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 id="2147483687" r:id="rId3"/>
  </p:sldMasterIdLst>
  <p:notesMasterIdLst>
    <p:notesMasterId r:id="rId7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Lst>
  <p:sldSz cx="12192000" cy="6858000"/>
  <p:notesSz cx="6858000" cy="9144000"/>
  <p:embeddedFontLst>
    <p:embeddedFont>
      <p:font typeface="Atkinson Hyperlegible" panose="020B0604020202020204" charset="0"/>
      <p:regular r:id="rId80"/>
      <p:bold r:id="rId81"/>
      <p:italic r:id="rId82"/>
      <p:boldItalic r:id="rId83"/>
    </p:embeddedFont>
    <p:embeddedFont>
      <p:font typeface="Lato" panose="020F0502020204030203" pitchFamily="34" charset="0"/>
      <p:regular r:id="rId84"/>
      <p:bold r:id="rId85"/>
      <p:italic r:id="rId86"/>
      <p:boldItalic r:id="rId87"/>
    </p:embeddedFont>
    <p:embeddedFont>
      <p:font typeface="Noto Sans Symbols" panose="020B0604020202020204" charset="0"/>
      <p:regular r:id="rId88"/>
      <p:bold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gv01QHybhD3nOW9TLWXwqBYhmE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64471C-A6B2-475A-851C-C7BAF4FC5992}">
  <a:tblStyle styleId="{8264471C-A6B2-475A-851C-C7BAF4FC599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CED52C9-757B-4741-AE7C-FAADD6C29D6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1" autoAdjust="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1.fntdata"/><Relationship Id="rId85" Type="http://schemas.openxmlformats.org/officeDocument/2006/relationships/font" Target="fonts/font6.fntdata"/><Relationship Id="rId93"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font" Target="fonts/font9.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8.fntdata"/><Relationship Id="rId61" Type="http://schemas.openxmlformats.org/officeDocument/2006/relationships/slide" Target="slides/slide58.xml"/><Relationship Id="rId8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На протяжении всего «Базового курса по оказанию экстренной помощи» используется алгоритм ABCDE и метод сбора анамнеза SAMPLE. В этом модуле представлен обзор различных элементов алгоритма ABCDE и метода сбора анамнеза SAMPLE.  Затем мы рассмотрим эти элементы более подробно на протяжении всей серии презентаций.</a:t>
            </a:r>
            <a:endParaRPr sz="1800" dirty="0">
              <a:latin typeface="Calibri"/>
              <a:ea typeface="Calibri"/>
              <a:cs typeface="Calibri"/>
              <a:sym typeface="Calibri"/>
            </a:endParaRPr>
          </a:p>
        </p:txBody>
      </p:sp>
      <p:sp>
        <p:nvSpPr>
          <p:cNvPr id="390" name="Google Shape;3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u="sng" dirty="0">
                <a:latin typeface="Calibri"/>
                <a:ea typeface="Calibri"/>
                <a:cs typeface="Calibri"/>
                <a:sym typeface="Calibri"/>
              </a:rPr>
              <a:t>D – функции ЦНС / неврологический статус пациента</a:t>
            </a:r>
            <a:r>
              <a:rPr lang="ru-RU" sz="1800" dirty="0">
                <a:latin typeface="Calibri"/>
                <a:ea typeface="Calibri"/>
                <a:cs typeface="Calibri"/>
                <a:sym typeface="Calibri"/>
              </a:rPr>
              <a:t>. Здесь необходимо оценить и защитить функции головного и спинного мозга. Вы узнаете, что такое шкала AVPU и ШКГ, как проверить зрачки и как лечить пациента с низким уровнем глюкозы в крови.  </a:t>
            </a:r>
            <a:endParaRPr dirty="0"/>
          </a:p>
          <a:p>
            <a:pPr marL="0" lvl="0" indent="0" algn="l" rtl="0">
              <a:lnSpc>
                <a:spcPct val="100000"/>
              </a:lnSpc>
              <a:spcBef>
                <a:spcPts val="800"/>
              </a:spcBef>
              <a:spcAft>
                <a:spcPts val="0"/>
              </a:spcAft>
              <a:buSzPts val="1400"/>
              <a:buNone/>
            </a:pPr>
            <a:r>
              <a:rPr lang="ru-RU" sz="1800" u="sng" dirty="0">
                <a:latin typeface="Calibri"/>
                <a:ea typeface="Calibri"/>
                <a:cs typeface="Calibri"/>
                <a:sym typeface="Calibri"/>
              </a:rPr>
              <a:t>E – воздействие окружающей среды / раздевание пациента</a:t>
            </a:r>
            <a:r>
              <a:rPr lang="ru-RU" sz="1800" dirty="0">
                <a:latin typeface="Calibri"/>
                <a:ea typeface="Calibri"/>
                <a:cs typeface="Calibri"/>
                <a:sym typeface="Calibri"/>
              </a:rPr>
              <a:t>. Необходимо аккуратно раздеть пациента, чтобы выявить все повреждения, признаки заболевания и угрозы со стороны окружающей среды. Важно избегать переохлаждения. Этот поэтапный алгоритм призван обеспечить  раннее выявление и лечение угрожающих жизни состояний. Если </a:t>
            </a:r>
            <a:r>
              <a:rPr lang="ru-RU" sz="1800" u="sng" dirty="0">
                <a:latin typeface="Calibri"/>
                <a:ea typeface="Calibri"/>
                <a:cs typeface="Calibri"/>
                <a:sym typeface="Calibri"/>
              </a:rPr>
              <a:t>на каком-то этапе</a:t>
            </a:r>
            <a:r>
              <a:rPr lang="ru-RU" sz="1800" dirty="0">
                <a:latin typeface="Calibri"/>
                <a:ea typeface="Calibri"/>
                <a:cs typeface="Calibri"/>
                <a:sym typeface="Calibri"/>
              </a:rPr>
              <a:t> обнаруживается проблема, ее нужно немедленно решить, </a:t>
            </a:r>
            <a:r>
              <a:rPr lang="ru-RU" sz="1800" u="sng" dirty="0">
                <a:latin typeface="Calibri"/>
                <a:ea typeface="Calibri"/>
                <a:cs typeface="Calibri"/>
                <a:sym typeface="Calibri"/>
              </a:rPr>
              <a:t>прежде</a:t>
            </a:r>
            <a:r>
              <a:rPr lang="ru-RU" sz="1800" dirty="0">
                <a:latin typeface="Calibri"/>
                <a:ea typeface="Calibri"/>
                <a:cs typeface="Calibri"/>
                <a:sym typeface="Calibri"/>
              </a:rPr>
              <a:t> чем переходить к следующему этапу. Для каждого элемента алгоритма ABCDE существуют важные аспекты в отношении оценки и ведения пациента.</a:t>
            </a:r>
            <a:endParaRPr sz="1600" b="0" i="0" u="none" strike="noStrike" cap="none" dirty="0">
              <a:solidFill>
                <a:schemeClr val="dk1"/>
              </a:solidFill>
              <a:latin typeface="Calibri"/>
              <a:ea typeface="Calibri"/>
              <a:cs typeface="Calibri"/>
              <a:sym typeface="Calibri"/>
            </a:endParaRPr>
          </a:p>
        </p:txBody>
      </p:sp>
      <p:sp>
        <p:nvSpPr>
          <p:cNvPr id="472" name="Google Shape;4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Основные навыки для данного модуля перечислены здесь. Каждый навык будет представлен на лекциях и отработан на практических занятиях в рамках этого курса. </a:t>
            </a:r>
            <a:endParaRPr/>
          </a:p>
          <a:p>
            <a:pPr marL="0" lvl="0" indent="0" algn="l" rtl="0">
              <a:lnSpc>
                <a:spcPct val="100000"/>
              </a:lnSpc>
              <a:spcBef>
                <a:spcPts val="80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Не забывайте </a:t>
            </a:r>
            <a:r>
              <a:rPr lang="ru-RU" sz="1800" u="sng">
                <a:latin typeface="Calibri"/>
                <a:ea typeface="Calibri"/>
                <a:cs typeface="Calibri"/>
                <a:sym typeface="Calibri"/>
              </a:rPr>
              <a:t>всегда проверять наличие признаков травмы</a:t>
            </a:r>
            <a:r>
              <a:rPr lang="ru-RU" sz="1800">
                <a:latin typeface="Calibri"/>
                <a:ea typeface="Calibri"/>
                <a:cs typeface="Calibri"/>
                <a:sym typeface="Calibri"/>
              </a:rPr>
              <a:t> на каждом из этапов ABCDE. Для вас предусмотрен специальный модуль, посвященный травмам. </a:t>
            </a:r>
            <a:endParaRPr/>
          </a:p>
        </p:txBody>
      </p:sp>
      <p:sp>
        <p:nvSpPr>
          <p:cNvPr id="500" name="Google Shape;5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sz="1800" dirty="0">
                <a:latin typeface="Calibri"/>
                <a:ea typeface="Calibri"/>
                <a:cs typeface="Calibri"/>
                <a:sym typeface="Calibri"/>
              </a:rPr>
              <a:t>При оценке проходимости дыхательных путей пациента можно начать с вопроса, может ли он нормально говорить. Если он может нормально говорить, значит, дыхательные пути открыты. Если пациент не говорит нормально, выясните возможные причины этого. Послушайте, нет ли аномальных звуков, указывающих на обструкцию дыхательных путей, а также посмотрите и послушайте, нет ли жидкости в дыхательных путях. Проверьте, нет ли инородного тела, нет ли отека вокруг дыхательных путей, и спросите пациента, может ли он проглотить слюну. Проверьте, нет ли признаков изменения психического состояния, например, спутанности сознания или сонливости. Если пациент </a:t>
            </a:r>
            <a:r>
              <a:rPr lang="ru-RU" sz="1800" u="sng" dirty="0">
                <a:latin typeface="Calibri"/>
                <a:ea typeface="Calibri"/>
                <a:cs typeface="Calibri"/>
                <a:sym typeface="Calibri"/>
              </a:rPr>
              <a:t>не может</a:t>
            </a:r>
            <a:r>
              <a:rPr lang="ru-RU" sz="1800" dirty="0">
                <a:latin typeface="Calibri"/>
                <a:ea typeface="Calibri"/>
                <a:cs typeface="Calibri"/>
                <a:sym typeface="Calibri"/>
              </a:rPr>
              <a:t> говорить, </a:t>
            </a:r>
            <a:r>
              <a:rPr lang="ru-RU" sz="1800" u="sng" dirty="0">
                <a:latin typeface="Calibri"/>
                <a:ea typeface="Calibri"/>
                <a:cs typeface="Calibri"/>
                <a:sym typeface="Calibri"/>
              </a:rPr>
              <a:t>посмотрите</a:t>
            </a:r>
            <a:r>
              <a:rPr lang="ru-RU" sz="1800" dirty="0">
                <a:latin typeface="Calibri"/>
                <a:ea typeface="Calibri"/>
                <a:cs typeface="Calibri"/>
                <a:sym typeface="Calibri"/>
              </a:rPr>
              <a:t>, двигается ли его грудн</a:t>
            </a:r>
            <a:r>
              <a:rPr lang="ru-RU" sz="1800" dirty="0"/>
              <a:t>ая</a:t>
            </a:r>
            <a:r>
              <a:rPr lang="ru-RU" sz="1800" dirty="0">
                <a:latin typeface="Calibri"/>
                <a:ea typeface="Calibri"/>
                <a:cs typeface="Calibri"/>
                <a:sym typeface="Calibri"/>
              </a:rPr>
              <a:t> клетк</a:t>
            </a:r>
            <a:r>
              <a:rPr lang="ru-RU" sz="1800" dirty="0"/>
              <a:t>а</a:t>
            </a:r>
            <a:r>
              <a:rPr lang="ru-RU" sz="1800" dirty="0">
                <a:latin typeface="Calibri"/>
                <a:ea typeface="Calibri"/>
                <a:cs typeface="Calibri"/>
                <a:sym typeface="Calibri"/>
              </a:rPr>
              <a:t>, </a:t>
            </a:r>
            <a:r>
              <a:rPr lang="ru-RU" sz="1800" u="sng" dirty="0">
                <a:latin typeface="Calibri"/>
                <a:ea typeface="Calibri"/>
                <a:cs typeface="Calibri"/>
                <a:sym typeface="Calibri"/>
              </a:rPr>
              <a:t>послушайте и почувствуйте</a:t>
            </a:r>
            <a:r>
              <a:rPr lang="ru-RU" sz="1800" dirty="0">
                <a:latin typeface="Calibri"/>
                <a:ea typeface="Calibri"/>
                <a:cs typeface="Calibri"/>
                <a:sym typeface="Calibri"/>
              </a:rPr>
              <a:t>, </a:t>
            </a:r>
            <a:r>
              <a:rPr lang="ru-RU" sz="1800" dirty="0"/>
              <a:t>есть</a:t>
            </a:r>
            <a:r>
              <a:rPr lang="ru-RU" sz="1800" dirty="0">
                <a:latin typeface="Calibri"/>
                <a:ea typeface="Calibri"/>
                <a:cs typeface="Calibri"/>
                <a:sym typeface="Calibri"/>
              </a:rPr>
              <a:t> ли движени</a:t>
            </a:r>
            <a:r>
              <a:rPr lang="ru-RU" sz="1800" dirty="0"/>
              <a:t>е</a:t>
            </a:r>
            <a:r>
              <a:rPr lang="ru-RU" sz="1800" dirty="0">
                <a:latin typeface="Calibri"/>
                <a:ea typeface="Calibri"/>
                <a:cs typeface="Calibri"/>
                <a:sym typeface="Calibri"/>
              </a:rPr>
              <a:t> воздуха изо рта или носа. При выявлении каких-либо проблем </a:t>
            </a:r>
            <a:r>
              <a:rPr lang="ru-RU" sz="1800" u="sng" dirty="0">
                <a:latin typeface="Calibri"/>
                <a:ea typeface="Calibri"/>
                <a:cs typeface="Calibri"/>
                <a:sym typeface="Calibri"/>
              </a:rPr>
              <a:t>немедленно</a:t>
            </a:r>
            <a:r>
              <a:rPr lang="ru-RU" sz="1800" dirty="0">
                <a:latin typeface="Calibri"/>
                <a:ea typeface="Calibri"/>
                <a:cs typeface="Calibri"/>
                <a:sym typeface="Calibri"/>
              </a:rPr>
              <a:t> приступайте к лечению. Вы заметите, что при оценке мы используем алгоритм «посмотри, послушай и почувствуй», и он будет одинаковым для всех элементов алгоритма ABCDE.</a:t>
            </a:r>
            <a:endParaRPr dirty="0"/>
          </a:p>
        </p:txBody>
      </p:sp>
      <p:sp>
        <p:nvSpPr>
          <p:cNvPr id="508" name="Google Shape;5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пациент находится в бессознательном состоянии и нормально не дышит, вы должны открыть его дыхательные пути. Если нет опасений по поводу травмы, можно открыть дыхательные пути, используя маневр запрокидывания головы / поднятия подбородка. Если есть подозрение на травму, необходимо провести иммобилизацию шейного отдела позвоночника и выполнить маневр выдвижения нижней челюсти. Маневр выдвижения челюсти позволяет избежать движения шейного отдела позвоночника.  Если у пациента снижен уровень сознания, рассмотрите возможность установки устройства для обеспечения проходимости дыхательных путей. К устройствам для обеспечения проходимости дыхательных путей относятся ротоглоточные и носоглоточные воздуховоды. </a:t>
            </a:r>
            <a:endParaRPr/>
          </a:p>
        </p:txBody>
      </p:sp>
      <p:sp>
        <p:nvSpPr>
          <p:cNvPr id="525" name="Google Shape;5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При обструкции дыхательных путей возникает асфиксия, необходимо быстро принять меры для устранения непроходимости. При подозрении на наличие инородного тела осмотрите полость рта и осторожно удалите его, если его видно. Попросите пациента покашлять, если он в состоянии, и успокойте его. Если пациент не может кашлять или издавать звуки, используйте соответствующие возрасту толчки в грудь, толчки в живот и удары по спине, чтобы выбить застрявший предмет. Если пациент потерял сознание, следуйте протоколам СЛР. </a:t>
            </a:r>
            <a:endParaRPr/>
          </a:p>
          <a:p>
            <a:pPr marL="0" lvl="0" indent="0" algn="l" rtl="0">
              <a:lnSpc>
                <a:spcPct val="100000"/>
              </a:lnSpc>
              <a:spcBef>
                <a:spcPts val="800"/>
              </a:spcBef>
              <a:spcAft>
                <a:spcPts val="0"/>
              </a:spcAft>
              <a:buSzPts val="1400"/>
              <a:buNone/>
            </a:pPr>
            <a:endParaRPr/>
          </a:p>
        </p:txBody>
      </p:sp>
      <p:sp>
        <p:nvSpPr>
          <p:cNvPr id="535" name="Google Shape;5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Выделения могут затруднить проходимость дыхательных путей, поэтому при наличии выделений осторожно </a:t>
            </a:r>
            <a:r>
              <a:rPr lang="ru-RU" sz="1800"/>
              <a:t>выполните</a:t>
            </a:r>
            <a:r>
              <a:rPr lang="ru-RU" sz="1800">
                <a:latin typeface="Calibri"/>
                <a:ea typeface="Calibri"/>
                <a:cs typeface="Calibri"/>
                <a:sym typeface="Calibri"/>
              </a:rPr>
              <a:t> аспирацию или вытрите их. Если травмы нет и остальные показатели ABCDE в норме, подумайте о том, чтобы уложить пациента в восстановительное положение на бок, что поможет сохранить проходимость дыхательных путей и обеспечит более свободный отток выделений.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Если вы видите отек, крапивницу или слышите высокочастотный звук дыхания, называемый стридором, считайте, что у пациента тяжелая аллергическая реакция или анафилаксия. Приоритетным методом лечения тяжелой аллергической реакции является внутримышечное введение адреналина. Пусть пациент останется в удобном для него положении, чтобы облегчить дыхание. Поскольку состояние таких пациентов может быстро ухудшиться, заблаговременно подготовьтесь к их передаче или переводу в центр, способный проводить расширенное обеспечение проходимости дыхательных путей.  </a:t>
            </a:r>
            <a:endParaRPr/>
          </a:p>
          <a:p>
            <a:pPr marL="0" lvl="0" indent="0" algn="l" rtl="0">
              <a:lnSpc>
                <a:spcPct val="100000"/>
              </a:lnSpc>
              <a:spcBef>
                <a:spcPts val="800"/>
              </a:spcBef>
              <a:spcAft>
                <a:spcPts val="0"/>
              </a:spcAft>
              <a:buSzPts val="1400"/>
              <a:buNone/>
            </a:pPr>
            <a:endParaRPr/>
          </a:p>
        </p:txBody>
      </p:sp>
      <p:sp>
        <p:nvSpPr>
          <p:cNvPr id="545" name="Google Shape;5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Оценка дыхания проводится по тем же этапам, что и оценка дыхательных путей: посмотрите, послушайте и почувствуйте. Сначала посмотрите, послушайте и почувствуйте, дышит ли пациент, и оцените, не учащено ли дыхание, замедлено ли оно или очень поверхностно.  Обратите внимание на признаки усиленной работы дыхания. К этим признакам относятся использование вспомогательных мышц, втягивание грудной клетки, раздувание крыльев носа и аномальные движения стенок грудной клетки. Внимательно прислушайтесь к аномальным звукам дыхания. Помните, что при сильных хрипах </a:t>
            </a:r>
            <a:r>
              <a:rPr lang="ru-RU" sz="1800" u="sng">
                <a:latin typeface="Calibri"/>
                <a:ea typeface="Calibri"/>
                <a:cs typeface="Calibri"/>
                <a:sym typeface="Calibri"/>
              </a:rPr>
              <a:t>дыхательные шумы могут быть не слышны</a:t>
            </a:r>
            <a:r>
              <a:rPr lang="ru-RU" sz="1800">
                <a:latin typeface="Calibri"/>
                <a:ea typeface="Calibri"/>
                <a:cs typeface="Calibri"/>
                <a:sym typeface="Calibri"/>
              </a:rPr>
              <a:t> из-за сильного сужения дыхательных путей. </a:t>
            </a:r>
            <a:endParaRPr/>
          </a:p>
        </p:txBody>
      </p:sp>
      <p:sp>
        <p:nvSpPr>
          <p:cNvPr id="566" name="Google Shape;56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Проведите аускультацию обоих сторон грудной клетки, чтобы убедиться, что дыхательные шумы одинаковы. Если дыхательные шумы отсутствуют с одной стороны, перкутируйте грудную клетку и прослушайте звук. Если при перкуссии с той же стороны, где отсутствуют дыхательные шумы, появляется </a:t>
            </a:r>
            <a:r>
              <a:rPr lang="ru-RU" sz="1800" u="sng" dirty="0">
                <a:latin typeface="Calibri"/>
                <a:ea typeface="Calibri"/>
                <a:cs typeface="Calibri"/>
                <a:sym typeface="Calibri"/>
              </a:rPr>
              <a:t>глухой</a:t>
            </a:r>
            <a:r>
              <a:rPr lang="ru-RU" sz="1800" dirty="0">
                <a:latin typeface="Calibri"/>
                <a:ea typeface="Calibri"/>
                <a:cs typeface="Calibri"/>
                <a:sym typeface="Calibri"/>
              </a:rPr>
              <a:t> звук, подумайте, не может ли это быть обширный плевральный выпот или гемоторакс. При наличии </a:t>
            </a:r>
            <a:r>
              <a:rPr lang="ru-RU" sz="1800" dirty="0" err="1">
                <a:latin typeface="Calibri"/>
                <a:ea typeface="Calibri"/>
                <a:cs typeface="Calibri"/>
                <a:sym typeface="Calibri"/>
              </a:rPr>
              <a:t>гиперрезонанса</a:t>
            </a:r>
            <a:r>
              <a:rPr lang="ru-RU" sz="1800" dirty="0">
                <a:latin typeface="Calibri"/>
                <a:ea typeface="Calibri"/>
                <a:cs typeface="Calibri"/>
                <a:sym typeface="Calibri"/>
              </a:rPr>
              <a:t> вместе с гипотензией, вздутием вен на шее или смещением трахеи предполагайте напряженный пневмоторакс. Если есть пульсоксиметр, проверьте сатурацию. </a:t>
            </a:r>
            <a:endParaRPr dirty="0"/>
          </a:p>
        </p:txBody>
      </p:sp>
      <p:sp>
        <p:nvSpPr>
          <p:cNvPr id="576" name="Google Shape;5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Цели этой первой презентации алгоритма ABCDE: перечислить факторы опасности и элементы, которые необходимо учитывать при подходе к больному или травмированному пациенту, описать компоненты алгоритма ABCDE к неотложным пациентам, оценить каждый элемент алгоритма ABCDE и определить критические действия для каждого элемента алгоритма ABCDE. </a:t>
            </a:r>
            <a:endParaRPr dirty="0"/>
          </a:p>
          <a:p>
            <a:pPr marL="0" lvl="0" indent="0" algn="l" rtl="0">
              <a:lnSpc>
                <a:spcPct val="100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r>
              <a:rPr lang="ru-RU" sz="1800" dirty="0">
                <a:latin typeface="Calibri"/>
                <a:ea typeface="Calibri"/>
                <a:cs typeface="Calibri"/>
                <a:sym typeface="Calibri"/>
              </a:rPr>
              <a:t>Вы узнаете об элементах сбора анамнеза по схеме SAMPLE и о том, как его проводить.</a:t>
            </a:r>
            <a:endParaRPr sz="1800" dirty="0">
              <a:latin typeface="Calibri"/>
              <a:ea typeface="Calibri"/>
              <a:cs typeface="Calibri"/>
              <a:sym typeface="Calibri"/>
            </a:endParaRPr>
          </a:p>
        </p:txBody>
      </p:sp>
      <p:sp>
        <p:nvSpPr>
          <p:cNvPr id="399" name="Google Shape;3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Аномалии дыхания должны быть быстро выявлены и устранены. Если пациент находится в бессознательном состоянии с нарушенным или отсутствующим дыханием, начните вентиляцию с помощью АДР, используя кислород, если он есть, и следуйте протоколам СЛР. Если дыхание пациента недостаточное, слишком медленное или слишком поверхностное, начните вентиляцию с кислородом при помощи мешка </a:t>
            </a:r>
            <a:r>
              <a:rPr lang="ru-RU" sz="1800" dirty="0" err="1">
                <a:latin typeface="Calibri"/>
                <a:ea typeface="Calibri"/>
                <a:cs typeface="Calibri"/>
                <a:sym typeface="Calibri"/>
              </a:rPr>
              <a:t>Амбу</a:t>
            </a:r>
            <a:r>
              <a:rPr lang="ru-RU" sz="1800" dirty="0">
                <a:latin typeface="Calibri"/>
                <a:ea typeface="Calibri"/>
                <a:cs typeface="Calibri"/>
                <a:sym typeface="Calibri"/>
              </a:rPr>
              <a:t>. Если кислорода нет в ближайшем доступе, не откладывайте вентиляцию. Планируйте немедленную передачу пациента для обеспечения проходимости дыхательных путей.  </a:t>
            </a:r>
            <a:endParaRPr dirty="0"/>
          </a:p>
        </p:txBody>
      </p:sp>
      <p:sp>
        <p:nvSpPr>
          <p:cNvPr id="587" name="Google Shape;5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пациент дышит слишком учащенно или у него гипоксия, дайте ему кислород, а при наличии хрипов – сальбутамол. Свистящие хрипы могут наблюдаться при анафилаксии, и если есть опасения, введите адреналин внутримышечно. Если есть опасения по поводу напряженного пневмоторакса, выполните игольчатую декомпрессию, дайте кислород и внутривенные растворы. Планируйте немедленную передачу пациента для постановки плеврального дренажа.  При плевральном выпоте или гемотораксе применяются кислород и плевральный дренаж. Если причина нарушения дыхания не ясна, подумайте о возможной травме.</a:t>
            </a:r>
            <a:endParaRPr/>
          </a:p>
        </p:txBody>
      </p:sp>
      <p:sp>
        <p:nvSpPr>
          <p:cNvPr id="598" name="Google Shape;5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Проведите оценку кровообращения пациента, используя алгоритм «посмотри, послушай и пощупай». Осмотрите кожу пациента и ощупайте его конечности на предмет признаков недостаточной перфузии. К этим признакам относятся прохладные, влажные руки и ноги, а также наполнение капилляров более чем за три секунды. Проверьте, не понижено ли артериальное давление, нет ли учащенного дыхания (тахипноэ), учащенного сердцебиения (тахикардии) и отсутствия пульса.   </a:t>
            </a:r>
            <a:endParaRPr dirty="0"/>
          </a:p>
        </p:txBody>
      </p:sp>
      <p:sp>
        <p:nvSpPr>
          <p:cNvPr id="617" name="Google Shape;61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Кровотечение может происходить из внешних и внутренних ран, и пациенты подвергаются риску геморрагического шока. Ищите признаки внутреннего и внешнего кровотечения. Ищите признаки кровотечения в грудной клетке, брюшной полости, желудке или кишечнике, при переломе таза, переломе бедра и при ранениях. Гипотония, вздутые вены на шее и приглушенные шумы сердца могут указывать на тампонаду сердца. Проверьте артериальное давление пациента.  </a:t>
            </a:r>
            <a:endParaRPr/>
          </a:p>
        </p:txBody>
      </p:sp>
      <p:sp>
        <p:nvSpPr>
          <p:cNvPr id="629" name="Google Shape;6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Если у пациента произошла остановка сердечно-легочной деятельности, следуйте соответствующим протоколам СЛР. Если вы обнаружили признаки недостаточной перфузии, дайте в/в растворы и кислород. При наружном кровотечении применяйте прямое давление или используйте другие методы остановки кровотечения. Пациентам с неконтролируемым наружным кровотечением или при подозрении на внутреннее кровотечение или тампонаду сердца необходимо вызвать квалифицированную помощь и быстро направить в центр с возможностями проведения хирургического вмешательства. Требуется полный контроль над любым источником кровотечения. Наложите наружный бандаж при переломах таза и </a:t>
            </a:r>
            <a:r>
              <a:rPr lang="ru-RU" sz="1800" dirty="0" err="1">
                <a:latin typeface="Calibri"/>
                <a:ea typeface="Calibri"/>
                <a:cs typeface="Calibri"/>
                <a:sym typeface="Calibri"/>
              </a:rPr>
              <a:t>шинируйте</a:t>
            </a:r>
            <a:r>
              <a:rPr lang="ru-RU" sz="1800" dirty="0">
                <a:latin typeface="Calibri"/>
                <a:ea typeface="Calibri"/>
                <a:cs typeface="Calibri"/>
                <a:sym typeface="Calibri"/>
              </a:rPr>
              <a:t> переломы бедра или переломы с нарушением кровотока. Если причина плохой перфузии неизвестна, помните о возможности травмы. </a:t>
            </a:r>
            <a:endParaRPr dirty="0"/>
          </a:p>
        </p:txBody>
      </p:sp>
      <p:sp>
        <p:nvSpPr>
          <p:cNvPr id="640" name="Google Shape;6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Уровень сознания пациента оценивается по шкале AVPU (A - в сознании, V - реагирует на голос, P - реагирует на боль, U - не реагирует) или по шкале комы Глазго в случаях травмы. Гипогликемия – частая причина изменения психического состояния.  Всегда проверяйте уровень глюкозы у пациентов со спутанным сознанием или без сознания. В ходе оценки функций ЦНС проверьте, нет ли у пациента отклонений в отношении размера зрачка, его реакции на свет или соответствия размеру другого зрачка, а также проверьте, есть ли подвижность и чувствительность во всех конечностях. Во время осмотра обратите внимание на ненормальные повторяющиеся движения или дрожь, которые могут быть судорогами или конвульсиями, на одной или обеих сторонах тела. </a:t>
            </a:r>
            <a:endParaRPr/>
          </a:p>
        </p:txBody>
      </p:sp>
      <p:sp>
        <p:nvSpPr>
          <p:cNvPr id="660" name="Google Shape;66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На основании результатов оценки можно начать лечение пациента. Если психическое состояние изменено, травм нет, и при обследовании ACBDE не обнаружено других отклонений, пациента можно уложить в восстановительное положение. Если уровень глюкозы в крови низкий или вы не можете его проверить, а у пациента изменено психическое состояние, введите глюкозу, чтобы купировать гипогликемию. Если у пациента активные судороги, дайте бензодиазепин. Предполагайте эклампсию, если пациентка беременна и у нее судороги, дайте ей сульфат магния.  </a:t>
            </a:r>
            <a:endParaRPr/>
          </a:p>
        </p:txBody>
      </p:sp>
      <p:sp>
        <p:nvSpPr>
          <p:cNvPr id="671" name="Google Shape;67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Передозировка опиоидами может привести к изменению психического состояния, суженным зрачкам и замедленному дыханию. Налоксон – это антидот от передозировки опиоидами. Повышенное внутричерепное давление может быть причиной неодинакового размера зрачков. Поднятие изголовья койки на 30 градусов может помочь снизить давление, если нет опасений по поводу травмы позвоночника. Планируйте скорейшую передачу и перенаправление пациентов с признаками повышенного ВЧД. Если причина изменения психического состояния неизвестна, предполагайте наличие травмы и при необходимости иммобилизуйте шейный отдел позвоночника. </a:t>
            </a:r>
            <a:endParaRPr/>
          </a:p>
        </p:txBody>
      </p:sp>
      <p:sp>
        <p:nvSpPr>
          <p:cNvPr id="682" name="Google Shape;68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Clr>
                <a:schemeClr val="dk1"/>
              </a:buClr>
              <a:buSzPts val="1800"/>
              <a:buFont typeface="Calibri"/>
              <a:buNone/>
            </a:pPr>
            <a:r>
              <a:rPr lang="ru-RU" sz="1800" dirty="0">
                <a:latin typeface="Calibri"/>
                <a:ea typeface="Calibri"/>
                <a:cs typeface="Calibri"/>
                <a:sym typeface="Calibri"/>
              </a:rPr>
              <a:t>На протяжении всего «Базового курса по оказанию экстренной помощи» используется алгоритм ABCDE и метод сбора анамнеза SAMPLE. В этом модуле представлен обзор различных элементов алгоритма ABCDE и метода сбора анамнеза SAMPLE.  Затем мы рассмотрим эти элементы более подробно на протяжении всей серии презентаций. </a:t>
            </a:r>
            <a:endParaRPr sz="1800" dirty="0">
              <a:latin typeface="Calibri"/>
              <a:ea typeface="Calibri"/>
              <a:cs typeface="Calibri"/>
              <a:sym typeface="Calibri"/>
            </a:endParaRPr>
          </a:p>
        </p:txBody>
      </p:sp>
      <p:sp>
        <p:nvSpPr>
          <p:cNvPr id="406" name="Google Shape;4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Во время оценки воздействия окружающей среды / раздевания пациента вам необходимо раздеть пациента, чтобы обнаружить любые скрытые травмы, сыпь, укусы или другие повреждения. Прикройте интимные места пациента и тщательно осмотрите все его тело. Посмотрите и пощупайте, нет ли высыпаний, таких как крапивница, которая может указывать на аллергическую реакцию, или высыпаний, которые могут указывать на инфекцию. </a:t>
            </a:r>
            <a:endParaRPr sz="200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a:latin typeface="Lato"/>
              <a:ea typeface="Lato"/>
              <a:cs typeface="Lato"/>
              <a:sym typeface="Lato"/>
            </a:endParaRPr>
          </a:p>
        </p:txBody>
      </p:sp>
      <p:sp>
        <p:nvSpPr>
          <p:cNvPr id="704" name="Google Shape;70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Укус змеи может представлять угрозу для жизни. Если есть подозрение на укус змеи, обездвижьте конечность. Не пытайтесь поймать змею, рискуя получить дополнительные укусы, но, если это возможно и безопасно, сфотографируйте змею, чтобы отправить ее фото в принимающую больницу.   Обязательно снимите всю стесняющую одежду и украшения, это особенно важно, если есть травмы конечностей или ожоги, которые могут опухнуть.  Пациенты в остром периоде заболевания или с травмой могут быть неспособны регулировать свою температуру тела. Чтобы избежать гипотермии, укройте пациента, снимите с него мокрую одежду и вытрите его насухо. При раздевании пациента относитесь к нему и с уважением и прикройте его интимные места.  Если есть подозрение на травму или повреждение </a:t>
            </a:r>
            <a:r>
              <a:rPr lang="ru-RU" sz="1800"/>
              <a:t>позвоночника</a:t>
            </a:r>
            <a:r>
              <a:rPr lang="ru-RU" sz="1800">
                <a:latin typeface="Calibri"/>
                <a:ea typeface="Calibri"/>
                <a:cs typeface="Calibri"/>
                <a:sym typeface="Calibri"/>
              </a:rPr>
              <a:t>, переверните пациента, используя технику переката бревна. </a:t>
            </a:r>
            <a:endParaRPr/>
          </a:p>
        </p:txBody>
      </p:sp>
      <p:sp>
        <p:nvSpPr>
          <p:cNvPr id="715" name="Google Shape;71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Во второй части презентации ABCDE мы подробно рассмотрим острые, угрожающие жизни состояния.</a:t>
            </a:r>
            <a:endParaRPr/>
          </a:p>
        </p:txBody>
      </p:sp>
      <p:sp>
        <p:nvSpPr>
          <p:cNvPr id="734" name="Google Shape;7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В этой таблице приведен список острых, угрожающих жизни состояний, которые могут повлиять на каждый элемент ABCDE. Мы углубленно рассмотрим каждое состояние. На следующих слайдах мы рассмотрим признаки и симптомы каждого состояния, а также необходимое начальное лечение. Содержание этих слайдов будет более подробно рассмотрено в модулях «Травма», «Затрудненное дыхание», «Шок» и «Измененное психическое состояние».</a:t>
            </a:r>
            <a:endParaRPr/>
          </a:p>
          <a:p>
            <a:pPr marL="0" lvl="0" indent="0" algn="l" rtl="0">
              <a:lnSpc>
                <a:spcPct val="100000"/>
              </a:lnSpc>
              <a:spcBef>
                <a:spcPts val="800"/>
              </a:spcBef>
              <a:spcAft>
                <a:spcPts val="0"/>
              </a:spcAft>
              <a:buSzPts val="1400"/>
              <a:buNone/>
            </a:pPr>
            <a:endParaRPr/>
          </a:p>
        </p:txBody>
      </p:sp>
      <p:sp>
        <p:nvSpPr>
          <p:cNvPr id="744" name="Google Shape;74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Инородные тела могут вызвать обструкцию дыхательных путей. Во время осмотра дыхательных путей ищите видимые выделения, рвоту или инородное тело в дыхательных путях. Прислушивайтесь к любым аномальным звукам, включая стридор, храп и бульканье, а также обращайте внимание на слабое поднятие грудной клетки. Изменения психического состояния могут привести к обструкции дыхательных путей запавшим языком.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При наличии видимого инородного тела или жидкости осторожно удалите его или произведите аспирацию, но будьте осторожны, чтобы не протолкнуть инородное тело глубже в дыхательные пути, а также не пытайтесь удалить инородное тело, если его плохо видно.  Если пациент задыхается, используйте соответствующие возрасту толчки в грудную клетку, толчки в живот или удары по спине, чтобы выбить предмет из дыхательных путей. Язык может перекрыть дыхательные пути у пациентов со сниженным уровнем сознания.  Откройте дыхательные пути, используя маневры запрокидывания головы и поднятия подбородка, или выдвижения челюсти, если есть опасения по поводу травмы, и при необходимости установите рото- или носоглоточный воздуховод. Эти пациенты также могут быть не в состоянии обеспечить проходимость дыхательных путей, их необходимо контролировать на предмет рвоты и аспирации. Если обструкцию не удается устранить, планируйте срочную передачу и перевод пациента к специалисту, способному провести расширенное восстановление проходимости дыхательных путей.</a:t>
            </a:r>
            <a:endParaRPr/>
          </a:p>
          <a:p>
            <a:pPr marL="0" lvl="0" indent="0" algn="l" rtl="0">
              <a:lnSpc>
                <a:spcPct val="100000"/>
              </a:lnSpc>
              <a:spcBef>
                <a:spcPts val="1200"/>
              </a:spcBef>
              <a:spcAft>
                <a:spcPts val="0"/>
              </a:spcAft>
              <a:buSzPts val="1400"/>
              <a:buNone/>
            </a:pPr>
            <a:endParaRPr sz="2400">
              <a:latin typeface="Lato"/>
              <a:ea typeface="Lato"/>
              <a:cs typeface="Lato"/>
              <a:sym typeface="Lato"/>
            </a:endParaRPr>
          </a:p>
        </p:txBody>
      </p:sp>
      <p:sp>
        <p:nvSpPr>
          <p:cNvPr id="756" name="Google Shape;75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У пациентов с ожогами проверьте наличие признаков и симптомов ожога дыхательных путей. Ожоги могут вызвать отек дыхательных путей из-за ингаляционных повреждений. Ищите ожоги на голове и шее, опаленные волосы вокруг лица, рта и носа, а также наличие сажи. Прислушивайтесь к аномальным признакам со стороны дыхательных путей, включая стридор, который является признаком обструкции верхних дыхательных путей, храп и бульканье. Обратите внимание на слабое поднятие грудной клетки. Даже если нет признаков гипоксии, давайте кислород всем пациентам с подозрением на ожог дыхательных путей на случай ухудшения их состояния. Если у пациента снижен уровень сознания, дыхательные пути следует открыть с помощью маневра запрокидывания головы и подъема подбородка, либо с помощью выдвижения челюсти при травме. При необходимости установите рото- или носоглоточный воздуховод. У пациентов с ожогами могут быть травмы, поэтому, если есть подозрения, обеспечьте иммобилизацию шейного отдела позвоночника, избегая дополнительной нагрузки на шею. У ожоговых пациентов дыхательные пути могут очень быстро отекать и перекрываться, поэтому важно как можно раньше обратиться за квалифицированной помощью и запланировать быструю передачу / перевод пациента в медицинское учреждение, где способны обеспечить расширенное восстановление проходимости дыхательных путей. </a:t>
            </a:r>
            <a:endParaRPr/>
          </a:p>
          <a:p>
            <a:pPr marL="0" lvl="0" indent="0" algn="l" rtl="0">
              <a:lnSpc>
                <a:spcPct val="100000"/>
              </a:lnSpc>
              <a:spcBef>
                <a:spcPts val="1200"/>
              </a:spcBef>
              <a:spcAft>
                <a:spcPts val="0"/>
              </a:spcAft>
              <a:buSzPts val="1400"/>
              <a:buNone/>
            </a:pPr>
            <a:endParaRPr sz="2400">
              <a:latin typeface="Lato"/>
              <a:ea typeface="Lato"/>
              <a:cs typeface="Lato"/>
              <a:sym typeface="Lato"/>
            </a:endParaRPr>
          </a:p>
        </p:txBody>
      </p:sp>
      <p:sp>
        <p:nvSpPr>
          <p:cNvPr id="766" name="Google Shape;76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Тяжелые аллергические реакции могут вызвать отек дыхательных путей, что может привести к обструкции. Ищите отек рта, губ и языка. Послушайте, нет ли затрудненного дыхания, стридора и/или хрипов. У пациентов может быть сыпь или крапивница с участками бледной или красной, зудящей, теплой, опухшей кожи. Проверьте, нет ли тахикардии и гипотензии.  Прислушивайтесь к аномальным звукам в дыхательных путях, включая стридор, храп или бульканье, а также обращайте внимание на слабое поднятие грудной клетки.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Внимательно следите за пациентом на предмет обструкции дыхательных путей. Начальное лечение тяжелой аллергической реакции требует в/м введения адреналина при обструкции дыхательных путей, сильных хрипах или шоке. Действие адреналина может закончиться в течение нескольких минут, поэтому будьте готовы вводить дополнительные дозы. Дайте кислород, установите в/в инфузионную систему и введите в/в растворы для улучшения перфузии. При необходимости измените положение воздуховода и усадите пациента в вертикальное положение, если нет опасений по поводу травмы. Если реакция </a:t>
            </a:r>
            <a:r>
              <a:rPr lang="ru-RU" sz="1800" u="sng">
                <a:latin typeface="Calibri"/>
                <a:ea typeface="Calibri"/>
                <a:cs typeface="Calibri"/>
                <a:sym typeface="Calibri"/>
              </a:rPr>
              <a:t>тяжелая</a:t>
            </a:r>
            <a:r>
              <a:rPr lang="ru-RU" sz="1800">
                <a:latin typeface="Calibri"/>
                <a:ea typeface="Calibri"/>
                <a:cs typeface="Calibri"/>
                <a:sym typeface="Calibri"/>
              </a:rPr>
              <a:t> или состояние </a:t>
            </a:r>
            <a:r>
              <a:rPr lang="ru-RU" sz="1800" u="sng">
                <a:latin typeface="Calibri"/>
                <a:ea typeface="Calibri"/>
                <a:cs typeface="Calibri"/>
                <a:sym typeface="Calibri"/>
              </a:rPr>
              <a:t>не улучшается</a:t>
            </a:r>
            <a:r>
              <a:rPr lang="ru-RU" sz="1800">
                <a:latin typeface="Calibri"/>
                <a:ea typeface="Calibri"/>
                <a:cs typeface="Calibri"/>
                <a:sym typeface="Calibri"/>
              </a:rPr>
              <a:t>, приготовьтесь к срочной передаче / переводу пациента для расширенного обеспечения проходимости дыхательных путей.</a:t>
            </a:r>
            <a:endParaRPr/>
          </a:p>
          <a:p>
            <a:pPr marL="0" marR="0" lvl="0" indent="0" algn="l" rtl="0">
              <a:lnSpc>
                <a:spcPct val="100000"/>
              </a:lnSpc>
              <a:spcBef>
                <a:spcPts val="120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lnSpc>
                <a:spcPct val="100000"/>
              </a:lnSpc>
              <a:spcBef>
                <a:spcPts val="400"/>
              </a:spcBef>
              <a:spcAft>
                <a:spcPts val="0"/>
              </a:spcAft>
              <a:buSzPts val="1400"/>
              <a:buNone/>
            </a:pPr>
            <a:endParaRPr sz="1900">
              <a:latin typeface="Lato"/>
              <a:ea typeface="Lato"/>
              <a:cs typeface="Lato"/>
              <a:sym typeface="Lato"/>
            </a:endParaRPr>
          </a:p>
        </p:txBody>
      </p:sp>
      <p:sp>
        <p:nvSpPr>
          <p:cNvPr id="777" name="Google Shape;77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Обструкция дыхательных путей может быть следствием травм головы или шеи. Кровь, кости или поврежденные ткани могут блокировать дыхательные пути. Проникающие ранения шеи также могут вызвать обструкцию из-за отека или расширяющейся гематомы. При оценке дыхательных путей ищите признаки гематомы шеи. Из дыхательных путей могут быть слышны аномальные звуки, может измениться голос, когда пациент говорит, или вы можете заметить слабое поднятие грудной клетки при дыхании. Обеспечьте проходимость дыхательных путей, используя аспиратор для удаления крови, и откройте дыхательные пути, используя маневр выдвижения челюсти. При необходимости установите ротоглоточный воздуховод, но не используйте носоглоточный воздуховод, если у пациента травма лица. Обеспечьте иммобилизацию позвоночника. Травмированные пациенты с обструкцией дыхательных путей должны быть быстро переданы или переведены к специалисту, способному провести расширенное восстановление дыхательных путей или хирургическое вмешательство. </a:t>
            </a:r>
            <a:endParaRPr/>
          </a:p>
          <a:p>
            <a:pPr marL="0" lvl="0" indent="0" algn="l" rtl="0">
              <a:lnSpc>
                <a:spcPct val="100000"/>
              </a:lnSpc>
              <a:spcBef>
                <a:spcPts val="1200"/>
              </a:spcBef>
              <a:spcAft>
                <a:spcPts val="0"/>
              </a:spcAft>
              <a:buSzPts val="1400"/>
              <a:buNone/>
            </a:pPr>
            <a:endParaRPr sz="1900"/>
          </a:p>
        </p:txBody>
      </p:sp>
      <p:sp>
        <p:nvSpPr>
          <p:cNvPr id="787" name="Google Shape;78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Угрожающие жизни состояния должны быть распознаны на ранней стадии, чтобы спасти жизнь пациентам. </a:t>
            </a:r>
            <a:endParaRPr dirty="0"/>
          </a:p>
          <a:p>
            <a:pPr marL="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Алгоритм ABCDE используется для быстрого выявления угрожающих жизни состояний в порядке их приоритетности. </a:t>
            </a:r>
            <a:endParaRPr dirty="0"/>
          </a:p>
          <a:p>
            <a:pPr marL="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Самые важные вмешательства выполняются в первую очередь, крайне важно устранить выявленные проблемы, прежде чем двигаться дальше. </a:t>
            </a:r>
            <a:endParaRPr dirty="0"/>
          </a:p>
          <a:p>
            <a:pPr marL="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Использование алгоритма ABCDE гарантирует, что дыхательные пути останутся проходимыми, а дыхание и кровообращение будут достаточными для доставки кислорода в организм. </a:t>
            </a:r>
            <a:endParaRPr dirty="0"/>
          </a:p>
          <a:p>
            <a:pPr marL="0" lvl="0" indent="0" algn="l" rtl="0">
              <a:lnSpc>
                <a:spcPct val="100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r>
              <a:rPr lang="ru-RU" sz="1800" dirty="0">
                <a:latin typeface="Calibri"/>
                <a:ea typeface="Calibri"/>
                <a:cs typeface="Calibri"/>
                <a:sym typeface="Calibri"/>
              </a:rPr>
              <a:t>К каждому пациенту применяется одинаковый, систематический алгоритм, а медицинские работники могут использовать в общении общий язык ABCDE.</a:t>
            </a:r>
            <a:endParaRPr dirty="0"/>
          </a:p>
          <a:p>
            <a:pPr marL="0" marR="0" lvl="0" indent="0" algn="l" rtl="0">
              <a:lnSpc>
                <a:spcPct val="100000"/>
              </a:lnSpc>
              <a:spcBef>
                <a:spcPts val="0"/>
              </a:spcBef>
              <a:spcAft>
                <a:spcPts val="0"/>
              </a:spcAft>
              <a:buClr>
                <a:schemeClr val="dk1"/>
              </a:buClr>
              <a:buSzPts val="300"/>
              <a:buFont typeface="Arial"/>
              <a:buNone/>
            </a:pPr>
            <a:endParaRPr dirty="0"/>
          </a:p>
          <a:p>
            <a:pPr marL="0" marR="0" lvl="0" indent="0" algn="l" rtl="0">
              <a:lnSpc>
                <a:spcPct val="90000"/>
              </a:lnSpc>
              <a:spcBef>
                <a:spcPts val="1000"/>
              </a:spcBef>
              <a:spcAft>
                <a:spcPts val="0"/>
              </a:spcAft>
              <a:buClr>
                <a:schemeClr val="dk1"/>
              </a:buClr>
              <a:buSzPts val="1200"/>
              <a:buFont typeface="Calibri"/>
              <a:buNone/>
            </a:pP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endParaRPr b="1" dirty="0"/>
          </a:p>
        </p:txBody>
      </p:sp>
      <p:sp>
        <p:nvSpPr>
          <p:cNvPr id="415" name="Google Shape;4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Повторная оценка</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При любых аномальных звуках в дыхательных путях часто проводите повторную оценку дыхательных путей, так как частичная обструкция может усугубиться и дыхательные пути могут быть полностью перекрыты. </a:t>
            </a:r>
            <a:endParaRPr dirty="0"/>
          </a:p>
          <a:p>
            <a:pPr marL="0" marR="0" lvl="0" indent="0" algn="l" rtl="0">
              <a:lnSpc>
                <a:spcPct val="100000"/>
              </a:lnSpc>
              <a:spcBef>
                <a:spcPts val="80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l" rtl="0">
              <a:lnSpc>
                <a:spcPct val="100000"/>
              </a:lnSpc>
              <a:spcBef>
                <a:spcPts val="500"/>
              </a:spcBef>
              <a:spcAft>
                <a:spcPts val="0"/>
              </a:spcAft>
              <a:buClr>
                <a:schemeClr val="dk1"/>
              </a:buClr>
              <a:buSzPts val="1900"/>
              <a:buFont typeface="Calibri"/>
              <a:buNone/>
            </a:pPr>
            <a:endParaRPr sz="1900" dirty="0">
              <a:latin typeface="Lato"/>
              <a:ea typeface="Lato"/>
              <a:cs typeface="Lato"/>
              <a:sym typeface="Lato"/>
            </a:endParaRPr>
          </a:p>
          <a:p>
            <a:pPr marL="0" lvl="0" indent="0" algn="l" rtl="0">
              <a:lnSpc>
                <a:spcPct val="100000"/>
              </a:lnSpc>
              <a:spcBef>
                <a:spcPts val="500"/>
              </a:spcBef>
              <a:spcAft>
                <a:spcPts val="0"/>
              </a:spcAft>
              <a:buClr>
                <a:schemeClr val="dk1"/>
              </a:buClr>
              <a:buSzPts val="2000"/>
              <a:buFont typeface="Calibri"/>
              <a:buNone/>
            </a:pPr>
            <a:endParaRPr sz="2000" dirty="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dirty="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dirty="0">
              <a:latin typeface="Lato"/>
              <a:ea typeface="Lato"/>
              <a:cs typeface="Lato"/>
              <a:sym typeface="Lato"/>
            </a:endParaRPr>
          </a:p>
        </p:txBody>
      </p:sp>
      <p:sp>
        <p:nvSpPr>
          <p:cNvPr id="798" name="Google Shape;79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Любой пневмоторакс может стать напряженным пневмотораксом. Воздух в полости между легкими и грудной стенкой может привести к коллапсу легкого, что называется обычным пневмотораксом. Обширный пневмоторакс может вызвать повышение давления или напряжения, смещение и блокирование кровотока из магистральных сосудов обратно к сердцу. Это вызывает шок и состояние напряженного пневмоторакса. Признаки включают гипотензию с затрудненным дыханием и любые из следующих признаков: вздутие вен шеи, отсутствие дыхательных шумов, гиперрезонанс на пораженной стороне или смещение трахеи в сторону от пораженной стороны. Это угрожающее жизни состояние.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Немедленно выполните игольчатую декомпрессию, дайте кислород и в/в растворы для улучшения перфузии. Пациенту потребуется установка плеврального дренажа, поэтому организуйте его скорейшую передачу или перевод в специализированную клинику, где ему смогут установить плевральный дренаж и контролировать его состояние.  Диагностика и лечение напряженного пневмоторакса подробно рассматриваются в лекции «Затрудненное дыхание».</a:t>
            </a:r>
            <a:endParaRPr/>
          </a:p>
          <a:p>
            <a:pPr marL="0" lvl="0" indent="0" algn="l" rtl="0">
              <a:lnSpc>
                <a:spcPct val="100000"/>
              </a:lnSpc>
              <a:spcBef>
                <a:spcPts val="80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lnSpc>
                <a:spcPct val="100000"/>
              </a:lnSpc>
              <a:spcBef>
                <a:spcPts val="500"/>
              </a:spcBef>
              <a:spcAft>
                <a:spcPts val="0"/>
              </a:spcAft>
              <a:buClr>
                <a:schemeClr val="dk1"/>
              </a:buClr>
              <a:buSzPts val="2000"/>
              <a:buFont typeface="Calibri"/>
              <a:buNone/>
            </a:pPr>
            <a:endParaRPr sz="200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a:latin typeface="Lato"/>
              <a:ea typeface="Lato"/>
              <a:cs typeface="Lato"/>
              <a:sym typeface="Lato"/>
            </a:endParaRPr>
          </a:p>
        </p:txBody>
      </p:sp>
      <p:sp>
        <p:nvSpPr>
          <p:cNvPr id="808" name="Google Shape;80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Опиоидные препараты и наркотики (такие как морфин, петидин, оксикодон и героин) могут угнетать дыхательный центр. Наблюдаются признаки замедленного дыхания, гипоксии и очень суженные зрачки. Налоксон устраняет действие опиатов, однако необходимо тщательное наблюдение, так как действие дозы налоксона может закончиться раньше, чем действие опиата. Могут потребоваться повторные дозы налоксона.  Для устранения гипоксии необходимо обеспечить подачу кислорода.</a:t>
            </a:r>
            <a:endParaRPr/>
          </a:p>
          <a:p>
            <a:pPr marL="0" lvl="0" indent="0" algn="l" rtl="0">
              <a:lnSpc>
                <a:spcPct val="100000"/>
              </a:lnSpc>
              <a:spcBef>
                <a:spcPts val="1200"/>
              </a:spcBef>
              <a:spcAft>
                <a:spcPts val="0"/>
              </a:spcAft>
              <a:buSzPts val="1400"/>
              <a:buNone/>
            </a:pPr>
            <a:endParaRPr sz="1900">
              <a:latin typeface="Lato"/>
              <a:ea typeface="Lato"/>
              <a:cs typeface="Lato"/>
              <a:sym typeface="Lato"/>
            </a:endParaRPr>
          </a:p>
        </p:txBody>
      </p:sp>
      <p:sp>
        <p:nvSpPr>
          <p:cNvPr id="820" name="Google Shape;82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Астма и ХОБЛ – заболевания, вызывающие спазм нижних дыхательных путей, что приводит к их сужению и затруднению дыхания. Признаки и симптомы – свистящие хрипы и кашель. Вы можете наблюдать использование вспомогательных мышц. У пациента в анамнезе может быть астма / ХОБЛ, аллергия или курение. Бронхоспазм может представлять угрозу для жизни, поэтому начальное лечение заключается в скорейшем введении сальбутамола, чтобы снять спазм дыхательных путей. При наличии показаний дайте кислород и применяйте его с осторожностью у пациентов с ХОБЛ.</a:t>
            </a:r>
            <a:endParaRPr/>
          </a:p>
          <a:p>
            <a:pPr marL="0" lvl="0" indent="0" algn="l" rtl="0">
              <a:lnSpc>
                <a:spcPct val="100000"/>
              </a:lnSpc>
              <a:spcBef>
                <a:spcPts val="1200"/>
              </a:spcBef>
              <a:spcAft>
                <a:spcPts val="0"/>
              </a:spcAft>
              <a:buSzPts val="1400"/>
              <a:buNone/>
            </a:pPr>
            <a:endParaRPr sz="1500">
              <a:latin typeface="Lato"/>
              <a:ea typeface="Lato"/>
              <a:cs typeface="Lato"/>
              <a:sym typeface="Lato"/>
            </a:endParaRPr>
          </a:p>
        </p:txBody>
      </p:sp>
      <p:sp>
        <p:nvSpPr>
          <p:cNvPr id="832" name="Google Shape;83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Плевральный выпот возникает тогда, когда жидкость скапливается в пространстве между легким и грудной стенкой или диафрагмой. Скопление крови в этом пространстве называется гемотораксом. По мере накопления жидкости или крови происходит ограничение расширения легких. Пациент испытывает затруднение при дыхании, дыхательные шумы </a:t>
            </a:r>
            <a:r>
              <a:rPr lang="ru-RU" sz="1800" u="sng" dirty="0">
                <a:latin typeface="Calibri"/>
                <a:ea typeface="Calibri"/>
                <a:cs typeface="Calibri"/>
                <a:sym typeface="Calibri"/>
              </a:rPr>
              <a:t>снижены</a:t>
            </a:r>
            <a:r>
              <a:rPr lang="ru-RU" sz="1800" dirty="0">
                <a:latin typeface="Calibri"/>
                <a:ea typeface="Calibri"/>
                <a:cs typeface="Calibri"/>
                <a:sym typeface="Calibri"/>
              </a:rPr>
              <a:t> на пораженной стороне. Звук при перкуссии пораженной стороны </a:t>
            </a:r>
            <a:r>
              <a:rPr lang="ru-RU" sz="1800" u="sng" dirty="0">
                <a:latin typeface="Calibri"/>
                <a:ea typeface="Calibri"/>
                <a:cs typeface="Calibri"/>
                <a:sym typeface="Calibri"/>
              </a:rPr>
              <a:t>глухой</a:t>
            </a:r>
            <a:r>
              <a:rPr lang="ru-RU" sz="1800" dirty="0">
                <a:latin typeface="Calibri"/>
                <a:ea typeface="Calibri"/>
                <a:cs typeface="Calibri"/>
                <a:sym typeface="Calibri"/>
              </a:rPr>
              <a:t>. При большом количестве жидкости может произойти смещение трахеи.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Начальное лечение заключается в обеспечении кислородом. Организуйте передачу и перевод пациентов, так как многим из них потребуется установка плеврального дренажа.</a:t>
            </a:r>
            <a:endParaRPr dirty="0"/>
          </a:p>
          <a:p>
            <a:pPr marL="0" lvl="0" indent="0" algn="l" rtl="0">
              <a:lnSpc>
                <a:spcPct val="100000"/>
              </a:lnSpc>
              <a:spcBef>
                <a:spcPts val="1200"/>
              </a:spcBef>
              <a:spcAft>
                <a:spcPts val="0"/>
              </a:spcAft>
              <a:buSzPts val="1400"/>
              <a:buNone/>
            </a:pPr>
            <a:endParaRPr sz="1800" dirty="0">
              <a:latin typeface="Calibri"/>
              <a:ea typeface="Calibri"/>
              <a:cs typeface="Calibri"/>
              <a:sym typeface="Calibri"/>
            </a:endParaRPr>
          </a:p>
        </p:txBody>
      </p:sp>
      <p:sp>
        <p:nvSpPr>
          <p:cNvPr id="843" name="Google Shape;84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пациент находится без сознания, пульс или дыхание отсутствуют, немедленно следуйте соответствующим протоколам СЛР. СЛР не рассматривается в рамках Базового курса по оказанию экстренной помощи, поскольку это отдельная тема.  Важно ознакомиться с локальными протоколами и регулярно проходить обучение.</a:t>
            </a:r>
            <a:endParaRPr/>
          </a:p>
          <a:p>
            <a:pPr marL="0" lvl="0" indent="0" algn="l" rtl="0">
              <a:lnSpc>
                <a:spcPct val="100000"/>
              </a:lnSpc>
              <a:spcBef>
                <a:spcPts val="800"/>
              </a:spcBef>
              <a:spcAft>
                <a:spcPts val="0"/>
              </a:spcAft>
              <a:buClr>
                <a:schemeClr val="dk1"/>
              </a:buClr>
              <a:buSzPts val="1400"/>
              <a:buFont typeface="Lato"/>
              <a:buNone/>
            </a:pPr>
            <a:endParaRPr sz="1900" b="1">
              <a:latin typeface="Lato"/>
              <a:ea typeface="Lato"/>
              <a:cs typeface="Lato"/>
              <a:sym typeface="Lato"/>
            </a:endParaRPr>
          </a:p>
        </p:txBody>
      </p:sp>
      <p:sp>
        <p:nvSpPr>
          <p:cNvPr id="854" name="Google Shape;85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Низкая перфузия – это неспособность доставить достаточное количество крови, переносящей кислород, к жизненно важным органам. Если нарушение перфузии продолжается до тех пор, пока не пострадают функции органов, это называется шоком и может быстро привести к смерти. Существуют различные причины шока, которые описаны в презентации «Шок».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При осмотре необходимо проверить наличие признаков и симптомов нарушения перфузии. К ним относятся учащенное сердцебиение, учащенное дыхание, бледная и холодная кожа, особенно на периферии, время наполнения капилляров более 3 секунд, потливость.  Пациенты могут испытывать головокружение, беспокойство, спутанность сознания или другие изменения психического состояния. Гипотензия является </a:t>
            </a:r>
            <a:r>
              <a:rPr lang="ru-RU" sz="1800" u="sng" dirty="0">
                <a:latin typeface="Calibri"/>
                <a:ea typeface="Calibri"/>
                <a:cs typeface="Calibri"/>
                <a:sym typeface="Calibri"/>
              </a:rPr>
              <a:t>поздним</a:t>
            </a:r>
            <a:r>
              <a:rPr lang="ru-RU" sz="1800" dirty="0">
                <a:latin typeface="Calibri"/>
                <a:ea typeface="Calibri"/>
                <a:cs typeface="Calibri"/>
                <a:sym typeface="Calibri"/>
              </a:rPr>
              <a:t> признаком низкой перфузии. Уложите пациента в горизонтальное положение, если это возможно, дайте кислород, остановите и контролируйте какое-либо кровотечение. Дайте в/в растворы и, если есть признаки инфекции, дайте антибиотики. Подготовьтесь к быстрой передаче и переводу пациента.</a:t>
            </a:r>
            <a:endParaRPr dirty="0"/>
          </a:p>
        </p:txBody>
      </p:sp>
      <p:sp>
        <p:nvSpPr>
          <p:cNvPr id="864" name="Google Shape;86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сильное кровотечение не будет остановлено, пациент может потерять значительное количество крови, что может привести к шоку. Кровопотеря может происходить как снаружи из кровоточащих ран, так и изнутри. Большая кровопотеря также может происходить в грудной клетке, области таза, бедра и в брюшной полости, поэтому важно систематически проверять наличие признаков травмы и кровотечения. Признаки и симптомы сильного кровотечения включают кровоточащие раны, кровоподтеки вокруг пупка или на боках, что может быть признаком внутреннего кровотечения, рвоту кровью, кровь в прямой кишке или во влагалище, переломы костей таза или бедра или снижение дыхательных шумов на одной стороне. К признакам низкой перфузии относятся гипотензия, тахикардия, бледная кожа и диафорез.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Первоочередной задачей является остановка кровотечения, а лечение зависит от его источника. Остановите наружное кровотечение с помощью прямого давления или глубокого тампонирования раны, если она большая и зияющая. Используйте жгут </a:t>
            </a:r>
            <a:r>
              <a:rPr lang="ru-RU" sz="1800" u="sng">
                <a:latin typeface="Calibri"/>
                <a:ea typeface="Calibri"/>
                <a:cs typeface="Calibri"/>
                <a:sym typeface="Calibri"/>
              </a:rPr>
              <a:t>только</a:t>
            </a:r>
            <a:r>
              <a:rPr lang="ru-RU" sz="1800">
                <a:latin typeface="Calibri"/>
                <a:ea typeface="Calibri"/>
                <a:cs typeface="Calibri"/>
                <a:sym typeface="Calibri"/>
              </a:rPr>
              <a:t> в случае неконтролируемого кровотечения из конечности, которое не останавливается при прямом давлении. Кровотечение при переломах костей таза можно уменьшить с помощью бандажа, а при переломах бедренной кости – с помощью шинирования. Перфузию можно улучшить с помощью внутривенных растворов, но пациент должен быть направлен на срочное переливание крови и дальнейшее хирургическое лечение.</a:t>
            </a:r>
            <a:endParaRPr/>
          </a:p>
          <a:p>
            <a:pPr marL="0" lvl="0" indent="0" algn="l" rtl="0">
              <a:lnSpc>
                <a:spcPct val="100000"/>
              </a:lnSpc>
              <a:spcBef>
                <a:spcPts val="1200"/>
              </a:spcBef>
              <a:spcAft>
                <a:spcPts val="0"/>
              </a:spcAft>
              <a:buSzPts val="1400"/>
              <a:buNone/>
            </a:pPr>
            <a:endParaRPr sz="1800">
              <a:latin typeface="Calibri"/>
              <a:ea typeface="Calibri"/>
              <a:cs typeface="Calibri"/>
              <a:sym typeface="Calibri"/>
            </a:endParaRPr>
          </a:p>
        </p:txBody>
      </p:sp>
      <p:sp>
        <p:nvSpPr>
          <p:cNvPr id="875" name="Google Shape;87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Тампонада сердца возникает при скоплении жидкости в сердечной сумке. Давление этой жидкости может сдавливать камеры сердца и не давать им нормально заполняться, ограничивая приток крови к тканям и вызывая шок. Тампонада сердца может быть вызвана травмой, когда кровь скапливается в сердечной сумке. </a:t>
            </a:r>
          </a:p>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Оцените состояние пациента на предмет признаков нарушения перфузии и признаков напряжения, к которым относятся вздутие вен шеи, приглушенные сердечные шумы и гипотензия. У пациента может быть головокружение, спутанность сознания или изменение психического состояния.</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Лечение заключается в дренировании жидкости или крови путем </a:t>
            </a:r>
            <a:r>
              <a:rPr lang="ru-RU" sz="1800" dirty="0" err="1">
                <a:latin typeface="Calibri"/>
                <a:ea typeface="Calibri"/>
                <a:cs typeface="Calibri"/>
                <a:sym typeface="Calibri"/>
              </a:rPr>
              <a:t>перикардиоцентеза</a:t>
            </a:r>
            <a:r>
              <a:rPr lang="ru-RU" sz="1800" dirty="0">
                <a:latin typeface="Calibri"/>
                <a:ea typeface="Calibri"/>
                <a:cs typeface="Calibri"/>
                <a:sym typeface="Calibri"/>
              </a:rPr>
              <a:t>.  </a:t>
            </a:r>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Чтобы противостоять давлению, пока жидкость вокруг сердца не будет дренирована, вводите жидкости внутривенно, чтобы в сердце поступало как можно больше объема. Пациент должен быть немедленно направлен в учреждение, где есть возможность проведения дренирование жидкости.</a:t>
            </a:r>
            <a:endParaRPr dirty="0"/>
          </a:p>
          <a:p>
            <a:pPr marL="0" lvl="0" indent="0" algn="l" rtl="0">
              <a:lnSpc>
                <a:spcPct val="100000"/>
              </a:lnSpc>
              <a:spcBef>
                <a:spcPts val="800"/>
              </a:spcBef>
              <a:spcAft>
                <a:spcPts val="0"/>
              </a:spcAft>
              <a:buClr>
                <a:schemeClr val="dk1"/>
              </a:buClr>
              <a:buSzPts val="1800"/>
              <a:buFont typeface="Calibri"/>
              <a:buNone/>
            </a:pPr>
            <a:endParaRPr sz="1800" dirty="0"/>
          </a:p>
        </p:txBody>
      </p:sp>
      <p:sp>
        <p:nvSpPr>
          <p:cNvPr id="884" name="Google Shape;88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Гипогликемия – это когда уровень глюкозы в крови составляет менее 3,5 ммоль/л. У пациентов с гипогликемией наблюдается потливость, беспокойство, спутанность сознания или другие признаки измененного психического состояния, возможны судороги. Может быть наличие в анамнезе диабета, малярии или тяжелой инфекции Если человек может говорить и глотать, немедленно дайте глюкозу перорально. Если пациент без сознания, введите глюкозу внутривенно. Буккальное введение глюкозы, во внутреннюю сторону щеки, является альтернативой, если в/в введение глюкозы невозможно или недоступно. Пациенты обычно быстро реагируют на лечение глюкозой.</a:t>
            </a:r>
            <a:endParaRPr/>
          </a:p>
          <a:p>
            <a:pPr marL="0" lvl="0" indent="0" algn="l" rtl="0">
              <a:lnSpc>
                <a:spcPct val="100000"/>
              </a:lnSpc>
              <a:spcBef>
                <a:spcPts val="800"/>
              </a:spcBef>
              <a:spcAft>
                <a:spcPts val="0"/>
              </a:spcAft>
              <a:buClr>
                <a:schemeClr val="dk1"/>
              </a:buClr>
              <a:buSzPts val="2400"/>
              <a:buFont typeface="Arial"/>
              <a:buNone/>
            </a:pPr>
            <a:endParaRPr sz="2400"/>
          </a:p>
        </p:txBody>
      </p:sp>
      <p:sp>
        <p:nvSpPr>
          <p:cNvPr id="893" name="Google Shape;89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ru-RU" sz="1800" dirty="0">
                <a:latin typeface="Calibri"/>
                <a:ea typeface="Calibri"/>
                <a:cs typeface="Calibri"/>
                <a:sym typeface="Calibri"/>
              </a:rPr>
              <a:t>Важно быстро собрать любой анамнез, имеющий решающее значение для ведения ургентного </a:t>
            </a:r>
            <a:r>
              <a:rPr lang="ru-RU" sz="1800" dirty="0"/>
              <a:t>пациента</a:t>
            </a:r>
            <a:r>
              <a:rPr lang="ru-RU" sz="1800" dirty="0">
                <a:latin typeface="Calibri"/>
                <a:ea typeface="Calibri"/>
                <a:cs typeface="Calibri"/>
                <a:sym typeface="Calibri"/>
              </a:rPr>
              <a:t>, но не откладывая при этом проведение реанимационных мероприятий.  За ABCDE должен следовать быстрый сбор анамнеза с использованием алгоритма SAMPLE. Алгоритм SAMPLE – это стандартный способ сбора основных сведений, связанных с заболеванием или травмой. Источниками информации являются: больной / пострадавший, члены семьи, друзья, случайные прохожие или предыдущие медработники. SAMPLE состоит из шести частей, по одной на каждую букву: признаки и симптомы, аллергия, медикаменты, анамнез жизни и беременность, последний пероральный прием пищи / питья и события, связанные с болезнью или травмой. Использование стандартного алгоритма SAMPLE позволяет медицинским работникам быстро собирать ключевую информацию и легко передавать данные об остром или травмированном пациенте. </a:t>
            </a:r>
            <a:endParaRPr b="0" i="0" u="none" strike="noStrike" cap="none" dirty="0"/>
          </a:p>
        </p:txBody>
      </p:sp>
      <p:sp>
        <p:nvSpPr>
          <p:cNvPr id="422" name="Google Shape;4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Повышение ВЧД может быть вызвано травмой, опухолью, увеличением количества жидкости, кровотечением или инфекциями. Поскольку череп является твердым, любой отек, жидкость или масса увеличивают давление вокруг мозга, ограничивая кровоток и, возможно, смещая ткани мозга, что приводит к смерти. Признаки и симптомы повышения ВЧД включают головную боль, судороги или конвульсии, тошноту, рвоту, изменение психического состояния, неодинаковость размеров зрачков или слабость в одной стороне тела.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Для снижения давления можно приподнять изголовье кровати на 30 градусов. При подозрении на травму сохраняйте иммобилизацию шейного отдела позвоночника, возможно, вам не удастся поднять голову пациента. При судорогах дайте бензодиазепин и не забудьте проверить и купировать гипогликемию.  Давление должно быть снижено как можно скорее, поэтому планируйте быструю передачу и перевод пациента.</a:t>
            </a:r>
            <a:endParaRPr/>
          </a:p>
          <a:p>
            <a:pPr marL="0" lvl="0" indent="0" algn="l" rtl="0">
              <a:lnSpc>
                <a:spcPct val="100000"/>
              </a:lnSpc>
              <a:spcBef>
                <a:spcPts val="800"/>
              </a:spcBef>
              <a:spcAft>
                <a:spcPts val="0"/>
              </a:spcAft>
              <a:buClr>
                <a:schemeClr val="dk1"/>
              </a:buClr>
              <a:buSzPts val="1800"/>
              <a:buFont typeface="Calibri"/>
              <a:buNone/>
            </a:pPr>
            <a:endParaRPr sz="1800">
              <a:latin typeface="Calibri"/>
              <a:ea typeface="Calibri"/>
              <a:cs typeface="Calibri"/>
              <a:sym typeface="Calibri"/>
            </a:endParaRPr>
          </a:p>
          <a:p>
            <a:pPr marL="165100" lvl="0" indent="0" algn="l" rtl="0">
              <a:lnSpc>
                <a:spcPct val="100000"/>
              </a:lnSpc>
              <a:spcBef>
                <a:spcPts val="0"/>
              </a:spcBef>
              <a:spcAft>
                <a:spcPts val="0"/>
              </a:spcAft>
              <a:buClr>
                <a:schemeClr val="dk1"/>
              </a:buClr>
              <a:buSzPts val="2400"/>
              <a:buFont typeface="Lato"/>
              <a:buNone/>
            </a:pPr>
            <a:endParaRPr sz="2400">
              <a:latin typeface="Lato"/>
              <a:ea typeface="Lato"/>
              <a:cs typeface="Lato"/>
              <a:sym typeface="Lato"/>
            </a:endParaRPr>
          </a:p>
          <a:p>
            <a:pPr marL="0" lvl="0" indent="0" algn="l" rtl="0">
              <a:lnSpc>
                <a:spcPct val="100000"/>
              </a:lnSpc>
              <a:spcBef>
                <a:spcPts val="0"/>
              </a:spcBef>
              <a:spcAft>
                <a:spcPts val="0"/>
              </a:spcAft>
              <a:buClr>
                <a:schemeClr val="dk1"/>
              </a:buClr>
              <a:buSzPts val="2400"/>
              <a:buFont typeface="Arial"/>
              <a:buNone/>
            </a:pPr>
            <a:endParaRPr sz="2400"/>
          </a:p>
          <a:p>
            <a:pPr marL="0" lvl="0" indent="0" algn="l" rtl="0">
              <a:lnSpc>
                <a:spcPct val="100000"/>
              </a:lnSpc>
              <a:spcBef>
                <a:spcPts val="0"/>
              </a:spcBef>
              <a:spcAft>
                <a:spcPts val="0"/>
              </a:spcAft>
              <a:buClr>
                <a:schemeClr val="dk1"/>
              </a:buClr>
              <a:buSzPts val="2400"/>
              <a:buFont typeface="Arial"/>
              <a:buNone/>
            </a:pPr>
            <a:endParaRPr sz="2400"/>
          </a:p>
        </p:txBody>
      </p:sp>
      <p:sp>
        <p:nvSpPr>
          <p:cNvPr id="903" name="Google Shape;90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Существует множество причин возникновения судорог, в том числе травмы. Во время активного припадка пациенты могут совершать повторяющиеся движения, фиксировать взгляд в одной точке, ритмично переводить взгляд или не реагировать на происходящее. Пациент может прикусить язык и испытывать недержание мочи. Спутанность сознания после припадка может пройти в течение нескольких минут или часов. Цель купирования судорог – предотвратить гипоксию и получение травм. Защитите пациента, подвергшегося припадку, от падения и от любых опасных предметов вокруг него. </a:t>
            </a:r>
            <a:r>
              <a:rPr lang="ru-RU" sz="1800" u="sng">
                <a:latin typeface="Calibri"/>
                <a:ea typeface="Calibri"/>
                <a:cs typeface="Calibri"/>
                <a:sym typeface="Calibri"/>
              </a:rPr>
              <a:t>Никогда</a:t>
            </a:r>
            <a:r>
              <a:rPr lang="ru-RU" sz="1800">
                <a:latin typeface="Calibri"/>
                <a:ea typeface="Calibri"/>
                <a:cs typeface="Calibri"/>
                <a:sym typeface="Calibri"/>
              </a:rPr>
              <a:t> не кладите ничего в рот человеку с активными судорогами, за исключением необходимости аккуратной аспирации дыхательных путей. Дайте кислород, проверьте наличие гипогликемии и купируйте ее. Для купирования судорог назначают бензодиазепин, но после его приема важно следить за замедлением дыхания. Уложите пациента в восстановительное положение, если нет опасений по поводу травмы позвоночника. Если пациентка беременна или недавно родила, дайте сульфат магния для профилактики эклампсии.</a:t>
            </a:r>
            <a:endParaRPr/>
          </a:p>
          <a:p>
            <a:pPr marL="0" lvl="0" indent="0" algn="l" rtl="0">
              <a:lnSpc>
                <a:spcPct val="100000"/>
              </a:lnSpc>
              <a:spcBef>
                <a:spcPts val="800"/>
              </a:spcBef>
              <a:spcAft>
                <a:spcPts val="0"/>
              </a:spcAft>
              <a:buClr>
                <a:schemeClr val="dk1"/>
              </a:buClr>
              <a:buSzPts val="2400"/>
              <a:buFont typeface="Calibri"/>
              <a:buNone/>
            </a:pPr>
            <a:endParaRPr sz="2400"/>
          </a:p>
        </p:txBody>
      </p:sp>
      <p:sp>
        <p:nvSpPr>
          <p:cNvPr id="914" name="Google Shape;91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в анамнезе нет укуса змеи, распознать это состояние может быть сложнее. На коже могут быть видны следы укусов, а вокруг могут быть отеки, волдыри или кровоподтеки. В зависимости от вида змеи у пациента могут наблюдаться системные признаки гипотензии, паралич, судороги, кровотечение из ран. Цель лечения змеиных укусов – ограничить распространение яда и его воздействие на организм.  Укушенная конечность должна быть обездвижена. Если это безопасно, сфотографируйте змею и отправьте фото вместе с пациентом. Купируйте шок с помощью в/в инфузии и предусмотрите развитие отсроченного шока или проблем с дыхательными путями. За пациентами следует внимательно наблюдать на предмет ухудшения их состояния и заблаговременно планировать их передачу или перевод.</a:t>
            </a:r>
            <a:endParaRPr/>
          </a:p>
        </p:txBody>
      </p:sp>
      <p:sp>
        <p:nvSpPr>
          <p:cNvPr id="924" name="Google Shape;92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Алгоритм ABCDE разработан для быстрого выявления обратимых состояний, представляющих угрозу для жизни. После того как вы, используя алгоритм ABCDE, нашли проблему и решили ее, вам нужно вернуться к началу и повторить оценку по алгоритму ABCDE еще раз. Так вы сможете оценить эффект от вмешательства и выявить новые проблемы. К концу алгоритма ABCDE следует проверить полный набор показателей жизнедеятельности, но не откладывайте вмешательства в рамках ABCDE. алгоритм ABCDE следует повторять при любом изменении состояния пациента, а в идеале каждые 15 минут в критических случаях.</a:t>
            </a:r>
            <a:endParaRPr dirty="0"/>
          </a:p>
          <a:p>
            <a:pPr marL="0" lvl="0" indent="0" algn="l" rtl="0">
              <a:lnSpc>
                <a:spcPct val="100000"/>
              </a:lnSpc>
              <a:spcBef>
                <a:spcPts val="800"/>
              </a:spcBef>
              <a:spcAft>
                <a:spcPts val="0"/>
              </a:spcAft>
              <a:buClr>
                <a:schemeClr val="dk1"/>
              </a:buClr>
              <a:buSzPts val="1900"/>
              <a:buFont typeface="Calibri"/>
              <a:buNone/>
            </a:pPr>
            <a:endParaRPr sz="1900" dirty="0">
              <a:latin typeface="Lato"/>
              <a:ea typeface="Lato"/>
              <a:cs typeface="Lato"/>
              <a:sym typeface="Lato"/>
            </a:endParaRPr>
          </a:p>
          <a:p>
            <a:pPr marL="0" lvl="0" indent="0" algn="l" rtl="0">
              <a:lnSpc>
                <a:spcPct val="100000"/>
              </a:lnSpc>
              <a:spcBef>
                <a:spcPts val="500"/>
              </a:spcBef>
              <a:spcAft>
                <a:spcPts val="0"/>
              </a:spcAft>
              <a:buClr>
                <a:schemeClr val="dk1"/>
              </a:buClr>
              <a:buSzPts val="2000"/>
              <a:buFont typeface="Calibri"/>
              <a:buNone/>
            </a:pPr>
            <a:endParaRPr sz="2000" dirty="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dirty="0">
              <a:latin typeface="Lato"/>
              <a:ea typeface="Lato"/>
              <a:cs typeface="Lato"/>
              <a:sym typeface="Lato"/>
            </a:endParaRPr>
          </a:p>
          <a:p>
            <a:pPr marL="0" lvl="0" indent="0" algn="l" rtl="0">
              <a:lnSpc>
                <a:spcPct val="15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00000"/>
              </a:lnSpc>
              <a:spcBef>
                <a:spcPts val="500"/>
              </a:spcBef>
              <a:spcAft>
                <a:spcPts val="0"/>
              </a:spcAft>
              <a:buClr>
                <a:schemeClr val="dk1"/>
              </a:buClr>
              <a:buSzPts val="2400"/>
              <a:buFont typeface="Calibri"/>
              <a:buNone/>
            </a:pPr>
            <a:endParaRPr sz="2400" dirty="0">
              <a:latin typeface="Lato"/>
              <a:ea typeface="Lato"/>
              <a:cs typeface="Lato"/>
              <a:sym typeface="Lato"/>
            </a:endParaRPr>
          </a:p>
          <a:p>
            <a:pPr marL="0" lvl="0" indent="0" algn="l" rtl="0">
              <a:lnSpc>
                <a:spcPct val="150000"/>
              </a:lnSpc>
              <a:spcBef>
                <a:spcPts val="500"/>
              </a:spcBef>
              <a:spcAft>
                <a:spcPts val="0"/>
              </a:spcAft>
              <a:buClr>
                <a:schemeClr val="dk1"/>
              </a:buClr>
              <a:buSzPts val="2000"/>
              <a:buFont typeface="Calibri"/>
              <a:buNone/>
            </a:pPr>
            <a:endParaRPr sz="2000" dirty="0">
              <a:latin typeface="Lato"/>
              <a:ea typeface="Lato"/>
              <a:cs typeface="Lato"/>
              <a:sym typeface="Lato"/>
            </a:endParaRPr>
          </a:p>
        </p:txBody>
      </p:sp>
      <p:sp>
        <p:nvSpPr>
          <p:cNvPr id="934" name="Google Shape;9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Вопрос из рабочей тетради №2: алгоритм ABCDE [стр. 26 в рабочей тетради участника]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Используя приведенный выше раздел рабочей тетради, перечислите методы устранения обструкции дыхательных путей инородным телом.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Ответы: 1. По возможности удалить видимое инородное тело или отсосать жидкость. 2. У пациентов со сниженным уровнем сознания может быть обструкция дыхательных путей из-за западения языка. 3. Открыть дыхательные пути, используя маневр запрокидывания головы и поднятия подбородка, или выдвижения челюсти (если есть опасения по поводу травмы); при необходимости установить рото- или носоглоточный воздуховод. [См. НАВЫКИ} 4. Эти пациенты также могут быть не в состоянии обеспечить проходимость дыхательных путей, их необходимо наблюдать на предмет рвоты и аспирации. 5. Если обструкцию не удается устранить, нужно планировать срочную передачу / перевод пациента к специалисту, способному провести расширенное восстановление проходимости дыхательных путей.</a:t>
            </a:r>
            <a:endParaRPr dirty="0"/>
          </a:p>
        </p:txBody>
      </p:sp>
      <p:sp>
        <p:nvSpPr>
          <p:cNvPr id="942" name="Google Shape;94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800"/>
              </a:spcAft>
              <a:buSzPts val="1400"/>
              <a:buNone/>
            </a:pPr>
            <a:r>
              <a:rPr lang="ru-RU" sz="1800" dirty="0">
                <a:latin typeface="Calibri"/>
                <a:ea typeface="Calibri"/>
                <a:cs typeface="Calibri"/>
                <a:sym typeface="Calibri"/>
              </a:rPr>
              <a:t>Это третья и заключительная часть презентации алгоритма ABCDE. Мы рассмотрим особые педиатрические аспекты, изучим метод сбора анамнеза по схеме SAMPLE и обсудим порядок действий во время передачи и транспортировки пациентов. </a:t>
            </a:r>
            <a:endParaRPr dirty="0"/>
          </a:p>
        </p:txBody>
      </p:sp>
      <p:sp>
        <p:nvSpPr>
          <p:cNvPr id="949" name="Google Shape;94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Хотя алгоритм ABCDE используется как для взрослых, так и для детей, есть некоторые аспекты оценки и ведения детей, которые отличаются от взрослых. Разделы «Педиатрические аспекты» в руководстве Базового курса по оказанию экстренной помощи подчеркивают эти различия. В следующем разделе мы рассмотрим некоторые особые педиатрические аспекты в отношении ABCDE.</a:t>
            </a:r>
            <a:endParaRPr dirty="0"/>
          </a:p>
          <a:p>
            <a:pPr marL="0" lvl="0" indent="0" algn="l" rtl="0">
              <a:lnSpc>
                <a:spcPct val="100000"/>
              </a:lnSpc>
              <a:spcBef>
                <a:spcPts val="800"/>
              </a:spcBef>
              <a:spcAft>
                <a:spcPts val="0"/>
              </a:spcAft>
              <a:buSzPts val="1400"/>
              <a:buNone/>
            </a:pPr>
            <a:endParaRPr dirty="0"/>
          </a:p>
        </p:txBody>
      </p:sp>
      <p:sp>
        <p:nvSpPr>
          <p:cNvPr id="960" name="Google Shape;96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Существуют важные анатомические различия между детьми и взрослыми. По сравнению со взрослыми у детей больше язык, короче шея, мягче дыхательные пути и больше голова по сравнению с телом.  </a:t>
            </a:r>
          </a:p>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Чтобы учесть эти различия, необходимо специальное ведение пациента. Детей следует уложить в «позу </a:t>
            </a:r>
            <a:r>
              <a:rPr lang="ru-RU" sz="1800" dirty="0" err="1">
                <a:latin typeface="Calibri"/>
                <a:ea typeface="Calibri"/>
                <a:cs typeface="Calibri"/>
                <a:sym typeface="Calibri"/>
              </a:rPr>
              <a:t>приюхивания</a:t>
            </a:r>
            <a:r>
              <a:rPr lang="ru-RU" sz="1800" dirty="0">
                <a:latin typeface="Calibri"/>
                <a:ea typeface="Calibri"/>
                <a:cs typeface="Calibri"/>
                <a:sym typeface="Calibri"/>
              </a:rPr>
              <a:t>», так как язык у них больше. Избегайте чрезмерного вытягивания или сгибания шеи, так как более мягкие дыхательные пути и короткая шея облегчают обструкцию дыхательных путей. Используйте выдвижение челюсти, чтобы открыть дыхательные пути. Подкладывание подушечек под плечи младенца, как показано на рисунке, позволяет сохранить нейтральное положение его головы.  </a:t>
            </a:r>
          </a:p>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Чрезмерное слюнотечение, стридор, отек дыхательных путей и нежелание двигать шеей – все это факторы высокого риска у детей. </a:t>
            </a:r>
          </a:p>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Внимательно осмотрите дыхательные пути на предмет инородных тел, ожогов или обструкции и позвольте ребенку оставаться в удобном положении.</a:t>
            </a:r>
            <a:endParaRPr sz="1000" dirty="0"/>
          </a:p>
        </p:txBody>
      </p:sp>
      <p:sp>
        <p:nvSpPr>
          <p:cNvPr id="967" name="Google Shape;96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Признаки дыхательной недостаточности у детей могут быть малозаметными, поэтому их необходимо тщательно отслеживать. Обращайте внимание на раздувание крыльев носа, покачивание головой и кряхтение. Как показано на рисунке, втягивание грудной клетки является распространенным проявлением использования вспомогательных мышц у детей. В этом случае при вдохе нижняя стенка грудной клетки ребенка втягивается, в то время как при обычном дыхании вся грудная клетка и живот расширяются. Цианоз возникает из-за недостатка кислорода и является признаком опасности. Обратите внимание на сине-серое обесцвечивание вокруг губ, рта или на кончиках пальцев.</a:t>
            </a:r>
            <a:endParaRPr/>
          </a:p>
          <a:p>
            <a:pPr marL="0" lvl="0" indent="0" algn="l" rtl="0">
              <a:lnSpc>
                <a:spcPct val="150000"/>
              </a:lnSpc>
              <a:spcBef>
                <a:spcPts val="800"/>
              </a:spcBef>
              <a:spcAft>
                <a:spcPts val="0"/>
              </a:spcAft>
              <a:buClr>
                <a:schemeClr val="dk1"/>
              </a:buClr>
              <a:buSzPts val="2000"/>
              <a:buFont typeface="Calibri"/>
              <a:buNone/>
            </a:pPr>
            <a:endParaRPr sz="2000">
              <a:latin typeface="Lato"/>
              <a:ea typeface="Lato"/>
              <a:cs typeface="Lato"/>
              <a:sym typeface="Lato"/>
            </a:endParaRPr>
          </a:p>
        </p:txBody>
      </p:sp>
      <p:sp>
        <p:nvSpPr>
          <p:cNvPr id="978" name="Google Shape;97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При оценке дыхания ребенка обратите внимание на наличие аномальных дыхательных шумов, их отсутствия или стридора.  Отсутствие дыхательных шумов при аускультации грудной клетки – признак острой дыхательной недостаточности. При сильном спазме и сужении дыхательных путей движение воздуха может быть ограничено, а дыхательные шумы при обследовании слабо выражены. Дайте </a:t>
            </a:r>
            <a:r>
              <a:rPr lang="ru-RU" sz="1800" dirty="0" err="1">
                <a:latin typeface="Calibri"/>
                <a:ea typeface="Calibri"/>
                <a:cs typeface="Calibri"/>
                <a:sym typeface="Calibri"/>
              </a:rPr>
              <a:t>сальбутамол</a:t>
            </a:r>
            <a:r>
              <a:rPr lang="ru-RU" sz="1800" dirty="0">
                <a:latin typeface="Calibri"/>
                <a:ea typeface="Calibri"/>
                <a:cs typeface="Calibri"/>
                <a:sym typeface="Calibri"/>
              </a:rPr>
              <a:t> и кислород и часто проводите повторное обследование. Стридор сигнализирует о серьезном нарушении проходимости дыхательных путей, существует множество возможных причин. Детям с стридором следует позволить оставаться в удобном положении и немедленно направить их к специалисту. Дальнейшее лечение часто предусматривает введение адреналина через небулайзер. Если немедленный перевод пациента невозможен, введите адреналин в/м в соответствии с правилами лечения тяжелых аллергических реакций.</a:t>
            </a:r>
            <a:endParaRPr dirty="0"/>
          </a:p>
          <a:p>
            <a:pPr marL="0" lvl="0" indent="0" algn="l" rtl="0">
              <a:lnSpc>
                <a:spcPct val="150000"/>
              </a:lnSpc>
              <a:spcBef>
                <a:spcPts val="800"/>
              </a:spcBef>
              <a:spcAft>
                <a:spcPts val="0"/>
              </a:spcAft>
              <a:buClr>
                <a:schemeClr val="dk1"/>
              </a:buClr>
              <a:buSzPts val="2000"/>
              <a:buFont typeface="Calibri"/>
              <a:buNone/>
            </a:pPr>
            <a:endParaRPr sz="2000" dirty="0">
              <a:latin typeface="Lato"/>
              <a:ea typeface="Lato"/>
              <a:cs typeface="Lato"/>
              <a:sym typeface="Lato"/>
            </a:endParaRPr>
          </a:p>
        </p:txBody>
      </p:sp>
      <p:sp>
        <p:nvSpPr>
          <p:cNvPr id="987" name="Google Shape;98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Самая важная часть алгоритма к любому больному или травмированному пациенту – это обеспечение собственной безопасности, безопасности пациента и окружающих.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Приближаясь к пациенту, вы </a:t>
            </a:r>
            <a:r>
              <a:rPr lang="ru-RU" sz="1800" u="sng" dirty="0">
                <a:latin typeface="Calibri"/>
                <a:ea typeface="Calibri"/>
                <a:cs typeface="Calibri"/>
                <a:sym typeface="Calibri"/>
              </a:rPr>
              <a:t>должны в первую очередь</a:t>
            </a:r>
            <a:r>
              <a:rPr lang="ru-RU" sz="1800" dirty="0">
                <a:latin typeface="Calibri"/>
                <a:ea typeface="Calibri"/>
                <a:cs typeface="Calibri"/>
                <a:sym typeface="Calibri"/>
              </a:rPr>
              <a:t> подумать о безопасности места происшествия</a:t>
            </a:r>
            <a:r>
              <a:rPr lang="ru-RU" sz="1800" dirty="0"/>
              <a:t>. </a:t>
            </a:r>
            <a:r>
              <a:rPr lang="ru-RU" sz="1800" dirty="0">
                <a:latin typeface="Calibri"/>
                <a:ea typeface="Calibri"/>
                <a:cs typeface="Calibri"/>
                <a:sym typeface="Calibri"/>
              </a:rPr>
              <a:t>Если вы заболеете или получите травму, вы не сможете помочь другим и станете еще одним пациентом, которого будут лечить другие медработники. </a:t>
            </a:r>
            <a:endParaRPr dirty="0"/>
          </a:p>
          <a:p>
            <a:pPr marL="0" lvl="0" indent="0" algn="l" rtl="0">
              <a:lnSpc>
                <a:spcPct val="107000"/>
              </a:lnSpc>
              <a:spcBef>
                <a:spcPts val="800"/>
              </a:spcBef>
              <a:spcAft>
                <a:spcPts val="0"/>
              </a:spcAft>
              <a:buSzPts val="1400"/>
              <a:buNone/>
            </a:pPr>
            <a:r>
              <a:rPr lang="ru-RU" sz="1800" u="sng" dirty="0">
                <a:latin typeface="Calibri"/>
                <a:ea typeface="Calibri"/>
                <a:cs typeface="Calibri"/>
                <a:sym typeface="Calibri"/>
              </a:rPr>
              <a:t>Безопасность места происшествия</a:t>
            </a:r>
            <a:r>
              <a:rPr lang="ru-RU" sz="1800" dirty="0">
                <a:latin typeface="Calibri"/>
                <a:ea typeface="Calibri"/>
                <a:cs typeface="Calibri"/>
                <a:sym typeface="Calibri"/>
              </a:rPr>
              <a:t> включает в себя проверку на наличие опасности, риска насилия и инфекционных заболеваний. К опасностям относятся пожары, разливы химикатов и автомобильные аварии, которые могут повлиять на вашу личную безопасность и способность оказывать помощь пациенту. </a:t>
            </a:r>
            <a:endParaRPr dirty="0"/>
          </a:p>
          <a:p>
            <a:pPr marL="0" lvl="0" indent="0" algn="l" rtl="0">
              <a:lnSpc>
                <a:spcPct val="100000"/>
              </a:lnSpc>
              <a:spcBef>
                <a:spcPts val="800"/>
              </a:spcBef>
              <a:spcAft>
                <a:spcPts val="0"/>
              </a:spcAft>
              <a:buSzPts val="1400"/>
              <a:buNone/>
            </a:pPr>
            <a:r>
              <a:rPr lang="ru-RU" sz="1800" dirty="0">
                <a:latin typeface="Calibri"/>
                <a:ea typeface="Calibri"/>
                <a:cs typeface="Calibri"/>
                <a:sym typeface="Calibri"/>
              </a:rPr>
              <a:t>Не забудьте </a:t>
            </a:r>
            <a:r>
              <a:rPr lang="ru-RU" sz="1800" u="sng" dirty="0">
                <a:latin typeface="Calibri"/>
                <a:ea typeface="Calibri"/>
                <a:cs typeface="Calibri"/>
                <a:sym typeface="Calibri"/>
              </a:rPr>
              <a:t>заблаговременно обратиться за помощью</a:t>
            </a:r>
            <a:r>
              <a:rPr lang="ru-RU" sz="1800" dirty="0">
                <a:latin typeface="Calibri"/>
                <a:ea typeface="Calibri"/>
                <a:cs typeface="Calibri"/>
                <a:sym typeface="Calibri"/>
              </a:rPr>
              <a:t>, если у вас тяжелобольной или травмированный пациент или много пациентов, когда вы договариваетесь о переводе, а также в случае вспышки инфекции или контакта с опасными веществами. </a:t>
            </a:r>
            <a:endParaRPr sz="1100" b="0" i="0" u="none" strike="noStrike" cap="none" dirty="0">
              <a:solidFill>
                <a:schemeClr val="dk1"/>
              </a:solidFill>
              <a:latin typeface="Arial"/>
              <a:ea typeface="Arial"/>
              <a:cs typeface="Arial"/>
              <a:sym typeface="Arial"/>
            </a:endParaRPr>
          </a:p>
        </p:txBody>
      </p:sp>
      <p:sp>
        <p:nvSpPr>
          <p:cNvPr id="429" name="Google Shape;4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У детей в состоянии шока нормальное артериальное давление сохраняется дольше, чем у взрослых, поэтому низкое давление у ребенка – признак тяжелого шока. Чтобы выявить шок раньше, всегда следите за другими признаками недостаточной перфузии, включая плохое распрямление кожи после щипка, впалый родничок, снижение диуреза и изменение психического состояния. При купировании недостаточной перфузии учитывайте причину и состояние ребенка, включая нутритивный статус. Для детей, страдающих от недоедания, различаются как скорость введения растворов, так и их типы.</a:t>
            </a:r>
            <a:endParaRPr/>
          </a:p>
          <a:p>
            <a:pPr marL="457200" lvl="1" indent="0" algn="l" rtl="0">
              <a:lnSpc>
                <a:spcPct val="115000"/>
              </a:lnSpc>
              <a:spcBef>
                <a:spcPts val="800"/>
              </a:spcBef>
              <a:spcAft>
                <a:spcPts val="0"/>
              </a:spcAft>
              <a:buClr>
                <a:schemeClr val="dk1"/>
              </a:buClr>
              <a:buSzPts val="2000"/>
              <a:buFont typeface="Calibri"/>
              <a:buNone/>
            </a:pPr>
            <a:endParaRPr sz="2000" b="1">
              <a:latin typeface="Lato"/>
              <a:ea typeface="Lato"/>
              <a:cs typeface="Lato"/>
              <a:sym typeface="Lato"/>
            </a:endParaRPr>
          </a:p>
        </p:txBody>
      </p:sp>
      <p:sp>
        <p:nvSpPr>
          <p:cNvPr id="997" name="Google Shape;99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Низкий уровень глюкозы в крови больного ребенка является распространенной причиной изменения психического состояния. Всегда проверяйте уровень глюкозы, если у ребенка судороги или сильное недомогание.  Если нет возможности проверить уровень глюкозы в крови, дайте глюкозу и оцените реакцию. Оценить психическое состояние и нормальное поведение младенцев может быть непросто, поэтому всегда спрашивайте человека, опекающего ребенка, является ли оно нормальным.</a:t>
            </a:r>
            <a:endParaRPr/>
          </a:p>
          <a:p>
            <a:pPr marL="0" lvl="0" indent="0" algn="l" rtl="0">
              <a:lnSpc>
                <a:spcPct val="138000"/>
              </a:lnSpc>
              <a:spcBef>
                <a:spcPts val="800"/>
              </a:spcBef>
              <a:spcAft>
                <a:spcPts val="0"/>
              </a:spcAft>
              <a:buClr>
                <a:schemeClr val="dk1"/>
              </a:buClr>
              <a:buSzPts val="1900"/>
              <a:buFont typeface="Calibri"/>
              <a:buNone/>
            </a:pPr>
            <a:endParaRPr sz="1900">
              <a:latin typeface="Lato"/>
              <a:ea typeface="Lato"/>
              <a:cs typeface="Lato"/>
              <a:sym typeface="Lato"/>
            </a:endParaRPr>
          </a:p>
        </p:txBody>
      </p:sp>
      <p:sp>
        <p:nvSpPr>
          <p:cNvPr id="1007" name="Google Shape;100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Младенцам и детям трудно поддерживать температуру тела, она может очень быстро стать слишком высокой или слишком низкой. Чтобы избежать гипотермии, обязательно снимите мокрую одежду, высушите кожу, укройте маленьких детей, включая голову, и по возможности приложите младенцев «кожа к коже». Чтобы избежать гипертермии, снимите лишнюю одежду и развяжите тугую пеленку. По возможности отрегулируйте температуру в помещении.</a:t>
            </a:r>
            <a:endParaRPr/>
          </a:p>
          <a:p>
            <a:pPr marL="0" lvl="0" indent="0" algn="l" rtl="0">
              <a:lnSpc>
                <a:spcPct val="138000"/>
              </a:lnSpc>
              <a:spcBef>
                <a:spcPts val="800"/>
              </a:spcBef>
              <a:spcAft>
                <a:spcPts val="0"/>
              </a:spcAft>
              <a:buClr>
                <a:schemeClr val="dk1"/>
              </a:buClr>
              <a:buSzPts val="1900"/>
              <a:buFont typeface="Calibri"/>
              <a:buNone/>
            </a:pPr>
            <a:endParaRPr sz="1900">
              <a:latin typeface="Lato"/>
              <a:ea typeface="Lato"/>
              <a:cs typeface="Lato"/>
              <a:sym typeface="Lato"/>
            </a:endParaRPr>
          </a:p>
        </p:txBody>
      </p:sp>
      <p:sp>
        <p:nvSpPr>
          <p:cNvPr id="1017" name="Google Shape;101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Помимо тщательного проведения обследования ABCDE, все педиатрические пациенты должны быть обследованы на наличие признаков опасности. Дети с признаками опасности требуют срочного внимания и направления / передачи в медицинское учреждение, способное оказать расширенную педиатрическую помощь. Педиатрические признаки опасности включают признаки обструкции дыхательных путей, такие как стридор, слюнотечение и неспособность проглотить слюну. Повышенное усилие дыхания и цианоз являются признаками опасности. Изменения психического состояния включают вялость или необычную сонливость, спутанность сознания, дезориентацию, движения только при стимуляции или полное отсутствие движений. Это любой балл по шкале AVPU, отличный от A. Проверьте, хорошо ли ребенок питается, может ли он или сосать грудь, есть ли у него рвота. Судороги и гипотермия – другие признаки опасности, так же как и низкая температура тела. Для справки есть специальная быстрая карточка базовой экстренной помощи, в которой перечислены признаки опасности.</a:t>
            </a:r>
            <a:endParaRPr/>
          </a:p>
          <a:p>
            <a:pPr marL="0" marR="0" lvl="0" indent="0" algn="l" rtl="0">
              <a:lnSpc>
                <a:spcPct val="90000"/>
              </a:lnSpc>
              <a:spcBef>
                <a:spcPts val="800"/>
              </a:spcBef>
              <a:spcAft>
                <a:spcPts val="0"/>
              </a:spcAft>
              <a:buClr>
                <a:schemeClr val="dk1"/>
              </a:buClr>
              <a:buSzPts val="300"/>
              <a:buFont typeface="Arial"/>
              <a:buNone/>
            </a:pPr>
            <a:endParaRPr/>
          </a:p>
        </p:txBody>
      </p:sp>
      <p:sp>
        <p:nvSpPr>
          <p:cNvPr id="1027" name="Google Shape;102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Вопрос из рабочей тетради №3: алгоритм ABCDE [стр. 30 в рабочей тетради участника]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Используя приведенный выше раздел рабочей тетради, перечислите один из следующих вариантов: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Особенности дыхательных путей у детей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Ответы: • Более короткая шея, дыхательные пути мягче и легче блокируются. • Более крупный язык по сравнению с размером дыхательных путей. • Большая голова по сравнению с остальной частью тела. Особенности дыхательных путей у детей Ответы: • У детей трудности с дыханием проявляются иначе, чем у взрослых: o Ретракция межреберных промежутков o Раздувание крыльев носа o Качание головой o Кряхтение o Втягивание грудной клетки • ЦИАНОЗ, синевато-серый цвет вокруг губ, рта или на кончиках пальцев возникает из-за недостатка кислорода и является признаком опасности. • ВТЯГИВАНИЕ ГРУДНОЙ КЛЕТКИ является распространенным проявлением использования вспомогательных мышц у детей.</a:t>
            </a:r>
            <a:endParaRPr dirty="0"/>
          </a:p>
          <a:p>
            <a:pPr marL="0" lvl="0" indent="0" algn="l" rtl="0">
              <a:lnSpc>
                <a:spcPct val="100000"/>
              </a:lnSpc>
              <a:spcBef>
                <a:spcPts val="800"/>
              </a:spcBef>
              <a:spcAft>
                <a:spcPts val="0"/>
              </a:spcAft>
              <a:buSzPts val="1400"/>
              <a:buNone/>
            </a:pPr>
            <a:r>
              <a:rPr lang="ru-RU" sz="1800" dirty="0">
                <a:latin typeface="Calibri"/>
                <a:ea typeface="Calibri"/>
                <a:cs typeface="Calibri"/>
                <a:sym typeface="Calibri"/>
              </a:rPr>
              <a:t>Особенности кровообращения у детей Ответы: • НИЗКОЕ АРТЕРИАЛЬНОЕ ДАВЛЕНИЕ У РЕБЕНКА ЯВЛЯЕТСЯ ПРИЗНАКОМ СИЛЬНОГО ШОКА. В состоянии шока у детей нормальное артериальное давление сохраняется дольше, чем у взрослых. • Объем в/в инфузионных растворов отличается от такового у взрослых. • У СТРАДАЮЩИХ ОТ НЕДОЕДАНИЯ ДЕТЕЙ отличается как скорость введения растворов, так и их тип (мы обсудим это в разделах «Шок» и «Навыки»). • К опасным признакам у детей относятся впалый родничок, плохое распрямление кожи после щипка (мы обсудим это в разделах «Шок» и «Навыки»), вялость, измененное психическое состояние. Особенности функций ЦНС у детей Ответы: • НИЗКИЙ УРОВЕНЬ ГЛЮКОЗЫ В КРОВИ больного ребенка является очень распространенной причиной изменения психического состояния у больных детей. • Иногда трудно определить, нормально ли ведет себя младенец. Часто эту информацию может предоставить человек, ухаживающий за ребенком. • Судороги / конвульсии. </a:t>
            </a:r>
            <a:r>
              <a:rPr lang="ru-RU"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ru-RU" sz="1800" dirty="0">
                <a:latin typeface="Calibri"/>
                <a:ea typeface="Calibri"/>
                <a:cs typeface="Calibri"/>
                <a:sym typeface="Calibri"/>
              </a:rPr>
              <a:t>Особенности воздействия окружающей среды на детей Ответы: • МЛАДЕНЦЫ И ДЕТИ С ТРУДОМ ПОДДЕРЖИВАЮТ СВОЮ ТЕМПЕРАТУРУ и у них очень быстро может развиться гипотермия (низкая температура тела) или гипертермия (высокая температура тела).</a:t>
            </a:r>
            <a:endParaRPr dirty="0"/>
          </a:p>
        </p:txBody>
      </p:sp>
      <p:sp>
        <p:nvSpPr>
          <p:cNvPr id="1038" name="Google Shape;103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Если обобщить алгоритм ABCDE, нам необходимо систематически прорабатывать элементы, касающиеся дыхательных путей с иммобилизацией шейного отдела позвоночника, дыхания, кровообращения, функций ЦНС и воздействия окружающей среды, и проводить вмешательства сразу же после обнаружения проблем. </a:t>
            </a:r>
          </a:p>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Алгоритм ABCDE поможет нам своевременно выявлять опасные для жизни состояния и купировать их.</a:t>
            </a:r>
            <a:endParaRPr dirty="0"/>
          </a:p>
          <a:p>
            <a:pPr marL="0" lvl="0" indent="0" algn="l" rtl="0">
              <a:lnSpc>
                <a:spcPct val="107000"/>
              </a:lnSpc>
              <a:spcBef>
                <a:spcPts val="800"/>
              </a:spcBef>
              <a:spcAft>
                <a:spcPts val="0"/>
              </a:spcAft>
              <a:buSzPts val="1400"/>
              <a:buNone/>
            </a:pPr>
            <a:endParaRPr sz="1800" dirty="0">
              <a:latin typeface="Calibri"/>
              <a:ea typeface="Calibri"/>
              <a:cs typeface="Calibri"/>
              <a:sym typeface="Calibri"/>
            </a:endParaRPr>
          </a:p>
        </p:txBody>
      </p:sp>
      <p:sp>
        <p:nvSpPr>
          <p:cNvPr id="1046" name="Google Shape;104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Если вы обнаружили проблему с любым из элементов ABCDE, вы должны остановиться, исправить проблему, а затем вернуться к началу и снова провести оценку по алгоритму ABCDE.</a:t>
            </a:r>
            <a:endParaRPr/>
          </a:p>
        </p:txBody>
      </p:sp>
      <p:sp>
        <p:nvSpPr>
          <p:cNvPr id="1058" name="Google Shape;105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6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u="sng">
                <a:latin typeface="Calibri"/>
                <a:ea typeface="Calibri"/>
                <a:cs typeface="Calibri"/>
                <a:sym typeface="Calibri"/>
              </a:rPr>
              <a:t>S обозначает признаки и симптомы</a:t>
            </a:r>
            <a:r>
              <a:rPr lang="ru-RU" sz="1800">
                <a:latin typeface="Calibri"/>
                <a:ea typeface="Calibri"/>
                <a:cs typeface="Calibri"/>
                <a:sym typeface="Calibri"/>
              </a:rPr>
              <a:t>, о которых сообщает пациент или другие лица. Это очень важно для оценки и лечения. </a:t>
            </a:r>
            <a:r>
              <a:rPr lang="ru-RU" sz="1800" u="sng">
                <a:latin typeface="Calibri"/>
                <a:ea typeface="Calibri"/>
                <a:cs typeface="Calibri"/>
                <a:sym typeface="Calibri"/>
              </a:rPr>
              <a:t>А обозначает аллергические реакции</a:t>
            </a:r>
            <a:r>
              <a:rPr lang="ru-RU" sz="1800">
                <a:latin typeface="Calibri"/>
                <a:ea typeface="Calibri"/>
                <a:cs typeface="Calibri"/>
                <a:sym typeface="Calibri"/>
              </a:rPr>
              <a:t>. Важно знать об аллергии на лекарства, чтобы лечение не причиняло вреда. Аллергия также может указывать на анафилаксию как на причину острых симптомов. </a:t>
            </a:r>
            <a:r>
              <a:rPr lang="ru-RU" sz="1800" u="sng">
                <a:latin typeface="Calibri"/>
                <a:ea typeface="Calibri"/>
                <a:cs typeface="Calibri"/>
                <a:sym typeface="Calibri"/>
              </a:rPr>
              <a:t>М обозначает медикаменты</a:t>
            </a:r>
            <a:r>
              <a:rPr lang="ru-RU" sz="1800">
                <a:latin typeface="Calibri"/>
                <a:ea typeface="Calibri"/>
                <a:cs typeface="Calibri"/>
                <a:sym typeface="Calibri"/>
              </a:rPr>
              <a:t>. Получите полный список лекарств, которые человек принимает в настоящее время, и спросите о недавних изменениях в препаратах или дозировках. Это может повлиять на решения о лечении и важно для понимания хронических заболеваний человека. </a:t>
            </a:r>
            <a:r>
              <a:rPr lang="ru-RU" sz="1800" u="sng">
                <a:latin typeface="Calibri"/>
                <a:ea typeface="Calibri"/>
                <a:cs typeface="Calibri"/>
                <a:sym typeface="Calibri"/>
              </a:rPr>
              <a:t>P обозначает анамнез жизни</a:t>
            </a:r>
            <a:r>
              <a:rPr lang="ru-RU" sz="1800">
                <a:latin typeface="Calibri"/>
                <a:ea typeface="Calibri"/>
                <a:cs typeface="Calibri"/>
                <a:sym typeface="Calibri"/>
              </a:rPr>
              <a:t>. Знание о предыдущих заболеваниях может помочь в понимании текущей болезни и изменить выбор лечения. Также спросите о беременности. </a:t>
            </a:r>
            <a:r>
              <a:rPr lang="ru-RU" sz="1800" u="sng">
                <a:latin typeface="Calibri"/>
                <a:ea typeface="Calibri"/>
                <a:cs typeface="Calibri"/>
                <a:sym typeface="Calibri"/>
              </a:rPr>
              <a:t>L обозначает последний пероральный прием пищи / питья</a:t>
            </a:r>
            <a:r>
              <a:rPr lang="ru-RU" sz="1800">
                <a:latin typeface="Calibri"/>
                <a:ea typeface="Calibri"/>
                <a:cs typeface="Calibri"/>
                <a:sym typeface="Calibri"/>
              </a:rPr>
              <a:t>. Запишите время последнего перорального приема пищи / питья и укажите, была ли она твердой или жидкой. Полный желудок повышает риск рвоты и последующей асфиксии, особенно при седации или интубации, которые могут потребоваться при хирургических операциях. </a:t>
            </a:r>
            <a:r>
              <a:rPr lang="ru-RU" sz="1800" u="sng">
                <a:latin typeface="Calibri"/>
                <a:ea typeface="Calibri"/>
                <a:cs typeface="Calibri"/>
                <a:sym typeface="Calibri"/>
              </a:rPr>
              <a:t>E относится к событиям</a:t>
            </a:r>
            <a:r>
              <a:rPr lang="ru-RU" sz="1800">
                <a:latin typeface="Calibri"/>
                <a:ea typeface="Calibri"/>
                <a:cs typeface="Calibri"/>
                <a:sym typeface="Calibri"/>
              </a:rPr>
              <a:t>, связанным с травмой или болезнью. Знание об обстоятельствах, связанных с травмой или заболеванием, может помочь понять причину, прогнозировать течение и степень тяжести. С приобретением навыков сбор анамнеза по схеме SAMPLE становится быстрым и простым, и используется в ходе коммуникации с другими медработниками.</a:t>
            </a:r>
            <a:endParaRPr/>
          </a:p>
        </p:txBody>
      </p:sp>
      <p:sp>
        <p:nvSpPr>
          <p:cNvPr id="1065" name="Google Shape;1065;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a:latin typeface="Calibri"/>
                <a:ea typeface="Calibri"/>
                <a:cs typeface="Calibri"/>
                <a:sym typeface="Calibri"/>
              </a:rPr>
              <a:t>Вопрос из рабочей тетради №4: Сбор анамнеза по схеме SAMPLE [стр. 31 в рабочей тетради участника]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Используя приведенный выше раздел рабочей тетради, перечислите, что обозначают буквы в аббревиатуре SAMPLE: </a:t>
            </a:r>
            <a:endParaRPr/>
          </a:p>
          <a:p>
            <a:pPr marL="0" lvl="0" indent="0" algn="l" rtl="0">
              <a:lnSpc>
                <a:spcPct val="107000"/>
              </a:lnSpc>
              <a:spcBef>
                <a:spcPts val="800"/>
              </a:spcBef>
              <a:spcAft>
                <a:spcPts val="0"/>
              </a:spcAft>
              <a:buSzPts val="1400"/>
              <a:buNone/>
            </a:pPr>
            <a:r>
              <a:rPr lang="ru-RU" sz="1800">
                <a:latin typeface="Calibri"/>
                <a:ea typeface="Calibri"/>
                <a:cs typeface="Calibri"/>
                <a:sym typeface="Calibri"/>
              </a:rPr>
              <a:t>S: Признаки и симптомы A: Аллергические реакции M: Медикаменты P: Анамнез жизни L: Последний пероральный последний прием пищи / питья E: события, связанные с травмой или болезнью</a:t>
            </a:r>
            <a:endParaRPr/>
          </a:p>
          <a:p>
            <a:pPr marL="0" lvl="0" indent="0" algn="l" rtl="0">
              <a:lnSpc>
                <a:spcPct val="100000"/>
              </a:lnSpc>
              <a:spcBef>
                <a:spcPts val="800"/>
              </a:spcBef>
              <a:spcAft>
                <a:spcPts val="0"/>
              </a:spcAft>
              <a:buSzPts val="1400"/>
              <a:buNone/>
            </a:pPr>
            <a:endParaRPr/>
          </a:p>
        </p:txBody>
      </p:sp>
      <p:sp>
        <p:nvSpPr>
          <p:cNvPr id="1072" name="Google Shape;107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Дислокация - это место назначения пациента. Если вам пришлось вмешаться на любом из этапов ABCDE, немедленно планируйте передачу / перевод пациента на более высокий уровень оказания помощи. Передача / перевод пациента - это следующий этап после того, как вы выполнили алгоритм ABCDE, собрали анамнез по схеме SAMPLE и провели вторичное </a:t>
            </a:r>
            <a:r>
              <a:rPr lang="ru-RU" sz="1800" dirty="0" err="1">
                <a:latin typeface="Calibri"/>
                <a:ea typeface="Calibri"/>
                <a:cs typeface="Calibri"/>
                <a:sym typeface="Calibri"/>
              </a:rPr>
              <a:t>физикальное</a:t>
            </a:r>
            <a:r>
              <a:rPr lang="ru-RU" sz="1800" dirty="0">
                <a:latin typeface="Calibri"/>
                <a:ea typeface="Calibri"/>
                <a:cs typeface="Calibri"/>
                <a:sym typeface="Calibri"/>
              </a:rPr>
              <a:t> обследование в соответствии с конкретным состоянием. Хорошее заключение при передаче пациента следующему медработнику требует краткой идентификации пациента, соответствующих элементов анамнеза SAMPLE, результатов </a:t>
            </a:r>
            <a:r>
              <a:rPr lang="ru-RU" sz="1800" dirty="0" err="1">
                <a:latin typeface="Calibri"/>
                <a:ea typeface="Calibri"/>
                <a:cs typeface="Calibri"/>
                <a:sym typeface="Calibri"/>
              </a:rPr>
              <a:t>физикального</a:t>
            </a:r>
            <a:r>
              <a:rPr lang="ru-RU" sz="1800" dirty="0">
                <a:latin typeface="Calibri"/>
                <a:ea typeface="Calibri"/>
                <a:cs typeface="Calibri"/>
                <a:sym typeface="Calibri"/>
              </a:rPr>
              <a:t> обследования, записи о проведенных мероприятиях, планов дальнейшего ухода и других вопросов, которые могут у вас возникнуть. Передача должна быть в устной и письменной форме.</a:t>
            </a:r>
            <a:endParaRPr dirty="0"/>
          </a:p>
          <a:p>
            <a:pPr marL="0" lvl="0" indent="0" algn="l" rtl="0">
              <a:lnSpc>
                <a:spcPct val="100000"/>
              </a:lnSpc>
              <a:spcBef>
                <a:spcPts val="800"/>
              </a:spcBef>
              <a:spcAft>
                <a:spcPts val="0"/>
              </a:spcAft>
              <a:buSzPts val="1400"/>
              <a:buNone/>
            </a:pPr>
            <a:endParaRPr sz="1800" dirty="0"/>
          </a:p>
        </p:txBody>
      </p:sp>
      <p:sp>
        <p:nvSpPr>
          <p:cNvPr id="1080" name="Google Shape;1080;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Чтобы защитить себя от инфекционных рисков, перед осмотром пациента наденьте соответствующие </a:t>
            </a:r>
            <a:r>
              <a:rPr lang="ru-RU" sz="1800" u="sng" dirty="0">
                <a:latin typeface="Calibri"/>
                <a:ea typeface="Calibri"/>
                <a:cs typeface="Calibri"/>
                <a:sym typeface="Calibri"/>
              </a:rPr>
              <a:t>средства индивидуальной защиты</a:t>
            </a:r>
            <a:r>
              <a:rPr lang="ru-RU" sz="1800" dirty="0">
                <a:latin typeface="Calibri"/>
                <a:ea typeface="Calibri"/>
                <a:cs typeface="Calibri"/>
                <a:sym typeface="Calibri"/>
              </a:rPr>
              <a:t>.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Выбирайте </a:t>
            </a:r>
            <a:r>
              <a:rPr lang="ru-RU" sz="1800" dirty="0" err="1">
                <a:latin typeface="Calibri"/>
                <a:ea typeface="Calibri"/>
                <a:cs typeface="Calibri"/>
                <a:sym typeface="Calibri"/>
              </a:rPr>
              <a:t>алгоритмящие</a:t>
            </a:r>
            <a:r>
              <a:rPr lang="ru-RU" sz="1800" dirty="0">
                <a:latin typeface="Calibri"/>
                <a:ea typeface="Calibri"/>
                <a:cs typeface="Calibri"/>
                <a:sym typeface="Calibri"/>
              </a:rPr>
              <a:t> средства индивидуальной защиты для каждой ситуации. Это могут быть перчатки, защита глаз, халат и маска.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Очистка и </a:t>
            </a:r>
            <a:r>
              <a:rPr lang="ru-RU" sz="1800" dirty="0" err="1">
                <a:latin typeface="Calibri"/>
                <a:ea typeface="Calibri"/>
                <a:cs typeface="Calibri"/>
                <a:sym typeface="Calibri"/>
              </a:rPr>
              <a:t>деконтаминация</a:t>
            </a:r>
            <a:r>
              <a:rPr lang="ru-RU" sz="1800" dirty="0">
                <a:latin typeface="Calibri"/>
                <a:ea typeface="Calibri"/>
                <a:cs typeface="Calibri"/>
                <a:sym typeface="Calibri"/>
              </a:rPr>
              <a:t> имеют большое значение. Используйте СИЗ и мойте руки до и после каждого контакта с пациентом или используйте для очистки спиртовой гель. Очистите или продезинфицируйте поверхности и ознакомьтесь с локальными протоколами по </a:t>
            </a:r>
            <a:r>
              <a:rPr lang="ru-RU" sz="1800" dirty="0" err="1">
                <a:latin typeface="Calibri"/>
                <a:ea typeface="Calibri"/>
                <a:cs typeface="Calibri"/>
                <a:sym typeface="Calibri"/>
              </a:rPr>
              <a:t>деконтаминации</a:t>
            </a:r>
            <a:r>
              <a:rPr lang="ru-RU" sz="1800" dirty="0">
                <a:latin typeface="Calibri"/>
                <a:ea typeface="Calibri"/>
                <a:cs typeface="Calibri"/>
                <a:sym typeface="Calibri"/>
              </a:rPr>
              <a:t> при контакте с химическими веществами.  </a:t>
            </a:r>
            <a:endParaRPr dirty="0"/>
          </a:p>
        </p:txBody>
      </p:sp>
      <p:sp>
        <p:nvSpPr>
          <p:cNvPr id="440" name="Google Shape;4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88" name="Google Shape;108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Слайд 66: </a:t>
            </a:r>
            <a:endParaRPr dirty="0"/>
          </a:p>
          <a:p>
            <a:pPr marL="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Мы подошли к концу модуля ABCDE.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Найдите время, чтобы ознакомиться с содержанием этой презентации и прочитать раздел ABCDE в рабочей тетради.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В конце рабочей тетради вы найдете быстрые карточки по оказанию базовой неотложной помощи, которые обобщают важную информацию по оценке и лечению в рамках алгоритма ABCDE.  Их можно использовать для быстрого получения справочной информации. </a:t>
            </a:r>
            <a:endParaRPr dirty="0"/>
          </a:p>
          <a:p>
            <a:pPr marL="0" lvl="0" indent="0" algn="l" rtl="0">
              <a:lnSpc>
                <a:spcPct val="100000"/>
              </a:lnSpc>
              <a:spcBef>
                <a:spcPts val="800"/>
              </a:spcBef>
              <a:spcAft>
                <a:spcPts val="0"/>
              </a:spcAft>
              <a:buSzPts val="1400"/>
              <a:buNone/>
            </a:pPr>
            <a:endParaRPr dirty="0"/>
          </a:p>
        </p:txBody>
      </p:sp>
      <p:sp>
        <p:nvSpPr>
          <p:cNvPr id="1095" name="Google Shape;109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 этой быстрой карточке кратко изложен алгоритм ABCDE, связывающий результаты обследования с непосредственным лечением.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Например, если при оценке дыхания обнаружены свистящие хрипы, необходимо немедленно дать </a:t>
            </a:r>
            <a:r>
              <a:rPr lang="ru-RU" sz="1800" dirty="0" err="1">
                <a:latin typeface="Calibri"/>
                <a:ea typeface="Calibri"/>
                <a:cs typeface="Calibri"/>
                <a:sym typeface="Calibri"/>
              </a:rPr>
              <a:t>сальбутамол</a:t>
            </a:r>
            <a:r>
              <a:rPr lang="ru-RU" sz="1800" dirty="0">
                <a:latin typeface="Calibri"/>
                <a:ea typeface="Calibri"/>
                <a:cs typeface="Calibri"/>
                <a:sym typeface="Calibri"/>
              </a:rPr>
              <a:t>, а при угрозе анафилаксии – внутримышечно ввести адреналин.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Прочтите краткие карточки и попрактикуйтесь в их использовании во время прохождения курса. </a:t>
            </a:r>
            <a:endParaRPr dirty="0"/>
          </a:p>
          <a:p>
            <a:pPr marL="0" lvl="0" indent="0" algn="l" rtl="0">
              <a:lnSpc>
                <a:spcPct val="100000"/>
              </a:lnSpc>
              <a:spcBef>
                <a:spcPts val="800"/>
              </a:spcBef>
              <a:spcAft>
                <a:spcPts val="0"/>
              </a:spcAft>
              <a:buSzPts val="1400"/>
              <a:buNone/>
            </a:pPr>
            <a:endParaRPr dirty="0"/>
          </a:p>
        </p:txBody>
      </p:sp>
      <p:sp>
        <p:nvSpPr>
          <p:cNvPr id="1101" name="Google Shape;110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 этой быстрой карточке кратко изложен алгоритм ABCDE, связывающий результаты обследования с непосредственным лечением.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Например, если при оценке дыхания обнаружены свистящие хрипы, необходимо немедленно дать </a:t>
            </a:r>
            <a:r>
              <a:rPr lang="ru-RU" sz="1800" dirty="0" err="1">
                <a:latin typeface="Calibri"/>
                <a:ea typeface="Calibri"/>
                <a:cs typeface="Calibri"/>
                <a:sym typeface="Calibri"/>
              </a:rPr>
              <a:t>сальбутамол</a:t>
            </a:r>
            <a:r>
              <a:rPr lang="ru-RU" sz="1800" dirty="0">
                <a:latin typeface="Calibri"/>
                <a:ea typeface="Calibri"/>
                <a:cs typeface="Calibri"/>
                <a:sym typeface="Calibri"/>
              </a:rPr>
              <a:t>, а при угрозе анафилаксии – внутримышечно ввести адреналин.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Прочтите краткие карточки и попрактикуйтесь в их использовании во время прохождения курса. </a:t>
            </a:r>
            <a:endParaRPr dirty="0"/>
          </a:p>
          <a:p>
            <a:pPr marL="0" lvl="0" indent="0" algn="l" rtl="0">
              <a:lnSpc>
                <a:spcPct val="100000"/>
              </a:lnSpc>
              <a:spcBef>
                <a:spcPts val="800"/>
              </a:spcBef>
              <a:spcAft>
                <a:spcPts val="0"/>
              </a:spcAft>
              <a:buSzPts val="1400"/>
              <a:buNone/>
            </a:pPr>
            <a:endParaRPr dirty="0"/>
          </a:p>
        </p:txBody>
      </p:sp>
      <p:sp>
        <p:nvSpPr>
          <p:cNvPr id="1107" name="Google Shape;1107;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 этой таблице на быстрой карточке приведены признаки опасности у детей, а также формула для определения веса в килограммах для детей в возрасте 1-10 лет.</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На этом мы заканчиваем презентацию алгоритма ABCDE. </a:t>
            </a:r>
            <a:endParaRPr dirty="0"/>
          </a:p>
          <a:p>
            <a:pPr marL="0" marR="0" lvl="0" indent="0" algn="l" rtl="0">
              <a:lnSpc>
                <a:spcPct val="100000"/>
              </a:lnSpc>
              <a:spcBef>
                <a:spcPts val="80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113" name="Google Shape;111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7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endParaRPr sz="1800">
              <a:latin typeface="Calibri"/>
              <a:ea typeface="Calibri"/>
              <a:cs typeface="Calibri"/>
              <a:sym typeface="Calibri"/>
            </a:endParaRPr>
          </a:p>
        </p:txBody>
      </p:sp>
      <p:sp>
        <p:nvSpPr>
          <p:cNvPr id="1118" name="Google Shape;1118;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Вопрос из рабочей тетради №1: [стр. 15 в рабочей тетради участника]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В ваш медицинский пункт поступил человек с рвотой, кровотечением изо рта и жалобами на боли в животе. Используя приведенный выше раздел рабочей тетради, опишите, что необходимо для безопасного алгоритма к этому человеку: </a:t>
            </a:r>
            <a:endParaRPr dirty="0"/>
          </a:p>
          <a:p>
            <a:pPr marL="0" lvl="0" indent="0" algn="l" rtl="0">
              <a:lnSpc>
                <a:spcPct val="107000"/>
              </a:lnSpc>
              <a:spcBef>
                <a:spcPts val="800"/>
              </a:spcBef>
              <a:spcAft>
                <a:spcPts val="0"/>
              </a:spcAft>
              <a:buSzPts val="1400"/>
              <a:buNone/>
            </a:pPr>
            <a:r>
              <a:rPr lang="ru-RU" sz="1800" dirty="0">
                <a:latin typeface="Calibri"/>
                <a:ea typeface="Calibri"/>
                <a:cs typeface="Calibri"/>
                <a:sym typeface="Calibri"/>
              </a:rPr>
              <a:t>Ответы: 1. Убедиться, что место происшествия безопасно 2. Использовать средства индивидуальной защиты 3. При необходимости обратиться за дополнительной помощью.</a:t>
            </a:r>
            <a:endParaRPr dirty="0"/>
          </a:p>
        </p:txBody>
      </p:sp>
      <p:sp>
        <p:nvSpPr>
          <p:cNvPr id="451" name="Google Shape;4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ru-RU" sz="1800" dirty="0">
                <a:latin typeface="Calibri"/>
                <a:ea typeface="Calibri"/>
                <a:cs typeface="Calibri"/>
                <a:sym typeface="Calibri"/>
              </a:rPr>
              <a:t>Вот обзор элементов алгоритма ABCDE. Порядок букв просто совпадает с алфавитным порядком в английском языке, но на самом деле он представляет собой порядок приоритетов при поиске опасных для жизни состояний.  </a:t>
            </a:r>
            <a:endParaRPr dirty="0"/>
          </a:p>
          <a:p>
            <a:pPr marL="0" lvl="0" indent="0" algn="l" rtl="0">
              <a:lnSpc>
                <a:spcPct val="107000"/>
              </a:lnSpc>
              <a:spcBef>
                <a:spcPts val="800"/>
              </a:spcBef>
              <a:spcAft>
                <a:spcPts val="0"/>
              </a:spcAft>
              <a:buSzPts val="1400"/>
              <a:buNone/>
            </a:pPr>
            <a:r>
              <a:rPr lang="ru-RU" sz="1800" u="sng" dirty="0">
                <a:latin typeface="Calibri"/>
                <a:ea typeface="Calibri"/>
                <a:cs typeface="Calibri"/>
                <a:sym typeface="Calibri"/>
              </a:rPr>
              <a:t>A – дыхательные пути</a:t>
            </a:r>
            <a:r>
              <a:rPr lang="ru-RU" sz="1800" dirty="0">
                <a:latin typeface="Calibri"/>
                <a:ea typeface="Calibri"/>
                <a:cs typeface="Calibri"/>
                <a:sym typeface="Calibri"/>
              </a:rPr>
              <a:t>. При данном подходе необходимо проверить наличие каких-либо препятствий на пути воздуха в легкие и устранить их. Угрожающее жизни состояние, затрагивающее дыхательные пути, может привести к смерти в течение нескольких минут, поэтому в первую очередь мы проверяем дыхательные пути. Если есть травма, выполните иммобилизацию шейного отдела позвоночника, чтобы предотвратить дальнейшее повреждение, которое может быть угрожающим для жизни.   </a:t>
            </a:r>
            <a:endParaRPr dirty="0"/>
          </a:p>
          <a:p>
            <a:pPr marL="0" lvl="0" indent="0" algn="l" rtl="0">
              <a:lnSpc>
                <a:spcPct val="107000"/>
              </a:lnSpc>
              <a:spcBef>
                <a:spcPts val="800"/>
              </a:spcBef>
              <a:spcAft>
                <a:spcPts val="0"/>
              </a:spcAft>
              <a:buSzPts val="1400"/>
              <a:buNone/>
            </a:pPr>
            <a:r>
              <a:rPr lang="ru-RU" sz="1800" u="sng" dirty="0">
                <a:latin typeface="Calibri"/>
                <a:ea typeface="Calibri"/>
                <a:cs typeface="Calibri"/>
                <a:sym typeface="Calibri"/>
              </a:rPr>
              <a:t>B – дыхание</a:t>
            </a:r>
            <a:r>
              <a:rPr lang="ru-RU" sz="1800" dirty="0">
                <a:latin typeface="Calibri"/>
                <a:ea typeface="Calibri"/>
                <a:cs typeface="Calibri"/>
                <a:sym typeface="Calibri"/>
              </a:rPr>
              <a:t>. Следует убедиться, что воздух поступает в легкие в достаточном количестве.  </a:t>
            </a:r>
            <a:endParaRPr dirty="0"/>
          </a:p>
          <a:p>
            <a:pPr marL="0" lvl="0" indent="0" algn="l" rtl="0">
              <a:lnSpc>
                <a:spcPct val="100000"/>
              </a:lnSpc>
              <a:spcBef>
                <a:spcPts val="800"/>
              </a:spcBef>
              <a:spcAft>
                <a:spcPts val="0"/>
              </a:spcAft>
              <a:buSzPts val="1400"/>
              <a:buNone/>
            </a:pPr>
            <a:r>
              <a:rPr lang="ru-RU" sz="1800" u="sng" dirty="0">
                <a:latin typeface="Calibri"/>
                <a:ea typeface="Calibri"/>
                <a:cs typeface="Calibri"/>
                <a:sym typeface="Calibri"/>
              </a:rPr>
              <a:t>C – кровообращение</a:t>
            </a:r>
            <a:r>
              <a:rPr lang="ru-RU" sz="1800" dirty="0">
                <a:latin typeface="Calibri"/>
                <a:ea typeface="Calibri"/>
                <a:cs typeface="Calibri"/>
                <a:sym typeface="Calibri"/>
              </a:rPr>
              <a:t>. Здесь необходимо оценить, достаточна ли перфузия для доставки кислорода к органам, и проверить, нет ли признаков угрожающего жизни кровотечения.</a:t>
            </a:r>
            <a:endParaRPr sz="1200" dirty="0">
              <a:latin typeface="Lato"/>
              <a:ea typeface="Lato"/>
              <a:cs typeface="Lato"/>
              <a:sym typeface="Lato"/>
            </a:endParaRPr>
          </a:p>
        </p:txBody>
      </p:sp>
      <p:sp>
        <p:nvSpPr>
          <p:cNvPr id="460" name="Google Shape;4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1" name="Google Shape;21;p7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4" name="Google Shape;84;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87" name="Google Shape;87;p9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9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9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01" name="Google Shape;101;p9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02"/>
        <p:cNvGrpSpPr/>
        <p:nvPr/>
      </p:nvGrpSpPr>
      <p:grpSpPr>
        <a:xfrm>
          <a:off x="0" y="0"/>
          <a:ext cx="0" cy="0"/>
          <a:chOff x="0" y="0"/>
          <a:chExt cx="0" cy="0"/>
        </a:xfrm>
      </p:grpSpPr>
      <p:sp>
        <p:nvSpPr>
          <p:cNvPr id="103" name="Google Shape;103;p9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93"/>
          <p:cNvSpPr>
            <a:spLocks noGrp="1"/>
          </p:cNvSpPr>
          <p:nvPr>
            <p:ph type="pic" idx="2"/>
          </p:nvPr>
        </p:nvSpPr>
        <p:spPr>
          <a:xfrm>
            <a:off x="5183188" y="987425"/>
            <a:ext cx="6172200" cy="4873625"/>
          </a:xfrm>
          <a:prstGeom prst="rect">
            <a:avLst/>
          </a:prstGeom>
          <a:noFill/>
          <a:ln>
            <a:noFill/>
          </a:ln>
        </p:spPr>
      </p:sp>
      <p:sp>
        <p:nvSpPr>
          <p:cNvPr id="105" name="Google Shape;105;p9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09" name="Google Shape;109;p9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9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9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26" name="Google Shape;126;p96"/>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7" name="Google Shape;127;p96"/>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0" name="Google Shape;130;p9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1"/>
        <p:cNvGrpSpPr/>
        <p:nvPr/>
      </p:nvGrpSpPr>
      <p:grpSpPr>
        <a:xfrm>
          <a:off x="0" y="0"/>
          <a:ext cx="0" cy="0"/>
          <a:chOff x="0" y="0"/>
          <a:chExt cx="0" cy="0"/>
        </a:xfrm>
      </p:grpSpPr>
      <p:sp>
        <p:nvSpPr>
          <p:cNvPr id="132" name="Google Shape;132;p98"/>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3" name="Google Shape;133;p98"/>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134" name="Google Shape;134;p98"/>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5" name="Google Shape;135;p98"/>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6" name="Google Shape;136;p98"/>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7"/>
        <p:cNvGrpSpPr/>
        <p:nvPr/>
      </p:nvGrpSpPr>
      <p:grpSpPr>
        <a:xfrm>
          <a:off x="0" y="0"/>
          <a:ext cx="0" cy="0"/>
          <a:chOff x="0" y="0"/>
          <a:chExt cx="0" cy="0"/>
        </a:xfrm>
      </p:grpSpPr>
      <p:sp>
        <p:nvSpPr>
          <p:cNvPr id="138" name="Google Shape;138;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9" name="Google Shape;139;p9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 name="Google Shape;25;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1" name="Google Shape;31;p8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sp>
        <p:nvSpPr>
          <p:cNvPr id="147" name="Google Shape;147;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48" name="Google Shape;148;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49" name="Google Shape;149;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52" name="Google Shape;152;p7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3"/>
        <p:cNvGrpSpPr/>
        <p:nvPr/>
      </p:nvGrpSpPr>
      <p:grpSpPr>
        <a:xfrm>
          <a:off x="0" y="0"/>
          <a:ext cx="0" cy="0"/>
          <a:chOff x="0" y="0"/>
          <a:chExt cx="0" cy="0"/>
        </a:xfrm>
      </p:grpSpPr>
      <p:sp>
        <p:nvSpPr>
          <p:cNvPr id="154" name="Google Shape;154;p10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0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10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0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10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0" name="Google Shape;160;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1" name="Google Shape;161;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62" name="Google Shape;162;p10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3"/>
        <p:cNvGrpSpPr/>
        <p:nvPr/>
      </p:nvGrpSpPr>
      <p:grpSpPr>
        <a:xfrm>
          <a:off x="0" y="0"/>
          <a:ext cx="0" cy="0"/>
          <a:chOff x="0" y="0"/>
          <a:chExt cx="0" cy="0"/>
        </a:xfrm>
      </p:grpSpPr>
      <p:sp>
        <p:nvSpPr>
          <p:cNvPr id="164" name="Google Shape;164;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7" name="Google Shape;167;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8" name="Google Shape;168;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69" name="Google Shape;169;p10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0"/>
        <p:cNvGrpSpPr/>
        <p:nvPr/>
      </p:nvGrpSpPr>
      <p:grpSpPr>
        <a:xfrm>
          <a:off x="0" y="0"/>
          <a:ext cx="0" cy="0"/>
          <a:chOff x="0" y="0"/>
          <a:chExt cx="0" cy="0"/>
        </a:xfrm>
      </p:grpSpPr>
      <p:sp>
        <p:nvSpPr>
          <p:cNvPr id="171" name="Google Shape;171;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4" name="Google Shape;174;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5" name="Google Shape;17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76" name="Google Shape;176;p10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7"/>
        <p:cNvGrpSpPr/>
        <p:nvPr/>
      </p:nvGrpSpPr>
      <p:grpSpPr>
        <a:xfrm>
          <a:off x="0" y="0"/>
          <a:ext cx="0" cy="0"/>
          <a:chOff x="0" y="0"/>
          <a:chExt cx="0" cy="0"/>
        </a:xfrm>
      </p:grpSpPr>
      <p:sp>
        <p:nvSpPr>
          <p:cNvPr id="178" name="Google Shape;178;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9" name="Google Shape;179;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80" name="Google Shape;180;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81" name="Google Shape;181;p103"/>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182" name="Google Shape;182;p103"/>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183" name="Google Shape;183;p103"/>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184" name="Google Shape;184;p103"/>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5"/>
        <p:cNvGrpSpPr/>
        <p:nvPr/>
      </p:nvGrpSpPr>
      <p:grpSpPr>
        <a:xfrm>
          <a:off x="0" y="0"/>
          <a:ext cx="0" cy="0"/>
          <a:chOff x="0" y="0"/>
          <a:chExt cx="0" cy="0"/>
        </a:xfrm>
      </p:grpSpPr>
      <p:sp>
        <p:nvSpPr>
          <p:cNvPr id="186" name="Google Shape;186;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89" name="Google Shape;18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0" name="Google Shape;19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91" name="Google Shape;191;p10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2"/>
        <p:cNvGrpSpPr/>
        <p:nvPr/>
      </p:nvGrpSpPr>
      <p:grpSpPr>
        <a:xfrm>
          <a:off x="0" y="0"/>
          <a:ext cx="0" cy="0"/>
          <a:chOff x="0" y="0"/>
          <a:chExt cx="0" cy="0"/>
        </a:xfrm>
      </p:grpSpPr>
      <p:sp>
        <p:nvSpPr>
          <p:cNvPr id="193" name="Google Shape;193;p1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5" name="Google Shape;19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6" name="Google Shape;19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7" name="Google Shape;197;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198" name="Google Shape;198;p10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9"/>
        <p:cNvGrpSpPr/>
        <p:nvPr/>
      </p:nvGrpSpPr>
      <p:grpSpPr>
        <a:xfrm>
          <a:off x="0" y="0"/>
          <a:ext cx="0" cy="0"/>
          <a:chOff x="0" y="0"/>
          <a:chExt cx="0" cy="0"/>
        </a:xfrm>
      </p:grpSpPr>
      <p:sp>
        <p:nvSpPr>
          <p:cNvPr id="200" name="Google Shape;20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3" name="Google Shape;20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204" name="Google Shape;204;p10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8" name="Google Shape;208;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9" name="Google Shape;209;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210" name="Google Shape;210;p107"/>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1" name="Google Shape;211;p10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2"/>
        <p:cNvGrpSpPr/>
        <p:nvPr/>
      </p:nvGrpSpPr>
      <p:grpSpPr>
        <a:xfrm>
          <a:off x="0" y="0"/>
          <a:ext cx="0" cy="0"/>
          <a:chOff x="0" y="0"/>
          <a:chExt cx="0" cy="0"/>
        </a:xfrm>
      </p:grpSpPr>
      <p:sp>
        <p:nvSpPr>
          <p:cNvPr id="213" name="Google Shape;213;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15" name="Google Shape;215;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16" name="Google Shape;216;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17" name="Google Shape;217;p10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8" name="Google Shape;38;p8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Google Shape;219;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0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1" name="Google Shape;221;p10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23" name="Google Shape;22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24" name="Google Shape;22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25" name="Google Shape;225;p10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226"/>
        <p:cNvGrpSpPr/>
        <p:nvPr/>
      </p:nvGrpSpPr>
      <p:grpSpPr>
        <a:xfrm>
          <a:off x="0" y="0"/>
          <a:ext cx="0" cy="0"/>
          <a:chOff x="0" y="0"/>
          <a:chExt cx="0" cy="0"/>
        </a:xfrm>
      </p:grpSpPr>
      <p:sp>
        <p:nvSpPr>
          <p:cNvPr id="227" name="Google Shape;227;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10"/>
          <p:cNvSpPr>
            <a:spLocks noGrp="1"/>
          </p:cNvSpPr>
          <p:nvPr>
            <p:ph type="pic" idx="2"/>
          </p:nvPr>
        </p:nvSpPr>
        <p:spPr>
          <a:xfrm>
            <a:off x="5183188" y="987425"/>
            <a:ext cx="6172200" cy="4873625"/>
          </a:xfrm>
          <a:prstGeom prst="rect">
            <a:avLst/>
          </a:prstGeom>
          <a:noFill/>
          <a:ln>
            <a:noFill/>
          </a:ln>
        </p:spPr>
      </p:sp>
      <p:sp>
        <p:nvSpPr>
          <p:cNvPr id="229" name="Google Shape;229;p1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31" name="Google Shape;231;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32" name="Google Shape;232;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33" name="Google Shape;233;p11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4"/>
        <p:cNvGrpSpPr/>
        <p:nvPr/>
      </p:nvGrpSpPr>
      <p:grpSpPr>
        <a:xfrm>
          <a:off x="0" y="0"/>
          <a:ext cx="0" cy="0"/>
          <a:chOff x="0" y="0"/>
          <a:chExt cx="0" cy="0"/>
        </a:xfrm>
      </p:grpSpPr>
      <p:sp>
        <p:nvSpPr>
          <p:cNvPr id="235" name="Google Shape;235;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38" name="Google Shape;238;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39" name="Google Shape;239;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1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4" name="Google Shape;24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5" name="Google Shape;24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6"/>
        <p:cNvGrpSpPr/>
        <p:nvPr/>
      </p:nvGrpSpPr>
      <p:grpSpPr>
        <a:xfrm>
          <a:off x="0" y="0"/>
          <a:ext cx="0" cy="0"/>
          <a:chOff x="0" y="0"/>
          <a:chExt cx="0" cy="0"/>
        </a:xfrm>
      </p:grpSpPr>
      <p:sp>
        <p:nvSpPr>
          <p:cNvPr id="247" name="Google Shape;247;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8" name="Google Shape;248;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9" name="Google Shape;249;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50" name="Google Shape;250;p113"/>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251" name="Google Shape;251;p113"/>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2"/>
        <p:cNvGrpSpPr/>
        <p:nvPr/>
      </p:nvGrpSpPr>
      <p:grpSpPr>
        <a:xfrm>
          <a:off x="0" y="0"/>
          <a:ext cx="0" cy="0"/>
          <a:chOff x="0" y="0"/>
          <a:chExt cx="0" cy="0"/>
        </a:xfrm>
      </p:grpSpPr>
      <p:sp>
        <p:nvSpPr>
          <p:cNvPr id="253" name="Google Shape;253;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4" name="Google Shape;254;p11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5"/>
        <p:cNvGrpSpPr/>
        <p:nvPr/>
      </p:nvGrpSpPr>
      <p:grpSpPr>
        <a:xfrm>
          <a:off x="0" y="0"/>
          <a:ext cx="0" cy="0"/>
          <a:chOff x="0" y="0"/>
          <a:chExt cx="0" cy="0"/>
        </a:xfrm>
      </p:grpSpPr>
      <p:sp>
        <p:nvSpPr>
          <p:cNvPr id="256" name="Google Shape;256;p115"/>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7" name="Google Shape;257;p115"/>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258" name="Google Shape;258;p115"/>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259" name="Google Shape;259;p115"/>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260" name="Google Shape;260;p115"/>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1"/>
        <p:cNvGrpSpPr/>
        <p:nvPr/>
      </p:nvGrpSpPr>
      <p:grpSpPr>
        <a:xfrm>
          <a:off x="0" y="0"/>
          <a:ext cx="0" cy="0"/>
          <a:chOff x="0" y="0"/>
          <a:chExt cx="0" cy="0"/>
        </a:xfrm>
      </p:grpSpPr>
      <p:sp>
        <p:nvSpPr>
          <p:cNvPr id="262" name="Google Shape;262;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3" name="Google Shape;263;p11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0"/>
        <p:cNvGrpSpPr/>
        <p:nvPr/>
      </p:nvGrpSpPr>
      <p:grpSpPr>
        <a:xfrm>
          <a:off x="0" y="0"/>
          <a:ext cx="0" cy="0"/>
          <a:chOff x="0" y="0"/>
          <a:chExt cx="0" cy="0"/>
        </a:xfrm>
      </p:grpSpPr>
      <p:sp>
        <p:nvSpPr>
          <p:cNvPr id="271" name="Google Shape;271;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74" name="Google Shape;274;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75" name="Google Shape;275;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76" name="Google Shape;276;p8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7"/>
        <p:cNvGrpSpPr/>
        <p:nvPr/>
      </p:nvGrpSpPr>
      <p:grpSpPr>
        <a:xfrm>
          <a:off x="0" y="0"/>
          <a:ext cx="0" cy="0"/>
          <a:chOff x="0" y="0"/>
          <a:chExt cx="0" cy="0"/>
        </a:xfrm>
      </p:grpSpPr>
      <p:sp>
        <p:nvSpPr>
          <p:cNvPr id="278" name="Google Shape;278;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81" name="Google Shape;281;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82" name="Google Shape;282;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83" name="Google Shape;283;p11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44" name="Google Shape;44;p82"/>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 name="Google Shape;45;p8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4"/>
        <p:cNvGrpSpPr/>
        <p:nvPr/>
      </p:nvGrpSpPr>
      <p:grpSpPr>
        <a:xfrm>
          <a:off x="0" y="0"/>
          <a:ext cx="0" cy="0"/>
          <a:chOff x="0" y="0"/>
          <a:chExt cx="0" cy="0"/>
        </a:xfrm>
      </p:grpSpPr>
      <p:sp>
        <p:nvSpPr>
          <p:cNvPr id="285" name="Google Shape;285;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86" name="Google Shape;286;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87" name="Google Shape;287;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88" name="Google Shape;288;p118"/>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89" name="Google Shape;289;p118"/>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290" name="Google Shape;290;p118"/>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291" name="Google Shape;291;p118"/>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2"/>
        <p:cNvGrpSpPr/>
        <p:nvPr/>
      </p:nvGrpSpPr>
      <p:grpSpPr>
        <a:xfrm>
          <a:off x="0" y="0"/>
          <a:ext cx="0" cy="0"/>
          <a:chOff x="0" y="0"/>
          <a:chExt cx="0" cy="0"/>
        </a:xfrm>
      </p:grpSpPr>
      <p:sp>
        <p:nvSpPr>
          <p:cNvPr id="293" name="Google Shape;293;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1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96" name="Google Shape;296;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97" name="Google Shape;297;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98" name="Google Shape;298;p11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9"/>
        <p:cNvGrpSpPr/>
        <p:nvPr/>
      </p:nvGrpSpPr>
      <p:grpSpPr>
        <a:xfrm>
          <a:off x="0" y="0"/>
          <a:ext cx="0" cy="0"/>
          <a:chOff x="0" y="0"/>
          <a:chExt cx="0" cy="0"/>
        </a:xfrm>
      </p:grpSpPr>
      <p:sp>
        <p:nvSpPr>
          <p:cNvPr id="300" name="Google Shape;300;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03" name="Google Shape;303;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04" name="Google Shape;304;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05" name="Google Shape;305;p12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1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1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9" name="Google Shape;309;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0" name="Google Shape;310;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1" name="Google Shape;311;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12" name="Google Shape;312;p12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3"/>
        <p:cNvGrpSpPr/>
        <p:nvPr/>
      </p:nvGrpSpPr>
      <p:grpSpPr>
        <a:xfrm>
          <a:off x="0" y="0"/>
          <a:ext cx="0" cy="0"/>
          <a:chOff x="0" y="0"/>
          <a:chExt cx="0" cy="0"/>
        </a:xfrm>
      </p:grpSpPr>
      <p:sp>
        <p:nvSpPr>
          <p:cNvPr id="314" name="Google Shape;314;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7" name="Google Shape;317;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318" name="Google Shape;318;p12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9"/>
        <p:cNvGrpSpPr/>
        <p:nvPr/>
      </p:nvGrpSpPr>
      <p:grpSpPr>
        <a:xfrm>
          <a:off x="0" y="0"/>
          <a:ext cx="0" cy="0"/>
          <a:chOff x="0" y="0"/>
          <a:chExt cx="0" cy="0"/>
        </a:xfrm>
      </p:grpSpPr>
      <p:sp>
        <p:nvSpPr>
          <p:cNvPr id="320" name="Google Shape;320;p1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2" name="Google Shape;322;p1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1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4" name="Google Shape;324;p1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6" name="Google Shape;326;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7" name="Google Shape;327;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28" name="Google Shape;328;p12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9"/>
        <p:cNvGrpSpPr/>
        <p:nvPr/>
      </p:nvGrpSpPr>
      <p:grpSpPr>
        <a:xfrm>
          <a:off x="0" y="0"/>
          <a:ext cx="0" cy="0"/>
          <a:chOff x="0" y="0"/>
          <a:chExt cx="0" cy="0"/>
        </a:xfrm>
      </p:grpSpPr>
      <p:sp>
        <p:nvSpPr>
          <p:cNvPr id="330" name="Google Shape;330;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32" name="Google Shape;332;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33" name="Google Shape;333;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334" name="Google Shape;334;p124"/>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5" name="Google Shape;335;p12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36"/>
        <p:cNvGrpSpPr/>
        <p:nvPr/>
      </p:nvGrpSpPr>
      <p:grpSpPr>
        <a:xfrm>
          <a:off x="0" y="0"/>
          <a:ext cx="0" cy="0"/>
          <a:chOff x="0" y="0"/>
          <a:chExt cx="0" cy="0"/>
        </a:xfrm>
      </p:grpSpPr>
      <p:sp>
        <p:nvSpPr>
          <p:cNvPr id="337" name="Google Shape;337;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39" name="Google Shape;339;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40" name="Google Shape;340;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41" name="Google Shape;341;p12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5" name="Google Shape;345;p1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6" name="Google Shape;346;p1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47" name="Google Shape;347;p1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48" name="Google Shape;348;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49" name="Google Shape;349;p12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350"/>
        <p:cNvGrpSpPr/>
        <p:nvPr/>
      </p:nvGrpSpPr>
      <p:grpSpPr>
        <a:xfrm>
          <a:off x="0" y="0"/>
          <a:ext cx="0" cy="0"/>
          <a:chOff x="0" y="0"/>
          <a:chExt cx="0" cy="0"/>
        </a:xfrm>
      </p:grpSpPr>
      <p:sp>
        <p:nvSpPr>
          <p:cNvPr id="351" name="Google Shape;351;p1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27"/>
          <p:cNvSpPr>
            <a:spLocks noGrp="1"/>
          </p:cNvSpPr>
          <p:nvPr>
            <p:ph type="pic" idx="2"/>
          </p:nvPr>
        </p:nvSpPr>
        <p:spPr>
          <a:xfrm>
            <a:off x="5183188" y="987425"/>
            <a:ext cx="6172200" cy="4873625"/>
          </a:xfrm>
          <a:prstGeom prst="rect">
            <a:avLst/>
          </a:prstGeom>
          <a:noFill/>
          <a:ln>
            <a:noFill/>
          </a:ln>
        </p:spPr>
      </p:sp>
      <p:sp>
        <p:nvSpPr>
          <p:cNvPr id="353" name="Google Shape;353;p1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4" name="Google Shape;354;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55" name="Google Shape;355;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56" name="Google Shape;356;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57" name="Google Shape;357;p12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sp>
        <p:nvSpPr>
          <p:cNvPr id="47" name="Google Shape;47;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52" name="Google Shape;52;p8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8"/>
        <p:cNvGrpSpPr/>
        <p:nvPr/>
      </p:nvGrpSpPr>
      <p:grpSpPr>
        <a:xfrm>
          <a:off x="0" y="0"/>
          <a:ext cx="0" cy="0"/>
          <a:chOff x="0" y="0"/>
          <a:chExt cx="0" cy="0"/>
        </a:xfrm>
      </p:grpSpPr>
      <p:sp>
        <p:nvSpPr>
          <p:cNvPr id="359" name="Google Shape;359;p1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2" name="Google Shape;362;p1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3" name="Google Shape;363;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4"/>
        <p:cNvGrpSpPr/>
        <p:nvPr/>
      </p:nvGrpSpPr>
      <p:grpSpPr>
        <a:xfrm>
          <a:off x="0" y="0"/>
          <a:ext cx="0" cy="0"/>
          <a:chOff x="0" y="0"/>
          <a:chExt cx="0" cy="0"/>
        </a:xfrm>
      </p:grpSpPr>
      <p:sp>
        <p:nvSpPr>
          <p:cNvPr id="365" name="Google Shape;365;p1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8" name="Google Shape;368;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9" name="Google Shape;369;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0"/>
        <p:cNvGrpSpPr/>
        <p:nvPr/>
      </p:nvGrpSpPr>
      <p:grpSpPr>
        <a:xfrm>
          <a:off x="0" y="0"/>
          <a:ext cx="0" cy="0"/>
          <a:chOff x="0" y="0"/>
          <a:chExt cx="0" cy="0"/>
        </a:xfrm>
      </p:grpSpPr>
      <p:sp>
        <p:nvSpPr>
          <p:cNvPr id="371" name="Google Shape;371;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72" name="Google Shape;372;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73" name="Google Shape;373;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374" name="Google Shape;374;p130"/>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375" name="Google Shape;375;p130"/>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76"/>
        <p:cNvGrpSpPr/>
        <p:nvPr/>
      </p:nvGrpSpPr>
      <p:grpSpPr>
        <a:xfrm>
          <a:off x="0" y="0"/>
          <a:ext cx="0" cy="0"/>
          <a:chOff x="0" y="0"/>
          <a:chExt cx="0" cy="0"/>
        </a:xfrm>
      </p:grpSpPr>
      <p:sp>
        <p:nvSpPr>
          <p:cNvPr id="377" name="Google Shape;377;p1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8" name="Google Shape;378;p13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9"/>
        <p:cNvGrpSpPr/>
        <p:nvPr/>
      </p:nvGrpSpPr>
      <p:grpSpPr>
        <a:xfrm>
          <a:off x="0" y="0"/>
          <a:ext cx="0" cy="0"/>
          <a:chOff x="0" y="0"/>
          <a:chExt cx="0" cy="0"/>
        </a:xfrm>
      </p:grpSpPr>
      <p:sp>
        <p:nvSpPr>
          <p:cNvPr id="380" name="Google Shape;380;p132"/>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1" name="Google Shape;381;p132"/>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382" name="Google Shape;382;p132"/>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383" name="Google Shape;383;p132"/>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384" name="Google Shape;384;p132"/>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5"/>
        <p:cNvGrpSpPr/>
        <p:nvPr/>
      </p:nvGrpSpPr>
      <p:grpSpPr>
        <a:xfrm>
          <a:off x="0" y="0"/>
          <a:ext cx="0" cy="0"/>
          <a:chOff x="0" y="0"/>
          <a:chExt cx="0" cy="0"/>
        </a:xfrm>
      </p:grpSpPr>
      <p:sp>
        <p:nvSpPr>
          <p:cNvPr id="386" name="Google Shape;386;p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7" name="Google Shape;387;p13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53"/>
        <p:cNvGrpSpPr/>
        <p:nvPr/>
      </p:nvGrpSpPr>
      <p:grpSpPr>
        <a:xfrm>
          <a:off x="0" y="0"/>
          <a:ext cx="0" cy="0"/>
          <a:chOff x="0" y="0"/>
          <a:chExt cx="0" cy="0"/>
        </a:xfrm>
      </p:grpSpPr>
      <p:sp>
        <p:nvSpPr>
          <p:cNvPr id="54" name="Google Shape;54;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0"/>
        <p:cNvGrpSpPr/>
        <p:nvPr/>
      </p:nvGrpSpPr>
      <p:grpSpPr>
        <a:xfrm>
          <a:off x="0" y="0"/>
          <a:ext cx="0" cy="0"/>
          <a:chOff x="0" y="0"/>
          <a:chExt cx="0" cy="0"/>
        </a:xfrm>
      </p:grpSpPr>
      <p:sp>
        <p:nvSpPr>
          <p:cNvPr id="61" name="Google Shape;61;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65" name="Google Shape;65;p8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70" name="Google Shape;70;p88"/>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71" name="Google Shape;71;p88"/>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72" name="Google Shape;72;p88"/>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73" name="Google Shape;73;p88"/>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4"/>
        <p:cNvGrpSpPr/>
        <p:nvPr/>
      </p:nvGrpSpPr>
      <p:grpSpPr>
        <a:xfrm>
          <a:off x="0" y="0"/>
          <a:ext cx="0" cy="0"/>
          <a:chOff x="0" y="0"/>
          <a:chExt cx="0" cy="0"/>
        </a:xfrm>
      </p:grpSpPr>
      <p:sp>
        <p:nvSpPr>
          <p:cNvPr id="75" name="Google Shape;75;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80" name="Google Shape;80;p8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tkinson Hyperlegible"/>
              <a:buNone/>
              <a:defRPr sz="6000" b="0" i="0" u="none" strike="noStrike" cap="none">
                <a:solidFill>
                  <a:schemeClr val="dk1"/>
                </a:solidFill>
                <a:latin typeface="Atkinson Hyperlegible"/>
                <a:ea typeface="Atkinson Hyperlegible"/>
                <a:cs typeface="Atkinson Hyperlegible"/>
                <a:sym typeface="Atkinson Hyperlegible"/>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endParaRPr/>
          </a:p>
        </p:txBody>
      </p:sp>
      <p:sp>
        <p:nvSpPr>
          <p:cNvPr id="142" name="Google Shape;142;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endParaRPr/>
          </a:p>
        </p:txBody>
      </p:sp>
      <p:sp>
        <p:nvSpPr>
          <p:cNvPr id="143" name="Google Shape;143;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6" name="Google Shape;266;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38.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74.jpg"/></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8.jpg"/></Relationships>
</file>

<file path=ppt/slides/_rels/slide6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71.jp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17.jpg"/><Relationship Id="rId4" Type="http://schemas.openxmlformats.org/officeDocument/2006/relationships/image" Target="../media/image74.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
          <p:cNvSpPr txBox="1"/>
          <p:nvPr/>
        </p:nvSpPr>
        <p:spPr>
          <a:xfrm>
            <a:off x="5427" y="1836100"/>
            <a:ext cx="12186270" cy="1375752"/>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93" name="Google Shape;393;p1"/>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rial"/>
              <a:buNone/>
            </a:pPr>
            <a:r>
              <a:rPr lang="ru-RU" sz="4000" b="1" dirty="0">
                <a:solidFill>
                  <a:schemeClr val="lt1"/>
                </a:solidFill>
                <a:latin typeface="Arial"/>
                <a:ea typeface="Arial"/>
                <a:cs typeface="Arial"/>
                <a:sym typeface="Arial"/>
              </a:rPr>
              <a:t>Алгоритм ABCDE и сбор анамнеза по схеме SAMPLE</a:t>
            </a:r>
            <a:endParaRPr dirty="0"/>
          </a:p>
        </p:txBody>
      </p:sp>
      <p:sp>
        <p:nvSpPr>
          <p:cNvPr id="394" name="Google Shape;394;p1"/>
          <p:cNvSpPr txBox="1"/>
          <p:nvPr/>
        </p:nvSpPr>
        <p:spPr>
          <a:xfrm>
            <a:off x="-236957" y="3245632"/>
            <a:ext cx="8713694"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1" i="0" u="none" strike="noStrike" cap="none">
                <a:solidFill>
                  <a:srgbClr val="1F3864"/>
                </a:solidFill>
                <a:latin typeface="Arial"/>
                <a:ea typeface="Arial"/>
                <a:cs typeface="Arial"/>
                <a:sym typeface="Arial"/>
              </a:rPr>
              <a:t>Базовый курс по оказанию экстренной помощи</a:t>
            </a:r>
            <a:endParaRPr sz="1400" b="0" i="0" u="none" strike="noStrike" cap="none">
              <a:solidFill>
                <a:srgbClr val="000000"/>
              </a:solidFill>
              <a:latin typeface="Arial"/>
              <a:ea typeface="Arial"/>
              <a:cs typeface="Arial"/>
              <a:sym typeface="Arial"/>
            </a:endParaRPr>
          </a:p>
        </p:txBody>
      </p:sp>
      <p:pic>
        <p:nvPicPr>
          <p:cNvPr id="395" name="Google Shape;395;p1"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396" name="Google Shape;396;p1" descr="A picture containing text&#10;&#10;Description automatically generated"/>
          <p:cNvPicPr preferRelativeResize="0"/>
          <p:nvPr/>
        </p:nvPicPr>
        <p:blipFill rotWithShape="1">
          <a:blip r:embed="rId4">
            <a:alphaModFix/>
          </a:blip>
          <a:srcRect/>
          <a:stretch/>
        </p:blipFill>
        <p:spPr>
          <a:xfrm>
            <a:off x="10994144" y="133225"/>
            <a:ext cx="1085482" cy="1603981"/>
          </a:xfrm>
          <a:prstGeom prst="rect">
            <a:avLst/>
          </a:prstGeom>
          <a:noFill/>
          <a:ln w="9525" cap="flat" cmpd="sng">
            <a:solidFill>
              <a:srgbClr val="1F3864"/>
            </a:solidFill>
            <a:prstDash val="solid"/>
            <a:round/>
            <a:headEnd type="none" w="sm" len="sm"/>
            <a:tailEnd type="none" w="sm" len="sm"/>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
          <p:cNvSpPr txBox="1">
            <a:spLocks noGrp="1"/>
          </p:cNvSpPr>
          <p:nvPr>
            <p:ph type="title"/>
          </p:nvPr>
        </p:nvSpPr>
        <p:spPr>
          <a:xfrm>
            <a:off x="75956" y="987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Алгоритм ABCDE: элементы</a:t>
            </a:r>
            <a:endParaRPr dirty="0"/>
          </a:p>
        </p:txBody>
      </p:sp>
      <p:sp>
        <p:nvSpPr>
          <p:cNvPr id="475" name="Google Shape;475;p10"/>
          <p:cNvSpPr txBox="1"/>
          <p:nvPr/>
        </p:nvSpPr>
        <p:spPr>
          <a:xfrm>
            <a:off x="2488082" y="1058587"/>
            <a:ext cx="9209932" cy="16951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ru-RU" sz="2800" b="1" i="0" u="sng" strike="noStrike" cap="none" dirty="0">
                <a:solidFill>
                  <a:schemeClr val="dk1"/>
                </a:solidFill>
                <a:latin typeface="Arial"/>
                <a:ea typeface="Arial"/>
                <a:cs typeface="Arial"/>
                <a:sym typeface="Arial"/>
              </a:rPr>
              <a:t>Функции ЦНС</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Оцените и защитите функции головного и спинного мозга.</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Проверьте пациента по шкалам AVPU / ШКГ, размер зрачков и уровень глюкозы.</a:t>
            </a:r>
            <a:endParaRPr sz="2800" b="0" i="0" u="none" strike="noStrike" cap="none" dirty="0">
              <a:solidFill>
                <a:schemeClr val="dk1"/>
              </a:solidFill>
              <a:latin typeface="Arial"/>
              <a:ea typeface="Arial"/>
              <a:cs typeface="Arial"/>
              <a:sym typeface="Arial"/>
            </a:endParaRPr>
          </a:p>
        </p:txBody>
      </p:sp>
      <p:sp>
        <p:nvSpPr>
          <p:cNvPr id="476" name="Google Shape;476;p10"/>
          <p:cNvSpPr txBox="1"/>
          <p:nvPr/>
        </p:nvSpPr>
        <p:spPr>
          <a:xfrm>
            <a:off x="2488082" y="2991468"/>
            <a:ext cx="9065108" cy="1857514"/>
          </a:xfrm>
          <a:prstGeom prst="rect">
            <a:avLst/>
          </a:prstGeom>
          <a:noFill/>
          <a:ln>
            <a:noFill/>
          </a:ln>
        </p:spPr>
        <p:txBody>
          <a:bodyPr spcFirstLastPara="1" wrap="square" lIns="91425" tIns="45700" rIns="91425" bIns="45700" anchor="t" anchorCtr="0">
            <a:normAutofit fontScale="92500"/>
          </a:bodyPr>
          <a:lstStyle/>
          <a:p>
            <a:pPr marL="228600" marR="0" lvl="0" indent="-228600" algn="l" rtl="0">
              <a:lnSpc>
                <a:spcPct val="90000"/>
              </a:lnSpc>
              <a:spcBef>
                <a:spcPts val="0"/>
              </a:spcBef>
              <a:spcAft>
                <a:spcPts val="0"/>
              </a:spcAft>
              <a:buClr>
                <a:schemeClr val="dk1"/>
              </a:buClr>
              <a:buSzPts val="2800"/>
              <a:buFont typeface="Arial"/>
              <a:buChar char="•"/>
            </a:pPr>
            <a:r>
              <a:rPr lang="ru-RU" sz="2800" b="1" i="0" u="sng" strike="noStrike" cap="none" dirty="0">
                <a:solidFill>
                  <a:schemeClr val="dk1"/>
                </a:solidFill>
                <a:latin typeface="Arial"/>
                <a:ea typeface="Arial"/>
                <a:cs typeface="Arial"/>
                <a:sym typeface="Arial"/>
              </a:rPr>
              <a:t>Воздействие окружающей среды </a:t>
            </a:r>
            <a:r>
              <a:rPr lang="ru-RU" sz="2800" b="1" u="sng" dirty="0">
                <a:solidFill>
                  <a:schemeClr val="dk1"/>
                </a:solidFill>
              </a:rPr>
              <a:t>/ осмотр пациента</a:t>
            </a:r>
            <a:r>
              <a:rPr lang="ru-RU" sz="2800" b="1" dirty="0">
                <a:solidFill>
                  <a:schemeClr val="dk1"/>
                </a:solidFill>
              </a:rPr>
              <a:t> </a:t>
            </a:r>
            <a:r>
              <a:rPr lang="ru-RU" sz="2800" b="0" i="0" u="none" strike="noStrike" cap="none" dirty="0">
                <a:solidFill>
                  <a:schemeClr val="dk1"/>
                </a:solidFill>
                <a:latin typeface="Arial"/>
                <a:ea typeface="Arial"/>
                <a:cs typeface="Arial"/>
                <a:sym typeface="Arial"/>
              </a:rPr>
              <a:t>Разденьте пациента, но держите его в тепле</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Выявите все травмы у пациента и угрозы со стороны окружающей среды.</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Избегайте гипотермии.</a:t>
            </a:r>
            <a:endParaRPr sz="1400" b="0" i="0" u="none" strike="noStrike" cap="none" dirty="0">
              <a:solidFill>
                <a:srgbClr val="000000"/>
              </a:solidFill>
              <a:latin typeface="Arial"/>
              <a:ea typeface="Arial"/>
              <a:cs typeface="Arial"/>
              <a:sym typeface="Arial"/>
            </a:endParaRPr>
          </a:p>
        </p:txBody>
      </p:sp>
      <p:sp>
        <p:nvSpPr>
          <p:cNvPr id="477" name="Google Shape;477;p10"/>
          <p:cNvSpPr/>
          <p:nvPr/>
        </p:nvSpPr>
        <p:spPr>
          <a:xfrm>
            <a:off x="1247588" y="4717667"/>
            <a:ext cx="10116443"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chemeClr val="dk1"/>
                </a:solidFill>
                <a:latin typeface="Arial"/>
                <a:ea typeface="Arial"/>
                <a:cs typeface="Arial"/>
                <a:sym typeface="Arial"/>
              </a:rPr>
              <a:t>Этот поэтапный алгоритм призван обеспечить </a:t>
            </a:r>
            <a:r>
              <a:rPr lang="ru-RU" sz="2400" b="0" i="0" u="none" strike="noStrike" cap="none" dirty="0">
                <a:solidFill>
                  <a:srgbClr val="FF0000"/>
                </a:solidFill>
                <a:latin typeface="Arial"/>
                <a:ea typeface="Arial"/>
                <a:cs typeface="Arial"/>
                <a:sym typeface="Arial"/>
              </a:rPr>
              <a:t> </a:t>
            </a:r>
            <a:r>
              <a:rPr lang="ru-RU" sz="2400" b="0" i="0" u="none" strike="noStrike" cap="none" dirty="0">
                <a:solidFill>
                  <a:schemeClr val="dk1"/>
                </a:solidFill>
                <a:latin typeface="Arial"/>
                <a:ea typeface="Arial"/>
                <a:cs typeface="Arial"/>
                <a:sym typeface="Arial"/>
              </a:rPr>
              <a:t>раннее выявление и лечение </a:t>
            </a:r>
            <a:r>
              <a:rPr lang="ru-RU" sz="2400" b="1" i="0" u="none" strike="noStrike" cap="none" dirty="0">
                <a:solidFill>
                  <a:schemeClr val="dk1"/>
                </a:solidFill>
                <a:latin typeface="Arial"/>
                <a:ea typeface="Arial"/>
                <a:cs typeface="Arial"/>
                <a:sym typeface="Arial"/>
              </a:rPr>
              <a:t>угрожающих жизни состояний</a:t>
            </a:r>
            <a:r>
              <a:rPr lang="ru-RU" sz="2400" b="0" i="0" u="none" strike="noStrike" cap="none" dirty="0">
                <a:solidFill>
                  <a:schemeClr val="dk1"/>
                </a:solidFill>
                <a:latin typeface="Arial"/>
                <a:ea typeface="Arial"/>
                <a:cs typeface="Arial"/>
                <a:sym typeface="Arial"/>
              </a:rPr>
              <a:t> в порядке приоритетности.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
              <a:buFont typeface="Calibri"/>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chemeClr val="dk1"/>
                </a:solidFill>
                <a:latin typeface="Arial"/>
                <a:ea typeface="Arial"/>
                <a:cs typeface="Arial"/>
                <a:sym typeface="Arial"/>
              </a:rPr>
              <a:t>Обнаруженная проблема (A-B-C-D-E) должна быть устранена немедленно, </a:t>
            </a:r>
            <a:r>
              <a:rPr lang="ru-RU" sz="2400" b="0" i="0" u="none" strike="noStrike" cap="none" dirty="0">
                <a:solidFill>
                  <a:srgbClr val="000000"/>
                </a:solidFill>
                <a:latin typeface="Arial"/>
                <a:ea typeface="Arial"/>
                <a:cs typeface="Arial"/>
                <a:sym typeface="Arial"/>
              </a:rPr>
              <a:t>прежде чем переходить к следующему шагу. </a:t>
            </a:r>
            <a:endParaRPr sz="1400" b="0" i="0" u="none" strike="noStrike" cap="none" dirty="0">
              <a:solidFill>
                <a:srgbClr val="000000"/>
              </a:solidFill>
              <a:latin typeface="Arial"/>
              <a:ea typeface="Arial"/>
              <a:cs typeface="Arial"/>
              <a:sym typeface="Arial"/>
            </a:endParaRPr>
          </a:p>
        </p:txBody>
      </p:sp>
      <p:sp>
        <p:nvSpPr>
          <p:cNvPr id="478" name="Google Shape;478;p10"/>
          <p:cNvSpPr/>
          <p:nvPr/>
        </p:nvSpPr>
        <p:spPr>
          <a:xfrm>
            <a:off x="-44814" y="4243181"/>
            <a:ext cx="155448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79" name="Google Shape;479;p10" descr="A picture containing text, clipart&#10;&#10;Description automatically generated"/>
          <p:cNvPicPr preferRelativeResize="0"/>
          <p:nvPr/>
        </p:nvPicPr>
        <p:blipFill rotWithShape="1">
          <a:blip r:embed="rId3">
            <a:alphaModFix/>
          </a:blip>
          <a:srcRect/>
          <a:stretch/>
        </p:blipFill>
        <p:spPr>
          <a:xfrm>
            <a:off x="333188" y="2991467"/>
            <a:ext cx="1828800" cy="971550"/>
          </a:xfrm>
          <a:prstGeom prst="rect">
            <a:avLst/>
          </a:prstGeom>
          <a:noFill/>
          <a:ln>
            <a:noFill/>
          </a:ln>
        </p:spPr>
      </p:pic>
      <p:pic>
        <p:nvPicPr>
          <p:cNvPr id="480" name="Google Shape;480;p10" descr="A picture containing text, clipart&#10;&#10;Description automatically generated"/>
          <p:cNvPicPr preferRelativeResize="0"/>
          <p:nvPr/>
        </p:nvPicPr>
        <p:blipFill rotWithShape="1">
          <a:blip r:embed="rId4">
            <a:alphaModFix/>
          </a:blip>
          <a:srcRect/>
          <a:stretch/>
        </p:blipFill>
        <p:spPr>
          <a:xfrm>
            <a:off x="333188" y="1058586"/>
            <a:ext cx="1809750" cy="971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1"/>
          <p:cNvSpPr txBox="1">
            <a:spLocks noGrp="1"/>
          </p:cNvSpPr>
          <p:nvPr>
            <p:ph type="title"/>
          </p:nvPr>
        </p:nvSpPr>
        <p:spPr>
          <a:xfrm>
            <a:off x="75948" y="-1593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Необходимые навыки</a:t>
            </a:r>
            <a:endParaRPr/>
          </a:p>
        </p:txBody>
      </p:sp>
      <p:pic>
        <p:nvPicPr>
          <p:cNvPr id="486" name="Google Shape;486;p11"/>
          <p:cNvPicPr preferRelativeResize="0"/>
          <p:nvPr/>
        </p:nvPicPr>
        <p:blipFill rotWithShape="1">
          <a:blip r:embed="rId3">
            <a:alphaModFix/>
          </a:blip>
          <a:srcRect/>
          <a:stretch/>
        </p:blipFill>
        <p:spPr>
          <a:xfrm>
            <a:off x="143847" y="1582905"/>
            <a:ext cx="1587168" cy="850853"/>
          </a:xfrm>
          <a:prstGeom prst="rect">
            <a:avLst/>
          </a:prstGeom>
          <a:noFill/>
          <a:ln>
            <a:noFill/>
          </a:ln>
        </p:spPr>
      </p:pic>
      <p:pic>
        <p:nvPicPr>
          <p:cNvPr id="487" name="Google Shape;487;p11" descr="A picture containing logo&#10;&#10;Description automatically generated"/>
          <p:cNvPicPr preferRelativeResize="0"/>
          <p:nvPr/>
        </p:nvPicPr>
        <p:blipFill rotWithShape="1">
          <a:blip r:embed="rId4">
            <a:alphaModFix/>
          </a:blip>
          <a:srcRect/>
          <a:stretch/>
        </p:blipFill>
        <p:spPr>
          <a:xfrm>
            <a:off x="75948" y="4424242"/>
            <a:ext cx="1586515" cy="877818"/>
          </a:xfrm>
          <a:prstGeom prst="rect">
            <a:avLst/>
          </a:prstGeom>
          <a:noFill/>
          <a:ln>
            <a:noFill/>
          </a:ln>
        </p:spPr>
      </p:pic>
      <p:sp>
        <p:nvSpPr>
          <p:cNvPr id="488" name="Google Shape;488;p11"/>
          <p:cNvSpPr txBox="1"/>
          <p:nvPr/>
        </p:nvSpPr>
        <p:spPr>
          <a:xfrm>
            <a:off x="2133600" y="1509023"/>
            <a:ext cx="3962400"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Иммобилизация шейного отдела позвоночника</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Запрокидывание головы и поднятие подбородка / выдвижение челюсти</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Аспирация дыхательных путей</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Помощь при асфиксии</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Восстановительное положение</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Установка носоглоточных (НГВ) и ротоглоточных воздуховодов (РГВ)</a:t>
            </a:r>
            <a:endParaRPr sz="1400" b="0" i="0" u="none" strike="noStrike" cap="none">
              <a:solidFill>
                <a:srgbClr val="000000"/>
              </a:solidFill>
              <a:latin typeface="Arial"/>
              <a:ea typeface="Arial"/>
              <a:cs typeface="Arial"/>
              <a:sym typeface="Arial"/>
            </a:endParaRPr>
          </a:p>
        </p:txBody>
      </p:sp>
      <p:sp>
        <p:nvSpPr>
          <p:cNvPr id="489" name="Google Shape;489;p11"/>
          <p:cNvSpPr txBox="1"/>
          <p:nvPr/>
        </p:nvSpPr>
        <p:spPr>
          <a:xfrm>
            <a:off x="2133600" y="4476798"/>
            <a:ext cx="3962400" cy="206210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Подача кислорода</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Вентиляция легких с помощью мешка </a:t>
            </a:r>
            <a:r>
              <a:rPr lang="ru-RU" sz="1600" b="0" i="0" u="none" strike="noStrike" cap="none" dirty="0" err="1">
                <a:solidFill>
                  <a:schemeClr val="dk1"/>
                </a:solidFill>
                <a:latin typeface="Arial"/>
                <a:ea typeface="Arial"/>
                <a:cs typeface="Arial"/>
                <a:sym typeface="Arial"/>
              </a:rPr>
              <a:t>Амбу</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Игольчатая декомпрессия при напряженном пневмотораксе</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Трехсторонняя </a:t>
            </a:r>
            <a:r>
              <a:rPr lang="ru-RU" sz="1600" b="0" i="0" u="none" strike="noStrike" cap="none" dirty="0" err="1">
                <a:solidFill>
                  <a:schemeClr val="dk1"/>
                </a:solidFill>
                <a:latin typeface="Arial"/>
                <a:ea typeface="Arial"/>
                <a:cs typeface="Arial"/>
                <a:sym typeface="Arial"/>
              </a:rPr>
              <a:t>окклюзионная</a:t>
            </a:r>
            <a:r>
              <a:rPr lang="ru-RU" sz="1600" b="0" i="0" u="none" strike="noStrike" cap="none" dirty="0">
                <a:solidFill>
                  <a:schemeClr val="dk1"/>
                </a:solidFill>
                <a:latin typeface="Arial"/>
                <a:ea typeface="Arial"/>
                <a:cs typeface="Arial"/>
                <a:sym typeface="Arial"/>
              </a:rPr>
              <a:t> повязка при проникающем ранении грудной клетки</a:t>
            </a:r>
            <a:endParaRPr sz="1400" b="0" i="0" u="none" strike="noStrike" cap="none" dirty="0">
              <a:solidFill>
                <a:srgbClr val="000000"/>
              </a:solidFill>
              <a:latin typeface="Arial"/>
              <a:ea typeface="Arial"/>
              <a:cs typeface="Arial"/>
              <a:sym typeface="Arial"/>
            </a:endParaRPr>
          </a:p>
        </p:txBody>
      </p:sp>
      <p:sp>
        <p:nvSpPr>
          <p:cNvPr id="490" name="Google Shape;490;p11"/>
          <p:cNvSpPr txBox="1"/>
          <p:nvPr/>
        </p:nvSpPr>
        <p:spPr>
          <a:xfrm>
            <a:off x="8280462" y="828293"/>
            <a:ext cx="3555900" cy="2801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Внутривенная (в/в) установка инфузионной системы</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В/в инфузионная реанимация</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Прямое давление / глубокое тампонирование раны для остановки кровотечения</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Наложение жгута для остановки кровотечения</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Фиксация костей таза</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Иммобилизация переломов</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a:solidFill>
                  <a:schemeClr val="dk1"/>
                </a:solidFill>
              </a:rPr>
              <a:t>Кожный щипковый тест</a:t>
            </a:r>
            <a:endParaRPr sz="1400" b="0" i="0" u="none" strike="noStrike" cap="none">
              <a:solidFill>
                <a:srgbClr val="000000"/>
              </a:solidFill>
              <a:latin typeface="Arial"/>
              <a:ea typeface="Arial"/>
              <a:cs typeface="Arial"/>
              <a:sym typeface="Arial"/>
            </a:endParaRPr>
          </a:p>
        </p:txBody>
      </p:sp>
      <p:pic>
        <p:nvPicPr>
          <p:cNvPr id="491" name="Google Shape;491;p11" descr="A picture containing icon&#10;&#10;Description automatically generated"/>
          <p:cNvPicPr preferRelativeResize="0"/>
          <p:nvPr/>
        </p:nvPicPr>
        <p:blipFill rotWithShape="1">
          <a:blip r:embed="rId5">
            <a:alphaModFix/>
          </a:blip>
          <a:srcRect/>
          <a:stretch/>
        </p:blipFill>
        <p:spPr>
          <a:xfrm>
            <a:off x="6347309" y="883772"/>
            <a:ext cx="1610838" cy="850853"/>
          </a:xfrm>
          <a:prstGeom prst="rect">
            <a:avLst/>
          </a:prstGeom>
          <a:noFill/>
          <a:ln>
            <a:noFill/>
          </a:ln>
        </p:spPr>
      </p:pic>
      <p:sp>
        <p:nvSpPr>
          <p:cNvPr id="492" name="Google Shape;492;p11"/>
          <p:cNvSpPr txBox="1"/>
          <p:nvPr/>
        </p:nvSpPr>
        <p:spPr>
          <a:xfrm>
            <a:off x="8280461" y="3569383"/>
            <a:ext cx="3313486" cy="206210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Полная иммобилизация позвоночника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Оценка по шкале AVPU (наличие сознания, реакция на голос, реакция на боль, отсутствие реакции)</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Введение глюкозы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93" name="Google Shape;493;p11"/>
          <p:cNvSpPr txBox="1"/>
          <p:nvPr/>
        </p:nvSpPr>
        <p:spPr>
          <a:xfrm>
            <a:off x="8280460" y="5302060"/>
            <a:ext cx="2919507" cy="132343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Лечение ран</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Лечение при укусе змеи</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Переворачивание фиксированного пациента  («перекат бревна»)</a:t>
            </a:r>
            <a:endParaRPr sz="1400" b="0" i="0" u="none" strike="noStrike" cap="none" dirty="0">
              <a:solidFill>
                <a:srgbClr val="000000"/>
              </a:solidFill>
              <a:latin typeface="Arial"/>
              <a:ea typeface="Arial"/>
              <a:cs typeface="Arial"/>
              <a:sym typeface="Arial"/>
            </a:endParaRPr>
          </a:p>
        </p:txBody>
      </p:sp>
      <p:sp>
        <p:nvSpPr>
          <p:cNvPr id="494" name="Google Shape;494;p11"/>
          <p:cNvSpPr txBox="1"/>
          <p:nvPr/>
        </p:nvSpPr>
        <p:spPr>
          <a:xfrm>
            <a:off x="308101" y="1016650"/>
            <a:ext cx="148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0" i="0" u="none" strike="noStrike" cap="none">
                <a:solidFill>
                  <a:srgbClr val="1F3864"/>
                </a:solidFill>
                <a:latin typeface="Arial"/>
                <a:ea typeface="Arial"/>
                <a:cs typeface="Arial"/>
                <a:sym typeface="Arial"/>
              </a:rPr>
              <a:t>Общие</a:t>
            </a:r>
            <a:endParaRPr sz="1400" b="0" i="0" u="none" strike="noStrike" cap="none">
              <a:solidFill>
                <a:srgbClr val="000000"/>
              </a:solidFill>
              <a:latin typeface="Arial"/>
              <a:ea typeface="Arial"/>
              <a:cs typeface="Arial"/>
              <a:sym typeface="Arial"/>
            </a:endParaRPr>
          </a:p>
        </p:txBody>
      </p:sp>
      <p:sp>
        <p:nvSpPr>
          <p:cNvPr id="495" name="Google Shape;495;p11"/>
          <p:cNvSpPr txBox="1"/>
          <p:nvPr/>
        </p:nvSpPr>
        <p:spPr>
          <a:xfrm>
            <a:off x="2133600" y="1180875"/>
            <a:ext cx="3505200" cy="585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Оценка по алгоритму ABCDE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496" name="Google Shape;496;p11" descr="A picture containing text, clipart&#10;&#10;Description automatically generated"/>
          <p:cNvPicPr preferRelativeResize="0"/>
          <p:nvPr/>
        </p:nvPicPr>
        <p:blipFill rotWithShape="1">
          <a:blip r:embed="rId6">
            <a:alphaModFix/>
          </a:blip>
          <a:srcRect/>
          <a:stretch/>
        </p:blipFill>
        <p:spPr>
          <a:xfrm>
            <a:off x="6394035" y="4050440"/>
            <a:ext cx="1588391" cy="852715"/>
          </a:xfrm>
          <a:prstGeom prst="rect">
            <a:avLst/>
          </a:prstGeom>
          <a:noFill/>
          <a:ln>
            <a:noFill/>
          </a:ln>
        </p:spPr>
      </p:pic>
      <p:pic>
        <p:nvPicPr>
          <p:cNvPr id="497" name="Google Shape;497;p11" descr="A picture containing text, clipart&#10;&#10;Description automatically generated"/>
          <p:cNvPicPr preferRelativeResize="0"/>
          <p:nvPr/>
        </p:nvPicPr>
        <p:blipFill rotWithShape="1">
          <a:blip r:embed="rId7">
            <a:alphaModFix/>
          </a:blip>
          <a:srcRect/>
          <a:stretch/>
        </p:blipFill>
        <p:spPr>
          <a:xfrm>
            <a:off x="6394035" y="5631486"/>
            <a:ext cx="1588391" cy="84383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2"/>
          <p:cNvSpPr txBox="1">
            <a:spLocks noGrp="1"/>
          </p:cNvSpPr>
          <p:nvPr>
            <p:ph type="title"/>
          </p:nvPr>
        </p:nvSpPr>
        <p:spPr>
          <a:xfrm>
            <a:off x="892629" y="136039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6000"/>
              <a:buFont typeface="Arial"/>
              <a:buNone/>
            </a:pPr>
            <a:r>
              <a:rPr lang="ru-RU" sz="6000">
                <a:solidFill>
                  <a:srgbClr val="1F3864"/>
                </a:solidFill>
              </a:rPr>
              <a:t>																</a:t>
            </a:r>
            <a:endParaRPr/>
          </a:p>
          <a:p>
            <a:pPr marL="0" lvl="0" indent="0" algn="l" rtl="0">
              <a:lnSpc>
                <a:spcPct val="90000"/>
              </a:lnSpc>
              <a:spcBef>
                <a:spcPts val="0"/>
              </a:spcBef>
              <a:spcAft>
                <a:spcPts val="0"/>
              </a:spcAft>
              <a:buClr>
                <a:srgbClr val="1F3864"/>
              </a:buClr>
              <a:buSzPts val="6000"/>
              <a:buFont typeface="Arial"/>
              <a:buNone/>
            </a:pPr>
            <a:r>
              <a:rPr lang="ru-RU" sz="6000">
                <a:solidFill>
                  <a:srgbClr val="1F3864"/>
                </a:solidFill>
              </a:rPr>
              <a:t>ПОМНИТЕ:</a:t>
            </a:r>
            <a:endParaRPr/>
          </a:p>
          <a:p>
            <a:pPr marL="0" lvl="0" indent="0" algn="l" rtl="0">
              <a:lnSpc>
                <a:spcPct val="90000"/>
              </a:lnSpc>
              <a:spcBef>
                <a:spcPts val="0"/>
              </a:spcBef>
              <a:spcAft>
                <a:spcPts val="0"/>
              </a:spcAft>
              <a:buClr>
                <a:schemeClr val="dk1"/>
              </a:buClr>
              <a:buSzPts val="6000"/>
              <a:buFont typeface="Arial"/>
              <a:buNone/>
            </a:pPr>
            <a:endParaRPr sz="6000">
              <a:solidFill>
                <a:srgbClr val="1F3864"/>
              </a:solidFill>
            </a:endParaRPr>
          </a:p>
        </p:txBody>
      </p:sp>
      <p:sp>
        <p:nvSpPr>
          <p:cNvPr id="503" name="Google Shape;50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t>Всегда проверяйте наличие признаков травмы на каждом этапе ABCDE. При необходимости обращайтесь к модулю «Травма». </a:t>
            </a:r>
            <a:endParaRPr/>
          </a:p>
        </p:txBody>
      </p:sp>
      <p:sp>
        <p:nvSpPr>
          <p:cNvPr id="504" name="Google Shape;504;p12"/>
          <p:cNvSpPr/>
          <p:nvPr/>
        </p:nvSpPr>
        <p:spPr>
          <a:xfrm>
            <a:off x="9110083" y="827212"/>
            <a:ext cx="200271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3"/>
          <p:cNvSpPr txBox="1">
            <a:spLocks noGrp="1"/>
          </p:cNvSpPr>
          <p:nvPr>
            <p:ph type="title"/>
          </p:nvPr>
        </p:nvSpPr>
        <p:spPr>
          <a:xfrm>
            <a:off x="384425" y="-3025"/>
            <a:ext cx="10340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Оценка проходимости дыхательных путей</a:t>
            </a:r>
            <a:endParaRPr dirty="0"/>
          </a:p>
        </p:txBody>
      </p:sp>
      <p:pic>
        <p:nvPicPr>
          <p:cNvPr id="511" name="Google Shape;511;p13" descr="A picture containing text, clipart&#10;&#10;Description automatically generated"/>
          <p:cNvPicPr preferRelativeResize="0"/>
          <p:nvPr/>
        </p:nvPicPr>
        <p:blipFill rotWithShape="1">
          <a:blip r:embed="rId3">
            <a:alphaModFix/>
          </a:blip>
          <a:srcRect/>
          <a:stretch/>
        </p:blipFill>
        <p:spPr>
          <a:xfrm>
            <a:off x="10479851" y="237200"/>
            <a:ext cx="1712150" cy="917850"/>
          </a:xfrm>
          <a:prstGeom prst="rect">
            <a:avLst/>
          </a:prstGeom>
          <a:noFill/>
          <a:ln>
            <a:noFill/>
          </a:ln>
        </p:spPr>
      </p:pic>
      <p:sp>
        <p:nvSpPr>
          <p:cNvPr id="512" name="Google Shape;512;p13"/>
          <p:cNvSpPr/>
          <p:nvPr/>
        </p:nvSpPr>
        <p:spPr>
          <a:xfrm>
            <a:off x="2044431" y="6039312"/>
            <a:ext cx="2998125" cy="61076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a:solidFill>
                  <a:schemeClr val="dk1"/>
                </a:solidFill>
                <a:latin typeface="Calibri"/>
                <a:ea typeface="Calibri"/>
                <a:cs typeface="Calibri"/>
                <a:sym typeface="Calibri"/>
              </a:rPr>
              <a:t>Оценка дыхания</a:t>
            </a:r>
            <a:endParaRPr sz="1400" b="0" i="0" u="none" strike="noStrike" cap="none">
              <a:solidFill>
                <a:srgbClr val="000000"/>
              </a:solidFill>
              <a:latin typeface="Arial"/>
              <a:ea typeface="Arial"/>
              <a:cs typeface="Arial"/>
              <a:sym typeface="Arial"/>
            </a:endParaRPr>
          </a:p>
        </p:txBody>
      </p:sp>
      <p:sp>
        <p:nvSpPr>
          <p:cNvPr id="513" name="Google Shape;513;p13"/>
          <p:cNvSpPr/>
          <p:nvPr/>
        </p:nvSpPr>
        <p:spPr>
          <a:xfrm>
            <a:off x="8240211" y="2241596"/>
            <a:ext cx="3103418" cy="1086196"/>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a:solidFill>
                  <a:schemeClr val="dk1"/>
                </a:solidFill>
                <a:latin typeface="Calibri"/>
                <a:ea typeface="Calibri"/>
                <a:cs typeface="Calibri"/>
                <a:sym typeface="Calibri"/>
              </a:rPr>
              <a:t>Обеспечьте проходимость дыхательных путей</a:t>
            </a:r>
            <a:endParaRPr sz="1400" b="0" i="0" u="none" strike="noStrike" cap="none">
              <a:solidFill>
                <a:srgbClr val="000000"/>
              </a:solidFill>
              <a:latin typeface="Arial"/>
              <a:ea typeface="Arial"/>
              <a:cs typeface="Arial"/>
              <a:sym typeface="Arial"/>
            </a:endParaRPr>
          </a:p>
        </p:txBody>
      </p:sp>
      <p:sp>
        <p:nvSpPr>
          <p:cNvPr id="514" name="Google Shape;514;p13"/>
          <p:cNvSpPr/>
          <p:nvPr/>
        </p:nvSpPr>
        <p:spPr>
          <a:xfrm>
            <a:off x="389705" y="1055789"/>
            <a:ext cx="6508182" cy="4273363"/>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58750" algn="l" rtl="0">
              <a:lnSpc>
                <a:spcPct val="100000"/>
              </a:lnSpc>
              <a:spcBef>
                <a:spcPts val="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Может ли пациент нормально говорить?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Ищите </a:t>
            </a:r>
            <a:r>
              <a:rPr lang="ru-RU" sz="2000" b="0" i="0" u="none" strike="noStrike" cap="none" dirty="0">
                <a:solidFill>
                  <a:schemeClr val="dk1"/>
                </a:solidFill>
                <a:latin typeface="Calibri"/>
                <a:ea typeface="Calibri"/>
                <a:cs typeface="Calibri"/>
                <a:sym typeface="Calibri"/>
              </a:rPr>
              <a:t>инородное тело, от</a:t>
            </a:r>
            <a:r>
              <a:rPr lang="ru-RU" sz="2000" dirty="0">
                <a:solidFill>
                  <a:schemeClr val="dk1"/>
                </a:solidFill>
                <a:latin typeface="Calibri"/>
                <a:ea typeface="Calibri"/>
                <a:cs typeface="Calibri"/>
                <a:sym typeface="Calibri"/>
              </a:rPr>
              <a:t>ё</a:t>
            </a:r>
            <a:r>
              <a:rPr lang="ru-RU" sz="2000" b="0" i="0" u="none" strike="noStrike" cap="none" dirty="0">
                <a:solidFill>
                  <a:schemeClr val="dk1"/>
                </a:solidFill>
                <a:latin typeface="Calibri"/>
                <a:ea typeface="Calibri"/>
                <a:cs typeface="Calibri"/>
                <a:sym typeface="Calibri"/>
              </a:rPr>
              <a:t>к дыхательных путей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Ищите</a:t>
            </a:r>
            <a:r>
              <a:rPr lang="ru-RU" sz="2000" b="0" i="0" u="none" strike="noStrike" cap="none" dirty="0">
                <a:solidFill>
                  <a:schemeClr val="dk1"/>
                </a:solidFill>
                <a:latin typeface="Calibri"/>
                <a:ea typeface="Calibri"/>
                <a:cs typeface="Calibri"/>
                <a:sym typeface="Calibri"/>
              </a:rPr>
              <a:t> изменения в психическом состоянии пациента</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Прислушивайтесь </a:t>
            </a:r>
            <a:r>
              <a:rPr lang="ru-RU" sz="2000" b="0" i="0" u="none" strike="noStrike" cap="none" dirty="0">
                <a:solidFill>
                  <a:schemeClr val="dk1"/>
                </a:solidFill>
                <a:latin typeface="Calibri"/>
                <a:ea typeface="Calibri"/>
                <a:cs typeface="Calibri"/>
                <a:sym typeface="Calibri"/>
              </a:rPr>
              <a:t>к необычным звукам, указывающим на обструкцию</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Посмотрите</a:t>
            </a:r>
            <a:r>
              <a:rPr lang="ru-RU" sz="2000" b="0" i="0" u="none" strike="noStrike" cap="none" dirty="0">
                <a:solidFill>
                  <a:schemeClr val="dk1"/>
                </a:solidFill>
                <a:latin typeface="Calibri"/>
                <a:ea typeface="Calibri"/>
                <a:cs typeface="Calibri"/>
                <a:sym typeface="Calibri"/>
              </a:rPr>
              <a:t> и </a:t>
            </a:r>
            <a:r>
              <a:rPr lang="ru-RU" sz="2000" b="1" i="0" u="none" strike="noStrike" cap="none" dirty="0">
                <a:solidFill>
                  <a:schemeClr val="dk1"/>
                </a:solidFill>
                <a:latin typeface="Calibri"/>
                <a:ea typeface="Calibri"/>
                <a:cs typeface="Calibri"/>
                <a:sym typeface="Calibri"/>
              </a:rPr>
              <a:t>послушайте</a:t>
            </a:r>
            <a:r>
              <a:rPr lang="ru-RU" sz="2000" b="0" i="0" u="none" strike="noStrike" cap="none" dirty="0">
                <a:solidFill>
                  <a:schemeClr val="dk1"/>
                </a:solidFill>
                <a:latin typeface="Calibri"/>
                <a:ea typeface="Calibri"/>
                <a:cs typeface="Calibri"/>
                <a:sym typeface="Calibri"/>
              </a:rPr>
              <a:t>, нет ли жидкости в дыхательных путях</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Посмотрите</a:t>
            </a:r>
            <a:r>
              <a:rPr lang="ru-RU" sz="2000" b="0" i="0" u="none" strike="noStrike" cap="none" dirty="0">
                <a:solidFill>
                  <a:schemeClr val="dk1"/>
                </a:solidFill>
                <a:latin typeface="Calibri"/>
                <a:ea typeface="Calibri"/>
                <a:cs typeface="Calibri"/>
                <a:sym typeface="Calibri"/>
              </a:rPr>
              <a:t>, нет ли патологических движений грудной клетки</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u-RU" sz="2000" b="1" i="0" u="none" strike="noStrike" cap="none" dirty="0">
                <a:solidFill>
                  <a:schemeClr val="dk1"/>
                </a:solidFill>
                <a:latin typeface="Calibri"/>
                <a:ea typeface="Calibri"/>
                <a:cs typeface="Calibri"/>
                <a:sym typeface="Calibri"/>
              </a:rPr>
              <a:t>Послушайте и почувствуйте </a:t>
            </a:r>
            <a:r>
              <a:rPr lang="ru-RU" sz="2000" b="0" i="0" u="none" strike="noStrike" cap="none" dirty="0">
                <a:solidFill>
                  <a:schemeClr val="dk1"/>
                </a:solidFill>
                <a:latin typeface="Calibri"/>
                <a:ea typeface="Calibri"/>
                <a:cs typeface="Calibri"/>
                <a:sym typeface="Calibri"/>
              </a:rPr>
              <a:t>движение воздуха изо рта и носа</a:t>
            </a:r>
            <a:endParaRPr sz="2000" b="0" i="0" u="none" strike="noStrike" cap="none" dirty="0">
              <a:solidFill>
                <a:schemeClr val="dk1"/>
              </a:solidFill>
              <a:latin typeface="Calibri"/>
              <a:ea typeface="Calibri"/>
              <a:cs typeface="Calibri"/>
              <a:sym typeface="Calibri"/>
            </a:endParaRPr>
          </a:p>
        </p:txBody>
      </p:sp>
      <p:sp>
        <p:nvSpPr>
          <p:cNvPr id="515" name="Google Shape;515;p13"/>
          <p:cNvSpPr txBox="1"/>
          <p:nvPr/>
        </p:nvSpPr>
        <p:spPr>
          <a:xfrm>
            <a:off x="3820114" y="5525265"/>
            <a:ext cx="18250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0" i="0" u="none" strike="noStrike" cap="none">
                <a:solidFill>
                  <a:schemeClr val="dk1"/>
                </a:solidFill>
                <a:latin typeface="Calibri"/>
                <a:ea typeface="Calibri"/>
                <a:cs typeface="Calibri"/>
                <a:sym typeface="Calibri"/>
              </a:rPr>
              <a:t>Нормально</a:t>
            </a:r>
            <a:endParaRPr sz="1400" b="0" i="0" u="none" strike="noStrike" cap="none">
              <a:solidFill>
                <a:srgbClr val="000000"/>
              </a:solidFill>
              <a:latin typeface="Arial"/>
              <a:ea typeface="Arial"/>
              <a:cs typeface="Arial"/>
              <a:sym typeface="Arial"/>
            </a:endParaRPr>
          </a:p>
        </p:txBody>
      </p:sp>
      <p:sp>
        <p:nvSpPr>
          <p:cNvPr id="516" name="Google Shape;516;p13"/>
          <p:cNvSpPr/>
          <p:nvPr/>
        </p:nvSpPr>
        <p:spPr>
          <a:xfrm>
            <a:off x="3285661" y="5550861"/>
            <a:ext cx="515389" cy="437804"/>
          </a:xfrm>
          <a:prstGeom prst="down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7" name="Google Shape;517;p13"/>
          <p:cNvSpPr/>
          <p:nvPr/>
        </p:nvSpPr>
        <p:spPr>
          <a:xfrm>
            <a:off x="6897887" y="2083278"/>
            <a:ext cx="1413234" cy="61076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dk1"/>
                </a:solidFill>
                <a:latin typeface="Calibri"/>
                <a:ea typeface="Calibri"/>
                <a:cs typeface="Calibri"/>
                <a:sym typeface="Calibri"/>
              </a:rPr>
              <a:t>Проблема выявлена</a:t>
            </a:r>
            <a:endParaRPr sz="1400" b="0" i="0" u="none" strike="noStrike" cap="none">
              <a:solidFill>
                <a:srgbClr val="000000"/>
              </a:solidFill>
              <a:latin typeface="Arial"/>
              <a:ea typeface="Arial"/>
              <a:cs typeface="Arial"/>
              <a:sym typeface="Arial"/>
            </a:endParaRPr>
          </a:p>
        </p:txBody>
      </p:sp>
      <p:sp>
        <p:nvSpPr>
          <p:cNvPr id="518" name="Google Shape;518;p13"/>
          <p:cNvSpPr/>
          <p:nvPr/>
        </p:nvSpPr>
        <p:spPr>
          <a:xfrm rot="-5400000">
            <a:off x="7261192" y="2541171"/>
            <a:ext cx="515389" cy="852368"/>
          </a:xfrm>
          <a:prstGeom prst="down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13"/>
          <p:cNvSpPr txBox="1"/>
          <p:nvPr/>
        </p:nvSpPr>
        <p:spPr>
          <a:xfrm>
            <a:off x="9910532" y="557873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520" name="Google Shape;520;p13" descr="A cartoon of a nurse touching a patient's face&#10;&#10;Description automatically generated with low confidence"/>
          <p:cNvPicPr preferRelativeResize="0"/>
          <p:nvPr/>
        </p:nvPicPr>
        <p:blipFill rotWithShape="1">
          <a:blip r:embed="rId4">
            <a:alphaModFix/>
          </a:blip>
          <a:srcRect/>
          <a:stretch/>
        </p:blipFill>
        <p:spPr>
          <a:xfrm>
            <a:off x="8587421" y="3575082"/>
            <a:ext cx="2836191" cy="1977966"/>
          </a:xfrm>
          <a:prstGeom prst="rect">
            <a:avLst/>
          </a:prstGeom>
          <a:noFill/>
          <a:ln>
            <a:noFill/>
          </a:ln>
        </p:spPr>
      </p:pic>
      <p:sp>
        <p:nvSpPr>
          <p:cNvPr id="521" name="Google Shape;521;p13"/>
          <p:cNvSpPr txBox="1"/>
          <p:nvPr/>
        </p:nvSpPr>
        <p:spPr>
          <a:xfrm>
            <a:off x="7092702" y="4998751"/>
            <a:ext cx="21403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Calibri"/>
                <a:ea typeface="Calibri"/>
                <a:cs typeface="Calibri"/>
                <a:sym typeface="Calibri"/>
              </a:rPr>
              <a:t>СМОТРИТЕ, СЛУШАЙТЕ, ОЩУЩАЙТЕ движение воздуха</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4"/>
          <p:cNvSpPr txBox="1">
            <a:spLocks noGrp="1"/>
          </p:cNvSpPr>
          <p:nvPr>
            <p:ph type="title"/>
          </p:nvPr>
        </p:nvSpPr>
        <p:spPr>
          <a:xfrm>
            <a:off x="838200" y="199360"/>
            <a:ext cx="93475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Обеспечение проходимости дыхательных путей</a:t>
            </a:r>
            <a:endParaRPr dirty="0"/>
          </a:p>
        </p:txBody>
      </p:sp>
      <p:sp>
        <p:nvSpPr>
          <p:cNvPr id="528" name="Google Shape;528;p14"/>
          <p:cNvSpPr txBox="1">
            <a:spLocks noGrp="1"/>
          </p:cNvSpPr>
          <p:nvPr>
            <p:ph type="body" idx="1"/>
          </p:nvPr>
        </p:nvSpPr>
        <p:spPr>
          <a:xfrm>
            <a:off x="838200" y="1759801"/>
            <a:ext cx="9218228" cy="4351338"/>
          </a:xfrm>
          <a:prstGeom prst="rect">
            <a:avLst/>
          </a:prstGeom>
          <a:noFill/>
          <a:ln>
            <a:noFill/>
          </a:ln>
        </p:spPr>
        <p:txBody>
          <a:bodyPr spcFirstLastPara="1" wrap="square" lIns="91425" tIns="45700" rIns="91425" bIns="45700" anchor="ctr"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ru-RU" sz="2400" dirty="0">
                <a:latin typeface="Arial"/>
                <a:ea typeface="Arial"/>
                <a:cs typeface="Arial"/>
                <a:sym typeface="Arial"/>
              </a:rPr>
              <a:t>Если пациент находится без сознания и не дышит нормально: </a:t>
            </a:r>
            <a:endParaRPr dirty="0"/>
          </a:p>
          <a:p>
            <a:pPr marL="228600" lvl="0" indent="-87629" algn="l" rtl="0">
              <a:lnSpc>
                <a:spcPct val="90000"/>
              </a:lnSpc>
              <a:spcBef>
                <a:spcPts val="1000"/>
              </a:spcBef>
              <a:spcAft>
                <a:spcPts val="0"/>
              </a:spcAft>
              <a:buClr>
                <a:schemeClr val="dk1"/>
              </a:buClr>
              <a:buSzPct val="100000"/>
              <a:buNone/>
            </a:pPr>
            <a:endParaRPr sz="2400" dirty="0">
              <a:solidFill>
                <a:srgbClr val="000000"/>
              </a:solidFill>
            </a:endParaRPr>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Если </a:t>
            </a:r>
            <a:r>
              <a:rPr lang="ru-RU" b="1" dirty="0">
                <a:latin typeface="Arial"/>
                <a:ea typeface="Arial"/>
                <a:cs typeface="Arial"/>
                <a:sym typeface="Arial"/>
              </a:rPr>
              <a:t>нет опасений по поводу травмы</a:t>
            </a:r>
            <a:r>
              <a:rPr lang="ru-RU" b="1" dirty="0"/>
              <a:t>:</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	откройте дыхательные пути с помощью маневра ЗАПРОКИДЫВАНИЯ ГОЛОВЫ / ПОДНЯТИЯ ПОДБОРОДКА.</a:t>
            </a:r>
            <a:endParaRPr dirty="0"/>
          </a:p>
          <a:p>
            <a:pPr marL="685800" lvl="1" indent="-87630" algn="l" rtl="0">
              <a:lnSpc>
                <a:spcPct val="90000"/>
              </a:lnSpc>
              <a:spcBef>
                <a:spcPts val="500"/>
              </a:spcBef>
              <a:spcAft>
                <a:spcPts val="0"/>
              </a:spcAft>
              <a:buClr>
                <a:schemeClr val="dk1"/>
              </a:buClr>
              <a:buSzPct val="100000"/>
              <a:buNone/>
            </a:pP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При </a:t>
            </a:r>
            <a:r>
              <a:rPr lang="ru-RU" b="1" dirty="0">
                <a:latin typeface="Arial"/>
                <a:ea typeface="Arial"/>
                <a:cs typeface="Arial"/>
                <a:sym typeface="Arial"/>
              </a:rPr>
              <a:t>подозрении на травму:</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	поддерживайте ИММОБИЛИЗАЦИЮ ШЕЙНОГО ОТДЕЛА позвоночника и используйте маневр ВЫДВИЖЕНИЯ ЧЕЛЮСТИ.</a:t>
            </a:r>
            <a:endParaRPr dirty="0"/>
          </a:p>
          <a:p>
            <a:pPr marL="685800" lvl="1" indent="-87630" algn="l" rtl="0">
              <a:lnSpc>
                <a:spcPct val="90000"/>
              </a:lnSpc>
              <a:spcBef>
                <a:spcPts val="500"/>
              </a:spcBef>
              <a:spcAft>
                <a:spcPts val="0"/>
              </a:spcAft>
              <a:buClr>
                <a:schemeClr val="dk1"/>
              </a:buClr>
              <a:buSzPct val="100000"/>
              <a:buNone/>
            </a:pPr>
            <a:endParaRPr dirty="0">
              <a:solidFill>
                <a:srgbClr val="FF0000"/>
              </a:solidFill>
            </a:endParaRPr>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Рассмотрите возможность установки ВОЗДУХОВОДА, чтобы дыхательные пути оставались открытыми:</a:t>
            </a:r>
            <a:endParaRPr dirty="0"/>
          </a:p>
          <a:p>
            <a:pPr marL="685800" lvl="1" indent="-228600" algn="l" rtl="0">
              <a:lnSpc>
                <a:spcPct val="90000"/>
              </a:lnSpc>
              <a:spcBef>
                <a:spcPts val="500"/>
              </a:spcBef>
              <a:spcAft>
                <a:spcPts val="0"/>
              </a:spcAft>
              <a:buClr>
                <a:schemeClr val="dk1"/>
              </a:buClr>
              <a:buSzPct val="100000"/>
              <a:buChar char="•"/>
            </a:pPr>
            <a:r>
              <a:rPr lang="ru-RU" dirty="0" err="1">
                <a:latin typeface="Arial"/>
                <a:ea typeface="Arial"/>
                <a:cs typeface="Arial"/>
                <a:sym typeface="Arial"/>
              </a:rPr>
              <a:t>Ротоглоточный</a:t>
            </a:r>
            <a:r>
              <a:rPr lang="ru-RU" dirty="0">
                <a:latin typeface="Arial"/>
                <a:ea typeface="Arial"/>
                <a:cs typeface="Arial"/>
                <a:sym typeface="Arial"/>
              </a:rPr>
              <a:t> воздуховод (РГВ)</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Носоглоточный воздуховод (НГВ)</a:t>
            </a:r>
            <a:endParaRPr dirty="0"/>
          </a:p>
        </p:txBody>
      </p:sp>
      <p:pic>
        <p:nvPicPr>
          <p:cNvPr id="529" name="Google Shape;529;p14" descr="A picture containing silhouette&#10;&#10;Description automatically generated"/>
          <p:cNvPicPr preferRelativeResize="0"/>
          <p:nvPr/>
        </p:nvPicPr>
        <p:blipFill rotWithShape="1">
          <a:blip r:embed="rId3">
            <a:alphaModFix/>
          </a:blip>
          <a:srcRect/>
          <a:stretch/>
        </p:blipFill>
        <p:spPr>
          <a:xfrm>
            <a:off x="9581407" y="1916114"/>
            <a:ext cx="2713527" cy="1890467"/>
          </a:xfrm>
          <a:prstGeom prst="rect">
            <a:avLst/>
          </a:prstGeom>
          <a:noFill/>
          <a:ln>
            <a:noFill/>
          </a:ln>
        </p:spPr>
      </p:pic>
      <p:pic>
        <p:nvPicPr>
          <p:cNvPr id="530" name="Google Shape;530;p14" descr="A picture containing text, clipart&#10;&#10;Description automatically generated"/>
          <p:cNvPicPr preferRelativeResize="0"/>
          <p:nvPr/>
        </p:nvPicPr>
        <p:blipFill rotWithShape="1">
          <a:blip r:embed="rId4">
            <a:alphaModFix/>
          </a:blip>
          <a:srcRect/>
          <a:stretch/>
        </p:blipFill>
        <p:spPr>
          <a:xfrm>
            <a:off x="10185763" y="139699"/>
            <a:ext cx="1847850" cy="990600"/>
          </a:xfrm>
          <a:prstGeom prst="rect">
            <a:avLst/>
          </a:prstGeom>
          <a:noFill/>
          <a:ln>
            <a:noFill/>
          </a:ln>
        </p:spPr>
      </p:pic>
      <p:sp>
        <p:nvSpPr>
          <p:cNvPr id="531" name="Google Shape;531;p14"/>
          <p:cNvSpPr txBox="1"/>
          <p:nvPr/>
        </p:nvSpPr>
        <p:spPr>
          <a:xfrm>
            <a:off x="10056428" y="367386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15"/>
          <p:cNvPicPr preferRelativeResize="0"/>
          <p:nvPr/>
        </p:nvPicPr>
        <p:blipFill rotWithShape="1">
          <a:blip r:embed="rId3">
            <a:alphaModFix/>
          </a:blip>
          <a:srcRect/>
          <a:stretch/>
        </p:blipFill>
        <p:spPr>
          <a:xfrm>
            <a:off x="9494184" y="1647980"/>
            <a:ext cx="2590800" cy="1817864"/>
          </a:xfrm>
          <a:prstGeom prst="rect">
            <a:avLst/>
          </a:prstGeom>
          <a:noFill/>
          <a:ln>
            <a:noFill/>
          </a:ln>
        </p:spPr>
      </p:pic>
      <p:sp>
        <p:nvSpPr>
          <p:cNvPr id="538" name="Google Shape;538;p15"/>
          <p:cNvSpPr txBox="1">
            <a:spLocks noGrp="1"/>
          </p:cNvSpPr>
          <p:nvPr>
            <p:ph type="title"/>
          </p:nvPr>
        </p:nvSpPr>
        <p:spPr>
          <a:xfrm>
            <a:off x="838200" y="365125"/>
            <a:ext cx="939893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Обеспечение проходимости дыхательных путей: асфиксия</a:t>
            </a:r>
            <a:endParaRPr/>
          </a:p>
        </p:txBody>
      </p:sp>
      <p:sp>
        <p:nvSpPr>
          <p:cNvPr id="539" name="Google Shape;539;p15"/>
          <p:cNvSpPr txBox="1">
            <a:spLocks noGrp="1"/>
          </p:cNvSpPr>
          <p:nvPr>
            <p:ph type="body" idx="1"/>
          </p:nvPr>
        </p:nvSpPr>
        <p:spPr>
          <a:xfrm>
            <a:off x="838200" y="1825625"/>
            <a:ext cx="9209279"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ru-RU" sz="2400" dirty="0">
                <a:latin typeface="Arial"/>
                <a:ea typeface="Arial"/>
                <a:cs typeface="Arial"/>
                <a:sym typeface="Arial"/>
              </a:rPr>
              <a:t>При подозрении на наличие </a:t>
            </a:r>
            <a:r>
              <a:rPr lang="ru-RU" sz="2400" b="1" dirty="0">
                <a:latin typeface="Arial"/>
                <a:ea typeface="Arial"/>
                <a:cs typeface="Arial"/>
                <a:sym typeface="Arial"/>
              </a:rPr>
              <a:t>инородного тела</a:t>
            </a:r>
            <a:r>
              <a:rPr lang="ru-RU" sz="2400" dirty="0">
                <a:latin typeface="Arial"/>
                <a:ea typeface="Arial"/>
                <a:cs typeface="Arial"/>
                <a:sym typeface="Arial"/>
              </a:rPr>
              <a:t>:</a:t>
            </a:r>
            <a:endParaRPr dirty="0"/>
          </a:p>
          <a:p>
            <a:pPr marL="685800" lvl="1" indent="-228600" algn="just" rtl="0">
              <a:lnSpc>
                <a:spcPct val="90000"/>
              </a:lnSpc>
              <a:spcBef>
                <a:spcPts val="500"/>
              </a:spcBef>
              <a:spcAft>
                <a:spcPts val="0"/>
              </a:spcAft>
              <a:buClr>
                <a:schemeClr val="dk1"/>
              </a:buClr>
              <a:buSzPct val="100000"/>
              <a:buChar char="•"/>
            </a:pPr>
            <a:r>
              <a:rPr lang="ru-RU" dirty="0">
                <a:latin typeface="Arial"/>
                <a:ea typeface="Arial"/>
                <a:cs typeface="Arial"/>
                <a:sym typeface="Arial"/>
              </a:rPr>
              <a:t>При наличии видимого инородного тела</a:t>
            </a:r>
            <a:r>
              <a:rPr lang="ru-RU" dirty="0"/>
              <a:t>:</a:t>
            </a:r>
          </a:p>
          <a:p>
            <a:pPr marL="1257300" lvl="2" algn="just">
              <a:buSzPct val="100000"/>
              <a:buFont typeface="Wingdings" panose="05000000000000000000" pitchFamily="2" charset="2"/>
              <a:buChar char="ü"/>
            </a:pPr>
            <a:r>
              <a:rPr lang="ru-RU" dirty="0">
                <a:latin typeface="Arial"/>
                <a:ea typeface="Arial"/>
                <a:cs typeface="Arial"/>
                <a:sym typeface="Arial"/>
              </a:rPr>
              <a:t>осторожно УДАЛИТЕ ЕГО</a:t>
            </a:r>
            <a:endParaRPr dirty="0"/>
          </a:p>
          <a:p>
            <a:pPr marL="685800" lvl="1" indent="-228600" algn="just" rtl="0">
              <a:lnSpc>
                <a:spcPct val="90000"/>
              </a:lnSpc>
              <a:spcBef>
                <a:spcPts val="500"/>
              </a:spcBef>
              <a:spcAft>
                <a:spcPts val="0"/>
              </a:spcAft>
              <a:buClr>
                <a:schemeClr val="dk1"/>
              </a:buClr>
              <a:buSzPct val="100000"/>
              <a:buChar char="•"/>
            </a:pPr>
            <a:r>
              <a:rPr lang="ru-RU" dirty="0">
                <a:latin typeface="Arial"/>
                <a:ea typeface="Arial"/>
                <a:cs typeface="Arial"/>
                <a:sym typeface="Arial"/>
              </a:rPr>
              <a:t>Если пациент может кашлять или издавать звуки:</a:t>
            </a:r>
            <a:endParaRPr dirty="0"/>
          </a:p>
          <a:p>
            <a:pPr marL="893763" lvl="1" indent="0" algn="just" rtl="0">
              <a:lnSpc>
                <a:spcPct val="90000"/>
              </a:lnSpc>
              <a:spcBef>
                <a:spcPts val="500"/>
              </a:spcBef>
              <a:spcAft>
                <a:spcPts val="0"/>
              </a:spcAft>
              <a:buClr>
                <a:schemeClr val="dk1"/>
              </a:buClr>
              <a:buSzPct val="100000"/>
              <a:buFont typeface="Wingdings" panose="05000000000000000000" pitchFamily="2" charset="2"/>
              <a:buChar char="ü"/>
            </a:pPr>
            <a:r>
              <a:rPr lang="ru-RU" sz="2200" dirty="0">
                <a:latin typeface="Arial"/>
                <a:ea typeface="Arial"/>
                <a:cs typeface="Arial"/>
                <a:sym typeface="Arial"/>
              </a:rPr>
              <a:t>  </a:t>
            </a:r>
            <a:r>
              <a:rPr lang="ru-RU" dirty="0">
                <a:latin typeface="Arial"/>
                <a:ea typeface="Arial"/>
                <a:cs typeface="Arial"/>
                <a:sym typeface="Arial"/>
              </a:rPr>
              <a:t>успокойте пациента и ПОПРОСИТЕ его покашлять.</a:t>
            </a:r>
            <a:endParaRPr dirty="0"/>
          </a:p>
          <a:p>
            <a:pPr marL="1143000" lvl="2" indent="-111125" algn="just" rtl="0">
              <a:lnSpc>
                <a:spcPct val="90000"/>
              </a:lnSpc>
              <a:spcBef>
                <a:spcPts val="500"/>
              </a:spcBef>
              <a:spcAft>
                <a:spcPts val="0"/>
              </a:spcAft>
              <a:buClr>
                <a:schemeClr val="dk1"/>
              </a:buClr>
              <a:buSzPct val="100000"/>
              <a:buNone/>
            </a:pPr>
            <a:endParaRPr dirty="0">
              <a:latin typeface="Arial"/>
              <a:ea typeface="Arial"/>
              <a:cs typeface="Arial"/>
              <a:sym typeface="Arial"/>
            </a:endParaRPr>
          </a:p>
          <a:p>
            <a:pPr marL="685800" lvl="1" indent="-228600" algn="just" rtl="0">
              <a:lnSpc>
                <a:spcPct val="90000"/>
              </a:lnSpc>
              <a:spcBef>
                <a:spcPts val="500"/>
              </a:spcBef>
              <a:spcAft>
                <a:spcPts val="0"/>
              </a:spcAft>
              <a:buClr>
                <a:schemeClr val="dk1"/>
              </a:buClr>
              <a:buSzPct val="100000"/>
              <a:buChar char="•"/>
            </a:pPr>
            <a:r>
              <a:rPr lang="ru-RU" dirty="0">
                <a:latin typeface="Arial"/>
                <a:ea typeface="Arial"/>
                <a:cs typeface="Arial"/>
                <a:sym typeface="Arial"/>
              </a:rPr>
              <a:t>Если у пациента асфиксия (не может кашлять / издавать звуки) </a:t>
            </a:r>
            <a:endParaRPr dirty="0"/>
          </a:p>
          <a:p>
            <a:pPr marL="893763" lvl="1" indent="0" algn="just" rtl="0">
              <a:lnSpc>
                <a:spcPct val="90000"/>
              </a:lnSpc>
              <a:spcBef>
                <a:spcPts val="500"/>
              </a:spcBef>
              <a:spcAft>
                <a:spcPts val="0"/>
              </a:spcAft>
              <a:buClr>
                <a:schemeClr val="dk1"/>
              </a:buClr>
              <a:buSzPct val="100000"/>
              <a:buFont typeface="Wingdings" panose="05000000000000000000" pitchFamily="2" charset="2"/>
              <a:buChar char="ü"/>
            </a:pPr>
            <a:r>
              <a:rPr lang="ru-RU" sz="2000" dirty="0">
                <a:latin typeface="Arial"/>
                <a:ea typeface="Arial"/>
                <a:cs typeface="Arial"/>
                <a:sym typeface="Arial"/>
              </a:rPr>
              <a:t> </a:t>
            </a:r>
            <a:r>
              <a:rPr lang="ru-RU" sz="2100" dirty="0"/>
              <a:t>примените соответствующие его возрасту ПОДДИАФРАГМАЛЬНЫЕ / АБДОМИНАЛЬНЫЕ ТОЛЧКИ / УДАРЫ ПО СПИНЕ.</a:t>
            </a:r>
            <a:endParaRPr sz="2100" dirty="0"/>
          </a:p>
          <a:p>
            <a:pPr marL="685800" lvl="1" indent="-87630" algn="just" rtl="0">
              <a:lnSpc>
                <a:spcPct val="90000"/>
              </a:lnSpc>
              <a:spcBef>
                <a:spcPts val="500"/>
              </a:spcBef>
              <a:spcAft>
                <a:spcPts val="0"/>
              </a:spcAft>
              <a:buClr>
                <a:schemeClr val="dk1"/>
              </a:buClr>
              <a:buSzPct val="100000"/>
              <a:buNone/>
            </a:pPr>
            <a:endParaRPr dirty="0">
              <a:latin typeface="Arial"/>
              <a:ea typeface="Arial"/>
              <a:cs typeface="Arial"/>
              <a:sym typeface="Arial"/>
            </a:endParaRPr>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Если пациент потерял сознание из-за асфиксии</a:t>
            </a:r>
            <a:r>
              <a:rPr lang="ru-RU" dirty="0"/>
              <a:t>:</a:t>
            </a:r>
          </a:p>
          <a:p>
            <a:pPr marL="1257300" lvl="2">
              <a:buSzPct val="100000"/>
              <a:buFont typeface="Wingdings" panose="05000000000000000000" pitchFamily="2" charset="2"/>
              <a:buChar char="ü"/>
            </a:pPr>
            <a:r>
              <a:rPr lang="ru-RU" dirty="0">
                <a:latin typeface="Arial"/>
                <a:ea typeface="Arial"/>
                <a:cs typeface="Arial"/>
                <a:sym typeface="Arial"/>
              </a:rPr>
              <a:t>следуйте ПРОТОКОЛАМ СЛР.</a:t>
            </a:r>
            <a:endParaRPr dirty="0"/>
          </a:p>
        </p:txBody>
      </p:sp>
      <p:pic>
        <p:nvPicPr>
          <p:cNvPr id="540" name="Google Shape;540;p15" descr="A picture containing text, clipart&#10;&#10;Description automatically generated"/>
          <p:cNvPicPr preferRelativeResize="0"/>
          <p:nvPr/>
        </p:nvPicPr>
        <p:blipFill rotWithShape="1">
          <a:blip r:embed="rId4">
            <a:alphaModFix/>
          </a:blip>
          <a:srcRect/>
          <a:stretch/>
        </p:blipFill>
        <p:spPr>
          <a:xfrm>
            <a:off x="10237134" y="139699"/>
            <a:ext cx="1847850" cy="990600"/>
          </a:xfrm>
          <a:prstGeom prst="rect">
            <a:avLst/>
          </a:prstGeom>
          <a:noFill/>
          <a:ln>
            <a:noFill/>
          </a:ln>
        </p:spPr>
      </p:pic>
      <p:sp>
        <p:nvSpPr>
          <p:cNvPr id="541" name="Google Shape;541;p15"/>
          <p:cNvSpPr txBox="1"/>
          <p:nvPr/>
        </p:nvSpPr>
        <p:spPr>
          <a:xfrm>
            <a:off x="10047479" y="346997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6"/>
          <p:cNvSpPr txBox="1">
            <a:spLocks noGrp="1"/>
          </p:cNvSpPr>
          <p:nvPr>
            <p:ph type="title"/>
          </p:nvPr>
        </p:nvSpPr>
        <p:spPr>
          <a:xfrm>
            <a:off x="838200" y="365125"/>
            <a:ext cx="939893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Обеспечение проходимости дыхательных путей</a:t>
            </a:r>
            <a:endParaRPr dirty="0"/>
          </a:p>
        </p:txBody>
      </p:sp>
      <p:sp>
        <p:nvSpPr>
          <p:cNvPr id="548" name="Google Shape;548;p16"/>
          <p:cNvSpPr txBox="1">
            <a:spLocks noGrp="1"/>
          </p:cNvSpPr>
          <p:nvPr>
            <p:ph type="body" idx="1"/>
          </p:nvPr>
        </p:nvSpPr>
        <p:spPr>
          <a:xfrm>
            <a:off x="838200" y="1825625"/>
            <a:ext cx="7961768"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ru-RU" sz="2400" dirty="0">
                <a:latin typeface="Arial"/>
                <a:ea typeface="Arial"/>
                <a:cs typeface="Arial"/>
                <a:sym typeface="Arial"/>
              </a:rPr>
              <a:t>При наличии выделений:</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проведите АСПИРАЦИЮ дыхательных путей или удалите все выделения салфеткой</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рассмотрите вариант ВОССТАНОВИТЕЛЬНОГО ПОЛОЖЕНИЯ, если остальные показатели ABCDE в норме и нет травм</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Если у пациента наблюдается отек, гиперемия или стридор</a:t>
            </a:r>
            <a:r>
              <a:rPr lang="ru-RU" sz="2400" dirty="0"/>
              <a:t>:</a:t>
            </a:r>
          </a:p>
          <a:p>
            <a:pPr marL="800100" lvl="1">
              <a:spcBef>
                <a:spcPts val="1000"/>
              </a:spcBef>
              <a:buSzPct val="100000"/>
              <a:buFont typeface="Wingdings" panose="05000000000000000000" pitchFamily="2" charset="2"/>
              <a:buChar char="ü"/>
            </a:pPr>
            <a:r>
              <a:rPr lang="ru-RU" sz="2000" dirty="0">
                <a:latin typeface="Arial"/>
                <a:ea typeface="Arial"/>
                <a:cs typeface="Arial"/>
                <a:sym typeface="Arial"/>
              </a:rPr>
              <a:t>следует предположить наличие тяжелой аллергической реакции (анафилаксии).</a:t>
            </a:r>
          </a:p>
          <a:p>
            <a:pPr marL="800100" lvl="1">
              <a:spcBef>
                <a:spcPts val="1000"/>
              </a:spcBef>
              <a:buSzPct val="100000"/>
              <a:buFont typeface="Wingdings" panose="05000000000000000000" pitchFamily="2" charset="2"/>
              <a:buChar char="ü"/>
            </a:pPr>
            <a:r>
              <a:rPr lang="ru-RU" dirty="0">
                <a:latin typeface="Arial"/>
                <a:ea typeface="Arial"/>
                <a:cs typeface="Arial"/>
                <a:sym typeface="Arial"/>
              </a:rPr>
              <a:t>введите АДРЕНАЛИН внутримышечно </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Позвольте пациенту оставаться в удобном положении.</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Подготовьтесь к ПЕРЕДАЧЕ / ПЕРЕВОДУ пациента в место, где можно провести расширенное обеспечение проходимости дыхательных путей.</a:t>
            </a:r>
            <a:endParaRPr dirty="0"/>
          </a:p>
          <a:p>
            <a:pPr marL="685800" lvl="1" indent="-87630" algn="l" rtl="0">
              <a:lnSpc>
                <a:spcPct val="90000"/>
              </a:lnSpc>
              <a:spcBef>
                <a:spcPts val="500"/>
              </a:spcBef>
              <a:spcAft>
                <a:spcPts val="0"/>
              </a:spcAft>
              <a:buClr>
                <a:schemeClr val="dk1"/>
              </a:buClr>
              <a:buSzPct val="100000"/>
              <a:buNone/>
            </a:pPr>
            <a:endParaRPr dirty="0"/>
          </a:p>
        </p:txBody>
      </p:sp>
      <p:pic>
        <p:nvPicPr>
          <p:cNvPr id="549" name="Google Shape;549;p16" descr="Diagram&#10;&#10;Description automatically generated"/>
          <p:cNvPicPr preferRelativeResize="0"/>
          <p:nvPr/>
        </p:nvPicPr>
        <p:blipFill rotWithShape="1">
          <a:blip r:embed="rId3">
            <a:alphaModFix/>
          </a:blip>
          <a:srcRect/>
          <a:stretch/>
        </p:blipFill>
        <p:spPr>
          <a:xfrm rot="-5400000">
            <a:off x="8597699" y="4075176"/>
            <a:ext cx="1984510" cy="2119860"/>
          </a:xfrm>
          <a:prstGeom prst="rect">
            <a:avLst/>
          </a:prstGeom>
          <a:noFill/>
          <a:ln>
            <a:noFill/>
          </a:ln>
        </p:spPr>
      </p:pic>
      <p:pic>
        <p:nvPicPr>
          <p:cNvPr id="550" name="Google Shape;550;p16" descr="A picture containing player, dark, male&#10;&#10;Description automatically generated"/>
          <p:cNvPicPr preferRelativeResize="0"/>
          <p:nvPr/>
        </p:nvPicPr>
        <p:blipFill rotWithShape="1">
          <a:blip r:embed="rId4">
            <a:alphaModFix/>
          </a:blip>
          <a:srcRect/>
          <a:stretch/>
        </p:blipFill>
        <p:spPr>
          <a:xfrm>
            <a:off x="8284120" y="1350038"/>
            <a:ext cx="3907877" cy="2271548"/>
          </a:xfrm>
          <a:prstGeom prst="rect">
            <a:avLst/>
          </a:prstGeom>
          <a:noFill/>
          <a:ln>
            <a:noFill/>
          </a:ln>
        </p:spPr>
      </p:pic>
      <p:pic>
        <p:nvPicPr>
          <p:cNvPr id="551" name="Google Shape;551;p16" descr="A picture containing text, clipart&#10;&#10;Description automatically generated"/>
          <p:cNvPicPr preferRelativeResize="0"/>
          <p:nvPr/>
        </p:nvPicPr>
        <p:blipFill rotWithShape="1">
          <a:blip r:embed="rId5">
            <a:alphaModFix/>
          </a:blip>
          <a:srcRect/>
          <a:stretch/>
        </p:blipFill>
        <p:spPr>
          <a:xfrm>
            <a:off x="10237134" y="139699"/>
            <a:ext cx="1847850" cy="990600"/>
          </a:xfrm>
          <a:prstGeom prst="rect">
            <a:avLst/>
          </a:prstGeom>
          <a:noFill/>
          <a:ln>
            <a:noFill/>
          </a:ln>
        </p:spPr>
      </p:pic>
      <p:sp>
        <p:nvSpPr>
          <p:cNvPr id="552" name="Google Shape;552;p16"/>
          <p:cNvSpPr txBox="1"/>
          <p:nvPr/>
        </p:nvSpPr>
        <p:spPr>
          <a:xfrm>
            <a:off x="9758700" y="3954236"/>
            <a:ext cx="1763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
        <p:nvSpPr>
          <p:cNvPr id="553" name="Google Shape;553;p16"/>
          <p:cNvSpPr txBox="1"/>
          <p:nvPr/>
        </p:nvSpPr>
        <p:spPr>
          <a:xfrm>
            <a:off x="9332150" y="3471325"/>
            <a:ext cx="2858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dk1"/>
                </a:solidFill>
                <a:latin typeface="Calibri"/>
                <a:ea typeface="Calibri"/>
                <a:cs typeface="Calibri"/>
                <a:sym typeface="Calibri"/>
              </a:rPr>
              <a:t>ВОССТАНОВИТЕЛЬНОЕ ПОЛОЖЕНИЕ</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7"/>
          <p:cNvSpPr txBox="1">
            <a:spLocks noGrp="1"/>
          </p:cNvSpPr>
          <p:nvPr>
            <p:ph type="title"/>
          </p:nvPr>
        </p:nvSpPr>
        <p:spPr>
          <a:xfrm>
            <a:off x="529087" y="27617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latin typeface="Arial"/>
                <a:ea typeface="Arial"/>
                <a:cs typeface="Arial"/>
                <a:sym typeface="Arial"/>
              </a:rPr>
              <a:t>Вопросы</a:t>
            </a:r>
            <a:endParaRPr/>
          </a:p>
        </p:txBody>
      </p:sp>
      <p:sp>
        <p:nvSpPr>
          <p:cNvPr id="560" name="Google Shape;560;p17"/>
          <p:cNvSpPr txBox="1"/>
          <p:nvPr/>
        </p:nvSpPr>
        <p:spPr>
          <a:xfrm>
            <a:off x="529087" y="25241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0" i="0" u="none" strike="noStrike" cap="none">
                <a:solidFill>
                  <a:srgbClr val="1F3864"/>
                </a:solidFill>
                <a:latin typeface="Arial"/>
                <a:ea typeface="Arial"/>
                <a:cs typeface="Arial"/>
                <a:sym typeface="Arial"/>
              </a:rPr>
              <a:t>Дыхательные пути</a:t>
            </a:r>
            <a:endParaRPr sz="4000" b="0" i="0" u="none" strike="noStrike" cap="none">
              <a:solidFill>
                <a:srgbClr val="1F3864"/>
              </a:solidFill>
              <a:latin typeface="Arial"/>
              <a:ea typeface="Arial"/>
              <a:cs typeface="Arial"/>
              <a:sym typeface="Arial"/>
            </a:endParaRPr>
          </a:p>
        </p:txBody>
      </p:sp>
      <p:pic>
        <p:nvPicPr>
          <p:cNvPr id="561" name="Google Shape;561;p17" descr="A picture containing text, clipart&#10;&#10;Description automatically generated"/>
          <p:cNvPicPr preferRelativeResize="0"/>
          <p:nvPr/>
        </p:nvPicPr>
        <p:blipFill rotWithShape="1">
          <a:blip r:embed="rId3">
            <a:alphaModFix/>
          </a:blip>
          <a:srcRect/>
          <a:stretch/>
        </p:blipFill>
        <p:spPr>
          <a:xfrm>
            <a:off x="10237134" y="59186"/>
            <a:ext cx="1847850" cy="990600"/>
          </a:xfrm>
          <a:prstGeom prst="rect">
            <a:avLst/>
          </a:prstGeom>
          <a:noFill/>
          <a:ln>
            <a:noFill/>
          </a:ln>
        </p:spPr>
      </p:pic>
      <p:pic>
        <p:nvPicPr>
          <p:cNvPr id="562" name="Google Shape;562;p17" descr="Logo, icon&#10;&#10;Description automatically generated"/>
          <p:cNvPicPr preferRelativeResize="0"/>
          <p:nvPr/>
        </p:nvPicPr>
        <p:blipFill rotWithShape="1">
          <a:blip r:embed="rId4">
            <a:alphaModFix/>
          </a:blip>
          <a:srcRect/>
          <a:stretch/>
        </p:blipFill>
        <p:spPr>
          <a:xfrm>
            <a:off x="3702423" y="2222709"/>
            <a:ext cx="4607858" cy="24125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Дыхание: оценка</a:t>
            </a:r>
            <a:endParaRPr/>
          </a:p>
        </p:txBody>
      </p:sp>
      <p:sp>
        <p:nvSpPr>
          <p:cNvPr id="569" name="Google Shape;56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Clr>
                <a:schemeClr val="dk1"/>
              </a:buClr>
              <a:buSzPct val="100000"/>
              <a:buNone/>
            </a:pPr>
            <a:r>
              <a:rPr lang="ru-RU" sz="2400" b="1" dirty="0">
                <a:latin typeface="Arial"/>
                <a:ea typeface="Arial"/>
                <a:cs typeface="Arial"/>
                <a:sym typeface="Arial"/>
              </a:rPr>
              <a:t>Смотрите</a:t>
            </a:r>
            <a:r>
              <a:rPr lang="ru-RU" sz="2400" dirty="0">
                <a:latin typeface="Arial"/>
                <a:ea typeface="Arial"/>
                <a:cs typeface="Arial"/>
                <a:sym typeface="Arial"/>
              </a:rPr>
              <a:t>, </a:t>
            </a:r>
            <a:r>
              <a:rPr lang="ru-RU" sz="2400" b="1" dirty="0">
                <a:latin typeface="Arial"/>
                <a:ea typeface="Arial"/>
                <a:cs typeface="Arial"/>
                <a:sym typeface="Arial"/>
              </a:rPr>
              <a:t>слушайте</a:t>
            </a:r>
            <a:r>
              <a:rPr lang="ru-RU" sz="2400" dirty="0">
                <a:latin typeface="Arial"/>
                <a:ea typeface="Arial"/>
                <a:cs typeface="Arial"/>
                <a:sym typeface="Arial"/>
              </a:rPr>
              <a:t> и </a:t>
            </a:r>
            <a:r>
              <a:rPr lang="ru-RU" sz="2400" b="1" dirty="0">
                <a:latin typeface="Arial"/>
                <a:ea typeface="Arial"/>
                <a:cs typeface="Arial"/>
                <a:sym typeface="Arial"/>
              </a:rPr>
              <a:t>ощу</a:t>
            </a:r>
            <a:r>
              <a:rPr lang="ru-RU" sz="2400" b="1" dirty="0"/>
              <a:t>щ</a:t>
            </a:r>
            <a:r>
              <a:rPr lang="ru-RU" sz="2400" b="1" dirty="0">
                <a:latin typeface="Arial"/>
                <a:ea typeface="Arial"/>
                <a:cs typeface="Arial"/>
                <a:sym typeface="Arial"/>
              </a:rPr>
              <a:t>айте</a:t>
            </a:r>
            <a:r>
              <a:rPr lang="ru-RU" sz="2400" dirty="0">
                <a:latin typeface="Arial"/>
                <a:ea typeface="Arial"/>
                <a:cs typeface="Arial"/>
                <a:sym typeface="Arial"/>
              </a:rPr>
              <a:t>, чтобы убедиться, что пациент дышит</a:t>
            </a:r>
            <a:endParaRPr dirty="0"/>
          </a:p>
          <a:p>
            <a:pPr marL="0" lvl="0" indent="0" algn="just" rtl="0">
              <a:lnSpc>
                <a:spcPct val="90000"/>
              </a:lnSpc>
              <a:spcBef>
                <a:spcPts val="1000"/>
              </a:spcBef>
              <a:spcAft>
                <a:spcPts val="0"/>
              </a:spcAft>
              <a:buClr>
                <a:schemeClr val="dk1"/>
              </a:buClr>
              <a:buSzPct val="100000"/>
              <a:buNone/>
            </a:pPr>
            <a:r>
              <a:rPr lang="ru-RU" sz="2400" b="1" dirty="0">
                <a:latin typeface="Arial"/>
                <a:ea typeface="Arial"/>
                <a:cs typeface="Arial"/>
                <a:sym typeface="Arial"/>
              </a:rPr>
              <a:t>Оцените</a:t>
            </a:r>
            <a:r>
              <a:rPr lang="ru-RU" sz="2400" dirty="0">
                <a:latin typeface="Arial"/>
                <a:ea typeface="Arial"/>
                <a:cs typeface="Arial"/>
                <a:sym typeface="Arial"/>
              </a:rPr>
              <a:t>, является ли дыхание очень частым, очень медленным или очень поверхностным.</a:t>
            </a:r>
            <a:endParaRPr dirty="0"/>
          </a:p>
          <a:p>
            <a:pPr marL="0" lvl="0" indent="0" algn="just" rtl="0">
              <a:lnSpc>
                <a:spcPct val="90000"/>
              </a:lnSpc>
              <a:spcBef>
                <a:spcPts val="1000"/>
              </a:spcBef>
              <a:spcAft>
                <a:spcPts val="0"/>
              </a:spcAft>
              <a:buClr>
                <a:schemeClr val="dk1"/>
              </a:buClr>
              <a:buSzPct val="100000"/>
              <a:buNone/>
            </a:pPr>
            <a:r>
              <a:rPr lang="ru-RU" sz="2400" b="1" dirty="0">
                <a:latin typeface="Arial"/>
                <a:ea typeface="Arial"/>
                <a:cs typeface="Arial"/>
                <a:sym typeface="Arial"/>
              </a:rPr>
              <a:t>Обратите внимание</a:t>
            </a:r>
            <a:r>
              <a:rPr lang="ru-RU" sz="2400" dirty="0">
                <a:latin typeface="Arial"/>
                <a:ea typeface="Arial"/>
                <a:cs typeface="Arial"/>
                <a:sym typeface="Arial"/>
              </a:rPr>
              <a:t> на усиленную работу дыхания.</a:t>
            </a:r>
            <a:endParaRPr dirty="0"/>
          </a:p>
          <a:p>
            <a:pPr marL="685800" lvl="1" indent="-217169" algn="just" rtl="0">
              <a:lnSpc>
                <a:spcPct val="90000"/>
              </a:lnSpc>
              <a:spcBef>
                <a:spcPts val="500"/>
              </a:spcBef>
              <a:spcAft>
                <a:spcPts val="0"/>
              </a:spcAft>
              <a:buClr>
                <a:schemeClr val="dk1"/>
              </a:buClr>
              <a:buSzPct val="100000"/>
              <a:buChar char="•"/>
            </a:pPr>
            <a:r>
              <a:rPr lang="ru-RU" i="1" dirty="0">
                <a:latin typeface="Arial"/>
                <a:ea typeface="Arial"/>
                <a:cs typeface="Arial"/>
                <a:sym typeface="Arial"/>
              </a:rPr>
              <a:t>Работа вспомогательных мышц</a:t>
            </a:r>
            <a:endParaRPr dirty="0"/>
          </a:p>
          <a:p>
            <a:pPr marL="685800" lvl="1" indent="-217169" algn="just" rtl="0">
              <a:lnSpc>
                <a:spcPct val="90000"/>
              </a:lnSpc>
              <a:spcBef>
                <a:spcPts val="500"/>
              </a:spcBef>
              <a:spcAft>
                <a:spcPts val="0"/>
              </a:spcAft>
              <a:buClr>
                <a:schemeClr val="dk1"/>
              </a:buClr>
              <a:buSzPct val="100000"/>
              <a:buChar char="•"/>
            </a:pPr>
            <a:r>
              <a:rPr lang="ru-RU" i="1" dirty="0">
                <a:latin typeface="Arial"/>
                <a:ea typeface="Arial"/>
                <a:cs typeface="Arial"/>
                <a:sym typeface="Arial"/>
              </a:rPr>
              <a:t>Втягивание грудной клетки</a:t>
            </a:r>
            <a:endParaRPr dirty="0"/>
          </a:p>
          <a:p>
            <a:pPr marL="685800" lvl="1" indent="-217169" algn="just" rtl="0">
              <a:lnSpc>
                <a:spcPct val="90000"/>
              </a:lnSpc>
              <a:spcBef>
                <a:spcPts val="500"/>
              </a:spcBef>
              <a:spcAft>
                <a:spcPts val="0"/>
              </a:spcAft>
              <a:buClr>
                <a:schemeClr val="dk1"/>
              </a:buClr>
              <a:buSzPct val="100000"/>
              <a:buChar char="•"/>
            </a:pPr>
            <a:r>
              <a:rPr lang="ru-RU" i="1" dirty="0">
                <a:latin typeface="Arial"/>
                <a:ea typeface="Arial"/>
                <a:cs typeface="Arial"/>
                <a:sym typeface="Arial"/>
              </a:rPr>
              <a:t>Раздувание крыльев носа </a:t>
            </a:r>
            <a:endParaRPr dirty="0"/>
          </a:p>
          <a:p>
            <a:pPr marL="685800" lvl="1" indent="-217169" algn="just" rtl="0">
              <a:lnSpc>
                <a:spcPct val="90000"/>
              </a:lnSpc>
              <a:spcBef>
                <a:spcPts val="500"/>
              </a:spcBef>
              <a:spcAft>
                <a:spcPts val="0"/>
              </a:spcAft>
              <a:buClr>
                <a:schemeClr val="dk1"/>
              </a:buClr>
              <a:buSzPct val="100000"/>
              <a:buChar char="•"/>
            </a:pPr>
            <a:r>
              <a:rPr lang="ru-RU" i="1" dirty="0">
                <a:latin typeface="Arial"/>
                <a:ea typeface="Arial"/>
                <a:cs typeface="Arial"/>
                <a:sym typeface="Arial"/>
              </a:rPr>
              <a:t>Аномальное движение стенки грудной клетки</a:t>
            </a:r>
            <a:endParaRPr dirty="0"/>
          </a:p>
          <a:p>
            <a:pPr marL="0" lvl="0" indent="0" algn="just" rtl="0">
              <a:lnSpc>
                <a:spcPct val="90000"/>
              </a:lnSpc>
              <a:spcBef>
                <a:spcPts val="1000"/>
              </a:spcBef>
              <a:spcAft>
                <a:spcPts val="0"/>
              </a:spcAft>
              <a:buClr>
                <a:schemeClr val="dk1"/>
              </a:buClr>
              <a:buSzPct val="100000"/>
              <a:buNone/>
            </a:pPr>
            <a:r>
              <a:rPr lang="ru-RU" sz="2400" b="1" dirty="0">
                <a:latin typeface="Arial"/>
                <a:ea typeface="Arial"/>
                <a:cs typeface="Arial"/>
                <a:sym typeface="Arial"/>
              </a:rPr>
              <a:t>Прислушайтесь </a:t>
            </a:r>
            <a:r>
              <a:rPr lang="ru-RU" sz="2400" dirty="0">
                <a:latin typeface="Arial"/>
                <a:ea typeface="Arial"/>
                <a:cs typeface="Arial"/>
                <a:sym typeface="Arial"/>
              </a:rPr>
              <a:t>к аномальным звукам дыхания.</a:t>
            </a:r>
            <a:endParaRPr dirty="0"/>
          </a:p>
          <a:p>
            <a:pPr marL="0" lvl="0" indent="0" algn="just" rtl="0">
              <a:lnSpc>
                <a:spcPct val="90000"/>
              </a:lnSpc>
              <a:spcBef>
                <a:spcPts val="1000"/>
              </a:spcBef>
              <a:spcAft>
                <a:spcPts val="0"/>
              </a:spcAft>
              <a:buClr>
                <a:schemeClr val="dk1"/>
              </a:buClr>
              <a:buSzPct val="100000"/>
              <a:buNone/>
            </a:pPr>
            <a:r>
              <a:rPr lang="ru-RU" sz="2400" b="1" dirty="0">
                <a:latin typeface="Arial"/>
                <a:ea typeface="Arial"/>
                <a:cs typeface="Arial"/>
                <a:sym typeface="Arial"/>
              </a:rPr>
              <a:t>ПОМНИТЕ, </a:t>
            </a:r>
            <a:r>
              <a:rPr lang="ru-RU" sz="2400" dirty="0">
                <a:latin typeface="Arial"/>
                <a:ea typeface="Arial"/>
                <a:cs typeface="Arial"/>
                <a:sym typeface="Arial"/>
              </a:rPr>
              <a:t>что</a:t>
            </a:r>
            <a:r>
              <a:rPr lang="ru-RU" sz="2400" b="1" dirty="0">
                <a:latin typeface="Arial"/>
                <a:ea typeface="Arial"/>
                <a:cs typeface="Arial"/>
                <a:sym typeface="Arial"/>
              </a:rPr>
              <a:t> </a:t>
            </a:r>
            <a:r>
              <a:rPr lang="ru-RU" sz="2400" dirty="0">
                <a:latin typeface="Arial"/>
                <a:ea typeface="Arial"/>
                <a:cs typeface="Arial"/>
                <a:sym typeface="Arial"/>
              </a:rPr>
              <a:t>при сильных хрипах </a:t>
            </a:r>
            <a:r>
              <a:rPr lang="ru-RU" sz="2400" dirty="0">
                <a:solidFill>
                  <a:schemeClr val="accent2"/>
                </a:solidFill>
                <a:latin typeface="Arial"/>
                <a:ea typeface="Arial"/>
                <a:cs typeface="Arial"/>
                <a:sym typeface="Arial"/>
              </a:rPr>
              <a:t>дыхательные шумы могут быть не слышны</a:t>
            </a:r>
            <a:r>
              <a:rPr lang="ru-RU" sz="2400" dirty="0">
                <a:latin typeface="Arial"/>
                <a:ea typeface="Arial"/>
                <a:cs typeface="Arial"/>
                <a:sym typeface="Arial"/>
              </a:rPr>
              <a:t> из-за </a:t>
            </a:r>
            <a:r>
              <a:rPr lang="ru-RU" sz="2400" b="1" dirty="0">
                <a:latin typeface="Arial"/>
                <a:ea typeface="Arial"/>
                <a:cs typeface="Arial"/>
                <a:sym typeface="Arial"/>
              </a:rPr>
              <a:t>сильного сужения дыхательных путей.</a:t>
            </a:r>
            <a:endParaRPr dirty="0"/>
          </a:p>
          <a:p>
            <a:pPr marL="228600" lvl="0" indent="-76200" algn="l" rtl="0">
              <a:lnSpc>
                <a:spcPct val="90000"/>
              </a:lnSpc>
              <a:spcBef>
                <a:spcPts val="1000"/>
              </a:spcBef>
              <a:spcAft>
                <a:spcPts val="0"/>
              </a:spcAft>
              <a:buClr>
                <a:schemeClr val="dk1"/>
              </a:buClr>
              <a:buSzPct val="100000"/>
              <a:buNone/>
            </a:pPr>
            <a:endParaRPr sz="2400" dirty="0"/>
          </a:p>
        </p:txBody>
      </p:sp>
      <p:sp>
        <p:nvSpPr>
          <p:cNvPr id="570" name="Google Shape;570;p18"/>
          <p:cNvSpPr/>
          <p:nvPr/>
        </p:nvSpPr>
        <p:spPr>
          <a:xfrm>
            <a:off x="-314318" y="4545747"/>
            <a:ext cx="155448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000"/>
              <a:buFont typeface="Calibri"/>
              <a:buNone/>
            </a:pPr>
            <a:endParaRPr sz="10000" b="1" i="0" u="none" strike="noStrike" cap="none">
              <a:solidFill>
                <a:srgbClr val="FF0000"/>
              </a:solidFill>
              <a:latin typeface="Calibri"/>
              <a:ea typeface="Calibri"/>
              <a:cs typeface="Calibri"/>
              <a:sym typeface="Calibri"/>
            </a:endParaRPr>
          </a:p>
        </p:txBody>
      </p:sp>
      <p:pic>
        <p:nvPicPr>
          <p:cNvPr id="571" name="Google Shape;571;p18"/>
          <p:cNvPicPr preferRelativeResize="0"/>
          <p:nvPr/>
        </p:nvPicPr>
        <p:blipFill rotWithShape="1">
          <a:blip r:embed="rId3">
            <a:alphaModFix/>
          </a:blip>
          <a:srcRect/>
          <a:stretch/>
        </p:blipFill>
        <p:spPr>
          <a:xfrm>
            <a:off x="7963975" y="2979550"/>
            <a:ext cx="3577951" cy="1725800"/>
          </a:xfrm>
          <a:prstGeom prst="rect">
            <a:avLst/>
          </a:prstGeom>
          <a:noFill/>
          <a:ln>
            <a:noFill/>
          </a:ln>
        </p:spPr>
      </p:pic>
      <p:pic>
        <p:nvPicPr>
          <p:cNvPr id="572" name="Google Shape;572;p18" descr="A picture containing logo&#10;&#10;Description automatically generated"/>
          <p:cNvPicPr preferRelativeResize="0"/>
          <p:nvPr/>
        </p:nvPicPr>
        <p:blipFill rotWithShape="1">
          <a:blip r:embed="rId4">
            <a:alphaModFix/>
          </a:blip>
          <a:srcRect/>
          <a:stretch/>
        </p:blipFill>
        <p:spPr>
          <a:xfrm>
            <a:off x="10118257" y="153241"/>
            <a:ext cx="1876425" cy="1038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Дыхание: оценка</a:t>
            </a:r>
            <a:endParaRPr/>
          </a:p>
        </p:txBody>
      </p:sp>
      <p:sp>
        <p:nvSpPr>
          <p:cNvPr id="579" name="Google Shape;579;p19"/>
          <p:cNvSpPr txBox="1">
            <a:spLocks noGrp="1"/>
          </p:cNvSpPr>
          <p:nvPr>
            <p:ph type="body" idx="1"/>
          </p:nvPr>
        </p:nvSpPr>
        <p:spPr>
          <a:xfrm>
            <a:off x="838200" y="1825625"/>
            <a:ext cx="7979875"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chemeClr val="dk1"/>
              </a:buClr>
              <a:buSzPct val="100000"/>
              <a:buNone/>
            </a:pPr>
            <a:r>
              <a:rPr lang="ru-RU" sz="2400" b="1">
                <a:latin typeface="Arial"/>
                <a:ea typeface="Arial"/>
                <a:cs typeface="Arial"/>
                <a:sym typeface="Arial"/>
              </a:rPr>
              <a:t>Прислушайтесь</a:t>
            </a:r>
            <a:r>
              <a:rPr lang="ru-RU" sz="2400">
                <a:latin typeface="Arial"/>
                <a:ea typeface="Arial"/>
                <a:cs typeface="Arial"/>
                <a:sym typeface="Arial"/>
              </a:rPr>
              <a:t>, чтобы убедиться, что дыхательные шумы одинаковы с двух сторон.</a:t>
            </a:r>
            <a:endParaRPr/>
          </a:p>
          <a:p>
            <a:pPr marL="0" lvl="0" indent="0" algn="just" rtl="0">
              <a:lnSpc>
                <a:spcPct val="90000"/>
              </a:lnSpc>
              <a:spcBef>
                <a:spcPts val="1000"/>
              </a:spcBef>
              <a:spcAft>
                <a:spcPts val="0"/>
              </a:spcAft>
              <a:buClr>
                <a:schemeClr val="dk1"/>
              </a:buClr>
              <a:buSzPct val="100000"/>
              <a:buNone/>
            </a:pPr>
            <a:r>
              <a:rPr lang="ru-RU" sz="2400" b="1">
                <a:latin typeface="Arial"/>
                <a:ea typeface="Arial"/>
                <a:cs typeface="Arial"/>
                <a:sym typeface="Arial"/>
              </a:rPr>
              <a:t>Проверьте</a:t>
            </a:r>
            <a:r>
              <a:rPr lang="ru-RU" sz="2400">
                <a:latin typeface="Arial"/>
                <a:ea typeface="Arial"/>
                <a:cs typeface="Arial"/>
                <a:sym typeface="Arial"/>
              </a:rPr>
              <a:t>, не отсутствуют ли дыхательные шумы с одной стороны.</a:t>
            </a:r>
            <a:endParaRPr/>
          </a:p>
          <a:p>
            <a:pPr marL="685800" lvl="1" indent="-217169" algn="just" rtl="0">
              <a:lnSpc>
                <a:spcPct val="90000"/>
              </a:lnSpc>
              <a:spcBef>
                <a:spcPts val="500"/>
              </a:spcBef>
              <a:spcAft>
                <a:spcPts val="0"/>
              </a:spcAft>
              <a:buClr>
                <a:schemeClr val="dk1"/>
              </a:buClr>
              <a:buSzPct val="100000"/>
              <a:buChar char="•"/>
            </a:pPr>
            <a:r>
              <a:rPr lang="ru-RU">
                <a:latin typeface="Arial"/>
                <a:ea typeface="Arial"/>
                <a:cs typeface="Arial"/>
                <a:sym typeface="Arial"/>
              </a:rPr>
              <a:t>Если при перкуссии на той же стороне слышен глухой звук</a:t>
            </a:r>
            <a:endParaRPr/>
          </a:p>
          <a:p>
            <a:pPr marL="1143000" lvl="2" indent="-217169" algn="just" rtl="0">
              <a:lnSpc>
                <a:spcPct val="90000"/>
              </a:lnSpc>
              <a:spcBef>
                <a:spcPts val="500"/>
              </a:spcBef>
              <a:spcAft>
                <a:spcPts val="0"/>
              </a:spcAft>
              <a:buClr>
                <a:schemeClr val="dk1"/>
              </a:buClr>
              <a:buSzPct val="100000"/>
              <a:buChar char="•"/>
            </a:pPr>
            <a:r>
              <a:rPr lang="ru-RU" sz="2400">
                <a:latin typeface="Arial"/>
                <a:ea typeface="Arial"/>
                <a:cs typeface="Arial"/>
                <a:sym typeface="Arial"/>
              </a:rPr>
              <a:t>ПРЕДПОЛОЖИТЕ наличие обширного плеврального выпота или гемоторакса.</a:t>
            </a:r>
            <a:endParaRPr sz="2400">
              <a:latin typeface="Arial"/>
              <a:ea typeface="Arial"/>
              <a:cs typeface="Arial"/>
              <a:sym typeface="Arial"/>
            </a:endParaRPr>
          </a:p>
          <a:p>
            <a:pPr marL="1143000" lvl="0" indent="0" algn="just" rtl="0">
              <a:lnSpc>
                <a:spcPct val="90000"/>
              </a:lnSpc>
              <a:spcBef>
                <a:spcPts val="500"/>
              </a:spcBef>
              <a:spcAft>
                <a:spcPts val="0"/>
              </a:spcAft>
              <a:buSzPct val="96774"/>
              <a:buNone/>
            </a:pPr>
            <a:endParaRPr sz="2400"/>
          </a:p>
          <a:p>
            <a:pPr marL="685800" lvl="1" indent="-232409" algn="just" rtl="0">
              <a:lnSpc>
                <a:spcPct val="90000"/>
              </a:lnSpc>
              <a:spcBef>
                <a:spcPts val="500"/>
              </a:spcBef>
              <a:spcAft>
                <a:spcPts val="0"/>
              </a:spcAft>
              <a:buSzPct val="100000"/>
              <a:buFont typeface="Arial"/>
              <a:buChar char="•"/>
            </a:pPr>
            <a:r>
              <a:rPr lang="ru-RU" sz="2400">
                <a:latin typeface="Arial"/>
                <a:ea typeface="Arial"/>
                <a:cs typeface="Arial"/>
                <a:sym typeface="Arial"/>
              </a:rPr>
              <a:t>Если при перкуссии на той же стороне слышен </a:t>
            </a:r>
            <a:r>
              <a:rPr lang="ru-RU" sz="2400" i="1">
                <a:latin typeface="Arial"/>
                <a:ea typeface="Arial"/>
                <a:cs typeface="Arial"/>
                <a:sym typeface="Arial"/>
              </a:rPr>
              <a:t>гиперрезонанс</a:t>
            </a:r>
            <a:r>
              <a:rPr lang="ru-RU" sz="2400">
                <a:latin typeface="Arial"/>
                <a:ea typeface="Arial"/>
                <a:cs typeface="Arial"/>
                <a:sym typeface="Arial"/>
              </a:rPr>
              <a:t> </a:t>
            </a:r>
            <a:endParaRPr/>
          </a:p>
          <a:p>
            <a:pPr marL="1143000" lvl="2" indent="-217169" algn="just" rtl="0">
              <a:lnSpc>
                <a:spcPct val="90000"/>
              </a:lnSpc>
              <a:spcBef>
                <a:spcPts val="500"/>
              </a:spcBef>
              <a:spcAft>
                <a:spcPts val="0"/>
              </a:spcAft>
              <a:buClr>
                <a:schemeClr val="dk1"/>
              </a:buClr>
              <a:buSzPct val="100000"/>
              <a:buChar char="•"/>
            </a:pPr>
            <a:r>
              <a:rPr lang="ru-RU" sz="2400">
                <a:latin typeface="Arial"/>
                <a:ea typeface="Arial"/>
                <a:cs typeface="Arial"/>
                <a:sym typeface="Arial"/>
              </a:rPr>
              <a:t>ПРЕДПОЛОЖИТЕ наличие обычного пневмоторакса.</a:t>
            </a:r>
            <a:endParaRPr sz="2400">
              <a:latin typeface="Arial"/>
              <a:ea typeface="Arial"/>
              <a:cs typeface="Arial"/>
              <a:sym typeface="Arial"/>
            </a:endParaRPr>
          </a:p>
          <a:p>
            <a:pPr marL="1143000" lvl="0" indent="0" algn="just" rtl="0">
              <a:lnSpc>
                <a:spcPct val="90000"/>
              </a:lnSpc>
              <a:spcBef>
                <a:spcPts val="500"/>
              </a:spcBef>
              <a:spcAft>
                <a:spcPts val="0"/>
              </a:spcAft>
              <a:buSzPct val="96774"/>
              <a:buNone/>
            </a:pPr>
            <a:endParaRPr sz="2400"/>
          </a:p>
          <a:p>
            <a:pPr marL="685800" lvl="1" indent="-217169" algn="just" rtl="0">
              <a:lnSpc>
                <a:spcPct val="90000"/>
              </a:lnSpc>
              <a:spcBef>
                <a:spcPts val="500"/>
              </a:spcBef>
              <a:spcAft>
                <a:spcPts val="0"/>
              </a:spcAft>
              <a:buClr>
                <a:schemeClr val="dk1"/>
              </a:buClr>
              <a:buSzPct val="100000"/>
              <a:buChar char="•"/>
            </a:pPr>
            <a:r>
              <a:rPr lang="ru-RU">
                <a:latin typeface="Arial"/>
                <a:ea typeface="Arial"/>
                <a:cs typeface="Arial"/>
                <a:sym typeface="Arial"/>
              </a:rPr>
              <a:t>Если также наблюдаются гипотензия, вздутие вен шеи или </a:t>
            </a:r>
            <a:endParaRPr/>
          </a:p>
          <a:p>
            <a:pPr marL="457200" lvl="1" indent="0" algn="just" rtl="0">
              <a:lnSpc>
                <a:spcPct val="90000"/>
              </a:lnSpc>
              <a:spcBef>
                <a:spcPts val="500"/>
              </a:spcBef>
              <a:spcAft>
                <a:spcPts val="0"/>
              </a:spcAft>
              <a:buClr>
                <a:schemeClr val="dk1"/>
              </a:buClr>
              <a:buSzPct val="100000"/>
              <a:buNone/>
            </a:pPr>
            <a:r>
              <a:rPr lang="ru-RU">
                <a:latin typeface="Arial"/>
                <a:ea typeface="Arial"/>
                <a:cs typeface="Arial"/>
                <a:sym typeface="Arial"/>
              </a:rPr>
              <a:t>   смещение трахеи</a:t>
            </a:r>
            <a:endParaRPr/>
          </a:p>
          <a:p>
            <a:pPr marL="1143000" lvl="2" indent="-217169" algn="just" rtl="0">
              <a:lnSpc>
                <a:spcPct val="90000"/>
              </a:lnSpc>
              <a:spcBef>
                <a:spcPts val="500"/>
              </a:spcBef>
              <a:spcAft>
                <a:spcPts val="0"/>
              </a:spcAft>
              <a:buClr>
                <a:schemeClr val="dk1"/>
              </a:buClr>
              <a:buSzPct val="100000"/>
              <a:buChar char="•"/>
            </a:pPr>
            <a:r>
              <a:rPr lang="ru-RU" sz="2400">
                <a:latin typeface="Arial"/>
                <a:ea typeface="Arial"/>
                <a:cs typeface="Arial"/>
                <a:sym typeface="Arial"/>
              </a:rPr>
              <a:t>ПРЕДПОЛОЖИТЕ наличие напряженного пневмоторакса.</a:t>
            </a:r>
            <a:endParaRPr/>
          </a:p>
          <a:p>
            <a:pPr marL="0" lvl="0" indent="0" algn="just" rtl="0">
              <a:lnSpc>
                <a:spcPct val="90000"/>
              </a:lnSpc>
              <a:spcBef>
                <a:spcPts val="1000"/>
              </a:spcBef>
              <a:spcAft>
                <a:spcPts val="0"/>
              </a:spcAft>
              <a:buClr>
                <a:schemeClr val="dk1"/>
              </a:buClr>
              <a:buSzPct val="100000"/>
              <a:buNone/>
            </a:pPr>
            <a:r>
              <a:rPr lang="ru-RU" sz="2400" b="1">
                <a:latin typeface="Arial"/>
                <a:ea typeface="Arial"/>
                <a:cs typeface="Arial"/>
                <a:sym typeface="Arial"/>
              </a:rPr>
              <a:t>Проверьте</a:t>
            </a:r>
            <a:r>
              <a:rPr lang="ru-RU" sz="2400">
                <a:latin typeface="Arial"/>
                <a:ea typeface="Arial"/>
                <a:cs typeface="Arial"/>
                <a:sym typeface="Arial"/>
              </a:rPr>
              <a:t> уровень сатурации.</a:t>
            </a:r>
            <a:endParaRPr/>
          </a:p>
          <a:p>
            <a:pPr marL="228600" lvl="0" indent="-99060" algn="l" rtl="0">
              <a:lnSpc>
                <a:spcPct val="90000"/>
              </a:lnSpc>
              <a:spcBef>
                <a:spcPts val="1000"/>
              </a:spcBef>
              <a:spcAft>
                <a:spcPts val="0"/>
              </a:spcAft>
              <a:buClr>
                <a:schemeClr val="dk1"/>
              </a:buClr>
              <a:buSzPct val="100000"/>
              <a:buNone/>
            </a:pPr>
            <a:endParaRPr sz="2400"/>
          </a:p>
        </p:txBody>
      </p:sp>
      <p:pic>
        <p:nvPicPr>
          <p:cNvPr id="580" name="Google Shape;580;p19" descr="Diagram&#10;&#10;Description automatically generated"/>
          <p:cNvPicPr preferRelativeResize="0"/>
          <p:nvPr/>
        </p:nvPicPr>
        <p:blipFill rotWithShape="1">
          <a:blip r:embed="rId3">
            <a:alphaModFix/>
          </a:blip>
          <a:srcRect/>
          <a:stretch/>
        </p:blipFill>
        <p:spPr>
          <a:xfrm>
            <a:off x="8964326" y="2416125"/>
            <a:ext cx="2783266" cy="1941511"/>
          </a:xfrm>
          <a:prstGeom prst="rect">
            <a:avLst/>
          </a:prstGeom>
          <a:noFill/>
          <a:ln>
            <a:noFill/>
          </a:ln>
        </p:spPr>
      </p:pic>
      <p:sp>
        <p:nvSpPr>
          <p:cNvPr id="581" name="Google Shape;581;p19"/>
          <p:cNvSpPr txBox="1"/>
          <p:nvPr/>
        </p:nvSpPr>
        <p:spPr>
          <a:xfrm>
            <a:off x="9850672" y="4734352"/>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
        <p:nvSpPr>
          <p:cNvPr id="582" name="Google Shape;582;p19"/>
          <p:cNvSpPr txBox="1"/>
          <p:nvPr/>
        </p:nvSpPr>
        <p:spPr>
          <a:xfrm>
            <a:off x="10163081" y="1911856"/>
            <a:ext cx="15845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Calibri"/>
                <a:ea typeface="Calibri"/>
                <a:cs typeface="Calibri"/>
                <a:sym typeface="Calibri"/>
              </a:rPr>
              <a:t>ПЕРКУССИЯ</a:t>
            </a:r>
            <a:endParaRPr sz="1400" b="0" i="0" u="none" strike="noStrike" cap="none">
              <a:solidFill>
                <a:srgbClr val="000000"/>
              </a:solidFill>
              <a:latin typeface="Arial"/>
              <a:ea typeface="Arial"/>
              <a:cs typeface="Arial"/>
              <a:sym typeface="Arial"/>
            </a:endParaRPr>
          </a:p>
        </p:txBody>
      </p:sp>
      <p:pic>
        <p:nvPicPr>
          <p:cNvPr id="583" name="Google Shape;583;p19" descr="A picture containing logo&#10;&#10;Description automatically generated"/>
          <p:cNvPicPr preferRelativeResize="0"/>
          <p:nvPr/>
        </p:nvPicPr>
        <p:blipFill rotWithShape="1">
          <a:blip r:embed="rId4">
            <a:alphaModFix/>
          </a:blip>
          <a:srcRect/>
          <a:stretch/>
        </p:blipFill>
        <p:spPr>
          <a:xfrm>
            <a:off x="10163081" y="130829"/>
            <a:ext cx="1876425" cy="103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
          <p:cNvSpPr txBox="1"/>
          <p:nvPr/>
        </p:nvSpPr>
        <p:spPr>
          <a:xfrm>
            <a:off x="-2044" y="394276"/>
            <a:ext cx="12193740" cy="135635"/>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402" name="Google Shape;402;p2"/>
          <p:cNvSpPr txBox="1">
            <a:spLocks noGrp="1"/>
          </p:cNvSpPr>
          <p:nvPr>
            <p:ph type="title"/>
          </p:nvPr>
        </p:nvSpPr>
        <p:spPr>
          <a:xfrm>
            <a:off x="242460" y="3276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403" name="Google Shape;403;p2"/>
          <p:cNvSpPr txBox="1">
            <a:spLocks noGrp="1"/>
          </p:cNvSpPr>
          <p:nvPr>
            <p:ph type="body" idx="1"/>
          </p:nvPr>
        </p:nvSpPr>
        <p:spPr>
          <a:xfrm>
            <a:off x="393714" y="1401888"/>
            <a:ext cx="10515600" cy="49074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200"/>
              <a:buNone/>
            </a:pPr>
            <a:r>
              <a:rPr lang="ru-RU" sz="2000" dirty="0">
                <a:solidFill>
                  <a:srgbClr val="1F3864"/>
                </a:solidFill>
                <a:latin typeface="Arial"/>
                <a:ea typeface="Arial"/>
                <a:cs typeface="Arial"/>
                <a:sym typeface="Arial"/>
              </a:rPr>
              <a:t>По окончании этого модуля вы сможете:</a:t>
            </a:r>
            <a:endParaRPr sz="2400" dirty="0"/>
          </a:p>
          <a:p>
            <a:pPr marL="228600" lvl="0" indent="-228600" algn="l" rtl="0">
              <a:lnSpc>
                <a:spcPct val="90000"/>
              </a:lnSpc>
              <a:spcBef>
                <a:spcPts val="1000"/>
              </a:spcBef>
              <a:spcAft>
                <a:spcPts val="0"/>
              </a:spcAft>
              <a:buClr>
                <a:schemeClr val="dk1"/>
              </a:buClr>
              <a:buSzPts val="2200"/>
              <a:buChar char="•"/>
            </a:pPr>
            <a:r>
              <a:rPr lang="ru-RU" sz="2000" dirty="0">
                <a:latin typeface="Arial"/>
                <a:ea typeface="Arial"/>
                <a:cs typeface="Arial"/>
                <a:sym typeface="Arial"/>
              </a:rPr>
              <a:t>Перечислить опасные факторы и элементы, которые необходимо учитывать при безопасном подходе к больному или травмированному человеку </a:t>
            </a:r>
            <a:endParaRPr sz="2400" dirty="0"/>
          </a:p>
          <a:p>
            <a:pPr marL="228600" lvl="0" indent="-228600" algn="l" rtl="0">
              <a:lnSpc>
                <a:spcPct val="90000"/>
              </a:lnSpc>
              <a:spcBef>
                <a:spcPts val="1000"/>
              </a:spcBef>
              <a:spcAft>
                <a:spcPts val="0"/>
              </a:spcAft>
              <a:buClr>
                <a:schemeClr val="dk1"/>
              </a:buClr>
              <a:buSzPts val="2200"/>
              <a:buChar char="•"/>
            </a:pPr>
            <a:r>
              <a:rPr lang="ru-RU" sz="2000" dirty="0">
                <a:latin typeface="Arial"/>
                <a:ea typeface="Arial"/>
                <a:cs typeface="Arial"/>
                <a:sym typeface="Arial"/>
              </a:rPr>
              <a:t>Описать компоненты систематического алгоритма ABCDE у пациентов, требующих экстренной помощи</a:t>
            </a:r>
            <a:endParaRPr sz="2400" dirty="0"/>
          </a:p>
          <a:p>
            <a:pPr marL="228600" lvl="0" indent="-228600" algn="l" rtl="0">
              <a:lnSpc>
                <a:spcPct val="90000"/>
              </a:lnSpc>
              <a:spcBef>
                <a:spcPts val="1000"/>
              </a:spcBef>
              <a:spcAft>
                <a:spcPts val="0"/>
              </a:spcAft>
              <a:buClr>
                <a:schemeClr val="dk1"/>
              </a:buClr>
              <a:buSzPts val="2200"/>
              <a:buChar char="•"/>
            </a:pPr>
            <a:r>
              <a:rPr lang="ru-RU" sz="2000" dirty="0">
                <a:latin typeface="Arial"/>
                <a:ea typeface="Arial"/>
                <a:cs typeface="Arial"/>
                <a:sym typeface="Arial"/>
              </a:rPr>
              <a:t>Оценить каждый элемент алгоритма ABCDE</a:t>
            </a:r>
            <a:endParaRPr sz="2400" dirty="0"/>
          </a:p>
          <a:p>
            <a:pPr marL="228600" lvl="0" indent="-228600" algn="l" rtl="0">
              <a:lnSpc>
                <a:spcPct val="90000"/>
              </a:lnSpc>
              <a:spcBef>
                <a:spcPts val="1000"/>
              </a:spcBef>
              <a:spcAft>
                <a:spcPts val="0"/>
              </a:spcAft>
              <a:buClr>
                <a:schemeClr val="dk1"/>
              </a:buClr>
              <a:buSzPts val="2200"/>
              <a:buChar char="•"/>
            </a:pPr>
            <a:r>
              <a:rPr lang="ru-RU" sz="2000" dirty="0">
                <a:latin typeface="Arial"/>
                <a:ea typeface="Arial"/>
                <a:cs typeface="Arial"/>
                <a:sym typeface="Arial"/>
              </a:rPr>
              <a:t>Определять ключевые действия для каждого элемента алгоритма ABCDE</a:t>
            </a:r>
            <a:endParaRPr sz="2400" dirty="0"/>
          </a:p>
          <a:p>
            <a:pPr marL="228600" lvl="0" indent="-228600" algn="l" rtl="0">
              <a:lnSpc>
                <a:spcPct val="90000"/>
              </a:lnSpc>
              <a:spcBef>
                <a:spcPts val="1000"/>
              </a:spcBef>
              <a:spcAft>
                <a:spcPts val="0"/>
              </a:spcAft>
              <a:buClr>
                <a:srgbClr val="000000"/>
              </a:buClr>
              <a:buSzPts val="2200"/>
              <a:buChar char="•"/>
            </a:pPr>
            <a:r>
              <a:rPr lang="ru-RU" sz="2000" dirty="0">
                <a:solidFill>
                  <a:srgbClr val="000000"/>
                </a:solidFill>
                <a:latin typeface="Arial"/>
                <a:ea typeface="Arial"/>
                <a:cs typeface="Arial"/>
                <a:sym typeface="Arial"/>
              </a:rPr>
              <a:t>Описать признаки и симптомы острых, угрожающих жизни состояний</a:t>
            </a:r>
            <a:endParaRPr sz="2400" dirty="0"/>
          </a:p>
          <a:p>
            <a:pPr marL="228600" lvl="0" indent="-228600" algn="l" rtl="0">
              <a:lnSpc>
                <a:spcPct val="90000"/>
              </a:lnSpc>
              <a:spcBef>
                <a:spcPts val="1000"/>
              </a:spcBef>
              <a:spcAft>
                <a:spcPts val="0"/>
              </a:spcAft>
              <a:buClr>
                <a:srgbClr val="000000"/>
              </a:buClr>
              <a:buSzPts val="2200"/>
              <a:buChar char="•"/>
            </a:pPr>
            <a:r>
              <a:rPr lang="ru-RU" sz="2000" dirty="0">
                <a:solidFill>
                  <a:srgbClr val="000000"/>
                </a:solidFill>
                <a:latin typeface="Arial"/>
                <a:ea typeface="Arial"/>
                <a:cs typeface="Arial"/>
                <a:sym typeface="Arial"/>
              </a:rPr>
              <a:t>Определять ключевые действия в рамках алгоритма ABCDE при острых, угрожающих жизни состояниях</a:t>
            </a:r>
            <a:endParaRPr sz="2400" dirty="0"/>
          </a:p>
          <a:p>
            <a:pPr marL="228600" lvl="0" indent="-228600" algn="l" rtl="0">
              <a:lnSpc>
                <a:spcPct val="90000"/>
              </a:lnSpc>
              <a:spcBef>
                <a:spcPts val="1000"/>
              </a:spcBef>
              <a:spcAft>
                <a:spcPts val="0"/>
              </a:spcAft>
              <a:buClr>
                <a:srgbClr val="000000"/>
              </a:buClr>
              <a:buSzPts val="2200"/>
              <a:buChar char="•"/>
            </a:pPr>
            <a:r>
              <a:rPr lang="ru-RU" sz="2000" dirty="0">
                <a:solidFill>
                  <a:srgbClr val="000000"/>
                </a:solidFill>
                <a:latin typeface="Arial"/>
                <a:ea typeface="Arial"/>
                <a:cs typeface="Arial"/>
                <a:sym typeface="Arial"/>
              </a:rPr>
              <a:t>Описать особые педиатрические аспекты алгоритма ABCDE</a:t>
            </a:r>
            <a:endParaRPr sz="2400" dirty="0"/>
          </a:p>
          <a:p>
            <a:pPr marL="228600" lvl="0" indent="-228600" algn="l" rtl="0">
              <a:lnSpc>
                <a:spcPct val="90000"/>
              </a:lnSpc>
              <a:spcBef>
                <a:spcPts val="1000"/>
              </a:spcBef>
              <a:spcAft>
                <a:spcPts val="0"/>
              </a:spcAft>
              <a:buClr>
                <a:srgbClr val="000000"/>
              </a:buClr>
              <a:buSzPts val="2200"/>
              <a:buChar char="•"/>
            </a:pPr>
            <a:r>
              <a:rPr lang="ru-RU" sz="2000" dirty="0">
                <a:solidFill>
                  <a:srgbClr val="000000"/>
                </a:solidFill>
                <a:latin typeface="Arial"/>
                <a:ea typeface="Arial"/>
                <a:cs typeface="Arial"/>
                <a:sym typeface="Arial"/>
              </a:rPr>
              <a:t>Перечислить элементы схемы SAMPLE и собрать соответствующий анамнез </a:t>
            </a:r>
            <a:endParaRPr sz="2400" dirty="0"/>
          </a:p>
          <a:p>
            <a:pPr marL="228600" lvl="0" indent="-228600" algn="l" rtl="0">
              <a:lnSpc>
                <a:spcPct val="90000"/>
              </a:lnSpc>
              <a:spcBef>
                <a:spcPts val="1000"/>
              </a:spcBef>
              <a:spcAft>
                <a:spcPts val="0"/>
              </a:spcAft>
              <a:buClr>
                <a:srgbClr val="000000"/>
              </a:buClr>
              <a:buSzPts val="2200"/>
              <a:buChar char="•"/>
            </a:pPr>
            <a:r>
              <a:rPr lang="ru-RU" sz="2000" dirty="0">
                <a:solidFill>
                  <a:srgbClr val="000000"/>
                </a:solidFill>
                <a:latin typeface="Arial"/>
                <a:ea typeface="Arial"/>
                <a:cs typeface="Arial"/>
                <a:sym typeface="Arial"/>
              </a:rPr>
              <a:t>Определять порядок действий при передаче / переводе ургентных пациентов</a:t>
            </a:r>
            <a:endParaRPr sz="2000" dirty="0">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Дыхание: помощь при нарушениях</a:t>
            </a:r>
            <a:endParaRPr dirty="0"/>
          </a:p>
        </p:txBody>
      </p:sp>
      <p:sp>
        <p:nvSpPr>
          <p:cNvPr id="590" name="Google Shape;590;p20"/>
          <p:cNvSpPr txBox="1">
            <a:spLocks noGrp="1"/>
          </p:cNvSpPr>
          <p:nvPr>
            <p:ph type="body" idx="1"/>
          </p:nvPr>
        </p:nvSpPr>
        <p:spPr>
          <a:xfrm>
            <a:off x="701291" y="1393876"/>
            <a:ext cx="8876168" cy="4742764"/>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800"/>
              <a:buChar char="•"/>
            </a:pPr>
            <a:r>
              <a:rPr lang="ru-RU" dirty="0">
                <a:latin typeface="Arial"/>
                <a:ea typeface="Arial"/>
                <a:cs typeface="Arial"/>
                <a:sym typeface="Arial"/>
              </a:rPr>
              <a:t>Если пациент находится без сознания и у него нарушено дыхание</a:t>
            </a:r>
            <a:r>
              <a:rPr lang="ru-RU" dirty="0"/>
              <a:t>:</a:t>
            </a:r>
          </a:p>
          <a:p>
            <a:pPr marL="800100" lvl="1">
              <a:spcBef>
                <a:spcPts val="0"/>
              </a:spcBef>
              <a:buSzPts val="2800"/>
              <a:buFont typeface="Wingdings" panose="05000000000000000000" pitchFamily="2" charset="2"/>
              <a:buChar char="ü"/>
            </a:pPr>
            <a:r>
              <a:rPr lang="ru-RU" sz="2000" dirty="0">
                <a:latin typeface="Arial"/>
                <a:ea typeface="Arial"/>
                <a:cs typeface="Arial"/>
                <a:sym typeface="Arial"/>
              </a:rPr>
              <a:t>выполните ВЕНТИЛЯЦИЮ с помощью мешка </a:t>
            </a:r>
            <a:r>
              <a:rPr lang="ru-RU" sz="2000" dirty="0" err="1">
                <a:latin typeface="Arial"/>
                <a:ea typeface="Arial"/>
                <a:cs typeface="Arial"/>
                <a:sym typeface="Arial"/>
              </a:rPr>
              <a:t>Амбу</a:t>
            </a:r>
            <a:r>
              <a:rPr lang="ru-RU" sz="2000" dirty="0">
                <a:latin typeface="Arial"/>
                <a:ea typeface="Arial"/>
                <a:cs typeface="Arial"/>
                <a:sym typeface="Arial"/>
              </a:rPr>
              <a:t> с использованием КИСЛОРОДА и следуйте ПРОТОКОЛАМ СЛР.</a:t>
            </a:r>
            <a:endParaRPr dirty="0"/>
          </a:p>
          <a:p>
            <a:pPr marL="0" lvl="0" indent="0" algn="l" rtl="0">
              <a:lnSpc>
                <a:spcPct val="90000"/>
              </a:lnSpc>
              <a:spcBef>
                <a:spcPts val="1000"/>
              </a:spcBef>
              <a:spcAft>
                <a:spcPts val="0"/>
              </a:spcAft>
              <a:buClr>
                <a:schemeClr val="dk1"/>
              </a:buClr>
              <a:buSzPts val="2400"/>
              <a:buNone/>
            </a:pPr>
            <a:endParaRPr sz="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ru-RU" dirty="0">
                <a:latin typeface="Arial"/>
                <a:ea typeface="Arial"/>
                <a:cs typeface="Arial"/>
                <a:sym typeface="Arial"/>
              </a:rPr>
              <a:t>Если у пациента нарушено дыхание (слишком медленное или слишком поверхностное):</a:t>
            </a:r>
          </a:p>
          <a:p>
            <a:pPr marL="800100" lvl="1">
              <a:spcBef>
                <a:spcPts val="1000"/>
              </a:spcBef>
              <a:buSzPts val="2800"/>
              <a:buFont typeface="Wingdings" panose="05000000000000000000" pitchFamily="2" charset="2"/>
              <a:buChar char="ü"/>
            </a:pPr>
            <a:r>
              <a:rPr lang="ru-RU" sz="2000" dirty="0">
                <a:latin typeface="Arial"/>
                <a:ea typeface="Arial"/>
                <a:cs typeface="Arial"/>
                <a:sym typeface="Arial"/>
              </a:rPr>
              <a:t>приступайте к ВЕНТИЛЯЦИИ с помощью мешка </a:t>
            </a:r>
            <a:r>
              <a:rPr lang="ru-RU" sz="2000" dirty="0" err="1">
                <a:latin typeface="Arial"/>
                <a:ea typeface="Arial"/>
                <a:cs typeface="Arial"/>
                <a:sym typeface="Arial"/>
              </a:rPr>
              <a:t>Амбу</a:t>
            </a:r>
            <a:r>
              <a:rPr lang="ru-RU" sz="2000" dirty="0">
                <a:latin typeface="Arial"/>
                <a:ea typeface="Arial"/>
                <a:cs typeface="Arial"/>
                <a:sym typeface="Arial"/>
              </a:rPr>
              <a:t> с использованием КИСЛОРОДА</a:t>
            </a:r>
          </a:p>
          <a:p>
            <a:pPr marL="800100" lvl="1">
              <a:spcBef>
                <a:spcPts val="1000"/>
              </a:spcBef>
              <a:buSzPts val="2800"/>
              <a:buFont typeface="Wingdings" panose="05000000000000000000" pitchFamily="2" charset="2"/>
              <a:buChar char="ü"/>
            </a:pPr>
            <a:r>
              <a:rPr lang="ru-RU" sz="2000" dirty="0"/>
              <a:t>если кислорода нет в ближайшем доступе, не откладывайте вентиляцию</a:t>
            </a:r>
          </a:p>
          <a:p>
            <a:pPr marL="800100" lvl="1">
              <a:spcBef>
                <a:spcPts val="1000"/>
              </a:spcBef>
              <a:buSzPts val="2800"/>
              <a:buFont typeface="Wingdings" panose="05000000000000000000" pitchFamily="2" charset="2"/>
              <a:buChar char="ü"/>
            </a:pPr>
            <a:r>
              <a:rPr lang="ru-RU" sz="2000" dirty="0"/>
              <a:t>планируйте немедленную ПЕРЕДАЧУ пациента для обеспечения проходимости дыхательных путей.</a:t>
            </a:r>
            <a:endParaRPr sz="2000" dirty="0"/>
          </a:p>
        </p:txBody>
      </p:sp>
      <p:sp>
        <p:nvSpPr>
          <p:cNvPr id="591" name="Google Shape;591;p20"/>
          <p:cNvSpPr/>
          <p:nvPr/>
        </p:nvSpPr>
        <p:spPr>
          <a:xfrm>
            <a:off x="0" y="459372"/>
            <a:ext cx="458626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Calibri"/>
              <a:buNone/>
            </a:pPr>
            <a:endParaRPr sz="3000" b="1" i="0" u="none" strike="noStrike" cap="none">
              <a:solidFill>
                <a:srgbClr val="FF0000"/>
              </a:solidFill>
              <a:latin typeface="Calibri"/>
              <a:ea typeface="Calibri"/>
              <a:cs typeface="Calibri"/>
              <a:sym typeface="Calibri"/>
            </a:endParaRPr>
          </a:p>
        </p:txBody>
      </p:sp>
      <p:pic>
        <p:nvPicPr>
          <p:cNvPr id="592" name="Google Shape;592;p20" descr="Logo&#10;&#10;Description automatically generated"/>
          <p:cNvPicPr preferRelativeResize="0"/>
          <p:nvPr/>
        </p:nvPicPr>
        <p:blipFill rotWithShape="1">
          <a:blip r:embed="rId3">
            <a:alphaModFix/>
          </a:blip>
          <a:srcRect/>
          <a:stretch/>
        </p:blipFill>
        <p:spPr>
          <a:xfrm>
            <a:off x="8871858" y="2912123"/>
            <a:ext cx="3320142" cy="2315885"/>
          </a:xfrm>
          <a:prstGeom prst="rect">
            <a:avLst/>
          </a:prstGeom>
          <a:noFill/>
          <a:ln>
            <a:noFill/>
          </a:ln>
        </p:spPr>
      </p:pic>
      <p:sp>
        <p:nvSpPr>
          <p:cNvPr id="593" name="Google Shape;593;p20"/>
          <p:cNvSpPr txBox="1"/>
          <p:nvPr/>
        </p:nvSpPr>
        <p:spPr>
          <a:xfrm>
            <a:off x="9144876" y="6476308"/>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594" name="Google Shape;594;p20" descr="A picture containing logo&#10;&#10;Description automatically generated"/>
          <p:cNvPicPr preferRelativeResize="0"/>
          <p:nvPr/>
        </p:nvPicPr>
        <p:blipFill rotWithShape="1">
          <a:blip r:embed="rId4">
            <a:alphaModFix/>
          </a:blip>
          <a:srcRect/>
          <a:stretch/>
        </p:blipFill>
        <p:spPr>
          <a:xfrm>
            <a:off x="10163081" y="130829"/>
            <a:ext cx="1876425" cy="103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Дыхание: помощь при нарушениях</a:t>
            </a:r>
            <a:endParaRPr/>
          </a:p>
        </p:txBody>
      </p:sp>
      <p:sp>
        <p:nvSpPr>
          <p:cNvPr id="601" name="Google Shape;601;p21"/>
          <p:cNvSpPr txBox="1">
            <a:spLocks noGrp="1"/>
          </p:cNvSpPr>
          <p:nvPr>
            <p:ph type="body" idx="1"/>
          </p:nvPr>
        </p:nvSpPr>
        <p:spPr>
          <a:xfrm>
            <a:off x="834136" y="1552823"/>
            <a:ext cx="8984700" cy="4565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ru-RU" dirty="0">
                <a:latin typeface="Arial"/>
                <a:ea typeface="Arial"/>
                <a:cs typeface="Arial"/>
                <a:sym typeface="Arial"/>
              </a:rPr>
              <a:t>ДЫХАНИЕ НАРУШЕНО:</a:t>
            </a:r>
            <a:endParaRPr dirty="0"/>
          </a:p>
          <a:p>
            <a:pPr marL="228600" lvl="0" indent="-228600" algn="l" rtl="0">
              <a:lnSpc>
                <a:spcPct val="90000"/>
              </a:lnSpc>
              <a:spcBef>
                <a:spcPts val="1000"/>
              </a:spcBef>
              <a:spcAft>
                <a:spcPts val="0"/>
              </a:spcAft>
              <a:buClr>
                <a:schemeClr val="dk1"/>
              </a:buClr>
              <a:buSzPct val="100000"/>
              <a:buChar char="•"/>
            </a:pPr>
            <a:r>
              <a:rPr lang="ru-RU" dirty="0">
                <a:latin typeface="Arial"/>
                <a:ea typeface="Arial"/>
                <a:cs typeface="Arial"/>
                <a:sym typeface="Arial"/>
              </a:rPr>
              <a:t>При учащенном дыхании или гипоксии</a:t>
            </a:r>
            <a:r>
              <a:rPr lang="ru-RU" sz="2400" dirty="0">
                <a:latin typeface="Arial"/>
                <a:ea typeface="Arial"/>
                <a:cs typeface="Arial"/>
                <a:sym typeface="Arial"/>
              </a:rPr>
              <a:t> </a:t>
            </a:r>
            <a:r>
              <a:rPr lang="ru-RU" sz="2000" dirty="0">
                <a:latin typeface="Arial"/>
                <a:ea typeface="Arial"/>
                <a:cs typeface="Arial"/>
                <a:sym typeface="Arial"/>
              </a:rPr>
              <a:t>-</a:t>
            </a:r>
            <a:r>
              <a:rPr lang="ru-RU" sz="2400" dirty="0">
                <a:latin typeface="Arial"/>
                <a:ea typeface="Arial"/>
                <a:cs typeface="Arial"/>
                <a:sym typeface="Arial"/>
              </a:rPr>
              <a:t> дайте пациенту КИСЛОРОД.</a:t>
            </a:r>
            <a:endParaRPr dirty="0"/>
          </a:p>
          <a:p>
            <a:pPr marL="228600" lvl="0" indent="-228600" algn="l" rtl="0">
              <a:lnSpc>
                <a:spcPct val="90000"/>
              </a:lnSpc>
              <a:spcBef>
                <a:spcPts val="1000"/>
              </a:spcBef>
              <a:spcAft>
                <a:spcPts val="0"/>
              </a:spcAft>
              <a:buClr>
                <a:schemeClr val="dk1"/>
              </a:buClr>
              <a:buSzPct val="100000"/>
              <a:buChar char="•"/>
            </a:pPr>
            <a:r>
              <a:rPr lang="ru-RU" dirty="0">
                <a:latin typeface="Arial"/>
                <a:ea typeface="Arial"/>
                <a:cs typeface="Arial"/>
                <a:sym typeface="Arial"/>
              </a:rPr>
              <a:t>При хрипах</a:t>
            </a:r>
            <a:r>
              <a:rPr lang="ru-RU" sz="2400" dirty="0">
                <a:latin typeface="Arial"/>
                <a:ea typeface="Arial"/>
                <a:cs typeface="Arial"/>
                <a:sym typeface="Arial"/>
              </a:rPr>
              <a:t> </a:t>
            </a:r>
            <a:r>
              <a:rPr lang="ru-RU" sz="2000" dirty="0">
                <a:latin typeface="Arial"/>
                <a:ea typeface="Arial"/>
                <a:cs typeface="Arial"/>
                <a:sym typeface="Arial"/>
              </a:rPr>
              <a:t>-</a:t>
            </a:r>
            <a:r>
              <a:rPr lang="ru-RU" sz="2400" dirty="0">
                <a:latin typeface="Arial"/>
                <a:ea typeface="Arial"/>
                <a:cs typeface="Arial"/>
                <a:sym typeface="Arial"/>
              </a:rPr>
              <a:t> дайте пациенту САЛЬБУТАМОЛ .</a:t>
            </a:r>
            <a:endParaRPr dirty="0"/>
          </a:p>
          <a:p>
            <a:pPr marL="228600" lvl="0" indent="-228600" algn="l" rtl="0">
              <a:lnSpc>
                <a:spcPct val="90000"/>
              </a:lnSpc>
              <a:spcBef>
                <a:spcPts val="1000"/>
              </a:spcBef>
              <a:spcAft>
                <a:spcPts val="0"/>
              </a:spcAft>
              <a:buClr>
                <a:schemeClr val="dk1"/>
              </a:buClr>
              <a:buSzPct val="100000"/>
              <a:buChar char="•"/>
            </a:pPr>
            <a:r>
              <a:rPr lang="ru-RU" dirty="0">
                <a:latin typeface="Arial"/>
                <a:ea typeface="Arial"/>
                <a:cs typeface="Arial"/>
                <a:sym typeface="Arial"/>
              </a:rPr>
              <a:t>При подозрении на анафилаксию</a:t>
            </a:r>
            <a:r>
              <a:rPr lang="ru-RU" sz="2400" dirty="0">
                <a:latin typeface="Arial"/>
                <a:ea typeface="Arial"/>
                <a:cs typeface="Arial"/>
                <a:sym typeface="Arial"/>
              </a:rPr>
              <a:t> </a:t>
            </a:r>
            <a:r>
              <a:rPr lang="ru-RU" sz="2000" dirty="0">
                <a:latin typeface="Arial"/>
                <a:ea typeface="Arial"/>
                <a:cs typeface="Arial"/>
                <a:sym typeface="Arial"/>
              </a:rPr>
              <a:t>-</a:t>
            </a:r>
            <a:r>
              <a:rPr lang="ru-RU" sz="2400" dirty="0">
                <a:latin typeface="Arial"/>
                <a:ea typeface="Arial"/>
                <a:cs typeface="Arial"/>
                <a:sym typeface="Arial"/>
              </a:rPr>
              <a:t> введите АДРЕНАЛИН в/м.</a:t>
            </a:r>
            <a:endParaRPr dirty="0"/>
          </a:p>
          <a:p>
            <a:pPr marL="228600" lvl="0" indent="-228600" algn="l" rtl="0">
              <a:lnSpc>
                <a:spcPct val="90000"/>
              </a:lnSpc>
              <a:spcBef>
                <a:spcPts val="1000"/>
              </a:spcBef>
              <a:spcAft>
                <a:spcPts val="0"/>
              </a:spcAft>
              <a:buClr>
                <a:schemeClr val="dk1"/>
              </a:buClr>
              <a:buSzPct val="100000"/>
              <a:buChar char="•"/>
            </a:pPr>
            <a:r>
              <a:rPr lang="ru-RU" dirty="0">
                <a:latin typeface="Arial"/>
                <a:ea typeface="Arial"/>
                <a:cs typeface="Arial"/>
                <a:sym typeface="Arial"/>
              </a:rPr>
              <a:t>При подозрении на напряженный пневмоторакс:</a:t>
            </a:r>
          </a:p>
          <a:p>
            <a:pPr marL="800100" lvl="1">
              <a:spcBef>
                <a:spcPts val="1000"/>
              </a:spcBef>
              <a:buSzPct val="100000"/>
              <a:buFont typeface="Wingdings" panose="05000000000000000000" pitchFamily="2" charset="2"/>
              <a:buChar char="ü"/>
            </a:pPr>
            <a:r>
              <a:rPr lang="ru-RU" sz="2000" dirty="0">
                <a:latin typeface="Arial"/>
                <a:ea typeface="Arial"/>
                <a:cs typeface="Arial"/>
                <a:sym typeface="Arial"/>
              </a:rPr>
              <a:t>выполните ИГОЛЬЧАТУЮ ДЕКОМПРЕССИЮ, дайте пациенту КИСЛОРОД, проведите в/в ИНФУЗИОННУЮ ТЕРАПИЮ</a:t>
            </a:r>
            <a:endParaRPr lang="ru-RU" sz="2000" dirty="0"/>
          </a:p>
          <a:p>
            <a:pPr marL="800100" lvl="1">
              <a:spcBef>
                <a:spcPts val="1000"/>
              </a:spcBef>
              <a:buSzPct val="100000"/>
              <a:buFont typeface="Wingdings" panose="05000000000000000000" pitchFamily="2" charset="2"/>
              <a:buChar char="ü"/>
            </a:pPr>
            <a:r>
              <a:rPr lang="ru-RU" dirty="0">
                <a:latin typeface="Arial"/>
                <a:ea typeface="Arial"/>
                <a:cs typeface="Arial"/>
                <a:sym typeface="Arial"/>
              </a:rPr>
              <a:t>планируйте </a:t>
            </a:r>
            <a:r>
              <a:rPr lang="ru-RU" dirty="0">
                <a:solidFill>
                  <a:schemeClr val="accent2"/>
                </a:solidFill>
                <a:latin typeface="Arial"/>
                <a:ea typeface="Arial"/>
                <a:cs typeface="Arial"/>
                <a:sym typeface="Arial"/>
              </a:rPr>
              <a:t>немедленную ПЕРЕДАЧУ пациента для постановки плеврального дренажа.</a:t>
            </a:r>
            <a:endParaRPr dirty="0"/>
          </a:p>
          <a:p>
            <a:pPr marL="228600" lvl="0" indent="-228600" algn="l" rtl="0">
              <a:lnSpc>
                <a:spcPct val="90000"/>
              </a:lnSpc>
              <a:spcBef>
                <a:spcPts val="1000"/>
              </a:spcBef>
              <a:spcAft>
                <a:spcPts val="0"/>
              </a:spcAft>
              <a:buClr>
                <a:schemeClr val="dk1"/>
              </a:buClr>
              <a:buSzPct val="100000"/>
              <a:buChar char="•"/>
            </a:pPr>
            <a:r>
              <a:rPr lang="ru-RU" dirty="0">
                <a:latin typeface="Arial"/>
                <a:ea typeface="Arial"/>
                <a:cs typeface="Arial"/>
                <a:sym typeface="Arial"/>
              </a:rPr>
              <a:t>Если есть подозрение на плевральный выпот или гемоторакс</a:t>
            </a:r>
            <a:r>
              <a:rPr lang="ru-RU" dirty="0"/>
              <a:t>:</a:t>
            </a:r>
          </a:p>
          <a:p>
            <a:pPr marL="717550" lvl="1" indent="-260350" defTabSz="811213">
              <a:spcBef>
                <a:spcPts val="1000"/>
              </a:spcBef>
              <a:buSzPct val="100000"/>
              <a:buFont typeface="Wingdings" panose="05000000000000000000" pitchFamily="2" charset="2"/>
              <a:buChar char="ü"/>
            </a:pPr>
            <a:r>
              <a:rPr lang="ru-RU" sz="2000" dirty="0">
                <a:latin typeface="Arial"/>
                <a:ea typeface="Arial"/>
                <a:cs typeface="Arial"/>
                <a:sym typeface="Arial"/>
              </a:rPr>
              <a:t>	</a:t>
            </a:r>
            <a:r>
              <a:rPr lang="ru-RU" sz="2500" dirty="0"/>
              <a:t>дайте пациенту КИСЛОРОД</a:t>
            </a:r>
          </a:p>
          <a:p>
            <a:pPr marL="811213" lvl="1" indent="-354013">
              <a:spcBef>
                <a:spcPts val="1000"/>
              </a:spcBef>
              <a:buSzPct val="100000"/>
              <a:buFont typeface="Wingdings" panose="05000000000000000000" pitchFamily="2" charset="2"/>
              <a:buChar char="ü"/>
            </a:pPr>
            <a:r>
              <a:rPr lang="ru-RU" sz="2500" dirty="0">
                <a:latin typeface="Arial"/>
                <a:ea typeface="Arial"/>
                <a:cs typeface="Arial"/>
                <a:sym typeface="Arial"/>
              </a:rPr>
              <a:t>п</a:t>
            </a:r>
            <a:r>
              <a:rPr lang="ru-RU" dirty="0">
                <a:latin typeface="Arial"/>
                <a:ea typeface="Arial"/>
                <a:cs typeface="Arial"/>
                <a:sym typeface="Arial"/>
              </a:rPr>
              <a:t>ланируйте немедленную передачу пациента для постановки плеврального дренажа.</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Если причина неизвестна - рассмотрите вероятность травмы.</a:t>
            </a:r>
            <a:endParaRPr dirty="0"/>
          </a:p>
        </p:txBody>
      </p:sp>
      <p:sp>
        <p:nvSpPr>
          <p:cNvPr id="602" name="Google Shape;602;p21"/>
          <p:cNvSpPr txBox="1"/>
          <p:nvPr/>
        </p:nvSpPr>
        <p:spPr>
          <a:xfrm>
            <a:off x="9714354" y="357406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603" name="Google Shape;603;p21" descr="A picture containing logo&#10;&#10;Description automatically generated"/>
          <p:cNvPicPr preferRelativeResize="0"/>
          <p:nvPr/>
        </p:nvPicPr>
        <p:blipFill rotWithShape="1">
          <a:blip r:embed="rId3">
            <a:alphaModFix/>
          </a:blip>
          <a:srcRect/>
          <a:stretch/>
        </p:blipFill>
        <p:spPr>
          <a:xfrm>
            <a:off x="10178022" y="145770"/>
            <a:ext cx="1876425" cy="1038225"/>
          </a:xfrm>
          <a:prstGeom prst="rect">
            <a:avLst/>
          </a:prstGeom>
          <a:noFill/>
          <a:ln>
            <a:noFill/>
          </a:ln>
        </p:spPr>
      </p:pic>
      <p:pic>
        <p:nvPicPr>
          <p:cNvPr id="604" name="Google Shape;604;p21"/>
          <p:cNvPicPr preferRelativeResize="0"/>
          <p:nvPr/>
        </p:nvPicPr>
        <p:blipFill rotWithShape="1">
          <a:blip r:embed="rId4">
            <a:alphaModFix/>
          </a:blip>
          <a:srcRect/>
          <a:stretch/>
        </p:blipFill>
        <p:spPr>
          <a:xfrm>
            <a:off x="9593154" y="1238314"/>
            <a:ext cx="2349358" cy="24760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09"/>
        <p:cNvGrpSpPr/>
        <p:nvPr/>
      </p:nvGrpSpPr>
      <p:grpSpPr>
        <a:xfrm>
          <a:off x="0" y="0"/>
          <a:ext cx="0" cy="0"/>
          <a:chOff x="0" y="0"/>
          <a:chExt cx="0" cy="0"/>
        </a:xfrm>
      </p:grpSpPr>
      <p:sp>
        <p:nvSpPr>
          <p:cNvPr id="610" name="Google Shape;610;p22"/>
          <p:cNvSpPr txBox="1">
            <a:spLocks noGrp="1"/>
          </p:cNvSpPr>
          <p:nvPr>
            <p:ph type="title"/>
          </p:nvPr>
        </p:nvSpPr>
        <p:spPr>
          <a:xfrm>
            <a:off x="529087" y="27617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latin typeface="Arial"/>
                <a:ea typeface="Arial"/>
                <a:cs typeface="Arial"/>
                <a:sym typeface="Arial"/>
              </a:rPr>
              <a:t>Вопросы</a:t>
            </a:r>
            <a:endParaRPr/>
          </a:p>
        </p:txBody>
      </p:sp>
      <p:sp>
        <p:nvSpPr>
          <p:cNvPr id="611" name="Google Shape;611;p22"/>
          <p:cNvSpPr txBox="1"/>
          <p:nvPr/>
        </p:nvSpPr>
        <p:spPr>
          <a:xfrm>
            <a:off x="529087" y="25241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0" i="0" u="none" strike="noStrike" cap="none">
                <a:solidFill>
                  <a:srgbClr val="1F3864"/>
                </a:solidFill>
                <a:latin typeface="Arial"/>
                <a:ea typeface="Arial"/>
                <a:cs typeface="Arial"/>
                <a:sym typeface="Arial"/>
              </a:rPr>
              <a:t>Дыхание</a:t>
            </a:r>
            <a:endParaRPr sz="4000" b="0" i="0" u="none" strike="noStrike" cap="none">
              <a:solidFill>
                <a:srgbClr val="1F3864"/>
              </a:solidFill>
              <a:latin typeface="Arial"/>
              <a:ea typeface="Arial"/>
              <a:cs typeface="Arial"/>
              <a:sym typeface="Arial"/>
            </a:endParaRPr>
          </a:p>
        </p:txBody>
      </p:sp>
      <p:pic>
        <p:nvPicPr>
          <p:cNvPr id="612" name="Google Shape;612;p22" descr="A picture containing logo&#10;&#10;Description automatically generated"/>
          <p:cNvPicPr preferRelativeResize="0"/>
          <p:nvPr/>
        </p:nvPicPr>
        <p:blipFill rotWithShape="1">
          <a:blip r:embed="rId3">
            <a:alphaModFix/>
          </a:blip>
          <a:srcRect/>
          <a:stretch/>
        </p:blipFill>
        <p:spPr>
          <a:xfrm>
            <a:off x="10178022" y="145770"/>
            <a:ext cx="1876425" cy="1038225"/>
          </a:xfrm>
          <a:prstGeom prst="rect">
            <a:avLst/>
          </a:prstGeom>
          <a:noFill/>
          <a:ln>
            <a:noFill/>
          </a:ln>
        </p:spPr>
      </p:pic>
      <p:pic>
        <p:nvPicPr>
          <p:cNvPr id="613" name="Google Shape;613;p22" descr="Logo, icon&#10;&#10;Description automatically generated"/>
          <p:cNvPicPr preferRelativeResize="0"/>
          <p:nvPr/>
        </p:nvPicPr>
        <p:blipFill rotWithShape="1">
          <a:blip r:embed="rId4">
            <a:alphaModFix/>
          </a:blip>
          <a:srcRect/>
          <a:stretch/>
        </p:blipFill>
        <p:spPr>
          <a:xfrm>
            <a:off x="3738283" y="2204782"/>
            <a:ext cx="4715435" cy="24484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Кровообращение:</a:t>
            </a:r>
            <a:r>
              <a:rPr lang="ru-RU" sz="4000">
                <a:latin typeface="Arial"/>
                <a:ea typeface="Arial"/>
                <a:cs typeface="Arial"/>
                <a:sym typeface="Arial"/>
              </a:rPr>
              <a:t> </a:t>
            </a:r>
            <a:r>
              <a:rPr lang="ru-RU" sz="4000">
                <a:solidFill>
                  <a:srgbClr val="1F3864"/>
                </a:solidFill>
                <a:latin typeface="Arial"/>
                <a:ea typeface="Arial"/>
                <a:cs typeface="Arial"/>
                <a:sym typeface="Arial"/>
              </a:rPr>
              <a:t>оценка</a:t>
            </a:r>
            <a:endParaRPr/>
          </a:p>
        </p:txBody>
      </p:sp>
      <p:sp>
        <p:nvSpPr>
          <p:cNvPr id="620" name="Google Shape;62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t>Смотрите, слушайте </a:t>
            </a:r>
            <a:r>
              <a:rPr lang="ru-RU" dirty="0"/>
              <a:t>и </a:t>
            </a:r>
            <a:r>
              <a:rPr lang="ru-RU" b="1" dirty="0"/>
              <a:t>чувствуйте на ощупь</a:t>
            </a:r>
            <a:r>
              <a:rPr lang="ru-RU" dirty="0"/>
              <a:t> признаки недостаточной перфузии:</a:t>
            </a:r>
            <a:endParaRPr dirty="0"/>
          </a:p>
          <a:p>
            <a:pPr marL="685800" lvl="1" indent="-228600" algn="l" rtl="0">
              <a:lnSpc>
                <a:spcPct val="90000"/>
              </a:lnSpc>
              <a:spcBef>
                <a:spcPts val="500"/>
              </a:spcBef>
              <a:spcAft>
                <a:spcPts val="0"/>
              </a:spcAft>
              <a:buClr>
                <a:schemeClr val="dk1"/>
              </a:buClr>
              <a:buSzPts val="2800"/>
              <a:buChar char="•"/>
            </a:pPr>
            <a:r>
              <a:rPr lang="ru-RU" sz="2800" dirty="0"/>
              <a:t>Холодные, влажные конечности</a:t>
            </a:r>
            <a:endParaRPr dirty="0"/>
          </a:p>
          <a:p>
            <a:pPr marL="685800" lvl="1" indent="-228600" algn="l" rtl="0">
              <a:lnSpc>
                <a:spcPct val="90000"/>
              </a:lnSpc>
              <a:spcBef>
                <a:spcPts val="500"/>
              </a:spcBef>
              <a:spcAft>
                <a:spcPts val="0"/>
              </a:spcAft>
              <a:buClr>
                <a:schemeClr val="dk1"/>
              </a:buClr>
              <a:buSzPts val="2800"/>
              <a:buChar char="•"/>
            </a:pPr>
            <a:r>
              <a:rPr lang="ru-RU" sz="2800" dirty="0"/>
              <a:t>Замедленная </a:t>
            </a:r>
            <a:r>
              <a:rPr lang="ru-RU" sz="2800" dirty="0" err="1"/>
              <a:t>рекапилляризация</a:t>
            </a:r>
            <a:endParaRPr dirty="0"/>
          </a:p>
          <a:p>
            <a:pPr marL="685800" lvl="1" indent="-228600" algn="l" rtl="0">
              <a:lnSpc>
                <a:spcPct val="90000"/>
              </a:lnSpc>
              <a:spcBef>
                <a:spcPts val="500"/>
              </a:spcBef>
              <a:spcAft>
                <a:spcPts val="0"/>
              </a:spcAft>
              <a:buClr>
                <a:schemeClr val="dk1"/>
              </a:buClr>
              <a:buSzPts val="2800"/>
              <a:buChar char="•"/>
            </a:pPr>
            <a:r>
              <a:rPr lang="ru-RU" sz="2800" dirty="0" err="1"/>
              <a:t>Диафорез</a:t>
            </a:r>
            <a:endParaRPr dirty="0"/>
          </a:p>
          <a:p>
            <a:pPr marL="685800" lvl="1" indent="-228600" algn="l" rtl="0">
              <a:lnSpc>
                <a:spcPct val="90000"/>
              </a:lnSpc>
              <a:spcBef>
                <a:spcPts val="500"/>
              </a:spcBef>
              <a:spcAft>
                <a:spcPts val="0"/>
              </a:spcAft>
              <a:buClr>
                <a:schemeClr val="dk1"/>
              </a:buClr>
              <a:buSzPts val="2800"/>
              <a:buChar char="•"/>
            </a:pPr>
            <a:r>
              <a:rPr lang="ru-RU" sz="2800" dirty="0"/>
              <a:t>Низкое артериальное давление</a:t>
            </a:r>
            <a:endParaRPr dirty="0"/>
          </a:p>
          <a:p>
            <a:pPr marL="685800" lvl="1" indent="-228600" algn="l" rtl="0">
              <a:lnSpc>
                <a:spcPct val="90000"/>
              </a:lnSpc>
              <a:spcBef>
                <a:spcPts val="500"/>
              </a:spcBef>
              <a:spcAft>
                <a:spcPts val="0"/>
              </a:spcAft>
              <a:buClr>
                <a:schemeClr val="dk1"/>
              </a:buClr>
              <a:buSzPts val="2800"/>
              <a:buChar char="•"/>
            </a:pPr>
            <a:r>
              <a:rPr lang="ru-RU" sz="2800" dirty="0"/>
              <a:t>Тахипноэ</a:t>
            </a:r>
            <a:endParaRPr dirty="0"/>
          </a:p>
          <a:p>
            <a:pPr marL="685800" lvl="1" indent="-228600" algn="l" rtl="0">
              <a:lnSpc>
                <a:spcPct val="90000"/>
              </a:lnSpc>
              <a:spcBef>
                <a:spcPts val="500"/>
              </a:spcBef>
              <a:spcAft>
                <a:spcPts val="0"/>
              </a:spcAft>
              <a:buClr>
                <a:schemeClr val="dk1"/>
              </a:buClr>
              <a:buSzPts val="2800"/>
              <a:buChar char="•"/>
            </a:pPr>
            <a:r>
              <a:rPr lang="ru-RU" sz="2800" dirty="0"/>
              <a:t>Тахикардия</a:t>
            </a:r>
            <a:endParaRPr dirty="0"/>
          </a:p>
          <a:p>
            <a:pPr marL="685800" lvl="1" indent="-228600" algn="l" rtl="0">
              <a:lnSpc>
                <a:spcPct val="90000"/>
              </a:lnSpc>
              <a:spcBef>
                <a:spcPts val="500"/>
              </a:spcBef>
              <a:spcAft>
                <a:spcPts val="0"/>
              </a:spcAft>
              <a:buClr>
                <a:schemeClr val="dk1"/>
              </a:buClr>
              <a:buSzPts val="2800"/>
              <a:buChar char="•"/>
            </a:pPr>
            <a:r>
              <a:rPr lang="ru-RU" sz="2800" dirty="0"/>
              <a:t>Отсутствие пульса</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621" name="Google Shape;621;p23"/>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622" name="Google Shape;622;p23"/>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76200" algn="l" rtl="0">
              <a:lnSpc>
                <a:spcPct val="90000"/>
              </a:lnSpc>
              <a:spcBef>
                <a:spcPts val="0"/>
              </a:spcBef>
              <a:spcAft>
                <a:spcPts val="0"/>
              </a:spcAft>
              <a:buClr>
                <a:schemeClr val="dk1"/>
              </a:buClr>
              <a:buSzPts val="2400"/>
              <a:buFont typeface="Arial"/>
              <a:buNone/>
            </a:pPr>
            <a:endParaRPr sz="2400" b="1" i="0" u="none" strike="noStrike" cap="none">
              <a:solidFill>
                <a:srgbClr val="000000"/>
              </a:solidFill>
              <a:latin typeface="Calibri"/>
              <a:ea typeface="Calibri"/>
              <a:cs typeface="Calibri"/>
              <a:sym typeface="Calibri"/>
            </a:endParaRPr>
          </a:p>
        </p:txBody>
      </p:sp>
      <p:pic>
        <p:nvPicPr>
          <p:cNvPr id="623" name="Google Shape;623;p23"/>
          <p:cNvPicPr preferRelativeResize="0"/>
          <p:nvPr/>
        </p:nvPicPr>
        <p:blipFill rotWithShape="1">
          <a:blip r:embed="rId3">
            <a:alphaModFix/>
          </a:blip>
          <a:srcRect/>
          <a:stretch/>
        </p:blipFill>
        <p:spPr>
          <a:xfrm>
            <a:off x="7814183" y="2549148"/>
            <a:ext cx="3943503" cy="2747128"/>
          </a:xfrm>
          <a:prstGeom prst="rect">
            <a:avLst/>
          </a:prstGeom>
          <a:noFill/>
          <a:ln>
            <a:noFill/>
          </a:ln>
        </p:spPr>
      </p:pic>
      <p:pic>
        <p:nvPicPr>
          <p:cNvPr id="624" name="Google Shape;624;p23" descr="A picture containing icon&#10;&#10;Description automatically generated"/>
          <p:cNvPicPr preferRelativeResize="0"/>
          <p:nvPr/>
        </p:nvPicPr>
        <p:blipFill rotWithShape="1">
          <a:blip r:embed="rId4">
            <a:alphaModFix/>
          </a:blip>
          <a:srcRect/>
          <a:stretch/>
        </p:blipFill>
        <p:spPr>
          <a:xfrm>
            <a:off x="10247313" y="114580"/>
            <a:ext cx="1857375" cy="981075"/>
          </a:xfrm>
          <a:prstGeom prst="rect">
            <a:avLst/>
          </a:prstGeom>
          <a:noFill/>
          <a:ln>
            <a:noFill/>
          </a:ln>
        </p:spPr>
      </p:pic>
      <p:sp>
        <p:nvSpPr>
          <p:cNvPr id="625" name="Google Shape;625;p23"/>
          <p:cNvSpPr txBox="1"/>
          <p:nvPr/>
        </p:nvSpPr>
        <p:spPr>
          <a:xfrm>
            <a:off x="9368109" y="506628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Кровообращение: оценка</a:t>
            </a:r>
            <a:endParaRPr/>
          </a:p>
        </p:txBody>
      </p:sp>
      <p:sp>
        <p:nvSpPr>
          <p:cNvPr id="632" name="Google Shape;632;p24"/>
          <p:cNvSpPr txBox="1">
            <a:spLocks noGrp="1"/>
          </p:cNvSpPr>
          <p:nvPr>
            <p:ph type="body" idx="1"/>
          </p:nvPr>
        </p:nvSpPr>
        <p:spPr>
          <a:xfrm>
            <a:off x="838200" y="1560209"/>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Ищите </a:t>
            </a:r>
            <a:r>
              <a:rPr lang="ru-RU" sz="2400" dirty="0">
                <a:latin typeface="Arial"/>
                <a:ea typeface="Arial"/>
                <a:cs typeface="Arial"/>
                <a:sym typeface="Arial"/>
              </a:rPr>
              <a:t>внутренние и внешние признаки кровотечения: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Грудная клетка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Брюшная полость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Желудочно-кишечный тракт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Перелом костей таза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Перелом бедренной кости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Раны</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a:t>
            </a:r>
            <a:r>
              <a:rPr lang="ru-RU" sz="2400" dirty="0">
                <a:latin typeface="Arial"/>
                <a:ea typeface="Arial"/>
                <a:cs typeface="Arial"/>
                <a:sym typeface="Arial"/>
              </a:rPr>
              <a:t>, нет ли у пациента тампонады сердца:</a:t>
            </a:r>
            <a:endParaRPr dirty="0"/>
          </a:p>
          <a:p>
            <a:pPr marL="720725" lvl="2" indent="-27305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Гипотензия</a:t>
            </a:r>
            <a:endParaRPr dirty="0"/>
          </a:p>
          <a:p>
            <a:pPr marL="720725" lvl="2" indent="-27305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Вздутые вены шеи</a:t>
            </a:r>
            <a:endParaRPr dirty="0"/>
          </a:p>
          <a:p>
            <a:pPr marL="720725" lvl="2" indent="-27305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Приглушенные сердечные шумы</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 </a:t>
            </a:r>
            <a:r>
              <a:rPr lang="ru-RU" sz="2400" dirty="0">
                <a:latin typeface="Arial"/>
                <a:ea typeface="Arial"/>
                <a:cs typeface="Arial"/>
                <a:sym typeface="Arial"/>
              </a:rPr>
              <a:t>пульс, время </a:t>
            </a:r>
            <a:r>
              <a:rPr lang="ru-RU" sz="2400" dirty="0" err="1">
                <a:latin typeface="Arial"/>
                <a:ea typeface="Arial"/>
                <a:cs typeface="Arial"/>
                <a:sym typeface="Arial"/>
              </a:rPr>
              <a:t>рекапилляризации</a:t>
            </a:r>
            <a:r>
              <a:rPr lang="ru-RU" sz="2400" dirty="0">
                <a:latin typeface="Arial"/>
                <a:ea typeface="Arial"/>
                <a:cs typeface="Arial"/>
                <a:sym typeface="Arial"/>
              </a:rPr>
              <a:t>, артериальное давление.</a:t>
            </a:r>
            <a:endParaRPr dirty="0"/>
          </a:p>
          <a:p>
            <a:pPr marL="228600" lvl="0" indent="-76200" algn="l" rtl="0">
              <a:lnSpc>
                <a:spcPct val="90000"/>
              </a:lnSpc>
              <a:spcBef>
                <a:spcPts val="1000"/>
              </a:spcBef>
              <a:spcAft>
                <a:spcPts val="0"/>
              </a:spcAft>
              <a:buClr>
                <a:schemeClr val="dk1"/>
              </a:buClr>
              <a:buSzPts val="2400"/>
              <a:buNone/>
            </a:pPr>
            <a:endParaRPr sz="2400" dirty="0"/>
          </a:p>
        </p:txBody>
      </p:sp>
      <p:sp>
        <p:nvSpPr>
          <p:cNvPr id="633" name="Google Shape;633;p24"/>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34" name="Google Shape;634;p24" descr="A picture containing logo&#10;&#10;Description automatically generated"/>
          <p:cNvPicPr preferRelativeResize="0"/>
          <p:nvPr/>
        </p:nvPicPr>
        <p:blipFill rotWithShape="1">
          <a:blip r:embed="rId3">
            <a:alphaModFix/>
          </a:blip>
          <a:srcRect/>
          <a:stretch/>
        </p:blipFill>
        <p:spPr>
          <a:xfrm>
            <a:off x="8099671" y="2800519"/>
            <a:ext cx="3833458" cy="2690988"/>
          </a:xfrm>
          <a:prstGeom prst="rect">
            <a:avLst/>
          </a:prstGeom>
          <a:noFill/>
          <a:ln>
            <a:noFill/>
          </a:ln>
        </p:spPr>
      </p:pic>
      <p:pic>
        <p:nvPicPr>
          <p:cNvPr id="635" name="Google Shape;635;p24" descr="A picture containing icon&#10;&#10;Description automatically generated"/>
          <p:cNvPicPr preferRelativeResize="0"/>
          <p:nvPr/>
        </p:nvPicPr>
        <p:blipFill rotWithShape="1">
          <a:blip r:embed="rId4">
            <a:alphaModFix/>
          </a:blip>
          <a:srcRect/>
          <a:stretch/>
        </p:blipFill>
        <p:spPr>
          <a:xfrm>
            <a:off x="10224901" y="99639"/>
            <a:ext cx="1857375" cy="981075"/>
          </a:xfrm>
          <a:prstGeom prst="rect">
            <a:avLst/>
          </a:prstGeom>
          <a:noFill/>
          <a:ln>
            <a:noFill/>
          </a:ln>
        </p:spPr>
      </p:pic>
      <p:sp>
        <p:nvSpPr>
          <p:cNvPr id="636" name="Google Shape;636;p24"/>
          <p:cNvSpPr txBox="1"/>
          <p:nvPr/>
        </p:nvSpPr>
        <p:spPr>
          <a:xfrm>
            <a:off x="9590314" y="5570722"/>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5"/>
          <p:cNvSpPr txBox="1">
            <a:spLocks noGrp="1"/>
          </p:cNvSpPr>
          <p:nvPr>
            <p:ph type="title"/>
          </p:nvPr>
        </p:nvSpPr>
        <p:spPr>
          <a:xfrm>
            <a:off x="838200" y="365125"/>
            <a:ext cx="959139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Кровообращение: помощь при нарушениях</a:t>
            </a:r>
            <a:endParaRPr/>
          </a:p>
        </p:txBody>
      </p:sp>
      <p:sp>
        <p:nvSpPr>
          <p:cNvPr id="643" name="Google Shape;643;p25"/>
          <p:cNvSpPr txBox="1">
            <a:spLocks noGrp="1"/>
          </p:cNvSpPr>
          <p:nvPr>
            <p:ph type="body" idx="1"/>
          </p:nvPr>
        </p:nvSpPr>
        <p:spPr>
          <a:xfrm>
            <a:off x="838200" y="1825625"/>
            <a:ext cx="8622671" cy="4351338"/>
          </a:xfrm>
          <a:prstGeom prst="rect">
            <a:avLst/>
          </a:prstGeom>
          <a:noFill/>
          <a:ln>
            <a:noFill/>
          </a:ln>
        </p:spPr>
        <p:txBody>
          <a:bodyPr spcFirstLastPara="1" wrap="square" lIns="91425" tIns="45700" rIns="91425" bIns="45700" anchor="ctr" anchorCtr="0">
            <a:normAutofit fontScale="92500" lnSpcReduction="20000"/>
          </a:bodyPr>
          <a:lstStyle/>
          <a:p>
            <a:pPr marL="228600" lvl="0" indent="-228600" algn="l" rtl="0">
              <a:lnSpc>
                <a:spcPct val="120000"/>
              </a:lnSpc>
              <a:spcBef>
                <a:spcPts val="0"/>
              </a:spcBef>
              <a:spcAft>
                <a:spcPts val="0"/>
              </a:spcAft>
              <a:buClr>
                <a:schemeClr val="dk1"/>
              </a:buClr>
              <a:buSzPct val="100000"/>
              <a:buChar char="•"/>
            </a:pPr>
            <a:r>
              <a:rPr lang="ru-RU" sz="1700" dirty="0">
                <a:latin typeface="Arial"/>
                <a:ea typeface="Arial"/>
                <a:cs typeface="Arial"/>
                <a:sym typeface="Arial"/>
              </a:rPr>
              <a:t>При остановке сердечно-легочной деятельности следуйте соответствующим ПРОТОКОЛАМ СЛР.</a:t>
            </a:r>
            <a:endParaRPr sz="2200" dirty="0"/>
          </a:p>
          <a:p>
            <a:pPr marL="0" lvl="0" indent="0" algn="l" rtl="0">
              <a:lnSpc>
                <a:spcPct val="90000"/>
              </a:lnSpc>
              <a:spcBef>
                <a:spcPts val="1000"/>
              </a:spcBef>
              <a:spcAft>
                <a:spcPts val="0"/>
              </a:spcAft>
              <a:buClr>
                <a:schemeClr val="dk1"/>
              </a:buClr>
              <a:buSzPct val="100000"/>
              <a:buNone/>
            </a:pPr>
            <a:endParaRPr sz="7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ru-RU" sz="1700" dirty="0">
                <a:latin typeface="Arial"/>
                <a:ea typeface="Arial"/>
                <a:cs typeface="Arial"/>
                <a:sym typeface="Arial"/>
              </a:rPr>
              <a:t>При низкой перфузии:</a:t>
            </a:r>
          </a:p>
          <a:p>
            <a:pPr marL="720725" lvl="1" indent="-263525" defTabSz="720725">
              <a:spcBef>
                <a:spcPts val="1000"/>
              </a:spcBef>
              <a:buSzPct val="100000"/>
              <a:buFont typeface="Wingdings" panose="05000000000000000000" pitchFamily="2" charset="2"/>
              <a:buChar char="ü"/>
            </a:pPr>
            <a:r>
              <a:rPr lang="ru-RU" sz="1400" dirty="0">
                <a:latin typeface="Arial"/>
                <a:ea typeface="Arial"/>
                <a:cs typeface="Arial"/>
                <a:sym typeface="Arial"/>
              </a:rPr>
              <a:t>проведите в/в ИНФУЗИОННУЮ ТЕРАПИЮ</a:t>
            </a:r>
          </a:p>
          <a:p>
            <a:pPr marL="720725" lvl="1" indent="-263525" defTabSz="720725">
              <a:spcBef>
                <a:spcPts val="1000"/>
              </a:spcBef>
              <a:buSzPct val="100000"/>
              <a:buFont typeface="Wingdings" panose="05000000000000000000" pitchFamily="2" charset="2"/>
              <a:buChar char="ü"/>
            </a:pPr>
            <a:endParaRPr lang="ru-RU" sz="1600" dirty="0"/>
          </a:p>
          <a:p>
            <a:pPr marL="263525" lvl="1" indent="-263525" algn="l" rtl="0">
              <a:lnSpc>
                <a:spcPct val="90000"/>
              </a:lnSpc>
              <a:spcBef>
                <a:spcPts val="500"/>
              </a:spcBef>
              <a:spcAft>
                <a:spcPts val="0"/>
              </a:spcAft>
              <a:buClr>
                <a:schemeClr val="dk1"/>
              </a:buClr>
              <a:buSzPct val="100000"/>
              <a:buChar char="•"/>
            </a:pPr>
            <a:r>
              <a:rPr lang="ru-RU" sz="1700" dirty="0">
                <a:latin typeface="Arial"/>
                <a:ea typeface="Arial"/>
                <a:cs typeface="Arial"/>
                <a:sym typeface="Arial"/>
              </a:rPr>
              <a:t>При наружном кровотечении:</a:t>
            </a:r>
          </a:p>
          <a:p>
            <a:pPr marL="720725" lvl="2" indent="-263525">
              <a:buSzPct val="100000"/>
              <a:buFont typeface="Wingdings" panose="05000000000000000000" pitchFamily="2" charset="2"/>
              <a:buChar char="ü"/>
            </a:pPr>
            <a:r>
              <a:rPr lang="ru-RU" sz="1400" dirty="0">
                <a:latin typeface="Arial"/>
                <a:ea typeface="Arial"/>
                <a:cs typeface="Arial"/>
                <a:sym typeface="Arial"/>
              </a:rPr>
              <a:t>ПРИМЕНЯЙТЕ ПРЯМОЕ ДАВЛЕНИЕ.</a:t>
            </a:r>
          </a:p>
          <a:p>
            <a:pPr marL="720725" lvl="2" indent="-263525">
              <a:buSzPct val="100000"/>
              <a:buFont typeface="Wingdings" panose="05000000000000000000" pitchFamily="2" charset="2"/>
              <a:buChar char="ü"/>
            </a:pPr>
            <a:endParaRPr lang="ru-RU" sz="1400" dirty="0"/>
          </a:p>
          <a:p>
            <a:pPr marL="263525" lvl="1" indent="-263525" algn="l" rtl="0">
              <a:lnSpc>
                <a:spcPct val="90000"/>
              </a:lnSpc>
              <a:spcBef>
                <a:spcPts val="500"/>
              </a:spcBef>
              <a:spcAft>
                <a:spcPts val="0"/>
              </a:spcAft>
              <a:buClr>
                <a:schemeClr val="dk1"/>
              </a:buClr>
              <a:buSzPct val="100000"/>
              <a:buChar char="•"/>
            </a:pPr>
            <a:r>
              <a:rPr lang="ru-RU" sz="1700" dirty="0">
                <a:latin typeface="Arial"/>
                <a:ea typeface="Arial"/>
                <a:cs typeface="Arial"/>
                <a:sym typeface="Arial"/>
              </a:rPr>
              <a:t>При внутреннем кровотечении или тампонаде сердца:  </a:t>
            </a:r>
            <a:endParaRPr lang="ru-RU" sz="1700" dirty="0"/>
          </a:p>
          <a:p>
            <a:pPr marL="800100" lvl="2">
              <a:buSzPct val="100000"/>
              <a:buFont typeface="Wingdings" panose="05000000000000000000" pitchFamily="2" charset="2"/>
              <a:buChar char="ü"/>
            </a:pPr>
            <a:r>
              <a:rPr lang="ru-RU" sz="1400" dirty="0">
                <a:latin typeface="Arial"/>
                <a:ea typeface="Arial"/>
                <a:cs typeface="Arial"/>
                <a:sym typeface="Arial"/>
              </a:rPr>
              <a:t>планируйте ПЕРЕДАЧУ / ПЕРЕВОД пациента в центр с возможностями проведения хирургических операций. </a:t>
            </a:r>
            <a:endParaRPr sz="1400" dirty="0"/>
          </a:p>
          <a:p>
            <a:pPr marL="457200" lvl="1" indent="0" algn="l" rtl="0">
              <a:lnSpc>
                <a:spcPct val="90000"/>
              </a:lnSpc>
              <a:spcBef>
                <a:spcPts val="500"/>
              </a:spcBef>
              <a:spcAft>
                <a:spcPts val="0"/>
              </a:spcAft>
              <a:buClr>
                <a:schemeClr val="dk1"/>
              </a:buClr>
              <a:buSzPct val="100000"/>
              <a:buNone/>
            </a:pPr>
            <a:endParaRPr sz="7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ru-RU" sz="1700" dirty="0">
                <a:latin typeface="Arial"/>
                <a:ea typeface="Arial"/>
                <a:cs typeface="Arial"/>
                <a:sym typeface="Arial"/>
              </a:rPr>
              <a:t>Если причина неизвестна:</a:t>
            </a:r>
          </a:p>
          <a:p>
            <a:pPr marL="720725" lvl="1" indent="-263525">
              <a:spcBef>
                <a:spcPts val="1000"/>
              </a:spcBef>
              <a:buSzPct val="100000"/>
              <a:buFont typeface="Wingdings" panose="05000000000000000000" pitchFamily="2" charset="2"/>
              <a:buChar char="ü"/>
            </a:pPr>
            <a:r>
              <a:rPr lang="ru-RU" sz="1400" dirty="0">
                <a:latin typeface="Arial"/>
                <a:ea typeface="Arial"/>
                <a:cs typeface="Arial"/>
                <a:sym typeface="Arial"/>
              </a:rPr>
              <a:t>помните о вероятности травмы.</a:t>
            </a:r>
          </a:p>
          <a:p>
            <a:pPr marL="720725" lvl="1" indent="-263525">
              <a:spcBef>
                <a:spcPts val="1000"/>
              </a:spcBef>
              <a:buSzPct val="100000"/>
              <a:buFont typeface="Wingdings" panose="05000000000000000000" pitchFamily="2" charset="2"/>
              <a:buChar char="ü"/>
            </a:pPr>
            <a:endParaRPr sz="1600" dirty="0"/>
          </a:p>
          <a:p>
            <a:pPr marL="263525" lvl="1" indent="-263525" algn="l" rtl="0">
              <a:lnSpc>
                <a:spcPct val="90000"/>
              </a:lnSpc>
              <a:spcBef>
                <a:spcPts val="500"/>
              </a:spcBef>
              <a:spcAft>
                <a:spcPts val="0"/>
              </a:spcAft>
              <a:buClr>
                <a:schemeClr val="dk1"/>
              </a:buClr>
              <a:buSzPct val="100000"/>
              <a:buChar char="•"/>
            </a:pPr>
            <a:r>
              <a:rPr lang="ru-RU" sz="1700" dirty="0">
                <a:latin typeface="Arial"/>
                <a:ea typeface="Arial"/>
                <a:cs typeface="Arial"/>
                <a:sym typeface="Arial"/>
              </a:rPr>
              <a:t>Наложите ФИКСИРУЮЩИЙ БАНДАЖ при переломе костей таза или ШИНУ при переломе бедра с нарушением кровотока. </a:t>
            </a:r>
            <a:endParaRPr sz="1700" dirty="0"/>
          </a:p>
        </p:txBody>
      </p:sp>
      <p:sp>
        <p:nvSpPr>
          <p:cNvPr id="644" name="Google Shape;644;p25"/>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45" name="Google Shape;645;p25"/>
          <p:cNvPicPr preferRelativeResize="0"/>
          <p:nvPr/>
        </p:nvPicPr>
        <p:blipFill rotWithShape="1">
          <a:blip r:embed="rId3">
            <a:alphaModFix/>
          </a:blip>
          <a:srcRect/>
          <a:stretch/>
        </p:blipFill>
        <p:spPr>
          <a:xfrm>
            <a:off x="9179021" y="1526889"/>
            <a:ext cx="2743200" cy="1913114"/>
          </a:xfrm>
          <a:prstGeom prst="rect">
            <a:avLst/>
          </a:prstGeom>
          <a:noFill/>
          <a:ln>
            <a:noFill/>
          </a:ln>
        </p:spPr>
      </p:pic>
      <p:pic>
        <p:nvPicPr>
          <p:cNvPr id="646" name="Google Shape;646;p25" descr="A picture containing icon&#10;&#10;Description automatically generated"/>
          <p:cNvPicPr preferRelativeResize="0"/>
          <p:nvPr/>
        </p:nvPicPr>
        <p:blipFill rotWithShape="1">
          <a:blip r:embed="rId4">
            <a:alphaModFix/>
          </a:blip>
          <a:srcRect/>
          <a:stretch/>
        </p:blipFill>
        <p:spPr>
          <a:xfrm>
            <a:off x="10209960" y="114580"/>
            <a:ext cx="1857375" cy="981075"/>
          </a:xfrm>
          <a:prstGeom prst="rect">
            <a:avLst/>
          </a:prstGeom>
          <a:noFill/>
          <a:ln>
            <a:noFill/>
          </a:ln>
        </p:spPr>
      </p:pic>
      <p:sp>
        <p:nvSpPr>
          <p:cNvPr id="647" name="Google Shape;647;p25"/>
          <p:cNvSpPr txBox="1"/>
          <p:nvPr/>
        </p:nvSpPr>
        <p:spPr>
          <a:xfrm>
            <a:off x="9874525" y="344000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652"/>
        <p:cNvGrpSpPr/>
        <p:nvPr/>
      </p:nvGrpSpPr>
      <p:grpSpPr>
        <a:xfrm>
          <a:off x="0" y="0"/>
          <a:ext cx="0" cy="0"/>
          <a:chOff x="0" y="0"/>
          <a:chExt cx="0" cy="0"/>
        </a:xfrm>
      </p:grpSpPr>
      <p:sp>
        <p:nvSpPr>
          <p:cNvPr id="653" name="Google Shape;653;p26"/>
          <p:cNvSpPr txBox="1">
            <a:spLocks noGrp="1"/>
          </p:cNvSpPr>
          <p:nvPr>
            <p:ph type="title"/>
          </p:nvPr>
        </p:nvSpPr>
        <p:spPr>
          <a:xfrm>
            <a:off x="529087" y="2385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latin typeface="Arial"/>
                <a:ea typeface="Arial"/>
                <a:cs typeface="Arial"/>
                <a:sym typeface="Arial"/>
              </a:rPr>
              <a:t>Вопросы</a:t>
            </a:r>
            <a:endParaRPr/>
          </a:p>
        </p:txBody>
      </p:sp>
      <p:sp>
        <p:nvSpPr>
          <p:cNvPr id="654" name="Google Shape;654;p26"/>
          <p:cNvSpPr txBox="1"/>
          <p:nvPr/>
        </p:nvSpPr>
        <p:spPr>
          <a:xfrm>
            <a:off x="529087" y="25241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0" i="0" u="none" strike="noStrike" cap="none">
                <a:solidFill>
                  <a:srgbClr val="1F3864"/>
                </a:solidFill>
                <a:latin typeface="Arial"/>
                <a:ea typeface="Arial"/>
                <a:cs typeface="Arial"/>
                <a:sym typeface="Arial"/>
              </a:rPr>
              <a:t>Кровообращение</a:t>
            </a:r>
            <a:endParaRPr sz="4000" b="0" i="0" u="none" strike="noStrike" cap="none">
              <a:solidFill>
                <a:srgbClr val="1F3864"/>
              </a:solidFill>
              <a:latin typeface="Arial"/>
              <a:ea typeface="Arial"/>
              <a:cs typeface="Arial"/>
              <a:sym typeface="Arial"/>
            </a:endParaRPr>
          </a:p>
        </p:txBody>
      </p:sp>
      <p:pic>
        <p:nvPicPr>
          <p:cNvPr id="655" name="Google Shape;655;p26" descr="A picture containing icon&#10;&#10;Description automatically generated"/>
          <p:cNvPicPr preferRelativeResize="0"/>
          <p:nvPr/>
        </p:nvPicPr>
        <p:blipFill rotWithShape="1">
          <a:blip r:embed="rId3">
            <a:alphaModFix/>
          </a:blip>
          <a:srcRect/>
          <a:stretch/>
        </p:blipFill>
        <p:spPr>
          <a:xfrm>
            <a:off x="10224901" y="99639"/>
            <a:ext cx="1857375" cy="981075"/>
          </a:xfrm>
          <a:prstGeom prst="rect">
            <a:avLst/>
          </a:prstGeom>
          <a:noFill/>
          <a:ln>
            <a:noFill/>
          </a:ln>
        </p:spPr>
      </p:pic>
      <p:pic>
        <p:nvPicPr>
          <p:cNvPr id="656" name="Google Shape;656;p26" descr="Logo, icon&#10;&#10;Description automatically generated"/>
          <p:cNvPicPr preferRelativeResize="0"/>
          <p:nvPr/>
        </p:nvPicPr>
        <p:blipFill rotWithShape="1">
          <a:blip r:embed="rId4">
            <a:alphaModFix/>
          </a:blip>
          <a:srcRect/>
          <a:stretch/>
        </p:blipFill>
        <p:spPr>
          <a:xfrm>
            <a:off x="3567953" y="1738616"/>
            <a:ext cx="5056094" cy="26277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Функции ЦНС: оценка </a:t>
            </a:r>
            <a:endParaRPr/>
          </a:p>
        </p:txBody>
      </p:sp>
      <p:sp>
        <p:nvSpPr>
          <p:cNvPr id="663" name="Google Shape;663;p27"/>
          <p:cNvSpPr txBox="1">
            <a:spLocks noGrp="1"/>
          </p:cNvSpPr>
          <p:nvPr>
            <p:ph type="body" idx="1"/>
          </p:nvPr>
        </p:nvSpPr>
        <p:spPr>
          <a:xfrm>
            <a:off x="834788" y="1668462"/>
            <a:ext cx="76539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t>Оцените </a:t>
            </a:r>
            <a:r>
              <a:rPr lang="ru-RU" sz="2400" dirty="0"/>
              <a:t>уровень сознания пациента: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AVPU или ШКГ при травме</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Проверьте</a:t>
            </a:r>
            <a:r>
              <a:rPr lang="ru-RU" sz="2400" dirty="0">
                <a:latin typeface="Arial"/>
                <a:ea typeface="Arial"/>
                <a:cs typeface="Arial"/>
                <a:sym typeface="Arial"/>
              </a:rPr>
              <a:t>, не понижен ли уровень глюкозы в крови (гипогликемия).</a:t>
            </a:r>
            <a:endParaRPr dirty="0"/>
          </a:p>
          <a:p>
            <a:pPr marL="0" lvl="0" indent="0" algn="l" rtl="0">
              <a:lnSpc>
                <a:spcPct val="90000"/>
              </a:lnSpc>
              <a:spcBef>
                <a:spcPts val="1000"/>
              </a:spcBef>
              <a:spcAft>
                <a:spcPts val="0"/>
              </a:spcAft>
              <a:buClr>
                <a:schemeClr val="dk1"/>
              </a:buClr>
              <a:buSzPts val="2400"/>
              <a:buNone/>
            </a:pPr>
            <a:r>
              <a:rPr lang="ru-RU" sz="2400" b="1" dirty="0"/>
              <a:t>Проверьте</a:t>
            </a:r>
            <a:r>
              <a:rPr lang="ru-RU" sz="2400" dirty="0"/>
              <a:t> зрачки (размер, реакцию на свет, одинаковый ли их размер).</a:t>
            </a:r>
            <a:endParaRPr dirty="0"/>
          </a:p>
          <a:p>
            <a:pPr marL="0" lvl="0" indent="0" algn="l" rtl="0">
              <a:lnSpc>
                <a:spcPct val="90000"/>
              </a:lnSpc>
              <a:spcBef>
                <a:spcPts val="1000"/>
              </a:spcBef>
              <a:spcAft>
                <a:spcPts val="0"/>
              </a:spcAft>
              <a:buClr>
                <a:schemeClr val="dk1"/>
              </a:buClr>
              <a:buSzPts val="2400"/>
              <a:buNone/>
            </a:pPr>
            <a:r>
              <a:rPr lang="ru-RU" sz="2400" b="1" dirty="0"/>
              <a:t>Проверьте </a:t>
            </a:r>
            <a:r>
              <a:rPr lang="ru-RU" sz="2400" dirty="0"/>
              <a:t>подвижность и чувствительность во всех четырех конечностях.</a:t>
            </a:r>
            <a:endParaRPr dirty="0"/>
          </a:p>
          <a:p>
            <a:pPr marL="0" lvl="0" indent="0" algn="l" rtl="0">
              <a:lnSpc>
                <a:spcPct val="90000"/>
              </a:lnSpc>
              <a:spcBef>
                <a:spcPts val="1000"/>
              </a:spcBef>
              <a:spcAft>
                <a:spcPts val="0"/>
              </a:spcAft>
              <a:buClr>
                <a:schemeClr val="dk1"/>
              </a:buClr>
              <a:buSzPts val="2400"/>
              <a:buNone/>
            </a:pPr>
            <a:r>
              <a:rPr lang="ru-RU" sz="2400" b="1" dirty="0"/>
              <a:t>Обращайте внимание</a:t>
            </a:r>
            <a:r>
              <a:rPr lang="ru-RU" sz="2400" dirty="0"/>
              <a:t> на аномальные повторяющиеся движения или дрожь: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Судороги / конвульсии </a:t>
            </a:r>
            <a:endParaRPr dirty="0"/>
          </a:p>
        </p:txBody>
      </p:sp>
      <p:sp>
        <p:nvSpPr>
          <p:cNvPr id="664" name="Google Shape;664;p27"/>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65" name="Google Shape;665;p27" descr="A picture containing logo&#10;&#10;Description automatically generated"/>
          <p:cNvPicPr preferRelativeResize="0"/>
          <p:nvPr/>
        </p:nvPicPr>
        <p:blipFill rotWithShape="1">
          <a:blip r:embed="rId3">
            <a:alphaModFix/>
          </a:blip>
          <a:srcRect/>
          <a:stretch/>
        </p:blipFill>
        <p:spPr>
          <a:xfrm>
            <a:off x="8713425" y="2163700"/>
            <a:ext cx="2743200" cy="1922625"/>
          </a:xfrm>
          <a:prstGeom prst="rect">
            <a:avLst/>
          </a:prstGeom>
          <a:noFill/>
          <a:ln>
            <a:noFill/>
          </a:ln>
        </p:spPr>
      </p:pic>
      <p:sp>
        <p:nvSpPr>
          <p:cNvPr id="666" name="Google Shape;666;p27"/>
          <p:cNvSpPr txBox="1"/>
          <p:nvPr/>
        </p:nvSpPr>
        <p:spPr>
          <a:xfrm>
            <a:off x="9499684" y="4086332"/>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667" name="Google Shape;667;p27" descr="A picture containing text, clipart&#10;&#10;Description automatically generated"/>
          <p:cNvPicPr preferRelativeResize="0"/>
          <p:nvPr/>
        </p:nvPicPr>
        <p:blipFill rotWithShape="1">
          <a:blip r:embed="rId4">
            <a:alphaModFix/>
          </a:blip>
          <a:srcRect/>
          <a:stretch/>
        </p:blipFill>
        <p:spPr>
          <a:xfrm>
            <a:off x="10301008" y="149225"/>
            <a:ext cx="1809750" cy="971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Функции ЦНС: помощь при нарушениях</a:t>
            </a:r>
            <a:endParaRPr/>
          </a:p>
        </p:txBody>
      </p:sp>
      <p:sp>
        <p:nvSpPr>
          <p:cNvPr id="674" name="Google Shape;674;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Если психическое состояние изменено, травмы нет, ABCDE без особенностей:</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Поместите пациента в ВОССТАНОВИТЕЛЬНОЕ ПОЛОЖЕНИЕ.</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изменении психического состояния, низком уровне глюкозы   (&lt;3,5 ммоль/л или &lt;60 мг/</a:t>
            </a:r>
            <a:r>
              <a:rPr lang="ru-RU" sz="2400" dirty="0" err="1">
                <a:latin typeface="Arial"/>
                <a:ea typeface="Arial"/>
                <a:cs typeface="Arial"/>
                <a:sym typeface="Arial"/>
              </a:rPr>
              <a:t>дл</a:t>
            </a:r>
            <a:r>
              <a:rPr lang="ru-RU" sz="2400" dirty="0">
                <a:latin typeface="Arial"/>
                <a:ea typeface="Arial"/>
                <a:cs typeface="Arial"/>
                <a:sym typeface="Arial"/>
              </a:rPr>
              <a:t>) или при невозможности проверить уровень глюкозы:</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Дайте пациенту ГЛЮКОЗУ.</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активных судорогах:</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b="0" i="0" u="none" strike="noStrike" cap="none" dirty="0">
                <a:latin typeface="Arial"/>
                <a:ea typeface="Arial"/>
                <a:cs typeface="Arial"/>
                <a:sym typeface="Arial"/>
              </a:rPr>
              <a:t>Дайте </a:t>
            </a:r>
            <a:r>
              <a:rPr lang="ru-RU" dirty="0">
                <a:latin typeface="Arial"/>
                <a:ea typeface="Arial"/>
                <a:cs typeface="Arial"/>
                <a:sym typeface="Arial"/>
              </a:rPr>
              <a:t>БЕНЗОДИАЗЕПИН.</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беременности и судорогах:</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Дайте СУЛЬФАТ МАГНИЯ.</a:t>
            </a:r>
            <a:endParaRPr dirty="0"/>
          </a:p>
          <a:p>
            <a:pPr marL="685800" lvl="1" indent="-76200" algn="l" rtl="0">
              <a:lnSpc>
                <a:spcPct val="90000"/>
              </a:lnSpc>
              <a:spcBef>
                <a:spcPts val="500"/>
              </a:spcBef>
              <a:spcAft>
                <a:spcPts val="0"/>
              </a:spcAft>
              <a:buClr>
                <a:schemeClr val="dk1"/>
              </a:buClr>
              <a:buSzPts val="2400"/>
              <a:buNone/>
            </a:pPr>
            <a:endParaRPr dirty="0"/>
          </a:p>
        </p:txBody>
      </p:sp>
      <p:sp>
        <p:nvSpPr>
          <p:cNvPr id="675" name="Google Shape;675;p28"/>
          <p:cNvSpPr txBox="1"/>
          <p:nvPr/>
        </p:nvSpPr>
        <p:spPr>
          <a:xfrm>
            <a:off x="6809362" y="1849944"/>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676" name="Google Shape;676;p28"/>
          <p:cNvSpPr txBox="1"/>
          <p:nvPr/>
        </p:nvSpPr>
        <p:spPr>
          <a:xfrm>
            <a:off x="9368109" y="525464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677" name="Google Shape;677;p28" descr="A picture containing text&#10;&#10;Description automatically generated"/>
          <p:cNvPicPr preferRelativeResize="0"/>
          <p:nvPr/>
        </p:nvPicPr>
        <p:blipFill rotWithShape="1">
          <a:blip r:embed="rId3">
            <a:alphaModFix/>
          </a:blip>
          <a:srcRect/>
          <a:stretch/>
        </p:blipFill>
        <p:spPr>
          <a:xfrm>
            <a:off x="7114988" y="3510091"/>
            <a:ext cx="3445435" cy="2400230"/>
          </a:xfrm>
          <a:prstGeom prst="rect">
            <a:avLst/>
          </a:prstGeom>
          <a:noFill/>
          <a:ln>
            <a:noFill/>
          </a:ln>
        </p:spPr>
      </p:pic>
      <p:pic>
        <p:nvPicPr>
          <p:cNvPr id="678" name="Google Shape;678;p28" descr="A picture containing text, clipart&#10;&#10;Description automatically generated"/>
          <p:cNvPicPr preferRelativeResize="0"/>
          <p:nvPr/>
        </p:nvPicPr>
        <p:blipFill rotWithShape="1">
          <a:blip r:embed="rId4">
            <a:alphaModFix/>
          </a:blip>
          <a:srcRect/>
          <a:stretch/>
        </p:blipFill>
        <p:spPr>
          <a:xfrm>
            <a:off x="10301008" y="149225"/>
            <a:ext cx="1809750" cy="971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29" descr="Logo, company name&#10;&#10;Description automatically generated"/>
          <p:cNvPicPr preferRelativeResize="0"/>
          <p:nvPr/>
        </p:nvPicPr>
        <p:blipFill rotWithShape="1">
          <a:blip r:embed="rId3">
            <a:alphaModFix/>
          </a:blip>
          <a:srcRect/>
          <a:stretch/>
        </p:blipFill>
        <p:spPr>
          <a:xfrm>
            <a:off x="8833949" y="1505519"/>
            <a:ext cx="2620182" cy="1827507"/>
          </a:xfrm>
          <a:prstGeom prst="rect">
            <a:avLst/>
          </a:prstGeom>
          <a:noFill/>
          <a:ln>
            <a:noFill/>
          </a:ln>
        </p:spPr>
      </p:pic>
      <p:sp>
        <p:nvSpPr>
          <p:cNvPr id="685" name="Google Shape;685;p29"/>
          <p:cNvSpPr txBox="1">
            <a:spLocks noGrp="1"/>
          </p:cNvSpPr>
          <p:nvPr>
            <p:ph type="title"/>
          </p:nvPr>
        </p:nvSpPr>
        <p:spPr>
          <a:xfrm>
            <a:off x="253671" y="6089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Функции ЦНС: помощь при нарушениях</a:t>
            </a:r>
            <a:endParaRPr/>
          </a:p>
        </p:txBody>
      </p:sp>
      <p:sp>
        <p:nvSpPr>
          <p:cNvPr id="686" name="Google Shape;686;p29"/>
          <p:cNvSpPr txBox="1">
            <a:spLocks noGrp="1"/>
          </p:cNvSpPr>
          <p:nvPr>
            <p:ph type="body" idx="1"/>
          </p:nvPr>
        </p:nvSpPr>
        <p:spPr>
          <a:xfrm>
            <a:off x="253670" y="1505519"/>
            <a:ext cx="8371113" cy="5042426"/>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200"/>
              <a:buChar char="•"/>
            </a:pPr>
            <a:r>
              <a:rPr lang="ru-RU" sz="2200" dirty="0">
                <a:latin typeface="Arial"/>
                <a:ea typeface="Arial"/>
                <a:cs typeface="Arial"/>
                <a:sym typeface="Arial"/>
              </a:rPr>
              <a:t>Если у пациента </a:t>
            </a:r>
            <a:r>
              <a:rPr lang="ru-RU" sz="2200" i="1" dirty="0">
                <a:latin typeface="Arial"/>
                <a:ea typeface="Arial"/>
                <a:cs typeface="Arial"/>
                <a:sym typeface="Arial"/>
              </a:rPr>
              <a:t>суженные</a:t>
            </a:r>
            <a:r>
              <a:rPr lang="ru-RU" sz="2200" dirty="0">
                <a:latin typeface="Arial"/>
                <a:ea typeface="Arial"/>
                <a:cs typeface="Arial"/>
                <a:sym typeface="Arial"/>
              </a:rPr>
              <a:t> зрачки и замедленное дыхание, можно предположить передозировку опиоидами</a:t>
            </a:r>
            <a:r>
              <a:rPr lang="ru-RU" sz="2200" dirty="0"/>
              <a:t>:</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Дайте НАЛОКСОН.</a:t>
            </a:r>
            <a:endParaRPr dirty="0"/>
          </a:p>
          <a:p>
            <a:pPr marL="685800" lvl="1" indent="-88900" algn="l" rtl="0">
              <a:lnSpc>
                <a:spcPct val="90000"/>
              </a:lnSpc>
              <a:spcBef>
                <a:spcPts val="500"/>
              </a:spcBef>
              <a:spcAft>
                <a:spcPts val="0"/>
              </a:spcAft>
              <a:buClr>
                <a:schemeClr val="dk1"/>
              </a:buClr>
              <a:buSzPts val="2200"/>
              <a:buNone/>
            </a:pPr>
            <a:endParaRPr sz="1000"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Если размер зрачков </a:t>
            </a:r>
            <a:r>
              <a:rPr lang="ru-RU" sz="2200" i="1" dirty="0">
                <a:latin typeface="Arial"/>
                <a:ea typeface="Arial"/>
                <a:cs typeface="Arial"/>
                <a:sym typeface="Arial"/>
              </a:rPr>
              <a:t>неодинаков</a:t>
            </a:r>
            <a:r>
              <a:rPr lang="ru-RU" sz="2200" dirty="0">
                <a:latin typeface="Arial"/>
                <a:ea typeface="Arial"/>
                <a:cs typeface="Arial"/>
                <a:sym typeface="Arial"/>
              </a:rPr>
              <a:t>, следует предположить повышение внутричерепного давления:</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ПРИПОДНИМИТЕ ГОЛОВНОЙ КОНЕЦ КОЙКИ НА 30</a:t>
            </a:r>
            <a:r>
              <a:rPr lang="ru-RU" sz="2200" baseline="30000" dirty="0">
                <a:latin typeface="Arial"/>
                <a:ea typeface="Arial"/>
                <a:cs typeface="Arial"/>
                <a:sym typeface="Arial"/>
              </a:rPr>
              <a:t>0</a:t>
            </a:r>
            <a:r>
              <a:rPr lang="ru-RU" sz="2200" dirty="0">
                <a:latin typeface="Arial"/>
                <a:ea typeface="Arial"/>
                <a:cs typeface="Arial"/>
                <a:sym typeface="Arial"/>
              </a:rPr>
              <a:t>С, если нет подозрения на травму позвоночника.</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Планируйте заблаговременную ПЕРЕДАЧУ / ПЕРЕНАПРАВЛЕНИЕ пациента.</a:t>
            </a:r>
            <a:endParaRPr dirty="0"/>
          </a:p>
          <a:p>
            <a:pPr marL="685800" lvl="1" indent="-88900" algn="l" rtl="0">
              <a:lnSpc>
                <a:spcPct val="90000"/>
              </a:lnSpc>
              <a:spcBef>
                <a:spcPts val="500"/>
              </a:spcBef>
              <a:spcAft>
                <a:spcPts val="0"/>
              </a:spcAft>
              <a:buClr>
                <a:schemeClr val="dk1"/>
              </a:buClr>
              <a:buSzPts val="2200"/>
              <a:buNone/>
            </a:pPr>
            <a:endParaRPr sz="1000"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Если причина изменения психического состояния неизвестна, рассмотрите вероятность </a:t>
            </a:r>
            <a:r>
              <a:rPr lang="ru-RU" sz="2200" dirty="0">
                <a:solidFill>
                  <a:schemeClr val="accent2"/>
                </a:solidFill>
                <a:latin typeface="Arial"/>
                <a:ea typeface="Arial"/>
                <a:cs typeface="Arial"/>
                <a:sym typeface="Arial"/>
              </a:rPr>
              <a:t>травмы:</a:t>
            </a:r>
            <a:endParaRPr dirty="0"/>
          </a:p>
          <a:p>
            <a:pPr marL="800100" lvl="1"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Проведите ИММОБИЛИЗАЦИЮ шейного отдела позвоночника.</a:t>
            </a:r>
            <a:endParaRPr sz="2200" dirty="0"/>
          </a:p>
        </p:txBody>
      </p:sp>
      <p:sp>
        <p:nvSpPr>
          <p:cNvPr id="687" name="Google Shape;687;p29"/>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688" name="Google Shape;688;p29"/>
          <p:cNvSpPr txBox="1"/>
          <p:nvPr/>
        </p:nvSpPr>
        <p:spPr>
          <a:xfrm>
            <a:off x="10018050" y="306576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689" name="Google Shape;689;p29" descr="A picture containing text, clipart&#10;&#10;Description automatically generated"/>
          <p:cNvPicPr preferRelativeResize="0"/>
          <p:nvPr/>
        </p:nvPicPr>
        <p:blipFill rotWithShape="1">
          <a:blip r:embed="rId4">
            <a:alphaModFix/>
          </a:blip>
          <a:srcRect/>
          <a:stretch/>
        </p:blipFill>
        <p:spPr>
          <a:xfrm>
            <a:off x="10301008" y="149225"/>
            <a:ext cx="1809750" cy="971550"/>
          </a:xfrm>
          <a:prstGeom prst="rect">
            <a:avLst/>
          </a:prstGeom>
          <a:noFill/>
          <a:ln>
            <a:noFill/>
          </a:ln>
        </p:spPr>
      </p:pic>
      <p:pic>
        <p:nvPicPr>
          <p:cNvPr id="690" name="Google Shape;690;p29" descr="Logo&#10;&#10;Description automatically generated"/>
          <p:cNvPicPr preferRelativeResize="0"/>
          <p:nvPr/>
        </p:nvPicPr>
        <p:blipFill rotWithShape="1">
          <a:blip r:embed="rId5">
            <a:alphaModFix/>
          </a:blip>
          <a:srcRect/>
          <a:stretch/>
        </p:blipFill>
        <p:spPr>
          <a:xfrm>
            <a:off x="8810811" y="3331239"/>
            <a:ext cx="2668495" cy="1853992"/>
          </a:xfrm>
          <a:prstGeom prst="rect">
            <a:avLst/>
          </a:prstGeom>
          <a:noFill/>
          <a:ln>
            <a:noFill/>
          </a:ln>
        </p:spPr>
      </p:pic>
      <p:sp>
        <p:nvSpPr>
          <p:cNvPr id="691" name="Google Shape;691;p29"/>
          <p:cNvSpPr txBox="1"/>
          <p:nvPr/>
        </p:nvSpPr>
        <p:spPr>
          <a:xfrm>
            <a:off x="10018049" y="485870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
          <p:cNvSpPr txBox="1"/>
          <p:nvPr/>
        </p:nvSpPr>
        <p:spPr>
          <a:xfrm>
            <a:off x="5730" y="1836099"/>
            <a:ext cx="12186270" cy="1375752"/>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409" name="Google Shape;409;p3"/>
          <p:cNvSpPr txBox="1">
            <a:spLocks noGrp="1"/>
          </p:cNvSpPr>
          <p:nvPr>
            <p:ph type="title"/>
          </p:nvPr>
        </p:nvSpPr>
        <p:spPr>
          <a:xfrm>
            <a:off x="46592" y="1808900"/>
            <a:ext cx="10515600" cy="143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Алгоритм ABCDE и сбор анамнеза по схеме SAMPLE</a:t>
            </a:r>
            <a:endParaRPr dirty="0"/>
          </a:p>
        </p:txBody>
      </p:sp>
      <p:sp>
        <p:nvSpPr>
          <p:cNvPr id="410" name="Google Shape;410;p3"/>
          <p:cNvSpPr txBox="1"/>
          <p:nvPr/>
        </p:nvSpPr>
        <p:spPr>
          <a:xfrm>
            <a:off x="-236957" y="3428512"/>
            <a:ext cx="8713694"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Clr>
                <a:srgbClr val="1F3864"/>
              </a:buClr>
              <a:buSzPts val="2800"/>
              <a:buFont typeface="Arial"/>
              <a:buNone/>
            </a:pPr>
            <a:r>
              <a:rPr lang="ru-RU" sz="2800" b="1" i="0" u="none" strike="noStrike" cap="none" dirty="0">
                <a:solidFill>
                  <a:srgbClr val="1F3864"/>
                </a:solidFill>
                <a:latin typeface="Arial"/>
                <a:ea typeface="Arial"/>
                <a:cs typeface="Arial"/>
                <a:sym typeface="Arial"/>
              </a:rPr>
              <a:t>Часть I: Введение в алгоритм ABCDE</a:t>
            </a:r>
            <a:endParaRPr sz="1400" b="0" i="0" u="none" strike="noStrike" cap="none" dirty="0">
              <a:solidFill>
                <a:srgbClr val="000000"/>
              </a:solidFill>
              <a:latin typeface="Arial"/>
              <a:ea typeface="Arial"/>
              <a:cs typeface="Arial"/>
              <a:sym typeface="Arial"/>
            </a:endParaRPr>
          </a:p>
        </p:txBody>
      </p:sp>
      <p:pic>
        <p:nvPicPr>
          <p:cNvPr id="411" name="Google Shape;411;p3"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412" name="Google Shape;412;p3" descr="A picture containing text&#10;&#10;Description automatically generated"/>
          <p:cNvPicPr preferRelativeResize="0"/>
          <p:nvPr/>
        </p:nvPicPr>
        <p:blipFill rotWithShape="1">
          <a:blip r:embed="rId4">
            <a:alphaModFix/>
          </a:blip>
          <a:srcRect/>
          <a:stretch/>
        </p:blipFill>
        <p:spPr>
          <a:xfrm>
            <a:off x="10994144" y="133225"/>
            <a:ext cx="1085482" cy="1603981"/>
          </a:xfrm>
          <a:prstGeom prst="rect">
            <a:avLst/>
          </a:prstGeom>
          <a:noFill/>
          <a:ln w="9525" cap="flat" cmpd="sng">
            <a:solidFill>
              <a:srgbClr val="1F3864"/>
            </a:solidFill>
            <a:prstDash val="solid"/>
            <a:round/>
            <a:headEnd type="none" w="sm" len="sm"/>
            <a:tailEnd type="none" w="sm" len="sm"/>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696"/>
        <p:cNvGrpSpPr/>
        <p:nvPr/>
      </p:nvGrpSpPr>
      <p:grpSpPr>
        <a:xfrm>
          <a:off x="0" y="0"/>
          <a:ext cx="0" cy="0"/>
          <a:chOff x="0" y="0"/>
          <a:chExt cx="0" cy="0"/>
        </a:xfrm>
      </p:grpSpPr>
      <p:sp>
        <p:nvSpPr>
          <p:cNvPr id="697" name="Google Shape;697;p30"/>
          <p:cNvSpPr txBox="1">
            <a:spLocks noGrp="1"/>
          </p:cNvSpPr>
          <p:nvPr>
            <p:ph type="title"/>
          </p:nvPr>
        </p:nvSpPr>
        <p:spPr>
          <a:xfrm>
            <a:off x="529087" y="2385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latin typeface="Arial"/>
                <a:ea typeface="Arial"/>
                <a:cs typeface="Arial"/>
                <a:sym typeface="Arial"/>
              </a:rPr>
              <a:t>Вопросы</a:t>
            </a:r>
            <a:endParaRPr/>
          </a:p>
        </p:txBody>
      </p:sp>
      <p:sp>
        <p:nvSpPr>
          <p:cNvPr id="698" name="Google Shape;698;p30"/>
          <p:cNvSpPr txBox="1"/>
          <p:nvPr/>
        </p:nvSpPr>
        <p:spPr>
          <a:xfrm>
            <a:off x="529087" y="25241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0" i="0" u="none" strike="noStrike" cap="none">
                <a:solidFill>
                  <a:srgbClr val="1F3864"/>
                </a:solidFill>
                <a:latin typeface="Arial"/>
                <a:ea typeface="Arial"/>
                <a:cs typeface="Arial"/>
                <a:sym typeface="Arial"/>
              </a:rPr>
              <a:t>Функции ЦНС</a:t>
            </a:r>
            <a:endParaRPr sz="4000" b="0" i="0" u="none" strike="noStrike" cap="none">
              <a:solidFill>
                <a:srgbClr val="1F3864"/>
              </a:solidFill>
              <a:latin typeface="Arial"/>
              <a:ea typeface="Arial"/>
              <a:cs typeface="Arial"/>
              <a:sym typeface="Arial"/>
            </a:endParaRPr>
          </a:p>
        </p:txBody>
      </p:sp>
      <p:pic>
        <p:nvPicPr>
          <p:cNvPr id="699" name="Google Shape;699;p30" descr="A picture containing text, clipart&#10;&#10;Description automatically generated"/>
          <p:cNvPicPr preferRelativeResize="0"/>
          <p:nvPr/>
        </p:nvPicPr>
        <p:blipFill rotWithShape="1">
          <a:blip r:embed="rId3">
            <a:alphaModFix/>
          </a:blip>
          <a:srcRect/>
          <a:stretch/>
        </p:blipFill>
        <p:spPr>
          <a:xfrm>
            <a:off x="10305414" y="93686"/>
            <a:ext cx="1809750" cy="971550"/>
          </a:xfrm>
          <a:prstGeom prst="rect">
            <a:avLst/>
          </a:prstGeom>
          <a:noFill/>
          <a:ln>
            <a:noFill/>
          </a:ln>
        </p:spPr>
      </p:pic>
      <p:pic>
        <p:nvPicPr>
          <p:cNvPr id="700" name="Google Shape;700;p30" descr="Logo, icon&#10;&#10;Description automatically generated"/>
          <p:cNvPicPr preferRelativeResize="0"/>
          <p:nvPr/>
        </p:nvPicPr>
        <p:blipFill rotWithShape="1">
          <a:blip r:embed="rId4">
            <a:alphaModFix/>
          </a:blip>
          <a:srcRect/>
          <a:stretch/>
        </p:blipFill>
        <p:spPr>
          <a:xfrm>
            <a:off x="3110753" y="1487605"/>
            <a:ext cx="5970493" cy="312975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Воздействие окружающей среды /    осмотр пациента: оценка</a:t>
            </a:r>
            <a:endParaRPr dirty="0"/>
          </a:p>
        </p:txBody>
      </p:sp>
      <p:sp>
        <p:nvSpPr>
          <p:cNvPr id="707" name="Google Shape;70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Осмотрите</a:t>
            </a:r>
            <a:r>
              <a:rPr lang="ru-RU" sz="2400" dirty="0">
                <a:latin typeface="Arial"/>
                <a:ea typeface="Arial"/>
                <a:cs typeface="Arial"/>
                <a:sym typeface="Arial"/>
              </a:rPr>
              <a:t> все тело пациента на наличие скрытых травм, сыпи, укусов или других повреждений: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Сыпь, такая как крапивница, может указывать на аллергическую реакцию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Другие высыпания могут указывать на инфекцию </a:t>
            </a:r>
            <a:endParaRPr dirty="0"/>
          </a:p>
          <a:p>
            <a:pPr marL="685800" lvl="1" indent="-76200" algn="l" rtl="0">
              <a:lnSpc>
                <a:spcPct val="90000"/>
              </a:lnSpc>
              <a:spcBef>
                <a:spcPts val="500"/>
              </a:spcBef>
              <a:spcAft>
                <a:spcPts val="0"/>
              </a:spcAft>
              <a:buClr>
                <a:schemeClr val="dk1"/>
              </a:buClr>
              <a:buSzPts val="2400"/>
              <a:buNone/>
            </a:pPr>
            <a:endParaRPr dirty="0"/>
          </a:p>
        </p:txBody>
      </p:sp>
      <p:sp>
        <p:nvSpPr>
          <p:cNvPr id="708" name="Google Shape;708;p31"/>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709" name="Google Shape;709;p31"/>
          <p:cNvSpPr txBox="1"/>
          <p:nvPr/>
        </p:nvSpPr>
        <p:spPr>
          <a:xfrm>
            <a:off x="8641932" y="5538094"/>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710" name="Google Shape;710;p31" descr="A picture containing text, clipart&#10;&#10;Description automatically generated"/>
          <p:cNvPicPr preferRelativeResize="0"/>
          <p:nvPr/>
        </p:nvPicPr>
        <p:blipFill rotWithShape="1">
          <a:blip r:embed="rId3">
            <a:alphaModFix/>
          </a:blip>
          <a:srcRect/>
          <a:stretch/>
        </p:blipFill>
        <p:spPr>
          <a:xfrm>
            <a:off x="10216776" y="179107"/>
            <a:ext cx="1828800" cy="971550"/>
          </a:xfrm>
          <a:prstGeom prst="rect">
            <a:avLst/>
          </a:prstGeom>
          <a:noFill/>
          <a:ln>
            <a:noFill/>
          </a:ln>
        </p:spPr>
      </p:pic>
      <p:pic>
        <p:nvPicPr>
          <p:cNvPr id="711" name="Google Shape;711;p31" descr="A picture containing text&#10;&#10;Description automatically generated"/>
          <p:cNvPicPr preferRelativeResize="0"/>
          <p:nvPr/>
        </p:nvPicPr>
        <p:blipFill rotWithShape="1">
          <a:blip r:embed="rId4">
            <a:alphaModFix/>
          </a:blip>
          <a:srcRect/>
          <a:stretch/>
        </p:blipFill>
        <p:spPr>
          <a:xfrm>
            <a:off x="7274942" y="3627260"/>
            <a:ext cx="2743200" cy="19142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2"/>
          <p:cNvSpPr txBox="1">
            <a:spLocks noGrp="1"/>
          </p:cNvSpPr>
          <p:nvPr>
            <p:ph type="title"/>
          </p:nvPr>
        </p:nvSpPr>
        <p:spPr>
          <a:xfrm>
            <a:off x="531808" y="162441"/>
            <a:ext cx="10329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ct val="100000"/>
              <a:buFont typeface="Arial"/>
              <a:buNone/>
            </a:pPr>
            <a:r>
              <a:rPr lang="ru-RU" sz="3600" dirty="0">
                <a:solidFill>
                  <a:srgbClr val="1F3864"/>
                </a:solidFill>
              </a:rPr>
              <a:t>Воздействие окружающей среды / осмотр пациента: помощь при нарушениях</a:t>
            </a:r>
            <a:endParaRPr sz="5400" dirty="0"/>
          </a:p>
        </p:txBody>
      </p:sp>
      <p:sp>
        <p:nvSpPr>
          <p:cNvPr id="718" name="Google Shape;718;p32"/>
          <p:cNvSpPr txBox="1">
            <a:spLocks noGrp="1"/>
          </p:cNvSpPr>
          <p:nvPr>
            <p:ph type="body" idx="1"/>
          </p:nvPr>
        </p:nvSpPr>
        <p:spPr>
          <a:xfrm>
            <a:off x="838200" y="1534524"/>
            <a:ext cx="9945414" cy="4866275"/>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100"/>
              <a:buChar char="•"/>
            </a:pPr>
            <a:r>
              <a:rPr lang="ru-RU" sz="2100" dirty="0">
                <a:latin typeface="Arial"/>
                <a:ea typeface="Arial"/>
                <a:cs typeface="Arial"/>
                <a:sym typeface="Arial"/>
              </a:rPr>
              <a:t>Если есть подозрение на укус змеи:</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ИММОБИЛИЗУЙТЕ укушенную конечность.</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Сфотографируйте змею (если это возможно и безопасно), чтобы отправить снимки в больницу.</a:t>
            </a:r>
            <a:endParaRPr dirty="0"/>
          </a:p>
          <a:p>
            <a:pPr marL="228600" lvl="0" indent="-228600" algn="l" rtl="0">
              <a:lnSpc>
                <a:spcPct val="90000"/>
              </a:lnSpc>
              <a:spcBef>
                <a:spcPts val="1000"/>
              </a:spcBef>
              <a:spcAft>
                <a:spcPts val="0"/>
              </a:spcAft>
              <a:buClr>
                <a:schemeClr val="dk1"/>
              </a:buClr>
              <a:buSzPts val="2100"/>
              <a:buChar char="•"/>
            </a:pPr>
            <a:r>
              <a:rPr lang="ru-RU" sz="2100" dirty="0">
                <a:latin typeface="Arial"/>
                <a:ea typeface="Arial"/>
                <a:cs typeface="Arial"/>
                <a:sym typeface="Arial"/>
              </a:rPr>
              <a:t>Общие соображения относительно полного осмотра пациента:</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СНИМИТЕ стесняющую движения одежду и ювелирные изделия</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УКРОЙТЕ пациента, чтобы предотвратить гипотермию:</a:t>
            </a:r>
            <a:endParaRPr dirty="0"/>
          </a:p>
          <a:p>
            <a:pPr marL="1257300" lvl="2" algn="l" rtl="0">
              <a:lnSpc>
                <a:spcPct val="90000"/>
              </a:lnSpc>
              <a:spcBef>
                <a:spcPts val="500"/>
              </a:spcBef>
              <a:spcAft>
                <a:spcPts val="0"/>
              </a:spcAft>
              <a:buClr>
                <a:schemeClr val="dk1"/>
              </a:buClr>
              <a:buSzPts val="2100"/>
              <a:buFont typeface="Wingdings" panose="05000000000000000000" pitchFamily="2" charset="2"/>
              <a:buChar char="Ø"/>
            </a:pPr>
            <a:r>
              <a:rPr lang="ru-RU" sz="2100" dirty="0">
                <a:latin typeface="Arial"/>
                <a:ea typeface="Arial"/>
                <a:cs typeface="Arial"/>
                <a:sym typeface="Arial"/>
              </a:rPr>
              <a:t>Пациенты в остром периоде заболевания могут быть неспособны регулировать температуру тела</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ПРЕДОТВРАТИТЕ </a:t>
            </a:r>
            <a:r>
              <a:rPr lang="ru-RU" sz="2100" dirty="0">
                <a:solidFill>
                  <a:schemeClr val="accent2"/>
                </a:solidFill>
                <a:latin typeface="Arial"/>
                <a:ea typeface="Arial"/>
                <a:cs typeface="Arial"/>
                <a:sym typeface="Arial"/>
              </a:rPr>
              <a:t>гипотермию:</a:t>
            </a:r>
            <a:endParaRPr dirty="0"/>
          </a:p>
          <a:p>
            <a:pPr marL="1257300" lvl="2" algn="l" rtl="0">
              <a:lnSpc>
                <a:spcPct val="90000"/>
              </a:lnSpc>
              <a:spcBef>
                <a:spcPts val="500"/>
              </a:spcBef>
              <a:spcAft>
                <a:spcPts val="0"/>
              </a:spcAft>
              <a:buClr>
                <a:schemeClr val="dk1"/>
              </a:buClr>
              <a:buSzPts val="2100"/>
              <a:buFont typeface="Wingdings" panose="05000000000000000000" pitchFamily="2" charset="2"/>
              <a:buChar char="Ø"/>
            </a:pPr>
            <a:r>
              <a:rPr lang="ru-RU" sz="2100" dirty="0">
                <a:latin typeface="Arial"/>
                <a:ea typeface="Arial"/>
                <a:cs typeface="Arial"/>
                <a:sym typeface="Arial"/>
              </a:rPr>
              <a:t>Снимите мокрую одежду и тщательно вытрите насухо кожу пациента</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Прикройте интимные места пациента</a:t>
            </a:r>
            <a:endParaRPr dirty="0"/>
          </a:p>
          <a:p>
            <a:pPr marL="228600" lvl="0" indent="-228600" algn="l" rtl="0">
              <a:lnSpc>
                <a:spcPct val="90000"/>
              </a:lnSpc>
              <a:spcBef>
                <a:spcPts val="1000"/>
              </a:spcBef>
              <a:spcAft>
                <a:spcPts val="0"/>
              </a:spcAft>
              <a:buClr>
                <a:schemeClr val="dk1"/>
              </a:buClr>
              <a:buSzPts val="2100"/>
              <a:buChar char="•"/>
            </a:pPr>
            <a:r>
              <a:rPr lang="ru-RU" sz="2100" dirty="0">
                <a:latin typeface="Arial"/>
                <a:ea typeface="Arial"/>
                <a:cs typeface="Arial"/>
                <a:sym typeface="Arial"/>
              </a:rPr>
              <a:t>Если причина неизвестна - помните о вероятности </a:t>
            </a:r>
            <a:r>
              <a:rPr lang="ru-RU" sz="2100" dirty="0">
                <a:solidFill>
                  <a:schemeClr val="accent2"/>
                </a:solidFill>
                <a:latin typeface="Arial"/>
                <a:ea typeface="Arial"/>
                <a:cs typeface="Arial"/>
                <a:sym typeface="Arial"/>
              </a:rPr>
              <a:t>травмы</a:t>
            </a:r>
            <a:endParaRPr dirty="0"/>
          </a:p>
          <a:p>
            <a:pPr marL="800100" lvl="1" algn="l" rtl="0">
              <a:lnSpc>
                <a:spcPct val="90000"/>
              </a:lnSpc>
              <a:spcBef>
                <a:spcPts val="500"/>
              </a:spcBef>
              <a:spcAft>
                <a:spcPts val="0"/>
              </a:spcAft>
              <a:buClr>
                <a:schemeClr val="dk1"/>
              </a:buClr>
              <a:buSzPts val="2100"/>
              <a:buFont typeface="Wingdings" panose="05000000000000000000" pitchFamily="2" charset="2"/>
              <a:buChar char="ü"/>
            </a:pPr>
            <a:r>
              <a:rPr lang="ru-RU" sz="2100" dirty="0">
                <a:latin typeface="Arial"/>
                <a:ea typeface="Arial"/>
                <a:cs typeface="Arial"/>
                <a:sym typeface="Arial"/>
              </a:rPr>
              <a:t>Маневр «ПЕРЕКАТ БРЕВНА» при подозрении на травму </a:t>
            </a:r>
            <a:r>
              <a:rPr lang="ru-RU" sz="2100" dirty="0"/>
              <a:t>позвоночника</a:t>
            </a:r>
            <a:r>
              <a:rPr lang="ru-RU" sz="2100" dirty="0">
                <a:latin typeface="Arial"/>
                <a:ea typeface="Arial"/>
                <a:cs typeface="Arial"/>
                <a:sym typeface="Arial"/>
              </a:rPr>
              <a:t>.</a:t>
            </a:r>
            <a:endParaRPr dirty="0"/>
          </a:p>
        </p:txBody>
      </p:sp>
      <p:sp>
        <p:nvSpPr>
          <p:cNvPr id="719" name="Google Shape;719;p32"/>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720" name="Google Shape;720;p32"/>
          <p:cNvSpPr txBox="1"/>
          <p:nvPr/>
        </p:nvSpPr>
        <p:spPr>
          <a:xfrm>
            <a:off x="9858088" y="5644108"/>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pic>
        <p:nvPicPr>
          <p:cNvPr id="721" name="Google Shape;721;p32" descr="A picture containing text, clipart&#10;&#10;Description automatically generated"/>
          <p:cNvPicPr preferRelativeResize="0"/>
          <p:nvPr/>
        </p:nvPicPr>
        <p:blipFill rotWithShape="1">
          <a:blip r:embed="rId3">
            <a:alphaModFix/>
          </a:blip>
          <a:srcRect/>
          <a:stretch/>
        </p:blipFill>
        <p:spPr>
          <a:xfrm>
            <a:off x="10363201" y="179107"/>
            <a:ext cx="1828800" cy="971550"/>
          </a:xfrm>
          <a:prstGeom prst="rect">
            <a:avLst/>
          </a:prstGeom>
          <a:noFill/>
          <a:ln>
            <a:noFill/>
          </a:ln>
        </p:spPr>
      </p:pic>
      <p:pic>
        <p:nvPicPr>
          <p:cNvPr id="722" name="Google Shape;722;p32"/>
          <p:cNvPicPr preferRelativeResize="0"/>
          <p:nvPr/>
        </p:nvPicPr>
        <p:blipFill rotWithShape="1">
          <a:blip r:embed="rId4">
            <a:alphaModFix/>
          </a:blip>
          <a:srcRect/>
          <a:stretch/>
        </p:blipFill>
        <p:spPr>
          <a:xfrm>
            <a:off x="9368239" y="3783248"/>
            <a:ext cx="2743200" cy="191311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727"/>
        <p:cNvGrpSpPr/>
        <p:nvPr/>
      </p:nvGrpSpPr>
      <p:grpSpPr>
        <a:xfrm>
          <a:off x="0" y="0"/>
          <a:ext cx="0" cy="0"/>
          <a:chOff x="0" y="0"/>
          <a:chExt cx="0" cy="0"/>
        </a:xfrm>
      </p:grpSpPr>
      <p:sp>
        <p:nvSpPr>
          <p:cNvPr id="728" name="Google Shape;728;p33"/>
          <p:cNvSpPr txBox="1">
            <a:spLocks noGrp="1"/>
          </p:cNvSpPr>
          <p:nvPr>
            <p:ph type="title"/>
          </p:nvPr>
        </p:nvSpPr>
        <p:spPr>
          <a:xfrm>
            <a:off x="529087" y="2385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latin typeface="Arial"/>
                <a:ea typeface="Arial"/>
                <a:cs typeface="Arial"/>
                <a:sym typeface="Arial"/>
              </a:rPr>
              <a:t>Вопросы</a:t>
            </a:r>
            <a:endParaRPr/>
          </a:p>
        </p:txBody>
      </p:sp>
      <p:sp>
        <p:nvSpPr>
          <p:cNvPr id="729" name="Google Shape;729;p33"/>
          <p:cNvSpPr txBox="1"/>
          <p:nvPr/>
        </p:nvSpPr>
        <p:spPr>
          <a:xfrm>
            <a:off x="529087" y="25241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Calibri"/>
              <a:buNone/>
            </a:pPr>
            <a:r>
              <a:rPr lang="ru-RU" sz="4000" b="0" i="0" u="none" strike="noStrike" cap="none">
                <a:solidFill>
                  <a:srgbClr val="1F3864"/>
                </a:solidFill>
                <a:latin typeface="Calibri"/>
                <a:ea typeface="Calibri"/>
                <a:cs typeface="Calibri"/>
                <a:sym typeface="Calibri"/>
              </a:rPr>
              <a:t>Воздействие окружающей среды</a:t>
            </a:r>
            <a:endParaRPr sz="4000" b="0" i="0" u="none" strike="noStrike" cap="none">
              <a:solidFill>
                <a:srgbClr val="1F3864"/>
              </a:solidFill>
              <a:latin typeface="Arial"/>
              <a:ea typeface="Arial"/>
              <a:cs typeface="Arial"/>
              <a:sym typeface="Arial"/>
            </a:endParaRPr>
          </a:p>
        </p:txBody>
      </p:sp>
      <p:pic>
        <p:nvPicPr>
          <p:cNvPr id="730" name="Google Shape;730;p33" descr="A picture containing text, clipart&#10;&#10;Description automatically generated"/>
          <p:cNvPicPr preferRelativeResize="0"/>
          <p:nvPr/>
        </p:nvPicPr>
        <p:blipFill rotWithShape="1">
          <a:blip r:embed="rId3">
            <a:alphaModFix/>
          </a:blip>
          <a:srcRect/>
          <a:stretch/>
        </p:blipFill>
        <p:spPr>
          <a:xfrm>
            <a:off x="10216776" y="179107"/>
            <a:ext cx="1828800" cy="971550"/>
          </a:xfrm>
          <a:prstGeom prst="rect">
            <a:avLst/>
          </a:prstGeom>
          <a:noFill/>
          <a:ln>
            <a:noFill/>
          </a:ln>
        </p:spPr>
      </p:pic>
      <p:pic>
        <p:nvPicPr>
          <p:cNvPr id="731" name="Google Shape;731;p33" descr="Logo, icon&#10;&#10;Description automatically generated"/>
          <p:cNvPicPr preferRelativeResize="0"/>
          <p:nvPr/>
        </p:nvPicPr>
        <p:blipFill rotWithShape="1">
          <a:blip r:embed="rId4">
            <a:alphaModFix/>
          </a:blip>
          <a:srcRect/>
          <a:stretch/>
        </p:blipFill>
        <p:spPr>
          <a:xfrm>
            <a:off x="3155576" y="1523463"/>
            <a:ext cx="5880847" cy="30580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737" name="Google Shape;737;p3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rPr>
              <a:t>Алгоритм</a:t>
            </a:r>
            <a:r>
              <a:rPr lang="ru-RU" sz="4000" b="1" dirty="0">
                <a:solidFill>
                  <a:srgbClr val="FFFFFF"/>
                </a:solidFill>
                <a:latin typeface="Arial"/>
                <a:ea typeface="Arial"/>
                <a:cs typeface="Arial"/>
                <a:sym typeface="Arial"/>
              </a:rPr>
              <a:t> ABCDE и сбор анамнеза по схеме SAMPLE</a:t>
            </a:r>
            <a:endParaRPr dirty="0"/>
          </a:p>
        </p:txBody>
      </p:sp>
      <p:sp>
        <p:nvSpPr>
          <p:cNvPr id="738" name="Google Shape;738;p34"/>
          <p:cNvSpPr txBox="1"/>
          <p:nvPr/>
        </p:nvSpPr>
        <p:spPr>
          <a:xfrm>
            <a:off x="-191123" y="3239444"/>
            <a:ext cx="11526061" cy="954067"/>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u-RU" sz="2800" b="1" i="0" u="none" strike="noStrike" cap="none">
                <a:solidFill>
                  <a:srgbClr val="1F3864"/>
                </a:solidFill>
                <a:latin typeface="Arial"/>
                <a:ea typeface="Arial"/>
                <a:cs typeface="Arial"/>
                <a:sym typeface="Arial"/>
              </a:rPr>
              <a:t>Часть 2: Углубленное изучение острых, угрожающих жизни состояний</a:t>
            </a:r>
            <a:endParaRPr sz="1400" b="0" i="0" u="none" strike="noStrike" cap="none">
              <a:solidFill>
                <a:srgbClr val="000000"/>
              </a:solidFill>
              <a:latin typeface="Arial"/>
              <a:ea typeface="Arial"/>
              <a:cs typeface="Arial"/>
              <a:sym typeface="Arial"/>
            </a:endParaRPr>
          </a:p>
        </p:txBody>
      </p:sp>
      <p:pic>
        <p:nvPicPr>
          <p:cNvPr id="739" name="Google Shape;739;p34"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740" name="Google Shape;740;p34"/>
          <p:cNvPicPr preferRelativeResize="0"/>
          <p:nvPr/>
        </p:nvPicPr>
        <p:blipFill rotWithShape="1">
          <a:blip r:embed="rId4">
            <a:alphaModFix/>
          </a:blip>
          <a:srcRect/>
          <a:stretch/>
        </p:blipFill>
        <p:spPr>
          <a:xfrm>
            <a:off x="11010917" y="93423"/>
            <a:ext cx="1102556" cy="16275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aphicFrame>
        <p:nvGraphicFramePr>
          <p:cNvPr id="746" name="Google Shape;746;p35"/>
          <p:cNvGraphicFramePr/>
          <p:nvPr>
            <p:extLst>
              <p:ext uri="{D42A27DB-BD31-4B8C-83A1-F6EECF244321}">
                <p14:modId xmlns:p14="http://schemas.microsoft.com/office/powerpoint/2010/main" val="3893048248"/>
              </p:ext>
            </p:extLst>
          </p:nvPr>
        </p:nvGraphicFramePr>
        <p:xfrm>
          <a:off x="222086" y="1562661"/>
          <a:ext cx="11695850" cy="4232695"/>
        </p:xfrm>
        <a:graphic>
          <a:graphicData uri="http://schemas.openxmlformats.org/drawingml/2006/table">
            <a:tbl>
              <a:tblPr firstRow="1" bandRow="1">
                <a:noFill/>
                <a:tableStyleId>{8264471C-A6B2-475A-851C-C7BAF4FC5992}</a:tableStyleId>
              </a:tblPr>
              <a:tblGrid>
                <a:gridCol w="2305525">
                  <a:extLst>
                    <a:ext uri="{9D8B030D-6E8A-4147-A177-3AD203B41FA5}">
                      <a16:colId xmlns:a16="http://schemas.microsoft.com/office/drawing/2014/main" val="20000"/>
                    </a:ext>
                  </a:extLst>
                </a:gridCol>
                <a:gridCol w="2537350">
                  <a:extLst>
                    <a:ext uri="{9D8B030D-6E8A-4147-A177-3AD203B41FA5}">
                      <a16:colId xmlns:a16="http://schemas.microsoft.com/office/drawing/2014/main" val="20001"/>
                    </a:ext>
                  </a:extLst>
                </a:gridCol>
                <a:gridCol w="2281550">
                  <a:extLst>
                    <a:ext uri="{9D8B030D-6E8A-4147-A177-3AD203B41FA5}">
                      <a16:colId xmlns:a16="http://schemas.microsoft.com/office/drawing/2014/main" val="20002"/>
                    </a:ext>
                  </a:extLst>
                </a:gridCol>
                <a:gridCol w="2596275">
                  <a:extLst>
                    <a:ext uri="{9D8B030D-6E8A-4147-A177-3AD203B41FA5}">
                      <a16:colId xmlns:a16="http://schemas.microsoft.com/office/drawing/2014/main" val="20003"/>
                    </a:ext>
                  </a:extLst>
                </a:gridCol>
                <a:gridCol w="1975150">
                  <a:extLst>
                    <a:ext uri="{9D8B030D-6E8A-4147-A177-3AD203B41FA5}">
                      <a16:colId xmlns:a16="http://schemas.microsoft.com/office/drawing/2014/main" val="20004"/>
                    </a:ext>
                  </a:extLst>
                </a:gridCol>
              </a:tblGrid>
              <a:tr h="11237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57900">
                <a:tc>
                  <a:txBody>
                    <a:bodyPr/>
                    <a:lstStyle/>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Обструкция: инородное тело</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Обструкция: ожоги</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Обструкция: анафилаксия</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Обструкция: травма</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Напряженный пневмоторакс</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Передозировка опиатами</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Астма / ХОБЛ</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Обширный плевральный выпот или гемоторакс</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Отсутствие пульса</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Шок</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Сильное кровотечение</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Тампонада сердца</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Гипогликемия</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Повышенное внутричерепное давление</a:t>
                      </a:r>
                      <a:endParaRPr sz="1400" u="none" strike="noStrike" cap="none"/>
                    </a:p>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a:latin typeface="Arial"/>
                          <a:ea typeface="Arial"/>
                          <a:cs typeface="Arial"/>
                          <a:sym typeface="Arial"/>
                        </a:rPr>
                        <a:t>Судороги / конвульсии</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Укус змеи</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47" name="Google Shape;747;p35"/>
          <p:cNvSpPr txBox="1">
            <a:spLocks noGrp="1"/>
          </p:cNvSpPr>
          <p:nvPr>
            <p:ph type="title"/>
          </p:nvPr>
        </p:nvSpPr>
        <p:spPr>
          <a:xfrm>
            <a:off x="139223" y="901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Углубленное изучение острых, угрожающих жизни состояний</a:t>
            </a:r>
            <a:endParaRPr/>
          </a:p>
        </p:txBody>
      </p:sp>
      <p:pic>
        <p:nvPicPr>
          <p:cNvPr id="748" name="Google Shape;748;p35" descr="A picture containing icon&#10;&#10;Description automatically generated"/>
          <p:cNvPicPr preferRelativeResize="0"/>
          <p:nvPr/>
        </p:nvPicPr>
        <p:blipFill rotWithShape="1">
          <a:blip r:embed="rId3">
            <a:alphaModFix/>
          </a:blip>
          <a:srcRect/>
          <a:stretch/>
        </p:blipFill>
        <p:spPr>
          <a:xfrm>
            <a:off x="498028" y="1619838"/>
            <a:ext cx="1842855" cy="984539"/>
          </a:xfrm>
          <a:prstGeom prst="rect">
            <a:avLst/>
          </a:prstGeom>
          <a:noFill/>
          <a:ln>
            <a:noFill/>
          </a:ln>
        </p:spPr>
      </p:pic>
      <p:pic>
        <p:nvPicPr>
          <p:cNvPr id="749" name="Google Shape;749;p35" descr="Icon&#10;&#10;Description automatically generated"/>
          <p:cNvPicPr preferRelativeResize="0"/>
          <p:nvPr/>
        </p:nvPicPr>
        <p:blipFill rotWithShape="1">
          <a:blip r:embed="rId4">
            <a:alphaModFix/>
          </a:blip>
          <a:srcRect/>
          <a:stretch/>
        </p:blipFill>
        <p:spPr>
          <a:xfrm>
            <a:off x="2801475" y="1595579"/>
            <a:ext cx="1864541" cy="1033057"/>
          </a:xfrm>
          <a:prstGeom prst="rect">
            <a:avLst/>
          </a:prstGeom>
          <a:noFill/>
          <a:ln>
            <a:noFill/>
          </a:ln>
        </p:spPr>
      </p:pic>
      <p:pic>
        <p:nvPicPr>
          <p:cNvPr id="750" name="Google Shape;750;p35" descr="A picture containing icon&#10;&#10;Description automatically generated"/>
          <p:cNvPicPr preferRelativeResize="0"/>
          <p:nvPr/>
        </p:nvPicPr>
        <p:blipFill rotWithShape="1">
          <a:blip r:embed="rId5">
            <a:alphaModFix/>
          </a:blip>
          <a:srcRect/>
          <a:stretch/>
        </p:blipFill>
        <p:spPr>
          <a:xfrm>
            <a:off x="5168522" y="1625568"/>
            <a:ext cx="1849481" cy="974726"/>
          </a:xfrm>
          <a:prstGeom prst="rect">
            <a:avLst/>
          </a:prstGeom>
          <a:noFill/>
          <a:ln>
            <a:noFill/>
          </a:ln>
        </p:spPr>
      </p:pic>
      <p:pic>
        <p:nvPicPr>
          <p:cNvPr id="751" name="Google Shape;751;p35" descr="A picture containing logo&#10;&#10;Description automatically generated"/>
          <p:cNvPicPr preferRelativeResize="0"/>
          <p:nvPr/>
        </p:nvPicPr>
        <p:blipFill rotWithShape="1">
          <a:blip r:embed="rId6">
            <a:alphaModFix/>
          </a:blip>
          <a:srcRect/>
          <a:stretch/>
        </p:blipFill>
        <p:spPr>
          <a:xfrm>
            <a:off x="7565585" y="1622209"/>
            <a:ext cx="1804414" cy="962354"/>
          </a:xfrm>
          <a:prstGeom prst="rect">
            <a:avLst/>
          </a:prstGeom>
          <a:noFill/>
          <a:ln>
            <a:noFill/>
          </a:ln>
        </p:spPr>
      </p:pic>
      <p:pic>
        <p:nvPicPr>
          <p:cNvPr id="752" name="Google Shape;752;p35" descr="A picture containing text, clipart&#10;&#10;Description automatically generated"/>
          <p:cNvPicPr preferRelativeResize="0"/>
          <p:nvPr/>
        </p:nvPicPr>
        <p:blipFill rotWithShape="1">
          <a:blip r:embed="rId7">
            <a:alphaModFix/>
          </a:blip>
          <a:srcRect/>
          <a:stretch/>
        </p:blipFill>
        <p:spPr>
          <a:xfrm>
            <a:off x="9992995" y="1619838"/>
            <a:ext cx="1827794" cy="9619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6"/>
          <p:cNvSpPr txBox="1">
            <a:spLocks noGrp="1"/>
          </p:cNvSpPr>
          <p:nvPr>
            <p:ph type="title"/>
          </p:nvPr>
        </p:nvSpPr>
        <p:spPr>
          <a:xfrm>
            <a:off x="235533" y="0"/>
            <a:ext cx="95743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Обструкция дыхательных путей: инородное тело</a:t>
            </a:r>
            <a:endParaRPr dirty="0"/>
          </a:p>
        </p:txBody>
      </p:sp>
      <p:graphicFrame>
        <p:nvGraphicFramePr>
          <p:cNvPr id="759" name="Google Shape;759;p36"/>
          <p:cNvGraphicFramePr/>
          <p:nvPr>
            <p:extLst>
              <p:ext uri="{D42A27DB-BD31-4B8C-83A1-F6EECF244321}">
                <p14:modId xmlns:p14="http://schemas.microsoft.com/office/powerpoint/2010/main" val="1668588352"/>
              </p:ext>
            </p:extLst>
          </p:nvPr>
        </p:nvGraphicFramePr>
        <p:xfrm>
          <a:off x="235533" y="1181302"/>
          <a:ext cx="11765300" cy="5163000"/>
        </p:xfrm>
        <a:graphic>
          <a:graphicData uri="http://schemas.openxmlformats.org/drawingml/2006/table">
            <a:tbl>
              <a:tblPr firstRow="1" bandRow="1">
                <a:noFill/>
                <a:tableStyleId>{8264471C-A6B2-475A-851C-C7BAF4FC5992}</a:tableStyleId>
              </a:tblPr>
              <a:tblGrid>
                <a:gridCol w="5701675">
                  <a:extLst>
                    <a:ext uri="{9D8B030D-6E8A-4147-A177-3AD203B41FA5}">
                      <a16:colId xmlns:a16="http://schemas.microsoft.com/office/drawing/2014/main" val="20000"/>
                    </a:ext>
                  </a:extLst>
                </a:gridCol>
                <a:gridCol w="6063625">
                  <a:extLst>
                    <a:ext uri="{9D8B030D-6E8A-4147-A177-3AD203B41FA5}">
                      <a16:colId xmlns:a16="http://schemas.microsoft.com/office/drawing/2014/main" val="20001"/>
                    </a:ext>
                  </a:extLst>
                </a:gridCol>
              </a:tblGrid>
              <a:tr h="49955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95900">
                <a:tc>
                  <a:txBody>
                    <a:bodyPr/>
                    <a:lstStyle/>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Видимые выделения, рвота или инородное тело</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Аномальные звуки в дыхательных путях:</a:t>
                      </a:r>
                      <a:endParaRPr sz="1400" u="none" strike="noStrike" cap="none" dirty="0"/>
                    </a:p>
                    <a:p>
                      <a:pPr marL="808038" marR="0" lvl="1" indent="-350838" algn="l" rtl="0">
                        <a:lnSpc>
                          <a:spcPct val="100000"/>
                        </a:lnSpc>
                        <a:spcBef>
                          <a:spcPts val="0"/>
                        </a:spcBef>
                        <a:spcAft>
                          <a:spcPts val="0"/>
                        </a:spcAft>
                        <a:buClr>
                          <a:schemeClr val="accent2"/>
                        </a:buClr>
                        <a:buSzPts val="2000"/>
                        <a:buFont typeface="Wingdings" panose="05000000000000000000" pitchFamily="2" charset="2"/>
                        <a:buChar char="ü"/>
                      </a:pPr>
                      <a:r>
                        <a:rPr lang="ru-RU" sz="2000" i="0" u="none" strike="noStrike" cap="none" dirty="0">
                          <a:solidFill>
                            <a:schemeClr val="accent2"/>
                          </a:solidFill>
                          <a:latin typeface="Arial"/>
                          <a:ea typeface="Arial"/>
                          <a:cs typeface="Arial"/>
                          <a:sym typeface="Arial"/>
                        </a:rPr>
                        <a:t>Стридор, храп, бульканье </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Изменения психического состояния, приводящие к обструкции дыхательных путей запавшим языком </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latin typeface="Arial"/>
                          <a:ea typeface="Arial"/>
                          <a:cs typeface="Arial"/>
                          <a:sym typeface="Arial"/>
                        </a:rPr>
                        <a:t>Недостаточная экскурсия грудной клетки</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По возможности УДАЛИТЕ видимое инородное тело или проведите АСПИРАЦИЮ жидкости.</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b="0" u="none" strike="noStrike" cap="none" dirty="0">
                          <a:solidFill>
                            <a:schemeClr val="dk1"/>
                          </a:solidFill>
                          <a:latin typeface="Arial"/>
                          <a:ea typeface="Arial"/>
                          <a:cs typeface="Arial"/>
                          <a:sym typeface="Arial"/>
                        </a:rPr>
                        <a:t>Не проталкивайте его дальше в дыхательные пути.</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При полной обструкции</a:t>
                      </a:r>
                      <a:endParaRPr sz="1400" u="none" strike="noStrike" cap="none" dirty="0"/>
                    </a:p>
                    <a:p>
                      <a:pPr marL="800100" marR="0" lvl="1" indent="-342900" algn="l" rtl="0">
                        <a:lnSpc>
                          <a:spcPct val="100000"/>
                        </a:lnSpc>
                        <a:spcBef>
                          <a:spcPts val="0"/>
                        </a:spcBef>
                        <a:spcAft>
                          <a:spcPts val="0"/>
                        </a:spcAft>
                        <a:buClr>
                          <a:srgbClr val="000000"/>
                        </a:buClr>
                        <a:buSzPts val="1900"/>
                        <a:buFont typeface="Wingdings" panose="05000000000000000000" pitchFamily="2" charset="2"/>
                        <a:buChar char="ü"/>
                      </a:pPr>
                      <a:r>
                        <a:rPr lang="ru-RU" sz="1900" b="0" u="none" strike="noStrike" cap="none" dirty="0"/>
                        <a:t>Примените соответствующие возрасту пациента </a:t>
                      </a:r>
                      <a:r>
                        <a:rPr lang="ru-RU" sz="1800" u="none" strike="noStrike" cap="none" dirty="0">
                          <a:latin typeface="Arial"/>
                          <a:ea typeface="Arial"/>
                          <a:cs typeface="Arial"/>
                          <a:sym typeface="Arial"/>
                        </a:rPr>
                        <a:t>ПОДДИАФРАГМАЛЬНЫЕ</a:t>
                      </a:r>
                      <a:r>
                        <a:rPr lang="ru-RU" sz="1800" b="0" u="none" strike="noStrike" cap="none" dirty="0"/>
                        <a:t> / </a:t>
                      </a:r>
                      <a:r>
                        <a:rPr lang="ru-RU" sz="1800" u="none" strike="noStrike" cap="none" dirty="0">
                          <a:solidFill>
                            <a:schemeClr val="dk1"/>
                          </a:solidFill>
                          <a:latin typeface="Arial"/>
                          <a:ea typeface="Arial"/>
                          <a:cs typeface="Arial"/>
                          <a:sym typeface="Arial"/>
                        </a:rPr>
                        <a:t>АБДОМИНАЛЬНЫЕ ТОЛЧКИ / УДАРЫ ПО СПИНЕ</a:t>
                      </a:r>
                      <a:endParaRPr sz="12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При обструкции из-за западения языка</a:t>
                      </a:r>
                      <a:endParaRPr sz="1400" u="none" strike="noStrike" cap="none" dirty="0"/>
                    </a:p>
                    <a:p>
                      <a:pPr marL="800100" marR="0" lvl="1" indent="-342900" algn="l" rtl="0">
                        <a:lnSpc>
                          <a:spcPct val="100000"/>
                        </a:lnSpc>
                        <a:spcBef>
                          <a:spcPts val="0"/>
                        </a:spcBef>
                        <a:spcAft>
                          <a:spcPts val="0"/>
                        </a:spcAft>
                        <a:buClr>
                          <a:srgbClr val="000000"/>
                        </a:buClr>
                        <a:buSzPts val="1900"/>
                        <a:buFont typeface="Wingdings" panose="05000000000000000000" pitchFamily="2" charset="2"/>
                        <a:buChar char="ü"/>
                      </a:pPr>
                      <a:r>
                        <a:rPr lang="ru-RU" sz="1900" b="0" u="none" strike="noStrike" cap="none" dirty="0">
                          <a:solidFill>
                            <a:schemeClr val="dk1"/>
                          </a:solidFill>
                          <a:latin typeface="Arial"/>
                          <a:ea typeface="Arial"/>
                          <a:cs typeface="Arial"/>
                          <a:sym typeface="Arial"/>
                        </a:rPr>
                        <a:t>Откройте дыхательные пути с помощью </a:t>
                      </a:r>
                      <a:r>
                        <a:rPr lang="ru-RU" sz="1800" b="0" u="none" strike="noStrike" cap="none" dirty="0">
                          <a:solidFill>
                            <a:schemeClr val="dk1"/>
                          </a:solidFill>
                          <a:latin typeface="Arial"/>
                          <a:ea typeface="Arial"/>
                          <a:cs typeface="Arial"/>
                          <a:sym typeface="Arial"/>
                        </a:rPr>
                        <a:t>ЗАПРОКИДЫВАНИЯ ГОЛОВЫ и ПОДНЯТИЯ ПОДБОРОДКА или с помощью ВЫДВИЖЕНИЯ ЧЕЛЮСТИ (при травме)</a:t>
                      </a:r>
                      <a:endParaRPr sz="12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При необходимости установите РГВ или НГВ.</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p>
                      <a:pPr marL="800100" marR="0" lvl="1" indent="-215900" algn="l" rtl="0">
                        <a:lnSpc>
                          <a:spcPct val="100000"/>
                        </a:lnSpc>
                        <a:spcBef>
                          <a:spcPts val="0"/>
                        </a:spcBef>
                        <a:spcAft>
                          <a:spcPts val="0"/>
                        </a:spcAft>
                        <a:buClr>
                          <a:schemeClr val="dk1"/>
                        </a:buClr>
                        <a:buSzPts val="2000"/>
                        <a:buFont typeface="Arial"/>
                        <a:buNone/>
                      </a:pPr>
                      <a:endParaRPr sz="2000" u="none" strike="noStrike" cap="none" dirty="0">
                        <a:solidFill>
                          <a:srgbClr val="3F3F3F"/>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60" name="Google Shape;760;p36" descr="A picture containing text, vector graphics&#10;&#10;Description automatically generated"/>
          <p:cNvPicPr preferRelativeResize="0"/>
          <p:nvPr/>
        </p:nvPicPr>
        <p:blipFill rotWithShape="1">
          <a:blip r:embed="rId3">
            <a:alphaModFix/>
          </a:blip>
          <a:srcRect/>
          <a:stretch/>
        </p:blipFill>
        <p:spPr>
          <a:xfrm>
            <a:off x="3238039" y="4285626"/>
            <a:ext cx="2778822" cy="1943178"/>
          </a:xfrm>
          <a:prstGeom prst="rect">
            <a:avLst/>
          </a:prstGeom>
          <a:noFill/>
          <a:ln>
            <a:noFill/>
          </a:ln>
        </p:spPr>
      </p:pic>
      <p:pic>
        <p:nvPicPr>
          <p:cNvPr id="761" name="Google Shape;761;p36" descr="A picture containing icon&#10;&#10;Description automatically generated"/>
          <p:cNvPicPr preferRelativeResize="0"/>
          <p:nvPr/>
        </p:nvPicPr>
        <p:blipFill rotWithShape="1">
          <a:blip r:embed="rId4">
            <a:alphaModFix/>
          </a:blip>
          <a:srcRect/>
          <a:stretch/>
        </p:blipFill>
        <p:spPr>
          <a:xfrm>
            <a:off x="10111721" y="110555"/>
            <a:ext cx="1872737" cy="924775"/>
          </a:xfrm>
          <a:prstGeom prst="rect">
            <a:avLst/>
          </a:prstGeom>
          <a:noFill/>
          <a:ln>
            <a:noFill/>
          </a:ln>
        </p:spPr>
      </p:pic>
      <p:sp>
        <p:nvSpPr>
          <p:cNvPr id="762" name="Google Shape;762;p36"/>
          <p:cNvSpPr txBox="1"/>
          <p:nvPr/>
        </p:nvSpPr>
        <p:spPr>
          <a:xfrm>
            <a:off x="3874707" y="6140441"/>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37"/>
          <p:cNvSpPr txBox="1">
            <a:spLocks noGrp="1"/>
          </p:cNvSpPr>
          <p:nvPr>
            <p:ph type="title"/>
          </p:nvPr>
        </p:nvSpPr>
        <p:spPr>
          <a:xfrm>
            <a:off x="86295" y="45029"/>
            <a:ext cx="8991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Обструкция дыхательных путей: ожоги</a:t>
            </a:r>
            <a:endParaRPr/>
          </a:p>
        </p:txBody>
      </p:sp>
      <p:graphicFrame>
        <p:nvGraphicFramePr>
          <p:cNvPr id="769" name="Google Shape;769;p37"/>
          <p:cNvGraphicFramePr/>
          <p:nvPr>
            <p:extLst>
              <p:ext uri="{D42A27DB-BD31-4B8C-83A1-F6EECF244321}">
                <p14:modId xmlns:p14="http://schemas.microsoft.com/office/powerpoint/2010/main" val="717353779"/>
              </p:ext>
            </p:extLst>
          </p:nvPr>
        </p:nvGraphicFramePr>
        <p:xfrm>
          <a:off x="77694" y="1184350"/>
          <a:ext cx="11876450" cy="4312940"/>
        </p:xfrm>
        <a:graphic>
          <a:graphicData uri="http://schemas.openxmlformats.org/drawingml/2006/table">
            <a:tbl>
              <a:tblPr firstRow="1" bandRow="1">
                <a:noFill/>
                <a:tableStyleId>{8264471C-A6B2-475A-851C-C7BAF4FC5992}</a:tableStyleId>
              </a:tblPr>
              <a:tblGrid>
                <a:gridCol w="5916950">
                  <a:extLst>
                    <a:ext uri="{9D8B030D-6E8A-4147-A177-3AD203B41FA5}">
                      <a16:colId xmlns:a16="http://schemas.microsoft.com/office/drawing/2014/main" val="20000"/>
                    </a:ext>
                  </a:extLst>
                </a:gridCol>
                <a:gridCol w="5959500">
                  <a:extLst>
                    <a:ext uri="{9D8B030D-6E8A-4147-A177-3AD203B41FA5}">
                      <a16:colId xmlns:a16="http://schemas.microsoft.com/office/drawing/2014/main" val="20001"/>
                    </a:ext>
                  </a:extLst>
                </a:gridCol>
              </a:tblGrid>
              <a:tr h="4164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61175">
                <a:tc>
                  <a:txBody>
                    <a:bodyPr/>
                    <a:lstStyle/>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Ожоги головы и шеи</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Обгоревшие волосы / сажа в носу</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Аномальные звуки в дыхательных путях:</a:t>
                      </a:r>
                      <a:endParaRPr sz="1400" u="none" strike="noStrike" cap="none" dirty="0"/>
                    </a:p>
                    <a:p>
                      <a:pPr marL="712788" marR="0" lvl="1" indent="-255588" algn="l" rtl="0">
                        <a:lnSpc>
                          <a:spcPct val="100000"/>
                        </a:lnSpc>
                        <a:spcBef>
                          <a:spcPts val="0"/>
                        </a:spcBef>
                        <a:spcAft>
                          <a:spcPts val="0"/>
                        </a:spcAft>
                        <a:buClr>
                          <a:schemeClr val="dk1"/>
                        </a:buClr>
                        <a:buSzPts val="1900"/>
                        <a:buFont typeface="Wingdings" panose="05000000000000000000" pitchFamily="2" charset="2"/>
                        <a:buChar char="ü"/>
                        <a:tabLst>
                          <a:tab pos="712788" algn="l"/>
                        </a:tabLst>
                      </a:pPr>
                      <a:r>
                        <a:rPr lang="ru-RU" sz="1900" i="0" u="none" strike="noStrike" cap="none" dirty="0">
                          <a:latin typeface="Arial"/>
                          <a:ea typeface="Arial"/>
                          <a:cs typeface="Arial"/>
                          <a:sym typeface="Arial"/>
                        </a:rPr>
                        <a:t>Стридор, храп, бульканье</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Недостаточная экскурсия грудной клетки</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Быстрый отек дыхательных путей</a:t>
                      </a:r>
                      <a:endParaRPr sz="1400" u="none" strike="noStrike" cap="none" dirty="0"/>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Давайте КИСЛОРОД всем пациентам с ожоговыми травмами.</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Откройте дыхательные пути с помощью ЗАПРОКИДЫВАНИЯ ГОЛОВЫ и ПОДНЯТИЯ ПОДБОРОДКА или с помощью ВЫДВИЖЕНИЯ ЧЕЛЮСТИ (при травме)</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При необходимости установите РГВ или НГВ.</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Обеспечьте ИММОБИЛИЗАЦИЮ ШЕЙНОГО ОТДЕЛА ПОЗВОНОЧНИКА, если он поврежден.</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b="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70" name="Google Shape;770;p37"/>
          <p:cNvSpPr/>
          <p:nvPr/>
        </p:nvSpPr>
        <p:spPr>
          <a:xfrm>
            <a:off x="86295" y="5805655"/>
            <a:ext cx="1082202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rgbClr val="1F3864"/>
                </a:solidFill>
                <a:latin typeface="Arial"/>
                <a:ea typeface="Arial"/>
                <a:cs typeface="Arial"/>
                <a:sym typeface="Arial"/>
              </a:rPr>
              <a:t>Ожоги могут вызвать отек дыхательных путей из-за ингаляционных повреждений. </a:t>
            </a:r>
            <a:endParaRPr sz="1400" b="0" i="0" u="none" strike="noStrike" cap="none" dirty="0">
              <a:solidFill>
                <a:srgbClr val="000000"/>
              </a:solidFill>
              <a:latin typeface="Arial"/>
              <a:ea typeface="Arial"/>
              <a:cs typeface="Arial"/>
              <a:sym typeface="Arial"/>
            </a:endParaRPr>
          </a:p>
        </p:txBody>
      </p:sp>
      <p:pic>
        <p:nvPicPr>
          <p:cNvPr id="771" name="Google Shape;771;p37" descr="A picture containing icon&#10;&#10;Description automatically generated"/>
          <p:cNvPicPr preferRelativeResize="0"/>
          <p:nvPr/>
        </p:nvPicPr>
        <p:blipFill rotWithShape="1">
          <a:blip r:embed="rId3">
            <a:alphaModFix/>
          </a:blip>
          <a:srcRect/>
          <a:stretch/>
        </p:blipFill>
        <p:spPr>
          <a:xfrm>
            <a:off x="10111721" y="110555"/>
            <a:ext cx="1872737" cy="924775"/>
          </a:xfrm>
          <a:prstGeom prst="rect">
            <a:avLst/>
          </a:prstGeom>
          <a:noFill/>
          <a:ln>
            <a:noFill/>
          </a:ln>
        </p:spPr>
      </p:pic>
      <p:sp>
        <p:nvSpPr>
          <p:cNvPr id="772" name="Google Shape;772;p37"/>
          <p:cNvSpPr txBox="1"/>
          <p:nvPr/>
        </p:nvSpPr>
        <p:spPr>
          <a:xfrm>
            <a:off x="4332514" y="523568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773" name="Google Shape;773;p37" descr="Diagram&#10;&#10;Description automatically generated"/>
          <p:cNvPicPr preferRelativeResize="0"/>
          <p:nvPr/>
        </p:nvPicPr>
        <p:blipFill rotWithShape="1">
          <a:blip r:embed="rId4">
            <a:alphaModFix/>
          </a:blip>
          <a:srcRect/>
          <a:stretch/>
        </p:blipFill>
        <p:spPr>
          <a:xfrm>
            <a:off x="3081993" y="3371316"/>
            <a:ext cx="2743200" cy="191311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38" descr="Diagram&#10;&#10;Description automatically generated"/>
          <p:cNvPicPr preferRelativeResize="0"/>
          <p:nvPr/>
        </p:nvPicPr>
        <p:blipFill rotWithShape="1">
          <a:blip r:embed="rId3">
            <a:alphaModFix/>
          </a:blip>
          <a:srcRect/>
          <a:stretch/>
        </p:blipFill>
        <p:spPr>
          <a:xfrm rot="-5400000">
            <a:off x="10369529" y="3197595"/>
            <a:ext cx="1357119" cy="1483415"/>
          </a:xfrm>
          <a:prstGeom prst="rect">
            <a:avLst/>
          </a:prstGeom>
          <a:noFill/>
          <a:ln>
            <a:noFill/>
          </a:ln>
        </p:spPr>
      </p:pic>
      <p:sp>
        <p:nvSpPr>
          <p:cNvPr id="780" name="Google Shape;780;p38"/>
          <p:cNvSpPr txBox="1">
            <a:spLocks noGrp="1"/>
          </p:cNvSpPr>
          <p:nvPr>
            <p:ph type="title"/>
          </p:nvPr>
        </p:nvSpPr>
        <p:spPr>
          <a:xfrm>
            <a:off x="169124" y="112247"/>
            <a:ext cx="96160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Обструкция дыхательных путей: </a:t>
            </a:r>
            <a:br>
              <a:rPr lang="ru-RU" sz="4000">
                <a:solidFill>
                  <a:srgbClr val="1F3864"/>
                </a:solidFill>
              </a:rPr>
            </a:br>
            <a:r>
              <a:rPr lang="ru-RU" sz="4000">
                <a:solidFill>
                  <a:srgbClr val="1F3864"/>
                </a:solidFill>
              </a:rPr>
              <a:t>выраженная аллергическая реакция</a:t>
            </a:r>
            <a:endParaRPr/>
          </a:p>
        </p:txBody>
      </p:sp>
      <p:graphicFrame>
        <p:nvGraphicFramePr>
          <p:cNvPr id="781" name="Google Shape;781;p38"/>
          <p:cNvGraphicFramePr/>
          <p:nvPr>
            <p:extLst>
              <p:ext uri="{D42A27DB-BD31-4B8C-83A1-F6EECF244321}">
                <p14:modId xmlns:p14="http://schemas.microsoft.com/office/powerpoint/2010/main" val="566294674"/>
              </p:ext>
            </p:extLst>
          </p:nvPr>
        </p:nvGraphicFramePr>
        <p:xfrm>
          <a:off x="232485" y="1466571"/>
          <a:ext cx="11846575" cy="4945450"/>
        </p:xfrm>
        <a:graphic>
          <a:graphicData uri="http://schemas.openxmlformats.org/drawingml/2006/table">
            <a:tbl>
              <a:tblPr firstRow="1" bandRow="1">
                <a:noFill/>
                <a:tableStyleId>{8264471C-A6B2-475A-851C-C7BAF4FC5992}</a:tableStyleId>
              </a:tblPr>
              <a:tblGrid>
                <a:gridCol w="4860510">
                  <a:extLst>
                    <a:ext uri="{9D8B030D-6E8A-4147-A177-3AD203B41FA5}">
                      <a16:colId xmlns:a16="http://schemas.microsoft.com/office/drawing/2014/main" val="20000"/>
                    </a:ext>
                  </a:extLst>
                </a:gridCol>
                <a:gridCol w="6986065">
                  <a:extLst>
                    <a:ext uri="{9D8B030D-6E8A-4147-A177-3AD203B41FA5}">
                      <a16:colId xmlns:a16="http://schemas.microsoft.com/office/drawing/2014/main" val="20001"/>
                    </a:ext>
                  </a:extLst>
                </a:gridCol>
              </a:tblGrid>
              <a:tr h="4579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87550">
                <a:tc>
                  <a:txBody>
                    <a:bodyPr/>
                    <a:lstStyle/>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Отек рта, губ и языка</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Затрудненное дыхание:</a:t>
                      </a:r>
                      <a:endParaRPr sz="1400" u="none" strike="noStrike" cap="none" dirty="0"/>
                    </a:p>
                    <a:p>
                      <a:pPr marL="712788" marR="0" lvl="1" indent="-255588" algn="l" rtl="0">
                        <a:lnSpc>
                          <a:spcPct val="100000"/>
                        </a:lnSpc>
                        <a:spcBef>
                          <a:spcPts val="0"/>
                        </a:spcBef>
                        <a:spcAft>
                          <a:spcPts val="0"/>
                        </a:spcAft>
                        <a:buClr>
                          <a:schemeClr val="accent2"/>
                        </a:buClr>
                        <a:buSzPts val="1900"/>
                        <a:buFont typeface="Wingdings" panose="05000000000000000000" pitchFamily="2" charset="2"/>
                        <a:buChar char="ü"/>
                      </a:pPr>
                      <a:r>
                        <a:rPr lang="ru-RU" sz="1900" i="0" u="none" strike="noStrike" cap="none" dirty="0">
                          <a:solidFill>
                            <a:schemeClr val="accent2"/>
                          </a:solidFill>
                          <a:latin typeface="Arial"/>
                          <a:ea typeface="Arial"/>
                          <a:cs typeface="Arial"/>
                          <a:sym typeface="Arial"/>
                        </a:rPr>
                        <a:t>Стридор и/или </a:t>
                      </a:r>
                      <a:r>
                        <a:rPr lang="ru-RU" sz="1900" b="0" i="0" u="none" strike="noStrike" cap="none" dirty="0">
                          <a:solidFill>
                            <a:schemeClr val="accent2"/>
                          </a:solidFill>
                          <a:latin typeface="Arial"/>
                          <a:ea typeface="Arial"/>
                          <a:cs typeface="Arial"/>
                          <a:sym typeface="Arial"/>
                        </a:rPr>
                        <a:t>хрипы</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Сыпь или крапивница</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Тахикардия и гипотензия </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Аномальные звуки в дыхательных путях:</a:t>
                      </a:r>
                      <a:endParaRPr sz="1400" u="none" strike="noStrike" cap="none" dirty="0"/>
                    </a:p>
                    <a:p>
                      <a:pPr marL="712788" marR="0" lvl="1" indent="-255588" algn="l" rtl="0">
                        <a:lnSpc>
                          <a:spcPct val="100000"/>
                        </a:lnSpc>
                        <a:spcBef>
                          <a:spcPts val="0"/>
                        </a:spcBef>
                        <a:spcAft>
                          <a:spcPts val="0"/>
                        </a:spcAft>
                        <a:buClr>
                          <a:schemeClr val="dk1"/>
                        </a:buClr>
                        <a:buSzPts val="1900"/>
                        <a:buFont typeface="Wingdings" panose="05000000000000000000" pitchFamily="2" charset="2"/>
                        <a:buChar char="ü"/>
                      </a:pPr>
                      <a:r>
                        <a:rPr lang="ru-RU" sz="1900" i="0" u="none" strike="noStrike" cap="none" dirty="0">
                          <a:latin typeface="Arial"/>
                          <a:ea typeface="Arial"/>
                          <a:cs typeface="Arial"/>
                          <a:sym typeface="Arial"/>
                        </a:rPr>
                        <a:t>Стридор, храп, бульканье </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b="0" i="0" u="none" strike="noStrike" cap="none" dirty="0">
                          <a:solidFill>
                            <a:schemeClr val="dk1"/>
                          </a:solidFill>
                          <a:latin typeface="Arial"/>
                          <a:ea typeface="Arial"/>
                          <a:cs typeface="Arial"/>
                          <a:sym typeface="Arial"/>
                        </a:rPr>
                        <a:t>Недостаточная экскурсия </a:t>
                      </a:r>
                      <a:r>
                        <a:rPr lang="ru-RU" sz="1900" i="0" u="none" strike="noStrike" cap="none" dirty="0">
                          <a:latin typeface="Arial"/>
                          <a:ea typeface="Arial"/>
                          <a:cs typeface="Arial"/>
                          <a:sym typeface="Arial"/>
                        </a:rPr>
                        <a:t>грудной клетки</a:t>
                      </a:r>
                      <a:endParaRPr sz="1400" u="none" strike="noStrike" cap="none" dirty="0"/>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СЛЕДИТЕ за проходимостью дыхательных путей.</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Дайте АДРЕНАЛИН при обструкции дыхательных путей, сильных хрипах или шоке.</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b="0" u="none" strike="noStrike" cap="none" dirty="0">
                          <a:solidFill>
                            <a:schemeClr val="dk1"/>
                          </a:solidFill>
                          <a:latin typeface="Arial"/>
                          <a:ea typeface="Arial"/>
                          <a:cs typeface="Arial"/>
                          <a:sym typeface="Arial"/>
                        </a:rPr>
                        <a:t>Действие может прекратиться через несколько минут, могут потребоваться дополнительные дозы.</a:t>
                      </a:r>
                      <a:endParaRPr sz="1400" u="none" strike="noStrike" cap="none" dirty="0"/>
                    </a:p>
                    <a:p>
                      <a:pPr marL="800100" marR="0" lvl="1" indent="-222250" algn="l" rtl="0">
                        <a:lnSpc>
                          <a:spcPct val="100000"/>
                        </a:lnSpc>
                        <a:spcBef>
                          <a:spcPts val="0"/>
                        </a:spcBef>
                        <a:spcAft>
                          <a:spcPts val="0"/>
                        </a:spcAft>
                        <a:buClr>
                          <a:schemeClr val="dk1"/>
                        </a:buClr>
                        <a:buSzPts val="1900"/>
                        <a:buFont typeface="Arial"/>
                        <a:buNone/>
                      </a:pPr>
                      <a:endParaRPr sz="1100" b="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900"/>
                        <a:buFont typeface="Arial"/>
                        <a:buChar char="•"/>
                      </a:pPr>
                      <a:r>
                        <a:rPr lang="ru-RU" sz="1900" b="0" i="0" u="none" strike="noStrike" cap="none" dirty="0">
                          <a:solidFill>
                            <a:schemeClr val="dk1"/>
                          </a:solidFill>
                          <a:latin typeface="Arial"/>
                          <a:ea typeface="Arial"/>
                          <a:cs typeface="Arial"/>
                          <a:sym typeface="Arial"/>
                        </a:rPr>
                        <a:t>Дайте КИСЛОРОД.</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Начните в/в ИНФУЗИОННУЮ ТЕРАПИЮ.</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При необходимости ВОССТАНОВИТЕ ПРОХОДИМОСТЬ ДЫХАТЕЛЬНЫХ ПУТЕЙ.</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u="none" strike="noStrike" cap="none" dirty="0">
                          <a:solidFill>
                            <a:schemeClr val="dk1"/>
                          </a:solidFill>
                          <a:latin typeface="Arial"/>
                          <a:ea typeface="Arial"/>
                          <a:cs typeface="Arial"/>
                          <a:sym typeface="Arial"/>
                        </a:rPr>
                        <a:t>Усадите пациента в вертикальное положение (если у него нет травм).</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Если состояние тяжелое или не улучшается - планируйте ПЕРЕДАЧУ / ПЕРЕВОД пациента</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82" name="Google Shape;782;p38" descr="A picture containing icon&#10;&#10;Description automatically generated"/>
          <p:cNvPicPr preferRelativeResize="0"/>
          <p:nvPr/>
        </p:nvPicPr>
        <p:blipFill rotWithShape="1">
          <a:blip r:embed="rId4">
            <a:alphaModFix/>
          </a:blip>
          <a:srcRect/>
          <a:stretch/>
        </p:blipFill>
        <p:spPr>
          <a:xfrm>
            <a:off x="10111721" y="110555"/>
            <a:ext cx="1872737" cy="924775"/>
          </a:xfrm>
          <a:prstGeom prst="rect">
            <a:avLst/>
          </a:prstGeom>
          <a:noFill/>
          <a:ln>
            <a:noFill/>
          </a:ln>
        </p:spPr>
      </p:pic>
      <p:sp>
        <p:nvSpPr>
          <p:cNvPr id="783" name="Google Shape;783;p38"/>
          <p:cNvSpPr txBox="1"/>
          <p:nvPr/>
        </p:nvSpPr>
        <p:spPr>
          <a:xfrm>
            <a:off x="10498783" y="464662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9"/>
          <p:cNvSpPr txBox="1">
            <a:spLocks noGrp="1"/>
          </p:cNvSpPr>
          <p:nvPr>
            <p:ph type="title"/>
          </p:nvPr>
        </p:nvSpPr>
        <p:spPr>
          <a:xfrm>
            <a:off x="158675" y="111124"/>
            <a:ext cx="92608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Обструкция дыхательных путей: травма</a:t>
            </a:r>
            <a:endParaRPr/>
          </a:p>
        </p:txBody>
      </p:sp>
      <p:graphicFrame>
        <p:nvGraphicFramePr>
          <p:cNvPr id="790" name="Google Shape;790;p39"/>
          <p:cNvGraphicFramePr/>
          <p:nvPr>
            <p:extLst>
              <p:ext uri="{D42A27DB-BD31-4B8C-83A1-F6EECF244321}">
                <p14:modId xmlns:p14="http://schemas.microsoft.com/office/powerpoint/2010/main" val="3745921097"/>
              </p:ext>
            </p:extLst>
          </p:nvPr>
        </p:nvGraphicFramePr>
        <p:xfrm>
          <a:off x="201706" y="1344705"/>
          <a:ext cx="11818450" cy="4312940"/>
        </p:xfrm>
        <a:graphic>
          <a:graphicData uri="http://schemas.openxmlformats.org/drawingml/2006/table">
            <a:tbl>
              <a:tblPr firstRow="1" bandRow="1">
                <a:noFill/>
                <a:tableStyleId>{8264471C-A6B2-475A-851C-C7BAF4FC5992}</a:tableStyleId>
              </a:tblPr>
              <a:tblGrid>
                <a:gridCol w="5827050">
                  <a:extLst>
                    <a:ext uri="{9D8B030D-6E8A-4147-A177-3AD203B41FA5}">
                      <a16:colId xmlns:a16="http://schemas.microsoft.com/office/drawing/2014/main" val="20000"/>
                    </a:ext>
                  </a:extLst>
                </a:gridCol>
                <a:gridCol w="5991400">
                  <a:extLst>
                    <a:ext uri="{9D8B030D-6E8A-4147-A177-3AD203B41FA5}">
                      <a16:colId xmlns:a16="http://schemas.microsoft.com/office/drawing/2014/main" val="20001"/>
                    </a:ext>
                  </a:extLst>
                </a:gridCol>
              </a:tblGrid>
              <a:tr h="34795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16750">
                <a:tc>
                  <a:txBody>
                    <a:bodyPr/>
                    <a:lstStyle/>
                    <a:p>
                      <a:pPr marL="457200" marR="0" lvl="0" indent="-457200" algn="l" rtl="0">
                        <a:lnSpc>
                          <a:spcPct val="100000"/>
                        </a:lnSpc>
                        <a:spcBef>
                          <a:spcPts val="0"/>
                        </a:spcBef>
                        <a:spcAft>
                          <a:spcPts val="0"/>
                        </a:spcAft>
                        <a:buClr>
                          <a:schemeClr val="accent2"/>
                        </a:buClr>
                        <a:buSzPts val="1900"/>
                        <a:buFont typeface="Arial"/>
                        <a:buChar char="•"/>
                      </a:pPr>
                      <a:r>
                        <a:rPr lang="ru-RU" sz="1900" i="0" u="none" strike="noStrike" cap="none" dirty="0">
                          <a:solidFill>
                            <a:schemeClr val="accent2"/>
                          </a:solidFill>
                          <a:latin typeface="Arial"/>
                          <a:ea typeface="Arial"/>
                          <a:cs typeface="Arial"/>
                          <a:sym typeface="Arial"/>
                        </a:rPr>
                        <a:t>Гематома </a:t>
                      </a:r>
                      <a:r>
                        <a:rPr lang="ru-RU" sz="1900" i="0" u="none" strike="noStrike" cap="none" dirty="0">
                          <a:latin typeface="Arial"/>
                          <a:ea typeface="Arial"/>
                          <a:cs typeface="Arial"/>
                          <a:sym typeface="Arial"/>
                        </a:rPr>
                        <a:t>в области шеи</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Аномальные звуки в дыхательных путях:</a:t>
                      </a:r>
                      <a:endParaRPr sz="1400" u="none" strike="noStrike" cap="none" dirty="0"/>
                    </a:p>
                    <a:p>
                      <a:pPr marL="712788" marR="0" lvl="1" indent="-255588" algn="l" rtl="0">
                        <a:lnSpc>
                          <a:spcPct val="100000"/>
                        </a:lnSpc>
                        <a:spcBef>
                          <a:spcPts val="0"/>
                        </a:spcBef>
                        <a:spcAft>
                          <a:spcPts val="0"/>
                        </a:spcAft>
                        <a:buClr>
                          <a:schemeClr val="dk1"/>
                        </a:buClr>
                        <a:buSzPts val="1900"/>
                        <a:buFont typeface="Wingdings" panose="05000000000000000000" pitchFamily="2" charset="2"/>
                        <a:buChar char="ü"/>
                      </a:pPr>
                      <a:r>
                        <a:rPr lang="ru-RU" sz="1900" i="0" u="none" strike="noStrike" cap="none" dirty="0">
                          <a:latin typeface="Arial"/>
                          <a:ea typeface="Arial"/>
                          <a:cs typeface="Arial"/>
                          <a:sym typeface="Arial"/>
                        </a:rPr>
                        <a:t>Стридор, храп, бульканье </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latin typeface="Arial"/>
                          <a:ea typeface="Arial"/>
                          <a:cs typeface="Arial"/>
                          <a:sym typeface="Arial"/>
                        </a:rPr>
                        <a:t>Изменение голоса</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b="0" i="0" u="none" strike="noStrike" cap="none" dirty="0">
                          <a:solidFill>
                            <a:schemeClr val="dk1"/>
                          </a:solidFill>
                          <a:latin typeface="Arial"/>
                          <a:ea typeface="Arial"/>
                          <a:cs typeface="Arial"/>
                          <a:sym typeface="Arial"/>
                        </a:rPr>
                        <a:t>Недостаточная экскурсия </a:t>
                      </a:r>
                      <a:r>
                        <a:rPr lang="ru-RU" sz="1900" i="0" u="none" strike="noStrike" cap="none" dirty="0">
                          <a:latin typeface="Arial"/>
                          <a:ea typeface="Arial"/>
                          <a:cs typeface="Arial"/>
                          <a:sym typeface="Arial"/>
                        </a:rPr>
                        <a:t>грудной клетки</a:t>
                      </a:r>
                      <a:endParaRPr sz="1400" u="none" strike="noStrike" cap="none" dirty="0"/>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900"/>
                        <a:buFont typeface="Arial"/>
                        <a:buNone/>
                      </a:pPr>
                      <a:endParaRPr sz="1900" i="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Удалите кровь с помощью АСПИРАТОРА.</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Откройте дыхательные пути с помощью ВЫДВИЖЕНИЯ ЧЕЛЮСТИ.</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При необходимости установите </a:t>
                      </a:r>
                      <a:r>
                        <a:rPr lang="ru-RU" sz="1900" u="none" strike="noStrike" cap="none" dirty="0" err="1">
                          <a:solidFill>
                            <a:schemeClr val="dk1"/>
                          </a:solidFill>
                          <a:latin typeface="Arial"/>
                          <a:ea typeface="Arial"/>
                          <a:cs typeface="Arial"/>
                          <a:sym typeface="Arial"/>
                        </a:rPr>
                        <a:t>орофарингеальный</a:t>
                      </a:r>
                      <a:r>
                        <a:rPr lang="ru-RU" sz="1900" u="none" strike="noStrike" cap="none" dirty="0">
                          <a:solidFill>
                            <a:schemeClr val="dk1"/>
                          </a:solidFill>
                          <a:latin typeface="Arial"/>
                          <a:ea typeface="Arial"/>
                          <a:cs typeface="Arial"/>
                          <a:sym typeface="Arial"/>
                        </a:rPr>
                        <a:t> воздуховод.</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b="1" u="none" strike="noStrike" cap="none" dirty="0">
                          <a:solidFill>
                            <a:schemeClr val="dk1"/>
                          </a:solidFill>
                          <a:latin typeface="Arial"/>
                          <a:ea typeface="Arial"/>
                          <a:cs typeface="Arial"/>
                          <a:sym typeface="Arial"/>
                        </a:rPr>
                        <a:t>Не используйте </a:t>
                      </a:r>
                      <a:r>
                        <a:rPr lang="ru-RU" sz="1900" b="1" u="none" strike="noStrike" cap="none" dirty="0" err="1">
                          <a:solidFill>
                            <a:schemeClr val="dk1"/>
                          </a:solidFill>
                          <a:latin typeface="Arial"/>
                          <a:ea typeface="Arial"/>
                          <a:cs typeface="Arial"/>
                          <a:sym typeface="Arial"/>
                        </a:rPr>
                        <a:t>назофарингеальный</a:t>
                      </a:r>
                      <a:r>
                        <a:rPr lang="ru-RU" sz="1900" b="1" u="none" strike="noStrike" cap="none" dirty="0">
                          <a:solidFill>
                            <a:schemeClr val="dk1"/>
                          </a:solidFill>
                          <a:latin typeface="Arial"/>
                          <a:ea typeface="Arial"/>
                          <a:cs typeface="Arial"/>
                          <a:sym typeface="Arial"/>
                        </a:rPr>
                        <a:t> воздуховод при челюстно-лицевой травме </a:t>
                      </a:r>
                      <a:r>
                        <a:rPr lang="ru-RU" sz="1900" u="none" strike="noStrike" cap="none" dirty="0">
                          <a:solidFill>
                            <a:schemeClr val="dk1"/>
                          </a:solidFill>
                          <a:latin typeface="Arial"/>
                          <a:ea typeface="Arial"/>
                          <a:cs typeface="Arial"/>
                          <a:sym typeface="Arial"/>
                        </a:rPr>
                        <a:t> </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Обеспечьте ИММОБИЛИЗАЦИЮ ПОЗВОНОЧНИКА.</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latin typeface="Arial"/>
                          <a:ea typeface="Arial"/>
                          <a:cs typeface="Arial"/>
                          <a:sym typeface="Arial"/>
                        </a:rPr>
                        <a:t>Запланируйте ПЕРЕДАЧУ / ПЕРЕВОД пациента.</a:t>
                      </a:r>
                      <a:endParaRPr sz="1400" u="none" strike="noStrike" cap="none" dirty="0"/>
                    </a:p>
                    <a:p>
                      <a:pPr marL="342900" marR="0" lvl="0" indent="-222250" algn="l" rtl="0">
                        <a:lnSpc>
                          <a:spcPct val="100000"/>
                        </a:lnSpc>
                        <a:spcBef>
                          <a:spcPts val="0"/>
                        </a:spcBef>
                        <a:spcAft>
                          <a:spcPts val="0"/>
                        </a:spcAft>
                        <a:buClr>
                          <a:schemeClr val="dk1"/>
                        </a:buClr>
                        <a:buSzPts val="1900"/>
                        <a:buFont typeface="Arial"/>
                        <a:buNone/>
                      </a:pPr>
                      <a:endParaRPr sz="190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91" name="Google Shape;791;p39"/>
          <p:cNvSpPr/>
          <p:nvPr/>
        </p:nvSpPr>
        <p:spPr>
          <a:xfrm>
            <a:off x="201706" y="5820175"/>
            <a:ext cx="11847277" cy="70784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3864"/>
              </a:buClr>
              <a:buSzPts val="2400"/>
              <a:buFont typeface="Arial"/>
              <a:buNone/>
            </a:pPr>
            <a:r>
              <a:rPr lang="ru-RU" sz="2000" b="0" i="0" u="none" strike="noStrike" cap="none" dirty="0">
                <a:solidFill>
                  <a:srgbClr val="1F3864"/>
                </a:solidFill>
                <a:latin typeface="Arial"/>
                <a:ea typeface="Arial"/>
                <a:cs typeface="Arial"/>
                <a:sym typeface="Arial"/>
              </a:rPr>
              <a:t>При травмах головы / шеи обструкция может быть вызвана кровью или самой травмой.</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F3864"/>
              </a:buClr>
              <a:buSzPts val="2400"/>
              <a:buFont typeface="Arial"/>
              <a:buNone/>
            </a:pPr>
            <a:r>
              <a:rPr lang="ru-RU" sz="2000" b="0" i="0" u="none" strike="noStrike" cap="none" dirty="0">
                <a:solidFill>
                  <a:srgbClr val="1F3864"/>
                </a:solidFill>
                <a:latin typeface="Arial"/>
                <a:ea typeface="Arial"/>
                <a:cs typeface="Arial"/>
                <a:sym typeface="Arial"/>
              </a:rPr>
              <a:t>Проникающие ранения шеи вызывают обструкцию из-за увеличивающейся гематомы.</a:t>
            </a:r>
            <a:endParaRPr sz="1200" b="0" i="0" u="none" strike="noStrike" cap="none" dirty="0">
              <a:solidFill>
                <a:srgbClr val="000000"/>
              </a:solidFill>
              <a:latin typeface="Arial"/>
              <a:ea typeface="Arial"/>
              <a:cs typeface="Arial"/>
              <a:sym typeface="Arial"/>
            </a:endParaRPr>
          </a:p>
        </p:txBody>
      </p:sp>
      <p:pic>
        <p:nvPicPr>
          <p:cNvPr id="792" name="Google Shape;792;p39"/>
          <p:cNvPicPr preferRelativeResize="0"/>
          <p:nvPr/>
        </p:nvPicPr>
        <p:blipFill rotWithShape="1">
          <a:blip r:embed="rId3">
            <a:alphaModFix/>
          </a:blip>
          <a:srcRect/>
          <a:stretch/>
        </p:blipFill>
        <p:spPr>
          <a:xfrm>
            <a:off x="3671377" y="3479198"/>
            <a:ext cx="1956881" cy="1347450"/>
          </a:xfrm>
          <a:prstGeom prst="rect">
            <a:avLst/>
          </a:prstGeom>
          <a:noFill/>
          <a:ln>
            <a:noFill/>
          </a:ln>
        </p:spPr>
      </p:pic>
      <p:pic>
        <p:nvPicPr>
          <p:cNvPr id="793" name="Google Shape;793;p39" descr="A picture containing icon&#10;&#10;Description automatically generated"/>
          <p:cNvPicPr preferRelativeResize="0"/>
          <p:nvPr/>
        </p:nvPicPr>
        <p:blipFill rotWithShape="1">
          <a:blip r:embed="rId4">
            <a:alphaModFix/>
          </a:blip>
          <a:srcRect/>
          <a:stretch/>
        </p:blipFill>
        <p:spPr>
          <a:xfrm>
            <a:off x="10111721" y="110555"/>
            <a:ext cx="1872737" cy="924775"/>
          </a:xfrm>
          <a:prstGeom prst="rect">
            <a:avLst/>
          </a:prstGeom>
          <a:noFill/>
          <a:ln>
            <a:noFill/>
          </a:ln>
        </p:spPr>
      </p:pic>
      <p:sp>
        <p:nvSpPr>
          <p:cNvPr id="794" name="Google Shape;794;p39"/>
          <p:cNvSpPr txBox="1"/>
          <p:nvPr/>
        </p:nvSpPr>
        <p:spPr>
          <a:xfrm>
            <a:off x="3957658" y="4826648"/>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
          <p:cNvSpPr txBox="1"/>
          <p:nvPr/>
        </p:nvSpPr>
        <p:spPr>
          <a:xfrm>
            <a:off x="898088" y="4164716"/>
            <a:ext cx="10080000" cy="2340000"/>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dirty="0">
                <a:solidFill>
                  <a:srgbClr val="203864"/>
                </a:solidFill>
                <a:latin typeface="Arial"/>
                <a:ea typeface="Arial"/>
                <a:cs typeface="Arial"/>
                <a:sym typeface="Arial"/>
              </a:rPr>
              <a:t>Цели:</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ru-RU" sz="2400" b="0" i="0" u="none" strike="noStrike" cap="none" dirty="0">
                <a:solidFill>
                  <a:srgbClr val="000000"/>
                </a:solidFill>
                <a:latin typeface="Arial"/>
                <a:ea typeface="Arial"/>
                <a:cs typeface="Arial"/>
                <a:sym typeface="Arial"/>
              </a:rPr>
              <a:t>  Быстрое выявление </a:t>
            </a:r>
            <a:r>
              <a:rPr lang="ru-RU" sz="2400" b="1" i="0" u="none" strike="noStrike" cap="none" dirty="0">
                <a:solidFill>
                  <a:srgbClr val="000000"/>
                </a:solidFill>
                <a:latin typeface="Arial"/>
                <a:ea typeface="Arial"/>
                <a:cs typeface="Arial"/>
                <a:sym typeface="Arial"/>
              </a:rPr>
              <a:t>угрожающих жизни состояний</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ru-RU" sz="2400" b="0" i="0" u="none" strike="noStrike" cap="none" dirty="0">
                <a:solidFill>
                  <a:srgbClr val="000000"/>
                </a:solidFill>
                <a:latin typeface="Arial"/>
                <a:ea typeface="Arial"/>
                <a:cs typeface="Arial"/>
                <a:sym typeface="Arial"/>
              </a:rPr>
              <a:t>  Обеспечение проходимости дыхательных путей</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ru-RU" sz="2400" b="0" i="0" u="none" strike="noStrike" cap="none" dirty="0">
                <a:solidFill>
                  <a:srgbClr val="000000"/>
                </a:solidFill>
                <a:latin typeface="Arial"/>
                <a:ea typeface="Arial"/>
                <a:cs typeface="Arial"/>
                <a:sym typeface="Arial"/>
              </a:rPr>
              <a:t>  Обеспечение адекватного дыхания и кровообращения для доставки кислорода в организм</a:t>
            </a:r>
            <a:endParaRPr sz="1400" b="0" i="0" u="none" strike="noStrike" cap="none" dirty="0">
              <a:solidFill>
                <a:srgbClr val="000000"/>
              </a:solidFill>
              <a:latin typeface="Arial"/>
              <a:ea typeface="Arial"/>
              <a:cs typeface="Arial"/>
              <a:sym typeface="Arial"/>
            </a:endParaRPr>
          </a:p>
        </p:txBody>
      </p:sp>
      <p:sp>
        <p:nvSpPr>
          <p:cNvPr id="418" name="Google Shape;4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Почему именно алгоритм ABCDE?</a:t>
            </a:r>
            <a:endParaRPr dirty="0"/>
          </a:p>
        </p:txBody>
      </p:sp>
      <p:sp>
        <p:nvSpPr>
          <p:cNvPr id="419" name="Google Shape;419;p4"/>
          <p:cNvSpPr txBox="1">
            <a:spLocks noGrp="1"/>
          </p:cNvSpPr>
          <p:nvPr>
            <p:ph type="body" idx="1"/>
          </p:nvPr>
        </p:nvSpPr>
        <p:spPr>
          <a:xfrm>
            <a:off x="868144" y="1621401"/>
            <a:ext cx="10515600" cy="25433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Чтобы обеспечить систематический алгоритм к каждому пациенту</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Распознавать угрожающие жизни состояния на ранней стадии</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Сначала ПРОВОДИТЬ самые важные вмешательства; устранять проблемы, прежде чем двигаться дальше!</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При стабильном состоянии пациента алгоритм ABCDE выполняется очень быстро.</a:t>
            </a:r>
            <a:endParaRPr dirty="0"/>
          </a:p>
          <a:p>
            <a:pPr marL="228600" marR="0" lvl="0" indent="-76200" algn="l" rtl="0">
              <a:lnSpc>
                <a:spcPct val="90000"/>
              </a:lnSpc>
              <a:spcBef>
                <a:spcPts val="1000"/>
              </a:spcBef>
              <a:spcAft>
                <a:spcPts val="0"/>
              </a:spcAft>
              <a:buClr>
                <a:schemeClr val="dk1"/>
              </a:buClr>
              <a:buSzPts val="2400"/>
              <a:buNone/>
            </a:pPr>
            <a:endParaRPr sz="2400" b="0" i="0" u="none" strike="noStrike" cap="none"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0"/>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801" name="Google Shape;801;p40"/>
          <p:cNvSpPr txBox="1">
            <a:spLocks noGrp="1"/>
          </p:cNvSpPr>
          <p:nvPr>
            <p:ph type="body" idx="1"/>
          </p:nvPr>
        </p:nvSpPr>
        <p:spPr>
          <a:xfrm>
            <a:off x="811720" y="1629379"/>
            <a:ext cx="9357069"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800"/>
              <a:buNone/>
            </a:pPr>
            <a:r>
              <a:rPr lang="ru-RU" sz="3200"/>
              <a:t>При любых аномальных звуках в дыхательных путях часто проводите ПОВТОРНУЮ ОЦЕНКУ дыхательных путей, так как частичная обструкция может усугубиться и дыхательные пути могут быть полностью перекрыты.</a:t>
            </a:r>
            <a:br>
              <a:rPr lang="ru-RU" sz="3200"/>
            </a:br>
            <a:endParaRPr sz="3200"/>
          </a:p>
        </p:txBody>
      </p:sp>
      <p:sp>
        <p:nvSpPr>
          <p:cNvPr id="802" name="Google Shape;802;p40"/>
          <p:cNvSpPr/>
          <p:nvPr/>
        </p:nvSpPr>
        <p:spPr>
          <a:xfrm>
            <a:off x="9274436" y="1544389"/>
            <a:ext cx="2301538"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803" name="Google Shape;803;p40"/>
          <p:cNvPicPr preferRelativeResize="0"/>
          <p:nvPr/>
        </p:nvPicPr>
        <p:blipFill rotWithShape="1">
          <a:blip r:embed="rId3">
            <a:alphaModFix/>
          </a:blip>
          <a:srcRect/>
          <a:stretch/>
        </p:blipFill>
        <p:spPr>
          <a:xfrm>
            <a:off x="8246045" y="4346241"/>
            <a:ext cx="2743200" cy="1913114"/>
          </a:xfrm>
          <a:prstGeom prst="rect">
            <a:avLst/>
          </a:prstGeom>
          <a:noFill/>
          <a:ln>
            <a:noFill/>
          </a:ln>
        </p:spPr>
      </p:pic>
      <p:sp>
        <p:nvSpPr>
          <p:cNvPr id="804" name="Google Shape;804;p40"/>
          <p:cNvSpPr txBox="1"/>
          <p:nvPr/>
        </p:nvSpPr>
        <p:spPr>
          <a:xfrm>
            <a:off x="9134657" y="630103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1"/>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811" name="Google Shape;811;p41"/>
          <p:cNvSpPr txBox="1">
            <a:spLocks noGrp="1"/>
          </p:cNvSpPr>
          <p:nvPr>
            <p:ph type="title"/>
          </p:nvPr>
        </p:nvSpPr>
        <p:spPr>
          <a:xfrm>
            <a:off x="146058" y="2297"/>
            <a:ext cx="102654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rPr>
              <a:t>Нарушения дыхания: напряженный пневмоторакс </a:t>
            </a:r>
            <a:endParaRPr/>
          </a:p>
        </p:txBody>
      </p:sp>
      <p:graphicFrame>
        <p:nvGraphicFramePr>
          <p:cNvPr id="812" name="Google Shape;812;p41"/>
          <p:cNvGraphicFramePr/>
          <p:nvPr>
            <p:extLst>
              <p:ext uri="{D42A27DB-BD31-4B8C-83A1-F6EECF244321}">
                <p14:modId xmlns:p14="http://schemas.microsoft.com/office/powerpoint/2010/main" val="2341702324"/>
              </p:ext>
            </p:extLst>
          </p:nvPr>
        </p:nvGraphicFramePr>
        <p:xfrm>
          <a:off x="226937" y="1220984"/>
          <a:ext cx="11819650" cy="4561850"/>
        </p:xfrm>
        <a:graphic>
          <a:graphicData uri="http://schemas.openxmlformats.org/drawingml/2006/table">
            <a:tbl>
              <a:tblPr firstRow="1" bandRow="1">
                <a:noFill/>
                <a:tableStyleId>{8264471C-A6B2-475A-851C-C7BAF4FC5992}</a:tableStyleId>
              </a:tblPr>
              <a:tblGrid>
                <a:gridCol w="5648950">
                  <a:extLst>
                    <a:ext uri="{9D8B030D-6E8A-4147-A177-3AD203B41FA5}">
                      <a16:colId xmlns:a16="http://schemas.microsoft.com/office/drawing/2014/main" val="20000"/>
                    </a:ext>
                  </a:extLst>
                </a:gridCol>
                <a:gridCol w="6170700">
                  <a:extLst>
                    <a:ext uri="{9D8B030D-6E8A-4147-A177-3AD203B41FA5}">
                      <a16:colId xmlns:a16="http://schemas.microsoft.com/office/drawing/2014/main" val="20001"/>
                    </a:ext>
                  </a:extLst>
                </a:gridCol>
              </a:tblGrid>
              <a:tr h="5080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solidFill>
                            <a:schemeClr val="dk1"/>
                          </a:solidFill>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solidFill>
                            <a:schemeClr val="dk1"/>
                          </a:solidFill>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10975">
                <a:tc>
                  <a:txBody>
                    <a:bodyPr/>
                    <a:lstStyle/>
                    <a:p>
                      <a:pPr marL="457200" marR="0" lvl="0" indent="-457200" algn="l" rtl="0">
                        <a:lnSpc>
                          <a:spcPct val="100000"/>
                        </a:lnSpc>
                        <a:spcBef>
                          <a:spcPts val="0"/>
                        </a:spcBef>
                        <a:spcAft>
                          <a:spcPts val="0"/>
                        </a:spcAft>
                        <a:buClr>
                          <a:schemeClr val="accent2"/>
                        </a:buClr>
                        <a:buSzPts val="2000"/>
                        <a:buFont typeface="Arial"/>
                        <a:buChar char="•"/>
                      </a:pPr>
                      <a:r>
                        <a:rPr lang="ru-RU" sz="2000" b="0" i="0" u="none" strike="noStrike" cap="none" dirty="0">
                          <a:solidFill>
                            <a:schemeClr val="accent2"/>
                          </a:solidFill>
                          <a:latin typeface="Arial"/>
                          <a:ea typeface="Arial"/>
                          <a:cs typeface="Arial"/>
                          <a:sym typeface="Arial"/>
                        </a:rPr>
                        <a:t>Гипотензия</a:t>
                      </a:r>
                      <a:r>
                        <a:rPr lang="ru-RU" sz="2000" b="0" i="1" u="none" strike="noStrike" cap="none" dirty="0">
                          <a:solidFill>
                            <a:schemeClr val="accent2"/>
                          </a:solidFill>
                          <a:latin typeface="Arial"/>
                          <a:ea typeface="Arial"/>
                          <a:cs typeface="Arial"/>
                          <a:sym typeface="Arial"/>
                        </a:rPr>
                        <a:t> </a:t>
                      </a:r>
                      <a:r>
                        <a:rPr lang="ru-RU" sz="2000" b="0" i="0" u="none" strike="noStrike" cap="none" dirty="0">
                          <a:solidFill>
                            <a:schemeClr val="accent2"/>
                          </a:solidFill>
                          <a:latin typeface="Arial"/>
                          <a:ea typeface="Arial"/>
                          <a:cs typeface="Arial"/>
                          <a:sym typeface="Arial"/>
                        </a:rPr>
                        <a:t>с затрудненным дыханием </a:t>
                      </a:r>
                      <a:r>
                        <a:rPr lang="ru-RU" sz="2000" i="0" u="none" strike="noStrike" cap="none" dirty="0">
                          <a:solidFill>
                            <a:schemeClr val="dk1"/>
                          </a:solidFill>
                          <a:latin typeface="Arial"/>
                          <a:ea typeface="Arial"/>
                          <a:cs typeface="Arial"/>
                          <a:sym typeface="Arial"/>
                        </a:rPr>
                        <a:t>и любой из следующих признаков:</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i="0" u="none" strike="noStrike" cap="none" dirty="0">
                          <a:solidFill>
                            <a:schemeClr val="dk1"/>
                          </a:solidFill>
                          <a:latin typeface="Arial"/>
                          <a:ea typeface="Arial"/>
                          <a:cs typeface="Arial"/>
                          <a:sym typeface="Arial"/>
                        </a:rPr>
                        <a:t>Вздутые вены шеи</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i="0" u="none" strike="noStrike" cap="none" dirty="0">
                          <a:solidFill>
                            <a:schemeClr val="dk1"/>
                          </a:solidFill>
                          <a:latin typeface="Arial"/>
                          <a:ea typeface="Arial"/>
                          <a:cs typeface="Arial"/>
                          <a:sym typeface="Arial"/>
                        </a:rPr>
                        <a:t>Отсутствие дыхательных шумов на пораженной стороне</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i="0" u="none" strike="noStrike" cap="none" dirty="0" err="1">
                          <a:solidFill>
                            <a:schemeClr val="dk1"/>
                          </a:solidFill>
                          <a:latin typeface="Arial"/>
                          <a:ea typeface="Arial"/>
                          <a:cs typeface="Arial"/>
                          <a:sym typeface="Arial"/>
                        </a:rPr>
                        <a:t>Гиперрезонанс</a:t>
                      </a:r>
                      <a:r>
                        <a:rPr lang="ru-RU" sz="2000" i="0" u="none" strike="noStrike" cap="none" dirty="0">
                          <a:solidFill>
                            <a:schemeClr val="dk1"/>
                          </a:solidFill>
                          <a:latin typeface="Arial"/>
                          <a:ea typeface="Arial"/>
                          <a:cs typeface="Arial"/>
                          <a:sym typeface="Arial"/>
                        </a:rPr>
                        <a:t> при перкуссии пораженной стороны</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i="0" u="none" strike="noStrike" cap="none" dirty="0">
                          <a:solidFill>
                            <a:schemeClr val="dk1"/>
                          </a:solidFill>
                          <a:latin typeface="Arial"/>
                          <a:ea typeface="Arial"/>
                          <a:cs typeface="Arial"/>
                          <a:sym typeface="Arial"/>
                        </a:rPr>
                        <a:t>Возможно смещение трахеи в противоположную сторону</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Выполните ИГОЛЬЧАТУЮ ДЕКОМПРЕССИЮ, дайте КИСЛОРОД, проведите ИНФУЗИОННУЮ ТЕРАПИЮ</a:t>
                      </a:r>
                      <a:endParaRPr sz="1400" u="none" strike="noStrike" cap="none" dirty="0"/>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Организуйте срочную постановку плеврального дренажа.</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13" name="Google Shape;813;p41"/>
          <p:cNvSpPr/>
          <p:nvPr/>
        </p:nvSpPr>
        <p:spPr>
          <a:xfrm>
            <a:off x="226937" y="6055941"/>
            <a:ext cx="1029981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rgbClr val="1F3864"/>
                </a:solidFill>
                <a:latin typeface="Arial"/>
                <a:ea typeface="Arial"/>
                <a:cs typeface="Arial"/>
                <a:sym typeface="Arial"/>
              </a:rPr>
              <a:t>Любой пневмоторакс может стать напряженным пневмотораксом.</a:t>
            </a:r>
            <a:r>
              <a:rPr lang="ru-RU" sz="2400" b="1" i="0" u="none" strike="noStrike" cap="none" dirty="0">
                <a:solidFill>
                  <a:srgbClr val="1F3864"/>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814" name="Google Shape;814;p41" descr="Icon&#10;&#10;Description automatically generated"/>
          <p:cNvPicPr preferRelativeResize="0"/>
          <p:nvPr/>
        </p:nvPicPr>
        <p:blipFill rotWithShape="1">
          <a:blip r:embed="rId3">
            <a:alphaModFix/>
          </a:blip>
          <a:srcRect/>
          <a:stretch/>
        </p:blipFill>
        <p:spPr>
          <a:xfrm>
            <a:off x="10238249" y="41472"/>
            <a:ext cx="1864541" cy="1033057"/>
          </a:xfrm>
          <a:prstGeom prst="rect">
            <a:avLst/>
          </a:prstGeom>
          <a:noFill/>
          <a:ln>
            <a:noFill/>
          </a:ln>
        </p:spPr>
      </p:pic>
      <p:pic>
        <p:nvPicPr>
          <p:cNvPr id="815" name="Google Shape;815;p41" descr="A picture containing text&#10;&#10;Description automatically generated"/>
          <p:cNvPicPr preferRelativeResize="0"/>
          <p:nvPr/>
        </p:nvPicPr>
        <p:blipFill rotWithShape="1">
          <a:blip r:embed="rId4">
            <a:alphaModFix/>
          </a:blip>
          <a:srcRect/>
          <a:stretch/>
        </p:blipFill>
        <p:spPr>
          <a:xfrm>
            <a:off x="9650779" y="2293216"/>
            <a:ext cx="2314284" cy="2102519"/>
          </a:xfrm>
          <a:prstGeom prst="rect">
            <a:avLst/>
          </a:prstGeom>
          <a:noFill/>
          <a:ln>
            <a:noFill/>
          </a:ln>
        </p:spPr>
      </p:pic>
      <p:sp>
        <p:nvSpPr>
          <p:cNvPr id="816" name="Google Shape;816;p41"/>
          <p:cNvSpPr txBox="1"/>
          <p:nvPr/>
        </p:nvSpPr>
        <p:spPr>
          <a:xfrm>
            <a:off x="10016400" y="428058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42"/>
          <p:cNvSpPr txBox="1">
            <a:spLocks noGrp="1"/>
          </p:cNvSpPr>
          <p:nvPr>
            <p:ph type="title"/>
          </p:nvPr>
        </p:nvSpPr>
        <p:spPr>
          <a:xfrm>
            <a:off x="1769" y="43586"/>
            <a:ext cx="1034634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500"/>
              <a:buFont typeface="Arial"/>
              <a:buNone/>
            </a:pPr>
            <a:r>
              <a:rPr lang="ru-RU" sz="3500">
                <a:solidFill>
                  <a:srgbClr val="1F3864"/>
                </a:solidFill>
              </a:rPr>
              <a:t>Нарушения дыхания: подозрение на передозировку опиатами</a:t>
            </a:r>
            <a:endParaRPr/>
          </a:p>
        </p:txBody>
      </p:sp>
      <p:graphicFrame>
        <p:nvGraphicFramePr>
          <p:cNvPr id="823" name="Google Shape;823;p42"/>
          <p:cNvGraphicFramePr/>
          <p:nvPr/>
        </p:nvGraphicFramePr>
        <p:xfrm>
          <a:off x="88554" y="1348738"/>
          <a:ext cx="11954650" cy="3566525"/>
        </p:xfrm>
        <a:graphic>
          <a:graphicData uri="http://schemas.openxmlformats.org/drawingml/2006/table">
            <a:tbl>
              <a:tblPr firstRow="1" bandRow="1">
                <a:noFill/>
                <a:tableStyleId>{8264471C-A6B2-475A-851C-C7BAF4FC5992}</a:tableStyleId>
              </a:tblPr>
              <a:tblGrid>
                <a:gridCol w="5955900">
                  <a:extLst>
                    <a:ext uri="{9D8B030D-6E8A-4147-A177-3AD203B41FA5}">
                      <a16:colId xmlns:a16="http://schemas.microsoft.com/office/drawing/2014/main" val="20000"/>
                    </a:ext>
                  </a:extLst>
                </a:gridCol>
                <a:gridCol w="5998750">
                  <a:extLst>
                    <a:ext uri="{9D8B030D-6E8A-4147-A177-3AD203B41FA5}">
                      <a16:colId xmlns:a16="http://schemas.microsoft.com/office/drawing/2014/main" val="20001"/>
                    </a:ext>
                  </a:extLst>
                </a:gridCol>
              </a:tblGrid>
              <a:tr h="565175">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01350">
                <a:tc>
                  <a:txBody>
                    <a:bodyPr/>
                    <a:lstStyle/>
                    <a:p>
                      <a:pPr marL="457200" marR="0" lvl="0" indent="-457200" algn="l" rtl="0">
                        <a:lnSpc>
                          <a:spcPct val="100000"/>
                        </a:lnSpc>
                        <a:spcBef>
                          <a:spcPts val="0"/>
                        </a:spcBef>
                        <a:spcAft>
                          <a:spcPts val="0"/>
                        </a:spcAft>
                        <a:buClr>
                          <a:schemeClr val="accent2"/>
                        </a:buClr>
                        <a:buSzPts val="2200"/>
                        <a:buFont typeface="Arial"/>
                        <a:buChar char="•"/>
                      </a:pPr>
                      <a:r>
                        <a:rPr lang="ru-RU" sz="2200" i="0" u="none" strike="noStrike" cap="none" dirty="0">
                          <a:solidFill>
                            <a:schemeClr val="accent2"/>
                          </a:solidFill>
                          <a:latin typeface="Arial"/>
                          <a:ea typeface="Arial"/>
                          <a:cs typeface="Arial"/>
                          <a:sym typeface="Arial"/>
                        </a:rPr>
                        <a:t>Замедленная частота дыхания </a:t>
                      </a:r>
                      <a:r>
                        <a:rPr lang="ru-RU" sz="2200" i="1" u="none" strike="noStrike" cap="none" dirty="0">
                          <a:solidFill>
                            <a:schemeClr val="dk1"/>
                          </a:solidFill>
                          <a:latin typeface="Arial"/>
                          <a:ea typeface="Arial"/>
                          <a:cs typeface="Arial"/>
                          <a:sym typeface="Arial"/>
                        </a:rPr>
                        <a:t>(</a:t>
                      </a:r>
                      <a:r>
                        <a:rPr lang="ru-RU" sz="2200" i="1" u="none" strike="noStrike" cap="none" dirty="0" err="1">
                          <a:solidFill>
                            <a:schemeClr val="dk1"/>
                          </a:solidFill>
                          <a:latin typeface="Arial"/>
                          <a:ea typeface="Arial"/>
                          <a:cs typeface="Arial"/>
                          <a:sym typeface="Arial"/>
                        </a:rPr>
                        <a:t>брадипноэ</a:t>
                      </a:r>
                      <a:r>
                        <a:rPr lang="ru-RU" sz="2200" i="1" u="none" strike="noStrike" cap="none" dirty="0">
                          <a:solidFill>
                            <a:schemeClr val="dk1"/>
                          </a:solidFill>
                          <a:latin typeface="Arial"/>
                          <a:ea typeface="Arial"/>
                          <a:cs typeface="Arial"/>
                          <a:sym typeface="Arial"/>
                        </a:rPr>
                        <a:t>)</a:t>
                      </a:r>
                      <a:endParaRPr sz="14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Гипоксия</a:t>
                      </a:r>
                      <a:endParaRPr sz="14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Сильно суженные зрачки</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solidFill>
                            <a:schemeClr val="dk1"/>
                          </a:solidFill>
                          <a:latin typeface="Arial"/>
                          <a:ea typeface="Arial"/>
                          <a:cs typeface="Arial"/>
                          <a:sym typeface="Arial"/>
                        </a:rPr>
                        <a:t>Дайте НАЛОКСОН, чтобы купировать действие опиоидных препаратов.</a:t>
                      </a:r>
                      <a:endParaRPr sz="14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solidFill>
                            <a:schemeClr val="dk1"/>
                          </a:solidFill>
                          <a:latin typeface="Arial"/>
                          <a:ea typeface="Arial"/>
                          <a:cs typeface="Arial"/>
                          <a:sym typeface="Arial"/>
                        </a:rPr>
                        <a:t>Внимательно СЛЕДИТЕ за состоянием пациента; действие налоксона может прекратиться раньше, чем действие опиатов.</a:t>
                      </a:r>
                      <a:endParaRPr sz="14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solidFill>
                            <a:schemeClr val="dk1"/>
                          </a:solidFill>
                          <a:latin typeface="Arial"/>
                          <a:ea typeface="Arial"/>
                          <a:cs typeface="Arial"/>
                          <a:sym typeface="Arial"/>
                        </a:rPr>
                        <a:t>Дайте КИСЛОРОД.</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24" name="Google Shape;824;p42"/>
          <p:cNvSpPr/>
          <p:nvPr/>
        </p:nvSpPr>
        <p:spPr>
          <a:xfrm>
            <a:off x="746478" y="5189472"/>
            <a:ext cx="1001292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400"/>
              <a:buFont typeface="Arial"/>
              <a:buNone/>
            </a:pPr>
            <a:r>
              <a:rPr lang="ru-RU" sz="2400" b="0" i="0" u="none" strike="noStrike" cap="none" dirty="0">
                <a:solidFill>
                  <a:srgbClr val="1F3864"/>
                </a:solidFill>
                <a:latin typeface="Arial"/>
                <a:ea typeface="Arial"/>
                <a:cs typeface="Arial"/>
                <a:sym typeface="Arial"/>
              </a:rPr>
              <a:t>Опиоидные наркотики (такие как морфин, </a:t>
            </a:r>
            <a:r>
              <a:rPr lang="ru-RU" sz="2400" b="0" i="0" u="none" strike="noStrike" cap="none" dirty="0" err="1">
                <a:solidFill>
                  <a:srgbClr val="1F3864"/>
                </a:solidFill>
                <a:latin typeface="Arial"/>
                <a:ea typeface="Arial"/>
                <a:cs typeface="Arial"/>
                <a:sym typeface="Arial"/>
              </a:rPr>
              <a:t>петидин</a:t>
            </a:r>
            <a:r>
              <a:rPr lang="ru-RU" sz="2400" b="0" i="0" u="none" strike="noStrike" cap="none" dirty="0">
                <a:solidFill>
                  <a:srgbClr val="1F3864"/>
                </a:solidFill>
                <a:latin typeface="Arial"/>
                <a:ea typeface="Arial"/>
                <a:cs typeface="Arial"/>
                <a:sym typeface="Arial"/>
              </a:rPr>
              <a:t>, </a:t>
            </a:r>
            <a:r>
              <a:rPr lang="ru-RU" sz="2400" b="0" i="0" u="none" strike="noStrike" cap="none" dirty="0" err="1">
                <a:solidFill>
                  <a:srgbClr val="1F3864"/>
                </a:solidFill>
                <a:latin typeface="Arial"/>
                <a:ea typeface="Arial"/>
                <a:cs typeface="Arial"/>
                <a:sym typeface="Arial"/>
              </a:rPr>
              <a:t>оксикодон</a:t>
            </a:r>
            <a:r>
              <a:rPr lang="ru-RU" sz="2400" b="0" i="0" u="none" strike="noStrike" cap="none" dirty="0">
                <a:solidFill>
                  <a:srgbClr val="1F3864"/>
                </a:solidFill>
                <a:latin typeface="Arial"/>
                <a:ea typeface="Arial"/>
                <a:cs typeface="Arial"/>
                <a:sym typeface="Arial"/>
              </a:rPr>
              <a:t> и героин) могут угнетать дыхательный центр.</a:t>
            </a:r>
            <a:endParaRPr sz="1400" b="0" i="0" u="none" strike="noStrike" cap="none" dirty="0">
              <a:solidFill>
                <a:srgbClr val="000000"/>
              </a:solidFill>
              <a:latin typeface="Arial"/>
              <a:ea typeface="Arial"/>
              <a:cs typeface="Arial"/>
              <a:sym typeface="Arial"/>
            </a:endParaRPr>
          </a:p>
        </p:txBody>
      </p:sp>
      <p:pic>
        <p:nvPicPr>
          <p:cNvPr id="825" name="Google Shape;825;p42" descr="Logo, company name&#10;&#10;Description automatically generated"/>
          <p:cNvPicPr preferRelativeResize="0"/>
          <p:nvPr/>
        </p:nvPicPr>
        <p:blipFill rotWithShape="1">
          <a:blip r:embed="rId3">
            <a:alphaModFix/>
          </a:blip>
          <a:srcRect/>
          <a:stretch/>
        </p:blipFill>
        <p:spPr>
          <a:xfrm>
            <a:off x="3192141" y="2973271"/>
            <a:ext cx="2743200" cy="1914204"/>
          </a:xfrm>
          <a:prstGeom prst="rect">
            <a:avLst/>
          </a:prstGeom>
          <a:noFill/>
          <a:ln>
            <a:noFill/>
          </a:ln>
        </p:spPr>
      </p:pic>
      <p:pic>
        <p:nvPicPr>
          <p:cNvPr id="826" name="Google Shape;826;p42" descr="Icon&#10;&#10;Description automatically generated"/>
          <p:cNvPicPr preferRelativeResize="0"/>
          <p:nvPr/>
        </p:nvPicPr>
        <p:blipFill rotWithShape="1">
          <a:blip r:embed="rId4">
            <a:alphaModFix/>
          </a:blip>
          <a:srcRect/>
          <a:stretch/>
        </p:blipFill>
        <p:spPr>
          <a:xfrm>
            <a:off x="10238249" y="41472"/>
            <a:ext cx="1864541" cy="1033057"/>
          </a:xfrm>
          <a:prstGeom prst="rect">
            <a:avLst/>
          </a:prstGeom>
          <a:noFill/>
          <a:ln>
            <a:noFill/>
          </a:ln>
        </p:spPr>
      </p:pic>
      <p:sp>
        <p:nvSpPr>
          <p:cNvPr id="827" name="Google Shape;827;p42"/>
          <p:cNvSpPr txBox="1"/>
          <p:nvPr/>
        </p:nvSpPr>
        <p:spPr>
          <a:xfrm>
            <a:off x="4441089" y="4565359"/>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
        <p:nvSpPr>
          <p:cNvPr id="828" name="Google Shape;828;p42"/>
          <p:cNvSpPr txBox="1"/>
          <p:nvPr/>
        </p:nvSpPr>
        <p:spPr>
          <a:xfrm>
            <a:off x="2255025" y="4550010"/>
            <a:ext cx="312318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ru-RU" sz="1200" b="0" i="0" u="none" strike="noStrike" cap="none" dirty="0">
                <a:solidFill>
                  <a:schemeClr val="dk1"/>
                </a:solidFill>
                <a:latin typeface="Calibri"/>
                <a:ea typeface="Calibri"/>
                <a:cs typeface="Calibri"/>
                <a:sym typeface="Calibri"/>
              </a:rPr>
              <a:t>СУЖЕННЫЕ ЗРАЧКИ</a:t>
            </a: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3"/>
          <p:cNvSpPr txBox="1">
            <a:spLocks noGrp="1"/>
          </p:cNvSpPr>
          <p:nvPr>
            <p:ph type="title"/>
          </p:nvPr>
        </p:nvSpPr>
        <p:spPr>
          <a:xfrm>
            <a:off x="120418" y="38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Нарушения дыхания: астма / ХОБЛ</a:t>
            </a:r>
            <a:endParaRPr/>
          </a:p>
        </p:txBody>
      </p:sp>
      <p:graphicFrame>
        <p:nvGraphicFramePr>
          <p:cNvPr id="835" name="Google Shape;835;p43"/>
          <p:cNvGraphicFramePr/>
          <p:nvPr/>
        </p:nvGraphicFramePr>
        <p:xfrm>
          <a:off x="121595" y="1264596"/>
          <a:ext cx="11873600" cy="3891075"/>
        </p:xfrm>
        <a:graphic>
          <a:graphicData uri="http://schemas.openxmlformats.org/drawingml/2006/table">
            <a:tbl>
              <a:tblPr firstRow="1" bandRow="1">
                <a:noFill/>
                <a:tableStyleId>{8264471C-A6B2-475A-851C-C7BAF4FC5992}</a:tableStyleId>
              </a:tblPr>
              <a:tblGrid>
                <a:gridCol w="5915525">
                  <a:extLst>
                    <a:ext uri="{9D8B030D-6E8A-4147-A177-3AD203B41FA5}">
                      <a16:colId xmlns:a16="http://schemas.microsoft.com/office/drawing/2014/main" val="20000"/>
                    </a:ext>
                  </a:extLst>
                </a:gridCol>
                <a:gridCol w="5958075">
                  <a:extLst>
                    <a:ext uri="{9D8B030D-6E8A-4147-A177-3AD203B41FA5}">
                      <a16:colId xmlns:a16="http://schemas.microsoft.com/office/drawing/2014/main" val="20001"/>
                    </a:ext>
                  </a:extLst>
                </a:gridCol>
              </a:tblGrid>
              <a:tr h="707475">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83600">
                <a:tc>
                  <a:txBody>
                    <a:bodyPr/>
                    <a:lstStyle/>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Свистящее дыхание</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Кашель</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Задействование вспомогательных мышц</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В анамнезе может быть астма / ХОБЛ, аллергия или курение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solidFill>
                            <a:schemeClr val="dk1"/>
                          </a:solidFill>
                          <a:latin typeface="Arial"/>
                          <a:ea typeface="Arial"/>
                          <a:cs typeface="Arial"/>
                          <a:sym typeface="Arial"/>
                        </a:rPr>
                        <a:t>Срочно дайте пациенту САЛЬБУТАМОЛ.</a:t>
                      </a:r>
                      <a:endParaRPr sz="1400" u="none" strike="noStrike" cap="none"/>
                    </a:p>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solidFill>
                            <a:schemeClr val="dk1"/>
                          </a:solidFill>
                          <a:latin typeface="Arial"/>
                          <a:ea typeface="Arial"/>
                          <a:cs typeface="Arial"/>
                          <a:sym typeface="Arial"/>
                        </a:rPr>
                        <a:t>При наличии показаний дайте КИСЛОРОД.</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36" name="Google Shape;836;p43"/>
          <p:cNvSpPr/>
          <p:nvPr/>
        </p:nvSpPr>
        <p:spPr>
          <a:xfrm>
            <a:off x="1105975" y="5362571"/>
            <a:ext cx="1001292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400"/>
              <a:buFont typeface="Arial"/>
              <a:buNone/>
            </a:pPr>
            <a:r>
              <a:rPr lang="ru-RU" sz="2400" b="0" i="0" u="none" strike="noStrike" cap="none">
                <a:solidFill>
                  <a:srgbClr val="1F3864"/>
                </a:solidFill>
                <a:latin typeface="Arial"/>
                <a:ea typeface="Arial"/>
                <a:cs typeface="Arial"/>
                <a:sym typeface="Arial"/>
              </a:rPr>
              <a:t>Астма и ХОБЛ – заболевания, вызывающие спазм нижних дыхательных путей.</a:t>
            </a:r>
            <a:endParaRPr sz="1400" b="0" i="0" u="none" strike="noStrike" cap="none">
              <a:solidFill>
                <a:srgbClr val="000000"/>
              </a:solidFill>
              <a:latin typeface="Arial"/>
              <a:ea typeface="Arial"/>
              <a:cs typeface="Arial"/>
              <a:sym typeface="Arial"/>
            </a:endParaRPr>
          </a:p>
        </p:txBody>
      </p:sp>
      <p:pic>
        <p:nvPicPr>
          <p:cNvPr id="837" name="Google Shape;837;p43" descr="Icon&#10;&#10;Description automatically generated"/>
          <p:cNvPicPr preferRelativeResize="0"/>
          <p:nvPr/>
        </p:nvPicPr>
        <p:blipFill rotWithShape="1">
          <a:blip r:embed="rId3">
            <a:alphaModFix/>
          </a:blip>
          <a:srcRect/>
          <a:stretch/>
        </p:blipFill>
        <p:spPr>
          <a:xfrm>
            <a:off x="10132866" y="41472"/>
            <a:ext cx="1864541" cy="1033057"/>
          </a:xfrm>
          <a:prstGeom prst="rect">
            <a:avLst/>
          </a:prstGeom>
          <a:noFill/>
          <a:ln>
            <a:noFill/>
          </a:ln>
        </p:spPr>
      </p:pic>
      <p:sp>
        <p:nvSpPr>
          <p:cNvPr id="838" name="Google Shape;838;p43"/>
          <p:cNvSpPr txBox="1"/>
          <p:nvPr/>
        </p:nvSpPr>
        <p:spPr>
          <a:xfrm>
            <a:off x="10237153" y="482476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839" name="Google Shape;839;p43" descr="A picture containing icon&#10;&#10;Description automatically generated"/>
          <p:cNvPicPr preferRelativeResize="0"/>
          <p:nvPr/>
        </p:nvPicPr>
        <p:blipFill rotWithShape="1">
          <a:blip r:embed="rId4">
            <a:alphaModFix/>
          </a:blip>
          <a:srcRect/>
          <a:stretch/>
        </p:blipFill>
        <p:spPr>
          <a:xfrm>
            <a:off x="9701719" y="3002972"/>
            <a:ext cx="2743200" cy="18203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4"/>
          <p:cNvSpPr txBox="1">
            <a:spLocks noGrp="1"/>
          </p:cNvSpPr>
          <p:nvPr>
            <p:ph type="title"/>
          </p:nvPr>
        </p:nvSpPr>
        <p:spPr>
          <a:xfrm>
            <a:off x="197300" y="239350"/>
            <a:ext cx="10760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Нарушения дыхания: </a:t>
            </a:r>
            <a:br>
              <a:rPr lang="ru-RU" sz="4000">
                <a:solidFill>
                  <a:srgbClr val="1F3864"/>
                </a:solidFill>
              </a:rPr>
            </a:br>
            <a:r>
              <a:rPr lang="ru-RU" sz="4000">
                <a:solidFill>
                  <a:srgbClr val="1F3864"/>
                </a:solidFill>
              </a:rPr>
              <a:t>обширный плевральный выпот / гемоторакс</a:t>
            </a:r>
            <a:endParaRPr/>
          </a:p>
        </p:txBody>
      </p:sp>
      <p:graphicFrame>
        <p:nvGraphicFramePr>
          <p:cNvPr id="846" name="Google Shape;846;p44"/>
          <p:cNvGraphicFramePr/>
          <p:nvPr/>
        </p:nvGraphicFramePr>
        <p:xfrm>
          <a:off x="197290" y="1504897"/>
          <a:ext cx="11819825" cy="4090350"/>
        </p:xfrm>
        <a:graphic>
          <a:graphicData uri="http://schemas.openxmlformats.org/drawingml/2006/table">
            <a:tbl>
              <a:tblPr firstRow="1" bandRow="1">
                <a:noFill/>
                <a:tableStyleId>{8264471C-A6B2-475A-851C-C7BAF4FC5992}</a:tableStyleId>
              </a:tblPr>
              <a:tblGrid>
                <a:gridCol w="5888725">
                  <a:extLst>
                    <a:ext uri="{9D8B030D-6E8A-4147-A177-3AD203B41FA5}">
                      <a16:colId xmlns:a16="http://schemas.microsoft.com/office/drawing/2014/main" val="20000"/>
                    </a:ext>
                  </a:extLst>
                </a:gridCol>
                <a:gridCol w="5931100">
                  <a:extLst>
                    <a:ext uri="{9D8B030D-6E8A-4147-A177-3AD203B41FA5}">
                      <a16:colId xmlns:a16="http://schemas.microsoft.com/office/drawing/2014/main" val="20001"/>
                    </a:ext>
                  </a:extLst>
                </a:gridCol>
              </a:tblGrid>
              <a:tr h="5472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43150">
                <a:tc>
                  <a:txBody>
                    <a:bodyPr/>
                    <a:lstStyle/>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Затрудненное дыхание</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Приглушение дыхательных шумов на пораженной стороне</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Глухой звук при перкуссии пораженной стороны</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При большом количестве жидкости может произойти смещение трахеи</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solidFill>
                            <a:schemeClr val="dk1"/>
                          </a:solidFill>
                          <a:latin typeface="Arial"/>
                          <a:ea typeface="Arial"/>
                          <a:cs typeface="Arial"/>
                          <a:sym typeface="Arial"/>
                        </a:rPr>
                        <a:t>Дайте КИСЛОРОД.</a:t>
                      </a:r>
                      <a:endParaRPr sz="1400" u="none" strike="noStrike" cap="none"/>
                    </a:p>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solidFill>
                            <a:schemeClr val="dk1"/>
                          </a:solidFill>
                          <a:latin typeface="Arial"/>
                          <a:ea typeface="Arial"/>
                          <a:cs typeface="Arial"/>
                          <a:sym typeface="Arial"/>
                        </a:rPr>
                        <a:t>Запланируйте ПЕРЕДАЧУ / ПЕРЕВОД пациента.</a:t>
                      </a:r>
                      <a:endParaRPr sz="1400" u="none" strike="noStrike" cap="none"/>
                    </a:p>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latin typeface="Arial"/>
                          <a:ea typeface="Arial"/>
                          <a:cs typeface="Arial"/>
                          <a:sym typeface="Arial"/>
                        </a:rPr>
                        <a:t>Пациенту может потребоваться </a:t>
                      </a:r>
                      <a:r>
                        <a:rPr lang="ru-RU" sz="2400" b="0" u="none" strike="noStrike" cap="none">
                          <a:solidFill>
                            <a:schemeClr val="accent2"/>
                          </a:solidFill>
                          <a:latin typeface="Arial"/>
                          <a:ea typeface="Arial"/>
                          <a:cs typeface="Arial"/>
                          <a:sym typeface="Arial"/>
                        </a:rPr>
                        <a:t>плевральный дренаж.</a:t>
                      </a:r>
                      <a:endParaRPr sz="1400" u="none" strike="noStrike" cap="none"/>
                    </a:p>
                    <a:p>
                      <a:pPr marL="342900" marR="0" lvl="0" indent="-190500" algn="l" rtl="0">
                        <a:lnSpc>
                          <a:spcPct val="100000"/>
                        </a:lnSpc>
                        <a:spcBef>
                          <a:spcPts val="0"/>
                        </a:spcBef>
                        <a:spcAft>
                          <a:spcPts val="0"/>
                        </a:spcAft>
                        <a:buClr>
                          <a:schemeClr val="dk1"/>
                        </a:buClr>
                        <a:buSzPts val="2400"/>
                        <a:buFont typeface="Arial"/>
                        <a:buNone/>
                      </a:pPr>
                      <a:endParaRPr sz="240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47" name="Google Shape;847;p44"/>
          <p:cNvSpPr/>
          <p:nvPr/>
        </p:nvSpPr>
        <p:spPr>
          <a:xfrm>
            <a:off x="1218684" y="5638954"/>
            <a:ext cx="912965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200"/>
              <a:buFont typeface="Arial"/>
              <a:buNone/>
            </a:pPr>
            <a:r>
              <a:rPr lang="ru-RU" sz="2200" b="0" i="0" u="none" strike="noStrike" cap="none">
                <a:solidFill>
                  <a:srgbClr val="1F3864"/>
                </a:solidFill>
                <a:latin typeface="Arial"/>
                <a:ea typeface="Arial"/>
                <a:cs typeface="Arial"/>
                <a:sym typeface="Arial"/>
              </a:rPr>
              <a:t>Плевральный выпот возникает тогда, когда жидкость скапливается в пространстве между легким и грудной стенкой или диафрагмой, ограничивая расширение легких.</a:t>
            </a:r>
            <a:endParaRPr sz="1400" b="0" i="0" u="none" strike="noStrike" cap="none">
              <a:solidFill>
                <a:srgbClr val="000000"/>
              </a:solidFill>
              <a:latin typeface="Arial"/>
              <a:ea typeface="Arial"/>
              <a:cs typeface="Arial"/>
              <a:sym typeface="Arial"/>
            </a:endParaRPr>
          </a:p>
        </p:txBody>
      </p:sp>
      <p:pic>
        <p:nvPicPr>
          <p:cNvPr id="848" name="Google Shape;848;p44" descr="A picture containing text&#10;&#10;Description automatically generated"/>
          <p:cNvPicPr preferRelativeResize="0"/>
          <p:nvPr/>
        </p:nvPicPr>
        <p:blipFill rotWithShape="1">
          <a:blip r:embed="rId3">
            <a:alphaModFix/>
          </a:blip>
          <a:srcRect/>
          <a:stretch/>
        </p:blipFill>
        <p:spPr>
          <a:xfrm>
            <a:off x="10348336" y="3771594"/>
            <a:ext cx="1585877" cy="1655234"/>
          </a:xfrm>
          <a:prstGeom prst="rect">
            <a:avLst/>
          </a:prstGeom>
          <a:noFill/>
          <a:ln>
            <a:noFill/>
          </a:ln>
        </p:spPr>
      </p:pic>
      <p:sp>
        <p:nvSpPr>
          <p:cNvPr id="849" name="Google Shape;849;p44"/>
          <p:cNvSpPr txBox="1"/>
          <p:nvPr/>
        </p:nvSpPr>
        <p:spPr>
          <a:xfrm>
            <a:off x="10413670" y="533362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850" name="Google Shape;850;p44" descr="Icon&#10;&#10;Description automatically generated"/>
          <p:cNvPicPr preferRelativeResize="0"/>
          <p:nvPr/>
        </p:nvPicPr>
        <p:blipFill rotWithShape="1">
          <a:blip r:embed="rId4">
            <a:alphaModFix/>
          </a:blip>
          <a:srcRect/>
          <a:stretch/>
        </p:blipFill>
        <p:spPr>
          <a:xfrm>
            <a:off x="10208999" y="-3"/>
            <a:ext cx="1864541" cy="103305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5"/>
          <p:cNvSpPr txBox="1">
            <a:spLocks noGrp="1"/>
          </p:cNvSpPr>
          <p:nvPr>
            <p:ph type="title"/>
          </p:nvPr>
        </p:nvSpPr>
        <p:spPr>
          <a:xfrm>
            <a:off x="210725" y="90116"/>
            <a:ext cx="9403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Нарушения кровообращения: отсутствие пульса</a:t>
            </a:r>
            <a:endParaRPr/>
          </a:p>
        </p:txBody>
      </p:sp>
      <p:graphicFrame>
        <p:nvGraphicFramePr>
          <p:cNvPr id="857" name="Google Shape;857;p45"/>
          <p:cNvGraphicFramePr/>
          <p:nvPr/>
        </p:nvGraphicFramePr>
        <p:xfrm>
          <a:off x="237469" y="1614205"/>
          <a:ext cx="11664750" cy="1786410"/>
        </p:xfrm>
        <a:graphic>
          <a:graphicData uri="http://schemas.openxmlformats.org/drawingml/2006/table">
            <a:tbl>
              <a:tblPr firstRow="1" bandRow="1">
                <a:noFill/>
                <a:tableStyleId>{8264471C-A6B2-475A-851C-C7BAF4FC5992}</a:tableStyleId>
              </a:tblPr>
              <a:tblGrid>
                <a:gridCol w="5811475">
                  <a:extLst>
                    <a:ext uri="{9D8B030D-6E8A-4147-A177-3AD203B41FA5}">
                      <a16:colId xmlns:a16="http://schemas.microsoft.com/office/drawing/2014/main" val="20000"/>
                    </a:ext>
                  </a:extLst>
                </a:gridCol>
                <a:gridCol w="5853275">
                  <a:extLst>
                    <a:ext uri="{9D8B030D-6E8A-4147-A177-3AD203B41FA5}">
                      <a16:colId xmlns:a16="http://schemas.microsoft.com/office/drawing/2014/main" val="20001"/>
                    </a:ext>
                  </a:extLst>
                </a:gridCol>
              </a:tblGrid>
              <a:tr h="393175">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29200">
                <a:tc>
                  <a:txBody>
                    <a:bodyPr/>
                    <a:lstStyle/>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Отсутствие пульса</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Отсутствие сознания</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Отсутствие дыхания</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a:solidFill>
                            <a:schemeClr val="dk1"/>
                          </a:solidFill>
                          <a:latin typeface="Arial"/>
                          <a:ea typeface="Arial"/>
                          <a:cs typeface="Arial"/>
                          <a:sym typeface="Arial"/>
                        </a:rPr>
                        <a:t>Следуйте соответствующим ПРОТОКОЛАМ СЛР.</a:t>
                      </a:r>
                      <a:endParaRPr sz="1400" u="none" strike="noStrike" cap="none"/>
                    </a:p>
                    <a:p>
                      <a:pPr marL="342900" marR="0" lvl="0" indent="-190500" algn="l" rtl="0">
                        <a:lnSpc>
                          <a:spcPct val="100000"/>
                        </a:lnSpc>
                        <a:spcBef>
                          <a:spcPts val="0"/>
                        </a:spcBef>
                        <a:spcAft>
                          <a:spcPts val="0"/>
                        </a:spcAft>
                        <a:buClr>
                          <a:schemeClr val="dk1"/>
                        </a:buClr>
                        <a:buSzPts val="2400"/>
                        <a:buFont typeface="Arial"/>
                        <a:buNone/>
                      </a:pPr>
                      <a:endParaRPr sz="240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58" name="Google Shape;858;p45" descr="A picture containing text&#10;&#10;Description automatically generated"/>
          <p:cNvPicPr preferRelativeResize="0"/>
          <p:nvPr/>
        </p:nvPicPr>
        <p:blipFill rotWithShape="1">
          <a:blip r:embed="rId3">
            <a:alphaModFix/>
          </a:blip>
          <a:srcRect/>
          <a:stretch/>
        </p:blipFill>
        <p:spPr>
          <a:xfrm>
            <a:off x="7020465" y="3635986"/>
            <a:ext cx="4097640" cy="2855135"/>
          </a:xfrm>
          <a:prstGeom prst="rect">
            <a:avLst/>
          </a:prstGeom>
          <a:noFill/>
          <a:ln>
            <a:noFill/>
          </a:ln>
        </p:spPr>
      </p:pic>
      <p:pic>
        <p:nvPicPr>
          <p:cNvPr id="859" name="Google Shape;859;p45" descr="A picture containing icon&#10;&#10;Description automatically generated"/>
          <p:cNvPicPr preferRelativeResize="0"/>
          <p:nvPr/>
        </p:nvPicPr>
        <p:blipFill rotWithShape="1">
          <a:blip r:embed="rId4">
            <a:alphaModFix/>
          </a:blip>
          <a:srcRect/>
          <a:stretch/>
        </p:blipFill>
        <p:spPr>
          <a:xfrm>
            <a:off x="10261890" y="90109"/>
            <a:ext cx="1849481" cy="974726"/>
          </a:xfrm>
          <a:prstGeom prst="rect">
            <a:avLst/>
          </a:prstGeom>
          <a:noFill/>
          <a:ln>
            <a:noFill/>
          </a:ln>
        </p:spPr>
      </p:pic>
      <p:sp>
        <p:nvSpPr>
          <p:cNvPr id="860" name="Google Shape;860;p45"/>
          <p:cNvSpPr txBox="1"/>
          <p:nvPr/>
        </p:nvSpPr>
        <p:spPr>
          <a:xfrm>
            <a:off x="7305807" y="630702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6"/>
          <p:cNvSpPr txBox="1">
            <a:spLocks noGrp="1"/>
          </p:cNvSpPr>
          <p:nvPr>
            <p:ph type="title"/>
          </p:nvPr>
        </p:nvSpPr>
        <p:spPr>
          <a:xfrm>
            <a:off x="3243" y="338"/>
            <a:ext cx="9403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Нарушения кровообращения: шок</a:t>
            </a:r>
            <a:endParaRPr/>
          </a:p>
        </p:txBody>
      </p:sp>
      <p:graphicFrame>
        <p:nvGraphicFramePr>
          <p:cNvPr id="867" name="Google Shape;867;p46"/>
          <p:cNvGraphicFramePr/>
          <p:nvPr>
            <p:extLst>
              <p:ext uri="{D42A27DB-BD31-4B8C-83A1-F6EECF244321}">
                <p14:modId xmlns:p14="http://schemas.microsoft.com/office/powerpoint/2010/main" val="4167094099"/>
              </p:ext>
            </p:extLst>
          </p:nvPr>
        </p:nvGraphicFramePr>
        <p:xfrm>
          <a:off x="172678" y="1114501"/>
          <a:ext cx="11873600" cy="4511060"/>
        </p:xfrm>
        <a:graphic>
          <a:graphicData uri="http://schemas.openxmlformats.org/drawingml/2006/table">
            <a:tbl>
              <a:tblPr firstRow="1" bandRow="1">
                <a:noFill/>
                <a:tableStyleId>{8264471C-A6B2-475A-851C-C7BAF4FC5992}</a:tableStyleId>
              </a:tblPr>
              <a:tblGrid>
                <a:gridCol w="5513419">
                  <a:extLst>
                    <a:ext uri="{9D8B030D-6E8A-4147-A177-3AD203B41FA5}">
                      <a16:colId xmlns:a16="http://schemas.microsoft.com/office/drawing/2014/main" val="20000"/>
                    </a:ext>
                  </a:extLst>
                </a:gridCol>
                <a:gridCol w="6360181">
                  <a:extLst>
                    <a:ext uri="{9D8B030D-6E8A-4147-A177-3AD203B41FA5}">
                      <a16:colId xmlns:a16="http://schemas.microsoft.com/office/drawing/2014/main" val="20001"/>
                    </a:ext>
                  </a:extLst>
                </a:gridCol>
              </a:tblGrid>
              <a:tr h="383625">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56800">
                <a:tc>
                  <a:txBody>
                    <a:bodyPr/>
                    <a:lstStyle/>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Учащенное сердцебиение (тахикардия)</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Учащенное дыхание (тахипноэ)</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Бледная и холодная кожа</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Время </a:t>
                      </a:r>
                      <a:r>
                        <a:rPr lang="ru-RU" sz="2000" i="0" u="none" strike="noStrike" cap="none" dirty="0" err="1">
                          <a:solidFill>
                            <a:schemeClr val="dk1"/>
                          </a:solidFill>
                          <a:latin typeface="Arial"/>
                          <a:ea typeface="Arial"/>
                          <a:cs typeface="Arial"/>
                          <a:sym typeface="Arial"/>
                        </a:rPr>
                        <a:t>рекапилляризации</a:t>
                      </a:r>
                      <a:r>
                        <a:rPr lang="ru-RU" sz="2000" i="0" u="none" strike="noStrike" cap="none" dirty="0">
                          <a:solidFill>
                            <a:schemeClr val="dk1"/>
                          </a:solidFill>
                          <a:latin typeface="Arial"/>
                          <a:ea typeface="Arial"/>
                          <a:cs typeface="Arial"/>
                          <a:sym typeface="Arial"/>
                        </a:rPr>
                        <a:t> &gt; 3 секунд</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Потливость (</a:t>
                      </a:r>
                      <a:r>
                        <a:rPr lang="ru-RU" sz="2000" i="0" u="none" strike="noStrike" cap="none" dirty="0" err="1">
                          <a:solidFill>
                            <a:schemeClr val="dk1"/>
                          </a:solidFill>
                          <a:latin typeface="Arial"/>
                          <a:ea typeface="Arial"/>
                          <a:cs typeface="Arial"/>
                          <a:sym typeface="Arial"/>
                        </a:rPr>
                        <a:t>диафорез</a:t>
                      </a:r>
                      <a:r>
                        <a:rPr lang="ru-RU" sz="2000" i="0" u="none" strike="noStrike" cap="none" dirty="0">
                          <a:solidFill>
                            <a:schemeClr val="dk1"/>
                          </a:solidFill>
                          <a:latin typeface="Arial"/>
                          <a:ea typeface="Arial"/>
                          <a:cs typeface="Arial"/>
                          <a:sym typeface="Arial"/>
                        </a:rPr>
                        <a:t>)</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Может быть: </a:t>
                      </a:r>
                      <a:endParaRPr sz="1400" u="none" strike="noStrike" cap="none" dirty="0"/>
                    </a:p>
                    <a:p>
                      <a:pPr marL="914400" marR="0" lvl="1"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Головокружение</a:t>
                      </a:r>
                      <a:endParaRPr sz="1400" u="none" strike="noStrike" cap="none" dirty="0"/>
                    </a:p>
                    <a:p>
                      <a:pPr marL="914400" marR="0" lvl="1"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Спутанность сознания</a:t>
                      </a:r>
                      <a:endParaRPr sz="1400" u="none" strike="noStrike" cap="none" dirty="0"/>
                    </a:p>
                    <a:p>
                      <a:pPr marL="914400" marR="0" lvl="1"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Изменение психического состояния</a:t>
                      </a:r>
                      <a:endParaRPr sz="1400" u="none" strike="noStrike" cap="none" dirty="0"/>
                    </a:p>
                    <a:p>
                      <a:pPr marL="914400" marR="0" lvl="1" indent="-457200" algn="l" rtl="0">
                        <a:lnSpc>
                          <a:spcPct val="100000"/>
                        </a:lnSpc>
                        <a:spcBef>
                          <a:spcPts val="0"/>
                        </a:spcBef>
                        <a:spcAft>
                          <a:spcPts val="0"/>
                        </a:spcAft>
                        <a:buClr>
                          <a:schemeClr val="dk1"/>
                        </a:buClr>
                        <a:buSzPts val="2000"/>
                        <a:buFont typeface="Arial"/>
                        <a:buChar char="•"/>
                      </a:pPr>
                      <a:r>
                        <a:rPr lang="ru-RU" sz="2000" i="0" u="none" strike="noStrike" cap="none" dirty="0">
                          <a:solidFill>
                            <a:schemeClr val="dk1"/>
                          </a:solidFill>
                          <a:latin typeface="Arial"/>
                          <a:ea typeface="Arial"/>
                          <a:cs typeface="Arial"/>
                          <a:sym typeface="Arial"/>
                        </a:rPr>
                        <a:t>Гипотензия</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УЛОЖИТЕ пациента НА ПЛОСКУЮ РОВНУЮ ПОВЕРХНОСТЬ, если он это переносит.</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Дайте КИСЛОРОД.</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ОСТАНОВИТЕ и КОНТРОЛИРУЙТЕ любое кровотечение.</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Проведите ИНФУЗИОННУЮ ТЕРАПИЮ.</a:t>
                      </a:r>
                      <a:endParaRPr sz="1400" u="none" strike="noStrike" cap="none" dirty="0"/>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При признаках инфекции - </a:t>
                      </a:r>
                      <a:r>
                        <a:rPr lang="ru-RU" sz="2000" b="0" i="0" u="none" strike="noStrike" cap="none" dirty="0">
                          <a:solidFill>
                            <a:srgbClr val="000000"/>
                          </a:solidFill>
                          <a:latin typeface="Arial"/>
                          <a:ea typeface="Arial"/>
                          <a:cs typeface="Arial"/>
                          <a:sym typeface="Arial"/>
                        </a:rPr>
                        <a:t>дайте </a:t>
                      </a:r>
                      <a:r>
                        <a:rPr lang="ru-RU" sz="2000" u="none" strike="noStrike" cap="none" dirty="0">
                          <a:solidFill>
                            <a:schemeClr val="dk1"/>
                          </a:solidFill>
                          <a:latin typeface="Arial"/>
                          <a:ea typeface="Arial"/>
                          <a:cs typeface="Arial"/>
                          <a:sym typeface="Arial"/>
                        </a:rPr>
                        <a:t>АНТИБИОТИКИ.</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68" name="Google Shape;868;p46"/>
          <p:cNvSpPr/>
          <p:nvPr/>
        </p:nvSpPr>
        <p:spPr>
          <a:xfrm>
            <a:off x="110865" y="5718960"/>
            <a:ext cx="1107255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000" b="0" i="0" u="none" strike="noStrike" cap="none" dirty="0">
                <a:solidFill>
                  <a:srgbClr val="1F3864"/>
                </a:solidFill>
                <a:latin typeface="Arial"/>
                <a:ea typeface="Arial"/>
                <a:cs typeface="Arial"/>
                <a:sym typeface="Arial"/>
              </a:rPr>
              <a:t>Низкая перфузия – это неспособность доставить достаточное количество крови, переносящей кислород, к жизненно важным органам.</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F3864"/>
              </a:buClr>
              <a:buSzPts val="2400"/>
              <a:buFont typeface="Arial"/>
              <a:buNone/>
            </a:pPr>
            <a:r>
              <a:rPr lang="ru-RU" sz="2000" b="0" i="0" u="none" strike="noStrike" cap="none" dirty="0">
                <a:solidFill>
                  <a:srgbClr val="1F3864"/>
                </a:solidFill>
                <a:latin typeface="Arial"/>
                <a:ea typeface="Arial"/>
                <a:cs typeface="Arial"/>
                <a:sym typeface="Arial"/>
              </a:rPr>
              <a:t>Шок – нарушение работы органов, что может привести к смерти.</a:t>
            </a:r>
            <a:endParaRPr sz="1200" b="0" i="0" u="none" strike="noStrike" cap="none" dirty="0">
              <a:solidFill>
                <a:srgbClr val="000000"/>
              </a:solidFill>
              <a:latin typeface="Arial"/>
              <a:ea typeface="Arial"/>
              <a:cs typeface="Arial"/>
              <a:sym typeface="Arial"/>
            </a:endParaRPr>
          </a:p>
        </p:txBody>
      </p:sp>
      <p:pic>
        <p:nvPicPr>
          <p:cNvPr id="869" name="Google Shape;869;p46" descr="A picture containing icon&#10;&#10;Description automatically generated"/>
          <p:cNvPicPr preferRelativeResize="0"/>
          <p:nvPr/>
        </p:nvPicPr>
        <p:blipFill rotWithShape="1">
          <a:blip r:embed="rId3">
            <a:alphaModFix/>
          </a:blip>
          <a:srcRect/>
          <a:stretch/>
        </p:blipFill>
        <p:spPr>
          <a:xfrm>
            <a:off x="10086759" y="3691890"/>
            <a:ext cx="1932563" cy="1338010"/>
          </a:xfrm>
          <a:prstGeom prst="rect">
            <a:avLst/>
          </a:prstGeom>
          <a:noFill/>
          <a:ln>
            <a:noFill/>
          </a:ln>
        </p:spPr>
      </p:pic>
      <p:pic>
        <p:nvPicPr>
          <p:cNvPr id="870" name="Google Shape;870;p46" descr="A picture containing icon&#10;&#10;Description automatically generated"/>
          <p:cNvPicPr preferRelativeResize="0"/>
          <p:nvPr/>
        </p:nvPicPr>
        <p:blipFill rotWithShape="1">
          <a:blip r:embed="rId4">
            <a:alphaModFix/>
          </a:blip>
          <a:srcRect/>
          <a:stretch/>
        </p:blipFill>
        <p:spPr>
          <a:xfrm>
            <a:off x="10261890" y="90109"/>
            <a:ext cx="1849481" cy="974726"/>
          </a:xfrm>
          <a:prstGeom prst="rect">
            <a:avLst/>
          </a:prstGeom>
          <a:noFill/>
          <a:ln>
            <a:noFill/>
          </a:ln>
        </p:spPr>
      </p:pic>
      <p:sp>
        <p:nvSpPr>
          <p:cNvPr id="871" name="Google Shape;871;p46"/>
          <p:cNvSpPr txBox="1"/>
          <p:nvPr/>
        </p:nvSpPr>
        <p:spPr>
          <a:xfrm>
            <a:off x="10473916" y="5079071"/>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47"/>
          <p:cNvSpPr txBox="1">
            <a:spLocks noGrp="1"/>
          </p:cNvSpPr>
          <p:nvPr>
            <p:ph type="title"/>
          </p:nvPr>
        </p:nvSpPr>
        <p:spPr>
          <a:xfrm>
            <a:off x="59987" y="-3784"/>
            <a:ext cx="9403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Нарушения кровообращения: сильное кровотечение</a:t>
            </a:r>
            <a:endParaRPr/>
          </a:p>
        </p:txBody>
      </p:sp>
      <p:graphicFrame>
        <p:nvGraphicFramePr>
          <p:cNvPr id="878" name="Google Shape;878;p47"/>
          <p:cNvGraphicFramePr/>
          <p:nvPr>
            <p:extLst>
              <p:ext uri="{D42A27DB-BD31-4B8C-83A1-F6EECF244321}">
                <p14:modId xmlns:p14="http://schemas.microsoft.com/office/powerpoint/2010/main" val="2388142018"/>
              </p:ext>
            </p:extLst>
          </p:nvPr>
        </p:nvGraphicFramePr>
        <p:xfrm>
          <a:off x="167325" y="1210142"/>
          <a:ext cx="11857350" cy="4670350"/>
        </p:xfrm>
        <a:graphic>
          <a:graphicData uri="http://schemas.openxmlformats.org/drawingml/2006/table">
            <a:tbl>
              <a:tblPr firstRow="1" bandRow="1">
                <a:noFill/>
                <a:tableStyleId>{8264471C-A6B2-475A-851C-C7BAF4FC5992}</a:tableStyleId>
              </a:tblPr>
              <a:tblGrid>
                <a:gridCol w="5907425">
                  <a:extLst>
                    <a:ext uri="{9D8B030D-6E8A-4147-A177-3AD203B41FA5}">
                      <a16:colId xmlns:a16="http://schemas.microsoft.com/office/drawing/2014/main" val="20000"/>
                    </a:ext>
                  </a:extLst>
                </a:gridCol>
                <a:gridCol w="5949925">
                  <a:extLst>
                    <a:ext uri="{9D8B030D-6E8A-4147-A177-3AD203B41FA5}">
                      <a16:colId xmlns:a16="http://schemas.microsoft.com/office/drawing/2014/main" val="20001"/>
                    </a:ext>
                  </a:extLst>
                </a:gridCol>
              </a:tblGrid>
              <a:tr h="5111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59250">
                <a:tc>
                  <a:txBody>
                    <a:bodyPr/>
                    <a:lstStyle/>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Кровоточащие раны</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Наличие кровоподтеков вокруг пупка, на боках может быть признаком внутреннего кровотечения</a:t>
                      </a:r>
                      <a:r>
                        <a:rPr lang="ru-RU" sz="1900" i="0" u="none" strike="noStrike" cap="none" dirty="0">
                          <a:solidFill>
                            <a:schemeClr val="dk1"/>
                          </a:solidFill>
                          <a:latin typeface="Arial"/>
                          <a:ea typeface="Arial"/>
                          <a:cs typeface="Arial"/>
                          <a:sym typeface="Arial"/>
                        </a:rPr>
                        <a:t> </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Рвота кровью, кровь в прямой кишке или во влагалище</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Перелом костей таза или бедренной кости</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Приглушение дыхательных шумов на одной стороне</a:t>
                      </a:r>
                      <a:endParaRPr sz="1400" u="none" strike="noStrike" cap="none" dirty="0"/>
                    </a:p>
                    <a:p>
                      <a:pPr marL="457200" marR="0" lvl="0" indent="-457200" algn="l" rtl="0">
                        <a:lnSpc>
                          <a:spcPct val="100000"/>
                        </a:lnSpc>
                        <a:spcBef>
                          <a:spcPts val="0"/>
                        </a:spcBef>
                        <a:spcAft>
                          <a:spcPts val="0"/>
                        </a:spcAft>
                        <a:buClr>
                          <a:schemeClr val="dk1"/>
                        </a:buClr>
                        <a:buSzPts val="1900"/>
                        <a:buFont typeface="Arial"/>
                        <a:buChar char="•"/>
                      </a:pPr>
                      <a:r>
                        <a:rPr lang="ru-RU" sz="1900" i="0" u="none" strike="noStrike" cap="none" dirty="0">
                          <a:solidFill>
                            <a:schemeClr val="dk1"/>
                          </a:solidFill>
                          <a:latin typeface="Arial"/>
                          <a:ea typeface="Arial"/>
                          <a:cs typeface="Arial"/>
                          <a:sym typeface="Arial"/>
                        </a:rPr>
                        <a:t>Признаки низкой перфузии </a:t>
                      </a:r>
                      <a:endParaRPr sz="1400" u="none" strike="noStrike" cap="none" dirty="0"/>
                    </a:p>
                    <a:p>
                      <a:pPr marL="720725" marR="0" lvl="1" indent="-263525" algn="l" rtl="0">
                        <a:lnSpc>
                          <a:spcPct val="100000"/>
                        </a:lnSpc>
                        <a:spcBef>
                          <a:spcPts val="0"/>
                        </a:spcBef>
                        <a:spcAft>
                          <a:spcPts val="0"/>
                        </a:spcAft>
                        <a:buClr>
                          <a:schemeClr val="dk1"/>
                        </a:buClr>
                        <a:buSzPts val="1900"/>
                        <a:buFont typeface="Wingdings" panose="05000000000000000000" pitchFamily="2" charset="2"/>
                        <a:buChar char="ü"/>
                      </a:pPr>
                      <a:r>
                        <a:rPr lang="ru-RU" sz="1900" i="0" u="none" strike="noStrike" cap="none" dirty="0">
                          <a:solidFill>
                            <a:schemeClr val="dk1"/>
                          </a:solidFill>
                          <a:latin typeface="Arial"/>
                          <a:ea typeface="Arial"/>
                          <a:cs typeface="Arial"/>
                          <a:sym typeface="Arial"/>
                        </a:rPr>
                        <a:t>Гипотензия, тахикардия, бледные кожные покровы, </a:t>
                      </a:r>
                      <a:r>
                        <a:rPr lang="ru-RU" sz="1900" i="0" u="none" strike="noStrike" cap="none" dirty="0" err="1">
                          <a:solidFill>
                            <a:schemeClr val="dk1"/>
                          </a:solidFill>
                          <a:latin typeface="Arial"/>
                          <a:ea typeface="Arial"/>
                          <a:cs typeface="Arial"/>
                          <a:sym typeface="Arial"/>
                        </a:rPr>
                        <a:t>диафорез</a:t>
                      </a:r>
                      <a:r>
                        <a:rPr lang="ru-RU" sz="1900"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Остановите кровотечение в зависимости от его источника:</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u="none" strike="noStrike" cap="none" dirty="0">
                          <a:solidFill>
                            <a:schemeClr val="dk1"/>
                          </a:solidFill>
                          <a:latin typeface="Arial"/>
                          <a:ea typeface="Arial"/>
                          <a:cs typeface="Arial"/>
                          <a:sym typeface="Arial"/>
                        </a:rPr>
                        <a:t>ПРЯМОЕ ДАВЛЕНИЕ</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u="none" strike="noStrike" cap="none" dirty="0">
                          <a:solidFill>
                            <a:schemeClr val="dk1"/>
                          </a:solidFill>
                          <a:latin typeface="Arial"/>
                          <a:ea typeface="Arial"/>
                          <a:cs typeface="Arial"/>
                          <a:sym typeface="Arial"/>
                        </a:rPr>
                        <a:t>Если рана большая и зияющая, примените ГЛУБОКОЕ ТАМПОНИРОВАНИЕ РАНЫ.</a:t>
                      </a:r>
                      <a:endParaRPr sz="1400" u="none" strike="noStrike" cap="none" dirty="0"/>
                    </a:p>
                    <a:p>
                      <a:pPr marL="800100" marR="0" lvl="1" indent="-342900" algn="l" rtl="0">
                        <a:lnSpc>
                          <a:spcPct val="100000"/>
                        </a:lnSpc>
                        <a:spcBef>
                          <a:spcPts val="0"/>
                        </a:spcBef>
                        <a:spcAft>
                          <a:spcPts val="0"/>
                        </a:spcAft>
                        <a:buClr>
                          <a:schemeClr val="dk1"/>
                        </a:buClr>
                        <a:buSzPts val="1900"/>
                        <a:buFont typeface="Wingdings" panose="05000000000000000000" pitchFamily="2" charset="2"/>
                        <a:buChar char="ü"/>
                      </a:pPr>
                      <a:r>
                        <a:rPr lang="ru-RU" sz="1900" u="none" strike="noStrike" cap="none" dirty="0">
                          <a:solidFill>
                            <a:schemeClr val="dk1"/>
                          </a:solidFill>
                          <a:latin typeface="Arial"/>
                          <a:ea typeface="Arial"/>
                          <a:cs typeface="Arial"/>
                          <a:sym typeface="Arial"/>
                        </a:rPr>
                        <a:t>ЖГУТ / ТУРНИКЕТ – только при неконтролируемом кровотечении, которое не купируется прямым давлением</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Наложите ФИКСИРУЮЩИЙ БАНДАЖ при переломе костей таза или ШИНУ при переломе бедра.</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Проведите ИНФУЗИОННУЮ ТЕРАПИЮ.</a:t>
                      </a:r>
                      <a:endParaRPr sz="1400" u="none" strike="noStrike" cap="none" dirty="0"/>
                    </a:p>
                    <a:p>
                      <a:pPr marL="342900" marR="0" lvl="0" indent="-342900" algn="l" rtl="0">
                        <a:lnSpc>
                          <a:spcPct val="100000"/>
                        </a:lnSpc>
                        <a:spcBef>
                          <a:spcPts val="0"/>
                        </a:spcBef>
                        <a:spcAft>
                          <a:spcPts val="0"/>
                        </a:spcAft>
                        <a:buClr>
                          <a:schemeClr val="dk1"/>
                        </a:buClr>
                        <a:buSzPts val="1900"/>
                        <a:buFont typeface="Arial"/>
                        <a:buChar char="•"/>
                      </a:pPr>
                      <a:r>
                        <a:rPr lang="ru-RU" sz="1900" u="none" strike="noStrike" cap="none" dirty="0">
                          <a:solidFill>
                            <a:schemeClr val="dk1"/>
                          </a:solidFill>
                          <a:latin typeface="Arial"/>
                          <a:ea typeface="Arial"/>
                          <a:cs typeface="Arial"/>
                          <a:sym typeface="Arial"/>
                        </a:rPr>
                        <a:t>ПЕРЕНАПРАВЬТЕ пациента для переливания крови и дальнейшего хирургического лечения.</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79" name="Google Shape;879;p47"/>
          <p:cNvSpPr/>
          <p:nvPr/>
        </p:nvSpPr>
        <p:spPr>
          <a:xfrm>
            <a:off x="121951" y="5768854"/>
            <a:ext cx="1084179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ru-RU" sz="2000" b="0" i="0" u="none" strike="noStrike" cap="none" dirty="0">
                <a:solidFill>
                  <a:srgbClr val="1F3864"/>
                </a:solidFill>
                <a:latin typeface="Arial"/>
                <a:ea typeface="Arial"/>
                <a:cs typeface="Arial"/>
                <a:sym typeface="Arial"/>
              </a:rPr>
              <a:t>Если сильное кровотечение не остановить, оно может привести к шоку. Обильная кровопотеря может происходить в грудной клетке, в области таза, бедра, в брюшной полости, а также снаружи.</a:t>
            </a:r>
            <a:endParaRPr sz="1200" b="0" i="0" u="none" strike="noStrike" cap="none" dirty="0">
              <a:solidFill>
                <a:srgbClr val="000000"/>
              </a:solidFill>
              <a:latin typeface="Arial"/>
              <a:ea typeface="Arial"/>
              <a:cs typeface="Arial"/>
              <a:sym typeface="Arial"/>
            </a:endParaRPr>
          </a:p>
        </p:txBody>
      </p:sp>
      <p:pic>
        <p:nvPicPr>
          <p:cNvPr id="880" name="Google Shape;880;p47" descr="A picture containing icon&#10;&#10;Description automatically generated"/>
          <p:cNvPicPr preferRelativeResize="0"/>
          <p:nvPr/>
        </p:nvPicPr>
        <p:blipFill rotWithShape="1">
          <a:blip r:embed="rId3">
            <a:alphaModFix/>
          </a:blip>
          <a:srcRect/>
          <a:stretch/>
        </p:blipFill>
        <p:spPr>
          <a:xfrm>
            <a:off x="10229464" y="65790"/>
            <a:ext cx="1849481" cy="97472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8"/>
          <p:cNvSpPr txBox="1">
            <a:spLocks noGrp="1"/>
          </p:cNvSpPr>
          <p:nvPr>
            <p:ph type="title"/>
          </p:nvPr>
        </p:nvSpPr>
        <p:spPr>
          <a:xfrm>
            <a:off x="55215" y="89457"/>
            <a:ext cx="9403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800"/>
              <a:buFont typeface="Arial"/>
              <a:buNone/>
            </a:pPr>
            <a:r>
              <a:rPr lang="ru-RU" sz="3800">
                <a:solidFill>
                  <a:srgbClr val="1F3864"/>
                </a:solidFill>
                <a:latin typeface="Arial"/>
                <a:ea typeface="Arial"/>
                <a:cs typeface="Arial"/>
                <a:sym typeface="Arial"/>
              </a:rPr>
              <a:t>Нарушения кровообращения: </a:t>
            </a:r>
            <a:br>
              <a:rPr lang="ru-RU" sz="3800">
                <a:solidFill>
                  <a:srgbClr val="1F3864"/>
                </a:solidFill>
                <a:latin typeface="Arial"/>
                <a:ea typeface="Arial"/>
                <a:cs typeface="Arial"/>
                <a:sym typeface="Arial"/>
              </a:rPr>
            </a:br>
            <a:r>
              <a:rPr lang="ru-RU" sz="3800">
                <a:solidFill>
                  <a:srgbClr val="1F3864"/>
                </a:solidFill>
                <a:latin typeface="Arial"/>
                <a:ea typeface="Arial"/>
                <a:cs typeface="Arial"/>
                <a:sym typeface="Arial"/>
              </a:rPr>
              <a:t>тампонада сердца </a:t>
            </a:r>
            <a:endParaRPr/>
          </a:p>
        </p:txBody>
      </p:sp>
      <p:graphicFrame>
        <p:nvGraphicFramePr>
          <p:cNvPr id="887" name="Google Shape;887;p48"/>
          <p:cNvGraphicFramePr/>
          <p:nvPr>
            <p:extLst>
              <p:ext uri="{D42A27DB-BD31-4B8C-83A1-F6EECF244321}">
                <p14:modId xmlns:p14="http://schemas.microsoft.com/office/powerpoint/2010/main" val="3426713835"/>
              </p:ext>
            </p:extLst>
          </p:nvPr>
        </p:nvGraphicFramePr>
        <p:xfrm>
          <a:off x="202659" y="1507787"/>
          <a:ext cx="11727675" cy="3901460"/>
        </p:xfrm>
        <a:graphic>
          <a:graphicData uri="http://schemas.openxmlformats.org/drawingml/2006/table">
            <a:tbl>
              <a:tblPr firstRow="1" bandRow="1">
                <a:noFill/>
                <a:tableStyleId>{8264471C-A6B2-475A-851C-C7BAF4FC5992}</a:tableStyleId>
              </a:tblPr>
              <a:tblGrid>
                <a:gridCol w="5577200">
                  <a:extLst>
                    <a:ext uri="{9D8B030D-6E8A-4147-A177-3AD203B41FA5}">
                      <a16:colId xmlns:a16="http://schemas.microsoft.com/office/drawing/2014/main" val="20000"/>
                    </a:ext>
                  </a:extLst>
                </a:gridCol>
                <a:gridCol w="6150475">
                  <a:extLst>
                    <a:ext uri="{9D8B030D-6E8A-4147-A177-3AD203B41FA5}">
                      <a16:colId xmlns:a16="http://schemas.microsoft.com/office/drawing/2014/main" val="20001"/>
                    </a:ext>
                  </a:extLst>
                </a:gridCol>
              </a:tblGrid>
              <a:tr h="3813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76050">
                <a:tc>
                  <a:txBody>
                    <a:bodyPr/>
                    <a:lstStyle/>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Признаки низкой перфузии</a:t>
                      </a:r>
                      <a:endParaRPr sz="1400" u="none" strike="noStrike" cap="none" dirty="0"/>
                    </a:p>
                    <a:p>
                      <a:pPr marL="720725" marR="0" lvl="1" indent="-263525" algn="l" rtl="0">
                        <a:lnSpc>
                          <a:spcPct val="100000"/>
                        </a:lnSpc>
                        <a:spcBef>
                          <a:spcPts val="0"/>
                        </a:spcBef>
                        <a:spcAft>
                          <a:spcPts val="0"/>
                        </a:spcAft>
                        <a:buClr>
                          <a:schemeClr val="dk1"/>
                        </a:buClr>
                        <a:buSzPts val="2200"/>
                        <a:buFont typeface="Wingdings" panose="05000000000000000000" pitchFamily="2" charset="2"/>
                        <a:buChar char="ü"/>
                      </a:pPr>
                      <a:r>
                        <a:rPr lang="ru-RU" sz="2200" i="0" u="none" strike="noStrike" cap="none" dirty="0">
                          <a:solidFill>
                            <a:schemeClr val="dk1"/>
                          </a:solidFill>
                          <a:latin typeface="Arial"/>
                          <a:ea typeface="Arial"/>
                          <a:cs typeface="Arial"/>
                          <a:sym typeface="Arial"/>
                        </a:rPr>
                        <a:t>Тахикардия, тахипноэ, гипотензия, бледные кожные покровы, холодные конечности, время </a:t>
                      </a:r>
                      <a:r>
                        <a:rPr lang="ru-RU" sz="2200" i="0" u="none" strike="noStrike" cap="none" dirty="0" err="1">
                          <a:solidFill>
                            <a:schemeClr val="dk1"/>
                          </a:solidFill>
                          <a:latin typeface="Arial"/>
                          <a:ea typeface="Arial"/>
                          <a:cs typeface="Arial"/>
                          <a:sym typeface="Arial"/>
                        </a:rPr>
                        <a:t>рекапилляризации</a:t>
                      </a:r>
                      <a:r>
                        <a:rPr lang="ru-RU" sz="2200" i="0" u="none" strike="noStrike" cap="none" dirty="0">
                          <a:solidFill>
                            <a:schemeClr val="dk1"/>
                          </a:solidFill>
                          <a:latin typeface="Arial"/>
                          <a:ea typeface="Arial"/>
                          <a:cs typeface="Arial"/>
                          <a:sym typeface="Arial"/>
                        </a:rPr>
                        <a:t> &gt; 3 секунд</a:t>
                      </a:r>
                      <a:endParaRPr sz="14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Вздутые вены шеи</a:t>
                      </a:r>
                      <a:endParaRPr sz="14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Приглушенные сердечные шумы</a:t>
                      </a:r>
                      <a:endParaRPr sz="14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dirty="0">
                          <a:solidFill>
                            <a:schemeClr val="dk1"/>
                          </a:solidFill>
                          <a:latin typeface="Arial"/>
                          <a:ea typeface="Arial"/>
                          <a:cs typeface="Arial"/>
                          <a:sym typeface="Arial"/>
                        </a:rPr>
                        <a:t>Может возникнуть головокружение, спутанность сознания, изменение психического состояния</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latin typeface="Arial"/>
                          <a:ea typeface="Arial"/>
                          <a:cs typeface="Arial"/>
                          <a:sym typeface="Arial"/>
                        </a:rPr>
                        <a:t>Лечение заключается в дренировании жидкости путем</a:t>
                      </a:r>
                      <a:r>
                        <a:rPr lang="ru-RU" sz="2200" u="none" strike="noStrike" cap="none" dirty="0">
                          <a:solidFill>
                            <a:schemeClr val="dk1"/>
                          </a:solidFill>
                          <a:latin typeface="Arial"/>
                          <a:ea typeface="Arial"/>
                          <a:cs typeface="Arial"/>
                          <a:sym typeface="Arial"/>
                        </a:rPr>
                        <a:t> </a:t>
                      </a:r>
                      <a:r>
                        <a:rPr lang="ru-RU" sz="2200" b="0" u="none" strike="noStrike" cap="none" dirty="0">
                          <a:solidFill>
                            <a:schemeClr val="accent2"/>
                          </a:solidFill>
                          <a:latin typeface="Arial"/>
                          <a:ea typeface="Arial"/>
                          <a:cs typeface="Arial"/>
                          <a:sym typeface="Arial"/>
                        </a:rPr>
                        <a:t>пункции перикарда</a:t>
                      </a:r>
                      <a:endParaRPr sz="14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solidFill>
                            <a:schemeClr val="dk1"/>
                          </a:solidFill>
                          <a:latin typeface="Arial"/>
                          <a:ea typeface="Arial"/>
                          <a:cs typeface="Arial"/>
                          <a:sym typeface="Arial"/>
                        </a:rPr>
                        <a:t>ИНФУЗИОННАЯ ТЕРАПИЯ для снижения давления жидкости в сердечной сумке</a:t>
                      </a:r>
                      <a:endParaRPr sz="14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20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p>
                      <a:pPr marL="800100" marR="0" lvl="1" indent="-342900" algn="l" rtl="0">
                        <a:lnSpc>
                          <a:spcPct val="100000"/>
                        </a:lnSpc>
                        <a:spcBef>
                          <a:spcPts val="0"/>
                        </a:spcBef>
                        <a:spcAft>
                          <a:spcPts val="0"/>
                        </a:spcAft>
                        <a:buClr>
                          <a:schemeClr val="dk1"/>
                        </a:buClr>
                        <a:buSzPts val="2200"/>
                        <a:buFont typeface="Wingdings" panose="05000000000000000000" pitchFamily="2" charset="2"/>
                        <a:buChar char="ü"/>
                      </a:pPr>
                      <a:r>
                        <a:rPr lang="ru-RU" sz="2200" u="none" strike="noStrike" cap="none" dirty="0">
                          <a:solidFill>
                            <a:schemeClr val="dk1"/>
                          </a:solidFill>
                          <a:latin typeface="Arial"/>
                          <a:ea typeface="Arial"/>
                          <a:cs typeface="Arial"/>
                          <a:sym typeface="Arial"/>
                        </a:rPr>
                        <a:t>Требуется оборудование для дренирования жидкости</a:t>
                      </a:r>
                      <a:endParaRPr sz="1400" u="none" strike="noStrike" cap="none" dirty="0"/>
                    </a:p>
                    <a:p>
                      <a:pPr marL="342900" marR="0" lvl="0" indent="-203200" algn="l" rtl="0">
                        <a:lnSpc>
                          <a:spcPct val="100000"/>
                        </a:lnSpc>
                        <a:spcBef>
                          <a:spcPts val="0"/>
                        </a:spcBef>
                        <a:spcAft>
                          <a:spcPts val="0"/>
                        </a:spcAft>
                        <a:buClr>
                          <a:schemeClr val="dk1"/>
                        </a:buClr>
                        <a:buSzPts val="2200"/>
                        <a:buFont typeface="Arial"/>
                        <a:buNone/>
                      </a:pPr>
                      <a:endParaRPr sz="220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88" name="Google Shape;888;p48"/>
          <p:cNvSpPr/>
          <p:nvPr/>
        </p:nvSpPr>
        <p:spPr>
          <a:xfrm>
            <a:off x="202650" y="5744500"/>
            <a:ext cx="11082900" cy="79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a:solidFill>
                  <a:srgbClr val="1F3864"/>
                </a:solidFill>
                <a:latin typeface="Arial"/>
                <a:ea typeface="Arial"/>
                <a:cs typeface="Arial"/>
                <a:sym typeface="Arial"/>
              </a:rPr>
              <a:t>Тампонада сердца возникает при скоплении жидкости в сердечной сумке</a:t>
            </a:r>
            <a:r>
              <a:rPr lang="ru-RU" sz="2400">
                <a:solidFill>
                  <a:srgbClr val="1F3864"/>
                </a:solidFill>
              </a:rPr>
              <a:t>, что</a:t>
            </a:r>
            <a:r>
              <a:rPr lang="ru-RU" sz="2400" b="0" i="0" u="none" strike="noStrike" cap="none">
                <a:solidFill>
                  <a:srgbClr val="1F3864"/>
                </a:solidFill>
                <a:latin typeface="Arial"/>
                <a:ea typeface="Arial"/>
                <a:cs typeface="Arial"/>
                <a:sym typeface="Arial"/>
              </a:rPr>
              <a:t> не дает сердцу нормально наполняться кровью.</a:t>
            </a:r>
            <a:endParaRPr sz="1400" b="0" i="0" u="none" strike="noStrike" cap="none">
              <a:solidFill>
                <a:srgbClr val="000000"/>
              </a:solidFill>
              <a:latin typeface="Arial"/>
              <a:ea typeface="Arial"/>
              <a:cs typeface="Arial"/>
              <a:sym typeface="Arial"/>
            </a:endParaRPr>
          </a:p>
        </p:txBody>
      </p:sp>
      <p:pic>
        <p:nvPicPr>
          <p:cNvPr id="889" name="Google Shape;889;p48" descr="A picture containing icon&#10;&#10;Description automatically generated"/>
          <p:cNvPicPr preferRelativeResize="0"/>
          <p:nvPr/>
        </p:nvPicPr>
        <p:blipFill rotWithShape="1">
          <a:blip r:embed="rId3">
            <a:alphaModFix/>
          </a:blip>
          <a:srcRect/>
          <a:stretch/>
        </p:blipFill>
        <p:spPr>
          <a:xfrm>
            <a:off x="10261890" y="90109"/>
            <a:ext cx="1849481" cy="97472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9"/>
          <p:cNvSpPr txBox="1">
            <a:spLocks noGrp="1"/>
          </p:cNvSpPr>
          <p:nvPr>
            <p:ph type="title"/>
          </p:nvPr>
        </p:nvSpPr>
        <p:spPr>
          <a:xfrm>
            <a:off x="138071" y="10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Нарушение функций ЦНС: гипогликемия</a:t>
            </a:r>
            <a:endParaRPr/>
          </a:p>
        </p:txBody>
      </p:sp>
      <p:graphicFrame>
        <p:nvGraphicFramePr>
          <p:cNvPr id="896" name="Google Shape;896;p49"/>
          <p:cNvGraphicFramePr/>
          <p:nvPr>
            <p:extLst>
              <p:ext uri="{D42A27DB-BD31-4B8C-83A1-F6EECF244321}">
                <p14:modId xmlns:p14="http://schemas.microsoft.com/office/powerpoint/2010/main" val="2053283334"/>
              </p:ext>
            </p:extLst>
          </p:nvPr>
        </p:nvGraphicFramePr>
        <p:xfrm>
          <a:off x="218872" y="1215957"/>
          <a:ext cx="11808725" cy="5328730"/>
        </p:xfrm>
        <a:graphic>
          <a:graphicData uri="http://schemas.openxmlformats.org/drawingml/2006/table">
            <a:tbl>
              <a:tblPr firstRow="1" bandRow="1">
                <a:noFill/>
                <a:tableStyleId>{8264471C-A6B2-475A-851C-C7BAF4FC5992}</a:tableStyleId>
              </a:tblPr>
              <a:tblGrid>
                <a:gridCol w="5883200">
                  <a:extLst>
                    <a:ext uri="{9D8B030D-6E8A-4147-A177-3AD203B41FA5}">
                      <a16:colId xmlns:a16="http://schemas.microsoft.com/office/drawing/2014/main" val="20000"/>
                    </a:ext>
                  </a:extLst>
                </a:gridCol>
                <a:gridCol w="5925525">
                  <a:extLst>
                    <a:ext uri="{9D8B030D-6E8A-4147-A177-3AD203B41FA5}">
                      <a16:colId xmlns:a16="http://schemas.microsoft.com/office/drawing/2014/main" val="20001"/>
                    </a:ext>
                  </a:extLst>
                </a:gridCol>
              </a:tblGrid>
              <a:tr h="482400">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92300">
                <a:tc>
                  <a:txBody>
                    <a:bodyPr/>
                    <a:lstStyle/>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Потливость (диафорез)</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Изменение психического состояния </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Судороги / конвульсии</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Уровень глюкозы в крови &lt;3,5 ммоль/л или &lt;60 мг/дл</a:t>
                      </a:r>
                      <a:endParaRPr sz="240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Наличие в анамнезе диабета, малярии или тяжелой инфекции</a:t>
                      </a:r>
                      <a:endParaRPr sz="1400" u="none" strike="noStrike" cap="none"/>
                    </a:p>
                    <a:p>
                      <a:pPr marL="457200" marR="0" lvl="0" indent="-457200" algn="l" rtl="0">
                        <a:lnSpc>
                          <a:spcPct val="100000"/>
                        </a:lnSpc>
                        <a:spcBef>
                          <a:spcPts val="0"/>
                        </a:spcBef>
                        <a:spcAft>
                          <a:spcPts val="0"/>
                        </a:spcAft>
                        <a:buClr>
                          <a:schemeClr val="dk1"/>
                        </a:buClr>
                        <a:buSzPts val="2400"/>
                        <a:buFont typeface="Arial"/>
                        <a:buChar char="•"/>
                      </a:pPr>
                      <a:r>
                        <a:rPr lang="ru-RU" sz="2400" i="0" u="none" strike="noStrike" cap="none">
                          <a:solidFill>
                            <a:schemeClr val="dk1"/>
                          </a:solidFill>
                          <a:latin typeface="Arial"/>
                          <a:ea typeface="Arial"/>
                          <a:cs typeface="Arial"/>
                          <a:sym typeface="Arial"/>
                        </a:rPr>
                        <a:t>Пациент быстро отвечает на введение глюкозы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Немедленно дайте ГЛЮКОЗУ.</a:t>
                      </a:r>
                      <a:endParaRPr sz="1400" u="none" strike="noStrike" cap="none" dirty="0"/>
                    </a:p>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Если пациент может говорить / глотать </a:t>
                      </a:r>
                      <a:r>
                        <a:rPr lang="ru-RU" sz="2000" b="0" i="0" u="none" strike="noStrike" cap="none" dirty="0">
                          <a:solidFill>
                            <a:srgbClr val="000000"/>
                          </a:solidFill>
                          <a:latin typeface="Noto Sans Symbols"/>
                          <a:ea typeface="Noto Sans Symbols"/>
                          <a:cs typeface="Noto Sans Symbols"/>
                          <a:sym typeface="Noto Sans Symbols"/>
                        </a:rPr>
                        <a:t>-</a:t>
                      </a:r>
                      <a:r>
                        <a:rPr lang="ru-RU" sz="2400" u="none" strike="noStrike" cap="none" dirty="0">
                          <a:solidFill>
                            <a:schemeClr val="dk1"/>
                          </a:solidFill>
                          <a:latin typeface="Arial"/>
                          <a:ea typeface="Arial"/>
                          <a:cs typeface="Arial"/>
                          <a:sym typeface="Arial"/>
                        </a:rPr>
                        <a:t> дайте ГЛЮКОЗУ перорально.</a:t>
                      </a:r>
                      <a:endParaRPr sz="1400" u="none" strike="noStrike" cap="none" dirty="0"/>
                    </a:p>
                    <a:p>
                      <a:pPr marL="342900" marR="0" lvl="0" indent="-342900" algn="l" rtl="0">
                        <a:lnSpc>
                          <a:spcPct val="100000"/>
                        </a:lnSpc>
                        <a:spcBef>
                          <a:spcPts val="0"/>
                        </a:spcBef>
                        <a:spcAft>
                          <a:spcPts val="0"/>
                        </a:spcAft>
                        <a:buClr>
                          <a:schemeClr val="dk1"/>
                        </a:buClr>
                        <a:buSzPts val="2400"/>
                        <a:buFont typeface="Arial"/>
                        <a:buChar char="•"/>
                      </a:pPr>
                      <a:r>
                        <a:rPr lang="ru-RU" sz="2400" u="none" strike="noStrike" cap="none" dirty="0">
                          <a:solidFill>
                            <a:schemeClr val="dk1"/>
                          </a:solidFill>
                          <a:latin typeface="Arial"/>
                          <a:ea typeface="Arial"/>
                          <a:cs typeface="Arial"/>
                          <a:sym typeface="Arial"/>
                        </a:rPr>
                        <a:t>Если пациент не может говорить или находится в бессознательном состоянии - дайте ГЛЮКОЗУ в/в.</a:t>
                      </a:r>
                      <a:endParaRPr sz="1400" u="none" strike="noStrike" cap="none" dirty="0"/>
                    </a:p>
                    <a:p>
                      <a:pPr marL="800100" marR="0" lvl="1" indent="-342900" algn="l" rtl="0">
                        <a:lnSpc>
                          <a:spcPct val="100000"/>
                        </a:lnSpc>
                        <a:spcBef>
                          <a:spcPts val="0"/>
                        </a:spcBef>
                        <a:spcAft>
                          <a:spcPts val="0"/>
                        </a:spcAft>
                        <a:buClr>
                          <a:schemeClr val="dk1"/>
                        </a:buClr>
                        <a:buSzPts val="2400"/>
                        <a:buFont typeface="Wingdings" panose="05000000000000000000" pitchFamily="2" charset="2"/>
                        <a:buChar char="ü"/>
                      </a:pPr>
                      <a:r>
                        <a:rPr lang="ru-RU" sz="2400" u="none" strike="noStrike" cap="none" dirty="0">
                          <a:solidFill>
                            <a:schemeClr val="dk1"/>
                          </a:solidFill>
                          <a:latin typeface="Arial"/>
                          <a:ea typeface="Arial"/>
                          <a:cs typeface="Arial"/>
                          <a:sym typeface="Arial"/>
                        </a:rPr>
                        <a:t>Если нет такой возможности </a:t>
                      </a:r>
                      <a:r>
                        <a:rPr lang="ru-RU" sz="2000" b="0" i="0" u="none" strike="noStrike" cap="none" dirty="0">
                          <a:solidFill>
                            <a:srgbClr val="000000"/>
                          </a:solidFill>
                          <a:latin typeface="Noto Sans Symbols"/>
                          <a:ea typeface="Noto Sans Symbols"/>
                          <a:cs typeface="Noto Sans Symbols"/>
                          <a:sym typeface="Noto Sans Symbols"/>
                        </a:rPr>
                        <a:t>-</a:t>
                      </a:r>
                      <a:r>
                        <a:rPr lang="ru-RU" sz="2000" b="0" i="0" u="none" strike="noStrike" cap="none" dirty="0">
                          <a:solidFill>
                            <a:srgbClr val="000000"/>
                          </a:solidFill>
                          <a:latin typeface="Arial"/>
                          <a:ea typeface="Arial"/>
                          <a:cs typeface="Arial"/>
                          <a:sym typeface="Arial"/>
                        </a:rPr>
                        <a:t> </a:t>
                      </a:r>
                      <a:r>
                        <a:rPr lang="ru-RU" sz="2400" u="none" strike="noStrike" cap="none" dirty="0">
                          <a:solidFill>
                            <a:schemeClr val="dk1"/>
                          </a:solidFill>
                          <a:latin typeface="Arial"/>
                          <a:ea typeface="Arial"/>
                          <a:cs typeface="Arial"/>
                          <a:sym typeface="Arial"/>
                        </a:rPr>
                        <a:t>вводите глюкозу </a:t>
                      </a:r>
                      <a:r>
                        <a:rPr lang="ru-RU" sz="2400" u="none" strike="noStrike" cap="none" dirty="0" err="1">
                          <a:solidFill>
                            <a:schemeClr val="dk1"/>
                          </a:solidFill>
                          <a:latin typeface="Arial"/>
                          <a:ea typeface="Arial"/>
                          <a:cs typeface="Arial"/>
                          <a:sym typeface="Arial"/>
                        </a:rPr>
                        <a:t>буккально</a:t>
                      </a:r>
                      <a:r>
                        <a:rPr lang="ru-RU" sz="2400" u="none" strike="noStrike" cap="none" dirty="0">
                          <a:solidFill>
                            <a:schemeClr val="dk1"/>
                          </a:solidFill>
                          <a:latin typeface="Arial"/>
                          <a:ea typeface="Arial"/>
                          <a:cs typeface="Arial"/>
                          <a:sym typeface="Arial"/>
                        </a:rPr>
                        <a:t>  </a:t>
                      </a:r>
                      <a:endParaRPr sz="1400" u="none" strike="noStrike" cap="none" dirty="0"/>
                    </a:p>
                    <a:p>
                      <a:pPr marL="457200" marR="0" lvl="1" indent="0" algn="l" rtl="0">
                        <a:lnSpc>
                          <a:spcPct val="100000"/>
                        </a:lnSpc>
                        <a:spcBef>
                          <a:spcPts val="0"/>
                        </a:spcBef>
                        <a:spcAft>
                          <a:spcPts val="0"/>
                        </a:spcAft>
                        <a:buClr>
                          <a:schemeClr val="dk1"/>
                        </a:buClr>
                        <a:buSzPts val="2400"/>
                        <a:buFont typeface="Arial"/>
                        <a:buNone/>
                      </a:pPr>
                      <a:r>
                        <a:rPr lang="ru-RU" sz="2400" u="none" strike="noStrike" cap="none" dirty="0">
                          <a:solidFill>
                            <a:schemeClr val="dk1"/>
                          </a:solidFill>
                          <a:latin typeface="Arial"/>
                          <a:ea typeface="Arial"/>
                          <a:cs typeface="Arial"/>
                          <a:sym typeface="Arial"/>
                        </a:rPr>
                        <a:t>(на внутренн</a:t>
                      </a:r>
                      <a:r>
                        <a:rPr lang="ru-RU" sz="2400" dirty="0">
                          <a:latin typeface="Arial"/>
                          <a:ea typeface="Arial"/>
                          <a:cs typeface="Arial"/>
                          <a:sym typeface="Arial"/>
                        </a:rPr>
                        <a:t>ей</a:t>
                      </a:r>
                      <a:r>
                        <a:rPr lang="ru-RU" sz="2400" u="none" strike="noStrike" cap="none" dirty="0">
                          <a:solidFill>
                            <a:schemeClr val="dk1"/>
                          </a:solidFill>
                          <a:latin typeface="Arial"/>
                          <a:ea typeface="Arial"/>
                          <a:cs typeface="Arial"/>
                          <a:sym typeface="Arial"/>
                        </a:rPr>
                        <a:t> стороне щеки).</a:t>
                      </a:r>
                      <a:endParaRPr sz="1400" u="none" strike="noStrike" cap="none" dirty="0"/>
                    </a:p>
                    <a:p>
                      <a:pPr marL="800100" marR="0" lvl="1" indent="-190500" algn="l" rtl="0">
                        <a:lnSpc>
                          <a:spcPct val="100000"/>
                        </a:lnSpc>
                        <a:spcBef>
                          <a:spcPts val="0"/>
                        </a:spcBef>
                        <a:spcAft>
                          <a:spcPts val="0"/>
                        </a:spcAft>
                        <a:buClr>
                          <a:schemeClr val="dk1"/>
                        </a:buClr>
                        <a:buSzPts val="2400"/>
                        <a:buFont typeface="Arial"/>
                        <a:buNone/>
                      </a:pPr>
                      <a:endParaRPr sz="2400" u="none" strike="noStrike" cap="none" dirty="0">
                        <a:solidFill>
                          <a:schemeClr val="dk1"/>
                        </a:solidFill>
                        <a:latin typeface="Arial"/>
                        <a:ea typeface="Arial"/>
                        <a:cs typeface="Arial"/>
                        <a:sym typeface="Arial"/>
                      </a:endParaRPr>
                    </a:p>
                    <a:p>
                      <a:pPr marL="800100" marR="0" lvl="1" indent="-190500" algn="l" rtl="0">
                        <a:lnSpc>
                          <a:spcPct val="100000"/>
                        </a:lnSpc>
                        <a:spcBef>
                          <a:spcPts val="0"/>
                        </a:spcBef>
                        <a:spcAft>
                          <a:spcPts val="0"/>
                        </a:spcAft>
                        <a:buClr>
                          <a:schemeClr val="dk1"/>
                        </a:buClr>
                        <a:buSzPts val="2400"/>
                        <a:buFont typeface="Arial"/>
                        <a:buNone/>
                      </a:pPr>
                      <a:endParaRPr sz="2400" u="none" strike="noStrike" cap="none" dirty="0">
                        <a:solidFill>
                          <a:schemeClr val="dk1"/>
                        </a:solidFill>
                        <a:latin typeface="Arial"/>
                        <a:ea typeface="Arial"/>
                        <a:cs typeface="Arial"/>
                        <a:sym typeface="Arial"/>
                      </a:endParaRPr>
                    </a:p>
                    <a:p>
                      <a:pPr marL="800100" marR="0" lvl="1" indent="-190500" algn="l" rtl="0">
                        <a:lnSpc>
                          <a:spcPct val="100000"/>
                        </a:lnSpc>
                        <a:spcBef>
                          <a:spcPts val="0"/>
                        </a:spcBef>
                        <a:spcAft>
                          <a:spcPts val="0"/>
                        </a:spcAft>
                        <a:buClr>
                          <a:schemeClr val="dk1"/>
                        </a:buClr>
                        <a:buSzPts val="2400"/>
                        <a:buFont typeface="Arial"/>
                        <a:buNone/>
                      </a:pPr>
                      <a:endParaRPr sz="240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97" name="Google Shape;897;p49" descr="A picture containing logo&#10;&#10;Description automatically generated"/>
          <p:cNvPicPr preferRelativeResize="0"/>
          <p:nvPr/>
        </p:nvPicPr>
        <p:blipFill rotWithShape="1">
          <a:blip r:embed="rId3">
            <a:alphaModFix/>
          </a:blip>
          <a:srcRect/>
          <a:stretch/>
        </p:blipFill>
        <p:spPr>
          <a:xfrm>
            <a:off x="10242337" y="124051"/>
            <a:ext cx="1804414" cy="962354"/>
          </a:xfrm>
          <a:prstGeom prst="rect">
            <a:avLst/>
          </a:prstGeom>
          <a:noFill/>
          <a:ln>
            <a:noFill/>
          </a:ln>
        </p:spPr>
      </p:pic>
      <p:pic>
        <p:nvPicPr>
          <p:cNvPr id="898" name="Google Shape;898;p49" descr="A picture containing icon&#10;&#10;Description automatically generated"/>
          <p:cNvPicPr preferRelativeResize="0"/>
          <p:nvPr/>
        </p:nvPicPr>
        <p:blipFill rotWithShape="1">
          <a:blip r:embed="rId4">
            <a:alphaModFix/>
          </a:blip>
          <a:srcRect/>
          <a:stretch/>
        </p:blipFill>
        <p:spPr>
          <a:xfrm>
            <a:off x="4130210" y="4766899"/>
            <a:ext cx="2021733" cy="1410519"/>
          </a:xfrm>
          <a:prstGeom prst="rect">
            <a:avLst/>
          </a:prstGeom>
          <a:noFill/>
          <a:ln>
            <a:noFill/>
          </a:ln>
        </p:spPr>
      </p:pic>
      <p:sp>
        <p:nvSpPr>
          <p:cNvPr id="899" name="Google Shape;899;p49"/>
          <p:cNvSpPr txBox="1"/>
          <p:nvPr/>
        </p:nvSpPr>
        <p:spPr>
          <a:xfrm>
            <a:off x="4563426" y="6177668"/>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
          <p:cNvSpPr txBox="1">
            <a:spLocks noGrp="1"/>
          </p:cNvSpPr>
          <p:nvPr>
            <p:ph type="title"/>
          </p:nvPr>
        </p:nvSpPr>
        <p:spPr>
          <a:xfrm>
            <a:off x="835845" y="15918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3600" dirty="0">
                <a:solidFill>
                  <a:srgbClr val="1F3864"/>
                </a:solidFill>
              </a:rPr>
              <a:t>Что такое «сбор анамнеза по схеме SAMPLE»?</a:t>
            </a:r>
            <a:endParaRPr sz="5400" dirty="0"/>
          </a:p>
        </p:txBody>
      </p:sp>
      <p:sp>
        <p:nvSpPr>
          <p:cNvPr id="425" name="Google Shape;425;p5"/>
          <p:cNvSpPr txBox="1">
            <a:spLocks noGrp="1"/>
          </p:cNvSpPr>
          <p:nvPr>
            <p:ph type="body" idx="1"/>
          </p:nvPr>
        </p:nvSpPr>
        <p:spPr>
          <a:xfrm>
            <a:off x="838200" y="1359472"/>
            <a:ext cx="10515600" cy="40201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Категории вопросов для сбора анамнеза пациента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S</a:t>
            </a:r>
            <a:r>
              <a:rPr lang="ru-RU" dirty="0">
                <a:latin typeface="Arial"/>
                <a:ea typeface="Arial"/>
                <a:cs typeface="Arial"/>
                <a:sym typeface="Arial"/>
              </a:rPr>
              <a:t>) Признаки и симптомы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A</a:t>
            </a:r>
            <a:r>
              <a:rPr lang="ru-RU" dirty="0">
                <a:latin typeface="Arial"/>
                <a:ea typeface="Arial"/>
                <a:cs typeface="Arial"/>
                <a:sym typeface="Arial"/>
              </a:rPr>
              <a:t>) Наличие аллергических реакций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M</a:t>
            </a:r>
            <a:r>
              <a:rPr lang="ru-RU" dirty="0">
                <a:latin typeface="Arial"/>
                <a:ea typeface="Arial"/>
                <a:cs typeface="Arial"/>
                <a:sym typeface="Arial"/>
              </a:rPr>
              <a:t>) Принимаемые медикаменты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P</a:t>
            </a:r>
            <a:r>
              <a:rPr lang="ru-RU" dirty="0">
                <a:latin typeface="Arial"/>
                <a:ea typeface="Arial"/>
                <a:cs typeface="Arial"/>
                <a:sym typeface="Arial"/>
              </a:rPr>
              <a:t>) Анамнез жизни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L</a:t>
            </a:r>
            <a:r>
              <a:rPr lang="ru-RU" dirty="0">
                <a:latin typeface="Arial"/>
                <a:ea typeface="Arial"/>
                <a:cs typeface="Arial"/>
                <a:sym typeface="Arial"/>
              </a:rPr>
              <a:t>) Последний прием пищи / </a:t>
            </a:r>
            <a:r>
              <a:rPr lang="ru-RU" dirty="0"/>
              <a:t>жидкости</a:t>
            </a:r>
            <a:r>
              <a:rPr lang="ru-RU" dirty="0">
                <a:latin typeface="Arial"/>
                <a:ea typeface="Arial"/>
                <a:cs typeface="Arial"/>
                <a:sym typeface="Arial"/>
              </a:rPr>
              <a:t>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a:t>
            </a:r>
            <a:r>
              <a:rPr lang="ru-RU" b="1" dirty="0">
                <a:solidFill>
                  <a:schemeClr val="accent2"/>
                </a:solidFill>
                <a:latin typeface="Arial"/>
                <a:ea typeface="Arial"/>
                <a:cs typeface="Arial"/>
                <a:sym typeface="Arial"/>
              </a:rPr>
              <a:t>E</a:t>
            </a:r>
            <a:r>
              <a:rPr lang="ru-RU" dirty="0">
                <a:latin typeface="Arial"/>
                <a:ea typeface="Arial"/>
                <a:cs typeface="Arial"/>
                <a:sym typeface="Arial"/>
              </a:rPr>
              <a:t>) События, ставшие причиной текущего состояния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Следует сразу же за алгоритмом ABCDE</a:t>
            </a:r>
            <a:r>
              <a:rPr lang="ru-RU" sz="2400" b="1" dirty="0">
                <a:latin typeface="Arial"/>
                <a:ea typeface="Arial"/>
                <a:cs typeface="Arial"/>
                <a:sym typeface="Arial"/>
              </a:rPr>
              <a:t>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Позволяет поставщикам медицинских услуг легко взаимодействовать с пациентом</a:t>
            </a:r>
            <a:endParaRPr dirty="0"/>
          </a:p>
          <a:p>
            <a:pPr marL="228600" lvl="0" indent="-76200" algn="l" rtl="0">
              <a:lnSpc>
                <a:spcPct val="90000"/>
              </a:lnSpc>
              <a:spcBef>
                <a:spcPts val="1000"/>
              </a:spcBef>
              <a:spcAft>
                <a:spcPts val="0"/>
              </a:spcAft>
              <a:buClr>
                <a:schemeClr val="dk1"/>
              </a:buClr>
              <a:buSzPts val="2400"/>
              <a:buNone/>
            </a:pPr>
            <a:endParaRPr sz="2400" dirty="0"/>
          </a:p>
        </p:txBody>
      </p:sp>
      <p:sp>
        <p:nvSpPr>
          <p:cNvPr id="426" name="Google Shape;426;p5"/>
          <p:cNvSpPr txBox="1"/>
          <p:nvPr/>
        </p:nvSpPr>
        <p:spPr>
          <a:xfrm>
            <a:off x="835845" y="5379593"/>
            <a:ext cx="10127006" cy="1200288"/>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a:solidFill>
                  <a:srgbClr val="203864"/>
                </a:solidFill>
                <a:latin typeface="Arial"/>
                <a:ea typeface="Arial"/>
                <a:cs typeface="Arial"/>
                <a:sym typeface="Arial"/>
              </a:rPr>
              <a:t>Цель:</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ru-RU" sz="2400" b="0" i="0" u="none" strike="noStrike" cap="none">
                <a:solidFill>
                  <a:srgbClr val="000000"/>
                </a:solidFill>
                <a:latin typeface="Calibri"/>
                <a:ea typeface="Calibri"/>
                <a:cs typeface="Calibri"/>
                <a:sym typeface="Calibri"/>
              </a:rPr>
              <a:t>Быстрый сбор анамнеза, имеющий решающее значение для лечения пациента в остром периоде заболевания</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0"/>
          <p:cNvSpPr txBox="1">
            <a:spLocks noGrp="1"/>
          </p:cNvSpPr>
          <p:nvPr>
            <p:ph type="title"/>
          </p:nvPr>
        </p:nvSpPr>
        <p:spPr>
          <a:xfrm>
            <a:off x="174395" y="897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Нарушение функций ЦНС: </a:t>
            </a:r>
            <a:br>
              <a:rPr lang="ru-RU" sz="4000"/>
            </a:br>
            <a:r>
              <a:rPr lang="ru-RU" sz="4000">
                <a:solidFill>
                  <a:srgbClr val="1F3864"/>
                </a:solidFill>
                <a:latin typeface="Arial"/>
                <a:ea typeface="Arial"/>
                <a:cs typeface="Arial"/>
                <a:sym typeface="Arial"/>
              </a:rPr>
              <a:t>повышенное внутричерепное давление</a:t>
            </a:r>
            <a:endParaRPr/>
          </a:p>
        </p:txBody>
      </p:sp>
      <p:graphicFrame>
        <p:nvGraphicFramePr>
          <p:cNvPr id="906" name="Google Shape;906;p50"/>
          <p:cNvGraphicFramePr/>
          <p:nvPr>
            <p:extLst>
              <p:ext uri="{D42A27DB-BD31-4B8C-83A1-F6EECF244321}">
                <p14:modId xmlns:p14="http://schemas.microsoft.com/office/powerpoint/2010/main" val="2814777597"/>
              </p:ext>
            </p:extLst>
          </p:nvPr>
        </p:nvGraphicFramePr>
        <p:xfrm>
          <a:off x="218872" y="1475361"/>
          <a:ext cx="11841150" cy="4250225"/>
        </p:xfrm>
        <a:graphic>
          <a:graphicData uri="http://schemas.openxmlformats.org/drawingml/2006/table">
            <a:tbl>
              <a:tblPr firstRow="1" bandRow="1">
                <a:noFill/>
                <a:tableStyleId>{8264471C-A6B2-475A-851C-C7BAF4FC5992}</a:tableStyleId>
              </a:tblPr>
              <a:tblGrid>
                <a:gridCol w="5899350">
                  <a:extLst>
                    <a:ext uri="{9D8B030D-6E8A-4147-A177-3AD203B41FA5}">
                      <a16:colId xmlns:a16="http://schemas.microsoft.com/office/drawing/2014/main" val="20000"/>
                    </a:ext>
                  </a:extLst>
                </a:gridCol>
                <a:gridCol w="5941800">
                  <a:extLst>
                    <a:ext uri="{9D8B030D-6E8A-4147-A177-3AD203B41FA5}">
                      <a16:colId xmlns:a16="http://schemas.microsoft.com/office/drawing/2014/main" val="20001"/>
                    </a:ext>
                  </a:extLst>
                </a:gridCol>
              </a:tblGrid>
              <a:tr h="501175">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64075">
                <a:tc>
                  <a:txBody>
                    <a:bodyPr/>
                    <a:lstStyle/>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Головная  боль</a:t>
                      </a:r>
                      <a:endParaRPr sz="1400" u="none" strike="noStrike" cap="none"/>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Судороги / конвульсии </a:t>
                      </a:r>
                      <a:endParaRPr sz="1400" u="none" strike="noStrike" cap="none"/>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Тошнота, рвота</a:t>
                      </a:r>
                      <a:endParaRPr sz="1400" u="none" strike="noStrike" cap="none"/>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Изменение психического состояния</a:t>
                      </a:r>
                      <a:endParaRPr sz="1400" u="none" strike="noStrike" cap="none"/>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Неодинаковый размер зрачков</a:t>
                      </a:r>
                      <a:endParaRPr sz="1400" u="none" strike="noStrike" cap="none"/>
                    </a:p>
                    <a:p>
                      <a:pPr marL="457200" marR="0" lvl="0" indent="-457200" algn="l" rtl="0">
                        <a:lnSpc>
                          <a:spcPct val="100000"/>
                        </a:lnSpc>
                        <a:spcBef>
                          <a:spcPts val="0"/>
                        </a:spcBef>
                        <a:spcAft>
                          <a:spcPts val="0"/>
                        </a:spcAft>
                        <a:buClr>
                          <a:schemeClr val="dk1"/>
                        </a:buClr>
                        <a:buSzPts val="2000"/>
                        <a:buFont typeface="Arial"/>
                        <a:buChar char="•"/>
                      </a:pPr>
                      <a:r>
                        <a:rPr lang="ru-RU" sz="2000" i="0" u="none" strike="noStrike" cap="none">
                          <a:solidFill>
                            <a:schemeClr val="dk1"/>
                          </a:solidFill>
                          <a:latin typeface="Arial"/>
                          <a:ea typeface="Arial"/>
                          <a:cs typeface="Arial"/>
                          <a:sym typeface="Arial"/>
                        </a:rPr>
                        <a:t>Слабость в одной стороне тела</a:t>
                      </a:r>
                      <a:endParaRPr sz="1400" u="none" strike="noStrike" cap="none"/>
                    </a:p>
                    <a:p>
                      <a:pPr marL="457200" marR="0" lvl="0" indent="-330200" algn="l" rtl="0">
                        <a:lnSpc>
                          <a:spcPct val="100000"/>
                        </a:lnSpc>
                        <a:spcBef>
                          <a:spcPts val="0"/>
                        </a:spcBef>
                        <a:spcAft>
                          <a:spcPts val="0"/>
                        </a:spcAft>
                        <a:buClr>
                          <a:schemeClr val="dk1"/>
                        </a:buClr>
                        <a:buSzPts val="2000"/>
                        <a:buFont typeface="Arial"/>
                        <a:buNone/>
                      </a:pPr>
                      <a:endParaRPr sz="200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ПОДНИМИТЕ изголовье койки на 30 градусов.</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При травме </a:t>
                      </a:r>
                      <a:r>
                        <a:rPr lang="ru-RU" sz="2000" b="0" i="0" u="none" strike="noStrike" cap="none" dirty="0">
                          <a:solidFill>
                            <a:srgbClr val="000000"/>
                          </a:solidFill>
                          <a:latin typeface="Noto Sans Symbols"/>
                          <a:ea typeface="Noto Sans Symbols"/>
                          <a:cs typeface="Noto Sans Symbols"/>
                          <a:sym typeface="Noto Sans Symbols"/>
                        </a:rPr>
                        <a:t>-</a:t>
                      </a:r>
                      <a:r>
                        <a:rPr lang="ru-RU" sz="2000" b="0" i="0" u="none" strike="noStrike" cap="none" dirty="0">
                          <a:solidFill>
                            <a:srgbClr val="000000"/>
                          </a:solidFill>
                          <a:latin typeface="Arial"/>
                          <a:ea typeface="Arial"/>
                          <a:cs typeface="Arial"/>
                          <a:sym typeface="Arial"/>
                        </a:rPr>
                        <a:t> </a:t>
                      </a:r>
                      <a:r>
                        <a:rPr lang="ru-RU" sz="2000" u="none" strike="noStrike" cap="none" dirty="0">
                          <a:solidFill>
                            <a:schemeClr val="dk1"/>
                          </a:solidFill>
                          <a:latin typeface="Arial"/>
                          <a:ea typeface="Arial"/>
                          <a:cs typeface="Arial"/>
                          <a:sym typeface="Arial"/>
                        </a:rPr>
                        <a:t>СОХРАНЯЙТЕ ИММОБИЛИЗАЦИЮ ШЕЙНОГО ОТДЕЛА ПОЗВОНОЧНИКА.</a:t>
                      </a:r>
                      <a:endParaRPr sz="1400" u="none" strike="noStrike" cap="none" dirty="0"/>
                    </a:p>
                    <a:p>
                      <a:pPr marL="342900" marR="0" lvl="0" indent="-342900" algn="l" rtl="0">
                        <a:lnSpc>
                          <a:spcPct val="100000"/>
                        </a:lnSpc>
                        <a:spcBef>
                          <a:spcPts val="0"/>
                        </a:spcBef>
                        <a:spcAft>
                          <a:spcPts val="0"/>
                        </a:spcAft>
                        <a:buClr>
                          <a:schemeClr val="accent2"/>
                        </a:buClr>
                        <a:buSzPts val="2000"/>
                        <a:buFont typeface="Arial"/>
                        <a:buChar char="•"/>
                      </a:pPr>
                      <a:r>
                        <a:rPr lang="ru-RU" sz="2000" b="0" u="none" strike="noStrike" cap="none" dirty="0">
                          <a:solidFill>
                            <a:schemeClr val="accent2"/>
                          </a:solidFill>
                          <a:latin typeface="Arial"/>
                          <a:ea typeface="Arial"/>
                          <a:cs typeface="Arial"/>
                          <a:sym typeface="Arial"/>
                        </a:rPr>
                        <a:t>Проверьте уровень глюкозы.</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При судорогах - дайте БЕНЗОДИАЗЕПИН. </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Запланируйте ПЕРЕДАЧУ / ПЕРЕВОД пациента.</a:t>
                      </a:r>
                      <a:endParaRPr sz="1400" u="none" strike="noStrike" cap="none" dirty="0"/>
                    </a:p>
                    <a:p>
                      <a:pPr marL="363538" marR="0" lvl="1" indent="-363538"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Давление должно быть снижено как можно скорее, что требует нейрохирургического вмешательства</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07" name="Google Shape;907;p50"/>
          <p:cNvSpPr/>
          <p:nvPr/>
        </p:nvSpPr>
        <p:spPr>
          <a:xfrm>
            <a:off x="174395" y="5700660"/>
            <a:ext cx="1108279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000"/>
              <a:buFont typeface="Arial"/>
              <a:buNone/>
            </a:pPr>
            <a:r>
              <a:rPr lang="ru-RU" sz="1800" b="0" i="0" u="none" strike="noStrike" cap="none" dirty="0">
                <a:solidFill>
                  <a:srgbClr val="1F3864"/>
                </a:solidFill>
                <a:latin typeface="Arial"/>
                <a:ea typeface="Arial"/>
                <a:cs typeface="Arial"/>
                <a:sym typeface="Arial"/>
              </a:rPr>
              <a:t>Повышение ВЧД может быть вызвано травмой, опухолью, увеличением количества жидкости, кровотечением или инфекцией.</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F3864"/>
              </a:buClr>
              <a:buSzPts val="2000"/>
              <a:buFont typeface="Arial"/>
              <a:buNone/>
            </a:pPr>
            <a:r>
              <a:rPr lang="ru-RU" sz="1800" b="0" i="0" u="none" strike="noStrike" cap="none" dirty="0">
                <a:solidFill>
                  <a:srgbClr val="1F3864"/>
                </a:solidFill>
                <a:latin typeface="Arial"/>
                <a:ea typeface="Arial"/>
                <a:cs typeface="Arial"/>
                <a:sym typeface="Arial"/>
              </a:rPr>
              <a:t>Любой отек, жидкость или масса увеличивает давление вокруг мозга и ограничивает кровоток.</a:t>
            </a:r>
            <a:endParaRPr sz="1200" b="0" i="0" u="none" strike="noStrike" cap="none" dirty="0">
              <a:solidFill>
                <a:srgbClr val="000000"/>
              </a:solidFill>
              <a:latin typeface="Arial"/>
              <a:ea typeface="Arial"/>
              <a:cs typeface="Arial"/>
              <a:sym typeface="Arial"/>
            </a:endParaRPr>
          </a:p>
        </p:txBody>
      </p:sp>
      <p:pic>
        <p:nvPicPr>
          <p:cNvPr id="908" name="Google Shape;908;p50" descr="Logo&#10;&#10;Description automatically generated"/>
          <p:cNvPicPr preferRelativeResize="0"/>
          <p:nvPr/>
        </p:nvPicPr>
        <p:blipFill rotWithShape="1">
          <a:blip r:embed="rId3">
            <a:alphaModFix/>
          </a:blip>
          <a:srcRect/>
          <a:stretch/>
        </p:blipFill>
        <p:spPr>
          <a:xfrm>
            <a:off x="3698362" y="4130056"/>
            <a:ext cx="2284855" cy="1592914"/>
          </a:xfrm>
          <a:prstGeom prst="rect">
            <a:avLst/>
          </a:prstGeom>
          <a:noFill/>
          <a:ln>
            <a:noFill/>
          </a:ln>
        </p:spPr>
      </p:pic>
      <p:sp>
        <p:nvSpPr>
          <p:cNvPr id="909" name="Google Shape;909;p50"/>
          <p:cNvSpPr txBox="1"/>
          <p:nvPr/>
        </p:nvSpPr>
        <p:spPr>
          <a:xfrm>
            <a:off x="4468573" y="546395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910" name="Google Shape;910;p50" descr="A picture containing logo&#10;&#10;Description automatically generated"/>
          <p:cNvPicPr preferRelativeResize="0"/>
          <p:nvPr/>
        </p:nvPicPr>
        <p:blipFill rotWithShape="1">
          <a:blip r:embed="rId4">
            <a:alphaModFix/>
          </a:blip>
          <a:srcRect/>
          <a:stretch/>
        </p:blipFill>
        <p:spPr>
          <a:xfrm>
            <a:off x="10299082" y="91626"/>
            <a:ext cx="1804414" cy="96235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51"/>
          <p:cNvSpPr txBox="1">
            <a:spLocks noGrp="1"/>
          </p:cNvSpPr>
          <p:nvPr>
            <p:ph type="title"/>
          </p:nvPr>
        </p:nvSpPr>
        <p:spPr>
          <a:xfrm>
            <a:off x="169698" y="-27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Нарушение функций ЦНС: судороги / конвульсии</a:t>
            </a:r>
            <a:endParaRPr/>
          </a:p>
        </p:txBody>
      </p:sp>
      <p:graphicFrame>
        <p:nvGraphicFramePr>
          <p:cNvPr id="917" name="Google Shape;917;p51"/>
          <p:cNvGraphicFramePr/>
          <p:nvPr>
            <p:extLst>
              <p:ext uri="{D42A27DB-BD31-4B8C-83A1-F6EECF244321}">
                <p14:modId xmlns:p14="http://schemas.microsoft.com/office/powerpoint/2010/main" val="3291061537"/>
              </p:ext>
            </p:extLst>
          </p:nvPr>
        </p:nvGraphicFramePr>
        <p:xfrm>
          <a:off x="232743" y="1322858"/>
          <a:ext cx="11862275" cy="5279959"/>
        </p:xfrm>
        <a:graphic>
          <a:graphicData uri="http://schemas.openxmlformats.org/drawingml/2006/table">
            <a:tbl>
              <a:tblPr firstRow="1" bandRow="1">
                <a:noFill/>
                <a:tableStyleId>{8264471C-A6B2-475A-851C-C7BAF4FC5992}</a:tableStyleId>
              </a:tblPr>
              <a:tblGrid>
                <a:gridCol w="5558450">
                  <a:extLst>
                    <a:ext uri="{9D8B030D-6E8A-4147-A177-3AD203B41FA5}">
                      <a16:colId xmlns:a16="http://schemas.microsoft.com/office/drawing/2014/main" val="20000"/>
                    </a:ext>
                  </a:extLst>
                </a:gridCol>
                <a:gridCol w="6303825">
                  <a:extLst>
                    <a:ext uri="{9D8B030D-6E8A-4147-A177-3AD203B41FA5}">
                      <a16:colId xmlns:a16="http://schemas.microsoft.com/office/drawing/2014/main" val="20001"/>
                    </a:ext>
                  </a:extLst>
                </a:gridCol>
              </a:tblGrid>
              <a:tr h="454977">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Признаки и симптомы</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Лечение</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2749">
                <a:tc>
                  <a:txBody>
                    <a:bodyPr/>
                    <a:lstStyle/>
                    <a:p>
                      <a:pPr marL="457200" marR="0" lvl="0" indent="-4572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Активные судороги</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Повторяющиеся движения</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Неподвижный взгляд в одну сторону или ритмично чередующийся</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Отсутствие реакции </a:t>
                      </a:r>
                      <a:endParaRPr sz="1400" u="none" strike="noStrike" cap="none" dirty="0"/>
                    </a:p>
                    <a:p>
                      <a:pPr marL="457200" marR="0" lvl="0" indent="-4572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Недавний судорожный приступ</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Прикушенный язык</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Непроизвольное мочеиспускание</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Известно о судорогах в анамнезе</a:t>
                      </a:r>
                      <a:endParaRPr sz="1400" u="none" strike="noStrike" cap="none" dirty="0"/>
                    </a:p>
                    <a:p>
                      <a:pPr marL="914400" marR="0" lvl="1" indent="-457200" algn="l" rtl="0">
                        <a:lnSpc>
                          <a:spcPct val="10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Спутанность сознания постепенно проходит в течение нескольких минут или часов</a:t>
                      </a:r>
                      <a:endParaRPr sz="1400" u="none" strike="noStrike" cap="none" dirty="0"/>
                    </a:p>
                    <a:p>
                      <a:pPr marL="45720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2000"/>
                        <a:buFont typeface="Arial"/>
                        <a:buNone/>
                      </a:pPr>
                      <a:r>
                        <a:rPr lang="ru-RU" sz="2000" b="0" i="0" u="sng" strike="noStrike" cap="none" dirty="0">
                          <a:solidFill>
                            <a:schemeClr val="accent2"/>
                          </a:solidFill>
                          <a:latin typeface="Arial"/>
                          <a:ea typeface="Arial"/>
                          <a:cs typeface="Arial"/>
                          <a:sym typeface="Arial"/>
                        </a:rPr>
                        <a:t>Если причина неизвестна,  рассмотрите вероятность травмы.</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Не допускайте возникновения гипоксии и травм.</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Защищайте пациента от падений / опасных предметов.</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Не кладите пациенту ничего в рот</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АСПИРАЦИЯ при необходимости.</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u="none" strike="noStrike" cap="none" dirty="0">
                          <a:solidFill>
                            <a:schemeClr val="dk1"/>
                          </a:solidFill>
                          <a:latin typeface="Arial"/>
                          <a:ea typeface="Arial"/>
                          <a:cs typeface="Arial"/>
                          <a:sym typeface="Arial"/>
                        </a:rPr>
                        <a:t>Дайте КИСЛОРОД.</a:t>
                      </a:r>
                      <a:endParaRPr sz="1400" u="none" strike="noStrike" cap="none" dirty="0"/>
                    </a:p>
                    <a:p>
                      <a:pPr marL="342900" marR="0" lvl="0" indent="-342900" algn="l" rtl="0">
                        <a:lnSpc>
                          <a:spcPct val="100000"/>
                        </a:lnSpc>
                        <a:spcBef>
                          <a:spcPts val="0"/>
                        </a:spcBef>
                        <a:spcAft>
                          <a:spcPts val="0"/>
                        </a:spcAft>
                        <a:buClr>
                          <a:schemeClr val="accent2"/>
                        </a:buClr>
                        <a:buSzPts val="2000"/>
                        <a:buFont typeface="Arial"/>
                        <a:buChar char="•"/>
                      </a:pPr>
                      <a:r>
                        <a:rPr lang="ru-RU" sz="2000" b="0" u="none" strike="noStrike" cap="none" dirty="0">
                          <a:solidFill>
                            <a:schemeClr val="accent2"/>
                          </a:solidFill>
                          <a:latin typeface="Arial"/>
                          <a:ea typeface="Arial"/>
                          <a:cs typeface="Arial"/>
                          <a:sym typeface="Arial"/>
                        </a:rPr>
                        <a:t>Проверьте уровень глюкозы:</a:t>
                      </a:r>
                      <a:endParaRPr sz="1400" u="none" strike="noStrike" cap="none" dirty="0"/>
                    </a:p>
                    <a:p>
                      <a:pPr marL="800100" marR="0" lvl="1" indent="-342900" algn="l" rtl="0">
                        <a:lnSpc>
                          <a:spcPct val="100000"/>
                        </a:lnSpc>
                        <a:spcBef>
                          <a:spcPts val="0"/>
                        </a:spcBef>
                        <a:spcAft>
                          <a:spcPts val="0"/>
                        </a:spcAft>
                        <a:buClr>
                          <a:schemeClr val="dk1"/>
                        </a:buClr>
                        <a:buSzPts val="2000"/>
                        <a:buFont typeface="Wingdings" panose="05000000000000000000" pitchFamily="2" charset="2"/>
                        <a:buChar char="ü"/>
                      </a:pPr>
                      <a:r>
                        <a:rPr lang="ru-RU" sz="2000" b="0" u="none" strike="noStrike" cap="none" dirty="0">
                          <a:solidFill>
                            <a:schemeClr val="dk1"/>
                          </a:solidFill>
                          <a:latin typeface="Arial"/>
                          <a:ea typeface="Arial"/>
                          <a:cs typeface="Arial"/>
                          <a:sym typeface="Arial"/>
                        </a:rPr>
                        <a:t>При необходимости дайте ГЛЮКОЗУ.</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b="0" u="none" strike="noStrike" cap="none" dirty="0">
                          <a:solidFill>
                            <a:schemeClr val="dk1"/>
                          </a:solidFill>
                          <a:latin typeface="Arial"/>
                          <a:ea typeface="Arial"/>
                          <a:cs typeface="Arial"/>
                          <a:sym typeface="Arial"/>
                        </a:rPr>
                        <a:t>Дайте БЕНЗОДИАЗЕПИН:</a:t>
                      </a:r>
                      <a:endParaRPr sz="1400" u="none" strike="noStrike" cap="none" dirty="0"/>
                    </a:p>
                    <a:p>
                      <a:pPr marL="800100" marR="0" lvl="1" indent="-342900" algn="l" rtl="0">
                        <a:lnSpc>
                          <a:spcPct val="100000"/>
                        </a:lnSpc>
                        <a:spcBef>
                          <a:spcPts val="0"/>
                        </a:spcBef>
                        <a:spcAft>
                          <a:spcPts val="0"/>
                        </a:spcAft>
                        <a:buClr>
                          <a:schemeClr val="dk1"/>
                        </a:buClr>
                        <a:buSzPts val="2000"/>
                        <a:buFont typeface="Wingdings" panose="05000000000000000000" pitchFamily="2" charset="2"/>
                        <a:buChar char="ü"/>
                      </a:pPr>
                      <a:r>
                        <a:rPr lang="ru-RU" sz="2000" b="0" u="none" strike="noStrike" cap="none" dirty="0">
                          <a:solidFill>
                            <a:schemeClr val="dk1"/>
                          </a:solidFill>
                          <a:latin typeface="Arial"/>
                          <a:ea typeface="Arial"/>
                          <a:cs typeface="Arial"/>
                          <a:sym typeface="Arial"/>
                        </a:rPr>
                        <a:t>Следите за дыханием пациента.</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b="0" u="none" strike="noStrike" cap="none" dirty="0">
                          <a:solidFill>
                            <a:schemeClr val="dk1"/>
                          </a:solidFill>
                          <a:latin typeface="Arial"/>
                          <a:ea typeface="Arial"/>
                          <a:cs typeface="Arial"/>
                          <a:sym typeface="Arial"/>
                        </a:rPr>
                        <a:t>Поместите пациента в ВОССТАНОВИТЕЛЬНОЕ ПОЛОЖЕНИЕ (если нет травмы)</a:t>
                      </a:r>
                      <a:endParaRPr sz="1400" u="none" strike="noStrike" cap="none" dirty="0"/>
                    </a:p>
                    <a:p>
                      <a:pPr marL="342900" marR="0" lvl="0" indent="-342900" algn="l" rtl="0">
                        <a:lnSpc>
                          <a:spcPct val="100000"/>
                        </a:lnSpc>
                        <a:spcBef>
                          <a:spcPts val="0"/>
                        </a:spcBef>
                        <a:spcAft>
                          <a:spcPts val="0"/>
                        </a:spcAft>
                        <a:buClr>
                          <a:schemeClr val="dk1"/>
                        </a:buClr>
                        <a:buSzPts val="2000"/>
                        <a:buFont typeface="Arial"/>
                        <a:buChar char="•"/>
                      </a:pPr>
                      <a:r>
                        <a:rPr lang="ru-RU" sz="2000" b="0" u="none" strike="noStrike" cap="none" dirty="0">
                          <a:solidFill>
                            <a:schemeClr val="dk1"/>
                          </a:solidFill>
                          <a:latin typeface="Arial"/>
                          <a:ea typeface="Arial"/>
                          <a:cs typeface="Arial"/>
                          <a:sym typeface="Arial"/>
                        </a:rPr>
                        <a:t>Дайте СУЛЬФАТ МАГНИЯ, если пациентка беременна или была недавно беременна.</a:t>
                      </a:r>
                      <a:endParaRPr sz="1400" u="none" strike="noStrike" cap="none" dirty="0"/>
                    </a:p>
                    <a:p>
                      <a:pPr marL="800100" marR="0" lvl="1" indent="-215900" algn="l" rtl="0">
                        <a:lnSpc>
                          <a:spcPct val="100000"/>
                        </a:lnSpc>
                        <a:spcBef>
                          <a:spcPts val="0"/>
                        </a:spcBef>
                        <a:spcAft>
                          <a:spcPts val="0"/>
                        </a:spcAft>
                        <a:buClr>
                          <a:schemeClr val="dk1"/>
                        </a:buClr>
                        <a:buSzPts val="2000"/>
                        <a:buFont typeface="Arial"/>
                        <a:buNone/>
                      </a:pPr>
                      <a:endParaRPr sz="200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18" name="Google Shape;918;p51" descr="A picture containing text, vector graphics&#10;&#10;Description automatically generated"/>
          <p:cNvPicPr preferRelativeResize="0"/>
          <p:nvPr/>
        </p:nvPicPr>
        <p:blipFill rotWithShape="1">
          <a:blip r:embed="rId3">
            <a:alphaModFix/>
          </a:blip>
          <a:srcRect/>
          <a:stretch/>
        </p:blipFill>
        <p:spPr>
          <a:xfrm>
            <a:off x="10037618" y="2200541"/>
            <a:ext cx="2345469" cy="1384323"/>
          </a:xfrm>
          <a:prstGeom prst="rect">
            <a:avLst/>
          </a:prstGeom>
          <a:noFill/>
          <a:ln>
            <a:noFill/>
          </a:ln>
        </p:spPr>
      </p:pic>
      <p:pic>
        <p:nvPicPr>
          <p:cNvPr id="919" name="Google Shape;919;p51" descr="A picture containing logo&#10;&#10;Description automatically generated"/>
          <p:cNvPicPr preferRelativeResize="0"/>
          <p:nvPr/>
        </p:nvPicPr>
        <p:blipFill rotWithShape="1">
          <a:blip r:embed="rId4">
            <a:alphaModFix/>
          </a:blip>
          <a:srcRect/>
          <a:stretch/>
        </p:blipFill>
        <p:spPr>
          <a:xfrm>
            <a:off x="10299082" y="91626"/>
            <a:ext cx="1804414" cy="962354"/>
          </a:xfrm>
          <a:prstGeom prst="rect">
            <a:avLst/>
          </a:prstGeom>
          <a:noFill/>
          <a:ln>
            <a:noFill/>
          </a:ln>
        </p:spPr>
      </p:pic>
      <p:sp>
        <p:nvSpPr>
          <p:cNvPr id="920" name="Google Shape;920;p51"/>
          <p:cNvSpPr txBox="1"/>
          <p:nvPr/>
        </p:nvSpPr>
        <p:spPr>
          <a:xfrm>
            <a:off x="10428514" y="3454059"/>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52"/>
          <p:cNvSpPr txBox="1">
            <a:spLocks noGrp="1"/>
          </p:cNvSpPr>
          <p:nvPr>
            <p:ph type="title"/>
          </p:nvPr>
        </p:nvSpPr>
        <p:spPr>
          <a:xfrm>
            <a:off x="76913" y="0"/>
            <a:ext cx="9403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Состояния, связанные с воздействием окружающей среды: укус змеи </a:t>
            </a:r>
            <a:endParaRPr/>
          </a:p>
        </p:txBody>
      </p:sp>
      <p:graphicFrame>
        <p:nvGraphicFramePr>
          <p:cNvPr id="927" name="Google Shape;927;p52"/>
          <p:cNvGraphicFramePr/>
          <p:nvPr>
            <p:extLst>
              <p:ext uri="{D42A27DB-BD31-4B8C-83A1-F6EECF244321}">
                <p14:modId xmlns:p14="http://schemas.microsoft.com/office/powerpoint/2010/main" val="3478169105"/>
              </p:ext>
            </p:extLst>
          </p:nvPr>
        </p:nvGraphicFramePr>
        <p:xfrm>
          <a:off x="214737" y="1562420"/>
          <a:ext cx="11762525" cy="4848771"/>
        </p:xfrm>
        <a:graphic>
          <a:graphicData uri="http://schemas.openxmlformats.org/drawingml/2006/table">
            <a:tbl>
              <a:tblPr firstRow="1" bandRow="1">
                <a:noFill/>
                <a:tableStyleId>{8264471C-A6B2-475A-851C-C7BAF4FC5992}</a:tableStyleId>
              </a:tblPr>
              <a:tblGrid>
                <a:gridCol w="5860175">
                  <a:extLst>
                    <a:ext uri="{9D8B030D-6E8A-4147-A177-3AD203B41FA5}">
                      <a16:colId xmlns:a16="http://schemas.microsoft.com/office/drawing/2014/main" val="20000"/>
                    </a:ext>
                  </a:extLst>
                </a:gridCol>
                <a:gridCol w="5902350">
                  <a:extLst>
                    <a:ext uri="{9D8B030D-6E8A-4147-A177-3AD203B41FA5}">
                      <a16:colId xmlns:a16="http://schemas.microsoft.com/office/drawing/2014/main" val="20001"/>
                    </a:ext>
                  </a:extLst>
                </a:gridCol>
              </a:tblGrid>
              <a:tr h="410191">
                <a:tc>
                  <a:txBody>
                    <a:bodyPr/>
                    <a:lstStyle/>
                    <a:p>
                      <a:pPr marL="0" marR="0" lvl="0" indent="0" algn="ctr" rtl="0">
                        <a:lnSpc>
                          <a:spcPct val="100000"/>
                        </a:lnSpc>
                        <a:spcBef>
                          <a:spcPts val="0"/>
                        </a:spcBef>
                        <a:spcAft>
                          <a:spcPts val="0"/>
                        </a:spcAft>
                        <a:buClr>
                          <a:srgbClr val="000000"/>
                        </a:buClr>
                        <a:buSzPts val="2400"/>
                        <a:buFont typeface="Arial"/>
                        <a:buNone/>
                      </a:pPr>
                      <a:r>
                        <a:rPr lang="ru-RU" sz="2000" u="none" strike="noStrike" cap="none">
                          <a:latin typeface="Arial"/>
                          <a:ea typeface="Arial"/>
                          <a:cs typeface="Arial"/>
                          <a:sym typeface="Arial"/>
                        </a:rPr>
                        <a:t>Признаки и симптомы</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ru-RU" sz="2000" u="none" strike="noStrike" cap="none">
                          <a:latin typeface="Arial"/>
                          <a:ea typeface="Arial"/>
                          <a:cs typeface="Arial"/>
                          <a:sym typeface="Arial"/>
                        </a:rPr>
                        <a:t>Лечение</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38580">
                <a:tc>
                  <a:txBody>
                    <a:bodyPr/>
                    <a:lstStyle/>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Укусы змеи в анамнезе</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Видимые следы укусов</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Отёк</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Образование волдырей на коже</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Кровоподтеки</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Гипотензия</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Паралич </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Судороги</a:t>
                      </a:r>
                      <a:endParaRPr sz="1200" u="none" strike="noStrike" cap="none" dirty="0"/>
                    </a:p>
                    <a:p>
                      <a:pPr marL="457200" marR="0" lvl="0" indent="-457200" algn="l" rtl="0">
                        <a:lnSpc>
                          <a:spcPct val="100000"/>
                        </a:lnSpc>
                        <a:spcBef>
                          <a:spcPts val="0"/>
                        </a:spcBef>
                        <a:spcAft>
                          <a:spcPts val="0"/>
                        </a:spcAft>
                        <a:buClr>
                          <a:schemeClr val="dk1"/>
                        </a:buClr>
                        <a:buSzPts val="2200"/>
                        <a:buFont typeface="Arial"/>
                        <a:buChar char="•"/>
                      </a:pPr>
                      <a:r>
                        <a:rPr lang="ru-RU" sz="2000" i="0" u="none" strike="noStrike" cap="none" dirty="0">
                          <a:solidFill>
                            <a:schemeClr val="dk1"/>
                          </a:solidFill>
                          <a:latin typeface="Arial"/>
                          <a:ea typeface="Arial"/>
                          <a:cs typeface="Arial"/>
                          <a:sym typeface="Arial"/>
                        </a:rPr>
                        <a:t>Кровотечение из ран</a:t>
                      </a:r>
                      <a:endParaRPr sz="1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ru-RU" sz="2000" u="none" strike="noStrike" cap="none" dirty="0">
                          <a:solidFill>
                            <a:schemeClr val="dk1"/>
                          </a:solidFill>
                          <a:latin typeface="Arial"/>
                          <a:ea typeface="Arial"/>
                          <a:cs typeface="Arial"/>
                          <a:sym typeface="Arial"/>
                        </a:rPr>
                        <a:t>Ограничьте распространение яда и его воздействие на организм</a:t>
                      </a:r>
                      <a:endParaRPr sz="12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000" u="none" strike="noStrike" cap="none" dirty="0">
                          <a:solidFill>
                            <a:schemeClr val="dk1"/>
                          </a:solidFill>
                          <a:latin typeface="Arial"/>
                          <a:ea typeface="Arial"/>
                          <a:cs typeface="Arial"/>
                          <a:sym typeface="Arial"/>
                        </a:rPr>
                        <a:t>ИММОБИЛИЗУЙТЕ УКУШЕННУЮ КОНЕЧНОСТЬ. </a:t>
                      </a:r>
                      <a:endParaRPr sz="12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000" u="none" strike="noStrike" cap="none" dirty="0">
                          <a:solidFill>
                            <a:schemeClr val="dk1"/>
                          </a:solidFill>
                          <a:latin typeface="Arial"/>
                          <a:ea typeface="Arial"/>
                          <a:cs typeface="Arial"/>
                          <a:sym typeface="Arial"/>
                        </a:rPr>
                        <a:t>Сфотографируйте змею, если это возможно и безопасно, чтобы отправить снимки вместе с пациентом в больницу.</a:t>
                      </a:r>
                      <a:endParaRPr sz="12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000" u="none" strike="noStrike" cap="none" dirty="0">
                          <a:solidFill>
                            <a:schemeClr val="dk1"/>
                          </a:solidFill>
                          <a:latin typeface="Arial"/>
                          <a:ea typeface="Arial"/>
                          <a:cs typeface="Arial"/>
                          <a:sym typeface="Arial"/>
                        </a:rPr>
                        <a:t>При наличии признаков шока </a:t>
                      </a:r>
                      <a:r>
                        <a:rPr lang="ru-RU" sz="2000" b="0" i="0" u="none" strike="noStrike" cap="none" dirty="0">
                          <a:solidFill>
                            <a:srgbClr val="000000"/>
                          </a:solidFill>
                          <a:latin typeface="Noto Sans Symbols"/>
                          <a:ea typeface="Noto Sans Symbols"/>
                          <a:cs typeface="Noto Sans Symbols"/>
                          <a:sym typeface="Noto Sans Symbols"/>
                        </a:rPr>
                        <a:t>-</a:t>
                      </a:r>
                      <a:r>
                        <a:rPr lang="ru-RU" sz="2000" b="0" i="0" u="none" strike="noStrike" cap="none" dirty="0">
                          <a:solidFill>
                            <a:srgbClr val="000000"/>
                          </a:solidFill>
                          <a:latin typeface="Arial"/>
                          <a:ea typeface="Arial"/>
                          <a:cs typeface="Arial"/>
                          <a:sym typeface="Arial"/>
                        </a:rPr>
                        <a:t> проведите ИНФУЗИОННУЮ ТЕРАПИЮ</a:t>
                      </a:r>
                      <a:r>
                        <a:rPr lang="ru-RU" sz="2000" b="0" i="0" u="none" strike="noStrike" cap="none" dirty="0">
                          <a:solidFill>
                            <a:schemeClr val="dk1"/>
                          </a:solidFill>
                        </a:rPr>
                        <a:t>. </a:t>
                      </a:r>
                      <a:endParaRPr sz="1200" u="none" strike="noStrike" cap="none" dirty="0"/>
                    </a:p>
                    <a:p>
                      <a:pPr marL="342900" marR="0" lvl="0" indent="-342900" algn="l" rtl="0">
                        <a:lnSpc>
                          <a:spcPct val="100000"/>
                        </a:lnSpc>
                        <a:spcBef>
                          <a:spcPts val="0"/>
                        </a:spcBef>
                        <a:spcAft>
                          <a:spcPts val="0"/>
                        </a:spcAft>
                        <a:buClr>
                          <a:schemeClr val="accent2"/>
                        </a:buClr>
                        <a:buSzPts val="2200"/>
                        <a:buFont typeface="Arial"/>
                        <a:buChar char="•"/>
                      </a:pPr>
                      <a:r>
                        <a:rPr lang="ru-RU" sz="2000" b="0" u="none" strike="noStrike" cap="none" dirty="0">
                          <a:solidFill>
                            <a:schemeClr val="accent2"/>
                          </a:solidFill>
                          <a:latin typeface="Arial"/>
                          <a:ea typeface="Arial"/>
                          <a:cs typeface="Arial"/>
                          <a:sym typeface="Arial"/>
                        </a:rPr>
                        <a:t>Внимательно следите </a:t>
                      </a:r>
                      <a:r>
                        <a:rPr lang="ru-RU" sz="2000" b="0" u="none" strike="noStrike" cap="none" dirty="0">
                          <a:latin typeface="Arial"/>
                          <a:ea typeface="Arial"/>
                          <a:cs typeface="Arial"/>
                          <a:sym typeface="Arial"/>
                        </a:rPr>
                        <a:t>за</a:t>
                      </a:r>
                      <a:r>
                        <a:rPr lang="ru-RU" sz="2000" b="0" u="none" strike="noStrike" cap="none" dirty="0">
                          <a:solidFill>
                            <a:schemeClr val="accent2"/>
                          </a:solidFill>
                          <a:latin typeface="Arial"/>
                          <a:ea typeface="Arial"/>
                          <a:cs typeface="Arial"/>
                          <a:sym typeface="Arial"/>
                        </a:rPr>
                        <a:t> </a:t>
                      </a:r>
                      <a:r>
                        <a:rPr lang="ru-RU" sz="2000" b="0" u="none" strike="noStrike" cap="none" dirty="0">
                          <a:solidFill>
                            <a:schemeClr val="dk1"/>
                          </a:solidFill>
                          <a:latin typeface="Arial"/>
                          <a:ea typeface="Arial"/>
                          <a:cs typeface="Arial"/>
                          <a:sym typeface="Arial"/>
                        </a:rPr>
                        <a:t>тем, чтобы не было обструкции дыхательных путей и признаков шока.</a:t>
                      </a:r>
                      <a:endParaRPr sz="1200" u="none" strike="noStrike" cap="none" dirty="0"/>
                    </a:p>
                    <a:p>
                      <a:pPr marL="342900" marR="0" lvl="0" indent="-342900" algn="l" rtl="0">
                        <a:lnSpc>
                          <a:spcPct val="100000"/>
                        </a:lnSpc>
                        <a:spcBef>
                          <a:spcPts val="0"/>
                        </a:spcBef>
                        <a:spcAft>
                          <a:spcPts val="0"/>
                        </a:spcAft>
                        <a:buClr>
                          <a:schemeClr val="dk1"/>
                        </a:buClr>
                        <a:buSzPts val="2200"/>
                        <a:buFont typeface="Arial"/>
                        <a:buChar char="•"/>
                      </a:pPr>
                      <a:r>
                        <a:rPr lang="ru-RU" sz="2000" u="none" strike="noStrike" cap="none" dirty="0">
                          <a:solidFill>
                            <a:schemeClr val="dk1"/>
                          </a:solidFill>
                          <a:latin typeface="Arial"/>
                          <a:ea typeface="Arial"/>
                          <a:cs typeface="Arial"/>
                          <a:sym typeface="Arial"/>
                        </a:rPr>
                        <a:t>Запланируйте ПЕРЕДАЧУ / ПЕРЕВОД пациента.</a:t>
                      </a:r>
                      <a:endParaRPr sz="1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28" name="Google Shape;928;p52" descr="A picture containing silhouette, vector graphics&#10;&#10;Description automatically generated"/>
          <p:cNvPicPr preferRelativeResize="0"/>
          <p:nvPr/>
        </p:nvPicPr>
        <p:blipFill rotWithShape="1">
          <a:blip r:embed="rId3">
            <a:alphaModFix/>
          </a:blip>
          <a:srcRect/>
          <a:stretch/>
        </p:blipFill>
        <p:spPr>
          <a:xfrm>
            <a:off x="3603113" y="3830965"/>
            <a:ext cx="2206813" cy="1541252"/>
          </a:xfrm>
          <a:prstGeom prst="rect">
            <a:avLst/>
          </a:prstGeom>
          <a:noFill/>
          <a:ln>
            <a:noFill/>
          </a:ln>
        </p:spPr>
      </p:pic>
      <p:sp>
        <p:nvSpPr>
          <p:cNvPr id="929" name="Google Shape;929;p52"/>
          <p:cNvSpPr txBox="1"/>
          <p:nvPr/>
        </p:nvSpPr>
        <p:spPr>
          <a:xfrm>
            <a:off x="4458846" y="540559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pic>
        <p:nvPicPr>
          <p:cNvPr id="930" name="Google Shape;930;p52" descr="A picture containing text, clipart&#10;&#10;Description automatically generated"/>
          <p:cNvPicPr preferRelativeResize="0"/>
          <p:nvPr/>
        </p:nvPicPr>
        <p:blipFill rotWithShape="1">
          <a:blip r:embed="rId4">
            <a:alphaModFix/>
          </a:blip>
          <a:srcRect/>
          <a:stretch/>
        </p:blipFill>
        <p:spPr>
          <a:xfrm>
            <a:off x="10207786" y="107981"/>
            <a:ext cx="1827794" cy="9619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53"/>
          <p:cNvSpPr txBox="1"/>
          <p:nvPr/>
        </p:nvSpPr>
        <p:spPr>
          <a:xfrm>
            <a:off x="6858000" y="1825625"/>
            <a:ext cx="6316800" cy="4194175"/>
          </a:xfrm>
          <a:prstGeom prst="rect">
            <a:avLst/>
          </a:prstGeom>
          <a:noFill/>
          <a:ln>
            <a:noFill/>
          </a:ln>
        </p:spPr>
        <p:txBody>
          <a:bodyPr spcFirstLastPara="1" wrap="square" lIns="91425" tIns="45700" rIns="91425" bIns="45700" anchor="t" anchorCtr="0">
            <a:noAutofit/>
          </a:bodyPr>
          <a:lstStyle/>
          <a:p>
            <a:pPr marL="685800" marR="0" lvl="1" indent="-88900" algn="l" rtl="0">
              <a:lnSpc>
                <a:spcPct val="90000"/>
              </a:lnSpc>
              <a:spcBef>
                <a:spcPts val="0"/>
              </a:spcBef>
              <a:spcAft>
                <a:spcPts val="0"/>
              </a:spcAft>
              <a:buClr>
                <a:schemeClr val="dk1"/>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937" name="Google Shape;937;p53"/>
          <p:cNvSpPr/>
          <p:nvPr/>
        </p:nvSpPr>
        <p:spPr>
          <a:xfrm>
            <a:off x="655466" y="104102"/>
            <a:ext cx="11050981" cy="7340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00"/>
              <a:buFont typeface="Arial"/>
              <a:buNone/>
            </a:pPr>
            <a:r>
              <a:rPr lang="ru-RU" sz="2800" b="1" i="0" u="none" strike="noStrike" cap="none" dirty="0">
                <a:solidFill>
                  <a:srgbClr val="1F3864"/>
                </a:solidFill>
                <a:latin typeface="Arial"/>
                <a:ea typeface="Arial"/>
                <a:cs typeface="Arial"/>
                <a:sym typeface="Arial"/>
              </a:rPr>
              <a:t>Часто проводите повторную оценку по алгоритму ABCDE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6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r>
              <a:rPr lang="ru-RU" sz="2400" b="0" i="0" u="none" strike="noStrike" cap="none" dirty="0">
                <a:solidFill>
                  <a:schemeClr val="dk1"/>
                </a:solidFill>
                <a:latin typeface="Arial"/>
                <a:ea typeface="Arial"/>
                <a:cs typeface="Arial"/>
                <a:sym typeface="Arial"/>
              </a:rPr>
              <a:t>Алгоритм ABCDE разработан для быстрого выявления обратимых состояний, представляющих угрозу для жизни.</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r>
              <a:rPr lang="ru-RU" sz="2400" b="0" i="0" u="none" strike="noStrike" cap="none" dirty="0">
                <a:solidFill>
                  <a:schemeClr val="dk1"/>
                </a:solidFill>
                <a:latin typeface="Arial"/>
                <a:ea typeface="Arial"/>
                <a:cs typeface="Arial"/>
                <a:sym typeface="Arial"/>
              </a:rPr>
              <a:t>В конце выполнения алгоритма ABCDE следует проверить показатели жизнедеятельности.</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r>
              <a:rPr lang="ru-RU" sz="2400" b="0" i="0" u="none" strike="noStrike" cap="none" dirty="0">
                <a:solidFill>
                  <a:schemeClr val="dk1"/>
                </a:solidFill>
                <a:latin typeface="Arial"/>
                <a:ea typeface="Arial"/>
                <a:cs typeface="Arial"/>
                <a:sym typeface="Arial"/>
              </a:rPr>
              <a:t>Как только вы обнаружили проблему на каком-то этапе ABCDE и устранили ее, вам нужно ВЕРНУТЬСЯ НАЗАД и повторить алгоритм ABCDE снова, чтобы выявить какие-либо новые проблемы и убедиться, что оказанная помощь сработала.</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2400"/>
              <a:buFont typeface="Arial"/>
              <a:buNone/>
            </a:pPr>
            <a:r>
              <a:rPr lang="ru-RU" sz="2400" b="1" i="0" u="none" strike="noStrike" cap="none" dirty="0">
                <a:solidFill>
                  <a:schemeClr val="dk1"/>
                </a:solidFill>
                <a:latin typeface="Arial"/>
                <a:ea typeface="Arial"/>
                <a:cs typeface="Arial"/>
                <a:sym typeface="Arial"/>
              </a:rPr>
              <a:t>В идеале, алгоритм ABCDE следует повторять каждые 15 минут или при любом изменении состояния пациента.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600"/>
              <a:buFont typeface="Arial"/>
              <a:buNone/>
            </a:pPr>
            <a:br>
              <a:rPr lang="ru-RU" sz="2400" b="0" i="0" u="none" strike="noStrike" cap="none" dirty="0">
                <a:solidFill>
                  <a:schemeClr val="dk1"/>
                </a:solidFill>
                <a:latin typeface="Arial"/>
                <a:ea typeface="Arial"/>
                <a:cs typeface="Arial"/>
                <a:sym typeface="Arial"/>
              </a:rPr>
            </a:br>
            <a:endParaRPr sz="2400" b="0" i="0" u="none" strike="noStrike" cap="none" dirty="0">
              <a:solidFill>
                <a:schemeClr val="dk1"/>
              </a:solidFill>
              <a:latin typeface="Arial"/>
              <a:ea typeface="Arial"/>
              <a:cs typeface="Arial"/>
              <a:sym typeface="Arial"/>
            </a:endParaRPr>
          </a:p>
        </p:txBody>
      </p:sp>
      <p:sp>
        <p:nvSpPr>
          <p:cNvPr id="938" name="Google Shape;938;p53"/>
          <p:cNvSpPr/>
          <p:nvPr/>
        </p:nvSpPr>
        <p:spPr>
          <a:xfrm>
            <a:off x="10430745" y="1204977"/>
            <a:ext cx="204124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dirty="0">
                <a:solidFill>
                  <a:schemeClr val="accent2"/>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№2</a:t>
            </a:r>
            <a:endParaRPr/>
          </a:p>
        </p:txBody>
      </p:sp>
      <p:sp>
        <p:nvSpPr>
          <p:cNvPr id="945" name="Google Shape;945;p54"/>
          <p:cNvSpPr txBox="1">
            <a:spLocks noGrp="1"/>
          </p:cNvSpPr>
          <p:nvPr>
            <p:ph type="body" idx="4294967295"/>
          </p:nvPr>
        </p:nvSpPr>
        <p:spPr>
          <a:xfrm>
            <a:off x="838200" y="2178695"/>
            <a:ext cx="10515600" cy="4114800"/>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2400"/>
              <a:buNone/>
            </a:pPr>
            <a:r>
              <a:rPr lang="ru-RU" sz="2400" dirty="0">
                <a:latin typeface="Arial"/>
                <a:ea typeface="Arial"/>
                <a:cs typeface="Arial"/>
                <a:sym typeface="Arial"/>
              </a:rPr>
              <a:t>Используя приведенный выше раздел рабочей тетради, перечислите методы устранения обструкции дыхательных путей инородным телом.</a:t>
            </a:r>
            <a:endParaRPr dirty="0"/>
          </a:p>
        </p:txBody>
      </p:sp>
      <p:pic>
        <p:nvPicPr>
          <p:cNvPr id="946" name="Google Shape;946;p54"/>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55"/>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952" name="Google Shape;952;p55"/>
          <p:cNvSpPr txBox="1">
            <a:spLocks noGrp="1"/>
          </p:cNvSpPr>
          <p:nvPr>
            <p:ph type="title"/>
          </p:nvPr>
        </p:nvSpPr>
        <p:spPr>
          <a:xfrm>
            <a:off x="81591" y="1830534"/>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rPr>
              <a:t>А</a:t>
            </a:r>
            <a:r>
              <a:rPr lang="ru-RU" sz="4000" b="1" dirty="0">
                <a:solidFill>
                  <a:srgbClr val="FFFFFF"/>
                </a:solidFill>
                <a:latin typeface="Arial"/>
                <a:ea typeface="Arial"/>
                <a:cs typeface="Arial"/>
                <a:sym typeface="Arial"/>
              </a:rPr>
              <a:t>лгоритм ABCDE и сбор анамнеза по схеме SAMPLE</a:t>
            </a:r>
            <a:endParaRPr dirty="0"/>
          </a:p>
        </p:txBody>
      </p:sp>
      <p:sp>
        <p:nvSpPr>
          <p:cNvPr id="953" name="Google Shape;953;p55"/>
          <p:cNvSpPr txBox="1"/>
          <p:nvPr/>
        </p:nvSpPr>
        <p:spPr>
          <a:xfrm>
            <a:off x="-254811" y="3242437"/>
            <a:ext cx="12105453" cy="954067"/>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Clr>
                <a:srgbClr val="1F3864"/>
              </a:buClr>
              <a:buSzPts val="2800"/>
              <a:buFont typeface="Arial"/>
              <a:buNone/>
            </a:pPr>
            <a:r>
              <a:rPr lang="ru-RU" sz="2800" b="1" i="0" u="none" strike="noStrike" cap="none" dirty="0">
                <a:solidFill>
                  <a:srgbClr val="1F3864"/>
                </a:solidFill>
                <a:latin typeface="Arial"/>
                <a:ea typeface="Arial"/>
                <a:cs typeface="Arial"/>
                <a:sym typeface="Arial"/>
              </a:rPr>
              <a:t>Часть 3: Особые педиатрические аспекты алгоритма ABCDE, сбор анамнеза по схеме SAMPLE и передача пациента</a:t>
            </a:r>
            <a:endParaRPr sz="1400" b="0" i="0" u="none" strike="noStrike" cap="none" dirty="0">
              <a:solidFill>
                <a:srgbClr val="000000"/>
              </a:solidFill>
              <a:latin typeface="Arial"/>
              <a:ea typeface="Arial"/>
              <a:cs typeface="Arial"/>
              <a:sym typeface="Arial"/>
            </a:endParaRPr>
          </a:p>
        </p:txBody>
      </p:sp>
      <p:pic>
        <p:nvPicPr>
          <p:cNvPr id="954" name="Google Shape;954;p55"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955" name="Google Shape;955;p55"/>
          <p:cNvPicPr preferRelativeResize="0"/>
          <p:nvPr/>
        </p:nvPicPr>
        <p:blipFill rotWithShape="1">
          <a:blip r:embed="rId4">
            <a:alphaModFix/>
          </a:blip>
          <a:srcRect/>
          <a:stretch/>
        </p:blipFill>
        <p:spPr>
          <a:xfrm>
            <a:off x="10933593" y="13634"/>
            <a:ext cx="1211815" cy="1799362"/>
          </a:xfrm>
          <a:prstGeom prst="rect">
            <a:avLst/>
          </a:prstGeom>
          <a:noFill/>
          <a:ln>
            <a:noFill/>
          </a:ln>
        </p:spPr>
      </p:pic>
      <p:sp>
        <p:nvSpPr>
          <p:cNvPr id="956" name="Google Shape;956;p55"/>
          <p:cNvSpPr txBox="1"/>
          <p:nvPr/>
        </p:nvSpPr>
        <p:spPr>
          <a:xfrm>
            <a:off x="0" y="6384844"/>
            <a:ext cx="80748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424"/>
              </a:buClr>
              <a:buSzPts val="1600"/>
              <a:buFont typeface="Arial"/>
              <a:buNone/>
            </a:pPr>
            <a:r>
              <a:rPr lang="ru-RU" sz="1600" b="0" i="1" u="none" strike="noStrike" cap="none">
                <a:solidFill>
                  <a:srgbClr val="242424"/>
                </a:solidFill>
                <a:latin typeface="Arial"/>
                <a:ea typeface="Arial"/>
                <a:cs typeface="Arial"/>
                <a:sym typeface="Arial"/>
              </a:rPr>
              <a:t>Этот учебный материал был разработан в сотрудничестве с Академией ВОЗ.</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56"/>
          <p:cNvSpPr txBox="1">
            <a:spLocks noGrp="1"/>
          </p:cNvSpPr>
          <p:nvPr>
            <p:ph type="title"/>
          </p:nvPr>
        </p:nvSpPr>
        <p:spPr>
          <a:xfrm>
            <a:off x="422880" y="2538886"/>
            <a:ext cx="1203306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a:solidFill>
                  <a:srgbClr val="44546A"/>
                </a:solidFill>
                <a:latin typeface="Arial"/>
                <a:ea typeface="Arial"/>
                <a:cs typeface="Arial"/>
                <a:sym typeface="Arial"/>
              </a:rPr>
              <a:t>Особые педиатрические аспекты </a:t>
            </a:r>
            <a:endParaRPr/>
          </a:p>
        </p:txBody>
      </p:sp>
      <p:pic>
        <p:nvPicPr>
          <p:cNvPr id="963" name="Google Shape;963;p56"/>
          <p:cNvPicPr preferRelativeResize="0"/>
          <p:nvPr/>
        </p:nvPicPr>
        <p:blipFill rotWithShape="1">
          <a:blip r:embed="rId3">
            <a:alphaModFix/>
          </a:blip>
          <a:srcRect/>
          <a:stretch/>
        </p:blipFill>
        <p:spPr>
          <a:xfrm>
            <a:off x="8599200" y="1178570"/>
            <a:ext cx="3169920" cy="424542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7"/>
          <p:cNvSpPr txBox="1">
            <a:spLocks noGrp="1"/>
          </p:cNvSpPr>
          <p:nvPr>
            <p:ph type="title"/>
          </p:nvPr>
        </p:nvSpPr>
        <p:spPr>
          <a:xfrm>
            <a:off x="172016" y="417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Особенности дыхательных путей у детей</a:t>
            </a:r>
            <a:endParaRPr dirty="0"/>
          </a:p>
        </p:txBody>
      </p:sp>
      <p:sp>
        <p:nvSpPr>
          <p:cNvPr id="970" name="Google Shape;970;p57"/>
          <p:cNvSpPr txBox="1">
            <a:spLocks noGrp="1"/>
          </p:cNvSpPr>
          <p:nvPr>
            <p:ph type="body" idx="1"/>
          </p:nvPr>
        </p:nvSpPr>
        <p:spPr>
          <a:xfrm>
            <a:off x="443345" y="1090484"/>
            <a:ext cx="1086415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dirty="0"/>
              <a:t>По сравнению со взрослыми у детей:</a:t>
            </a:r>
            <a:endParaRPr dirty="0"/>
          </a:p>
          <a:p>
            <a:pPr marL="228600" lvl="0" indent="-228600" algn="l" rtl="0">
              <a:lnSpc>
                <a:spcPct val="90000"/>
              </a:lnSpc>
              <a:spcBef>
                <a:spcPts val="1000"/>
              </a:spcBef>
              <a:spcAft>
                <a:spcPts val="0"/>
              </a:spcAft>
              <a:buClr>
                <a:schemeClr val="dk1"/>
              </a:buClr>
              <a:buSzPts val="2400"/>
              <a:buChar char="•"/>
            </a:pPr>
            <a:r>
              <a:rPr lang="ru-RU" sz="2400" dirty="0"/>
              <a:t>Более крупный язык:</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Используйте позицию «</a:t>
            </a:r>
            <a:r>
              <a:rPr lang="ru-RU" dirty="0" err="1"/>
              <a:t>принюхивания</a:t>
            </a:r>
            <a:r>
              <a:rPr lang="ru-RU" dirty="0"/>
              <a:t>». </a:t>
            </a:r>
            <a:endParaRPr dirty="0"/>
          </a:p>
          <a:p>
            <a:pPr marL="228600" lvl="0" indent="-228600" algn="l" rtl="0">
              <a:lnSpc>
                <a:spcPct val="90000"/>
              </a:lnSpc>
              <a:spcBef>
                <a:spcPts val="1000"/>
              </a:spcBef>
              <a:spcAft>
                <a:spcPts val="0"/>
              </a:spcAft>
              <a:buClr>
                <a:schemeClr val="dk1"/>
              </a:buClr>
              <a:buSzPts val="2400"/>
              <a:buChar char="•"/>
            </a:pPr>
            <a:r>
              <a:rPr lang="ru-RU" sz="2400" dirty="0"/>
              <a:t>Более короткая шея, более мягкие дыхательные пути:</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Легче возникает обструкция</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Избегайте чрезмерного растяжения или сгибания шеи</a:t>
            </a:r>
            <a:endParaRPr dirty="0"/>
          </a:p>
          <a:p>
            <a:pPr marL="228600" lvl="0" indent="-228600" algn="l" rtl="0">
              <a:lnSpc>
                <a:spcPct val="90000"/>
              </a:lnSpc>
              <a:spcBef>
                <a:spcPts val="1000"/>
              </a:spcBef>
              <a:spcAft>
                <a:spcPts val="0"/>
              </a:spcAft>
              <a:buClr>
                <a:schemeClr val="dk1"/>
              </a:buClr>
              <a:buSzPts val="2400"/>
              <a:buChar char="•"/>
            </a:pPr>
            <a:r>
              <a:rPr lang="ru-RU" sz="2400" dirty="0"/>
              <a:t>Более крупная голова по сравнению с телом:</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Внимательно следите за возникновением обструкции дыхательных путей</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Используйте маневр с выдвижением челюсти</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Чтобы возобновить проходимость дыхательных путей, скорректируйте положение головы с помощью подкладки под плечи</a:t>
            </a:r>
            <a:endParaRPr dirty="0"/>
          </a:p>
        </p:txBody>
      </p:sp>
      <p:sp>
        <p:nvSpPr>
          <p:cNvPr id="971" name="Google Shape;971;p57"/>
          <p:cNvSpPr txBox="1"/>
          <p:nvPr/>
        </p:nvSpPr>
        <p:spPr>
          <a:xfrm>
            <a:off x="172016" y="5888897"/>
            <a:ext cx="1086415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dirty="0">
                <a:solidFill>
                  <a:srgbClr val="1F3864"/>
                </a:solidFill>
                <a:latin typeface="Arial"/>
                <a:ea typeface="Arial"/>
                <a:cs typeface="Arial"/>
                <a:sym typeface="Arial"/>
              </a:rPr>
              <a:t>Чрезмерное слюнотечение, стридор, отек дыхательных путей, нежелание двигать шеей – это факторы высокого риска у детей.  </a:t>
            </a:r>
            <a:endParaRPr sz="1400" b="0" i="0" u="none" strike="noStrike" cap="none" dirty="0">
              <a:solidFill>
                <a:srgbClr val="000000"/>
              </a:solidFill>
              <a:latin typeface="Arial"/>
              <a:ea typeface="Arial"/>
              <a:cs typeface="Arial"/>
              <a:sym typeface="Arial"/>
            </a:endParaRPr>
          </a:p>
        </p:txBody>
      </p:sp>
      <p:pic>
        <p:nvPicPr>
          <p:cNvPr id="972" name="Google Shape;972;p57"/>
          <p:cNvPicPr preferRelativeResize="0"/>
          <p:nvPr/>
        </p:nvPicPr>
        <p:blipFill rotWithShape="1">
          <a:blip r:embed="rId3">
            <a:alphaModFix/>
          </a:blip>
          <a:srcRect/>
          <a:stretch/>
        </p:blipFill>
        <p:spPr>
          <a:xfrm>
            <a:off x="10274010" y="41788"/>
            <a:ext cx="1847850" cy="990600"/>
          </a:xfrm>
          <a:prstGeom prst="rect">
            <a:avLst/>
          </a:prstGeom>
          <a:noFill/>
          <a:ln>
            <a:noFill/>
          </a:ln>
        </p:spPr>
      </p:pic>
      <p:pic>
        <p:nvPicPr>
          <p:cNvPr id="973" name="Google Shape;973;p57" descr="A picture containing text&#10;&#10;Description automatically generated"/>
          <p:cNvPicPr preferRelativeResize="0"/>
          <p:nvPr/>
        </p:nvPicPr>
        <p:blipFill rotWithShape="1">
          <a:blip r:embed="rId4">
            <a:alphaModFix/>
          </a:blip>
          <a:srcRect/>
          <a:stretch/>
        </p:blipFill>
        <p:spPr>
          <a:xfrm>
            <a:off x="8693943" y="1619099"/>
            <a:ext cx="3456561" cy="2408051"/>
          </a:xfrm>
          <a:prstGeom prst="rect">
            <a:avLst/>
          </a:prstGeom>
          <a:noFill/>
          <a:ln>
            <a:noFill/>
          </a:ln>
        </p:spPr>
      </p:pic>
      <p:sp>
        <p:nvSpPr>
          <p:cNvPr id="974" name="Google Shape;974;p57"/>
          <p:cNvSpPr txBox="1"/>
          <p:nvPr/>
        </p:nvSpPr>
        <p:spPr>
          <a:xfrm>
            <a:off x="9590314" y="389634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Google Shape;980;p58"/>
          <p:cNvPicPr preferRelativeResize="0"/>
          <p:nvPr/>
        </p:nvPicPr>
        <p:blipFill rotWithShape="1">
          <a:blip r:embed="rId3">
            <a:alphaModFix/>
          </a:blip>
          <a:srcRect/>
          <a:stretch/>
        </p:blipFill>
        <p:spPr>
          <a:xfrm>
            <a:off x="7462250" y="1476358"/>
            <a:ext cx="4012005" cy="1816503"/>
          </a:xfrm>
          <a:prstGeom prst="rect">
            <a:avLst/>
          </a:prstGeom>
          <a:noFill/>
          <a:ln>
            <a:noFill/>
          </a:ln>
        </p:spPr>
      </p:pic>
      <p:sp>
        <p:nvSpPr>
          <p:cNvPr id="981" name="Google Shape;981;p58"/>
          <p:cNvSpPr txBox="1">
            <a:spLocks noGrp="1"/>
          </p:cNvSpPr>
          <p:nvPr>
            <p:ph type="title"/>
          </p:nvPr>
        </p:nvSpPr>
        <p:spPr>
          <a:xfrm>
            <a:off x="318911" y="15079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Особенности дыхания у детей</a:t>
            </a:r>
            <a:endParaRPr dirty="0"/>
          </a:p>
        </p:txBody>
      </p:sp>
      <p:sp>
        <p:nvSpPr>
          <p:cNvPr id="982" name="Google Shape;982;p58"/>
          <p:cNvSpPr txBox="1">
            <a:spLocks noGrp="1"/>
          </p:cNvSpPr>
          <p:nvPr>
            <p:ph type="body" idx="1"/>
          </p:nvPr>
        </p:nvSpPr>
        <p:spPr>
          <a:xfrm>
            <a:off x="638783" y="134020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Ищите </a:t>
            </a:r>
            <a:r>
              <a:rPr lang="ru-RU" sz="2400" dirty="0">
                <a:latin typeface="Arial"/>
                <a:ea typeface="Arial"/>
                <a:cs typeface="Arial"/>
                <a:sym typeface="Arial"/>
              </a:rPr>
              <a:t>признаки респираторного дистресса:</a:t>
            </a:r>
            <a:endParaRPr dirty="0"/>
          </a:p>
          <a:p>
            <a:pPr marL="685800" lvl="1" indent="-228600" algn="l" rtl="0">
              <a:lnSpc>
                <a:spcPct val="90000"/>
              </a:lnSpc>
              <a:spcBef>
                <a:spcPts val="500"/>
              </a:spcBef>
              <a:spcAft>
                <a:spcPts val="0"/>
              </a:spcAft>
              <a:buClr>
                <a:schemeClr val="dk1"/>
              </a:buClr>
              <a:buSzPts val="2400"/>
              <a:buChar char="•"/>
            </a:pPr>
            <a:r>
              <a:rPr lang="ru-RU" dirty="0"/>
              <a:t>Раздувание крыльев носа </a:t>
            </a:r>
            <a:endParaRPr dirty="0"/>
          </a:p>
          <a:p>
            <a:pPr marL="685800" lvl="1" indent="-228600" algn="l" rtl="0">
              <a:lnSpc>
                <a:spcPct val="90000"/>
              </a:lnSpc>
              <a:spcBef>
                <a:spcPts val="500"/>
              </a:spcBef>
              <a:spcAft>
                <a:spcPts val="0"/>
              </a:spcAft>
              <a:buClr>
                <a:schemeClr val="dk1"/>
              </a:buClr>
              <a:buSzPts val="2400"/>
              <a:buChar char="•"/>
            </a:pPr>
            <a:r>
              <a:rPr lang="ru-RU" dirty="0"/>
              <a:t>Качание головой</a:t>
            </a:r>
            <a:endParaRPr dirty="0"/>
          </a:p>
          <a:p>
            <a:pPr marL="685800" lvl="1" indent="-228600" algn="l" rtl="0">
              <a:lnSpc>
                <a:spcPct val="90000"/>
              </a:lnSpc>
              <a:spcBef>
                <a:spcPts val="500"/>
              </a:spcBef>
              <a:spcAft>
                <a:spcPts val="0"/>
              </a:spcAft>
              <a:buClr>
                <a:schemeClr val="dk1"/>
              </a:buClr>
              <a:buSzPts val="2400"/>
              <a:buChar char="•"/>
            </a:pPr>
            <a:r>
              <a:rPr lang="ru-RU" dirty="0"/>
              <a:t>Кряхтение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Втягивание или ретракция грудной клетки</a:t>
            </a:r>
            <a:endParaRPr dirty="0"/>
          </a:p>
          <a:p>
            <a:pPr marL="685800" lvl="1" indent="-228600" algn="l" rtl="0">
              <a:lnSpc>
                <a:spcPct val="90000"/>
              </a:lnSpc>
              <a:spcBef>
                <a:spcPts val="500"/>
              </a:spcBef>
              <a:spcAft>
                <a:spcPts val="0"/>
              </a:spcAft>
              <a:buClr>
                <a:schemeClr val="accent2"/>
              </a:buClr>
              <a:buSzPts val="2400"/>
              <a:buChar char="•"/>
            </a:pPr>
            <a:r>
              <a:rPr lang="ru-RU" dirty="0">
                <a:solidFill>
                  <a:schemeClr val="accent2"/>
                </a:solidFill>
                <a:latin typeface="Arial"/>
                <a:ea typeface="Arial"/>
                <a:cs typeface="Arial"/>
                <a:sym typeface="Arial"/>
              </a:rPr>
              <a:t>Цианоз</a:t>
            </a:r>
            <a:r>
              <a:rPr lang="ru-RU" sz="2400" dirty="0">
                <a:latin typeface="Arial"/>
                <a:ea typeface="Arial"/>
                <a:cs typeface="Arial"/>
                <a:sym typeface="Arial"/>
              </a:rPr>
              <a:t>, синевато-серый цвет вокруг губ, рта или на кончиках пальцев – признак опасности</a:t>
            </a:r>
            <a:endParaRPr dirty="0"/>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Обратите внимание</a:t>
            </a:r>
            <a:r>
              <a:rPr lang="ru-RU" sz="2400" dirty="0">
                <a:latin typeface="Arial"/>
                <a:ea typeface="Arial"/>
                <a:cs typeface="Arial"/>
                <a:sym typeface="Arial"/>
              </a:rPr>
              <a:t> на нижнюю реберную дугу:</a:t>
            </a:r>
            <a:endParaRPr dirty="0"/>
          </a:p>
          <a:p>
            <a:pPr marL="685800" lvl="1" indent="-228600" algn="l" rtl="0">
              <a:lnSpc>
                <a:spcPct val="90000"/>
              </a:lnSpc>
              <a:spcBef>
                <a:spcPts val="500"/>
              </a:spcBef>
              <a:spcAft>
                <a:spcPts val="0"/>
              </a:spcAft>
              <a:buClr>
                <a:schemeClr val="dk1"/>
              </a:buClr>
              <a:buSzPts val="2400"/>
              <a:buChar char="•"/>
            </a:pPr>
            <a:r>
              <a:rPr lang="ru-RU" dirty="0"/>
              <a:t>Втягивание грудной клетки – это когда нижняя стенка грудной клетки втягивается ВНУТРЬ при ВДОХЕ ребенка.</a:t>
            </a:r>
            <a:endParaRPr dirty="0"/>
          </a:p>
          <a:p>
            <a:pPr marL="685800" lvl="1" indent="-228600" algn="l" rtl="0">
              <a:lnSpc>
                <a:spcPct val="90000"/>
              </a:lnSpc>
              <a:spcBef>
                <a:spcPts val="500"/>
              </a:spcBef>
              <a:spcAft>
                <a:spcPts val="0"/>
              </a:spcAft>
              <a:buClr>
                <a:schemeClr val="dk1"/>
              </a:buClr>
              <a:buSzPts val="2400"/>
              <a:buChar char="•"/>
            </a:pPr>
            <a:r>
              <a:rPr lang="ru-RU" dirty="0"/>
              <a:t>При нормальном дыхании вся грудная клетка и живот двигаются НАРУЖУ, когда ребенок ВДЫХАЕТ.</a:t>
            </a:r>
            <a:endParaRPr dirty="0"/>
          </a:p>
        </p:txBody>
      </p:sp>
      <p:pic>
        <p:nvPicPr>
          <p:cNvPr id="983" name="Google Shape;983;p58" descr="A picture containing icon&#10;&#10;Description automatically generated"/>
          <p:cNvPicPr preferRelativeResize="0"/>
          <p:nvPr/>
        </p:nvPicPr>
        <p:blipFill rotWithShape="1">
          <a:blip r:embed="rId4">
            <a:alphaModFix/>
          </a:blip>
          <a:srcRect/>
          <a:stretch/>
        </p:blipFill>
        <p:spPr>
          <a:xfrm>
            <a:off x="10220933" y="88866"/>
            <a:ext cx="1866900" cy="10382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59"/>
          <p:cNvSpPr txBox="1">
            <a:spLocks noGrp="1"/>
          </p:cNvSpPr>
          <p:nvPr>
            <p:ph type="title"/>
          </p:nvPr>
        </p:nvSpPr>
        <p:spPr>
          <a:xfrm>
            <a:off x="330200" y="13144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Особенности дыхания у детей</a:t>
            </a:r>
            <a:endParaRPr dirty="0"/>
          </a:p>
        </p:txBody>
      </p:sp>
      <p:sp>
        <p:nvSpPr>
          <p:cNvPr id="990" name="Google Shape;990;p59"/>
          <p:cNvSpPr txBox="1">
            <a:spLocks noGrp="1"/>
          </p:cNvSpPr>
          <p:nvPr>
            <p:ph type="body" idx="1"/>
          </p:nvPr>
        </p:nvSpPr>
        <p:spPr>
          <a:xfrm>
            <a:off x="838200" y="136199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t>Слушайте </a:t>
            </a:r>
            <a:endParaRPr dirty="0"/>
          </a:p>
          <a:p>
            <a:pPr marL="685800" lvl="1" indent="-228600" algn="l" rtl="0">
              <a:lnSpc>
                <a:spcPct val="90000"/>
              </a:lnSpc>
              <a:spcBef>
                <a:spcPts val="500"/>
              </a:spcBef>
              <a:spcAft>
                <a:spcPts val="0"/>
              </a:spcAft>
              <a:buClr>
                <a:schemeClr val="accent2"/>
              </a:buClr>
              <a:buSzPts val="2000"/>
              <a:buChar char="•"/>
            </a:pPr>
            <a:r>
              <a:rPr lang="ru-RU" sz="2000" i="1" dirty="0">
                <a:solidFill>
                  <a:schemeClr val="accent2"/>
                </a:solidFill>
                <a:latin typeface="Arial"/>
                <a:ea typeface="Arial"/>
                <a:cs typeface="Arial"/>
                <a:sym typeface="Arial"/>
              </a:rPr>
              <a:t>Отсутствие дыхательных шумов</a:t>
            </a:r>
            <a:r>
              <a:rPr lang="ru-RU" sz="2000" dirty="0">
                <a:latin typeface="Arial"/>
                <a:ea typeface="Arial"/>
                <a:cs typeface="Arial"/>
                <a:sym typeface="Arial"/>
              </a:rPr>
              <a:t> является признаком тяжелого дистресса у ребенка:</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Сильные спазмы и сужение дыхательных путей приводят к ограничению движения дыхательных путей, и </a:t>
            </a:r>
            <a:r>
              <a:rPr lang="ru-RU" u="sng" dirty="0">
                <a:latin typeface="Arial"/>
                <a:ea typeface="Arial"/>
                <a:cs typeface="Arial"/>
                <a:sym typeface="Arial"/>
              </a:rPr>
              <a:t>дыхательные шумы могут быть слышны редко или вообще отсутствовать</a:t>
            </a:r>
            <a:r>
              <a:rPr lang="ru-RU" dirty="0">
                <a:latin typeface="Arial"/>
                <a:ea typeface="Arial"/>
                <a:cs typeface="Arial"/>
                <a:sym typeface="Arial"/>
              </a:rPr>
              <a:t>. </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Дайте САЛЬБУТАМОЛ и КИСЛОРОД.</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Часто проводите повторный осмотр. </a:t>
            </a:r>
            <a:endParaRPr dirty="0"/>
          </a:p>
          <a:p>
            <a:pPr marL="914400" lvl="2" indent="0" algn="l" rtl="0">
              <a:lnSpc>
                <a:spcPct val="90000"/>
              </a:lnSpc>
              <a:spcBef>
                <a:spcPts val="500"/>
              </a:spcBef>
              <a:spcAft>
                <a:spcPts val="0"/>
              </a:spcAft>
              <a:buClr>
                <a:schemeClr val="dk1"/>
              </a:buClr>
              <a:buSzPts val="2000"/>
              <a:buNone/>
            </a:pPr>
            <a:endParaRPr dirty="0">
              <a:solidFill>
                <a:srgbClr val="000000"/>
              </a:solidFill>
              <a:latin typeface="Arial"/>
              <a:ea typeface="Arial"/>
              <a:cs typeface="Arial"/>
              <a:sym typeface="Arial"/>
            </a:endParaRPr>
          </a:p>
          <a:p>
            <a:pPr marL="685800" lvl="1" indent="-228600" algn="l" rtl="0">
              <a:lnSpc>
                <a:spcPct val="90000"/>
              </a:lnSpc>
              <a:spcBef>
                <a:spcPts val="500"/>
              </a:spcBef>
              <a:spcAft>
                <a:spcPts val="0"/>
              </a:spcAft>
              <a:buClr>
                <a:schemeClr val="accent2"/>
              </a:buClr>
              <a:buSzPts val="2000"/>
              <a:buChar char="•"/>
            </a:pPr>
            <a:r>
              <a:rPr lang="ru-RU" sz="2000" i="1" dirty="0">
                <a:solidFill>
                  <a:schemeClr val="accent2"/>
                </a:solidFill>
                <a:latin typeface="Arial"/>
                <a:ea typeface="Arial"/>
                <a:cs typeface="Arial"/>
                <a:sym typeface="Arial"/>
              </a:rPr>
              <a:t>Стридор</a:t>
            </a:r>
            <a:r>
              <a:rPr lang="ru-RU" sz="2000" dirty="0">
                <a:latin typeface="Arial"/>
                <a:ea typeface="Arial"/>
                <a:cs typeface="Arial"/>
                <a:sym typeface="Arial"/>
              </a:rPr>
              <a:t> является признаком серьезного нарушения проходимости дыхательных путей:</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Позвольте ребенку оставаться в удобном положении.</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Запланируйте срочную ПЕРЕДАЧУ / ПЕРЕВОД пациента.</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Дайте АДРЕНАЛИН через небулайзер. Если нет возможности перевести ребенка немедленно, рассмотрите возможность дать АДРЕНАЛИН в/м (протокол действий при аллергической реакции).</a:t>
            </a:r>
            <a:endParaRPr dirty="0"/>
          </a:p>
        </p:txBody>
      </p:sp>
      <p:pic>
        <p:nvPicPr>
          <p:cNvPr id="991" name="Google Shape;991;p59" descr="A picture containing icon&#10;&#10;Description automatically generated"/>
          <p:cNvPicPr preferRelativeResize="0"/>
          <p:nvPr/>
        </p:nvPicPr>
        <p:blipFill rotWithShape="1">
          <a:blip r:embed="rId3">
            <a:alphaModFix/>
          </a:blip>
          <a:srcRect/>
          <a:stretch/>
        </p:blipFill>
        <p:spPr>
          <a:xfrm>
            <a:off x="10298971" y="49093"/>
            <a:ext cx="1857375" cy="981075"/>
          </a:xfrm>
          <a:prstGeom prst="rect">
            <a:avLst/>
          </a:prstGeom>
          <a:noFill/>
          <a:ln>
            <a:noFill/>
          </a:ln>
        </p:spPr>
      </p:pic>
      <p:sp>
        <p:nvSpPr>
          <p:cNvPr id="992" name="Google Shape;992;p59"/>
          <p:cNvSpPr txBox="1"/>
          <p:nvPr/>
        </p:nvSpPr>
        <p:spPr>
          <a:xfrm>
            <a:off x="10183921" y="4208029"/>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pic>
        <p:nvPicPr>
          <p:cNvPr id="993" name="Google Shape;993;p59" descr="Icon&#10;&#10;Description automatically generated"/>
          <p:cNvPicPr preferRelativeResize="0"/>
          <p:nvPr/>
        </p:nvPicPr>
        <p:blipFill rotWithShape="1">
          <a:blip r:embed="rId4">
            <a:alphaModFix/>
          </a:blip>
          <a:srcRect/>
          <a:stretch/>
        </p:blipFill>
        <p:spPr>
          <a:xfrm>
            <a:off x="9374636" y="2736498"/>
            <a:ext cx="2743200" cy="16023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6" descr="A picture containing map&#10;&#10;Description automatically generated"/>
          <p:cNvPicPr preferRelativeResize="0"/>
          <p:nvPr/>
        </p:nvPicPr>
        <p:blipFill rotWithShape="1">
          <a:blip r:embed="rId3">
            <a:alphaModFix/>
          </a:blip>
          <a:srcRect/>
          <a:stretch/>
        </p:blipFill>
        <p:spPr>
          <a:xfrm>
            <a:off x="4456184" y="4382841"/>
            <a:ext cx="2724128" cy="1842409"/>
          </a:xfrm>
          <a:prstGeom prst="rect">
            <a:avLst/>
          </a:prstGeom>
          <a:noFill/>
          <a:ln>
            <a:noFill/>
          </a:ln>
        </p:spPr>
      </p:pic>
      <p:sp>
        <p:nvSpPr>
          <p:cNvPr id="432" name="Google Shape;432;p6"/>
          <p:cNvSpPr txBox="1">
            <a:spLocks noGrp="1"/>
          </p:cNvSpPr>
          <p:nvPr>
            <p:ph type="title"/>
          </p:nvPr>
        </p:nvSpPr>
        <p:spPr>
          <a:xfrm>
            <a:off x="670531" y="379928"/>
            <a:ext cx="10509600" cy="893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ABCDE: начальный алгоритм</a:t>
            </a:r>
            <a:endParaRPr dirty="0"/>
          </a:p>
        </p:txBody>
      </p:sp>
      <p:sp>
        <p:nvSpPr>
          <p:cNvPr id="433" name="Google Shape;433;p6"/>
          <p:cNvSpPr txBox="1">
            <a:spLocks noGrp="1"/>
          </p:cNvSpPr>
          <p:nvPr>
            <p:ph type="body" idx="1"/>
          </p:nvPr>
        </p:nvSpPr>
        <p:spPr>
          <a:xfrm>
            <a:off x="513544" y="1553954"/>
            <a:ext cx="5411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ru-RU" b="0">
                <a:latin typeface="Arial"/>
                <a:ea typeface="Arial"/>
                <a:cs typeface="Arial"/>
                <a:sym typeface="Arial"/>
              </a:rPr>
              <a:t>Самое важное – </a:t>
            </a:r>
            <a:r>
              <a:rPr lang="ru-RU">
                <a:latin typeface="Arial"/>
                <a:ea typeface="Arial"/>
                <a:cs typeface="Arial"/>
                <a:sym typeface="Arial"/>
              </a:rPr>
              <a:t>оставаться в безопасности. </a:t>
            </a:r>
            <a:endParaRPr/>
          </a:p>
        </p:txBody>
      </p:sp>
      <p:sp>
        <p:nvSpPr>
          <p:cNvPr id="434" name="Google Shape;434;p6"/>
          <p:cNvSpPr txBox="1">
            <a:spLocks noGrp="1"/>
          </p:cNvSpPr>
          <p:nvPr>
            <p:ph type="body" idx="2"/>
          </p:nvPr>
        </p:nvSpPr>
        <p:spPr>
          <a:xfrm>
            <a:off x="415632" y="2473376"/>
            <a:ext cx="4241209" cy="3684588"/>
          </a:xfrm>
          <a:prstGeom prst="rect">
            <a:avLst/>
          </a:prstGeom>
          <a:noFill/>
          <a:ln>
            <a:noFill/>
          </a:ln>
        </p:spPr>
        <p:txBody>
          <a:bodyPr spcFirstLastPara="1" wrap="square" lIns="91425" tIns="45700" rIns="91425" bIns="45700" anchor="ctr" anchorCtr="0">
            <a:normAutofit fontScale="92500" lnSpcReduction="20000"/>
          </a:bodyPr>
          <a:lstStyle/>
          <a:p>
            <a:pPr marL="228600" lvl="0" indent="-228600" algn="l" rtl="0">
              <a:lnSpc>
                <a:spcPct val="90000"/>
              </a:lnSpc>
              <a:spcBef>
                <a:spcPts val="0"/>
              </a:spcBef>
              <a:spcAft>
                <a:spcPts val="0"/>
              </a:spcAft>
              <a:buClr>
                <a:schemeClr val="accent2"/>
              </a:buClr>
              <a:buSzPct val="100000"/>
              <a:buChar char="•"/>
            </a:pPr>
            <a:r>
              <a:rPr lang="ru-RU" sz="2400" dirty="0">
                <a:solidFill>
                  <a:schemeClr val="accent2"/>
                </a:solidFill>
                <a:latin typeface="Arial"/>
                <a:ea typeface="Arial"/>
                <a:cs typeface="Arial"/>
                <a:sym typeface="Arial"/>
              </a:rPr>
              <a:t>Безопасность места происшествия: </a:t>
            </a:r>
            <a:r>
              <a:rPr lang="ru-RU" sz="2400" dirty="0">
                <a:latin typeface="Arial"/>
                <a:ea typeface="Arial"/>
                <a:cs typeface="Arial"/>
                <a:sym typeface="Arial"/>
              </a:rPr>
              <a:t>учитывайте степень опасности, риск применения насилия и заражения инфекционными заболеваниями</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Примеры опасных ситуаций</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Пожар</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Автомобильная авария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Разрушение здания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Разлив химических веществ</a:t>
            </a:r>
            <a:endParaRPr sz="2400" dirty="0"/>
          </a:p>
        </p:txBody>
      </p:sp>
      <p:sp>
        <p:nvSpPr>
          <p:cNvPr id="435" name="Google Shape;435;p6"/>
          <p:cNvSpPr txBox="1">
            <a:spLocks noGrp="1"/>
          </p:cNvSpPr>
          <p:nvPr>
            <p:ph type="body" idx="3"/>
          </p:nvPr>
        </p:nvSpPr>
        <p:spPr>
          <a:xfrm>
            <a:off x="6897508" y="1553954"/>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ru-RU" b="0" dirty="0">
                <a:latin typeface="Arial"/>
                <a:ea typeface="Arial"/>
                <a:cs typeface="Arial"/>
                <a:sym typeface="Arial"/>
              </a:rPr>
              <a:t>Попросите о </a:t>
            </a:r>
            <a:r>
              <a:rPr lang="ru-RU" b="1" dirty="0">
                <a:latin typeface="Arial"/>
                <a:ea typeface="Arial"/>
                <a:cs typeface="Arial"/>
                <a:sym typeface="Arial"/>
              </a:rPr>
              <a:t>помощи</a:t>
            </a:r>
            <a:r>
              <a:rPr lang="ru-RU" b="0" dirty="0">
                <a:latin typeface="Arial"/>
                <a:ea typeface="Arial"/>
                <a:cs typeface="Arial"/>
                <a:sym typeface="Arial"/>
              </a:rPr>
              <a:t> как можно раньше. </a:t>
            </a:r>
            <a:endParaRPr dirty="0"/>
          </a:p>
        </p:txBody>
      </p:sp>
      <p:sp>
        <p:nvSpPr>
          <p:cNvPr id="436" name="Google Shape;436;p6"/>
          <p:cNvSpPr txBox="1">
            <a:spLocks noGrp="1"/>
          </p:cNvSpPr>
          <p:nvPr>
            <p:ph type="body" idx="4"/>
          </p:nvPr>
        </p:nvSpPr>
        <p:spPr>
          <a:xfrm>
            <a:off x="7013542" y="2675005"/>
            <a:ext cx="4789770" cy="3684588"/>
          </a:xfrm>
          <a:prstGeom prst="rect">
            <a:avLst/>
          </a:prstGeom>
          <a:noFill/>
          <a:ln>
            <a:noFill/>
          </a:ln>
        </p:spPr>
        <p:txBody>
          <a:bodyPr spcFirstLastPara="1" wrap="square" lIns="91425" tIns="45700" rIns="91425" bIns="45700" anchor="ctr" anchorCtr="0">
            <a:normAutofit lnSpcReduction="10000"/>
          </a:bodyPr>
          <a:lstStyle/>
          <a:p>
            <a:pPr marL="800100" lvl="1" indent="-342900" algn="l" rtl="0">
              <a:lnSpc>
                <a:spcPct val="90000"/>
              </a:lnSpc>
              <a:spcBef>
                <a:spcPts val="0"/>
              </a:spcBef>
              <a:spcAft>
                <a:spcPts val="0"/>
              </a:spcAft>
              <a:buClr>
                <a:schemeClr val="dk1"/>
              </a:buClr>
              <a:buSzPct val="100000"/>
              <a:buChar char="•"/>
            </a:pPr>
            <a:r>
              <a:rPr lang="ru-RU" dirty="0">
                <a:solidFill>
                  <a:schemeClr val="dk1"/>
                </a:solidFill>
                <a:latin typeface="Arial"/>
                <a:ea typeface="Arial"/>
                <a:cs typeface="Arial"/>
                <a:sym typeface="Arial"/>
              </a:rPr>
              <a:t>Большое количество пациентов</a:t>
            </a:r>
            <a:endParaRPr dirty="0"/>
          </a:p>
          <a:p>
            <a:pPr marL="800100" lvl="1" indent="-201930" algn="l" rtl="0">
              <a:lnSpc>
                <a:spcPct val="90000"/>
              </a:lnSpc>
              <a:spcBef>
                <a:spcPts val="0"/>
              </a:spcBef>
              <a:spcAft>
                <a:spcPts val="0"/>
              </a:spcAft>
              <a:buClr>
                <a:schemeClr val="dk1"/>
              </a:buClr>
              <a:buSzPct val="100000"/>
              <a:buNone/>
            </a:pPr>
            <a:endParaRPr dirty="0">
              <a:solidFill>
                <a:schemeClr val="dk1"/>
              </a:solidFill>
              <a:latin typeface="Arial"/>
              <a:ea typeface="Arial"/>
              <a:cs typeface="Arial"/>
              <a:sym typeface="Arial"/>
            </a:endParaRPr>
          </a:p>
          <a:p>
            <a:pPr marL="800100" lvl="1" indent="-342900" algn="l" rtl="0">
              <a:lnSpc>
                <a:spcPct val="90000"/>
              </a:lnSpc>
              <a:spcBef>
                <a:spcPts val="0"/>
              </a:spcBef>
              <a:spcAft>
                <a:spcPts val="0"/>
              </a:spcAft>
              <a:buClr>
                <a:schemeClr val="dk1"/>
              </a:buClr>
              <a:buSzPct val="100000"/>
              <a:buChar char="•"/>
            </a:pPr>
            <a:r>
              <a:rPr lang="ru-RU" dirty="0">
                <a:solidFill>
                  <a:schemeClr val="dk1"/>
                </a:solidFill>
                <a:latin typeface="Arial"/>
                <a:ea typeface="Arial"/>
                <a:cs typeface="Arial"/>
                <a:sym typeface="Arial"/>
              </a:rPr>
              <a:t>При необходимости организуйте перевод пациента </a:t>
            </a:r>
            <a:endParaRPr dirty="0"/>
          </a:p>
          <a:p>
            <a:pPr marL="800100" lvl="1" indent="-201930" algn="l" rtl="0">
              <a:lnSpc>
                <a:spcPct val="90000"/>
              </a:lnSpc>
              <a:spcBef>
                <a:spcPts val="0"/>
              </a:spcBef>
              <a:spcAft>
                <a:spcPts val="0"/>
              </a:spcAft>
              <a:buClr>
                <a:schemeClr val="dk1"/>
              </a:buClr>
              <a:buSzPct val="100000"/>
              <a:buNone/>
            </a:pPr>
            <a:endParaRPr dirty="0">
              <a:solidFill>
                <a:schemeClr val="dk1"/>
              </a:solidFill>
              <a:latin typeface="Arial"/>
              <a:ea typeface="Arial"/>
              <a:cs typeface="Arial"/>
              <a:sym typeface="Arial"/>
            </a:endParaRPr>
          </a:p>
          <a:p>
            <a:pPr marL="800100" lvl="1" indent="-342900" algn="l" rtl="0">
              <a:lnSpc>
                <a:spcPct val="90000"/>
              </a:lnSpc>
              <a:spcBef>
                <a:spcPts val="0"/>
              </a:spcBef>
              <a:spcAft>
                <a:spcPts val="0"/>
              </a:spcAft>
              <a:buClr>
                <a:schemeClr val="dk1"/>
              </a:buClr>
              <a:buSzPct val="100000"/>
              <a:buChar char="•"/>
            </a:pPr>
            <a:r>
              <a:rPr lang="ru-RU" dirty="0">
                <a:solidFill>
                  <a:schemeClr val="dk1"/>
                </a:solidFill>
                <a:latin typeface="Arial"/>
                <a:ea typeface="Arial"/>
                <a:cs typeface="Arial"/>
                <a:sym typeface="Arial"/>
              </a:rPr>
              <a:t>Знайте, к кому обращаться в случае вспышек инфекции или контактов с опасными веществами</a:t>
            </a:r>
            <a:endParaRPr sz="2400" dirty="0"/>
          </a:p>
        </p:txBody>
      </p:sp>
      <p:sp>
        <p:nvSpPr>
          <p:cNvPr id="437" name="Google Shape;437;p6"/>
          <p:cNvSpPr txBox="1"/>
          <p:nvPr/>
        </p:nvSpPr>
        <p:spPr>
          <a:xfrm>
            <a:off x="5134022" y="635959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0"/>
          <p:cNvSpPr txBox="1">
            <a:spLocks noGrp="1"/>
          </p:cNvSpPr>
          <p:nvPr>
            <p:ph type="title"/>
          </p:nvPr>
        </p:nvSpPr>
        <p:spPr>
          <a:xfrm>
            <a:off x="340360" y="535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Особенности кровообращения у детей</a:t>
            </a:r>
            <a:endParaRPr dirty="0"/>
          </a:p>
        </p:txBody>
      </p:sp>
      <p:sp>
        <p:nvSpPr>
          <p:cNvPr id="1000" name="Google Shape;1000;p60"/>
          <p:cNvSpPr txBox="1">
            <a:spLocks noGrp="1"/>
          </p:cNvSpPr>
          <p:nvPr>
            <p:ph type="body" idx="1"/>
          </p:nvPr>
        </p:nvSpPr>
        <p:spPr>
          <a:xfrm>
            <a:off x="628441" y="125333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Низкое артериальное давление у ребенка является признаком </a:t>
            </a:r>
            <a:r>
              <a:rPr lang="ru-RU" sz="2400" u="sng" dirty="0">
                <a:solidFill>
                  <a:schemeClr val="accent2"/>
                </a:solidFill>
                <a:latin typeface="Arial"/>
                <a:ea typeface="Arial"/>
                <a:cs typeface="Arial"/>
                <a:sym typeface="Arial"/>
              </a:rPr>
              <a:t>сильного шока:</a:t>
            </a:r>
            <a:endParaRPr dirty="0"/>
          </a:p>
          <a:p>
            <a:pPr marL="685800" lvl="1" indent="-228600" algn="l" rtl="0">
              <a:lnSpc>
                <a:spcPct val="90000"/>
              </a:lnSpc>
              <a:spcBef>
                <a:spcPts val="500"/>
              </a:spcBef>
              <a:spcAft>
                <a:spcPts val="0"/>
              </a:spcAft>
              <a:buClr>
                <a:schemeClr val="dk1"/>
              </a:buClr>
              <a:buSzPts val="2400"/>
              <a:buChar char="•"/>
            </a:pPr>
            <a:r>
              <a:rPr lang="ru-RU" dirty="0"/>
              <a:t>У детей нормальное артериальное давление сохраняется дольше, чем у взрослых, но затем быстро наступает декомпенсация.</a:t>
            </a:r>
            <a:endParaRPr dirty="0"/>
          </a:p>
          <a:p>
            <a:pPr marL="685800" lvl="1" indent="-228600" algn="l" rtl="0">
              <a:lnSpc>
                <a:spcPct val="90000"/>
              </a:lnSpc>
              <a:spcBef>
                <a:spcPts val="500"/>
              </a:spcBef>
              <a:spcAft>
                <a:spcPts val="0"/>
              </a:spcAft>
              <a:buClr>
                <a:schemeClr val="dk1"/>
              </a:buClr>
              <a:buSzPts val="2400"/>
              <a:buChar char="•"/>
            </a:pPr>
            <a:r>
              <a:rPr lang="ru-RU" dirty="0"/>
              <a:t>Всегда следите за </a:t>
            </a:r>
            <a:r>
              <a:rPr lang="ru-RU" u="sng" dirty="0"/>
              <a:t>другими</a:t>
            </a:r>
            <a:r>
              <a:rPr lang="ru-RU" dirty="0"/>
              <a:t> признаками низкой перфузии: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Сниженный диурез</a:t>
            </a:r>
            <a:endParaRPr sz="1800"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Впалый родничок, плохое распрямление кожи после щипка, вялость, измененное психическое состояние (</a:t>
            </a:r>
            <a:r>
              <a:rPr lang="ru-RU" dirty="0">
                <a:solidFill>
                  <a:schemeClr val="accent2"/>
                </a:solidFill>
                <a:latin typeface="Arial"/>
                <a:ea typeface="Arial"/>
                <a:cs typeface="Arial"/>
                <a:sym typeface="Arial"/>
              </a:rPr>
              <a:t>тяжелые признаки</a:t>
            </a:r>
            <a:r>
              <a:rPr lang="ru-RU" dirty="0">
                <a:latin typeface="Arial"/>
                <a:ea typeface="Arial"/>
                <a:cs typeface="Arial"/>
                <a:sym typeface="Arial"/>
              </a:rPr>
              <a:t>)</a:t>
            </a:r>
            <a:endParaRPr sz="1800" dirty="0"/>
          </a:p>
          <a:p>
            <a:pPr marL="1143000" lvl="2" indent="-76200" algn="l" rtl="0">
              <a:lnSpc>
                <a:spcPct val="90000"/>
              </a:lnSpc>
              <a:spcBef>
                <a:spcPts val="500"/>
              </a:spcBef>
              <a:spcAft>
                <a:spcPts val="0"/>
              </a:spcAft>
              <a:buClr>
                <a:schemeClr val="dk1"/>
              </a:buClr>
              <a:buSzPts val="2400"/>
              <a:buNone/>
            </a:pPr>
            <a:endParaRPr sz="800" i="1"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Скорость инфузии, объем и тип инфузионных растворов</a:t>
            </a:r>
            <a:r>
              <a:rPr lang="ru-RU" sz="2400" dirty="0">
                <a:solidFill>
                  <a:schemeClr val="accent2"/>
                </a:solidFill>
                <a:latin typeface="Arial"/>
                <a:ea typeface="Arial"/>
                <a:cs typeface="Arial"/>
                <a:sym typeface="Arial"/>
              </a:rPr>
              <a:t> </a:t>
            </a:r>
            <a:r>
              <a:rPr lang="ru-RU" sz="2400" dirty="0">
                <a:latin typeface="Arial"/>
                <a:ea typeface="Arial"/>
                <a:cs typeface="Arial"/>
                <a:sym typeface="Arial"/>
              </a:rPr>
              <a:t>зависят от массы тела, причины низкой перфузии и  </a:t>
            </a:r>
            <a:r>
              <a:rPr lang="ru-RU" sz="2400" dirty="0" err="1">
                <a:solidFill>
                  <a:schemeClr val="accent2"/>
                </a:solidFill>
                <a:latin typeface="Arial"/>
                <a:ea typeface="Arial"/>
                <a:cs typeface="Arial"/>
                <a:sym typeface="Arial"/>
              </a:rPr>
              <a:t>нутритивного</a:t>
            </a:r>
            <a:r>
              <a:rPr lang="ru-RU" sz="2400" dirty="0">
                <a:solidFill>
                  <a:schemeClr val="accent2"/>
                </a:solidFill>
                <a:latin typeface="Arial"/>
                <a:ea typeface="Arial"/>
                <a:cs typeface="Arial"/>
                <a:sym typeface="Arial"/>
              </a:rPr>
              <a:t> статуса </a:t>
            </a:r>
            <a:r>
              <a:rPr lang="ru-RU" sz="2400" dirty="0">
                <a:latin typeface="Arial"/>
                <a:ea typeface="Arial"/>
                <a:cs typeface="Arial"/>
                <a:sym typeface="Arial"/>
              </a:rPr>
              <a:t>ребенка.</a:t>
            </a:r>
          </a:p>
          <a:p>
            <a:pPr marL="0" lvl="0" indent="0" algn="l" rtl="0">
              <a:lnSpc>
                <a:spcPct val="90000"/>
              </a:lnSpc>
              <a:spcBef>
                <a:spcPts val="1000"/>
              </a:spcBef>
              <a:spcAft>
                <a:spcPts val="0"/>
              </a:spcAft>
              <a:buClr>
                <a:schemeClr val="dk1"/>
              </a:buClr>
              <a:buSzPts val="2400"/>
              <a:buNone/>
            </a:pPr>
            <a:endParaRPr dirty="0"/>
          </a:p>
          <a:p>
            <a:pPr marL="0" lvl="0" indent="0" algn="ctr" rtl="0">
              <a:lnSpc>
                <a:spcPct val="90000"/>
              </a:lnSpc>
              <a:spcBef>
                <a:spcPts val="1000"/>
              </a:spcBef>
              <a:spcAft>
                <a:spcPts val="0"/>
              </a:spcAft>
              <a:buClr>
                <a:schemeClr val="dk2"/>
              </a:buClr>
              <a:buSzPts val="2400"/>
              <a:buNone/>
            </a:pPr>
            <a:r>
              <a:rPr lang="ru-RU" sz="2400" dirty="0">
                <a:solidFill>
                  <a:schemeClr val="dk2"/>
                </a:solidFill>
                <a:latin typeface="Arial"/>
                <a:ea typeface="Arial"/>
                <a:cs typeface="Arial"/>
                <a:sym typeface="Arial"/>
              </a:rPr>
              <a:t>Дети, страдающие от недоедания, нуждаются в тщательно продуманной инфузионной терапии!</a:t>
            </a:r>
            <a:endParaRPr dirty="0"/>
          </a:p>
          <a:p>
            <a:pPr marL="0" lvl="0" indent="0" algn="l" rtl="0">
              <a:lnSpc>
                <a:spcPct val="90000"/>
              </a:lnSpc>
              <a:spcBef>
                <a:spcPts val="1000"/>
              </a:spcBef>
              <a:spcAft>
                <a:spcPts val="0"/>
              </a:spcAft>
              <a:buClr>
                <a:schemeClr val="dk1"/>
              </a:buClr>
              <a:buSzPts val="2400"/>
              <a:buNone/>
            </a:pPr>
            <a:endParaRPr sz="2400" dirty="0">
              <a:solidFill>
                <a:srgbClr val="000000"/>
              </a:solidFill>
            </a:endParaRPr>
          </a:p>
        </p:txBody>
      </p:sp>
      <p:pic>
        <p:nvPicPr>
          <p:cNvPr id="1001" name="Google Shape;1001;p60" descr="A picture containing icon&#10;&#10;Description automatically generated"/>
          <p:cNvPicPr preferRelativeResize="0"/>
          <p:nvPr/>
        </p:nvPicPr>
        <p:blipFill rotWithShape="1">
          <a:blip r:embed="rId3">
            <a:alphaModFix/>
          </a:blip>
          <a:srcRect/>
          <a:stretch/>
        </p:blipFill>
        <p:spPr>
          <a:xfrm>
            <a:off x="10278142" y="53553"/>
            <a:ext cx="1857375" cy="981075"/>
          </a:xfrm>
          <a:prstGeom prst="rect">
            <a:avLst/>
          </a:prstGeom>
          <a:noFill/>
          <a:ln>
            <a:noFill/>
          </a:ln>
        </p:spPr>
      </p:pic>
      <p:pic>
        <p:nvPicPr>
          <p:cNvPr id="1002" name="Google Shape;1002;p60" descr="Logo&#10;&#10;Description automatically generated"/>
          <p:cNvPicPr preferRelativeResize="0"/>
          <p:nvPr/>
        </p:nvPicPr>
        <p:blipFill rotWithShape="1">
          <a:blip r:embed="rId4">
            <a:alphaModFix/>
          </a:blip>
          <a:srcRect/>
          <a:stretch/>
        </p:blipFill>
        <p:spPr>
          <a:xfrm>
            <a:off x="9826547" y="2201449"/>
            <a:ext cx="2215081" cy="1544803"/>
          </a:xfrm>
          <a:prstGeom prst="rect">
            <a:avLst/>
          </a:prstGeom>
          <a:noFill/>
          <a:ln>
            <a:noFill/>
          </a:ln>
        </p:spPr>
      </p:pic>
      <p:sp>
        <p:nvSpPr>
          <p:cNvPr id="1003" name="Google Shape;1003;p60"/>
          <p:cNvSpPr txBox="1"/>
          <p:nvPr/>
        </p:nvSpPr>
        <p:spPr>
          <a:xfrm>
            <a:off x="10428514" y="370334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1"/>
          <p:cNvSpPr txBox="1">
            <a:spLocks noGrp="1"/>
          </p:cNvSpPr>
          <p:nvPr>
            <p:ph type="title"/>
          </p:nvPr>
        </p:nvSpPr>
        <p:spPr>
          <a:xfrm>
            <a:off x="756920" y="278110"/>
            <a:ext cx="935932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Особенности неврологического статуса у детей</a:t>
            </a:r>
            <a:endParaRPr dirty="0"/>
          </a:p>
        </p:txBody>
      </p:sp>
      <p:sp>
        <p:nvSpPr>
          <p:cNvPr id="1010" name="Google Shape;1010;p61"/>
          <p:cNvSpPr txBox="1">
            <a:spLocks noGrp="1"/>
          </p:cNvSpPr>
          <p:nvPr>
            <p:ph type="body" idx="1"/>
          </p:nvPr>
        </p:nvSpPr>
        <p:spPr>
          <a:xfrm>
            <a:off x="838200" y="1825625"/>
            <a:ext cx="1084293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Низкий уровень глюкозы в крови больного ребенка является распространенной причиной изменения психического состояния</a:t>
            </a:r>
            <a:r>
              <a:rPr lang="ru-RU" sz="2400" dirty="0"/>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 возможности </a:t>
            </a:r>
            <a:r>
              <a:rPr lang="ru-RU" dirty="0">
                <a:solidFill>
                  <a:schemeClr val="accent2"/>
                </a:solidFill>
                <a:latin typeface="Arial"/>
                <a:ea typeface="Arial"/>
                <a:cs typeface="Arial"/>
                <a:sym typeface="Arial"/>
              </a:rPr>
              <a:t>проверяйте уровень глюкозы в крови</a:t>
            </a:r>
            <a:r>
              <a:rPr lang="ru-RU" dirty="0">
                <a:latin typeface="Arial"/>
                <a:ea typeface="Arial"/>
                <a:cs typeface="Arial"/>
                <a:sym typeface="Arial"/>
              </a:rPr>
              <a:t> при измененном психическом состоянии ребенка.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Если это невозможно, дайте ГЛЮКОЗУ.</a:t>
            </a:r>
            <a:endParaRPr dirty="0"/>
          </a:p>
          <a:p>
            <a:pPr marL="0" lvl="0" indent="0" algn="l" rtl="0">
              <a:lnSpc>
                <a:spcPct val="90000"/>
              </a:lnSpc>
              <a:spcBef>
                <a:spcPts val="1000"/>
              </a:spcBef>
              <a:spcAft>
                <a:spcPts val="0"/>
              </a:spcAft>
              <a:buClr>
                <a:schemeClr val="dk1"/>
              </a:buClr>
              <a:buSzPts val="2400"/>
              <a:buNone/>
            </a:pPr>
            <a:r>
              <a:rPr lang="ru-RU" sz="2400" dirty="0">
                <a:latin typeface="Arial"/>
                <a:ea typeface="Arial"/>
                <a:cs typeface="Arial"/>
                <a:sym typeface="Arial"/>
              </a:rPr>
              <a:t>Всегда </a:t>
            </a:r>
            <a:r>
              <a:rPr lang="ru-RU" sz="2400" dirty="0">
                <a:solidFill>
                  <a:schemeClr val="accent2"/>
                </a:solidFill>
                <a:latin typeface="Arial"/>
                <a:ea typeface="Arial"/>
                <a:cs typeface="Arial"/>
                <a:sym typeface="Arial"/>
              </a:rPr>
              <a:t>проверяйте уровень глюкозы в крови </a:t>
            </a:r>
            <a:r>
              <a:rPr lang="ru-RU" sz="2400" dirty="0">
                <a:latin typeface="Arial"/>
                <a:ea typeface="Arial"/>
                <a:cs typeface="Arial"/>
                <a:sym typeface="Arial"/>
              </a:rPr>
              <a:t>ребенка при судорогах / конвульсиях.</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dirty="0">
                <a:latin typeface="Arial"/>
                <a:ea typeface="Arial"/>
                <a:cs typeface="Arial"/>
                <a:sym typeface="Arial"/>
              </a:rPr>
              <a:t>Бывает трудно определить, нормально ли ведет себя маленький ребенок. Попросите семью / друзей, которые знают ребенка, предоставить эту информацию. </a:t>
            </a:r>
            <a:endParaRPr dirty="0"/>
          </a:p>
        </p:txBody>
      </p:sp>
      <p:pic>
        <p:nvPicPr>
          <p:cNvPr id="1011" name="Google Shape;1011;p61" descr="A picture containing icon&#10;&#10;Description automatically generated"/>
          <p:cNvPicPr preferRelativeResize="0"/>
          <p:nvPr/>
        </p:nvPicPr>
        <p:blipFill rotWithShape="1">
          <a:blip r:embed="rId3">
            <a:alphaModFix/>
          </a:blip>
          <a:srcRect/>
          <a:stretch/>
        </p:blipFill>
        <p:spPr>
          <a:xfrm>
            <a:off x="10346910" y="1736264"/>
            <a:ext cx="1800225" cy="1396988"/>
          </a:xfrm>
          <a:prstGeom prst="rect">
            <a:avLst/>
          </a:prstGeom>
          <a:noFill/>
          <a:ln>
            <a:noFill/>
          </a:ln>
        </p:spPr>
      </p:pic>
      <p:pic>
        <p:nvPicPr>
          <p:cNvPr id="1012" name="Google Shape;1012;p61" descr="A picture containing logo&#10;&#10;Description automatically generated"/>
          <p:cNvPicPr preferRelativeResize="0"/>
          <p:nvPr/>
        </p:nvPicPr>
        <p:blipFill rotWithShape="1">
          <a:blip r:embed="rId4">
            <a:alphaModFix/>
          </a:blip>
          <a:srcRect/>
          <a:stretch/>
        </p:blipFill>
        <p:spPr>
          <a:xfrm>
            <a:off x="10197525" y="154629"/>
            <a:ext cx="1800225" cy="971550"/>
          </a:xfrm>
          <a:prstGeom prst="rect">
            <a:avLst/>
          </a:prstGeom>
          <a:noFill/>
          <a:ln>
            <a:noFill/>
          </a:ln>
        </p:spPr>
      </p:pic>
      <p:sp>
        <p:nvSpPr>
          <p:cNvPr id="1013" name="Google Shape;1013;p61"/>
          <p:cNvSpPr txBox="1"/>
          <p:nvPr/>
        </p:nvSpPr>
        <p:spPr>
          <a:xfrm>
            <a:off x="10472057" y="329819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2"/>
          <p:cNvSpPr txBox="1">
            <a:spLocks noGrp="1"/>
          </p:cNvSpPr>
          <p:nvPr>
            <p:ph type="title"/>
          </p:nvPr>
        </p:nvSpPr>
        <p:spPr>
          <a:xfrm>
            <a:off x="339436" y="2158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546A"/>
              </a:buClr>
              <a:buSzPts val="4000"/>
              <a:buFont typeface="Arial"/>
              <a:buNone/>
            </a:pPr>
            <a:r>
              <a:rPr lang="ru-RU" sz="4000" dirty="0">
                <a:solidFill>
                  <a:srgbClr val="44546A"/>
                </a:solidFill>
              </a:rPr>
              <a:t>Особенности воздействия окружающей среды на детей</a:t>
            </a:r>
            <a:endParaRPr dirty="0"/>
          </a:p>
        </p:txBody>
      </p:sp>
      <p:sp>
        <p:nvSpPr>
          <p:cNvPr id="1020" name="Google Shape;1020;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Младенцы / дети с трудом поддерживают температуру и у них может быстро развиться </a:t>
            </a:r>
            <a:r>
              <a:rPr lang="ru-RU" sz="2400" dirty="0" err="1">
                <a:latin typeface="Arial"/>
                <a:ea typeface="Arial"/>
                <a:cs typeface="Arial"/>
                <a:sym typeface="Arial"/>
              </a:rPr>
              <a:t>гипо</a:t>
            </a:r>
            <a:r>
              <a:rPr lang="ru-RU" sz="2400" dirty="0">
                <a:latin typeface="Arial"/>
                <a:ea typeface="Arial"/>
                <a:cs typeface="Arial"/>
                <a:sym typeface="Arial"/>
              </a:rPr>
              <a:t>- или гипертермия:</a:t>
            </a:r>
            <a:endParaRPr dirty="0"/>
          </a:p>
          <a:p>
            <a:pPr marL="685800" lvl="1" indent="-228600" algn="l" rtl="0">
              <a:lnSpc>
                <a:spcPct val="90000"/>
              </a:lnSpc>
              <a:spcBef>
                <a:spcPts val="500"/>
              </a:spcBef>
              <a:spcAft>
                <a:spcPts val="0"/>
              </a:spcAft>
              <a:buClr>
                <a:schemeClr val="dk1"/>
              </a:buClr>
              <a:buSzPts val="2400"/>
              <a:buChar char="•"/>
            </a:pPr>
            <a:r>
              <a:rPr lang="ru-RU" dirty="0"/>
              <a:t>Снимите мокрую одежду и тщательно вытрите насухо кожу ребенка.</a:t>
            </a:r>
            <a:endParaRPr dirty="0"/>
          </a:p>
          <a:p>
            <a:pPr marL="685800" lvl="1" indent="-228600" algn="l" rtl="0">
              <a:lnSpc>
                <a:spcPct val="90000"/>
              </a:lnSpc>
              <a:spcBef>
                <a:spcPts val="500"/>
              </a:spcBef>
              <a:spcAft>
                <a:spcPts val="0"/>
              </a:spcAft>
              <a:buClr>
                <a:schemeClr val="dk1"/>
              </a:buClr>
              <a:buSzPts val="2400"/>
              <a:buChar char="•"/>
            </a:pPr>
            <a:r>
              <a:rPr lang="ru-RU" dirty="0"/>
              <a:t>Для младенцев обеспечьте телесный контакт («кожа к коже»).</a:t>
            </a:r>
            <a:endParaRPr dirty="0"/>
          </a:p>
          <a:p>
            <a:pPr marL="685800" lvl="1" indent="-228600" algn="l" rtl="0">
              <a:lnSpc>
                <a:spcPct val="90000"/>
              </a:lnSpc>
              <a:spcBef>
                <a:spcPts val="500"/>
              </a:spcBef>
              <a:spcAft>
                <a:spcPts val="0"/>
              </a:spcAft>
              <a:buClr>
                <a:schemeClr val="dk1"/>
              </a:buClr>
              <a:buSzPts val="2400"/>
              <a:buChar char="•"/>
            </a:pPr>
            <a:r>
              <a:rPr lang="ru-RU" dirty="0"/>
              <a:t>Если вы опасаетесь</a:t>
            </a:r>
            <a:r>
              <a:rPr lang="ru-RU" dirty="0">
                <a:solidFill>
                  <a:srgbClr val="00B0F0"/>
                </a:solidFill>
              </a:rPr>
              <a:t> гипотермии -</a:t>
            </a:r>
            <a:r>
              <a:rPr lang="ru-RU" dirty="0"/>
              <a:t> очень маленьким детям накройте голову.</a:t>
            </a:r>
            <a:endParaRPr dirty="0"/>
          </a:p>
          <a:p>
            <a:pPr marL="685800" lvl="1" indent="-228600" algn="l" rtl="0">
              <a:lnSpc>
                <a:spcPct val="90000"/>
              </a:lnSpc>
              <a:spcBef>
                <a:spcPts val="500"/>
              </a:spcBef>
              <a:spcAft>
                <a:spcPts val="0"/>
              </a:spcAft>
              <a:buClr>
                <a:schemeClr val="dk1"/>
              </a:buClr>
              <a:buSzPts val="2400"/>
              <a:buChar char="•"/>
            </a:pPr>
            <a:r>
              <a:rPr lang="ru-RU" dirty="0"/>
              <a:t>Если вы опасаетесь </a:t>
            </a:r>
            <a:r>
              <a:rPr lang="ru-RU" dirty="0">
                <a:solidFill>
                  <a:srgbClr val="FF0000"/>
                </a:solidFill>
              </a:rPr>
              <a:t>гипертермии - </a:t>
            </a:r>
            <a:r>
              <a:rPr lang="ru-RU" dirty="0"/>
              <a:t>распеленайте туго спеленатых младенцев</a:t>
            </a:r>
            <a:endParaRPr dirty="0"/>
          </a:p>
        </p:txBody>
      </p:sp>
      <p:pic>
        <p:nvPicPr>
          <p:cNvPr id="1021" name="Google Shape;1021;p62" descr="A picture containing text, clipart&#10;&#10;Description automatically generated"/>
          <p:cNvPicPr preferRelativeResize="0"/>
          <p:nvPr/>
        </p:nvPicPr>
        <p:blipFill rotWithShape="1">
          <a:blip r:embed="rId3">
            <a:alphaModFix/>
          </a:blip>
          <a:srcRect/>
          <a:stretch/>
        </p:blipFill>
        <p:spPr>
          <a:xfrm>
            <a:off x="10239983" y="105991"/>
            <a:ext cx="1828800" cy="971550"/>
          </a:xfrm>
          <a:prstGeom prst="rect">
            <a:avLst/>
          </a:prstGeom>
          <a:noFill/>
          <a:ln>
            <a:noFill/>
          </a:ln>
        </p:spPr>
      </p:pic>
      <p:pic>
        <p:nvPicPr>
          <p:cNvPr id="1022" name="Google Shape;1022;p62" descr="A picture containing text&#10;&#10;Description automatically generated"/>
          <p:cNvPicPr preferRelativeResize="0"/>
          <p:nvPr/>
        </p:nvPicPr>
        <p:blipFill rotWithShape="1">
          <a:blip r:embed="rId4">
            <a:alphaModFix/>
          </a:blip>
          <a:srcRect/>
          <a:stretch/>
        </p:blipFill>
        <p:spPr>
          <a:xfrm>
            <a:off x="7218521" y="4464857"/>
            <a:ext cx="2743200" cy="1914204"/>
          </a:xfrm>
          <a:prstGeom prst="rect">
            <a:avLst/>
          </a:prstGeom>
          <a:noFill/>
          <a:ln>
            <a:noFill/>
          </a:ln>
        </p:spPr>
      </p:pic>
      <p:sp>
        <p:nvSpPr>
          <p:cNvPr id="1023" name="Google Shape;1023;p62"/>
          <p:cNvSpPr txBox="1"/>
          <p:nvPr/>
        </p:nvSpPr>
        <p:spPr>
          <a:xfrm>
            <a:off x="8198235" y="6403081"/>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63"/>
          <p:cNvSpPr txBox="1">
            <a:spLocks noGrp="1"/>
          </p:cNvSpPr>
          <p:nvPr>
            <p:ph type="title"/>
          </p:nvPr>
        </p:nvSpPr>
        <p:spPr>
          <a:xfrm>
            <a:off x="774826" y="25313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ru-RU" sz="2800" dirty="0">
                <a:latin typeface="Arial"/>
                <a:ea typeface="Arial"/>
                <a:cs typeface="Arial"/>
                <a:sym typeface="Arial"/>
              </a:rPr>
              <a:t>Оценивайте всех детей на наличие </a:t>
            </a:r>
            <a:r>
              <a:rPr lang="ru-RU" sz="2800" dirty="0">
                <a:solidFill>
                  <a:schemeClr val="accent2"/>
                </a:solidFill>
                <a:latin typeface="Arial"/>
                <a:ea typeface="Arial"/>
                <a:cs typeface="Arial"/>
                <a:sym typeface="Arial"/>
              </a:rPr>
              <a:t>признаков опасности.</a:t>
            </a:r>
            <a:br>
              <a:rPr lang="ru-RU" sz="2800" dirty="0"/>
            </a:br>
            <a:r>
              <a:rPr lang="ru-RU" sz="2800" b="0" i="0" u="none" strike="noStrike" cap="none" dirty="0">
                <a:latin typeface="Arial"/>
                <a:ea typeface="Arial"/>
                <a:cs typeface="Arial"/>
                <a:sym typeface="Arial"/>
              </a:rPr>
              <a:t>Ребенок с признаками опасности требует </a:t>
            </a:r>
            <a:r>
              <a:rPr lang="ru-RU" sz="2800" b="0" i="0" u="none" strike="noStrike" cap="none" dirty="0">
                <a:solidFill>
                  <a:schemeClr val="accent2"/>
                </a:solidFill>
                <a:latin typeface="Arial"/>
                <a:ea typeface="Arial"/>
                <a:cs typeface="Arial"/>
                <a:sym typeface="Arial"/>
              </a:rPr>
              <a:t>срочного</a:t>
            </a:r>
            <a:r>
              <a:rPr lang="ru-RU" sz="2800" b="0" i="0" u="none" strike="noStrike" cap="none" dirty="0">
                <a:latin typeface="Arial"/>
                <a:ea typeface="Arial"/>
                <a:cs typeface="Arial"/>
                <a:sym typeface="Arial"/>
              </a:rPr>
              <a:t> внимания!</a:t>
            </a:r>
            <a:br>
              <a:rPr lang="ru-RU" sz="2800" b="0" i="0" u="none" strike="noStrike" cap="none" dirty="0">
                <a:latin typeface="Arial"/>
                <a:ea typeface="Arial"/>
                <a:cs typeface="Arial"/>
                <a:sym typeface="Arial"/>
              </a:rPr>
            </a:br>
            <a:r>
              <a:rPr lang="ru-RU" sz="2800" dirty="0">
                <a:solidFill>
                  <a:srgbClr val="FF0000"/>
                </a:solidFill>
                <a:latin typeface="Arial"/>
                <a:ea typeface="Arial"/>
                <a:cs typeface="Arial"/>
                <a:sym typeface="Arial"/>
              </a:rPr>
              <a:t> </a:t>
            </a:r>
            <a:endParaRPr sz="4800" dirty="0"/>
          </a:p>
        </p:txBody>
      </p:sp>
      <p:sp>
        <p:nvSpPr>
          <p:cNvPr id="1030" name="Google Shape;1030;p63"/>
          <p:cNvSpPr txBox="1">
            <a:spLocks noGrp="1"/>
          </p:cNvSpPr>
          <p:nvPr>
            <p:ph type="body" idx="1"/>
          </p:nvPr>
        </p:nvSpPr>
        <p:spPr>
          <a:xfrm>
            <a:off x="774825" y="1667196"/>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ru-RU" sz="2600" dirty="0"/>
              <a:t>Признаки обструкции дыхательных путей </a:t>
            </a:r>
            <a:endParaRPr dirty="0"/>
          </a:p>
          <a:p>
            <a:pPr marL="228600" lvl="0" indent="-228600" algn="l" rtl="0">
              <a:lnSpc>
                <a:spcPct val="90000"/>
              </a:lnSpc>
              <a:spcBef>
                <a:spcPts val="1000"/>
              </a:spcBef>
              <a:spcAft>
                <a:spcPts val="0"/>
              </a:spcAft>
              <a:buClr>
                <a:schemeClr val="dk1"/>
              </a:buClr>
              <a:buSzPts val="2600"/>
              <a:buChar char="•"/>
            </a:pPr>
            <a:r>
              <a:rPr lang="ru-RU" sz="2600" dirty="0"/>
              <a:t>Использование вспомогательных мышц</a:t>
            </a:r>
            <a:endParaRPr dirty="0"/>
          </a:p>
          <a:p>
            <a:pPr marL="228600" lvl="0" indent="-228600" algn="l" rtl="0">
              <a:lnSpc>
                <a:spcPct val="90000"/>
              </a:lnSpc>
              <a:spcBef>
                <a:spcPts val="1000"/>
              </a:spcBef>
              <a:spcAft>
                <a:spcPts val="0"/>
              </a:spcAft>
              <a:buClr>
                <a:schemeClr val="dk1"/>
              </a:buClr>
              <a:buSzPts val="2600"/>
              <a:buChar char="•"/>
            </a:pPr>
            <a:r>
              <a:rPr lang="ru-RU" sz="2600" dirty="0"/>
              <a:t>Цианоз</a:t>
            </a:r>
            <a:endParaRPr dirty="0"/>
          </a:p>
          <a:p>
            <a:pPr marL="228600" lvl="0" indent="-228600" algn="l" rtl="0">
              <a:lnSpc>
                <a:spcPct val="90000"/>
              </a:lnSpc>
              <a:spcBef>
                <a:spcPts val="1000"/>
              </a:spcBef>
              <a:spcAft>
                <a:spcPts val="0"/>
              </a:spcAft>
              <a:buClr>
                <a:schemeClr val="dk1"/>
              </a:buClr>
              <a:buSzPts val="2600"/>
              <a:buChar char="•"/>
            </a:pPr>
            <a:r>
              <a:rPr lang="ru-RU" sz="2600" dirty="0"/>
              <a:t>Изменение психического состояния</a:t>
            </a:r>
            <a:endParaRPr dirty="0"/>
          </a:p>
          <a:p>
            <a:pPr marL="228600" lvl="0" indent="-228600" algn="l" rtl="0">
              <a:lnSpc>
                <a:spcPct val="90000"/>
              </a:lnSpc>
              <a:spcBef>
                <a:spcPts val="1000"/>
              </a:spcBef>
              <a:spcAft>
                <a:spcPts val="0"/>
              </a:spcAft>
              <a:buClr>
                <a:schemeClr val="dk1"/>
              </a:buClr>
              <a:buSzPts val="2600"/>
              <a:buChar char="•"/>
            </a:pPr>
            <a:r>
              <a:rPr lang="ru-RU" sz="2600" dirty="0"/>
              <a:t>Двигается только при стимуляции или не двигается (AVPU, кроме «A»)</a:t>
            </a:r>
            <a:endParaRPr dirty="0"/>
          </a:p>
          <a:p>
            <a:pPr marL="228600" lvl="0" indent="-228600" algn="l" rtl="0">
              <a:lnSpc>
                <a:spcPct val="90000"/>
              </a:lnSpc>
              <a:spcBef>
                <a:spcPts val="1000"/>
              </a:spcBef>
              <a:spcAft>
                <a:spcPts val="0"/>
              </a:spcAft>
              <a:buClr>
                <a:schemeClr val="dk1"/>
              </a:buClr>
              <a:buSzPts val="2600"/>
              <a:buChar char="•"/>
            </a:pPr>
            <a:r>
              <a:rPr lang="ru-RU" sz="2600" dirty="0"/>
              <a:t>Плохо питается / не может пить или сосать грудь</a:t>
            </a:r>
            <a:endParaRPr dirty="0"/>
          </a:p>
          <a:p>
            <a:pPr marL="228600" lvl="0" indent="-228600" algn="l" rtl="0">
              <a:lnSpc>
                <a:spcPct val="90000"/>
              </a:lnSpc>
              <a:spcBef>
                <a:spcPts val="1000"/>
              </a:spcBef>
              <a:spcAft>
                <a:spcPts val="0"/>
              </a:spcAft>
              <a:buClr>
                <a:schemeClr val="dk1"/>
              </a:buClr>
              <a:buSzPts val="2600"/>
              <a:buChar char="•"/>
            </a:pPr>
            <a:r>
              <a:rPr lang="ru-RU" sz="2600" dirty="0"/>
              <a:t>Рвота</a:t>
            </a:r>
            <a:endParaRPr dirty="0"/>
          </a:p>
          <a:p>
            <a:pPr marL="228600" lvl="0" indent="-228600" algn="l" rtl="0">
              <a:lnSpc>
                <a:spcPct val="90000"/>
              </a:lnSpc>
              <a:spcBef>
                <a:spcPts val="1000"/>
              </a:spcBef>
              <a:spcAft>
                <a:spcPts val="0"/>
              </a:spcAft>
              <a:buClr>
                <a:schemeClr val="dk1"/>
              </a:buClr>
              <a:buSzPts val="2600"/>
              <a:buChar char="•"/>
            </a:pPr>
            <a:r>
              <a:rPr lang="ru-RU" sz="2600" dirty="0"/>
              <a:t>Судороги / конвульсии</a:t>
            </a:r>
            <a:endParaRPr dirty="0"/>
          </a:p>
          <a:p>
            <a:pPr marL="228600" lvl="0" indent="-228600" algn="l" rtl="0">
              <a:lnSpc>
                <a:spcPct val="90000"/>
              </a:lnSpc>
              <a:spcBef>
                <a:spcPts val="1000"/>
              </a:spcBef>
              <a:spcAft>
                <a:spcPts val="0"/>
              </a:spcAft>
              <a:buClr>
                <a:schemeClr val="dk1"/>
              </a:buClr>
              <a:buSzPts val="2600"/>
              <a:buChar char="•"/>
            </a:pPr>
            <a:r>
              <a:rPr lang="ru-RU" sz="2600" dirty="0"/>
              <a:t>Низкая температура тела (гипотермия) </a:t>
            </a:r>
            <a:endParaRPr dirty="0"/>
          </a:p>
        </p:txBody>
      </p:sp>
      <p:pic>
        <p:nvPicPr>
          <p:cNvPr id="1032" name="Google Shape;1032;p63" descr="A picture containing text, vector graphics&#10;&#10;Description automatically generated"/>
          <p:cNvPicPr preferRelativeResize="0"/>
          <p:nvPr/>
        </p:nvPicPr>
        <p:blipFill rotWithShape="1">
          <a:blip r:embed="rId3">
            <a:alphaModFix/>
          </a:blip>
          <a:srcRect/>
          <a:stretch/>
        </p:blipFill>
        <p:spPr>
          <a:xfrm>
            <a:off x="7717171" y="1397258"/>
            <a:ext cx="3463581" cy="2423132"/>
          </a:xfrm>
          <a:prstGeom prst="rect">
            <a:avLst/>
          </a:prstGeom>
          <a:noFill/>
          <a:ln>
            <a:noFill/>
          </a:ln>
        </p:spPr>
      </p:pic>
      <p:sp>
        <p:nvSpPr>
          <p:cNvPr id="1033" name="Google Shape;1033;p63"/>
          <p:cNvSpPr/>
          <p:nvPr/>
        </p:nvSpPr>
        <p:spPr>
          <a:xfrm>
            <a:off x="9564104" y="1419733"/>
            <a:ext cx="3452643"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dirty="0">
                <a:solidFill>
                  <a:schemeClr val="accent2"/>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034" name="Google Shape;1034;p63"/>
          <p:cNvSpPr txBox="1"/>
          <p:nvPr/>
        </p:nvSpPr>
        <p:spPr>
          <a:xfrm>
            <a:off x="10299009" y="358125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Calibri"/>
                <a:ea typeface="Calibri"/>
                <a:cs typeface="Calibri"/>
                <a:sym typeface="Calibri"/>
              </a:rPr>
              <a:t>WHO/</a:t>
            </a:r>
            <a:r>
              <a:rPr lang="ru-RU" sz="1100" b="1" i="0" u="none" strike="noStrike" cap="none" dirty="0" err="1">
                <a:solidFill>
                  <a:schemeClr val="dk1"/>
                </a:solidFill>
                <a:latin typeface="Calibri"/>
                <a:ea typeface="Calibri"/>
                <a:cs typeface="Calibri"/>
                <a:sym typeface="Calibri"/>
              </a:rPr>
              <a:t>Laerdal</a:t>
            </a:r>
            <a:r>
              <a:rPr lang="ru-RU" sz="1100" b="1" i="0" u="none" strike="noStrike" cap="none" dirty="0">
                <a:solidFill>
                  <a:schemeClr val="dk1"/>
                </a:solidFill>
                <a:latin typeface="Calibri"/>
                <a:ea typeface="Calibri"/>
                <a:cs typeface="Calibri"/>
                <a:sym typeface="Calibri"/>
              </a:rPr>
              <a:t> Medical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№3</a:t>
            </a:r>
            <a:endParaRPr/>
          </a:p>
        </p:txBody>
      </p:sp>
      <p:sp>
        <p:nvSpPr>
          <p:cNvPr id="1041" name="Google Shape;1041;p64"/>
          <p:cNvSpPr txBox="1">
            <a:spLocks noGrp="1"/>
          </p:cNvSpPr>
          <p:nvPr>
            <p:ph type="body" idx="4294967295"/>
          </p:nvPr>
        </p:nvSpPr>
        <p:spPr>
          <a:xfrm>
            <a:off x="601662" y="1459209"/>
            <a:ext cx="10988675" cy="47961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2400"/>
              <a:buNone/>
            </a:pPr>
            <a:r>
              <a:rPr lang="ru-RU" sz="2400" dirty="0"/>
              <a:t>Согласно разделу рабочей тетради:</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100000"/>
              </a:lnSpc>
              <a:spcBef>
                <a:spcPts val="1000"/>
              </a:spcBef>
              <a:spcAft>
                <a:spcPts val="0"/>
              </a:spcAft>
              <a:buClr>
                <a:schemeClr val="dk1"/>
              </a:buClr>
              <a:buSzPts val="2400"/>
              <a:buNone/>
            </a:pPr>
            <a:r>
              <a:rPr lang="ru-RU" sz="2400" dirty="0"/>
              <a:t>Одна особенность </a:t>
            </a:r>
            <a:r>
              <a:rPr lang="ru-RU" sz="2400" u="sng" dirty="0"/>
              <a:t>дыхательных путей</a:t>
            </a:r>
            <a:r>
              <a:rPr lang="ru-RU" sz="2400" dirty="0"/>
              <a:t> у детей________________________</a:t>
            </a:r>
            <a:endParaRPr dirty="0"/>
          </a:p>
          <a:p>
            <a:pPr marL="0" lvl="0" indent="0" algn="l" rtl="0">
              <a:lnSpc>
                <a:spcPct val="100000"/>
              </a:lnSpc>
              <a:spcBef>
                <a:spcPts val="1000"/>
              </a:spcBef>
              <a:spcAft>
                <a:spcPts val="0"/>
              </a:spcAft>
              <a:buClr>
                <a:schemeClr val="dk1"/>
              </a:buClr>
              <a:buSzPts val="2400"/>
              <a:buNone/>
            </a:pPr>
            <a:r>
              <a:rPr lang="ru-RU" sz="2400" dirty="0"/>
              <a:t>Одна особенность </a:t>
            </a:r>
            <a:r>
              <a:rPr lang="ru-RU" sz="2400" u="sng" dirty="0"/>
              <a:t>дыхания</a:t>
            </a:r>
            <a:r>
              <a:rPr lang="ru-RU" sz="2400" dirty="0"/>
              <a:t> у детей _________________________________</a:t>
            </a:r>
            <a:endParaRPr dirty="0"/>
          </a:p>
          <a:p>
            <a:pPr marL="0" lvl="0" indent="0" algn="l" rtl="0">
              <a:lnSpc>
                <a:spcPct val="100000"/>
              </a:lnSpc>
              <a:spcBef>
                <a:spcPts val="1000"/>
              </a:spcBef>
              <a:spcAft>
                <a:spcPts val="0"/>
              </a:spcAft>
              <a:buClr>
                <a:schemeClr val="dk1"/>
              </a:buClr>
              <a:buSzPts val="2400"/>
              <a:buNone/>
            </a:pPr>
            <a:r>
              <a:rPr lang="ru-RU" sz="2400" dirty="0"/>
              <a:t>Одна особенность </a:t>
            </a:r>
            <a:r>
              <a:rPr lang="ru-RU" sz="2400" u="sng" dirty="0"/>
              <a:t>кровообращения</a:t>
            </a:r>
            <a:r>
              <a:rPr lang="ru-RU" sz="2400" dirty="0"/>
              <a:t> у детей __________________________</a:t>
            </a:r>
            <a:endParaRPr dirty="0"/>
          </a:p>
          <a:p>
            <a:pPr marL="0" lvl="0" indent="0" algn="l" rtl="0">
              <a:lnSpc>
                <a:spcPct val="100000"/>
              </a:lnSpc>
              <a:spcBef>
                <a:spcPts val="1000"/>
              </a:spcBef>
              <a:spcAft>
                <a:spcPts val="0"/>
              </a:spcAft>
              <a:buClr>
                <a:schemeClr val="dk1"/>
              </a:buClr>
              <a:buSzPts val="2400"/>
              <a:buNone/>
            </a:pPr>
            <a:r>
              <a:rPr lang="ru-RU" sz="2400" dirty="0"/>
              <a:t>Одна особенность </a:t>
            </a:r>
            <a:r>
              <a:rPr lang="ru-RU" sz="2400" u="sng" dirty="0"/>
              <a:t>неврологического статуса</a:t>
            </a:r>
            <a:r>
              <a:rPr lang="ru-RU" sz="2400" dirty="0"/>
              <a:t> у детей___________________</a:t>
            </a:r>
            <a:endParaRPr dirty="0"/>
          </a:p>
          <a:p>
            <a:pPr marL="0" lvl="0" indent="0" algn="l" rtl="0">
              <a:lnSpc>
                <a:spcPct val="100000"/>
              </a:lnSpc>
              <a:spcBef>
                <a:spcPts val="1000"/>
              </a:spcBef>
              <a:spcAft>
                <a:spcPts val="0"/>
              </a:spcAft>
              <a:buClr>
                <a:schemeClr val="dk1"/>
              </a:buClr>
              <a:buSzPts val="2400"/>
              <a:buNone/>
            </a:pPr>
            <a:r>
              <a:rPr lang="ru-RU" sz="2400" dirty="0"/>
              <a:t>Одна особенность </a:t>
            </a:r>
            <a:r>
              <a:rPr lang="ru-RU" sz="2400" u="sng" dirty="0"/>
              <a:t>воздействия окружающей среды</a:t>
            </a:r>
            <a:r>
              <a:rPr lang="ru-RU" sz="2400" dirty="0"/>
              <a:t> на детей____________</a:t>
            </a:r>
            <a:endParaRPr dirty="0"/>
          </a:p>
        </p:txBody>
      </p:sp>
      <p:pic>
        <p:nvPicPr>
          <p:cNvPr id="1042" name="Google Shape;1042;p64"/>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graphicFrame>
        <p:nvGraphicFramePr>
          <p:cNvPr id="1048" name="Google Shape;1048;p65"/>
          <p:cNvGraphicFramePr/>
          <p:nvPr>
            <p:extLst>
              <p:ext uri="{D42A27DB-BD31-4B8C-83A1-F6EECF244321}">
                <p14:modId xmlns:p14="http://schemas.microsoft.com/office/powerpoint/2010/main" val="234138844"/>
              </p:ext>
            </p:extLst>
          </p:nvPr>
        </p:nvGraphicFramePr>
        <p:xfrm>
          <a:off x="503042" y="1163646"/>
          <a:ext cx="10604100" cy="5700020"/>
        </p:xfrm>
        <a:graphic>
          <a:graphicData uri="http://schemas.openxmlformats.org/drawingml/2006/table">
            <a:tbl>
              <a:tblPr firstRow="1" bandRow="1">
                <a:noFill/>
                <a:tableStyleId>{8264471C-A6B2-475A-851C-C7BAF4FC5992}</a:tableStyleId>
              </a:tblPr>
              <a:tblGrid>
                <a:gridCol w="2034800">
                  <a:extLst>
                    <a:ext uri="{9D8B030D-6E8A-4147-A177-3AD203B41FA5}">
                      <a16:colId xmlns:a16="http://schemas.microsoft.com/office/drawing/2014/main" val="20000"/>
                    </a:ext>
                  </a:extLst>
                </a:gridCol>
                <a:gridCol w="8569300">
                  <a:extLst>
                    <a:ext uri="{9D8B030D-6E8A-4147-A177-3AD203B41FA5}">
                      <a16:colId xmlns:a16="http://schemas.microsoft.com/office/drawing/2014/main" val="20001"/>
                    </a:ext>
                  </a:extLst>
                </a:gridCol>
              </a:tblGrid>
              <a:tr h="147175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ru-RU" sz="2400" u="sng" strike="noStrike" cap="none" dirty="0">
                          <a:latin typeface="Arial"/>
                          <a:ea typeface="Arial"/>
                          <a:cs typeface="Arial"/>
                          <a:sym typeface="Arial"/>
                        </a:rPr>
                        <a:t>Дыхательные пути</a:t>
                      </a:r>
                      <a:r>
                        <a:rPr lang="ru-RU" sz="2400" u="none" strike="noStrike" cap="none" dirty="0">
                          <a:latin typeface="Arial"/>
                          <a:ea typeface="Arial"/>
                          <a:cs typeface="Arial"/>
                          <a:sym typeface="Arial"/>
                        </a:rPr>
                        <a:t> и иммобилизация шейного отдела позвоночника</a:t>
                      </a:r>
                      <a:endParaRPr sz="1400" u="none" strike="noStrike" cap="none" dirty="0"/>
                    </a:p>
                    <a:p>
                      <a:pPr marL="0" marR="0" lvl="0" indent="0" algn="l" rtl="0">
                        <a:lnSpc>
                          <a:spcPct val="100000"/>
                        </a:lnSpc>
                        <a:spcBef>
                          <a:spcPts val="0"/>
                        </a:spcBef>
                        <a:spcAft>
                          <a:spcPts val="0"/>
                        </a:spcAft>
                        <a:buClr>
                          <a:schemeClr val="dk1"/>
                        </a:buClr>
                        <a:buSzPts val="2400"/>
                        <a:buFont typeface="Calibri"/>
                        <a:buNone/>
                      </a:pPr>
                      <a:endParaRPr sz="240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98560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ru-RU" sz="2400" u="sng" strike="noStrike" cap="none" dirty="0">
                          <a:latin typeface="Arial"/>
                          <a:ea typeface="Arial"/>
                          <a:cs typeface="Arial"/>
                          <a:sym typeface="Arial"/>
                        </a:rPr>
                        <a:t>Дыхание</a:t>
                      </a:r>
                      <a:r>
                        <a:rPr lang="ru-RU" sz="2400" u="none" strike="noStrike" cap="none" dirty="0">
                          <a:latin typeface="Arial"/>
                          <a:ea typeface="Arial"/>
                          <a:cs typeface="Arial"/>
                          <a:sym typeface="Arial"/>
                        </a:rPr>
                        <a:t> плюс кислород при необходимости</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112545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ru-RU" sz="2400" u="sng" strike="noStrike" cap="none">
                          <a:latin typeface="Arial"/>
                          <a:ea typeface="Arial"/>
                          <a:cs typeface="Arial"/>
                          <a:sym typeface="Arial"/>
                        </a:rPr>
                        <a:t>Кровообращение</a:t>
                      </a:r>
                      <a:r>
                        <a:rPr lang="ru-RU" sz="2400" u="none" strike="noStrike" cap="none">
                          <a:latin typeface="Arial"/>
                          <a:ea typeface="Arial"/>
                          <a:cs typeface="Arial"/>
                          <a:sym typeface="Arial"/>
                        </a:rPr>
                        <a:t>, в/в инфузионная терапия и остановка кровотечения</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98560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ru-RU" sz="2400" u="sng" strike="noStrike" cap="none">
                          <a:latin typeface="Arial"/>
                          <a:ea typeface="Arial"/>
                          <a:cs typeface="Arial"/>
                          <a:sym typeface="Arial"/>
                        </a:rPr>
                        <a:t>Функции ЦНС</a:t>
                      </a:r>
                      <a:r>
                        <a:rPr lang="ru-RU" sz="2400" u="none" strike="noStrike" cap="none">
                          <a:latin typeface="Arial"/>
                          <a:ea typeface="Arial"/>
                          <a:cs typeface="Arial"/>
                          <a:sym typeface="Arial"/>
                        </a:rPr>
                        <a:t>, AVPU / ШКГ, зрачки и глюкоза</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98560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ru-RU" sz="2400" u="sng" strike="noStrike" cap="none" dirty="0">
                          <a:latin typeface="Arial"/>
                          <a:ea typeface="Arial"/>
                          <a:cs typeface="Arial"/>
                          <a:sym typeface="Arial"/>
                        </a:rPr>
                        <a:t>Осмотр</a:t>
                      </a:r>
                      <a:r>
                        <a:rPr lang="ru-RU" sz="2400" u="none" strike="noStrike" cap="none" dirty="0">
                          <a:latin typeface="Arial"/>
                          <a:ea typeface="Arial"/>
                          <a:cs typeface="Arial"/>
                          <a:sym typeface="Arial"/>
                        </a:rPr>
                        <a:t> и поддержание температуры тела</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1049" name="Google Shape;1049;p65"/>
          <p:cNvSpPr txBox="1">
            <a:spLocks noGrp="1"/>
          </p:cNvSpPr>
          <p:nvPr>
            <p:ph type="title"/>
          </p:nvPr>
        </p:nvSpPr>
        <p:spPr>
          <a:xfrm>
            <a:off x="504924" y="-978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Алгоритм ABCDE: Краткий обзор</a:t>
            </a:r>
            <a:endParaRPr dirty="0"/>
          </a:p>
        </p:txBody>
      </p:sp>
      <p:pic>
        <p:nvPicPr>
          <p:cNvPr id="1050" name="Google Shape;1050;p65" descr="A picture containing text, clipart&#10;&#10;Description automatically generated"/>
          <p:cNvPicPr preferRelativeResize="0"/>
          <p:nvPr/>
        </p:nvPicPr>
        <p:blipFill rotWithShape="1">
          <a:blip r:embed="rId3">
            <a:alphaModFix/>
          </a:blip>
          <a:srcRect/>
          <a:stretch/>
        </p:blipFill>
        <p:spPr>
          <a:xfrm>
            <a:off x="557427" y="5514472"/>
            <a:ext cx="1828800" cy="971550"/>
          </a:xfrm>
          <a:prstGeom prst="rect">
            <a:avLst/>
          </a:prstGeom>
          <a:noFill/>
          <a:ln>
            <a:noFill/>
          </a:ln>
        </p:spPr>
      </p:pic>
      <p:pic>
        <p:nvPicPr>
          <p:cNvPr id="1051" name="Google Shape;1051;p65" descr="A picture containing icon&#10;&#10;Description automatically generated"/>
          <p:cNvPicPr preferRelativeResize="0"/>
          <p:nvPr/>
        </p:nvPicPr>
        <p:blipFill rotWithShape="1">
          <a:blip r:embed="rId4">
            <a:alphaModFix/>
          </a:blip>
          <a:srcRect/>
          <a:stretch/>
        </p:blipFill>
        <p:spPr>
          <a:xfrm>
            <a:off x="504000" y="2197257"/>
            <a:ext cx="1866900" cy="1038225"/>
          </a:xfrm>
          <a:prstGeom prst="rect">
            <a:avLst/>
          </a:prstGeom>
          <a:noFill/>
          <a:ln>
            <a:noFill/>
          </a:ln>
        </p:spPr>
      </p:pic>
      <p:pic>
        <p:nvPicPr>
          <p:cNvPr id="1052" name="Google Shape;1052;p65" descr="A picture containing icon&#10;&#10;Description automatically generated"/>
          <p:cNvPicPr preferRelativeResize="0"/>
          <p:nvPr/>
        </p:nvPicPr>
        <p:blipFill rotWithShape="1">
          <a:blip r:embed="rId5">
            <a:alphaModFix/>
          </a:blip>
          <a:srcRect/>
          <a:stretch/>
        </p:blipFill>
        <p:spPr>
          <a:xfrm>
            <a:off x="521319" y="3315257"/>
            <a:ext cx="1857375" cy="981075"/>
          </a:xfrm>
          <a:prstGeom prst="rect">
            <a:avLst/>
          </a:prstGeom>
          <a:noFill/>
          <a:ln>
            <a:noFill/>
          </a:ln>
        </p:spPr>
      </p:pic>
      <p:pic>
        <p:nvPicPr>
          <p:cNvPr id="1053" name="Google Shape;1053;p65" descr="A picture containing logo&#10;&#10;Description automatically generated"/>
          <p:cNvPicPr preferRelativeResize="0"/>
          <p:nvPr/>
        </p:nvPicPr>
        <p:blipFill rotWithShape="1">
          <a:blip r:embed="rId6">
            <a:alphaModFix/>
          </a:blip>
          <a:srcRect/>
          <a:stretch/>
        </p:blipFill>
        <p:spPr>
          <a:xfrm>
            <a:off x="555074" y="4405787"/>
            <a:ext cx="1800225" cy="971550"/>
          </a:xfrm>
          <a:prstGeom prst="rect">
            <a:avLst/>
          </a:prstGeom>
          <a:noFill/>
          <a:ln>
            <a:noFill/>
          </a:ln>
        </p:spPr>
      </p:pic>
      <p:pic>
        <p:nvPicPr>
          <p:cNvPr id="1054" name="Google Shape;1054;p65"/>
          <p:cNvPicPr preferRelativeResize="0"/>
          <p:nvPr/>
        </p:nvPicPr>
        <p:blipFill rotWithShape="1">
          <a:blip r:embed="rId7">
            <a:alphaModFix/>
          </a:blip>
          <a:srcRect/>
          <a:stretch/>
        </p:blipFill>
        <p:spPr>
          <a:xfrm>
            <a:off x="503042" y="1078009"/>
            <a:ext cx="1847850" cy="990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66"/>
          <p:cNvSpPr txBox="1">
            <a:spLocks noGrp="1"/>
          </p:cNvSpPr>
          <p:nvPr>
            <p:ph type="title"/>
          </p:nvPr>
        </p:nvSpPr>
        <p:spPr>
          <a:xfrm>
            <a:off x="613913"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ПОМНИТЕ</a:t>
            </a:r>
            <a:endParaRPr/>
          </a:p>
        </p:txBody>
      </p:sp>
      <p:sp>
        <p:nvSpPr>
          <p:cNvPr id="1061" name="Google Shape;1061;p66"/>
          <p:cNvSpPr txBox="1">
            <a:spLocks noGrp="1"/>
          </p:cNvSpPr>
          <p:nvPr>
            <p:ph type="body" idx="1"/>
          </p:nvPr>
        </p:nvSpPr>
        <p:spPr>
          <a:xfrm>
            <a:off x="529107" y="2141537"/>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00"/>
              <a:buNone/>
            </a:pPr>
            <a:r>
              <a:rPr lang="ru-RU"/>
              <a:t>Если вы обнаружили проблему на любом этапе ABCDE </a:t>
            </a:r>
            <a:r>
              <a:rPr lang="ru-RU">
                <a:solidFill>
                  <a:schemeClr val="accent2"/>
                </a:solidFill>
                <a:latin typeface="Arial"/>
                <a:ea typeface="Arial"/>
                <a:cs typeface="Arial"/>
                <a:sym typeface="Arial"/>
              </a:rPr>
              <a:t>ОСТАНОВИТЕ ОСМОТР </a:t>
            </a:r>
            <a:r>
              <a:rPr lang="ru-RU">
                <a:latin typeface="Arial"/>
                <a:ea typeface="Arial"/>
                <a:cs typeface="Arial"/>
                <a:sym typeface="Arial"/>
              </a:rPr>
              <a:t>и</a:t>
            </a:r>
            <a:r>
              <a:rPr lang="ru-RU">
                <a:solidFill>
                  <a:schemeClr val="accent2"/>
                </a:solidFill>
                <a:latin typeface="Arial"/>
                <a:ea typeface="Arial"/>
                <a:cs typeface="Arial"/>
                <a:sym typeface="Arial"/>
              </a:rPr>
              <a:t> УСТРАНИТЕ</a:t>
            </a:r>
            <a:r>
              <a:rPr lang="ru-RU">
                <a:latin typeface="Arial"/>
                <a:ea typeface="Arial"/>
                <a:cs typeface="Arial"/>
                <a:sym typeface="Arial"/>
              </a:rPr>
              <a:t> её.</a:t>
            </a:r>
            <a:endParaRPr/>
          </a:p>
          <a:p>
            <a:pPr marL="0" lvl="0" indent="0" algn="ctr" rtl="0">
              <a:lnSpc>
                <a:spcPct val="90000"/>
              </a:lnSpc>
              <a:spcBef>
                <a:spcPts val="0"/>
              </a:spcBef>
              <a:spcAft>
                <a:spcPts val="0"/>
              </a:spcAft>
              <a:buClr>
                <a:schemeClr val="dk1"/>
              </a:buClr>
              <a:buSzPts val="700"/>
              <a:buNone/>
            </a:pPr>
            <a:endParaRPr>
              <a:latin typeface="Arial"/>
              <a:ea typeface="Arial"/>
              <a:cs typeface="Arial"/>
              <a:sym typeface="Arial"/>
            </a:endParaRPr>
          </a:p>
          <a:p>
            <a:pPr marL="0" lvl="0" indent="0" algn="ctr" rtl="0">
              <a:lnSpc>
                <a:spcPct val="90000"/>
              </a:lnSpc>
              <a:spcBef>
                <a:spcPts val="0"/>
              </a:spcBef>
              <a:spcAft>
                <a:spcPts val="0"/>
              </a:spcAft>
              <a:buClr>
                <a:schemeClr val="dk1"/>
              </a:buClr>
              <a:buSzPts val="700"/>
              <a:buNone/>
            </a:pPr>
            <a:r>
              <a:rPr lang="ru-RU"/>
              <a:t>Затем </a:t>
            </a:r>
            <a:r>
              <a:rPr lang="ru-RU">
                <a:solidFill>
                  <a:schemeClr val="accent2"/>
                </a:solidFill>
                <a:latin typeface="Arial"/>
                <a:ea typeface="Arial"/>
                <a:cs typeface="Arial"/>
                <a:sym typeface="Arial"/>
              </a:rPr>
              <a:t>ВЕРНИТЕСЬ НАЗАД</a:t>
            </a:r>
            <a:r>
              <a:rPr lang="ru-RU">
                <a:solidFill>
                  <a:srgbClr val="FF0000"/>
                </a:solidFill>
                <a:latin typeface="Arial"/>
                <a:ea typeface="Arial"/>
                <a:cs typeface="Arial"/>
                <a:sym typeface="Arial"/>
              </a:rPr>
              <a:t> </a:t>
            </a:r>
            <a:r>
              <a:rPr lang="ru-RU">
                <a:latin typeface="Arial"/>
                <a:ea typeface="Arial"/>
                <a:cs typeface="Arial"/>
                <a:sym typeface="Arial"/>
              </a:rPr>
              <a:t>и </a:t>
            </a:r>
            <a:r>
              <a:rPr lang="ru-RU">
                <a:solidFill>
                  <a:schemeClr val="accent2"/>
                </a:solidFill>
                <a:latin typeface="Arial"/>
                <a:ea typeface="Arial"/>
                <a:cs typeface="Arial"/>
                <a:sym typeface="Arial"/>
              </a:rPr>
              <a:t>ПОВТОРИТЕ ОСМОТР</a:t>
            </a:r>
            <a:r>
              <a:rPr lang="ru-RU">
                <a:solidFill>
                  <a:srgbClr val="FF0000"/>
                </a:solidFill>
                <a:latin typeface="Arial"/>
                <a:ea typeface="Arial"/>
                <a:cs typeface="Arial"/>
                <a:sym typeface="Arial"/>
              </a:rPr>
              <a:t> </a:t>
            </a:r>
            <a:r>
              <a:rPr lang="ru-RU">
                <a:latin typeface="Arial"/>
                <a:ea typeface="Arial"/>
                <a:cs typeface="Arial"/>
                <a:sym typeface="Arial"/>
              </a:rPr>
              <a:t>по алгоритму ABCDE, чтобы выявить какие-либо новые проблемы и убедиться, что оказанная помощь сработала.</a:t>
            </a:r>
            <a:endParaRPr/>
          </a:p>
        </p:txBody>
      </p:sp>
      <p:sp>
        <p:nvSpPr>
          <p:cNvPr id="1062" name="Google Shape;1062;p66"/>
          <p:cNvSpPr/>
          <p:nvPr/>
        </p:nvSpPr>
        <p:spPr>
          <a:xfrm>
            <a:off x="9574852" y="0"/>
            <a:ext cx="390660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67"/>
          <p:cNvSpPr txBox="1"/>
          <p:nvPr/>
        </p:nvSpPr>
        <p:spPr>
          <a:xfrm>
            <a:off x="607397" y="54993"/>
            <a:ext cx="10515599" cy="9099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00"/>
              <a:buFont typeface="Calibri"/>
              <a:buNone/>
            </a:pPr>
            <a:r>
              <a:rPr lang="ru-RU" sz="4000" b="0" i="0" u="none" strike="noStrike" cap="none" dirty="0">
                <a:solidFill>
                  <a:srgbClr val="1F3864"/>
                </a:solidFill>
                <a:latin typeface="Calibri"/>
                <a:ea typeface="Calibri"/>
                <a:cs typeface="Calibri"/>
                <a:sym typeface="Calibri"/>
              </a:rPr>
              <a:t>Элементы сбора анамнеза по схеме SAMPLE	</a:t>
            </a:r>
            <a:endParaRPr sz="1400" b="0" i="0" u="none" strike="noStrike" cap="none" dirty="0">
              <a:solidFill>
                <a:srgbClr val="000000"/>
              </a:solidFill>
              <a:latin typeface="Arial"/>
              <a:ea typeface="Arial"/>
              <a:cs typeface="Arial"/>
              <a:sym typeface="Arial"/>
            </a:endParaRPr>
          </a:p>
        </p:txBody>
      </p:sp>
      <p:graphicFrame>
        <p:nvGraphicFramePr>
          <p:cNvPr id="1068" name="Google Shape;1068;p67"/>
          <p:cNvGraphicFramePr/>
          <p:nvPr>
            <p:extLst>
              <p:ext uri="{D42A27DB-BD31-4B8C-83A1-F6EECF244321}">
                <p14:modId xmlns:p14="http://schemas.microsoft.com/office/powerpoint/2010/main" val="4090489708"/>
              </p:ext>
            </p:extLst>
          </p:nvPr>
        </p:nvGraphicFramePr>
        <p:xfrm>
          <a:off x="607397" y="1064381"/>
          <a:ext cx="10515600" cy="5283655"/>
        </p:xfrm>
        <a:graphic>
          <a:graphicData uri="http://schemas.openxmlformats.org/drawingml/2006/table">
            <a:tbl>
              <a:tblPr bandRow="1">
                <a:tableStyleId>{5CED52C9-757B-4741-AE7C-FAADD6C29D67}</a:tableStyleId>
              </a:tblPr>
              <a:tblGrid>
                <a:gridCol w="554803">
                  <a:extLst>
                    <a:ext uri="{9D8B030D-6E8A-4147-A177-3AD203B41FA5}">
                      <a16:colId xmlns:a16="http://schemas.microsoft.com/office/drawing/2014/main" val="20000"/>
                    </a:ext>
                  </a:extLst>
                </a:gridCol>
                <a:gridCol w="2765860">
                  <a:extLst>
                    <a:ext uri="{9D8B030D-6E8A-4147-A177-3AD203B41FA5}">
                      <a16:colId xmlns:a16="http://schemas.microsoft.com/office/drawing/2014/main" val="20001"/>
                    </a:ext>
                  </a:extLst>
                </a:gridCol>
                <a:gridCol w="7194937">
                  <a:extLst>
                    <a:ext uri="{9D8B030D-6E8A-4147-A177-3AD203B41FA5}">
                      <a16:colId xmlns:a16="http://schemas.microsoft.com/office/drawing/2014/main" val="20002"/>
                    </a:ext>
                  </a:extLst>
                </a:gridCol>
              </a:tblGrid>
              <a:tr h="732489">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b="0" u="none" strike="noStrike" cap="none">
                          <a:solidFill>
                            <a:schemeClr val="dk1"/>
                          </a:solidFill>
                          <a:sym typeface="Arial"/>
                        </a:rPr>
                        <a:t>Признаки и симптомы</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b="0" u="none" strike="noStrike" cap="none" dirty="0">
                          <a:solidFill>
                            <a:schemeClr val="dk1"/>
                          </a:solidFill>
                          <a:sym typeface="Arial"/>
                        </a:rPr>
                        <a:t>Важным фактором оценки является сообщение пациента / семьи о признаках и симптомах </a:t>
                      </a:r>
                      <a:endParaRPr sz="1400" u="none" strike="noStrike" cap="none" dirty="0"/>
                    </a:p>
                  </a:txBody>
                  <a:tcPr marL="91450" marR="91450" marT="45725" marB="45725" anchor="ctr"/>
                </a:tc>
                <a:extLst>
                  <a:ext uri="{0D108BD9-81ED-4DB2-BD59-A6C34878D82A}">
                    <a16:rowId xmlns:a16="http://schemas.microsoft.com/office/drawing/2014/main" val="10000"/>
                  </a:ext>
                </a:extLst>
              </a:tr>
              <a:tr h="732489">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Аллергия</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Важно не допустить причинения вреда; может также указывать на анафилаксию</a:t>
                      </a:r>
                      <a:endParaRPr sz="1400" u="none" strike="noStrike" cap="none"/>
                    </a:p>
                  </a:txBody>
                  <a:tcPr marL="91450" marR="91450" marT="45725" marB="45725" anchor="ctr"/>
                </a:tc>
                <a:extLst>
                  <a:ext uri="{0D108BD9-81ED-4DB2-BD59-A6C34878D82A}">
                    <a16:rowId xmlns:a16="http://schemas.microsoft.com/office/drawing/2014/main" val="10001"/>
                  </a:ext>
                </a:extLst>
              </a:tr>
              <a:tr h="732489">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dirty="0">
                          <a:solidFill>
                            <a:schemeClr val="dk1"/>
                          </a:solidFill>
                          <a:sym typeface="Arial"/>
                        </a:rPr>
                        <a:t>Медикаменты</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Получите полный список и отметьте недавние изменения в приеме препаратов или их дозировке</a:t>
                      </a:r>
                      <a:endParaRPr sz="1400" u="none" strike="noStrike" cap="none"/>
                    </a:p>
                  </a:txBody>
                  <a:tcPr marL="91450" marR="91450" marT="45725" marB="45725" anchor="ctr"/>
                </a:tc>
                <a:extLst>
                  <a:ext uri="{0D108BD9-81ED-4DB2-BD59-A6C34878D82A}">
                    <a16:rowId xmlns:a16="http://schemas.microsoft.com/office/drawing/2014/main" val="10002"/>
                  </a:ext>
                </a:extLst>
              </a:tr>
              <a:tr h="732489">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Анамнез жизни</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Может помочь в понимании текущей болезни и выборе вариантов лечения</a:t>
                      </a:r>
                      <a:endParaRPr sz="1400" u="none" strike="noStrike" cap="none"/>
                    </a:p>
                  </a:txBody>
                  <a:tcPr marL="91450" marR="91450" marT="45725" marB="45725" anchor="ctr"/>
                </a:tc>
                <a:extLst>
                  <a:ext uri="{0D108BD9-81ED-4DB2-BD59-A6C34878D82A}">
                    <a16:rowId xmlns:a16="http://schemas.microsoft.com/office/drawing/2014/main" val="10003"/>
                  </a:ext>
                </a:extLst>
              </a:tr>
              <a:tr h="1054779">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a:solidFill>
                            <a:schemeClr val="dk1"/>
                          </a:solidFill>
                          <a:sym typeface="Arial"/>
                        </a:rPr>
                        <a:t>Последний прием пищи / питья</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dirty="0">
                          <a:solidFill>
                            <a:schemeClr val="dk1"/>
                          </a:solidFill>
                          <a:sym typeface="Arial"/>
                        </a:rPr>
                        <a:t>Обратите внимание на то, какая пища: твердая или жидкая; риск аспирации и асфиксии при седации, интубации или хирургических процедурах</a:t>
                      </a:r>
                      <a:endParaRPr sz="1400" u="none" strike="noStrike" cap="none" dirty="0"/>
                    </a:p>
                  </a:txBody>
                  <a:tcPr marL="91450" marR="91450" marT="45725" marB="45725" anchor="ctr"/>
                </a:tc>
                <a:extLst>
                  <a:ext uri="{0D108BD9-81ED-4DB2-BD59-A6C34878D82A}">
                    <a16:rowId xmlns:a16="http://schemas.microsoft.com/office/drawing/2014/main" val="10004"/>
                  </a:ext>
                </a:extLst>
              </a:tr>
              <a:tr h="1138325">
                <a:tc>
                  <a:txBody>
                    <a:bodyPr/>
                    <a:lstStyle/>
                    <a:p>
                      <a:pPr marL="0" marR="0" lvl="0" indent="0" algn="l" rtl="0">
                        <a:lnSpc>
                          <a:spcPct val="100000"/>
                        </a:lnSpc>
                        <a:spcBef>
                          <a:spcPts val="0"/>
                        </a:spcBef>
                        <a:spcAft>
                          <a:spcPts val="0"/>
                        </a:spcAft>
                        <a:buClr>
                          <a:srgbClr val="000000"/>
                        </a:buClr>
                        <a:buSzPts val="3600"/>
                        <a:buFont typeface="Arial"/>
                        <a:buNone/>
                      </a:pPr>
                      <a:r>
                        <a:rPr lang="ru-RU" sz="3600" b="1" u="none" strike="noStrike" cap="none">
                          <a:solidFill>
                            <a:schemeClr val="dk1"/>
                          </a:solidFill>
                          <a:sym typeface="Arial"/>
                        </a:rPr>
                        <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dirty="0">
                          <a:solidFill>
                            <a:schemeClr val="dk1"/>
                          </a:solidFill>
                          <a:sym typeface="Arial"/>
                        </a:rPr>
                        <a:t>События, ставшие причиной травмы / болезни</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dirty="0">
                          <a:solidFill>
                            <a:schemeClr val="dk1"/>
                          </a:solidFill>
                          <a:sym typeface="Arial"/>
                        </a:rPr>
                        <a:t>Полезные подсказки о причинах, развитии и тяжести текущего заболевания</a:t>
                      </a:r>
                      <a:endParaRPr sz="14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№4</a:t>
            </a:r>
            <a:endParaRPr/>
          </a:p>
        </p:txBody>
      </p:sp>
      <p:sp>
        <p:nvSpPr>
          <p:cNvPr id="1075" name="Google Shape;1075;p68"/>
          <p:cNvSpPr txBox="1">
            <a:spLocks noGrp="1"/>
          </p:cNvSpPr>
          <p:nvPr>
            <p:ph type="body" idx="4294967295"/>
          </p:nvPr>
        </p:nvSpPr>
        <p:spPr>
          <a:xfrm>
            <a:off x="838200" y="1713657"/>
            <a:ext cx="11353800" cy="445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Используя приведенный выше раздел рабочей тетради, перечислите, что обозначают буквы в аббревиатуре SAMPLE: </a:t>
            </a:r>
            <a:endParaRPr/>
          </a:p>
          <a:p>
            <a:pPr marL="0" lvl="0" indent="0" algn="l" rtl="0">
              <a:lnSpc>
                <a:spcPct val="90000"/>
              </a:lnSpc>
              <a:spcBef>
                <a:spcPts val="1000"/>
              </a:spcBef>
              <a:spcAft>
                <a:spcPts val="0"/>
              </a:spcAft>
              <a:buClr>
                <a:schemeClr val="dk1"/>
              </a:buClr>
              <a:buSzPts val="2400"/>
              <a:buNone/>
            </a:pPr>
            <a:r>
              <a:rPr lang="ru-RU" sz="2400"/>
              <a:t>S</a:t>
            </a:r>
            <a:endParaRPr/>
          </a:p>
          <a:p>
            <a:pPr marL="0" lvl="0" indent="0" algn="l" rtl="0">
              <a:lnSpc>
                <a:spcPct val="90000"/>
              </a:lnSpc>
              <a:spcBef>
                <a:spcPts val="1000"/>
              </a:spcBef>
              <a:spcAft>
                <a:spcPts val="0"/>
              </a:spcAft>
              <a:buClr>
                <a:schemeClr val="dk1"/>
              </a:buClr>
              <a:buSzPts val="2400"/>
              <a:buNone/>
            </a:pPr>
            <a:r>
              <a:rPr lang="ru-RU" sz="2400"/>
              <a:t>A</a:t>
            </a:r>
            <a:endParaRPr/>
          </a:p>
          <a:p>
            <a:pPr marL="0" lvl="0" indent="0" algn="l" rtl="0">
              <a:lnSpc>
                <a:spcPct val="90000"/>
              </a:lnSpc>
              <a:spcBef>
                <a:spcPts val="1000"/>
              </a:spcBef>
              <a:spcAft>
                <a:spcPts val="0"/>
              </a:spcAft>
              <a:buClr>
                <a:schemeClr val="dk1"/>
              </a:buClr>
              <a:buSzPts val="2400"/>
              <a:buNone/>
            </a:pPr>
            <a:r>
              <a:rPr lang="ru-RU" sz="2400"/>
              <a:t>M</a:t>
            </a:r>
            <a:endParaRPr/>
          </a:p>
          <a:p>
            <a:pPr marL="0" lvl="0" indent="0" algn="l" rtl="0">
              <a:lnSpc>
                <a:spcPct val="90000"/>
              </a:lnSpc>
              <a:spcBef>
                <a:spcPts val="1000"/>
              </a:spcBef>
              <a:spcAft>
                <a:spcPts val="0"/>
              </a:spcAft>
              <a:buClr>
                <a:schemeClr val="dk1"/>
              </a:buClr>
              <a:buSzPts val="2400"/>
              <a:buNone/>
            </a:pPr>
            <a:r>
              <a:rPr lang="ru-RU" sz="2400"/>
              <a:t>P</a:t>
            </a:r>
            <a:endParaRPr/>
          </a:p>
          <a:p>
            <a:pPr marL="0" lvl="0" indent="0" algn="l" rtl="0">
              <a:lnSpc>
                <a:spcPct val="90000"/>
              </a:lnSpc>
              <a:spcBef>
                <a:spcPts val="1000"/>
              </a:spcBef>
              <a:spcAft>
                <a:spcPts val="0"/>
              </a:spcAft>
              <a:buClr>
                <a:schemeClr val="dk1"/>
              </a:buClr>
              <a:buSzPts val="2400"/>
              <a:buNone/>
            </a:pPr>
            <a:r>
              <a:rPr lang="ru-RU" sz="2400"/>
              <a:t>L</a:t>
            </a:r>
            <a:endParaRPr/>
          </a:p>
          <a:p>
            <a:pPr marL="0" lvl="0" indent="0" algn="l" rtl="0">
              <a:lnSpc>
                <a:spcPct val="90000"/>
              </a:lnSpc>
              <a:spcBef>
                <a:spcPts val="1000"/>
              </a:spcBef>
              <a:spcAft>
                <a:spcPts val="0"/>
              </a:spcAft>
              <a:buClr>
                <a:schemeClr val="dk1"/>
              </a:buClr>
              <a:buSzPts val="2400"/>
              <a:buNone/>
            </a:pPr>
            <a:r>
              <a:rPr lang="ru-RU" sz="2400"/>
              <a:t>E</a:t>
            </a:r>
            <a:endParaRPr/>
          </a:p>
        </p:txBody>
      </p:sp>
      <p:pic>
        <p:nvPicPr>
          <p:cNvPr id="1076" name="Google Shape;1076;p68"/>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69"/>
          <p:cNvSpPr txBox="1">
            <a:spLocks noGrp="1"/>
          </p:cNvSpPr>
          <p:nvPr>
            <p:ph type="title"/>
          </p:nvPr>
        </p:nvSpPr>
        <p:spPr>
          <a:xfrm>
            <a:off x="733612" y="2025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Аспекты передачи пациента</a:t>
            </a:r>
            <a:endParaRPr dirty="0"/>
          </a:p>
        </p:txBody>
      </p:sp>
      <p:sp>
        <p:nvSpPr>
          <p:cNvPr id="1083" name="Google Shape;1083;p69"/>
          <p:cNvSpPr txBox="1">
            <a:spLocks noGrp="1"/>
          </p:cNvSpPr>
          <p:nvPr>
            <p:ph type="body" idx="1"/>
          </p:nvPr>
        </p:nvSpPr>
        <p:spPr>
          <a:xfrm>
            <a:off x="675340" y="1528128"/>
            <a:ext cx="542066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Передачу (перенаправление) пациента следует рассматривать после применения алгоритма ABCDE, сбора анамнеза и полного </a:t>
            </a:r>
            <a:r>
              <a:rPr lang="ru-RU" sz="2400" dirty="0" err="1">
                <a:latin typeface="Arial"/>
                <a:ea typeface="Arial"/>
                <a:cs typeface="Arial"/>
                <a:sym typeface="Arial"/>
              </a:rPr>
              <a:t>физикального</a:t>
            </a:r>
            <a:r>
              <a:rPr lang="ru-RU" sz="2400" dirty="0">
                <a:latin typeface="Arial"/>
                <a:ea typeface="Arial"/>
                <a:cs typeface="Arial"/>
                <a:sym typeface="Arial"/>
              </a:rPr>
              <a:t> обследования с учетом специфики его состояния. </a:t>
            </a:r>
            <a:endParaRPr dirty="0"/>
          </a:p>
          <a:p>
            <a:pPr marL="228600" lvl="0" indent="-76200" algn="l" rtl="0">
              <a:lnSpc>
                <a:spcPct val="90000"/>
              </a:lnSpc>
              <a:spcBef>
                <a:spcPts val="1000"/>
              </a:spcBef>
              <a:spcAft>
                <a:spcPts val="0"/>
              </a:spcAft>
              <a:buClr>
                <a:schemeClr val="dk1"/>
              </a:buClr>
              <a:buSzPts val="2400"/>
              <a:buNone/>
            </a:pPr>
            <a:endParaRPr sz="8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Если вам пришлось вмешаться на любом из этапов ABCDE, немедленно планируйте ПЕРЕДАЧУ / ПЕРЕВОД пациента на более высокий уровень оказания помощи.</a:t>
            </a:r>
            <a:endParaRPr dirty="0"/>
          </a:p>
          <a:p>
            <a:pPr marL="228600" lvl="0" indent="-76200" algn="l" rtl="0">
              <a:lnSpc>
                <a:spcPct val="90000"/>
              </a:lnSpc>
              <a:spcBef>
                <a:spcPts val="1000"/>
              </a:spcBef>
              <a:spcAft>
                <a:spcPts val="0"/>
              </a:spcAft>
              <a:buClr>
                <a:schemeClr val="dk1"/>
              </a:buClr>
              <a:buSzPts val="2400"/>
              <a:buNone/>
            </a:pPr>
            <a:endParaRPr sz="2400" dirty="0"/>
          </a:p>
        </p:txBody>
      </p:sp>
      <p:sp>
        <p:nvSpPr>
          <p:cNvPr id="1084" name="Google Shape;1084;p69"/>
          <p:cNvSpPr txBox="1"/>
          <p:nvPr/>
        </p:nvSpPr>
        <p:spPr>
          <a:xfrm>
            <a:off x="6457703" y="1684959"/>
            <a:ext cx="5191327" cy="3978198"/>
          </a:xfrm>
          <a:prstGeom prst="rect">
            <a:avLst/>
          </a:prstGeom>
          <a:solidFill>
            <a:srgbClr val="FBE4D4"/>
          </a:solid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dk1"/>
              </a:buClr>
              <a:buSzPct val="100000"/>
              <a:buFont typeface="Arial"/>
              <a:buNone/>
            </a:pPr>
            <a:r>
              <a:rPr lang="ru-RU" sz="2600" b="0" i="0" u="none" strike="noStrike" cap="none">
                <a:solidFill>
                  <a:schemeClr val="dk1"/>
                </a:solidFill>
                <a:latin typeface="Calibri"/>
                <a:ea typeface="Calibri"/>
                <a:cs typeface="Calibri"/>
                <a:sym typeface="Calibri"/>
              </a:rPr>
              <a:t>Надлежащая передача пациента включает в себя:</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Краткую информацию о пациенте</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Соответствующие элементы анамнеза по схеме SAMPLE</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Результаты физикального обследования</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Регистрацию проведенных вмешательств</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Планы по дальнейшему уходу</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500"/>
              </a:spcBef>
              <a:spcAft>
                <a:spcPts val="0"/>
              </a:spcAft>
              <a:buClr>
                <a:schemeClr val="dk1"/>
              </a:buClr>
              <a:buSzPct val="100000"/>
              <a:buFont typeface="Noto Sans Symbols"/>
              <a:buChar char="✔"/>
            </a:pPr>
            <a:r>
              <a:rPr lang="ru-RU" sz="2400" b="0" i="0" u="none" strike="noStrike" cap="none">
                <a:solidFill>
                  <a:schemeClr val="dk1"/>
                </a:solidFill>
                <a:latin typeface="Calibri"/>
                <a:ea typeface="Calibri"/>
                <a:cs typeface="Calibri"/>
                <a:sym typeface="Calibri"/>
              </a:rPr>
              <a:t>Вещи, которые могут вас беспокоить </a:t>
            </a:r>
            <a:endParaRPr sz="1400" b="0" i="0" u="none" strike="noStrike" cap="none">
              <a:solidFill>
                <a:srgbClr val="000000"/>
              </a:solidFill>
              <a:latin typeface="Arial"/>
              <a:ea typeface="Arial"/>
              <a:cs typeface="Arial"/>
              <a:sym typeface="Arial"/>
            </a:endParaRPr>
          </a:p>
          <a:p>
            <a:pPr marL="228600" marR="0" lvl="0" indent="-146367" algn="l" rtl="0">
              <a:lnSpc>
                <a:spcPct val="100000"/>
              </a:lnSpc>
              <a:spcBef>
                <a:spcPts val="10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7" descr="A picture containing diagram&#10;&#10;Description automatically generated"/>
          <p:cNvPicPr preferRelativeResize="0"/>
          <p:nvPr/>
        </p:nvPicPr>
        <p:blipFill rotWithShape="1">
          <a:blip r:embed="rId3">
            <a:alphaModFix/>
          </a:blip>
          <a:srcRect/>
          <a:stretch/>
        </p:blipFill>
        <p:spPr>
          <a:xfrm>
            <a:off x="4171550" y="4050140"/>
            <a:ext cx="2743200" cy="1913114"/>
          </a:xfrm>
          <a:prstGeom prst="rect">
            <a:avLst/>
          </a:prstGeom>
          <a:noFill/>
          <a:ln>
            <a:noFill/>
          </a:ln>
        </p:spPr>
      </p:pic>
      <p:sp>
        <p:nvSpPr>
          <p:cNvPr id="443" name="Google Shape;443;p7"/>
          <p:cNvSpPr txBox="1">
            <a:spLocks noGrp="1"/>
          </p:cNvSpPr>
          <p:nvPr>
            <p:ph type="title"/>
          </p:nvPr>
        </p:nvSpPr>
        <p:spPr>
          <a:xfrm>
            <a:off x="674023" y="375089"/>
            <a:ext cx="10509600" cy="893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Вопросы безопасности</a:t>
            </a:r>
            <a:endParaRPr dirty="0"/>
          </a:p>
        </p:txBody>
      </p:sp>
      <p:sp>
        <p:nvSpPr>
          <p:cNvPr id="444" name="Google Shape;444;p7"/>
          <p:cNvSpPr txBox="1">
            <a:spLocks noGrp="1"/>
          </p:cNvSpPr>
          <p:nvPr>
            <p:ph type="body" idx="1"/>
          </p:nvPr>
        </p:nvSpPr>
        <p:spPr>
          <a:xfrm>
            <a:off x="771036" y="1388968"/>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ru-RU">
                <a:latin typeface="Arial"/>
                <a:ea typeface="Arial"/>
                <a:cs typeface="Arial"/>
                <a:sym typeface="Arial"/>
              </a:rPr>
              <a:t>Средства индивидуальной защиты</a:t>
            </a:r>
            <a:endParaRPr/>
          </a:p>
        </p:txBody>
      </p:sp>
      <p:sp>
        <p:nvSpPr>
          <p:cNvPr id="445" name="Google Shape;445;p7"/>
          <p:cNvSpPr txBox="1">
            <a:spLocks noGrp="1"/>
          </p:cNvSpPr>
          <p:nvPr>
            <p:ph type="body" idx="2"/>
          </p:nvPr>
        </p:nvSpPr>
        <p:spPr>
          <a:xfrm>
            <a:off x="435559" y="2196662"/>
            <a:ext cx="5429811" cy="368458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Подберите соответствующие ситуации СИЗ</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Перчатки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Халат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Маска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Защитные очки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Средства гигиены рук</a:t>
            </a:r>
            <a:endParaRPr sz="2400" dirty="0"/>
          </a:p>
        </p:txBody>
      </p:sp>
      <p:sp>
        <p:nvSpPr>
          <p:cNvPr id="446" name="Google Shape;446;p7"/>
          <p:cNvSpPr txBox="1">
            <a:spLocks noGrp="1"/>
          </p:cNvSpPr>
          <p:nvPr>
            <p:ph type="body" idx="3"/>
          </p:nvPr>
        </p:nvSpPr>
        <p:spPr>
          <a:xfrm>
            <a:off x="6573253" y="1388968"/>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ru-RU">
                <a:latin typeface="Arial"/>
                <a:ea typeface="Arial"/>
                <a:cs typeface="Arial"/>
                <a:sym typeface="Arial"/>
              </a:rPr>
              <a:t>Очистка и обеззараживание</a:t>
            </a:r>
            <a:endParaRPr/>
          </a:p>
        </p:txBody>
      </p:sp>
      <p:sp>
        <p:nvSpPr>
          <p:cNvPr id="447" name="Google Shape;447;p7"/>
          <p:cNvSpPr txBox="1">
            <a:spLocks noGrp="1"/>
          </p:cNvSpPr>
          <p:nvPr>
            <p:ph type="body" idx="4"/>
          </p:nvPr>
        </p:nvSpPr>
        <p:spPr>
          <a:xfrm>
            <a:off x="6166471" y="2333196"/>
            <a:ext cx="5589970" cy="3684588"/>
          </a:xfrm>
          <a:prstGeom prst="rect">
            <a:avLst/>
          </a:prstGeom>
          <a:noFill/>
          <a:ln>
            <a:noFill/>
          </a:ln>
        </p:spPr>
        <p:txBody>
          <a:bodyPr spcFirstLastPara="1" wrap="square" lIns="91425" tIns="45700" rIns="91425" bIns="45700" anchor="ctr" anchorCtr="0">
            <a:normAutofit lnSpcReduction="10000"/>
          </a:bodyPr>
          <a:lstStyle/>
          <a:p>
            <a:pPr marL="800100" lvl="1" indent="-342900" algn="l" rtl="0">
              <a:lnSpc>
                <a:spcPct val="90000"/>
              </a:lnSpc>
              <a:spcBef>
                <a:spcPts val="0"/>
              </a:spcBef>
              <a:spcAft>
                <a:spcPts val="0"/>
              </a:spcAft>
              <a:buClr>
                <a:schemeClr val="dk1"/>
              </a:buClr>
              <a:buSzPts val="2400"/>
              <a:buChar char="•"/>
            </a:pPr>
            <a:r>
              <a:rPr lang="ru-RU" dirty="0">
                <a:solidFill>
                  <a:schemeClr val="dk1"/>
                </a:solidFill>
                <a:latin typeface="Arial"/>
                <a:ea typeface="Arial"/>
                <a:cs typeface="Arial"/>
                <a:sym typeface="Arial"/>
              </a:rPr>
              <a:t>Используйте СИЗ и мойте руки до и после </a:t>
            </a:r>
            <a:r>
              <a:rPr lang="ru-RU" u="sng" dirty="0">
                <a:solidFill>
                  <a:schemeClr val="dk1"/>
                </a:solidFill>
                <a:latin typeface="Arial"/>
                <a:ea typeface="Arial"/>
                <a:cs typeface="Arial"/>
                <a:sym typeface="Arial"/>
              </a:rPr>
              <a:t>каждого</a:t>
            </a:r>
            <a:r>
              <a:rPr lang="ru-RU" dirty="0">
                <a:solidFill>
                  <a:schemeClr val="dk1"/>
                </a:solidFill>
                <a:latin typeface="Arial"/>
                <a:ea typeface="Arial"/>
                <a:cs typeface="Arial"/>
                <a:sym typeface="Arial"/>
              </a:rPr>
              <a:t> контакта с пациентом (или используйте для очистки спиртовой гель). </a:t>
            </a:r>
            <a:endParaRPr dirty="0"/>
          </a:p>
          <a:p>
            <a:pPr marL="800100" lvl="1" indent="-190500" algn="l" rtl="0">
              <a:lnSpc>
                <a:spcPct val="90000"/>
              </a:lnSpc>
              <a:spcBef>
                <a:spcPts val="0"/>
              </a:spcBef>
              <a:spcAft>
                <a:spcPts val="0"/>
              </a:spcAft>
              <a:buClr>
                <a:schemeClr val="dk1"/>
              </a:buClr>
              <a:buSzPts val="2400"/>
              <a:buNone/>
            </a:pPr>
            <a:endParaRPr dirty="0">
              <a:solidFill>
                <a:schemeClr val="dk1"/>
              </a:solidFill>
              <a:latin typeface="Arial"/>
              <a:ea typeface="Arial"/>
              <a:cs typeface="Arial"/>
              <a:sym typeface="Arial"/>
            </a:endParaRPr>
          </a:p>
          <a:p>
            <a:pPr marL="800100" lvl="1" indent="-342900" algn="l" rtl="0">
              <a:lnSpc>
                <a:spcPct val="90000"/>
              </a:lnSpc>
              <a:spcBef>
                <a:spcPts val="0"/>
              </a:spcBef>
              <a:spcAft>
                <a:spcPts val="0"/>
              </a:spcAft>
              <a:buClr>
                <a:schemeClr val="dk1"/>
              </a:buClr>
              <a:buSzPts val="2400"/>
              <a:buChar char="•"/>
            </a:pPr>
            <a:r>
              <a:rPr lang="ru-RU" dirty="0">
                <a:solidFill>
                  <a:schemeClr val="dk1"/>
                </a:solidFill>
                <a:latin typeface="Arial"/>
                <a:ea typeface="Arial"/>
                <a:cs typeface="Arial"/>
                <a:sym typeface="Arial"/>
              </a:rPr>
              <a:t>Очищайте / дезинфицируйте поверхности </a:t>
            </a:r>
            <a:endParaRPr dirty="0"/>
          </a:p>
          <a:p>
            <a:pPr marL="800100" lvl="1" indent="-190500" algn="l" rtl="0">
              <a:lnSpc>
                <a:spcPct val="90000"/>
              </a:lnSpc>
              <a:spcBef>
                <a:spcPts val="0"/>
              </a:spcBef>
              <a:spcAft>
                <a:spcPts val="0"/>
              </a:spcAft>
              <a:buClr>
                <a:schemeClr val="dk1"/>
              </a:buClr>
              <a:buSzPts val="2400"/>
              <a:buNone/>
            </a:pPr>
            <a:endParaRPr dirty="0">
              <a:solidFill>
                <a:schemeClr val="dk1"/>
              </a:solidFill>
              <a:latin typeface="Arial"/>
              <a:ea typeface="Arial"/>
              <a:cs typeface="Arial"/>
              <a:sym typeface="Arial"/>
            </a:endParaRPr>
          </a:p>
          <a:p>
            <a:pPr marL="800100" lvl="1" indent="-342900" algn="l" rtl="0">
              <a:lnSpc>
                <a:spcPct val="90000"/>
              </a:lnSpc>
              <a:spcBef>
                <a:spcPts val="0"/>
              </a:spcBef>
              <a:spcAft>
                <a:spcPts val="0"/>
              </a:spcAft>
              <a:buClr>
                <a:schemeClr val="dk1"/>
              </a:buClr>
              <a:buSzPts val="2400"/>
              <a:buChar char="•"/>
            </a:pPr>
            <a:r>
              <a:rPr lang="ru-RU" dirty="0">
                <a:solidFill>
                  <a:schemeClr val="dk1"/>
                </a:solidFill>
                <a:latin typeface="Arial"/>
                <a:ea typeface="Arial"/>
                <a:cs typeface="Arial"/>
                <a:sym typeface="Arial"/>
              </a:rPr>
              <a:t>Обращайтесь к локальным протоколам по </a:t>
            </a:r>
            <a:r>
              <a:rPr lang="ru-RU" dirty="0" err="1">
                <a:solidFill>
                  <a:schemeClr val="dk1"/>
                </a:solidFill>
                <a:latin typeface="Arial"/>
                <a:ea typeface="Arial"/>
                <a:cs typeface="Arial"/>
                <a:sym typeface="Arial"/>
              </a:rPr>
              <a:t>деконтаминации</a:t>
            </a:r>
            <a:r>
              <a:rPr lang="ru-RU" dirty="0">
                <a:solidFill>
                  <a:schemeClr val="dk1"/>
                </a:solidFill>
                <a:latin typeface="Arial"/>
                <a:ea typeface="Arial"/>
                <a:cs typeface="Arial"/>
                <a:sym typeface="Arial"/>
              </a:rPr>
              <a:t> при контакте с химическими веществами.</a:t>
            </a:r>
            <a:endParaRPr sz="2400" dirty="0"/>
          </a:p>
        </p:txBody>
      </p:sp>
      <p:sp>
        <p:nvSpPr>
          <p:cNvPr id="448" name="Google Shape;448;p7"/>
          <p:cNvSpPr txBox="1"/>
          <p:nvPr/>
        </p:nvSpPr>
        <p:spPr>
          <a:xfrm>
            <a:off x="4738959" y="5974438"/>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ru-RU" sz="1050" b="1" i="0" u="none" strike="noStrike" cap="none">
                <a:solidFill>
                  <a:srgbClr val="4D5156"/>
                </a:solidFill>
                <a:latin typeface="Arial"/>
                <a:ea typeface="Arial"/>
                <a:cs typeface="Arial"/>
                <a:sym typeface="Arial"/>
              </a:rPr>
              <a:t>©</a:t>
            </a:r>
            <a:r>
              <a:rPr lang="ru-RU" sz="1100" b="1" i="0" u="none" strike="noStrike" cap="none">
                <a:solidFill>
                  <a:schemeClr val="dk1"/>
                </a:solidFill>
                <a:latin typeface="Calibri"/>
                <a:ea typeface="Calibri"/>
                <a:cs typeface="Calibri"/>
                <a:sym typeface="Calibri"/>
              </a:rPr>
              <a:t>WHO/Laerdal Medical</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1089"/>
        <p:cNvGrpSpPr/>
        <p:nvPr/>
      </p:nvGrpSpPr>
      <p:grpSpPr>
        <a:xfrm>
          <a:off x="0" y="0"/>
          <a:ext cx="0" cy="0"/>
          <a:chOff x="0" y="0"/>
          <a:chExt cx="0" cy="0"/>
        </a:xfrm>
      </p:grpSpPr>
      <p:sp>
        <p:nvSpPr>
          <p:cNvPr id="1090" name="Google Shape;1090;p70"/>
          <p:cNvSpPr txBox="1">
            <a:spLocks noGrp="1"/>
          </p:cNvSpPr>
          <p:nvPr>
            <p:ph type="title"/>
          </p:nvPr>
        </p:nvSpPr>
        <p:spPr>
          <a:xfrm>
            <a:off x="2033752" y="21034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t>Вопросы</a:t>
            </a:r>
            <a:endParaRPr/>
          </a:p>
        </p:txBody>
      </p:sp>
      <p:pic>
        <p:nvPicPr>
          <p:cNvPr id="1091" name="Google Shape;1091;p70" descr="Logo, icon&#10;&#10;Description automatically generated"/>
          <p:cNvPicPr preferRelativeResize="0"/>
          <p:nvPr/>
        </p:nvPicPr>
        <p:blipFill rotWithShape="1">
          <a:blip r:embed="rId3">
            <a:alphaModFix/>
          </a:blip>
          <a:srcRect/>
          <a:stretch/>
        </p:blipFill>
        <p:spPr>
          <a:xfrm>
            <a:off x="3164541" y="1084192"/>
            <a:ext cx="6714564" cy="348834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71"/>
          <p:cNvSpPr txBox="1">
            <a:spLocks noGrp="1"/>
          </p:cNvSpPr>
          <p:nvPr>
            <p:ph type="title"/>
          </p:nvPr>
        </p:nvSpPr>
        <p:spPr>
          <a:xfrm>
            <a:off x="653176" y="21612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Быстрые карточки</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72"/>
          <p:cNvPicPr preferRelativeResize="0"/>
          <p:nvPr/>
        </p:nvPicPr>
        <p:blipFill rotWithShape="1">
          <a:blip r:embed="rId3">
            <a:alphaModFix/>
          </a:blip>
          <a:srcRect l="5914" r="8041"/>
          <a:stretch/>
        </p:blipFill>
        <p:spPr>
          <a:xfrm>
            <a:off x="629920" y="132080"/>
            <a:ext cx="10403840" cy="633984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109" name="Google Shape;1109;p73"/>
          <p:cNvPicPr preferRelativeResize="0"/>
          <p:nvPr/>
        </p:nvPicPr>
        <p:blipFill rotWithShape="1">
          <a:blip r:embed="rId3">
            <a:alphaModFix/>
          </a:blip>
          <a:srcRect l="5278" r="7727"/>
          <a:stretch/>
        </p:blipFill>
        <p:spPr>
          <a:xfrm>
            <a:off x="457200" y="293378"/>
            <a:ext cx="10474960" cy="596518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pic>
        <p:nvPicPr>
          <p:cNvPr id="1115" name="Google Shape;1115;p74"/>
          <p:cNvPicPr preferRelativeResize="0"/>
          <p:nvPr/>
        </p:nvPicPr>
        <p:blipFill rotWithShape="1">
          <a:blip r:embed="rId3">
            <a:alphaModFix/>
          </a:blip>
          <a:srcRect l="6952" r="5688"/>
          <a:stretch/>
        </p:blipFill>
        <p:spPr>
          <a:xfrm>
            <a:off x="904240" y="1952419"/>
            <a:ext cx="10535920" cy="295316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75"/>
          <p:cNvSpPr txBox="1"/>
          <p:nvPr/>
        </p:nvSpPr>
        <p:spPr>
          <a:xfrm>
            <a:off x="-2044" y="394276"/>
            <a:ext cx="12193740" cy="103210"/>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121" name="Google Shape;1121;p75"/>
          <p:cNvSpPr txBox="1">
            <a:spLocks noGrp="1"/>
          </p:cNvSpPr>
          <p:nvPr>
            <p:ph type="title"/>
          </p:nvPr>
        </p:nvSpPr>
        <p:spPr>
          <a:xfrm>
            <a:off x="838200" y="365125"/>
            <a:ext cx="10515600" cy="1067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Краткий обзор</a:t>
            </a:r>
            <a:endParaRPr dirty="0"/>
          </a:p>
        </p:txBody>
      </p:sp>
      <p:sp>
        <p:nvSpPr>
          <p:cNvPr id="1122" name="Google Shape;1122;p75"/>
          <p:cNvSpPr txBox="1">
            <a:spLocks noGrp="1"/>
          </p:cNvSpPr>
          <p:nvPr>
            <p:ph type="body" idx="1"/>
          </p:nvPr>
        </p:nvSpPr>
        <p:spPr>
          <a:xfrm>
            <a:off x="755746" y="1432560"/>
            <a:ext cx="10515600" cy="52222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200"/>
              <a:buNone/>
            </a:pPr>
            <a:r>
              <a:rPr lang="ru-RU" sz="2200" dirty="0">
                <a:solidFill>
                  <a:srgbClr val="000000"/>
                </a:solidFill>
                <a:latin typeface="Arial"/>
                <a:ea typeface="Arial"/>
                <a:cs typeface="Arial"/>
                <a:sym typeface="Arial"/>
              </a:rPr>
              <a:t>В этой презентации мы рассмотрели:</a:t>
            </a:r>
            <a:endParaRPr dirty="0"/>
          </a:p>
          <a:p>
            <a:pPr marL="228600" lvl="0" indent="-228600" algn="l" rtl="0">
              <a:lnSpc>
                <a:spcPct val="90000"/>
              </a:lnSpc>
              <a:spcBef>
                <a:spcPts val="1000"/>
              </a:spcBef>
              <a:spcAft>
                <a:spcPts val="0"/>
              </a:spcAft>
              <a:buClr>
                <a:schemeClr val="dk1"/>
              </a:buClr>
              <a:buSzPts val="2200"/>
              <a:buFont typeface="Arial"/>
              <a:buChar char="•"/>
            </a:pPr>
            <a:r>
              <a:rPr lang="ru-RU" sz="2200" b="0" i="0" dirty="0">
                <a:latin typeface="Arial"/>
                <a:ea typeface="Arial"/>
                <a:cs typeface="Arial"/>
                <a:sym typeface="Arial"/>
              </a:rPr>
              <a:t>Опасные факторы и элементы, которые необходимо учитывать при безопасном подходе к больному или травмированному человеку</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b="0" i="0" dirty="0">
                <a:solidFill>
                  <a:srgbClr val="000000"/>
                </a:solidFill>
                <a:latin typeface="Arial"/>
                <a:ea typeface="Arial"/>
                <a:cs typeface="Arial"/>
                <a:sym typeface="Arial"/>
              </a:rPr>
              <a:t>Компоненты систематического алгоритма ABCDE у пациентов, требующих экстренной помощи</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b="0" i="0" u="none" strike="noStrike" dirty="0">
                <a:solidFill>
                  <a:srgbClr val="000000"/>
                </a:solidFill>
                <a:latin typeface="Arial"/>
                <a:ea typeface="Arial"/>
                <a:cs typeface="Arial"/>
                <a:sym typeface="Arial"/>
              </a:rPr>
              <a:t>Оценку, проводимую на каждом этапе алгоритма ABCDE</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b="0" i="0" dirty="0">
                <a:solidFill>
                  <a:srgbClr val="000000"/>
                </a:solidFill>
                <a:latin typeface="Arial"/>
                <a:ea typeface="Arial"/>
                <a:cs typeface="Arial"/>
                <a:sym typeface="Arial"/>
              </a:rPr>
              <a:t>Ключевые действия для каждого элемента алгоритма ABCDE</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Признаки и симптомы острых, угрожающих жизни состояний</a:t>
            </a:r>
            <a:endParaRPr dirty="0"/>
          </a:p>
          <a:p>
            <a:pPr marL="228600" lvl="0" indent="-228600" algn="l" rtl="0">
              <a:lnSpc>
                <a:spcPct val="90000"/>
              </a:lnSpc>
              <a:spcBef>
                <a:spcPts val="1000"/>
              </a:spcBef>
              <a:spcAft>
                <a:spcPts val="0"/>
              </a:spcAft>
              <a:buClr>
                <a:schemeClr val="dk1"/>
              </a:buClr>
              <a:buSzPts val="2200"/>
              <a:buChar char="•"/>
            </a:pPr>
            <a:r>
              <a:rPr lang="ru-RU" sz="2200" dirty="0">
                <a:latin typeface="Arial"/>
                <a:ea typeface="Arial"/>
                <a:cs typeface="Arial"/>
                <a:sym typeface="Arial"/>
              </a:rPr>
              <a:t>Ключевые действия в рамках алгоритма ABCDE при острых, угрожающих жизни состояниях</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Особые педиатрические аспекты алгоритма ABCDE</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Элементы схемы сбора анамнеза SAMPLE и то, как его проводить</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Порядок действий при передаче / переводе ургентных пациентов</a:t>
            </a:r>
            <a:endParaRPr dirty="0"/>
          </a:p>
          <a:p>
            <a:pPr marL="228600" lvl="0" indent="-88900" algn="l" rtl="0">
              <a:lnSpc>
                <a:spcPct val="90000"/>
              </a:lnSpc>
              <a:spcBef>
                <a:spcPts val="1000"/>
              </a:spcBef>
              <a:spcAft>
                <a:spcPts val="0"/>
              </a:spcAft>
              <a:buClr>
                <a:schemeClr val="dk1"/>
              </a:buClr>
              <a:buSzPts val="2200"/>
              <a:buNone/>
            </a:pPr>
            <a:endParaRPr sz="2200" dirty="0">
              <a:solidFill>
                <a:srgbClr val="000000"/>
              </a:solidFill>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None/>
            </a:pPr>
            <a:endParaRPr sz="2200" dirty="0">
              <a:solidFill>
                <a:srgbClr val="0000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Вопрос из рабочей тетради №1: </a:t>
            </a:r>
            <a:br>
              <a:rPr lang="ru-RU" sz="4000" dirty="0">
                <a:solidFill>
                  <a:srgbClr val="1F3864"/>
                </a:solidFill>
              </a:rPr>
            </a:br>
            <a:r>
              <a:rPr lang="ru-RU" sz="4000" dirty="0">
                <a:solidFill>
                  <a:srgbClr val="1F3864"/>
                </a:solidFill>
              </a:rPr>
              <a:t>Безопасность</a:t>
            </a:r>
            <a:endParaRPr dirty="0"/>
          </a:p>
        </p:txBody>
      </p:sp>
      <p:sp>
        <p:nvSpPr>
          <p:cNvPr id="454" name="Google Shape;454;p8"/>
          <p:cNvSpPr txBox="1">
            <a:spLocks noGrp="1"/>
          </p:cNvSpPr>
          <p:nvPr>
            <p:ph type="body" idx="1"/>
          </p:nvPr>
        </p:nvSpPr>
        <p:spPr>
          <a:xfrm>
            <a:off x="838200" y="217381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latin typeface="Arial"/>
                <a:ea typeface="Arial"/>
                <a:cs typeface="Arial"/>
                <a:sym typeface="Arial"/>
              </a:rPr>
              <a:t>В ваш медицинский пункт поступил человек с рвотой, кровотечением изо рта и жалобами на боли в животе</a:t>
            </a:r>
            <a:endParaRPr dirty="0"/>
          </a:p>
          <a:p>
            <a:pPr marL="228600" lvl="0" indent="-7620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ru-RU" sz="2400" dirty="0"/>
              <a:t>Опишите, что необходимо для безопасного подхода к этому пациенту:</a:t>
            </a:r>
            <a:endParaRPr dirty="0"/>
          </a:p>
          <a:p>
            <a:pPr marL="228600" lvl="0" indent="-76200" algn="l" rtl="0">
              <a:lnSpc>
                <a:spcPct val="90000"/>
              </a:lnSpc>
              <a:spcBef>
                <a:spcPts val="1000"/>
              </a:spcBef>
              <a:spcAft>
                <a:spcPts val="0"/>
              </a:spcAft>
              <a:buClr>
                <a:schemeClr val="dk1"/>
              </a:buClr>
              <a:buSzPts val="2400"/>
              <a:buNone/>
            </a:pPr>
            <a:endParaRPr sz="2400" dirty="0"/>
          </a:p>
          <a:p>
            <a:pPr marL="228600" lvl="0" indent="-76200" algn="l" rtl="0">
              <a:lnSpc>
                <a:spcPct val="90000"/>
              </a:lnSpc>
              <a:spcBef>
                <a:spcPts val="1000"/>
              </a:spcBef>
              <a:spcAft>
                <a:spcPts val="0"/>
              </a:spcAft>
              <a:buClr>
                <a:schemeClr val="dk1"/>
              </a:buClr>
              <a:buSzPts val="2400"/>
              <a:buNone/>
            </a:pPr>
            <a:endParaRPr sz="2400" dirty="0"/>
          </a:p>
          <a:p>
            <a:pPr marL="228600" lvl="0" indent="-76200" algn="l" rtl="0">
              <a:lnSpc>
                <a:spcPct val="90000"/>
              </a:lnSpc>
              <a:spcBef>
                <a:spcPts val="1000"/>
              </a:spcBef>
              <a:spcAft>
                <a:spcPts val="0"/>
              </a:spcAft>
              <a:buClr>
                <a:schemeClr val="dk1"/>
              </a:buClr>
              <a:buSzPts val="2400"/>
              <a:buNone/>
            </a:pPr>
            <a:endParaRPr sz="2400" dirty="0"/>
          </a:p>
          <a:p>
            <a:pPr marL="228600" lvl="0" indent="-76200" algn="l" rtl="0">
              <a:lnSpc>
                <a:spcPct val="90000"/>
              </a:lnSpc>
              <a:spcBef>
                <a:spcPts val="1000"/>
              </a:spcBef>
              <a:spcAft>
                <a:spcPts val="0"/>
              </a:spcAft>
              <a:buClr>
                <a:schemeClr val="dk1"/>
              </a:buClr>
              <a:buSzPts val="2400"/>
              <a:buNone/>
            </a:pPr>
            <a:endParaRPr sz="2400" dirty="0"/>
          </a:p>
          <a:p>
            <a:pPr marL="228600" lvl="0" indent="-76200" algn="l" rtl="0">
              <a:lnSpc>
                <a:spcPct val="90000"/>
              </a:lnSpc>
              <a:spcBef>
                <a:spcPts val="1000"/>
              </a:spcBef>
              <a:spcAft>
                <a:spcPts val="0"/>
              </a:spcAft>
              <a:buClr>
                <a:schemeClr val="dk1"/>
              </a:buClr>
              <a:buSzPts val="2400"/>
              <a:buNone/>
            </a:pPr>
            <a:endParaRPr sz="2400" dirty="0"/>
          </a:p>
        </p:txBody>
      </p:sp>
      <p:sp>
        <p:nvSpPr>
          <p:cNvPr id="455" name="Google Shape;455;p8"/>
          <p:cNvSpPr txBox="1"/>
          <p:nvPr/>
        </p:nvSpPr>
        <p:spPr>
          <a:xfrm>
            <a:off x="558200" y="6220050"/>
            <a:ext cx="9186600" cy="1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8"/>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9"/>
          <p:cNvSpPr txBox="1">
            <a:spLocks noGrp="1"/>
          </p:cNvSpPr>
          <p:nvPr>
            <p:ph type="title"/>
          </p:nvPr>
        </p:nvSpPr>
        <p:spPr>
          <a:xfrm>
            <a:off x="150642" y="1066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А</a:t>
            </a:r>
            <a:r>
              <a:rPr lang="ru-RU" sz="4000" dirty="0">
                <a:solidFill>
                  <a:srgbClr val="1F3864"/>
                </a:solidFill>
                <a:latin typeface="Arial"/>
                <a:ea typeface="Arial"/>
                <a:cs typeface="Arial"/>
                <a:sym typeface="Arial"/>
              </a:rPr>
              <a:t>лгоритм ABCDE: элементы</a:t>
            </a:r>
            <a:endParaRPr dirty="0"/>
          </a:p>
        </p:txBody>
      </p:sp>
      <p:sp>
        <p:nvSpPr>
          <p:cNvPr id="463" name="Google Shape;463;p9"/>
          <p:cNvSpPr txBox="1">
            <a:spLocks noGrp="1"/>
          </p:cNvSpPr>
          <p:nvPr>
            <p:ph type="body" idx="1"/>
          </p:nvPr>
        </p:nvSpPr>
        <p:spPr>
          <a:xfrm>
            <a:off x="2513364" y="2942441"/>
            <a:ext cx="9247712" cy="12331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ru-RU" b="1" u="sng" dirty="0">
                <a:latin typeface="Arial"/>
                <a:ea typeface="Arial"/>
                <a:cs typeface="Arial"/>
                <a:sym typeface="Arial"/>
              </a:rPr>
              <a:t>Контроль</a:t>
            </a:r>
            <a:r>
              <a:rPr lang="ru-RU" u="sng" dirty="0">
                <a:latin typeface="Arial"/>
                <a:ea typeface="Arial"/>
                <a:cs typeface="Arial"/>
                <a:sym typeface="Arial"/>
              </a:rPr>
              <a:t> </a:t>
            </a:r>
            <a:r>
              <a:rPr lang="ru-RU" b="1" u="sng" dirty="0">
                <a:latin typeface="Arial"/>
                <a:ea typeface="Arial"/>
                <a:cs typeface="Arial"/>
                <a:sym typeface="Arial"/>
              </a:rPr>
              <a:t>дыхания</a:t>
            </a:r>
            <a:r>
              <a:rPr lang="ru-RU" dirty="0">
                <a:latin typeface="Arial"/>
                <a:ea typeface="Arial"/>
                <a:cs typeface="Arial"/>
                <a:sym typeface="Arial"/>
              </a:rPr>
              <a:t> + кислород при необходимости</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Убедитесь, что воздух поступает в легкие в достаточном количестве. </a:t>
            </a:r>
            <a:endParaRPr dirty="0"/>
          </a:p>
        </p:txBody>
      </p:sp>
      <p:sp>
        <p:nvSpPr>
          <p:cNvPr id="464" name="Google Shape;464;p9"/>
          <p:cNvSpPr txBox="1"/>
          <p:nvPr/>
        </p:nvSpPr>
        <p:spPr>
          <a:xfrm>
            <a:off x="2513364" y="1139432"/>
            <a:ext cx="8711683" cy="2003425"/>
          </a:xfrm>
          <a:prstGeom prst="rect">
            <a:avLst/>
          </a:prstGeom>
          <a:noFill/>
          <a:ln>
            <a:noFill/>
          </a:ln>
        </p:spPr>
        <p:txBody>
          <a:bodyPr spcFirstLastPara="1" wrap="square" lIns="91425" tIns="45700" rIns="91425" bIns="45700" anchor="t" anchorCtr="0">
            <a:normAutofit fontScale="92500"/>
          </a:bodyPr>
          <a:lstStyle/>
          <a:p>
            <a:pPr marL="228600" marR="0" lvl="0" indent="-228600" algn="l" rtl="0">
              <a:lnSpc>
                <a:spcPct val="90000"/>
              </a:lnSpc>
              <a:spcBef>
                <a:spcPts val="0"/>
              </a:spcBef>
              <a:spcAft>
                <a:spcPts val="0"/>
              </a:spcAft>
              <a:buClr>
                <a:schemeClr val="dk1"/>
              </a:buClr>
              <a:buSzPct val="100000"/>
              <a:buFont typeface="Arial"/>
              <a:buChar char="•"/>
            </a:pPr>
            <a:r>
              <a:rPr lang="ru-RU" sz="2800" b="1" i="0" u="sng" strike="noStrike" cap="none" dirty="0">
                <a:solidFill>
                  <a:schemeClr val="dk1"/>
                </a:solidFill>
                <a:latin typeface="Arial"/>
                <a:ea typeface="Arial"/>
                <a:cs typeface="Arial"/>
                <a:sym typeface="Arial"/>
              </a:rPr>
              <a:t>Обеспечение проходимости дыхательных путей с иммобилизацией шейного отдела позвоночника</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ct val="100000"/>
              <a:buFont typeface="Arial"/>
              <a:buChar char="•"/>
            </a:pPr>
            <a:r>
              <a:rPr lang="ru-RU" sz="2400" b="1" i="0" u="none" strike="noStrike" cap="none" dirty="0">
                <a:solidFill>
                  <a:schemeClr val="dk1"/>
                </a:solidFill>
                <a:latin typeface="Arial"/>
                <a:ea typeface="Arial"/>
                <a:cs typeface="Arial"/>
                <a:sym typeface="Arial"/>
              </a:rPr>
              <a:t>Проверьте</a:t>
            </a:r>
            <a:r>
              <a:rPr lang="ru-RU" sz="2400" b="0" i="0" u="none" strike="noStrike" cap="none" dirty="0">
                <a:solidFill>
                  <a:schemeClr val="dk1"/>
                </a:solidFill>
                <a:latin typeface="Arial"/>
                <a:ea typeface="Arial"/>
                <a:cs typeface="Arial"/>
                <a:sym typeface="Arial"/>
              </a:rPr>
              <a:t>, нет ли обструкции дыхательных путей.</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ct val="100000"/>
              <a:buFont typeface="Arial"/>
              <a:buChar char="•"/>
            </a:pPr>
            <a:r>
              <a:rPr lang="ru-RU" sz="2400" b="0" i="0" u="none" strike="noStrike" cap="none" dirty="0">
                <a:solidFill>
                  <a:schemeClr val="dk1"/>
                </a:solidFill>
                <a:latin typeface="Arial"/>
                <a:ea typeface="Arial"/>
                <a:cs typeface="Arial"/>
                <a:sym typeface="Arial"/>
              </a:rPr>
              <a:t>При травме обеспечьте иммобилизацию шейного отдела позвоночника. </a:t>
            </a:r>
            <a:endParaRPr sz="1400" b="0" i="0" u="none" strike="noStrike" cap="none" dirty="0">
              <a:solidFill>
                <a:srgbClr val="000000"/>
              </a:solidFill>
              <a:latin typeface="Arial"/>
              <a:ea typeface="Arial"/>
              <a:cs typeface="Arial"/>
              <a:sym typeface="Arial"/>
            </a:endParaRPr>
          </a:p>
        </p:txBody>
      </p:sp>
      <p:sp>
        <p:nvSpPr>
          <p:cNvPr id="465" name="Google Shape;465;p9"/>
          <p:cNvSpPr txBox="1"/>
          <p:nvPr/>
        </p:nvSpPr>
        <p:spPr>
          <a:xfrm>
            <a:off x="2589565" y="4725862"/>
            <a:ext cx="8635482" cy="165391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ru-RU" sz="2800" b="1" i="0" u="sng" strike="noStrike" cap="none" dirty="0">
                <a:solidFill>
                  <a:schemeClr val="dk1"/>
                </a:solidFill>
                <a:latin typeface="Arial"/>
                <a:ea typeface="Arial"/>
                <a:cs typeface="Arial"/>
                <a:sym typeface="Arial"/>
              </a:rPr>
              <a:t>Контроль кровообращения и кровотечения</a:t>
            </a:r>
            <a:r>
              <a:rPr lang="ru-RU" sz="2800" b="0" i="0" u="none" strike="noStrike" cap="none" dirty="0">
                <a:solidFill>
                  <a:schemeClr val="dk1"/>
                </a:solidFill>
                <a:latin typeface="Arial"/>
                <a:ea typeface="Arial"/>
                <a:cs typeface="Arial"/>
                <a:sym typeface="Arial"/>
              </a:rPr>
              <a:t>, в/в инфузионная терапия</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Определите, достаточная ли перфузия у пациента.</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200"/>
              <a:buFont typeface="Arial"/>
              <a:buChar char="•"/>
            </a:pPr>
            <a:r>
              <a:rPr lang="ru-RU" sz="2200" b="1" i="0" u="none" strike="noStrike" cap="none" dirty="0">
                <a:solidFill>
                  <a:schemeClr val="dk1"/>
                </a:solidFill>
                <a:latin typeface="Arial"/>
                <a:ea typeface="Arial"/>
                <a:cs typeface="Arial"/>
                <a:sym typeface="Arial"/>
              </a:rPr>
              <a:t>Проверьте </a:t>
            </a:r>
            <a:r>
              <a:rPr lang="ru-RU" sz="2200" b="0" i="0" u="none" strike="noStrike" cap="none" dirty="0">
                <a:solidFill>
                  <a:schemeClr val="dk1"/>
                </a:solidFill>
                <a:latin typeface="Arial"/>
                <a:ea typeface="Arial"/>
                <a:cs typeface="Arial"/>
                <a:sym typeface="Arial"/>
              </a:rPr>
              <a:t>наличие опасного для жизни кровотечения</a:t>
            </a:r>
            <a:endParaRPr sz="1400" b="0" i="0" u="none" strike="noStrike" cap="none" dirty="0">
              <a:solidFill>
                <a:srgbClr val="000000"/>
              </a:solidFill>
              <a:latin typeface="Arial"/>
              <a:ea typeface="Arial"/>
              <a:cs typeface="Arial"/>
              <a:sym typeface="Arial"/>
            </a:endParaRPr>
          </a:p>
        </p:txBody>
      </p:sp>
      <p:pic>
        <p:nvPicPr>
          <p:cNvPr id="466" name="Google Shape;466;p9"/>
          <p:cNvPicPr preferRelativeResize="0"/>
          <p:nvPr/>
        </p:nvPicPr>
        <p:blipFill rotWithShape="1">
          <a:blip r:embed="rId3">
            <a:alphaModFix/>
          </a:blip>
          <a:srcRect/>
          <a:stretch/>
        </p:blipFill>
        <p:spPr>
          <a:xfrm>
            <a:off x="210950" y="1139432"/>
            <a:ext cx="1847850" cy="990600"/>
          </a:xfrm>
          <a:prstGeom prst="rect">
            <a:avLst/>
          </a:prstGeom>
          <a:noFill/>
          <a:ln>
            <a:noFill/>
          </a:ln>
        </p:spPr>
      </p:pic>
      <p:pic>
        <p:nvPicPr>
          <p:cNvPr id="467" name="Google Shape;467;p9" descr="A picture containing logo&#10;&#10;Description automatically generated"/>
          <p:cNvPicPr preferRelativeResize="0"/>
          <p:nvPr/>
        </p:nvPicPr>
        <p:blipFill rotWithShape="1">
          <a:blip r:embed="rId4">
            <a:alphaModFix/>
          </a:blip>
          <a:srcRect/>
          <a:stretch/>
        </p:blipFill>
        <p:spPr>
          <a:xfrm>
            <a:off x="204787" y="2942441"/>
            <a:ext cx="1876425" cy="1038225"/>
          </a:xfrm>
          <a:prstGeom prst="rect">
            <a:avLst/>
          </a:prstGeom>
          <a:noFill/>
          <a:ln>
            <a:noFill/>
          </a:ln>
        </p:spPr>
      </p:pic>
      <p:pic>
        <p:nvPicPr>
          <p:cNvPr id="468" name="Google Shape;468;p9" descr="A picture containing icon&#10;&#10;Description automatically generated"/>
          <p:cNvPicPr preferRelativeResize="0"/>
          <p:nvPr/>
        </p:nvPicPr>
        <p:blipFill rotWithShape="1">
          <a:blip r:embed="rId5">
            <a:alphaModFix/>
          </a:blip>
          <a:srcRect/>
          <a:stretch/>
        </p:blipFill>
        <p:spPr>
          <a:xfrm>
            <a:off x="291747" y="4725862"/>
            <a:ext cx="1857375" cy="981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11859</Words>
  <Application>Microsoft Office PowerPoint</Application>
  <PresentationFormat>Широкий екран</PresentationFormat>
  <Paragraphs>1014</Paragraphs>
  <Slides>75</Slides>
  <Notes>75</Notes>
  <HiddenSlides>5</HiddenSlides>
  <MMClips>0</MMClips>
  <ScaleCrop>false</ScaleCrop>
  <HeadingPairs>
    <vt:vector size="6" baseType="variant">
      <vt:variant>
        <vt:lpstr>Використані шрифти</vt:lpstr>
      </vt:variant>
      <vt:variant>
        <vt:i4>6</vt:i4>
      </vt:variant>
      <vt:variant>
        <vt:lpstr>Тема</vt:lpstr>
      </vt:variant>
      <vt:variant>
        <vt:i4>3</vt:i4>
      </vt:variant>
      <vt:variant>
        <vt:lpstr>Заголовки слайдів</vt:lpstr>
      </vt:variant>
      <vt:variant>
        <vt:i4>75</vt:i4>
      </vt:variant>
    </vt:vector>
  </HeadingPairs>
  <TitlesOfParts>
    <vt:vector size="84" baseType="lpstr">
      <vt:lpstr>Arial</vt:lpstr>
      <vt:lpstr>Calibri</vt:lpstr>
      <vt:lpstr>Noto Sans Symbols</vt:lpstr>
      <vt:lpstr>Lato</vt:lpstr>
      <vt:lpstr>Wingdings</vt:lpstr>
      <vt:lpstr>Atkinson Hyperlegible</vt:lpstr>
      <vt:lpstr>Office Theme</vt:lpstr>
      <vt:lpstr>Office Theme</vt:lpstr>
      <vt:lpstr>Office Theme</vt:lpstr>
      <vt:lpstr>Алгоритм ABCDE и сбор анамнеза по схеме SAMPLE</vt:lpstr>
      <vt:lpstr>Цели</vt:lpstr>
      <vt:lpstr>Алгоритм ABCDE и сбор анамнеза по схеме SAMPLE</vt:lpstr>
      <vt:lpstr>Почему именно алгоритм ABCDE?</vt:lpstr>
      <vt:lpstr>Что такое «сбор анамнеза по схеме SAMPLE»?</vt:lpstr>
      <vt:lpstr>ABCDE: начальный алгоритм</vt:lpstr>
      <vt:lpstr>Вопросы безопасности</vt:lpstr>
      <vt:lpstr>Вопрос из рабочей тетради №1:  Безопасность</vt:lpstr>
      <vt:lpstr>Алгоритм ABCDE: элементы</vt:lpstr>
      <vt:lpstr>Алгоритм ABCDE: элементы</vt:lpstr>
      <vt:lpstr>Необходимые навыки</vt:lpstr>
      <vt:lpstr>                 ПОМНИТЕ: </vt:lpstr>
      <vt:lpstr>Оценка проходимости дыхательных путей</vt:lpstr>
      <vt:lpstr>Обеспечение проходимости дыхательных путей</vt:lpstr>
      <vt:lpstr>Обеспечение проходимости дыхательных путей: асфиксия</vt:lpstr>
      <vt:lpstr>Обеспечение проходимости дыхательных путей</vt:lpstr>
      <vt:lpstr>Вопросы</vt:lpstr>
      <vt:lpstr>Дыхание: оценка</vt:lpstr>
      <vt:lpstr>Дыхание: оценка</vt:lpstr>
      <vt:lpstr>Дыхание: помощь при нарушениях</vt:lpstr>
      <vt:lpstr>Дыхание: помощь при нарушениях</vt:lpstr>
      <vt:lpstr>Вопросы</vt:lpstr>
      <vt:lpstr>Кровообращение: оценка</vt:lpstr>
      <vt:lpstr>Кровообращение: оценка</vt:lpstr>
      <vt:lpstr>Кровообращение: помощь при нарушениях</vt:lpstr>
      <vt:lpstr>Вопросы</vt:lpstr>
      <vt:lpstr>Функции ЦНС: оценка </vt:lpstr>
      <vt:lpstr>Функции ЦНС: помощь при нарушениях</vt:lpstr>
      <vt:lpstr>Функции ЦНС: помощь при нарушениях</vt:lpstr>
      <vt:lpstr>Вопросы</vt:lpstr>
      <vt:lpstr>Воздействие окружающей среды /    осмотр пациента: оценка</vt:lpstr>
      <vt:lpstr>Воздействие окружающей среды / осмотр пациента: помощь при нарушениях</vt:lpstr>
      <vt:lpstr>Вопросы</vt:lpstr>
      <vt:lpstr>Алгоритм ABCDE и сбор анамнеза по схеме SAMPLE</vt:lpstr>
      <vt:lpstr>Углубленное изучение острых, угрожающих жизни состояний</vt:lpstr>
      <vt:lpstr>Обструкция дыхательных путей: инородное тело</vt:lpstr>
      <vt:lpstr>Обструкция дыхательных путей: ожоги</vt:lpstr>
      <vt:lpstr>Обструкция дыхательных путей:  выраженная аллергическая реакция</vt:lpstr>
      <vt:lpstr>Обструкция дыхательных путей: травма</vt:lpstr>
      <vt:lpstr>Презентація PowerPoint</vt:lpstr>
      <vt:lpstr>Нарушения дыхания: напряженный пневмоторакс </vt:lpstr>
      <vt:lpstr>Нарушения дыхания: подозрение на передозировку опиатами</vt:lpstr>
      <vt:lpstr>Нарушения дыхания: астма / ХОБЛ</vt:lpstr>
      <vt:lpstr>Нарушения дыхания:  обширный плевральный выпот / гемоторакс</vt:lpstr>
      <vt:lpstr>Нарушения кровообращения: отсутствие пульса</vt:lpstr>
      <vt:lpstr>Нарушения кровообращения: шок</vt:lpstr>
      <vt:lpstr>Нарушения кровообращения: сильное кровотечение</vt:lpstr>
      <vt:lpstr>Нарушения кровообращения:  тампонада сердца </vt:lpstr>
      <vt:lpstr>Нарушение функций ЦНС: гипогликемия</vt:lpstr>
      <vt:lpstr>Нарушение функций ЦНС:  повышенное внутричерепное давление</vt:lpstr>
      <vt:lpstr>Нарушение функций ЦНС: судороги / конвульсии</vt:lpstr>
      <vt:lpstr>Состояния, связанные с воздействием окружающей среды: укус змеи </vt:lpstr>
      <vt:lpstr>Презентація PowerPoint</vt:lpstr>
      <vt:lpstr>Вопрос из рабочей тетради №2</vt:lpstr>
      <vt:lpstr>Алгоритм ABCDE и сбор анамнеза по схеме SAMPLE</vt:lpstr>
      <vt:lpstr>Особые педиатрические аспекты </vt:lpstr>
      <vt:lpstr>Особенности дыхательных путей у детей</vt:lpstr>
      <vt:lpstr>Особенности дыхания у детей</vt:lpstr>
      <vt:lpstr>Особенности дыхания у детей</vt:lpstr>
      <vt:lpstr>Особенности кровообращения у детей</vt:lpstr>
      <vt:lpstr>Особенности неврологического статуса у детей</vt:lpstr>
      <vt:lpstr>Особенности воздействия окружающей среды на детей</vt:lpstr>
      <vt:lpstr>Оценивайте всех детей на наличие признаков опасности. Ребенок с признаками опасности требует срочного внимания!  </vt:lpstr>
      <vt:lpstr>Вопрос из рабочей тетради №3</vt:lpstr>
      <vt:lpstr>Алгоритм ABCDE: Краткий обзор</vt:lpstr>
      <vt:lpstr>ПОМНИТЕ</vt:lpstr>
      <vt:lpstr>Презентація PowerPoint</vt:lpstr>
      <vt:lpstr>Вопрос из рабочей тетради №4</vt:lpstr>
      <vt:lpstr>Аспекты передачи пациента</vt:lpstr>
      <vt:lpstr>Вопросы</vt:lpstr>
      <vt:lpstr>Быстрые карточки</vt:lpstr>
      <vt:lpstr>Презентація PowerPoint</vt:lpstr>
      <vt:lpstr>Презентація PowerPoint</vt:lpstr>
      <vt:lpstr>Презентація PowerPoint</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TALISHINSKAYA, Fidan</dc:creator>
  <cp:lastModifiedBy>Oles Yehorov</cp:lastModifiedBy>
  <cp:revision>8</cp:revision>
  <dcterms:created xsi:type="dcterms:W3CDTF">2023-04-28T16:41:55Z</dcterms:created>
  <dcterms:modified xsi:type="dcterms:W3CDTF">2024-07-08T17:43:46Z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