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80" r:id="rId3"/>
  </p:sldMasterIdLst>
  <p:notesMasterIdLst>
    <p:notesMasterId r:id="rId8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Lst>
  <p:sldSz cx="12192000" cy="6858000"/>
  <p:notesSz cx="6858000" cy="9144000"/>
  <p:embeddedFontLst>
    <p:embeddedFont>
      <p:font typeface="Lato" panose="020F0502020204030203" pitchFamily="34" charset="0"/>
      <p:regular r:id="rId82"/>
      <p:bold r:id="rId83"/>
      <p:italic r:id="rId84"/>
      <p:boldItalic r:id="rId85"/>
    </p:embeddedFont>
    <p:embeddedFont>
      <p:font typeface="Quattrocento Sans" panose="020B0502050000020003" pitchFamily="34" charset="0"/>
      <p:regular r:id="rId86"/>
      <p:bold r:id="rId87"/>
      <p:italic r:id="rId88"/>
      <p:boldItalic r:id="rId8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5" roundtripDataSignature="AMtx7mgUeDLSo+ziDkXDfqONOl7bqQh1D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3E6347-52F4-4D33-B04C-936E62D6B763}">
  <a:tblStyle styleId="{673E6347-52F4-4D33-B04C-936E62D6B763}"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33" autoAdjust="0"/>
  </p:normalViewPr>
  <p:slideViewPr>
    <p:cSldViewPr snapToGrid="0">
      <p:cViewPr>
        <p:scale>
          <a:sx n="77" d="100"/>
          <a:sy n="77" d="100"/>
        </p:scale>
        <p:origin x="806" y="-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font" Target="fonts/font3.fntdata"/><Relationship Id="rId89" Type="http://schemas.openxmlformats.org/officeDocument/2006/relationships/font" Target="fonts/font8.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5" Type="http://customschemas.google.com/relationships/presentationmetadata" Target="metadata"/><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font" Target="fonts/font4.fntdata"/><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font" Target="fonts/font2.fntdata"/><Relationship Id="rId88" Type="http://schemas.openxmlformats.org/officeDocument/2006/relationships/font" Target="fonts/font7.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notesMaster" Target="notesMasters/notesMaster1.xml"/><Relationship Id="rId86" Type="http://schemas.openxmlformats.org/officeDocument/2006/relationships/font" Target="fonts/font5.fntdata"/><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font" Target="fonts/font6.fntdata"/><Relationship Id="rId61" Type="http://schemas.openxmlformats.org/officeDocument/2006/relationships/slide" Target="slides/slide58.xml"/><Relationship Id="rId82" Type="http://schemas.openxmlformats.org/officeDocument/2006/relationships/font" Target="fonts/font1.fntdata"/><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Добро пожаловать на модуль «Измененный психический статус».</a:t>
            </a:r>
            <a:endParaRPr dirty="0"/>
          </a:p>
        </p:txBody>
      </p:sp>
      <p:sp>
        <p:nvSpPr>
          <p:cNvPr id="342" name="Google Shape;34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В первой части данной презентации мы рассмотрим сбор анамнеза по схеме SAMPLE у пациентов с измененным психическим статусом. </a:t>
            </a:r>
            <a:endParaRPr dirty="0"/>
          </a:p>
        </p:txBody>
      </p:sp>
      <p:sp>
        <p:nvSpPr>
          <p:cNvPr id="434" name="Google Shape;43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Начиная с признаков и симптомов, мы можем задать вопрос о том, как текущее состояние пациента сопоставляется с его исходным психическим статусом. По возможности расспросите родственников / друзей или тех, кто знает пациента, о его исходном уровне, чтобы определить нормальное поведение. </a:t>
            </a:r>
            <a:endParaRPr dirty="0"/>
          </a:p>
          <a:p>
            <a:pPr marL="0" lvl="0" indent="0" algn="l" rtl="0">
              <a:spcBef>
                <a:spcPts val="800"/>
              </a:spcBef>
              <a:spcAft>
                <a:spcPts val="0"/>
              </a:spcAft>
              <a:buNone/>
            </a:pPr>
            <a:endParaRPr dirty="0"/>
          </a:p>
        </p:txBody>
      </p:sp>
      <p:sp>
        <p:nvSpPr>
          <p:cNvPr id="442" name="Google Shape;44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Мы можем спросить о наличии сопутствующего затруднения дыхания, поскольку низкий уровень кислорода может повлиять на нормальное функционирование мозга.  </a:t>
            </a:r>
            <a:endParaRPr dirty="0"/>
          </a:p>
          <a:p>
            <a:pPr marL="457200" marR="0" lvl="0" indent="-171450" algn="l" rtl="0">
              <a:lnSpc>
                <a:spcPct val="115000"/>
              </a:lnSpc>
              <a:spcBef>
                <a:spcPts val="1300"/>
              </a:spcBef>
              <a:spcAft>
                <a:spcPts val="0"/>
              </a:spcAft>
              <a:buNone/>
            </a:pPr>
            <a:endParaRPr sz="1200" b="0" i="0" u="none" strike="noStrike" cap="none" dirty="0">
              <a:solidFill>
                <a:schemeClr val="dk1"/>
              </a:solidFill>
              <a:latin typeface="Lato"/>
              <a:ea typeface="Lato"/>
              <a:cs typeface="Lato"/>
              <a:sym typeface="Lato"/>
            </a:endParaRPr>
          </a:p>
          <a:p>
            <a:pPr marL="0" lvl="0" indent="0" algn="l" rtl="0">
              <a:spcBef>
                <a:spcPts val="0"/>
              </a:spcBef>
              <a:spcAft>
                <a:spcPts val="0"/>
              </a:spcAft>
              <a:buNone/>
            </a:pPr>
            <a:endParaRPr dirty="0"/>
          </a:p>
        </p:txBody>
      </p:sp>
      <p:sp>
        <p:nvSpPr>
          <p:cNvPr id="451" name="Google Shape;45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Мы можем спросить о головной боли, поскольку изменение психического статуса с сопутствующей головной болью может усилить наше подозрение на внутричерепную инфекцию, опухоль или кровотечение. Мы можем спросить о рвоте у пациента, так как это может быть признаком повышенного ВЧД или отравления. Рвота, диарея или и то, и другое могут быть признаками инфекции. Они могут вызвать обезвоживание, которое может привести к нарушению перфузии мозга, или к гипогликемии, которая может быть основной причиной ИПС.   </a:t>
            </a:r>
            <a:endParaRPr dirty="0"/>
          </a:p>
          <a:p>
            <a:pPr marL="0" marR="0" lvl="0" indent="0" algn="l" rtl="0">
              <a:lnSpc>
                <a:spcPct val="115000"/>
              </a:lnSpc>
              <a:spcBef>
                <a:spcPts val="800"/>
              </a:spcBef>
              <a:spcAft>
                <a:spcPts val="0"/>
              </a:spcAft>
              <a:buClr>
                <a:schemeClr val="dk1"/>
              </a:buClr>
              <a:buSzPts val="300"/>
              <a:buFont typeface="Arial"/>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sz="1200" dirty="0"/>
          </a:p>
          <a:p>
            <a:pPr marL="457200" marR="0" lvl="0" indent="-171450" algn="l" rtl="0">
              <a:lnSpc>
                <a:spcPct val="115000"/>
              </a:lnSpc>
              <a:spcBef>
                <a:spcPts val="500"/>
              </a:spcBef>
              <a:spcAft>
                <a:spcPts val="0"/>
              </a:spcAft>
              <a:buNone/>
            </a:pPr>
            <a:endParaRPr sz="1200" b="0" i="0" u="none" strike="noStrike" cap="none" dirty="0">
              <a:solidFill>
                <a:schemeClr val="dk1"/>
              </a:solidFill>
              <a:latin typeface="Lato"/>
              <a:ea typeface="Lato"/>
              <a:cs typeface="Lato"/>
              <a:sym typeface="Lato"/>
            </a:endParaRPr>
          </a:p>
          <a:p>
            <a:pPr marL="0" lvl="0" indent="0" algn="l" rtl="0">
              <a:spcBef>
                <a:spcPts val="0"/>
              </a:spcBef>
              <a:spcAft>
                <a:spcPts val="0"/>
              </a:spcAft>
              <a:buNone/>
            </a:pPr>
            <a:endParaRPr dirty="0"/>
          </a:p>
        </p:txBody>
      </p:sp>
      <p:sp>
        <p:nvSpPr>
          <p:cNvPr id="463" name="Google Shape;46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Мы можем спросить о сопутствующих головокружениях или обмороках, которые также могут свидетельствовать о нарушении перфузии мозга. </a:t>
            </a:r>
            <a:endParaRPr dirty="0"/>
          </a:p>
          <a:p>
            <a:pPr marL="0" lvl="0" indent="0" algn="l" rtl="0">
              <a:spcBef>
                <a:spcPts val="800"/>
              </a:spcBef>
              <a:spcAft>
                <a:spcPts val="0"/>
              </a:spcAft>
              <a:buNone/>
            </a:pPr>
            <a:endParaRPr dirty="0"/>
          </a:p>
        </p:txBody>
      </p:sp>
      <p:sp>
        <p:nvSpPr>
          <p:cNvPr id="474" name="Google Shape;47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Крайне важно спросить о сроках появления симптомов.  Если симптомы проявились быстро, можно говорить об инфекции, воспалении, кровотечении, отравлении или токсическом воздействии. Если симптомы проявляются постепенно, в течение нескольких недель или месяцев, мы можем предполагать наличие в мозге объемных образований, например опухолей, которые обычно растут медленнее. Если симптомы появляются и исчезают, чередуясь с периодами нормального состояния между эпизодами, то причиной могут быть припадки, судороги или психические заболевания. </a:t>
            </a:r>
            <a:endParaRPr dirty="0"/>
          </a:p>
          <a:p>
            <a:pPr marL="457200" marR="0" lvl="0" indent="-171450" algn="l" rtl="0">
              <a:lnSpc>
                <a:spcPct val="115000"/>
              </a:lnSpc>
              <a:spcBef>
                <a:spcPts val="1300"/>
              </a:spcBef>
              <a:spcAft>
                <a:spcPts val="0"/>
              </a:spcAft>
              <a:buNone/>
            </a:pPr>
            <a:endParaRPr sz="1200" b="0" i="0" u="none" strike="noStrike" cap="none" dirty="0">
              <a:solidFill>
                <a:schemeClr val="dk1"/>
              </a:solidFill>
              <a:latin typeface="Lato"/>
              <a:ea typeface="Lato"/>
              <a:cs typeface="Lato"/>
              <a:sym typeface="Lato"/>
            </a:endParaRPr>
          </a:p>
          <a:p>
            <a:pPr marL="0" lvl="0" indent="0" algn="l" rtl="0">
              <a:spcBef>
                <a:spcPts val="0"/>
              </a:spcBef>
              <a:spcAft>
                <a:spcPts val="0"/>
              </a:spcAft>
              <a:buNone/>
            </a:pPr>
            <a:endParaRPr dirty="0"/>
          </a:p>
        </p:txBody>
      </p:sp>
      <p:sp>
        <p:nvSpPr>
          <p:cNvPr id="485" name="Google Shape;48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Если симптомы сопровождаются лихорадкой, это должно заставить нас задуматься об инфекции. Инфекции головного мозга, безусловно, могут вызывать лихорадку и изменение психического статуса, но и другие виды тяжелых инфекций, например, инфекции мочевыводящих путей, легких или крови, тоже могут быть ее причиной. Маленькие дети и пожилые люди особенно подвержены риску изменения психического статуса при таких тяжелых инфекциях. Однако, помимо инфекции, некоторые яды, рекреационные наркотики и лекарства могут вызывать изменение психического статуса, сопровождающееся лихорадкой. Длительное воздействие окружающей среды также может вызвать ИПС – это ИПС может сопровождаться лихорадкой, если имело место значительное тепловое воздействие, или гипотермией, если имело место холодовое воздействие. Важно отметить, что чрезвычайно высокая температура сама по себе может быть основной причиной ИПС.   </a:t>
            </a:r>
            <a:endParaRPr dirty="0"/>
          </a:p>
          <a:p>
            <a:pPr marL="457200" marR="0" lvl="0" indent="-171450" algn="l" rtl="0">
              <a:lnSpc>
                <a:spcPct val="115000"/>
              </a:lnSpc>
              <a:spcBef>
                <a:spcPts val="1300"/>
              </a:spcBef>
              <a:spcAft>
                <a:spcPts val="0"/>
              </a:spcAft>
              <a:buNone/>
            </a:pPr>
            <a:endParaRPr sz="1200" b="0" i="0" u="none" strike="noStrike" cap="none" dirty="0">
              <a:solidFill>
                <a:schemeClr val="dk1"/>
              </a:solidFill>
              <a:latin typeface="Lato"/>
              <a:ea typeface="Lato"/>
              <a:cs typeface="Lato"/>
              <a:sym typeface="Lato"/>
            </a:endParaRPr>
          </a:p>
          <a:p>
            <a:pPr marL="0" lvl="0" indent="0" algn="l" rtl="0">
              <a:spcBef>
                <a:spcPts val="0"/>
              </a:spcBef>
              <a:spcAft>
                <a:spcPts val="0"/>
              </a:spcAft>
              <a:buNone/>
            </a:pPr>
            <a:endParaRPr dirty="0"/>
          </a:p>
        </p:txBody>
      </p:sp>
      <p:sp>
        <p:nvSpPr>
          <p:cNvPr id="495" name="Google Shape;49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Мы уже упоминали, что как объемные образования, например опухоли, так и инсульты могут вызывать изменения психического статуса. Среди симптомов, которые могут вызвать подозрение на то, что первопричиной является именно это заболевание, – слабость, неуклюжесть или трудности при ходьбе. Если ИПС сопровождается болью в шее или скованностью при движении шеи, следует предположить наличие инфекции, например менингита, или кровоизлияния в мозг, например субарахноидального кровоизлияния.   </a:t>
            </a:r>
            <a:endParaRPr dirty="0"/>
          </a:p>
          <a:p>
            <a:pPr marL="457200" marR="0" lvl="0" indent="-171450" algn="l" rtl="0">
              <a:lnSpc>
                <a:spcPct val="115000"/>
              </a:lnSpc>
              <a:spcBef>
                <a:spcPts val="1300"/>
              </a:spcBef>
              <a:spcAft>
                <a:spcPts val="0"/>
              </a:spcAft>
              <a:buNone/>
            </a:pPr>
            <a:endParaRPr sz="1200" b="0" i="0" u="none" strike="noStrike" cap="none" dirty="0">
              <a:solidFill>
                <a:schemeClr val="dk1"/>
              </a:solidFill>
              <a:latin typeface="Lato"/>
              <a:ea typeface="Lato"/>
              <a:cs typeface="Lato"/>
              <a:sym typeface="Lato"/>
            </a:endParaRPr>
          </a:p>
          <a:p>
            <a:pPr marL="0" lvl="0" indent="0" algn="l" rtl="0">
              <a:spcBef>
                <a:spcPts val="0"/>
              </a:spcBef>
              <a:spcAft>
                <a:spcPts val="0"/>
              </a:spcAft>
              <a:buNone/>
            </a:pPr>
            <a:endParaRPr dirty="0"/>
          </a:p>
        </p:txBody>
      </p:sp>
      <p:sp>
        <p:nvSpPr>
          <p:cNvPr id="506" name="Google Shape;50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Если недавно произошло падение или травма, следует рассмотреть все виды внутричерепных кровотечений, помня о том, что изменения психического статуса могут возникнуть в течение нескольких дней после первоначальной травмы. Люди с хроническим алкоголизмом и пожилые люди могут быть особенно подвержены риску как падений, так и внутричерепных кровотечений в результате этих падений, хотя они могут быть не в состоянии предоставить подробную информацию о падении. Поэтому даже у тех пациентов, которые не сообщают о травме, мы должны рассматривать ее как причину ИПС.</a:t>
            </a:r>
            <a:endParaRPr dirty="0"/>
          </a:p>
          <a:p>
            <a:pPr marL="457200" marR="0" lvl="0" indent="-171450" algn="l" rtl="0">
              <a:lnSpc>
                <a:spcPct val="115000"/>
              </a:lnSpc>
              <a:spcBef>
                <a:spcPts val="1300"/>
              </a:spcBef>
              <a:spcAft>
                <a:spcPts val="0"/>
              </a:spcAft>
              <a:buNone/>
            </a:pPr>
            <a:endParaRPr sz="1200" b="0" i="0" u="none" strike="noStrike" cap="none" dirty="0">
              <a:solidFill>
                <a:schemeClr val="dk1"/>
              </a:solidFill>
              <a:latin typeface="Lato"/>
              <a:ea typeface="Lato"/>
              <a:cs typeface="Lato"/>
              <a:sym typeface="Lato"/>
            </a:endParaRPr>
          </a:p>
          <a:p>
            <a:pPr marL="0" lvl="0" indent="0" algn="l" rtl="0">
              <a:spcBef>
                <a:spcPts val="0"/>
              </a:spcBef>
              <a:spcAft>
                <a:spcPts val="0"/>
              </a:spcAft>
              <a:buNone/>
            </a:pPr>
            <a:endParaRPr dirty="0"/>
          </a:p>
        </p:txBody>
      </p:sp>
      <p:sp>
        <p:nvSpPr>
          <p:cNvPr id="517" name="Google Shape;51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У пациентов с ИПС следует рассматривать как случайные, так и неслучайные токсикологические причины. Если пациент сам сообщает о симптомах недавней депрессии или их отмечают родственники, друзья или знакомые, следует подумать о возможности сопутствующего употребления психоактивных веществ, например алкоголя или наркотиков, или попыток суицида. </a:t>
            </a:r>
            <a:endParaRPr/>
          </a:p>
          <a:p>
            <a:pPr marL="457200" marR="0" lvl="0" indent="-171450" algn="l" rtl="0">
              <a:lnSpc>
                <a:spcPct val="115000"/>
              </a:lnSpc>
              <a:spcBef>
                <a:spcPts val="1300"/>
              </a:spcBef>
              <a:spcAft>
                <a:spcPts val="0"/>
              </a:spcAft>
              <a:buNone/>
            </a:pPr>
            <a:endParaRPr sz="1200" b="0" i="0" u="none" strike="noStrike" cap="none">
              <a:solidFill>
                <a:schemeClr val="dk1"/>
              </a:solidFill>
              <a:latin typeface="Lato"/>
              <a:ea typeface="Lato"/>
              <a:cs typeface="Lato"/>
              <a:sym typeface="Lato"/>
            </a:endParaRPr>
          </a:p>
          <a:p>
            <a:pPr marL="0" lvl="0" indent="0" algn="l" rtl="0">
              <a:spcBef>
                <a:spcPts val="0"/>
              </a:spcBef>
              <a:spcAft>
                <a:spcPts val="0"/>
              </a:spcAft>
              <a:buNone/>
            </a:pPr>
            <a:endParaRPr/>
          </a:p>
        </p:txBody>
      </p:sp>
      <p:sp>
        <p:nvSpPr>
          <p:cNvPr id="528" name="Google Shape;52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К концу этой презентации вы сможете применять схему для сбора анамнеза SAMPLE к пациенту с измененным психическим статусом, распознавать ключевые моменты анамнеза, указывающие на различные причины измененного психического статуса, и перечислить представляющие высокий риск причины измененного психического статуса у взрослых и детей. Вы сможете описать, как проводить вторичное обследование пациента с измененным психическим статусом, и распознавать признаки измененного психического статуса. Мы расскажем о критических действиях при ведении пациента с измененным психическим статусом, определим основные навыки по устранению причин измененного психического статуса, представляющих высокий риск, и опишем особые педиатрические аспекты. Мы также расскажем о порядке действий во время передачи и транспортировки пациентов с измененным психическим статусом</a:t>
            </a:r>
            <a:endParaRPr dirty="0"/>
          </a:p>
          <a:p>
            <a:pPr marL="0" lvl="0" indent="0" algn="l" rtl="0">
              <a:lnSpc>
                <a:spcPct val="107000"/>
              </a:lnSpc>
              <a:spcBef>
                <a:spcPts val="800"/>
              </a:spcBef>
              <a:spcAft>
                <a:spcPts val="0"/>
              </a:spcAft>
              <a:buNone/>
            </a:pPr>
            <a:endParaRPr sz="1800" dirty="0">
              <a:latin typeface="Calibri"/>
              <a:ea typeface="Calibri"/>
              <a:cs typeface="Calibri"/>
              <a:sym typeface="Calibri"/>
            </a:endParaRPr>
          </a:p>
        </p:txBody>
      </p:sp>
      <p:sp>
        <p:nvSpPr>
          <p:cNvPr id="351" name="Google Shape;3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Если у нескольких человек в одном месте наблюдаются схожие симптомы, следует рассмотреть возможность случайного токсикологического воздействия, например отравления угарным газом при отоплении помещений без надлежащей вентиляции. </a:t>
            </a:r>
            <a:endParaRPr/>
          </a:p>
          <a:p>
            <a:pPr marL="0" lvl="0" indent="0" algn="l" rtl="0">
              <a:spcBef>
                <a:spcPts val="800"/>
              </a:spcBef>
              <a:spcAft>
                <a:spcPts val="0"/>
              </a:spcAft>
              <a:buNone/>
            </a:pPr>
            <a:endParaRPr/>
          </a:p>
        </p:txBody>
      </p:sp>
      <p:sp>
        <p:nvSpPr>
          <p:cNvPr id="537" name="Google Shape;53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После того как мы спросили о сопутствующих симптомах, нам нужно собрать информацию об аллергии. Тяжелые аллергические реакции могут вызвать гипоксию и нарушение перфузии или шок, что может привести непосредственно к изменению психического статуса. Мы также должны быть уверены, что во время начального лечения ИПС мы не назначим пациенту никаких лекарств, на которые у него аллергия.   </a:t>
            </a:r>
            <a:endParaRPr dirty="0"/>
          </a:p>
        </p:txBody>
      </p:sp>
      <p:sp>
        <p:nvSpPr>
          <p:cNvPr id="546" name="Google Shape;54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Для оценки возможных побочных эффектов или взаимодействия препаратов также важен сбор информации о списке лекарств, принимаемых пациентом дома, особенно о новых препаратах или изменениях дозировки. Лекарства, принимаемые для обезболивания, снотворные, для расслабления мышц, от судорог и тревожности, могут вызвать ИПС. Список лекарств или упаковки лекарств в доме пациента могут также содержать информацию о его основных хронических заболеваниях, если пациент не в состоянии сообщить о них. </a:t>
            </a:r>
            <a:endParaRPr dirty="0"/>
          </a:p>
        </p:txBody>
      </p:sp>
      <p:sp>
        <p:nvSpPr>
          <p:cNvPr id="557" name="Google Shape;55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Если пациент, его семья, друг или другой человек может предоставить информацию об истории болезни пациента, особенно важным и распространенным заболеванием, о котором следует спросить, является диабет. Гипогликемия (низкий уровень сахара в крови) и диабетический кетоацидоз (высокий уровень сахара в крови) могут вызывать ИПС. Возможно, будет полезно спросить о соблюдении или изменении режима приема лекарств, а также об изменениях таких явлений, как жажда, голод, мочеиспускание и дыхание, чтобы лучше дифференцировать тип диабетического криза.   </a:t>
            </a:r>
            <a:endParaRPr/>
          </a:p>
          <a:p>
            <a:pPr marL="457200" marR="0" lvl="0" indent="-171450" algn="l" rtl="0">
              <a:lnSpc>
                <a:spcPct val="115000"/>
              </a:lnSpc>
              <a:spcBef>
                <a:spcPts val="1300"/>
              </a:spcBef>
              <a:spcAft>
                <a:spcPts val="0"/>
              </a:spcAft>
              <a:buNone/>
            </a:pPr>
            <a:endParaRPr sz="1800" b="0" i="0" u="none" strike="noStrike" cap="none">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475"/>
              <a:buFont typeface="Arial"/>
              <a:buNone/>
            </a:pPr>
            <a:endParaRPr sz="1900" b="0" i="0" u="none" strike="noStrike" cap="none">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200"/>
              <a:buFont typeface="Calibri"/>
              <a:buNone/>
            </a:pPr>
            <a:endParaRPr sz="1200">
              <a:latin typeface="Lato"/>
              <a:ea typeface="Lato"/>
              <a:cs typeface="Lato"/>
              <a:sym typeface="Lato"/>
            </a:endParaRPr>
          </a:p>
          <a:p>
            <a:pPr marL="0" lvl="0" indent="0" algn="l" rtl="0">
              <a:spcBef>
                <a:spcPts val="0"/>
              </a:spcBef>
              <a:spcAft>
                <a:spcPts val="0"/>
              </a:spcAft>
              <a:buNone/>
            </a:pPr>
            <a:endParaRPr/>
          </a:p>
        </p:txBody>
      </p:sp>
      <p:sp>
        <p:nvSpPr>
          <p:cNvPr id="568" name="Google Shape;56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Кардиологические или сердечные заболевания могут вызывать ИПС, непосредственно снижая необходимый для работы мозга уровень кислорода или перфузии. Сердечные заболевания, высокое артериальное давление, диабет и высокий уровень холестерина увеличивают риск инсульта. У человека, у которого в анамнезе есть инсульт, следует рассмотреть возможность развития нового инсульта, а также осложнений после предыдущего инсульта. Недавний ишемический инсульт может увеличить риск внутричерепного кровотечения. Симптомы старого инсульта также могут вернуться или обостриться после любого перенесенного тяжелого заболевания.   Высокое артериальное давление увеличивает риск кровоизлияния в мозг. </a:t>
            </a:r>
            <a:endParaRPr dirty="0"/>
          </a:p>
          <a:p>
            <a:pPr marL="457200" marR="0" lvl="0" indent="-171450" algn="l" rtl="0">
              <a:lnSpc>
                <a:spcPct val="115000"/>
              </a:lnSpc>
              <a:spcBef>
                <a:spcPts val="1300"/>
              </a:spcBef>
              <a:spcAft>
                <a:spcPts val="0"/>
              </a:spcAft>
              <a:buNone/>
            </a:pPr>
            <a:endParaRPr sz="1800" b="0" i="0" u="none"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475"/>
              <a:buFont typeface="Arial"/>
              <a:buNone/>
            </a:pPr>
            <a:endParaRPr sz="1900" b="0" i="0" u="none" strike="noStrike" cap="none" dirty="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200"/>
              <a:buFont typeface="Calibri"/>
              <a:buNone/>
            </a:pPr>
            <a:endParaRPr sz="1200" dirty="0">
              <a:latin typeface="Lato"/>
              <a:ea typeface="Lato"/>
              <a:cs typeface="Lato"/>
              <a:sym typeface="Lato"/>
            </a:endParaRPr>
          </a:p>
          <a:p>
            <a:pPr marL="0" lvl="0" indent="0" algn="l" rtl="0">
              <a:spcBef>
                <a:spcPts val="0"/>
              </a:spcBef>
              <a:spcAft>
                <a:spcPts val="0"/>
              </a:spcAft>
              <a:buNone/>
            </a:pPr>
            <a:endParaRPr dirty="0"/>
          </a:p>
        </p:txBody>
      </p:sp>
      <p:sp>
        <p:nvSpPr>
          <p:cNvPr id="579" name="Google Shape;57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Наличие в анамнезе судорог очень важно, поскольку как активный припадок, так и постиктальный период сразу после него могут вызывать ИПС. Хотя для полного восстановления после припадка может потребоваться от нескольких минут до нескольких часов, ИПС, длящееся дольше этого срока, вызывает беспокойство, поэтому следует рассмотреть альтернативные причины.</a:t>
            </a:r>
            <a:endParaRPr/>
          </a:p>
          <a:p>
            <a:pPr marL="0" marR="0" lvl="0" indent="0" algn="l" rtl="0">
              <a:lnSpc>
                <a:spcPct val="90000"/>
              </a:lnSpc>
              <a:spcBef>
                <a:spcPts val="800"/>
              </a:spcBef>
              <a:spcAft>
                <a:spcPts val="0"/>
              </a:spcAft>
              <a:buClr>
                <a:schemeClr val="dk1"/>
              </a:buClr>
              <a:buSzPts val="475"/>
              <a:buFont typeface="Arial"/>
              <a:buNone/>
            </a:pPr>
            <a:endParaRPr sz="1900" b="0" i="0" u="none" strike="noStrike" cap="none">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200"/>
              <a:buFont typeface="Calibri"/>
              <a:buNone/>
            </a:pPr>
            <a:endParaRPr sz="1200">
              <a:latin typeface="Lato"/>
              <a:ea typeface="Lato"/>
              <a:cs typeface="Lato"/>
              <a:sym typeface="Lato"/>
            </a:endParaRPr>
          </a:p>
          <a:p>
            <a:pPr marL="0" lvl="0" indent="0" algn="l" rtl="0">
              <a:spcBef>
                <a:spcPts val="0"/>
              </a:spcBef>
              <a:spcAft>
                <a:spcPts val="0"/>
              </a:spcAft>
              <a:buNone/>
            </a:pPr>
            <a:endParaRPr/>
          </a:p>
        </p:txBody>
      </p:sp>
      <p:sp>
        <p:nvSpPr>
          <p:cNvPr id="590" name="Google Shape;59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Наличие в анамнезе таких заболеваний, как ВИЧ или ТБ, может свидетельствовать об инфекциях ЦНС или мозга, а наличие в анамнезе таких заболеваний, как печеночная или почечная недостаточность, – о накоплении в кровотоке токсинов, которые обычно выводятся этими органами.   </a:t>
            </a:r>
            <a:endParaRPr/>
          </a:p>
          <a:p>
            <a:pPr marL="0" lvl="0" indent="0" algn="l" rtl="0">
              <a:spcBef>
                <a:spcPts val="800"/>
              </a:spcBef>
              <a:spcAft>
                <a:spcPts val="0"/>
              </a:spcAft>
              <a:buNone/>
            </a:pPr>
            <a:endParaRPr sz="1800" b="0" i="0">
              <a:solidFill>
                <a:srgbClr val="000000"/>
              </a:solidFill>
              <a:latin typeface="Calibri"/>
              <a:ea typeface="Calibri"/>
              <a:cs typeface="Calibri"/>
              <a:sym typeface="Calibri"/>
            </a:endParaRPr>
          </a:p>
          <a:p>
            <a:pPr marL="457200" marR="0" lvl="0" indent="-171450" algn="l" rtl="0">
              <a:lnSpc>
                <a:spcPct val="115000"/>
              </a:lnSpc>
              <a:spcBef>
                <a:spcPts val="500"/>
              </a:spcBef>
              <a:spcAft>
                <a:spcPts val="0"/>
              </a:spcAft>
              <a:buNone/>
            </a:pPr>
            <a:endParaRPr sz="1800" b="0" i="0" u="none" strike="noStrike" cap="none">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475"/>
              <a:buFont typeface="Arial"/>
              <a:buNone/>
            </a:pPr>
            <a:endParaRPr sz="1900" b="0" i="0" u="none" strike="noStrike" cap="none">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200"/>
              <a:buFont typeface="Calibri"/>
              <a:buNone/>
            </a:pPr>
            <a:endParaRPr sz="1200">
              <a:latin typeface="Lato"/>
              <a:ea typeface="Lato"/>
              <a:cs typeface="Lato"/>
              <a:sym typeface="Lato"/>
            </a:endParaRPr>
          </a:p>
          <a:p>
            <a:pPr marL="0" lvl="0" indent="0" algn="l" rtl="0">
              <a:spcBef>
                <a:spcPts val="0"/>
              </a:spcBef>
              <a:spcAft>
                <a:spcPts val="0"/>
              </a:spcAft>
              <a:buNone/>
            </a:pPr>
            <a:endParaRPr/>
          </a:p>
        </p:txBody>
      </p:sp>
      <p:sp>
        <p:nvSpPr>
          <p:cNvPr id="601" name="Google Shape;60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Важно узнать о наличии в анамнезе расстройств, связанных с употреблением психоактивных веществ, таких как алкоголь или наркотики, так как острая интоксикация и абстиненция могут вызвать ИПС. Мы также знаем, что у этой группы пациентов может быть повышенный риск падений или гипогликемии, которые мы уже обсуждали как дополнительные независимые причины ИПС.   В частности, седативные средства и опиаты могут вызвать изменение психического статуса. </a:t>
            </a:r>
            <a:endParaRPr dirty="0"/>
          </a:p>
          <a:p>
            <a:pPr marL="457200" marR="0" lvl="0" indent="-171450" algn="l" rtl="0">
              <a:lnSpc>
                <a:spcPct val="115000"/>
              </a:lnSpc>
              <a:spcBef>
                <a:spcPts val="1300"/>
              </a:spcBef>
              <a:spcAft>
                <a:spcPts val="0"/>
              </a:spcAft>
              <a:buNone/>
            </a:pPr>
            <a:endParaRPr sz="1800" b="0" i="0" u="none"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475"/>
              <a:buFont typeface="Arial"/>
              <a:buNone/>
            </a:pPr>
            <a:endParaRPr sz="1900" b="0" i="0" u="none" strike="noStrike" cap="none" dirty="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200"/>
              <a:buFont typeface="Calibri"/>
              <a:buNone/>
            </a:pPr>
            <a:endParaRPr sz="1200" dirty="0">
              <a:latin typeface="Lato"/>
              <a:ea typeface="Lato"/>
              <a:cs typeface="Lato"/>
              <a:sym typeface="Lato"/>
            </a:endParaRPr>
          </a:p>
          <a:p>
            <a:pPr marL="0" lvl="0" indent="0" algn="l" rtl="0">
              <a:spcBef>
                <a:spcPts val="0"/>
              </a:spcBef>
              <a:spcAft>
                <a:spcPts val="0"/>
              </a:spcAft>
              <a:buNone/>
            </a:pPr>
            <a:endParaRPr dirty="0"/>
          </a:p>
        </p:txBody>
      </p:sp>
      <p:sp>
        <p:nvSpPr>
          <p:cNvPr id="610" name="Google Shape;61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Очень важно, чтобы у любой пациентки с судорогами или измененным психическим статусом учитывалась беременность или недавние роды. Эклампсия – это угрожающий жизни диагноз, который нужно лечить иначе, чем другие виды приступов. </a:t>
            </a:r>
            <a:endParaRPr dirty="0"/>
          </a:p>
          <a:p>
            <a:pPr marL="457200" marR="0" lvl="0" indent="-171450" algn="l" rtl="0">
              <a:lnSpc>
                <a:spcPct val="115000"/>
              </a:lnSpc>
              <a:spcBef>
                <a:spcPts val="1300"/>
              </a:spcBef>
              <a:spcAft>
                <a:spcPts val="0"/>
              </a:spcAft>
              <a:buNone/>
            </a:pPr>
            <a:endParaRPr sz="1800" b="0" i="0" u="none"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475"/>
              <a:buFont typeface="Arial"/>
              <a:buNone/>
            </a:pPr>
            <a:endParaRPr sz="1900" b="0" i="0" u="none" strike="noStrike" cap="none" dirty="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200"/>
              <a:buFont typeface="Calibri"/>
              <a:buNone/>
            </a:pPr>
            <a:endParaRPr sz="1200" dirty="0">
              <a:latin typeface="Lato"/>
              <a:ea typeface="Lato"/>
              <a:cs typeface="Lato"/>
              <a:sym typeface="Lato"/>
            </a:endParaRPr>
          </a:p>
          <a:p>
            <a:pPr marL="0" lvl="0" indent="0" algn="l" rtl="0">
              <a:spcBef>
                <a:spcPts val="0"/>
              </a:spcBef>
              <a:spcAft>
                <a:spcPts val="0"/>
              </a:spcAft>
              <a:buNone/>
            </a:pPr>
            <a:endParaRPr dirty="0"/>
          </a:p>
        </p:txBody>
      </p:sp>
      <p:sp>
        <p:nvSpPr>
          <p:cNvPr id="619" name="Google Shape;61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Важно знать время последнего приема пищи / питья, если у пациента есть вероятность экстренной хирургической операции, требующей анестезии. Это важно еще и потому, что плохое питание или недостаточное питье могут указывать на обезвоживание, гипогликемию или нехватку витаминов.  </a:t>
            </a:r>
            <a:endParaRPr dirty="0"/>
          </a:p>
          <a:p>
            <a:pPr marL="457200" marR="0" lvl="0" indent="-171450" algn="l" rtl="0">
              <a:lnSpc>
                <a:spcPct val="115000"/>
              </a:lnSpc>
              <a:spcBef>
                <a:spcPts val="1300"/>
              </a:spcBef>
              <a:spcAft>
                <a:spcPts val="0"/>
              </a:spcAft>
              <a:buNone/>
            </a:pPr>
            <a:endParaRPr sz="1900" b="0" i="0" u="none" strike="noStrike" cap="none" dirty="0">
              <a:solidFill>
                <a:schemeClr val="dk1"/>
              </a:solidFill>
              <a:latin typeface="Lato"/>
              <a:ea typeface="Lato"/>
              <a:cs typeface="Lato"/>
              <a:sym typeface="Lato"/>
            </a:endParaRPr>
          </a:p>
          <a:p>
            <a:pPr marL="514350" marR="0" lvl="1" indent="0" algn="l" rtl="0">
              <a:lnSpc>
                <a:spcPct val="115000"/>
              </a:lnSpc>
              <a:spcBef>
                <a:spcPts val="500"/>
              </a:spcBef>
              <a:spcAft>
                <a:spcPts val="0"/>
              </a:spcAft>
              <a:buClr>
                <a:schemeClr val="dk1"/>
              </a:buClr>
              <a:buSzPts val="1900"/>
              <a:buFont typeface="Calibri"/>
              <a:buNone/>
            </a:pPr>
            <a:endParaRPr sz="1900" dirty="0">
              <a:latin typeface="Lato"/>
              <a:ea typeface="Lato"/>
              <a:cs typeface="Lato"/>
              <a:sym typeface="Lato"/>
            </a:endParaRPr>
          </a:p>
        </p:txBody>
      </p:sp>
      <p:sp>
        <p:nvSpPr>
          <p:cNvPr id="630" name="Google Shape;630;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Основные навыки для данного модуля перечислены здесь. Каждый навык будет представлен на лекциях и отработан на практических занятиях в рамках этого курса. </a:t>
            </a:r>
            <a:endParaRPr/>
          </a:p>
          <a:p>
            <a:pPr marL="0" lvl="0" indent="0" algn="l" rtl="0">
              <a:spcBef>
                <a:spcPts val="80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Чтобы закончить сбор анамнеза SAMPLE, мы должны спросить о событиях, которые сопутствовали этому случаю. Мы уже говорили о том, что выявление недавней травмы может свидетельствовать о возможном повреждении мозга. Еще одно недавнее событие, о котором следует спросить, - это путешествия, поскольку определенные инфекции, например, малярия, могут быть более распространены в определенных местах. </a:t>
            </a:r>
            <a:endParaRPr dirty="0"/>
          </a:p>
          <a:p>
            <a:pPr marL="457200" marR="0" lvl="0" indent="-171450" algn="l" rtl="0">
              <a:lnSpc>
                <a:spcPct val="115000"/>
              </a:lnSpc>
              <a:spcBef>
                <a:spcPts val="1300"/>
              </a:spcBef>
              <a:spcAft>
                <a:spcPts val="0"/>
              </a:spcAft>
              <a:buNone/>
            </a:pPr>
            <a:endParaRPr sz="1200" b="0" i="0" u="none" strike="noStrike" cap="none" dirty="0">
              <a:solidFill>
                <a:schemeClr val="dk1"/>
              </a:solidFill>
              <a:latin typeface="Lato"/>
              <a:ea typeface="Lato"/>
              <a:cs typeface="Lato"/>
              <a:sym typeface="Lato"/>
            </a:endParaRPr>
          </a:p>
          <a:p>
            <a:pPr marL="914400" lvl="0" indent="-349250" algn="l" rtl="0">
              <a:spcBef>
                <a:spcPts val="500"/>
              </a:spcBef>
              <a:spcAft>
                <a:spcPts val="0"/>
              </a:spcAft>
              <a:buNone/>
            </a:pPr>
            <a:endParaRPr sz="1200" b="0" i="0" u="none" strike="noStrike" cap="none" dirty="0">
              <a:solidFill>
                <a:schemeClr val="dk1"/>
              </a:solidFill>
              <a:latin typeface="Lato"/>
              <a:ea typeface="Lato"/>
              <a:cs typeface="Lato"/>
              <a:sym typeface="Lato"/>
            </a:endParaRPr>
          </a:p>
          <a:p>
            <a:pPr marL="0" lvl="0" indent="0" algn="l" rtl="0">
              <a:spcBef>
                <a:spcPts val="0"/>
              </a:spcBef>
              <a:spcAft>
                <a:spcPts val="0"/>
              </a:spcAft>
              <a:buNone/>
            </a:pPr>
            <a:endParaRPr dirty="0"/>
          </a:p>
        </p:txBody>
      </p:sp>
      <p:sp>
        <p:nvSpPr>
          <p:cNvPr id="641" name="Google Shape;641;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Другие контакты, например, с больными людьми, животными, определенными химическими веществами, наркотиками, алкоголем или окружающей средой, могут стать ключом к выяснению причины изменения психического статуса.  Такие контакты могут привести к инфекции, отравлению, </a:t>
            </a:r>
            <a:r>
              <a:rPr lang="ru-RU" sz="1800" dirty="0" err="1">
                <a:latin typeface="Calibri"/>
                <a:ea typeface="Calibri"/>
                <a:cs typeface="Calibri"/>
                <a:sym typeface="Calibri"/>
              </a:rPr>
              <a:t>энвеномации</a:t>
            </a:r>
            <a:r>
              <a:rPr lang="ru-RU" sz="1800" dirty="0">
                <a:latin typeface="Calibri"/>
                <a:ea typeface="Calibri"/>
                <a:cs typeface="Calibri"/>
                <a:sym typeface="Calibri"/>
              </a:rPr>
              <a:t>, </a:t>
            </a:r>
            <a:r>
              <a:rPr lang="ru-RU" sz="1800" dirty="0" err="1">
                <a:latin typeface="Calibri"/>
                <a:ea typeface="Calibri"/>
                <a:cs typeface="Calibri"/>
                <a:sym typeface="Calibri"/>
              </a:rPr>
              <a:t>гипер</a:t>
            </a:r>
            <a:r>
              <a:rPr lang="ru-RU" sz="1800" dirty="0">
                <a:latin typeface="Calibri"/>
                <a:ea typeface="Calibri"/>
                <a:cs typeface="Calibri"/>
                <a:sym typeface="Calibri"/>
              </a:rPr>
              <a:t>- или гипотермии, возбуждению или вялости, а также к ИПС. </a:t>
            </a:r>
            <a:endParaRPr dirty="0"/>
          </a:p>
          <a:p>
            <a:pPr marL="914400" lvl="0" indent="-349250" algn="l" rtl="0">
              <a:spcBef>
                <a:spcPts val="1300"/>
              </a:spcBef>
              <a:spcAft>
                <a:spcPts val="0"/>
              </a:spcAft>
              <a:buNone/>
            </a:pPr>
            <a:endParaRPr sz="1200" b="0" i="0" u="none" strike="noStrike" cap="none" dirty="0">
              <a:solidFill>
                <a:schemeClr val="dk1"/>
              </a:solidFill>
              <a:latin typeface="Lato"/>
              <a:ea typeface="Lato"/>
              <a:cs typeface="Lato"/>
              <a:sym typeface="Lato"/>
            </a:endParaRPr>
          </a:p>
          <a:p>
            <a:pPr marL="0" lvl="0" indent="0" algn="l" rtl="0">
              <a:spcBef>
                <a:spcPts val="0"/>
              </a:spcBef>
              <a:spcAft>
                <a:spcPts val="0"/>
              </a:spcAft>
              <a:buNone/>
            </a:pPr>
            <a:endParaRPr dirty="0"/>
          </a:p>
        </p:txBody>
      </p:sp>
      <p:sp>
        <p:nvSpPr>
          <p:cNvPr id="652" name="Google Shape;652;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Вопрос из рабочей тетради №1: [стр. 126 в рабочей тетради участника] Перечислите 7 вопросов о признаках и симптомах, которые вы бы задали при сборе анамнеза SAMPLE.</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Ответы: </a:t>
            </a:r>
            <a:endParaRPr dirty="0"/>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Затруднено ли дыхание?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Болит ли голова?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Есть ли рвота / диарея?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Было ли головокружение или обмороки?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Когда начались симптомы? Как долго они длятся; появляются ли они и исчезают; меняются ли они со временем?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Была ли в последнее время лихорадка?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Есть ли слабость, неуклюжесть или трудности при ходьбе?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Есть ли боль или скованность в шее?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Были ли недавно травмы или падения?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Были ли какие-либо недавние изменения в поведении или депрессия?</a:t>
            </a:r>
            <a:endParaRPr dirty="0"/>
          </a:p>
          <a:p>
            <a:pPr marL="0" lvl="0" indent="0" algn="l" rtl="0">
              <a:spcBef>
                <a:spcPts val="80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ru-RU" dirty="0"/>
              <a:t>Image</a:t>
            </a:r>
            <a:endParaRPr dirty="0"/>
          </a:p>
          <a:p>
            <a:pPr marL="0" marR="0" lvl="0" indent="0" algn="l" rtl="0">
              <a:lnSpc>
                <a:spcPct val="100000"/>
              </a:lnSpc>
              <a:spcBef>
                <a:spcPts val="0"/>
              </a:spcBef>
              <a:spcAft>
                <a:spcPts val="0"/>
              </a:spcAft>
              <a:buClr>
                <a:schemeClr val="dk1"/>
              </a:buClr>
              <a:buSzPts val="1200"/>
              <a:buFont typeface="Calibri"/>
              <a:buNone/>
            </a:pPr>
            <a:r>
              <a:rPr lang="ru-RU" sz="1200" b="0" i="0" dirty="0" err="1">
                <a:solidFill>
                  <a:schemeClr val="dk1"/>
                </a:solidFill>
                <a:latin typeface="Calibri"/>
                <a:ea typeface="Calibri"/>
                <a:cs typeface="Calibri"/>
                <a:sym typeface="Calibri"/>
              </a:rPr>
              <a:t>Title</a:t>
            </a:r>
            <a:r>
              <a:rPr lang="ru-RU" sz="1200" b="0" i="0" dirty="0">
                <a:solidFill>
                  <a:schemeClr val="dk1"/>
                </a:solidFill>
                <a:latin typeface="Calibri"/>
                <a:ea typeface="Calibri"/>
                <a:cs typeface="Calibri"/>
                <a:sym typeface="Calibri"/>
              </a:rPr>
              <a:t>: </a:t>
            </a:r>
            <a:r>
              <a:rPr lang="ru-RU" sz="900" b="0" i="0" dirty="0">
                <a:solidFill>
                  <a:schemeClr val="dk1"/>
                </a:solidFill>
                <a:latin typeface="Calibri"/>
                <a:ea typeface="Calibri"/>
                <a:cs typeface="Calibri"/>
                <a:sym typeface="Calibri"/>
              </a:rPr>
              <a:t>Deep </a:t>
            </a:r>
            <a:r>
              <a:rPr lang="ru-RU" sz="900" b="0" i="0" dirty="0" err="1">
                <a:solidFill>
                  <a:schemeClr val="dk1"/>
                </a:solidFill>
                <a:latin typeface="Calibri"/>
                <a:ea typeface="Calibri"/>
                <a:cs typeface="Calibri"/>
                <a:sym typeface="Calibri"/>
              </a:rPr>
              <a:t>thought</a:t>
            </a:r>
            <a:r>
              <a:rPr lang="ru-RU" sz="9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Creator:GDL</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Source: https://openclipart.org/detail/221707/deep-thought</a:t>
            </a:r>
            <a:endParaRPr dirty="0"/>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Copyright</a:t>
            </a:r>
            <a:r>
              <a:rPr lang="ru-RU" sz="1200" b="0" i="0" dirty="0">
                <a:solidFill>
                  <a:schemeClr val="dk1"/>
                </a:solidFill>
                <a:latin typeface="Calibri"/>
                <a:ea typeface="Calibri"/>
                <a:cs typeface="Calibri"/>
                <a:sym typeface="Calibri"/>
              </a:rPr>
              <a:t> </a:t>
            </a:r>
            <a:r>
              <a:rPr lang="ru-RU" sz="1200" b="0" i="0" dirty="0" err="1">
                <a:solidFill>
                  <a:schemeClr val="dk1"/>
                </a:solidFill>
                <a:latin typeface="Calibri"/>
                <a:ea typeface="Calibri"/>
                <a:cs typeface="Calibri"/>
                <a:sym typeface="Calibri"/>
              </a:rPr>
              <a:t>information</a:t>
            </a:r>
            <a:r>
              <a:rPr lang="ru-RU" sz="1200" b="0" i="0" dirty="0">
                <a:solidFill>
                  <a:schemeClr val="dk1"/>
                </a:solidFill>
                <a:latin typeface="Calibri"/>
                <a:ea typeface="Calibri"/>
                <a:cs typeface="Calibri"/>
                <a:sym typeface="Calibri"/>
              </a:rPr>
              <a:t>: Creative </a:t>
            </a:r>
            <a:r>
              <a:rPr lang="ru-RU" sz="1200" b="0" i="0" dirty="0" err="1">
                <a:solidFill>
                  <a:schemeClr val="dk1"/>
                </a:solidFill>
                <a:latin typeface="Calibri"/>
                <a:ea typeface="Calibri"/>
                <a:cs typeface="Calibri"/>
                <a:sym typeface="Calibri"/>
              </a:rPr>
              <a:t>Commonz</a:t>
            </a:r>
            <a:r>
              <a:rPr lang="ru-RU" sz="1200" b="0" i="0" dirty="0">
                <a:solidFill>
                  <a:schemeClr val="dk1"/>
                </a:solidFill>
                <a:latin typeface="Calibri"/>
                <a:ea typeface="Calibri"/>
                <a:cs typeface="Calibri"/>
                <a:sym typeface="Calibri"/>
              </a:rPr>
              <a:t> Zero 1.0 Public Domain </a:t>
            </a:r>
            <a:r>
              <a:rPr lang="ru-RU" sz="1200" b="0" i="0" dirty="0" err="1">
                <a:solidFill>
                  <a:schemeClr val="dk1"/>
                </a:solidFill>
                <a:latin typeface="Calibri"/>
                <a:ea typeface="Calibri"/>
                <a:cs typeface="Calibri"/>
                <a:sym typeface="Calibri"/>
              </a:rPr>
              <a:t>License</a:t>
            </a:r>
            <a:r>
              <a:rPr lang="ru-RU" sz="12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663" name="Google Shape;663;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3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Во второй части этого модуля мы рассмотрим вторичное обследование и причины изменения психического статуса. Начнем с компонентов вторичного обследования. </a:t>
            </a:r>
            <a:endParaRPr dirty="0"/>
          </a:p>
        </p:txBody>
      </p:sp>
      <p:sp>
        <p:nvSpPr>
          <p:cNvPr id="670" name="Google Shape;67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Напомним, что у всех пациентов, но особенно у пациентов с измененным психическим статусом, возбужденное и агрессивное поведение, к сожалению, встречается часто. Безопасность как пациента, так и медицинского персонала, оказывающего ему помощь, должна быть в приоритете наряду с выявлением и лечением основной причины заболевания. Сохраняйте спокойствие, говорите четким, сочувствующим тоном, объясняйте все, что происходит, и избегайте действий, которые могут заставить пациента почувствовать угрозу, например, сидеть слишком близко или стоять, нависая над ним, – все это поможет свести опасность к минимуму. Тем не менее, вы должны быть уверены, что в помещении, где проводится процедура, нет потенциального оружия и что у вас всегда есть путь отхода. Например, если вы будете стоять рядом с дверью или выходом, а не в дальнем углу помещения, это предотвратит вероятность того, что ваш выход будет заблокирован. Оценка и управление безопасностью на месте происшествия, а также раннее обращение за помощью и работа в команде имеют жизненно важное значение. Не забывайте проверять показатели жизнедеятельности, температуру и уровень глюкозы и как можно скорее лечить имеющиеся нарушения. </a:t>
            </a:r>
            <a:endParaRPr dirty="0"/>
          </a:p>
          <a:p>
            <a:pPr marL="0" marR="0" lvl="0" indent="0" algn="l" rtl="0">
              <a:lnSpc>
                <a:spcPct val="115000"/>
              </a:lnSpc>
              <a:spcBef>
                <a:spcPts val="800"/>
              </a:spcBef>
              <a:spcAft>
                <a:spcPts val="0"/>
              </a:spcAft>
              <a:buClr>
                <a:schemeClr val="dk1"/>
              </a:buClr>
              <a:buSzPts val="300"/>
              <a:buFont typeface="Arial"/>
              <a:buNone/>
            </a:pPr>
            <a:endParaRPr sz="1200" b="1" i="0" u="none" strike="noStrike" cap="none" dirty="0">
              <a:solidFill>
                <a:schemeClr val="dk1"/>
              </a:solidFill>
              <a:latin typeface="Lato"/>
              <a:ea typeface="Lato"/>
              <a:cs typeface="Lato"/>
              <a:sym typeface="Lato"/>
            </a:endParaRPr>
          </a:p>
          <a:p>
            <a:pPr marL="0" lvl="0" indent="0" algn="l" rtl="0">
              <a:spcBef>
                <a:spcPts val="0"/>
              </a:spcBef>
              <a:spcAft>
                <a:spcPts val="0"/>
              </a:spcAft>
              <a:buNone/>
            </a:pPr>
            <a:endParaRPr dirty="0"/>
          </a:p>
        </p:txBody>
      </p:sp>
      <p:sp>
        <p:nvSpPr>
          <p:cNvPr id="678" name="Google Shape;678;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Как только мы убедимся в безопасности, необходимо провести детальное вторичное обследование, которое должно включать оценку уровня сознания пациента. </a:t>
            </a:r>
          </a:p>
          <a:p>
            <a:pPr marL="0" lvl="0" indent="0" algn="l" rtl="0">
              <a:lnSpc>
                <a:spcPct val="107000"/>
              </a:lnSpc>
              <a:spcBef>
                <a:spcPts val="0"/>
              </a:spcBef>
              <a:spcAft>
                <a:spcPts val="0"/>
              </a:spcAft>
              <a:buNone/>
            </a:pPr>
            <a:r>
              <a:rPr lang="ru-RU" sz="1800" dirty="0">
                <a:latin typeface="Calibri"/>
                <a:ea typeface="Calibri"/>
                <a:cs typeface="Calibri"/>
                <a:sym typeface="Calibri"/>
              </a:rPr>
              <a:t>Шкалу AVPU можно использовать для описания способности пациента реагировать на раздражители. </a:t>
            </a:r>
          </a:p>
          <a:p>
            <a:pPr marL="0" lvl="0" indent="0" algn="l" rtl="0">
              <a:lnSpc>
                <a:spcPct val="107000"/>
              </a:lnSpc>
              <a:spcBef>
                <a:spcPts val="0"/>
              </a:spcBef>
              <a:spcAft>
                <a:spcPts val="0"/>
              </a:spcAft>
              <a:buNone/>
            </a:pPr>
            <a:r>
              <a:rPr lang="ru-RU" sz="1800" dirty="0">
                <a:latin typeface="Calibri"/>
                <a:ea typeface="Calibri"/>
                <a:cs typeface="Calibri"/>
                <a:sym typeface="Calibri"/>
              </a:rPr>
              <a:t>Буква «А» обозначает пациента, который находится в сознании – он полностью бодрствует и реагирует на все раздражители. </a:t>
            </a:r>
          </a:p>
          <a:p>
            <a:pPr marL="0" lvl="0" indent="0" algn="l" rtl="0">
              <a:lnSpc>
                <a:spcPct val="107000"/>
              </a:lnSpc>
              <a:spcBef>
                <a:spcPts val="0"/>
              </a:spcBef>
              <a:spcAft>
                <a:spcPts val="0"/>
              </a:spcAft>
              <a:buNone/>
            </a:pPr>
            <a:r>
              <a:rPr lang="ru-RU" sz="1800" dirty="0">
                <a:latin typeface="Calibri"/>
                <a:ea typeface="Calibri"/>
                <a:cs typeface="Calibri"/>
                <a:sym typeface="Calibri"/>
              </a:rPr>
              <a:t>Человек, который не полностью в сознании, может быть классифицирован как «V», если он реагирует на вербальные раздражители, например, открывает глаза, когда его зовут, или «P», если он реагирует только на болевые раздражители, например, стонет или двигается, когда его щипают. </a:t>
            </a:r>
          </a:p>
          <a:p>
            <a:pPr marL="0" lvl="0" indent="0" algn="l" rtl="0">
              <a:lnSpc>
                <a:spcPct val="107000"/>
              </a:lnSpc>
              <a:spcBef>
                <a:spcPts val="0"/>
              </a:spcBef>
              <a:spcAft>
                <a:spcPts val="0"/>
              </a:spcAft>
              <a:buNone/>
            </a:pPr>
            <a:r>
              <a:rPr lang="ru-RU" sz="1800" dirty="0">
                <a:latin typeface="Calibri"/>
                <a:ea typeface="Calibri"/>
                <a:cs typeface="Calibri"/>
                <a:sym typeface="Calibri"/>
              </a:rPr>
              <a:t>Если нет реакции на вербальные или болевые раздражители, человека можно обозначить как «U» или «не реагирует». </a:t>
            </a:r>
          </a:p>
          <a:p>
            <a:pPr marL="0" lvl="0" indent="0" algn="l" rtl="0">
              <a:lnSpc>
                <a:spcPct val="107000"/>
              </a:lnSpc>
              <a:spcBef>
                <a:spcPts val="0"/>
              </a:spcBef>
              <a:spcAft>
                <a:spcPts val="0"/>
              </a:spcAft>
              <a:buNone/>
            </a:pPr>
            <a:r>
              <a:rPr lang="ru-RU" sz="1800" dirty="0">
                <a:latin typeface="Calibri"/>
                <a:ea typeface="Calibri"/>
                <a:cs typeface="Calibri"/>
                <a:sym typeface="Calibri"/>
              </a:rPr>
              <a:t>У пациентов, перенесших травму, для более детального описания уровня сознания можно использовать шкалу ком Глазго, основанную на зрительных, вербальных и двигательных реакциях на раздражители. </a:t>
            </a:r>
          </a:p>
          <a:p>
            <a:pPr marL="0" lvl="0" indent="0" algn="l" rtl="0">
              <a:lnSpc>
                <a:spcPct val="107000"/>
              </a:lnSpc>
              <a:spcBef>
                <a:spcPts val="0"/>
              </a:spcBef>
              <a:spcAft>
                <a:spcPts val="0"/>
              </a:spcAft>
              <a:buNone/>
            </a:pPr>
            <a:r>
              <a:rPr lang="ru-RU" sz="1800" dirty="0">
                <a:latin typeface="Calibri"/>
                <a:ea typeface="Calibri"/>
                <a:cs typeface="Calibri"/>
                <a:sym typeface="Calibri"/>
              </a:rPr>
              <a:t>У всех травмированных и </a:t>
            </a:r>
            <a:r>
              <a:rPr lang="ru-RU" sz="1800" dirty="0" err="1">
                <a:latin typeface="Calibri"/>
                <a:ea typeface="Calibri"/>
                <a:cs typeface="Calibri"/>
                <a:sym typeface="Calibri"/>
              </a:rPr>
              <a:t>нетравмированных</a:t>
            </a:r>
            <a:r>
              <a:rPr lang="ru-RU" sz="1800" dirty="0">
                <a:latin typeface="Calibri"/>
                <a:ea typeface="Calibri"/>
                <a:cs typeface="Calibri"/>
                <a:sym typeface="Calibri"/>
              </a:rPr>
              <a:t> пациентов с измененным психическим статусом следует проверять уровень глюкозы, а также размер и реакцию зрачков. Очень маленькие зрачки могут указывать на такие причины, как передозировка опиоидами или отравление фосфорорганическими соединениями. Расширенные, большие зрачки могут указывать на такие причины, как интоксикация стимулирующими препаратами или отравление антихолинергическими средствами. Неодинаковый размер зрачков может свидетельствовать о повышенном внутричерепном давлении. </a:t>
            </a:r>
          </a:p>
          <a:p>
            <a:pPr marL="0" lvl="0" indent="0" algn="l" rtl="0">
              <a:lnSpc>
                <a:spcPct val="107000"/>
              </a:lnSpc>
              <a:spcBef>
                <a:spcPts val="0"/>
              </a:spcBef>
              <a:spcAft>
                <a:spcPts val="0"/>
              </a:spcAft>
              <a:buNone/>
            </a:pPr>
            <a:r>
              <a:rPr lang="ru-RU" sz="1800" dirty="0">
                <a:latin typeface="Calibri"/>
                <a:ea typeface="Calibri"/>
                <a:cs typeface="Calibri"/>
                <a:sym typeface="Calibri"/>
              </a:rPr>
              <a:t>Если пациент в сознании и способен отвечать устно, следует использовать простые вопросы для оценки его ориентации в отношении людей, места и времени.  </a:t>
            </a:r>
            <a:endParaRPr dirty="0"/>
          </a:p>
          <a:p>
            <a:pPr marL="0" marR="0" lvl="0" indent="0" algn="l" rtl="0">
              <a:lnSpc>
                <a:spcPct val="90000"/>
              </a:lnSpc>
              <a:spcBef>
                <a:spcPts val="800"/>
              </a:spcBef>
              <a:spcAft>
                <a:spcPts val="0"/>
              </a:spcAft>
              <a:buClr>
                <a:schemeClr val="dk1"/>
              </a:buClr>
              <a:buSzPts val="3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3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300"/>
              <a:buFont typeface="Arial"/>
              <a:buNone/>
            </a:pPr>
            <a:endParaRPr sz="1200" b="1" i="0" u="none" strike="noStrike" cap="none" dirty="0">
              <a:solidFill>
                <a:schemeClr val="dk1"/>
              </a:solidFill>
              <a:latin typeface="Lato"/>
              <a:ea typeface="Lato"/>
              <a:cs typeface="Lato"/>
              <a:sym typeface="Lato"/>
            </a:endParaRPr>
          </a:p>
          <a:p>
            <a:pPr marL="0" lvl="0" indent="0" algn="l" rtl="0">
              <a:spcBef>
                <a:spcPts val="0"/>
              </a:spcBef>
              <a:spcAft>
                <a:spcPts val="0"/>
              </a:spcAft>
              <a:buNone/>
            </a:pPr>
            <a:endParaRPr dirty="0"/>
          </a:p>
        </p:txBody>
      </p:sp>
      <p:sp>
        <p:nvSpPr>
          <p:cNvPr id="687" name="Google Shape;68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5" name="Google Shape;69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Поскольку мы знаем, что пациенты с ИПС могут не помнить о травме, при вторичном обследовании следует искать малозаметные признаки травмы, включая кровоподтеки вокруг глаз или ушей, кровотечение или вытекание прозрачной жидкости из носа или ушей, а также повреждения полости рта или зубов. Аномальная температура может указывать на множество различных причин ИПС. Сепсис или тяжелая инфекция могут привести к лихорадке или гипотермии. Определенные воздействия окружающей среды, отравления или синдром отмены наркотиков также могут стать причиной высокой или низкой температуры. Сильное повышение уровня гормонов щитовидной железы может вызвать лихорадку, а их низкий уровень – гипотермию. И опять же, ригидность мышц шеи может указывать на инфекцию или кровотечение. Позвоночник следует иммобилизовать, если есть опасения, что он травмирован, чтобы предотвратить возможные дальнейшие повреждения. </a:t>
            </a:r>
            <a:endParaRPr dirty="0"/>
          </a:p>
          <a:p>
            <a:pPr marL="0" marR="0" lvl="0" indent="0" algn="l" rtl="0">
              <a:lnSpc>
                <a:spcPct val="115000"/>
              </a:lnSpc>
              <a:spcBef>
                <a:spcPts val="800"/>
              </a:spcBef>
              <a:spcAft>
                <a:spcPts val="0"/>
              </a:spcAft>
              <a:buClr>
                <a:schemeClr val="dk1"/>
              </a:buClr>
              <a:buSzPts val="700"/>
              <a:buFont typeface="Arial"/>
              <a:buNone/>
            </a:pPr>
            <a:endParaRPr sz="2800" b="0" i="0" u="none" strike="noStrike" cap="none" dirty="0">
              <a:solidFill>
                <a:schemeClr val="dk1"/>
              </a:solidFill>
              <a:latin typeface="Calibri"/>
              <a:ea typeface="Calibri"/>
              <a:cs typeface="Calibri"/>
              <a:sym typeface="Calibri"/>
            </a:endParaRPr>
          </a:p>
        </p:txBody>
      </p:sp>
      <p:sp>
        <p:nvSpPr>
          <p:cNvPr id="696" name="Google Shape;696;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Если пациент способен выполнять команды или общаться, следует проверить силу и чувствительность лица, рук и ног. Мы говорили, что наличие односторонних признаков может указывать на такую причину, как инсульт. Гипогликемия также может имитировать эти признаки, поэтому важно проверять уровень глюкозы и купировать гипогликемию у пациентов с измененным психическим статусом. Генерализованная слабость может свидетельствовать о нарушении баланса электролитов, в частности натрия, калия или кальция. </a:t>
            </a:r>
            <a:endParaRPr dirty="0"/>
          </a:p>
          <a:p>
            <a:pPr marL="800100" lvl="1" indent="-342900" algn="l" rtl="0">
              <a:lnSpc>
                <a:spcPct val="115000"/>
              </a:lnSpc>
              <a:spcBef>
                <a:spcPts val="1200"/>
              </a:spcBef>
              <a:spcAft>
                <a:spcPts val="0"/>
              </a:spcAft>
              <a:buNone/>
            </a:pPr>
            <a:endParaRPr sz="1900" b="0" i="0" u="none" strike="noStrike" cap="none" dirty="0">
              <a:solidFill>
                <a:schemeClr val="dk1"/>
              </a:solidFill>
              <a:latin typeface="Lato"/>
              <a:ea typeface="Lato"/>
              <a:cs typeface="Lato"/>
              <a:sym typeface="Lato"/>
            </a:endParaRPr>
          </a:p>
          <a:p>
            <a:pPr marL="800100" lvl="1" indent="-342900" algn="l" rtl="0">
              <a:lnSpc>
                <a:spcPct val="115000"/>
              </a:lnSpc>
              <a:spcBef>
                <a:spcPts val="400"/>
              </a:spcBef>
              <a:spcAft>
                <a:spcPts val="0"/>
              </a:spcAft>
              <a:buNone/>
            </a:pPr>
            <a:endParaRPr sz="1900" b="0" i="0" u="none" strike="noStrike" cap="none" dirty="0">
              <a:solidFill>
                <a:schemeClr val="dk1"/>
              </a:solidFill>
              <a:latin typeface="Lato"/>
              <a:ea typeface="Lato"/>
              <a:cs typeface="Lato"/>
              <a:sym typeface="Lato"/>
            </a:endParaRPr>
          </a:p>
          <a:p>
            <a:pPr marL="800100" lvl="1" indent="-342900" algn="l" rtl="0">
              <a:lnSpc>
                <a:spcPct val="115000"/>
              </a:lnSpc>
              <a:spcBef>
                <a:spcPts val="400"/>
              </a:spcBef>
              <a:spcAft>
                <a:spcPts val="0"/>
              </a:spcAft>
              <a:buNone/>
            </a:pPr>
            <a:endParaRPr sz="19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700"/>
              <a:buFont typeface="Arial"/>
              <a:buNone/>
            </a:pPr>
            <a:endParaRPr sz="2800" b="0" i="0" u="none" strike="noStrike" cap="none" dirty="0">
              <a:solidFill>
                <a:schemeClr val="dk1"/>
              </a:solidFill>
              <a:latin typeface="Calibri"/>
              <a:ea typeface="Calibri"/>
              <a:cs typeface="Calibri"/>
              <a:sym typeface="Calibri"/>
            </a:endParaRPr>
          </a:p>
        </p:txBody>
      </p:sp>
      <p:sp>
        <p:nvSpPr>
          <p:cNvPr id="705" name="Google Shape;705;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При вторичном обследовании необходимо также выявить признаки дегидратации, такие как сухость слизистых оболочек во рту или аномальный результат кожного щипкового теста. </a:t>
            </a:r>
          </a:p>
          <a:p>
            <a:pPr marL="0" lvl="0" indent="0" algn="l" rtl="0">
              <a:lnSpc>
                <a:spcPct val="107000"/>
              </a:lnSpc>
              <a:spcBef>
                <a:spcPts val="0"/>
              </a:spcBef>
              <a:spcAft>
                <a:spcPts val="0"/>
              </a:spcAft>
              <a:buNone/>
            </a:pPr>
            <a:r>
              <a:rPr lang="ru-RU" sz="1800" dirty="0">
                <a:latin typeface="Calibri"/>
                <a:ea typeface="Calibri"/>
                <a:cs typeface="Calibri"/>
                <a:sym typeface="Calibri"/>
              </a:rPr>
              <a:t>Клинические признаки обезвоживания в сочетании с аномальным дыханием могут свидетельствовать о таком состоянии, как диабетический кетоацидоз. </a:t>
            </a:r>
          </a:p>
          <a:p>
            <a:pPr marL="0" lvl="0" indent="0" algn="l" rtl="0">
              <a:lnSpc>
                <a:spcPct val="107000"/>
              </a:lnSpc>
              <a:spcBef>
                <a:spcPts val="0"/>
              </a:spcBef>
              <a:spcAft>
                <a:spcPts val="0"/>
              </a:spcAft>
              <a:buNone/>
            </a:pPr>
            <a:r>
              <a:rPr lang="ru-RU" sz="1800" dirty="0">
                <a:latin typeface="Calibri"/>
                <a:ea typeface="Calibri"/>
                <a:cs typeface="Calibri"/>
                <a:sym typeface="Calibri"/>
              </a:rPr>
              <a:t>Увеличенная печень при пальпации живота может свидетельствовать о наличии фонового заболевания печени. </a:t>
            </a:r>
          </a:p>
          <a:p>
            <a:pPr marL="0" lvl="0" indent="0" algn="l" rtl="0">
              <a:lnSpc>
                <a:spcPct val="107000"/>
              </a:lnSpc>
              <a:spcBef>
                <a:spcPts val="0"/>
              </a:spcBef>
              <a:spcAft>
                <a:spcPts val="0"/>
              </a:spcAft>
              <a:buNone/>
            </a:pPr>
            <a:r>
              <a:rPr lang="ru-RU" sz="1800" dirty="0">
                <a:latin typeface="Calibri"/>
                <a:ea typeface="Calibri"/>
                <a:cs typeface="Calibri"/>
                <a:sym typeface="Calibri"/>
              </a:rPr>
              <a:t>Оценка состояния кожных покровов очень полезна при выявлении основных причин ИПС. </a:t>
            </a:r>
          </a:p>
          <a:p>
            <a:pPr marL="0" lvl="0" indent="0" algn="l" rtl="0">
              <a:lnSpc>
                <a:spcPct val="107000"/>
              </a:lnSpc>
              <a:spcBef>
                <a:spcPts val="0"/>
              </a:spcBef>
              <a:spcAft>
                <a:spcPts val="0"/>
              </a:spcAft>
              <a:buNone/>
            </a:pPr>
            <a:r>
              <a:rPr lang="ru-RU" sz="1800" dirty="0">
                <a:latin typeface="Calibri"/>
                <a:ea typeface="Calibri"/>
                <a:cs typeface="Calibri"/>
                <a:sym typeface="Calibri"/>
              </a:rPr>
              <a:t>При гипогликемии можно наблюдать холодную, бледную, влажную кожу. </a:t>
            </a:r>
          </a:p>
          <a:p>
            <a:pPr marL="0" lvl="0" indent="0" algn="l" rtl="0">
              <a:lnSpc>
                <a:spcPct val="107000"/>
              </a:lnSpc>
              <a:spcBef>
                <a:spcPts val="0"/>
              </a:spcBef>
              <a:spcAft>
                <a:spcPts val="0"/>
              </a:spcAft>
              <a:buNone/>
            </a:pPr>
            <a:r>
              <a:rPr lang="ru-RU" sz="1800" dirty="0">
                <a:latin typeface="Calibri"/>
                <a:ea typeface="Calibri"/>
                <a:cs typeface="Calibri"/>
                <a:sym typeface="Calibri"/>
              </a:rPr>
              <a:t>Желтый цвет кожи или глаз может наблюдаться при желтухе, вызванной заболеванием печени. </a:t>
            </a:r>
          </a:p>
          <a:p>
            <a:pPr marL="0" lvl="0" indent="0" algn="l" rtl="0">
              <a:lnSpc>
                <a:spcPct val="107000"/>
              </a:lnSpc>
              <a:spcBef>
                <a:spcPts val="0"/>
              </a:spcBef>
              <a:spcAft>
                <a:spcPts val="0"/>
              </a:spcAft>
              <a:buNone/>
            </a:pPr>
            <a:r>
              <a:rPr lang="ru-RU" sz="1800" dirty="0">
                <a:latin typeface="Calibri"/>
                <a:ea typeface="Calibri"/>
                <a:cs typeface="Calibri"/>
                <a:sym typeface="Calibri"/>
              </a:rPr>
              <a:t>Наличие кровоподтеков может указывать на травмы или патологию крови. </a:t>
            </a:r>
          </a:p>
          <a:p>
            <a:pPr marL="0" lvl="0" indent="0" algn="l" rtl="0">
              <a:lnSpc>
                <a:spcPct val="107000"/>
              </a:lnSpc>
              <a:spcBef>
                <a:spcPts val="0"/>
              </a:spcBef>
              <a:spcAft>
                <a:spcPts val="0"/>
              </a:spcAft>
              <a:buNone/>
            </a:pPr>
            <a:r>
              <a:rPr lang="ru-RU" sz="1800" dirty="0">
                <a:latin typeface="Calibri"/>
                <a:ea typeface="Calibri"/>
                <a:cs typeface="Calibri"/>
                <a:sym typeface="Calibri"/>
              </a:rPr>
              <a:t>Сыпь может появиться при инфекции или воздействии токсинов. </a:t>
            </a:r>
          </a:p>
          <a:p>
            <a:pPr marL="0" lvl="0" indent="0" algn="l" rtl="0">
              <a:lnSpc>
                <a:spcPct val="107000"/>
              </a:lnSpc>
              <a:spcBef>
                <a:spcPts val="0"/>
              </a:spcBef>
              <a:spcAft>
                <a:spcPts val="0"/>
              </a:spcAft>
              <a:buNone/>
            </a:pPr>
            <a:r>
              <a:rPr lang="ru-RU" sz="1800" dirty="0">
                <a:latin typeface="Calibri"/>
                <a:ea typeface="Calibri"/>
                <a:cs typeface="Calibri"/>
                <a:sym typeface="Calibri"/>
              </a:rPr>
              <a:t>Укусы и ужаливания могут свидетельствовать об </a:t>
            </a:r>
            <a:r>
              <a:rPr lang="ru-RU" sz="1800" dirty="0" err="1">
                <a:latin typeface="Calibri"/>
                <a:ea typeface="Calibri"/>
                <a:cs typeface="Calibri"/>
                <a:sym typeface="Calibri"/>
              </a:rPr>
              <a:t>энвеномации</a:t>
            </a:r>
            <a:r>
              <a:rPr lang="ru-RU" sz="1800" dirty="0">
                <a:latin typeface="Calibri"/>
                <a:ea typeface="Calibri"/>
                <a:cs typeface="Calibri"/>
                <a:sym typeface="Calibri"/>
              </a:rPr>
              <a:t>.  </a:t>
            </a:r>
          </a:p>
          <a:p>
            <a:pPr marL="0" lvl="0" indent="0" algn="l" rtl="0">
              <a:lnSpc>
                <a:spcPct val="107000"/>
              </a:lnSpc>
              <a:spcBef>
                <a:spcPts val="0"/>
              </a:spcBef>
              <a:spcAft>
                <a:spcPts val="0"/>
              </a:spcAft>
              <a:buNone/>
            </a:pPr>
            <a:r>
              <a:rPr lang="ru-RU" sz="1800" dirty="0">
                <a:latin typeface="Calibri"/>
                <a:ea typeface="Calibri"/>
                <a:cs typeface="Calibri"/>
                <a:sym typeface="Calibri"/>
              </a:rPr>
              <a:t>Поскольку состояние пациентов может быстро ухудшаться, нужно будет внимательно следить за их психическим статусом. </a:t>
            </a:r>
            <a:endParaRPr dirty="0"/>
          </a:p>
        </p:txBody>
      </p:sp>
      <p:sp>
        <p:nvSpPr>
          <p:cNvPr id="714" name="Google Shape;714;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Вопрос из рабочей тетради №2: [стр. 128 в рабочей тетради участника]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Перечислите пять признаков, которые вы должны выявить при вторичном обследовании пациента с измененным психическим статусом.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Ответы: </a:t>
            </a:r>
            <a:endParaRPr dirty="0"/>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Аномальный уровень сознания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Низкий или высокий уровень глюкозы в крови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Очень узкие или очень широкие зрачки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Аномальная ориентация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Признаки травмы, такие как неодинаковые зрачки, кровоподтеки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Лихорадка или гипотермия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Ригидная шея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Потеря силы и чувствительности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Признаки обезвоживания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Увеличенная печень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Желтая кожа, следы укусов / ужаливаний, признаки низкой перфузии</a:t>
            </a:r>
            <a:endParaRPr dirty="0"/>
          </a:p>
          <a:p>
            <a:pPr marL="0" lvl="0" indent="0" algn="l" rtl="0">
              <a:spcBef>
                <a:spcPts val="800"/>
              </a:spcBef>
              <a:spcAft>
                <a:spcPts val="0"/>
              </a:spcAft>
              <a:buNone/>
            </a:pPr>
            <a:endParaRPr dirty="0"/>
          </a:p>
          <a:p>
            <a:pPr marL="0" lvl="0" indent="0" algn="l" rtl="0">
              <a:spcBef>
                <a:spcPts val="0"/>
              </a:spcBef>
              <a:spcAft>
                <a:spcPts val="0"/>
              </a:spcAft>
              <a:buNone/>
            </a:pPr>
            <a:r>
              <a:rPr lang="ru-RU" dirty="0"/>
              <a:t>Image</a:t>
            </a:r>
            <a:endParaRPr dirty="0"/>
          </a:p>
          <a:p>
            <a:pPr marL="0" marR="0" lvl="0" indent="0" algn="l" rtl="0">
              <a:lnSpc>
                <a:spcPct val="100000"/>
              </a:lnSpc>
              <a:spcBef>
                <a:spcPts val="0"/>
              </a:spcBef>
              <a:spcAft>
                <a:spcPts val="0"/>
              </a:spcAft>
              <a:buClr>
                <a:schemeClr val="dk1"/>
              </a:buClr>
              <a:buSzPts val="1200"/>
              <a:buFont typeface="Calibri"/>
              <a:buNone/>
            </a:pPr>
            <a:r>
              <a:rPr lang="ru-RU" sz="1200" b="0" i="0" dirty="0" err="1">
                <a:solidFill>
                  <a:schemeClr val="dk1"/>
                </a:solidFill>
                <a:latin typeface="Calibri"/>
                <a:ea typeface="Calibri"/>
                <a:cs typeface="Calibri"/>
                <a:sym typeface="Calibri"/>
              </a:rPr>
              <a:t>Title</a:t>
            </a:r>
            <a:r>
              <a:rPr lang="ru-RU" sz="1200" b="0" i="0" dirty="0">
                <a:solidFill>
                  <a:schemeClr val="dk1"/>
                </a:solidFill>
                <a:latin typeface="Calibri"/>
                <a:ea typeface="Calibri"/>
                <a:cs typeface="Calibri"/>
                <a:sym typeface="Calibri"/>
              </a:rPr>
              <a:t>: </a:t>
            </a:r>
            <a:r>
              <a:rPr lang="ru-RU" sz="900" b="0" i="0" dirty="0">
                <a:solidFill>
                  <a:schemeClr val="dk1"/>
                </a:solidFill>
                <a:latin typeface="Calibri"/>
                <a:ea typeface="Calibri"/>
                <a:cs typeface="Calibri"/>
                <a:sym typeface="Calibri"/>
              </a:rPr>
              <a:t>Deep </a:t>
            </a:r>
            <a:r>
              <a:rPr lang="ru-RU" sz="900" b="0" i="0" dirty="0" err="1">
                <a:solidFill>
                  <a:schemeClr val="dk1"/>
                </a:solidFill>
                <a:latin typeface="Calibri"/>
                <a:ea typeface="Calibri"/>
                <a:cs typeface="Calibri"/>
                <a:sym typeface="Calibri"/>
              </a:rPr>
              <a:t>thought</a:t>
            </a:r>
            <a:r>
              <a:rPr lang="ru-RU" sz="9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Creator:GDL</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Source: https://openclipart.org/detail/221707/deep-thought</a:t>
            </a:r>
            <a:endParaRPr dirty="0"/>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Copyright</a:t>
            </a:r>
            <a:r>
              <a:rPr lang="ru-RU" sz="1200" b="0" i="0" dirty="0">
                <a:solidFill>
                  <a:schemeClr val="dk1"/>
                </a:solidFill>
                <a:latin typeface="Calibri"/>
                <a:ea typeface="Calibri"/>
                <a:cs typeface="Calibri"/>
                <a:sym typeface="Calibri"/>
              </a:rPr>
              <a:t> </a:t>
            </a:r>
            <a:r>
              <a:rPr lang="ru-RU" sz="1200" b="0" i="0" dirty="0" err="1">
                <a:solidFill>
                  <a:schemeClr val="dk1"/>
                </a:solidFill>
                <a:latin typeface="Calibri"/>
                <a:ea typeface="Calibri"/>
                <a:cs typeface="Calibri"/>
                <a:sym typeface="Calibri"/>
              </a:rPr>
              <a:t>information</a:t>
            </a:r>
            <a:r>
              <a:rPr lang="ru-RU" sz="1200" b="0" i="0" dirty="0">
                <a:solidFill>
                  <a:schemeClr val="dk1"/>
                </a:solidFill>
                <a:latin typeface="Calibri"/>
                <a:ea typeface="Calibri"/>
                <a:cs typeface="Calibri"/>
                <a:sym typeface="Calibri"/>
              </a:rPr>
              <a:t>: Creative </a:t>
            </a:r>
            <a:r>
              <a:rPr lang="ru-RU" sz="1200" b="0" i="0" dirty="0" err="1">
                <a:solidFill>
                  <a:schemeClr val="dk1"/>
                </a:solidFill>
                <a:latin typeface="Calibri"/>
                <a:ea typeface="Calibri"/>
                <a:cs typeface="Calibri"/>
                <a:sym typeface="Calibri"/>
              </a:rPr>
              <a:t>Commonz</a:t>
            </a:r>
            <a:r>
              <a:rPr lang="ru-RU" sz="1200" b="0" i="0" dirty="0">
                <a:solidFill>
                  <a:schemeClr val="dk1"/>
                </a:solidFill>
                <a:latin typeface="Calibri"/>
                <a:ea typeface="Calibri"/>
                <a:cs typeface="Calibri"/>
                <a:sym typeface="Calibri"/>
              </a:rPr>
              <a:t> Zero 1.0 Public Domain </a:t>
            </a:r>
            <a:r>
              <a:rPr lang="ru-RU" sz="1200" b="0" i="0" dirty="0" err="1">
                <a:solidFill>
                  <a:schemeClr val="dk1"/>
                </a:solidFill>
                <a:latin typeface="Calibri"/>
                <a:ea typeface="Calibri"/>
                <a:cs typeface="Calibri"/>
                <a:sym typeface="Calibri"/>
              </a:rPr>
              <a:t>License</a:t>
            </a:r>
            <a:r>
              <a:rPr lang="ru-RU" sz="12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723" name="Google Shape;723;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В целом мы используем термин «изменённый психический статус» для описания широкого спектра проявлений у пациентов, включая внезапные или постепенные изменения в поведении, дезориентацию, спутанность сознания и даже кому. Эти изменения психического статуса или уровня сознания могут быть вызваны системными состояниями, влияющими на мозг, такими как низкий уровень кислорода или глюкозы, или состояниями в самом мозге, такими как инфекция или травма. Хотя хронические проблемы, такие как психические заболевания или деменция, могут вызывать изменения психического статуса, угрожающие жизни причины всегда должны рассматриваться в первую очередь. Делирий, быстро меняющееся состояние спутанности сознания, которое часто сопровождается возбуждением, потерей концентрации или неспособностью к адекватному взаимодействию, всегда требует полной оценки, поскольку может представлять угрозу для жизни. Поскольку мы, как поставщики экстренной помощи, часто видим лишь краткий эпизод состояния пациента, очень полезно по возможности расспросить родственников или друзей о его исходном психическом статусе.   </a:t>
            </a:r>
            <a:endParaRPr dirty="0"/>
          </a:p>
        </p:txBody>
      </p:sp>
      <p:sp>
        <p:nvSpPr>
          <p:cNvPr id="375" name="Google Shape;37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4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Теперь мы рассмотрим причины изменения психического статуса более подробно. </a:t>
            </a:r>
            <a:endParaRPr dirty="0"/>
          </a:p>
        </p:txBody>
      </p:sp>
      <p:sp>
        <p:nvSpPr>
          <p:cNvPr id="730" name="Google Shape;73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Гипогликемия может вызывать различные симптомы: от легкого головокружения, потливости и тошноты до спутанности сознания, потери сознания, судорог или конвульсий. Хотя чаще всего это заболевание встречается у людей с диабетом, оно также может возникнуть у пациентов с малярией или другими тяжелыми инфекциями. Дети особенно подвержены риску гипогликемии. После распознавания симптомы быстро купируются введением глюкозы. Тяжелое обезвоживание, приводящее к нарушению перфузии, можно определить по сухости слизистых оболочек, аномальному окрашиванию кожи, повышенному сердечному ритму и, в самых тяжелых случаях, пониженному артериальному давлению. Пациенты могут жаловаться на трудности с переносимостью пероральных жидкостей или на потери жидкости в результате рвоты, диареи или обильного мочеиспускания.   </a:t>
            </a:r>
            <a:endParaRPr dirty="0"/>
          </a:p>
          <a:p>
            <a:pPr marL="0" marR="0" lvl="0" indent="0" algn="l" rtl="0">
              <a:lnSpc>
                <a:spcPct val="90000"/>
              </a:lnSpc>
              <a:spcBef>
                <a:spcPts val="800"/>
              </a:spcBef>
              <a:spcAft>
                <a:spcPts val="0"/>
              </a:spcAft>
              <a:buClr>
                <a:schemeClr val="dk1"/>
              </a:buClr>
              <a:buSzPts val="300"/>
              <a:buFont typeface="Arial"/>
              <a:buNone/>
            </a:pPr>
            <a:endParaRPr sz="1200" b="1" i="0" u="none" strike="noStrike" cap="none" dirty="0">
              <a:solidFill>
                <a:schemeClr val="dk1"/>
              </a:solidFill>
              <a:latin typeface="Lato"/>
              <a:ea typeface="Lato"/>
              <a:cs typeface="Lato"/>
              <a:sym typeface="Lato"/>
            </a:endParaRPr>
          </a:p>
        </p:txBody>
      </p:sp>
      <p:sp>
        <p:nvSpPr>
          <p:cNvPr id="738" name="Google Shape;73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9" name="Google Shape;74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Тепловой удар, более тяжелый вариант тепловой болезни, характеризуется чрезвычайно высокой температурой тела свыше 40 градусов, вызывающей изменение психического статуса; чаще всего возникает при длительном воздействии тепла, хотя может произойти и после сильных физических нагрузок. Кожа будет горячей на ощупь, а пациенты могут потеть или не потеть. </a:t>
            </a:r>
          </a:p>
          <a:p>
            <a:pPr marL="0" lvl="0" indent="0" algn="l" rtl="0">
              <a:lnSpc>
                <a:spcPct val="107000"/>
              </a:lnSpc>
              <a:spcBef>
                <a:spcPts val="0"/>
              </a:spcBef>
              <a:spcAft>
                <a:spcPts val="0"/>
              </a:spcAft>
              <a:buNone/>
            </a:pPr>
            <a:r>
              <a:rPr lang="ru-RU" sz="1800" dirty="0">
                <a:latin typeface="Calibri"/>
                <a:ea typeface="Calibri"/>
                <a:cs typeface="Calibri"/>
                <a:sym typeface="Calibri"/>
              </a:rPr>
              <a:t>Гипоксия, вызывающая изменение психического статуса из-за недостаточного насыщения мозга кислородом, может быть диагностирована у пациентов с одышкой, учащенным или замедленным дыханием и признаками цианоза, такими как посинение губ или кончиков пальцев. </a:t>
            </a:r>
          </a:p>
          <a:p>
            <a:pPr marL="0" lvl="0" indent="0" algn="l" rtl="0">
              <a:lnSpc>
                <a:spcPct val="107000"/>
              </a:lnSpc>
              <a:spcBef>
                <a:spcPts val="0"/>
              </a:spcBef>
              <a:spcAft>
                <a:spcPts val="0"/>
              </a:spcAft>
              <a:buNone/>
            </a:pPr>
            <a:r>
              <a:rPr lang="ru-RU" sz="1800" dirty="0">
                <a:latin typeface="Calibri"/>
                <a:ea typeface="Calibri"/>
                <a:cs typeface="Calibri"/>
                <a:sym typeface="Calibri"/>
              </a:rPr>
              <a:t>Все эти четыре статуса: гипогликемия, сильное обезвоживание, тепловой удар и гипоксия – быстро обратимы и требуют как ранней диагностики, так и лечения.   </a:t>
            </a:r>
            <a:endParaRPr dirty="0"/>
          </a:p>
        </p:txBody>
      </p:sp>
      <p:sp>
        <p:nvSpPr>
          <p:cNvPr id="750" name="Google Shape;750;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Различные инфекции могут вызывать изменение психического статуса, большинство из которых характеризуется лихорадкой и ИПС. Для постановки диагноза церебральной малярии необходимо обследование, чаще всего пациент живет в эндемичном районе или посещал его, а также требуется экспресс-тест на малярию или положительный результат мазка (если таковой имеется). </a:t>
            </a:r>
          </a:p>
          <a:p>
            <a:pPr marL="0" lvl="0" indent="0" algn="l" rtl="0">
              <a:lnSpc>
                <a:spcPct val="107000"/>
              </a:lnSpc>
              <a:spcBef>
                <a:spcPts val="0"/>
              </a:spcBef>
              <a:spcAft>
                <a:spcPts val="0"/>
              </a:spcAft>
              <a:buNone/>
            </a:pPr>
            <a:r>
              <a:rPr lang="ru-RU" sz="1800" dirty="0">
                <a:latin typeface="Calibri"/>
                <a:ea typeface="Calibri"/>
                <a:cs typeface="Calibri"/>
                <a:sym typeface="Calibri"/>
              </a:rPr>
              <a:t>Другие инфекции, возникающие в центральной нервной системе, такие как менингит, энцефалит и абсцесс мозга, часто сопровождаются лихорадкой и ИПС, но могут также сопровождаться ригидностью мышц шеи, сыпью, болью в глазах и светочувствительностью, а также головной болью. Может быть известная инфекционная эпидемия или заражение, или у пациента в анамнезе могут быть заболевания, вызывающие нарушения иммунитета.</a:t>
            </a:r>
            <a:endParaRPr dirty="0"/>
          </a:p>
        </p:txBody>
      </p:sp>
      <p:sp>
        <p:nvSpPr>
          <p:cNvPr id="762" name="Google Shape;762;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9" name="Google Shape;76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Инфекция, протекающая вне ЦНС, может проявляться лихорадкой, тахикардией и гипотензией. Могут наблюдаться боли или другие признаки инфекции, указывающие на заражение кровеносной системы, мочеполовой системы, легких, кожи или брюшной полости. </a:t>
            </a:r>
          </a:p>
          <a:p>
            <a:pPr marL="0" lvl="0" indent="0" algn="l" rtl="0">
              <a:lnSpc>
                <a:spcPct val="107000"/>
              </a:lnSpc>
              <a:spcBef>
                <a:spcPts val="0"/>
              </a:spcBef>
              <a:spcAft>
                <a:spcPts val="0"/>
              </a:spcAft>
              <a:buNone/>
            </a:pPr>
            <a:r>
              <a:rPr lang="ru-RU" sz="1800" dirty="0">
                <a:latin typeface="Calibri"/>
                <a:ea typeface="Calibri"/>
                <a:cs typeface="Calibri"/>
                <a:sym typeface="Calibri"/>
              </a:rPr>
              <a:t>Классические симптомы бешенства описываются как аномальное поведение, в том числе возбуждение, гидрофобия или боязнь воды, слюнотечение и слабость при наличии в анамнезе укуса животного.    </a:t>
            </a:r>
            <a:endParaRPr dirty="0"/>
          </a:p>
        </p:txBody>
      </p:sp>
      <p:sp>
        <p:nvSpPr>
          <p:cNvPr id="770" name="Google Shape;770;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Помимо инфекционных причин, существует множество метаболических причин ИПС. Мы обсуждали гипогликемию как быстро обратимую причину ИПС. Тем не менее, диабетический кетоацидоз может также вызывать изменение психического статуса при повышенном уровне глюкозы, учащенное, глубокое дыхание, частое мочеиспускание, сладковатый запах изо рта и обезвоживание.   </a:t>
            </a:r>
            <a:endParaRPr dirty="0"/>
          </a:p>
        </p:txBody>
      </p:sp>
      <p:sp>
        <p:nvSpPr>
          <p:cNvPr id="780" name="Google Shape;780;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Существует множество токсических причин ИПС, но наиболее распространенными являются причины, связанные с алкоголем или наркотиками. Острая интоксикация или синдром отмены этих веществ могут вызвать ИПС. Результаты обследования зависят от использованного вещества. Например, при употреблении алкоголя острая интоксикация может характеризоваться невнятной речью, спутанностью сознания и нарушением способности принимать решения. Хроническое употребление может вызвать нарушения равновесия и памяти, а синдром отмены – тахикардию, возбуждение и конвульсии. Напротив, острая опиоидная интоксикация может вызвать вялость, сильную сонливость, точечные или суженные зрачки и замедленное дыхание. Абстиненция может вызвать возбуждение, расширение зрачков, потливость, диарею и рвоту. </a:t>
            </a:r>
            <a:endParaRPr/>
          </a:p>
        </p:txBody>
      </p:sp>
      <p:sp>
        <p:nvSpPr>
          <p:cNvPr id="789" name="Google Shape;789;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Отравление пестицидами или фосфорорганическими соединениями диагностируется при известном или предполагаемом воздействии пестицидов, при этом наблюдаются суженные зрачки, диарея, рвота и потливость (</a:t>
            </a:r>
            <a:r>
              <a:rPr lang="ru-RU" sz="1800" dirty="0" err="1">
                <a:latin typeface="Calibri"/>
                <a:ea typeface="Calibri"/>
                <a:cs typeface="Calibri"/>
                <a:sym typeface="Calibri"/>
              </a:rPr>
              <a:t>диафорез</a:t>
            </a:r>
            <a:r>
              <a:rPr lang="ru-RU" sz="1800" dirty="0">
                <a:latin typeface="Calibri"/>
                <a:ea typeface="Calibri"/>
                <a:cs typeface="Calibri"/>
                <a:sym typeface="Calibri"/>
              </a:rPr>
              <a:t>). Особую тревогу вызывают такие признаки, как брадикардия (или замедленный пульс), </a:t>
            </a:r>
            <a:r>
              <a:rPr lang="ru-RU" sz="1800" dirty="0" err="1">
                <a:latin typeface="Calibri"/>
                <a:ea typeface="Calibri"/>
                <a:cs typeface="Calibri"/>
                <a:sym typeface="Calibri"/>
              </a:rPr>
              <a:t>бронхорея</a:t>
            </a:r>
            <a:r>
              <a:rPr lang="ru-RU" sz="1800" dirty="0">
                <a:latin typeface="Calibri"/>
                <a:ea typeface="Calibri"/>
                <a:cs typeface="Calibri"/>
                <a:sym typeface="Calibri"/>
              </a:rPr>
              <a:t>, или обильные выделения из дыхательных путей, и бронхоспазм, или сужение дыхательных путей с хрипами, которые могут представлять угрозу для жизни. </a:t>
            </a:r>
          </a:p>
          <a:p>
            <a:pPr marL="0" lvl="0" indent="0" algn="l" rtl="0">
              <a:lnSpc>
                <a:spcPct val="107000"/>
              </a:lnSpc>
              <a:spcBef>
                <a:spcPts val="0"/>
              </a:spcBef>
              <a:spcAft>
                <a:spcPts val="0"/>
              </a:spcAft>
              <a:buNone/>
            </a:pPr>
            <a:r>
              <a:rPr lang="ru-RU" sz="1800" dirty="0">
                <a:latin typeface="Calibri"/>
                <a:ea typeface="Calibri"/>
                <a:cs typeface="Calibri"/>
                <a:sym typeface="Calibri"/>
              </a:rPr>
              <a:t>Укусы змей также диагностируются при известных или предполагаемых контактах и могут иметь различные сопутствующие симптомы в зависимости от вида змеи. Могут быть обнаружены следы укусов, отеки, волдыри на коже, аномальные кровоподтеки или кровотечения, гипотензия, паралич, судороги или конвульсии. </a:t>
            </a:r>
            <a:endParaRPr dirty="0"/>
          </a:p>
          <a:p>
            <a:pPr marL="0" lvl="0" indent="0" algn="l" rtl="0">
              <a:spcBef>
                <a:spcPts val="800"/>
              </a:spcBef>
              <a:spcAft>
                <a:spcPts val="0"/>
              </a:spcAft>
              <a:buNone/>
            </a:pPr>
            <a:endParaRPr sz="1600" dirty="0"/>
          </a:p>
          <a:p>
            <a:pPr marL="0" lvl="0" indent="0" algn="l" rtl="0">
              <a:spcBef>
                <a:spcPts val="0"/>
              </a:spcBef>
              <a:spcAft>
                <a:spcPts val="0"/>
              </a:spcAft>
              <a:buNone/>
            </a:pPr>
            <a:endParaRPr sz="1600" dirty="0"/>
          </a:p>
          <a:p>
            <a:pPr marL="0" lvl="0" indent="0" algn="l" rtl="0">
              <a:spcBef>
                <a:spcPts val="0"/>
              </a:spcBef>
              <a:spcAft>
                <a:spcPts val="0"/>
              </a:spcAft>
              <a:buNone/>
            </a:pPr>
            <a:endParaRPr sz="1600" dirty="0">
              <a:latin typeface="Lato"/>
              <a:ea typeface="Lato"/>
              <a:cs typeface="Lato"/>
              <a:sym typeface="Lato"/>
            </a:endParaRPr>
          </a:p>
        </p:txBody>
      </p:sp>
      <p:sp>
        <p:nvSpPr>
          <p:cNvPr id="798" name="Google Shape;798;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9" name="Google Shape;80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Как уже говорилось, новые лекарства или их смена могут вызвать побочные эффекты – от легкой спутанности сознания до отсутствия реагирования. Отравления газообразными веществами часто проявляются у нескольких пациентов из одного места с похожими неясными симптомами, такими как головная боль.   </a:t>
            </a:r>
            <a:endParaRPr/>
          </a:p>
          <a:p>
            <a:pPr marL="0" lvl="0" indent="0" algn="l" rtl="0">
              <a:spcBef>
                <a:spcPts val="80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latin typeface="Lato"/>
              <a:ea typeface="Lato"/>
              <a:cs typeface="Lato"/>
              <a:sym typeface="Lato"/>
            </a:endParaRPr>
          </a:p>
        </p:txBody>
      </p:sp>
      <p:sp>
        <p:nvSpPr>
          <p:cNvPr id="810" name="Google Shape;810;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9" name="Google Shape;81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Судороги или конвульсии могут сопровождаться признаками травмы полости рта, такими как прикушенный язык, недержанием мочи и постепенным улучшением психического статуса в течение нескольких минут / часов после первого эпизода. Опять же, среди пациентов с судорогами особенно важно выявить женщин с текущей или недавней беременностью, так как они могут быть вызваны эклампсией. </a:t>
            </a:r>
          </a:p>
          <a:p>
            <a:pPr marL="0" lvl="0" indent="0" algn="l" rtl="0">
              <a:lnSpc>
                <a:spcPct val="107000"/>
              </a:lnSpc>
              <a:spcBef>
                <a:spcPts val="0"/>
              </a:spcBef>
              <a:spcAft>
                <a:spcPts val="0"/>
              </a:spcAft>
              <a:buNone/>
            </a:pPr>
            <a:r>
              <a:rPr lang="ru-RU" sz="1800" dirty="0">
                <a:latin typeface="Calibri"/>
                <a:ea typeface="Calibri"/>
                <a:cs typeface="Calibri"/>
                <a:sym typeface="Calibri"/>
              </a:rPr>
              <a:t>Повышенное давление на мозг в результате опухоли, кровотечения или отека мозга может проявляться в виде изменения психического статуса с головной болью, судорогами, рвотой, неодинаковыми зрачками, слабостью в одной стороне или проблемами с речью.    </a:t>
            </a:r>
            <a:endParaRPr dirty="0"/>
          </a:p>
        </p:txBody>
      </p:sp>
      <p:sp>
        <p:nvSpPr>
          <p:cNvPr id="820" name="Google Shape;820;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450"/>
              <a:buFont typeface="Arial"/>
              <a:buNone/>
            </a:pPr>
            <a:r>
              <a:rPr lang="ru-RU" sz="1800" dirty="0">
                <a:latin typeface="Calibri"/>
                <a:ea typeface="Calibri"/>
                <a:cs typeface="Calibri"/>
                <a:sym typeface="Calibri"/>
              </a:rPr>
              <a:t>Как и в случае со всеми основными проявлениями у пациентов, нуждающихся в базовой экстренной помощи, цель нашего первичного обследования - выявить быстро обратимые причины и распознать опасные состояния, требующие перевода пациента. Наша цель лечения пациентов с измененным психическим статусом в остром периоде – обеспечить достаточное поступление крови, кислорода и глюкозы в мозг, а также защитить его от дополнительных повреждений.   </a:t>
            </a:r>
            <a:endParaRPr sz="1100" b="0" i="0" u="none" strike="noStrike" cap="none" dirty="0">
              <a:solidFill>
                <a:schemeClr val="dk1"/>
              </a:solidFill>
              <a:latin typeface="Arial"/>
              <a:ea typeface="Arial"/>
              <a:cs typeface="Arial"/>
              <a:sym typeface="Arial"/>
            </a:endParaRPr>
          </a:p>
        </p:txBody>
      </p:sp>
      <p:sp>
        <p:nvSpPr>
          <p:cNvPr id="383" name="Google Shape;38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9" name="Google Shape;829;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У пациентов с заболеваниями печени психический статуса может изменяться по разным причинам, включая гипогликемию, накопление в крови токсинов, которые обычно </a:t>
            </a:r>
            <a:r>
              <a:rPr lang="ru-RU" sz="1800" dirty="0" err="1">
                <a:latin typeface="Calibri"/>
                <a:ea typeface="Calibri"/>
                <a:cs typeface="Calibri"/>
                <a:sym typeface="Calibri"/>
              </a:rPr>
              <a:t>метаболизируются</a:t>
            </a:r>
            <a:r>
              <a:rPr lang="ru-RU" sz="1800" dirty="0">
                <a:latin typeface="Calibri"/>
                <a:ea typeface="Calibri"/>
                <a:cs typeface="Calibri"/>
                <a:sym typeface="Calibri"/>
              </a:rPr>
              <a:t> печенью, кровотечение с нарушением перфузии или инфекцию. Иногда в анамнезе может быть злоупотребление алкоголем или известное заболевание печени. При обследовании можно обнаружить увеличенную печень или вздутый живот, несмотря на тонкие руки. Пожелтение кожи или глаз называется желтухой. </a:t>
            </a:r>
          </a:p>
          <a:p>
            <a:pPr marL="0" lvl="0" indent="0" algn="l" rtl="0">
              <a:lnSpc>
                <a:spcPct val="107000"/>
              </a:lnSpc>
              <a:spcBef>
                <a:spcPts val="0"/>
              </a:spcBef>
              <a:spcAft>
                <a:spcPts val="0"/>
              </a:spcAft>
              <a:buNone/>
            </a:pPr>
            <a:r>
              <a:rPr lang="ru-RU" sz="1800" dirty="0">
                <a:latin typeface="Calibri"/>
                <a:ea typeface="Calibri"/>
                <a:cs typeface="Calibri"/>
                <a:sym typeface="Calibri"/>
              </a:rPr>
              <a:t>Аналогичным образом, заболевания почек могут вызвать накопление токсинов в кровотоке, что приводит к изменению психического статуса. При обследовании можно обнаружить повышение артериального давления, отеки на ногах, снижение или отсутствие диуреза. Если пациент находится на диализе, у него может быть брюшной или венозный катетер или АВ-фистула на конечности. </a:t>
            </a:r>
            <a:endParaRPr dirty="0"/>
          </a:p>
        </p:txBody>
      </p:sp>
      <p:sp>
        <p:nvSpPr>
          <p:cNvPr id="830" name="Google Shape;830;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9" name="Google Shape;83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Мы уже обсуждали различные результаты обследования пациентов с травмой головы, включая рваные раны, ссадины, кровоподтеки или деформации черепа, кровотечение или вытекание жидкости из ушей или носа, неодинаковые зрачки, слабость на одной стороне тела и судороги. Они также могут жаловаться на изменения зрения, потерю памяти, рвоту и головную боль.   </a:t>
            </a:r>
            <a:endParaRPr/>
          </a:p>
        </p:txBody>
      </p:sp>
      <p:sp>
        <p:nvSpPr>
          <p:cNvPr id="840" name="Google Shape;840;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9" name="Google Shape;849;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Важно отметить, что попадание в организм химических веществ или токсинов часто встречается у маленьких детей, поэтому необходимо расспросить членов семьи или других лиц, осуществляющих опеку, о любых лекарствах или веществах, найденных рядом с ребенком.   </a:t>
            </a:r>
            <a:endParaRPr/>
          </a:p>
        </p:txBody>
      </p:sp>
      <p:sp>
        <p:nvSpPr>
          <p:cNvPr id="850" name="Google Shape;850;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Вопрос из рабочей тетради №3: [стр. 132 в рабочей тетради участника]</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Перечислите возможные причины изменения психического статуса наряду с данными анамнеза и </a:t>
            </a:r>
            <a:r>
              <a:rPr lang="ru-RU" sz="1800" dirty="0" err="1">
                <a:latin typeface="Calibri"/>
                <a:ea typeface="Calibri"/>
                <a:cs typeface="Calibri"/>
                <a:sym typeface="Calibri"/>
              </a:rPr>
              <a:t>физикального</a:t>
            </a:r>
            <a:r>
              <a:rPr lang="ru-RU" sz="1800" dirty="0">
                <a:latin typeface="Calibri"/>
                <a:ea typeface="Calibri"/>
                <a:cs typeface="Calibri"/>
                <a:sym typeface="Calibri"/>
              </a:rPr>
              <a:t> обследования, приведенными ниже. </a:t>
            </a:r>
            <a:endParaRPr dirty="0"/>
          </a:p>
          <a:p>
            <a:pPr marL="342900" lvl="0" indent="-342900" algn="l" rtl="0">
              <a:lnSpc>
                <a:spcPct val="107000"/>
              </a:lnSpc>
              <a:spcBef>
                <a:spcPts val="800"/>
              </a:spcBef>
              <a:spcAft>
                <a:spcPts val="0"/>
              </a:spcAft>
              <a:buClr>
                <a:schemeClr val="dk1"/>
              </a:buClr>
              <a:buSzPts val="1800"/>
              <a:buFont typeface="Calibri"/>
              <a:buAutoNum type="arabicPeriod"/>
            </a:pPr>
            <a:r>
              <a:rPr lang="ru-RU" sz="1800" dirty="0">
                <a:latin typeface="Calibri"/>
                <a:ea typeface="Calibri"/>
                <a:cs typeface="Calibri"/>
                <a:sym typeface="Calibri"/>
              </a:rPr>
              <a:t>15-летняя девочка с ИПС, лихорадкой, ригидностью мышц шеи, болью в глазах при взгляде на свет и головной болью. Ответ: Инфекция в головном мозге </a:t>
            </a:r>
            <a:endParaRPr dirty="0"/>
          </a:p>
          <a:p>
            <a:pPr marL="342900" lvl="0" indent="-342900" algn="l" rtl="0">
              <a:lnSpc>
                <a:spcPct val="107000"/>
              </a:lnSpc>
              <a:spcBef>
                <a:spcPts val="800"/>
              </a:spcBef>
              <a:spcAft>
                <a:spcPts val="0"/>
              </a:spcAft>
              <a:buClr>
                <a:schemeClr val="dk1"/>
              </a:buClr>
              <a:buSzPts val="1800"/>
              <a:buFont typeface="Calibri"/>
              <a:buAutoNum type="arabicPeriod"/>
            </a:pPr>
            <a:r>
              <a:rPr lang="ru-RU" sz="1800" dirty="0">
                <a:latin typeface="Calibri"/>
                <a:ea typeface="Calibri"/>
                <a:cs typeface="Calibri"/>
                <a:sym typeface="Calibri"/>
              </a:rPr>
              <a:t>Мужчина 45 лет с судорогами, глубоким, учащенным дыханием, частым мочеиспусканием, сладковатым запахом изо рта, высоким уровнем глюкозы, обезвоживанием. Ответ: Гипергликемия</a:t>
            </a:r>
            <a:endParaRPr dirty="0"/>
          </a:p>
          <a:p>
            <a:pPr marL="0" lvl="0" indent="0" algn="l" rtl="0">
              <a:spcBef>
                <a:spcPts val="80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ru-RU" dirty="0"/>
              <a:t>Image</a:t>
            </a:r>
            <a:endParaRPr dirty="0"/>
          </a:p>
          <a:p>
            <a:pPr marL="0" marR="0" lvl="0" indent="0" algn="l" rtl="0">
              <a:lnSpc>
                <a:spcPct val="100000"/>
              </a:lnSpc>
              <a:spcBef>
                <a:spcPts val="0"/>
              </a:spcBef>
              <a:spcAft>
                <a:spcPts val="0"/>
              </a:spcAft>
              <a:buClr>
                <a:schemeClr val="dk1"/>
              </a:buClr>
              <a:buSzPts val="1200"/>
              <a:buFont typeface="Calibri"/>
              <a:buNone/>
            </a:pPr>
            <a:r>
              <a:rPr lang="ru-RU" sz="1200" b="0" i="0" dirty="0" err="1">
                <a:solidFill>
                  <a:schemeClr val="dk1"/>
                </a:solidFill>
                <a:latin typeface="Calibri"/>
                <a:ea typeface="Calibri"/>
                <a:cs typeface="Calibri"/>
                <a:sym typeface="Calibri"/>
              </a:rPr>
              <a:t>Title</a:t>
            </a:r>
            <a:r>
              <a:rPr lang="ru-RU" sz="1200" b="0" i="0" dirty="0">
                <a:solidFill>
                  <a:schemeClr val="dk1"/>
                </a:solidFill>
                <a:latin typeface="Calibri"/>
                <a:ea typeface="Calibri"/>
                <a:cs typeface="Calibri"/>
                <a:sym typeface="Calibri"/>
              </a:rPr>
              <a:t>: </a:t>
            </a:r>
            <a:r>
              <a:rPr lang="ru-RU" sz="900" b="0" i="0" dirty="0">
                <a:solidFill>
                  <a:schemeClr val="dk1"/>
                </a:solidFill>
                <a:latin typeface="Calibri"/>
                <a:ea typeface="Calibri"/>
                <a:cs typeface="Calibri"/>
                <a:sym typeface="Calibri"/>
              </a:rPr>
              <a:t>Deep </a:t>
            </a:r>
            <a:r>
              <a:rPr lang="ru-RU" sz="900" b="0" i="0" dirty="0" err="1">
                <a:solidFill>
                  <a:schemeClr val="dk1"/>
                </a:solidFill>
                <a:latin typeface="Calibri"/>
                <a:ea typeface="Calibri"/>
                <a:cs typeface="Calibri"/>
                <a:sym typeface="Calibri"/>
              </a:rPr>
              <a:t>thought</a:t>
            </a:r>
            <a:r>
              <a:rPr lang="ru-RU" sz="9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Creator:GDL</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Source: https://openclipart.org/detail/221707/deep-thought</a:t>
            </a:r>
            <a:endParaRPr dirty="0"/>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Copyright</a:t>
            </a:r>
            <a:r>
              <a:rPr lang="ru-RU" sz="1200" b="0" i="0" dirty="0">
                <a:solidFill>
                  <a:schemeClr val="dk1"/>
                </a:solidFill>
                <a:latin typeface="Calibri"/>
                <a:ea typeface="Calibri"/>
                <a:cs typeface="Calibri"/>
                <a:sym typeface="Calibri"/>
              </a:rPr>
              <a:t> </a:t>
            </a:r>
            <a:r>
              <a:rPr lang="ru-RU" sz="1200" b="0" i="0" dirty="0" err="1">
                <a:solidFill>
                  <a:schemeClr val="dk1"/>
                </a:solidFill>
                <a:latin typeface="Calibri"/>
                <a:ea typeface="Calibri"/>
                <a:cs typeface="Calibri"/>
                <a:sym typeface="Calibri"/>
              </a:rPr>
              <a:t>information</a:t>
            </a:r>
            <a:r>
              <a:rPr lang="ru-RU" sz="1200" b="0" i="0" dirty="0">
                <a:solidFill>
                  <a:schemeClr val="dk1"/>
                </a:solidFill>
                <a:latin typeface="Calibri"/>
                <a:ea typeface="Calibri"/>
                <a:cs typeface="Calibri"/>
                <a:sym typeface="Calibri"/>
              </a:rPr>
              <a:t>: Creative </a:t>
            </a:r>
            <a:r>
              <a:rPr lang="ru-RU" sz="1200" b="0" i="0" dirty="0" err="1">
                <a:solidFill>
                  <a:schemeClr val="dk1"/>
                </a:solidFill>
                <a:latin typeface="Calibri"/>
                <a:ea typeface="Calibri"/>
                <a:cs typeface="Calibri"/>
                <a:sym typeface="Calibri"/>
              </a:rPr>
              <a:t>Commonz</a:t>
            </a:r>
            <a:r>
              <a:rPr lang="ru-RU" sz="1200" b="0" i="0" dirty="0">
                <a:solidFill>
                  <a:schemeClr val="dk1"/>
                </a:solidFill>
                <a:latin typeface="Calibri"/>
                <a:ea typeface="Calibri"/>
                <a:cs typeface="Calibri"/>
                <a:sym typeface="Calibri"/>
              </a:rPr>
              <a:t> Zero 1.0 Public Domain </a:t>
            </a:r>
            <a:r>
              <a:rPr lang="ru-RU" sz="1200" b="0" i="0" dirty="0" err="1">
                <a:solidFill>
                  <a:schemeClr val="dk1"/>
                </a:solidFill>
                <a:latin typeface="Calibri"/>
                <a:ea typeface="Calibri"/>
                <a:cs typeface="Calibri"/>
                <a:sym typeface="Calibri"/>
              </a:rPr>
              <a:t>License</a:t>
            </a:r>
            <a:r>
              <a:rPr lang="ru-RU" sz="12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860" name="Google Shape;860;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5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Это третья часть модуля, посвященного измененному психическому статуса.  Помните, что сначала всегда нужно устранять состояния на этапах ABCDE! Мы рассмотрим ведение, особые педиатрические аспекты и порядок транспортировки пациентов. </a:t>
            </a:r>
            <a:endParaRPr dirty="0"/>
          </a:p>
        </p:txBody>
      </p:sp>
      <p:sp>
        <p:nvSpPr>
          <p:cNvPr id="868" name="Google Shape;868;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7" name="Google Shape;877;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При подозрении на гипоксию следует сначала дать кислород, а затем провести дальнейшее обследование, чтобы выявить основную причину. При гипогликемии глюкозу следует вводить любыми возможными способами. При гипергликемии необходимо начать гидратацию с помощью в/в инфузии, прежде чем планировать ранний перевод или передачу пациента, поскольку такие пациенты могут стать крайне тяжелыми. У пациентов с лихорадкой и ИПС следует начинать эмпирическое лечение инфекции с назначения антибиотика, хотя в качестве возможных причин также следует рассматривать отравление и </a:t>
            </a:r>
            <a:r>
              <a:rPr lang="ru-RU" sz="1800" dirty="0" err="1">
                <a:latin typeface="Calibri"/>
                <a:ea typeface="Calibri"/>
                <a:cs typeface="Calibri"/>
                <a:sym typeface="Calibri"/>
              </a:rPr>
              <a:t>энвеномацию</a:t>
            </a:r>
            <a:r>
              <a:rPr lang="ru-RU" sz="1800" dirty="0">
                <a:latin typeface="Calibri"/>
                <a:ea typeface="Calibri"/>
                <a:cs typeface="Calibri"/>
                <a:sym typeface="Calibri"/>
              </a:rPr>
              <a:t>. В эндемичных районах должно проводиться тестирование на малярию. Парацетамол можно давать при лихорадке. Однако при сильно повышенных температурах, например, у пациентов с тепловым ударом, температуру следует снижать быстро. Это можно сделать с помощью различных методов охлаждения, включая опрыскивание пациента прохладной водой, введение внутривенных растворов. Избегайте </a:t>
            </a:r>
            <a:r>
              <a:rPr lang="ru-RU" sz="3600" dirty="0">
                <a:latin typeface="Quattrocento Sans"/>
                <a:ea typeface="Quattrocento Sans"/>
                <a:cs typeface="Quattrocento Sans"/>
                <a:sym typeface="Quattrocento Sans"/>
              </a:rPr>
              <a:t>появления озноба у</a:t>
            </a:r>
            <a:r>
              <a:rPr lang="ru-RU" sz="1800" dirty="0">
                <a:latin typeface="Calibri"/>
                <a:ea typeface="Calibri"/>
                <a:cs typeface="Calibri"/>
                <a:sym typeface="Calibri"/>
              </a:rPr>
              <a:t> пациента.   </a:t>
            </a:r>
            <a:endParaRPr dirty="0"/>
          </a:p>
        </p:txBody>
      </p:sp>
      <p:sp>
        <p:nvSpPr>
          <p:cNvPr id="878" name="Google Shape;878;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7" name="Google Shape;887;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У пациентов с гипотермией или сильно пониженной температурой тела основным методом лечения является согревание. Необходимо снять всю мокрую одежду, перенести пациента в теплое помещение, накрыть одеялами и ввести теплые в/в растворы. При подозрении на внутричерепное кровотечение или повышенное давление голову лежащего пациента следует приподнять на 30 градусов, если нет подозрений на травму позвоночника. </a:t>
            </a:r>
            <a:endParaRPr/>
          </a:p>
          <a:p>
            <a:pPr marL="0" marR="0" lvl="0" indent="0" algn="l" rtl="0">
              <a:lnSpc>
                <a:spcPct val="90000"/>
              </a:lnSpc>
              <a:spcBef>
                <a:spcPts val="800"/>
              </a:spcBef>
              <a:spcAft>
                <a:spcPts val="0"/>
              </a:spcAft>
              <a:buClr>
                <a:schemeClr val="dk1"/>
              </a:buClr>
              <a:buSzPts val="2400"/>
              <a:buFont typeface="Calibri"/>
              <a:buNone/>
            </a:pPr>
            <a:endParaRPr sz="2400" u="sng" strike="noStrike" cap="none">
              <a:solidFill>
                <a:schemeClr val="dk1"/>
              </a:solidFill>
              <a:latin typeface="Lato"/>
              <a:ea typeface="Lato"/>
              <a:cs typeface="Lato"/>
              <a:sym typeface="Lato"/>
            </a:endParaRPr>
          </a:p>
        </p:txBody>
      </p:sp>
      <p:sp>
        <p:nvSpPr>
          <p:cNvPr id="888" name="Google Shape;888;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6" name="Google Shape;89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В случае передозировки опиоидами, чтобы быстро купировать угнетение дыхания, следует ввести налоксон в/в, в/м или </a:t>
            </a:r>
            <a:r>
              <a:rPr lang="ru-RU" sz="1800" dirty="0" err="1">
                <a:latin typeface="Calibri"/>
                <a:ea typeface="Calibri"/>
                <a:cs typeface="Calibri"/>
                <a:sym typeface="Calibri"/>
              </a:rPr>
              <a:t>интраназально</a:t>
            </a:r>
            <a:r>
              <a:rPr lang="ru-RU" sz="1800" dirty="0">
                <a:latin typeface="Calibri"/>
                <a:ea typeface="Calibri"/>
                <a:cs typeface="Calibri"/>
                <a:sym typeface="Calibri"/>
              </a:rPr>
              <a:t>. Однако затем следует наблюдать за пациентами на предмет повторного появления симптомов токсичности и необходимости повторного введения антидота, поскольку действие некоторых опиоидов может длиться дольше, чем действие налоксона. При активных судорогах или конвульсиях следует вводить бензодиазепины. Необходимо проверить уровень глюкозы, так как известно, что гипогликемия может вызвать судороги; при необходимости повторить. После прекращения судорог необходимо следить за состоянием дыхания пациента и перевести его в восстановительное положение. Если судороги не прекращаются или пациент не приходит в норму после типичного </a:t>
            </a:r>
            <a:r>
              <a:rPr lang="ru-RU" sz="1800" dirty="0" err="1">
                <a:latin typeface="Calibri"/>
                <a:ea typeface="Calibri"/>
                <a:cs typeface="Calibri"/>
                <a:sym typeface="Calibri"/>
              </a:rPr>
              <a:t>постиктального</a:t>
            </a:r>
            <a:r>
              <a:rPr lang="ru-RU" sz="1800" dirty="0">
                <a:latin typeface="Calibri"/>
                <a:ea typeface="Calibri"/>
                <a:cs typeface="Calibri"/>
                <a:sym typeface="Calibri"/>
              </a:rPr>
              <a:t> периода, его следует перевести или передать для расширенного лечения.  </a:t>
            </a:r>
            <a:endParaRPr dirty="0"/>
          </a:p>
          <a:p>
            <a:pPr marL="0" lvl="0" indent="0" algn="l" rtl="0">
              <a:lnSpc>
                <a:spcPct val="115000"/>
              </a:lnSpc>
              <a:spcBef>
                <a:spcPts val="800"/>
              </a:spcBef>
              <a:spcAft>
                <a:spcPts val="0"/>
              </a:spcAft>
              <a:buClr>
                <a:schemeClr val="dk1"/>
              </a:buClr>
              <a:buSzPts val="300"/>
              <a:buFont typeface="Arial"/>
              <a:buNone/>
            </a:pPr>
            <a:endParaRPr sz="1200" dirty="0">
              <a:latin typeface="Lato"/>
              <a:ea typeface="Lato"/>
              <a:cs typeface="Lato"/>
              <a:sym typeface="Lato"/>
            </a:endParaRPr>
          </a:p>
          <a:p>
            <a:pPr marL="228600" marR="0" lvl="0" indent="-146050" algn="l" rtl="0">
              <a:lnSpc>
                <a:spcPct val="115000"/>
              </a:lnSpc>
              <a:spcBef>
                <a:spcPts val="1000"/>
              </a:spcBef>
              <a:spcAft>
                <a:spcPts val="0"/>
              </a:spcAft>
              <a:buNone/>
            </a:pPr>
            <a:endParaRPr sz="1200" u="none" strike="noStrike" cap="none" dirty="0">
              <a:solidFill>
                <a:schemeClr val="dk1"/>
              </a:solidFill>
              <a:latin typeface="Lato"/>
              <a:ea typeface="Lato"/>
              <a:cs typeface="Lato"/>
              <a:sym typeface="Lato"/>
            </a:endParaRPr>
          </a:p>
          <a:p>
            <a:pPr marL="0" lvl="0" indent="0" algn="l" rtl="0">
              <a:spcBef>
                <a:spcPts val="0"/>
              </a:spcBef>
              <a:spcAft>
                <a:spcPts val="0"/>
              </a:spcAft>
              <a:buNone/>
            </a:pPr>
            <a:endParaRPr dirty="0"/>
          </a:p>
        </p:txBody>
      </p:sp>
      <p:sp>
        <p:nvSpPr>
          <p:cNvPr id="897" name="Google Shape;897;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5" name="Google Shape;905;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При активных судорогах или конвульсиях у беременной женщины следует немедленно назначить эмпирическое лечение эклампсии сульфатом магния. После лечения магнием пациентку необходимо наблюдать на предмет признаков токсичности, таких как слабость, замедление дыхания и снижение артериального давления. Кроме того, эти пациенты нуждаются в срочном переводе или передаче в специализированное отделение. У пациентов с алкогольной абстиненцией также могут наблюдаться активные судороги или конвульсии, которые следует лечить аналогичным образом с помощью бензодиазепинов, контролируя уровень глюкозы. </a:t>
            </a:r>
            <a:endParaRPr/>
          </a:p>
          <a:p>
            <a:pPr marL="107950" lvl="0" indent="0" algn="l" rtl="0">
              <a:lnSpc>
                <a:spcPct val="100000"/>
              </a:lnSpc>
              <a:spcBef>
                <a:spcPts val="800"/>
              </a:spcBef>
              <a:spcAft>
                <a:spcPts val="0"/>
              </a:spcAft>
              <a:buClr>
                <a:schemeClr val="dk1"/>
              </a:buClr>
              <a:buSzPts val="1200"/>
              <a:buFont typeface="Calibri"/>
              <a:buNone/>
            </a:pPr>
            <a:endParaRPr sz="1200">
              <a:latin typeface="Lato"/>
              <a:ea typeface="Lato"/>
              <a:cs typeface="Lato"/>
              <a:sym typeface="Lato"/>
            </a:endParaRPr>
          </a:p>
          <a:p>
            <a:pPr marL="0" lvl="0" indent="0" algn="l" rtl="0">
              <a:spcBef>
                <a:spcPts val="0"/>
              </a:spcBef>
              <a:spcAft>
                <a:spcPts val="0"/>
              </a:spcAft>
              <a:buNone/>
            </a:pPr>
            <a:endParaRPr sz="1200"/>
          </a:p>
          <a:p>
            <a:pPr marL="0" lvl="0" indent="0" algn="l" rtl="0">
              <a:lnSpc>
                <a:spcPct val="115000"/>
              </a:lnSpc>
              <a:spcBef>
                <a:spcPts val="0"/>
              </a:spcBef>
              <a:spcAft>
                <a:spcPts val="0"/>
              </a:spcAft>
              <a:buNone/>
            </a:pPr>
            <a:endParaRPr sz="1200">
              <a:latin typeface="Lato"/>
              <a:ea typeface="Lato"/>
              <a:cs typeface="Lato"/>
              <a:sym typeface="Lato"/>
            </a:endParaRPr>
          </a:p>
          <a:p>
            <a:pPr marL="0" lvl="0" indent="0" algn="l" rtl="0">
              <a:lnSpc>
                <a:spcPct val="115000"/>
              </a:lnSpc>
              <a:spcBef>
                <a:spcPts val="0"/>
              </a:spcBef>
              <a:spcAft>
                <a:spcPts val="0"/>
              </a:spcAft>
              <a:buNone/>
            </a:pPr>
            <a:endParaRPr sz="1200">
              <a:latin typeface="Lato"/>
              <a:ea typeface="Lato"/>
              <a:cs typeface="Lato"/>
              <a:sym typeface="Lato"/>
            </a:endParaRPr>
          </a:p>
          <a:p>
            <a:pPr marL="0" lvl="0" indent="0" algn="l" rtl="0">
              <a:lnSpc>
                <a:spcPct val="115000"/>
              </a:lnSpc>
              <a:spcBef>
                <a:spcPts val="0"/>
              </a:spcBef>
              <a:spcAft>
                <a:spcPts val="0"/>
              </a:spcAft>
              <a:buClr>
                <a:schemeClr val="dk1"/>
              </a:buClr>
              <a:buSzPts val="300"/>
              <a:buFont typeface="Arial"/>
              <a:buNone/>
            </a:pPr>
            <a:endParaRPr sz="1200">
              <a:latin typeface="Lato"/>
              <a:ea typeface="Lato"/>
              <a:cs typeface="Lato"/>
              <a:sym typeface="Lato"/>
            </a:endParaRPr>
          </a:p>
          <a:p>
            <a:pPr marL="228600" marR="0" lvl="0" indent="-146050" algn="l" rtl="0">
              <a:lnSpc>
                <a:spcPct val="115000"/>
              </a:lnSpc>
              <a:spcBef>
                <a:spcPts val="1000"/>
              </a:spcBef>
              <a:spcAft>
                <a:spcPts val="0"/>
              </a:spcAft>
              <a:buNone/>
            </a:pPr>
            <a:endParaRPr sz="1200" u="none" strike="noStrike" cap="none">
              <a:solidFill>
                <a:schemeClr val="dk1"/>
              </a:solidFill>
              <a:latin typeface="Lato"/>
              <a:ea typeface="Lato"/>
              <a:cs typeface="Lato"/>
              <a:sym typeface="Lato"/>
            </a:endParaRPr>
          </a:p>
          <a:p>
            <a:pPr marL="0" lvl="0" indent="0" algn="l" rtl="0">
              <a:spcBef>
                <a:spcPts val="0"/>
              </a:spcBef>
              <a:spcAft>
                <a:spcPts val="0"/>
              </a:spcAft>
              <a:buNone/>
            </a:pPr>
            <a:endParaRPr/>
          </a:p>
        </p:txBody>
      </p:sp>
      <p:sp>
        <p:nvSpPr>
          <p:cNvPr id="906" name="Google Shape;906;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4" name="Google Shape;914;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При отравлении или энвеномации лечение зависит от степени поражения. Именно поэтому важно попытаться определить яд, внимательно наблюдать за пациентом на предмет признаков коллапса дыхательных путей или кровообращения, а также организовать перевод или передачу пациента в центр, где могут оказать помощь при отравлениях и расширенную поддержку. При отравлении пестицидами пациент должен пройти деконтаминацию. При укусе змеи необходимо обездвижить пораженное место, чтобы ограничить распространение яда. Если возможно, вместе с пациентом следует отправить фотографию змеи в то учреждение, которое будет оказывать помощь, чтобы можно было ввести противоядие, если таковое имеется. К сожалению, от бешенства нет специфического лечения, и после появления симптомов оно почти всегда приводит к летальному исходу. </a:t>
            </a:r>
            <a:endParaRPr/>
          </a:p>
          <a:p>
            <a:pPr marL="0" lvl="0" indent="0" algn="l" rtl="0">
              <a:spcBef>
                <a:spcPts val="8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200"/>
          </a:p>
          <a:p>
            <a:pPr marL="457200" marR="0" lvl="0" indent="-171450" algn="l" rtl="0">
              <a:lnSpc>
                <a:spcPct val="115000"/>
              </a:lnSpc>
              <a:spcBef>
                <a:spcPts val="500"/>
              </a:spcBef>
              <a:spcAft>
                <a:spcPts val="0"/>
              </a:spcAft>
              <a:buNone/>
            </a:pPr>
            <a:endParaRPr sz="1200" b="0" i="0" u="none" strike="noStrike" cap="none">
              <a:solidFill>
                <a:schemeClr val="dk1"/>
              </a:solidFill>
              <a:latin typeface="Lato"/>
              <a:ea typeface="Lato"/>
              <a:cs typeface="Lato"/>
              <a:sym typeface="Lato"/>
            </a:endParaRPr>
          </a:p>
          <a:p>
            <a:pPr marL="0" lvl="0" indent="0" algn="l" rtl="0">
              <a:spcBef>
                <a:spcPts val="0"/>
              </a:spcBef>
              <a:spcAft>
                <a:spcPts val="0"/>
              </a:spcAft>
              <a:buNone/>
            </a:pPr>
            <a:endParaRPr/>
          </a:p>
        </p:txBody>
      </p:sp>
      <p:sp>
        <p:nvSpPr>
          <p:cNvPr id="915" name="Google Shape;915;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50"/>
              <a:buFont typeface="Arial"/>
              <a:buNone/>
            </a:pPr>
            <a:r>
              <a:rPr lang="ru-RU" sz="1800" dirty="0">
                <a:latin typeface="Calibri"/>
                <a:ea typeface="Calibri"/>
                <a:cs typeface="Calibri"/>
                <a:sym typeface="Calibri"/>
              </a:rPr>
              <a:t>Мы всегда начинаем с нашего протокола ABCDE, купируем угрожающие жизни состояния, затем собираем анамнез и проводим вторичное обследование. </a:t>
            </a:r>
            <a:endParaRPr dirty="0"/>
          </a:p>
          <a:p>
            <a:pPr marL="0" marR="0" lvl="0" indent="0" algn="l" rtl="0">
              <a:lnSpc>
                <a:spcPct val="90000"/>
              </a:lnSpc>
              <a:spcBef>
                <a:spcPts val="0"/>
              </a:spcBef>
              <a:spcAft>
                <a:spcPts val="0"/>
              </a:spcAft>
              <a:buClr>
                <a:schemeClr val="dk1"/>
              </a:buClr>
              <a:buSzPts val="300"/>
              <a:buFont typeface="Arial"/>
              <a:buNone/>
            </a:pPr>
            <a:endParaRPr dirty="0"/>
          </a:p>
        </p:txBody>
      </p:sp>
      <p:sp>
        <p:nvSpPr>
          <p:cNvPr id="392" name="Google Shape;39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3" name="Google Shape;923;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Поскольку пациенты с измененным психическим статусом могут стать возбужденными или даже агрессивными, их ведение включает те же принципы приоритета безопасности для пациентов и персонала, что и в разделе об оценке. Наконец, при подозрении на травму следует помнить об иммобилизации позвоночника пациента и проверять, нет ли признаков повышенного давления на мозг. </a:t>
            </a:r>
            <a:endParaRPr dirty="0"/>
          </a:p>
        </p:txBody>
      </p:sp>
      <p:sp>
        <p:nvSpPr>
          <p:cNvPr id="924" name="Google Shape;924;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0" name="Google Shape;930;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Поскольку активные судороги являются распространенной и опасной для жизни причиной изменения психического статуса, давайте еще раз рассмотрим, как мы можем подойти к этому пациенту. </a:t>
            </a:r>
          </a:p>
          <a:p>
            <a:pPr marL="0" lvl="0" indent="0" algn="l" rtl="0">
              <a:lnSpc>
                <a:spcPct val="107000"/>
              </a:lnSpc>
              <a:spcBef>
                <a:spcPts val="0"/>
              </a:spcBef>
              <a:spcAft>
                <a:spcPts val="0"/>
              </a:spcAft>
              <a:buNone/>
            </a:pPr>
            <a:r>
              <a:rPr lang="ru-RU" sz="1800" dirty="0">
                <a:latin typeface="Calibri"/>
                <a:ea typeface="Calibri"/>
                <a:cs typeface="Calibri"/>
                <a:sym typeface="Calibri"/>
              </a:rPr>
              <a:t>Сначала мы проведем оценку по алгоритму ABCDE, сохраняя проходимость дыхательных путей, чтобы обеспечить достаточный поток воздуха. Это значит, что в рот ничего нельзя класть. Кислород можно вводить, если есть опасения по поводу сопутствующей гипоксии или при длительных судорогах, чтобы поддержать дыхание. Защищая пациента и себя от травм и вреда, мы проверим уровень глюкозы, чтобы убедиться в отсутствии гипогликемии. Если мы не можем проверить уровень глюкозы по какой-либо причине, глюкоза может быть назначена или введена эмпирически, так как польза перевешивает риск. Бензодиазепины следует вводить при активных судорогах. Если реакция на первый прием бензодиазепина отсутствует, можно дать до трех повторных доз. Однако если пациентка беременна или недавно родила, при подозрении на эклампсию ей следует дать сульфат магния. Как только судороги прекратятся, пациента можно уложить в восстановительное положение. Важно отметить, что если пациент не приходит в сознание после или между припадками или конвульсиями, это следует считать угрозой для жизни. Необходимо организовать быструю передачу или перевод пациента.   </a:t>
            </a:r>
            <a:endParaRPr dirty="0"/>
          </a:p>
        </p:txBody>
      </p:sp>
      <p:sp>
        <p:nvSpPr>
          <p:cNvPr id="931" name="Google Shape;931;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0" name="Google Shape;940;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Вопрос из рабочей тетради №4: [стр. 134 в рабочей тетради участника] Перечислите, что бы вы сделали, чтобы лечить этих пациентов.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1. 3-летний ребенок поступил в измененном психическом статусе и уровнем глюкозы в крови 2 ммоль/л.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Ответ: - Дать глюкозу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2. Женщина 25 лет поступила с подергивающимися движениями, и вы подозреваете наличие судорог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Ответ: лечить бензодиазепином и наблюдать – проверить глюкозу – поместить в восстановительное положение – получить историю беременности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3. 50-летнего мужчину привезли после падения с крыши с головной болью и измененным психическим статусом.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Ответ: иммобилизовать позвоночник и проверить наличие признаков повышенного внутричерепного давления. </a:t>
            </a:r>
            <a:endParaRPr dirty="0"/>
          </a:p>
          <a:p>
            <a:pPr marL="0" lvl="0" indent="0" algn="l" rtl="0">
              <a:spcBef>
                <a:spcPts val="800"/>
              </a:spcBef>
              <a:spcAft>
                <a:spcPts val="0"/>
              </a:spcAft>
              <a:buNone/>
            </a:pPr>
            <a:endParaRPr dirty="0"/>
          </a:p>
          <a:p>
            <a:pPr marL="0" lvl="0" indent="0" algn="l" rtl="0">
              <a:spcBef>
                <a:spcPts val="0"/>
              </a:spcBef>
              <a:spcAft>
                <a:spcPts val="0"/>
              </a:spcAft>
              <a:buNone/>
            </a:pPr>
            <a:r>
              <a:rPr lang="ru-RU" dirty="0"/>
              <a:t>Image</a:t>
            </a:r>
            <a:endParaRPr dirty="0"/>
          </a:p>
          <a:p>
            <a:pPr marL="0" marR="0" lvl="0" indent="0" algn="l" rtl="0">
              <a:lnSpc>
                <a:spcPct val="100000"/>
              </a:lnSpc>
              <a:spcBef>
                <a:spcPts val="0"/>
              </a:spcBef>
              <a:spcAft>
                <a:spcPts val="0"/>
              </a:spcAft>
              <a:buClr>
                <a:schemeClr val="dk1"/>
              </a:buClr>
              <a:buSzPts val="1200"/>
              <a:buFont typeface="Calibri"/>
              <a:buNone/>
            </a:pPr>
            <a:r>
              <a:rPr lang="ru-RU" sz="1200" b="0" i="0" dirty="0" err="1">
                <a:solidFill>
                  <a:schemeClr val="dk1"/>
                </a:solidFill>
                <a:latin typeface="Calibri"/>
                <a:ea typeface="Calibri"/>
                <a:cs typeface="Calibri"/>
                <a:sym typeface="Calibri"/>
              </a:rPr>
              <a:t>Title</a:t>
            </a:r>
            <a:r>
              <a:rPr lang="ru-RU" sz="1200" b="0" i="0" dirty="0">
                <a:solidFill>
                  <a:schemeClr val="dk1"/>
                </a:solidFill>
                <a:latin typeface="Calibri"/>
                <a:ea typeface="Calibri"/>
                <a:cs typeface="Calibri"/>
                <a:sym typeface="Calibri"/>
              </a:rPr>
              <a:t>: </a:t>
            </a:r>
            <a:r>
              <a:rPr lang="ru-RU" sz="900" b="0" i="0" dirty="0">
                <a:solidFill>
                  <a:schemeClr val="dk1"/>
                </a:solidFill>
                <a:latin typeface="Calibri"/>
                <a:ea typeface="Calibri"/>
                <a:cs typeface="Calibri"/>
                <a:sym typeface="Calibri"/>
              </a:rPr>
              <a:t>Deep </a:t>
            </a:r>
            <a:r>
              <a:rPr lang="ru-RU" sz="900" b="0" i="0" dirty="0" err="1">
                <a:solidFill>
                  <a:schemeClr val="dk1"/>
                </a:solidFill>
                <a:latin typeface="Calibri"/>
                <a:ea typeface="Calibri"/>
                <a:cs typeface="Calibri"/>
                <a:sym typeface="Calibri"/>
              </a:rPr>
              <a:t>thought</a:t>
            </a:r>
            <a:r>
              <a:rPr lang="ru-RU" sz="9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Creator:GDL</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Source: https://openclipart.org/detail/221707/deep-thought</a:t>
            </a:r>
            <a:endParaRPr dirty="0"/>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Copyright</a:t>
            </a:r>
            <a:r>
              <a:rPr lang="ru-RU" sz="1200" b="0" i="0" dirty="0">
                <a:solidFill>
                  <a:schemeClr val="dk1"/>
                </a:solidFill>
                <a:latin typeface="Calibri"/>
                <a:ea typeface="Calibri"/>
                <a:cs typeface="Calibri"/>
                <a:sym typeface="Calibri"/>
              </a:rPr>
              <a:t> </a:t>
            </a:r>
            <a:r>
              <a:rPr lang="ru-RU" sz="1200" b="0" i="0" dirty="0" err="1">
                <a:solidFill>
                  <a:schemeClr val="dk1"/>
                </a:solidFill>
                <a:latin typeface="Calibri"/>
                <a:ea typeface="Calibri"/>
                <a:cs typeface="Calibri"/>
                <a:sym typeface="Calibri"/>
              </a:rPr>
              <a:t>information</a:t>
            </a:r>
            <a:r>
              <a:rPr lang="ru-RU" sz="1200" b="0" i="0" dirty="0">
                <a:solidFill>
                  <a:schemeClr val="dk1"/>
                </a:solidFill>
                <a:latin typeface="Calibri"/>
                <a:ea typeface="Calibri"/>
                <a:cs typeface="Calibri"/>
                <a:sym typeface="Calibri"/>
              </a:rPr>
              <a:t>: Creative </a:t>
            </a:r>
            <a:r>
              <a:rPr lang="ru-RU" sz="1200" b="0" i="0" dirty="0" err="1">
                <a:solidFill>
                  <a:schemeClr val="dk1"/>
                </a:solidFill>
                <a:latin typeface="Calibri"/>
                <a:ea typeface="Calibri"/>
                <a:cs typeface="Calibri"/>
                <a:sym typeface="Calibri"/>
              </a:rPr>
              <a:t>Commonz</a:t>
            </a:r>
            <a:r>
              <a:rPr lang="ru-RU" sz="1200" b="0" i="0" dirty="0">
                <a:solidFill>
                  <a:schemeClr val="dk1"/>
                </a:solidFill>
                <a:latin typeface="Calibri"/>
                <a:ea typeface="Calibri"/>
                <a:cs typeface="Calibri"/>
                <a:sym typeface="Calibri"/>
              </a:rPr>
              <a:t> Zero 1.0 Public Domain </a:t>
            </a:r>
            <a:r>
              <a:rPr lang="ru-RU" sz="1200" b="0" i="0" dirty="0" err="1">
                <a:solidFill>
                  <a:schemeClr val="dk1"/>
                </a:solidFill>
                <a:latin typeface="Calibri"/>
                <a:ea typeface="Calibri"/>
                <a:cs typeface="Calibri"/>
                <a:sym typeface="Calibri"/>
              </a:rPr>
              <a:t>License</a:t>
            </a:r>
            <a:r>
              <a:rPr lang="ru-RU" sz="12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941" name="Google Shape;941;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9" name="Google Shape;949;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Для оценки и ведения детей с измененным психическим статусом существует несколько особых аспектов. Признаки ИПС у детей могут быть малозаметными, например повышенная сонливость или снижение интерактивности. Особенно важно собрать у родителей или других лиц, осуществляющих опеку, информацию об исходном психическом статусе ребенка, уровне его активности, интерактивности и обычном поведении.  Как и в случае со всеми пациентами, сначала следует провести обследование по алгоритму ABCDE. Однако у детей показатели жизнедеятельности могут оставаться нормальными дольше, чем у взрослых пациентов, а затем очень быстро ухудшиться.  </a:t>
            </a:r>
            <a:endParaRPr dirty="0"/>
          </a:p>
          <a:p>
            <a:pPr marL="0" marR="0" lvl="0" indent="0" algn="l" rtl="0">
              <a:lnSpc>
                <a:spcPct val="100000"/>
              </a:lnSpc>
              <a:spcBef>
                <a:spcPts val="800"/>
              </a:spcBef>
              <a:spcAft>
                <a:spcPts val="0"/>
              </a:spcAft>
              <a:buClr>
                <a:schemeClr val="dk1"/>
              </a:buClr>
              <a:buSzPts val="300"/>
              <a:buFont typeface="Arial"/>
              <a:buNone/>
            </a:pPr>
            <a:endParaRPr sz="1200" b="0" i="0" u="sng" strike="noStrike" cap="none" dirty="0">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350"/>
              <a:buFont typeface="Arial"/>
              <a:buNone/>
            </a:pPr>
            <a:endParaRPr sz="1400" b="0" i="0" u="sng"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50"/>
              <a:buFont typeface="Arial"/>
              <a:buNone/>
            </a:pPr>
            <a:endParaRPr sz="14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950" name="Google Shape;950;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9" name="Google Shape;959;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У детей с тяжелыми заболеваниями часто возникает гипогликемия, вызывающая ИПС, поэтому проверка уровня глюкозы крайне важна. Если нет возможности проверить уровень глюкозы, ее следует давать педиатрическим пациентам с тяжелыми заболеваниями. Гипоксия может возникнуть у детей всех возрастов в результате многих состояний, включая респираторные инфекции и шок. Новорожденные подвергаются особому риску из-за родовых осложнений, инфекций или редких сопутствующих заболеваний сердца. </a:t>
            </a:r>
            <a:endParaRPr dirty="0"/>
          </a:p>
          <a:p>
            <a:pPr marL="450850" lvl="0" indent="-342900" algn="l" rtl="0">
              <a:spcBef>
                <a:spcPts val="800"/>
              </a:spcBef>
              <a:spcAft>
                <a:spcPts val="0"/>
              </a:spcAft>
              <a:buNone/>
            </a:pPr>
            <a:endParaRPr sz="1900" dirty="0">
              <a:latin typeface="Lato"/>
              <a:ea typeface="Lato"/>
              <a:cs typeface="Lato"/>
              <a:sym typeface="Lato"/>
            </a:endParaRPr>
          </a:p>
        </p:txBody>
      </p:sp>
      <p:sp>
        <p:nvSpPr>
          <p:cNvPr id="960" name="Google Shape;960;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8" name="Google Shape;968;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Как и у взрослых, гипертермия с ИПС может указывать на инфекцию, тепловое воздействие, физическую нагрузку, судороги или конвульсии, гормональный дисбаланс или отравление в качестве основных причин. Гипотермия с ИПС также ассоциируется с инфекцией у детей, а также с лекарственной интоксикацией, воздействием холода и гормональным дисбалансом. Маленькие дети чаще страдают от переохлаждения и перепадов температуры, поэтому следует позаботиться о том, чтобы предотвратить потерю тепла, укрывая их одеялами и шапочками или обеспечивая телесный контакт. </a:t>
            </a:r>
            <a:endParaRPr/>
          </a:p>
        </p:txBody>
      </p:sp>
      <p:sp>
        <p:nvSpPr>
          <p:cNvPr id="969" name="Google Shape;969;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8" name="Google Shape;978;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Хотя судороги или конвульсии у детей могут быть связаны с инфекцией, гипогликемией, гипонатриемией и отравлением, как и у взрослых, они также могут возникать в этой группе пациентов из-за одной только лихорадки. Важно отметить, что у детей с судорогами всегда следует обращать внимание на случайные и неслучайные травмы. Инфекции головного мозга или центральной нервной системы могут проявляться выбуханием родничка у детей младше 1 года или сыпью на ногах / животе у детей любого возраста. Не следует откладывать введение антибиотиков детям с подозрением на тяжелую бактериальную инфекцию. </a:t>
            </a:r>
            <a:endParaRPr/>
          </a:p>
          <a:p>
            <a:pPr marL="0" lvl="0" indent="0" algn="l" rtl="0">
              <a:spcBef>
                <a:spcPts val="800"/>
              </a:spcBef>
              <a:spcAft>
                <a:spcPts val="0"/>
              </a:spcAft>
              <a:buNone/>
            </a:pPr>
            <a:endParaRPr sz="2000"/>
          </a:p>
          <a:p>
            <a:pPr marL="457200" marR="0" lvl="0" indent="-171450" algn="l" rtl="0">
              <a:lnSpc>
                <a:spcPct val="115000"/>
              </a:lnSpc>
              <a:spcBef>
                <a:spcPts val="500"/>
              </a:spcBef>
              <a:spcAft>
                <a:spcPts val="0"/>
              </a:spcAft>
              <a:buNone/>
            </a:pPr>
            <a:endParaRPr sz="2000" b="0" i="0" u="none" strike="noStrike" cap="none">
              <a:solidFill>
                <a:schemeClr val="dk1"/>
              </a:solidFill>
              <a:latin typeface="Lato"/>
              <a:ea typeface="Lato"/>
              <a:cs typeface="Lato"/>
              <a:sym typeface="Lato"/>
            </a:endParaRPr>
          </a:p>
          <a:p>
            <a:pPr marL="450850" lvl="0" indent="-342900" algn="l" rtl="0">
              <a:spcBef>
                <a:spcPts val="0"/>
              </a:spcBef>
              <a:spcAft>
                <a:spcPts val="0"/>
              </a:spcAft>
              <a:buNone/>
            </a:pPr>
            <a:endParaRPr sz="1900">
              <a:latin typeface="Lato"/>
              <a:ea typeface="Lato"/>
              <a:cs typeface="Lato"/>
              <a:sym typeface="Lato"/>
            </a:endParaRPr>
          </a:p>
          <a:p>
            <a:pPr marL="107950" marR="0" lvl="0" indent="0" algn="l" rtl="0">
              <a:lnSpc>
                <a:spcPct val="90000"/>
              </a:lnSpc>
              <a:spcBef>
                <a:spcPts val="1000"/>
              </a:spcBef>
              <a:spcAft>
                <a:spcPts val="0"/>
              </a:spcAft>
              <a:buClr>
                <a:schemeClr val="dk1"/>
              </a:buClr>
              <a:buSzPts val="1900"/>
              <a:buFont typeface="Calibri"/>
              <a:buNone/>
            </a:pPr>
            <a:endParaRPr sz="1900">
              <a:latin typeface="Lato"/>
              <a:ea typeface="Lato"/>
              <a:cs typeface="Lato"/>
              <a:sym typeface="Lato"/>
            </a:endParaRPr>
          </a:p>
          <a:p>
            <a:pPr marL="0" lvl="0" indent="0" algn="l" rtl="0">
              <a:spcBef>
                <a:spcPts val="0"/>
              </a:spcBef>
              <a:spcAft>
                <a:spcPts val="0"/>
              </a:spcAft>
              <a:buNone/>
            </a:pPr>
            <a:endParaRPr/>
          </a:p>
        </p:txBody>
      </p:sp>
      <p:sp>
        <p:nvSpPr>
          <p:cNvPr id="979" name="Google Shape;979;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9" name="Google Shape;989;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Дети могут очень быстро обезвоживаться, что в тяжелых случаях приводит к нарушению перфузии и изменению психического </a:t>
            </a:r>
            <a:r>
              <a:rPr lang="ru-RU" sz="1800" dirty="0" err="1">
                <a:latin typeface="Calibri"/>
                <a:ea typeface="Calibri"/>
                <a:cs typeface="Calibri"/>
                <a:sym typeface="Calibri"/>
              </a:rPr>
              <a:t>статусая</a:t>
            </a:r>
            <a:r>
              <a:rPr lang="ru-RU" sz="1800" dirty="0">
                <a:latin typeface="Calibri"/>
                <a:ea typeface="Calibri"/>
                <a:cs typeface="Calibri"/>
                <a:sym typeface="Calibri"/>
              </a:rPr>
              <a:t>. Признаками обезвоживания, выявленными в ходе в педиатрического обследования, являются аномальная окраска кожи, сухость слизистых оболочек, неспецифическая раздражительность, запавший или впалый родничок у детей до 1 года, медленное наполнение капилляров, прохладные или холодные конечности, тахикардия и гипотензия. В этом случае необходимо вводить в/в растворы с частым повторным обследованием. </a:t>
            </a:r>
            <a:endParaRPr dirty="0"/>
          </a:p>
          <a:p>
            <a:pPr marL="0" lvl="0" indent="0" algn="l" rtl="0">
              <a:spcBef>
                <a:spcPts val="800"/>
              </a:spcBef>
              <a:spcAft>
                <a:spcPts val="0"/>
              </a:spcAft>
              <a:buNone/>
            </a:pPr>
            <a:endParaRPr sz="2000" dirty="0"/>
          </a:p>
          <a:p>
            <a:pPr marL="457200" marR="0" lvl="0" indent="-171450" algn="l" rtl="0">
              <a:lnSpc>
                <a:spcPct val="115000"/>
              </a:lnSpc>
              <a:spcBef>
                <a:spcPts val="500"/>
              </a:spcBef>
              <a:spcAft>
                <a:spcPts val="0"/>
              </a:spcAft>
              <a:buNone/>
            </a:pPr>
            <a:endParaRPr sz="2000" b="0" i="0" u="none" strike="noStrike" cap="none" dirty="0">
              <a:solidFill>
                <a:schemeClr val="dk1"/>
              </a:solidFill>
              <a:latin typeface="Lato"/>
              <a:ea typeface="Lato"/>
              <a:cs typeface="Lato"/>
              <a:sym typeface="Lato"/>
            </a:endParaRPr>
          </a:p>
          <a:p>
            <a:pPr marL="450850" lvl="0" indent="-342900" algn="l" rtl="0">
              <a:spcBef>
                <a:spcPts val="0"/>
              </a:spcBef>
              <a:spcAft>
                <a:spcPts val="0"/>
              </a:spcAft>
              <a:buNone/>
            </a:pPr>
            <a:endParaRPr sz="1900" dirty="0">
              <a:latin typeface="Lato"/>
              <a:ea typeface="Lato"/>
              <a:cs typeface="Lato"/>
              <a:sym typeface="Lato"/>
            </a:endParaRPr>
          </a:p>
          <a:p>
            <a:pPr marL="107950" marR="0" lvl="0" indent="0" algn="l" rtl="0">
              <a:lnSpc>
                <a:spcPct val="90000"/>
              </a:lnSpc>
              <a:spcBef>
                <a:spcPts val="1000"/>
              </a:spcBef>
              <a:spcAft>
                <a:spcPts val="0"/>
              </a:spcAft>
              <a:buClr>
                <a:schemeClr val="dk1"/>
              </a:buClr>
              <a:buSzPts val="1900"/>
              <a:buFont typeface="Calibri"/>
              <a:buNone/>
            </a:pPr>
            <a:endParaRPr sz="1900" dirty="0">
              <a:latin typeface="Lato"/>
              <a:ea typeface="Lato"/>
              <a:cs typeface="Lato"/>
              <a:sym typeface="Lato"/>
            </a:endParaRPr>
          </a:p>
          <a:p>
            <a:pPr marL="0" lvl="0" indent="0" algn="l" rtl="0">
              <a:spcBef>
                <a:spcPts val="0"/>
              </a:spcBef>
              <a:spcAft>
                <a:spcPts val="0"/>
              </a:spcAft>
              <a:buNone/>
            </a:pPr>
            <a:endParaRPr dirty="0"/>
          </a:p>
        </p:txBody>
      </p:sp>
      <p:sp>
        <p:nvSpPr>
          <p:cNvPr id="990" name="Google Shape;990;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8" name="Google Shape;998;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У детей малярия может протекать более тяжело по сравнению со взрослыми, проявляясь тяжелой анемией, судорогами, потерей сознания или комой, а также гипогликемией.   </a:t>
            </a:r>
            <a:endParaRPr/>
          </a:p>
          <a:p>
            <a:pPr marL="0" lvl="0" indent="0" algn="l" rtl="0">
              <a:spcBef>
                <a:spcPts val="800"/>
              </a:spcBef>
              <a:spcAft>
                <a:spcPts val="0"/>
              </a:spcAft>
              <a:buNone/>
            </a:pPr>
            <a:endParaRPr sz="2000" b="0" i="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500"/>
              <a:buFont typeface="Arial"/>
              <a:buNone/>
            </a:pPr>
            <a:endParaRPr sz="2000"/>
          </a:p>
          <a:p>
            <a:pPr marL="0" lvl="0" indent="0" algn="l" rtl="0">
              <a:spcBef>
                <a:spcPts val="0"/>
              </a:spcBef>
              <a:spcAft>
                <a:spcPts val="0"/>
              </a:spcAft>
              <a:buNone/>
            </a:pPr>
            <a:endParaRPr sz="2000" b="0" i="0">
              <a:solidFill>
                <a:schemeClr val="dk1"/>
              </a:solidFill>
              <a:latin typeface="Calibri"/>
              <a:ea typeface="Calibri"/>
              <a:cs typeface="Calibri"/>
              <a:sym typeface="Calibri"/>
            </a:endParaRPr>
          </a:p>
          <a:p>
            <a:pPr marL="0" lvl="0" indent="0" algn="l" rtl="0">
              <a:spcBef>
                <a:spcPts val="0"/>
              </a:spcBef>
              <a:spcAft>
                <a:spcPts val="0"/>
              </a:spcAft>
              <a:buNone/>
            </a:pPr>
            <a:endParaRPr sz="2000"/>
          </a:p>
          <a:p>
            <a:pPr marL="457200" marR="0" lvl="0" indent="-171450" algn="l" rtl="0">
              <a:lnSpc>
                <a:spcPct val="115000"/>
              </a:lnSpc>
              <a:spcBef>
                <a:spcPts val="500"/>
              </a:spcBef>
              <a:spcAft>
                <a:spcPts val="0"/>
              </a:spcAft>
              <a:buNone/>
            </a:pPr>
            <a:endParaRPr sz="2000" b="0" i="0" u="none" strike="noStrike" cap="none">
              <a:solidFill>
                <a:schemeClr val="dk1"/>
              </a:solidFill>
              <a:latin typeface="Lato"/>
              <a:ea typeface="Lato"/>
              <a:cs typeface="Lato"/>
              <a:sym typeface="Lato"/>
            </a:endParaRPr>
          </a:p>
          <a:p>
            <a:pPr marL="450850" lvl="0" indent="-342900" algn="l" rtl="0">
              <a:spcBef>
                <a:spcPts val="0"/>
              </a:spcBef>
              <a:spcAft>
                <a:spcPts val="0"/>
              </a:spcAft>
              <a:buNone/>
            </a:pPr>
            <a:endParaRPr sz="1900">
              <a:latin typeface="Lato"/>
              <a:ea typeface="Lato"/>
              <a:cs typeface="Lato"/>
              <a:sym typeface="Lato"/>
            </a:endParaRPr>
          </a:p>
          <a:p>
            <a:pPr marL="107950" marR="0" lvl="0" indent="0" algn="l" rtl="0">
              <a:lnSpc>
                <a:spcPct val="90000"/>
              </a:lnSpc>
              <a:spcBef>
                <a:spcPts val="1000"/>
              </a:spcBef>
              <a:spcAft>
                <a:spcPts val="0"/>
              </a:spcAft>
              <a:buClr>
                <a:schemeClr val="dk1"/>
              </a:buClr>
              <a:buSzPts val="1900"/>
              <a:buFont typeface="Calibri"/>
              <a:buNone/>
            </a:pPr>
            <a:endParaRPr sz="1900">
              <a:latin typeface="Lato"/>
              <a:ea typeface="Lato"/>
              <a:cs typeface="Lato"/>
              <a:sym typeface="Lato"/>
            </a:endParaRPr>
          </a:p>
          <a:p>
            <a:pPr marL="0" lvl="0" indent="0" algn="l" rtl="0">
              <a:spcBef>
                <a:spcPts val="0"/>
              </a:spcBef>
              <a:spcAft>
                <a:spcPts val="0"/>
              </a:spcAft>
              <a:buNone/>
            </a:pPr>
            <a:endParaRPr/>
          </a:p>
        </p:txBody>
      </p:sp>
      <p:sp>
        <p:nvSpPr>
          <p:cNvPr id="999" name="Google Shape;999;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7" name="Google Shape;1007;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Также довольно часто происходит отравление, особенно у детей до шести лет. Любая дополнительная информация от членов семьи или при непосредственном осмотре материалов будет полезна для определения проглоченного вещества, времени и его количества. Целенаправленный осмотр должен выявить признаки ожогов во рту и вокруг него, а также наличие стридора или других признаков затрудненного дыхания или глотания. За пациентами следует очень внимательно наблюдать, а учитывая тяжесть отравлений у детей, следует немедленно обратиться за консультацией к специалисту.   </a:t>
            </a:r>
            <a:endParaRPr/>
          </a:p>
        </p:txBody>
      </p:sp>
      <p:sp>
        <p:nvSpPr>
          <p:cNvPr id="1008" name="Google Shape;1008;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Итак, чтобы начать наше обследование по алгоритму ABCDE, мы должны помнить, что пациенты с измененным психическим статусом могут быть не в состоянии защитить свои дыхательные пути и подвергаться риску удушья. Что касается дыхания, то мы уже упоминали, что гипоксия может быть основной причиной изменения психического статуса, поэтому очень важно обратить внимание на признаки затрудненного дыхания, такие как аномальная работа мышц во время вдоха или синюшное окрашивание кожи, известное как цианоз. Картина аномального дыхания также может указывать на такие причины, как диабетический кетоацидоз или отравление. Что касается кровообращения, то мы знаем, что недостаточная перфузия мозга является распространенной причиной изменения психического статуса, поэтому мы всегда должны проверять наличие признаков шока, таких как низкое артериальное давление, повышенная частота сердечных сокращений и замедленное наполнение капилляров. </a:t>
            </a:r>
            <a:endParaRPr dirty="0"/>
          </a:p>
        </p:txBody>
      </p:sp>
      <p:sp>
        <p:nvSpPr>
          <p:cNvPr id="401" name="Google Shape;40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7" name="Google Shape;1017;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sz="1200" dirty="0">
                <a:solidFill>
                  <a:srgbClr val="1F3864"/>
                </a:solidFill>
              </a:rPr>
              <a:t>Вопрос из рабочей тетради №5:</a:t>
            </a:r>
            <a:r>
              <a:rPr lang="ru-RU" dirty="0"/>
              <a:t> [стр. 136 в рабочей тетради участника] </a:t>
            </a:r>
            <a:endParaRPr dirty="0"/>
          </a:p>
          <a:p>
            <a:pPr marL="0" lvl="0" indent="0" algn="l" rtl="0">
              <a:lnSpc>
                <a:spcPct val="107000"/>
              </a:lnSpc>
              <a:spcBef>
                <a:spcPts val="0"/>
              </a:spcBef>
              <a:spcAft>
                <a:spcPts val="0"/>
              </a:spcAft>
              <a:buNone/>
            </a:pPr>
            <a:r>
              <a:rPr lang="ru-RU" sz="1800" dirty="0">
                <a:latin typeface="Calibri"/>
                <a:ea typeface="Calibri"/>
                <a:cs typeface="Calibri"/>
                <a:sym typeface="Calibri"/>
              </a:rPr>
              <a:t>Как бы вы оценивали наличие инфекции мозга у ребенка?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Ответ: обратите внимание на выпуклый или набухший родничок (если ребенку меньше 1 года) и/или сыпь на ногах и внизу живота. </a:t>
            </a:r>
          </a:p>
          <a:p>
            <a:pPr marL="0" lvl="0" indent="0" algn="l" rtl="0">
              <a:lnSpc>
                <a:spcPct val="107000"/>
              </a:lnSpc>
              <a:spcBef>
                <a:spcPts val="800"/>
              </a:spcBef>
              <a:spcAft>
                <a:spcPts val="0"/>
              </a:spcAft>
              <a:buNone/>
            </a:pP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Почему гипогликемия часто возникает у тяжелобольных детей?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Ответ: из-за повышенного потребления глюкозы организмом во время болезни, снижения потребления пищи/питья и уменьшения запасов глюкозы в организме.</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Признаком чего могут быть судороги / конвульсии у маленьких детей?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Ответ: может быть признаком тяжелой инфекции или гипогликемии (или следствием самой лихорадки). </a:t>
            </a:r>
            <a:endParaRPr dirty="0"/>
          </a:p>
          <a:p>
            <a:pPr marL="0" lvl="0" indent="0" algn="l" rtl="0">
              <a:spcBef>
                <a:spcPts val="800"/>
              </a:spcBef>
              <a:spcAft>
                <a:spcPts val="0"/>
              </a:spcAft>
              <a:buNone/>
            </a:pPr>
            <a:endParaRPr dirty="0"/>
          </a:p>
          <a:p>
            <a:pPr marL="0" lvl="0" indent="0" algn="l" rtl="0">
              <a:spcBef>
                <a:spcPts val="0"/>
              </a:spcBef>
              <a:spcAft>
                <a:spcPts val="0"/>
              </a:spcAft>
              <a:buNone/>
            </a:pPr>
            <a:r>
              <a:rPr lang="ru-RU" dirty="0"/>
              <a:t>Image</a:t>
            </a:r>
            <a:endParaRPr dirty="0"/>
          </a:p>
          <a:p>
            <a:pPr marL="0" marR="0" lvl="0" indent="0" algn="l" rtl="0">
              <a:lnSpc>
                <a:spcPct val="100000"/>
              </a:lnSpc>
              <a:spcBef>
                <a:spcPts val="0"/>
              </a:spcBef>
              <a:spcAft>
                <a:spcPts val="0"/>
              </a:spcAft>
              <a:buClr>
                <a:schemeClr val="dk1"/>
              </a:buClr>
              <a:buSzPts val="1200"/>
              <a:buFont typeface="Calibri"/>
              <a:buNone/>
            </a:pPr>
            <a:r>
              <a:rPr lang="ru-RU" sz="1200" b="0" i="0" dirty="0" err="1">
                <a:solidFill>
                  <a:schemeClr val="dk1"/>
                </a:solidFill>
                <a:latin typeface="Calibri"/>
                <a:ea typeface="Calibri"/>
                <a:cs typeface="Calibri"/>
                <a:sym typeface="Calibri"/>
              </a:rPr>
              <a:t>Title</a:t>
            </a:r>
            <a:r>
              <a:rPr lang="ru-RU" sz="1200" b="0" i="0" dirty="0">
                <a:solidFill>
                  <a:schemeClr val="dk1"/>
                </a:solidFill>
                <a:latin typeface="Calibri"/>
                <a:ea typeface="Calibri"/>
                <a:cs typeface="Calibri"/>
                <a:sym typeface="Calibri"/>
              </a:rPr>
              <a:t>: </a:t>
            </a:r>
            <a:r>
              <a:rPr lang="ru-RU" sz="900" b="0" i="0" dirty="0">
                <a:solidFill>
                  <a:schemeClr val="dk1"/>
                </a:solidFill>
                <a:latin typeface="Calibri"/>
                <a:ea typeface="Calibri"/>
                <a:cs typeface="Calibri"/>
                <a:sym typeface="Calibri"/>
              </a:rPr>
              <a:t>Deep </a:t>
            </a:r>
            <a:r>
              <a:rPr lang="ru-RU" sz="900" b="0" i="0" dirty="0" err="1">
                <a:solidFill>
                  <a:schemeClr val="dk1"/>
                </a:solidFill>
                <a:latin typeface="Calibri"/>
                <a:ea typeface="Calibri"/>
                <a:cs typeface="Calibri"/>
                <a:sym typeface="Calibri"/>
              </a:rPr>
              <a:t>thought</a:t>
            </a:r>
            <a:r>
              <a:rPr lang="ru-RU" sz="9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Creator:GDL</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Source: https://openclipart.org/detail/221707/deep-thought</a:t>
            </a:r>
            <a:endParaRPr dirty="0"/>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Copyright</a:t>
            </a:r>
            <a:r>
              <a:rPr lang="ru-RU" sz="1200" b="0" i="0" dirty="0">
                <a:solidFill>
                  <a:schemeClr val="dk1"/>
                </a:solidFill>
                <a:latin typeface="Calibri"/>
                <a:ea typeface="Calibri"/>
                <a:cs typeface="Calibri"/>
                <a:sym typeface="Calibri"/>
              </a:rPr>
              <a:t> </a:t>
            </a:r>
            <a:r>
              <a:rPr lang="ru-RU" sz="1200" b="0" i="0" dirty="0" err="1">
                <a:solidFill>
                  <a:schemeClr val="dk1"/>
                </a:solidFill>
                <a:latin typeface="Calibri"/>
                <a:ea typeface="Calibri"/>
                <a:cs typeface="Calibri"/>
                <a:sym typeface="Calibri"/>
              </a:rPr>
              <a:t>information</a:t>
            </a:r>
            <a:r>
              <a:rPr lang="ru-RU" sz="1200" b="0" i="0" dirty="0">
                <a:solidFill>
                  <a:schemeClr val="dk1"/>
                </a:solidFill>
                <a:latin typeface="Calibri"/>
                <a:ea typeface="Calibri"/>
                <a:cs typeface="Calibri"/>
                <a:sym typeface="Calibri"/>
              </a:rPr>
              <a:t>: Creative </a:t>
            </a:r>
            <a:r>
              <a:rPr lang="ru-RU" sz="1200" b="0" i="0" dirty="0" err="1">
                <a:solidFill>
                  <a:schemeClr val="dk1"/>
                </a:solidFill>
                <a:latin typeface="Calibri"/>
                <a:ea typeface="Calibri"/>
                <a:cs typeface="Calibri"/>
                <a:sym typeface="Calibri"/>
              </a:rPr>
              <a:t>Commonz</a:t>
            </a:r>
            <a:r>
              <a:rPr lang="ru-RU" sz="1200" b="0" i="0" dirty="0">
                <a:solidFill>
                  <a:schemeClr val="dk1"/>
                </a:solidFill>
                <a:latin typeface="Calibri"/>
                <a:ea typeface="Calibri"/>
                <a:cs typeface="Calibri"/>
                <a:sym typeface="Calibri"/>
              </a:rPr>
              <a:t> Zero 1.0 Public Domain </a:t>
            </a:r>
            <a:r>
              <a:rPr lang="ru-RU" sz="1200" b="0" i="0" dirty="0" err="1">
                <a:solidFill>
                  <a:schemeClr val="dk1"/>
                </a:solidFill>
                <a:latin typeface="Calibri"/>
                <a:ea typeface="Calibri"/>
                <a:cs typeface="Calibri"/>
                <a:sym typeface="Calibri"/>
              </a:rPr>
              <a:t>License</a:t>
            </a:r>
            <a:r>
              <a:rPr lang="ru-RU" sz="12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018" name="Google Shape;1018;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5" name="Google Shape;1025;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В конечном итоге передача / перевод пациента зависит от основной причины изменения психического статуса. Как правило, причины, которые быстро не устраняются или могут вернуться, несмотря на первоначальную коррекцию, например, при гипогликемии или передозировке опиоидов, требуют лечения в стационаре. Пациенты с ИПС должны находиться под тщательным наблюдением на предмет проблем с дыхательными путями. Необходимо подумать о быстрой передаче или переводе пациента. </a:t>
            </a:r>
            <a:endParaRPr dirty="0"/>
          </a:p>
        </p:txBody>
      </p:sp>
      <p:sp>
        <p:nvSpPr>
          <p:cNvPr id="1026" name="Google Shape;1026;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2" name="Google Shape;1032;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Есть вопросы об измененном психическом состоянии?</a:t>
            </a:r>
            <a:endParaRPr dirty="0"/>
          </a:p>
          <a:p>
            <a:pPr marL="0" lvl="0" indent="0" algn="l" rtl="0">
              <a:spcBef>
                <a:spcPts val="800"/>
              </a:spcBef>
              <a:spcAft>
                <a:spcPts val="0"/>
              </a:spcAft>
              <a:buNone/>
            </a:pPr>
            <a:endParaRPr dirty="0"/>
          </a:p>
        </p:txBody>
      </p:sp>
      <p:sp>
        <p:nvSpPr>
          <p:cNvPr id="1033" name="Google Shape;1033;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p7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Ознакомьтесь с быстрыми карточками в руководстве по базовой экстренной помощи.</a:t>
            </a:r>
            <a:endParaRPr sz="1800">
              <a:latin typeface="Calibri"/>
              <a:ea typeface="Calibri"/>
              <a:cs typeface="Calibri"/>
              <a:sym typeface="Calibri"/>
            </a:endParaRPr>
          </a:p>
        </p:txBody>
      </p:sp>
      <p:sp>
        <p:nvSpPr>
          <p:cNvPr id="1039" name="Google Shape;1039;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7" name="Google Shape;1047;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Есть раздел, посвященный основным показателям ABCDE у пациента с измененным психическим статусом. </a:t>
            </a:r>
            <a:endParaRPr dirty="0"/>
          </a:p>
        </p:txBody>
      </p:sp>
      <p:sp>
        <p:nvSpPr>
          <p:cNvPr id="1048" name="Google Shape;1048;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3" name="Google Shape;1053;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Есть ключевые показатели, полученные при сборе анамнеза SAMPLE и вторичном обследовании. </a:t>
            </a:r>
            <a:endParaRPr/>
          </a:p>
        </p:txBody>
      </p:sp>
      <p:sp>
        <p:nvSpPr>
          <p:cNvPr id="1054" name="Google Shape;1054;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9" name="Google Shape;1059;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Также освещаются критические действия при состояниях, представляющих высокий риск, педиатрические аспекты и особенности ведения пациентов с измененным психическим статусом. </a:t>
            </a:r>
            <a:endParaRPr dirty="0"/>
          </a:p>
        </p:txBody>
      </p:sp>
      <p:sp>
        <p:nvSpPr>
          <p:cNvPr id="1060" name="Google Shape;1060;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p7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В этой презентации мы рассказали о том, как собирать анамнез по схеме SAMPLE у пациента с измененным психическим статусом (ИПС), о ключевых данных анамнеза, указывающих на различные причины, и о причинах высокого риска. Мы обсудили, как проводить вторичное обследование пациента с ИПС и основные результаты обследования, позволяющие предположить различные причины. Мы описали критические действия по ведению пациентов, основные навыки, связанные с причинами высокого риска ИПС, особые педиатрические аспекты и порядок транспортировки пациентов с ИПС.</a:t>
            </a:r>
            <a:endParaRPr dirty="0"/>
          </a:p>
          <a:p>
            <a:pPr marL="0" lvl="0" indent="0" algn="l" rtl="0">
              <a:spcBef>
                <a:spcPts val="800"/>
              </a:spcBef>
              <a:spcAft>
                <a:spcPts val="0"/>
              </a:spcAft>
              <a:buNone/>
            </a:pPr>
            <a:endParaRPr sz="2800" b="0" i="0" dirty="0">
              <a:solidFill>
                <a:srgbClr val="000000"/>
              </a:solidFill>
              <a:latin typeface="Quattrocento Sans"/>
              <a:ea typeface="Quattrocento Sans"/>
              <a:cs typeface="Quattrocento Sans"/>
              <a:sym typeface="Quattrocento Sans"/>
            </a:endParaRPr>
          </a:p>
        </p:txBody>
      </p:sp>
      <p:sp>
        <p:nvSpPr>
          <p:cNvPr id="1065" name="Google Shape;1065;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Этап, посвященный функциям ЦНС в нашем обследовании по алгоритму ABCDE, особенно важен при обследовании пациента с измененным психическим статусом. </a:t>
            </a:r>
          </a:p>
          <a:p>
            <a:pPr marL="0" lvl="0" indent="0" algn="l" rtl="0">
              <a:lnSpc>
                <a:spcPct val="107000"/>
              </a:lnSpc>
              <a:spcBef>
                <a:spcPts val="0"/>
              </a:spcBef>
              <a:spcAft>
                <a:spcPts val="0"/>
              </a:spcAft>
              <a:buNone/>
            </a:pPr>
            <a:r>
              <a:rPr lang="ru-RU" sz="1800" dirty="0">
                <a:latin typeface="Calibri"/>
                <a:ea typeface="Calibri"/>
                <a:cs typeface="Calibri"/>
                <a:sym typeface="Calibri"/>
              </a:rPr>
              <a:t>В ближайшее время мы обсудим две шкалы, которые могут быть использованы для описания уровня измененного психического статуса, – шкалу AVPU и ШКГ. Нужно помнить, что необходимо проверять уровень глюкозы в крови, поскольку как очень низкий, так и очень высокий уровень глюкозы может привести к изменению психического статуса (ИПС). Размер зрачков также может помочь нам определить возможные причины: очень маленькие зрачки могут быть признаком передозировки опиоидов, в то время как очень расширенные зрачки могут указывать на употребление стимулирующих наркотиков, а неодинаковые по размеру зрачки могут встречаться у пациентов со значительной черепно-мозговой травмой и повышенным ВЧД. Также важно оценить силу и чувствительность на обеих сторонах тела, поскольку их потеря на одной стороне может свидетельствовать о наличии опухоли, кровотечения, тромбозе кровеносного сосуда, ведущей к инсульту, или инфекции. Если сила или чувствительность нарушены на обеих сторонах тела или более глобально, это может свидетельствовать о такой причине, как дисбаланс электролитов или солей в организме. Аномальные или повторяющиеся движения могут быть вызваны судорогами или конвульсиями. </a:t>
            </a:r>
            <a:endParaRPr dirty="0"/>
          </a:p>
        </p:txBody>
      </p:sp>
      <p:sp>
        <p:nvSpPr>
          <p:cNvPr id="413" name="Google Shape;41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И наконец, во время раздевания пациента необходимо внимательно осматривать кожу на предмет признаков инфекции, травмы и токсического воздействия, особенно учитывая, что пациенты с измененным психическим статусом могут быть не в состоянии предоставить точный анамнез.   </a:t>
            </a:r>
            <a:endParaRPr dirty="0"/>
          </a:p>
        </p:txBody>
      </p:sp>
      <p:sp>
        <p:nvSpPr>
          <p:cNvPr id="424" name="Google Shape;42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7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9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9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9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9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1"/>
        <p:cNvGrpSpPr/>
        <p:nvPr/>
      </p:nvGrpSpPr>
      <p:grpSpPr>
        <a:xfrm>
          <a:off x="0" y="0"/>
          <a:ext cx="0" cy="0"/>
          <a:chOff x="0" y="0"/>
          <a:chExt cx="0" cy="0"/>
        </a:xfrm>
      </p:grpSpPr>
      <p:sp>
        <p:nvSpPr>
          <p:cNvPr id="92" name="Google Shape;92;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8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97" name="Google Shape;97;p81"/>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8"/>
        <p:cNvGrpSpPr/>
        <p:nvPr/>
      </p:nvGrpSpPr>
      <p:grpSpPr>
        <a:xfrm>
          <a:off x="0" y="0"/>
          <a:ext cx="0" cy="0"/>
          <a:chOff x="0" y="0"/>
          <a:chExt cx="0" cy="0"/>
        </a:xfrm>
      </p:grpSpPr>
      <p:sp>
        <p:nvSpPr>
          <p:cNvPr id="99" name="Google Shape;99;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102" name="Google Shape;102;p94"/>
          <p:cNvPicPr preferRelativeResize="0"/>
          <p:nvPr/>
        </p:nvPicPr>
        <p:blipFill rotWithShape="1">
          <a:blip r:embed="rId2">
            <a:alphaModFix/>
          </a:blip>
          <a:srcRect/>
          <a:stretch/>
        </p:blipFill>
        <p:spPr>
          <a:xfrm>
            <a:off x="0" y="702463"/>
            <a:ext cx="12192000" cy="4276919"/>
          </a:xfrm>
          <a:prstGeom prst="rect">
            <a:avLst/>
          </a:prstGeom>
          <a:noFill/>
          <a:ln>
            <a:noFill/>
          </a:ln>
        </p:spPr>
      </p:pic>
      <p:pic>
        <p:nvPicPr>
          <p:cNvPr id="103" name="Google Shape;103;p94"/>
          <p:cNvPicPr preferRelativeResize="0"/>
          <p:nvPr/>
        </p:nvPicPr>
        <p:blipFill rotWithShape="1">
          <a:blip r:embed="rId3">
            <a:alphaModFix/>
          </a:blip>
          <a:srcRect/>
          <a:stretch/>
        </p:blipFill>
        <p:spPr>
          <a:xfrm>
            <a:off x="10417737" y="5707792"/>
            <a:ext cx="767330" cy="764060"/>
          </a:xfrm>
          <a:prstGeom prst="rect">
            <a:avLst/>
          </a:prstGeom>
          <a:noFill/>
          <a:ln>
            <a:noFill/>
          </a:ln>
        </p:spPr>
      </p:pic>
      <p:pic>
        <p:nvPicPr>
          <p:cNvPr id="104" name="Google Shape;104;p94"/>
          <p:cNvPicPr preferRelativeResize="0"/>
          <p:nvPr/>
        </p:nvPicPr>
        <p:blipFill rotWithShape="1">
          <a:blip r:embed="rId4">
            <a:alphaModFix/>
          </a:blip>
          <a:srcRect/>
          <a:stretch/>
        </p:blipFill>
        <p:spPr>
          <a:xfrm>
            <a:off x="11341795" y="5707792"/>
            <a:ext cx="661523" cy="764059"/>
          </a:xfrm>
          <a:prstGeom prst="rect">
            <a:avLst/>
          </a:prstGeom>
          <a:noFill/>
          <a:ln>
            <a:noFill/>
          </a:ln>
        </p:spPr>
      </p:pic>
      <p:pic>
        <p:nvPicPr>
          <p:cNvPr id="105" name="Google Shape;105;p94"/>
          <p:cNvPicPr preferRelativeResize="0"/>
          <p:nvPr/>
        </p:nvPicPr>
        <p:blipFill rotWithShape="1">
          <a:blip r:embed="rId5">
            <a:alphaModFix/>
          </a:blip>
          <a:srcRect/>
          <a:stretch/>
        </p:blipFill>
        <p:spPr>
          <a:xfrm>
            <a:off x="9493678" y="5708823"/>
            <a:ext cx="767331" cy="79004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06"/>
        <p:cNvGrpSpPr/>
        <p:nvPr/>
      </p:nvGrpSpPr>
      <p:grpSpPr>
        <a:xfrm>
          <a:off x="0" y="0"/>
          <a:ext cx="0" cy="0"/>
          <a:chOff x="0" y="0"/>
          <a:chExt cx="0" cy="0"/>
        </a:xfrm>
      </p:grpSpPr>
      <p:sp>
        <p:nvSpPr>
          <p:cNvPr id="107" name="Google Shape;107;p9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9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112" name="Google Shape;112;p95"/>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13"/>
        <p:cNvGrpSpPr/>
        <p:nvPr/>
      </p:nvGrpSpPr>
      <p:grpSpPr>
        <a:xfrm>
          <a:off x="0" y="0"/>
          <a:ext cx="0" cy="0"/>
          <a:chOff x="0" y="0"/>
          <a:chExt cx="0" cy="0"/>
        </a:xfrm>
      </p:grpSpPr>
      <p:sp>
        <p:nvSpPr>
          <p:cNvPr id="114" name="Google Shape;114;p9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9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119" name="Google Shape;119;p96"/>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0"/>
        <p:cNvGrpSpPr/>
        <p:nvPr/>
      </p:nvGrpSpPr>
      <p:grpSpPr>
        <a:xfrm>
          <a:off x="0" y="0"/>
          <a:ext cx="0" cy="0"/>
          <a:chOff x="0" y="0"/>
          <a:chExt cx="0" cy="0"/>
        </a:xfrm>
      </p:grpSpPr>
      <p:sp>
        <p:nvSpPr>
          <p:cNvPr id="121" name="Google Shape;121;p9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9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126" name="Google Shape;126;p97"/>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7"/>
        <p:cNvGrpSpPr/>
        <p:nvPr/>
      </p:nvGrpSpPr>
      <p:grpSpPr>
        <a:xfrm>
          <a:off x="0" y="0"/>
          <a:ext cx="0" cy="0"/>
          <a:chOff x="0" y="0"/>
          <a:chExt cx="0" cy="0"/>
        </a:xfrm>
      </p:grpSpPr>
      <p:sp>
        <p:nvSpPr>
          <p:cNvPr id="128" name="Google Shape;128;p9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9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30" name="Google Shape;130;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133" name="Google Shape;133;p98"/>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34"/>
        <p:cNvGrpSpPr/>
        <p:nvPr/>
      </p:nvGrpSpPr>
      <p:grpSpPr>
        <a:xfrm>
          <a:off x="0" y="0"/>
          <a:ext cx="0" cy="0"/>
          <a:chOff x="0" y="0"/>
          <a:chExt cx="0" cy="0"/>
        </a:xfrm>
      </p:grpSpPr>
      <p:sp>
        <p:nvSpPr>
          <p:cNvPr id="135" name="Google Shape;135;p9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9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39" name="Google Shape;139;p99"/>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0"/>
        <p:cNvGrpSpPr/>
        <p:nvPr/>
      </p:nvGrpSpPr>
      <p:grpSpPr>
        <a:xfrm>
          <a:off x="0" y="0"/>
          <a:ext cx="0" cy="0"/>
          <a:chOff x="0" y="0"/>
          <a:chExt cx="0" cy="0"/>
        </a:xfrm>
      </p:grpSpPr>
      <p:sp>
        <p:nvSpPr>
          <p:cNvPr id="141" name="Google Shape;141;p10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10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3" name="Google Shape;143;p10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10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5" name="Google Shape;145;p10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149" name="Google Shape;149;p100"/>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8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8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8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0"/>
        <p:cNvGrpSpPr/>
        <p:nvPr/>
      </p:nvGrpSpPr>
      <p:grpSpPr>
        <a:xfrm>
          <a:off x="0" y="0"/>
          <a:ext cx="0" cy="0"/>
          <a:chOff x="0" y="0"/>
          <a:chExt cx="0" cy="0"/>
        </a:xfrm>
      </p:grpSpPr>
      <p:sp>
        <p:nvSpPr>
          <p:cNvPr id="151" name="Google Shape;151;p10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
        <p:nvSpPr>
          <p:cNvPr id="155" name="Google Shape;155;p101"/>
          <p:cNvSpPr txBox="1"/>
          <p:nvPr/>
        </p:nvSpPr>
        <p:spPr>
          <a:xfrm>
            <a:off x="283094" y="888043"/>
            <a:ext cx="3086100" cy="3266928"/>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a:solidFill>
                <a:schemeClr val="dk1"/>
              </a:solidFill>
              <a:latin typeface="Calibri"/>
              <a:ea typeface="Calibri"/>
              <a:cs typeface="Calibri"/>
              <a:sym typeface="Calibri"/>
            </a:endParaRPr>
          </a:p>
        </p:txBody>
      </p:sp>
      <p:pic>
        <p:nvPicPr>
          <p:cNvPr id="156" name="Google Shape;156;p101"/>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57"/>
        <p:cNvGrpSpPr/>
        <p:nvPr/>
      </p:nvGrpSpPr>
      <p:grpSpPr>
        <a:xfrm>
          <a:off x="0" y="0"/>
          <a:ext cx="0" cy="0"/>
          <a:chOff x="0" y="0"/>
          <a:chExt cx="0" cy="0"/>
        </a:xfrm>
      </p:grpSpPr>
      <p:sp>
        <p:nvSpPr>
          <p:cNvPr id="158" name="Google Shape;158;p10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162" name="Google Shape;162;p102"/>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3"/>
        <p:cNvGrpSpPr/>
        <p:nvPr/>
      </p:nvGrpSpPr>
      <p:grpSpPr>
        <a:xfrm>
          <a:off x="0" y="0"/>
          <a:ext cx="0" cy="0"/>
          <a:chOff x="0" y="0"/>
          <a:chExt cx="0" cy="0"/>
        </a:xfrm>
      </p:grpSpPr>
      <p:sp>
        <p:nvSpPr>
          <p:cNvPr id="164" name="Google Shape;164;p10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10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66" name="Google Shape;166;p10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7" name="Google Shape;167;p1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1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170" name="Google Shape;170;p103"/>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lt1"/>
        </a:solidFill>
        <a:effectLst/>
      </p:bgPr>
    </p:bg>
    <p:spTree>
      <p:nvGrpSpPr>
        <p:cNvPr id="1" name="Shape 171"/>
        <p:cNvGrpSpPr/>
        <p:nvPr/>
      </p:nvGrpSpPr>
      <p:grpSpPr>
        <a:xfrm>
          <a:off x="0" y="0"/>
          <a:ext cx="0" cy="0"/>
          <a:chOff x="0" y="0"/>
          <a:chExt cx="0" cy="0"/>
        </a:xfrm>
      </p:grpSpPr>
      <p:sp>
        <p:nvSpPr>
          <p:cNvPr id="172" name="Google Shape;172;p10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104"/>
          <p:cNvSpPr>
            <a:spLocks noGrp="1"/>
          </p:cNvSpPr>
          <p:nvPr>
            <p:ph type="pic" idx="2"/>
          </p:nvPr>
        </p:nvSpPr>
        <p:spPr>
          <a:xfrm>
            <a:off x="5183188" y="987425"/>
            <a:ext cx="6172200" cy="4873625"/>
          </a:xfrm>
          <a:prstGeom prst="rect">
            <a:avLst/>
          </a:prstGeom>
          <a:noFill/>
          <a:ln>
            <a:noFill/>
          </a:ln>
        </p:spPr>
      </p:sp>
      <p:sp>
        <p:nvSpPr>
          <p:cNvPr id="174" name="Google Shape;174;p10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5" name="Google Shape;175;p10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1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178" name="Google Shape;178;p104"/>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9"/>
        <p:cNvGrpSpPr/>
        <p:nvPr/>
      </p:nvGrpSpPr>
      <p:grpSpPr>
        <a:xfrm>
          <a:off x="0" y="0"/>
          <a:ext cx="0" cy="0"/>
          <a:chOff x="0" y="0"/>
          <a:chExt cx="0" cy="0"/>
        </a:xfrm>
      </p:grpSpPr>
      <p:sp>
        <p:nvSpPr>
          <p:cNvPr id="180" name="Google Shape;180;p10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10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1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1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5"/>
        <p:cNvGrpSpPr/>
        <p:nvPr/>
      </p:nvGrpSpPr>
      <p:grpSpPr>
        <a:xfrm>
          <a:off x="0" y="0"/>
          <a:ext cx="0" cy="0"/>
          <a:chOff x="0" y="0"/>
          <a:chExt cx="0" cy="0"/>
        </a:xfrm>
      </p:grpSpPr>
      <p:sp>
        <p:nvSpPr>
          <p:cNvPr id="186" name="Google Shape;186;p10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10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1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1"/>
        <p:cNvGrpSpPr/>
        <p:nvPr/>
      </p:nvGrpSpPr>
      <p:grpSpPr>
        <a:xfrm>
          <a:off x="0" y="0"/>
          <a:ext cx="0" cy="0"/>
          <a:chOff x="0" y="0"/>
          <a:chExt cx="0" cy="0"/>
        </a:xfrm>
      </p:grpSpPr>
      <p:sp>
        <p:nvSpPr>
          <p:cNvPr id="192" name="Google Shape;192;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195" name="Google Shape;195;p107"/>
          <p:cNvPicPr preferRelativeResize="0"/>
          <p:nvPr/>
        </p:nvPicPr>
        <p:blipFill rotWithShape="1">
          <a:blip r:embed="rId2">
            <a:alphaModFix/>
          </a:blip>
          <a:srcRect/>
          <a:stretch/>
        </p:blipFill>
        <p:spPr>
          <a:xfrm>
            <a:off x="0" y="711199"/>
            <a:ext cx="12192000" cy="4276919"/>
          </a:xfrm>
          <a:prstGeom prst="rect">
            <a:avLst/>
          </a:prstGeom>
          <a:noFill/>
          <a:ln>
            <a:noFill/>
          </a:ln>
        </p:spPr>
      </p:pic>
      <p:pic>
        <p:nvPicPr>
          <p:cNvPr id="196" name="Google Shape;196;p107"/>
          <p:cNvPicPr preferRelativeResize="0"/>
          <p:nvPr/>
        </p:nvPicPr>
        <p:blipFill rotWithShape="1">
          <a:blip r:embed="rId3">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97"/>
        <p:cNvGrpSpPr/>
        <p:nvPr/>
      </p:nvGrpSpPr>
      <p:grpSpPr>
        <a:xfrm>
          <a:off x="0" y="0"/>
          <a:ext cx="0" cy="0"/>
          <a:chOff x="0" y="0"/>
          <a:chExt cx="0" cy="0"/>
        </a:xfrm>
      </p:grpSpPr>
      <p:sp>
        <p:nvSpPr>
          <p:cNvPr id="198" name="Google Shape;198;p10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99" name="Google Shape;199;p108"/>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00"/>
        <p:cNvGrpSpPr/>
        <p:nvPr/>
      </p:nvGrpSpPr>
      <p:grpSpPr>
        <a:xfrm>
          <a:off x="0" y="0"/>
          <a:ext cx="0" cy="0"/>
          <a:chOff x="0" y="0"/>
          <a:chExt cx="0" cy="0"/>
        </a:xfrm>
      </p:grpSpPr>
      <p:sp>
        <p:nvSpPr>
          <p:cNvPr id="201" name="Google Shape;201;p109"/>
          <p:cNvSpPr txBox="1">
            <a:spLocks noGrp="1"/>
          </p:cNvSpPr>
          <p:nvPr>
            <p:ph type="title"/>
          </p:nvPr>
        </p:nvSpPr>
        <p:spPr>
          <a:xfrm>
            <a:off x="709613" y="152884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02" name="Google Shape;202;p109"/>
          <p:cNvPicPr preferRelativeResize="0"/>
          <p:nvPr/>
        </p:nvPicPr>
        <p:blipFill rotWithShape="1">
          <a:blip r:embed="rId2">
            <a:alphaModFix/>
          </a:blip>
          <a:srcRect/>
          <a:stretch/>
        </p:blipFill>
        <p:spPr>
          <a:xfrm>
            <a:off x="10262810" y="5668052"/>
            <a:ext cx="912021" cy="908135"/>
          </a:xfrm>
          <a:prstGeom prst="rect">
            <a:avLst/>
          </a:prstGeom>
          <a:noFill/>
          <a:ln>
            <a:noFill/>
          </a:ln>
        </p:spPr>
      </p:pic>
      <p:pic>
        <p:nvPicPr>
          <p:cNvPr id="203" name="Google Shape;203;p109"/>
          <p:cNvPicPr preferRelativeResize="0"/>
          <p:nvPr/>
        </p:nvPicPr>
        <p:blipFill rotWithShape="1">
          <a:blip r:embed="rId3">
            <a:alphaModFix/>
          </a:blip>
          <a:srcRect/>
          <a:stretch/>
        </p:blipFill>
        <p:spPr>
          <a:xfrm>
            <a:off x="11341794" y="5708823"/>
            <a:ext cx="750965" cy="867364"/>
          </a:xfrm>
          <a:prstGeom prst="rect">
            <a:avLst/>
          </a:prstGeom>
          <a:noFill/>
          <a:ln>
            <a:noFill/>
          </a:ln>
        </p:spPr>
      </p:pic>
      <p:pic>
        <p:nvPicPr>
          <p:cNvPr id="204" name="Google Shape;204;p109"/>
          <p:cNvPicPr preferRelativeResize="0"/>
          <p:nvPr/>
        </p:nvPicPr>
        <p:blipFill rotWithShape="1">
          <a:blip r:embed="rId4">
            <a:alphaModFix/>
          </a:blip>
          <a:srcRect/>
          <a:stretch/>
        </p:blipFill>
        <p:spPr>
          <a:xfrm>
            <a:off x="9101350" y="5605518"/>
            <a:ext cx="942763" cy="970669"/>
          </a:xfrm>
          <a:prstGeom prst="rect">
            <a:avLst/>
          </a:prstGeom>
          <a:noFill/>
          <a:ln>
            <a:noFill/>
          </a:ln>
        </p:spPr>
      </p:pic>
      <p:pic>
        <p:nvPicPr>
          <p:cNvPr id="205" name="Google Shape;205;p109"/>
          <p:cNvPicPr preferRelativeResize="0"/>
          <p:nvPr/>
        </p:nvPicPr>
        <p:blipFill rotWithShape="1">
          <a:blip r:embed="rId5">
            <a:alphaModFix/>
          </a:blip>
          <a:srcRect/>
          <a:stretch/>
        </p:blipFill>
        <p:spPr>
          <a:xfrm>
            <a:off x="0" y="621861"/>
            <a:ext cx="12192000" cy="427691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6"/>
        <p:cNvGrpSpPr/>
        <p:nvPr/>
      </p:nvGrpSpPr>
      <p:grpSpPr>
        <a:xfrm>
          <a:off x="0" y="0"/>
          <a:ext cx="0" cy="0"/>
          <a:chOff x="0" y="0"/>
          <a:chExt cx="0" cy="0"/>
        </a:xfrm>
      </p:grpSpPr>
      <p:sp>
        <p:nvSpPr>
          <p:cNvPr id="207" name="Google Shape;207;p1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08" name="Google Shape;208;p110"/>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209"/>
        <p:cNvGrpSpPr/>
        <p:nvPr/>
      </p:nvGrpSpPr>
      <p:grpSpPr>
        <a:xfrm>
          <a:off x="0" y="0"/>
          <a:ext cx="0" cy="0"/>
          <a:chOff x="0" y="0"/>
          <a:chExt cx="0" cy="0"/>
        </a:xfrm>
      </p:grpSpPr>
      <p:sp>
        <p:nvSpPr>
          <p:cNvPr id="210" name="Google Shape;210;p1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1" name="Google Shape;211;p1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1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1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1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1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3"/>
        <p:cNvGrpSpPr/>
        <p:nvPr/>
      </p:nvGrpSpPr>
      <p:grpSpPr>
        <a:xfrm>
          <a:off x="0" y="0"/>
          <a:ext cx="0" cy="0"/>
          <a:chOff x="0" y="0"/>
          <a:chExt cx="0" cy="0"/>
        </a:xfrm>
      </p:grpSpPr>
      <p:sp>
        <p:nvSpPr>
          <p:cNvPr id="224" name="Google Shape;224;p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5" name="Google Shape;225;p8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 name="Google Shape;226;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9"/>
        <p:cNvGrpSpPr/>
        <p:nvPr/>
      </p:nvGrpSpPr>
      <p:grpSpPr>
        <a:xfrm>
          <a:off x="0" y="0"/>
          <a:ext cx="0" cy="0"/>
          <a:chOff x="0" y="0"/>
          <a:chExt cx="0" cy="0"/>
        </a:xfrm>
      </p:grpSpPr>
      <p:sp>
        <p:nvSpPr>
          <p:cNvPr id="230" name="Google Shape;230;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233" name="Google Shape;233;p112"/>
          <p:cNvPicPr preferRelativeResize="0"/>
          <p:nvPr/>
        </p:nvPicPr>
        <p:blipFill rotWithShape="1">
          <a:blip r:embed="rId2">
            <a:alphaModFix/>
          </a:blip>
          <a:srcRect/>
          <a:stretch/>
        </p:blipFill>
        <p:spPr>
          <a:xfrm>
            <a:off x="0" y="702463"/>
            <a:ext cx="12192000" cy="4276919"/>
          </a:xfrm>
          <a:prstGeom prst="rect">
            <a:avLst/>
          </a:prstGeom>
          <a:noFill/>
          <a:ln>
            <a:noFill/>
          </a:ln>
        </p:spPr>
      </p:pic>
      <p:pic>
        <p:nvPicPr>
          <p:cNvPr id="234" name="Google Shape;234;p112"/>
          <p:cNvPicPr preferRelativeResize="0"/>
          <p:nvPr/>
        </p:nvPicPr>
        <p:blipFill rotWithShape="1">
          <a:blip r:embed="rId3">
            <a:alphaModFix/>
          </a:blip>
          <a:srcRect/>
          <a:stretch/>
        </p:blipFill>
        <p:spPr>
          <a:xfrm>
            <a:off x="10417737" y="5707792"/>
            <a:ext cx="767330" cy="764060"/>
          </a:xfrm>
          <a:prstGeom prst="rect">
            <a:avLst/>
          </a:prstGeom>
          <a:noFill/>
          <a:ln>
            <a:noFill/>
          </a:ln>
        </p:spPr>
      </p:pic>
      <p:pic>
        <p:nvPicPr>
          <p:cNvPr id="235" name="Google Shape;235;p112"/>
          <p:cNvPicPr preferRelativeResize="0"/>
          <p:nvPr/>
        </p:nvPicPr>
        <p:blipFill rotWithShape="1">
          <a:blip r:embed="rId4">
            <a:alphaModFix/>
          </a:blip>
          <a:srcRect/>
          <a:stretch/>
        </p:blipFill>
        <p:spPr>
          <a:xfrm>
            <a:off x="11341795" y="5707792"/>
            <a:ext cx="661523" cy="764059"/>
          </a:xfrm>
          <a:prstGeom prst="rect">
            <a:avLst/>
          </a:prstGeom>
          <a:noFill/>
          <a:ln>
            <a:noFill/>
          </a:ln>
        </p:spPr>
      </p:pic>
      <p:pic>
        <p:nvPicPr>
          <p:cNvPr id="236" name="Google Shape;236;p112"/>
          <p:cNvPicPr preferRelativeResize="0"/>
          <p:nvPr/>
        </p:nvPicPr>
        <p:blipFill rotWithShape="1">
          <a:blip r:embed="rId5">
            <a:alphaModFix/>
          </a:blip>
          <a:srcRect/>
          <a:stretch/>
        </p:blipFill>
        <p:spPr>
          <a:xfrm>
            <a:off x="9493678" y="5708823"/>
            <a:ext cx="767331" cy="79004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37"/>
        <p:cNvGrpSpPr/>
        <p:nvPr/>
      </p:nvGrpSpPr>
      <p:grpSpPr>
        <a:xfrm>
          <a:off x="0" y="0"/>
          <a:ext cx="0" cy="0"/>
          <a:chOff x="0" y="0"/>
          <a:chExt cx="0" cy="0"/>
        </a:xfrm>
      </p:grpSpPr>
      <p:sp>
        <p:nvSpPr>
          <p:cNvPr id="238" name="Google Shape;238;p1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 name="Google Shape;239;p1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243" name="Google Shape;243;p113"/>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44"/>
        <p:cNvGrpSpPr/>
        <p:nvPr/>
      </p:nvGrpSpPr>
      <p:grpSpPr>
        <a:xfrm>
          <a:off x="0" y="0"/>
          <a:ext cx="0" cy="0"/>
          <a:chOff x="0" y="0"/>
          <a:chExt cx="0" cy="0"/>
        </a:xfrm>
      </p:grpSpPr>
      <p:sp>
        <p:nvSpPr>
          <p:cNvPr id="245" name="Google Shape;245;p1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6" name="Google Shape;246;p1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1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1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1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250" name="Google Shape;250;p114"/>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51"/>
        <p:cNvGrpSpPr/>
        <p:nvPr/>
      </p:nvGrpSpPr>
      <p:grpSpPr>
        <a:xfrm>
          <a:off x="0" y="0"/>
          <a:ext cx="0" cy="0"/>
          <a:chOff x="0" y="0"/>
          <a:chExt cx="0" cy="0"/>
        </a:xfrm>
      </p:grpSpPr>
      <p:sp>
        <p:nvSpPr>
          <p:cNvPr id="252" name="Google Shape;252;p1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3" name="Google Shape;253;p1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1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1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1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257" name="Google Shape;257;p115"/>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8"/>
        <p:cNvGrpSpPr/>
        <p:nvPr/>
      </p:nvGrpSpPr>
      <p:grpSpPr>
        <a:xfrm>
          <a:off x="0" y="0"/>
          <a:ext cx="0" cy="0"/>
          <a:chOff x="0" y="0"/>
          <a:chExt cx="0" cy="0"/>
        </a:xfrm>
      </p:grpSpPr>
      <p:sp>
        <p:nvSpPr>
          <p:cNvPr id="259" name="Google Shape;259;p1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1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1" name="Google Shape;261;p1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1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p1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264" name="Google Shape;264;p116"/>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5"/>
        <p:cNvGrpSpPr/>
        <p:nvPr/>
      </p:nvGrpSpPr>
      <p:grpSpPr>
        <a:xfrm>
          <a:off x="0" y="0"/>
          <a:ext cx="0" cy="0"/>
          <a:chOff x="0" y="0"/>
          <a:chExt cx="0" cy="0"/>
        </a:xfrm>
      </p:grpSpPr>
      <p:sp>
        <p:nvSpPr>
          <p:cNvPr id="266" name="Google Shape;266;p1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7" name="Google Shape;267;p1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8" name="Google Shape;268;p1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1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70" name="Google Shape;270;p117"/>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1"/>
        <p:cNvGrpSpPr/>
        <p:nvPr/>
      </p:nvGrpSpPr>
      <p:grpSpPr>
        <a:xfrm>
          <a:off x="0" y="0"/>
          <a:ext cx="0" cy="0"/>
          <a:chOff x="0" y="0"/>
          <a:chExt cx="0" cy="0"/>
        </a:xfrm>
      </p:grpSpPr>
      <p:sp>
        <p:nvSpPr>
          <p:cNvPr id="272" name="Google Shape;272;p1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3" name="Google Shape;273;p1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4" name="Google Shape;274;p1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1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6" name="Google Shape;276;p1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7" name="Google Shape;277;p1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1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9" name="Google Shape;279;p1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280" name="Google Shape;280;p118"/>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1"/>
        <p:cNvGrpSpPr/>
        <p:nvPr/>
      </p:nvGrpSpPr>
      <p:grpSpPr>
        <a:xfrm>
          <a:off x="0" y="0"/>
          <a:ext cx="0" cy="0"/>
          <a:chOff x="0" y="0"/>
          <a:chExt cx="0" cy="0"/>
        </a:xfrm>
      </p:grpSpPr>
      <p:sp>
        <p:nvSpPr>
          <p:cNvPr id="282" name="Google Shape;282;p1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1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4" name="Google Shape;284;p1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1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
        <p:nvSpPr>
          <p:cNvPr id="286" name="Google Shape;286;p119"/>
          <p:cNvSpPr txBox="1"/>
          <p:nvPr/>
        </p:nvSpPr>
        <p:spPr>
          <a:xfrm>
            <a:off x="283094" y="888043"/>
            <a:ext cx="3086100" cy="3266928"/>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a:solidFill>
                <a:schemeClr val="dk1"/>
              </a:solidFill>
              <a:latin typeface="Calibri"/>
              <a:ea typeface="Calibri"/>
              <a:cs typeface="Calibri"/>
              <a:sym typeface="Calibri"/>
            </a:endParaRPr>
          </a:p>
        </p:txBody>
      </p:sp>
      <p:pic>
        <p:nvPicPr>
          <p:cNvPr id="287" name="Google Shape;287;p119"/>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8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8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88"/>
        <p:cNvGrpSpPr/>
        <p:nvPr/>
      </p:nvGrpSpPr>
      <p:grpSpPr>
        <a:xfrm>
          <a:off x="0" y="0"/>
          <a:ext cx="0" cy="0"/>
          <a:chOff x="0" y="0"/>
          <a:chExt cx="0" cy="0"/>
        </a:xfrm>
      </p:grpSpPr>
      <p:sp>
        <p:nvSpPr>
          <p:cNvPr id="289" name="Google Shape;289;p1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0" name="Google Shape;290;p1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1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2" name="Google Shape;292;p1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293" name="Google Shape;293;p120"/>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94"/>
        <p:cNvGrpSpPr/>
        <p:nvPr/>
      </p:nvGrpSpPr>
      <p:grpSpPr>
        <a:xfrm>
          <a:off x="0" y="0"/>
          <a:ext cx="0" cy="0"/>
          <a:chOff x="0" y="0"/>
          <a:chExt cx="0" cy="0"/>
        </a:xfrm>
      </p:grpSpPr>
      <p:sp>
        <p:nvSpPr>
          <p:cNvPr id="295" name="Google Shape;295;p1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6" name="Google Shape;296;p1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97" name="Google Shape;297;p1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98" name="Google Shape;298;p1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9" name="Google Shape;299;p1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0" name="Google Shape;300;p1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301" name="Google Shape;301;p121"/>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lt1"/>
        </a:solidFill>
        <a:effectLst/>
      </p:bgPr>
    </p:bg>
    <p:spTree>
      <p:nvGrpSpPr>
        <p:cNvPr id="1" name="Shape 302"/>
        <p:cNvGrpSpPr/>
        <p:nvPr/>
      </p:nvGrpSpPr>
      <p:grpSpPr>
        <a:xfrm>
          <a:off x="0" y="0"/>
          <a:ext cx="0" cy="0"/>
          <a:chOff x="0" y="0"/>
          <a:chExt cx="0" cy="0"/>
        </a:xfrm>
      </p:grpSpPr>
      <p:sp>
        <p:nvSpPr>
          <p:cNvPr id="303" name="Google Shape;303;p1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4" name="Google Shape;304;p122"/>
          <p:cNvSpPr>
            <a:spLocks noGrp="1"/>
          </p:cNvSpPr>
          <p:nvPr>
            <p:ph type="pic" idx="2"/>
          </p:nvPr>
        </p:nvSpPr>
        <p:spPr>
          <a:xfrm>
            <a:off x="5183188" y="987425"/>
            <a:ext cx="6172200" cy="4873625"/>
          </a:xfrm>
          <a:prstGeom prst="rect">
            <a:avLst/>
          </a:prstGeom>
          <a:noFill/>
          <a:ln>
            <a:noFill/>
          </a:ln>
        </p:spPr>
      </p:sp>
      <p:sp>
        <p:nvSpPr>
          <p:cNvPr id="305" name="Google Shape;305;p1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06" name="Google Shape;306;p1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1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1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309" name="Google Shape;309;p122"/>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10"/>
        <p:cNvGrpSpPr/>
        <p:nvPr/>
      </p:nvGrpSpPr>
      <p:grpSpPr>
        <a:xfrm>
          <a:off x="0" y="0"/>
          <a:ext cx="0" cy="0"/>
          <a:chOff x="0" y="0"/>
          <a:chExt cx="0" cy="0"/>
        </a:xfrm>
      </p:grpSpPr>
      <p:sp>
        <p:nvSpPr>
          <p:cNvPr id="311" name="Google Shape;311;p1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2" name="Google Shape;312;p1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3" name="Google Shape;313;p1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1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1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16"/>
        <p:cNvGrpSpPr/>
        <p:nvPr/>
      </p:nvGrpSpPr>
      <p:grpSpPr>
        <a:xfrm>
          <a:off x="0" y="0"/>
          <a:ext cx="0" cy="0"/>
          <a:chOff x="0" y="0"/>
          <a:chExt cx="0" cy="0"/>
        </a:xfrm>
      </p:grpSpPr>
      <p:sp>
        <p:nvSpPr>
          <p:cNvPr id="317" name="Google Shape;317;p1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8" name="Google Shape;318;p1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9" name="Google Shape;319;p1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1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1" name="Google Shape;321;p1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2"/>
        <p:cNvGrpSpPr/>
        <p:nvPr/>
      </p:nvGrpSpPr>
      <p:grpSpPr>
        <a:xfrm>
          <a:off x="0" y="0"/>
          <a:ext cx="0" cy="0"/>
          <a:chOff x="0" y="0"/>
          <a:chExt cx="0" cy="0"/>
        </a:xfrm>
      </p:grpSpPr>
      <p:sp>
        <p:nvSpPr>
          <p:cNvPr id="323" name="Google Shape;323;p1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1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5" name="Google Shape;325;p1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326" name="Google Shape;326;p125"/>
          <p:cNvPicPr preferRelativeResize="0"/>
          <p:nvPr/>
        </p:nvPicPr>
        <p:blipFill rotWithShape="1">
          <a:blip r:embed="rId2">
            <a:alphaModFix/>
          </a:blip>
          <a:srcRect/>
          <a:stretch/>
        </p:blipFill>
        <p:spPr>
          <a:xfrm>
            <a:off x="0" y="711199"/>
            <a:ext cx="12192000" cy="4276919"/>
          </a:xfrm>
          <a:prstGeom prst="rect">
            <a:avLst/>
          </a:prstGeom>
          <a:noFill/>
          <a:ln>
            <a:noFill/>
          </a:ln>
        </p:spPr>
      </p:pic>
      <p:pic>
        <p:nvPicPr>
          <p:cNvPr id="327" name="Google Shape;327;p125"/>
          <p:cNvPicPr preferRelativeResize="0"/>
          <p:nvPr/>
        </p:nvPicPr>
        <p:blipFill rotWithShape="1">
          <a:blip r:embed="rId3">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28"/>
        <p:cNvGrpSpPr/>
        <p:nvPr/>
      </p:nvGrpSpPr>
      <p:grpSpPr>
        <a:xfrm>
          <a:off x="0" y="0"/>
          <a:ext cx="0" cy="0"/>
          <a:chOff x="0" y="0"/>
          <a:chExt cx="0" cy="0"/>
        </a:xfrm>
      </p:grpSpPr>
      <p:sp>
        <p:nvSpPr>
          <p:cNvPr id="329" name="Google Shape;329;p1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0" name="Google Shape;330;p126"/>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31"/>
        <p:cNvGrpSpPr/>
        <p:nvPr/>
      </p:nvGrpSpPr>
      <p:grpSpPr>
        <a:xfrm>
          <a:off x="0" y="0"/>
          <a:ext cx="0" cy="0"/>
          <a:chOff x="0" y="0"/>
          <a:chExt cx="0" cy="0"/>
        </a:xfrm>
      </p:grpSpPr>
      <p:sp>
        <p:nvSpPr>
          <p:cNvPr id="332" name="Google Shape;332;p127"/>
          <p:cNvSpPr txBox="1">
            <a:spLocks noGrp="1"/>
          </p:cNvSpPr>
          <p:nvPr>
            <p:ph type="title"/>
          </p:nvPr>
        </p:nvSpPr>
        <p:spPr>
          <a:xfrm>
            <a:off x="709613" y="152884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3" name="Google Shape;333;p127"/>
          <p:cNvPicPr preferRelativeResize="0"/>
          <p:nvPr/>
        </p:nvPicPr>
        <p:blipFill rotWithShape="1">
          <a:blip r:embed="rId2">
            <a:alphaModFix/>
          </a:blip>
          <a:srcRect/>
          <a:stretch/>
        </p:blipFill>
        <p:spPr>
          <a:xfrm>
            <a:off x="10262810" y="5668052"/>
            <a:ext cx="912021" cy="908135"/>
          </a:xfrm>
          <a:prstGeom prst="rect">
            <a:avLst/>
          </a:prstGeom>
          <a:noFill/>
          <a:ln>
            <a:noFill/>
          </a:ln>
        </p:spPr>
      </p:pic>
      <p:pic>
        <p:nvPicPr>
          <p:cNvPr id="334" name="Google Shape;334;p127"/>
          <p:cNvPicPr preferRelativeResize="0"/>
          <p:nvPr/>
        </p:nvPicPr>
        <p:blipFill rotWithShape="1">
          <a:blip r:embed="rId3">
            <a:alphaModFix/>
          </a:blip>
          <a:srcRect/>
          <a:stretch/>
        </p:blipFill>
        <p:spPr>
          <a:xfrm>
            <a:off x="11341794" y="5708823"/>
            <a:ext cx="750965" cy="867364"/>
          </a:xfrm>
          <a:prstGeom prst="rect">
            <a:avLst/>
          </a:prstGeom>
          <a:noFill/>
          <a:ln>
            <a:noFill/>
          </a:ln>
        </p:spPr>
      </p:pic>
      <p:pic>
        <p:nvPicPr>
          <p:cNvPr id="335" name="Google Shape;335;p127"/>
          <p:cNvPicPr preferRelativeResize="0"/>
          <p:nvPr/>
        </p:nvPicPr>
        <p:blipFill rotWithShape="1">
          <a:blip r:embed="rId4">
            <a:alphaModFix/>
          </a:blip>
          <a:srcRect/>
          <a:stretch/>
        </p:blipFill>
        <p:spPr>
          <a:xfrm>
            <a:off x="9101350" y="5605518"/>
            <a:ext cx="942763" cy="970669"/>
          </a:xfrm>
          <a:prstGeom prst="rect">
            <a:avLst/>
          </a:prstGeom>
          <a:noFill/>
          <a:ln>
            <a:noFill/>
          </a:ln>
        </p:spPr>
      </p:pic>
      <p:pic>
        <p:nvPicPr>
          <p:cNvPr id="336" name="Google Shape;336;p127"/>
          <p:cNvPicPr preferRelativeResize="0"/>
          <p:nvPr/>
        </p:nvPicPr>
        <p:blipFill rotWithShape="1">
          <a:blip r:embed="rId5">
            <a:alphaModFix/>
          </a:blip>
          <a:srcRect/>
          <a:stretch/>
        </p:blipFill>
        <p:spPr>
          <a:xfrm>
            <a:off x="0" y="621861"/>
            <a:ext cx="12192000" cy="4276919"/>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37"/>
        <p:cNvGrpSpPr/>
        <p:nvPr/>
      </p:nvGrpSpPr>
      <p:grpSpPr>
        <a:xfrm>
          <a:off x="0" y="0"/>
          <a:ext cx="0" cy="0"/>
          <a:chOff x="0" y="0"/>
          <a:chExt cx="0" cy="0"/>
        </a:xfrm>
      </p:grpSpPr>
      <p:sp>
        <p:nvSpPr>
          <p:cNvPr id="338" name="Google Shape;338;p1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9" name="Google Shape;339;p128"/>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8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8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8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8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8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8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9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9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9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1"/>
          <p:cNvSpPr>
            <a:spLocks noGrp="1"/>
          </p:cNvSpPr>
          <p:nvPr>
            <p:ph type="pic" idx="2"/>
          </p:nvPr>
        </p:nvSpPr>
        <p:spPr>
          <a:xfrm>
            <a:off x="5183188" y="987425"/>
            <a:ext cx="6172200" cy="4873625"/>
          </a:xfrm>
          <a:prstGeom prst="rect">
            <a:avLst/>
          </a:prstGeom>
          <a:noFill/>
          <a:ln>
            <a:noFill/>
          </a:ln>
        </p:spPr>
      </p:sp>
      <p:sp>
        <p:nvSpPr>
          <p:cNvPr id="69" name="Google Shape;69;p9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image" Target="../media/image1.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pic>
        <p:nvPicPr>
          <p:cNvPr id="15" name="Google Shape;15;p78"/>
          <p:cNvPicPr preferRelativeResize="0"/>
          <p:nvPr/>
        </p:nvPicPr>
        <p:blipFill rotWithShape="1">
          <a:blip r:embed="rId13">
            <a:alphaModFix/>
          </a:blip>
          <a:srcRect/>
          <a:stretch/>
        </p:blipFill>
        <p:spPr>
          <a:xfrm>
            <a:off x="11001375" y="5766587"/>
            <a:ext cx="1024163" cy="10544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p8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8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sp>
        <p:nvSpPr>
          <p:cNvPr id="217" name="Google Shape;217;p8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8" name="Google Shape;218;p8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9" name="Google Shape;219;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0" name="Google Shape;220;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1" name="Google Shape;221;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222" name="Google Shape;222;p82"/>
          <p:cNvPicPr preferRelativeResize="0"/>
          <p:nvPr/>
        </p:nvPicPr>
        <p:blipFill rotWithShape="1">
          <a:blip r:embed="rId20">
            <a:alphaModFix/>
          </a:blip>
          <a:srcRect/>
          <a:stretch/>
        </p:blipFill>
        <p:spPr>
          <a:xfrm>
            <a:off x="11001375" y="5766587"/>
            <a:ext cx="1024163" cy="10544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6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3.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7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
          <p:cNvSpPr txBox="1"/>
          <p:nvPr/>
        </p:nvSpPr>
        <p:spPr>
          <a:xfrm>
            <a:off x="-2349" y="1828935"/>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345" name="Google Shape;345;p1"/>
          <p:cNvSpPr txBox="1">
            <a:spLocks noGrp="1"/>
          </p:cNvSpPr>
          <p:nvPr>
            <p:ph type="title"/>
          </p:nvPr>
        </p:nvSpPr>
        <p:spPr>
          <a:xfrm>
            <a:off x="93050" y="1813346"/>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Arial"/>
              <a:buNone/>
            </a:pPr>
            <a:r>
              <a:rPr lang="ru-RU" sz="4000" b="1" dirty="0">
                <a:solidFill>
                  <a:srgbClr val="FFFFFF"/>
                </a:solidFill>
                <a:latin typeface="Arial"/>
                <a:ea typeface="Arial"/>
                <a:cs typeface="Arial"/>
                <a:sym typeface="Arial"/>
              </a:rPr>
              <a:t>Изменение психического статуса</a:t>
            </a:r>
            <a:endParaRPr dirty="0"/>
          </a:p>
        </p:txBody>
      </p:sp>
      <p:sp>
        <p:nvSpPr>
          <p:cNvPr id="346" name="Google Shape;346;p1"/>
          <p:cNvSpPr txBox="1"/>
          <p:nvPr/>
        </p:nvSpPr>
        <p:spPr>
          <a:xfrm>
            <a:off x="-236957" y="3428512"/>
            <a:ext cx="12105453" cy="523180"/>
          </a:xfrm>
          <a:prstGeom prst="rect">
            <a:avLst/>
          </a:prstGeom>
          <a:noFill/>
          <a:ln>
            <a:noFill/>
          </a:ln>
        </p:spPr>
        <p:txBody>
          <a:bodyPr spcFirstLastPara="1" wrap="square" lIns="365750" tIns="45700" rIns="45700" bIns="45700" anchor="t" anchorCtr="0">
            <a:spAutoFit/>
          </a:bodyPr>
          <a:lstStyle/>
          <a:p>
            <a:pPr marL="0" marR="0" lvl="0" indent="0" algn="l" rtl="0">
              <a:lnSpc>
                <a:spcPct val="100000"/>
              </a:lnSpc>
              <a:spcBef>
                <a:spcPts val="0"/>
              </a:spcBef>
              <a:spcAft>
                <a:spcPts val="0"/>
              </a:spcAft>
              <a:buNone/>
            </a:pPr>
            <a:r>
              <a:rPr lang="ru-RU" sz="2800" b="1" i="0" u="none" strike="noStrike" cap="none">
                <a:solidFill>
                  <a:srgbClr val="1F3864"/>
                </a:solidFill>
                <a:latin typeface="Arial"/>
                <a:ea typeface="Arial"/>
                <a:cs typeface="Arial"/>
                <a:sym typeface="Arial"/>
              </a:rPr>
              <a:t>Базовый курс по оказанию экстренной помощи</a:t>
            </a:r>
            <a:endParaRPr/>
          </a:p>
        </p:txBody>
      </p:sp>
      <p:pic>
        <p:nvPicPr>
          <p:cNvPr id="347" name="Google Shape;347;p1" descr="Logo, company name&#10;&#10;Description automatically generated"/>
          <p:cNvPicPr preferRelativeResize="0"/>
          <p:nvPr/>
        </p:nvPicPr>
        <p:blipFill rotWithShape="1">
          <a:blip r:embed="rId3">
            <a:alphaModFix/>
          </a:blip>
          <a:srcRect/>
          <a:stretch/>
        </p:blipFill>
        <p:spPr>
          <a:xfrm>
            <a:off x="8990107" y="5716787"/>
            <a:ext cx="3155301" cy="1090789"/>
          </a:xfrm>
          <a:prstGeom prst="rect">
            <a:avLst/>
          </a:prstGeom>
          <a:noFill/>
          <a:ln>
            <a:noFill/>
          </a:ln>
        </p:spPr>
      </p:pic>
      <p:pic>
        <p:nvPicPr>
          <p:cNvPr id="348" name="Google Shape;348;p1"/>
          <p:cNvPicPr preferRelativeResize="0"/>
          <p:nvPr/>
        </p:nvPicPr>
        <p:blipFill rotWithShape="1">
          <a:blip r:embed="rId4">
            <a:alphaModFix/>
          </a:blip>
          <a:srcRect/>
          <a:stretch/>
        </p:blipFill>
        <p:spPr>
          <a:xfrm>
            <a:off x="10944584" y="88960"/>
            <a:ext cx="1085850" cy="1619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10"/>
          <p:cNvSpPr txBox="1"/>
          <p:nvPr/>
        </p:nvSpPr>
        <p:spPr>
          <a:xfrm>
            <a:off x="-2349" y="1828935"/>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437" name="Google Shape;437;p10"/>
          <p:cNvSpPr txBox="1">
            <a:spLocks noGrp="1"/>
          </p:cNvSpPr>
          <p:nvPr>
            <p:ph type="title"/>
          </p:nvPr>
        </p:nvSpPr>
        <p:spPr>
          <a:xfrm>
            <a:off x="93050" y="1813346"/>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Arial"/>
              <a:buNone/>
            </a:pPr>
            <a:r>
              <a:rPr lang="ru-RU" sz="4000" b="1" dirty="0">
                <a:solidFill>
                  <a:srgbClr val="FFFFFF"/>
                </a:solidFill>
                <a:latin typeface="Arial"/>
                <a:ea typeface="Arial"/>
                <a:cs typeface="Arial"/>
                <a:sym typeface="Arial"/>
              </a:rPr>
              <a:t>Изменение психического статуса</a:t>
            </a:r>
            <a:endParaRPr dirty="0"/>
          </a:p>
        </p:txBody>
      </p:sp>
      <p:sp>
        <p:nvSpPr>
          <p:cNvPr id="438" name="Google Shape;438;p10"/>
          <p:cNvSpPr txBox="1"/>
          <p:nvPr/>
        </p:nvSpPr>
        <p:spPr>
          <a:xfrm>
            <a:off x="-236957" y="3428512"/>
            <a:ext cx="12105453" cy="523180"/>
          </a:xfrm>
          <a:prstGeom prst="rect">
            <a:avLst/>
          </a:prstGeom>
          <a:noFill/>
          <a:ln>
            <a:noFill/>
          </a:ln>
        </p:spPr>
        <p:txBody>
          <a:bodyPr spcFirstLastPara="1" wrap="square" lIns="365750" tIns="45700" rIns="45700" bIns="45700" anchor="t" anchorCtr="0">
            <a:spAutoFit/>
          </a:bodyPr>
          <a:lstStyle/>
          <a:p>
            <a:pPr marL="0" marR="0" lvl="0" indent="0" algn="l" rtl="0">
              <a:lnSpc>
                <a:spcPct val="100000"/>
              </a:lnSpc>
              <a:spcBef>
                <a:spcPts val="0"/>
              </a:spcBef>
              <a:spcAft>
                <a:spcPts val="0"/>
              </a:spcAft>
              <a:buNone/>
            </a:pPr>
            <a:r>
              <a:rPr lang="ru-RU" sz="2800" b="1" i="0" u="none" strike="noStrike" cap="none">
                <a:solidFill>
                  <a:srgbClr val="1F3864"/>
                </a:solidFill>
                <a:latin typeface="Arial"/>
                <a:ea typeface="Arial"/>
                <a:cs typeface="Arial"/>
                <a:sym typeface="Arial"/>
              </a:rPr>
              <a:t>Часть 1: </a:t>
            </a:r>
            <a:r>
              <a:rPr lang="ru-RU" sz="2800" b="1" i="0" u="none" strike="noStrike" cap="none">
                <a:solidFill>
                  <a:schemeClr val="accent2"/>
                </a:solidFill>
                <a:latin typeface="Arial"/>
                <a:ea typeface="Arial"/>
                <a:cs typeface="Arial"/>
                <a:sym typeface="Arial"/>
              </a:rPr>
              <a:t>Сбор анамнеза по схеме SAMPLE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S</a:t>
            </a:r>
            <a:r>
              <a:rPr lang="ru-RU" sz="4000">
                <a:solidFill>
                  <a:srgbClr val="1F3864"/>
                </a:solidFill>
                <a:latin typeface="Arial"/>
                <a:ea typeface="Arial"/>
                <a:cs typeface="Arial"/>
                <a:sym typeface="Arial"/>
              </a:rPr>
              <a:t>: Признаки и симптомы</a:t>
            </a:r>
            <a:endParaRPr/>
          </a:p>
        </p:txBody>
      </p:sp>
      <p:sp>
        <p:nvSpPr>
          <p:cNvPr id="445" name="Google Shape;445;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СПРОСИТЕ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Насколько текущее состояние сравнимо с исходным психическим статусом? </a:t>
            </a:r>
            <a:endParaRPr dirty="0"/>
          </a:p>
          <a:p>
            <a:pPr marL="685800" lvl="1" indent="-76200" algn="l" rtl="0">
              <a:lnSpc>
                <a:spcPct val="90000"/>
              </a:lnSpc>
              <a:spcBef>
                <a:spcPts val="500"/>
              </a:spcBef>
              <a:spcAft>
                <a:spcPts val="0"/>
              </a:spcAft>
              <a:buClr>
                <a:schemeClr val="dk1"/>
              </a:buClr>
              <a:buSzPts val="2400"/>
              <a:buNone/>
            </a:pPr>
            <a:endParaRPr i="1" dirty="0"/>
          </a:p>
          <a:p>
            <a:pPr marL="685800" lvl="1" indent="-76200" algn="l" rtl="0">
              <a:lnSpc>
                <a:spcPct val="90000"/>
              </a:lnSpc>
              <a:spcBef>
                <a:spcPts val="500"/>
              </a:spcBef>
              <a:spcAft>
                <a:spcPts val="0"/>
              </a:spcAft>
              <a:buClr>
                <a:schemeClr val="dk1"/>
              </a:buClr>
              <a:buSzPts val="2400"/>
              <a:buNone/>
            </a:pPr>
            <a:endParaRPr i="1" dirty="0">
              <a:solidFill>
                <a:srgbClr val="000000"/>
              </a:solidFill>
              <a:latin typeface="Arial"/>
              <a:ea typeface="Arial"/>
              <a:cs typeface="Arial"/>
              <a:sym typeface="Arial"/>
            </a:endParaRPr>
          </a:p>
          <a:p>
            <a:pPr marL="0" lvl="0" indent="0" algn="l" rtl="0">
              <a:lnSpc>
                <a:spcPct val="90000"/>
              </a:lnSpc>
              <a:spcBef>
                <a:spcPts val="1000"/>
              </a:spcBef>
              <a:spcAft>
                <a:spcPts val="0"/>
              </a:spcAft>
              <a:buClr>
                <a:schemeClr val="accent2"/>
              </a:buClr>
              <a:buSzPts val="2400"/>
              <a:buNone/>
            </a:pPr>
            <a:r>
              <a:rPr lang="ru-RU" sz="2400" dirty="0">
                <a:solidFill>
                  <a:schemeClr val="accent2"/>
                </a:solidFill>
                <a:latin typeface="Arial"/>
                <a:ea typeface="Arial"/>
                <a:cs typeface="Arial"/>
                <a:sym typeface="Arial"/>
              </a:rPr>
              <a:t>ПОДУМАЙТЕ</a:t>
            </a:r>
            <a:endParaRPr dirty="0"/>
          </a:p>
          <a:p>
            <a:pPr marL="1143000" lvl="2" indent="-228600" algn="l" rtl="0">
              <a:lnSpc>
                <a:spcPct val="90000"/>
              </a:lnSpc>
              <a:spcBef>
                <a:spcPts val="500"/>
              </a:spcBef>
              <a:spcAft>
                <a:spcPts val="0"/>
              </a:spcAft>
              <a:buClr>
                <a:schemeClr val="dk1"/>
              </a:buClr>
              <a:buSzPts val="2400"/>
              <a:buChar char="•"/>
            </a:pPr>
            <a:r>
              <a:rPr lang="ru-RU" sz="2400" dirty="0">
                <a:latin typeface="Arial"/>
                <a:ea typeface="Arial"/>
                <a:cs typeface="Arial"/>
                <a:sym typeface="Arial"/>
              </a:rPr>
              <a:t>По возможности расспросите родственников / друзей об исходном состоянии пациента, чтобы определить, какое поведение является для него нормальным.</a:t>
            </a:r>
            <a:endParaRPr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p:txBody>
      </p:sp>
      <p:pic>
        <p:nvPicPr>
          <p:cNvPr id="446" name="Google Shape;446;p11"/>
          <p:cNvPicPr preferRelativeResize="0"/>
          <p:nvPr/>
        </p:nvPicPr>
        <p:blipFill rotWithShape="1">
          <a:blip r:embed="rId3">
            <a:alphaModFix/>
          </a:blip>
          <a:srcRect/>
          <a:stretch/>
        </p:blipFill>
        <p:spPr>
          <a:xfrm>
            <a:off x="647718" y="4151926"/>
            <a:ext cx="1076641" cy="1132074"/>
          </a:xfrm>
          <a:prstGeom prst="rect">
            <a:avLst/>
          </a:prstGeom>
          <a:noFill/>
          <a:ln>
            <a:noFill/>
          </a:ln>
        </p:spPr>
      </p:pic>
      <p:pic>
        <p:nvPicPr>
          <p:cNvPr id="447" name="Google Shape;447;p11"/>
          <p:cNvPicPr preferRelativeResize="0"/>
          <p:nvPr/>
        </p:nvPicPr>
        <p:blipFill rotWithShape="1">
          <a:blip r:embed="rId4">
            <a:alphaModFix/>
          </a:blip>
          <a:srcRect/>
          <a:stretch/>
        </p:blipFill>
        <p:spPr>
          <a:xfrm>
            <a:off x="11001375" y="5766587"/>
            <a:ext cx="1024163" cy="105447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12"/>
          <p:cNvSpPr txBox="1">
            <a:spLocks noGrp="1"/>
          </p:cNvSpPr>
          <p:nvPr>
            <p:ph type="title"/>
          </p:nvPr>
        </p:nvSpPr>
        <p:spPr>
          <a:xfrm>
            <a:off x="838200" y="55157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dirty="0">
                <a:solidFill>
                  <a:srgbClr val="1F3864"/>
                </a:solidFill>
              </a:rPr>
              <a:t>S</a:t>
            </a:r>
            <a:r>
              <a:rPr lang="ru-RU" sz="4000" dirty="0">
                <a:solidFill>
                  <a:srgbClr val="1F3864"/>
                </a:solidFill>
              </a:rPr>
              <a:t>: Признаки и симптомы</a:t>
            </a:r>
            <a:endParaRPr dirty="0"/>
          </a:p>
          <a:p>
            <a:pPr marL="0" lvl="0" indent="0" algn="l" rtl="0">
              <a:lnSpc>
                <a:spcPct val="90000"/>
              </a:lnSpc>
              <a:spcBef>
                <a:spcPts val="0"/>
              </a:spcBef>
              <a:spcAft>
                <a:spcPts val="0"/>
              </a:spcAft>
              <a:buClr>
                <a:schemeClr val="dk1"/>
              </a:buClr>
              <a:buSzPts val="4400"/>
              <a:buFont typeface="Arial"/>
              <a:buNone/>
            </a:pPr>
            <a:endParaRPr dirty="0"/>
          </a:p>
        </p:txBody>
      </p:sp>
      <p:sp>
        <p:nvSpPr>
          <p:cNvPr id="454" name="Google Shape;454;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b="1" dirty="0">
                <a:latin typeface="Arial"/>
                <a:ea typeface="Arial"/>
                <a:cs typeface="Arial"/>
                <a:sym typeface="Arial"/>
              </a:rPr>
              <a:t>СПРОСИТЕ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Затруднено ли дыхание? </a:t>
            </a:r>
            <a:endParaRPr dirty="0"/>
          </a:p>
          <a:p>
            <a:pPr marL="685800" lvl="1" indent="-76200" algn="l" rtl="0">
              <a:lnSpc>
                <a:spcPct val="90000"/>
              </a:lnSpc>
              <a:spcBef>
                <a:spcPts val="500"/>
              </a:spcBef>
              <a:spcAft>
                <a:spcPts val="0"/>
              </a:spcAft>
              <a:buClr>
                <a:schemeClr val="dk1"/>
              </a:buClr>
              <a:buSzPts val="2400"/>
              <a:buNone/>
            </a:pPr>
            <a:endParaRPr i="1" dirty="0"/>
          </a:p>
          <a:p>
            <a:pPr marL="685800" lvl="1" indent="-76200" algn="l" rtl="0">
              <a:lnSpc>
                <a:spcPct val="90000"/>
              </a:lnSpc>
              <a:spcBef>
                <a:spcPts val="500"/>
              </a:spcBef>
              <a:spcAft>
                <a:spcPts val="0"/>
              </a:spcAft>
              <a:buClr>
                <a:schemeClr val="dk1"/>
              </a:buClr>
              <a:buSzPts val="2400"/>
              <a:buNone/>
            </a:pPr>
            <a:endParaRPr i="1" dirty="0"/>
          </a:p>
          <a:p>
            <a:pPr marL="0" lvl="0" indent="0" algn="l" rtl="0">
              <a:lnSpc>
                <a:spcPct val="90000"/>
              </a:lnSpc>
              <a:spcBef>
                <a:spcPts val="1000"/>
              </a:spcBef>
              <a:spcAft>
                <a:spcPts val="0"/>
              </a:spcAft>
              <a:buClr>
                <a:schemeClr val="accent2"/>
              </a:buClr>
              <a:buSzPts val="2400"/>
              <a:buNone/>
            </a:pPr>
            <a:r>
              <a:rPr lang="ru-RU" dirty="0">
                <a:solidFill>
                  <a:schemeClr val="accent2"/>
                </a:solidFill>
                <a:latin typeface="Arial"/>
                <a:ea typeface="Arial"/>
                <a:cs typeface="Arial"/>
                <a:sym typeface="Arial"/>
              </a:rPr>
              <a:t>ПОДУМАЙТЕ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Изменение психического статуса при затрудненном дыхании может указывать на недостаток кислорода в мозге.</a:t>
            </a:r>
            <a:endParaRPr dirty="0"/>
          </a:p>
          <a:p>
            <a:pPr marL="685800" lvl="1" indent="-76200" algn="l" rtl="0">
              <a:lnSpc>
                <a:spcPct val="90000"/>
              </a:lnSpc>
              <a:spcBef>
                <a:spcPts val="500"/>
              </a:spcBef>
              <a:spcAft>
                <a:spcPts val="0"/>
              </a:spcAft>
              <a:buClr>
                <a:schemeClr val="dk1"/>
              </a:buClr>
              <a:buSzPts val="2400"/>
              <a:buNone/>
            </a:pPr>
            <a:endParaRPr dirty="0"/>
          </a:p>
        </p:txBody>
      </p:sp>
      <p:pic>
        <p:nvPicPr>
          <p:cNvPr id="455" name="Google Shape;455;p12"/>
          <p:cNvPicPr preferRelativeResize="0"/>
          <p:nvPr/>
        </p:nvPicPr>
        <p:blipFill rotWithShape="1">
          <a:blip r:embed="rId3">
            <a:alphaModFix/>
          </a:blip>
          <a:srcRect/>
          <a:stretch/>
        </p:blipFill>
        <p:spPr>
          <a:xfrm>
            <a:off x="299879" y="4388820"/>
            <a:ext cx="1076641" cy="1132074"/>
          </a:xfrm>
          <a:prstGeom prst="rect">
            <a:avLst/>
          </a:prstGeom>
          <a:noFill/>
          <a:ln>
            <a:noFill/>
          </a:ln>
        </p:spPr>
      </p:pic>
      <p:pic>
        <p:nvPicPr>
          <p:cNvPr id="456" name="Google Shape;456;p12"/>
          <p:cNvPicPr preferRelativeResize="0"/>
          <p:nvPr/>
        </p:nvPicPr>
        <p:blipFill rotWithShape="1">
          <a:blip r:embed="rId4">
            <a:alphaModFix/>
          </a:blip>
          <a:srcRect/>
          <a:stretch/>
        </p:blipFill>
        <p:spPr>
          <a:xfrm>
            <a:off x="11001375" y="5766587"/>
            <a:ext cx="1024163" cy="1054479"/>
          </a:xfrm>
          <a:prstGeom prst="rect">
            <a:avLst/>
          </a:prstGeom>
          <a:noFill/>
          <a:ln>
            <a:noFill/>
          </a:ln>
        </p:spPr>
      </p:pic>
      <p:sp>
        <p:nvSpPr>
          <p:cNvPr id="457" name="Google Shape;457;p12"/>
          <p:cNvSpPr txBox="1"/>
          <p:nvPr/>
        </p:nvSpPr>
        <p:spPr>
          <a:xfrm>
            <a:off x="1679642" y="253601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000"/>
              <a:buFont typeface="Arial"/>
              <a:buNone/>
            </a:pPr>
            <a:endParaRPr sz="4000">
              <a:solidFill>
                <a:srgbClr val="1F3864"/>
              </a:solidFill>
              <a:latin typeface="Arial"/>
              <a:ea typeface="Arial"/>
              <a:cs typeface="Arial"/>
              <a:sym typeface="Arial"/>
            </a:endParaRPr>
          </a:p>
        </p:txBody>
      </p:sp>
      <p:pic>
        <p:nvPicPr>
          <p:cNvPr id="458" name="Google Shape;458;p12"/>
          <p:cNvPicPr preferRelativeResize="0"/>
          <p:nvPr/>
        </p:nvPicPr>
        <p:blipFill rotWithShape="1">
          <a:blip r:embed="rId5">
            <a:alphaModFix/>
          </a:blip>
          <a:srcRect/>
          <a:stretch/>
        </p:blipFill>
        <p:spPr>
          <a:xfrm>
            <a:off x="9095582" y="1181522"/>
            <a:ext cx="2258218" cy="2634485"/>
          </a:xfrm>
          <a:prstGeom prst="rect">
            <a:avLst/>
          </a:prstGeom>
          <a:noFill/>
          <a:ln>
            <a:noFill/>
          </a:ln>
        </p:spPr>
      </p:pic>
      <p:sp>
        <p:nvSpPr>
          <p:cNvPr id="459" name="Google Shape;459;p12"/>
          <p:cNvSpPr txBox="1"/>
          <p:nvPr/>
        </p:nvSpPr>
        <p:spPr>
          <a:xfrm>
            <a:off x="9399250" y="3623349"/>
            <a:ext cx="982961" cy="21544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800" i="1">
                <a:solidFill>
                  <a:schemeClr val="dk1"/>
                </a:solidFill>
                <a:latin typeface="Arial"/>
                <a:ea typeface="Arial"/>
                <a:cs typeface="Arial"/>
                <a:sym typeface="Arial"/>
              </a:rPr>
              <a:t>Поза треножника</a:t>
            </a:r>
            <a:endParaRPr sz="800" i="1">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rPr>
              <a:t>S</a:t>
            </a:r>
            <a:r>
              <a:rPr lang="ru-RU" sz="4000">
                <a:solidFill>
                  <a:srgbClr val="1F3864"/>
                </a:solidFill>
              </a:rPr>
              <a:t>: Признаки и симптомы</a:t>
            </a:r>
            <a:endParaRPr/>
          </a:p>
        </p:txBody>
      </p:sp>
      <p:sp>
        <p:nvSpPr>
          <p:cNvPr id="466" name="Google Shape;466;p13"/>
          <p:cNvSpPr txBox="1">
            <a:spLocks noGrp="1"/>
          </p:cNvSpPr>
          <p:nvPr>
            <p:ph type="body" idx="1"/>
          </p:nvPr>
        </p:nvSpPr>
        <p:spPr>
          <a:xfrm>
            <a:off x="838200" y="1769725"/>
            <a:ext cx="10877550" cy="489902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b="1">
                <a:latin typeface="Arial"/>
                <a:ea typeface="Arial"/>
                <a:cs typeface="Arial"/>
                <a:sym typeface="Arial"/>
              </a:rPr>
              <a:t>СПРОСИТЕ:</a:t>
            </a:r>
            <a:endParaRPr/>
          </a:p>
          <a:p>
            <a:pPr marL="685800" lvl="1" indent="-228600" algn="l" rtl="0">
              <a:lnSpc>
                <a:spcPct val="90000"/>
              </a:lnSpc>
              <a:spcBef>
                <a:spcPts val="500"/>
              </a:spcBef>
              <a:spcAft>
                <a:spcPts val="0"/>
              </a:spcAft>
              <a:buClr>
                <a:schemeClr val="dk1"/>
              </a:buClr>
              <a:buSzPts val="2400"/>
              <a:buChar char="•"/>
            </a:pPr>
            <a:r>
              <a:rPr lang="ru-RU">
                <a:latin typeface="Arial"/>
                <a:ea typeface="Arial"/>
                <a:cs typeface="Arial"/>
                <a:sym typeface="Arial"/>
              </a:rPr>
              <a:t>Болит ли голова?</a:t>
            </a:r>
            <a:endParaRPr/>
          </a:p>
          <a:p>
            <a:pPr marL="685800" lvl="1" indent="-228600" algn="l" rtl="0">
              <a:lnSpc>
                <a:spcPct val="90000"/>
              </a:lnSpc>
              <a:spcBef>
                <a:spcPts val="500"/>
              </a:spcBef>
              <a:spcAft>
                <a:spcPts val="0"/>
              </a:spcAft>
              <a:buClr>
                <a:schemeClr val="dk1"/>
              </a:buClr>
              <a:buSzPts val="2400"/>
              <a:buChar char="•"/>
            </a:pPr>
            <a:r>
              <a:rPr lang="ru-RU">
                <a:latin typeface="Arial"/>
                <a:ea typeface="Arial"/>
                <a:cs typeface="Arial"/>
                <a:sym typeface="Arial"/>
              </a:rPr>
              <a:t>Есть ли рвота / диарея?</a:t>
            </a:r>
            <a:endParaRPr/>
          </a:p>
          <a:p>
            <a:pPr marL="685800" lvl="1" indent="-76200" algn="l" rtl="0">
              <a:lnSpc>
                <a:spcPct val="90000"/>
              </a:lnSpc>
              <a:spcBef>
                <a:spcPts val="500"/>
              </a:spcBef>
              <a:spcAft>
                <a:spcPts val="0"/>
              </a:spcAft>
              <a:buClr>
                <a:schemeClr val="dk1"/>
              </a:buClr>
              <a:buSzPts val="2400"/>
              <a:buNone/>
            </a:pPr>
            <a:endParaRPr i="1"/>
          </a:p>
          <a:p>
            <a:pPr marL="0" lvl="0" indent="0" algn="l" rtl="0">
              <a:lnSpc>
                <a:spcPct val="90000"/>
              </a:lnSpc>
              <a:spcBef>
                <a:spcPts val="1000"/>
              </a:spcBef>
              <a:spcAft>
                <a:spcPts val="0"/>
              </a:spcAft>
              <a:buClr>
                <a:schemeClr val="accent2"/>
              </a:buClr>
              <a:buSzPts val="2400"/>
              <a:buNone/>
            </a:pPr>
            <a:r>
              <a:rPr lang="ru-RU">
                <a:solidFill>
                  <a:schemeClr val="accent2"/>
                </a:solidFill>
                <a:latin typeface="Arial"/>
                <a:ea typeface="Arial"/>
                <a:cs typeface="Arial"/>
                <a:sym typeface="Arial"/>
              </a:rPr>
              <a:t>ПОДУМАЙТЕ</a:t>
            </a:r>
            <a:endParaRPr/>
          </a:p>
          <a:p>
            <a:pPr marL="1143000" lvl="2" indent="-228600" algn="l" rtl="0">
              <a:lnSpc>
                <a:spcPct val="90000"/>
              </a:lnSpc>
              <a:spcBef>
                <a:spcPts val="500"/>
              </a:spcBef>
              <a:spcAft>
                <a:spcPts val="0"/>
              </a:spcAft>
              <a:buClr>
                <a:schemeClr val="dk1"/>
              </a:buClr>
              <a:buSzPts val="2400"/>
              <a:buChar char="•"/>
            </a:pPr>
            <a:r>
              <a:rPr lang="ru-RU">
                <a:latin typeface="Arial"/>
                <a:ea typeface="Arial"/>
                <a:cs typeface="Arial"/>
                <a:sym typeface="Arial"/>
              </a:rPr>
              <a:t>Головная боль при ИПС может указывать на инфекцию, опухоль или кровотечение.</a:t>
            </a:r>
            <a:endParaRPr/>
          </a:p>
          <a:p>
            <a:pPr marL="1143000" lvl="2" indent="-228600" algn="l" rtl="0">
              <a:lnSpc>
                <a:spcPct val="90000"/>
              </a:lnSpc>
              <a:spcBef>
                <a:spcPts val="500"/>
              </a:spcBef>
              <a:spcAft>
                <a:spcPts val="0"/>
              </a:spcAft>
              <a:buClr>
                <a:schemeClr val="dk1"/>
              </a:buClr>
              <a:buSzPts val="2400"/>
              <a:buChar char="•"/>
            </a:pPr>
            <a:r>
              <a:rPr lang="ru-RU">
                <a:latin typeface="Arial"/>
                <a:ea typeface="Arial"/>
                <a:cs typeface="Arial"/>
                <a:sym typeface="Arial"/>
              </a:rPr>
              <a:t>Рвота без диареи может быть признаком повышенного внутричерепного давления.</a:t>
            </a:r>
            <a:endParaRPr/>
          </a:p>
          <a:p>
            <a:pPr marL="1143000" lvl="2" indent="-228600" algn="l" rtl="0">
              <a:lnSpc>
                <a:spcPct val="90000"/>
              </a:lnSpc>
              <a:spcBef>
                <a:spcPts val="500"/>
              </a:spcBef>
              <a:spcAft>
                <a:spcPts val="0"/>
              </a:spcAft>
              <a:buClr>
                <a:schemeClr val="dk1"/>
              </a:buClr>
              <a:buSzPts val="2400"/>
              <a:buChar char="•"/>
            </a:pPr>
            <a:r>
              <a:rPr lang="ru-RU">
                <a:latin typeface="Arial"/>
                <a:ea typeface="Arial"/>
                <a:cs typeface="Arial"/>
                <a:sym typeface="Arial"/>
              </a:rPr>
              <a:t>Любой источник дегидратации может вызвать ИПС из-за недостаточной перфузии.</a:t>
            </a:r>
            <a:endParaRPr/>
          </a:p>
          <a:p>
            <a:pPr marL="1143000" lvl="2" indent="-228600" algn="l" rtl="0">
              <a:lnSpc>
                <a:spcPct val="90000"/>
              </a:lnSpc>
              <a:spcBef>
                <a:spcPts val="500"/>
              </a:spcBef>
              <a:spcAft>
                <a:spcPts val="0"/>
              </a:spcAft>
              <a:buClr>
                <a:schemeClr val="dk1"/>
              </a:buClr>
              <a:buSzPts val="2400"/>
              <a:buChar char="•"/>
            </a:pPr>
            <a:r>
              <a:rPr lang="ru-RU">
                <a:latin typeface="Arial"/>
                <a:ea typeface="Arial"/>
                <a:cs typeface="Arial"/>
                <a:sym typeface="Arial"/>
              </a:rPr>
              <a:t>Рвота и диарея могут вызвать гипогликемию.</a:t>
            </a:r>
            <a:endParaRPr/>
          </a:p>
          <a:p>
            <a:pPr marL="685800" lvl="1" indent="-7620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p:txBody>
      </p:sp>
      <p:pic>
        <p:nvPicPr>
          <p:cNvPr id="467" name="Google Shape;467;p13"/>
          <p:cNvPicPr preferRelativeResize="0"/>
          <p:nvPr/>
        </p:nvPicPr>
        <p:blipFill rotWithShape="1">
          <a:blip r:embed="rId3">
            <a:alphaModFix/>
          </a:blip>
          <a:srcRect/>
          <a:stretch/>
        </p:blipFill>
        <p:spPr>
          <a:xfrm>
            <a:off x="454862" y="4001363"/>
            <a:ext cx="1076641" cy="1132074"/>
          </a:xfrm>
          <a:prstGeom prst="rect">
            <a:avLst/>
          </a:prstGeom>
          <a:noFill/>
          <a:ln>
            <a:noFill/>
          </a:ln>
        </p:spPr>
      </p:pic>
      <p:pic>
        <p:nvPicPr>
          <p:cNvPr id="468" name="Google Shape;468;p13"/>
          <p:cNvPicPr preferRelativeResize="0"/>
          <p:nvPr/>
        </p:nvPicPr>
        <p:blipFill rotWithShape="1">
          <a:blip r:embed="rId4">
            <a:alphaModFix/>
          </a:blip>
          <a:srcRect/>
          <a:stretch/>
        </p:blipFill>
        <p:spPr>
          <a:xfrm>
            <a:off x="11001375" y="5766587"/>
            <a:ext cx="1024163" cy="1054479"/>
          </a:xfrm>
          <a:prstGeom prst="rect">
            <a:avLst/>
          </a:prstGeom>
          <a:noFill/>
          <a:ln>
            <a:noFill/>
          </a:ln>
        </p:spPr>
      </p:pic>
      <p:pic>
        <p:nvPicPr>
          <p:cNvPr id="469" name="Google Shape;469;p13" descr="A picture containing vector graphics&#10;&#10;Description automatically generated"/>
          <p:cNvPicPr preferRelativeResize="0"/>
          <p:nvPr/>
        </p:nvPicPr>
        <p:blipFill rotWithShape="1">
          <a:blip r:embed="rId5">
            <a:alphaModFix/>
          </a:blip>
          <a:srcRect/>
          <a:stretch/>
        </p:blipFill>
        <p:spPr>
          <a:xfrm>
            <a:off x="8967557" y="1318495"/>
            <a:ext cx="2029839" cy="2013626"/>
          </a:xfrm>
          <a:prstGeom prst="rect">
            <a:avLst/>
          </a:prstGeom>
          <a:noFill/>
          <a:ln>
            <a:noFill/>
          </a:ln>
        </p:spPr>
      </p:pic>
      <p:sp>
        <p:nvSpPr>
          <p:cNvPr id="470" name="Google Shape;470;p13"/>
          <p:cNvSpPr txBox="1"/>
          <p:nvPr/>
        </p:nvSpPr>
        <p:spPr>
          <a:xfrm>
            <a:off x="9490374" y="3427164"/>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S</a:t>
            </a:r>
            <a:r>
              <a:rPr lang="ru-RU" sz="4000">
                <a:solidFill>
                  <a:srgbClr val="1F3864"/>
                </a:solidFill>
                <a:latin typeface="Arial"/>
                <a:ea typeface="Arial"/>
                <a:cs typeface="Arial"/>
                <a:sym typeface="Arial"/>
              </a:rPr>
              <a:t>: Признаки и симптомы</a:t>
            </a:r>
            <a:endParaRPr/>
          </a:p>
        </p:txBody>
      </p:sp>
      <p:sp>
        <p:nvSpPr>
          <p:cNvPr id="477" name="Google Shape;477;p14"/>
          <p:cNvSpPr txBox="1">
            <a:spLocks noGrp="1"/>
          </p:cNvSpPr>
          <p:nvPr>
            <p:ph type="body" idx="1"/>
          </p:nvPr>
        </p:nvSpPr>
        <p:spPr>
          <a:xfrm>
            <a:off x="789562" y="1915640"/>
            <a:ext cx="10877550" cy="489902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b="1">
                <a:latin typeface="Arial"/>
                <a:ea typeface="Arial"/>
                <a:cs typeface="Arial"/>
                <a:sym typeface="Arial"/>
              </a:rPr>
              <a:t>СПРОСИТЕ</a:t>
            </a:r>
            <a:endParaRPr/>
          </a:p>
          <a:p>
            <a:pPr marL="685800" lvl="1" indent="-228600" algn="l" rtl="0">
              <a:lnSpc>
                <a:spcPct val="90000"/>
              </a:lnSpc>
              <a:spcBef>
                <a:spcPts val="500"/>
              </a:spcBef>
              <a:spcAft>
                <a:spcPts val="0"/>
              </a:spcAft>
              <a:buClr>
                <a:schemeClr val="dk1"/>
              </a:buClr>
              <a:buSzPts val="2400"/>
              <a:buChar char="•"/>
            </a:pPr>
            <a:r>
              <a:rPr lang="ru-RU"/>
              <a:t>Было ли головокружение или обмороки? </a:t>
            </a:r>
            <a:endParaRPr/>
          </a:p>
          <a:p>
            <a:pPr marL="685800" lvl="1" indent="-76200" algn="l" rtl="0">
              <a:lnSpc>
                <a:spcPct val="90000"/>
              </a:lnSpc>
              <a:spcBef>
                <a:spcPts val="500"/>
              </a:spcBef>
              <a:spcAft>
                <a:spcPts val="0"/>
              </a:spcAft>
              <a:buClr>
                <a:schemeClr val="dk1"/>
              </a:buClr>
              <a:buSzPts val="2400"/>
              <a:buNone/>
            </a:pPr>
            <a:endParaRPr>
              <a:solidFill>
                <a:srgbClr val="FF0000"/>
              </a:solidFill>
              <a:latin typeface="Arial"/>
              <a:ea typeface="Arial"/>
              <a:cs typeface="Arial"/>
              <a:sym typeface="Arial"/>
            </a:endParaRPr>
          </a:p>
          <a:p>
            <a:pPr marL="457200" lvl="1" indent="0" algn="l" rtl="0">
              <a:lnSpc>
                <a:spcPct val="90000"/>
              </a:lnSpc>
              <a:spcBef>
                <a:spcPts val="500"/>
              </a:spcBef>
              <a:spcAft>
                <a:spcPts val="0"/>
              </a:spcAft>
              <a:buClr>
                <a:schemeClr val="accent2"/>
              </a:buClr>
              <a:buSzPts val="2400"/>
              <a:buNone/>
            </a:pPr>
            <a:r>
              <a:rPr lang="ru-RU">
                <a:solidFill>
                  <a:schemeClr val="accent2"/>
                </a:solidFill>
                <a:latin typeface="Arial"/>
                <a:ea typeface="Arial"/>
                <a:cs typeface="Arial"/>
                <a:sym typeface="Arial"/>
              </a:rPr>
              <a:t>ПОДУМАЙТЕ</a:t>
            </a:r>
            <a:endParaRPr/>
          </a:p>
          <a:p>
            <a:pPr marL="1143000" lvl="2" indent="-228600" algn="l" rtl="0">
              <a:lnSpc>
                <a:spcPct val="90000"/>
              </a:lnSpc>
              <a:spcBef>
                <a:spcPts val="500"/>
              </a:spcBef>
              <a:spcAft>
                <a:spcPts val="0"/>
              </a:spcAft>
              <a:buClr>
                <a:schemeClr val="dk1"/>
              </a:buClr>
              <a:buSzPts val="2400"/>
              <a:buChar char="•"/>
            </a:pPr>
            <a:r>
              <a:rPr lang="ru-RU">
                <a:latin typeface="Arial"/>
                <a:ea typeface="Arial"/>
                <a:cs typeface="Arial"/>
                <a:sym typeface="Arial"/>
              </a:rPr>
              <a:t>Это может быть признаком низкой перфузии мозга.</a:t>
            </a:r>
            <a:endParaRPr/>
          </a:p>
          <a:p>
            <a:pPr marL="685800" lvl="1" indent="-7620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p:txBody>
      </p:sp>
      <p:pic>
        <p:nvPicPr>
          <p:cNvPr id="478" name="Google Shape;478;p14"/>
          <p:cNvPicPr preferRelativeResize="0"/>
          <p:nvPr/>
        </p:nvPicPr>
        <p:blipFill rotWithShape="1">
          <a:blip r:embed="rId3">
            <a:alphaModFix/>
          </a:blip>
          <a:srcRect/>
          <a:stretch/>
        </p:blipFill>
        <p:spPr>
          <a:xfrm>
            <a:off x="786666" y="3579315"/>
            <a:ext cx="1076641" cy="1132074"/>
          </a:xfrm>
          <a:prstGeom prst="rect">
            <a:avLst/>
          </a:prstGeom>
          <a:noFill/>
          <a:ln>
            <a:noFill/>
          </a:ln>
        </p:spPr>
      </p:pic>
      <p:pic>
        <p:nvPicPr>
          <p:cNvPr id="479" name="Google Shape;479;p14"/>
          <p:cNvPicPr preferRelativeResize="0"/>
          <p:nvPr/>
        </p:nvPicPr>
        <p:blipFill rotWithShape="1">
          <a:blip r:embed="rId4">
            <a:alphaModFix/>
          </a:blip>
          <a:srcRect/>
          <a:stretch/>
        </p:blipFill>
        <p:spPr>
          <a:xfrm>
            <a:off x="11001375" y="5766587"/>
            <a:ext cx="1024163" cy="1054479"/>
          </a:xfrm>
          <a:prstGeom prst="rect">
            <a:avLst/>
          </a:prstGeom>
          <a:noFill/>
          <a:ln>
            <a:noFill/>
          </a:ln>
        </p:spPr>
      </p:pic>
      <p:sp>
        <p:nvSpPr>
          <p:cNvPr id="480" name="Google Shape;480;p14"/>
          <p:cNvSpPr txBox="1"/>
          <p:nvPr/>
        </p:nvSpPr>
        <p:spPr>
          <a:xfrm>
            <a:off x="9903626" y="3429000"/>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481" name="Google Shape;481;p14"/>
          <p:cNvPicPr preferRelativeResize="0"/>
          <p:nvPr/>
        </p:nvPicPr>
        <p:blipFill rotWithShape="1">
          <a:blip r:embed="rId5">
            <a:alphaModFix/>
          </a:blip>
          <a:srcRect/>
          <a:stretch/>
        </p:blipFill>
        <p:spPr>
          <a:xfrm>
            <a:off x="7824382" y="939114"/>
            <a:ext cx="3578056" cy="249533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S</a:t>
            </a:r>
            <a:r>
              <a:rPr lang="ru-RU" sz="4000">
                <a:solidFill>
                  <a:srgbClr val="1F3864"/>
                </a:solidFill>
                <a:latin typeface="Arial"/>
                <a:ea typeface="Arial"/>
                <a:cs typeface="Arial"/>
                <a:sym typeface="Arial"/>
              </a:rPr>
              <a:t>: Признаки и симптомы</a:t>
            </a:r>
            <a:endParaRPr/>
          </a:p>
        </p:txBody>
      </p:sp>
      <p:sp>
        <p:nvSpPr>
          <p:cNvPr id="488" name="Google Shape;488;p15"/>
          <p:cNvSpPr txBox="1">
            <a:spLocks noGrp="1"/>
          </p:cNvSpPr>
          <p:nvPr>
            <p:ph type="body" idx="1"/>
          </p:nvPr>
        </p:nvSpPr>
        <p:spPr>
          <a:xfrm>
            <a:off x="773349" y="1810257"/>
            <a:ext cx="10877550" cy="489902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b="1" dirty="0">
                <a:latin typeface="Arial"/>
                <a:ea typeface="Arial"/>
                <a:cs typeface="Arial"/>
                <a:sym typeface="Arial"/>
              </a:rPr>
              <a:t>СПРОСИТЕ</a:t>
            </a:r>
            <a:endParaRPr dirty="0"/>
          </a:p>
          <a:p>
            <a:pPr marL="685800" lvl="1" indent="-228600" algn="l" rtl="0">
              <a:lnSpc>
                <a:spcPct val="90000"/>
              </a:lnSpc>
              <a:spcBef>
                <a:spcPts val="500"/>
              </a:spcBef>
              <a:spcAft>
                <a:spcPts val="0"/>
              </a:spcAft>
              <a:buClr>
                <a:schemeClr val="dk1"/>
              </a:buClr>
              <a:buSzPts val="2400"/>
              <a:buChar char="•"/>
            </a:pPr>
            <a:r>
              <a:rPr lang="ru-RU" dirty="0"/>
              <a:t>Когда начались симптомы? </a:t>
            </a:r>
            <a:endParaRPr dirty="0"/>
          </a:p>
          <a:p>
            <a:pPr marL="685800" lvl="1" indent="-228600" algn="l" rtl="0">
              <a:lnSpc>
                <a:spcPct val="90000"/>
              </a:lnSpc>
              <a:spcBef>
                <a:spcPts val="500"/>
              </a:spcBef>
              <a:spcAft>
                <a:spcPts val="0"/>
              </a:spcAft>
              <a:buClr>
                <a:schemeClr val="dk1"/>
              </a:buClr>
              <a:buSzPts val="2400"/>
              <a:buChar char="•"/>
            </a:pPr>
            <a:r>
              <a:rPr lang="ru-RU" dirty="0"/>
              <a:t>Как долго они продолжаются?</a:t>
            </a:r>
            <a:endParaRPr dirty="0"/>
          </a:p>
          <a:p>
            <a:pPr marL="685800" lvl="1" indent="-228600" algn="l" rtl="0">
              <a:lnSpc>
                <a:spcPct val="90000"/>
              </a:lnSpc>
              <a:spcBef>
                <a:spcPts val="500"/>
              </a:spcBef>
              <a:spcAft>
                <a:spcPts val="0"/>
              </a:spcAft>
              <a:buClr>
                <a:schemeClr val="dk1"/>
              </a:buClr>
              <a:buSzPts val="2400"/>
              <a:buChar char="•"/>
            </a:pPr>
            <a:r>
              <a:rPr lang="ru-RU" dirty="0"/>
              <a:t>Изменились ли они с течением времени? </a:t>
            </a:r>
            <a:endParaRPr dirty="0"/>
          </a:p>
          <a:p>
            <a:pPr marL="685800" lvl="1" indent="-76200" algn="l" rtl="0">
              <a:lnSpc>
                <a:spcPct val="90000"/>
              </a:lnSpc>
              <a:spcBef>
                <a:spcPts val="500"/>
              </a:spcBef>
              <a:spcAft>
                <a:spcPts val="0"/>
              </a:spcAft>
              <a:buClr>
                <a:schemeClr val="dk1"/>
              </a:buClr>
              <a:buSzPts val="2400"/>
              <a:buNone/>
            </a:pPr>
            <a:endParaRPr i="1" dirty="0"/>
          </a:p>
          <a:p>
            <a:pPr marL="0" lvl="0" indent="0" algn="l" rtl="0">
              <a:lnSpc>
                <a:spcPct val="90000"/>
              </a:lnSpc>
              <a:spcBef>
                <a:spcPts val="1000"/>
              </a:spcBef>
              <a:spcAft>
                <a:spcPts val="0"/>
              </a:spcAft>
              <a:buClr>
                <a:schemeClr val="accent2"/>
              </a:buClr>
              <a:buSzPts val="2400"/>
              <a:buNone/>
            </a:pPr>
            <a:r>
              <a:rPr lang="ru-RU" dirty="0">
                <a:solidFill>
                  <a:schemeClr val="accent2"/>
                </a:solidFill>
                <a:latin typeface="Arial"/>
                <a:ea typeface="Arial"/>
                <a:cs typeface="Arial"/>
                <a:sym typeface="Arial"/>
              </a:rPr>
              <a:t>ПОДУМАЙТЕ</a:t>
            </a:r>
            <a:endParaRPr dirty="0"/>
          </a:p>
          <a:p>
            <a:pPr marL="1143000" lvl="2"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При </a:t>
            </a:r>
            <a:r>
              <a:rPr lang="ru-RU" dirty="0">
                <a:solidFill>
                  <a:schemeClr val="accent2"/>
                </a:solidFill>
                <a:latin typeface="Arial"/>
                <a:ea typeface="Arial"/>
                <a:cs typeface="Arial"/>
                <a:sym typeface="Arial"/>
              </a:rPr>
              <a:t>быстром </a:t>
            </a:r>
            <a:r>
              <a:rPr lang="ru-RU" dirty="0">
                <a:latin typeface="Arial"/>
                <a:ea typeface="Arial"/>
                <a:cs typeface="Arial"/>
                <a:sym typeface="Arial"/>
              </a:rPr>
              <a:t>развитии состояния подумайте об инфекции, воспалении, кровотечении или действии наркотиков / токсинов</a:t>
            </a:r>
            <a:endParaRPr dirty="0"/>
          </a:p>
          <a:p>
            <a:pPr marL="1143000" lvl="2"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При </a:t>
            </a:r>
            <a:r>
              <a:rPr lang="ru-RU" dirty="0">
                <a:solidFill>
                  <a:schemeClr val="accent2"/>
                </a:solidFill>
                <a:latin typeface="Arial"/>
                <a:ea typeface="Arial"/>
                <a:cs typeface="Arial"/>
                <a:sym typeface="Arial"/>
              </a:rPr>
              <a:t>постепенном </a:t>
            </a:r>
            <a:r>
              <a:rPr lang="ru-RU" dirty="0">
                <a:latin typeface="Arial"/>
                <a:ea typeface="Arial"/>
                <a:cs typeface="Arial"/>
                <a:sym typeface="Arial"/>
              </a:rPr>
              <a:t>развитии подумайте о менее острых причинах, таких как опухоль или медленное кровотечение в мозге.</a:t>
            </a:r>
            <a:endParaRPr dirty="0"/>
          </a:p>
          <a:p>
            <a:pPr marL="1143000" lvl="2"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При </a:t>
            </a:r>
            <a:r>
              <a:rPr lang="ru-RU" dirty="0">
                <a:solidFill>
                  <a:schemeClr val="accent2"/>
                </a:solidFill>
                <a:latin typeface="Arial"/>
                <a:ea typeface="Arial"/>
                <a:cs typeface="Arial"/>
                <a:sym typeface="Arial"/>
              </a:rPr>
              <a:t>периодических </a:t>
            </a:r>
            <a:r>
              <a:rPr lang="ru-RU" dirty="0">
                <a:latin typeface="Arial"/>
                <a:ea typeface="Arial"/>
                <a:cs typeface="Arial"/>
                <a:sym typeface="Arial"/>
              </a:rPr>
              <a:t>проявлениях подумайте о припадках или психиатрических заболеваниях</a:t>
            </a:r>
            <a:endParaRPr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p:txBody>
      </p:sp>
      <p:pic>
        <p:nvPicPr>
          <p:cNvPr id="489" name="Google Shape;489;p15"/>
          <p:cNvPicPr preferRelativeResize="0"/>
          <p:nvPr/>
        </p:nvPicPr>
        <p:blipFill rotWithShape="1">
          <a:blip r:embed="rId3">
            <a:alphaModFix/>
          </a:blip>
          <a:srcRect/>
          <a:stretch/>
        </p:blipFill>
        <p:spPr>
          <a:xfrm>
            <a:off x="501357" y="4264834"/>
            <a:ext cx="1076641" cy="1132074"/>
          </a:xfrm>
          <a:prstGeom prst="rect">
            <a:avLst/>
          </a:prstGeom>
          <a:noFill/>
          <a:ln>
            <a:noFill/>
          </a:ln>
        </p:spPr>
      </p:pic>
      <p:pic>
        <p:nvPicPr>
          <p:cNvPr id="490" name="Google Shape;490;p15"/>
          <p:cNvPicPr preferRelativeResize="0"/>
          <p:nvPr/>
        </p:nvPicPr>
        <p:blipFill rotWithShape="1">
          <a:blip r:embed="rId4">
            <a:alphaModFix/>
          </a:blip>
          <a:srcRect/>
          <a:stretch/>
        </p:blipFill>
        <p:spPr>
          <a:xfrm>
            <a:off x="11001375" y="5766587"/>
            <a:ext cx="1024163" cy="1054479"/>
          </a:xfrm>
          <a:prstGeom prst="rect">
            <a:avLst/>
          </a:prstGeom>
          <a:noFill/>
          <a:ln>
            <a:noFill/>
          </a:ln>
        </p:spPr>
      </p:pic>
      <p:sp>
        <p:nvSpPr>
          <p:cNvPr id="491" name="Google Shape;491;p15"/>
          <p:cNvSpPr txBox="1"/>
          <p:nvPr/>
        </p:nvSpPr>
        <p:spPr>
          <a:xfrm>
            <a:off x="7911547" y="1089671"/>
            <a:ext cx="2659873" cy="31700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ED7D31"/>
              </a:buClr>
              <a:buSzPts val="20000"/>
              <a:buFont typeface="Calibri"/>
              <a:buNone/>
            </a:pPr>
            <a:r>
              <a:rPr lang="ru-RU" sz="20000" b="1" i="0" u="none" strike="noStrike" cap="none" dirty="0">
                <a:solidFill>
                  <a:srgbClr val="ED7D31"/>
                </a:solidFill>
                <a:latin typeface="Calibri"/>
                <a:ea typeface="Calibri"/>
                <a:cs typeface="Calibri"/>
                <a:sym typeface="Calibri"/>
              </a:rPr>
              <a:t>?</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S</a:t>
            </a:r>
            <a:r>
              <a:rPr lang="ru-RU" sz="4000">
                <a:solidFill>
                  <a:srgbClr val="1F3864"/>
                </a:solidFill>
                <a:latin typeface="Arial"/>
                <a:ea typeface="Arial"/>
                <a:cs typeface="Arial"/>
                <a:sym typeface="Arial"/>
              </a:rPr>
              <a:t>: Признаки и симптомы</a:t>
            </a:r>
            <a:endParaRPr/>
          </a:p>
        </p:txBody>
      </p:sp>
      <p:sp>
        <p:nvSpPr>
          <p:cNvPr id="498" name="Google Shape;498;p16"/>
          <p:cNvSpPr txBox="1">
            <a:spLocks noGrp="1"/>
          </p:cNvSpPr>
          <p:nvPr>
            <p:ph type="body" idx="1"/>
          </p:nvPr>
        </p:nvSpPr>
        <p:spPr>
          <a:xfrm>
            <a:off x="838200" y="1607598"/>
            <a:ext cx="10877550" cy="489902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b="1" dirty="0">
                <a:latin typeface="Arial"/>
                <a:ea typeface="Arial"/>
                <a:cs typeface="Arial"/>
                <a:sym typeface="Arial"/>
              </a:rPr>
              <a:t>СПРОСИТЕ</a:t>
            </a:r>
            <a:endParaRPr dirty="0"/>
          </a:p>
          <a:p>
            <a:pPr marL="685800" lvl="1" indent="-228600" algn="l" rtl="0">
              <a:lnSpc>
                <a:spcPct val="90000"/>
              </a:lnSpc>
              <a:spcBef>
                <a:spcPts val="500"/>
              </a:spcBef>
              <a:spcAft>
                <a:spcPts val="0"/>
              </a:spcAft>
              <a:buClr>
                <a:schemeClr val="dk1"/>
              </a:buClr>
              <a:buSzPts val="2400"/>
              <a:buChar char="•"/>
            </a:pPr>
            <a:r>
              <a:rPr lang="ru-RU" dirty="0"/>
              <a:t>Была ли лихорадка в последнее время?</a:t>
            </a:r>
            <a:endParaRPr dirty="0"/>
          </a:p>
          <a:p>
            <a:pPr marL="685800" lvl="1" indent="-76200" algn="l" rtl="0">
              <a:lnSpc>
                <a:spcPct val="90000"/>
              </a:lnSpc>
              <a:spcBef>
                <a:spcPts val="500"/>
              </a:spcBef>
              <a:spcAft>
                <a:spcPts val="0"/>
              </a:spcAft>
              <a:buClr>
                <a:schemeClr val="dk1"/>
              </a:buClr>
              <a:buSzPts val="2400"/>
              <a:buNone/>
            </a:pPr>
            <a:endParaRPr i="1" dirty="0"/>
          </a:p>
          <a:p>
            <a:pPr marL="0" lvl="0" indent="0" algn="l" rtl="0">
              <a:lnSpc>
                <a:spcPct val="90000"/>
              </a:lnSpc>
              <a:spcBef>
                <a:spcPts val="1000"/>
              </a:spcBef>
              <a:spcAft>
                <a:spcPts val="0"/>
              </a:spcAft>
              <a:buClr>
                <a:schemeClr val="accent2"/>
              </a:buClr>
              <a:buSzPts val="2400"/>
              <a:buNone/>
            </a:pPr>
            <a:r>
              <a:rPr lang="ru-RU" dirty="0">
                <a:solidFill>
                  <a:schemeClr val="accent2"/>
                </a:solidFill>
                <a:latin typeface="Arial"/>
                <a:ea typeface="Arial"/>
                <a:cs typeface="Arial"/>
                <a:sym typeface="Arial"/>
              </a:rPr>
              <a:t>ПОДУМАЙТЕ</a:t>
            </a:r>
            <a:endParaRPr dirty="0"/>
          </a:p>
          <a:p>
            <a:pPr marL="1143000" lvl="2" indent="-228600" algn="l" rtl="0">
              <a:lnSpc>
                <a:spcPct val="90000"/>
              </a:lnSpc>
              <a:spcBef>
                <a:spcPts val="500"/>
              </a:spcBef>
              <a:spcAft>
                <a:spcPts val="0"/>
              </a:spcAft>
              <a:buClr>
                <a:schemeClr val="dk1"/>
              </a:buClr>
              <a:buSzPts val="2400"/>
              <a:buChar char="•"/>
            </a:pPr>
            <a:r>
              <a:rPr lang="ru-RU" dirty="0"/>
              <a:t>Инфекции головного мозга</a:t>
            </a:r>
            <a:endParaRPr dirty="0"/>
          </a:p>
          <a:p>
            <a:pPr marL="1143000" lvl="2" indent="-228600" algn="l" rtl="0">
              <a:lnSpc>
                <a:spcPct val="90000"/>
              </a:lnSpc>
              <a:spcBef>
                <a:spcPts val="500"/>
              </a:spcBef>
              <a:spcAft>
                <a:spcPts val="0"/>
              </a:spcAft>
              <a:buClr>
                <a:schemeClr val="dk1"/>
              </a:buClr>
              <a:buSzPts val="2400"/>
              <a:buChar char="•"/>
            </a:pPr>
            <a:r>
              <a:rPr lang="ru-RU" dirty="0"/>
              <a:t>Тяжелые инфекции у детей и пожилых людей могут вызвать ИПС</a:t>
            </a:r>
            <a:endParaRPr dirty="0"/>
          </a:p>
          <a:p>
            <a:pPr marL="1143000" lvl="2" indent="-228600" algn="l" rtl="0">
              <a:lnSpc>
                <a:spcPct val="90000"/>
              </a:lnSpc>
              <a:spcBef>
                <a:spcPts val="500"/>
              </a:spcBef>
              <a:spcAft>
                <a:spcPts val="0"/>
              </a:spcAft>
              <a:buClr>
                <a:schemeClr val="dk1"/>
              </a:buClr>
              <a:buSzPts val="2400"/>
              <a:buChar char="•"/>
            </a:pPr>
            <a:r>
              <a:rPr lang="ru-RU" dirty="0"/>
              <a:t>Воздействие окружающей среды</a:t>
            </a:r>
            <a:endParaRPr dirty="0"/>
          </a:p>
          <a:p>
            <a:pPr marL="1714500" lvl="3" algn="l" rtl="0">
              <a:lnSpc>
                <a:spcPct val="90000"/>
              </a:lnSpc>
              <a:spcBef>
                <a:spcPts val="500"/>
              </a:spcBef>
              <a:spcAft>
                <a:spcPts val="0"/>
              </a:spcAft>
              <a:buClr>
                <a:schemeClr val="dk1"/>
              </a:buClr>
              <a:buSzPts val="2400"/>
              <a:buFont typeface="Wingdings" panose="05000000000000000000" pitchFamily="2" charset="2"/>
              <a:buChar char="ü"/>
            </a:pPr>
            <a:r>
              <a:rPr lang="ru-RU" dirty="0"/>
              <a:t>Длительное пребывание на открытом воздухе (жара)</a:t>
            </a:r>
            <a:endParaRPr dirty="0"/>
          </a:p>
          <a:p>
            <a:pPr marL="1714500" lvl="3" algn="l" rtl="0">
              <a:lnSpc>
                <a:spcPct val="90000"/>
              </a:lnSpc>
              <a:spcBef>
                <a:spcPts val="500"/>
              </a:spcBef>
              <a:spcAft>
                <a:spcPts val="0"/>
              </a:spcAft>
              <a:buClr>
                <a:schemeClr val="dk1"/>
              </a:buClr>
              <a:buSzPts val="2400"/>
              <a:buFont typeface="Wingdings" panose="05000000000000000000" pitchFamily="2" charset="2"/>
              <a:buChar char="ü"/>
            </a:pPr>
            <a:r>
              <a:rPr lang="ru-RU" dirty="0"/>
              <a:t>Яды</a:t>
            </a:r>
            <a:endParaRPr dirty="0"/>
          </a:p>
          <a:p>
            <a:pPr marL="1714500" lvl="3" algn="l" rtl="0">
              <a:lnSpc>
                <a:spcPct val="90000"/>
              </a:lnSpc>
              <a:spcBef>
                <a:spcPts val="500"/>
              </a:spcBef>
              <a:spcAft>
                <a:spcPts val="0"/>
              </a:spcAft>
              <a:buClr>
                <a:schemeClr val="dk1"/>
              </a:buClr>
              <a:buSzPts val="2400"/>
              <a:buFont typeface="Wingdings" panose="05000000000000000000" pitchFamily="2" charset="2"/>
              <a:buChar char="ü"/>
            </a:pPr>
            <a:r>
              <a:rPr lang="ru-RU" dirty="0"/>
              <a:t>Медикаменты</a:t>
            </a:r>
            <a:endParaRPr dirty="0"/>
          </a:p>
          <a:p>
            <a:pPr marL="1714500" lvl="3" algn="l" rtl="0">
              <a:lnSpc>
                <a:spcPct val="90000"/>
              </a:lnSpc>
              <a:spcBef>
                <a:spcPts val="500"/>
              </a:spcBef>
              <a:spcAft>
                <a:spcPts val="0"/>
              </a:spcAft>
              <a:buClr>
                <a:schemeClr val="dk1"/>
              </a:buClr>
              <a:buSzPts val="2400"/>
              <a:buFont typeface="Wingdings" panose="05000000000000000000" pitchFamily="2" charset="2"/>
              <a:buChar char="ü"/>
            </a:pPr>
            <a:r>
              <a:rPr lang="ru-RU" dirty="0"/>
              <a:t>Наркотики</a:t>
            </a:r>
            <a:endParaRPr dirty="0"/>
          </a:p>
          <a:p>
            <a:pPr marL="1143000" lvl="2" indent="-228600" algn="l" rtl="0">
              <a:lnSpc>
                <a:spcPct val="90000"/>
              </a:lnSpc>
              <a:spcBef>
                <a:spcPts val="500"/>
              </a:spcBef>
              <a:spcAft>
                <a:spcPts val="0"/>
              </a:spcAft>
              <a:buClr>
                <a:schemeClr val="dk1"/>
              </a:buClr>
              <a:buSzPts val="2400"/>
              <a:buChar char="•"/>
            </a:pPr>
            <a:r>
              <a:rPr lang="ru-RU" dirty="0"/>
              <a:t>ИПС может вызвать сильная лихорадка</a:t>
            </a:r>
            <a:endParaRPr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p:txBody>
      </p:sp>
      <p:pic>
        <p:nvPicPr>
          <p:cNvPr id="499" name="Google Shape;499;p16"/>
          <p:cNvPicPr preferRelativeResize="0"/>
          <p:nvPr/>
        </p:nvPicPr>
        <p:blipFill rotWithShape="1">
          <a:blip r:embed="rId3">
            <a:alphaModFix/>
          </a:blip>
          <a:srcRect/>
          <a:stretch/>
        </p:blipFill>
        <p:spPr>
          <a:xfrm>
            <a:off x="836824" y="4492527"/>
            <a:ext cx="1076641" cy="1132074"/>
          </a:xfrm>
          <a:prstGeom prst="rect">
            <a:avLst/>
          </a:prstGeom>
          <a:noFill/>
          <a:ln>
            <a:noFill/>
          </a:ln>
        </p:spPr>
      </p:pic>
      <p:pic>
        <p:nvPicPr>
          <p:cNvPr id="500" name="Google Shape;500;p16"/>
          <p:cNvPicPr preferRelativeResize="0"/>
          <p:nvPr/>
        </p:nvPicPr>
        <p:blipFill rotWithShape="1">
          <a:blip r:embed="rId4">
            <a:alphaModFix/>
          </a:blip>
          <a:srcRect/>
          <a:stretch/>
        </p:blipFill>
        <p:spPr>
          <a:xfrm>
            <a:off x="11001375" y="5766587"/>
            <a:ext cx="1024163" cy="1054479"/>
          </a:xfrm>
          <a:prstGeom prst="rect">
            <a:avLst/>
          </a:prstGeom>
          <a:noFill/>
          <a:ln>
            <a:noFill/>
          </a:ln>
        </p:spPr>
      </p:pic>
      <p:pic>
        <p:nvPicPr>
          <p:cNvPr id="501" name="Google Shape;501;p16" descr="Logo&#10;&#10;Description automatically generated"/>
          <p:cNvPicPr preferRelativeResize="0"/>
          <p:nvPr/>
        </p:nvPicPr>
        <p:blipFill rotWithShape="1">
          <a:blip r:embed="rId5">
            <a:alphaModFix/>
          </a:blip>
          <a:srcRect/>
          <a:stretch/>
        </p:blipFill>
        <p:spPr>
          <a:xfrm>
            <a:off x="9320431" y="4803112"/>
            <a:ext cx="1545871" cy="1545871"/>
          </a:xfrm>
          <a:prstGeom prst="rect">
            <a:avLst/>
          </a:prstGeom>
          <a:noFill/>
          <a:ln>
            <a:noFill/>
          </a:ln>
        </p:spPr>
      </p:pic>
      <p:sp>
        <p:nvSpPr>
          <p:cNvPr id="502" name="Google Shape;502;p16"/>
          <p:cNvSpPr txBox="1"/>
          <p:nvPr/>
        </p:nvSpPr>
        <p:spPr>
          <a:xfrm>
            <a:off x="9372143" y="6294989"/>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S</a:t>
            </a:r>
            <a:r>
              <a:rPr lang="ru-RU" sz="4000">
                <a:solidFill>
                  <a:srgbClr val="1F3864"/>
                </a:solidFill>
                <a:latin typeface="Arial"/>
                <a:ea typeface="Arial"/>
                <a:cs typeface="Arial"/>
                <a:sym typeface="Arial"/>
              </a:rPr>
              <a:t>: Признаки и симптомы</a:t>
            </a:r>
            <a:endParaRPr/>
          </a:p>
        </p:txBody>
      </p:sp>
      <p:sp>
        <p:nvSpPr>
          <p:cNvPr id="509" name="Google Shape;509;p17"/>
          <p:cNvSpPr txBox="1">
            <a:spLocks noGrp="1"/>
          </p:cNvSpPr>
          <p:nvPr>
            <p:ph type="body" idx="1"/>
          </p:nvPr>
        </p:nvSpPr>
        <p:spPr>
          <a:xfrm>
            <a:off x="958174" y="1696767"/>
            <a:ext cx="10725150" cy="53220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b="1"/>
              <a:t>СПРОСИТЕ:</a:t>
            </a:r>
            <a:endParaRPr/>
          </a:p>
          <a:p>
            <a:pPr marL="685800" lvl="1" indent="-228600" algn="l" rtl="0">
              <a:lnSpc>
                <a:spcPct val="90000"/>
              </a:lnSpc>
              <a:spcBef>
                <a:spcPts val="500"/>
              </a:spcBef>
              <a:spcAft>
                <a:spcPts val="0"/>
              </a:spcAft>
              <a:buClr>
                <a:schemeClr val="dk1"/>
              </a:buClr>
              <a:buSzPts val="2400"/>
              <a:buChar char="•"/>
            </a:pPr>
            <a:r>
              <a:rPr lang="ru-RU"/>
              <a:t>Есть ли слабость, неуклюжесть или трудности при ходьбе?</a:t>
            </a:r>
            <a:endParaRPr/>
          </a:p>
          <a:p>
            <a:pPr marL="0" lvl="0" indent="0" algn="l" rtl="0">
              <a:lnSpc>
                <a:spcPct val="90000"/>
              </a:lnSpc>
              <a:spcBef>
                <a:spcPts val="1000"/>
              </a:spcBef>
              <a:spcAft>
                <a:spcPts val="0"/>
              </a:spcAft>
              <a:buClr>
                <a:schemeClr val="accent2"/>
              </a:buClr>
              <a:buSzPts val="2400"/>
              <a:buNone/>
            </a:pPr>
            <a:r>
              <a:rPr lang="ru-RU">
                <a:solidFill>
                  <a:schemeClr val="accent2"/>
                </a:solidFill>
                <a:latin typeface="Arial"/>
                <a:ea typeface="Arial"/>
                <a:cs typeface="Arial"/>
                <a:sym typeface="Arial"/>
              </a:rPr>
              <a:t>ПОДУМАЙТЕ</a:t>
            </a:r>
            <a:endParaRPr/>
          </a:p>
          <a:p>
            <a:pPr marL="685800" lvl="1" indent="-228600" algn="l" rtl="0">
              <a:lnSpc>
                <a:spcPct val="90000"/>
              </a:lnSpc>
              <a:spcBef>
                <a:spcPts val="500"/>
              </a:spcBef>
              <a:spcAft>
                <a:spcPts val="0"/>
              </a:spcAft>
              <a:buClr>
                <a:schemeClr val="dk1"/>
              </a:buClr>
              <a:buSzPts val="2400"/>
              <a:buChar char="•"/>
            </a:pPr>
            <a:r>
              <a:rPr lang="ru-RU"/>
              <a:t>Рассмотрите возможность наличия инсульта или опухоли.</a:t>
            </a:r>
            <a:endParaRPr/>
          </a:p>
          <a:p>
            <a:pPr marL="457200" lvl="1" indent="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a:p>
            <a:pPr marL="0" lvl="0" indent="0" algn="l" rtl="0">
              <a:lnSpc>
                <a:spcPct val="90000"/>
              </a:lnSpc>
              <a:spcBef>
                <a:spcPts val="1000"/>
              </a:spcBef>
              <a:spcAft>
                <a:spcPts val="0"/>
              </a:spcAft>
              <a:buClr>
                <a:schemeClr val="dk1"/>
              </a:buClr>
              <a:buSzPts val="2400"/>
              <a:buNone/>
            </a:pPr>
            <a:r>
              <a:rPr lang="ru-RU" b="1"/>
              <a:t>СПРОСИТЕ:</a:t>
            </a:r>
            <a:endParaRPr/>
          </a:p>
          <a:p>
            <a:pPr marL="685800" lvl="1" indent="-228600" algn="l" rtl="0">
              <a:lnSpc>
                <a:spcPct val="90000"/>
              </a:lnSpc>
              <a:spcBef>
                <a:spcPts val="500"/>
              </a:spcBef>
              <a:spcAft>
                <a:spcPts val="0"/>
              </a:spcAft>
              <a:buClr>
                <a:schemeClr val="dk1"/>
              </a:buClr>
              <a:buSzPts val="2400"/>
              <a:buChar char="•"/>
            </a:pPr>
            <a:r>
              <a:rPr lang="ru-RU"/>
              <a:t>Есть ли боль или скованность в шее?</a:t>
            </a:r>
            <a:endParaRPr/>
          </a:p>
          <a:p>
            <a:pPr marL="0" lvl="0" indent="0" algn="l" rtl="0">
              <a:lnSpc>
                <a:spcPct val="90000"/>
              </a:lnSpc>
              <a:spcBef>
                <a:spcPts val="1000"/>
              </a:spcBef>
              <a:spcAft>
                <a:spcPts val="0"/>
              </a:spcAft>
              <a:buClr>
                <a:schemeClr val="accent2"/>
              </a:buClr>
              <a:buSzPts val="2400"/>
              <a:buNone/>
            </a:pPr>
            <a:r>
              <a:rPr lang="ru-RU">
                <a:solidFill>
                  <a:schemeClr val="accent2"/>
                </a:solidFill>
                <a:latin typeface="Arial"/>
                <a:ea typeface="Arial"/>
                <a:cs typeface="Arial"/>
                <a:sym typeface="Arial"/>
              </a:rPr>
              <a:t>ПОДУМАЙТЕ</a:t>
            </a:r>
            <a:endParaRPr/>
          </a:p>
          <a:p>
            <a:pPr marL="685800" lvl="1" indent="-228600" algn="l" rtl="0">
              <a:lnSpc>
                <a:spcPct val="90000"/>
              </a:lnSpc>
              <a:spcBef>
                <a:spcPts val="500"/>
              </a:spcBef>
              <a:spcAft>
                <a:spcPts val="0"/>
              </a:spcAft>
              <a:buClr>
                <a:schemeClr val="dk1"/>
              </a:buClr>
              <a:buSzPts val="2400"/>
              <a:buChar char="•"/>
            </a:pPr>
            <a:r>
              <a:rPr lang="ru-RU">
                <a:latin typeface="Arial"/>
                <a:ea typeface="Arial"/>
                <a:cs typeface="Arial"/>
                <a:sym typeface="Arial"/>
              </a:rPr>
              <a:t>Может быть кровотечение, воспаление или инфекция в спинномозговой жидкости.</a:t>
            </a:r>
            <a:endParaRPr/>
          </a:p>
          <a:p>
            <a:pPr marL="685800" lvl="1" indent="-7620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p:txBody>
      </p:sp>
      <p:pic>
        <p:nvPicPr>
          <p:cNvPr id="510" name="Google Shape;510;p17"/>
          <p:cNvPicPr preferRelativeResize="0"/>
          <p:nvPr/>
        </p:nvPicPr>
        <p:blipFill rotWithShape="1">
          <a:blip r:embed="rId3">
            <a:alphaModFix/>
          </a:blip>
          <a:srcRect/>
          <a:stretch/>
        </p:blipFill>
        <p:spPr>
          <a:xfrm>
            <a:off x="8860" y="3119832"/>
            <a:ext cx="1076641" cy="1132074"/>
          </a:xfrm>
          <a:prstGeom prst="rect">
            <a:avLst/>
          </a:prstGeom>
          <a:noFill/>
          <a:ln>
            <a:noFill/>
          </a:ln>
        </p:spPr>
      </p:pic>
      <p:pic>
        <p:nvPicPr>
          <p:cNvPr id="511" name="Google Shape;511;p17"/>
          <p:cNvPicPr preferRelativeResize="0"/>
          <p:nvPr/>
        </p:nvPicPr>
        <p:blipFill rotWithShape="1">
          <a:blip r:embed="rId4">
            <a:alphaModFix/>
          </a:blip>
          <a:srcRect/>
          <a:stretch/>
        </p:blipFill>
        <p:spPr>
          <a:xfrm>
            <a:off x="11001375" y="5766587"/>
            <a:ext cx="1024163" cy="1054479"/>
          </a:xfrm>
          <a:prstGeom prst="rect">
            <a:avLst/>
          </a:prstGeom>
          <a:noFill/>
          <a:ln>
            <a:noFill/>
          </a:ln>
        </p:spPr>
      </p:pic>
      <p:pic>
        <p:nvPicPr>
          <p:cNvPr id="512" name="Google Shape;512;p17" descr="A picture containing text&#10;&#10;Description automatically generated"/>
          <p:cNvPicPr preferRelativeResize="0"/>
          <p:nvPr/>
        </p:nvPicPr>
        <p:blipFill rotWithShape="1">
          <a:blip r:embed="rId5">
            <a:alphaModFix/>
          </a:blip>
          <a:srcRect/>
          <a:stretch/>
        </p:blipFill>
        <p:spPr>
          <a:xfrm>
            <a:off x="9732644" y="1471321"/>
            <a:ext cx="2137874" cy="1506904"/>
          </a:xfrm>
          <a:prstGeom prst="rect">
            <a:avLst/>
          </a:prstGeom>
          <a:noFill/>
          <a:ln>
            <a:noFill/>
          </a:ln>
        </p:spPr>
      </p:pic>
      <p:sp>
        <p:nvSpPr>
          <p:cNvPr id="513" name="Google Shape;513;p17"/>
          <p:cNvSpPr txBox="1"/>
          <p:nvPr/>
        </p:nvSpPr>
        <p:spPr>
          <a:xfrm>
            <a:off x="10262052" y="3072866"/>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S</a:t>
            </a:r>
            <a:r>
              <a:rPr lang="ru-RU" sz="4000">
                <a:solidFill>
                  <a:srgbClr val="1F3864"/>
                </a:solidFill>
                <a:latin typeface="Arial"/>
                <a:ea typeface="Arial"/>
                <a:cs typeface="Arial"/>
                <a:sym typeface="Arial"/>
              </a:rPr>
              <a:t>: Признаки и симптомы</a:t>
            </a:r>
            <a:endParaRPr/>
          </a:p>
        </p:txBody>
      </p:sp>
      <p:sp>
        <p:nvSpPr>
          <p:cNvPr id="520" name="Google Shape;520;p18"/>
          <p:cNvSpPr txBox="1">
            <a:spLocks noGrp="1"/>
          </p:cNvSpPr>
          <p:nvPr>
            <p:ph type="body" idx="1"/>
          </p:nvPr>
        </p:nvSpPr>
        <p:spPr>
          <a:xfrm>
            <a:off x="917643" y="1631916"/>
            <a:ext cx="10725150" cy="485183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b="1" dirty="0">
                <a:latin typeface="Arial"/>
                <a:ea typeface="Arial"/>
                <a:cs typeface="Arial"/>
                <a:sym typeface="Arial"/>
              </a:rPr>
              <a:t>СПРОСИТЕ: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Были ли недавно травмы или падения?</a:t>
            </a:r>
            <a:endParaRPr dirty="0"/>
          </a:p>
          <a:p>
            <a:pPr marL="685800" lvl="1" indent="-76200" algn="l" rtl="0">
              <a:lnSpc>
                <a:spcPct val="90000"/>
              </a:lnSpc>
              <a:spcBef>
                <a:spcPts val="500"/>
              </a:spcBef>
              <a:spcAft>
                <a:spcPts val="0"/>
              </a:spcAft>
              <a:buClr>
                <a:schemeClr val="dk1"/>
              </a:buClr>
              <a:buSzPts val="2400"/>
              <a:buNone/>
            </a:pPr>
            <a:endParaRPr i="1" dirty="0"/>
          </a:p>
          <a:p>
            <a:pPr marL="0" lvl="0" indent="0" algn="l" rtl="0">
              <a:lnSpc>
                <a:spcPct val="90000"/>
              </a:lnSpc>
              <a:spcBef>
                <a:spcPts val="1000"/>
              </a:spcBef>
              <a:spcAft>
                <a:spcPts val="0"/>
              </a:spcAft>
              <a:buClr>
                <a:schemeClr val="accent2"/>
              </a:buClr>
              <a:buSzPts val="2400"/>
              <a:buNone/>
            </a:pPr>
            <a:r>
              <a:rPr lang="ru-RU" dirty="0">
                <a:solidFill>
                  <a:schemeClr val="accent2"/>
                </a:solidFill>
                <a:latin typeface="Arial"/>
                <a:ea typeface="Arial"/>
                <a:cs typeface="Arial"/>
                <a:sym typeface="Arial"/>
              </a:rPr>
              <a:t>ПОДУМАЙТЕ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Кровоизлияние в мозг или вокруг него может вызвать ИПС даже через несколько дней после травмы.</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Хронические алкоголики и пожилые люди</a:t>
            </a:r>
            <a:r>
              <a:rPr lang="ru-RU" dirty="0"/>
              <a:t>:</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dirty="0">
                <a:latin typeface="Arial"/>
                <a:ea typeface="Arial"/>
                <a:cs typeface="Arial"/>
                <a:sym typeface="Arial"/>
              </a:rPr>
              <a:t>Более склонны к кровоизлияниям в мозг</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dirty="0">
                <a:latin typeface="Arial"/>
                <a:ea typeface="Arial"/>
                <a:cs typeface="Arial"/>
                <a:sym typeface="Arial"/>
              </a:rPr>
              <a:t>Могут не помнить о падениях</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Всегда учитывайте возможность неочевидной травмы у пациента, обнаруженного в измененном психическом статусе без известной причины.</a:t>
            </a:r>
            <a:endParaRPr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p:txBody>
      </p:sp>
      <p:pic>
        <p:nvPicPr>
          <p:cNvPr id="521" name="Google Shape;521;p18"/>
          <p:cNvPicPr preferRelativeResize="0"/>
          <p:nvPr/>
        </p:nvPicPr>
        <p:blipFill rotWithShape="1">
          <a:blip r:embed="rId3">
            <a:alphaModFix/>
          </a:blip>
          <a:srcRect/>
          <a:stretch/>
        </p:blipFill>
        <p:spPr>
          <a:xfrm>
            <a:off x="299879" y="3642776"/>
            <a:ext cx="1076641" cy="1132074"/>
          </a:xfrm>
          <a:prstGeom prst="rect">
            <a:avLst/>
          </a:prstGeom>
          <a:noFill/>
          <a:ln>
            <a:noFill/>
          </a:ln>
        </p:spPr>
      </p:pic>
      <p:pic>
        <p:nvPicPr>
          <p:cNvPr id="522" name="Google Shape;522;p18"/>
          <p:cNvPicPr preferRelativeResize="0"/>
          <p:nvPr/>
        </p:nvPicPr>
        <p:blipFill rotWithShape="1">
          <a:blip r:embed="rId4">
            <a:alphaModFix/>
          </a:blip>
          <a:srcRect/>
          <a:stretch/>
        </p:blipFill>
        <p:spPr>
          <a:xfrm>
            <a:off x="11001375" y="5766587"/>
            <a:ext cx="1024163" cy="1054479"/>
          </a:xfrm>
          <a:prstGeom prst="rect">
            <a:avLst/>
          </a:prstGeom>
          <a:noFill/>
          <a:ln>
            <a:noFill/>
          </a:ln>
        </p:spPr>
      </p:pic>
      <p:pic>
        <p:nvPicPr>
          <p:cNvPr id="523" name="Google Shape;523;p18" descr="Map&#10;&#10;Description automatically generated"/>
          <p:cNvPicPr preferRelativeResize="0"/>
          <p:nvPr/>
        </p:nvPicPr>
        <p:blipFill rotWithShape="1">
          <a:blip r:embed="rId5">
            <a:alphaModFix/>
          </a:blip>
          <a:srcRect/>
          <a:stretch/>
        </p:blipFill>
        <p:spPr>
          <a:xfrm>
            <a:off x="8551989" y="1108428"/>
            <a:ext cx="2803463" cy="1954411"/>
          </a:xfrm>
          <a:prstGeom prst="rect">
            <a:avLst/>
          </a:prstGeom>
          <a:noFill/>
          <a:ln>
            <a:noFill/>
          </a:ln>
        </p:spPr>
      </p:pic>
      <p:sp>
        <p:nvSpPr>
          <p:cNvPr id="524" name="Google Shape;524;p18"/>
          <p:cNvSpPr txBox="1"/>
          <p:nvPr/>
        </p:nvSpPr>
        <p:spPr>
          <a:xfrm>
            <a:off x="9639807" y="2978408"/>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S</a:t>
            </a:r>
            <a:r>
              <a:rPr lang="ru-RU" sz="4000">
                <a:solidFill>
                  <a:srgbClr val="1F3864"/>
                </a:solidFill>
                <a:latin typeface="Arial"/>
                <a:ea typeface="Arial"/>
                <a:cs typeface="Arial"/>
                <a:sym typeface="Arial"/>
              </a:rPr>
              <a:t>: Признаки и симптомы</a:t>
            </a:r>
            <a:endParaRPr/>
          </a:p>
        </p:txBody>
      </p:sp>
      <p:sp>
        <p:nvSpPr>
          <p:cNvPr id="531" name="Google Shape;531;p19"/>
          <p:cNvSpPr txBox="1">
            <a:spLocks noGrp="1"/>
          </p:cNvSpPr>
          <p:nvPr>
            <p:ph type="body" idx="1"/>
          </p:nvPr>
        </p:nvSpPr>
        <p:spPr>
          <a:xfrm>
            <a:off x="925749" y="1875107"/>
            <a:ext cx="10725150" cy="408837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b="1" dirty="0">
                <a:latin typeface="Arial"/>
                <a:ea typeface="Arial"/>
                <a:cs typeface="Arial"/>
                <a:sym typeface="Arial"/>
              </a:rPr>
              <a:t>СПРОСИТЕ: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Была ли в последнее время у пациента депрессия или изменения в поведении?</a:t>
            </a:r>
            <a:endParaRPr dirty="0"/>
          </a:p>
          <a:p>
            <a:pPr marL="685800" lvl="1" indent="-76200" algn="l" rtl="0">
              <a:lnSpc>
                <a:spcPct val="90000"/>
              </a:lnSpc>
              <a:spcBef>
                <a:spcPts val="500"/>
              </a:spcBef>
              <a:spcAft>
                <a:spcPts val="0"/>
              </a:spcAft>
              <a:buClr>
                <a:schemeClr val="dk1"/>
              </a:buClr>
              <a:buSzPts val="2400"/>
              <a:buNone/>
            </a:pPr>
            <a:endParaRPr i="1" dirty="0"/>
          </a:p>
          <a:p>
            <a:pPr marL="685800" lvl="1" indent="-76200" algn="l" rtl="0">
              <a:lnSpc>
                <a:spcPct val="90000"/>
              </a:lnSpc>
              <a:spcBef>
                <a:spcPts val="500"/>
              </a:spcBef>
              <a:spcAft>
                <a:spcPts val="0"/>
              </a:spcAft>
              <a:buClr>
                <a:schemeClr val="dk1"/>
              </a:buClr>
              <a:buSzPts val="2400"/>
              <a:buNone/>
            </a:pPr>
            <a:endParaRPr i="1" dirty="0"/>
          </a:p>
          <a:p>
            <a:pPr marL="0" lvl="0" indent="0" algn="l" rtl="0">
              <a:lnSpc>
                <a:spcPct val="90000"/>
              </a:lnSpc>
              <a:spcBef>
                <a:spcPts val="1000"/>
              </a:spcBef>
              <a:spcAft>
                <a:spcPts val="0"/>
              </a:spcAft>
              <a:buClr>
                <a:schemeClr val="accent2"/>
              </a:buClr>
              <a:buSzPts val="2400"/>
              <a:buNone/>
            </a:pPr>
            <a:r>
              <a:rPr lang="ru-RU" dirty="0">
                <a:solidFill>
                  <a:schemeClr val="accent2"/>
                </a:solidFill>
                <a:latin typeface="Arial"/>
                <a:ea typeface="Arial"/>
                <a:cs typeface="Arial"/>
                <a:sym typeface="Arial"/>
              </a:rPr>
              <a:t>ПОДУМАЙТЕ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Употребление наркотиков и алкоголя или психиатрические проблемы</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Предположите вероятность попытки самоубийства путем отравления</a:t>
            </a:r>
            <a:endParaRPr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p:txBody>
      </p:sp>
      <p:pic>
        <p:nvPicPr>
          <p:cNvPr id="532" name="Google Shape;532;p19"/>
          <p:cNvPicPr preferRelativeResize="0"/>
          <p:nvPr/>
        </p:nvPicPr>
        <p:blipFill rotWithShape="1">
          <a:blip r:embed="rId3">
            <a:alphaModFix/>
          </a:blip>
          <a:srcRect/>
          <a:stretch/>
        </p:blipFill>
        <p:spPr>
          <a:xfrm>
            <a:off x="185001" y="4357696"/>
            <a:ext cx="1076641" cy="1132074"/>
          </a:xfrm>
          <a:prstGeom prst="rect">
            <a:avLst/>
          </a:prstGeom>
          <a:noFill/>
          <a:ln>
            <a:noFill/>
          </a:ln>
        </p:spPr>
      </p:pic>
      <p:pic>
        <p:nvPicPr>
          <p:cNvPr id="533" name="Google Shape;533;p19"/>
          <p:cNvPicPr preferRelativeResize="0"/>
          <p:nvPr/>
        </p:nvPicPr>
        <p:blipFill rotWithShape="1">
          <a:blip r:embed="rId4">
            <a:alphaModFix/>
          </a:blip>
          <a:srcRect/>
          <a:stretch/>
        </p:blipFill>
        <p:spPr>
          <a:xfrm>
            <a:off x="11001375" y="5782916"/>
            <a:ext cx="1024163" cy="10544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
          <p:cNvSpPr txBox="1"/>
          <p:nvPr/>
        </p:nvSpPr>
        <p:spPr>
          <a:xfrm>
            <a:off x="-2044" y="394276"/>
            <a:ext cx="12193740" cy="135635"/>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354" name="Google Shape;354;p2"/>
          <p:cNvSpPr txBox="1">
            <a:spLocks noGrp="1"/>
          </p:cNvSpPr>
          <p:nvPr>
            <p:ph type="title"/>
          </p:nvPr>
        </p:nvSpPr>
        <p:spPr>
          <a:xfrm>
            <a:off x="838200" y="665546"/>
            <a:ext cx="10515600" cy="54890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Цели</a:t>
            </a:r>
            <a:endParaRPr dirty="0"/>
          </a:p>
        </p:txBody>
      </p:sp>
      <p:sp>
        <p:nvSpPr>
          <p:cNvPr id="355" name="Google Shape;355;p2"/>
          <p:cNvSpPr txBox="1">
            <a:spLocks noGrp="1"/>
          </p:cNvSpPr>
          <p:nvPr>
            <p:ph type="body" idx="1"/>
          </p:nvPr>
        </p:nvSpPr>
        <p:spPr>
          <a:xfrm>
            <a:off x="838200" y="1292350"/>
            <a:ext cx="10883400" cy="5171374"/>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1F3864"/>
              </a:buClr>
              <a:buSzPts val="1800"/>
              <a:buNone/>
            </a:pPr>
            <a:r>
              <a:rPr lang="ru-RU" sz="1800" dirty="0">
                <a:solidFill>
                  <a:srgbClr val="1F3864"/>
                </a:solidFill>
                <a:latin typeface="Arial"/>
                <a:ea typeface="Arial"/>
                <a:cs typeface="Arial"/>
                <a:sym typeface="Arial"/>
              </a:rPr>
              <a:t>По окончании этого модуля вы сможете:</a:t>
            </a:r>
            <a:endParaRPr dirty="0"/>
          </a:p>
          <a:p>
            <a:pPr marL="228600" lvl="0" indent="-228600" algn="just" rtl="0">
              <a:lnSpc>
                <a:spcPct val="90000"/>
              </a:lnSpc>
              <a:spcBef>
                <a:spcPts val="1000"/>
              </a:spcBef>
              <a:spcAft>
                <a:spcPts val="0"/>
              </a:spcAft>
              <a:buClr>
                <a:schemeClr val="dk1"/>
              </a:buClr>
              <a:buSzPts val="1800"/>
              <a:buFont typeface="Arial"/>
              <a:buChar char="•"/>
            </a:pPr>
            <a:r>
              <a:rPr lang="ru-RU" sz="1800" dirty="0">
                <a:latin typeface="Arial"/>
                <a:ea typeface="Arial"/>
                <a:cs typeface="Arial"/>
                <a:sym typeface="Arial"/>
              </a:rPr>
              <a:t>Применять схему сбора анамнеза SAMPLE к пациенту с изменённым психическим статусом (ИПС).</a:t>
            </a:r>
            <a:endParaRPr dirty="0"/>
          </a:p>
          <a:p>
            <a:pPr marL="228600" lvl="0" indent="-228600" algn="just" rtl="0">
              <a:lnSpc>
                <a:spcPct val="90000"/>
              </a:lnSpc>
              <a:spcBef>
                <a:spcPts val="1000"/>
              </a:spcBef>
              <a:spcAft>
                <a:spcPts val="0"/>
              </a:spcAft>
              <a:buClr>
                <a:schemeClr val="dk1"/>
              </a:buClr>
              <a:buSzPts val="1800"/>
              <a:buFont typeface="Arial"/>
              <a:buChar char="•"/>
            </a:pPr>
            <a:r>
              <a:rPr lang="ru-RU" sz="1800" dirty="0">
                <a:latin typeface="Arial"/>
                <a:ea typeface="Arial"/>
                <a:cs typeface="Arial"/>
                <a:sym typeface="Arial"/>
              </a:rPr>
              <a:t>Распознавать ключевые элементы анамнеза, указывающие на различные причины ИПС.</a:t>
            </a:r>
            <a:endParaRPr dirty="0"/>
          </a:p>
          <a:p>
            <a:pPr marL="228600" lvl="0" indent="-228600" algn="just" rtl="0">
              <a:lnSpc>
                <a:spcPct val="90000"/>
              </a:lnSpc>
              <a:spcBef>
                <a:spcPts val="1000"/>
              </a:spcBef>
              <a:spcAft>
                <a:spcPts val="0"/>
              </a:spcAft>
              <a:buClr>
                <a:schemeClr val="dk1"/>
              </a:buClr>
              <a:buSzPts val="1800"/>
              <a:buFont typeface="Arial"/>
              <a:buChar char="•"/>
            </a:pPr>
            <a:r>
              <a:rPr lang="ru-RU" sz="1800" dirty="0">
                <a:latin typeface="Arial"/>
                <a:ea typeface="Arial"/>
                <a:cs typeface="Arial"/>
                <a:sym typeface="Arial"/>
              </a:rPr>
              <a:t>Перечислить причины ИПС у взрослых и детей, представляющие собой высокий риск</a:t>
            </a:r>
            <a:endParaRPr dirty="0"/>
          </a:p>
          <a:p>
            <a:pPr marL="228600" lvl="0" indent="-228600" algn="just" rtl="0">
              <a:lnSpc>
                <a:spcPct val="90000"/>
              </a:lnSpc>
              <a:spcBef>
                <a:spcPts val="1000"/>
              </a:spcBef>
              <a:spcAft>
                <a:spcPts val="0"/>
              </a:spcAft>
              <a:buClr>
                <a:srgbClr val="000000"/>
              </a:buClr>
              <a:buSzPts val="1800"/>
              <a:buFont typeface="Arial"/>
              <a:buChar char="•"/>
            </a:pPr>
            <a:r>
              <a:rPr lang="ru-RU" sz="1800" dirty="0">
                <a:solidFill>
                  <a:srgbClr val="000000"/>
                </a:solidFill>
                <a:latin typeface="Arial"/>
                <a:ea typeface="Arial"/>
                <a:cs typeface="Arial"/>
                <a:sym typeface="Arial"/>
              </a:rPr>
              <a:t>Описать, как проводить вторичное обследование пациента с ИПС.</a:t>
            </a:r>
            <a:endParaRPr dirty="0"/>
          </a:p>
          <a:p>
            <a:pPr marL="228600" lvl="0" indent="-228600" algn="just" rtl="0">
              <a:lnSpc>
                <a:spcPct val="90000"/>
              </a:lnSpc>
              <a:spcBef>
                <a:spcPts val="1000"/>
              </a:spcBef>
              <a:spcAft>
                <a:spcPts val="0"/>
              </a:spcAft>
              <a:buClr>
                <a:srgbClr val="000000"/>
              </a:buClr>
              <a:buSzPts val="1800"/>
              <a:buFont typeface="Arial"/>
              <a:buChar char="•"/>
            </a:pPr>
            <a:r>
              <a:rPr lang="ru-RU" sz="1800" dirty="0">
                <a:solidFill>
                  <a:srgbClr val="000000"/>
                </a:solidFill>
                <a:latin typeface="Arial"/>
                <a:ea typeface="Arial"/>
                <a:cs typeface="Arial"/>
                <a:sym typeface="Arial"/>
              </a:rPr>
              <a:t>Распознавать ключевые результаты обследования, указывающие на различные причины ИПС.</a:t>
            </a:r>
            <a:endParaRPr dirty="0"/>
          </a:p>
          <a:p>
            <a:pPr marL="228600" lvl="0" indent="-228600" algn="just" rtl="0">
              <a:lnSpc>
                <a:spcPct val="90000"/>
              </a:lnSpc>
              <a:spcBef>
                <a:spcPts val="1000"/>
              </a:spcBef>
              <a:spcAft>
                <a:spcPts val="0"/>
              </a:spcAft>
              <a:buClr>
                <a:srgbClr val="000000"/>
              </a:buClr>
              <a:buSzPts val="1800"/>
              <a:buFont typeface="Arial"/>
              <a:buChar char="•"/>
            </a:pPr>
            <a:r>
              <a:rPr lang="ru-RU" sz="1800" dirty="0">
                <a:solidFill>
                  <a:srgbClr val="000000"/>
                </a:solidFill>
                <a:latin typeface="Arial"/>
                <a:ea typeface="Arial"/>
                <a:cs typeface="Arial"/>
                <a:sym typeface="Arial"/>
              </a:rPr>
              <a:t>Описать критические действия при лечении пациентов с ИПС.</a:t>
            </a:r>
            <a:endParaRPr dirty="0"/>
          </a:p>
          <a:p>
            <a:pPr marL="228600" lvl="0" indent="-228600" algn="just" rtl="0">
              <a:lnSpc>
                <a:spcPct val="90000"/>
              </a:lnSpc>
              <a:spcBef>
                <a:spcPts val="1000"/>
              </a:spcBef>
              <a:spcAft>
                <a:spcPts val="0"/>
              </a:spcAft>
              <a:buClr>
                <a:srgbClr val="000000"/>
              </a:buClr>
              <a:buSzPts val="1800"/>
              <a:buFont typeface="Arial"/>
              <a:buChar char="•"/>
            </a:pPr>
            <a:r>
              <a:rPr lang="ru-RU" sz="1800" dirty="0">
                <a:solidFill>
                  <a:srgbClr val="000000"/>
                </a:solidFill>
                <a:latin typeface="Arial"/>
                <a:ea typeface="Arial"/>
                <a:cs typeface="Arial"/>
                <a:sym typeface="Arial"/>
              </a:rPr>
              <a:t>Определить основные навыки по устранению причин ИПС, представляющих высокий риск.</a:t>
            </a:r>
            <a:endParaRPr dirty="0"/>
          </a:p>
          <a:p>
            <a:pPr marL="228600" lvl="0" indent="-228600" algn="just" rtl="0">
              <a:lnSpc>
                <a:spcPct val="90000"/>
              </a:lnSpc>
              <a:spcBef>
                <a:spcPts val="1000"/>
              </a:spcBef>
              <a:spcAft>
                <a:spcPts val="0"/>
              </a:spcAft>
              <a:buClr>
                <a:srgbClr val="000000"/>
              </a:buClr>
              <a:buSzPts val="1800"/>
              <a:buFont typeface="Arial"/>
              <a:buChar char="•"/>
            </a:pPr>
            <a:r>
              <a:rPr lang="ru-RU" sz="1800" dirty="0">
                <a:solidFill>
                  <a:srgbClr val="000000"/>
                </a:solidFill>
                <a:latin typeface="Arial"/>
                <a:ea typeface="Arial"/>
                <a:cs typeface="Arial"/>
                <a:sym typeface="Arial"/>
              </a:rPr>
              <a:t>Описать особые педиатрические аспекты у пациентов с ИПС.</a:t>
            </a:r>
            <a:endParaRPr dirty="0"/>
          </a:p>
          <a:p>
            <a:pPr marL="228600" lvl="0" indent="-228600" algn="just" rtl="0">
              <a:lnSpc>
                <a:spcPct val="90000"/>
              </a:lnSpc>
              <a:spcBef>
                <a:spcPts val="1000"/>
              </a:spcBef>
              <a:spcAft>
                <a:spcPts val="0"/>
              </a:spcAft>
              <a:buClr>
                <a:srgbClr val="000000"/>
              </a:buClr>
              <a:buSzPts val="1800"/>
              <a:buFont typeface="Arial"/>
              <a:buChar char="•"/>
            </a:pPr>
            <a:r>
              <a:rPr lang="ru-RU" sz="1800" dirty="0">
                <a:solidFill>
                  <a:srgbClr val="000000"/>
                </a:solidFill>
                <a:latin typeface="Arial"/>
                <a:ea typeface="Arial"/>
                <a:cs typeface="Arial"/>
                <a:sym typeface="Arial"/>
              </a:rPr>
              <a:t>Определять порядок действий во время передачи и транспортировки пациентов с ИПС.</a:t>
            </a:r>
            <a:endParaRPr sz="1800" b="1" dirty="0">
              <a:solidFill>
                <a:srgbClr val="000000"/>
              </a:solidFill>
              <a:latin typeface="Arial"/>
              <a:ea typeface="Arial"/>
              <a:cs typeface="Arial"/>
              <a:sym typeface="Aria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S</a:t>
            </a:r>
            <a:r>
              <a:rPr lang="ru-RU" sz="4000">
                <a:solidFill>
                  <a:srgbClr val="1F3864"/>
                </a:solidFill>
                <a:latin typeface="Arial"/>
                <a:ea typeface="Arial"/>
                <a:cs typeface="Arial"/>
                <a:sym typeface="Arial"/>
              </a:rPr>
              <a:t>: Признаки и симптомы</a:t>
            </a:r>
            <a:endParaRPr/>
          </a:p>
        </p:txBody>
      </p:sp>
      <p:sp>
        <p:nvSpPr>
          <p:cNvPr id="540" name="Google Shape;540;p20"/>
          <p:cNvSpPr txBox="1">
            <a:spLocks noGrp="1"/>
          </p:cNvSpPr>
          <p:nvPr>
            <p:ph type="body" idx="1"/>
          </p:nvPr>
        </p:nvSpPr>
        <p:spPr>
          <a:xfrm>
            <a:off x="925749" y="1712980"/>
            <a:ext cx="10725150" cy="53220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b="1"/>
              <a:t>СПРОСИТЕ:</a:t>
            </a:r>
            <a:endParaRPr/>
          </a:p>
          <a:p>
            <a:pPr marL="685800" lvl="1" indent="-228600" algn="l" rtl="0">
              <a:lnSpc>
                <a:spcPct val="90000"/>
              </a:lnSpc>
              <a:spcBef>
                <a:spcPts val="500"/>
              </a:spcBef>
              <a:spcAft>
                <a:spcPts val="0"/>
              </a:spcAft>
              <a:buClr>
                <a:schemeClr val="dk1"/>
              </a:buClr>
              <a:buSzPts val="2400"/>
              <a:buChar char="•"/>
            </a:pPr>
            <a:r>
              <a:rPr lang="ru-RU"/>
              <a:t>Есть ли такие же симптомы у кого-нибудь еще из той же семьи или местности? </a:t>
            </a:r>
            <a:endParaRPr/>
          </a:p>
          <a:p>
            <a:pPr marL="685800" lvl="1" indent="-76200" algn="l" rtl="0">
              <a:lnSpc>
                <a:spcPct val="90000"/>
              </a:lnSpc>
              <a:spcBef>
                <a:spcPts val="500"/>
              </a:spcBef>
              <a:spcAft>
                <a:spcPts val="0"/>
              </a:spcAft>
              <a:buClr>
                <a:schemeClr val="dk1"/>
              </a:buClr>
              <a:buSzPts val="2400"/>
              <a:buNone/>
            </a:pPr>
            <a:endParaRPr i="1"/>
          </a:p>
          <a:p>
            <a:pPr marL="457200" lvl="1" indent="0" algn="l" rtl="0">
              <a:lnSpc>
                <a:spcPct val="90000"/>
              </a:lnSpc>
              <a:spcBef>
                <a:spcPts val="500"/>
              </a:spcBef>
              <a:spcAft>
                <a:spcPts val="0"/>
              </a:spcAft>
              <a:buClr>
                <a:schemeClr val="dk1"/>
              </a:buClr>
              <a:buSzPts val="2400"/>
              <a:buNone/>
            </a:pPr>
            <a:endParaRPr i="1"/>
          </a:p>
          <a:p>
            <a:pPr marL="0" lvl="0" indent="0" algn="l" rtl="0">
              <a:lnSpc>
                <a:spcPct val="90000"/>
              </a:lnSpc>
              <a:spcBef>
                <a:spcPts val="1000"/>
              </a:spcBef>
              <a:spcAft>
                <a:spcPts val="0"/>
              </a:spcAft>
              <a:buClr>
                <a:schemeClr val="accent2"/>
              </a:buClr>
              <a:buSzPts val="2400"/>
              <a:buNone/>
            </a:pPr>
            <a:r>
              <a:rPr lang="ru-RU">
                <a:solidFill>
                  <a:schemeClr val="accent2"/>
                </a:solidFill>
              </a:rPr>
              <a:t>ПОДУМАЙТЕ</a:t>
            </a:r>
            <a:endParaRPr/>
          </a:p>
          <a:p>
            <a:pPr marL="685800" lvl="1" indent="-228600" algn="l" rtl="0">
              <a:lnSpc>
                <a:spcPct val="90000"/>
              </a:lnSpc>
              <a:spcBef>
                <a:spcPts val="500"/>
              </a:spcBef>
              <a:spcAft>
                <a:spcPts val="0"/>
              </a:spcAft>
              <a:buClr>
                <a:schemeClr val="dk1"/>
              </a:buClr>
              <a:buSzPts val="2400"/>
              <a:buChar char="•"/>
            </a:pPr>
            <a:r>
              <a:rPr lang="ru-RU"/>
              <a:t>Отравление газами</a:t>
            </a:r>
            <a:endParaRPr/>
          </a:p>
          <a:p>
            <a:pPr marL="1143000" lvl="2" indent="-228600" algn="l" rtl="0">
              <a:lnSpc>
                <a:spcPct val="90000"/>
              </a:lnSpc>
              <a:spcBef>
                <a:spcPts val="500"/>
              </a:spcBef>
              <a:spcAft>
                <a:spcPts val="0"/>
              </a:spcAft>
              <a:buClr>
                <a:schemeClr val="dk1"/>
              </a:buClr>
              <a:buSzPts val="2400"/>
              <a:buChar char="•"/>
            </a:pPr>
            <a:r>
              <a:rPr lang="ru-RU">
                <a:latin typeface="Arial"/>
                <a:ea typeface="Arial"/>
                <a:cs typeface="Arial"/>
                <a:sym typeface="Arial"/>
              </a:rPr>
              <a:t>Отравление угарным газом обычно случается в регионах с холодным климатом при отоплении помещений. </a:t>
            </a:r>
            <a:endParaRPr/>
          </a:p>
          <a:p>
            <a:pPr marL="685800" lvl="1" indent="-7620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p:txBody>
      </p:sp>
      <p:pic>
        <p:nvPicPr>
          <p:cNvPr id="541" name="Google Shape;541;p20"/>
          <p:cNvPicPr preferRelativeResize="0"/>
          <p:nvPr/>
        </p:nvPicPr>
        <p:blipFill rotWithShape="1">
          <a:blip r:embed="rId3">
            <a:alphaModFix/>
          </a:blip>
          <a:srcRect/>
          <a:stretch/>
        </p:blipFill>
        <p:spPr>
          <a:xfrm>
            <a:off x="834900" y="4839700"/>
            <a:ext cx="1076641" cy="1132074"/>
          </a:xfrm>
          <a:prstGeom prst="rect">
            <a:avLst/>
          </a:prstGeom>
          <a:noFill/>
          <a:ln>
            <a:noFill/>
          </a:ln>
        </p:spPr>
      </p:pic>
      <p:pic>
        <p:nvPicPr>
          <p:cNvPr id="542" name="Google Shape;542;p20"/>
          <p:cNvPicPr preferRelativeResize="0"/>
          <p:nvPr/>
        </p:nvPicPr>
        <p:blipFill rotWithShape="1">
          <a:blip r:embed="rId4">
            <a:alphaModFix/>
          </a:blip>
          <a:srcRect/>
          <a:stretch/>
        </p:blipFill>
        <p:spPr>
          <a:xfrm>
            <a:off x="11001375" y="5782916"/>
            <a:ext cx="1024163" cy="105447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A</a:t>
            </a:r>
            <a:r>
              <a:rPr lang="ru-RU" sz="4000">
                <a:solidFill>
                  <a:srgbClr val="1F3864"/>
                </a:solidFill>
                <a:latin typeface="Arial"/>
                <a:ea typeface="Arial"/>
                <a:cs typeface="Arial"/>
                <a:sym typeface="Arial"/>
              </a:rPr>
              <a:t>: Аллергические реакции</a:t>
            </a:r>
            <a:endParaRPr/>
          </a:p>
        </p:txBody>
      </p:sp>
      <p:sp>
        <p:nvSpPr>
          <p:cNvPr id="549" name="Google Shape;54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b="1" dirty="0"/>
              <a:t>СПРОСИТЕ</a:t>
            </a:r>
            <a:endParaRPr dirty="0"/>
          </a:p>
          <a:p>
            <a:pPr marL="685800" lvl="1" indent="-228600" algn="l" rtl="0">
              <a:lnSpc>
                <a:spcPct val="90000"/>
              </a:lnSpc>
              <a:spcBef>
                <a:spcPts val="500"/>
              </a:spcBef>
              <a:spcAft>
                <a:spcPts val="0"/>
              </a:spcAft>
              <a:buClr>
                <a:schemeClr val="dk1"/>
              </a:buClr>
              <a:buSzPts val="2400"/>
              <a:buChar char="•"/>
            </a:pPr>
            <a:r>
              <a:rPr lang="ru-RU" dirty="0"/>
              <a:t>Есть ли аллергия на лекарства или другие вещества?</a:t>
            </a:r>
            <a:endParaRPr dirty="0"/>
          </a:p>
          <a:p>
            <a:pPr marL="685800" lvl="1" indent="-228600" algn="l" rtl="0">
              <a:lnSpc>
                <a:spcPct val="90000"/>
              </a:lnSpc>
              <a:spcBef>
                <a:spcPts val="500"/>
              </a:spcBef>
              <a:spcAft>
                <a:spcPts val="0"/>
              </a:spcAft>
              <a:buClr>
                <a:schemeClr val="dk1"/>
              </a:buClr>
              <a:buSzPts val="2400"/>
              <a:buChar char="•"/>
            </a:pPr>
            <a:r>
              <a:rPr lang="ru-RU" dirty="0"/>
              <a:t>Недавний контакт с известным аллергеном?</a:t>
            </a:r>
            <a:endParaRPr dirty="0"/>
          </a:p>
          <a:p>
            <a:pPr marL="685800" lvl="1" indent="-76200" algn="l" rtl="0">
              <a:lnSpc>
                <a:spcPct val="90000"/>
              </a:lnSpc>
              <a:spcBef>
                <a:spcPts val="500"/>
              </a:spcBef>
              <a:spcAft>
                <a:spcPts val="0"/>
              </a:spcAft>
              <a:buClr>
                <a:schemeClr val="dk1"/>
              </a:buClr>
              <a:buSzPts val="2400"/>
              <a:buNone/>
            </a:pPr>
            <a:endParaRPr i="1" dirty="0"/>
          </a:p>
          <a:p>
            <a:pPr marL="0" lvl="0" indent="0" algn="l" rtl="0">
              <a:lnSpc>
                <a:spcPct val="90000"/>
              </a:lnSpc>
              <a:spcBef>
                <a:spcPts val="1000"/>
              </a:spcBef>
              <a:spcAft>
                <a:spcPts val="0"/>
              </a:spcAft>
              <a:buClr>
                <a:schemeClr val="accent2"/>
              </a:buClr>
              <a:buSzPts val="2400"/>
              <a:buNone/>
            </a:pPr>
            <a:r>
              <a:rPr lang="ru-RU" dirty="0">
                <a:solidFill>
                  <a:schemeClr val="accent2"/>
                </a:solidFill>
                <a:latin typeface="Arial"/>
                <a:ea typeface="Arial"/>
                <a:cs typeface="Arial"/>
                <a:sym typeface="Arial"/>
              </a:rPr>
              <a:t>ПОДУМАЙТЕ</a:t>
            </a:r>
            <a:endParaRPr dirty="0"/>
          </a:p>
          <a:p>
            <a:pPr marL="685800" lvl="1" indent="-228600" algn="l" rtl="0">
              <a:lnSpc>
                <a:spcPct val="90000"/>
              </a:lnSpc>
              <a:spcBef>
                <a:spcPts val="500"/>
              </a:spcBef>
              <a:spcAft>
                <a:spcPts val="0"/>
              </a:spcAft>
              <a:buClr>
                <a:schemeClr val="dk1"/>
              </a:buClr>
              <a:buSzPts val="2400"/>
              <a:buChar char="•"/>
            </a:pPr>
            <a:r>
              <a:rPr lang="ru-RU" dirty="0"/>
              <a:t>Тяжелые аллергические реакции могут проявляться в виде изменения психического статуса из-за:</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dirty="0"/>
              <a:t>Низкого уровня кислорода в крови</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dirty="0"/>
              <a:t>Нарушения кровообращения вследствие шока</a:t>
            </a:r>
            <a:endParaRPr dirty="0"/>
          </a:p>
        </p:txBody>
      </p:sp>
      <p:pic>
        <p:nvPicPr>
          <p:cNvPr id="550" name="Google Shape;550;p21"/>
          <p:cNvPicPr preferRelativeResize="0"/>
          <p:nvPr/>
        </p:nvPicPr>
        <p:blipFill rotWithShape="1">
          <a:blip r:embed="rId3">
            <a:alphaModFix/>
          </a:blip>
          <a:srcRect/>
          <a:stretch/>
        </p:blipFill>
        <p:spPr>
          <a:xfrm>
            <a:off x="299879" y="4450814"/>
            <a:ext cx="1076641" cy="1132074"/>
          </a:xfrm>
          <a:prstGeom prst="rect">
            <a:avLst/>
          </a:prstGeom>
          <a:noFill/>
          <a:ln>
            <a:noFill/>
          </a:ln>
        </p:spPr>
      </p:pic>
      <p:pic>
        <p:nvPicPr>
          <p:cNvPr id="551" name="Google Shape;551;p21"/>
          <p:cNvPicPr preferRelativeResize="0"/>
          <p:nvPr/>
        </p:nvPicPr>
        <p:blipFill rotWithShape="1">
          <a:blip r:embed="rId4">
            <a:alphaModFix/>
          </a:blip>
          <a:srcRect/>
          <a:stretch/>
        </p:blipFill>
        <p:spPr>
          <a:xfrm>
            <a:off x="11001375" y="5766587"/>
            <a:ext cx="1024163" cy="1054479"/>
          </a:xfrm>
          <a:prstGeom prst="rect">
            <a:avLst/>
          </a:prstGeom>
          <a:noFill/>
          <a:ln>
            <a:noFill/>
          </a:ln>
        </p:spPr>
      </p:pic>
      <p:sp>
        <p:nvSpPr>
          <p:cNvPr id="552" name="Google Shape;552;p21"/>
          <p:cNvSpPr txBox="1"/>
          <p:nvPr/>
        </p:nvSpPr>
        <p:spPr>
          <a:xfrm>
            <a:off x="9629401" y="3482511"/>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pic>
        <p:nvPicPr>
          <p:cNvPr id="553" name="Google Shape;553;p21"/>
          <p:cNvPicPr preferRelativeResize="0"/>
          <p:nvPr/>
        </p:nvPicPr>
        <p:blipFill rotWithShape="1">
          <a:blip r:embed="rId5">
            <a:alphaModFix/>
          </a:blip>
          <a:srcRect/>
          <a:stretch/>
        </p:blipFill>
        <p:spPr>
          <a:xfrm>
            <a:off x="8996751" y="1365602"/>
            <a:ext cx="3028787" cy="211277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22"/>
          <p:cNvSpPr txBox="1">
            <a:spLocks noGrp="1"/>
          </p:cNvSpPr>
          <p:nvPr>
            <p:ph type="title"/>
          </p:nvPr>
        </p:nvSpPr>
        <p:spPr>
          <a:xfrm>
            <a:off x="838200" y="26727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dirty="0">
                <a:solidFill>
                  <a:srgbClr val="1F3864"/>
                </a:solidFill>
                <a:latin typeface="Arial"/>
                <a:ea typeface="Arial"/>
                <a:cs typeface="Arial"/>
                <a:sym typeface="Arial"/>
              </a:rPr>
              <a:t>M</a:t>
            </a:r>
            <a:r>
              <a:rPr lang="ru-RU" sz="4000" dirty="0">
                <a:solidFill>
                  <a:srgbClr val="1F3864"/>
                </a:solidFill>
                <a:latin typeface="Arial"/>
                <a:ea typeface="Arial"/>
                <a:cs typeface="Arial"/>
                <a:sym typeface="Arial"/>
              </a:rPr>
              <a:t>: Медикаменты</a:t>
            </a:r>
            <a:endParaRPr dirty="0"/>
          </a:p>
        </p:txBody>
      </p:sp>
      <p:sp>
        <p:nvSpPr>
          <p:cNvPr id="560" name="Google Shape;560;p22"/>
          <p:cNvSpPr txBox="1">
            <a:spLocks noGrp="1"/>
          </p:cNvSpPr>
          <p:nvPr>
            <p:ph type="body" idx="1"/>
          </p:nvPr>
        </p:nvSpPr>
        <p:spPr>
          <a:xfrm>
            <a:off x="822376" y="1380238"/>
            <a:ext cx="11025600" cy="5032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ru-RU" b="1" dirty="0">
                <a:latin typeface="Arial"/>
                <a:ea typeface="Arial"/>
                <a:cs typeface="Arial"/>
                <a:sym typeface="Arial"/>
              </a:rPr>
              <a:t>СПРОСИТЕ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Принимает ли человек в настоящее время какие-либо медикаменты? </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dirty="0">
                <a:latin typeface="Arial"/>
                <a:ea typeface="Arial"/>
                <a:cs typeface="Arial"/>
                <a:sym typeface="Arial"/>
              </a:rPr>
              <a:t>Составьте список препаратов </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Принимает ли он новые препараты или может быть менялась дозировка?</a:t>
            </a:r>
            <a:endParaRPr dirty="0"/>
          </a:p>
          <a:p>
            <a:pPr marL="457200" lvl="1" indent="0" algn="l" rtl="0">
              <a:lnSpc>
                <a:spcPct val="90000"/>
              </a:lnSpc>
              <a:spcBef>
                <a:spcPts val="500"/>
              </a:spcBef>
              <a:spcAft>
                <a:spcPts val="0"/>
              </a:spcAft>
              <a:buClr>
                <a:schemeClr val="dk1"/>
              </a:buClr>
              <a:buSzPts val="2400"/>
              <a:buNone/>
            </a:pPr>
            <a:endParaRPr i="1" dirty="0"/>
          </a:p>
          <a:p>
            <a:pPr marL="0" lvl="0" indent="0" algn="l" rtl="0">
              <a:lnSpc>
                <a:spcPct val="90000"/>
              </a:lnSpc>
              <a:spcBef>
                <a:spcPts val="1000"/>
              </a:spcBef>
              <a:spcAft>
                <a:spcPts val="0"/>
              </a:spcAft>
              <a:buClr>
                <a:schemeClr val="accent2"/>
              </a:buClr>
              <a:buSzPts val="2400"/>
              <a:buNone/>
            </a:pPr>
            <a:r>
              <a:rPr lang="ru-RU" dirty="0">
                <a:solidFill>
                  <a:schemeClr val="accent2"/>
                </a:solidFill>
                <a:latin typeface="Arial"/>
                <a:ea typeface="Arial"/>
                <a:cs typeface="Arial"/>
                <a:sym typeface="Arial"/>
              </a:rPr>
              <a:t>ПОДУМАЙТЕ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Взаимодействие лекарственных средств</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Побочные эффекты препаратов </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dirty="0">
                <a:latin typeface="Arial"/>
                <a:ea typeface="Arial"/>
                <a:cs typeface="Arial"/>
                <a:sym typeface="Arial"/>
              </a:rPr>
              <a:t>Обезболивающие препараты (опиоиды, такие как морфин, </a:t>
            </a:r>
            <a:r>
              <a:rPr lang="ru-RU" dirty="0" err="1">
                <a:latin typeface="Arial"/>
                <a:ea typeface="Arial"/>
                <a:cs typeface="Arial"/>
                <a:sym typeface="Arial"/>
              </a:rPr>
              <a:t>петидин</a:t>
            </a:r>
            <a:r>
              <a:rPr lang="ru-RU" dirty="0">
                <a:latin typeface="Arial"/>
                <a:ea typeface="Arial"/>
                <a:cs typeface="Arial"/>
                <a:sym typeface="Arial"/>
              </a:rPr>
              <a:t>, героин) </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dirty="0">
                <a:latin typeface="Arial"/>
                <a:ea typeface="Arial"/>
                <a:cs typeface="Arial"/>
                <a:sym typeface="Arial"/>
              </a:rPr>
              <a:t>Снотворные препараты</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dirty="0">
                <a:latin typeface="Arial"/>
                <a:ea typeface="Arial"/>
                <a:cs typeface="Arial"/>
                <a:sym typeface="Arial"/>
              </a:rPr>
              <a:t>Противосудорожные препараты</a:t>
            </a:r>
            <a:endParaRPr dirty="0"/>
          </a:p>
          <a:p>
            <a:pPr marL="1143000" lvl="2" indent="-76200" algn="l" rtl="0">
              <a:lnSpc>
                <a:spcPct val="90000"/>
              </a:lnSpc>
              <a:spcBef>
                <a:spcPts val="500"/>
              </a:spcBef>
              <a:spcAft>
                <a:spcPts val="0"/>
              </a:spcAft>
              <a:buClr>
                <a:schemeClr val="dk1"/>
              </a:buClr>
              <a:buSzPts val="2400"/>
              <a:buNone/>
            </a:pPr>
            <a:endParaRPr dirty="0"/>
          </a:p>
          <a:p>
            <a:pPr marL="1143000" lvl="2" indent="-76200" algn="l" rtl="0">
              <a:lnSpc>
                <a:spcPct val="90000"/>
              </a:lnSpc>
              <a:spcBef>
                <a:spcPts val="500"/>
              </a:spcBef>
              <a:spcAft>
                <a:spcPts val="0"/>
              </a:spcAft>
              <a:buClr>
                <a:schemeClr val="dk1"/>
              </a:buClr>
              <a:buSzPts val="2400"/>
              <a:buNone/>
            </a:pPr>
            <a:endParaRPr dirty="0"/>
          </a:p>
        </p:txBody>
      </p:sp>
      <p:pic>
        <p:nvPicPr>
          <p:cNvPr id="561" name="Google Shape;561;p22"/>
          <p:cNvPicPr preferRelativeResize="0"/>
          <p:nvPr/>
        </p:nvPicPr>
        <p:blipFill rotWithShape="1">
          <a:blip r:embed="rId3">
            <a:alphaModFix/>
          </a:blip>
          <a:srcRect/>
          <a:stretch/>
        </p:blipFill>
        <p:spPr>
          <a:xfrm>
            <a:off x="619489" y="4806533"/>
            <a:ext cx="1076641" cy="1132074"/>
          </a:xfrm>
          <a:prstGeom prst="rect">
            <a:avLst/>
          </a:prstGeom>
          <a:noFill/>
          <a:ln>
            <a:noFill/>
          </a:ln>
        </p:spPr>
      </p:pic>
      <p:pic>
        <p:nvPicPr>
          <p:cNvPr id="562" name="Google Shape;562;p22"/>
          <p:cNvPicPr preferRelativeResize="0"/>
          <p:nvPr/>
        </p:nvPicPr>
        <p:blipFill rotWithShape="1">
          <a:blip r:embed="rId4">
            <a:alphaModFix/>
          </a:blip>
          <a:srcRect/>
          <a:stretch/>
        </p:blipFill>
        <p:spPr>
          <a:xfrm>
            <a:off x="11001375" y="5766587"/>
            <a:ext cx="1024163" cy="1054479"/>
          </a:xfrm>
          <a:prstGeom prst="rect">
            <a:avLst/>
          </a:prstGeom>
          <a:noFill/>
          <a:ln>
            <a:noFill/>
          </a:ln>
        </p:spPr>
      </p:pic>
      <p:pic>
        <p:nvPicPr>
          <p:cNvPr id="563" name="Google Shape;563;p22" descr="Icon&#10;&#10;Description automatically generated"/>
          <p:cNvPicPr preferRelativeResize="0"/>
          <p:nvPr/>
        </p:nvPicPr>
        <p:blipFill rotWithShape="1">
          <a:blip r:embed="rId5">
            <a:alphaModFix/>
          </a:blip>
          <a:srcRect/>
          <a:stretch/>
        </p:blipFill>
        <p:spPr>
          <a:xfrm>
            <a:off x="9666601" y="2581253"/>
            <a:ext cx="2358937" cy="2382809"/>
          </a:xfrm>
          <a:prstGeom prst="rect">
            <a:avLst/>
          </a:prstGeom>
          <a:noFill/>
          <a:ln>
            <a:noFill/>
          </a:ln>
        </p:spPr>
      </p:pic>
      <p:sp>
        <p:nvSpPr>
          <p:cNvPr id="564" name="Google Shape;564;p22"/>
          <p:cNvSpPr txBox="1"/>
          <p:nvPr/>
        </p:nvSpPr>
        <p:spPr>
          <a:xfrm>
            <a:off x="9964326" y="4702452"/>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P</a:t>
            </a:r>
            <a:r>
              <a:rPr lang="ru-RU" sz="4000">
                <a:solidFill>
                  <a:srgbClr val="1F3864"/>
                </a:solidFill>
                <a:latin typeface="Arial"/>
                <a:ea typeface="Arial"/>
                <a:cs typeface="Arial"/>
                <a:sym typeface="Arial"/>
              </a:rPr>
              <a:t>: Анамнез жизни</a:t>
            </a:r>
            <a:endParaRPr/>
          </a:p>
        </p:txBody>
      </p:sp>
      <p:sp>
        <p:nvSpPr>
          <p:cNvPr id="571" name="Google Shape;571;p23"/>
          <p:cNvSpPr txBox="1">
            <a:spLocks noGrp="1"/>
          </p:cNvSpPr>
          <p:nvPr>
            <p:ph type="body" idx="1"/>
          </p:nvPr>
        </p:nvSpPr>
        <p:spPr>
          <a:xfrm>
            <a:off x="1075765" y="1825625"/>
            <a:ext cx="969292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b="1" dirty="0">
                <a:latin typeface="Arial"/>
                <a:ea typeface="Arial"/>
                <a:cs typeface="Arial"/>
                <a:sym typeface="Arial"/>
              </a:rPr>
              <a:t>СПРОСИТЕ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О наличии диабета в анамнезе</a:t>
            </a:r>
            <a:endParaRPr dirty="0"/>
          </a:p>
          <a:p>
            <a:pPr marL="685800" lvl="1" indent="-76200" algn="l" rtl="0">
              <a:lnSpc>
                <a:spcPct val="90000"/>
              </a:lnSpc>
              <a:spcBef>
                <a:spcPts val="500"/>
              </a:spcBef>
              <a:spcAft>
                <a:spcPts val="0"/>
              </a:spcAft>
              <a:buClr>
                <a:schemeClr val="dk1"/>
              </a:buClr>
              <a:buSzPts val="2400"/>
              <a:buNone/>
            </a:pPr>
            <a:endParaRPr i="1" dirty="0"/>
          </a:p>
          <a:p>
            <a:pPr marL="0" lvl="0" indent="0" algn="l" rtl="0">
              <a:lnSpc>
                <a:spcPct val="90000"/>
              </a:lnSpc>
              <a:spcBef>
                <a:spcPts val="1000"/>
              </a:spcBef>
              <a:spcAft>
                <a:spcPts val="0"/>
              </a:spcAft>
              <a:buClr>
                <a:schemeClr val="accent2"/>
              </a:buClr>
              <a:buSzPts val="2400"/>
              <a:buNone/>
            </a:pPr>
            <a:r>
              <a:rPr lang="ru-RU" dirty="0">
                <a:solidFill>
                  <a:schemeClr val="accent2"/>
                </a:solidFill>
                <a:latin typeface="Arial"/>
                <a:ea typeface="Arial"/>
                <a:cs typeface="Arial"/>
                <a:sym typeface="Arial"/>
              </a:rPr>
              <a:t>ПОДУМАЙТЕ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Низкий уровень глюкозы</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Диабетический кетоацидоз (ДКА):</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dirty="0">
                <a:latin typeface="Arial"/>
                <a:ea typeface="Arial"/>
                <a:cs typeface="Arial"/>
                <a:sym typeface="Arial"/>
              </a:rPr>
              <a:t>Повышенный диурез</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dirty="0">
                <a:latin typeface="Arial"/>
                <a:ea typeface="Arial"/>
                <a:cs typeface="Arial"/>
                <a:sym typeface="Arial"/>
              </a:rPr>
              <a:t>Повышенная жажда</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dirty="0">
                <a:latin typeface="Arial"/>
                <a:ea typeface="Arial"/>
                <a:cs typeface="Arial"/>
                <a:sym typeface="Arial"/>
              </a:rPr>
              <a:t>Быстрое или глубокое дыхание</a:t>
            </a:r>
            <a:endParaRPr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p:txBody>
      </p:sp>
      <p:pic>
        <p:nvPicPr>
          <p:cNvPr id="572" name="Google Shape;572;p23"/>
          <p:cNvPicPr preferRelativeResize="0"/>
          <p:nvPr/>
        </p:nvPicPr>
        <p:blipFill rotWithShape="1">
          <a:blip r:embed="rId3">
            <a:alphaModFix/>
          </a:blip>
          <a:srcRect/>
          <a:stretch/>
        </p:blipFill>
        <p:spPr>
          <a:xfrm>
            <a:off x="439607" y="4169600"/>
            <a:ext cx="1076641" cy="1132074"/>
          </a:xfrm>
          <a:prstGeom prst="rect">
            <a:avLst/>
          </a:prstGeom>
          <a:noFill/>
          <a:ln>
            <a:noFill/>
          </a:ln>
        </p:spPr>
      </p:pic>
      <p:pic>
        <p:nvPicPr>
          <p:cNvPr id="573" name="Google Shape;573;p23"/>
          <p:cNvPicPr preferRelativeResize="0"/>
          <p:nvPr/>
        </p:nvPicPr>
        <p:blipFill rotWithShape="1">
          <a:blip r:embed="rId4">
            <a:alphaModFix/>
          </a:blip>
          <a:srcRect/>
          <a:stretch/>
        </p:blipFill>
        <p:spPr>
          <a:xfrm>
            <a:off x="11001375" y="5766587"/>
            <a:ext cx="1024163" cy="1054479"/>
          </a:xfrm>
          <a:prstGeom prst="rect">
            <a:avLst/>
          </a:prstGeom>
          <a:noFill/>
          <a:ln>
            <a:noFill/>
          </a:ln>
        </p:spPr>
      </p:pic>
      <p:pic>
        <p:nvPicPr>
          <p:cNvPr id="574" name="Google Shape;574;p23" descr="A picture containing icon&#10;&#10;Description automatically generated"/>
          <p:cNvPicPr preferRelativeResize="0"/>
          <p:nvPr/>
        </p:nvPicPr>
        <p:blipFill rotWithShape="1">
          <a:blip r:embed="rId5">
            <a:alphaModFix/>
          </a:blip>
          <a:srcRect/>
          <a:stretch/>
        </p:blipFill>
        <p:spPr>
          <a:xfrm>
            <a:off x="8456116" y="3018181"/>
            <a:ext cx="3057340" cy="2148556"/>
          </a:xfrm>
          <a:prstGeom prst="rect">
            <a:avLst/>
          </a:prstGeom>
          <a:noFill/>
          <a:ln>
            <a:noFill/>
          </a:ln>
        </p:spPr>
      </p:pic>
      <p:sp>
        <p:nvSpPr>
          <p:cNvPr id="575" name="Google Shape;575;p23"/>
          <p:cNvSpPr txBox="1"/>
          <p:nvPr/>
        </p:nvSpPr>
        <p:spPr>
          <a:xfrm>
            <a:off x="9103043" y="5301674"/>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24"/>
          <p:cNvSpPr txBox="1">
            <a:spLocks noGrp="1"/>
          </p:cNvSpPr>
          <p:nvPr>
            <p:ph type="title"/>
          </p:nvPr>
        </p:nvSpPr>
        <p:spPr>
          <a:xfrm>
            <a:off x="838199" y="18697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dirty="0">
                <a:solidFill>
                  <a:srgbClr val="1F3864"/>
                </a:solidFill>
                <a:latin typeface="Arial"/>
                <a:ea typeface="Arial"/>
                <a:cs typeface="Arial"/>
                <a:sym typeface="Arial"/>
              </a:rPr>
              <a:t>P</a:t>
            </a:r>
            <a:r>
              <a:rPr lang="ru-RU" sz="4000" dirty="0">
                <a:solidFill>
                  <a:srgbClr val="1F3864"/>
                </a:solidFill>
                <a:latin typeface="Arial"/>
                <a:ea typeface="Arial"/>
                <a:cs typeface="Arial"/>
                <a:sym typeface="Arial"/>
              </a:rPr>
              <a:t>: Анамнез жизни</a:t>
            </a:r>
            <a:endParaRPr dirty="0"/>
          </a:p>
        </p:txBody>
      </p:sp>
      <p:sp>
        <p:nvSpPr>
          <p:cNvPr id="582" name="Google Shape;582;p24"/>
          <p:cNvSpPr txBox="1">
            <a:spLocks noGrp="1"/>
          </p:cNvSpPr>
          <p:nvPr>
            <p:ph type="body" idx="1"/>
          </p:nvPr>
        </p:nvSpPr>
        <p:spPr>
          <a:xfrm>
            <a:off x="1061636" y="1484511"/>
            <a:ext cx="10606903" cy="49063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ru-RU" b="1" dirty="0"/>
              <a:t>СПРОСИТЕ</a:t>
            </a:r>
            <a:endParaRPr dirty="0"/>
          </a:p>
          <a:p>
            <a:pPr marL="685800" lvl="1" indent="-228600" algn="l" rtl="0">
              <a:lnSpc>
                <a:spcPct val="90000"/>
              </a:lnSpc>
              <a:spcBef>
                <a:spcPts val="500"/>
              </a:spcBef>
              <a:spcAft>
                <a:spcPts val="0"/>
              </a:spcAft>
              <a:buClr>
                <a:schemeClr val="dk1"/>
              </a:buClr>
              <a:buSzPts val="2200"/>
              <a:buChar char="•"/>
            </a:pPr>
            <a:r>
              <a:rPr lang="ru-RU" sz="2200" dirty="0"/>
              <a:t>Есть ли в анамнезе болезни сердца?</a:t>
            </a:r>
            <a:endParaRPr dirty="0"/>
          </a:p>
          <a:p>
            <a:pPr marL="685800" lvl="1" indent="-228600" algn="l" rtl="0">
              <a:lnSpc>
                <a:spcPct val="90000"/>
              </a:lnSpc>
              <a:spcBef>
                <a:spcPts val="500"/>
              </a:spcBef>
              <a:spcAft>
                <a:spcPts val="0"/>
              </a:spcAft>
              <a:buClr>
                <a:schemeClr val="dk1"/>
              </a:buClr>
              <a:buSzPts val="2200"/>
              <a:buChar char="•"/>
            </a:pPr>
            <a:r>
              <a:rPr lang="ru-RU" sz="2200" dirty="0"/>
              <a:t>Инсульт в анамнезе?</a:t>
            </a:r>
            <a:endParaRPr dirty="0"/>
          </a:p>
          <a:p>
            <a:pPr marL="685800" lvl="1" indent="-228600" algn="l" rtl="0">
              <a:lnSpc>
                <a:spcPct val="90000"/>
              </a:lnSpc>
              <a:spcBef>
                <a:spcPts val="500"/>
              </a:spcBef>
              <a:spcAft>
                <a:spcPts val="0"/>
              </a:spcAft>
              <a:buClr>
                <a:schemeClr val="dk1"/>
              </a:buClr>
              <a:buSzPts val="2200"/>
              <a:buChar char="•"/>
            </a:pPr>
            <a:r>
              <a:rPr lang="ru-RU" sz="2200" dirty="0"/>
              <a:t>Высокое артериальное давление в анамнезе? </a:t>
            </a:r>
            <a:endParaRPr dirty="0"/>
          </a:p>
          <a:p>
            <a:pPr marL="685800" lvl="1" indent="-88900" algn="l" rtl="0">
              <a:lnSpc>
                <a:spcPct val="90000"/>
              </a:lnSpc>
              <a:spcBef>
                <a:spcPts val="500"/>
              </a:spcBef>
              <a:spcAft>
                <a:spcPts val="0"/>
              </a:spcAft>
              <a:buClr>
                <a:schemeClr val="dk1"/>
              </a:buClr>
              <a:buSzPts val="2200"/>
              <a:buNone/>
            </a:pPr>
            <a:endParaRPr sz="2200" i="1" dirty="0"/>
          </a:p>
          <a:p>
            <a:pPr marL="0" lvl="0" indent="0" algn="l" rtl="0">
              <a:lnSpc>
                <a:spcPct val="90000"/>
              </a:lnSpc>
              <a:spcBef>
                <a:spcPts val="1000"/>
              </a:spcBef>
              <a:spcAft>
                <a:spcPts val="0"/>
              </a:spcAft>
              <a:buClr>
                <a:schemeClr val="accent2"/>
              </a:buClr>
              <a:buSzPts val="2400"/>
              <a:buNone/>
            </a:pPr>
            <a:r>
              <a:rPr lang="ru-RU" dirty="0">
                <a:solidFill>
                  <a:schemeClr val="accent2"/>
                </a:solidFill>
                <a:latin typeface="Arial"/>
                <a:ea typeface="Arial"/>
                <a:cs typeface="Arial"/>
                <a:sym typeface="Arial"/>
              </a:rPr>
              <a:t>ПОДУМАЙТЕ</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Сердечный приступ могут уменьшить приток крови и кислорода к мозгу.</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Болезни сердца увеличивают риск инсульта.</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ИПС с инсультом в анамнезе может указывать на новый инсульт или кровоизлияние в мозг.</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Старые симптомы инсульта могут вернуться вместе с тяжелым течением болезни.</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Высокое артериальное давление увеличивает риск кровоизлияния в мозг. </a:t>
            </a:r>
            <a:endParaRPr sz="2200" dirty="0"/>
          </a:p>
        </p:txBody>
      </p:sp>
      <p:pic>
        <p:nvPicPr>
          <p:cNvPr id="583" name="Google Shape;583;p24"/>
          <p:cNvPicPr preferRelativeResize="0"/>
          <p:nvPr/>
        </p:nvPicPr>
        <p:blipFill rotWithShape="1">
          <a:blip r:embed="rId3">
            <a:alphaModFix/>
          </a:blip>
          <a:srcRect/>
          <a:stretch/>
        </p:blipFill>
        <p:spPr>
          <a:xfrm>
            <a:off x="299879" y="4388820"/>
            <a:ext cx="1076641" cy="1132074"/>
          </a:xfrm>
          <a:prstGeom prst="rect">
            <a:avLst/>
          </a:prstGeom>
          <a:noFill/>
          <a:ln>
            <a:noFill/>
          </a:ln>
        </p:spPr>
      </p:pic>
      <p:pic>
        <p:nvPicPr>
          <p:cNvPr id="584" name="Google Shape;584;p24"/>
          <p:cNvPicPr preferRelativeResize="0"/>
          <p:nvPr/>
        </p:nvPicPr>
        <p:blipFill rotWithShape="1">
          <a:blip r:embed="rId4">
            <a:alphaModFix/>
          </a:blip>
          <a:srcRect/>
          <a:stretch/>
        </p:blipFill>
        <p:spPr>
          <a:xfrm>
            <a:off x="11001375" y="5766587"/>
            <a:ext cx="1024163" cy="1054479"/>
          </a:xfrm>
          <a:prstGeom prst="rect">
            <a:avLst/>
          </a:prstGeom>
          <a:noFill/>
          <a:ln>
            <a:noFill/>
          </a:ln>
        </p:spPr>
      </p:pic>
      <p:pic>
        <p:nvPicPr>
          <p:cNvPr id="585" name="Google Shape;585;p24" descr="A picture containing text&#10;&#10;Description automatically generated"/>
          <p:cNvPicPr preferRelativeResize="0"/>
          <p:nvPr/>
        </p:nvPicPr>
        <p:blipFill rotWithShape="1">
          <a:blip r:embed="rId5">
            <a:alphaModFix/>
          </a:blip>
          <a:srcRect/>
          <a:stretch/>
        </p:blipFill>
        <p:spPr>
          <a:xfrm>
            <a:off x="8440422" y="849756"/>
            <a:ext cx="3675134" cy="2565176"/>
          </a:xfrm>
          <a:prstGeom prst="rect">
            <a:avLst/>
          </a:prstGeom>
          <a:noFill/>
          <a:ln>
            <a:noFill/>
          </a:ln>
        </p:spPr>
      </p:pic>
      <p:sp>
        <p:nvSpPr>
          <p:cNvPr id="586" name="Google Shape;586;p24"/>
          <p:cNvSpPr txBox="1"/>
          <p:nvPr/>
        </p:nvSpPr>
        <p:spPr>
          <a:xfrm>
            <a:off x="9396246" y="3412583"/>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25"/>
          <p:cNvSpPr txBox="1">
            <a:spLocks noGrp="1"/>
          </p:cNvSpPr>
          <p:nvPr>
            <p:ph type="title"/>
          </p:nvPr>
        </p:nvSpPr>
        <p:spPr>
          <a:xfrm>
            <a:off x="838200" y="17938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dirty="0">
                <a:solidFill>
                  <a:srgbClr val="1F3864"/>
                </a:solidFill>
                <a:latin typeface="Arial"/>
                <a:ea typeface="Arial"/>
                <a:cs typeface="Arial"/>
                <a:sym typeface="Arial"/>
              </a:rPr>
              <a:t>P</a:t>
            </a:r>
            <a:r>
              <a:rPr lang="ru-RU" sz="4000" dirty="0">
                <a:solidFill>
                  <a:srgbClr val="1F3864"/>
                </a:solidFill>
                <a:latin typeface="Arial"/>
                <a:ea typeface="Arial"/>
                <a:cs typeface="Arial"/>
                <a:sym typeface="Arial"/>
              </a:rPr>
              <a:t>: Анамнез жизни</a:t>
            </a:r>
            <a:endParaRPr dirty="0"/>
          </a:p>
        </p:txBody>
      </p:sp>
      <p:sp>
        <p:nvSpPr>
          <p:cNvPr id="593" name="Google Shape;593;p25"/>
          <p:cNvSpPr txBox="1">
            <a:spLocks noGrp="1"/>
          </p:cNvSpPr>
          <p:nvPr>
            <p:ph type="body" idx="1"/>
          </p:nvPr>
        </p:nvSpPr>
        <p:spPr>
          <a:xfrm>
            <a:off x="1085704" y="1332179"/>
            <a:ext cx="10830485" cy="503237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ru-RU" b="1" dirty="0">
                <a:latin typeface="Arial"/>
                <a:ea typeface="Arial"/>
                <a:cs typeface="Arial"/>
                <a:sym typeface="Arial"/>
              </a:rPr>
              <a:t>СПРОСИТЕ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Судороги в анамнезе?</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dirty="0">
                <a:latin typeface="Arial"/>
                <a:ea typeface="Arial"/>
                <a:cs typeface="Arial"/>
                <a:sym typeface="Arial"/>
              </a:rPr>
              <a:t>Регулярно ли принимает пациент лекарства?</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dirty="0">
                <a:latin typeface="Arial"/>
                <a:ea typeface="Arial"/>
                <a:cs typeface="Arial"/>
                <a:sym typeface="Arial"/>
              </a:rPr>
              <a:t>Были ли изменения в приеме препаратов или пропущенные дозы?</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dirty="0">
                <a:latin typeface="Arial"/>
                <a:ea typeface="Arial"/>
                <a:cs typeface="Arial"/>
                <a:sym typeface="Arial"/>
              </a:rPr>
              <a:t>Если у пациента были конвульсии, спросите о падении или перенесенной ЧМТ.</a:t>
            </a:r>
            <a:endParaRPr dirty="0"/>
          </a:p>
          <a:p>
            <a:pPr marL="685800" lvl="1" indent="-76200" algn="l" rtl="0">
              <a:lnSpc>
                <a:spcPct val="90000"/>
              </a:lnSpc>
              <a:spcBef>
                <a:spcPts val="500"/>
              </a:spcBef>
              <a:spcAft>
                <a:spcPts val="0"/>
              </a:spcAft>
              <a:buClr>
                <a:schemeClr val="dk1"/>
              </a:buClr>
              <a:buSzPts val="2400"/>
              <a:buNone/>
            </a:pPr>
            <a:endParaRPr i="1" dirty="0"/>
          </a:p>
          <a:p>
            <a:pPr marL="0" lvl="0" indent="0" algn="l" rtl="0">
              <a:lnSpc>
                <a:spcPct val="90000"/>
              </a:lnSpc>
              <a:spcBef>
                <a:spcPts val="1000"/>
              </a:spcBef>
              <a:spcAft>
                <a:spcPts val="0"/>
              </a:spcAft>
              <a:buClr>
                <a:schemeClr val="accent2"/>
              </a:buClr>
              <a:buSzPts val="2400"/>
              <a:buNone/>
            </a:pPr>
            <a:r>
              <a:rPr lang="ru-RU" dirty="0">
                <a:solidFill>
                  <a:schemeClr val="accent2"/>
                </a:solidFill>
                <a:latin typeface="Arial"/>
                <a:ea typeface="Arial"/>
                <a:cs typeface="Arial"/>
                <a:sym typeface="Arial"/>
              </a:rPr>
              <a:t>ПОДУМАЙТЕ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Восстановление после конвульсий (</a:t>
            </a:r>
            <a:r>
              <a:rPr lang="ru-RU" dirty="0" err="1">
                <a:latin typeface="Arial"/>
                <a:ea typeface="Arial"/>
                <a:cs typeface="Arial"/>
                <a:sym typeface="Arial"/>
              </a:rPr>
              <a:t>постиктальный</a:t>
            </a:r>
            <a:r>
              <a:rPr lang="ru-RU" dirty="0">
                <a:latin typeface="Arial"/>
                <a:ea typeface="Arial"/>
                <a:cs typeface="Arial"/>
                <a:sym typeface="Arial"/>
              </a:rPr>
              <a:t> период)  </a:t>
            </a:r>
            <a:endParaRPr dirty="0"/>
          </a:p>
          <a:p>
            <a:pPr marL="457200" lvl="1" indent="0" algn="l" rtl="0">
              <a:lnSpc>
                <a:spcPct val="90000"/>
              </a:lnSpc>
              <a:spcBef>
                <a:spcPts val="500"/>
              </a:spcBef>
              <a:spcAft>
                <a:spcPts val="0"/>
              </a:spcAft>
              <a:buClr>
                <a:schemeClr val="dk1"/>
              </a:buClr>
              <a:buSzPts val="2400"/>
              <a:buNone/>
            </a:pPr>
            <a:r>
              <a:rPr lang="ru-RU" dirty="0">
                <a:latin typeface="Arial"/>
                <a:ea typeface="Arial"/>
                <a:cs typeface="Arial"/>
                <a:sym typeface="Arial"/>
              </a:rPr>
              <a:t>    обычно занимает от получаса до максимум нескольких часов. </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    </a:t>
            </a:r>
            <a:r>
              <a:rPr lang="ru-RU" dirty="0"/>
              <a:t>Если изменение психического статуса сохраняется дольше - </a:t>
            </a:r>
            <a:r>
              <a:rPr lang="ru-RU" dirty="0">
                <a:latin typeface="Arial"/>
                <a:ea typeface="Arial"/>
                <a:cs typeface="Arial"/>
                <a:sym typeface="Arial"/>
              </a:rPr>
              <a:t>рассмотрите другие причины. </a:t>
            </a:r>
            <a:endParaRPr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p:txBody>
      </p:sp>
      <p:pic>
        <p:nvPicPr>
          <p:cNvPr id="594" name="Google Shape;594;p25"/>
          <p:cNvPicPr preferRelativeResize="0"/>
          <p:nvPr/>
        </p:nvPicPr>
        <p:blipFill rotWithShape="1">
          <a:blip r:embed="rId3">
            <a:alphaModFix/>
          </a:blip>
          <a:srcRect/>
          <a:stretch/>
        </p:blipFill>
        <p:spPr>
          <a:xfrm>
            <a:off x="299879" y="4959784"/>
            <a:ext cx="1076641" cy="1132074"/>
          </a:xfrm>
          <a:prstGeom prst="rect">
            <a:avLst/>
          </a:prstGeom>
          <a:noFill/>
          <a:ln>
            <a:noFill/>
          </a:ln>
        </p:spPr>
      </p:pic>
      <p:pic>
        <p:nvPicPr>
          <p:cNvPr id="595" name="Google Shape;595;p25"/>
          <p:cNvPicPr preferRelativeResize="0"/>
          <p:nvPr/>
        </p:nvPicPr>
        <p:blipFill rotWithShape="1">
          <a:blip r:embed="rId4">
            <a:alphaModFix/>
          </a:blip>
          <a:srcRect/>
          <a:stretch/>
        </p:blipFill>
        <p:spPr>
          <a:xfrm>
            <a:off x="11001375" y="5766587"/>
            <a:ext cx="1024163" cy="1054479"/>
          </a:xfrm>
          <a:prstGeom prst="rect">
            <a:avLst/>
          </a:prstGeom>
          <a:noFill/>
          <a:ln>
            <a:noFill/>
          </a:ln>
        </p:spPr>
      </p:pic>
      <p:pic>
        <p:nvPicPr>
          <p:cNvPr id="596" name="Google Shape;596;p25" descr="A picture containing text&#10;&#10;Description automatically generated"/>
          <p:cNvPicPr preferRelativeResize="0"/>
          <p:nvPr/>
        </p:nvPicPr>
        <p:blipFill rotWithShape="1">
          <a:blip r:embed="rId5">
            <a:alphaModFix/>
          </a:blip>
          <a:srcRect/>
          <a:stretch/>
        </p:blipFill>
        <p:spPr>
          <a:xfrm>
            <a:off x="8820859" y="2742513"/>
            <a:ext cx="3342834" cy="2345963"/>
          </a:xfrm>
          <a:prstGeom prst="rect">
            <a:avLst/>
          </a:prstGeom>
          <a:noFill/>
          <a:ln>
            <a:noFill/>
          </a:ln>
        </p:spPr>
      </p:pic>
      <p:sp>
        <p:nvSpPr>
          <p:cNvPr id="597" name="Google Shape;597;p25"/>
          <p:cNvSpPr txBox="1"/>
          <p:nvPr/>
        </p:nvSpPr>
        <p:spPr>
          <a:xfrm>
            <a:off x="9776839" y="4530166"/>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rPr>
              <a:t>P</a:t>
            </a:r>
            <a:r>
              <a:rPr lang="ru-RU" sz="4000">
                <a:solidFill>
                  <a:srgbClr val="1F3864"/>
                </a:solidFill>
              </a:rPr>
              <a:t>: Анамнез жизни</a:t>
            </a:r>
            <a:endParaRPr/>
          </a:p>
        </p:txBody>
      </p:sp>
      <p:sp>
        <p:nvSpPr>
          <p:cNvPr id="604" name="Google Shape;604;p26"/>
          <p:cNvSpPr txBox="1">
            <a:spLocks noGrp="1"/>
          </p:cNvSpPr>
          <p:nvPr>
            <p:ph type="body" idx="1"/>
          </p:nvPr>
        </p:nvSpPr>
        <p:spPr>
          <a:xfrm>
            <a:off x="1075765" y="1825625"/>
            <a:ext cx="1083048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b="1"/>
              <a:t>СПРОСИТЕ</a:t>
            </a:r>
            <a:endParaRPr/>
          </a:p>
          <a:p>
            <a:pPr marL="685800" lvl="1" indent="-228600" algn="l" rtl="0">
              <a:lnSpc>
                <a:spcPct val="90000"/>
              </a:lnSpc>
              <a:spcBef>
                <a:spcPts val="500"/>
              </a:spcBef>
              <a:spcAft>
                <a:spcPts val="0"/>
              </a:spcAft>
              <a:buClr>
                <a:schemeClr val="dk1"/>
              </a:buClr>
              <a:buSzPts val="2400"/>
              <a:buChar char="•"/>
            </a:pPr>
            <a:r>
              <a:rPr lang="ru-RU"/>
              <a:t>ВИЧ-инфекция в анамнезе?</a:t>
            </a:r>
            <a:endParaRPr/>
          </a:p>
          <a:p>
            <a:pPr marL="685800" lvl="1" indent="-228600" algn="l" rtl="0">
              <a:lnSpc>
                <a:spcPct val="90000"/>
              </a:lnSpc>
              <a:spcBef>
                <a:spcPts val="500"/>
              </a:spcBef>
              <a:spcAft>
                <a:spcPts val="0"/>
              </a:spcAft>
              <a:buClr>
                <a:schemeClr val="dk1"/>
              </a:buClr>
              <a:buSzPts val="2400"/>
              <a:buChar char="•"/>
            </a:pPr>
            <a:r>
              <a:rPr lang="ru-RU"/>
              <a:t>Туберкулез в анамнезе?</a:t>
            </a:r>
            <a:endParaRPr/>
          </a:p>
          <a:p>
            <a:pPr marL="685800" lvl="1" indent="-228600" algn="l" rtl="0">
              <a:lnSpc>
                <a:spcPct val="90000"/>
              </a:lnSpc>
              <a:spcBef>
                <a:spcPts val="500"/>
              </a:spcBef>
              <a:spcAft>
                <a:spcPts val="0"/>
              </a:spcAft>
              <a:buClr>
                <a:schemeClr val="dk1"/>
              </a:buClr>
              <a:buSzPts val="2400"/>
              <a:buChar char="•"/>
            </a:pPr>
            <a:r>
              <a:rPr lang="ru-RU"/>
              <a:t>Печеночная или почечная недостаточность в анамнезе? </a:t>
            </a:r>
            <a:endParaRPr/>
          </a:p>
          <a:p>
            <a:pPr marL="685800" lvl="1" indent="-76200" algn="l" rtl="0">
              <a:lnSpc>
                <a:spcPct val="90000"/>
              </a:lnSpc>
              <a:spcBef>
                <a:spcPts val="500"/>
              </a:spcBef>
              <a:spcAft>
                <a:spcPts val="0"/>
              </a:spcAft>
              <a:buClr>
                <a:schemeClr val="dk1"/>
              </a:buClr>
              <a:buSzPts val="2400"/>
              <a:buNone/>
            </a:pPr>
            <a:endParaRPr/>
          </a:p>
          <a:p>
            <a:pPr marL="0" lvl="0" indent="0" algn="l" rtl="0">
              <a:lnSpc>
                <a:spcPct val="90000"/>
              </a:lnSpc>
              <a:spcBef>
                <a:spcPts val="1000"/>
              </a:spcBef>
              <a:spcAft>
                <a:spcPts val="0"/>
              </a:spcAft>
              <a:buClr>
                <a:schemeClr val="accent2"/>
              </a:buClr>
              <a:buSzPts val="2400"/>
              <a:buNone/>
            </a:pPr>
            <a:r>
              <a:rPr lang="ru-RU">
                <a:solidFill>
                  <a:schemeClr val="accent2"/>
                </a:solidFill>
                <a:latin typeface="Arial"/>
                <a:ea typeface="Arial"/>
                <a:cs typeface="Arial"/>
                <a:sym typeface="Arial"/>
              </a:rPr>
              <a:t>ПОДУМАЙТЕ</a:t>
            </a:r>
            <a:endParaRPr/>
          </a:p>
          <a:p>
            <a:pPr marL="685800" lvl="1" indent="-228600" algn="l" rtl="0">
              <a:lnSpc>
                <a:spcPct val="90000"/>
              </a:lnSpc>
              <a:spcBef>
                <a:spcPts val="500"/>
              </a:spcBef>
              <a:spcAft>
                <a:spcPts val="0"/>
              </a:spcAft>
              <a:buClr>
                <a:schemeClr val="dk1"/>
              </a:buClr>
              <a:buSzPts val="2400"/>
              <a:buChar char="•"/>
            </a:pPr>
            <a:r>
              <a:rPr lang="ru-RU"/>
              <a:t>При наличии в анамнезе ВИЧ-инфекции или туберкулеза подумайте об инфекции головного мозга.</a:t>
            </a:r>
            <a:endParaRPr/>
          </a:p>
          <a:p>
            <a:pPr marL="685800" lvl="1" indent="-228600" algn="l" rtl="0">
              <a:lnSpc>
                <a:spcPct val="90000"/>
              </a:lnSpc>
              <a:spcBef>
                <a:spcPts val="500"/>
              </a:spcBef>
              <a:spcAft>
                <a:spcPts val="0"/>
              </a:spcAft>
              <a:buClr>
                <a:schemeClr val="dk1"/>
              </a:buClr>
              <a:buSzPts val="2400"/>
              <a:buChar char="•"/>
            </a:pPr>
            <a:r>
              <a:rPr lang="ru-RU"/>
              <a:t>При печеночной или почечной недостаточности – проблемы с выведением токсинов и продуктов распада.</a:t>
            </a:r>
            <a:endParaRPr/>
          </a:p>
          <a:p>
            <a:pPr marL="685800" lvl="1" indent="-7620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p:txBody>
      </p:sp>
      <p:pic>
        <p:nvPicPr>
          <p:cNvPr id="605" name="Google Shape;605;p26"/>
          <p:cNvPicPr preferRelativeResize="0"/>
          <p:nvPr/>
        </p:nvPicPr>
        <p:blipFill rotWithShape="1">
          <a:blip r:embed="rId3">
            <a:alphaModFix/>
          </a:blip>
          <a:srcRect/>
          <a:stretch/>
        </p:blipFill>
        <p:spPr>
          <a:xfrm>
            <a:off x="299879" y="4388820"/>
            <a:ext cx="1076641" cy="1132074"/>
          </a:xfrm>
          <a:prstGeom prst="rect">
            <a:avLst/>
          </a:prstGeom>
          <a:noFill/>
          <a:ln>
            <a:noFill/>
          </a:ln>
        </p:spPr>
      </p:pic>
      <p:pic>
        <p:nvPicPr>
          <p:cNvPr id="606" name="Google Shape;606;p26"/>
          <p:cNvPicPr preferRelativeResize="0"/>
          <p:nvPr/>
        </p:nvPicPr>
        <p:blipFill rotWithShape="1">
          <a:blip r:embed="rId4">
            <a:alphaModFix/>
          </a:blip>
          <a:srcRect/>
          <a:stretch/>
        </p:blipFill>
        <p:spPr>
          <a:xfrm>
            <a:off x="11001375" y="5766587"/>
            <a:ext cx="1024163" cy="105447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Arial"/>
              <a:buNone/>
            </a:pPr>
            <a:r>
              <a:rPr lang="ru-RU" b="1">
                <a:solidFill>
                  <a:srgbClr val="1F3864"/>
                </a:solidFill>
              </a:rPr>
              <a:t>P</a:t>
            </a:r>
            <a:r>
              <a:rPr lang="ru-RU">
                <a:solidFill>
                  <a:srgbClr val="1F3864"/>
                </a:solidFill>
              </a:rPr>
              <a:t>: Анамнез жизни</a:t>
            </a:r>
            <a:endParaRPr/>
          </a:p>
        </p:txBody>
      </p:sp>
      <p:sp>
        <p:nvSpPr>
          <p:cNvPr id="613" name="Google Shape;613;p27"/>
          <p:cNvSpPr txBox="1">
            <a:spLocks noGrp="1"/>
          </p:cNvSpPr>
          <p:nvPr>
            <p:ph type="body" idx="1"/>
          </p:nvPr>
        </p:nvSpPr>
        <p:spPr>
          <a:xfrm>
            <a:off x="1075765" y="1825625"/>
            <a:ext cx="1083048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b="1" dirty="0">
                <a:latin typeface="Arial"/>
                <a:ea typeface="Arial"/>
                <a:cs typeface="Arial"/>
                <a:sym typeface="Arial"/>
              </a:rPr>
              <a:t>СПРОСИТЕ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Длительное употребление алкоголя в анамнезе? </a:t>
            </a:r>
            <a:endParaRPr dirty="0"/>
          </a:p>
          <a:p>
            <a:pPr marL="685800" lvl="1" indent="-228600" algn="l" rtl="0">
              <a:lnSpc>
                <a:spcPct val="90000"/>
              </a:lnSpc>
              <a:spcBef>
                <a:spcPts val="500"/>
              </a:spcBef>
              <a:spcAft>
                <a:spcPts val="0"/>
              </a:spcAft>
              <a:buClr>
                <a:schemeClr val="dk1"/>
              </a:buClr>
              <a:buSzPts val="2400"/>
              <a:buChar char="•"/>
            </a:pPr>
            <a:r>
              <a:rPr lang="ru-RU" dirty="0"/>
              <a:t>Употребление наркотиков в анамнезе?</a:t>
            </a:r>
            <a:endParaRPr dirty="0"/>
          </a:p>
          <a:p>
            <a:pPr marL="685800" lvl="1" indent="-76200" algn="l" rtl="0">
              <a:lnSpc>
                <a:spcPct val="90000"/>
              </a:lnSpc>
              <a:spcBef>
                <a:spcPts val="500"/>
              </a:spcBef>
              <a:spcAft>
                <a:spcPts val="0"/>
              </a:spcAft>
              <a:buClr>
                <a:schemeClr val="dk1"/>
              </a:buClr>
              <a:buSzPts val="2400"/>
              <a:buNone/>
            </a:pPr>
            <a:endParaRPr dirty="0"/>
          </a:p>
          <a:p>
            <a:pPr marL="0" lvl="0" indent="0" algn="l" rtl="0">
              <a:lnSpc>
                <a:spcPct val="90000"/>
              </a:lnSpc>
              <a:spcBef>
                <a:spcPts val="1000"/>
              </a:spcBef>
              <a:spcAft>
                <a:spcPts val="0"/>
              </a:spcAft>
              <a:buClr>
                <a:schemeClr val="accent2"/>
              </a:buClr>
              <a:buSzPts val="2400"/>
              <a:buNone/>
            </a:pPr>
            <a:r>
              <a:rPr lang="ru-RU" dirty="0">
                <a:solidFill>
                  <a:schemeClr val="accent2"/>
                </a:solidFill>
                <a:latin typeface="Arial"/>
                <a:ea typeface="Arial"/>
                <a:cs typeface="Arial"/>
                <a:sym typeface="Arial"/>
              </a:rPr>
              <a:t>ПОДУМАЙТЕ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Алкогольная интоксикация и алкогольная абстиненция могут вызывать изменение психического статуса.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У алкоголиков высокий риск травм головы и низкого уровня сахара в крови.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Седативные средства и опиаты могут вызвать изменение психического статуса.</a:t>
            </a:r>
            <a:endParaRPr dirty="0"/>
          </a:p>
        </p:txBody>
      </p:sp>
      <p:pic>
        <p:nvPicPr>
          <p:cNvPr id="614" name="Google Shape;614;p27"/>
          <p:cNvPicPr preferRelativeResize="0"/>
          <p:nvPr/>
        </p:nvPicPr>
        <p:blipFill rotWithShape="1">
          <a:blip r:embed="rId3">
            <a:alphaModFix/>
          </a:blip>
          <a:srcRect/>
          <a:stretch/>
        </p:blipFill>
        <p:spPr>
          <a:xfrm>
            <a:off x="299879" y="4109851"/>
            <a:ext cx="1076641" cy="1132074"/>
          </a:xfrm>
          <a:prstGeom prst="rect">
            <a:avLst/>
          </a:prstGeom>
          <a:noFill/>
          <a:ln>
            <a:noFill/>
          </a:ln>
        </p:spPr>
      </p:pic>
      <p:pic>
        <p:nvPicPr>
          <p:cNvPr id="615" name="Google Shape;615;p27"/>
          <p:cNvPicPr preferRelativeResize="0"/>
          <p:nvPr/>
        </p:nvPicPr>
        <p:blipFill rotWithShape="1">
          <a:blip r:embed="rId4">
            <a:alphaModFix/>
          </a:blip>
          <a:srcRect/>
          <a:stretch/>
        </p:blipFill>
        <p:spPr>
          <a:xfrm>
            <a:off x="11001375" y="5766587"/>
            <a:ext cx="1024163" cy="105447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rPr>
              <a:t>P</a:t>
            </a:r>
            <a:r>
              <a:rPr lang="ru-RU" sz="4000">
                <a:solidFill>
                  <a:srgbClr val="1F3864"/>
                </a:solidFill>
              </a:rPr>
              <a:t>: Анамнез жизни</a:t>
            </a:r>
            <a:endParaRPr/>
          </a:p>
        </p:txBody>
      </p:sp>
      <p:sp>
        <p:nvSpPr>
          <p:cNvPr id="622" name="Google Shape;622;p28"/>
          <p:cNvSpPr txBox="1">
            <a:spLocks noGrp="1"/>
          </p:cNvSpPr>
          <p:nvPr>
            <p:ph type="body" idx="1"/>
          </p:nvPr>
        </p:nvSpPr>
        <p:spPr>
          <a:xfrm>
            <a:off x="760398" y="1694465"/>
            <a:ext cx="1083048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b="1" dirty="0"/>
              <a:t>СПРОСИТЕ</a:t>
            </a:r>
            <a:endParaRPr dirty="0"/>
          </a:p>
          <a:p>
            <a:pPr marL="685800" lvl="1" indent="-228600" algn="l" rtl="0">
              <a:lnSpc>
                <a:spcPct val="90000"/>
              </a:lnSpc>
              <a:spcBef>
                <a:spcPts val="500"/>
              </a:spcBef>
              <a:spcAft>
                <a:spcPts val="0"/>
              </a:spcAft>
              <a:buClr>
                <a:schemeClr val="dk1"/>
              </a:buClr>
              <a:buSzPts val="2400"/>
              <a:buChar char="•"/>
            </a:pPr>
            <a:r>
              <a:rPr lang="ru-RU" dirty="0"/>
              <a:t>Беременность в анамнезе? </a:t>
            </a:r>
            <a:endParaRPr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lang="ru-RU" dirty="0">
              <a:solidFill>
                <a:srgbClr val="000000"/>
              </a:solidFill>
              <a:latin typeface="Arial"/>
              <a:ea typeface="Arial"/>
              <a:cs typeface="Arial"/>
              <a:sym typeface="Arial"/>
            </a:endParaRPr>
          </a:p>
          <a:p>
            <a:pPr marL="685800" lvl="1" indent="-76200" algn="l" rtl="0">
              <a:lnSpc>
                <a:spcPct val="90000"/>
              </a:lnSpc>
              <a:spcBef>
                <a:spcPts val="500"/>
              </a:spcBef>
              <a:spcAft>
                <a:spcPts val="0"/>
              </a:spcAft>
              <a:buClr>
                <a:schemeClr val="dk1"/>
              </a:buClr>
              <a:buSzPts val="2400"/>
              <a:buNone/>
            </a:pPr>
            <a:endParaRPr dirty="0">
              <a:solidFill>
                <a:srgbClr val="000000"/>
              </a:solidFill>
              <a:latin typeface="Arial"/>
              <a:ea typeface="Arial"/>
              <a:cs typeface="Arial"/>
              <a:sym typeface="Arial"/>
            </a:endParaRPr>
          </a:p>
          <a:p>
            <a:pPr marL="0" lvl="0" indent="0" algn="l" rtl="0">
              <a:lnSpc>
                <a:spcPct val="90000"/>
              </a:lnSpc>
              <a:spcBef>
                <a:spcPts val="1000"/>
              </a:spcBef>
              <a:spcAft>
                <a:spcPts val="0"/>
              </a:spcAft>
              <a:buClr>
                <a:schemeClr val="accent2"/>
              </a:buClr>
              <a:buSzPts val="2400"/>
              <a:buNone/>
            </a:pPr>
            <a:r>
              <a:rPr lang="ru-RU" dirty="0">
                <a:solidFill>
                  <a:schemeClr val="accent2"/>
                </a:solidFill>
                <a:latin typeface="Arial"/>
                <a:ea typeface="Arial"/>
                <a:cs typeface="Arial"/>
                <a:sym typeface="Arial"/>
              </a:rPr>
              <a:t>ПОДУМАЙТЕ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Высокое артериальное давление во время беременности может привести к эклампсии (судорогам / конвульсиям).</a:t>
            </a:r>
            <a:endParaRPr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p:txBody>
      </p:sp>
      <p:pic>
        <p:nvPicPr>
          <p:cNvPr id="623" name="Google Shape;623;p28"/>
          <p:cNvPicPr preferRelativeResize="0"/>
          <p:nvPr/>
        </p:nvPicPr>
        <p:blipFill rotWithShape="1">
          <a:blip r:embed="rId3">
            <a:alphaModFix/>
          </a:blip>
          <a:srcRect/>
          <a:stretch/>
        </p:blipFill>
        <p:spPr>
          <a:xfrm>
            <a:off x="348636" y="4147526"/>
            <a:ext cx="1076641" cy="1132074"/>
          </a:xfrm>
          <a:prstGeom prst="rect">
            <a:avLst/>
          </a:prstGeom>
          <a:noFill/>
          <a:ln>
            <a:noFill/>
          </a:ln>
        </p:spPr>
      </p:pic>
      <p:pic>
        <p:nvPicPr>
          <p:cNvPr id="624" name="Google Shape;624;p28"/>
          <p:cNvPicPr preferRelativeResize="0"/>
          <p:nvPr/>
        </p:nvPicPr>
        <p:blipFill rotWithShape="1">
          <a:blip r:embed="rId4">
            <a:alphaModFix/>
          </a:blip>
          <a:srcRect/>
          <a:stretch/>
        </p:blipFill>
        <p:spPr>
          <a:xfrm>
            <a:off x="11001375" y="5766587"/>
            <a:ext cx="1024163" cy="1054479"/>
          </a:xfrm>
          <a:prstGeom prst="rect">
            <a:avLst/>
          </a:prstGeom>
          <a:noFill/>
          <a:ln>
            <a:noFill/>
          </a:ln>
        </p:spPr>
      </p:pic>
      <p:pic>
        <p:nvPicPr>
          <p:cNvPr id="625" name="Google Shape;625;p28" descr="A picture containing text, vector graphics&#10;&#10;Description automatically generated"/>
          <p:cNvPicPr preferRelativeResize="0"/>
          <p:nvPr/>
        </p:nvPicPr>
        <p:blipFill rotWithShape="1">
          <a:blip r:embed="rId5">
            <a:alphaModFix/>
          </a:blip>
          <a:srcRect/>
          <a:stretch/>
        </p:blipFill>
        <p:spPr>
          <a:xfrm>
            <a:off x="8410037" y="812197"/>
            <a:ext cx="3615501" cy="2519216"/>
          </a:xfrm>
          <a:prstGeom prst="rect">
            <a:avLst/>
          </a:prstGeom>
          <a:noFill/>
          <a:ln>
            <a:noFill/>
          </a:ln>
        </p:spPr>
      </p:pic>
      <p:sp>
        <p:nvSpPr>
          <p:cNvPr id="626" name="Google Shape;626;p28"/>
          <p:cNvSpPr txBox="1"/>
          <p:nvPr/>
        </p:nvSpPr>
        <p:spPr>
          <a:xfrm>
            <a:off x="9827397" y="3409573"/>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L</a:t>
            </a:r>
            <a:r>
              <a:rPr lang="ru-RU" sz="4000">
                <a:solidFill>
                  <a:srgbClr val="1F3864"/>
                </a:solidFill>
                <a:latin typeface="Arial"/>
                <a:ea typeface="Arial"/>
                <a:cs typeface="Arial"/>
                <a:sym typeface="Arial"/>
              </a:rPr>
              <a:t>: Последний прием пищи / питья</a:t>
            </a:r>
            <a:endParaRPr/>
          </a:p>
        </p:txBody>
      </p:sp>
      <p:sp>
        <p:nvSpPr>
          <p:cNvPr id="633" name="Google Shape;633;p29"/>
          <p:cNvSpPr txBox="1">
            <a:spLocks noGrp="1"/>
          </p:cNvSpPr>
          <p:nvPr>
            <p:ph type="body" idx="1"/>
          </p:nvPr>
        </p:nvSpPr>
        <p:spPr>
          <a:xfrm>
            <a:off x="875636" y="1682970"/>
            <a:ext cx="944191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b="1"/>
              <a:t>СПРОСИТЕ</a:t>
            </a:r>
            <a:endParaRPr/>
          </a:p>
          <a:p>
            <a:pPr marL="685800" lvl="1" indent="-228600" algn="l" rtl="0">
              <a:lnSpc>
                <a:spcPct val="90000"/>
              </a:lnSpc>
              <a:spcBef>
                <a:spcPts val="500"/>
              </a:spcBef>
              <a:spcAft>
                <a:spcPts val="0"/>
              </a:spcAft>
              <a:buClr>
                <a:schemeClr val="dk1"/>
              </a:buClr>
              <a:buSzPts val="2400"/>
              <a:buChar char="•"/>
            </a:pPr>
            <a:r>
              <a:rPr lang="ru-RU"/>
              <a:t>Когда пациент в последний раз ел или пил?</a:t>
            </a:r>
            <a:endParaRPr/>
          </a:p>
          <a:p>
            <a:pPr marL="685800" lvl="1" indent="-7620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a:p>
            <a:pPr marL="0" lvl="0" indent="0" algn="l" rtl="0">
              <a:lnSpc>
                <a:spcPct val="90000"/>
              </a:lnSpc>
              <a:spcBef>
                <a:spcPts val="1000"/>
              </a:spcBef>
              <a:spcAft>
                <a:spcPts val="0"/>
              </a:spcAft>
              <a:buClr>
                <a:schemeClr val="accent2"/>
              </a:buClr>
              <a:buSzPts val="2400"/>
              <a:buNone/>
            </a:pPr>
            <a:r>
              <a:rPr lang="ru-RU">
                <a:solidFill>
                  <a:schemeClr val="accent2"/>
                </a:solidFill>
                <a:latin typeface="Arial"/>
                <a:ea typeface="Arial"/>
                <a:cs typeface="Arial"/>
                <a:sym typeface="Arial"/>
              </a:rPr>
              <a:t>ПОДУМАЙТЕ</a:t>
            </a:r>
            <a:endParaRPr/>
          </a:p>
          <a:p>
            <a:pPr marL="685800" lvl="1" indent="-228600" algn="l" rtl="0">
              <a:lnSpc>
                <a:spcPct val="90000"/>
              </a:lnSpc>
              <a:spcBef>
                <a:spcPts val="500"/>
              </a:spcBef>
              <a:spcAft>
                <a:spcPts val="0"/>
              </a:spcAft>
              <a:buClr>
                <a:schemeClr val="dk1"/>
              </a:buClr>
              <a:buSzPts val="2400"/>
              <a:buChar char="•"/>
            </a:pPr>
            <a:r>
              <a:rPr lang="ru-RU">
                <a:latin typeface="Arial"/>
                <a:ea typeface="Arial"/>
                <a:cs typeface="Arial"/>
                <a:sym typeface="Arial"/>
              </a:rPr>
              <a:t>Низкий уровень сахара в крови и обезвоживание могут вызвать ИПС.</a:t>
            </a:r>
            <a:endParaRPr/>
          </a:p>
          <a:p>
            <a:pPr marL="685800" lvl="1" indent="-7620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p:txBody>
      </p:sp>
      <p:pic>
        <p:nvPicPr>
          <p:cNvPr id="634" name="Google Shape;634;p29"/>
          <p:cNvPicPr preferRelativeResize="0"/>
          <p:nvPr/>
        </p:nvPicPr>
        <p:blipFill rotWithShape="1">
          <a:blip r:embed="rId3">
            <a:alphaModFix/>
          </a:blip>
          <a:srcRect/>
          <a:stretch/>
        </p:blipFill>
        <p:spPr>
          <a:xfrm>
            <a:off x="578848" y="4698787"/>
            <a:ext cx="1076641" cy="1132074"/>
          </a:xfrm>
          <a:prstGeom prst="rect">
            <a:avLst/>
          </a:prstGeom>
          <a:noFill/>
          <a:ln>
            <a:noFill/>
          </a:ln>
        </p:spPr>
      </p:pic>
      <p:pic>
        <p:nvPicPr>
          <p:cNvPr id="635" name="Google Shape;635;p29"/>
          <p:cNvPicPr preferRelativeResize="0"/>
          <p:nvPr/>
        </p:nvPicPr>
        <p:blipFill rotWithShape="1">
          <a:blip r:embed="rId4">
            <a:alphaModFix/>
          </a:blip>
          <a:srcRect/>
          <a:stretch/>
        </p:blipFill>
        <p:spPr>
          <a:xfrm>
            <a:off x="11001375" y="5766587"/>
            <a:ext cx="1024163" cy="1054479"/>
          </a:xfrm>
          <a:prstGeom prst="rect">
            <a:avLst/>
          </a:prstGeom>
          <a:noFill/>
          <a:ln>
            <a:noFill/>
          </a:ln>
        </p:spPr>
      </p:pic>
      <p:pic>
        <p:nvPicPr>
          <p:cNvPr id="636" name="Google Shape;636;p29" descr="A picture containing text&#10;&#10;Description automatically generated"/>
          <p:cNvPicPr preferRelativeResize="0"/>
          <p:nvPr/>
        </p:nvPicPr>
        <p:blipFill rotWithShape="1">
          <a:blip r:embed="rId5">
            <a:alphaModFix/>
          </a:blip>
          <a:srcRect/>
          <a:stretch/>
        </p:blipFill>
        <p:spPr>
          <a:xfrm>
            <a:off x="7954295" y="1795324"/>
            <a:ext cx="3399505" cy="2367188"/>
          </a:xfrm>
          <a:prstGeom prst="rect">
            <a:avLst/>
          </a:prstGeom>
          <a:noFill/>
          <a:ln>
            <a:noFill/>
          </a:ln>
        </p:spPr>
      </p:pic>
      <p:sp>
        <p:nvSpPr>
          <p:cNvPr id="637" name="Google Shape;637;p29"/>
          <p:cNvSpPr txBox="1"/>
          <p:nvPr/>
        </p:nvSpPr>
        <p:spPr>
          <a:xfrm>
            <a:off x="9654047" y="4136343"/>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
          <p:cNvSpPr txBox="1">
            <a:spLocks noGrp="1"/>
          </p:cNvSpPr>
          <p:nvPr>
            <p:ph type="title"/>
          </p:nvPr>
        </p:nvSpPr>
        <p:spPr>
          <a:xfrm>
            <a:off x="75948" y="-15931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Необходимые навыки</a:t>
            </a:r>
            <a:endParaRPr/>
          </a:p>
        </p:txBody>
      </p:sp>
      <p:pic>
        <p:nvPicPr>
          <p:cNvPr id="361" name="Google Shape;361;p3"/>
          <p:cNvPicPr preferRelativeResize="0"/>
          <p:nvPr/>
        </p:nvPicPr>
        <p:blipFill rotWithShape="1">
          <a:blip r:embed="rId3">
            <a:alphaModFix/>
          </a:blip>
          <a:srcRect/>
          <a:stretch/>
        </p:blipFill>
        <p:spPr>
          <a:xfrm>
            <a:off x="143847" y="1477362"/>
            <a:ext cx="1587168" cy="850853"/>
          </a:xfrm>
          <a:prstGeom prst="rect">
            <a:avLst/>
          </a:prstGeom>
          <a:noFill/>
          <a:ln>
            <a:noFill/>
          </a:ln>
        </p:spPr>
      </p:pic>
      <p:pic>
        <p:nvPicPr>
          <p:cNvPr id="362" name="Google Shape;362;p3" descr="A picture containing logo&#10;&#10;Description automatically generated"/>
          <p:cNvPicPr preferRelativeResize="0"/>
          <p:nvPr/>
        </p:nvPicPr>
        <p:blipFill rotWithShape="1">
          <a:blip r:embed="rId4">
            <a:alphaModFix/>
          </a:blip>
          <a:srcRect/>
          <a:stretch/>
        </p:blipFill>
        <p:spPr>
          <a:xfrm>
            <a:off x="75948" y="4142892"/>
            <a:ext cx="1586515" cy="877818"/>
          </a:xfrm>
          <a:prstGeom prst="rect">
            <a:avLst/>
          </a:prstGeom>
          <a:noFill/>
          <a:ln>
            <a:noFill/>
          </a:ln>
        </p:spPr>
      </p:pic>
      <p:sp>
        <p:nvSpPr>
          <p:cNvPr id="363" name="Google Shape;363;p3"/>
          <p:cNvSpPr txBox="1"/>
          <p:nvPr/>
        </p:nvSpPr>
        <p:spPr>
          <a:xfrm>
            <a:off x="1875585" y="1375296"/>
            <a:ext cx="3962400" cy="270843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700"/>
              <a:buFont typeface="Arial"/>
              <a:buChar char="•"/>
            </a:pPr>
            <a:r>
              <a:rPr lang="ru-RU" sz="1700" b="0" i="0" u="none" strike="noStrike" cap="none" dirty="0">
                <a:solidFill>
                  <a:schemeClr val="dk1"/>
                </a:solidFill>
                <a:latin typeface="Arial"/>
                <a:ea typeface="Arial"/>
                <a:cs typeface="Arial"/>
                <a:sym typeface="Arial"/>
              </a:rPr>
              <a:t>Иммобилизация шейного отдела позвоночника</a:t>
            </a:r>
            <a:endParaRPr dirty="0"/>
          </a:p>
          <a:p>
            <a:pPr marL="285750" marR="0" lvl="0" indent="-285750" algn="l" rtl="0">
              <a:spcBef>
                <a:spcPts val="0"/>
              </a:spcBef>
              <a:spcAft>
                <a:spcPts val="0"/>
              </a:spcAft>
              <a:buClr>
                <a:schemeClr val="dk1"/>
              </a:buClr>
              <a:buSzPts val="1700"/>
              <a:buFont typeface="Arial"/>
              <a:buChar char="•"/>
            </a:pPr>
            <a:r>
              <a:rPr lang="ru-RU" sz="1700" b="0" i="0" u="none" strike="noStrike" cap="none" dirty="0">
                <a:solidFill>
                  <a:schemeClr val="dk1"/>
                </a:solidFill>
                <a:latin typeface="Arial"/>
                <a:ea typeface="Arial"/>
                <a:cs typeface="Arial"/>
                <a:sym typeface="Arial"/>
              </a:rPr>
              <a:t>Запрокидывание головы и поднятие подбородка / выдвижение челюсти</a:t>
            </a:r>
            <a:endParaRPr dirty="0"/>
          </a:p>
          <a:p>
            <a:pPr marL="285750" marR="0" lvl="0" indent="-285750" algn="l" rtl="0">
              <a:spcBef>
                <a:spcPts val="0"/>
              </a:spcBef>
              <a:spcAft>
                <a:spcPts val="0"/>
              </a:spcAft>
              <a:buClr>
                <a:schemeClr val="dk1"/>
              </a:buClr>
              <a:buSzPts val="1700"/>
              <a:buFont typeface="Arial"/>
              <a:buChar char="•"/>
            </a:pPr>
            <a:r>
              <a:rPr lang="ru-RU" sz="1700" b="0" i="0" u="none" strike="noStrike" cap="none" dirty="0">
                <a:solidFill>
                  <a:schemeClr val="dk1"/>
                </a:solidFill>
                <a:latin typeface="Arial"/>
                <a:ea typeface="Arial"/>
                <a:cs typeface="Arial"/>
                <a:sym typeface="Arial"/>
              </a:rPr>
              <a:t>Аспирация дыхательных путей</a:t>
            </a:r>
            <a:endParaRPr dirty="0"/>
          </a:p>
          <a:p>
            <a:pPr marL="285750" marR="0" lvl="0" indent="-285750" algn="l" rtl="0">
              <a:spcBef>
                <a:spcPts val="0"/>
              </a:spcBef>
              <a:spcAft>
                <a:spcPts val="0"/>
              </a:spcAft>
              <a:buClr>
                <a:schemeClr val="dk1"/>
              </a:buClr>
              <a:buSzPts val="1700"/>
              <a:buFont typeface="Arial"/>
              <a:buChar char="•"/>
            </a:pPr>
            <a:r>
              <a:rPr lang="ru-RU" sz="1700" b="0" i="0" u="none" strike="noStrike" cap="none" dirty="0">
                <a:solidFill>
                  <a:schemeClr val="dk1"/>
                </a:solidFill>
                <a:latin typeface="Arial"/>
                <a:ea typeface="Arial"/>
                <a:cs typeface="Arial"/>
                <a:sym typeface="Arial"/>
              </a:rPr>
              <a:t>Помощь при асфиксии</a:t>
            </a:r>
            <a:endParaRPr dirty="0"/>
          </a:p>
          <a:p>
            <a:pPr marL="285750" marR="0" lvl="0" indent="-285750" algn="l" rtl="0">
              <a:spcBef>
                <a:spcPts val="0"/>
              </a:spcBef>
              <a:spcAft>
                <a:spcPts val="0"/>
              </a:spcAft>
              <a:buClr>
                <a:schemeClr val="dk1"/>
              </a:buClr>
              <a:buSzPts val="1700"/>
              <a:buFont typeface="Arial"/>
              <a:buChar char="•"/>
            </a:pPr>
            <a:r>
              <a:rPr lang="ru-RU" sz="1700" b="1" i="0" u="none" strike="noStrike" cap="none" dirty="0">
                <a:solidFill>
                  <a:schemeClr val="dk1"/>
                </a:solidFill>
                <a:latin typeface="Arial"/>
                <a:ea typeface="Arial"/>
                <a:cs typeface="Arial"/>
                <a:sym typeface="Arial"/>
              </a:rPr>
              <a:t>Восстановительное положение</a:t>
            </a:r>
            <a:endParaRPr dirty="0"/>
          </a:p>
          <a:p>
            <a:pPr marL="285750" marR="0" lvl="0" indent="-285750" algn="l" rtl="0">
              <a:spcBef>
                <a:spcPts val="0"/>
              </a:spcBef>
              <a:spcAft>
                <a:spcPts val="0"/>
              </a:spcAft>
              <a:buClr>
                <a:schemeClr val="dk1"/>
              </a:buClr>
              <a:buSzPts val="1700"/>
              <a:buFont typeface="Arial"/>
              <a:buChar char="•"/>
            </a:pPr>
            <a:r>
              <a:rPr lang="ru-RU" sz="1700" b="0" i="0" u="none" strike="noStrike" cap="none" dirty="0">
                <a:solidFill>
                  <a:schemeClr val="dk1"/>
                </a:solidFill>
                <a:latin typeface="Arial"/>
                <a:ea typeface="Arial"/>
                <a:cs typeface="Arial"/>
                <a:sym typeface="Arial"/>
              </a:rPr>
              <a:t>Установка носоглоточных (НГВ) и </a:t>
            </a:r>
            <a:r>
              <a:rPr lang="ru-RU" sz="1700" b="0" i="0" u="none" strike="noStrike" cap="none" dirty="0" err="1">
                <a:solidFill>
                  <a:schemeClr val="dk1"/>
                </a:solidFill>
                <a:latin typeface="Arial"/>
                <a:ea typeface="Arial"/>
                <a:cs typeface="Arial"/>
                <a:sym typeface="Arial"/>
              </a:rPr>
              <a:t>ротоглоточных</a:t>
            </a:r>
            <a:r>
              <a:rPr lang="ru-RU" sz="1700" b="0" i="0" u="none" strike="noStrike" cap="none" dirty="0">
                <a:solidFill>
                  <a:schemeClr val="dk1"/>
                </a:solidFill>
                <a:latin typeface="Arial"/>
                <a:ea typeface="Arial"/>
                <a:cs typeface="Arial"/>
                <a:sym typeface="Arial"/>
              </a:rPr>
              <a:t> воздуховодов (РГВ)</a:t>
            </a:r>
            <a:endParaRPr dirty="0"/>
          </a:p>
        </p:txBody>
      </p:sp>
      <p:sp>
        <p:nvSpPr>
          <p:cNvPr id="364" name="Google Shape;364;p3"/>
          <p:cNvSpPr txBox="1"/>
          <p:nvPr/>
        </p:nvSpPr>
        <p:spPr>
          <a:xfrm>
            <a:off x="1838698" y="4181689"/>
            <a:ext cx="3962400" cy="218517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700"/>
              <a:buFont typeface="Arial"/>
              <a:buChar char="•"/>
            </a:pPr>
            <a:r>
              <a:rPr lang="ru-RU" sz="1700" b="1" i="0" u="none" strike="noStrike" cap="none" dirty="0">
                <a:solidFill>
                  <a:schemeClr val="dk1"/>
                </a:solidFill>
                <a:latin typeface="Arial"/>
                <a:ea typeface="Arial"/>
                <a:cs typeface="Arial"/>
                <a:sym typeface="Arial"/>
              </a:rPr>
              <a:t>Подача кислорода</a:t>
            </a:r>
            <a:endParaRPr dirty="0"/>
          </a:p>
          <a:p>
            <a:pPr marL="285750" marR="0" lvl="0" indent="-285750" algn="l" rtl="0">
              <a:spcBef>
                <a:spcPts val="0"/>
              </a:spcBef>
              <a:spcAft>
                <a:spcPts val="0"/>
              </a:spcAft>
              <a:buClr>
                <a:schemeClr val="dk1"/>
              </a:buClr>
              <a:buSzPts val="1700"/>
              <a:buFont typeface="Arial"/>
              <a:buChar char="•"/>
            </a:pPr>
            <a:r>
              <a:rPr lang="ru-RU" sz="1700" b="0" i="0" u="none" strike="noStrike" cap="none" dirty="0">
                <a:solidFill>
                  <a:schemeClr val="dk1"/>
                </a:solidFill>
                <a:latin typeface="Arial"/>
                <a:ea typeface="Arial"/>
                <a:cs typeface="Arial"/>
                <a:sym typeface="Arial"/>
              </a:rPr>
              <a:t>Вентиляция легких с использованием мешка </a:t>
            </a:r>
            <a:r>
              <a:rPr lang="ru-RU" sz="1700" b="0" i="0" u="none" strike="noStrike" cap="none" dirty="0" err="1">
                <a:solidFill>
                  <a:schemeClr val="dk1"/>
                </a:solidFill>
                <a:latin typeface="Arial"/>
                <a:ea typeface="Arial"/>
                <a:cs typeface="Arial"/>
                <a:sym typeface="Arial"/>
              </a:rPr>
              <a:t>Амбу</a:t>
            </a:r>
            <a:endParaRPr dirty="0"/>
          </a:p>
          <a:p>
            <a:pPr marL="285750" marR="0" lvl="0" indent="-285750" algn="l" rtl="0">
              <a:spcBef>
                <a:spcPts val="0"/>
              </a:spcBef>
              <a:spcAft>
                <a:spcPts val="0"/>
              </a:spcAft>
              <a:buClr>
                <a:schemeClr val="dk1"/>
              </a:buClr>
              <a:buSzPts val="1700"/>
              <a:buFont typeface="Arial"/>
              <a:buChar char="•"/>
            </a:pPr>
            <a:r>
              <a:rPr lang="ru-RU" sz="1700" b="0" i="0" u="none" strike="noStrike" cap="none" dirty="0">
                <a:solidFill>
                  <a:schemeClr val="dk1"/>
                </a:solidFill>
                <a:latin typeface="Arial"/>
                <a:ea typeface="Arial"/>
                <a:cs typeface="Arial"/>
                <a:sym typeface="Arial"/>
              </a:rPr>
              <a:t>Игольчатая декомпрессия при напряженном пневмотораксе</a:t>
            </a:r>
            <a:endParaRPr dirty="0"/>
          </a:p>
          <a:p>
            <a:pPr marL="285750" marR="0" lvl="0" indent="-285750" algn="l" rtl="0">
              <a:spcBef>
                <a:spcPts val="0"/>
              </a:spcBef>
              <a:spcAft>
                <a:spcPts val="0"/>
              </a:spcAft>
              <a:buClr>
                <a:schemeClr val="dk1"/>
              </a:buClr>
              <a:buSzPts val="1700"/>
              <a:buFont typeface="Arial"/>
              <a:buChar char="•"/>
            </a:pPr>
            <a:r>
              <a:rPr lang="ru-RU" sz="1700" b="0" i="0" u="none" strike="noStrike" cap="none" dirty="0">
                <a:solidFill>
                  <a:schemeClr val="dk1"/>
                </a:solidFill>
                <a:latin typeface="Arial"/>
                <a:ea typeface="Arial"/>
                <a:cs typeface="Arial"/>
                <a:sym typeface="Arial"/>
              </a:rPr>
              <a:t>Трехсторонняя </a:t>
            </a:r>
            <a:r>
              <a:rPr lang="ru-RU" sz="1700" b="0" i="0" u="none" strike="noStrike" cap="none" dirty="0" err="1">
                <a:solidFill>
                  <a:schemeClr val="dk1"/>
                </a:solidFill>
                <a:latin typeface="Arial"/>
                <a:ea typeface="Arial"/>
                <a:cs typeface="Arial"/>
                <a:sym typeface="Arial"/>
              </a:rPr>
              <a:t>окклюзионная</a:t>
            </a:r>
            <a:r>
              <a:rPr lang="ru-RU" sz="1700" b="0" i="0" u="none" strike="noStrike" cap="none" dirty="0">
                <a:solidFill>
                  <a:schemeClr val="dk1"/>
                </a:solidFill>
                <a:latin typeface="Arial"/>
                <a:ea typeface="Arial"/>
                <a:cs typeface="Arial"/>
                <a:sym typeface="Arial"/>
              </a:rPr>
              <a:t> повязка при проникающем ранении грудной клетки</a:t>
            </a:r>
            <a:endParaRPr dirty="0"/>
          </a:p>
        </p:txBody>
      </p:sp>
      <p:sp>
        <p:nvSpPr>
          <p:cNvPr id="365" name="Google Shape;365;p3"/>
          <p:cNvSpPr txBox="1"/>
          <p:nvPr/>
        </p:nvSpPr>
        <p:spPr>
          <a:xfrm>
            <a:off x="7776686" y="541722"/>
            <a:ext cx="4190571" cy="297004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700"/>
              <a:buFont typeface="Arial"/>
              <a:buChar char="•"/>
            </a:pPr>
            <a:r>
              <a:rPr lang="ru-RU" sz="1700" b="0" i="0" u="none" strike="noStrike" cap="none">
                <a:solidFill>
                  <a:schemeClr val="dk1"/>
                </a:solidFill>
                <a:latin typeface="Arial"/>
                <a:ea typeface="Arial"/>
                <a:cs typeface="Arial"/>
                <a:sym typeface="Arial"/>
              </a:rPr>
              <a:t>Внутривенная (в/в) установка инфузионной системы</a:t>
            </a:r>
            <a:endParaRPr/>
          </a:p>
          <a:p>
            <a:pPr marL="285750" marR="0" lvl="0" indent="-285750" algn="l" rtl="0">
              <a:spcBef>
                <a:spcPts val="0"/>
              </a:spcBef>
              <a:spcAft>
                <a:spcPts val="0"/>
              </a:spcAft>
              <a:buClr>
                <a:schemeClr val="dk1"/>
              </a:buClr>
              <a:buSzPts val="1700"/>
              <a:buFont typeface="Arial"/>
              <a:buChar char="•"/>
            </a:pPr>
            <a:r>
              <a:rPr lang="ru-RU" sz="1700" b="0" i="0" u="none" strike="noStrike" cap="none">
                <a:solidFill>
                  <a:schemeClr val="dk1"/>
                </a:solidFill>
                <a:latin typeface="Arial"/>
                <a:ea typeface="Arial"/>
                <a:cs typeface="Arial"/>
                <a:sym typeface="Arial"/>
              </a:rPr>
              <a:t>В/в инфузионная реанимация</a:t>
            </a:r>
            <a:endParaRPr/>
          </a:p>
          <a:p>
            <a:pPr marL="285750" marR="0" lvl="0" indent="-285750" algn="l" rtl="0">
              <a:spcBef>
                <a:spcPts val="0"/>
              </a:spcBef>
              <a:spcAft>
                <a:spcPts val="0"/>
              </a:spcAft>
              <a:buClr>
                <a:schemeClr val="dk1"/>
              </a:buClr>
              <a:buSzPts val="1700"/>
              <a:buFont typeface="Arial"/>
              <a:buChar char="•"/>
            </a:pPr>
            <a:r>
              <a:rPr lang="ru-RU" sz="1700" b="0" i="0" u="none" strike="noStrike" cap="none">
                <a:solidFill>
                  <a:schemeClr val="dk1"/>
                </a:solidFill>
                <a:latin typeface="Arial"/>
                <a:ea typeface="Arial"/>
                <a:cs typeface="Arial"/>
                <a:sym typeface="Arial"/>
              </a:rPr>
              <a:t>Прямое давление / глубокое тампонирование раны для остановки кровотечения</a:t>
            </a:r>
            <a:endParaRPr/>
          </a:p>
          <a:p>
            <a:pPr marL="285750" marR="0" lvl="0" indent="-285750" algn="l" rtl="0">
              <a:spcBef>
                <a:spcPts val="0"/>
              </a:spcBef>
              <a:spcAft>
                <a:spcPts val="0"/>
              </a:spcAft>
              <a:buClr>
                <a:schemeClr val="dk1"/>
              </a:buClr>
              <a:buSzPts val="1700"/>
              <a:buFont typeface="Arial"/>
              <a:buChar char="•"/>
            </a:pPr>
            <a:r>
              <a:rPr lang="ru-RU" sz="1700" b="0" i="0" u="none" strike="noStrike" cap="none">
                <a:solidFill>
                  <a:schemeClr val="dk1"/>
                </a:solidFill>
                <a:latin typeface="Arial"/>
                <a:ea typeface="Arial"/>
                <a:cs typeface="Arial"/>
                <a:sym typeface="Arial"/>
              </a:rPr>
              <a:t>Наложение жгута для остановки кровотечения</a:t>
            </a:r>
            <a:endParaRPr/>
          </a:p>
          <a:p>
            <a:pPr marL="285750" marR="0" lvl="0" indent="-285750" algn="l" rtl="0">
              <a:spcBef>
                <a:spcPts val="0"/>
              </a:spcBef>
              <a:spcAft>
                <a:spcPts val="0"/>
              </a:spcAft>
              <a:buClr>
                <a:schemeClr val="dk1"/>
              </a:buClr>
              <a:buSzPts val="1700"/>
              <a:buFont typeface="Arial"/>
              <a:buChar char="•"/>
            </a:pPr>
            <a:r>
              <a:rPr lang="ru-RU" sz="1700" b="0" i="0" u="none" strike="noStrike" cap="none">
                <a:solidFill>
                  <a:schemeClr val="dk1"/>
                </a:solidFill>
                <a:latin typeface="Arial"/>
                <a:ea typeface="Arial"/>
                <a:cs typeface="Arial"/>
                <a:sym typeface="Arial"/>
              </a:rPr>
              <a:t>Фиксация костей таза</a:t>
            </a:r>
            <a:endParaRPr/>
          </a:p>
          <a:p>
            <a:pPr marL="285750" marR="0" lvl="0" indent="-285750" algn="l" rtl="0">
              <a:spcBef>
                <a:spcPts val="0"/>
              </a:spcBef>
              <a:spcAft>
                <a:spcPts val="0"/>
              </a:spcAft>
              <a:buClr>
                <a:schemeClr val="dk1"/>
              </a:buClr>
              <a:buSzPts val="1700"/>
              <a:buFont typeface="Arial"/>
              <a:buChar char="•"/>
            </a:pPr>
            <a:r>
              <a:rPr lang="ru-RU" sz="1700" b="0" i="0" u="none" strike="noStrike" cap="none">
                <a:solidFill>
                  <a:schemeClr val="dk1"/>
                </a:solidFill>
                <a:latin typeface="Arial"/>
                <a:ea typeface="Arial"/>
                <a:cs typeface="Arial"/>
                <a:sym typeface="Arial"/>
              </a:rPr>
              <a:t>Иммобилизация переломов</a:t>
            </a:r>
            <a:endParaRPr/>
          </a:p>
          <a:p>
            <a:pPr marL="285750" marR="0" lvl="0" indent="-285750" algn="l" rtl="0">
              <a:spcBef>
                <a:spcPts val="0"/>
              </a:spcBef>
              <a:spcAft>
                <a:spcPts val="0"/>
              </a:spcAft>
              <a:buClr>
                <a:schemeClr val="dk1"/>
              </a:buClr>
              <a:buSzPts val="1700"/>
              <a:buFont typeface="Arial"/>
              <a:buChar char="•"/>
            </a:pPr>
            <a:r>
              <a:rPr lang="ru-RU" sz="1700" b="0" i="0" u="none" strike="noStrike" cap="none">
                <a:solidFill>
                  <a:schemeClr val="dk1"/>
                </a:solidFill>
                <a:latin typeface="Arial"/>
                <a:ea typeface="Arial"/>
                <a:cs typeface="Arial"/>
                <a:sym typeface="Arial"/>
              </a:rPr>
              <a:t>Кожный щипковый тест</a:t>
            </a:r>
            <a:endParaRPr/>
          </a:p>
        </p:txBody>
      </p:sp>
      <p:pic>
        <p:nvPicPr>
          <p:cNvPr id="366" name="Google Shape;366;p3" descr="A picture containing icon&#10;&#10;Description automatically generated"/>
          <p:cNvPicPr preferRelativeResize="0"/>
          <p:nvPr/>
        </p:nvPicPr>
        <p:blipFill rotWithShape="1">
          <a:blip r:embed="rId5">
            <a:alphaModFix/>
          </a:blip>
          <a:srcRect/>
          <a:stretch/>
        </p:blipFill>
        <p:spPr>
          <a:xfrm>
            <a:off x="6165848" y="541722"/>
            <a:ext cx="1610838" cy="850853"/>
          </a:xfrm>
          <a:prstGeom prst="rect">
            <a:avLst/>
          </a:prstGeom>
          <a:noFill/>
          <a:ln>
            <a:noFill/>
          </a:ln>
        </p:spPr>
      </p:pic>
      <p:sp>
        <p:nvSpPr>
          <p:cNvPr id="367" name="Google Shape;367;p3"/>
          <p:cNvSpPr txBox="1"/>
          <p:nvPr/>
        </p:nvSpPr>
        <p:spPr>
          <a:xfrm>
            <a:off x="7787910" y="3609135"/>
            <a:ext cx="4065727" cy="140038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700"/>
              <a:buFont typeface="Arial"/>
              <a:buChar char="•"/>
            </a:pPr>
            <a:r>
              <a:rPr lang="ru-RU" sz="1700" b="1" i="0" u="none" strike="noStrike" cap="none" dirty="0">
                <a:solidFill>
                  <a:schemeClr val="dk1"/>
                </a:solidFill>
                <a:latin typeface="Arial"/>
                <a:ea typeface="Arial"/>
                <a:cs typeface="Arial"/>
                <a:sym typeface="Arial"/>
              </a:rPr>
              <a:t>Полная иммобилизация позвоночника </a:t>
            </a:r>
            <a:endParaRPr dirty="0"/>
          </a:p>
          <a:p>
            <a:pPr marL="285750" marR="0" lvl="0" indent="-285750" algn="l" rtl="0">
              <a:spcBef>
                <a:spcPts val="0"/>
              </a:spcBef>
              <a:spcAft>
                <a:spcPts val="0"/>
              </a:spcAft>
              <a:buClr>
                <a:schemeClr val="dk1"/>
              </a:buClr>
              <a:buSzPts val="1700"/>
              <a:buFont typeface="Arial"/>
              <a:buChar char="•"/>
            </a:pPr>
            <a:r>
              <a:rPr lang="ru-RU" sz="1700" b="1" i="0" u="none" strike="noStrike" cap="none" dirty="0">
                <a:solidFill>
                  <a:schemeClr val="dk1"/>
                </a:solidFill>
                <a:latin typeface="Arial"/>
                <a:ea typeface="Arial"/>
                <a:cs typeface="Arial"/>
                <a:sym typeface="Arial"/>
              </a:rPr>
              <a:t>AVPU и ШКГ</a:t>
            </a:r>
            <a:endParaRPr dirty="0"/>
          </a:p>
          <a:p>
            <a:pPr marL="285750" marR="0" lvl="0" indent="-285750" algn="l" rtl="0">
              <a:spcBef>
                <a:spcPts val="0"/>
              </a:spcBef>
              <a:spcAft>
                <a:spcPts val="0"/>
              </a:spcAft>
              <a:buClr>
                <a:schemeClr val="dk1"/>
              </a:buClr>
              <a:buSzPts val="1700"/>
              <a:buFont typeface="Arial"/>
              <a:buChar char="•"/>
            </a:pPr>
            <a:r>
              <a:rPr lang="ru-RU" sz="1700" b="1" i="0" u="none" strike="noStrike" cap="none" dirty="0">
                <a:solidFill>
                  <a:schemeClr val="dk1"/>
                </a:solidFill>
                <a:latin typeface="Arial"/>
                <a:ea typeface="Arial"/>
                <a:cs typeface="Arial"/>
                <a:sym typeface="Arial"/>
              </a:rPr>
              <a:t>Введение глюкозы</a:t>
            </a:r>
            <a:endParaRPr dirty="0"/>
          </a:p>
          <a:p>
            <a:pPr marL="0" marR="0" lvl="0" indent="0" algn="l" rtl="0">
              <a:spcBef>
                <a:spcPts val="0"/>
              </a:spcBef>
              <a:spcAft>
                <a:spcPts val="0"/>
              </a:spcAft>
              <a:buNone/>
            </a:pPr>
            <a:endParaRPr sz="1700" dirty="0">
              <a:solidFill>
                <a:schemeClr val="dk1"/>
              </a:solidFill>
              <a:latin typeface="Arial"/>
              <a:ea typeface="Arial"/>
              <a:cs typeface="Arial"/>
              <a:sym typeface="Arial"/>
            </a:endParaRPr>
          </a:p>
        </p:txBody>
      </p:sp>
      <p:sp>
        <p:nvSpPr>
          <p:cNvPr id="368" name="Google Shape;368;p3"/>
          <p:cNvSpPr txBox="1"/>
          <p:nvPr/>
        </p:nvSpPr>
        <p:spPr>
          <a:xfrm>
            <a:off x="7787910" y="4915895"/>
            <a:ext cx="3277357" cy="140038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700"/>
              <a:buFont typeface="Arial"/>
              <a:buChar char="•"/>
            </a:pPr>
            <a:r>
              <a:rPr lang="ru-RU" sz="1700">
                <a:solidFill>
                  <a:schemeClr val="dk1"/>
                </a:solidFill>
                <a:latin typeface="Arial"/>
                <a:ea typeface="Arial"/>
                <a:cs typeface="Arial"/>
                <a:sym typeface="Arial"/>
              </a:rPr>
              <a:t>Лечение ран и ожогов</a:t>
            </a:r>
            <a:endParaRPr/>
          </a:p>
          <a:p>
            <a:pPr marL="285750" marR="0" lvl="0" indent="-285750" algn="l" rtl="0">
              <a:spcBef>
                <a:spcPts val="0"/>
              </a:spcBef>
              <a:spcAft>
                <a:spcPts val="0"/>
              </a:spcAft>
              <a:buClr>
                <a:schemeClr val="dk1"/>
              </a:buClr>
              <a:buSzPts val="1700"/>
              <a:buFont typeface="Arial"/>
              <a:buChar char="•"/>
            </a:pPr>
            <a:r>
              <a:rPr lang="ru-RU" sz="1700" b="1">
                <a:solidFill>
                  <a:schemeClr val="dk1"/>
                </a:solidFill>
                <a:latin typeface="Arial"/>
                <a:ea typeface="Arial"/>
                <a:cs typeface="Arial"/>
                <a:sym typeface="Arial"/>
              </a:rPr>
              <a:t>Лечение при укусе змеи</a:t>
            </a:r>
            <a:endParaRPr/>
          </a:p>
          <a:p>
            <a:pPr marL="285750" marR="0" lvl="0" indent="-285750" algn="l" rtl="0">
              <a:spcBef>
                <a:spcPts val="0"/>
              </a:spcBef>
              <a:spcAft>
                <a:spcPts val="0"/>
              </a:spcAft>
              <a:buClr>
                <a:schemeClr val="dk1"/>
              </a:buClr>
              <a:buSzPts val="1700"/>
              <a:buFont typeface="Arial"/>
              <a:buChar char="•"/>
            </a:pPr>
            <a:r>
              <a:rPr lang="ru-RU" sz="1700">
                <a:solidFill>
                  <a:schemeClr val="dk1"/>
                </a:solidFill>
                <a:latin typeface="Arial"/>
                <a:ea typeface="Arial"/>
                <a:cs typeface="Arial"/>
                <a:sym typeface="Arial"/>
              </a:rPr>
              <a:t>Переворачивание фиксированного пациента  («перекат бревна»)</a:t>
            </a:r>
            <a:endParaRPr/>
          </a:p>
        </p:txBody>
      </p:sp>
      <p:sp>
        <p:nvSpPr>
          <p:cNvPr id="369" name="Google Shape;369;p3"/>
          <p:cNvSpPr txBox="1"/>
          <p:nvPr/>
        </p:nvSpPr>
        <p:spPr>
          <a:xfrm>
            <a:off x="308101" y="735300"/>
            <a:ext cx="1422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a:solidFill>
                  <a:srgbClr val="1F3864"/>
                </a:solidFill>
                <a:latin typeface="Arial"/>
                <a:ea typeface="Arial"/>
                <a:cs typeface="Arial"/>
                <a:sym typeface="Arial"/>
              </a:rPr>
              <a:t>Общие</a:t>
            </a:r>
            <a:endParaRPr/>
          </a:p>
        </p:txBody>
      </p:sp>
      <p:sp>
        <p:nvSpPr>
          <p:cNvPr id="370" name="Google Shape;370;p3"/>
          <p:cNvSpPr txBox="1"/>
          <p:nvPr/>
        </p:nvSpPr>
        <p:spPr>
          <a:xfrm>
            <a:off x="1875585" y="884897"/>
            <a:ext cx="3730085" cy="61555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700"/>
              <a:buFont typeface="Arial"/>
              <a:buChar char="•"/>
            </a:pPr>
            <a:r>
              <a:rPr lang="ru-RU" sz="1700" dirty="0">
                <a:solidFill>
                  <a:schemeClr val="dk1"/>
                </a:solidFill>
                <a:latin typeface="Arial"/>
                <a:ea typeface="Arial"/>
                <a:cs typeface="Arial"/>
                <a:sym typeface="Arial"/>
              </a:rPr>
              <a:t>Оценка по алгоритму ABCDE</a:t>
            </a:r>
            <a:endParaRPr dirty="0"/>
          </a:p>
          <a:p>
            <a:pPr marL="0" marR="0" lvl="0" indent="0" algn="l" rtl="0">
              <a:spcBef>
                <a:spcPts val="0"/>
              </a:spcBef>
              <a:spcAft>
                <a:spcPts val="0"/>
              </a:spcAft>
              <a:buNone/>
            </a:pPr>
            <a:endParaRPr sz="1700" dirty="0">
              <a:solidFill>
                <a:schemeClr val="dk1"/>
              </a:solidFill>
              <a:latin typeface="Arial"/>
              <a:ea typeface="Arial"/>
              <a:cs typeface="Arial"/>
              <a:sym typeface="Arial"/>
            </a:endParaRPr>
          </a:p>
        </p:txBody>
      </p:sp>
      <p:pic>
        <p:nvPicPr>
          <p:cNvPr id="371" name="Google Shape;371;p3" descr="A picture containing text, clipart&#10;&#10;Description automatically generated"/>
          <p:cNvPicPr preferRelativeResize="0"/>
          <p:nvPr/>
        </p:nvPicPr>
        <p:blipFill rotWithShape="1">
          <a:blip r:embed="rId6">
            <a:alphaModFix/>
          </a:blip>
          <a:srcRect/>
          <a:stretch/>
        </p:blipFill>
        <p:spPr>
          <a:xfrm>
            <a:off x="6188295" y="3609135"/>
            <a:ext cx="1588391" cy="852715"/>
          </a:xfrm>
          <a:prstGeom prst="rect">
            <a:avLst/>
          </a:prstGeom>
          <a:noFill/>
          <a:ln>
            <a:noFill/>
          </a:ln>
        </p:spPr>
      </p:pic>
      <p:pic>
        <p:nvPicPr>
          <p:cNvPr id="372" name="Google Shape;372;p3" descr="A picture containing text, clipart&#10;&#10;Description automatically generated"/>
          <p:cNvPicPr preferRelativeResize="0"/>
          <p:nvPr/>
        </p:nvPicPr>
        <p:blipFill rotWithShape="1">
          <a:blip r:embed="rId7">
            <a:alphaModFix/>
          </a:blip>
          <a:srcRect/>
          <a:stretch/>
        </p:blipFill>
        <p:spPr>
          <a:xfrm>
            <a:off x="6188295" y="4913741"/>
            <a:ext cx="1588391" cy="843833"/>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E</a:t>
            </a:r>
            <a:r>
              <a:rPr lang="ru-RU" sz="4000">
                <a:solidFill>
                  <a:srgbClr val="1F3864"/>
                </a:solidFill>
                <a:latin typeface="Arial"/>
                <a:ea typeface="Arial"/>
                <a:cs typeface="Arial"/>
                <a:sym typeface="Arial"/>
              </a:rPr>
              <a:t>: События, ставшие причиной болезни </a:t>
            </a:r>
            <a:endParaRPr/>
          </a:p>
        </p:txBody>
      </p:sp>
      <p:sp>
        <p:nvSpPr>
          <p:cNvPr id="644" name="Google Shape;644;p30"/>
          <p:cNvSpPr txBox="1"/>
          <p:nvPr/>
        </p:nvSpPr>
        <p:spPr>
          <a:xfrm>
            <a:off x="1272988" y="1825625"/>
            <a:ext cx="9495704"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ru-RU" sz="2800" b="1" dirty="0">
                <a:solidFill>
                  <a:schemeClr val="dk1"/>
                </a:solidFill>
                <a:latin typeface="Arial"/>
                <a:ea typeface="Arial"/>
                <a:cs typeface="Arial"/>
                <a:sym typeface="Arial"/>
              </a:rPr>
              <a:t>СПРОСИТЕ</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Были ли какие-либо недавние травмы?</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Были ли недавние путешествия? </a:t>
            </a:r>
            <a:endParaRPr dirty="0"/>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accent2"/>
              </a:buClr>
              <a:buSzPts val="2800"/>
              <a:buFont typeface="Arial"/>
              <a:buNone/>
            </a:pPr>
            <a:r>
              <a:rPr lang="ru-RU" sz="2800" dirty="0">
                <a:solidFill>
                  <a:schemeClr val="accent2"/>
                </a:solidFill>
                <a:latin typeface="Arial"/>
                <a:ea typeface="Arial"/>
                <a:cs typeface="Arial"/>
                <a:sym typeface="Arial"/>
              </a:rPr>
              <a:t>ПОДУМАЙТЕ</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Травма может привести к низкой перфузии и ИПС.</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Специфические инфекции, приобретенные во время путешествия, могут привести к изменению психического статуса</a:t>
            </a:r>
            <a:r>
              <a:rPr lang="ru-RU" sz="2400" dirty="0">
                <a:solidFill>
                  <a:schemeClr val="dk1"/>
                </a:solidFill>
              </a:rPr>
              <a:t>:</a:t>
            </a:r>
            <a:endParaRPr dirty="0"/>
          </a:p>
          <a:p>
            <a:pPr marL="1257300" marR="0" lvl="2" indent="-342900" algn="l" rtl="0">
              <a:lnSpc>
                <a:spcPct val="90000"/>
              </a:lnSpc>
              <a:spcBef>
                <a:spcPts val="500"/>
              </a:spcBef>
              <a:spcAft>
                <a:spcPts val="0"/>
              </a:spcAft>
              <a:buClr>
                <a:schemeClr val="dk1"/>
              </a:buClr>
              <a:buSzPts val="2400"/>
              <a:buFont typeface="Wingdings" panose="05000000000000000000" pitchFamily="2" charset="2"/>
              <a:buChar char="ü"/>
            </a:pPr>
            <a:r>
              <a:rPr lang="ru-RU" sz="2400" b="0" i="0" u="none" strike="noStrike" cap="none" dirty="0">
                <a:solidFill>
                  <a:schemeClr val="dk1"/>
                </a:solidFill>
                <a:latin typeface="Arial"/>
                <a:ea typeface="Arial"/>
                <a:cs typeface="Arial"/>
                <a:sym typeface="Arial"/>
              </a:rPr>
              <a:t>Малярию необходимо учитывать в первую очередь </a:t>
            </a:r>
            <a:endParaRPr dirty="0"/>
          </a:p>
        </p:txBody>
      </p:sp>
      <p:pic>
        <p:nvPicPr>
          <p:cNvPr id="645" name="Google Shape;645;p30"/>
          <p:cNvPicPr preferRelativeResize="0"/>
          <p:nvPr/>
        </p:nvPicPr>
        <p:blipFill rotWithShape="1">
          <a:blip r:embed="rId3">
            <a:alphaModFix/>
          </a:blip>
          <a:srcRect/>
          <a:stretch/>
        </p:blipFill>
        <p:spPr>
          <a:xfrm>
            <a:off x="658323" y="4033524"/>
            <a:ext cx="1076641" cy="1132074"/>
          </a:xfrm>
          <a:prstGeom prst="rect">
            <a:avLst/>
          </a:prstGeom>
          <a:noFill/>
          <a:ln>
            <a:noFill/>
          </a:ln>
        </p:spPr>
      </p:pic>
      <p:pic>
        <p:nvPicPr>
          <p:cNvPr id="646" name="Google Shape;646;p30"/>
          <p:cNvPicPr preferRelativeResize="0"/>
          <p:nvPr/>
        </p:nvPicPr>
        <p:blipFill rotWithShape="1">
          <a:blip r:embed="rId4">
            <a:alphaModFix/>
          </a:blip>
          <a:srcRect/>
          <a:stretch/>
        </p:blipFill>
        <p:spPr>
          <a:xfrm>
            <a:off x="11001375" y="5766587"/>
            <a:ext cx="1024163" cy="1054479"/>
          </a:xfrm>
          <a:prstGeom prst="rect">
            <a:avLst/>
          </a:prstGeom>
          <a:noFill/>
          <a:ln>
            <a:noFill/>
          </a:ln>
        </p:spPr>
      </p:pic>
      <p:pic>
        <p:nvPicPr>
          <p:cNvPr id="647" name="Google Shape;647;p30"/>
          <p:cNvPicPr preferRelativeResize="0"/>
          <p:nvPr/>
        </p:nvPicPr>
        <p:blipFill rotWithShape="1">
          <a:blip r:embed="rId5">
            <a:alphaModFix/>
          </a:blip>
          <a:srcRect/>
          <a:stretch/>
        </p:blipFill>
        <p:spPr>
          <a:xfrm>
            <a:off x="8480809" y="1444725"/>
            <a:ext cx="3711191" cy="2588799"/>
          </a:xfrm>
          <a:prstGeom prst="rect">
            <a:avLst/>
          </a:prstGeom>
          <a:noFill/>
          <a:ln>
            <a:noFill/>
          </a:ln>
        </p:spPr>
      </p:pic>
      <p:sp>
        <p:nvSpPr>
          <p:cNvPr id="648" name="Google Shape;648;p30"/>
          <p:cNvSpPr txBox="1"/>
          <p:nvPr/>
        </p:nvSpPr>
        <p:spPr>
          <a:xfrm>
            <a:off x="9590314" y="3925421"/>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31"/>
          <p:cNvSpPr txBox="1">
            <a:spLocks noGrp="1"/>
          </p:cNvSpPr>
          <p:nvPr>
            <p:ph type="title"/>
          </p:nvPr>
        </p:nvSpPr>
        <p:spPr>
          <a:xfrm>
            <a:off x="838200" y="10128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dirty="0">
                <a:solidFill>
                  <a:srgbClr val="1F3864"/>
                </a:solidFill>
                <a:latin typeface="Arial"/>
                <a:ea typeface="Arial"/>
                <a:cs typeface="Arial"/>
                <a:sym typeface="Arial"/>
              </a:rPr>
              <a:t>E</a:t>
            </a:r>
            <a:r>
              <a:rPr lang="ru-RU" sz="4000" dirty="0">
                <a:solidFill>
                  <a:srgbClr val="1F3864"/>
                </a:solidFill>
                <a:latin typeface="Arial"/>
                <a:ea typeface="Arial"/>
                <a:cs typeface="Arial"/>
                <a:sym typeface="Arial"/>
              </a:rPr>
              <a:t>: События, ставшие причиной болезни </a:t>
            </a:r>
            <a:endParaRPr dirty="0"/>
          </a:p>
        </p:txBody>
      </p:sp>
      <p:sp>
        <p:nvSpPr>
          <p:cNvPr id="655" name="Google Shape;655;p31"/>
          <p:cNvSpPr txBox="1"/>
          <p:nvPr/>
        </p:nvSpPr>
        <p:spPr>
          <a:xfrm>
            <a:off x="934681" y="1253400"/>
            <a:ext cx="9829800" cy="4351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ru-RU" sz="2400" b="1" dirty="0">
                <a:solidFill>
                  <a:schemeClr val="dk1"/>
                </a:solidFill>
                <a:latin typeface="Arial"/>
                <a:ea typeface="Arial"/>
                <a:cs typeface="Arial"/>
                <a:sym typeface="Arial"/>
              </a:rPr>
              <a:t>СПРОСИТЕ</a:t>
            </a:r>
            <a:endParaRPr dirty="0"/>
          </a:p>
          <a:p>
            <a:pPr marL="685800" marR="0" lvl="1" indent="-228600" algn="l" rtl="0">
              <a:lnSpc>
                <a:spcPct val="90000"/>
              </a:lnSpc>
              <a:spcBef>
                <a:spcPts val="500"/>
              </a:spcBef>
              <a:spcAft>
                <a:spcPts val="0"/>
              </a:spcAft>
              <a:buClr>
                <a:schemeClr val="dk1"/>
              </a:buClr>
              <a:buSzPts val="2200"/>
              <a:buFont typeface="Arial"/>
              <a:buChar char="•"/>
            </a:pPr>
            <a:r>
              <a:rPr lang="ru-RU" sz="2200" b="0" i="0" u="none" strike="noStrike" cap="none" dirty="0">
                <a:solidFill>
                  <a:schemeClr val="dk1"/>
                </a:solidFill>
                <a:latin typeface="Arial"/>
                <a:ea typeface="Arial"/>
                <a:cs typeface="Arial"/>
                <a:sym typeface="Arial"/>
              </a:rPr>
              <a:t>Недавние контакты: больной человек, недавние укусы, воздействие химических веществ, воздействие жары или холода...?</a:t>
            </a:r>
            <a:endParaRPr dirty="0"/>
          </a:p>
          <a:p>
            <a:pPr marL="685800" marR="0" lvl="1" indent="-228600" algn="l" rtl="0">
              <a:lnSpc>
                <a:spcPct val="90000"/>
              </a:lnSpc>
              <a:spcBef>
                <a:spcPts val="500"/>
              </a:spcBef>
              <a:spcAft>
                <a:spcPts val="0"/>
              </a:spcAft>
              <a:buClr>
                <a:schemeClr val="dk1"/>
              </a:buClr>
              <a:buSzPts val="2200"/>
              <a:buFont typeface="Arial"/>
              <a:buChar char="•"/>
            </a:pPr>
            <a:r>
              <a:rPr lang="ru-RU" sz="2200" b="0" i="0" u="none" strike="noStrike" cap="none" dirty="0">
                <a:solidFill>
                  <a:schemeClr val="dk1"/>
                </a:solidFill>
                <a:latin typeface="Arial"/>
                <a:ea typeface="Arial"/>
                <a:cs typeface="Arial"/>
                <a:sym typeface="Arial"/>
              </a:rPr>
              <a:t>Наркотики или алкоголь? </a:t>
            </a:r>
            <a:endParaRPr dirty="0"/>
          </a:p>
          <a:p>
            <a:pPr marL="685800" marR="0" lvl="1" indent="-88900" algn="l" rtl="0">
              <a:lnSpc>
                <a:spcPct val="90000"/>
              </a:lnSpc>
              <a:spcBef>
                <a:spcPts val="500"/>
              </a:spcBef>
              <a:spcAft>
                <a:spcPts val="0"/>
              </a:spcAft>
              <a:buClr>
                <a:schemeClr val="dk1"/>
              </a:buClr>
              <a:buSzPts val="2200"/>
              <a:buFont typeface="Arial"/>
              <a:buNone/>
            </a:pPr>
            <a:endParaRPr sz="22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accent2"/>
              </a:buClr>
              <a:buSzPts val="2400"/>
              <a:buFont typeface="Arial"/>
              <a:buNone/>
            </a:pPr>
            <a:r>
              <a:rPr lang="ru-RU" sz="2400" dirty="0">
                <a:solidFill>
                  <a:schemeClr val="accent2"/>
                </a:solidFill>
                <a:latin typeface="Arial"/>
                <a:ea typeface="Arial"/>
                <a:cs typeface="Arial"/>
                <a:sym typeface="Arial"/>
              </a:rPr>
              <a:t>ПОДУМАЙТЕ</a:t>
            </a:r>
            <a:endParaRPr dirty="0"/>
          </a:p>
          <a:p>
            <a:pPr marL="685800" marR="0" lvl="1" indent="-228600" algn="l" rtl="0">
              <a:lnSpc>
                <a:spcPct val="90000"/>
              </a:lnSpc>
              <a:spcBef>
                <a:spcPts val="500"/>
              </a:spcBef>
              <a:spcAft>
                <a:spcPts val="0"/>
              </a:spcAft>
              <a:buClr>
                <a:schemeClr val="dk1"/>
              </a:buClr>
              <a:buSzPts val="2200"/>
              <a:buFont typeface="Arial"/>
              <a:buChar char="•"/>
            </a:pPr>
            <a:r>
              <a:rPr lang="ru-RU" sz="2200" b="0" i="0" u="none" strike="noStrike" cap="none" dirty="0">
                <a:solidFill>
                  <a:schemeClr val="dk1"/>
                </a:solidFill>
                <a:latin typeface="Arial"/>
                <a:ea typeface="Arial"/>
                <a:cs typeface="Arial"/>
                <a:sym typeface="Arial"/>
              </a:rPr>
              <a:t>Контакт с больным может свидетельствовать о наличии инфекции.</a:t>
            </a:r>
            <a:endParaRPr dirty="0"/>
          </a:p>
          <a:p>
            <a:pPr marL="685800" marR="0" lvl="1" indent="-228600" algn="l" rtl="0">
              <a:lnSpc>
                <a:spcPct val="90000"/>
              </a:lnSpc>
              <a:spcBef>
                <a:spcPts val="500"/>
              </a:spcBef>
              <a:spcAft>
                <a:spcPts val="0"/>
              </a:spcAft>
              <a:buClr>
                <a:schemeClr val="dk1"/>
              </a:buClr>
              <a:buSzPts val="2200"/>
              <a:buFont typeface="Arial"/>
              <a:buChar char="•"/>
            </a:pPr>
            <a:r>
              <a:rPr lang="ru-RU" sz="2200" b="0" i="0" u="none" strike="noStrike" cap="none" dirty="0">
                <a:solidFill>
                  <a:schemeClr val="dk1"/>
                </a:solidFill>
                <a:latin typeface="Arial"/>
                <a:ea typeface="Arial"/>
                <a:cs typeface="Arial"/>
                <a:sym typeface="Arial"/>
              </a:rPr>
              <a:t>Химическое воздействие (пестициды) может указывать на отравление. </a:t>
            </a:r>
            <a:endParaRPr dirty="0"/>
          </a:p>
          <a:p>
            <a:pPr marL="685800" marR="0" lvl="1" indent="-228600" algn="l" rtl="0">
              <a:lnSpc>
                <a:spcPct val="90000"/>
              </a:lnSpc>
              <a:spcBef>
                <a:spcPts val="500"/>
              </a:spcBef>
              <a:spcAft>
                <a:spcPts val="0"/>
              </a:spcAft>
              <a:buClr>
                <a:schemeClr val="dk1"/>
              </a:buClr>
              <a:buSzPts val="2200"/>
              <a:buFont typeface="Arial"/>
              <a:buChar char="•"/>
            </a:pPr>
            <a:r>
              <a:rPr lang="ru-RU" sz="2200" b="0" i="0" u="none" strike="noStrike" cap="none" dirty="0">
                <a:solidFill>
                  <a:schemeClr val="dk1"/>
                </a:solidFill>
                <a:latin typeface="Arial"/>
                <a:ea typeface="Arial"/>
                <a:cs typeface="Arial"/>
                <a:sym typeface="Arial"/>
              </a:rPr>
              <a:t>Укусы могут свидетельствовать об отравлении ядом.</a:t>
            </a:r>
            <a:endParaRPr dirty="0"/>
          </a:p>
          <a:p>
            <a:pPr marL="685800" marR="0" lvl="1" indent="-228600" algn="l" rtl="0">
              <a:lnSpc>
                <a:spcPct val="90000"/>
              </a:lnSpc>
              <a:spcBef>
                <a:spcPts val="500"/>
              </a:spcBef>
              <a:spcAft>
                <a:spcPts val="0"/>
              </a:spcAft>
              <a:buClr>
                <a:schemeClr val="dk1"/>
              </a:buClr>
              <a:buSzPts val="2200"/>
              <a:buFont typeface="Arial"/>
              <a:buChar char="•"/>
            </a:pPr>
            <a:r>
              <a:rPr lang="ru-RU" sz="2200" b="0" i="0" u="none" strike="noStrike" cap="none" dirty="0">
                <a:solidFill>
                  <a:schemeClr val="dk1"/>
                </a:solidFill>
                <a:latin typeface="Arial"/>
                <a:ea typeface="Arial"/>
                <a:cs typeface="Arial"/>
                <a:sym typeface="Arial"/>
              </a:rPr>
              <a:t>Воздействие экстремальных температур предполагает наличие гипертермии / гипотермии. </a:t>
            </a:r>
            <a:endParaRPr dirty="0"/>
          </a:p>
          <a:p>
            <a:pPr marL="685800" marR="0" lvl="1" indent="-228600" algn="l" rtl="0">
              <a:lnSpc>
                <a:spcPct val="90000"/>
              </a:lnSpc>
              <a:spcBef>
                <a:spcPts val="500"/>
              </a:spcBef>
              <a:spcAft>
                <a:spcPts val="0"/>
              </a:spcAft>
              <a:buClr>
                <a:schemeClr val="dk1"/>
              </a:buClr>
              <a:buSzPts val="2200"/>
              <a:buFont typeface="Arial"/>
              <a:buChar char="•"/>
            </a:pPr>
            <a:r>
              <a:rPr lang="ru-RU" sz="2200" b="0" i="0" u="none" strike="noStrike" cap="none" dirty="0">
                <a:solidFill>
                  <a:schemeClr val="dk1"/>
                </a:solidFill>
                <a:latin typeface="Arial"/>
                <a:ea typeface="Arial"/>
                <a:cs typeface="Arial"/>
                <a:sym typeface="Arial"/>
              </a:rPr>
              <a:t>Прием наркотиков может вызвать возбуждение или вялость.</a:t>
            </a:r>
            <a:endParaRPr dirty="0"/>
          </a:p>
          <a:p>
            <a:pPr marL="685800" marR="0" lvl="1" indent="-228600" algn="l" rtl="0">
              <a:lnSpc>
                <a:spcPct val="90000"/>
              </a:lnSpc>
              <a:spcBef>
                <a:spcPts val="500"/>
              </a:spcBef>
              <a:spcAft>
                <a:spcPts val="0"/>
              </a:spcAft>
              <a:buClr>
                <a:schemeClr val="dk1"/>
              </a:buClr>
              <a:buSzPts val="2200"/>
              <a:buFont typeface="Arial"/>
              <a:buChar char="•"/>
            </a:pPr>
            <a:r>
              <a:rPr lang="ru-RU" sz="2200" b="0" i="0" u="none" strike="noStrike" cap="none" dirty="0">
                <a:solidFill>
                  <a:schemeClr val="dk1"/>
                </a:solidFill>
                <a:latin typeface="Arial"/>
                <a:ea typeface="Arial"/>
                <a:cs typeface="Arial"/>
                <a:sym typeface="Arial"/>
              </a:rPr>
              <a:t>Алкогольная интоксикация и абстиненция могут вызвать ИПС. </a:t>
            </a:r>
            <a:endParaRPr dirty="0"/>
          </a:p>
        </p:txBody>
      </p:sp>
      <p:pic>
        <p:nvPicPr>
          <p:cNvPr id="656" name="Google Shape;656;p31"/>
          <p:cNvPicPr preferRelativeResize="0"/>
          <p:nvPr/>
        </p:nvPicPr>
        <p:blipFill rotWithShape="1">
          <a:blip r:embed="rId3">
            <a:alphaModFix/>
          </a:blip>
          <a:srcRect/>
          <a:stretch/>
        </p:blipFill>
        <p:spPr>
          <a:xfrm>
            <a:off x="396361" y="3887740"/>
            <a:ext cx="1076641" cy="1132074"/>
          </a:xfrm>
          <a:prstGeom prst="rect">
            <a:avLst/>
          </a:prstGeom>
          <a:noFill/>
          <a:ln>
            <a:noFill/>
          </a:ln>
        </p:spPr>
      </p:pic>
      <p:pic>
        <p:nvPicPr>
          <p:cNvPr id="657" name="Google Shape;657;p31"/>
          <p:cNvPicPr preferRelativeResize="0"/>
          <p:nvPr/>
        </p:nvPicPr>
        <p:blipFill rotWithShape="1">
          <a:blip r:embed="rId4">
            <a:alphaModFix/>
          </a:blip>
          <a:srcRect/>
          <a:stretch/>
        </p:blipFill>
        <p:spPr>
          <a:xfrm>
            <a:off x="11001375" y="5766587"/>
            <a:ext cx="1024163" cy="1054479"/>
          </a:xfrm>
          <a:prstGeom prst="rect">
            <a:avLst/>
          </a:prstGeom>
          <a:noFill/>
          <a:ln>
            <a:noFill/>
          </a:ln>
        </p:spPr>
      </p:pic>
      <p:pic>
        <p:nvPicPr>
          <p:cNvPr id="658" name="Google Shape;658;p31" descr="A picture containing silhouette, vector graphics&#10;&#10;Description automatically generated"/>
          <p:cNvPicPr preferRelativeResize="0"/>
          <p:nvPr/>
        </p:nvPicPr>
        <p:blipFill rotWithShape="1">
          <a:blip r:embed="rId5">
            <a:alphaModFix/>
          </a:blip>
          <a:srcRect/>
          <a:stretch/>
        </p:blipFill>
        <p:spPr>
          <a:xfrm>
            <a:off x="10027299" y="1916608"/>
            <a:ext cx="1998239" cy="1395075"/>
          </a:xfrm>
          <a:prstGeom prst="rect">
            <a:avLst/>
          </a:prstGeom>
          <a:noFill/>
          <a:ln>
            <a:noFill/>
          </a:ln>
        </p:spPr>
      </p:pic>
      <p:sp>
        <p:nvSpPr>
          <p:cNvPr id="659" name="Google Shape;659;p31"/>
          <p:cNvSpPr txBox="1"/>
          <p:nvPr/>
        </p:nvSpPr>
        <p:spPr>
          <a:xfrm>
            <a:off x="10372822" y="3384920"/>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Вопрос из рабочей тетради №1</a:t>
            </a:r>
            <a:endParaRPr/>
          </a:p>
        </p:txBody>
      </p:sp>
      <p:sp>
        <p:nvSpPr>
          <p:cNvPr id="666" name="Google Shape;666;p32"/>
          <p:cNvSpPr txBox="1">
            <a:spLocks noGrp="1"/>
          </p:cNvSpPr>
          <p:nvPr>
            <p:ph type="body" idx="1"/>
          </p:nvPr>
        </p:nvSpPr>
        <p:spPr>
          <a:xfrm>
            <a:off x="838200" y="1823493"/>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ru-RU" sz="2400" dirty="0"/>
              <a:t>Используя приведенный выше раздел рабочей тетради, перечислите 7 вопросов о </a:t>
            </a:r>
            <a:r>
              <a:rPr lang="ru-RU" sz="2400" b="1" dirty="0"/>
              <a:t>ПРИЗНАКАХ И СИМПТОМАХ</a:t>
            </a:r>
            <a:r>
              <a:rPr lang="ru-RU" sz="2400" dirty="0"/>
              <a:t>, которые вы бы задали при сборе анамнеза SAMPLE.</a:t>
            </a:r>
            <a:endParaRPr dirty="0"/>
          </a:p>
          <a:p>
            <a:pPr marL="0" lvl="0" indent="0" algn="l" rtl="0">
              <a:lnSpc>
                <a:spcPct val="115000"/>
              </a:lnSpc>
              <a:spcBef>
                <a:spcPts val="0"/>
              </a:spcBef>
              <a:spcAft>
                <a:spcPts val="0"/>
              </a:spcAft>
              <a:buClr>
                <a:schemeClr val="dk1"/>
              </a:buClr>
              <a:buSzPts val="1100"/>
              <a:buNone/>
            </a:pPr>
            <a:endParaRPr sz="2400" dirty="0"/>
          </a:p>
          <a:p>
            <a:pPr marL="0" lvl="0" indent="0" algn="l" rtl="0">
              <a:lnSpc>
                <a:spcPct val="115000"/>
              </a:lnSpc>
              <a:spcBef>
                <a:spcPts val="0"/>
              </a:spcBef>
              <a:spcAft>
                <a:spcPts val="0"/>
              </a:spcAft>
              <a:buClr>
                <a:schemeClr val="dk1"/>
              </a:buClr>
              <a:buSzPts val="1100"/>
              <a:buNone/>
            </a:pPr>
            <a:r>
              <a:rPr lang="ru-RU" sz="2400" dirty="0"/>
              <a:t>1.</a:t>
            </a:r>
            <a:endParaRPr dirty="0"/>
          </a:p>
          <a:p>
            <a:pPr marL="0" lvl="0" indent="0" algn="l" rtl="0">
              <a:lnSpc>
                <a:spcPct val="115000"/>
              </a:lnSpc>
              <a:spcBef>
                <a:spcPts val="0"/>
              </a:spcBef>
              <a:spcAft>
                <a:spcPts val="0"/>
              </a:spcAft>
              <a:buClr>
                <a:schemeClr val="dk1"/>
              </a:buClr>
              <a:buSzPts val="1100"/>
              <a:buNone/>
            </a:pPr>
            <a:r>
              <a:rPr lang="ru-RU" sz="2400" dirty="0"/>
              <a:t>2.</a:t>
            </a:r>
            <a:endParaRPr dirty="0"/>
          </a:p>
          <a:p>
            <a:pPr marL="0" lvl="0" indent="0" algn="l" rtl="0">
              <a:lnSpc>
                <a:spcPct val="115000"/>
              </a:lnSpc>
              <a:spcBef>
                <a:spcPts val="0"/>
              </a:spcBef>
              <a:spcAft>
                <a:spcPts val="0"/>
              </a:spcAft>
              <a:buClr>
                <a:schemeClr val="dk1"/>
              </a:buClr>
              <a:buSzPts val="1100"/>
              <a:buNone/>
            </a:pPr>
            <a:r>
              <a:rPr lang="ru-RU" sz="2400" dirty="0"/>
              <a:t>3.</a:t>
            </a:r>
            <a:endParaRPr dirty="0"/>
          </a:p>
          <a:p>
            <a:pPr marL="0" lvl="0" indent="0" algn="l" rtl="0">
              <a:lnSpc>
                <a:spcPct val="115000"/>
              </a:lnSpc>
              <a:spcBef>
                <a:spcPts val="0"/>
              </a:spcBef>
              <a:spcAft>
                <a:spcPts val="0"/>
              </a:spcAft>
              <a:buClr>
                <a:schemeClr val="dk1"/>
              </a:buClr>
              <a:buSzPts val="1100"/>
              <a:buNone/>
            </a:pPr>
            <a:r>
              <a:rPr lang="ru-RU" sz="2400" dirty="0"/>
              <a:t>4.</a:t>
            </a:r>
            <a:endParaRPr dirty="0"/>
          </a:p>
          <a:p>
            <a:pPr marL="0" lvl="0" indent="0" algn="l" rtl="0">
              <a:lnSpc>
                <a:spcPct val="115000"/>
              </a:lnSpc>
              <a:spcBef>
                <a:spcPts val="0"/>
              </a:spcBef>
              <a:spcAft>
                <a:spcPts val="0"/>
              </a:spcAft>
              <a:buClr>
                <a:schemeClr val="dk1"/>
              </a:buClr>
              <a:buSzPts val="1100"/>
              <a:buNone/>
            </a:pPr>
            <a:r>
              <a:rPr lang="ru-RU" sz="2400" dirty="0"/>
              <a:t>5.</a:t>
            </a:r>
            <a:endParaRPr dirty="0"/>
          </a:p>
          <a:p>
            <a:pPr marL="0" lvl="0" indent="0" algn="l" rtl="0">
              <a:lnSpc>
                <a:spcPct val="115000"/>
              </a:lnSpc>
              <a:spcBef>
                <a:spcPts val="0"/>
              </a:spcBef>
              <a:spcAft>
                <a:spcPts val="0"/>
              </a:spcAft>
              <a:buClr>
                <a:schemeClr val="dk1"/>
              </a:buClr>
              <a:buSzPts val="1100"/>
              <a:buNone/>
            </a:pPr>
            <a:r>
              <a:rPr lang="ru-RU" sz="2400" dirty="0"/>
              <a:t>6.</a:t>
            </a:r>
            <a:endParaRPr dirty="0"/>
          </a:p>
          <a:p>
            <a:pPr marL="0" lvl="0" indent="0" algn="l" rtl="0">
              <a:lnSpc>
                <a:spcPct val="115000"/>
              </a:lnSpc>
              <a:spcBef>
                <a:spcPts val="0"/>
              </a:spcBef>
              <a:spcAft>
                <a:spcPts val="0"/>
              </a:spcAft>
              <a:buClr>
                <a:schemeClr val="dk1"/>
              </a:buClr>
              <a:buSzPts val="1100"/>
              <a:buNone/>
            </a:pPr>
            <a:r>
              <a:rPr lang="ru-RU" sz="2400" dirty="0"/>
              <a:t>7.</a:t>
            </a:r>
            <a:endParaRPr dirty="0"/>
          </a:p>
          <a:p>
            <a:pPr marL="0" lvl="0" indent="0" algn="l" rtl="0">
              <a:lnSpc>
                <a:spcPct val="115000"/>
              </a:lnSpc>
              <a:spcBef>
                <a:spcPts val="0"/>
              </a:spcBef>
              <a:spcAft>
                <a:spcPts val="0"/>
              </a:spcAft>
              <a:buClr>
                <a:schemeClr val="dk1"/>
              </a:buClr>
              <a:buSzPts val="1100"/>
              <a:buNone/>
            </a:pPr>
            <a:endParaRPr sz="2400" dirty="0"/>
          </a:p>
          <a:p>
            <a:pPr marL="228600" lvl="0" indent="-76200" algn="l" rtl="0">
              <a:lnSpc>
                <a:spcPct val="90000"/>
              </a:lnSpc>
              <a:spcBef>
                <a:spcPts val="1000"/>
              </a:spcBef>
              <a:spcAft>
                <a:spcPts val="0"/>
              </a:spcAft>
              <a:buClr>
                <a:schemeClr val="dk1"/>
              </a:buClr>
              <a:buSzPts val="2400"/>
              <a:buNone/>
            </a:pPr>
            <a:endParaRPr sz="2400" dirty="0"/>
          </a:p>
        </p:txBody>
      </p:sp>
      <p:pic>
        <p:nvPicPr>
          <p:cNvPr id="667" name="Google Shape;667;p32"/>
          <p:cNvPicPr preferRelativeResize="0"/>
          <p:nvPr/>
        </p:nvPicPr>
        <p:blipFill rotWithShape="1">
          <a:blip r:embed="rId3">
            <a:alphaModFix/>
          </a:blip>
          <a:srcRect/>
          <a:stretch/>
        </p:blipFill>
        <p:spPr>
          <a:xfrm>
            <a:off x="9910481" y="179527"/>
            <a:ext cx="2103309" cy="164396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33"/>
          <p:cNvSpPr txBox="1"/>
          <p:nvPr/>
        </p:nvSpPr>
        <p:spPr>
          <a:xfrm>
            <a:off x="-2349" y="1828935"/>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673" name="Google Shape;673;p33"/>
          <p:cNvSpPr txBox="1">
            <a:spLocks noGrp="1"/>
          </p:cNvSpPr>
          <p:nvPr>
            <p:ph type="title"/>
          </p:nvPr>
        </p:nvSpPr>
        <p:spPr>
          <a:xfrm>
            <a:off x="93050" y="1813346"/>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Arial"/>
              <a:buNone/>
            </a:pPr>
            <a:r>
              <a:rPr lang="ru-RU" sz="4000" b="1" dirty="0">
                <a:solidFill>
                  <a:srgbClr val="FFFFFF"/>
                </a:solidFill>
                <a:latin typeface="Arial"/>
                <a:ea typeface="Arial"/>
                <a:cs typeface="Arial"/>
                <a:sym typeface="Arial"/>
              </a:rPr>
              <a:t>Изменение психического статуса</a:t>
            </a:r>
            <a:endParaRPr dirty="0"/>
          </a:p>
        </p:txBody>
      </p:sp>
      <p:sp>
        <p:nvSpPr>
          <p:cNvPr id="674" name="Google Shape;674;p33"/>
          <p:cNvSpPr txBox="1"/>
          <p:nvPr/>
        </p:nvSpPr>
        <p:spPr>
          <a:xfrm>
            <a:off x="-236957" y="3428512"/>
            <a:ext cx="12105453" cy="954067"/>
          </a:xfrm>
          <a:prstGeom prst="rect">
            <a:avLst/>
          </a:prstGeom>
          <a:noFill/>
          <a:ln>
            <a:noFill/>
          </a:ln>
        </p:spPr>
        <p:txBody>
          <a:bodyPr spcFirstLastPara="1" wrap="square" lIns="365750" tIns="45700" rIns="45700" bIns="45700" anchor="t" anchorCtr="0">
            <a:spAutoFit/>
          </a:bodyPr>
          <a:lstStyle/>
          <a:p>
            <a:pPr marL="0" marR="0" lvl="0" indent="0" algn="l" rtl="0">
              <a:lnSpc>
                <a:spcPct val="100000"/>
              </a:lnSpc>
              <a:spcBef>
                <a:spcPts val="0"/>
              </a:spcBef>
              <a:spcAft>
                <a:spcPts val="0"/>
              </a:spcAft>
              <a:buNone/>
            </a:pPr>
            <a:r>
              <a:rPr lang="ru-RU" sz="2800" b="1" i="0" u="none" strike="noStrike" cap="none" dirty="0">
                <a:solidFill>
                  <a:srgbClr val="1F3864"/>
                </a:solidFill>
                <a:latin typeface="Arial"/>
                <a:ea typeface="Arial"/>
                <a:cs typeface="Arial"/>
                <a:sym typeface="Arial"/>
              </a:rPr>
              <a:t>Часть 2: </a:t>
            </a:r>
            <a:r>
              <a:rPr lang="ru-RU" sz="2800" b="1" i="0" u="none" strike="noStrike" cap="none" dirty="0">
                <a:solidFill>
                  <a:schemeClr val="accent2"/>
                </a:solidFill>
                <a:latin typeface="Arial"/>
                <a:ea typeface="Arial"/>
                <a:cs typeface="Arial"/>
                <a:sym typeface="Arial"/>
              </a:rPr>
              <a:t>Вторичное обследование </a:t>
            </a:r>
            <a:r>
              <a:rPr lang="ru-RU" sz="2800" b="1" i="0" u="none" strike="noStrike" cap="none" dirty="0">
                <a:solidFill>
                  <a:srgbClr val="1F3864"/>
                </a:solidFill>
                <a:latin typeface="Arial"/>
                <a:ea typeface="Arial"/>
                <a:cs typeface="Arial"/>
                <a:sym typeface="Arial"/>
              </a:rPr>
              <a:t>и причины изменения психического статуса</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34"/>
          <p:cNvSpPr txBox="1">
            <a:spLocks noGrp="1"/>
          </p:cNvSpPr>
          <p:nvPr>
            <p:ph type="title"/>
          </p:nvPr>
        </p:nvSpPr>
        <p:spPr>
          <a:xfrm>
            <a:off x="270387" y="320049"/>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1F3864"/>
              </a:buClr>
              <a:buSzPct val="100000"/>
              <a:buFont typeface="Arial"/>
              <a:buNone/>
            </a:pPr>
            <a:r>
              <a:rPr lang="ru-RU" sz="4000" dirty="0">
                <a:solidFill>
                  <a:srgbClr val="1F3864"/>
                </a:solidFill>
                <a:latin typeface="Arial"/>
                <a:ea typeface="Arial"/>
                <a:cs typeface="Arial"/>
                <a:sym typeface="Arial"/>
              </a:rPr>
              <a:t>При оказании помощи пациентам с измененным психическим статусом всегда обращайте внимание на безопасность!</a:t>
            </a:r>
            <a:endParaRPr dirty="0"/>
          </a:p>
        </p:txBody>
      </p:sp>
      <p:sp>
        <p:nvSpPr>
          <p:cNvPr id="681" name="Google Shape;681;p34"/>
          <p:cNvSpPr txBox="1">
            <a:spLocks noGrp="1"/>
          </p:cNvSpPr>
          <p:nvPr>
            <p:ph type="body" idx="1"/>
          </p:nvPr>
        </p:nvSpPr>
        <p:spPr>
          <a:xfrm>
            <a:off x="270387" y="1907222"/>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ru-RU" sz="2000" dirty="0">
                <a:latin typeface="Arial"/>
                <a:ea typeface="Arial"/>
                <a:cs typeface="Arial"/>
                <a:sym typeface="Arial"/>
              </a:rPr>
              <a:t>Возбужденное и агрессивное поведение – обычное явление. </a:t>
            </a:r>
            <a:endParaRPr dirty="0"/>
          </a:p>
          <a:p>
            <a:pPr marL="228600" lvl="0" indent="-228600" algn="l" rtl="0">
              <a:lnSpc>
                <a:spcPct val="90000"/>
              </a:lnSpc>
              <a:spcBef>
                <a:spcPts val="1000"/>
              </a:spcBef>
              <a:spcAft>
                <a:spcPts val="0"/>
              </a:spcAft>
              <a:buClr>
                <a:schemeClr val="dk1"/>
              </a:buClr>
              <a:buSzPts val="2000"/>
              <a:buChar char="•"/>
            </a:pPr>
            <a:r>
              <a:rPr lang="ru-RU" sz="2000" dirty="0">
                <a:latin typeface="Arial"/>
                <a:ea typeface="Arial"/>
                <a:cs typeface="Arial"/>
                <a:sym typeface="Arial"/>
              </a:rPr>
              <a:t>Определите причину, установите в качестве приоритета безопасность пациента и медицинских работников.</a:t>
            </a:r>
            <a:endParaRPr dirty="0"/>
          </a:p>
          <a:p>
            <a:pPr marL="228600" lvl="0" indent="-228600" algn="l" rtl="0">
              <a:lnSpc>
                <a:spcPct val="90000"/>
              </a:lnSpc>
              <a:spcBef>
                <a:spcPts val="1000"/>
              </a:spcBef>
              <a:spcAft>
                <a:spcPts val="0"/>
              </a:spcAft>
              <a:buClr>
                <a:schemeClr val="dk1"/>
              </a:buClr>
              <a:buSzPts val="2000"/>
              <a:buChar char="•"/>
            </a:pPr>
            <a:r>
              <a:rPr lang="ru-RU" sz="2000" dirty="0">
                <a:latin typeface="Arial"/>
                <a:ea typeface="Arial"/>
                <a:cs typeface="Arial"/>
                <a:sym typeface="Arial"/>
              </a:rPr>
              <a:t>Сохраняйте спокойствие, работайте в команде. </a:t>
            </a:r>
            <a:endParaRPr dirty="0"/>
          </a:p>
          <a:p>
            <a:pPr marL="228600" lvl="0" indent="-228600" algn="l" rtl="0">
              <a:lnSpc>
                <a:spcPct val="90000"/>
              </a:lnSpc>
              <a:spcBef>
                <a:spcPts val="1000"/>
              </a:spcBef>
              <a:spcAft>
                <a:spcPts val="0"/>
              </a:spcAft>
              <a:buClr>
                <a:schemeClr val="dk1"/>
              </a:buClr>
              <a:buSzPts val="2000"/>
              <a:buChar char="•"/>
            </a:pPr>
            <a:r>
              <a:rPr lang="ru-RU" sz="2000" dirty="0">
                <a:latin typeface="Arial"/>
                <a:ea typeface="Arial"/>
                <a:cs typeface="Arial"/>
                <a:sym typeface="Arial"/>
              </a:rPr>
              <a:t>Убедитесь, что в помещении нет оружия и есть пути отхода.</a:t>
            </a:r>
            <a:endParaRPr dirty="0"/>
          </a:p>
          <a:p>
            <a:pPr marL="228600" lvl="0" indent="-228600" algn="l" rtl="0">
              <a:lnSpc>
                <a:spcPct val="90000"/>
              </a:lnSpc>
              <a:spcBef>
                <a:spcPts val="1000"/>
              </a:spcBef>
              <a:spcAft>
                <a:spcPts val="0"/>
              </a:spcAft>
              <a:buClr>
                <a:schemeClr val="dk1"/>
              </a:buClr>
              <a:buSzPts val="2000"/>
              <a:buChar char="•"/>
            </a:pPr>
            <a:r>
              <a:rPr lang="ru-RU" sz="2000" dirty="0">
                <a:latin typeface="Arial"/>
                <a:ea typeface="Arial"/>
                <a:cs typeface="Arial"/>
                <a:sym typeface="Arial"/>
              </a:rPr>
              <a:t>Избегайте возникновения у пациента чувства угрозы.</a:t>
            </a:r>
            <a:endParaRPr dirty="0"/>
          </a:p>
          <a:p>
            <a:pPr marL="228600" lvl="0" indent="-228600" algn="l" rtl="0">
              <a:lnSpc>
                <a:spcPct val="90000"/>
              </a:lnSpc>
              <a:spcBef>
                <a:spcPts val="1000"/>
              </a:spcBef>
              <a:spcAft>
                <a:spcPts val="0"/>
              </a:spcAft>
              <a:buClr>
                <a:schemeClr val="dk1"/>
              </a:buClr>
              <a:buSzPts val="2000"/>
              <a:buChar char="•"/>
            </a:pPr>
            <a:r>
              <a:rPr lang="ru-RU" sz="2000" dirty="0">
                <a:latin typeface="Arial"/>
                <a:ea typeface="Arial"/>
                <a:cs typeface="Arial"/>
                <a:sym typeface="Arial"/>
              </a:rPr>
              <a:t>Не садитесь слишком близко и говорите спокойным, доброжелательным голосом.</a:t>
            </a:r>
            <a:endParaRPr dirty="0"/>
          </a:p>
          <a:p>
            <a:pPr marL="228600" lvl="0" indent="-228600" algn="l" rtl="0">
              <a:lnSpc>
                <a:spcPct val="90000"/>
              </a:lnSpc>
              <a:spcBef>
                <a:spcPts val="1000"/>
              </a:spcBef>
              <a:spcAft>
                <a:spcPts val="0"/>
              </a:spcAft>
              <a:buClr>
                <a:schemeClr val="dk1"/>
              </a:buClr>
              <a:buSzPts val="2000"/>
              <a:buChar char="•"/>
            </a:pPr>
            <a:r>
              <a:rPr lang="ru-RU" sz="2000" dirty="0">
                <a:latin typeface="Arial"/>
                <a:ea typeface="Arial"/>
                <a:cs typeface="Arial"/>
                <a:sym typeface="Arial"/>
              </a:rPr>
              <a:t>Объясните, что происходит.</a:t>
            </a:r>
            <a:endParaRPr dirty="0"/>
          </a:p>
          <a:p>
            <a:pPr marL="228600" lvl="0" indent="-228600" algn="l" rtl="0">
              <a:lnSpc>
                <a:spcPct val="90000"/>
              </a:lnSpc>
              <a:spcBef>
                <a:spcPts val="1000"/>
              </a:spcBef>
              <a:spcAft>
                <a:spcPts val="0"/>
              </a:spcAft>
              <a:buClr>
                <a:schemeClr val="dk1"/>
              </a:buClr>
              <a:buSzPts val="2000"/>
              <a:buChar char="•"/>
            </a:pPr>
            <a:r>
              <a:rPr lang="ru-RU" sz="2000" dirty="0">
                <a:latin typeface="Arial"/>
                <a:ea typeface="Arial"/>
                <a:cs typeface="Arial"/>
                <a:sym typeface="Arial"/>
              </a:rPr>
              <a:t>При необходимости подходите всей группой или зовите на помощь.</a:t>
            </a:r>
            <a:endParaRPr dirty="0"/>
          </a:p>
          <a:p>
            <a:pPr marL="228600" lvl="0" indent="-228600" algn="l" rtl="0">
              <a:lnSpc>
                <a:spcPct val="90000"/>
              </a:lnSpc>
              <a:spcBef>
                <a:spcPts val="1000"/>
              </a:spcBef>
              <a:spcAft>
                <a:spcPts val="0"/>
              </a:spcAft>
              <a:buClr>
                <a:schemeClr val="dk1"/>
              </a:buClr>
              <a:buSzPts val="2000"/>
              <a:buChar char="•"/>
            </a:pPr>
            <a:r>
              <a:rPr lang="ru-RU" sz="2000" b="1" dirty="0">
                <a:latin typeface="Arial"/>
                <a:ea typeface="Arial"/>
                <a:cs typeface="Arial"/>
                <a:sym typeface="Arial"/>
              </a:rPr>
              <a:t>Проверьте</a:t>
            </a:r>
            <a:r>
              <a:rPr lang="ru-RU" sz="2000" dirty="0">
                <a:latin typeface="Arial"/>
                <a:ea typeface="Arial"/>
                <a:cs typeface="Arial"/>
                <a:sym typeface="Arial"/>
              </a:rPr>
              <a:t> показатели жизнедеятельности, температуру и уровень глюкозы; лечите выявленные отклонения от нормы.</a:t>
            </a:r>
            <a:endParaRPr dirty="0"/>
          </a:p>
          <a:p>
            <a:pPr marL="228600" lvl="0" indent="-228600" algn="l" rtl="0">
              <a:lnSpc>
                <a:spcPct val="90000"/>
              </a:lnSpc>
              <a:spcBef>
                <a:spcPts val="1000"/>
              </a:spcBef>
              <a:spcAft>
                <a:spcPts val="0"/>
              </a:spcAft>
              <a:buClr>
                <a:schemeClr val="dk1"/>
              </a:buClr>
              <a:buSzPts val="2000"/>
              <a:buChar char="•"/>
            </a:pPr>
            <a:r>
              <a:rPr lang="ru-RU" sz="2000" dirty="0">
                <a:latin typeface="Arial"/>
                <a:ea typeface="Arial"/>
                <a:cs typeface="Arial"/>
                <a:sym typeface="Arial"/>
              </a:rPr>
              <a:t>Вызывайте помощь как можно раньше.</a:t>
            </a:r>
            <a:endParaRPr sz="2000" dirty="0"/>
          </a:p>
        </p:txBody>
      </p:sp>
      <p:pic>
        <p:nvPicPr>
          <p:cNvPr id="682" name="Google Shape;682;p34"/>
          <p:cNvPicPr preferRelativeResize="0"/>
          <p:nvPr/>
        </p:nvPicPr>
        <p:blipFill rotWithShape="1">
          <a:blip r:embed="rId3">
            <a:alphaModFix/>
          </a:blip>
          <a:srcRect/>
          <a:stretch/>
        </p:blipFill>
        <p:spPr>
          <a:xfrm>
            <a:off x="9427614" y="2211255"/>
            <a:ext cx="2716745" cy="1895108"/>
          </a:xfrm>
          <a:prstGeom prst="rect">
            <a:avLst/>
          </a:prstGeom>
          <a:noFill/>
          <a:ln>
            <a:noFill/>
          </a:ln>
        </p:spPr>
      </p:pic>
      <p:sp>
        <p:nvSpPr>
          <p:cNvPr id="683" name="Google Shape;683;p34"/>
          <p:cNvSpPr txBox="1"/>
          <p:nvPr/>
        </p:nvSpPr>
        <p:spPr>
          <a:xfrm>
            <a:off x="10018635" y="4087586"/>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Результаты вторичного обследования</a:t>
            </a:r>
            <a:endParaRPr/>
          </a:p>
        </p:txBody>
      </p:sp>
      <p:sp>
        <p:nvSpPr>
          <p:cNvPr id="690" name="Google Shape;690;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342900" lvl="0" algn="l" rtl="0">
              <a:lnSpc>
                <a:spcPct val="90000"/>
              </a:lnSpc>
              <a:spcBef>
                <a:spcPts val="0"/>
              </a:spcBef>
              <a:spcAft>
                <a:spcPts val="0"/>
              </a:spcAft>
              <a:buClr>
                <a:schemeClr val="dk1"/>
              </a:buClr>
              <a:buSzPts val="2400"/>
              <a:buFont typeface="Arial" panose="020B0604020202020204" pitchFamily="34" charset="0"/>
              <a:buChar char="•"/>
            </a:pPr>
            <a:r>
              <a:rPr lang="ru-RU" b="1" dirty="0"/>
              <a:t>Проверьте</a:t>
            </a:r>
            <a:r>
              <a:rPr lang="ru-RU" dirty="0"/>
              <a:t> уровень сознания с помощью шкалы AVPU.</a:t>
            </a:r>
            <a:endParaRPr dirty="0"/>
          </a:p>
          <a:p>
            <a:pPr marL="342900" lvl="0" algn="l" rtl="0">
              <a:lnSpc>
                <a:spcPct val="90000"/>
              </a:lnSpc>
              <a:spcBef>
                <a:spcPts val="1000"/>
              </a:spcBef>
              <a:spcAft>
                <a:spcPts val="0"/>
              </a:spcAft>
              <a:buClr>
                <a:schemeClr val="dk1"/>
              </a:buClr>
              <a:buSzPts val="2400"/>
              <a:buFont typeface="Arial" panose="020B0604020202020204" pitchFamily="34" charset="0"/>
              <a:buChar char="•"/>
            </a:pPr>
            <a:r>
              <a:rPr lang="ru-RU" b="1" dirty="0"/>
              <a:t>Используйте </a:t>
            </a:r>
            <a:r>
              <a:rPr lang="ru-RU" dirty="0"/>
              <a:t>шкалу комы Глазго при травме.</a:t>
            </a:r>
            <a:endParaRPr dirty="0"/>
          </a:p>
          <a:p>
            <a:pPr marL="342900" lvl="0" algn="l" rtl="0">
              <a:lnSpc>
                <a:spcPct val="90000"/>
              </a:lnSpc>
              <a:spcBef>
                <a:spcPts val="1000"/>
              </a:spcBef>
              <a:spcAft>
                <a:spcPts val="0"/>
              </a:spcAft>
              <a:buClr>
                <a:schemeClr val="dk1"/>
              </a:buClr>
              <a:buSzPts val="2400"/>
              <a:buFont typeface="Arial" panose="020B0604020202020204" pitchFamily="34" charset="0"/>
              <a:buChar char="•"/>
            </a:pPr>
            <a:r>
              <a:rPr lang="ru-RU" b="1" dirty="0"/>
              <a:t>Проверьте</a:t>
            </a:r>
            <a:r>
              <a:rPr lang="ru-RU" dirty="0"/>
              <a:t> уровень глюкозы.</a:t>
            </a:r>
            <a:endParaRPr dirty="0"/>
          </a:p>
          <a:p>
            <a:pPr marL="342900" lvl="0" algn="l" rtl="0">
              <a:lnSpc>
                <a:spcPct val="90000"/>
              </a:lnSpc>
              <a:spcBef>
                <a:spcPts val="1000"/>
              </a:spcBef>
              <a:spcAft>
                <a:spcPts val="0"/>
              </a:spcAft>
              <a:buClr>
                <a:schemeClr val="dk1"/>
              </a:buClr>
              <a:buSzPts val="2400"/>
              <a:buFont typeface="Arial" panose="020B0604020202020204" pitchFamily="34" charset="0"/>
              <a:buChar char="•"/>
            </a:pPr>
            <a:r>
              <a:rPr lang="ru-RU" b="1" dirty="0"/>
              <a:t>Проверьте</a:t>
            </a:r>
            <a:r>
              <a:rPr lang="ru-RU" dirty="0"/>
              <a:t> зрачки – суженные, расширенные или неодинакового размера.</a:t>
            </a:r>
            <a:endParaRPr dirty="0"/>
          </a:p>
          <a:p>
            <a:pPr marL="342900" lvl="0" algn="l" rtl="0">
              <a:lnSpc>
                <a:spcPct val="90000"/>
              </a:lnSpc>
              <a:spcBef>
                <a:spcPts val="1000"/>
              </a:spcBef>
              <a:spcAft>
                <a:spcPts val="0"/>
              </a:spcAft>
              <a:buClr>
                <a:schemeClr val="dk1"/>
              </a:buClr>
              <a:buSzPts val="2400"/>
              <a:buFont typeface="Arial" panose="020B0604020202020204" pitchFamily="34" charset="0"/>
              <a:buChar char="•"/>
            </a:pPr>
            <a:r>
              <a:rPr lang="ru-RU" b="1" dirty="0"/>
              <a:t>Проверьте </a:t>
            </a:r>
            <a:r>
              <a:rPr lang="ru-RU" dirty="0"/>
              <a:t>способность пациента ориентироваться:</a:t>
            </a:r>
            <a:endParaRPr dirty="0"/>
          </a:p>
          <a:p>
            <a:pPr marL="800100" lvl="1" algn="l" rtl="0">
              <a:lnSpc>
                <a:spcPct val="90000"/>
              </a:lnSpc>
              <a:spcBef>
                <a:spcPts val="500"/>
              </a:spcBef>
              <a:spcAft>
                <a:spcPts val="0"/>
              </a:spcAft>
              <a:buClr>
                <a:schemeClr val="dk1"/>
              </a:buClr>
              <a:buSzPts val="2400"/>
              <a:buFont typeface="Wingdings" panose="05000000000000000000" pitchFamily="2" charset="2"/>
              <a:buChar char="ü"/>
            </a:pPr>
            <a:r>
              <a:rPr lang="ru-RU" dirty="0"/>
              <a:t>Как вас зовут?</a:t>
            </a:r>
            <a:endParaRPr dirty="0"/>
          </a:p>
          <a:p>
            <a:pPr marL="800100" lvl="1" algn="l" rtl="0">
              <a:lnSpc>
                <a:spcPct val="90000"/>
              </a:lnSpc>
              <a:spcBef>
                <a:spcPts val="500"/>
              </a:spcBef>
              <a:spcAft>
                <a:spcPts val="0"/>
              </a:spcAft>
              <a:buClr>
                <a:schemeClr val="dk1"/>
              </a:buClr>
              <a:buSzPts val="2400"/>
              <a:buFont typeface="Wingdings" panose="05000000000000000000" pitchFamily="2" charset="2"/>
              <a:buChar char="ü"/>
            </a:pPr>
            <a:r>
              <a:rPr lang="ru-RU" dirty="0"/>
              <a:t>Где вы?</a:t>
            </a:r>
            <a:endParaRPr dirty="0"/>
          </a:p>
          <a:p>
            <a:pPr marL="800100" lvl="1" algn="l" rtl="0">
              <a:lnSpc>
                <a:spcPct val="90000"/>
              </a:lnSpc>
              <a:spcBef>
                <a:spcPts val="500"/>
              </a:spcBef>
              <a:spcAft>
                <a:spcPts val="0"/>
              </a:spcAft>
              <a:buClr>
                <a:schemeClr val="dk1"/>
              </a:buClr>
              <a:buSzPts val="2400"/>
              <a:buFont typeface="Wingdings" panose="05000000000000000000" pitchFamily="2" charset="2"/>
              <a:buChar char="ü"/>
            </a:pPr>
            <a:r>
              <a:rPr lang="ru-RU" dirty="0"/>
              <a:t>Который час?</a:t>
            </a:r>
            <a:endParaRPr dirty="0"/>
          </a:p>
          <a:p>
            <a:pPr marL="800100" lvl="1" algn="l" rtl="0">
              <a:lnSpc>
                <a:spcPct val="90000"/>
              </a:lnSpc>
              <a:spcBef>
                <a:spcPts val="500"/>
              </a:spcBef>
              <a:spcAft>
                <a:spcPts val="0"/>
              </a:spcAft>
              <a:buClr>
                <a:schemeClr val="dk1"/>
              </a:buClr>
              <a:buSzPts val="2400"/>
              <a:buFont typeface="Wingdings" panose="05000000000000000000" pitchFamily="2" charset="2"/>
              <a:buChar char="ü"/>
            </a:pPr>
            <a:r>
              <a:rPr lang="ru-RU" dirty="0"/>
              <a:t>Какой сегодня день недели?</a:t>
            </a:r>
            <a:endParaRPr dirty="0"/>
          </a:p>
        </p:txBody>
      </p:sp>
      <p:sp>
        <p:nvSpPr>
          <p:cNvPr id="691" name="Google Shape;691;p35"/>
          <p:cNvSpPr txBox="1"/>
          <p:nvPr/>
        </p:nvSpPr>
        <p:spPr>
          <a:xfrm>
            <a:off x="10533496" y="5482971"/>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692" name="Google Shape;692;p35" descr="A picture containing logo&#10;&#10;Description automatically generated"/>
          <p:cNvPicPr preferRelativeResize="0"/>
          <p:nvPr/>
        </p:nvPicPr>
        <p:blipFill rotWithShape="1">
          <a:blip r:embed="rId3">
            <a:alphaModFix/>
          </a:blip>
          <a:srcRect/>
          <a:stretch/>
        </p:blipFill>
        <p:spPr>
          <a:xfrm>
            <a:off x="9344967" y="3627005"/>
            <a:ext cx="2661257" cy="185596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36"/>
          <p:cNvSpPr txBox="1">
            <a:spLocks noGrp="1"/>
          </p:cNvSpPr>
          <p:nvPr>
            <p:ph type="title"/>
          </p:nvPr>
        </p:nvSpPr>
        <p:spPr>
          <a:xfrm>
            <a:off x="437147" y="4371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Результаты вторичного обследования</a:t>
            </a:r>
            <a:endParaRPr/>
          </a:p>
        </p:txBody>
      </p:sp>
      <p:sp>
        <p:nvSpPr>
          <p:cNvPr id="699" name="Google Shape;699;p36"/>
          <p:cNvSpPr txBox="1">
            <a:spLocks noGrp="1"/>
          </p:cNvSpPr>
          <p:nvPr>
            <p:ph type="body" idx="1"/>
          </p:nvPr>
        </p:nvSpPr>
        <p:spPr>
          <a:xfrm>
            <a:off x="435429" y="986192"/>
            <a:ext cx="906638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200"/>
              <a:buNone/>
            </a:pPr>
            <a:r>
              <a:rPr lang="ru-RU" sz="2200" b="1" dirty="0"/>
              <a:t>Проверьте</a:t>
            </a:r>
            <a:r>
              <a:rPr lang="ru-RU" sz="2200" dirty="0"/>
              <a:t> наличие травм:</a:t>
            </a:r>
            <a:endParaRPr dirty="0"/>
          </a:p>
          <a:p>
            <a:pPr marL="685800" lvl="1" indent="-228600" algn="l" rtl="0">
              <a:lnSpc>
                <a:spcPct val="90000"/>
              </a:lnSpc>
              <a:spcBef>
                <a:spcPts val="500"/>
              </a:spcBef>
              <a:spcAft>
                <a:spcPts val="0"/>
              </a:spcAft>
              <a:buClr>
                <a:schemeClr val="dk1"/>
              </a:buClr>
              <a:buSzPts val="2200"/>
              <a:buChar char="•"/>
            </a:pPr>
            <a:r>
              <a:rPr lang="ru-RU" sz="2200" dirty="0"/>
              <a:t>Черепно-мозговая травма</a:t>
            </a:r>
            <a:endParaRPr dirty="0"/>
          </a:p>
          <a:p>
            <a:pPr marL="685800" lvl="1" indent="-228600" algn="l" rtl="0">
              <a:lnSpc>
                <a:spcPct val="90000"/>
              </a:lnSpc>
              <a:spcBef>
                <a:spcPts val="500"/>
              </a:spcBef>
              <a:spcAft>
                <a:spcPts val="0"/>
              </a:spcAft>
              <a:buClr>
                <a:schemeClr val="dk1"/>
              </a:buClr>
              <a:buSzPts val="2200"/>
              <a:buChar char="•"/>
            </a:pPr>
            <a:r>
              <a:rPr lang="ru-RU" sz="2200" b="1" dirty="0"/>
              <a:t>Проверьте</a:t>
            </a:r>
            <a:r>
              <a:rPr lang="ru-RU" sz="2200" dirty="0"/>
              <a:t>, нет ли кровоподтеков вокруг глаз, за ушами или истечения прозрачной жидкости из носа или рта. </a:t>
            </a:r>
            <a:endParaRPr dirty="0"/>
          </a:p>
          <a:p>
            <a:pPr marL="0" lvl="0" indent="0" algn="l" rtl="0">
              <a:lnSpc>
                <a:spcPct val="90000"/>
              </a:lnSpc>
              <a:spcBef>
                <a:spcPts val="1000"/>
              </a:spcBef>
              <a:spcAft>
                <a:spcPts val="0"/>
              </a:spcAft>
              <a:buClr>
                <a:schemeClr val="dk1"/>
              </a:buClr>
              <a:buSzPts val="2200"/>
              <a:buNone/>
            </a:pPr>
            <a:r>
              <a:rPr lang="ru-RU" sz="2200" b="1" dirty="0"/>
              <a:t>Проверьте</a:t>
            </a:r>
            <a:r>
              <a:rPr lang="ru-RU" sz="2200" dirty="0"/>
              <a:t> температуру:</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Инфекционные заболевания, отравления, алкогольная абстиненция и изменения в гормональном фоне организма могут вызвать лихорадку.</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Гипотермия может означать сепсис, воздействие холода  </a:t>
            </a:r>
            <a:endParaRPr dirty="0"/>
          </a:p>
          <a:p>
            <a:pPr marL="715963" lvl="1" indent="-258763" algn="l" rtl="0">
              <a:lnSpc>
                <a:spcPct val="90000"/>
              </a:lnSpc>
              <a:spcBef>
                <a:spcPts val="500"/>
              </a:spcBef>
              <a:spcAft>
                <a:spcPts val="0"/>
              </a:spcAft>
              <a:buClr>
                <a:schemeClr val="dk1"/>
              </a:buClr>
              <a:buSzPts val="2200"/>
              <a:buNone/>
            </a:pPr>
            <a:r>
              <a:rPr lang="ru-RU" sz="2200" dirty="0">
                <a:latin typeface="Arial"/>
                <a:ea typeface="Arial"/>
                <a:cs typeface="Arial"/>
                <a:sym typeface="Arial"/>
              </a:rPr>
              <a:t>   или низкий уровень гормонов в организме (щитовидная железа).</a:t>
            </a:r>
            <a:endParaRPr dirty="0"/>
          </a:p>
          <a:p>
            <a:pPr marL="0" lvl="0" indent="0" algn="l" rtl="0">
              <a:lnSpc>
                <a:spcPct val="90000"/>
              </a:lnSpc>
              <a:spcBef>
                <a:spcPts val="1000"/>
              </a:spcBef>
              <a:spcAft>
                <a:spcPts val="0"/>
              </a:spcAft>
              <a:buClr>
                <a:schemeClr val="dk1"/>
              </a:buClr>
              <a:buSzPts val="2200"/>
              <a:buNone/>
            </a:pPr>
            <a:r>
              <a:rPr lang="ru-RU" sz="2200" b="1" dirty="0"/>
              <a:t>Проверьте</a:t>
            </a:r>
            <a:r>
              <a:rPr lang="ru-RU" sz="2200" dirty="0"/>
              <a:t> наличие ригидности мышц шеи:</a:t>
            </a:r>
            <a:endParaRPr dirty="0"/>
          </a:p>
          <a:p>
            <a:pPr marL="685800" lvl="1" indent="-228600" algn="l" rtl="0">
              <a:lnSpc>
                <a:spcPct val="90000"/>
              </a:lnSpc>
              <a:spcBef>
                <a:spcPts val="500"/>
              </a:spcBef>
              <a:spcAft>
                <a:spcPts val="0"/>
              </a:spcAft>
              <a:buClr>
                <a:schemeClr val="dk1"/>
              </a:buClr>
              <a:buSzPts val="2200"/>
              <a:buChar char="•"/>
            </a:pPr>
            <a:r>
              <a:rPr lang="ru-RU" sz="2200" dirty="0"/>
              <a:t>Инфекция</a:t>
            </a:r>
            <a:endParaRPr dirty="0"/>
          </a:p>
          <a:p>
            <a:pPr marL="685800" lvl="1" indent="-228600" algn="l" rtl="0">
              <a:lnSpc>
                <a:spcPct val="90000"/>
              </a:lnSpc>
              <a:spcBef>
                <a:spcPts val="500"/>
              </a:spcBef>
              <a:spcAft>
                <a:spcPts val="0"/>
              </a:spcAft>
              <a:buClr>
                <a:schemeClr val="dk1"/>
              </a:buClr>
              <a:buSzPts val="2200"/>
              <a:buChar char="•"/>
            </a:pPr>
            <a:r>
              <a:rPr lang="ru-RU" sz="2200" dirty="0"/>
              <a:t>Кровоизлияние в мозг</a:t>
            </a:r>
            <a:endParaRPr dirty="0"/>
          </a:p>
          <a:p>
            <a:pPr marL="685800" lvl="1" indent="-228600" algn="l" rtl="0">
              <a:lnSpc>
                <a:spcPct val="90000"/>
              </a:lnSpc>
              <a:spcBef>
                <a:spcPts val="500"/>
              </a:spcBef>
              <a:spcAft>
                <a:spcPts val="0"/>
              </a:spcAft>
              <a:buClr>
                <a:schemeClr val="dk1"/>
              </a:buClr>
              <a:buSzPts val="2200"/>
              <a:buChar char="•"/>
            </a:pPr>
            <a:r>
              <a:rPr lang="ru-RU" sz="2200" dirty="0"/>
              <a:t>Травма (иммобилизуйте позвоночник, не двигайте шею) </a:t>
            </a:r>
            <a:endParaRPr dirty="0"/>
          </a:p>
        </p:txBody>
      </p:sp>
      <p:sp>
        <p:nvSpPr>
          <p:cNvPr id="700" name="Google Shape;700;p36"/>
          <p:cNvSpPr txBox="1"/>
          <p:nvPr/>
        </p:nvSpPr>
        <p:spPr>
          <a:xfrm>
            <a:off x="10036809" y="5700987"/>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701" name="Google Shape;701;p36" descr="A picture containing diagram&#10;&#10;Description automatically generated"/>
          <p:cNvPicPr preferRelativeResize="0"/>
          <p:nvPr/>
        </p:nvPicPr>
        <p:blipFill rotWithShape="1">
          <a:blip r:embed="rId3">
            <a:alphaModFix/>
          </a:blip>
          <a:srcRect/>
          <a:stretch/>
        </p:blipFill>
        <p:spPr>
          <a:xfrm>
            <a:off x="8802355" y="3800804"/>
            <a:ext cx="2725615" cy="190018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37"/>
          <p:cNvSpPr txBox="1">
            <a:spLocks noGrp="1"/>
          </p:cNvSpPr>
          <p:nvPr>
            <p:ph type="title"/>
          </p:nvPr>
        </p:nvSpPr>
        <p:spPr>
          <a:xfrm>
            <a:off x="479854" y="29098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Результаты вторичного обследования</a:t>
            </a:r>
            <a:endParaRPr/>
          </a:p>
        </p:txBody>
      </p:sp>
      <p:sp>
        <p:nvSpPr>
          <p:cNvPr id="708" name="Google Shape;708;p37"/>
          <p:cNvSpPr txBox="1">
            <a:spLocks noGrp="1"/>
          </p:cNvSpPr>
          <p:nvPr>
            <p:ph type="body" idx="1"/>
          </p:nvPr>
        </p:nvSpPr>
        <p:spPr>
          <a:xfrm>
            <a:off x="393357" y="1739128"/>
            <a:ext cx="7587765" cy="4351338"/>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ct val="100000"/>
              <a:buNone/>
            </a:pPr>
            <a:r>
              <a:rPr lang="ru-RU" sz="2800" b="1" dirty="0"/>
              <a:t>Проверьте</a:t>
            </a:r>
            <a:r>
              <a:rPr lang="ru-RU" sz="2800" dirty="0"/>
              <a:t> силу и чувствительность пациента.</a:t>
            </a:r>
            <a:endParaRPr dirty="0"/>
          </a:p>
          <a:p>
            <a:pPr marL="0" lvl="0" indent="0" algn="l" rtl="0">
              <a:lnSpc>
                <a:spcPct val="90000"/>
              </a:lnSpc>
              <a:spcBef>
                <a:spcPts val="1000"/>
              </a:spcBef>
              <a:spcAft>
                <a:spcPts val="0"/>
              </a:spcAft>
              <a:buClr>
                <a:schemeClr val="dk1"/>
              </a:buClr>
              <a:buSzPct val="100000"/>
              <a:buNone/>
            </a:pPr>
            <a:r>
              <a:rPr lang="ru-RU" sz="2800" b="1" dirty="0"/>
              <a:t>Попросите</a:t>
            </a:r>
            <a:r>
              <a:rPr lang="ru-RU" sz="2800" dirty="0"/>
              <a:t> пациента следовать инструкциям:</a:t>
            </a:r>
            <a:endParaRPr dirty="0"/>
          </a:p>
          <a:p>
            <a:pPr marL="685800" lvl="1" indent="-228600" algn="l" rtl="0">
              <a:lnSpc>
                <a:spcPct val="90000"/>
              </a:lnSpc>
              <a:spcBef>
                <a:spcPts val="500"/>
              </a:spcBef>
              <a:spcAft>
                <a:spcPts val="0"/>
              </a:spcAft>
              <a:buClr>
                <a:schemeClr val="dk1"/>
              </a:buClr>
              <a:buSzPct val="100000"/>
              <a:buChar char="•"/>
            </a:pPr>
            <a:r>
              <a:rPr lang="ru-RU" sz="2800" dirty="0"/>
              <a:t>Проверьте силу мышц лица, рук и ног.</a:t>
            </a:r>
            <a:endParaRPr dirty="0"/>
          </a:p>
          <a:p>
            <a:pPr marL="0" lvl="0" indent="0" algn="l" rtl="0">
              <a:lnSpc>
                <a:spcPct val="90000"/>
              </a:lnSpc>
              <a:spcBef>
                <a:spcPts val="1000"/>
              </a:spcBef>
              <a:spcAft>
                <a:spcPts val="0"/>
              </a:spcAft>
              <a:buClr>
                <a:schemeClr val="dk1"/>
              </a:buClr>
              <a:buSzPct val="100000"/>
              <a:buNone/>
            </a:pPr>
            <a:r>
              <a:rPr lang="ru-RU" sz="2800" b="1" dirty="0"/>
              <a:t>Ищите</a:t>
            </a:r>
            <a:r>
              <a:rPr lang="ru-RU" sz="2800" dirty="0"/>
              <a:t> генерализованную или одностороннюю слабость:</a:t>
            </a:r>
            <a:endParaRPr dirty="0"/>
          </a:p>
          <a:p>
            <a:pPr marL="685800" lvl="1" indent="-228600" algn="l" rtl="0">
              <a:lnSpc>
                <a:spcPct val="90000"/>
              </a:lnSpc>
              <a:spcBef>
                <a:spcPts val="500"/>
              </a:spcBef>
              <a:spcAft>
                <a:spcPts val="0"/>
              </a:spcAft>
              <a:buClr>
                <a:schemeClr val="dk1"/>
              </a:buClr>
              <a:buSzPct val="100000"/>
              <a:buChar char="•"/>
            </a:pPr>
            <a:r>
              <a:rPr lang="ru-RU" sz="2800" dirty="0"/>
              <a:t>Предполагайте наличие образования, кровотечения или тромбоза сосуда.</a:t>
            </a:r>
            <a:endParaRPr dirty="0"/>
          </a:p>
          <a:p>
            <a:pPr marL="685800" lvl="1" indent="-228600" algn="l" rtl="0">
              <a:lnSpc>
                <a:spcPct val="90000"/>
              </a:lnSpc>
              <a:spcBef>
                <a:spcPts val="500"/>
              </a:spcBef>
              <a:spcAft>
                <a:spcPts val="0"/>
              </a:spcAft>
              <a:buClr>
                <a:schemeClr val="dk1"/>
              </a:buClr>
              <a:buSzPct val="100000"/>
              <a:buChar char="•"/>
            </a:pPr>
            <a:r>
              <a:rPr lang="ru-RU" sz="2800" dirty="0"/>
              <a:t>Подумайте о возможности гипогликемии.</a:t>
            </a:r>
            <a:endParaRPr dirty="0"/>
          </a:p>
          <a:p>
            <a:pPr marL="685800" lvl="1" indent="-228600" algn="l" rtl="0">
              <a:lnSpc>
                <a:spcPct val="90000"/>
              </a:lnSpc>
              <a:spcBef>
                <a:spcPts val="500"/>
              </a:spcBef>
              <a:spcAft>
                <a:spcPts val="0"/>
              </a:spcAft>
              <a:buClr>
                <a:schemeClr val="dk1"/>
              </a:buClr>
              <a:buSzPct val="100000"/>
              <a:buChar char="•"/>
            </a:pPr>
            <a:r>
              <a:rPr lang="ru-RU" sz="2800" dirty="0"/>
              <a:t>Генерализованная слабость указывает на </a:t>
            </a:r>
            <a:r>
              <a:rPr lang="ru-RU" sz="2800" dirty="0" err="1"/>
              <a:t>электрлитный</a:t>
            </a:r>
            <a:r>
              <a:rPr lang="ru-RU" sz="2800" dirty="0"/>
              <a:t> дисбаланс. </a:t>
            </a:r>
            <a:endParaRPr dirty="0"/>
          </a:p>
        </p:txBody>
      </p:sp>
      <p:pic>
        <p:nvPicPr>
          <p:cNvPr id="709" name="Google Shape;709;p37"/>
          <p:cNvPicPr preferRelativeResize="0"/>
          <p:nvPr/>
        </p:nvPicPr>
        <p:blipFill rotWithShape="1">
          <a:blip r:embed="rId3">
            <a:alphaModFix/>
          </a:blip>
          <a:srcRect/>
          <a:stretch/>
        </p:blipFill>
        <p:spPr>
          <a:xfrm>
            <a:off x="7144294" y="1397743"/>
            <a:ext cx="4386624" cy="3059958"/>
          </a:xfrm>
          <a:prstGeom prst="rect">
            <a:avLst/>
          </a:prstGeom>
          <a:noFill/>
          <a:ln>
            <a:noFill/>
          </a:ln>
        </p:spPr>
      </p:pic>
      <p:sp>
        <p:nvSpPr>
          <p:cNvPr id="710" name="Google Shape;710;p37"/>
          <p:cNvSpPr txBox="1"/>
          <p:nvPr/>
        </p:nvSpPr>
        <p:spPr>
          <a:xfrm>
            <a:off x="10035157" y="4457701"/>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38"/>
          <p:cNvSpPr txBox="1">
            <a:spLocks noGrp="1"/>
          </p:cNvSpPr>
          <p:nvPr>
            <p:ph type="title"/>
          </p:nvPr>
        </p:nvSpPr>
        <p:spPr>
          <a:xfrm>
            <a:off x="566351" y="19037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Arial"/>
              <a:buNone/>
            </a:pPr>
            <a:r>
              <a:rPr lang="ru-RU">
                <a:solidFill>
                  <a:srgbClr val="1F3864"/>
                </a:solidFill>
              </a:rPr>
              <a:t>Результаты вторичного обследования</a:t>
            </a:r>
            <a:endParaRPr/>
          </a:p>
        </p:txBody>
      </p:sp>
      <p:sp>
        <p:nvSpPr>
          <p:cNvPr id="717" name="Google Shape;717;p38"/>
          <p:cNvSpPr txBox="1">
            <a:spLocks noGrp="1"/>
          </p:cNvSpPr>
          <p:nvPr>
            <p:ph type="body" idx="1"/>
          </p:nvPr>
        </p:nvSpPr>
        <p:spPr>
          <a:xfrm>
            <a:off x="577086" y="1334037"/>
            <a:ext cx="10648950" cy="45561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ru-RU" b="1" dirty="0">
                <a:latin typeface="Arial"/>
                <a:ea typeface="Arial"/>
                <a:cs typeface="Arial"/>
                <a:sym typeface="Arial"/>
              </a:rPr>
              <a:t>Проверьте </a:t>
            </a:r>
            <a:r>
              <a:rPr lang="ru-RU" dirty="0">
                <a:latin typeface="Arial"/>
                <a:ea typeface="Arial"/>
                <a:cs typeface="Arial"/>
                <a:sym typeface="Arial"/>
              </a:rPr>
              <a:t>наличие признаков дегидратации: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Сухость во рту</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Аномальная реакция на кожный щипковый тест</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Предполагайте диабетический кетоацидоз</a:t>
            </a:r>
            <a:endParaRPr dirty="0"/>
          </a:p>
          <a:p>
            <a:pPr marL="0" lvl="0" indent="0" algn="l" rtl="0">
              <a:lnSpc>
                <a:spcPct val="90000"/>
              </a:lnSpc>
              <a:spcBef>
                <a:spcPts val="1000"/>
              </a:spcBef>
              <a:spcAft>
                <a:spcPts val="0"/>
              </a:spcAft>
              <a:buClr>
                <a:schemeClr val="dk1"/>
              </a:buClr>
              <a:buSzPts val="2400"/>
              <a:buNone/>
            </a:pPr>
            <a:r>
              <a:rPr lang="ru-RU" b="1" dirty="0" err="1">
                <a:latin typeface="Arial"/>
                <a:ea typeface="Arial"/>
                <a:cs typeface="Arial"/>
                <a:sym typeface="Arial"/>
              </a:rPr>
              <a:t>Пропальпируйте</a:t>
            </a:r>
            <a:r>
              <a:rPr lang="ru-RU" dirty="0">
                <a:latin typeface="Arial"/>
                <a:ea typeface="Arial"/>
                <a:cs typeface="Arial"/>
                <a:sym typeface="Arial"/>
              </a:rPr>
              <a:t> живот:</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Увеличенная печень (заболевание печени)</a:t>
            </a:r>
            <a:endParaRPr dirty="0"/>
          </a:p>
          <a:p>
            <a:pPr marL="0" lvl="0" indent="0" algn="l" rtl="0">
              <a:lnSpc>
                <a:spcPct val="90000"/>
              </a:lnSpc>
              <a:spcBef>
                <a:spcPts val="1000"/>
              </a:spcBef>
              <a:spcAft>
                <a:spcPts val="0"/>
              </a:spcAft>
              <a:buClr>
                <a:schemeClr val="dk1"/>
              </a:buClr>
              <a:buSzPts val="2400"/>
              <a:buNone/>
            </a:pPr>
            <a:r>
              <a:rPr lang="ru-RU" b="1" dirty="0">
                <a:latin typeface="Arial"/>
                <a:ea typeface="Arial"/>
                <a:cs typeface="Arial"/>
                <a:sym typeface="Arial"/>
              </a:rPr>
              <a:t>Потрогайте</a:t>
            </a:r>
            <a:r>
              <a:rPr lang="ru-RU" dirty="0">
                <a:latin typeface="Arial"/>
                <a:ea typeface="Arial"/>
                <a:cs typeface="Arial"/>
                <a:sym typeface="Arial"/>
              </a:rPr>
              <a:t> кожу:</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Холодная, бледная, влажная кожа: предполагает гипогликемию</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Желтушная (желтая) кожа: предполагает заболевание печени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Проверьте на предмет сыпи, укусов, ужаливаний</a:t>
            </a:r>
            <a:endParaRPr lang="ru-RU" dirty="0">
              <a:solidFill>
                <a:srgbClr val="1F3864"/>
              </a:solidFill>
              <a:latin typeface="Arial"/>
              <a:ea typeface="Arial"/>
              <a:cs typeface="Arial"/>
              <a:sym typeface="Arial"/>
            </a:endParaRPr>
          </a:p>
          <a:p>
            <a:pPr marL="0" lvl="0" indent="0" algn="ctr" rtl="0">
              <a:lnSpc>
                <a:spcPct val="90000"/>
              </a:lnSpc>
              <a:spcBef>
                <a:spcPts val="1000"/>
              </a:spcBef>
              <a:spcAft>
                <a:spcPts val="0"/>
              </a:spcAft>
              <a:buClr>
                <a:srgbClr val="1F3864"/>
              </a:buClr>
              <a:buSzPts val="2800"/>
              <a:buNone/>
            </a:pPr>
            <a:r>
              <a:rPr lang="ru-RU" sz="2800" dirty="0">
                <a:solidFill>
                  <a:srgbClr val="1F3864"/>
                </a:solidFill>
                <a:latin typeface="Arial"/>
                <a:ea typeface="Arial"/>
                <a:cs typeface="Arial"/>
                <a:sym typeface="Arial"/>
              </a:rPr>
              <a:t>Следите за изменениями психического статуса – состояние пациентов может быстро ухудшиться! </a:t>
            </a:r>
            <a:endParaRPr lang="ru-RU" dirty="0"/>
          </a:p>
          <a:p>
            <a:pPr marL="0" lvl="0" indent="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b="1" dirty="0"/>
          </a:p>
        </p:txBody>
      </p:sp>
      <p:sp>
        <p:nvSpPr>
          <p:cNvPr id="718" name="Google Shape;718;p38"/>
          <p:cNvSpPr txBox="1"/>
          <p:nvPr/>
        </p:nvSpPr>
        <p:spPr>
          <a:xfrm>
            <a:off x="9722554" y="3602293"/>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719" name="Google Shape;719;p38" descr="Diagram&#10;&#10;Description automatically generated"/>
          <p:cNvPicPr preferRelativeResize="0"/>
          <p:nvPr/>
        </p:nvPicPr>
        <p:blipFill rotWithShape="1">
          <a:blip r:embed="rId3">
            <a:alphaModFix/>
          </a:blip>
          <a:srcRect/>
          <a:stretch/>
        </p:blipFill>
        <p:spPr>
          <a:xfrm>
            <a:off x="8574505" y="1767738"/>
            <a:ext cx="2651531" cy="184436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ru-RU"/>
              <a:t>Вопрос из рабочей тетради №2</a:t>
            </a:r>
            <a:endParaRPr/>
          </a:p>
        </p:txBody>
      </p:sp>
      <p:sp>
        <p:nvSpPr>
          <p:cNvPr id="726" name="Google Shape;726;p39"/>
          <p:cNvSpPr txBox="1">
            <a:spLocks noGrp="1"/>
          </p:cNvSpPr>
          <p:nvPr>
            <p:ph type="body" idx="1"/>
          </p:nvPr>
        </p:nvSpPr>
        <p:spPr>
          <a:xfrm>
            <a:off x="838200" y="2061881"/>
            <a:ext cx="10515600" cy="411508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400"/>
              <a:buNone/>
            </a:pPr>
            <a:r>
              <a:rPr lang="ru-RU" dirty="0"/>
              <a:t>Используя приведенный выше раздел рабочей тетради, перечислите 5 результатов ВТОРИЧНОГО обследования, наличие которых необходимо проверить у пациента с измененным психическим статусом:</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ru-RU" dirty="0"/>
              <a:t>1.</a:t>
            </a:r>
            <a:endParaRPr dirty="0"/>
          </a:p>
          <a:p>
            <a:pPr marL="0" lvl="0" indent="0" algn="l" rtl="0">
              <a:lnSpc>
                <a:spcPct val="90000"/>
              </a:lnSpc>
              <a:spcBef>
                <a:spcPts val="1000"/>
              </a:spcBef>
              <a:spcAft>
                <a:spcPts val="0"/>
              </a:spcAft>
              <a:buClr>
                <a:schemeClr val="dk1"/>
              </a:buClr>
              <a:buSzPts val="2400"/>
              <a:buNone/>
            </a:pPr>
            <a:r>
              <a:rPr lang="ru-RU" dirty="0"/>
              <a:t>2.</a:t>
            </a:r>
            <a:endParaRPr dirty="0"/>
          </a:p>
          <a:p>
            <a:pPr marL="0" lvl="0" indent="0" algn="l" rtl="0">
              <a:lnSpc>
                <a:spcPct val="90000"/>
              </a:lnSpc>
              <a:spcBef>
                <a:spcPts val="1000"/>
              </a:spcBef>
              <a:spcAft>
                <a:spcPts val="0"/>
              </a:spcAft>
              <a:buClr>
                <a:schemeClr val="dk1"/>
              </a:buClr>
              <a:buSzPts val="2400"/>
              <a:buNone/>
            </a:pPr>
            <a:r>
              <a:rPr lang="ru-RU" dirty="0"/>
              <a:t>3.</a:t>
            </a:r>
            <a:endParaRPr dirty="0"/>
          </a:p>
          <a:p>
            <a:pPr marL="0" lvl="0" indent="0" algn="l" rtl="0">
              <a:lnSpc>
                <a:spcPct val="90000"/>
              </a:lnSpc>
              <a:spcBef>
                <a:spcPts val="1000"/>
              </a:spcBef>
              <a:spcAft>
                <a:spcPts val="0"/>
              </a:spcAft>
              <a:buClr>
                <a:schemeClr val="dk1"/>
              </a:buClr>
              <a:buSzPts val="2400"/>
              <a:buNone/>
            </a:pPr>
            <a:r>
              <a:rPr lang="ru-RU" dirty="0"/>
              <a:t>4.</a:t>
            </a:r>
            <a:endParaRPr dirty="0"/>
          </a:p>
          <a:p>
            <a:pPr marL="0" lvl="0" indent="0" algn="l" rtl="0">
              <a:lnSpc>
                <a:spcPct val="90000"/>
              </a:lnSpc>
              <a:spcBef>
                <a:spcPts val="1000"/>
              </a:spcBef>
              <a:spcAft>
                <a:spcPts val="0"/>
              </a:spcAft>
              <a:buClr>
                <a:schemeClr val="dk1"/>
              </a:buClr>
              <a:buSzPts val="2400"/>
              <a:buNone/>
            </a:pPr>
            <a:r>
              <a:rPr lang="ru-RU" dirty="0"/>
              <a:t>5.</a:t>
            </a:r>
            <a:endParaRPr dirty="0"/>
          </a:p>
        </p:txBody>
      </p:sp>
      <p:pic>
        <p:nvPicPr>
          <p:cNvPr id="727" name="Google Shape;727;p39"/>
          <p:cNvPicPr preferRelativeResize="0"/>
          <p:nvPr/>
        </p:nvPicPr>
        <p:blipFill rotWithShape="1">
          <a:blip r:embed="rId3">
            <a:alphaModFix/>
          </a:blip>
          <a:srcRect/>
          <a:stretch/>
        </p:blipFill>
        <p:spPr>
          <a:xfrm>
            <a:off x="9735399" y="365124"/>
            <a:ext cx="2170852" cy="16967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4"/>
          <p:cNvPicPr preferRelativeResize="0"/>
          <p:nvPr/>
        </p:nvPicPr>
        <p:blipFill rotWithShape="1">
          <a:blip r:embed="rId3">
            <a:alphaModFix/>
          </a:blip>
          <a:srcRect/>
          <a:stretch/>
        </p:blipFill>
        <p:spPr>
          <a:xfrm>
            <a:off x="10866161" y="246915"/>
            <a:ext cx="1158240" cy="1111284"/>
          </a:xfrm>
          <a:prstGeom prst="rect">
            <a:avLst/>
          </a:prstGeom>
          <a:noFill/>
          <a:ln>
            <a:noFill/>
          </a:ln>
        </p:spPr>
      </p:pic>
      <p:sp>
        <p:nvSpPr>
          <p:cNvPr id="378" name="Google Shape;378;p4"/>
          <p:cNvSpPr txBox="1">
            <a:spLocks noGrp="1"/>
          </p:cNvSpPr>
          <p:nvPr>
            <p:ph type="title"/>
          </p:nvPr>
        </p:nvSpPr>
        <p:spPr>
          <a:xfrm>
            <a:off x="838200" y="13977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Обзор</a:t>
            </a:r>
            <a:endParaRPr dirty="0"/>
          </a:p>
        </p:txBody>
      </p:sp>
      <p:sp>
        <p:nvSpPr>
          <p:cNvPr id="379" name="Google Shape;379;p4"/>
          <p:cNvSpPr txBox="1">
            <a:spLocks noGrp="1"/>
          </p:cNvSpPr>
          <p:nvPr>
            <p:ph type="body" idx="1"/>
          </p:nvPr>
        </p:nvSpPr>
        <p:spPr>
          <a:xfrm>
            <a:off x="838200" y="1572478"/>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rgbClr val="1F3864"/>
              </a:buClr>
              <a:buSzPct val="100000"/>
              <a:buChar char="•"/>
            </a:pPr>
            <a:r>
              <a:rPr lang="ru-RU" sz="2400" dirty="0">
                <a:solidFill>
                  <a:srgbClr val="1F3864"/>
                </a:solidFill>
                <a:latin typeface="Arial"/>
                <a:ea typeface="Arial"/>
                <a:cs typeface="Arial"/>
                <a:sym typeface="Arial"/>
              </a:rPr>
              <a:t>Изменённый психический статус </a:t>
            </a:r>
            <a:r>
              <a:rPr lang="ru-RU" sz="2400" dirty="0">
                <a:latin typeface="Arial"/>
                <a:ea typeface="Arial"/>
                <a:cs typeface="Arial"/>
                <a:sym typeface="Arial"/>
              </a:rPr>
              <a:t>– это термин, используемый для обозначения целого ряда проявлений:</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Внезапные или постепенные изменения в поведении</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Дезориентация</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Спутанность сознания</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Кома</a:t>
            </a:r>
            <a:endParaRPr dirty="0"/>
          </a:p>
          <a:p>
            <a:pPr marL="228600" lvl="0" indent="-228600" algn="l" rtl="0">
              <a:lnSpc>
                <a:spcPct val="90000"/>
              </a:lnSpc>
              <a:spcBef>
                <a:spcPts val="1000"/>
              </a:spcBef>
              <a:spcAft>
                <a:spcPts val="0"/>
              </a:spcAft>
              <a:buClr>
                <a:schemeClr val="dk1"/>
              </a:buClr>
              <a:buSzPct val="100000"/>
              <a:buChar char="•"/>
            </a:pPr>
            <a:r>
              <a:rPr lang="ru-RU" sz="2400" dirty="0">
                <a:latin typeface="Arial"/>
                <a:ea typeface="Arial"/>
                <a:cs typeface="Arial"/>
                <a:sym typeface="Arial"/>
              </a:rPr>
              <a:t>Может быть вызвано заболеваниями, которые влияют на мозг, или самим мозгом</a:t>
            </a:r>
            <a:endParaRPr dirty="0"/>
          </a:p>
          <a:p>
            <a:pPr marL="228600" lvl="0" indent="-228600" algn="l" rtl="0">
              <a:lnSpc>
                <a:spcPct val="90000"/>
              </a:lnSpc>
              <a:spcBef>
                <a:spcPts val="1000"/>
              </a:spcBef>
              <a:spcAft>
                <a:spcPts val="0"/>
              </a:spcAft>
              <a:buClr>
                <a:schemeClr val="dk1"/>
              </a:buClr>
              <a:buSzPct val="100000"/>
              <a:buChar char="•"/>
            </a:pPr>
            <a:r>
              <a:rPr lang="ru-RU" sz="2400" dirty="0">
                <a:latin typeface="Arial"/>
                <a:ea typeface="Arial"/>
                <a:cs typeface="Arial"/>
                <a:sym typeface="Arial"/>
              </a:rPr>
              <a:t>Это могут быть хронические психиатрические проблемы или деменция, но сначала необходимо исключить другие угрожающие жизни причины.</a:t>
            </a:r>
            <a:endParaRPr dirty="0"/>
          </a:p>
          <a:p>
            <a:pPr marL="228600" lvl="0" indent="-228600" algn="l" rtl="0">
              <a:lnSpc>
                <a:spcPct val="90000"/>
              </a:lnSpc>
              <a:spcBef>
                <a:spcPts val="1000"/>
              </a:spcBef>
              <a:spcAft>
                <a:spcPts val="0"/>
              </a:spcAft>
              <a:buClr>
                <a:schemeClr val="dk1"/>
              </a:buClr>
              <a:buSzPct val="100000"/>
              <a:buChar char="•"/>
            </a:pPr>
            <a:r>
              <a:rPr lang="ru-RU" sz="2400" dirty="0">
                <a:latin typeface="Arial"/>
                <a:ea typeface="Arial"/>
                <a:cs typeface="Arial"/>
                <a:sym typeface="Arial"/>
              </a:rPr>
              <a:t>Делирий всегда требует полной оценки.</a:t>
            </a:r>
            <a:endParaRPr dirty="0"/>
          </a:p>
          <a:p>
            <a:pPr lvl="1" indent="-457200" algn="l" rtl="0">
              <a:lnSpc>
                <a:spcPct val="90000"/>
              </a:lnSpc>
              <a:spcBef>
                <a:spcPts val="500"/>
              </a:spcBef>
              <a:spcAft>
                <a:spcPts val="0"/>
              </a:spcAft>
              <a:buClr>
                <a:schemeClr val="dk1"/>
              </a:buClr>
              <a:buSzPct val="100000"/>
              <a:buFont typeface="Wingdings" panose="05000000000000000000" pitchFamily="2" charset="2"/>
              <a:buChar char="ü"/>
            </a:pPr>
            <a:r>
              <a:rPr lang="ru-RU" dirty="0">
                <a:latin typeface="Arial"/>
                <a:ea typeface="Arial"/>
                <a:cs typeface="Arial"/>
                <a:sym typeface="Arial"/>
              </a:rPr>
              <a:t>По возможности спросите членов семьи пациента о его исходном психическом статусе.</a:t>
            </a:r>
            <a:endParaRPr dirty="0"/>
          </a:p>
        </p:txBody>
      </p:sp>
      <p:pic>
        <p:nvPicPr>
          <p:cNvPr id="380" name="Google Shape;380;p4"/>
          <p:cNvPicPr preferRelativeResize="0"/>
          <p:nvPr/>
        </p:nvPicPr>
        <p:blipFill rotWithShape="1">
          <a:blip r:embed="rId4">
            <a:alphaModFix/>
          </a:blip>
          <a:srcRect/>
          <a:stretch/>
        </p:blipFill>
        <p:spPr>
          <a:xfrm>
            <a:off x="11001375" y="5766587"/>
            <a:ext cx="1024163" cy="1054479"/>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40"/>
          <p:cNvSpPr txBox="1"/>
          <p:nvPr/>
        </p:nvSpPr>
        <p:spPr>
          <a:xfrm>
            <a:off x="-2349" y="1828935"/>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733" name="Google Shape;733;p40"/>
          <p:cNvSpPr txBox="1">
            <a:spLocks noGrp="1"/>
          </p:cNvSpPr>
          <p:nvPr>
            <p:ph type="title"/>
          </p:nvPr>
        </p:nvSpPr>
        <p:spPr>
          <a:xfrm>
            <a:off x="93050" y="1813346"/>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Arial"/>
              <a:buNone/>
            </a:pPr>
            <a:r>
              <a:rPr lang="ru-RU" sz="4000" b="1" dirty="0">
                <a:solidFill>
                  <a:srgbClr val="FFFFFF"/>
                </a:solidFill>
                <a:latin typeface="Arial"/>
                <a:ea typeface="Arial"/>
                <a:cs typeface="Arial"/>
                <a:sym typeface="Arial"/>
              </a:rPr>
              <a:t>Изменение психического статуса</a:t>
            </a:r>
            <a:endParaRPr dirty="0"/>
          </a:p>
        </p:txBody>
      </p:sp>
      <p:sp>
        <p:nvSpPr>
          <p:cNvPr id="734" name="Google Shape;734;p40"/>
          <p:cNvSpPr txBox="1"/>
          <p:nvPr/>
        </p:nvSpPr>
        <p:spPr>
          <a:xfrm>
            <a:off x="-236957" y="3428512"/>
            <a:ext cx="12105453" cy="954067"/>
          </a:xfrm>
          <a:prstGeom prst="rect">
            <a:avLst/>
          </a:prstGeom>
          <a:noFill/>
          <a:ln>
            <a:noFill/>
          </a:ln>
        </p:spPr>
        <p:txBody>
          <a:bodyPr spcFirstLastPara="1" wrap="square" lIns="365750" tIns="45700" rIns="45700" bIns="45700" anchor="t" anchorCtr="0">
            <a:spAutoFit/>
          </a:bodyPr>
          <a:lstStyle/>
          <a:p>
            <a:pPr marL="0" marR="0" lvl="0" indent="0" algn="l" rtl="0">
              <a:lnSpc>
                <a:spcPct val="100000"/>
              </a:lnSpc>
              <a:spcBef>
                <a:spcPts val="0"/>
              </a:spcBef>
              <a:spcAft>
                <a:spcPts val="0"/>
              </a:spcAft>
              <a:buNone/>
            </a:pPr>
            <a:r>
              <a:rPr lang="ru-RU" sz="2800" b="1" i="0" u="none" strike="noStrike" cap="none" dirty="0">
                <a:solidFill>
                  <a:srgbClr val="1F3864"/>
                </a:solidFill>
                <a:latin typeface="Arial"/>
                <a:ea typeface="Arial"/>
                <a:cs typeface="Arial"/>
                <a:sym typeface="Arial"/>
              </a:rPr>
              <a:t>Часть 2: Вторичное обследование и</a:t>
            </a:r>
            <a:r>
              <a:rPr lang="ru-RU" sz="2800" b="1" i="0" u="none" strike="noStrike" cap="none" dirty="0">
                <a:solidFill>
                  <a:schemeClr val="accent2"/>
                </a:solidFill>
                <a:latin typeface="Arial"/>
                <a:ea typeface="Arial"/>
                <a:cs typeface="Arial"/>
                <a:sym typeface="Arial"/>
              </a:rPr>
              <a:t> причины изменения психического статуса</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41"/>
          <p:cNvSpPr txBox="1">
            <a:spLocks noGrp="1"/>
          </p:cNvSpPr>
          <p:nvPr>
            <p:ph type="title"/>
          </p:nvPr>
        </p:nvSpPr>
        <p:spPr>
          <a:xfrm>
            <a:off x="484916" y="121342"/>
            <a:ext cx="1078889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600"/>
              <a:buFont typeface="Arial"/>
              <a:buNone/>
            </a:pPr>
            <a:r>
              <a:rPr lang="ru-RU" sz="3600" dirty="0">
                <a:solidFill>
                  <a:srgbClr val="1F3864"/>
                </a:solidFill>
              </a:rPr>
              <a:t>Быстро обратимые причины изменения психического статуса </a:t>
            </a:r>
            <a:endParaRPr dirty="0"/>
          </a:p>
        </p:txBody>
      </p:sp>
      <p:sp>
        <p:nvSpPr>
          <p:cNvPr id="741" name="Google Shape;741;p41"/>
          <p:cNvSpPr txBox="1">
            <a:spLocks noGrp="1"/>
          </p:cNvSpPr>
          <p:nvPr>
            <p:ph type="body" idx="1"/>
          </p:nvPr>
        </p:nvSpPr>
        <p:spPr>
          <a:xfrm>
            <a:off x="737557" y="1451814"/>
            <a:ext cx="485347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200"/>
              <a:buNone/>
            </a:pPr>
            <a:r>
              <a:rPr lang="ru-RU" sz="2200" dirty="0">
                <a:latin typeface="Arial"/>
                <a:ea typeface="Arial"/>
                <a:cs typeface="Arial"/>
                <a:sym typeface="Arial"/>
              </a:rPr>
              <a:t>Признаки / симптомы </a:t>
            </a:r>
            <a:r>
              <a:rPr lang="ru-RU" sz="2200" b="1" dirty="0">
                <a:latin typeface="Arial"/>
                <a:ea typeface="Arial"/>
                <a:cs typeface="Arial"/>
                <a:sym typeface="Arial"/>
              </a:rPr>
              <a:t>гипогликемии:</a:t>
            </a:r>
            <a:endParaRPr dirty="0"/>
          </a:p>
          <a:p>
            <a:pPr marL="228600" lvl="0" indent="-228600" algn="l" rtl="0">
              <a:lnSpc>
                <a:spcPct val="90000"/>
              </a:lnSpc>
              <a:spcBef>
                <a:spcPts val="1000"/>
              </a:spcBef>
              <a:spcAft>
                <a:spcPts val="0"/>
              </a:spcAft>
              <a:buClr>
                <a:schemeClr val="dk1"/>
              </a:buClr>
              <a:buSzPts val="2200"/>
              <a:buChar char="•"/>
            </a:pPr>
            <a:r>
              <a:rPr lang="ru-RU" sz="2200" dirty="0"/>
              <a:t>Потливость</a:t>
            </a:r>
            <a:endParaRPr dirty="0"/>
          </a:p>
          <a:p>
            <a:pPr marL="228600" lvl="0" indent="-228600" algn="l" rtl="0">
              <a:lnSpc>
                <a:spcPct val="90000"/>
              </a:lnSpc>
              <a:spcBef>
                <a:spcPts val="1000"/>
              </a:spcBef>
              <a:spcAft>
                <a:spcPts val="0"/>
              </a:spcAft>
              <a:buClr>
                <a:schemeClr val="dk1"/>
              </a:buClr>
              <a:buSzPts val="2200"/>
              <a:buChar char="•"/>
            </a:pPr>
            <a:r>
              <a:rPr lang="ru-RU" sz="2200" dirty="0"/>
              <a:t>Судороги / конвульсии</a:t>
            </a:r>
            <a:endParaRPr dirty="0"/>
          </a:p>
          <a:p>
            <a:pPr marL="228600" lvl="0" indent="-228600" algn="l" rtl="0">
              <a:lnSpc>
                <a:spcPct val="90000"/>
              </a:lnSpc>
              <a:spcBef>
                <a:spcPts val="1000"/>
              </a:spcBef>
              <a:spcAft>
                <a:spcPts val="0"/>
              </a:spcAft>
              <a:buClr>
                <a:schemeClr val="dk1"/>
              </a:buClr>
              <a:buSzPts val="2200"/>
              <a:buChar char="•"/>
            </a:pPr>
            <a:r>
              <a:rPr lang="ru-RU" sz="2200" dirty="0"/>
              <a:t>Уровень глюкозы в крови &lt;3,5 ммоль/л</a:t>
            </a:r>
            <a:endParaRPr dirty="0"/>
          </a:p>
          <a:p>
            <a:pPr marL="228600" lvl="0" indent="-228600" algn="l" rtl="0">
              <a:lnSpc>
                <a:spcPct val="90000"/>
              </a:lnSpc>
              <a:spcBef>
                <a:spcPts val="1000"/>
              </a:spcBef>
              <a:spcAft>
                <a:spcPts val="0"/>
              </a:spcAft>
              <a:buClr>
                <a:schemeClr val="dk1"/>
              </a:buClr>
              <a:buSzPts val="2200"/>
              <a:buChar char="•"/>
            </a:pPr>
            <a:r>
              <a:rPr lang="ru-RU" sz="2200" dirty="0"/>
              <a:t>Наличие в анамнезе диабета, малярии или тяжелой инфекции</a:t>
            </a:r>
            <a:endParaRPr dirty="0"/>
          </a:p>
          <a:p>
            <a:pPr marL="228600" lvl="0" indent="-228600" algn="l" rtl="0">
              <a:lnSpc>
                <a:spcPct val="90000"/>
              </a:lnSpc>
              <a:spcBef>
                <a:spcPts val="1000"/>
              </a:spcBef>
              <a:spcAft>
                <a:spcPts val="0"/>
              </a:spcAft>
              <a:buClr>
                <a:schemeClr val="dk1"/>
              </a:buClr>
              <a:buSzPts val="2200"/>
              <a:buChar char="•"/>
            </a:pPr>
            <a:r>
              <a:rPr lang="ru-RU" sz="2200" dirty="0"/>
              <a:t>Дети с любой болезнью</a:t>
            </a:r>
            <a:endParaRPr dirty="0"/>
          </a:p>
          <a:p>
            <a:pPr marL="228600" lvl="0" indent="-228600" algn="l" rtl="0">
              <a:lnSpc>
                <a:spcPct val="90000"/>
              </a:lnSpc>
              <a:spcBef>
                <a:spcPts val="1000"/>
              </a:spcBef>
              <a:spcAft>
                <a:spcPts val="0"/>
              </a:spcAft>
              <a:buClr>
                <a:schemeClr val="dk1"/>
              </a:buClr>
              <a:buSzPts val="2200"/>
              <a:buChar char="•"/>
            </a:pPr>
            <a:r>
              <a:rPr lang="ru-RU" sz="2200" dirty="0"/>
              <a:t>Пациент быстро отвечает на введение глюкозы</a:t>
            </a:r>
            <a:endParaRPr dirty="0"/>
          </a:p>
        </p:txBody>
      </p:sp>
      <p:sp>
        <p:nvSpPr>
          <p:cNvPr id="742" name="Google Shape;742;p41"/>
          <p:cNvSpPr txBox="1"/>
          <p:nvPr/>
        </p:nvSpPr>
        <p:spPr>
          <a:xfrm>
            <a:off x="6093681" y="1447119"/>
            <a:ext cx="5743823"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200"/>
              <a:buFont typeface="Arial"/>
              <a:buNone/>
            </a:pPr>
            <a:r>
              <a:rPr lang="ru-RU" sz="2200" dirty="0">
                <a:solidFill>
                  <a:schemeClr val="dk1"/>
                </a:solidFill>
                <a:latin typeface="Arial"/>
                <a:ea typeface="Arial"/>
                <a:cs typeface="Arial"/>
                <a:sym typeface="Arial"/>
              </a:rPr>
              <a:t>Признаки / симптомы </a:t>
            </a:r>
            <a:r>
              <a:rPr lang="ru-RU" sz="2200" b="1" dirty="0">
                <a:solidFill>
                  <a:schemeClr val="dk1"/>
                </a:solidFill>
                <a:latin typeface="Arial"/>
                <a:ea typeface="Arial"/>
                <a:cs typeface="Arial"/>
                <a:sym typeface="Arial"/>
              </a:rPr>
              <a:t>сильного обезвоживания:</a:t>
            </a:r>
            <a:endParaRPr dirty="0"/>
          </a:p>
          <a:p>
            <a:pPr marL="228600" marR="0" lvl="0" indent="-228600" algn="l" rtl="0">
              <a:lnSpc>
                <a:spcPct val="90000"/>
              </a:lnSpc>
              <a:spcBef>
                <a:spcPts val="1000"/>
              </a:spcBef>
              <a:spcAft>
                <a:spcPts val="0"/>
              </a:spcAft>
              <a:buClr>
                <a:schemeClr val="dk1"/>
              </a:buClr>
              <a:buSzPts val="2200"/>
              <a:buFont typeface="Arial"/>
              <a:buChar char="•"/>
            </a:pPr>
            <a:r>
              <a:rPr lang="ru-RU" sz="2200" dirty="0">
                <a:solidFill>
                  <a:schemeClr val="dk1"/>
                </a:solidFill>
                <a:latin typeface="Arial"/>
                <a:ea typeface="Arial"/>
                <a:cs typeface="Arial"/>
                <a:sym typeface="Arial"/>
              </a:rPr>
              <a:t>Признаки низкой перфузии</a:t>
            </a:r>
            <a:endParaRPr dirty="0"/>
          </a:p>
          <a:p>
            <a:pPr marL="800100" marR="0" lvl="1" indent="-342900" algn="l" rtl="0">
              <a:lnSpc>
                <a:spcPct val="90000"/>
              </a:lnSpc>
              <a:spcBef>
                <a:spcPts val="500"/>
              </a:spcBef>
              <a:spcAft>
                <a:spcPts val="0"/>
              </a:spcAft>
              <a:buClr>
                <a:schemeClr val="dk1"/>
              </a:buClr>
              <a:buSzPts val="2200"/>
              <a:buFont typeface="Wingdings" panose="05000000000000000000" pitchFamily="2" charset="2"/>
              <a:buChar char="ü"/>
            </a:pPr>
            <a:r>
              <a:rPr lang="ru-RU" sz="2200" b="0" i="0" u="none" strike="noStrike" cap="none" dirty="0">
                <a:solidFill>
                  <a:schemeClr val="dk1"/>
                </a:solidFill>
                <a:latin typeface="Arial"/>
                <a:ea typeface="Arial"/>
                <a:cs typeface="Arial"/>
                <a:sym typeface="Arial"/>
              </a:rPr>
              <a:t>Тахикардия</a:t>
            </a:r>
            <a:endParaRPr dirty="0"/>
          </a:p>
          <a:p>
            <a:pPr marL="800100" marR="0" lvl="1" indent="-342900" algn="l" rtl="0">
              <a:lnSpc>
                <a:spcPct val="90000"/>
              </a:lnSpc>
              <a:spcBef>
                <a:spcPts val="500"/>
              </a:spcBef>
              <a:spcAft>
                <a:spcPts val="0"/>
              </a:spcAft>
              <a:buClr>
                <a:schemeClr val="dk1"/>
              </a:buClr>
              <a:buSzPts val="2200"/>
              <a:buFont typeface="Wingdings" panose="05000000000000000000" pitchFamily="2" charset="2"/>
              <a:buChar char="ü"/>
            </a:pPr>
            <a:r>
              <a:rPr lang="ru-RU" sz="2200" b="0" i="0" u="none" strike="noStrike" cap="none" dirty="0">
                <a:solidFill>
                  <a:schemeClr val="dk1"/>
                </a:solidFill>
                <a:latin typeface="Arial"/>
                <a:ea typeface="Arial"/>
                <a:cs typeface="Arial"/>
                <a:sym typeface="Arial"/>
              </a:rPr>
              <a:t>Низкое артериальное давление </a:t>
            </a:r>
            <a:endParaRPr dirty="0"/>
          </a:p>
          <a:p>
            <a:pPr marL="228600" marR="0" lvl="0" indent="-228600" algn="l" rtl="0">
              <a:lnSpc>
                <a:spcPct val="90000"/>
              </a:lnSpc>
              <a:spcBef>
                <a:spcPts val="1000"/>
              </a:spcBef>
              <a:spcAft>
                <a:spcPts val="0"/>
              </a:spcAft>
              <a:buClr>
                <a:schemeClr val="dk1"/>
              </a:buClr>
              <a:buSzPts val="2200"/>
              <a:buFont typeface="Arial"/>
              <a:buChar char="•"/>
            </a:pPr>
            <a:r>
              <a:rPr lang="ru-RU" sz="2200" dirty="0">
                <a:solidFill>
                  <a:schemeClr val="dk1"/>
                </a:solidFill>
                <a:latin typeface="Arial"/>
                <a:ea typeface="Arial"/>
                <a:cs typeface="Arial"/>
                <a:sym typeface="Arial"/>
              </a:rPr>
              <a:t>Аномальная реакция на кожный щипковый тест</a:t>
            </a:r>
            <a:endParaRPr dirty="0"/>
          </a:p>
          <a:p>
            <a:pPr marL="228600" marR="0" lvl="0" indent="-228600" algn="l" rtl="0">
              <a:lnSpc>
                <a:spcPct val="90000"/>
              </a:lnSpc>
              <a:spcBef>
                <a:spcPts val="1000"/>
              </a:spcBef>
              <a:spcAft>
                <a:spcPts val="0"/>
              </a:spcAft>
              <a:buClr>
                <a:schemeClr val="dk1"/>
              </a:buClr>
              <a:buSzPts val="2200"/>
              <a:buFont typeface="Arial"/>
              <a:buChar char="•"/>
            </a:pPr>
            <a:r>
              <a:rPr lang="ru-RU" sz="2200" dirty="0">
                <a:solidFill>
                  <a:schemeClr val="dk1"/>
                </a:solidFill>
                <a:latin typeface="Arial"/>
                <a:ea typeface="Arial"/>
                <a:cs typeface="Arial"/>
                <a:sym typeface="Arial"/>
              </a:rPr>
              <a:t>Снижение способности пить жидкости</a:t>
            </a:r>
            <a:endParaRPr dirty="0"/>
          </a:p>
          <a:p>
            <a:pPr marL="228600" marR="0" lvl="0" indent="-228600" algn="l" rtl="0">
              <a:lnSpc>
                <a:spcPct val="90000"/>
              </a:lnSpc>
              <a:spcBef>
                <a:spcPts val="1000"/>
              </a:spcBef>
              <a:spcAft>
                <a:spcPts val="0"/>
              </a:spcAft>
              <a:buClr>
                <a:schemeClr val="dk1"/>
              </a:buClr>
              <a:buSzPts val="2200"/>
              <a:buFont typeface="Arial"/>
              <a:buChar char="•"/>
            </a:pPr>
            <a:r>
              <a:rPr lang="ru-RU" sz="2200" dirty="0">
                <a:solidFill>
                  <a:schemeClr val="dk1"/>
                </a:solidFill>
                <a:latin typeface="Arial"/>
                <a:ea typeface="Arial"/>
                <a:cs typeface="Arial"/>
                <a:sym typeface="Arial"/>
              </a:rPr>
              <a:t>Сухие слизистые оболочки</a:t>
            </a:r>
            <a:endParaRPr dirty="0"/>
          </a:p>
        </p:txBody>
      </p:sp>
      <p:pic>
        <p:nvPicPr>
          <p:cNvPr id="743" name="Google Shape;743;p41" descr="A picture containing icon&#10;&#10;Description automatically generated"/>
          <p:cNvPicPr preferRelativeResize="0"/>
          <p:nvPr/>
        </p:nvPicPr>
        <p:blipFill rotWithShape="1">
          <a:blip r:embed="rId3">
            <a:alphaModFix/>
          </a:blip>
          <a:srcRect/>
          <a:stretch/>
        </p:blipFill>
        <p:spPr>
          <a:xfrm>
            <a:off x="3665598" y="5277555"/>
            <a:ext cx="2369389" cy="1478858"/>
          </a:xfrm>
          <a:prstGeom prst="rect">
            <a:avLst/>
          </a:prstGeom>
          <a:noFill/>
          <a:ln>
            <a:noFill/>
          </a:ln>
        </p:spPr>
      </p:pic>
      <p:pic>
        <p:nvPicPr>
          <p:cNvPr id="744" name="Google Shape;744;p41" descr="A picture containing text&#10;&#10;Description automatically generated"/>
          <p:cNvPicPr preferRelativeResize="0"/>
          <p:nvPr/>
        </p:nvPicPr>
        <p:blipFill rotWithShape="1">
          <a:blip r:embed="rId4">
            <a:alphaModFix/>
          </a:blip>
          <a:srcRect/>
          <a:stretch/>
        </p:blipFill>
        <p:spPr>
          <a:xfrm>
            <a:off x="6053493" y="4393096"/>
            <a:ext cx="4511165" cy="2363318"/>
          </a:xfrm>
          <a:prstGeom prst="rect">
            <a:avLst/>
          </a:prstGeom>
          <a:noFill/>
          <a:ln>
            <a:noFill/>
          </a:ln>
        </p:spPr>
      </p:pic>
      <p:sp>
        <p:nvSpPr>
          <p:cNvPr id="745" name="Google Shape;745;p41"/>
          <p:cNvSpPr txBox="1"/>
          <p:nvPr/>
        </p:nvSpPr>
        <p:spPr>
          <a:xfrm>
            <a:off x="7557784" y="6475048"/>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
        <p:nvSpPr>
          <p:cNvPr id="746" name="Google Shape;746;p41"/>
          <p:cNvSpPr txBox="1"/>
          <p:nvPr/>
        </p:nvSpPr>
        <p:spPr>
          <a:xfrm>
            <a:off x="1988987" y="6625608"/>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42"/>
          <p:cNvSpPr txBox="1">
            <a:spLocks noGrp="1"/>
          </p:cNvSpPr>
          <p:nvPr>
            <p:ph type="title"/>
          </p:nvPr>
        </p:nvSpPr>
        <p:spPr>
          <a:xfrm>
            <a:off x="347868" y="192210"/>
            <a:ext cx="1142006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Быстро обратимые причины изменения психического статуса</a:t>
            </a:r>
            <a:endParaRPr dirty="0"/>
          </a:p>
        </p:txBody>
      </p:sp>
      <p:sp>
        <p:nvSpPr>
          <p:cNvPr id="753" name="Google Shape;753;p42"/>
          <p:cNvSpPr txBox="1">
            <a:spLocks noGrp="1"/>
          </p:cNvSpPr>
          <p:nvPr>
            <p:ph type="body" idx="1"/>
          </p:nvPr>
        </p:nvSpPr>
        <p:spPr>
          <a:xfrm>
            <a:off x="745393" y="1514598"/>
            <a:ext cx="479401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dirty="0">
                <a:latin typeface="Arial"/>
                <a:ea typeface="Arial"/>
                <a:cs typeface="Arial"/>
                <a:sym typeface="Arial"/>
              </a:rPr>
              <a:t>Признаки / симптомы </a:t>
            </a:r>
            <a:r>
              <a:rPr lang="ru-RU" b="1" dirty="0">
                <a:latin typeface="Arial"/>
                <a:ea typeface="Arial"/>
                <a:cs typeface="Arial"/>
                <a:sym typeface="Arial"/>
              </a:rPr>
              <a:t>теплового удара:</a:t>
            </a:r>
            <a:endParaRPr dirty="0"/>
          </a:p>
          <a:p>
            <a:pPr marL="228600" lvl="0" indent="-228600" algn="l" rtl="0">
              <a:lnSpc>
                <a:spcPct val="90000"/>
              </a:lnSpc>
              <a:spcBef>
                <a:spcPts val="1000"/>
              </a:spcBef>
              <a:spcAft>
                <a:spcPts val="0"/>
              </a:spcAft>
              <a:buClr>
                <a:schemeClr val="dk1"/>
              </a:buClr>
              <a:buSzPts val="2400"/>
              <a:buChar char="•"/>
            </a:pPr>
            <a:r>
              <a:rPr lang="ru-RU" dirty="0"/>
              <a:t>Длительное тепловое и солнечное воздействие</a:t>
            </a:r>
            <a:endParaRPr dirty="0"/>
          </a:p>
          <a:p>
            <a:pPr marL="228600" lvl="0" indent="-228600" algn="l" rtl="0">
              <a:lnSpc>
                <a:spcPct val="90000"/>
              </a:lnSpc>
              <a:spcBef>
                <a:spcPts val="1000"/>
              </a:spcBef>
              <a:spcAft>
                <a:spcPts val="0"/>
              </a:spcAft>
              <a:buClr>
                <a:schemeClr val="dk1"/>
              </a:buClr>
              <a:buSzPts val="2400"/>
              <a:buChar char="•"/>
            </a:pPr>
            <a:r>
              <a:rPr lang="ru-RU" dirty="0"/>
              <a:t>Высокая температура тела</a:t>
            </a:r>
            <a:endParaRPr dirty="0"/>
          </a:p>
          <a:p>
            <a:pPr marL="228600" lvl="0" indent="-228600" algn="l" rtl="0">
              <a:lnSpc>
                <a:spcPct val="90000"/>
              </a:lnSpc>
              <a:spcBef>
                <a:spcPts val="1000"/>
              </a:spcBef>
              <a:spcAft>
                <a:spcPts val="0"/>
              </a:spcAft>
              <a:buClr>
                <a:schemeClr val="dk1"/>
              </a:buClr>
              <a:buSzPts val="2400"/>
              <a:buChar char="•"/>
            </a:pPr>
            <a:r>
              <a:rPr lang="ru-RU" dirty="0"/>
              <a:t>Очень теплая кожа</a:t>
            </a:r>
            <a:endParaRPr dirty="0"/>
          </a:p>
          <a:p>
            <a:pPr marL="228600" lvl="0" indent="-228600" algn="l" rtl="0">
              <a:lnSpc>
                <a:spcPct val="90000"/>
              </a:lnSpc>
              <a:spcBef>
                <a:spcPts val="1000"/>
              </a:spcBef>
              <a:spcAft>
                <a:spcPts val="0"/>
              </a:spcAft>
              <a:buClr>
                <a:schemeClr val="dk1"/>
              </a:buClr>
              <a:buSzPts val="2400"/>
              <a:buChar char="•"/>
            </a:pPr>
            <a:r>
              <a:rPr lang="ru-RU" dirty="0"/>
              <a:t>Потоотделение может быть, а может и отсутствовать</a:t>
            </a:r>
            <a:endParaRPr dirty="0"/>
          </a:p>
        </p:txBody>
      </p:sp>
      <p:sp>
        <p:nvSpPr>
          <p:cNvPr id="754" name="Google Shape;754;p42"/>
          <p:cNvSpPr txBox="1"/>
          <p:nvPr/>
        </p:nvSpPr>
        <p:spPr>
          <a:xfrm>
            <a:off x="6283283" y="1514598"/>
            <a:ext cx="5219700"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r>
              <a:rPr lang="ru-RU" sz="2400" dirty="0">
                <a:solidFill>
                  <a:schemeClr val="dk1"/>
                </a:solidFill>
                <a:latin typeface="Arial"/>
                <a:ea typeface="Arial"/>
                <a:cs typeface="Arial"/>
                <a:sym typeface="Arial"/>
              </a:rPr>
              <a:t>Признаки / симптомы </a:t>
            </a:r>
            <a:r>
              <a:rPr lang="ru-RU" sz="2400" b="1" dirty="0">
                <a:solidFill>
                  <a:schemeClr val="dk1"/>
                </a:solidFill>
                <a:latin typeface="Arial"/>
                <a:ea typeface="Arial"/>
                <a:cs typeface="Arial"/>
                <a:sym typeface="Arial"/>
              </a:rPr>
              <a:t>гипоксии:</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Одышка</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Низкий уровень кислорода в крови</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Цианоз</a:t>
            </a:r>
            <a:endParaRPr dirty="0"/>
          </a:p>
        </p:txBody>
      </p:sp>
      <p:pic>
        <p:nvPicPr>
          <p:cNvPr id="755" name="Google Shape;755;p42" descr="A picture containing logo&#10;&#10;Description automatically generated"/>
          <p:cNvPicPr preferRelativeResize="0"/>
          <p:nvPr/>
        </p:nvPicPr>
        <p:blipFill rotWithShape="1">
          <a:blip r:embed="rId3">
            <a:alphaModFix/>
          </a:blip>
          <a:srcRect/>
          <a:stretch/>
        </p:blipFill>
        <p:spPr>
          <a:xfrm>
            <a:off x="7482672" y="4244803"/>
            <a:ext cx="3137494" cy="2197197"/>
          </a:xfrm>
          <a:prstGeom prst="rect">
            <a:avLst/>
          </a:prstGeom>
          <a:noFill/>
          <a:ln>
            <a:noFill/>
          </a:ln>
        </p:spPr>
      </p:pic>
      <p:pic>
        <p:nvPicPr>
          <p:cNvPr id="756" name="Google Shape;756;p42" descr="A picture containing text, vector graphics&#10;&#10;Description automatically generated"/>
          <p:cNvPicPr preferRelativeResize="0"/>
          <p:nvPr/>
        </p:nvPicPr>
        <p:blipFill rotWithShape="1">
          <a:blip r:embed="rId4">
            <a:alphaModFix/>
          </a:blip>
          <a:srcRect/>
          <a:stretch/>
        </p:blipFill>
        <p:spPr>
          <a:xfrm>
            <a:off x="3373547" y="4378644"/>
            <a:ext cx="3137494" cy="2188608"/>
          </a:xfrm>
          <a:prstGeom prst="rect">
            <a:avLst/>
          </a:prstGeom>
          <a:noFill/>
          <a:ln>
            <a:noFill/>
          </a:ln>
        </p:spPr>
      </p:pic>
      <p:sp>
        <p:nvSpPr>
          <p:cNvPr id="757" name="Google Shape;757;p42"/>
          <p:cNvSpPr txBox="1"/>
          <p:nvPr/>
        </p:nvSpPr>
        <p:spPr>
          <a:xfrm>
            <a:off x="8740104" y="6442000"/>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
        <p:nvSpPr>
          <p:cNvPr id="758" name="Google Shape;758;p42"/>
          <p:cNvSpPr txBox="1"/>
          <p:nvPr/>
        </p:nvSpPr>
        <p:spPr>
          <a:xfrm>
            <a:off x="4572878" y="6567252"/>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Инфекционные причины измененного психического статуса</a:t>
            </a:r>
            <a:endParaRPr dirty="0"/>
          </a:p>
        </p:txBody>
      </p:sp>
      <p:sp>
        <p:nvSpPr>
          <p:cNvPr id="765" name="Google Shape;765;p43"/>
          <p:cNvSpPr txBox="1">
            <a:spLocks noGrp="1"/>
          </p:cNvSpPr>
          <p:nvPr>
            <p:ph type="body" idx="1"/>
          </p:nvPr>
        </p:nvSpPr>
        <p:spPr>
          <a:xfrm>
            <a:off x="838199" y="1844675"/>
            <a:ext cx="490945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dirty="0">
                <a:latin typeface="Arial"/>
                <a:ea typeface="Arial"/>
                <a:cs typeface="Arial"/>
                <a:sym typeface="Arial"/>
              </a:rPr>
              <a:t>Признаки и симптомы </a:t>
            </a:r>
            <a:r>
              <a:rPr lang="ru-RU" b="1" dirty="0">
                <a:latin typeface="Arial"/>
                <a:ea typeface="Arial"/>
                <a:cs typeface="Arial"/>
                <a:sym typeface="Arial"/>
              </a:rPr>
              <a:t>церебральной малярии:</a:t>
            </a:r>
            <a:endParaRPr dirty="0"/>
          </a:p>
          <a:p>
            <a:pPr marL="228600" lvl="0" indent="-228600" algn="l" rtl="0">
              <a:lnSpc>
                <a:spcPct val="90000"/>
              </a:lnSpc>
              <a:spcBef>
                <a:spcPts val="1000"/>
              </a:spcBef>
              <a:spcAft>
                <a:spcPts val="0"/>
              </a:spcAft>
              <a:buClr>
                <a:schemeClr val="dk1"/>
              </a:buClr>
              <a:buSzPts val="2400"/>
              <a:buChar char="•"/>
            </a:pPr>
            <a:r>
              <a:rPr lang="ru-RU" sz="2400" dirty="0"/>
              <a:t>Лихорадка</a:t>
            </a:r>
            <a:endParaRPr dirty="0"/>
          </a:p>
          <a:p>
            <a:pPr marL="228600" lvl="0" indent="-228600" algn="l" rtl="0">
              <a:lnSpc>
                <a:spcPct val="90000"/>
              </a:lnSpc>
              <a:spcBef>
                <a:spcPts val="1000"/>
              </a:spcBef>
              <a:spcAft>
                <a:spcPts val="0"/>
              </a:spcAft>
              <a:buClr>
                <a:schemeClr val="dk1"/>
              </a:buClr>
              <a:buSzPts val="2400"/>
              <a:buChar char="•"/>
            </a:pPr>
            <a:r>
              <a:rPr lang="ru-RU" sz="2400" dirty="0"/>
              <a:t>Положительный результат </a:t>
            </a:r>
            <a:r>
              <a:rPr lang="ru-RU" dirty="0"/>
              <a:t>мазка или </a:t>
            </a:r>
            <a:r>
              <a:rPr lang="ru-RU" sz="2400" dirty="0"/>
              <a:t>экспресс-теста на малярию</a:t>
            </a:r>
            <a:endParaRPr dirty="0"/>
          </a:p>
          <a:p>
            <a:pPr marL="228600" lvl="0" indent="-228600" algn="l" rtl="0">
              <a:lnSpc>
                <a:spcPct val="90000"/>
              </a:lnSpc>
              <a:spcBef>
                <a:spcPts val="1000"/>
              </a:spcBef>
              <a:spcAft>
                <a:spcPts val="0"/>
              </a:spcAft>
              <a:buClr>
                <a:schemeClr val="dk1"/>
              </a:buClr>
              <a:buSzPts val="2400"/>
              <a:buChar char="•"/>
            </a:pPr>
            <a:r>
              <a:rPr lang="ru-RU" sz="2400" dirty="0"/>
              <a:t>Пациент находится в районе или приехал из района, где распространена малярия</a:t>
            </a:r>
            <a:endParaRPr dirty="0"/>
          </a:p>
        </p:txBody>
      </p:sp>
      <p:sp>
        <p:nvSpPr>
          <p:cNvPr id="766" name="Google Shape;766;p43"/>
          <p:cNvSpPr txBox="1"/>
          <p:nvPr/>
        </p:nvSpPr>
        <p:spPr>
          <a:xfrm>
            <a:off x="5747658" y="1844675"/>
            <a:ext cx="6179300" cy="4351338"/>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chemeClr val="dk1"/>
              </a:buClr>
              <a:buSzPts val="2400"/>
              <a:buFont typeface="Arial"/>
              <a:buNone/>
            </a:pPr>
            <a:r>
              <a:rPr lang="ru-RU" sz="2400" b="1" dirty="0">
                <a:solidFill>
                  <a:schemeClr val="dk1"/>
                </a:solidFill>
                <a:latin typeface="Arial"/>
                <a:ea typeface="Arial"/>
                <a:cs typeface="Arial"/>
                <a:sym typeface="Arial"/>
              </a:rPr>
              <a:t>Воспаление / инфекция</a:t>
            </a:r>
            <a:r>
              <a:rPr lang="ru-RU" sz="2400" dirty="0">
                <a:solidFill>
                  <a:schemeClr val="dk1"/>
                </a:solidFill>
                <a:latin typeface="Arial"/>
                <a:ea typeface="Arial"/>
                <a:cs typeface="Arial"/>
                <a:sym typeface="Arial"/>
              </a:rPr>
              <a:t> головного мозга (менингит, энцефалит, абсцесс мозга, кровоизлияние):</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Лихорадка</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Ригидность мышц шеи</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Сыпь</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Боль в глазах / светочувствительность</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Головная  боль</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Известная инфекционная эпидемия или контакт с инфекцией</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ВИЧ-инфекция или ТБ в анамнезе</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44"/>
          <p:cNvSpPr txBox="1">
            <a:spLocks noGrp="1"/>
          </p:cNvSpPr>
          <p:nvPr>
            <p:ph type="title"/>
          </p:nvPr>
        </p:nvSpPr>
        <p:spPr>
          <a:xfrm>
            <a:off x="706426" y="39377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Arial"/>
              <a:buNone/>
            </a:pPr>
            <a:r>
              <a:rPr lang="ru-RU" dirty="0">
                <a:solidFill>
                  <a:srgbClr val="1F3864"/>
                </a:solidFill>
              </a:rPr>
              <a:t>Инфекционные причины измененного психического статуса</a:t>
            </a:r>
            <a:endParaRPr dirty="0"/>
          </a:p>
        </p:txBody>
      </p:sp>
      <p:sp>
        <p:nvSpPr>
          <p:cNvPr id="773" name="Google Shape;773;p44"/>
          <p:cNvSpPr txBox="1">
            <a:spLocks noGrp="1"/>
          </p:cNvSpPr>
          <p:nvPr>
            <p:ph type="body" idx="1"/>
          </p:nvPr>
        </p:nvSpPr>
        <p:spPr>
          <a:xfrm>
            <a:off x="706426" y="1844675"/>
            <a:ext cx="549614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ru-RU" sz="2600" dirty="0">
                <a:latin typeface="Arial"/>
                <a:ea typeface="Arial"/>
                <a:cs typeface="Arial"/>
                <a:sym typeface="Arial"/>
              </a:rPr>
              <a:t>Признаки и симптомы </a:t>
            </a:r>
            <a:r>
              <a:rPr lang="ru-RU" sz="2600" b="1" dirty="0">
                <a:latin typeface="Arial"/>
                <a:ea typeface="Arial"/>
                <a:cs typeface="Arial"/>
                <a:sym typeface="Arial"/>
              </a:rPr>
              <a:t>тяжелой инфекции:</a:t>
            </a:r>
            <a:endParaRPr dirty="0"/>
          </a:p>
          <a:p>
            <a:pPr marL="228600" lvl="0" indent="-228600" algn="l" rtl="0">
              <a:lnSpc>
                <a:spcPct val="90000"/>
              </a:lnSpc>
              <a:spcBef>
                <a:spcPts val="1000"/>
              </a:spcBef>
              <a:spcAft>
                <a:spcPts val="0"/>
              </a:spcAft>
              <a:buClr>
                <a:schemeClr val="dk1"/>
              </a:buClr>
              <a:buSzPct val="100000"/>
              <a:buChar char="•"/>
            </a:pPr>
            <a:r>
              <a:rPr lang="ru-RU" sz="2400" dirty="0"/>
              <a:t>Лихорадка</a:t>
            </a:r>
            <a:endParaRPr dirty="0"/>
          </a:p>
          <a:p>
            <a:pPr marL="228600" lvl="0" indent="-228600" algn="l" rtl="0">
              <a:lnSpc>
                <a:spcPct val="90000"/>
              </a:lnSpc>
              <a:spcBef>
                <a:spcPts val="1000"/>
              </a:spcBef>
              <a:spcAft>
                <a:spcPts val="0"/>
              </a:spcAft>
              <a:buClr>
                <a:schemeClr val="dk1"/>
              </a:buClr>
              <a:buSzPct val="100000"/>
              <a:buChar char="•"/>
            </a:pPr>
            <a:r>
              <a:rPr lang="ru-RU" sz="2400" dirty="0"/>
              <a:t>Тахикардия</a:t>
            </a:r>
            <a:endParaRPr dirty="0"/>
          </a:p>
          <a:p>
            <a:pPr marL="228600" lvl="0" indent="-228600" algn="l" rtl="0">
              <a:lnSpc>
                <a:spcPct val="90000"/>
              </a:lnSpc>
              <a:spcBef>
                <a:spcPts val="1000"/>
              </a:spcBef>
              <a:spcAft>
                <a:spcPts val="0"/>
              </a:spcAft>
              <a:buClr>
                <a:schemeClr val="dk1"/>
              </a:buClr>
              <a:buSzPct val="100000"/>
              <a:buChar char="•"/>
            </a:pPr>
            <a:r>
              <a:rPr lang="ru-RU" sz="2400" dirty="0">
                <a:latin typeface="Arial"/>
                <a:ea typeface="Arial"/>
                <a:cs typeface="Arial"/>
                <a:sym typeface="Arial"/>
              </a:rPr>
              <a:t>Тахипноэ</a:t>
            </a:r>
            <a:endParaRPr dirty="0"/>
          </a:p>
          <a:p>
            <a:pPr marL="228600" lvl="0" indent="-228600" algn="l" rtl="0">
              <a:lnSpc>
                <a:spcPct val="90000"/>
              </a:lnSpc>
              <a:spcBef>
                <a:spcPts val="1000"/>
              </a:spcBef>
              <a:spcAft>
                <a:spcPts val="0"/>
              </a:spcAft>
              <a:buClr>
                <a:schemeClr val="dk1"/>
              </a:buClr>
              <a:buSzPct val="100000"/>
              <a:buChar char="•"/>
            </a:pPr>
            <a:r>
              <a:rPr lang="ru-RU" sz="2400" dirty="0"/>
              <a:t>Может быть гипотензия</a:t>
            </a:r>
            <a:endParaRPr dirty="0"/>
          </a:p>
          <a:p>
            <a:pPr marL="228600" lvl="0" indent="-228600" algn="l" rtl="0">
              <a:lnSpc>
                <a:spcPct val="90000"/>
              </a:lnSpc>
              <a:spcBef>
                <a:spcPts val="1000"/>
              </a:spcBef>
              <a:spcAft>
                <a:spcPts val="0"/>
              </a:spcAft>
              <a:buClr>
                <a:schemeClr val="dk1"/>
              </a:buClr>
              <a:buSzPct val="100000"/>
              <a:buChar char="•"/>
            </a:pPr>
            <a:r>
              <a:rPr lang="ru-RU" sz="2400" dirty="0"/>
              <a:t>Признак инфекции</a:t>
            </a:r>
            <a:endParaRPr dirty="0"/>
          </a:p>
          <a:p>
            <a:pPr marL="800100" lvl="1" algn="l" rtl="0">
              <a:lnSpc>
                <a:spcPct val="90000"/>
              </a:lnSpc>
              <a:spcBef>
                <a:spcPts val="500"/>
              </a:spcBef>
              <a:spcAft>
                <a:spcPts val="0"/>
              </a:spcAft>
              <a:buClr>
                <a:schemeClr val="dk1"/>
              </a:buClr>
              <a:buSzPct val="100000"/>
              <a:buFont typeface="Wingdings" panose="05000000000000000000" pitchFamily="2" charset="2"/>
              <a:buChar char="ü"/>
            </a:pPr>
            <a:r>
              <a:rPr lang="ru-RU" dirty="0"/>
              <a:t>Кожная инфекция</a:t>
            </a:r>
            <a:endParaRPr dirty="0"/>
          </a:p>
          <a:p>
            <a:pPr marL="800100" lvl="1" algn="l" rtl="0">
              <a:lnSpc>
                <a:spcPct val="90000"/>
              </a:lnSpc>
              <a:spcBef>
                <a:spcPts val="500"/>
              </a:spcBef>
              <a:spcAft>
                <a:spcPts val="0"/>
              </a:spcAft>
              <a:buClr>
                <a:schemeClr val="dk1"/>
              </a:buClr>
              <a:buSzPct val="100000"/>
              <a:buFont typeface="Wingdings" panose="05000000000000000000" pitchFamily="2" charset="2"/>
              <a:buChar char="ü"/>
            </a:pPr>
            <a:r>
              <a:rPr lang="ru-RU" dirty="0"/>
              <a:t>Кашель</a:t>
            </a:r>
            <a:endParaRPr dirty="0"/>
          </a:p>
          <a:p>
            <a:pPr marL="800100" lvl="1" algn="l" rtl="0">
              <a:lnSpc>
                <a:spcPct val="90000"/>
              </a:lnSpc>
              <a:spcBef>
                <a:spcPts val="500"/>
              </a:spcBef>
              <a:spcAft>
                <a:spcPts val="0"/>
              </a:spcAft>
              <a:buClr>
                <a:schemeClr val="dk1"/>
              </a:buClr>
              <a:buSzPct val="100000"/>
              <a:buFont typeface="Wingdings" panose="05000000000000000000" pitchFamily="2" charset="2"/>
              <a:buChar char="ü"/>
            </a:pPr>
            <a:r>
              <a:rPr lang="ru-RU" dirty="0"/>
              <a:t>Хрипы в легких</a:t>
            </a:r>
            <a:endParaRPr dirty="0"/>
          </a:p>
          <a:p>
            <a:pPr marL="800100" lvl="1" algn="l" rtl="0">
              <a:lnSpc>
                <a:spcPct val="90000"/>
              </a:lnSpc>
              <a:spcBef>
                <a:spcPts val="500"/>
              </a:spcBef>
              <a:spcAft>
                <a:spcPts val="0"/>
              </a:spcAft>
              <a:buClr>
                <a:schemeClr val="dk1"/>
              </a:buClr>
              <a:buSzPct val="100000"/>
              <a:buFont typeface="Wingdings" panose="05000000000000000000" pitchFamily="2" charset="2"/>
              <a:buChar char="ü"/>
            </a:pPr>
            <a:r>
              <a:rPr lang="ru-RU" dirty="0"/>
              <a:t>Симптомы со стороны мочевыводящих путей</a:t>
            </a:r>
            <a:endParaRPr dirty="0"/>
          </a:p>
        </p:txBody>
      </p:sp>
      <p:sp>
        <p:nvSpPr>
          <p:cNvPr id="774" name="Google Shape;774;p44"/>
          <p:cNvSpPr txBox="1"/>
          <p:nvPr/>
        </p:nvSpPr>
        <p:spPr>
          <a:xfrm>
            <a:off x="6438900" y="1844675"/>
            <a:ext cx="5229639"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r>
              <a:rPr lang="ru-RU" sz="2400" dirty="0">
                <a:solidFill>
                  <a:schemeClr val="dk1"/>
                </a:solidFill>
                <a:latin typeface="Arial"/>
                <a:ea typeface="Arial"/>
                <a:cs typeface="Arial"/>
                <a:sym typeface="Arial"/>
              </a:rPr>
              <a:t>Признаки и симптомы </a:t>
            </a:r>
            <a:r>
              <a:rPr lang="ru-RU" sz="2400" b="1" dirty="0">
                <a:solidFill>
                  <a:schemeClr val="dk1"/>
                </a:solidFill>
                <a:latin typeface="Arial"/>
                <a:ea typeface="Arial"/>
                <a:cs typeface="Arial"/>
                <a:sym typeface="Arial"/>
              </a:rPr>
              <a:t>бешенства:</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Возбуждение</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Боязнь пить (гидрофобия)</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Слюнотечение</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Слабость</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Укусы животных в анамнезе</a:t>
            </a:r>
            <a:endParaRPr dirty="0"/>
          </a:p>
        </p:txBody>
      </p:sp>
      <p:pic>
        <p:nvPicPr>
          <p:cNvPr id="775" name="Google Shape;775;p44" descr="A picture containing text, reptile, dinosaur&#10;&#10;Description automatically generated"/>
          <p:cNvPicPr preferRelativeResize="0"/>
          <p:nvPr/>
        </p:nvPicPr>
        <p:blipFill rotWithShape="1">
          <a:blip r:embed="rId3">
            <a:alphaModFix/>
          </a:blip>
          <a:srcRect/>
          <a:stretch/>
        </p:blipFill>
        <p:spPr>
          <a:xfrm>
            <a:off x="6438900" y="4278354"/>
            <a:ext cx="3234832" cy="2248732"/>
          </a:xfrm>
          <a:prstGeom prst="rect">
            <a:avLst/>
          </a:prstGeom>
          <a:noFill/>
          <a:ln>
            <a:noFill/>
          </a:ln>
        </p:spPr>
      </p:pic>
      <p:sp>
        <p:nvSpPr>
          <p:cNvPr id="776" name="Google Shape;776;p44"/>
          <p:cNvSpPr txBox="1"/>
          <p:nvPr/>
        </p:nvSpPr>
        <p:spPr>
          <a:xfrm>
            <a:off x="8220421" y="6518901"/>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Метаболические причины измененного психического статуса</a:t>
            </a:r>
            <a:endParaRPr dirty="0"/>
          </a:p>
        </p:txBody>
      </p:sp>
      <p:sp>
        <p:nvSpPr>
          <p:cNvPr id="783" name="Google Shape;783;p45"/>
          <p:cNvSpPr txBox="1">
            <a:spLocks noGrp="1"/>
          </p:cNvSpPr>
          <p:nvPr>
            <p:ph type="body" idx="1"/>
          </p:nvPr>
        </p:nvSpPr>
        <p:spPr>
          <a:xfrm>
            <a:off x="838200" y="1844675"/>
            <a:ext cx="927735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dirty="0">
                <a:latin typeface="Arial"/>
                <a:ea typeface="Arial"/>
                <a:cs typeface="Arial"/>
                <a:sym typeface="Arial"/>
              </a:rPr>
              <a:t>Признаки и симптомы </a:t>
            </a:r>
            <a:r>
              <a:rPr lang="ru-RU" b="1" dirty="0">
                <a:latin typeface="Arial"/>
                <a:ea typeface="Arial"/>
                <a:cs typeface="Arial"/>
                <a:sym typeface="Arial"/>
              </a:rPr>
              <a:t>диабетического кетоацидоза:</a:t>
            </a:r>
            <a:endParaRPr dirty="0"/>
          </a:p>
          <a:p>
            <a:pPr marL="228600" lvl="0" indent="-228600" algn="l" rtl="0">
              <a:lnSpc>
                <a:spcPct val="90000"/>
              </a:lnSpc>
              <a:spcBef>
                <a:spcPts val="1000"/>
              </a:spcBef>
              <a:spcAft>
                <a:spcPts val="0"/>
              </a:spcAft>
              <a:buClr>
                <a:schemeClr val="dk1"/>
              </a:buClr>
              <a:buSzPts val="2400"/>
              <a:buChar char="•"/>
            </a:pPr>
            <a:r>
              <a:rPr lang="ru-RU" dirty="0"/>
              <a:t>Диабет в анамнезе</a:t>
            </a:r>
            <a:endParaRPr dirty="0"/>
          </a:p>
          <a:p>
            <a:pPr marL="228600" lvl="0" indent="-228600" algn="l" rtl="0">
              <a:lnSpc>
                <a:spcPct val="90000"/>
              </a:lnSpc>
              <a:spcBef>
                <a:spcPts val="1000"/>
              </a:spcBef>
              <a:spcAft>
                <a:spcPts val="0"/>
              </a:spcAft>
              <a:buClr>
                <a:schemeClr val="dk1"/>
              </a:buClr>
              <a:buSzPts val="2400"/>
              <a:buChar char="•"/>
            </a:pPr>
            <a:r>
              <a:rPr lang="ru-RU" dirty="0"/>
              <a:t>Учащенное или глубокое и медленное дыхание</a:t>
            </a:r>
            <a:endParaRPr dirty="0"/>
          </a:p>
          <a:p>
            <a:pPr marL="228600" lvl="0" indent="-228600" algn="l" rtl="0">
              <a:lnSpc>
                <a:spcPct val="90000"/>
              </a:lnSpc>
              <a:spcBef>
                <a:spcPts val="1000"/>
              </a:spcBef>
              <a:spcAft>
                <a:spcPts val="0"/>
              </a:spcAft>
              <a:buClr>
                <a:schemeClr val="dk1"/>
              </a:buClr>
              <a:buSzPts val="2400"/>
              <a:buChar char="•"/>
            </a:pPr>
            <a:r>
              <a:rPr lang="ru-RU" dirty="0"/>
              <a:t>Частое мочеиспускание</a:t>
            </a:r>
            <a:endParaRPr dirty="0"/>
          </a:p>
          <a:p>
            <a:pPr marL="228600" lvl="0" indent="-228600" algn="l" rtl="0">
              <a:lnSpc>
                <a:spcPct val="90000"/>
              </a:lnSpc>
              <a:spcBef>
                <a:spcPts val="1000"/>
              </a:spcBef>
              <a:spcAft>
                <a:spcPts val="0"/>
              </a:spcAft>
              <a:buClr>
                <a:schemeClr val="dk1"/>
              </a:buClr>
              <a:buSzPts val="2400"/>
              <a:buChar char="•"/>
            </a:pPr>
            <a:r>
              <a:rPr lang="ru-RU" dirty="0"/>
              <a:t>Сладкий запах дыхания</a:t>
            </a:r>
            <a:endParaRPr dirty="0"/>
          </a:p>
          <a:p>
            <a:pPr marL="228600" lvl="0" indent="-228600" algn="l" rtl="0">
              <a:lnSpc>
                <a:spcPct val="90000"/>
              </a:lnSpc>
              <a:spcBef>
                <a:spcPts val="1000"/>
              </a:spcBef>
              <a:spcAft>
                <a:spcPts val="0"/>
              </a:spcAft>
              <a:buClr>
                <a:schemeClr val="dk1"/>
              </a:buClr>
              <a:buSzPts val="2400"/>
              <a:buChar char="•"/>
            </a:pPr>
            <a:r>
              <a:rPr lang="ru-RU" dirty="0"/>
              <a:t>Высокий уровень глюкозы в крови или моче</a:t>
            </a:r>
            <a:endParaRPr dirty="0"/>
          </a:p>
          <a:p>
            <a:pPr marL="228600" lvl="0" indent="-228600" algn="l" rtl="0">
              <a:lnSpc>
                <a:spcPct val="90000"/>
              </a:lnSpc>
              <a:spcBef>
                <a:spcPts val="1000"/>
              </a:spcBef>
              <a:spcAft>
                <a:spcPts val="0"/>
              </a:spcAft>
              <a:buClr>
                <a:schemeClr val="dk1"/>
              </a:buClr>
              <a:buSzPts val="2400"/>
              <a:buChar char="•"/>
            </a:pPr>
            <a:r>
              <a:rPr lang="ru-RU" dirty="0"/>
              <a:t>Дегидратация </a:t>
            </a:r>
            <a:endParaRPr dirty="0"/>
          </a:p>
        </p:txBody>
      </p:sp>
      <p:pic>
        <p:nvPicPr>
          <p:cNvPr id="784" name="Google Shape;784;p45" descr="A picture containing icon&#10;&#10;Description automatically generated"/>
          <p:cNvPicPr preferRelativeResize="0"/>
          <p:nvPr/>
        </p:nvPicPr>
        <p:blipFill rotWithShape="1">
          <a:blip r:embed="rId3">
            <a:alphaModFix/>
          </a:blip>
          <a:srcRect/>
          <a:stretch/>
        </p:blipFill>
        <p:spPr>
          <a:xfrm>
            <a:off x="8513944" y="2676235"/>
            <a:ext cx="3026856" cy="2115694"/>
          </a:xfrm>
          <a:prstGeom prst="rect">
            <a:avLst/>
          </a:prstGeom>
          <a:noFill/>
          <a:ln>
            <a:noFill/>
          </a:ln>
        </p:spPr>
      </p:pic>
      <p:sp>
        <p:nvSpPr>
          <p:cNvPr id="785" name="Google Shape;785;p45"/>
          <p:cNvSpPr txBox="1"/>
          <p:nvPr/>
        </p:nvSpPr>
        <p:spPr>
          <a:xfrm>
            <a:off x="9145629" y="4945916"/>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46"/>
          <p:cNvSpPr txBox="1">
            <a:spLocks noGrp="1"/>
          </p:cNvSpPr>
          <p:nvPr>
            <p:ph type="title"/>
          </p:nvPr>
        </p:nvSpPr>
        <p:spPr>
          <a:xfrm>
            <a:off x="838200" y="21431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Токсические причины измененного психического статуса</a:t>
            </a:r>
            <a:endParaRPr dirty="0"/>
          </a:p>
        </p:txBody>
      </p:sp>
      <p:sp>
        <p:nvSpPr>
          <p:cNvPr id="792" name="Google Shape;792;p46"/>
          <p:cNvSpPr txBox="1">
            <a:spLocks noGrp="1"/>
          </p:cNvSpPr>
          <p:nvPr>
            <p:ph type="body" idx="1"/>
          </p:nvPr>
        </p:nvSpPr>
        <p:spPr>
          <a:xfrm>
            <a:off x="649356" y="1539875"/>
            <a:ext cx="11178209"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ru-RU" sz="2000" dirty="0">
                <a:latin typeface="Arial"/>
                <a:ea typeface="Arial"/>
                <a:cs typeface="Arial"/>
                <a:sym typeface="Arial"/>
              </a:rPr>
              <a:t>Признаки и симптомы </a:t>
            </a:r>
            <a:r>
              <a:rPr lang="ru-RU" sz="2000" b="1" dirty="0">
                <a:latin typeface="Arial"/>
                <a:ea typeface="Arial"/>
                <a:cs typeface="Arial"/>
                <a:sym typeface="Arial"/>
              </a:rPr>
              <a:t>алкогольной или наркотической интоксикации или абстиненции:</a:t>
            </a:r>
            <a:endParaRPr dirty="0"/>
          </a:p>
          <a:p>
            <a:pPr marL="228600" lvl="0" indent="-228600" algn="l" rtl="0">
              <a:lnSpc>
                <a:spcPct val="90000"/>
              </a:lnSpc>
              <a:spcBef>
                <a:spcPts val="1000"/>
              </a:spcBef>
              <a:spcAft>
                <a:spcPts val="0"/>
              </a:spcAft>
              <a:buClr>
                <a:schemeClr val="dk1"/>
              </a:buClr>
              <a:buSzPts val="2000"/>
              <a:buChar char="•"/>
            </a:pPr>
            <a:r>
              <a:rPr lang="ru-RU" sz="2000" dirty="0"/>
              <a:t>Известно об употреблении пациентом алкоголя или наркотиков</a:t>
            </a:r>
            <a:endParaRPr dirty="0"/>
          </a:p>
          <a:p>
            <a:pPr marL="228600" lvl="0" indent="-228600" algn="l" rtl="0">
              <a:lnSpc>
                <a:spcPct val="90000"/>
              </a:lnSpc>
              <a:spcBef>
                <a:spcPts val="1000"/>
              </a:spcBef>
              <a:spcAft>
                <a:spcPts val="0"/>
              </a:spcAft>
              <a:buClr>
                <a:schemeClr val="dk1"/>
              </a:buClr>
              <a:buSzPts val="2000"/>
              <a:buChar char="•"/>
            </a:pPr>
            <a:r>
              <a:rPr lang="ru-RU" sz="2000" dirty="0"/>
              <a:t>Следы инъекций; наркотики, найденные у пациента</a:t>
            </a:r>
            <a:endParaRPr dirty="0"/>
          </a:p>
          <a:p>
            <a:pPr marL="228600" lvl="0" indent="-228600" algn="l" rtl="0">
              <a:lnSpc>
                <a:spcPct val="90000"/>
              </a:lnSpc>
              <a:spcBef>
                <a:spcPts val="1000"/>
              </a:spcBef>
              <a:spcAft>
                <a:spcPts val="0"/>
              </a:spcAft>
              <a:buClr>
                <a:schemeClr val="dk1"/>
              </a:buClr>
              <a:buSzPts val="2000"/>
              <a:buChar char="•"/>
            </a:pPr>
            <a:r>
              <a:rPr lang="ru-RU" sz="2000" dirty="0"/>
              <a:t>Алкоголь</a:t>
            </a:r>
            <a:endParaRPr dirty="0"/>
          </a:p>
          <a:p>
            <a:pPr marL="800100" lvl="1" algn="l" rtl="0">
              <a:lnSpc>
                <a:spcPct val="90000"/>
              </a:lnSpc>
              <a:spcBef>
                <a:spcPts val="500"/>
              </a:spcBef>
              <a:spcAft>
                <a:spcPts val="0"/>
              </a:spcAft>
              <a:buClr>
                <a:schemeClr val="dk1"/>
              </a:buClr>
              <a:buSzPts val="2000"/>
              <a:buFont typeface="Wingdings" panose="05000000000000000000" pitchFamily="2" charset="2"/>
              <a:buChar char="ü"/>
            </a:pPr>
            <a:r>
              <a:rPr lang="ru-RU" sz="2000" dirty="0"/>
              <a:t>Острая интоксикация (опьянение)</a:t>
            </a:r>
            <a:endParaRPr dirty="0"/>
          </a:p>
          <a:p>
            <a:pPr marL="800100" lvl="1" algn="l" rtl="0">
              <a:lnSpc>
                <a:spcPct val="90000"/>
              </a:lnSpc>
              <a:spcBef>
                <a:spcPts val="500"/>
              </a:spcBef>
              <a:spcAft>
                <a:spcPts val="0"/>
              </a:spcAft>
              <a:buClr>
                <a:schemeClr val="dk1"/>
              </a:buClr>
              <a:buSzPts val="2000"/>
              <a:buFont typeface="Wingdings" panose="05000000000000000000" pitchFamily="2" charset="2"/>
              <a:buChar char="ü"/>
            </a:pPr>
            <a:r>
              <a:rPr lang="ru-RU" sz="2000" dirty="0"/>
              <a:t>Абстиненция (судороги, спутанность сознания, тахикардия)</a:t>
            </a:r>
            <a:endParaRPr dirty="0"/>
          </a:p>
          <a:p>
            <a:pPr marL="800100" lvl="1" algn="l" rtl="0">
              <a:lnSpc>
                <a:spcPct val="90000"/>
              </a:lnSpc>
              <a:spcBef>
                <a:spcPts val="500"/>
              </a:spcBef>
              <a:spcAft>
                <a:spcPts val="0"/>
              </a:spcAft>
              <a:buClr>
                <a:schemeClr val="dk1"/>
              </a:buClr>
              <a:buSzPts val="2000"/>
              <a:buFont typeface="Wingdings" panose="05000000000000000000" pitchFamily="2" charset="2"/>
              <a:buChar char="ü"/>
            </a:pPr>
            <a:r>
              <a:rPr lang="ru-RU" sz="2000" dirty="0"/>
              <a:t>Хроническое употребление (нарушение равновесия, спутанность сознания, тахикардия)</a:t>
            </a:r>
            <a:endParaRPr dirty="0"/>
          </a:p>
          <a:p>
            <a:pPr marL="228600" lvl="0" indent="-228600" algn="l" rtl="0">
              <a:lnSpc>
                <a:spcPct val="90000"/>
              </a:lnSpc>
              <a:spcBef>
                <a:spcPts val="1000"/>
              </a:spcBef>
              <a:spcAft>
                <a:spcPts val="0"/>
              </a:spcAft>
              <a:buClr>
                <a:schemeClr val="dk1"/>
              </a:buClr>
              <a:buSzPts val="2000"/>
              <a:buChar char="•"/>
            </a:pPr>
            <a:r>
              <a:rPr lang="ru-RU" sz="2000" dirty="0"/>
              <a:t>Опиоиды</a:t>
            </a:r>
            <a:endParaRPr dirty="0"/>
          </a:p>
          <a:p>
            <a:pPr marL="800100" lvl="1" algn="l" rtl="0">
              <a:lnSpc>
                <a:spcPct val="90000"/>
              </a:lnSpc>
              <a:spcBef>
                <a:spcPts val="500"/>
              </a:spcBef>
              <a:spcAft>
                <a:spcPts val="0"/>
              </a:spcAft>
              <a:buClr>
                <a:schemeClr val="dk1"/>
              </a:buClr>
              <a:buSzPts val="2000"/>
              <a:buFont typeface="Wingdings" panose="05000000000000000000" pitchFamily="2" charset="2"/>
              <a:buChar char="ü"/>
            </a:pPr>
            <a:r>
              <a:rPr lang="ru-RU" sz="2000" dirty="0"/>
              <a:t>Острая интоксикация (вялость, очень суженные зрачки и замедленное дыхание)</a:t>
            </a:r>
            <a:endParaRPr dirty="0"/>
          </a:p>
          <a:p>
            <a:pPr marL="800100" lvl="1" algn="l" rtl="0">
              <a:lnSpc>
                <a:spcPct val="90000"/>
              </a:lnSpc>
              <a:spcBef>
                <a:spcPts val="500"/>
              </a:spcBef>
              <a:spcAft>
                <a:spcPts val="0"/>
              </a:spcAft>
              <a:buClr>
                <a:schemeClr val="dk1"/>
              </a:buClr>
              <a:buSzPts val="2000"/>
              <a:buFont typeface="Wingdings" panose="05000000000000000000" pitchFamily="2" charset="2"/>
              <a:buChar char="ü"/>
            </a:pPr>
            <a:r>
              <a:rPr lang="ru-RU" sz="2000" dirty="0"/>
              <a:t>Абстиненция (возбуждение, потливость, диарея, рвота)</a:t>
            </a:r>
            <a:endParaRPr dirty="0"/>
          </a:p>
          <a:p>
            <a:pPr marL="228600" lvl="0" indent="-228600" algn="l" rtl="0">
              <a:lnSpc>
                <a:spcPct val="90000"/>
              </a:lnSpc>
              <a:spcBef>
                <a:spcPts val="1000"/>
              </a:spcBef>
              <a:spcAft>
                <a:spcPts val="0"/>
              </a:spcAft>
              <a:buClr>
                <a:schemeClr val="dk1"/>
              </a:buClr>
              <a:buSzPts val="2000"/>
              <a:buChar char="•"/>
            </a:pPr>
            <a:r>
              <a:rPr lang="ru-RU" sz="2000" dirty="0"/>
              <a:t>Другие наркотики могут вызывать расширение зрачков, возбуждение, потливость и лихорадку.</a:t>
            </a:r>
            <a:endParaRPr dirty="0"/>
          </a:p>
        </p:txBody>
      </p:sp>
      <p:sp>
        <p:nvSpPr>
          <p:cNvPr id="793" name="Google Shape;793;p46"/>
          <p:cNvSpPr txBox="1"/>
          <p:nvPr/>
        </p:nvSpPr>
        <p:spPr>
          <a:xfrm>
            <a:off x="10472057" y="3916140"/>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pic>
        <p:nvPicPr>
          <p:cNvPr id="794" name="Google Shape;794;p46" descr="Diagram&#10;&#10;Description automatically generated"/>
          <p:cNvPicPr preferRelativeResize="0"/>
          <p:nvPr/>
        </p:nvPicPr>
        <p:blipFill rotWithShape="1">
          <a:blip r:embed="rId3">
            <a:alphaModFix/>
          </a:blip>
          <a:srcRect/>
          <a:stretch/>
        </p:blipFill>
        <p:spPr>
          <a:xfrm>
            <a:off x="10163175" y="1855788"/>
            <a:ext cx="2028825" cy="20193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47"/>
          <p:cNvSpPr txBox="1">
            <a:spLocks noGrp="1"/>
          </p:cNvSpPr>
          <p:nvPr>
            <p:ph type="title"/>
          </p:nvPr>
        </p:nvSpPr>
        <p:spPr>
          <a:xfrm>
            <a:off x="838200" y="19400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Токсические причины измененного психического статуса</a:t>
            </a:r>
            <a:endParaRPr dirty="0"/>
          </a:p>
        </p:txBody>
      </p:sp>
      <p:sp>
        <p:nvSpPr>
          <p:cNvPr id="801" name="Google Shape;801;p47"/>
          <p:cNvSpPr txBox="1">
            <a:spLocks noGrp="1"/>
          </p:cNvSpPr>
          <p:nvPr>
            <p:ph type="body" idx="1"/>
          </p:nvPr>
        </p:nvSpPr>
        <p:spPr>
          <a:xfrm>
            <a:off x="838200" y="1649878"/>
            <a:ext cx="435002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b="1" dirty="0">
                <a:latin typeface="Arial"/>
                <a:ea typeface="Arial"/>
                <a:cs typeface="Arial"/>
                <a:sym typeface="Arial"/>
              </a:rPr>
              <a:t>Отравление пестицидами: </a:t>
            </a:r>
            <a:endParaRPr dirty="0"/>
          </a:p>
          <a:p>
            <a:pPr marL="228600" lvl="0" indent="-228600" algn="l" rtl="0">
              <a:lnSpc>
                <a:spcPct val="90000"/>
              </a:lnSpc>
              <a:spcBef>
                <a:spcPts val="1000"/>
              </a:spcBef>
              <a:spcAft>
                <a:spcPts val="0"/>
              </a:spcAft>
              <a:buClr>
                <a:schemeClr val="dk1"/>
              </a:buClr>
              <a:buSzPts val="2400"/>
              <a:buChar char="•"/>
            </a:pPr>
            <a:r>
              <a:rPr lang="ru-RU" dirty="0"/>
              <a:t>Контакт с пестицидами в анамнезе</a:t>
            </a:r>
            <a:endParaRPr dirty="0"/>
          </a:p>
          <a:p>
            <a:pPr marL="228600" lvl="0" indent="-228600" algn="l" rtl="0">
              <a:lnSpc>
                <a:spcPct val="90000"/>
              </a:lnSpc>
              <a:spcBef>
                <a:spcPts val="1000"/>
              </a:spcBef>
              <a:spcAft>
                <a:spcPts val="0"/>
              </a:spcAft>
              <a:buClr>
                <a:schemeClr val="dk1"/>
              </a:buClr>
              <a:buSzPts val="2400"/>
              <a:buChar char="•"/>
            </a:pPr>
            <a:r>
              <a:rPr lang="ru-RU" dirty="0"/>
              <a:t>Сильно суженные зрачки </a:t>
            </a:r>
            <a:endParaRPr dirty="0"/>
          </a:p>
          <a:p>
            <a:pPr marL="228600" lvl="0" indent="-228600" algn="l" rtl="0">
              <a:lnSpc>
                <a:spcPct val="90000"/>
              </a:lnSpc>
              <a:spcBef>
                <a:spcPts val="1000"/>
              </a:spcBef>
              <a:spcAft>
                <a:spcPts val="0"/>
              </a:spcAft>
              <a:buClr>
                <a:schemeClr val="dk1"/>
              </a:buClr>
              <a:buSzPts val="2400"/>
              <a:buChar char="•"/>
            </a:pPr>
            <a:r>
              <a:rPr lang="ru-RU" dirty="0"/>
              <a:t>Диарея</a:t>
            </a:r>
            <a:endParaRPr dirty="0"/>
          </a:p>
          <a:p>
            <a:pPr marL="228600" lvl="0" indent="-228600" algn="l" rtl="0">
              <a:lnSpc>
                <a:spcPct val="90000"/>
              </a:lnSpc>
              <a:spcBef>
                <a:spcPts val="1000"/>
              </a:spcBef>
              <a:spcAft>
                <a:spcPts val="0"/>
              </a:spcAft>
              <a:buClr>
                <a:schemeClr val="dk1"/>
              </a:buClr>
              <a:buSzPts val="2400"/>
              <a:buChar char="•"/>
            </a:pPr>
            <a:r>
              <a:rPr lang="ru-RU" dirty="0"/>
              <a:t>Рвота</a:t>
            </a:r>
            <a:endParaRPr dirty="0"/>
          </a:p>
          <a:p>
            <a:pPr marL="228600" lvl="0" indent="-228600" algn="l" rtl="0">
              <a:lnSpc>
                <a:spcPct val="90000"/>
              </a:lnSpc>
              <a:spcBef>
                <a:spcPts val="1000"/>
              </a:spcBef>
              <a:spcAft>
                <a:spcPts val="0"/>
              </a:spcAft>
              <a:buClr>
                <a:schemeClr val="dk1"/>
              </a:buClr>
              <a:buSzPts val="2400"/>
              <a:buChar char="•"/>
            </a:pPr>
            <a:r>
              <a:rPr lang="ru-RU" dirty="0" err="1"/>
              <a:t>Диафорез</a:t>
            </a:r>
            <a:endParaRPr dirty="0"/>
          </a:p>
        </p:txBody>
      </p:sp>
      <p:sp>
        <p:nvSpPr>
          <p:cNvPr id="802" name="Google Shape;802;p47"/>
          <p:cNvSpPr txBox="1"/>
          <p:nvPr/>
        </p:nvSpPr>
        <p:spPr>
          <a:xfrm>
            <a:off x="6095999" y="1649878"/>
            <a:ext cx="5759117"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ru-RU" sz="2400" b="1" dirty="0">
                <a:solidFill>
                  <a:schemeClr val="dk1"/>
                </a:solidFill>
                <a:latin typeface="Arial"/>
                <a:ea typeface="Arial"/>
                <a:cs typeface="Arial"/>
                <a:sym typeface="Arial"/>
              </a:rPr>
              <a:t>Укус змеи:</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Укус змеи в анамнезе</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Следы укусов в местах обитания ядовитых змей</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Отек</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Образование волдырей на коже</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Кровоподтеки</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Гипотензия</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Паралич</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Судороги</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Кровотечение из ран</a:t>
            </a:r>
            <a:endParaRPr dirty="0"/>
          </a:p>
          <a:p>
            <a:pPr marL="228600" marR="0" lvl="0" indent="-76200" algn="l" rtl="0">
              <a:lnSpc>
                <a:spcPct val="90000"/>
              </a:lnSpc>
              <a:spcBef>
                <a:spcPts val="1000"/>
              </a:spcBef>
              <a:spcAft>
                <a:spcPts val="0"/>
              </a:spcAft>
              <a:buClr>
                <a:schemeClr val="dk1"/>
              </a:buClr>
              <a:buSzPts val="2400"/>
              <a:buFont typeface="Arial"/>
              <a:buNone/>
            </a:pPr>
            <a:endParaRPr sz="2400" dirty="0">
              <a:solidFill>
                <a:schemeClr val="dk1"/>
              </a:solidFill>
              <a:latin typeface="Arial"/>
              <a:ea typeface="Arial"/>
              <a:cs typeface="Arial"/>
              <a:sym typeface="Arial"/>
            </a:endParaRPr>
          </a:p>
        </p:txBody>
      </p:sp>
      <p:pic>
        <p:nvPicPr>
          <p:cNvPr id="803" name="Google Shape;803;p47" descr="A picture containing silhouette, vector graphics&#10;&#10;Description automatically generated"/>
          <p:cNvPicPr preferRelativeResize="0"/>
          <p:nvPr/>
        </p:nvPicPr>
        <p:blipFill rotWithShape="1">
          <a:blip r:embed="rId3">
            <a:alphaModFix/>
          </a:blip>
          <a:srcRect/>
          <a:stretch/>
        </p:blipFill>
        <p:spPr>
          <a:xfrm>
            <a:off x="8165675" y="4194313"/>
            <a:ext cx="3246407" cy="1944541"/>
          </a:xfrm>
          <a:prstGeom prst="rect">
            <a:avLst/>
          </a:prstGeom>
          <a:noFill/>
          <a:ln>
            <a:noFill/>
          </a:ln>
        </p:spPr>
      </p:pic>
      <p:pic>
        <p:nvPicPr>
          <p:cNvPr id="804" name="Google Shape;804;p47"/>
          <p:cNvPicPr preferRelativeResize="0"/>
          <p:nvPr/>
        </p:nvPicPr>
        <p:blipFill rotWithShape="1">
          <a:blip r:embed="rId4">
            <a:alphaModFix/>
          </a:blip>
          <a:srcRect/>
          <a:stretch/>
        </p:blipFill>
        <p:spPr>
          <a:xfrm>
            <a:off x="2562451" y="3900749"/>
            <a:ext cx="3001992" cy="2100467"/>
          </a:xfrm>
          <a:prstGeom prst="rect">
            <a:avLst/>
          </a:prstGeom>
          <a:noFill/>
          <a:ln>
            <a:noFill/>
          </a:ln>
        </p:spPr>
      </p:pic>
      <p:sp>
        <p:nvSpPr>
          <p:cNvPr id="805" name="Google Shape;805;p47"/>
          <p:cNvSpPr txBox="1"/>
          <p:nvPr/>
        </p:nvSpPr>
        <p:spPr>
          <a:xfrm>
            <a:off x="3424740" y="6001216"/>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
        <p:nvSpPr>
          <p:cNvPr id="806" name="Google Shape;806;p47"/>
          <p:cNvSpPr txBox="1"/>
          <p:nvPr/>
        </p:nvSpPr>
        <p:spPr>
          <a:xfrm>
            <a:off x="9590314" y="6131193"/>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Токсические причины измененного психического статуса</a:t>
            </a:r>
            <a:endParaRPr dirty="0"/>
          </a:p>
        </p:txBody>
      </p:sp>
      <p:sp>
        <p:nvSpPr>
          <p:cNvPr id="813" name="Google Shape;813;p48"/>
          <p:cNvSpPr txBox="1">
            <a:spLocks noGrp="1"/>
          </p:cNvSpPr>
          <p:nvPr>
            <p:ph type="body" idx="1"/>
          </p:nvPr>
        </p:nvSpPr>
        <p:spPr>
          <a:xfrm>
            <a:off x="838199" y="1844675"/>
            <a:ext cx="4567989"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dirty="0">
                <a:latin typeface="Arial"/>
                <a:ea typeface="Arial"/>
                <a:cs typeface="Arial"/>
                <a:sym typeface="Arial"/>
              </a:rPr>
              <a:t>Реакция на </a:t>
            </a:r>
            <a:r>
              <a:rPr lang="ru-RU" b="1" dirty="0">
                <a:latin typeface="Arial"/>
                <a:ea typeface="Arial"/>
                <a:cs typeface="Arial"/>
                <a:sym typeface="Arial"/>
              </a:rPr>
              <a:t>лекарственные препараты</a:t>
            </a:r>
            <a:r>
              <a:rPr lang="ru-RU" dirty="0">
                <a:latin typeface="Arial"/>
                <a:ea typeface="Arial"/>
                <a:cs typeface="Arial"/>
                <a:sym typeface="Arial"/>
              </a:rPr>
              <a:t> или проблема с дозировкой:</a:t>
            </a:r>
            <a:endParaRPr dirty="0"/>
          </a:p>
          <a:p>
            <a:pPr marL="228600" lvl="0" indent="-228600" algn="l" rtl="0">
              <a:lnSpc>
                <a:spcPct val="90000"/>
              </a:lnSpc>
              <a:spcBef>
                <a:spcPts val="1000"/>
              </a:spcBef>
              <a:spcAft>
                <a:spcPts val="0"/>
              </a:spcAft>
              <a:buClr>
                <a:schemeClr val="dk1"/>
              </a:buClr>
              <a:buSzPts val="2400"/>
              <a:buChar char="•"/>
            </a:pPr>
            <a:r>
              <a:rPr lang="ru-RU" dirty="0"/>
              <a:t>Новые препараты или недавнее изменение дозы</a:t>
            </a:r>
            <a:endParaRPr dirty="0"/>
          </a:p>
        </p:txBody>
      </p:sp>
      <p:sp>
        <p:nvSpPr>
          <p:cNvPr id="814" name="Google Shape;814;p48"/>
          <p:cNvSpPr txBox="1"/>
          <p:nvPr/>
        </p:nvSpPr>
        <p:spPr>
          <a:xfrm>
            <a:off x="5940489" y="1844675"/>
            <a:ext cx="5759117"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r>
              <a:rPr lang="ru-RU" sz="2400" b="1" dirty="0">
                <a:solidFill>
                  <a:schemeClr val="dk1"/>
                </a:solidFill>
                <a:latin typeface="Arial"/>
                <a:ea typeface="Arial"/>
                <a:cs typeface="Arial"/>
                <a:sym typeface="Arial"/>
              </a:rPr>
              <a:t>Отравление газами: </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Возможный контакт с газами в анамнезе</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Множество людей с симптомами </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Головная  боль</a:t>
            </a:r>
            <a:endParaRPr dirty="0"/>
          </a:p>
          <a:p>
            <a:pPr marL="228600" marR="0" lvl="0" indent="-76200" algn="l" rtl="0">
              <a:lnSpc>
                <a:spcPct val="90000"/>
              </a:lnSpc>
              <a:spcBef>
                <a:spcPts val="1000"/>
              </a:spcBef>
              <a:spcAft>
                <a:spcPts val="0"/>
              </a:spcAft>
              <a:buClr>
                <a:schemeClr val="dk1"/>
              </a:buClr>
              <a:buSzPts val="2400"/>
              <a:buFont typeface="Arial"/>
              <a:buNone/>
            </a:pPr>
            <a:endParaRPr sz="2400" dirty="0">
              <a:solidFill>
                <a:schemeClr val="dk1"/>
              </a:solidFill>
              <a:latin typeface="Arial"/>
              <a:ea typeface="Arial"/>
              <a:cs typeface="Arial"/>
              <a:sym typeface="Arial"/>
            </a:endParaRPr>
          </a:p>
        </p:txBody>
      </p:sp>
      <p:pic>
        <p:nvPicPr>
          <p:cNvPr id="815" name="Google Shape;815;p48" descr="Icon&#10;&#10;Description automatically generated"/>
          <p:cNvPicPr preferRelativeResize="0"/>
          <p:nvPr/>
        </p:nvPicPr>
        <p:blipFill rotWithShape="1">
          <a:blip r:embed="rId3">
            <a:alphaModFix/>
          </a:blip>
          <a:srcRect/>
          <a:stretch/>
        </p:blipFill>
        <p:spPr>
          <a:xfrm>
            <a:off x="841486" y="3428537"/>
            <a:ext cx="2743200" cy="1913114"/>
          </a:xfrm>
          <a:prstGeom prst="rect">
            <a:avLst/>
          </a:prstGeom>
          <a:noFill/>
          <a:ln>
            <a:noFill/>
          </a:ln>
        </p:spPr>
      </p:pic>
      <p:sp>
        <p:nvSpPr>
          <p:cNvPr id="816" name="Google Shape;816;p48"/>
          <p:cNvSpPr txBox="1"/>
          <p:nvPr/>
        </p:nvSpPr>
        <p:spPr>
          <a:xfrm>
            <a:off x="1480691" y="5077961"/>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Arial"/>
              <a:buNone/>
            </a:pPr>
            <a:r>
              <a:rPr lang="ru-RU">
                <a:solidFill>
                  <a:srgbClr val="1F3864"/>
                </a:solidFill>
              </a:rPr>
              <a:t>Другие причины ИПС</a:t>
            </a:r>
            <a:endParaRPr/>
          </a:p>
        </p:txBody>
      </p:sp>
      <p:sp>
        <p:nvSpPr>
          <p:cNvPr id="823" name="Google Shape;823;p49"/>
          <p:cNvSpPr txBox="1">
            <a:spLocks noGrp="1"/>
          </p:cNvSpPr>
          <p:nvPr>
            <p:ph type="body" idx="1"/>
          </p:nvPr>
        </p:nvSpPr>
        <p:spPr>
          <a:xfrm>
            <a:off x="597042" y="1844675"/>
            <a:ext cx="52578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dirty="0">
                <a:latin typeface="Arial"/>
                <a:ea typeface="Arial"/>
                <a:cs typeface="Arial"/>
                <a:sym typeface="Arial"/>
              </a:rPr>
              <a:t>Признаки и симптомы </a:t>
            </a:r>
            <a:r>
              <a:rPr lang="ru-RU" b="1" dirty="0">
                <a:latin typeface="Arial"/>
                <a:ea typeface="Arial"/>
                <a:cs typeface="Arial"/>
                <a:sym typeface="Arial"/>
              </a:rPr>
              <a:t>судорог:</a:t>
            </a:r>
            <a:endParaRPr dirty="0"/>
          </a:p>
          <a:p>
            <a:pPr marL="228600" lvl="0" indent="-228600" algn="l" rtl="0">
              <a:lnSpc>
                <a:spcPct val="90000"/>
              </a:lnSpc>
              <a:spcBef>
                <a:spcPts val="1000"/>
              </a:spcBef>
              <a:spcAft>
                <a:spcPts val="0"/>
              </a:spcAft>
              <a:buClr>
                <a:schemeClr val="dk1"/>
              </a:buClr>
              <a:buSzPts val="2400"/>
              <a:buChar char="•"/>
            </a:pPr>
            <a:r>
              <a:rPr lang="ru-RU" dirty="0"/>
              <a:t>Известно о судорогах в анамнезе</a:t>
            </a:r>
            <a:endParaRPr dirty="0"/>
          </a:p>
          <a:p>
            <a:pPr marL="228600" lvl="0" indent="-228600" algn="l" rtl="0">
              <a:lnSpc>
                <a:spcPct val="90000"/>
              </a:lnSpc>
              <a:spcBef>
                <a:spcPts val="1000"/>
              </a:spcBef>
              <a:spcAft>
                <a:spcPts val="0"/>
              </a:spcAft>
              <a:buClr>
                <a:schemeClr val="dk1"/>
              </a:buClr>
              <a:buSzPts val="2400"/>
              <a:buChar char="•"/>
            </a:pPr>
            <a:r>
              <a:rPr lang="ru-RU" dirty="0"/>
              <a:t>Прикушенный язык</a:t>
            </a:r>
            <a:endParaRPr dirty="0"/>
          </a:p>
          <a:p>
            <a:pPr marL="228600" lvl="0" indent="-228600" algn="l" rtl="0">
              <a:lnSpc>
                <a:spcPct val="90000"/>
              </a:lnSpc>
              <a:spcBef>
                <a:spcPts val="1000"/>
              </a:spcBef>
              <a:spcAft>
                <a:spcPts val="0"/>
              </a:spcAft>
              <a:buClr>
                <a:schemeClr val="dk1"/>
              </a:buClr>
              <a:buSzPts val="2400"/>
              <a:buChar char="•"/>
            </a:pPr>
            <a:r>
              <a:rPr lang="ru-RU" dirty="0"/>
              <a:t>Непроизвольное мочеиспускание</a:t>
            </a:r>
            <a:endParaRPr dirty="0"/>
          </a:p>
          <a:p>
            <a:pPr marL="228600" lvl="0" indent="-228600" algn="l" rtl="0">
              <a:lnSpc>
                <a:spcPct val="90000"/>
              </a:lnSpc>
              <a:spcBef>
                <a:spcPts val="1000"/>
              </a:spcBef>
              <a:spcAft>
                <a:spcPts val="0"/>
              </a:spcAft>
              <a:buClr>
                <a:schemeClr val="dk1"/>
              </a:buClr>
              <a:buSzPts val="2400"/>
              <a:buChar char="•"/>
            </a:pPr>
            <a:r>
              <a:rPr lang="ru-RU" dirty="0"/>
              <a:t>Постепенное улучшение состояния в течение минут / часов</a:t>
            </a:r>
            <a:endParaRPr dirty="0"/>
          </a:p>
          <a:p>
            <a:pPr marL="228600" lvl="0" indent="-228600" algn="l" rtl="0">
              <a:lnSpc>
                <a:spcPct val="90000"/>
              </a:lnSpc>
              <a:spcBef>
                <a:spcPts val="1000"/>
              </a:spcBef>
              <a:spcAft>
                <a:spcPts val="0"/>
              </a:spcAft>
              <a:buClr>
                <a:schemeClr val="dk1"/>
              </a:buClr>
              <a:buSzPts val="2400"/>
              <a:buChar char="•"/>
            </a:pPr>
            <a:r>
              <a:rPr lang="ru-RU" dirty="0"/>
              <a:t>При беременности учитывайте вероятность эклампсии</a:t>
            </a:r>
            <a:endParaRPr dirty="0"/>
          </a:p>
        </p:txBody>
      </p:sp>
      <p:sp>
        <p:nvSpPr>
          <p:cNvPr id="824" name="Google Shape;824;p49"/>
          <p:cNvSpPr txBox="1"/>
          <p:nvPr/>
        </p:nvSpPr>
        <p:spPr>
          <a:xfrm>
            <a:off x="5749212" y="1844675"/>
            <a:ext cx="6057900"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r>
              <a:rPr lang="ru-RU" sz="2400" b="1" dirty="0">
                <a:solidFill>
                  <a:schemeClr val="dk1"/>
                </a:solidFill>
                <a:latin typeface="Arial"/>
                <a:ea typeface="Arial"/>
                <a:cs typeface="Arial"/>
                <a:sym typeface="Arial"/>
              </a:rPr>
              <a:t>Повышенное внутричерепное давление </a:t>
            </a:r>
            <a:r>
              <a:rPr lang="ru-RU" sz="2400" dirty="0">
                <a:solidFill>
                  <a:schemeClr val="dk1"/>
                </a:solidFill>
                <a:latin typeface="Arial"/>
                <a:ea typeface="Arial"/>
                <a:cs typeface="Arial"/>
                <a:sym typeface="Arial"/>
              </a:rPr>
              <a:t>(опухоль, травма, инсульт или отек головного мозга):</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Головная  боль</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Судороги / конвульсии</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Тошнота или рвота</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Неодинаковый размер зрачков</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Слабость в одной стороне тела</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Проблемы с речью</a:t>
            </a:r>
            <a:endParaRPr sz="2400" dirty="0">
              <a:solidFill>
                <a:schemeClr val="dk1"/>
              </a:solidFill>
              <a:latin typeface="Arial"/>
              <a:ea typeface="Arial"/>
              <a:cs typeface="Arial"/>
              <a:sym typeface="Arial"/>
            </a:endParaRPr>
          </a:p>
        </p:txBody>
      </p:sp>
      <p:pic>
        <p:nvPicPr>
          <p:cNvPr id="825" name="Google Shape;825;p49" descr="A picture containing text&#10;&#10;Description automatically generated"/>
          <p:cNvPicPr preferRelativeResize="0"/>
          <p:nvPr/>
        </p:nvPicPr>
        <p:blipFill rotWithShape="1">
          <a:blip r:embed="rId3">
            <a:alphaModFix/>
          </a:blip>
          <a:srcRect/>
          <a:stretch/>
        </p:blipFill>
        <p:spPr>
          <a:xfrm>
            <a:off x="9289080" y="2473358"/>
            <a:ext cx="2743200" cy="1913756"/>
          </a:xfrm>
          <a:prstGeom prst="rect">
            <a:avLst/>
          </a:prstGeom>
          <a:noFill/>
          <a:ln>
            <a:noFill/>
          </a:ln>
        </p:spPr>
      </p:pic>
      <p:sp>
        <p:nvSpPr>
          <p:cNvPr id="826" name="Google Shape;826;p49"/>
          <p:cNvSpPr txBox="1"/>
          <p:nvPr/>
        </p:nvSpPr>
        <p:spPr>
          <a:xfrm>
            <a:off x="10428514" y="4387114"/>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Google Shape;385;p5"/>
          <p:cNvPicPr preferRelativeResize="0"/>
          <p:nvPr/>
        </p:nvPicPr>
        <p:blipFill rotWithShape="1">
          <a:blip r:embed="rId3">
            <a:alphaModFix/>
          </a:blip>
          <a:srcRect/>
          <a:stretch/>
        </p:blipFill>
        <p:spPr>
          <a:xfrm>
            <a:off x="11003604" y="71439"/>
            <a:ext cx="1158240" cy="1111284"/>
          </a:xfrm>
          <a:prstGeom prst="rect">
            <a:avLst/>
          </a:prstGeom>
          <a:noFill/>
          <a:ln>
            <a:noFill/>
          </a:ln>
        </p:spPr>
      </p:pic>
      <p:pic>
        <p:nvPicPr>
          <p:cNvPr id="386" name="Google Shape;386;p5"/>
          <p:cNvPicPr preferRelativeResize="0"/>
          <p:nvPr/>
        </p:nvPicPr>
        <p:blipFill rotWithShape="1">
          <a:blip r:embed="rId4">
            <a:alphaModFix/>
          </a:blip>
          <a:srcRect/>
          <a:stretch/>
        </p:blipFill>
        <p:spPr>
          <a:xfrm>
            <a:off x="11001375" y="5766587"/>
            <a:ext cx="1024163" cy="1054479"/>
          </a:xfrm>
          <a:prstGeom prst="rect">
            <a:avLst/>
          </a:prstGeom>
          <a:noFill/>
          <a:ln>
            <a:noFill/>
          </a:ln>
        </p:spPr>
      </p:pic>
      <p:sp>
        <p:nvSpPr>
          <p:cNvPr id="387" name="Google Shape;387;p5"/>
          <p:cNvSpPr txBox="1"/>
          <p:nvPr/>
        </p:nvSpPr>
        <p:spPr>
          <a:xfrm>
            <a:off x="990600" y="5175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Цели</a:t>
            </a:r>
            <a:endParaRPr dirty="0"/>
          </a:p>
        </p:txBody>
      </p:sp>
      <p:sp>
        <p:nvSpPr>
          <p:cNvPr id="388" name="Google Shape;388;p5"/>
          <p:cNvSpPr txBox="1"/>
          <p:nvPr/>
        </p:nvSpPr>
        <p:spPr>
          <a:xfrm>
            <a:off x="987259" y="2055762"/>
            <a:ext cx="10455711" cy="3010014"/>
          </a:xfrm>
          <a:prstGeom prst="rect">
            <a:avLst/>
          </a:prstGeom>
          <a:solidFill>
            <a:srgbClr val="FBE4D4"/>
          </a:solidFill>
          <a:ln w="9525" cap="flat" cmpd="sng">
            <a:solidFill>
              <a:srgbClr val="FBE4D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4999"/>
              </a:lnSpc>
              <a:spcBef>
                <a:spcPts val="0"/>
              </a:spcBef>
              <a:spcAft>
                <a:spcPts val="0"/>
              </a:spcAft>
              <a:buNone/>
            </a:pPr>
            <a:r>
              <a:rPr lang="ru-RU" sz="2400" dirty="0">
                <a:solidFill>
                  <a:schemeClr val="dk1"/>
                </a:solidFill>
                <a:latin typeface="Quattrocento Sans"/>
                <a:ea typeface="Quattrocento Sans"/>
                <a:cs typeface="Quattrocento Sans"/>
                <a:sym typeface="Quattrocento Sans"/>
              </a:rPr>
              <a:t>Цель </a:t>
            </a:r>
            <a:r>
              <a:rPr lang="ru-RU" sz="2400" b="1" dirty="0">
                <a:solidFill>
                  <a:schemeClr val="dk1"/>
                </a:solidFill>
                <a:latin typeface="Quattrocento Sans"/>
                <a:ea typeface="Quattrocento Sans"/>
                <a:cs typeface="Quattrocento Sans"/>
                <a:sym typeface="Quattrocento Sans"/>
              </a:rPr>
              <a:t>первичного обследования</a:t>
            </a:r>
            <a:r>
              <a:rPr lang="ru-RU" sz="2400" dirty="0">
                <a:solidFill>
                  <a:schemeClr val="dk1"/>
                </a:solidFill>
                <a:latin typeface="Quattrocento Sans"/>
                <a:ea typeface="Quattrocento Sans"/>
                <a:cs typeface="Quattrocento Sans"/>
                <a:sym typeface="Quattrocento Sans"/>
              </a:rPr>
              <a:t> – выявить быстро обратимые причины изменения психического статуса и распознать состояния, требующие срочного вмешательства или экстренной передачи пациента.</a:t>
            </a:r>
            <a:endParaRPr dirty="0"/>
          </a:p>
          <a:p>
            <a:pPr marL="0" marR="0" lvl="0" indent="0" algn="l" rtl="0">
              <a:lnSpc>
                <a:spcPct val="114999"/>
              </a:lnSpc>
              <a:spcBef>
                <a:spcPts val="0"/>
              </a:spcBef>
              <a:spcAft>
                <a:spcPts val="0"/>
              </a:spcAft>
              <a:buNone/>
            </a:pPr>
            <a:endParaRPr sz="2400" dirty="0">
              <a:solidFill>
                <a:schemeClr val="dk1"/>
              </a:solidFill>
              <a:latin typeface="Quattrocento Sans"/>
              <a:ea typeface="Quattrocento Sans"/>
              <a:cs typeface="Quattrocento Sans"/>
              <a:sym typeface="Quattrocento Sans"/>
            </a:endParaRPr>
          </a:p>
          <a:p>
            <a:pPr marL="0" marR="0" lvl="0" indent="0" algn="l" rtl="0">
              <a:lnSpc>
                <a:spcPct val="114999"/>
              </a:lnSpc>
              <a:spcBef>
                <a:spcPts val="0"/>
              </a:spcBef>
              <a:spcAft>
                <a:spcPts val="0"/>
              </a:spcAft>
              <a:buNone/>
            </a:pPr>
            <a:r>
              <a:rPr lang="ru-RU" sz="2400" dirty="0">
                <a:solidFill>
                  <a:schemeClr val="dk1"/>
                </a:solidFill>
                <a:latin typeface="Quattrocento Sans"/>
                <a:ea typeface="Quattrocento Sans"/>
                <a:cs typeface="Quattrocento Sans"/>
                <a:sym typeface="Quattrocento Sans"/>
              </a:rPr>
              <a:t>Цель </a:t>
            </a:r>
            <a:r>
              <a:rPr lang="ru-RU" sz="2400" b="1" dirty="0">
                <a:solidFill>
                  <a:schemeClr val="dk1"/>
                </a:solidFill>
                <a:latin typeface="Quattrocento Sans"/>
                <a:ea typeface="Quattrocento Sans"/>
                <a:cs typeface="Quattrocento Sans"/>
                <a:sym typeface="Quattrocento Sans"/>
              </a:rPr>
              <a:t>лечения в остром периоде</a:t>
            </a:r>
            <a:r>
              <a:rPr lang="ru-RU" sz="2400" dirty="0">
                <a:solidFill>
                  <a:schemeClr val="dk1"/>
                </a:solidFill>
                <a:latin typeface="Quattrocento Sans"/>
                <a:ea typeface="Quattrocento Sans"/>
                <a:cs typeface="Quattrocento Sans"/>
                <a:sym typeface="Quattrocento Sans"/>
              </a:rPr>
              <a:t> – обеспечить поступление крови, кислорода и глюкозы в мозг и защитить его от дополнительных повреждений. </a:t>
            </a:r>
            <a:endParaRPr dirty="0"/>
          </a:p>
          <a:p>
            <a:pPr marL="0" marR="0" lvl="0" indent="0" algn="l" rtl="0">
              <a:spcBef>
                <a:spcPts val="0"/>
              </a:spcBef>
              <a:spcAft>
                <a:spcPts val="0"/>
              </a:spcAft>
              <a:buNone/>
            </a:pPr>
            <a:endParaRPr sz="2400" i="0" u="none" strike="noStrike" cap="none" dirty="0">
              <a:solidFill>
                <a:srgbClr val="203864"/>
              </a:solidFill>
              <a:latin typeface="Arial"/>
              <a:ea typeface="Arial"/>
              <a:cs typeface="Arial"/>
              <a:sym typeface="Arial"/>
            </a:endParaRP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Другие причины измененного психического статуса</a:t>
            </a:r>
            <a:endParaRPr dirty="0"/>
          </a:p>
        </p:txBody>
      </p:sp>
      <p:sp>
        <p:nvSpPr>
          <p:cNvPr id="833" name="Google Shape;833;p50"/>
          <p:cNvSpPr txBox="1">
            <a:spLocks noGrp="1"/>
          </p:cNvSpPr>
          <p:nvPr>
            <p:ph type="body" idx="1"/>
          </p:nvPr>
        </p:nvSpPr>
        <p:spPr>
          <a:xfrm>
            <a:off x="838199" y="1763485"/>
            <a:ext cx="546321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dirty="0">
                <a:latin typeface="Arial"/>
                <a:ea typeface="Arial"/>
                <a:cs typeface="Arial"/>
                <a:sym typeface="Arial"/>
              </a:rPr>
              <a:t>Признаки и симптомы </a:t>
            </a:r>
            <a:r>
              <a:rPr lang="ru-RU" b="1" dirty="0">
                <a:latin typeface="Arial"/>
                <a:ea typeface="Arial"/>
                <a:cs typeface="Arial"/>
                <a:sym typeface="Arial"/>
              </a:rPr>
              <a:t>заболевания печени:</a:t>
            </a:r>
            <a:endParaRPr dirty="0"/>
          </a:p>
          <a:p>
            <a:pPr marL="228600" lvl="0" indent="-228600" algn="l" rtl="0">
              <a:lnSpc>
                <a:spcPct val="90000"/>
              </a:lnSpc>
              <a:spcBef>
                <a:spcPts val="1000"/>
              </a:spcBef>
              <a:spcAft>
                <a:spcPts val="0"/>
              </a:spcAft>
              <a:buClr>
                <a:schemeClr val="dk1"/>
              </a:buClr>
              <a:buSzPts val="2400"/>
              <a:buChar char="•"/>
            </a:pPr>
            <a:r>
              <a:rPr lang="ru-RU" dirty="0"/>
              <a:t>Злоупотребление алкоголем или заболевания печени в анамнезе </a:t>
            </a:r>
            <a:endParaRPr dirty="0"/>
          </a:p>
          <a:p>
            <a:pPr marL="228600" lvl="0" indent="-228600" algn="l" rtl="0">
              <a:lnSpc>
                <a:spcPct val="90000"/>
              </a:lnSpc>
              <a:spcBef>
                <a:spcPts val="1000"/>
              </a:spcBef>
              <a:spcAft>
                <a:spcPts val="0"/>
              </a:spcAft>
              <a:buClr>
                <a:schemeClr val="dk1"/>
              </a:buClr>
              <a:buSzPts val="2400"/>
              <a:buChar char="•"/>
            </a:pPr>
            <a:r>
              <a:rPr lang="ru-RU" dirty="0"/>
              <a:t>Увеличенная брюшная полость и тонкие руки</a:t>
            </a:r>
            <a:endParaRPr dirty="0"/>
          </a:p>
          <a:p>
            <a:pPr marL="228600" lvl="0" indent="-228600" algn="l" rtl="0">
              <a:lnSpc>
                <a:spcPct val="90000"/>
              </a:lnSpc>
              <a:spcBef>
                <a:spcPts val="1000"/>
              </a:spcBef>
              <a:spcAft>
                <a:spcPts val="0"/>
              </a:spcAft>
              <a:buClr>
                <a:schemeClr val="dk1"/>
              </a:buClr>
              <a:buSzPts val="2400"/>
              <a:buChar char="•"/>
            </a:pPr>
            <a:r>
              <a:rPr lang="ru-RU" dirty="0"/>
              <a:t>Желтый цвет кожи и глаз (желтуха)</a:t>
            </a:r>
            <a:endParaRPr dirty="0"/>
          </a:p>
          <a:p>
            <a:pPr marL="228600" lvl="0" indent="-228600" algn="l" rtl="0">
              <a:lnSpc>
                <a:spcPct val="90000"/>
              </a:lnSpc>
              <a:spcBef>
                <a:spcPts val="1000"/>
              </a:spcBef>
              <a:spcAft>
                <a:spcPts val="0"/>
              </a:spcAft>
              <a:buClr>
                <a:schemeClr val="dk1"/>
              </a:buClr>
              <a:buSzPts val="2400"/>
              <a:buChar char="•"/>
            </a:pPr>
            <a:r>
              <a:rPr lang="ru-RU" dirty="0"/>
              <a:t>Гипогликемия</a:t>
            </a:r>
            <a:endParaRPr dirty="0"/>
          </a:p>
        </p:txBody>
      </p:sp>
      <p:sp>
        <p:nvSpPr>
          <p:cNvPr id="834" name="Google Shape;834;p50"/>
          <p:cNvSpPr txBox="1"/>
          <p:nvPr/>
        </p:nvSpPr>
        <p:spPr>
          <a:xfrm>
            <a:off x="6512766" y="1759766"/>
            <a:ext cx="5463210" cy="466579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ru-RU" sz="2400" b="1" dirty="0">
                <a:solidFill>
                  <a:schemeClr val="dk1"/>
                </a:solidFill>
                <a:latin typeface="Arial"/>
                <a:ea typeface="Arial"/>
                <a:cs typeface="Arial"/>
                <a:sym typeface="Arial"/>
              </a:rPr>
              <a:t>Заболевание почек:</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Высокое артериальное давление</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Отёк ног</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Снижение диуреза или его отсутствие</a:t>
            </a:r>
            <a:endParaRPr dirty="0"/>
          </a:p>
        </p:txBody>
      </p:sp>
      <p:pic>
        <p:nvPicPr>
          <p:cNvPr id="835" name="Google Shape;835;p50" descr="A picture containing logo&#10;&#10;Description automatically generated"/>
          <p:cNvPicPr preferRelativeResize="0"/>
          <p:nvPr/>
        </p:nvPicPr>
        <p:blipFill rotWithShape="1">
          <a:blip r:embed="rId3">
            <a:alphaModFix/>
          </a:blip>
          <a:srcRect/>
          <a:stretch/>
        </p:blipFill>
        <p:spPr>
          <a:xfrm>
            <a:off x="7044369" y="3939154"/>
            <a:ext cx="3620218" cy="2532430"/>
          </a:xfrm>
          <a:prstGeom prst="rect">
            <a:avLst/>
          </a:prstGeom>
          <a:noFill/>
          <a:ln>
            <a:noFill/>
          </a:ln>
        </p:spPr>
      </p:pic>
      <p:sp>
        <p:nvSpPr>
          <p:cNvPr id="836" name="Google Shape;836;p50"/>
          <p:cNvSpPr txBox="1"/>
          <p:nvPr/>
        </p:nvSpPr>
        <p:spPr>
          <a:xfrm>
            <a:off x="8675053" y="6092394"/>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51"/>
          <p:cNvSpPr txBox="1">
            <a:spLocks noGrp="1"/>
          </p:cNvSpPr>
          <p:nvPr>
            <p:ph type="title"/>
          </p:nvPr>
        </p:nvSpPr>
        <p:spPr>
          <a:xfrm>
            <a:off x="838199" y="7619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Другие причины измененного психического статуса</a:t>
            </a:r>
            <a:endParaRPr dirty="0"/>
          </a:p>
        </p:txBody>
      </p:sp>
      <p:sp>
        <p:nvSpPr>
          <p:cNvPr id="843" name="Google Shape;843;p51"/>
          <p:cNvSpPr txBox="1"/>
          <p:nvPr/>
        </p:nvSpPr>
        <p:spPr>
          <a:xfrm>
            <a:off x="747960" y="1648862"/>
            <a:ext cx="11010031" cy="4886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ru-RU" sz="2400" dirty="0">
                <a:solidFill>
                  <a:schemeClr val="dk1"/>
                </a:solidFill>
                <a:latin typeface="Arial"/>
                <a:ea typeface="Arial"/>
                <a:cs typeface="Arial"/>
                <a:sym typeface="Arial"/>
              </a:rPr>
              <a:t>Признаки и симптомы </a:t>
            </a:r>
            <a:r>
              <a:rPr lang="ru-RU" sz="2400" b="1" dirty="0">
                <a:solidFill>
                  <a:schemeClr val="dk1"/>
                </a:solidFill>
                <a:latin typeface="Arial"/>
                <a:ea typeface="Arial"/>
                <a:cs typeface="Arial"/>
                <a:sym typeface="Arial"/>
              </a:rPr>
              <a:t>ЧМТ:</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Изменения зрения</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Потеря памяти</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Рвота</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Головная  боль</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Недавняя травма в анамнезе</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Травмы кожи головы и/или деформация черепа</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Кровоподтеки на голове </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Кровь или прозрачная жидкость из носа или ушей</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Неодинаковый размер зрачков</a:t>
            </a:r>
            <a:endParaRPr dirty="0"/>
          </a:p>
          <a:p>
            <a:pPr marL="228600" marR="0" lvl="0" indent="-76200" algn="l" rtl="0">
              <a:lnSpc>
                <a:spcPct val="90000"/>
              </a:lnSpc>
              <a:spcBef>
                <a:spcPts val="1000"/>
              </a:spcBef>
              <a:spcAft>
                <a:spcPts val="0"/>
              </a:spcAft>
              <a:buClr>
                <a:schemeClr val="dk1"/>
              </a:buClr>
              <a:buSzPts val="2400"/>
              <a:buFont typeface="Arial"/>
              <a:buNone/>
            </a:pPr>
            <a:endParaRPr sz="2400" dirty="0">
              <a:solidFill>
                <a:schemeClr val="dk1"/>
              </a:solidFill>
              <a:latin typeface="Arial"/>
              <a:ea typeface="Arial"/>
              <a:cs typeface="Arial"/>
              <a:sym typeface="Arial"/>
            </a:endParaRPr>
          </a:p>
          <a:p>
            <a:pPr marL="228600" marR="0" lvl="0" indent="-76200" algn="l" rtl="0">
              <a:lnSpc>
                <a:spcPct val="90000"/>
              </a:lnSpc>
              <a:spcBef>
                <a:spcPts val="1000"/>
              </a:spcBef>
              <a:spcAft>
                <a:spcPts val="0"/>
              </a:spcAft>
              <a:buClr>
                <a:schemeClr val="dk1"/>
              </a:buClr>
              <a:buSzPts val="2400"/>
              <a:buFont typeface="Arial"/>
              <a:buNone/>
            </a:pPr>
            <a:endParaRPr sz="2400" dirty="0">
              <a:solidFill>
                <a:schemeClr val="dk1"/>
              </a:solidFill>
              <a:latin typeface="Arial"/>
              <a:ea typeface="Arial"/>
              <a:cs typeface="Arial"/>
              <a:sym typeface="Arial"/>
            </a:endParaRPr>
          </a:p>
          <a:p>
            <a:pPr marL="228600" marR="0" lvl="0" indent="-76200" algn="l" rtl="0">
              <a:lnSpc>
                <a:spcPct val="90000"/>
              </a:lnSpc>
              <a:spcBef>
                <a:spcPts val="1000"/>
              </a:spcBef>
              <a:spcAft>
                <a:spcPts val="0"/>
              </a:spcAft>
              <a:buClr>
                <a:schemeClr val="dk1"/>
              </a:buClr>
              <a:buSzPts val="2400"/>
              <a:buFont typeface="Arial"/>
              <a:buNone/>
            </a:pPr>
            <a:endParaRPr sz="2400" u="sng" dirty="0">
              <a:solidFill>
                <a:schemeClr val="dk1"/>
              </a:solidFill>
              <a:latin typeface="Arial"/>
              <a:ea typeface="Arial"/>
              <a:cs typeface="Arial"/>
              <a:sym typeface="Arial"/>
            </a:endParaRPr>
          </a:p>
        </p:txBody>
      </p:sp>
      <p:pic>
        <p:nvPicPr>
          <p:cNvPr id="844" name="Google Shape;844;p51" descr="A picture containing text&#10;&#10;Description automatically generated"/>
          <p:cNvPicPr preferRelativeResize="0"/>
          <p:nvPr/>
        </p:nvPicPr>
        <p:blipFill rotWithShape="1">
          <a:blip r:embed="rId3">
            <a:alphaModFix/>
          </a:blip>
          <a:srcRect/>
          <a:stretch/>
        </p:blipFill>
        <p:spPr>
          <a:xfrm>
            <a:off x="7957197" y="2665394"/>
            <a:ext cx="3577086" cy="2488208"/>
          </a:xfrm>
          <a:prstGeom prst="rect">
            <a:avLst/>
          </a:prstGeom>
          <a:noFill/>
          <a:ln>
            <a:noFill/>
          </a:ln>
        </p:spPr>
      </p:pic>
      <p:sp>
        <p:nvSpPr>
          <p:cNvPr id="845" name="Google Shape;845;p51"/>
          <p:cNvSpPr txBox="1"/>
          <p:nvPr/>
        </p:nvSpPr>
        <p:spPr>
          <a:xfrm>
            <a:off x="8863997" y="5022797"/>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
        <p:nvSpPr>
          <p:cNvPr id="846" name="Google Shape;846;p51"/>
          <p:cNvSpPr txBox="1"/>
          <p:nvPr/>
        </p:nvSpPr>
        <p:spPr>
          <a:xfrm>
            <a:off x="6626590" y="1745291"/>
            <a:ext cx="4793300" cy="110799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Arial"/>
              <a:buChar char="•"/>
            </a:pPr>
            <a:r>
              <a:rPr lang="ru-RU" sz="2400" b="0" i="0" u="none" strike="noStrike" cap="none">
                <a:solidFill>
                  <a:srgbClr val="000000"/>
                </a:solidFill>
                <a:latin typeface="Arial"/>
                <a:ea typeface="Arial"/>
                <a:cs typeface="Arial"/>
                <a:sym typeface="Arial"/>
              </a:rPr>
              <a:t>Слабость в одной стороне тела</a:t>
            </a:r>
            <a:endParaRPr/>
          </a:p>
          <a:p>
            <a:pPr marL="342900" marR="0" lvl="0" indent="-342900" algn="l" rtl="0">
              <a:lnSpc>
                <a:spcPct val="100000"/>
              </a:lnSpc>
              <a:spcBef>
                <a:spcPts val="0"/>
              </a:spcBef>
              <a:spcAft>
                <a:spcPts val="0"/>
              </a:spcAft>
              <a:buClr>
                <a:srgbClr val="000000"/>
              </a:buClr>
              <a:buSzPts val="2400"/>
              <a:buFont typeface="Arial"/>
              <a:buChar char="•"/>
            </a:pPr>
            <a:r>
              <a:rPr lang="ru-RU" sz="2400" b="0" i="0" u="none" strike="noStrike" cap="none">
                <a:solidFill>
                  <a:srgbClr val="000000"/>
                </a:solidFill>
                <a:latin typeface="Arial"/>
                <a:ea typeface="Arial"/>
                <a:cs typeface="Arial"/>
                <a:sym typeface="Arial"/>
              </a:rPr>
              <a:t>Судороги / конвульсии</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Педиатрические аспекты</a:t>
            </a:r>
            <a:endParaRPr/>
          </a:p>
        </p:txBody>
      </p:sp>
      <p:sp>
        <p:nvSpPr>
          <p:cNvPr id="853" name="Google Shape;853;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2"/>
              </a:buClr>
              <a:buSzPts val="2800"/>
              <a:buChar char="•"/>
            </a:pPr>
            <a:r>
              <a:rPr lang="ru-RU" sz="2800">
                <a:solidFill>
                  <a:schemeClr val="accent2"/>
                </a:solidFill>
                <a:latin typeface="Arial"/>
                <a:ea typeface="Arial"/>
                <a:cs typeface="Arial"/>
                <a:sym typeface="Arial"/>
              </a:rPr>
              <a:t>Проглатывание химических веществ или токсинов</a:t>
            </a:r>
            <a:r>
              <a:rPr lang="ru-RU" sz="2800">
                <a:latin typeface="Arial"/>
                <a:ea typeface="Arial"/>
                <a:cs typeface="Arial"/>
                <a:sym typeface="Arial"/>
              </a:rPr>
              <a:t> распространено у детей младшего возраста.</a:t>
            </a:r>
            <a:endParaRPr/>
          </a:p>
          <a:p>
            <a:pPr marL="228600" lvl="0" indent="-228600" algn="l" rtl="0">
              <a:lnSpc>
                <a:spcPct val="90000"/>
              </a:lnSpc>
              <a:spcBef>
                <a:spcPts val="1000"/>
              </a:spcBef>
              <a:spcAft>
                <a:spcPts val="0"/>
              </a:spcAft>
              <a:buClr>
                <a:schemeClr val="dk1"/>
              </a:buClr>
              <a:buSzPts val="2800"/>
              <a:buChar char="•"/>
            </a:pPr>
            <a:r>
              <a:rPr lang="ru-RU" sz="2800" b="1">
                <a:latin typeface="Arial"/>
                <a:ea typeface="Arial"/>
                <a:cs typeface="Arial"/>
                <a:sym typeface="Arial"/>
              </a:rPr>
              <a:t>Узнайте</a:t>
            </a:r>
            <a:r>
              <a:rPr lang="ru-RU" sz="2800">
                <a:latin typeface="Arial"/>
                <a:ea typeface="Arial"/>
                <a:cs typeface="Arial"/>
                <a:sym typeface="Arial"/>
              </a:rPr>
              <a:t>, откуда взялись лекарства или вещества, найденные рядом с ребенком.</a:t>
            </a:r>
            <a:endParaRPr/>
          </a:p>
          <a:p>
            <a:pPr marL="228600" lvl="0" indent="-50800" algn="l" rtl="0">
              <a:lnSpc>
                <a:spcPct val="90000"/>
              </a:lnSpc>
              <a:spcBef>
                <a:spcPts val="1000"/>
              </a:spcBef>
              <a:spcAft>
                <a:spcPts val="0"/>
              </a:spcAft>
              <a:buClr>
                <a:schemeClr val="dk1"/>
              </a:buClr>
              <a:buSzPts val="2800"/>
              <a:buNone/>
            </a:pPr>
            <a:endParaRPr sz="2800"/>
          </a:p>
        </p:txBody>
      </p:sp>
      <p:pic>
        <p:nvPicPr>
          <p:cNvPr id="854" name="Google Shape;854;p52" descr="A picture containing vector graphics&#10;&#10;Description automatically generated"/>
          <p:cNvPicPr preferRelativeResize="0"/>
          <p:nvPr/>
        </p:nvPicPr>
        <p:blipFill rotWithShape="1">
          <a:blip r:embed="rId3">
            <a:alphaModFix/>
          </a:blip>
          <a:srcRect/>
          <a:stretch/>
        </p:blipFill>
        <p:spPr>
          <a:xfrm>
            <a:off x="3694176" y="3121454"/>
            <a:ext cx="4084802" cy="2882465"/>
          </a:xfrm>
          <a:prstGeom prst="rect">
            <a:avLst/>
          </a:prstGeom>
          <a:noFill/>
          <a:ln>
            <a:noFill/>
          </a:ln>
        </p:spPr>
      </p:pic>
      <p:sp>
        <p:nvSpPr>
          <p:cNvPr id="855" name="Google Shape;855;p52"/>
          <p:cNvSpPr txBox="1"/>
          <p:nvPr/>
        </p:nvSpPr>
        <p:spPr>
          <a:xfrm>
            <a:off x="4985529" y="5873114"/>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
        <p:nvSpPr>
          <p:cNvPr id="856" name="Google Shape;856;p52"/>
          <p:cNvSpPr/>
          <p:nvPr/>
        </p:nvSpPr>
        <p:spPr>
          <a:xfrm>
            <a:off x="10506094" y="1188143"/>
            <a:ext cx="2002715"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15000"/>
              <a:buFont typeface="Calibri"/>
              <a:buNone/>
            </a:pPr>
            <a:r>
              <a:rPr lang="ru-RU" sz="15000" b="1" i="0" u="none" strike="noStrike" cap="none">
                <a:solidFill>
                  <a:schemeClr val="accent2"/>
                </a:solidFill>
                <a:latin typeface="Calibri"/>
                <a:ea typeface="Calibri"/>
                <a:cs typeface="Calibri"/>
                <a:sym typeface="Calibri"/>
              </a:rPr>
              <a:t>!</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53"/>
          <p:cNvSpPr txBox="1">
            <a:spLocks noGrp="1"/>
          </p:cNvSpPr>
          <p:nvPr>
            <p:ph type="title"/>
          </p:nvPr>
        </p:nvSpPr>
        <p:spPr>
          <a:xfrm>
            <a:off x="369719" y="37624"/>
            <a:ext cx="10515600" cy="11253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Arial"/>
              <a:buNone/>
            </a:pPr>
            <a:r>
              <a:rPr lang="ru-RU" dirty="0">
                <a:solidFill>
                  <a:srgbClr val="1F3864"/>
                </a:solidFill>
              </a:rPr>
              <a:t>Вопрос из рабочей тетради № 3</a:t>
            </a:r>
            <a:endParaRPr dirty="0"/>
          </a:p>
        </p:txBody>
      </p:sp>
      <p:sp>
        <p:nvSpPr>
          <p:cNvPr id="863" name="Google Shape;863;p53"/>
          <p:cNvSpPr txBox="1">
            <a:spLocks noGrp="1"/>
          </p:cNvSpPr>
          <p:nvPr>
            <p:ph type="body" idx="1"/>
          </p:nvPr>
        </p:nvSpPr>
        <p:spPr>
          <a:xfrm>
            <a:off x="369719" y="1051321"/>
            <a:ext cx="10668394" cy="112534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dirty="0"/>
              <a:t>Используя приведенный выше раздел рабочей тетради, перечислите возможные причины изменения психического статуса наряду с данными анамнеза и </a:t>
            </a:r>
            <a:r>
              <a:rPr lang="ru-RU" dirty="0" err="1"/>
              <a:t>физикального</a:t>
            </a:r>
            <a:r>
              <a:rPr lang="ru-RU" dirty="0"/>
              <a:t> обследования, приведенными ниже: </a:t>
            </a:r>
            <a:endParaRPr dirty="0"/>
          </a:p>
        </p:txBody>
      </p:sp>
      <p:graphicFrame>
        <p:nvGraphicFramePr>
          <p:cNvPr id="864" name="Google Shape;864;p53"/>
          <p:cNvGraphicFramePr/>
          <p:nvPr>
            <p:extLst>
              <p:ext uri="{D42A27DB-BD31-4B8C-83A1-F6EECF244321}">
                <p14:modId xmlns:p14="http://schemas.microsoft.com/office/powerpoint/2010/main" val="260992900"/>
              </p:ext>
            </p:extLst>
          </p:nvPr>
        </p:nvGraphicFramePr>
        <p:xfrm>
          <a:off x="522513" y="2310606"/>
          <a:ext cx="10515600" cy="3947095"/>
        </p:xfrm>
        <a:graphic>
          <a:graphicData uri="http://schemas.openxmlformats.org/drawingml/2006/table">
            <a:tbl>
              <a:tblPr firstRow="1" bandRow="1">
                <a:noFill/>
                <a:tableStyleId>{673E6347-52F4-4D33-B04C-936E62D6B763}</a:tableStyleId>
              </a:tblPr>
              <a:tblGrid>
                <a:gridCol w="6815075">
                  <a:extLst>
                    <a:ext uri="{9D8B030D-6E8A-4147-A177-3AD203B41FA5}">
                      <a16:colId xmlns:a16="http://schemas.microsoft.com/office/drawing/2014/main" val="20000"/>
                    </a:ext>
                  </a:extLst>
                </a:gridCol>
                <a:gridCol w="3700525">
                  <a:extLst>
                    <a:ext uri="{9D8B030D-6E8A-4147-A177-3AD203B41FA5}">
                      <a16:colId xmlns:a16="http://schemas.microsoft.com/office/drawing/2014/main" val="20001"/>
                    </a:ext>
                  </a:extLst>
                </a:gridCol>
              </a:tblGrid>
              <a:tr h="579823">
                <a:tc>
                  <a:txBody>
                    <a:bodyPr/>
                    <a:lstStyle/>
                    <a:p>
                      <a:pPr marL="0" marR="0" lvl="0" indent="0" algn="ctr" rtl="0">
                        <a:spcBef>
                          <a:spcPts val="0"/>
                        </a:spcBef>
                        <a:spcAft>
                          <a:spcPts val="0"/>
                        </a:spcAft>
                        <a:buNone/>
                      </a:pPr>
                      <a:r>
                        <a:rPr lang="ru-RU" sz="1800" u="none" strike="noStrike" cap="none" dirty="0">
                          <a:latin typeface="Arial"/>
                          <a:ea typeface="Arial"/>
                          <a:cs typeface="Arial"/>
                          <a:sym typeface="Arial"/>
                        </a:rPr>
                        <a:t>Данные анамнеза и </a:t>
                      </a:r>
                      <a:r>
                        <a:rPr lang="ru-RU" sz="1800" u="none" strike="noStrike" cap="none" dirty="0" err="1">
                          <a:latin typeface="Arial"/>
                          <a:ea typeface="Arial"/>
                          <a:cs typeface="Arial"/>
                          <a:sym typeface="Arial"/>
                        </a:rPr>
                        <a:t>физикального</a:t>
                      </a:r>
                      <a:r>
                        <a:rPr lang="ru-RU" sz="1800" u="none" strike="noStrike" cap="none" dirty="0">
                          <a:latin typeface="Arial"/>
                          <a:ea typeface="Arial"/>
                          <a:cs typeface="Arial"/>
                          <a:sym typeface="Arial"/>
                        </a:rPr>
                        <a:t> обследования:</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c>
                  <a:txBody>
                    <a:bodyPr/>
                    <a:lstStyle/>
                    <a:p>
                      <a:pPr marL="0" marR="0" lvl="0" indent="0" algn="ctr" rtl="0">
                        <a:spcBef>
                          <a:spcPts val="0"/>
                        </a:spcBef>
                        <a:spcAft>
                          <a:spcPts val="0"/>
                        </a:spcAft>
                        <a:buNone/>
                      </a:pPr>
                      <a:r>
                        <a:rPr lang="ru-RU" sz="1800" dirty="0">
                          <a:latin typeface="Arial"/>
                          <a:ea typeface="Arial"/>
                          <a:cs typeface="Arial"/>
                          <a:sym typeface="Arial"/>
                        </a:rPr>
                        <a:t>Вероятная причина:</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1387488">
                <a:tc>
                  <a:txBody>
                    <a:bodyPr/>
                    <a:lstStyle/>
                    <a:p>
                      <a:pPr marL="0" marR="0" lvl="0" indent="0" algn="l" rtl="0">
                        <a:spcBef>
                          <a:spcPts val="0"/>
                        </a:spcBef>
                        <a:spcAft>
                          <a:spcPts val="0"/>
                        </a:spcAft>
                        <a:buNone/>
                      </a:pPr>
                      <a:r>
                        <a:rPr lang="ru-RU" sz="1800" dirty="0">
                          <a:latin typeface="Arial"/>
                          <a:ea typeface="Arial"/>
                          <a:cs typeface="Arial"/>
                          <a:sym typeface="Arial"/>
                        </a:rPr>
                        <a:t>Девочка 15 лет поступила с ИПС и следующими симптомами:</a:t>
                      </a:r>
                      <a:endParaRPr dirty="0"/>
                    </a:p>
                    <a:p>
                      <a:pPr marL="0" marR="0" lvl="0" indent="0" algn="l" rtl="0">
                        <a:spcBef>
                          <a:spcPts val="0"/>
                        </a:spcBef>
                        <a:spcAft>
                          <a:spcPts val="0"/>
                        </a:spcAft>
                        <a:buNone/>
                      </a:pPr>
                      <a:r>
                        <a:rPr lang="ru-RU" sz="1800" dirty="0">
                          <a:latin typeface="Arial"/>
                          <a:ea typeface="Arial"/>
                          <a:cs typeface="Arial"/>
                          <a:sym typeface="Arial"/>
                        </a:rPr>
                        <a:t>Лихорадка </a:t>
                      </a:r>
                      <a:endParaRPr dirty="0"/>
                    </a:p>
                    <a:p>
                      <a:pPr marL="0" marR="0" lvl="0" indent="0" algn="l" rtl="0">
                        <a:spcBef>
                          <a:spcPts val="0"/>
                        </a:spcBef>
                        <a:spcAft>
                          <a:spcPts val="0"/>
                        </a:spcAft>
                        <a:buNone/>
                      </a:pPr>
                      <a:r>
                        <a:rPr lang="ru-RU" sz="1800" dirty="0">
                          <a:latin typeface="Arial"/>
                          <a:ea typeface="Arial"/>
                          <a:cs typeface="Arial"/>
                          <a:sym typeface="Arial"/>
                        </a:rPr>
                        <a:t>Ригидность мышц шеи</a:t>
                      </a:r>
                      <a:endParaRPr dirty="0"/>
                    </a:p>
                    <a:p>
                      <a:pPr marL="0" marR="0" lvl="0" indent="0" algn="l" rtl="0">
                        <a:spcBef>
                          <a:spcPts val="0"/>
                        </a:spcBef>
                        <a:spcAft>
                          <a:spcPts val="0"/>
                        </a:spcAft>
                        <a:buNone/>
                      </a:pPr>
                      <a:r>
                        <a:rPr lang="ru-RU" sz="1800" dirty="0">
                          <a:latin typeface="Arial"/>
                          <a:ea typeface="Arial"/>
                          <a:cs typeface="Arial"/>
                          <a:sym typeface="Arial"/>
                        </a:rPr>
                        <a:t>Боль в глазах когда смотрит на свет / светочувствительность</a:t>
                      </a:r>
                      <a:endParaRPr dirty="0"/>
                    </a:p>
                    <a:p>
                      <a:pPr marL="0" marR="0" lvl="0" indent="0" algn="l" rtl="0">
                        <a:spcBef>
                          <a:spcPts val="0"/>
                        </a:spcBef>
                        <a:spcAft>
                          <a:spcPts val="0"/>
                        </a:spcAft>
                        <a:buNone/>
                      </a:pPr>
                      <a:r>
                        <a:rPr lang="ru-RU" sz="1800" dirty="0">
                          <a:latin typeface="Arial"/>
                          <a:ea typeface="Arial"/>
                          <a:cs typeface="Arial"/>
                          <a:sym typeface="Arial"/>
                        </a:rPr>
                        <a:t>Головная  боль</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904222">
                <a:tc>
                  <a:txBody>
                    <a:bodyPr/>
                    <a:lstStyle/>
                    <a:p>
                      <a:pPr marL="0" marR="0" lvl="0" indent="0" algn="l" rtl="0">
                        <a:spcBef>
                          <a:spcPts val="0"/>
                        </a:spcBef>
                        <a:spcAft>
                          <a:spcPts val="0"/>
                        </a:spcAft>
                        <a:buNone/>
                      </a:pPr>
                      <a:r>
                        <a:rPr lang="ru-RU" sz="1800" dirty="0">
                          <a:latin typeface="Arial"/>
                          <a:ea typeface="Arial"/>
                          <a:cs typeface="Arial"/>
                          <a:sym typeface="Arial"/>
                        </a:rPr>
                        <a:t>Мужчина 45 лет поступил с ИПС и следующими симптомами:</a:t>
                      </a:r>
                      <a:endParaRPr dirty="0"/>
                    </a:p>
                    <a:p>
                      <a:pPr marL="0" marR="0" lvl="0" indent="0" algn="l" rtl="0">
                        <a:spcBef>
                          <a:spcPts val="0"/>
                        </a:spcBef>
                        <a:spcAft>
                          <a:spcPts val="0"/>
                        </a:spcAft>
                        <a:buNone/>
                      </a:pPr>
                      <a:r>
                        <a:rPr lang="ru-RU" sz="1800" dirty="0">
                          <a:latin typeface="Arial"/>
                          <a:ea typeface="Arial"/>
                          <a:cs typeface="Arial"/>
                          <a:sym typeface="Arial"/>
                        </a:rPr>
                        <a:t>Глубокое и учащенное дыхание</a:t>
                      </a:r>
                      <a:endParaRPr dirty="0"/>
                    </a:p>
                    <a:p>
                      <a:pPr marL="0" marR="0" lvl="0" indent="0" algn="l" rtl="0">
                        <a:spcBef>
                          <a:spcPts val="0"/>
                        </a:spcBef>
                        <a:spcAft>
                          <a:spcPts val="0"/>
                        </a:spcAft>
                        <a:buNone/>
                      </a:pPr>
                      <a:r>
                        <a:rPr lang="ru-RU" sz="1800" dirty="0">
                          <a:latin typeface="Arial"/>
                          <a:ea typeface="Arial"/>
                          <a:cs typeface="Arial"/>
                          <a:sym typeface="Arial"/>
                        </a:rPr>
                        <a:t>Частое мочеиспускание</a:t>
                      </a:r>
                      <a:endParaRPr dirty="0"/>
                    </a:p>
                    <a:p>
                      <a:pPr marL="0" marR="0" lvl="0" indent="0" algn="l" rtl="0">
                        <a:spcBef>
                          <a:spcPts val="0"/>
                        </a:spcBef>
                        <a:spcAft>
                          <a:spcPts val="0"/>
                        </a:spcAft>
                        <a:buNone/>
                      </a:pPr>
                      <a:r>
                        <a:rPr lang="ru-RU" sz="1800" dirty="0">
                          <a:latin typeface="Arial"/>
                          <a:ea typeface="Arial"/>
                          <a:cs typeface="Arial"/>
                          <a:sym typeface="Arial"/>
                        </a:rPr>
                        <a:t>Сладкий запах дыхания</a:t>
                      </a:r>
                      <a:endParaRPr dirty="0"/>
                    </a:p>
                    <a:p>
                      <a:pPr marL="0" marR="0" lvl="0" indent="0" algn="l" rtl="0">
                        <a:spcBef>
                          <a:spcPts val="0"/>
                        </a:spcBef>
                        <a:spcAft>
                          <a:spcPts val="0"/>
                        </a:spcAft>
                        <a:buNone/>
                      </a:pPr>
                      <a:r>
                        <a:rPr lang="ru-RU" sz="1800" dirty="0">
                          <a:latin typeface="Arial"/>
                          <a:ea typeface="Arial"/>
                          <a:cs typeface="Arial"/>
                          <a:sym typeface="Arial"/>
                        </a:rPr>
                        <a:t>Высокий уровень глюкозы в крови или моче</a:t>
                      </a:r>
                      <a:endParaRPr dirty="0"/>
                    </a:p>
                    <a:p>
                      <a:pPr marL="0" marR="0" lvl="0" indent="0" algn="l" rtl="0">
                        <a:spcBef>
                          <a:spcPts val="0"/>
                        </a:spcBef>
                        <a:spcAft>
                          <a:spcPts val="0"/>
                        </a:spcAft>
                        <a:buNone/>
                      </a:pPr>
                      <a:r>
                        <a:rPr lang="ru-RU" sz="1800" dirty="0">
                          <a:latin typeface="Arial"/>
                          <a:ea typeface="Arial"/>
                          <a:cs typeface="Arial"/>
                          <a:sym typeface="Arial"/>
                        </a:rPr>
                        <a:t>Дегидратация</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865" name="Google Shape;865;p53"/>
          <p:cNvPicPr preferRelativeResize="0"/>
          <p:nvPr/>
        </p:nvPicPr>
        <p:blipFill rotWithShape="1">
          <a:blip r:embed="rId3">
            <a:alphaModFix/>
          </a:blip>
          <a:srcRect/>
          <a:stretch/>
        </p:blipFill>
        <p:spPr>
          <a:xfrm>
            <a:off x="10350704" y="58340"/>
            <a:ext cx="1787339" cy="1397001"/>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54"/>
          <p:cNvSpPr txBox="1"/>
          <p:nvPr/>
        </p:nvSpPr>
        <p:spPr>
          <a:xfrm>
            <a:off x="-2349" y="1828935"/>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871" name="Google Shape;871;p54"/>
          <p:cNvSpPr txBox="1">
            <a:spLocks noGrp="1"/>
          </p:cNvSpPr>
          <p:nvPr>
            <p:ph type="title"/>
          </p:nvPr>
        </p:nvSpPr>
        <p:spPr>
          <a:xfrm>
            <a:off x="93050" y="1813346"/>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Arial"/>
              <a:buNone/>
            </a:pPr>
            <a:r>
              <a:rPr lang="ru-RU" sz="4000" b="1" dirty="0">
                <a:solidFill>
                  <a:srgbClr val="FFFFFF"/>
                </a:solidFill>
                <a:latin typeface="Arial"/>
                <a:ea typeface="Arial"/>
                <a:cs typeface="Arial"/>
                <a:sym typeface="Arial"/>
              </a:rPr>
              <a:t>Изменение психического статуса</a:t>
            </a:r>
            <a:endParaRPr dirty="0"/>
          </a:p>
        </p:txBody>
      </p:sp>
      <p:sp>
        <p:nvSpPr>
          <p:cNvPr id="872" name="Google Shape;872;p54"/>
          <p:cNvSpPr txBox="1"/>
          <p:nvPr/>
        </p:nvSpPr>
        <p:spPr>
          <a:xfrm>
            <a:off x="-236957" y="3428512"/>
            <a:ext cx="12105453" cy="523180"/>
          </a:xfrm>
          <a:prstGeom prst="rect">
            <a:avLst/>
          </a:prstGeom>
          <a:noFill/>
          <a:ln>
            <a:noFill/>
          </a:ln>
        </p:spPr>
        <p:txBody>
          <a:bodyPr spcFirstLastPara="1" wrap="square" lIns="365750" tIns="45700" rIns="45700" bIns="45700" anchor="t" anchorCtr="0">
            <a:spAutoFit/>
          </a:bodyPr>
          <a:lstStyle/>
          <a:p>
            <a:pPr marL="0" marR="0" lvl="0" indent="0" algn="l" rtl="0">
              <a:lnSpc>
                <a:spcPct val="100000"/>
              </a:lnSpc>
              <a:spcBef>
                <a:spcPts val="0"/>
              </a:spcBef>
              <a:spcAft>
                <a:spcPts val="0"/>
              </a:spcAft>
              <a:buNone/>
            </a:pPr>
            <a:r>
              <a:rPr lang="ru-RU" sz="2800" b="1" i="0" u="none" strike="noStrike" cap="none">
                <a:solidFill>
                  <a:srgbClr val="1F3864"/>
                </a:solidFill>
                <a:latin typeface="Arial"/>
                <a:ea typeface="Arial"/>
                <a:cs typeface="Arial"/>
                <a:sym typeface="Arial"/>
              </a:rPr>
              <a:t>Часть 3: </a:t>
            </a:r>
            <a:r>
              <a:rPr lang="ru-RU" sz="2800" b="1" i="0" u="none" strike="noStrike" cap="none">
                <a:solidFill>
                  <a:schemeClr val="accent2"/>
                </a:solidFill>
                <a:latin typeface="Arial"/>
                <a:ea typeface="Arial"/>
                <a:cs typeface="Arial"/>
                <a:sym typeface="Arial"/>
              </a:rPr>
              <a:t>Лечение пациента, особые педиатрические аспекты и порядок действий при передаче пациента</a:t>
            </a:r>
            <a:endParaRPr/>
          </a:p>
        </p:txBody>
      </p:sp>
      <p:pic>
        <p:nvPicPr>
          <p:cNvPr id="873" name="Google Shape;873;p54" descr="Logo, company name&#10;&#10;Description automatically generated"/>
          <p:cNvPicPr preferRelativeResize="0"/>
          <p:nvPr/>
        </p:nvPicPr>
        <p:blipFill rotWithShape="1">
          <a:blip r:embed="rId3">
            <a:alphaModFix/>
          </a:blip>
          <a:srcRect/>
          <a:stretch/>
        </p:blipFill>
        <p:spPr>
          <a:xfrm>
            <a:off x="8990107" y="5716787"/>
            <a:ext cx="3155301" cy="1090789"/>
          </a:xfrm>
          <a:prstGeom prst="rect">
            <a:avLst/>
          </a:prstGeom>
          <a:noFill/>
          <a:ln>
            <a:noFill/>
          </a:ln>
        </p:spPr>
      </p:pic>
      <p:pic>
        <p:nvPicPr>
          <p:cNvPr id="874" name="Google Shape;874;p54"/>
          <p:cNvPicPr preferRelativeResize="0"/>
          <p:nvPr/>
        </p:nvPicPr>
        <p:blipFill rotWithShape="1">
          <a:blip r:embed="rId4">
            <a:alphaModFix/>
          </a:blip>
          <a:srcRect/>
          <a:stretch/>
        </p:blipFill>
        <p:spPr>
          <a:xfrm>
            <a:off x="10944584" y="88960"/>
            <a:ext cx="1085850" cy="16192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55"/>
          <p:cNvSpPr txBox="1">
            <a:spLocks noGrp="1"/>
          </p:cNvSpPr>
          <p:nvPr>
            <p:ph type="title"/>
          </p:nvPr>
        </p:nvSpPr>
        <p:spPr>
          <a:xfrm>
            <a:off x="365235" y="9984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Arial"/>
              <a:buNone/>
            </a:pPr>
            <a:r>
              <a:rPr lang="ru-RU">
                <a:solidFill>
                  <a:srgbClr val="1F3864"/>
                </a:solidFill>
              </a:rPr>
              <a:t>Лечение</a:t>
            </a:r>
            <a:endParaRPr/>
          </a:p>
        </p:txBody>
      </p:sp>
      <p:sp>
        <p:nvSpPr>
          <p:cNvPr id="881" name="Google Shape;881;p55"/>
          <p:cNvSpPr txBox="1">
            <a:spLocks noGrp="1"/>
          </p:cNvSpPr>
          <p:nvPr>
            <p:ph type="body" idx="1"/>
          </p:nvPr>
        </p:nvSpPr>
        <p:spPr>
          <a:xfrm>
            <a:off x="491677" y="1158623"/>
            <a:ext cx="5491680"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ru-RU" dirty="0">
                <a:latin typeface="Arial"/>
                <a:ea typeface="Arial"/>
                <a:cs typeface="Arial"/>
                <a:sym typeface="Arial"/>
              </a:rPr>
              <a:t>При подозрении на </a:t>
            </a:r>
            <a:r>
              <a:rPr lang="ru-RU" b="1" dirty="0">
                <a:latin typeface="Arial"/>
                <a:ea typeface="Arial"/>
                <a:cs typeface="Arial"/>
                <a:sym typeface="Arial"/>
              </a:rPr>
              <a:t>гипоксию:</a:t>
            </a:r>
            <a:endParaRPr dirty="0"/>
          </a:p>
          <a:p>
            <a:pPr marL="800100" lvl="1">
              <a:lnSpc>
                <a:spcPct val="100000"/>
              </a:lnSpc>
              <a:spcBef>
                <a:spcPts val="0"/>
              </a:spcBef>
              <a:buSzPts val="2000"/>
            </a:pPr>
            <a:r>
              <a:rPr lang="ru-RU" dirty="0">
                <a:latin typeface="Arial"/>
                <a:ea typeface="Arial"/>
                <a:cs typeface="Arial"/>
                <a:sym typeface="Arial"/>
              </a:rPr>
              <a:t>Дайте КИСЛОРОД.</a:t>
            </a:r>
            <a:endParaRPr dirty="0"/>
          </a:p>
          <a:p>
            <a:pPr marL="800100" lvl="1">
              <a:lnSpc>
                <a:spcPct val="100000"/>
              </a:lnSpc>
              <a:spcBef>
                <a:spcPts val="0"/>
              </a:spcBef>
              <a:buSzPts val="2000"/>
            </a:pPr>
            <a:r>
              <a:rPr lang="ru-RU" dirty="0">
                <a:latin typeface="Arial"/>
                <a:ea typeface="Arial"/>
                <a:cs typeface="Arial"/>
                <a:sym typeface="Arial"/>
              </a:rPr>
              <a:t>Ищите основную причину.</a:t>
            </a:r>
            <a:endParaRPr dirty="0"/>
          </a:p>
          <a:p>
            <a:pPr marL="0" lvl="0" indent="0" algn="l" rtl="0">
              <a:lnSpc>
                <a:spcPct val="100000"/>
              </a:lnSpc>
              <a:spcBef>
                <a:spcPts val="0"/>
              </a:spcBef>
              <a:spcAft>
                <a:spcPts val="0"/>
              </a:spcAft>
              <a:buClr>
                <a:schemeClr val="dk1"/>
              </a:buClr>
              <a:buSzPts val="2400"/>
              <a:buNone/>
            </a:pPr>
            <a:r>
              <a:rPr lang="ru-RU" dirty="0">
                <a:latin typeface="Arial"/>
                <a:ea typeface="Arial"/>
                <a:cs typeface="Arial"/>
                <a:sym typeface="Arial"/>
              </a:rPr>
              <a:t>При подозрении на </a:t>
            </a:r>
            <a:r>
              <a:rPr lang="ru-RU" b="1" dirty="0">
                <a:latin typeface="Arial"/>
                <a:ea typeface="Arial"/>
                <a:cs typeface="Arial"/>
                <a:sym typeface="Arial"/>
              </a:rPr>
              <a:t>гипогликемию:</a:t>
            </a:r>
            <a:endParaRPr dirty="0"/>
          </a:p>
          <a:p>
            <a:pPr marL="800100" lvl="1">
              <a:lnSpc>
                <a:spcPct val="100000"/>
              </a:lnSpc>
              <a:spcBef>
                <a:spcPts val="0"/>
              </a:spcBef>
              <a:buSzPts val="2000"/>
            </a:pPr>
            <a:r>
              <a:rPr lang="ru-RU" dirty="0">
                <a:latin typeface="Arial"/>
                <a:ea typeface="Arial"/>
                <a:cs typeface="Arial"/>
                <a:sym typeface="Arial"/>
              </a:rPr>
              <a:t>Дайте пациенту ГЛЮКОЗУ.</a:t>
            </a:r>
            <a:endParaRPr dirty="0"/>
          </a:p>
          <a:p>
            <a:pPr marL="0" lvl="0" indent="0" algn="l" rtl="0">
              <a:lnSpc>
                <a:spcPct val="100000"/>
              </a:lnSpc>
              <a:spcBef>
                <a:spcPts val="0"/>
              </a:spcBef>
              <a:spcAft>
                <a:spcPts val="0"/>
              </a:spcAft>
              <a:buClr>
                <a:schemeClr val="dk1"/>
              </a:buClr>
              <a:buSzPts val="2400"/>
              <a:buNone/>
            </a:pPr>
            <a:r>
              <a:rPr lang="ru-RU" dirty="0">
                <a:latin typeface="Arial"/>
                <a:ea typeface="Arial"/>
                <a:cs typeface="Arial"/>
                <a:sym typeface="Arial"/>
              </a:rPr>
              <a:t>При подозрении на </a:t>
            </a:r>
            <a:r>
              <a:rPr lang="ru-RU" b="1" dirty="0">
                <a:latin typeface="Arial"/>
                <a:ea typeface="Arial"/>
                <a:cs typeface="Arial"/>
                <a:sym typeface="Arial"/>
              </a:rPr>
              <a:t>гипергликемию:</a:t>
            </a:r>
            <a:endParaRPr dirty="0"/>
          </a:p>
          <a:p>
            <a:pPr marL="800100" lvl="1">
              <a:lnSpc>
                <a:spcPct val="100000"/>
              </a:lnSpc>
              <a:spcBef>
                <a:spcPts val="0"/>
              </a:spcBef>
              <a:buSzPts val="2000"/>
            </a:pPr>
            <a:r>
              <a:rPr lang="ru-RU" dirty="0">
                <a:latin typeface="Arial"/>
                <a:ea typeface="Arial"/>
                <a:cs typeface="Arial"/>
                <a:sym typeface="Arial"/>
              </a:rPr>
              <a:t>Дайте в/в РАСТВОРЫ.</a:t>
            </a:r>
            <a:endParaRPr dirty="0"/>
          </a:p>
          <a:p>
            <a:pPr marL="800100" lvl="1">
              <a:lnSpc>
                <a:spcPct val="100000"/>
              </a:lnSpc>
              <a:spcBef>
                <a:spcPts val="0"/>
              </a:spcBef>
              <a:buSzPts val="2000"/>
            </a:pPr>
            <a:r>
              <a:rPr lang="ru-RU" dirty="0">
                <a:latin typeface="Arial"/>
                <a:ea typeface="Arial"/>
                <a:cs typeface="Arial"/>
                <a:sym typeface="Arial"/>
              </a:rPr>
              <a:t>Планируйте экстренную ПЕРЕДАЧУ, так как состояние таких пациентов может стать крайне тяжелым</a:t>
            </a:r>
            <a:endParaRPr dirty="0"/>
          </a:p>
          <a:p>
            <a:pPr marL="685800" lvl="1" indent="-76200" algn="l" rtl="0">
              <a:lnSpc>
                <a:spcPct val="100000"/>
              </a:lnSpc>
              <a:spcBef>
                <a:spcPts val="0"/>
              </a:spcBef>
              <a:spcAft>
                <a:spcPts val="0"/>
              </a:spcAft>
              <a:buClr>
                <a:schemeClr val="dk1"/>
              </a:buClr>
              <a:buSzPts val="2400"/>
              <a:buNone/>
            </a:pPr>
            <a:endParaRPr dirty="0"/>
          </a:p>
          <a:p>
            <a:pPr marL="685800" lvl="1" indent="-76200" algn="l" rtl="0">
              <a:lnSpc>
                <a:spcPct val="100000"/>
              </a:lnSpc>
              <a:spcBef>
                <a:spcPts val="0"/>
              </a:spcBef>
              <a:spcAft>
                <a:spcPts val="0"/>
              </a:spcAft>
              <a:buClr>
                <a:schemeClr val="dk1"/>
              </a:buClr>
              <a:buSzPts val="2400"/>
              <a:buNone/>
            </a:pPr>
            <a:endParaRPr dirty="0"/>
          </a:p>
          <a:p>
            <a:pPr marL="228600" lvl="0" indent="-76200" algn="l" rtl="0">
              <a:lnSpc>
                <a:spcPct val="100000"/>
              </a:lnSpc>
              <a:spcBef>
                <a:spcPts val="0"/>
              </a:spcBef>
              <a:spcAft>
                <a:spcPts val="0"/>
              </a:spcAft>
              <a:buClr>
                <a:schemeClr val="dk1"/>
              </a:buClr>
              <a:buSzPts val="2400"/>
              <a:buNone/>
            </a:pPr>
            <a:endParaRPr dirty="0"/>
          </a:p>
        </p:txBody>
      </p:sp>
      <p:sp>
        <p:nvSpPr>
          <p:cNvPr id="882" name="Google Shape;882;p55"/>
          <p:cNvSpPr txBox="1">
            <a:spLocks noGrp="1"/>
          </p:cNvSpPr>
          <p:nvPr>
            <p:ph type="body" idx="2"/>
          </p:nvPr>
        </p:nvSpPr>
        <p:spPr>
          <a:xfrm>
            <a:off x="5673277" y="1158623"/>
            <a:ext cx="64008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ru-RU" dirty="0">
                <a:latin typeface="Quattrocento Sans"/>
                <a:ea typeface="Quattrocento Sans"/>
                <a:cs typeface="Quattrocento Sans"/>
                <a:sym typeface="Quattrocento Sans"/>
              </a:rPr>
              <a:t>При подозрении на </a:t>
            </a:r>
            <a:r>
              <a:rPr lang="ru-RU" b="1" dirty="0">
                <a:latin typeface="Quattrocento Sans"/>
                <a:ea typeface="Quattrocento Sans"/>
                <a:cs typeface="Quattrocento Sans"/>
                <a:sym typeface="Quattrocento Sans"/>
              </a:rPr>
              <a:t>лихорадку и ИПС:</a:t>
            </a:r>
            <a:endParaRPr dirty="0"/>
          </a:p>
          <a:p>
            <a:pPr marL="800100" lvl="1">
              <a:lnSpc>
                <a:spcPct val="100000"/>
              </a:lnSpc>
              <a:spcBef>
                <a:spcPts val="0"/>
              </a:spcBef>
              <a:buSzPts val="2000"/>
            </a:pPr>
            <a:r>
              <a:rPr lang="ru-RU" dirty="0">
                <a:latin typeface="Quattrocento Sans"/>
                <a:ea typeface="Quattrocento Sans"/>
                <a:cs typeface="Quattrocento Sans"/>
                <a:sym typeface="Quattrocento Sans"/>
              </a:rPr>
              <a:t>Дайте АНТИБИОТИКИ.</a:t>
            </a:r>
            <a:endParaRPr dirty="0"/>
          </a:p>
          <a:p>
            <a:pPr marL="800100" lvl="1">
              <a:lnSpc>
                <a:spcPct val="100000"/>
              </a:lnSpc>
              <a:spcBef>
                <a:spcPts val="0"/>
              </a:spcBef>
              <a:buSzPts val="2000"/>
            </a:pPr>
            <a:r>
              <a:rPr lang="ru-RU" dirty="0">
                <a:latin typeface="Quattrocento Sans"/>
                <a:ea typeface="Quattrocento Sans"/>
                <a:cs typeface="Quattrocento Sans"/>
                <a:sym typeface="Quattrocento Sans"/>
              </a:rPr>
              <a:t>ТЕСТ на малярию в эндемичных районах.</a:t>
            </a:r>
            <a:endParaRPr dirty="0"/>
          </a:p>
          <a:p>
            <a:pPr marL="800100" lvl="1">
              <a:lnSpc>
                <a:spcPct val="100000"/>
              </a:lnSpc>
              <a:spcBef>
                <a:spcPts val="0"/>
              </a:spcBef>
              <a:buSzPts val="2000"/>
            </a:pPr>
            <a:r>
              <a:rPr lang="ru-RU" dirty="0">
                <a:latin typeface="Quattrocento Sans"/>
                <a:ea typeface="Quattrocento Sans"/>
                <a:cs typeface="Quattrocento Sans"/>
                <a:sym typeface="Quattrocento Sans"/>
              </a:rPr>
              <a:t>Предполагайте отравление веществами или в результате укуса</a:t>
            </a:r>
            <a:endParaRPr dirty="0"/>
          </a:p>
          <a:p>
            <a:pPr marL="800100" lvl="1">
              <a:lnSpc>
                <a:spcPct val="100000"/>
              </a:lnSpc>
              <a:spcBef>
                <a:spcPts val="0"/>
              </a:spcBef>
              <a:buSzPts val="2000"/>
            </a:pPr>
            <a:r>
              <a:rPr lang="ru-RU" dirty="0">
                <a:latin typeface="Quattrocento Sans"/>
                <a:ea typeface="Quattrocento Sans"/>
                <a:cs typeface="Quattrocento Sans"/>
                <a:sym typeface="Quattrocento Sans"/>
              </a:rPr>
              <a:t>Лечите лихорадку ПАРАЦЕТАМОЛОМ</a:t>
            </a:r>
            <a:endParaRPr dirty="0"/>
          </a:p>
          <a:p>
            <a:pPr marL="800100" lvl="1">
              <a:lnSpc>
                <a:spcPct val="100000"/>
              </a:lnSpc>
              <a:spcBef>
                <a:spcPts val="0"/>
              </a:spcBef>
              <a:buSzPts val="2000"/>
            </a:pPr>
            <a:r>
              <a:rPr lang="ru-RU" dirty="0">
                <a:latin typeface="Quattrocento Sans"/>
                <a:ea typeface="Quattrocento Sans"/>
                <a:cs typeface="Quattrocento Sans"/>
                <a:sym typeface="Quattrocento Sans"/>
              </a:rPr>
              <a:t>При сильном повышении температуры обрызгайте пациента прохладной водой, вводите в/в РАСТВОРЫ, избегайте появления озноба у пациента.</a:t>
            </a:r>
            <a:endParaRPr dirty="0"/>
          </a:p>
          <a:p>
            <a:pPr marL="228600" lvl="0" indent="-76200" algn="l" rtl="0">
              <a:lnSpc>
                <a:spcPct val="90000"/>
              </a:lnSpc>
              <a:spcBef>
                <a:spcPts val="1000"/>
              </a:spcBef>
              <a:spcAft>
                <a:spcPts val="0"/>
              </a:spcAft>
              <a:buClr>
                <a:schemeClr val="dk1"/>
              </a:buClr>
              <a:buSzPts val="2400"/>
              <a:buNone/>
            </a:pPr>
            <a:endParaRPr dirty="0"/>
          </a:p>
        </p:txBody>
      </p:sp>
      <p:pic>
        <p:nvPicPr>
          <p:cNvPr id="883" name="Google Shape;883;p55"/>
          <p:cNvPicPr preferRelativeResize="0"/>
          <p:nvPr/>
        </p:nvPicPr>
        <p:blipFill rotWithShape="1">
          <a:blip r:embed="rId3">
            <a:alphaModFix/>
          </a:blip>
          <a:srcRect/>
          <a:stretch/>
        </p:blipFill>
        <p:spPr>
          <a:xfrm>
            <a:off x="8541099" y="4719488"/>
            <a:ext cx="2922540" cy="2038663"/>
          </a:xfrm>
          <a:prstGeom prst="rect">
            <a:avLst/>
          </a:prstGeom>
          <a:noFill/>
          <a:ln>
            <a:noFill/>
          </a:ln>
        </p:spPr>
      </p:pic>
      <p:sp>
        <p:nvSpPr>
          <p:cNvPr id="884" name="Google Shape;884;p55"/>
          <p:cNvSpPr txBox="1"/>
          <p:nvPr/>
        </p:nvSpPr>
        <p:spPr>
          <a:xfrm>
            <a:off x="9106120" y="6710071"/>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56"/>
          <p:cNvSpPr txBox="1">
            <a:spLocks noGrp="1"/>
          </p:cNvSpPr>
          <p:nvPr>
            <p:ph type="title"/>
          </p:nvPr>
        </p:nvSpPr>
        <p:spPr>
          <a:xfrm>
            <a:off x="735072" y="33074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Arial"/>
              <a:buNone/>
            </a:pPr>
            <a:r>
              <a:rPr lang="ru-RU">
                <a:solidFill>
                  <a:srgbClr val="1F3864"/>
                </a:solidFill>
                <a:latin typeface="Arial"/>
                <a:ea typeface="Arial"/>
                <a:cs typeface="Arial"/>
                <a:sym typeface="Arial"/>
              </a:rPr>
              <a:t>Лечение</a:t>
            </a:r>
            <a:endParaRPr/>
          </a:p>
        </p:txBody>
      </p:sp>
      <p:sp>
        <p:nvSpPr>
          <p:cNvPr id="891" name="Google Shape;891;p56"/>
          <p:cNvSpPr txBox="1">
            <a:spLocks noGrp="1"/>
          </p:cNvSpPr>
          <p:nvPr>
            <p:ph type="body" idx="1"/>
          </p:nvPr>
        </p:nvSpPr>
        <p:spPr>
          <a:xfrm>
            <a:off x="838200" y="1769152"/>
            <a:ext cx="10515600" cy="453225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ru-RU" dirty="0">
                <a:latin typeface="Arial"/>
                <a:ea typeface="Arial"/>
                <a:cs typeface="Arial"/>
                <a:sym typeface="Arial"/>
              </a:rPr>
              <a:t>При подозрении на </a:t>
            </a:r>
            <a:r>
              <a:rPr lang="ru-RU" b="1" dirty="0">
                <a:latin typeface="Arial"/>
                <a:ea typeface="Arial"/>
                <a:cs typeface="Arial"/>
                <a:sym typeface="Arial"/>
              </a:rPr>
              <a:t>гипотермию:</a:t>
            </a:r>
            <a:endParaRPr dirty="0"/>
          </a:p>
          <a:p>
            <a:pPr marL="800100" lvl="1">
              <a:lnSpc>
                <a:spcPct val="100000"/>
              </a:lnSpc>
              <a:spcBef>
                <a:spcPts val="0"/>
              </a:spcBef>
              <a:buSzPts val="2000"/>
            </a:pPr>
            <a:r>
              <a:rPr lang="ru-RU" dirty="0">
                <a:latin typeface="Arial"/>
                <a:ea typeface="Arial"/>
                <a:cs typeface="Arial"/>
                <a:sym typeface="Arial"/>
              </a:rPr>
              <a:t>Переместите пациента в теплое место.</a:t>
            </a:r>
            <a:endParaRPr dirty="0"/>
          </a:p>
          <a:p>
            <a:pPr marL="800100" lvl="1">
              <a:lnSpc>
                <a:spcPct val="100000"/>
              </a:lnSpc>
              <a:spcBef>
                <a:spcPts val="0"/>
              </a:spcBef>
              <a:buSzPts val="2000"/>
            </a:pPr>
            <a:r>
              <a:rPr lang="ru-RU" dirty="0">
                <a:latin typeface="Arial"/>
                <a:ea typeface="Arial"/>
                <a:cs typeface="Arial"/>
                <a:sym typeface="Arial"/>
              </a:rPr>
              <a:t>Снимите мокрую одежду.</a:t>
            </a:r>
            <a:endParaRPr dirty="0"/>
          </a:p>
          <a:p>
            <a:pPr marL="800100" lvl="1">
              <a:lnSpc>
                <a:spcPct val="100000"/>
              </a:lnSpc>
              <a:spcBef>
                <a:spcPts val="0"/>
              </a:spcBef>
              <a:buSzPts val="2000"/>
            </a:pPr>
            <a:r>
              <a:rPr lang="ru-RU" dirty="0">
                <a:latin typeface="Arial"/>
                <a:ea typeface="Arial"/>
                <a:cs typeface="Arial"/>
                <a:sym typeface="Arial"/>
              </a:rPr>
              <a:t>Согрейте одеялами.</a:t>
            </a:r>
            <a:endParaRPr dirty="0"/>
          </a:p>
          <a:p>
            <a:pPr marL="800100" lvl="1">
              <a:lnSpc>
                <a:spcPct val="100000"/>
              </a:lnSpc>
              <a:spcBef>
                <a:spcPts val="0"/>
              </a:spcBef>
              <a:buSzPts val="2000"/>
            </a:pPr>
            <a:r>
              <a:rPr lang="ru-RU" dirty="0">
                <a:latin typeface="Arial"/>
                <a:ea typeface="Arial"/>
                <a:cs typeface="Arial"/>
                <a:sym typeface="Arial"/>
              </a:rPr>
              <a:t>Дайте подогретые в/в РАСТВОРЫ.</a:t>
            </a:r>
            <a:endParaRPr dirty="0"/>
          </a:p>
          <a:p>
            <a:pPr marL="228600" lvl="0" indent="-76200"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r>
              <a:rPr lang="ru-RU" dirty="0">
                <a:latin typeface="Arial"/>
                <a:ea typeface="Arial"/>
                <a:cs typeface="Arial"/>
                <a:sym typeface="Arial"/>
              </a:rPr>
              <a:t>При </a:t>
            </a:r>
            <a:r>
              <a:rPr lang="ru-RU" b="1" dirty="0">
                <a:latin typeface="Arial"/>
                <a:ea typeface="Arial"/>
                <a:cs typeface="Arial"/>
                <a:sym typeface="Arial"/>
              </a:rPr>
              <a:t>подозрении на кровотечение </a:t>
            </a:r>
            <a:r>
              <a:rPr lang="ru-RU" dirty="0">
                <a:latin typeface="Arial"/>
                <a:ea typeface="Arial"/>
                <a:cs typeface="Arial"/>
                <a:sym typeface="Arial"/>
              </a:rPr>
              <a:t>или </a:t>
            </a:r>
            <a:r>
              <a:rPr lang="ru-RU" b="1" dirty="0">
                <a:latin typeface="Arial"/>
                <a:ea typeface="Arial"/>
                <a:cs typeface="Arial"/>
                <a:sym typeface="Arial"/>
              </a:rPr>
              <a:t>повышенное внутричерепное давление:</a:t>
            </a:r>
            <a:endParaRPr dirty="0"/>
          </a:p>
          <a:p>
            <a:pPr marL="800100" lvl="1">
              <a:lnSpc>
                <a:spcPct val="100000"/>
              </a:lnSpc>
              <a:spcBef>
                <a:spcPts val="0"/>
              </a:spcBef>
              <a:buSzPts val="2000"/>
            </a:pPr>
            <a:r>
              <a:rPr lang="ru-RU" dirty="0">
                <a:latin typeface="Arial"/>
                <a:ea typeface="Arial"/>
                <a:cs typeface="Arial"/>
                <a:sym typeface="Arial"/>
              </a:rPr>
              <a:t>ПОДНИМИТЕ изголовье койки на 30 градусов, если у пациента нет травм.</a:t>
            </a:r>
            <a:endParaRPr dirty="0"/>
          </a:p>
          <a:p>
            <a:pPr marL="800100" lvl="1">
              <a:buSzPts val="2000"/>
            </a:pPr>
            <a:r>
              <a:rPr lang="ru-RU" dirty="0">
                <a:latin typeface="Arial"/>
                <a:ea typeface="Arial"/>
                <a:cs typeface="Arial"/>
                <a:sym typeface="Arial"/>
              </a:rPr>
              <a:t>При подозрении на травму обеспечьте ИММОБИЛИЗАЦИЮ ПОЗВОНОЧНИКА.</a:t>
            </a:r>
            <a:endParaRPr dirty="0"/>
          </a:p>
        </p:txBody>
      </p:sp>
      <p:pic>
        <p:nvPicPr>
          <p:cNvPr id="892" name="Google Shape;892;p56" descr="A picture containing diagram&#10;&#10;Description automatically generated"/>
          <p:cNvPicPr preferRelativeResize="0"/>
          <p:nvPr/>
        </p:nvPicPr>
        <p:blipFill rotWithShape="1">
          <a:blip r:embed="rId3">
            <a:alphaModFix/>
          </a:blip>
          <a:srcRect/>
          <a:stretch/>
        </p:blipFill>
        <p:spPr>
          <a:xfrm>
            <a:off x="7714593" y="1184529"/>
            <a:ext cx="3651812" cy="2547378"/>
          </a:xfrm>
          <a:prstGeom prst="rect">
            <a:avLst/>
          </a:prstGeom>
          <a:noFill/>
          <a:ln>
            <a:noFill/>
          </a:ln>
        </p:spPr>
      </p:pic>
      <p:sp>
        <p:nvSpPr>
          <p:cNvPr id="893" name="Google Shape;893;p56"/>
          <p:cNvSpPr txBox="1"/>
          <p:nvPr/>
        </p:nvSpPr>
        <p:spPr>
          <a:xfrm>
            <a:off x="9242135" y="3733219"/>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Arial"/>
              <a:buNone/>
            </a:pPr>
            <a:r>
              <a:rPr lang="ru-RU">
                <a:solidFill>
                  <a:srgbClr val="1F3864"/>
                </a:solidFill>
              </a:rPr>
              <a:t>Лечение</a:t>
            </a:r>
            <a:endParaRPr/>
          </a:p>
        </p:txBody>
      </p:sp>
      <p:sp>
        <p:nvSpPr>
          <p:cNvPr id="900" name="Google Shape;900;p57"/>
          <p:cNvSpPr txBox="1">
            <a:spLocks noGrp="1"/>
          </p:cNvSpPr>
          <p:nvPr>
            <p:ph type="body" idx="1"/>
          </p:nvPr>
        </p:nvSpPr>
        <p:spPr>
          <a:xfrm>
            <a:off x="838200" y="1465522"/>
            <a:ext cx="10515600" cy="4666921"/>
          </a:xfrm>
          <a:prstGeom prst="rect">
            <a:avLst/>
          </a:prstGeom>
          <a:noFill/>
          <a:ln>
            <a:noFill/>
          </a:ln>
        </p:spPr>
        <p:txBody>
          <a:bodyPr spcFirstLastPara="1" wrap="square" lIns="91425" tIns="45700" rIns="91425" bIns="45700" anchor="ctr" anchorCtr="0">
            <a:normAutofit fontScale="85000" lnSpcReduction="20000"/>
          </a:bodyPr>
          <a:lstStyle/>
          <a:p>
            <a:pPr marL="0" lvl="0" indent="0" algn="l" rtl="0">
              <a:lnSpc>
                <a:spcPct val="120000"/>
              </a:lnSpc>
              <a:spcBef>
                <a:spcPts val="0"/>
              </a:spcBef>
              <a:spcAft>
                <a:spcPts val="0"/>
              </a:spcAft>
              <a:buClr>
                <a:schemeClr val="dk1"/>
              </a:buClr>
              <a:buSzPct val="100000"/>
              <a:buNone/>
            </a:pPr>
            <a:r>
              <a:rPr lang="ru-RU" dirty="0">
                <a:latin typeface="Arial"/>
                <a:ea typeface="Arial"/>
                <a:cs typeface="Arial"/>
                <a:sym typeface="Arial"/>
              </a:rPr>
              <a:t>При подозрении на </a:t>
            </a:r>
            <a:r>
              <a:rPr lang="ru-RU" b="1" dirty="0">
                <a:latin typeface="Arial"/>
                <a:ea typeface="Arial"/>
                <a:cs typeface="Arial"/>
                <a:sym typeface="Arial"/>
              </a:rPr>
              <a:t>передозировку опиоидами:</a:t>
            </a:r>
            <a:r>
              <a:rPr lang="ru-RU" dirty="0">
                <a:latin typeface="Arial"/>
                <a:ea typeface="Arial"/>
                <a:cs typeface="Arial"/>
                <a:sym typeface="Arial"/>
              </a:rPr>
              <a:t> </a:t>
            </a:r>
            <a:endParaRPr dirty="0"/>
          </a:p>
          <a:p>
            <a:pPr marL="800100" lvl="1">
              <a:lnSpc>
                <a:spcPct val="120000"/>
              </a:lnSpc>
              <a:spcBef>
                <a:spcPts val="0"/>
              </a:spcBef>
              <a:buSzPct val="100000"/>
            </a:pPr>
            <a:r>
              <a:rPr lang="ru-RU" dirty="0">
                <a:latin typeface="Arial"/>
                <a:ea typeface="Arial"/>
                <a:cs typeface="Arial"/>
                <a:sym typeface="Arial"/>
              </a:rPr>
              <a:t>Дайте НАЛОКСОН в/в или в/м:</a:t>
            </a:r>
            <a:endParaRPr dirty="0"/>
          </a:p>
          <a:p>
            <a:pPr marL="1257300" lvl="2" algn="l" rtl="0">
              <a:lnSpc>
                <a:spcPct val="120000"/>
              </a:lnSpc>
              <a:spcBef>
                <a:spcPts val="0"/>
              </a:spcBef>
              <a:spcAft>
                <a:spcPts val="0"/>
              </a:spcAft>
              <a:buClr>
                <a:schemeClr val="dk1"/>
              </a:buClr>
              <a:buSzPct val="100000"/>
              <a:buFont typeface="Wingdings" panose="05000000000000000000" pitchFamily="2" charset="2"/>
              <a:buChar char="ü"/>
            </a:pPr>
            <a:r>
              <a:rPr lang="ru-RU" dirty="0">
                <a:latin typeface="Arial"/>
                <a:ea typeface="Arial"/>
                <a:cs typeface="Arial"/>
                <a:sym typeface="Arial"/>
              </a:rPr>
              <a:t>Действие налоксона длится всего один час, в то время как действие большинства опиоидов продолжается дольше.</a:t>
            </a:r>
            <a:endParaRPr dirty="0"/>
          </a:p>
          <a:p>
            <a:pPr marL="1257300" lvl="2" algn="l" rtl="0">
              <a:lnSpc>
                <a:spcPct val="120000"/>
              </a:lnSpc>
              <a:spcBef>
                <a:spcPts val="0"/>
              </a:spcBef>
              <a:spcAft>
                <a:spcPts val="0"/>
              </a:spcAft>
              <a:buClr>
                <a:schemeClr val="dk1"/>
              </a:buClr>
              <a:buSzPct val="100000"/>
              <a:buFont typeface="Wingdings" panose="05000000000000000000" pitchFamily="2" charset="2"/>
              <a:buChar char="ü"/>
            </a:pPr>
            <a:r>
              <a:rPr lang="ru-RU" sz="2400" dirty="0">
                <a:latin typeface="Arial"/>
                <a:ea typeface="Arial"/>
                <a:cs typeface="Arial"/>
                <a:sym typeface="Arial"/>
              </a:rPr>
              <a:t>Подумайте о необходимости повторной дозы</a:t>
            </a:r>
            <a:r>
              <a:rPr lang="ru-RU" dirty="0">
                <a:latin typeface="Arial"/>
                <a:ea typeface="Arial"/>
                <a:cs typeface="Arial"/>
                <a:sym typeface="Arial"/>
              </a:rPr>
              <a:t>.</a:t>
            </a:r>
            <a:endParaRPr dirty="0"/>
          </a:p>
          <a:p>
            <a:pPr marL="1143000" lvl="2" indent="-87630" algn="l" rtl="0">
              <a:lnSpc>
                <a:spcPct val="120000"/>
              </a:lnSpc>
              <a:spcBef>
                <a:spcPts val="0"/>
              </a:spcBef>
              <a:spcAft>
                <a:spcPts val="0"/>
              </a:spcAft>
              <a:buClr>
                <a:schemeClr val="dk1"/>
              </a:buClr>
              <a:buSzPct val="100000"/>
              <a:buNone/>
            </a:pPr>
            <a:endParaRPr dirty="0"/>
          </a:p>
          <a:p>
            <a:pPr marL="0" lvl="0" indent="0" algn="l" rtl="0">
              <a:lnSpc>
                <a:spcPct val="120000"/>
              </a:lnSpc>
              <a:spcBef>
                <a:spcPts val="0"/>
              </a:spcBef>
              <a:spcAft>
                <a:spcPts val="0"/>
              </a:spcAft>
              <a:buClr>
                <a:schemeClr val="dk1"/>
              </a:buClr>
              <a:buSzPct val="100000"/>
              <a:buNone/>
            </a:pPr>
            <a:r>
              <a:rPr lang="ru-RU" dirty="0">
                <a:latin typeface="Arial"/>
                <a:ea typeface="Arial"/>
                <a:cs typeface="Arial"/>
                <a:sym typeface="Arial"/>
              </a:rPr>
              <a:t>При активных </a:t>
            </a:r>
            <a:r>
              <a:rPr lang="ru-RU" b="1" dirty="0">
                <a:latin typeface="Arial"/>
                <a:ea typeface="Arial"/>
                <a:cs typeface="Arial"/>
                <a:sym typeface="Arial"/>
              </a:rPr>
              <a:t>судорогах / конвульсиях:</a:t>
            </a:r>
            <a:endParaRPr dirty="0"/>
          </a:p>
          <a:p>
            <a:pPr marL="800100" lvl="1">
              <a:lnSpc>
                <a:spcPct val="120000"/>
              </a:lnSpc>
              <a:spcBef>
                <a:spcPts val="0"/>
              </a:spcBef>
              <a:buSzPct val="100000"/>
            </a:pPr>
            <a:r>
              <a:rPr lang="ru-RU" dirty="0">
                <a:latin typeface="Arial"/>
                <a:ea typeface="Arial"/>
                <a:cs typeface="Arial"/>
                <a:sym typeface="Arial"/>
              </a:rPr>
              <a:t>Лечите БЕНЗОДИАЗЕПИНОМ, внимательно следите за замедленным дыханием.</a:t>
            </a:r>
            <a:endParaRPr dirty="0"/>
          </a:p>
          <a:p>
            <a:pPr marL="800100" lvl="1">
              <a:lnSpc>
                <a:spcPct val="120000"/>
              </a:lnSpc>
              <a:spcBef>
                <a:spcPts val="0"/>
              </a:spcBef>
              <a:buSzPct val="100000"/>
            </a:pPr>
            <a:r>
              <a:rPr lang="ru-RU" dirty="0">
                <a:latin typeface="Arial"/>
                <a:ea typeface="Arial"/>
                <a:cs typeface="Arial"/>
                <a:sym typeface="Arial"/>
              </a:rPr>
              <a:t>ПРОВЕРЬТЕ уровень глюкозы или дайте ГЛЮКОЗУ, если проверить невозможно.</a:t>
            </a:r>
            <a:endParaRPr dirty="0"/>
          </a:p>
          <a:p>
            <a:pPr marL="800100" lvl="1">
              <a:lnSpc>
                <a:spcPct val="120000"/>
              </a:lnSpc>
              <a:spcBef>
                <a:spcPts val="0"/>
              </a:spcBef>
              <a:buSzPct val="100000"/>
            </a:pPr>
            <a:r>
              <a:rPr lang="ru-RU" dirty="0">
                <a:latin typeface="Arial"/>
                <a:ea typeface="Arial"/>
                <a:cs typeface="Arial"/>
                <a:sym typeface="Arial"/>
              </a:rPr>
              <a:t>Поместите пациента в восстановительное положение (если нет травмы).</a:t>
            </a:r>
            <a:endParaRPr dirty="0"/>
          </a:p>
          <a:p>
            <a:pPr marL="800100" lvl="1">
              <a:lnSpc>
                <a:spcPct val="120000"/>
              </a:lnSpc>
              <a:spcBef>
                <a:spcPts val="0"/>
              </a:spcBef>
              <a:buSzPct val="100000"/>
            </a:pPr>
            <a:r>
              <a:rPr lang="ru-RU" dirty="0">
                <a:latin typeface="Arial"/>
                <a:ea typeface="Arial"/>
                <a:cs typeface="Arial"/>
                <a:sym typeface="Arial"/>
              </a:rPr>
              <a:t>Если у пациента продолжаются судороги или он не приходит в себя, организуйте его ПЕРЕДАЧУ и КОНТРОЛИРУЙТЕ проходимость дыхательных путей.</a:t>
            </a:r>
            <a:endParaRPr dirty="0"/>
          </a:p>
        </p:txBody>
      </p:sp>
      <p:sp>
        <p:nvSpPr>
          <p:cNvPr id="901" name="Google Shape;901;p57"/>
          <p:cNvSpPr txBox="1"/>
          <p:nvPr/>
        </p:nvSpPr>
        <p:spPr>
          <a:xfrm>
            <a:off x="9921016" y="1690688"/>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pic>
        <p:nvPicPr>
          <p:cNvPr id="902" name="Google Shape;902;p57" descr="A picture containing icon&#10;&#10;Description automatically generated"/>
          <p:cNvPicPr preferRelativeResize="0"/>
          <p:nvPr/>
        </p:nvPicPr>
        <p:blipFill rotWithShape="1">
          <a:blip r:embed="rId3">
            <a:alphaModFix/>
          </a:blip>
          <a:srcRect/>
          <a:stretch/>
        </p:blipFill>
        <p:spPr>
          <a:xfrm>
            <a:off x="9211288" y="-93209"/>
            <a:ext cx="3182942" cy="2219791"/>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58"/>
          <p:cNvSpPr txBox="1">
            <a:spLocks noGrp="1"/>
          </p:cNvSpPr>
          <p:nvPr>
            <p:ph type="title"/>
          </p:nvPr>
        </p:nvSpPr>
        <p:spPr>
          <a:xfrm>
            <a:off x="838200" y="-6650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Arial"/>
              <a:buNone/>
            </a:pPr>
            <a:r>
              <a:rPr lang="ru-RU" dirty="0">
                <a:solidFill>
                  <a:srgbClr val="1F3864"/>
                </a:solidFill>
              </a:rPr>
              <a:t>Лечение</a:t>
            </a:r>
            <a:endParaRPr dirty="0"/>
          </a:p>
        </p:txBody>
      </p:sp>
      <p:sp>
        <p:nvSpPr>
          <p:cNvPr id="909" name="Google Shape;909;p58"/>
          <p:cNvSpPr txBox="1">
            <a:spLocks noGrp="1"/>
          </p:cNvSpPr>
          <p:nvPr>
            <p:ph type="body" idx="1"/>
          </p:nvPr>
        </p:nvSpPr>
        <p:spPr>
          <a:xfrm>
            <a:off x="627483" y="915323"/>
            <a:ext cx="10937033" cy="5027353"/>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100000"/>
              </a:lnSpc>
              <a:spcBef>
                <a:spcPts val="0"/>
              </a:spcBef>
              <a:spcAft>
                <a:spcPts val="0"/>
              </a:spcAft>
              <a:buClr>
                <a:schemeClr val="dk1"/>
              </a:buClr>
              <a:buSzPct val="100000"/>
              <a:buNone/>
            </a:pPr>
            <a:r>
              <a:rPr lang="ru-RU" dirty="0">
                <a:latin typeface="Arial"/>
                <a:ea typeface="Arial"/>
                <a:cs typeface="Arial"/>
                <a:sym typeface="Arial"/>
              </a:rPr>
              <a:t>При </a:t>
            </a:r>
            <a:r>
              <a:rPr lang="ru-RU" b="1" dirty="0">
                <a:latin typeface="Arial"/>
                <a:ea typeface="Arial"/>
                <a:cs typeface="Arial"/>
                <a:sym typeface="Arial"/>
              </a:rPr>
              <a:t>беременности с активными судорогами / конвульсиями:</a:t>
            </a:r>
            <a:endParaRPr dirty="0"/>
          </a:p>
          <a:p>
            <a:pPr marL="800100" lvl="1">
              <a:lnSpc>
                <a:spcPct val="100000"/>
              </a:lnSpc>
              <a:spcBef>
                <a:spcPts val="0"/>
              </a:spcBef>
              <a:buSzPct val="100000"/>
            </a:pPr>
            <a:r>
              <a:rPr lang="ru-RU" dirty="0">
                <a:latin typeface="Arial"/>
                <a:ea typeface="Arial"/>
                <a:cs typeface="Arial"/>
                <a:sym typeface="Arial"/>
              </a:rPr>
              <a:t>Это может быть </a:t>
            </a:r>
            <a:r>
              <a:rPr lang="ru-RU" dirty="0">
                <a:solidFill>
                  <a:schemeClr val="accent2"/>
                </a:solidFill>
                <a:latin typeface="Arial"/>
                <a:ea typeface="Arial"/>
                <a:cs typeface="Arial"/>
                <a:sym typeface="Arial"/>
              </a:rPr>
              <a:t>эклампсия.</a:t>
            </a:r>
            <a:endParaRPr dirty="0"/>
          </a:p>
          <a:p>
            <a:pPr marL="800100" lvl="1">
              <a:lnSpc>
                <a:spcPct val="100000"/>
              </a:lnSpc>
              <a:spcBef>
                <a:spcPts val="0"/>
              </a:spcBef>
              <a:buSzPct val="100000"/>
            </a:pPr>
            <a:r>
              <a:rPr lang="ru-RU" dirty="0">
                <a:latin typeface="Arial"/>
                <a:ea typeface="Arial"/>
                <a:cs typeface="Arial"/>
                <a:sym typeface="Arial"/>
              </a:rPr>
              <a:t>Организуйте быструю ПЕРЕДАЧУ / ПЕРЕВОД в специализированное отделение.</a:t>
            </a:r>
            <a:endParaRPr dirty="0"/>
          </a:p>
          <a:p>
            <a:pPr marL="800100" lvl="1">
              <a:lnSpc>
                <a:spcPct val="100000"/>
              </a:lnSpc>
              <a:spcBef>
                <a:spcPts val="0"/>
              </a:spcBef>
              <a:buSzPct val="100000"/>
            </a:pPr>
            <a:r>
              <a:rPr lang="ru-RU" dirty="0">
                <a:latin typeface="Arial"/>
                <a:ea typeface="Arial"/>
                <a:cs typeface="Arial"/>
                <a:sym typeface="Arial"/>
              </a:rPr>
              <a:t>Дайте СУЛЬФАТ МАГНИЯ.</a:t>
            </a:r>
            <a:endParaRPr dirty="0"/>
          </a:p>
          <a:p>
            <a:pPr marL="800100" lvl="1">
              <a:lnSpc>
                <a:spcPct val="100000"/>
              </a:lnSpc>
              <a:spcBef>
                <a:spcPts val="0"/>
              </a:spcBef>
              <a:buSzPct val="100000"/>
            </a:pPr>
            <a:r>
              <a:rPr lang="ru-RU" dirty="0">
                <a:latin typeface="Arial"/>
                <a:ea typeface="Arial"/>
                <a:cs typeface="Arial"/>
                <a:sym typeface="Arial"/>
              </a:rPr>
              <a:t>Проводите тщательный МОНИТОРИНГ на предмет токсичности магния</a:t>
            </a:r>
            <a:r>
              <a:rPr lang="ru-RU" dirty="0"/>
              <a:t>:</a:t>
            </a:r>
            <a:endParaRPr dirty="0"/>
          </a:p>
          <a:p>
            <a:pPr marL="1257300" lvl="2" algn="l" rtl="0">
              <a:lnSpc>
                <a:spcPct val="100000"/>
              </a:lnSpc>
              <a:spcBef>
                <a:spcPts val="0"/>
              </a:spcBef>
              <a:spcAft>
                <a:spcPts val="0"/>
              </a:spcAft>
              <a:buClr>
                <a:schemeClr val="dk1"/>
              </a:buClr>
              <a:buSzPct val="100000"/>
              <a:buFont typeface="Wingdings" panose="05000000000000000000" pitchFamily="2" charset="2"/>
              <a:buChar char="ü"/>
            </a:pPr>
            <a:r>
              <a:rPr lang="ru-RU" dirty="0">
                <a:latin typeface="Arial"/>
                <a:ea typeface="Arial"/>
                <a:cs typeface="Arial"/>
                <a:sym typeface="Arial"/>
              </a:rPr>
              <a:t>Гипотензия, нарушение сердечного ритма, кома, угнетение дыхания, мышечная слабость, спутанность сознания, тошнота, рвота, гиперемия</a:t>
            </a:r>
            <a:endParaRPr dirty="0"/>
          </a:p>
          <a:p>
            <a:pPr marL="1252538" lvl="3" indent="-358775" algn="l" rtl="0">
              <a:lnSpc>
                <a:spcPct val="100000"/>
              </a:lnSpc>
              <a:spcBef>
                <a:spcPts val="0"/>
              </a:spcBef>
              <a:spcAft>
                <a:spcPts val="0"/>
              </a:spcAft>
              <a:buClr>
                <a:schemeClr val="dk1"/>
              </a:buClr>
              <a:buSzPct val="100000"/>
              <a:buFont typeface="Wingdings" panose="05000000000000000000" pitchFamily="2" charset="2"/>
              <a:buChar char="ü"/>
            </a:pPr>
            <a:r>
              <a:rPr lang="ru-RU" dirty="0">
                <a:latin typeface="Arial"/>
                <a:ea typeface="Arial"/>
                <a:cs typeface="Arial"/>
                <a:sym typeface="Arial"/>
              </a:rPr>
              <a:t>Если возникают такие симптомы, не давайте дополнительно магний.</a:t>
            </a:r>
            <a:endParaRPr dirty="0"/>
          </a:p>
          <a:p>
            <a:pPr marL="0" lvl="0" indent="0" algn="l" rtl="0">
              <a:lnSpc>
                <a:spcPct val="100000"/>
              </a:lnSpc>
              <a:spcBef>
                <a:spcPts val="0"/>
              </a:spcBef>
              <a:spcAft>
                <a:spcPts val="0"/>
              </a:spcAft>
              <a:buClr>
                <a:schemeClr val="dk1"/>
              </a:buClr>
              <a:buSzPct val="100000"/>
              <a:buNone/>
            </a:pPr>
            <a:endParaRPr dirty="0"/>
          </a:p>
          <a:p>
            <a:pPr marL="0" lvl="0" indent="0" algn="l" rtl="0">
              <a:lnSpc>
                <a:spcPct val="100000"/>
              </a:lnSpc>
              <a:spcBef>
                <a:spcPts val="0"/>
              </a:spcBef>
              <a:spcAft>
                <a:spcPts val="0"/>
              </a:spcAft>
              <a:buClr>
                <a:schemeClr val="dk1"/>
              </a:buClr>
              <a:buSzPct val="100000"/>
              <a:buNone/>
            </a:pPr>
            <a:r>
              <a:rPr lang="ru-RU" dirty="0">
                <a:latin typeface="Arial"/>
                <a:ea typeface="Arial"/>
                <a:cs typeface="Arial"/>
                <a:sym typeface="Arial"/>
              </a:rPr>
              <a:t>При подозрении на </a:t>
            </a:r>
            <a:r>
              <a:rPr lang="ru-RU" b="1" dirty="0">
                <a:latin typeface="Arial"/>
                <a:ea typeface="Arial"/>
                <a:cs typeface="Arial"/>
                <a:sym typeface="Arial"/>
              </a:rPr>
              <a:t>алкогольную абстиненцию с судорогами / конвульсиями:</a:t>
            </a:r>
            <a:endParaRPr dirty="0"/>
          </a:p>
          <a:p>
            <a:pPr marL="800100" lvl="1">
              <a:lnSpc>
                <a:spcPct val="100000"/>
              </a:lnSpc>
              <a:spcBef>
                <a:spcPts val="0"/>
              </a:spcBef>
              <a:buSzPct val="100000"/>
            </a:pPr>
            <a:r>
              <a:rPr lang="ru-RU" dirty="0">
                <a:latin typeface="Arial"/>
                <a:ea typeface="Arial"/>
                <a:cs typeface="Arial"/>
                <a:sym typeface="Arial"/>
              </a:rPr>
              <a:t>Всегда </a:t>
            </a:r>
            <a:r>
              <a:rPr lang="ru-RU" dirty="0">
                <a:solidFill>
                  <a:schemeClr val="accent2"/>
                </a:solidFill>
                <a:latin typeface="Arial"/>
                <a:ea typeface="Arial"/>
                <a:cs typeface="Arial"/>
                <a:sym typeface="Arial"/>
              </a:rPr>
              <a:t>проверяйте уровень глюкозы </a:t>
            </a:r>
            <a:r>
              <a:rPr lang="ru-RU" dirty="0">
                <a:latin typeface="Arial"/>
                <a:ea typeface="Arial"/>
                <a:cs typeface="Arial"/>
                <a:sym typeface="Arial"/>
              </a:rPr>
              <a:t>и давайте глюкозу по мере необходимости.</a:t>
            </a:r>
            <a:endParaRPr dirty="0"/>
          </a:p>
          <a:p>
            <a:pPr marL="800100" lvl="1">
              <a:lnSpc>
                <a:spcPct val="100000"/>
              </a:lnSpc>
              <a:spcBef>
                <a:spcPts val="0"/>
              </a:spcBef>
              <a:buSzPct val="100000"/>
            </a:pPr>
            <a:r>
              <a:rPr lang="ru-RU" dirty="0">
                <a:latin typeface="Arial"/>
                <a:ea typeface="Arial"/>
                <a:cs typeface="Arial"/>
                <a:sym typeface="Arial"/>
              </a:rPr>
              <a:t>Дайте БЕНЗОДИАЗЕПИН.</a:t>
            </a:r>
            <a:endParaRPr dirty="0"/>
          </a:p>
        </p:txBody>
      </p:sp>
      <p:pic>
        <p:nvPicPr>
          <p:cNvPr id="910" name="Google Shape;910;p58" descr="A picture containing text&#10;&#10;Description automatically generated"/>
          <p:cNvPicPr preferRelativeResize="0"/>
          <p:nvPr/>
        </p:nvPicPr>
        <p:blipFill rotWithShape="1">
          <a:blip r:embed="rId3">
            <a:alphaModFix/>
          </a:blip>
          <a:srcRect/>
          <a:stretch/>
        </p:blipFill>
        <p:spPr>
          <a:xfrm>
            <a:off x="9193696" y="159026"/>
            <a:ext cx="2998304" cy="1807840"/>
          </a:xfrm>
          <a:prstGeom prst="rect">
            <a:avLst/>
          </a:prstGeom>
          <a:noFill/>
          <a:ln>
            <a:noFill/>
          </a:ln>
        </p:spPr>
      </p:pic>
      <p:sp>
        <p:nvSpPr>
          <p:cNvPr id="911" name="Google Shape;911;p58"/>
          <p:cNvSpPr txBox="1"/>
          <p:nvPr/>
        </p:nvSpPr>
        <p:spPr>
          <a:xfrm>
            <a:off x="10011747" y="1339671"/>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9"/>
          <p:cNvSpPr txBox="1">
            <a:spLocks noGrp="1"/>
          </p:cNvSpPr>
          <p:nvPr>
            <p:ph type="title"/>
          </p:nvPr>
        </p:nvSpPr>
        <p:spPr>
          <a:xfrm>
            <a:off x="715900" y="188843"/>
            <a:ext cx="10515600" cy="11367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Arial"/>
              <a:buNone/>
            </a:pPr>
            <a:r>
              <a:rPr lang="ru-RU" dirty="0">
                <a:solidFill>
                  <a:srgbClr val="1F3864"/>
                </a:solidFill>
              </a:rPr>
              <a:t>Лечение</a:t>
            </a:r>
            <a:endParaRPr dirty="0"/>
          </a:p>
        </p:txBody>
      </p:sp>
      <p:sp>
        <p:nvSpPr>
          <p:cNvPr id="918" name="Google Shape;918;p59"/>
          <p:cNvSpPr txBox="1">
            <a:spLocks noGrp="1"/>
          </p:cNvSpPr>
          <p:nvPr>
            <p:ph type="body" idx="1"/>
          </p:nvPr>
        </p:nvSpPr>
        <p:spPr>
          <a:xfrm>
            <a:off x="627450" y="1079899"/>
            <a:ext cx="10937100" cy="5027400"/>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100000"/>
              </a:lnSpc>
              <a:spcBef>
                <a:spcPts val="0"/>
              </a:spcBef>
              <a:spcAft>
                <a:spcPts val="0"/>
              </a:spcAft>
              <a:buClr>
                <a:schemeClr val="dk1"/>
              </a:buClr>
              <a:buSzPct val="100000"/>
              <a:buNone/>
            </a:pPr>
            <a:r>
              <a:rPr lang="ru-RU" dirty="0">
                <a:latin typeface="Arial"/>
                <a:ea typeface="Arial"/>
                <a:cs typeface="Arial"/>
                <a:sym typeface="Arial"/>
              </a:rPr>
              <a:t>При подозрении на </a:t>
            </a:r>
            <a:r>
              <a:rPr lang="ru-RU" b="1" dirty="0">
                <a:latin typeface="Arial"/>
                <a:ea typeface="Arial"/>
                <a:cs typeface="Arial"/>
                <a:sym typeface="Arial"/>
              </a:rPr>
              <a:t>отравление веществами или в результате укуса:</a:t>
            </a:r>
            <a:endParaRPr dirty="0"/>
          </a:p>
          <a:p>
            <a:pPr marL="800100" lvl="1">
              <a:lnSpc>
                <a:spcPct val="100000"/>
              </a:lnSpc>
              <a:spcBef>
                <a:spcPts val="0"/>
              </a:spcBef>
              <a:buSzPct val="100000"/>
            </a:pPr>
            <a:r>
              <a:rPr lang="ru-RU" dirty="0">
                <a:latin typeface="Arial"/>
                <a:ea typeface="Arial"/>
                <a:cs typeface="Arial"/>
                <a:sym typeface="Arial"/>
              </a:rPr>
              <a:t>Попробуйте определить яд.</a:t>
            </a:r>
            <a:endParaRPr dirty="0"/>
          </a:p>
          <a:p>
            <a:pPr marL="800100" lvl="1">
              <a:lnSpc>
                <a:spcPct val="100000"/>
              </a:lnSpc>
              <a:spcBef>
                <a:spcPts val="0"/>
              </a:spcBef>
              <a:buSzPct val="100000"/>
            </a:pPr>
            <a:r>
              <a:rPr lang="ru-RU" dirty="0">
                <a:latin typeface="Arial"/>
                <a:ea typeface="Arial"/>
                <a:cs typeface="Arial"/>
                <a:sym typeface="Arial"/>
              </a:rPr>
              <a:t>Организуйте ПЕРЕДАЧУ / ПЕРЕВОД в центр, где есть возможность лечить отравления и обеспечить расширенную поддержку проходимости дыхательных путей.</a:t>
            </a:r>
            <a:endParaRPr dirty="0"/>
          </a:p>
          <a:p>
            <a:pPr marL="800100" lvl="1">
              <a:lnSpc>
                <a:spcPct val="100000"/>
              </a:lnSpc>
              <a:spcBef>
                <a:spcPts val="0"/>
              </a:spcBef>
              <a:buSzPct val="100000"/>
            </a:pPr>
            <a:r>
              <a:rPr lang="ru-RU" dirty="0">
                <a:latin typeface="Arial"/>
                <a:ea typeface="Arial"/>
                <a:cs typeface="Arial"/>
                <a:sym typeface="Arial"/>
              </a:rPr>
              <a:t>При подозрении на отравление пестицидами проведите </a:t>
            </a:r>
            <a:r>
              <a:rPr lang="ru-RU" dirty="0" err="1">
                <a:latin typeface="Arial"/>
                <a:ea typeface="Arial"/>
                <a:cs typeface="Arial"/>
                <a:sym typeface="Arial"/>
              </a:rPr>
              <a:t>деконтаминацию</a:t>
            </a:r>
            <a:r>
              <a:rPr lang="ru-RU" dirty="0">
                <a:latin typeface="Arial"/>
                <a:ea typeface="Arial"/>
                <a:cs typeface="Arial"/>
                <a:sym typeface="Arial"/>
              </a:rPr>
              <a:t> и проследите за выделениями из дыхательных путей.</a:t>
            </a:r>
            <a:endParaRPr dirty="0"/>
          </a:p>
          <a:p>
            <a:pPr marL="800100" lvl="1">
              <a:lnSpc>
                <a:spcPct val="100000"/>
              </a:lnSpc>
              <a:spcBef>
                <a:spcPts val="0"/>
              </a:spcBef>
              <a:buSzPct val="100000"/>
            </a:pPr>
            <a:r>
              <a:rPr lang="ru-RU" dirty="0">
                <a:latin typeface="Arial"/>
                <a:ea typeface="Arial"/>
                <a:cs typeface="Arial"/>
                <a:sym typeface="Arial"/>
              </a:rPr>
              <a:t>Змеиные укусы следует лечить в соответствии с методикой ЛЕЧЕНИЯ РАН и направить пациента для возможного получения АНТИДОТА.</a:t>
            </a:r>
            <a:endParaRPr dirty="0"/>
          </a:p>
          <a:p>
            <a:pPr marL="228600" lvl="0" indent="-76200" algn="l" rtl="0">
              <a:lnSpc>
                <a:spcPct val="100000"/>
              </a:lnSpc>
              <a:spcBef>
                <a:spcPts val="0"/>
              </a:spcBef>
              <a:spcAft>
                <a:spcPts val="0"/>
              </a:spcAft>
              <a:buClr>
                <a:schemeClr val="dk1"/>
              </a:buClr>
              <a:buSzPct val="100000"/>
              <a:buNone/>
            </a:pPr>
            <a:endParaRPr dirty="0"/>
          </a:p>
          <a:p>
            <a:pPr marL="0" lvl="0" indent="0" algn="l" rtl="0">
              <a:lnSpc>
                <a:spcPct val="100000"/>
              </a:lnSpc>
              <a:spcBef>
                <a:spcPts val="0"/>
              </a:spcBef>
              <a:spcAft>
                <a:spcPts val="0"/>
              </a:spcAft>
              <a:buClr>
                <a:schemeClr val="dk1"/>
              </a:buClr>
              <a:buSzPct val="100000"/>
              <a:buNone/>
            </a:pPr>
            <a:r>
              <a:rPr lang="ru-RU" dirty="0">
                <a:latin typeface="Arial"/>
                <a:ea typeface="Arial"/>
                <a:cs typeface="Arial"/>
                <a:sym typeface="Arial"/>
              </a:rPr>
              <a:t>При подозрении на </a:t>
            </a:r>
            <a:r>
              <a:rPr lang="ru-RU" b="1" dirty="0">
                <a:latin typeface="Arial"/>
                <a:ea typeface="Arial"/>
                <a:cs typeface="Arial"/>
                <a:sym typeface="Arial"/>
              </a:rPr>
              <a:t>бешенство</a:t>
            </a:r>
            <a:r>
              <a:rPr lang="ru-RU" b="1" dirty="0"/>
              <a:t>:</a:t>
            </a:r>
            <a:endParaRPr dirty="0"/>
          </a:p>
          <a:p>
            <a:pPr marL="800100" lvl="1">
              <a:lnSpc>
                <a:spcPct val="100000"/>
              </a:lnSpc>
              <a:spcBef>
                <a:spcPts val="0"/>
              </a:spcBef>
              <a:buSzPct val="100000"/>
            </a:pPr>
            <a:r>
              <a:rPr lang="ru-RU" dirty="0">
                <a:latin typeface="Arial"/>
                <a:ea typeface="Arial"/>
                <a:cs typeface="Arial"/>
                <a:sym typeface="Arial"/>
              </a:rPr>
              <a:t>Специфического лечения бешенства не существует.</a:t>
            </a:r>
            <a:endParaRPr dirty="0"/>
          </a:p>
          <a:p>
            <a:pPr marL="800100" lvl="1">
              <a:lnSpc>
                <a:spcPct val="100000"/>
              </a:lnSpc>
              <a:spcBef>
                <a:spcPts val="0"/>
              </a:spcBef>
              <a:buSzPct val="100000"/>
            </a:pPr>
            <a:r>
              <a:rPr lang="ru-RU" dirty="0"/>
              <a:t>Б</a:t>
            </a:r>
            <a:r>
              <a:rPr lang="ru-RU" dirty="0">
                <a:latin typeface="Arial"/>
                <a:ea typeface="Arial"/>
                <a:cs typeface="Arial"/>
                <a:sym typeface="Arial"/>
              </a:rPr>
              <a:t>ешенство почти всегда </a:t>
            </a:r>
            <a:r>
              <a:rPr lang="ru-RU" dirty="0"/>
              <a:t>приводит к</a:t>
            </a:r>
            <a:r>
              <a:rPr lang="ru-RU" dirty="0">
                <a:latin typeface="Arial"/>
                <a:ea typeface="Arial"/>
                <a:cs typeface="Arial"/>
                <a:sym typeface="Arial"/>
              </a:rPr>
              <a:t> летальному исходу.</a:t>
            </a:r>
            <a:endParaRPr dirty="0"/>
          </a:p>
        </p:txBody>
      </p:sp>
      <p:pic>
        <p:nvPicPr>
          <p:cNvPr id="919" name="Google Shape;919;p59"/>
          <p:cNvPicPr preferRelativeResize="0"/>
          <p:nvPr/>
        </p:nvPicPr>
        <p:blipFill rotWithShape="1">
          <a:blip r:embed="rId3">
            <a:alphaModFix/>
          </a:blip>
          <a:srcRect/>
          <a:stretch/>
        </p:blipFill>
        <p:spPr>
          <a:xfrm>
            <a:off x="9370283" y="3754815"/>
            <a:ext cx="2613333" cy="1822971"/>
          </a:xfrm>
          <a:prstGeom prst="rect">
            <a:avLst/>
          </a:prstGeom>
          <a:noFill/>
          <a:ln>
            <a:noFill/>
          </a:ln>
        </p:spPr>
      </p:pic>
      <p:sp>
        <p:nvSpPr>
          <p:cNvPr id="920" name="Google Shape;920;p59"/>
          <p:cNvSpPr txBox="1"/>
          <p:nvPr/>
        </p:nvSpPr>
        <p:spPr>
          <a:xfrm>
            <a:off x="9881818" y="5580932"/>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Протокол ABCDE </a:t>
            </a:r>
            <a:endParaRPr dirty="0"/>
          </a:p>
        </p:txBody>
      </p:sp>
      <p:sp>
        <p:nvSpPr>
          <p:cNvPr id="395" name="Google Shape;395;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
              <a:buNone/>
            </a:pPr>
            <a:r>
              <a:rPr lang="ru-RU" b="1" dirty="0">
                <a:solidFill>
                  <a:schemeClr val="accent2"/>
                </a:solidFill>
                <a:latin typeface="Arial"/>
                <a:ea typeface="Arial"/>
                <a:cs typeface="Arial"/>
                <a:sym typeface="Arial"/>
              </a:rPr>
              <a:t>ПОМНИТЕ</a:t>
            </a:r>
            <a:r>
              <a:rPr lang="ru-RU" dirty="0">
                <a:solidFill>
                  <a:schemeClr val="dk1"/>
                </a:solidFill>
                <a:latin typeface="Arial"/>
                <a:ea typeface="Arial"/>
                <a:cs typeface="Arial"/>
                <a:sym typeface="Arial"/>
              </a:rPr>
              <a:t> </a:t>
            </a:r>
            <a:r>
              <a:rPr lang="ru-RU" dirty="0">
                <a:latin typeface="Arial"/>
                <a:ea typeface="Arial"/>
                <a:cs typeface="Arial"/>
                <a:sym typeface="Arial"/>
              </a:rPr>
              <a:t>…………</a:t>
            </a:r>
            <a:endParaRPr dirty="0"/>
          </a:p>
          <a:p>
            <a:pPr marL="0" lvl="0" indent="0" algn="l" rtl="0">
              <a:lnSpc>
                <a:spcPct val="90000"/>
              </a:lnSpc>
              <a:spcBef>
                <a:spcPts val="0"/>
              </a:spcBef>
              <a:spcAft>
                <a:spcPts val="0"/>
              </a:spcAft>
              <a:buClr>
                <a:schemeClr val="dk1"/>
              </a:buClr>
              <a:buSzPts val="600"/>
              <a:buNone/>
            </a:pPr>
            <a:endParaRPr dirty="0"/>
          </a:p>
          <a:p>
            <a:pPr marL="0" lvl="0" indent="0" algn="l" rtl="0">
              <a:lnSpc>
                <a:spcPct val="90000"/>
              </a:lnSpc>
              <a:spcBef>
                <a:spcPts val="0"/>
              </a:spcBef>
              <a:spcAft>
                <a:spcPts val="0"/>
              </a:spcAft>
              <a:buClr>
                <a:schemeClr val="dk1"/>
              </a:buClr>
              <a:buSzPts val="600"/>
              <a:buNone/>
            </a:pPr>
            <a:r>
              <a:rPr lang="ru-RU" dirty="0"/>
              <a:t>Всегда начинайте с протокола ABCDE И устраняйте угрожающие жизни состояния.</a:t>
            </a:r>
            <a:endParaRPr dirty="0"/>
          </a:p>
          <a:p>
            <a:pPr marL="0" lvl="0" indent="0" algn="l" rtl="0">
              <a:lnSpc>
                <a:spcPct val="90000"/>
              </a:lnSpc>
              <a:spcBef>
                <a:spcPts val="0"/>
              </a:spcBef>
              <a:spcAft>
                <a:spcPts val="0"/>
              </a:spcAft>
              <a:buClr>
                <a:schemeClr val="dk1"/>
              </a:buClr>
              <a:buSzPts val="600"/>
              <a:buNone/>
            </a:pPr>
            <a:endParaRPr dirty="0"/>
          </a:p>
          <a:p>
            <a:pPr marL="0" lvl="0" indent="0" algn="l" rtl="0">
              <a:lnSpc>
                <a:spcPct val="90000"/>
              </a:lnSpc>
              <a:spcBef>
                <a:spcPts val="0"/>
              </a:spcBef>
              <a:spcAft>
                <a:spcPts val="0"/>
              </a:spcAft>
              <a:buClr>
                <a:schemeClr val="dk1"/>
              </a:buClr>
              <a:buSzPts val="600"/>
              <a:buNone/>
            </a:pPr>
            <a:r>
              <a:rPr lang="ru-RU" dirty="0"/>
              <a:t>Затем соберите </a:t>
            </a:r>
            <a:r>
              <a:rPr lang="ru-RU" b="1" dirty="0"/>
              <a:t>анамнез по схеме SAMPLE</a:t>
            </a:r>
            <a:r>
              <a:rPr lang="ru-RU" dirty="0"/>
              <a:t>.</a:t>
            </a:r>
            <a:endParaRPr dirty="0"/>
          </a:p>
          <a:p>
            <a:pPr marL="0" lvl="0" indent="0" algn="l" rtl="0">
              <a:lnSpc>
                <a:spcPct val="90000"/>
              </a:lnSpc>
              <a:spcBef>
                <a:spcPts val="0"/>
              </a:spcBef>
              <a:spcAft>
                <a:spcPts val="0"/>
              </a:spcAft>
              <a:buClr>
                <a:schemeClr val="dk1"/>
              </a:buClr>
              <a:buSzPts val="600"/>
              <a:buNone/>
            </a:pPr>
            <a:endParaRPr dirty="0"/>
          </a:p>
          <a:p>
            <a:pPr marL="0" lvl="0" indent="0" algn="l" rtl="0">
              <a:lnSpc>
                <a:spcPct val="90000"/>
              </a:lnSpc>
              <a:spcBef>
                <a:spcPts val="0"/>
              </a:spcBef>
              <a:spcAft>
                <a:spcPts val="0"/>
              </a:spcAft>
              <a:buClr>
                <a:schemeClr val="dk1"/>
              </a:buClr>
              <a:buSzPts val="600"/>
              <a:buNone/>
            </a:pPr>
            <a:r>
              <a:rPr lang="ru-RU" dirty="0"/>
              <a:t>Затем проводите </a:t>
            </a:r>
            <a:r>
              <a:rPr lang="ru-RU" b="1" dirty="0"/>
              <a:t>вторичное обследование</a:t>
            </a:r>
            <a:r>
              <a:rPr lang="ru-RU" dirty="0"/>
              <a:t>.</a:t>
            </a:r>
            <a:endParaRPr dirty="0"/>
          </a:p>
        </p:txBody>
      </p:sp>
      <p:pic>
        <p:nvPicPr>
          <p:cNvPr id="396" name="Google Shape;396;p6"/>
          <p:cNvPicPr preferRelativeResize="0"/>
          <p:nvPr/>
        </p:nvPicPr>
        <p:blipFill rotWithShape="1">
          <a:blip r:embed="rId3">
            <a:alphaModFix/>
          </a:blip>
          <a:srcRect/>
          <a:stretch/>
        </p:blipFill>
        <p:spPr>
          <a:xfrm>
            <a:off x="11001375" y="5766587"/>
            <a:ext cx="1024163" cy="1054479"/>
          </a:xfrm>
          <a:prstGeom prst="rect">
            <a:avLst/>
          </a:prstGeom>
          <a:noFill/>
          <a:ln>
            <a:noFill/>
          </a:ln>
        </p:spPr>
      </p:pic>
      <p:sp>
        <p:nvSpPr>
          <p:cNvPr id="397" name="Google Shape;397;p6"/>
          <p:cNvSpPr/>
          <p:nvPr/>
        </p:nvSpPr>
        <p:spPr>
          <a:xfrm>
            <a:off x="10852667" y="1690688"/>
            <a:ext cx="1490111"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15000"/>
              <a:buFont typeface="Calibri"/>
              <a:buNone/>
            </a:pPr>
            <a:r>
              <a:rPr lang="ru-RU" sz="15000" b="1" i="0" u="none" strike="noStrike" cap="none" dirty="0">
                <a:solidFill>
                  <a:schemeClr val="accent2"/>
                </a:solidFill>
                <a:latin typeface="Calibri"/>
                <a:ea typeface="Calibri"/>
                <a:cs typeface="Calibri"/>
                <a:sym typeface="Calibri"/>
              </a:rPr>
              <a:t>!</a:t>
            </a:r>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60"/>
          <p:cNvSpPr txBox="1">
            <a:spLocks noGrp="1"/>
          </p:cNvSpPr>
          <p:nvPr>
            <p:ph type="title"/>
          </p:nvPr>
        </p:nvSpPr>
        <p:spPr>
          <a:xfrm>
            <a:off x="838200" y="0"/>
            <a:ext cx="10515600" cy="103632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Лечение</a:t>
            </a:r>
            <a:endParaRPr dirty="0"/>
          </a:p>
        </p:txBody>
      </p:sp>
      <p:sp>
        <p:nvSpPr>
          <p:cNvPr id="927" name="Google Shape;927;p60"/>
          <p:cNvSpPr txBox="1">
            <a:spLocks noGrp="1"/>
          </p:cNvSpPr>
          <p:nvPr>
            <p:ph type="body" idx="1"/>
          </p:nvPr>
        </p:nvSpPr>
        <p:spPr>
          <a:xfrm>
            <a:off x="838200" y="1022225"/>
            <a:ext cx="10681252" cy="568668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200"/>
              <a:buNone/>
            </a:pPr>
            <a:r>
              <a:rPr lang="ru-RU" sz="2200" dirty="0">
                <a:latin typeface="Arial"/>
                <a:ea typeface="Arial"/>
                <a:cs typeface="Arial"/>
                <a:sym typeface="Arial"/>
              </a:rPr>
              <a:t>Если пациент </a:t>
            </a:r>
            <a:r>
              <a:rPr lang="ru-RU" sz="2200" b="1" dirty="0">
                <a:latin typeface="Arial"/>
                <a:ea typeface="Arial"/>
                <a:cs typeface="Arial"/>
                <a:sym typeface="Arial"/>
              </a:rPr>
              <a:t>возбужден или агрессивен:</a:t>
            </a:r>
            <a:endParaRPr dirty="0"/>
          </a:p>
          <a:p>
            <a:pPr marL="800100" lvl="1">
              <a:lnSpc>
                <a:spcPct val="100000"/>
              </a:lnSpc>
              <a:spcBef>
                <a:spcPts val="0"/>
              </a:spcBef>
              <a:buSzPts val="2200"/>
            </a:pPr>
            <a:r>
              <a:rPr lang="ru-RU" sz="2200" dirty="0">
                <a:latin typeface="Arial"/>
                <a:ea typeface="Arial"/>
                <a:cs typeface="Arial"/>
                <a:sym typeface="Arial"/>
              </a:rPr>
              <a:t>Защитите пациента от причинения вреда себе, вам или окружающим.</a:t>
            </a:r>
            <a:endParaRPr dirty="0"/>
          </a:p>
          <a:p>
            <a:pPr marL="800100" lvl="1">
              <a:lnSpc>
                <a:spcPct val="100000"/>
              </a:lnSpc>
              <a:spcBef>
                <a:spcPts val="0"/>
              </a:spcBef>
              <a:buSzPts val="2200"/>
            </a:pPr>
            <a:r>
              <a:rPr lang="ru-RU" sz="2200" dirty="0">
                <a:latin typeface="Arial"/>
                <a:ea typeface="Arial"/>
                <a:cs typeface="Arial"/>
                <a:sym typeface="Arial"/>
              </a:rPr>
              <a:t>Убедитесь, что у вас есть маршрут эвакуации / отхода.</a:t>
            </a:r>
            <a:endParaRPr dirty="0"/>
          </a:p>
          <a:p>
            <a:pPr marL="800100" lvl="1">
              <a:lnSpc>
                <a:spcPct val="100000"/>
              </a:lnSpc>
              <a:spcBef>
                <a:spcPts val="0"/>
              </a:spcBef>
              <a:buSzPts val="2200"/>
            </a:pPr>
            <a:r>
              <a:rPr lang="ru-RU" sz="2200" dirty="0">
                <a:latin typeface="Arial"/>
                <a:ea typeface="Arial"/>
                <a:cs typeface="Arial"/>
                <a:sym typeface="Arial"/>
              </a:rPr>
              <a:t>Уберите потенциальное оружие / небезопасные предметы.</a:t>
            </a:r>
            <a:endParaRPr dirty="0"/>
          </a:p>
          <a:p>
            <a:pPr marL="800100" lvl="1">
              <a:lnSpc>
                <a:spcPct val="100000"/>
              </a:lnSpc>
              <a:spcBef>
                <a:spcPts val="0"/>
              </a:spcBef>
              <a:buSzPts val="2200"/>
            </a:pPr>
            <a:r>
              <a:rPr lang="ru-RU" sz="2200" dirty="0">
                <a:latin typeface="Arial"/>
                <a:ea typeface="Arial"/>
                <a:cs typeface="Arial"/>
                <a:sym typeface="Arial"/>
              </a:rPr>
              <a:t>Позовите на помощь.</a:t>
            </a:r>
            <a:endParaRPr dirty="0"/>
          </a:p>
          <a:p>
            <a:pPr marL="800100" lvl="1">
              <a:lnSpc>
                <a:spcPct val="100000"/>
              </a:lnSpc>
              <a:spcBef>
                <a:spcPts val="0"/>
              </a:spcBef>
              <a:buSzPts val="2200"/>
            </a:pPr>
            <a:r>
              <a:rPr lang="ru-RU" sz="2200" dirty="0">
                <a:latin typeface="Arial"/>
                <a:ea typeface="Arial"/>
                <a:cs typeface="Arial"/>
                <a:sym typeface="Arial"/>
              </a:rPr>
              <a:t>Говорите спокойным, мягким, не угрожающим тоном; объясните, что происходит.</a:t>
            </a:r>
            <a:endParaRPr dirty="0"/>
          </a:p>
          <a:p>
            <a:pPr marL="800100" lvl="1">
              <a:lnSpc>
                <a:spcPct val="100000"/>
              </a:lnSpc>
              <a:spcBef>
                <a:spcPts val="0"/>
              </a:spcBef>
              <a:buSzPts val="2200"/>
            </a:pPr>
            <a:r>
              <a:rPr lang="ru-RU" sz="2200" dirty="0">
                <a:latin typeface="Arial"/>
                <a:ea typeface="Arial"/>
                <a:cs typeface="Arial"/>
                <a:sym typeface="Arial"/>
              </a:rPr>
              <a:t>Не вступайте в конфронтацию с пациентом и не осуждайте его.</a:t>
            </a:r>
            <a:endParaRPr dirty="0"/>
          </a:p>
          <a:p>
            <a:pPr marL="800100" lvl="1">
              <a:lnSpc>
                <a:spcPct val="100000"/>
              </a:lnSpc>
              <a:spcBef>
                <a:spcPts val="0"/>
              </a:spcBef>
              <a:buSzPts val="2200"/>
            </a:pPr>
            <a:r>
              <a:rPr lang="ru-RU" sz="2200" dirty="0">
                <a:latin typeface="Arial"/>
                <a:ea typeface="Arial"/>
                <a:cs typeface="Arial"/>
                <a:sym typeface="Arial"/>
              </a:rPr>
              <a:t>Подумайте о причинах – </a:t>
            </a:r>
            <a:r>
              <a:rPr lang="ru-RU" sz="2200" dirty="0">
                <a:solidFill>
                  <a:schemeClr val="accent2"/>
                </a:solidFill>
                <a:latin typeface="Arial"/>
                <a:ea typeface="Arial"/>
                <a:cs typeface="Arial"/>
                <a:sym typeface="Arial"/>
              </a:rPr>
              <a:t>проверьте уровень глюкозы </a:t>
            </a:r>
            <a:r>
              <a:rPr lang="ru-RU" sz="2200" dirty="0">
                <a:latin typeface="Arial"/>
                <a:ea typeface="Arial"/>
                <a:cs typeface="Arial"/>
                <a:sym typeface="Arial"/>
              </a:rPr>
              <a:t>и показатели жизнедеятельности; лечите отклонения от нормы.</a:t>
            </a:r>
            <a:endParaRPr dirty="0"/>
          </a:p>
          <a:p>
            <a:pPr marL="800100" lvl="1">
              <a:lnSpc>
                <a:spcPct val="100000"/>
              </a:lnSpc>
              <a:spcBef>
                <a:spcPts val="0"/>
              </a:spcBef>
              <a:buSzPts val="2200"/>
            </a:pPr>
            <a:r>
              <a:rPr lang="ru-RU" sz="2200" dirty="0">
                <a:latin typeface="Arial"/>
                <a:ea typeface="Arial"/>
                <a:cs typeface="Arial"/>
                <a:sym typeface="Arial"/>
              </a:rPr>
              <a:t>Организуйте срочную ПЕРЕДАЧУ / ПЕРЕВОД пациента в специализированное учреждение.</a:t>
            </a:r>
            <a:endParaRPr sz="2200" dirty="0">
              <a:latin typeface="Arial"/>
              <a:ea typeface="Arial"/>
              <a:cs typeface="Arial"/>
              <a:sym typeface="Arial"/>
            </a:endParaRPr>
          </a:p>
          <a:p>
            <a:pPr marL="0" lvl="0" indent="0" algn="l" rtl="0">
              <a:lnSpc>
                <a:spcPct val="100000"/>
              </a:lnSpc>
              <a:spcBef>
                <a:spcPts val="0"/>
              </a:spcBef>
              <a:spcAft>
                <a:spcPts val="0"/>
              </a:spcAft>
              <a:buClr>
                <a:schemeClr val="dk1"/>
              </a:buClr>
              <a:buSzPts val="2200"/>
              <a:buNone/>
            </a:pPr>
            <a:r>
              <a:rPr lang="ru-RU" sz="2200" dirty="0">
                <a:latin typeface="Arial"/>
                <a:ea typeface="Arial"/>
                <a:cs typeface="Arial"/>
                <a:sym typeface="Arial"/>
              </a:rPr>
              <a:t>При подозрении на </a:t>
            </a:r>
            <a:r>
              <a:rPr lang="ru-RU" sz="2200" b="1" dirty="0">
                <a:latin typeface="Arial"/>
                <a:ea typeface="Arial"/>
                <a:cs typeface="Arial"/>
                <a:sym typeface="Arial"/>
              </a:rPr>
              <a:t>травму:</a:t>
            </a:r>
            <a:endParaRPr dirty="0"/>
          </a:p>
          <a:p>
            <a:pPr marL="800100" lvl="1">
              <a:lnSpc>
                <a:spcPct val="100000"/>
              </a:lnSpc>
              <a:spcBef>
                <a:spcPts val="0"/>
              </a:spcBef>
              <a:buSzPts val="2200"/>
            </a:pPr>
            <a:r>
              <a:rPr lang="ru-RU" sz="2200" dirty="0">
                <a:latin typeface="Arial"/>
                <a:ea typeface="Arial"/>
                <a:cs typeface="Arial"/>
                <a:sym typeface="Arial"/>
              </a:rPr>
              <a:t>Проведите оценку по ШКГ</a:t>
            </a:r>
            <a:endParaRPr dirty="0"/>
          </a:p>
          <a:p>
            <a:pPr marL="800100" lvl="1">
              <a:lnSpc>
                <a:spcPct val="100000"/>
              </a:lnSpc>
              <a:spcBef>
                <a:spcPts val="0"/>
              </a:spcBef>
              <a:buSzPts val="2200"/>
            </a:pPr>
            <a:r>
              <a:rPr lang="ru-RU" sz="2200" dirty="0">
                <a:latin typeface="Arial"/>
                <a:ea typeface="Arial"/>
                <a:cs typeface="Arial"/>
                <a:sym typeface="Arial"/>
              </a:rPr>
              <a:t>Проведите ИММОБИЛИЗАЦИЮ позвоночника.</a:t>
            </a:r>
            <a:endParaRPr dirty="0"/>
          </a:p>
          <a:p>
            <a:pPr marL="800100" lvl="1">
              <a:lnSpc>
                <a:spcPct val="100000"/>
              </a:lnSpc>
              <a:spcBef>
                <a:spcPts val="0"/>
              </a:spcBef>
              <a:buSzPts val="2200"/>
            </a:pPr>
            <a:r>
              <a:rPr lang="ru-RU" sz="2200" dirty="0">
                <a:latin typeface="Arial"/>
                <a:ea typeface="Arial"/>
                <a:cs typeface="Arial"/>
                <a:sym typeface="Arial"/>
              </a:rPr>
              <a:t>ПРОВЕРЬТЕ наличие признаков повышенного внутричерепного давления.</a:t>
            </a:r>
            <a:endParaRP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61"/>
          <p:cNvSpPr txBox="1">
            <a:spLocks noGrp="1"/>
          </p:cNvSpPr>
          <p:nvPr>
            <p:ph type="title"/>
          </p:nvPr>
        </p:nvSpPr>
        <p:spPr>
          <a:xfrm>
            <a:off x="510074" y="6490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Особые аспекты</a:t>
            </a:r>
            <a:endParaRPr dirty="0"/>
          </a:p>
        </p:txBody>
      </p:sp>
      <p:sp>
        <p:nvSpPr>
          <p:cNvPr id="934" name="Google Shape;934;p61"/>
          <p:cNvSpPr txBox="1">
            <a:spLocks noGrp="1"/>
          </p:cNvSpPr>
          <p:nvPr>
            <p:ph type="body" idx="1"/>
          </p:nvPr>
        </p:nvSpPr>
        <p:spPr>
          <a:xfrm>
            <a:off x="216160" y="1778972"/>
            <a:ext cx="6036905"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000"/>
              <a:buNone/>
            </a:pPr>
            <a:r>
              <a:rPr lang="ru-RU" sz="2000" b="1" dirty="0">
                <a:latin typeface="Arial"/>
                <a:ea typeface="Arial"/>
                <a:cs typeface="Arial"/>
                <a:sym typeface="Arial"/>
              </a:rPr>
              <a:t>       Лечение активных судорожных состояний</a:t>
            </a:r>
            <a:r>
              <a:rPr lang="ru-RU" sz="2000" b="1" dirty="0"/>
              <a:t>:</a:t>
            </a:r>
            <a:endParaRPr dirty="0"/>
          </a:p>
          <a:p>
            <a:pPr marL="685800" lvl="1" indent="-228600" algn="l" rtl="0">
              <a:lnSpc>
                <a:spcPct val="90000"/>
              </a:lnSpc>
              <a:spcBef>
                <a:spcPts val="500"/>
              </a:spcBef>
              <a:spcAft>
                <a:spcPts val="0"/>
              </a:spcAft>
              <a:buClr>
                <a:schemeClr val="dk1"/>
              </a:buClr>
              <a:buSzPts val="2000"/>
              <a:buChar char="•"/>
            </a:pPr>
            <a:r>
              <a:rPr lang="ru-RU" sz="2000" dirty="0">
                <a:latin typeface="Arial"/>
                <a:ea typeface="Arial"/>
                <a:cs typeface="Arial"/>
                <a:sym typeface="Arial"/>
              </a:rPr>
              <a:t>Проверьте по алгоритму ABCDE.</a:t>
            </a:r>
            <a:endParaRPr dirty="0"/>
          </a:p>
          <a:p>
            <a:pPr marL="685800" lvl="1" indent="-228600" algn="l" rtl="0">
              <a:lnSpc>
                <a:spcPct val="90000"/>
              </a:lnSpc>
              <a:spcBef>
                <a:spcPts val="500"/>
              </a:spcBef>
              <a:spcAft>
                <a:spcPts val="0"/>
              </a:spcAft>
              <a:buClr>
                <a:schemeClr val="dk1"/>
              </a:buClr>
              <a:buSzPts val="2000"/>
              <a:buChar char="•"/>
            </a:pPr>
            <a:r>
              <a:rPr lang="ru-RU" sz="2000" dirty="0">
                <a:latin typeface="Arial"/>
                <a:ea typeface="Arial"/>
                <a:cs typeface="Arial"/>
                <a:sym typeface="Arial"/>
              </a:rPr>
              <a:t>Поддерживайте проходимость дыхательных путей (ничего не должно быть во рту).</a:t>
            </a:r>
            <a:endParaRPr dirty="0"/>
          </a:p>
          <a:p>
            <a:pPr marL="685800" lvl="1" indent="-228600" algn="l" rtl="0">
              <a:lnSpc>
                <a:spcPct val="90000"/>
              </a:lnSpc>
              <a:spcBef>
                <a:spcPts val="500"/>
              </a:spcBef>
              <a:spcAft>
                <a:spcPts val="0"/>
              </a:spcAft>
              <a:buClr>
                <a:schemeClr val="dk1"/>
              </a:buClr>
              <a:buSzPts val="2000"/>
              <a:buChar char="•"/>
            </a:pPr>
            <a:r>
              <a:rPr lang="ru-RU" sz="2000" dirty="0">
                <a:latin typeface="Arial"/>
                <a:ea typeface="Arial"/>
                <a:cs typeface="Arial"/>
                <a:sym typeface="Arial"/>
              </a:rPr>
              <a:t>Дайте КИСЛОРОД, если есть опасения по поводу гипоксии или продолжительных судорог.</a:t>
            </a:r>
            <a:endParaRPr dirty="0"/>
          </a:p>
          <a:p>
            <a:pPr marL="685800" lvl="1" indent="-228600" algn="l" rtl="0">
              <a:lnSpc>
                <a:spcPct val="90000"/>
              </a:lnSpc>
              <a:spcBef>
                <a:spcPts val="500"/>
              </a:spcBef>
              <a:spcAft>
                <a:spcPts val="0"/>
              </a:spcAft>
              <a:buClr>
                <a:schemeClr val="dk1"/>
              </a:buClr>
              <a:buSzPts val="2000"/>
              <a:buChar char="•"/>
            </a:pPr>
            <a:r>
              <a:rPr lang="ru-RU" sz="2000" dirty="0">
                <a:latin typeface="Arial"/>
                <a:ea typeface="Arial"/>
                <a:cs typeface="Arial"/>
                <a:sym typeface="Arial"/>
              </a:rPr>
              <a:t>Положите пациента на бок.</a:t>
            </a:r>
            <a:endParaRPr dirty="0"/>
          </a:p>
          <a:p>
            <a:pPr marL="685800" lvl="1" indent="-228600" algn="l" rtl="0">
              <a:lnSpc>
                <a:spcPct val="90000"/>
              </a:lnSpc>
              <a:spcBef>
                <a:spcPts val="500"/>
              </a:spcBef>
              <a:spcAft>
                <a:spcPts val="0"/>
              </a:spcAft>
              <a:buClr>
                <a:schemeClr val="dk1"/>
              </a:buClr>
              <a:buSzPts val="2000"/>
              <a:buChar char="•"/>
            </a:pPr>
            <a:r>
              <a:rPr lang="ru-RU" sz="2000" dirty="0">
                <a:latin typeface="Arial"/>
                <a:ea typeface="Arial"/>
                <a:cs typeface="Arial"/>
                <a:sym typeface="Arial"/>
              </a:rPr>
              <a:t>Защитите пациента от опасности или дальнейших травм.</a:t>
            </a:r>
            <a:endParaRPr dirty="0"/>
          </a:p>
          <a:p>
            <a:pPr marL="685800" lvl="1" indent="-228600" algn="l" rtl="0">
              <a:lnSpc>
                <a:spcPct val="90000"/>
              </a:lnSpc>
              <a:spcBef>
                <a:spcPts val="500"/>
              </a:spcBef>
              <a:spcAft>
                <a:spcPts val="0"/>
              </a:spcAft>
              <a:buClr>
                <a:schemeClr val="accent2"/>
              </a:buClr>
              <a:buSzPts val="2000"/>
              <a:buChar char="•"/>
            </a:pPr>
            <a:r>
              <a:rPr lang="ru-RU" sz="2000" dirty="0">
                <a:solidFill>
                  <a:schemeClr val="accent2"/>
                </a:solidFill>
              </a:rPr>
              <a:t>Проверьте уровень глюкозы </a:t>
            </a:r>
            <a:r>
              <a:rPr lang="ru-RU" sz="2000" dirty="0"/>
              <a:t>или дайте ГЛЮКОЗУ, если его невозможно проверить.</a:t>
            </a:r>
            <a:endParaRPr dirty="0"/>
          </a:p>
          <a:p>
            <a:pPr marL="685800" lvl="1" indent="-228600" algn="l" rtl="0">
              <a:lnSpc>
                <a:spcPct val="90000"/>
              </a:lnSpc>
              <a:spcBef>
                <a:spcPts val="500"/>
              </a:spcBef>
              <a:spcAft>
                <a:spcPts val="0"/>
              </a:spcAft>
              <a:buClr>
                <a:schemeClr val="dk1"/>
              </a:buClr>
              <a:buSzPts val="2000"/>
              <a:buChar char="•"/>
            </a:pPr>
            <a:r>
              <a:rPr lang="ru-RU" sz="2000" dirty="0">
                <a:latin typeface="Arial"/>
                <a:ea typeface="Arial"/>
                <a:cs typeface="Arial"/>
                <a:sym typeface="Arial"/>
              </a:rPr>
              <a:t>Дайте БЕНЗОДИАЗЕПИН.</a:t>
            </a:r>
            <a:endParaRPr dirty="0"/>
          </a:p>
          <a:p>
            <a:pPr marL="685800" lvl="1" indent="-101600" algn="l" rtl="0">
              <a:lnSpc>
                <a:spcPct val="90000"/>
              </a:lnSpc>
              <a:spcBef>
                <a:spcPts val="500"/>
              </a:spcBef>
              <a:spcAft>
                <a:spcPts val="0"/>
              </a:spcAft>
              <a:buClr>
                <a:schemeClr val="dk1"/>
              </a:buClr>
              <a:buSzPts val="2000"/>
              <a:buNone/>
            </a:pPr>
            <a:endParaRPr sz="2000" dirty="0"/>
          </a:p>
          <a:p>
            <a:pPr marL="0" lvl="0" indent="0" algn="l" rtl="0">
              <a:lnSpc>
                <a:spcPct val="100000"/>
              </a:lnSpc>
              <a:spcBef>
                <a:spcPts val="0"/>
              </a:spcBef>
              <a:spcAft>
                <a:spcPts val="0"/>
              </a:spcAft>
              <a:buClr>
                <a:schemeClr val="dk1"/>
              </a:buClr>
              <a:buSzPts val="2000"/>
              <a:buNone/>
            </a:pPr>
            <a:endParaRPr sz="2000" dirty="0"/>
          </a:p>
        </p:txBody>
      </p:sp>
      <p:sp>
        <p:nvSpPr>
          <p:cNvPr id="935" name="Google Shape;935;p61"/>
          <p:cNvSpPr txBox="1">
            <a:spLocks noGrp="1"/>
          </p:cNvSpPr>
          <p:nvPr>
            <p:ph type="body" idx="2"/>
          </p:nvPr>
        </p:nvSpPr>
        <p:spPr>
          <a:xfrm>
            <a:off x="5767874" y="1436850"/>
            <a:ext cx="6036905" cy="5035582"/>
          </a:xfrm>
          <a:prstGeom prst="rect">
            <a:avLst/>
          </a:prstGeom>
          <a:noFill/>
          <a:ln>
            <a:noFill/>
          </a:ln>
        </p:spPr>
        <p:txBody>
          <a:bodyPr spcFirstLastPara="1" wrap="square" lIns="91425" tIns="45700" rIns="91425" bIns="45700" anchor="t" anchorCtr="0">
            <a:noAutofit/>
          </a:bodyPr>
          <a:lstStyle/>
          <a:p>
            <a:pPr marL="457200" lvl="1" indent="0" algn="l" rtl="0">
              <a:lnSpc>
                <a:spcPct val="90000"/>
              </a:lnSpc>
              <a:spcBef>
                <a:spcPts val="0"/>
              </a:spcBef>
              <a:spcAft>
                <a:spcPts val="0"/>
              </a:spcAft>
              <a:buClr>
                <a:schemeClr val="dk1"/>
              </a:buClr>
              <a:buSzPts val="2000"/>
              <a:buNone/>
            </a:pPr>
            <a:endParaRPr sz="2000" dirty="0"/>
          </a:p>
          <a:p>
            <a:pPr marL="685800" lvl="1" indent="-228600" algn="l" rtl="0">
              <a:lnSpc>
                <a:spcPct val="90000"/>
              </a:lnSpc>
              <a:spcBef>
                <a:spcPts val="500"/>
              </a:spcBef>
              <a:spcAft>
                <a:spcPts val="0"/>
              </a:spcAft>
              <a:buClr>
                <a:schemeClr val="dk1"/>
              </a:buClr>
              <a:buSzPts val="2000"/>
              <a:buChar char="•"/>
            </a:pPr>
            <a:r>
              <a:rPr lang="ru-RU" sz="2000" dirty="0">
                <a:latin typeface="Arial"/>
                <a:ea typeface="Arial"/>
                <a:cs typeface="Arial"/>
                <a:sym typeface="Arial"/>
              </a:rPr>
              <a:t>Если судороги у беременной - дайте ей СУЛЬФАТ МАГНИЯ.</a:t>
            </a:r>
            <a:endParaRPr dirty="0"/>
          </a:p>
          <a:p>
            <a:pPr marL="685800" lvl="1" indent="-228600" algn="l" rtl="0">
              <a:lnSpc>
                <a:spcPct val="90000"/>
              </a:lnSpc>
              <a:spcBef>
                <a:spcPts val="500"/>
              </a:spcBef>
              <a:spcAft>
                <a:spcPts val="0"/>
              </a:spcAft>
              <a:buClr>
                <a:schemeClr val="dk1"/>
              </a:buClr>
              <a:buSzPts val="2000"/>
              <a:buChar char="•"/>
            </a:pPr>
            <a:r>
              <a:rPr lang="ru-RU" sz="2000" dirty="0">
                <a:latin typeface="Arial"/>
                <a:ea typeface="Arial"/>
                <a:cs typeface="Arial"/>
                <a:sym typeface="Arial"/>
              </a:rPr>
              <a:t>Если нет реакции - дайте еще одну дозу БЕНЗОДИАЗЕПИНА, до 3 доз.</a:t>
            </a:r>
            <a:endParaRPr dirty="0"/>
          </a:p>
          <a:p>
            <a:pPr marL="685800" lvl="1" indent="-228600" algn="l" rtl="0">
              <a:lnSpc>
                <a:spcPct val="90000"/>
              </a:lnSpc>
              <a:spcBef>
                <a:spcPts val="500"/>
              </a:spcBef>
              <a:spcAft>
                <a:spcPts val="0"/>
              </a:spcAft>
              <a:buClr>
                <a:schemeClr val="dk1"/>
              </a:buClr>
              <a:buSzPts val="2000"/>
              <a:buChar char="•"/>
            </a:pPr>
            <a:r>
              <a:rPr lang="ru-RU" sz="2000" dirty="0">
                <a:latin typeface="Arial"/>
                <a:ea typeface="Arial"/>
                <a:cs typeface="Arial"/>
                <a:sym typeface="Arial"/>
              </a:rPr>
              <a:t>Если пациентка не приходит в сознание между припадками / конвульсиями - считайте, что это угрожающее жизни состояние.</a:t>
            </a:r>
            <a:endParaRPr dirty="0"/>
          </a:p>
          <a:p>
            <a:pPr marL="1257300" lvl="2" algn="l" rtl="0">
              <a:lnSpc>
                <a:spcPct val="90000"/>
              </a:lnSpc>
              <a:spcBef>
                <a:spcPts val="500"/>
              </a:spcBef>
              <a:spcAft>
                <a:spcPts val="0"/>
              </a:spcAft>
              <a:buClr>
                <a:schemeClr val="dk1"/>
              </a:buClr>
              <a:buSzPts val="2000"/>
              <a:buFont typeface="Wingdings" panose="05000000000000000000" pitchFamily="2" charset="2"/>
              <a:buChar char="ü"/>
            </a:pPr>
            <a:r>
              <a:rPr lang="ru-RU" sz="2000" dirty="0">
                <a:latin typeface="Arial"/>
                <a:ea typeface="Arial"/>
                <a:cs typeface="Arial"/>
                <a:sym typeface="Arial"/>
              </a:rPr>
              <a:t>Организуйте срочную ПЕРЕДАЧУ / ПЕРЕВОД в специализированное учреждение</a:t>
            </a:r>
            <a:endParaRPr dirty="0"/>
          </a:p>
          <a:p>
            <a:pPr marL="685800" lvl="1" indent="-228600" algn="l" rtl="0">
              <a:lnSpc>
                <a:spcPct val="90000"/>
              </a:lnSpc>
              <a:spcBef>
                <a:spcPts val="500"/>
              </a:spcBef>
              <a:spcAft>
                <a:spcPts val="0"/>
              </a:spcAft>
              <a:buClr>
                <a:schemeClr val="dk1"/>
              </a:buClr>
              <a:buSzPts val="2000"/>
              <a:buChar char="•"/>
            </a:pPr>
            <a:r>
              <a:rPr lang="ru-RU" sz="2000" dirty="0">
                <a:latin typeface="Arial"/>
                <a:ea typeface="Arial"/>
                <a:cs typeface="Arial"/>
                <a:sym typeface="Arial"/>
              </a:rPr>
              <a:t>Если судороги / конвульсии прекратились, - поместите пациентку в ВОССТАНОВИТЕЛЬНОЕ ПОЛОЖЕНИЕ и внимательно наблюдайте за ней.</a:t>
            </a:r>
            <a:endParaRPr dirty="0"/>
          </a:p>
        </p:txBody>
      </p:sp>
      <p:pic>
        <p:nvPicPr>
          <p:cNvPr id="936" name="Google Shape;936;p61" descr="A picture containing text, vector graphics&#10;&#10;Description automatically generated"/>
          <p:cNvPicPr preferRelativeResize="0"/>
          <p:nvPr/>
        </p:nvPicPr>
        <p:blipFill rotWithShape="1">
          <a:blip r:embed="rId3">
            <a:alphaModFix/>
          </a:blip>
          <a:srcRect/>
          <a:stretch/>
        </p:blipFill>
        <p:spPr>
          <a:xfrm>
            <a:off x="9386286" y="118850"/>
            <a:ext cx="2906197" cy="1688700"/>
          </a:xfrm>
          <a:prstGeom prst="rect">
            <a:avLst/>
          </a:prstGeom>
          <a:noFill/>
          <a:ln>
            <a:noFill/>
          </a:ln>
        </p:spPr>
      </p:pic>
      <p:sp>
        <p:nvSpPr>
          <p:cNvPr id="937" name="Google Shape;937;p61"/>
          <p:cNvSpPr txBox="1"/>
          <p:nvPr/>
        </p:nvSpPr>
        <p:spPr>
          <a:xfrm>
            <a:off x="9913337" y="1545940"/>
            <a:ext cx="27432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Arial"/>
                <a:ea typeface="Arial"/>
                <a:cs typeface="Arial"/>
                <a:sym typeface="Arial"/>
              </a:rPr>
              <a:t>WHO/Laerdal Medical</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62"/>
          <p:cNvSpPr txBox="1">
            <a:spLocks noGrp="1"/>
          </p:cNvSpPr>
          <p:nvPr>
            <p:ph type="title"/>
          </p:nvPr>
        </p:nvSpPr>
        <p:spPr>
          <a:xfrm>
            <a:off x="285749" y="8063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Вопрос из рабочей тетради №4</a:t>
            </a:r>
            <a:endParaRPr/>
          </a:p>
        </p:txBody>
      </p:sp>
      <p:sp>
        <p:nvSpPr>
          <p:cNvPr id="944" name="Google Shape;944;p62"/>
          <p:cNvSpPr txBox="1">
            <a:spLocks noGrp="1"/>
          </p:cNvSpPr>
          <p:nvPr>
            <p:ph type="body" idx="1"/>
          </p:nvPr>
        </p:nvSpPr>
        <p:spPr>
          <a:xfrm>
            <a:off x="285749" y="1207992"/>
            <a:ext cx="10289486" cy="7500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sz="2400" dirty="0"/>
              <a:t>Используя приведенный выше раздел рабочей тетради, перечислите, что вы будете делать, чтобы оказать помощь следующим пациентам: </a:t>
            </a:r>
            <a:endParaRPr dirty="0"/>
          </a:p>
          <a:p>
            <a:pPr marL="228600" lvl="0" indent="-63500" algn="l" rtl="0">
              <a:lnSpc>
                <a:spcPct val="90000"/>
              </a:lnSpc>
              <a:spcBef>
                <a:spcPts val="1000"/>
              </a:spcBef>
              <a:spcAft>
                <a:spcPts val="0"/>
              </a:spcAft>
              <a:buClr>
                <a:schemeClr val="dk1"/>
              </a:buClr>
              <a:buSzPts val="2600"/>
              <a:buNone/>
            </a:pPr>
            <a:endParaRPr sz="2600" dirty="0"/>
          </a:p>
        </p:txBody>
      </p:sp>
      <p:graphicFrame>
        <p:nvGraphicFramePr>
          <p:cNvPr id="945" name="Google Shape;945;p62"/>
          <p:cNvGraphicFramePr/>
          <p:nvPr>
            <p:extLst>
              <p:ext uri="{D42A27DB-BD31-4B8C-83A1-F6EECF244321}">
                <p14:modId xmlns:p14="http://schemas.microsoft.com/office/powerpoint/2010/main" val="397250858"/>
              </p:ext>
            </p:extLst>
          </p:nvPr>
        </p:nvGraphicFramePr>
        <p:xfrm>
          <a:off x="397610" y="2033163"/>
          <a:ext cx="11103425" cy="4535515"/>
        </p:xfrm>
        <a:graphic>
          <a:graphicData uri="http://schemas.openxmlformats.org/drawingml/2006/table">
            <a:tbl>
              <a:tblPr firstRow="1" bandRow="1">
                <a:noFill/>
                <a:tableStyleId>{673E6347-52F4-4D33-B04C-936E62D6B763}</a:tableStyleId>
              </a:tblPr>
              <a:tblGrid>
                <a:gridCol w="5355775">
                  <a:extLst>
                    <a:ext uri="{9D8B030D-6E8A-4147-A177-3AD203B41FA5}">
                      <a16:colId xmlns:a16="http://schemas.microsoft.com/office/drawing/2014/main" val="20000"/>
                    </a:ext>
                  </a:extLst>
                </a:gridCol>
                <a:gridCol w="5747650">
                  <a:extLst>
                    <a:ext uri="{9D8B030D-6E8A-4147-A177-3AD203B41FA5}">
                      <a16:colId xmlns:a16="http://schemas.microsoft.com/office/drawing/2014/main" val="20001"/>
                    </a:ext>
                  </a:extLst>
                </a:gridCol>
              </a:tblGrid>
              <a:tr h="488925">
                <a:tc>
                  <a:txBody>
                    <a:bodyPr/>
                    <a:lstStyle/>
                    <a:p>
                      <a:pPr marL="0" marR="0" lvl="0" indent="0" algn="l" rtl="0">
                        <a:spcBef>
                          <a:spcPts val="0"/>
                        </a:spcBef>
                        <a:spcAft>
                          <a:spcPts val="0"/>
                        </a:spcAft>
                        <a:buNone/>
                      </a:pPr>
                      <a:r>
                        <a:rPr lang="ru-RU" sz="2200" dirty="0">
                          <a:latin typeface="Arial"/>
                          <a:ea typeface="Arial"/>
                          <a:cs typeface="Arial"/>
                          <a:sym typeface="Arial"/>
                        </a:rPr>
                        <a:t>Состояние</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2200">
                          <a:latin typeface="Arial"/>
                          <a:ea typeface="Arial"/>
                          <a:cs typeface="Arial"/>
                          <a:sym typeface="Arial"/>
                        </a:rPr>
                        <a:t>Лечение</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181450">
                <a:tc>
                  <a:txBody>
                    <a:bodyPr/>
                    <a:lstStyle/>
                    <a:p>
                      <a:pPr marL="0" marR="0" lvl="0" indent="0" algn="l" rtl="0">
                        <a:lnSpc>
                          <a:spcPct val="100000"/>
                        </a:lnSpc>
                        <a:spcBef>
                          <a:spcPts val="0"/>
                        </a:spcBef>
                        <a:spcAft>
                          <a:spcPts val="0"/>
                        </a:spcAft>
                        <a:buClr>
                          <a:schemeClr val="dk1"/>
                        </a:buClr>
                        <a:buSzPts val="2200"/>
                        <a:buFont typeface="Arial"/>
                        <a:buNone/>
                      </a:pPr>
                      <a:r>
                        <a:rPr lang="ru-RU" sz="2200" b="0" dirty="0">
                          <a:latin typeface="Arial"/>
                          <a:ea typeface="Arial"/>
                          <a:cs typeface="Arial"/>
                          <a:sym typeface="Arial"/>
                        </a:rPr>
                        <a:t>3-летний ребенок поступил в измененном психическом статусе и уровнем глюкозы в крови 2 ммоль/л.</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2200">
                          <a:latin typeface="Arial"/>
                          <a:ea typeface="Arial"/>
                          <a:cs typeface="Arial"/>
                          <a:sym typeface="Arial"/>
                        </a:rPr>
                        <a:t>1. </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146475">
                <a:tc>
                  <a:txBody>
                    <a:bodyPr/>
                    <a:lstStyle/>
                    <a:p>
                      <a:pPr marL="0" marR="0" lvl="0" indent="0" algn="l" rtl="0">
                        <a:lnSpc>
                          <a:spcPct val="100000"/>
                        </a:lnSpc>
                        <a:spcBef>
                          <a:spcPts val="0"/>
                        </a:spcBef>
                        <a:spcAft>
                          <a:spcPts val="0"/>
                        </a:spcAft>
                        <a:buClr>
                          <a:schemeClr val="dk1"/>
                        </a:buClr>
                        <a:buSzPts val="2200"/>
                        <a:buFont typeface="Arial"/>
                        <a:buNone/>
                      </a:pPr>
                      <a:r>
                        <a:rPr lang="ru-RU" sz="2200" b="0">
                          <a:latin typeface="Arial"/>
                          <a:ea typeface="Arial"/>
                          <a:cs typeface="Arial"/>
                          <a:sym typeface="Arial"/>
                        </a:rPr>
                        <a:t>Женщина 25 лет поступила с подергивающимися движениями, и вы подозреваете наличие активных судорог / конвульсий</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2200">
                          <a:latin typeface="Arial"/>
                          <a:ea typeface="Arial"/>
                          <a:cs typeface="Arial"/>
                          <a:sym typeface="Arial"/>
                        </a:rPr>
                        <a:t>1.</a:t>
                      </a:r>
                      <a:endParaRPr/>
                    </a:p>
                    <a:p>
                      <a:pPr marL="0" marR="0" lvl="0" indent="0" algn="l" rtl="0">
                        <a:spcBef>
                          <a:spcPts val="0"/>
                        </a:spcBef>
                        <a:spcAft>
                          <a:spcPts val="0"/>
                        </a:spcAft>
                        <a:buNone/>
                      </a:pPr>
                      <a:r>
                        <a:rPr lang="ru-RU" sz="2200">
                          <a:latin typeface="Arial"/>
                          <a:ea typeface="Arial"/>
                          <a:cs typeface="Arial"/>
                          <a:sym typeface="Arial"/>
                        </a:rPr>
                        <a:t>2.</a:t>
                      </a:r>
                      <a:endParaRPr/>
                    </a:p>
                    <a:p>
                      <a:pPr marL="0" marR="0" lvl="0" indent="0" algn="l" rtl="0">
                        <a:spcBef>
                          <a:spcPts val="0"/>
                        </a:spcBef>
                        <a:spcAft>
                          <a:spcPts val="0"/>
                        </a:spcAft>
                        <a:buNone/>
                      </a:pPr>
                      <a:r>
                        <a:rPr lang="ru-RU" sz="2200">
                          <a:latin typeface="Arial"/>
                          <a:ea typeface="Arial"/>
                          <a:cs typeface="Arial"/>
                          <a:sym typeface="Arial"/>
                        </a:rPr>
                        <a:t>3.</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146475">
                <a:tc>
                  <a:txBody>
                    <a:bodyPr/>
                    <a:lstStyle/>
                    <a:p>
                      <a:pPr marL="0" marR="0" lvl="0" indent="0" algn="l" rtl="0">
                        <a:lnSpc>
                          <a:spcPct val="100000"/>
                        </a:lnSpc>
                        <a:spcBef>
                          <a:spcPts val="0"/>
                        </a:spcBef>
                        <a:spcAft>
                          <a:spcPts val="0"/>
                        </a:spcAft>
                        <a:buClr>
                          <a:schemeClr val="dk1"/>
                        </a:buClr>
                        <a:buSzPts val="2200"/>
                        <a:buFont typeface="Arial"/>
                        <a:buNone/>
                      </a:pPr>
                      <a:r>
                        <a:rPr lang="ru-RU" sz="2200" b="0" dirty="0">
                          <a:latin typeface="Arial"/>
                          <a:ea typeface="Arial"/>
                          <a:cs typeface="Arial"/>
                          <a:sym typeface="Arial"/>
                        </a:rPr>
                        <a:t>50-летний мужчина был доставлен в больницу после падения с крыши. У него головная боль и изменённый психический статус. </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ru-RU" sz="2200" dirty="0">
                          <a:latin typeface="Arial"/>
                          <a:ea typeface="Arial"/>
                          <a:cs typeface="Arial"/>
                          <a:sym typeface="Arial"/>
                        </a:rPr>
                        <a:t>1.</a:t>
                      </a:r>
                      <a:endParaRPr dirty="0"/>
                    </a:p>
                    <a:p>
                      <a:pPr marL="0" marR="0" lvl="0" indent="0" algn="l" rtl="0">
                        <a:spcBef>
                          <a:spcPts val="0"/>
                        </a:spcBef>
                        <a:spcAft>
                          <a:spcPts val="0"/>
                        </a:spcAft>
                        <a:buNone/>
                      </a:pPr>
                      <a:r>
                        <a:rPr lang="ru-RU" sz="2200" dirty="0">
                          <a:latin typeface="Arial"/>
                          <a:ea typeface="Arial"/>
                          <a:cs typeface="Arial"/>
                          <a:sym typeface="Arial"/>
                        </a:rPr>
                        <a:t>2. </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946" name="Google Shape;946;p62"/>
          <p:cNvPicPr preferRelativeResize="0"/>
          <p:nvPr/>
        </p:nvPicPr>
        <p:blipFill rotWithShape="1">
          <a:blip r:embed="rId3">
            <a:alphaModFix/>
          </a:blip>
          <a:srcRect/>
          <a:stretch/>
        </p:blipFill>
        <p:spPr>
          <a:xfrm>
            <a:off x="10207486" y="80601"/>
            <a:ext cx="1906135" cy="1696758"/>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Особые педиатрические аспекты </a:t>
            </a:r>
            <a:endParaRPr/>
          </a:p>
        </p:txBody>
      </p:sp>
      <p:sp>
        <p:nvSpPr>
          <p:cNvPr id="953" name="Google Shape;953;p63"/>
          <p:cNvSpPr txBox="1">
            <a:spLocks noGrp="1"/>
          </p:cNvSpPr>
          <p:nvPr>
            <p:ph type="body" idx="1"/>
          </p:nvPr>
        </p:nvSpPr>
        <p:spPr>
          <a:xfrm>
            <a:off x="838200" y="1825625"/>
            <a:ext cx="1001193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b="1" dirty="0">
                <a:latin typeface="Arial"/>
                <a:ea typeface="Arial"/>
                <a:cs typeface="Arial"/>
                <a:sym typeface="Arial"/>
              </a:rPr>
              <a:t>ПОМНИТЕ,</a:t>
            </a:r>
            <a:r>
              <a:rPr lang="ru-RU" dirty="0">
                <a:latin typeface="Arial"/>
                <a:ea typeface="Arial"/>
                <a:cs typeface="Arial"/>
                <a:sym typeface="Arial"/>
              </a:rPr>
              <a:t> что у детей с измененным психическим состоянием могут быть слабые признаки, например, они могут больше спать или быть менее подвижными.</a:t>
            </a:r>
            <a:endParaRPr dirty="0"/>
          </a:p>
          <a:p>
            <a:pPr marL="0" lvl="0" indent="0" algn="l" rtl="0">
              <a:lnSpc>
                <a:spcPct val="90000"/>
              </a:lnSpc>
              <a:spcBef>
                <a:spcPts val="1000"/>
              </a:spcBef>
              <a:spcAft>
                <a:spcPts val="0"/>
              </a:spcAft>
              <a:buClr>
                <a:schemeClr val="dk1"/>
              </a:buClr>
              <a:buSzPts val="2400"/>
              <a:buNone/>
            </a:pPr>
            <a:endParaRPr dirty="0">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r>
              <a:rPr lang="ru-RU" dirty="0">
                <a:latin typeface="Arial"/>
                <a:ea typeface="Arial"/>
                <a:cs typeface="Arial"/>
                <a:sym typeface="Arial"/>
              </a:rPr>
              <a:t>Сначала проведите осмотр по алгоритму ABCDE, а затем ищите причину изменения психического статуса.</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accent2"/>
              </a:buClr>
              <a:buSzPts val="2400"/>
              <a:buNone/>
            </a:pPr>
            <a:r>
              <a:rPr lang="ru-RU" b="1" dirty="0">
                <a:solidFill>
                  <a:schemeClr val="accent2"/>
                </a:solidFill>
                <a:latin typeface="Arial"/>
                <a:ea typeface="Arial"/>
                <a:cs typeface="Arial"/>
                <a:sym typeface="Arial"/>
              </a:rPr>
              <a:t>ПОМНИТЕ,</a:t>
            </a:r>
            <a:r>
              <a:rPr lang="ru-RU" dirty="0">
                <a:latin typeface="Arial"/>
                <a:ea typeface="Arial"/>
                <a:cs typeface="Arial"/>
                <a:sym typeface="Arial"/>
              </a:rPr>
              <a:t> что у очень больных или травмированных детей показатели жизнедеятельности могут быть нормальными до тех пор, пока их состояние не ухудшится.</a:t>
            </a:r>
            <a:endParaRPr dirty="0"/>
          </a:p>
        </p:txBody>
      </p:sp>
      <p:sp>
        <p:nvSpPr>
          <p:cNvPr id="954" name="Google Shape;954;p63"/>
          <p:cNvSpPr/>
          <p:nvPr/>
        </p:nvSpPr>
        <p:spPr>
          <a:xfrm>
            <a:off x="9982724" y="932199"/>
            <a:ext cx="2002715"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15000"/>
              <a:buFont typeface="Calibri"/>
              <a:buNone/>
            </a:pPr>
            <a:r>
              <a:rPr lang="ru-RU" sz="15000" b="1" i="0" u="none" strike="noStrike" cap="none">
                <a:solidFill>
                  <a:schemeClr val="accent2"/>
                </a:solidFill>
                <a:latin typeface="Calibri"/>
                <a:ea typeface="Calibri"/>
                <a:cs typeface="Calibri"/>
                <a:sym typeface="Calibri"/>
              </a:rPr>
              <a:t>!</a:t>
            </a:r>
            <a:endParaRPr/>
          </a:p>
        </p:txBody>
      </p:sp>
      <p:pic>
        <p:nvPicPr>
          <p:cNvPr id="955" name="Google Shape;955;p63" descr="Logo&#10;&#10;Description automatically generated"/>
          <p:cNvPicPr preferRelativeResize="0"/>
          <p:nvPr/>
        </p:nvPicPr>
        <p:blipFill rotWithShape="1">
          <a:blip r:embed="rId3">
            <a:alphaModFix/>
          </a:blip>
          <a:srcRect/>
          <a:stretch/>
        </p:blipFill>
        <p:spPr>
          <a:xfrm>
            <a:off x="6760029" y="5368561"/>
            <a:ext cx="1765078" cy="1227829"/>
          </a:xfrm>
          <a:prstGeom prst="rect">
            <a:avLst/>
          </a:prstGeom>
          <a:noFill/>
          <a:ln>
            <a:noFill/>
          </a:ln>
        </p:spPr>
      </p:pic>
      <p:sp>
        <p:nvSpPr>
          <p:cNvPr id="956" name="Google Shape;956;p63"/>
          <p:cNvSpPr txBox="1"/>
          <p:nvPr/>
        </p:nvSpPr>
        <p:spPr>
          <a:xfrm>
            <a:off x="6760029" y="6596390"/>
            <a:ext cx="27432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Arial"/>
                <a:ea typeface="Arial"/>
                <a:cs typeface="Arial"/>
                <a:sym typeface="Arial"/>
              </a:rPr>
              <a:t>WHO/Laerdal Medical</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64"/>
          <p:cNvSpPr txBox="1">
            <a:spLocks noGrp="1"/>
          </p:cNvSpPr>
          <p:nvPr>
            <p:ph type="title"/>
          </p:nvPr>
        </p:nvSpPr>
        <p:spPr>
          <a:xfrm>
            <a:off x="806116" y="32326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Особые педиатрические аспекты </a:t>
            </a:r>
            <a:endParaRPr/>
          </a:p>
        </p:txBody>
      </p:sp>
      <p:sp>
        <p:nvSpPr>
          <p:cNvPr id="963" name="Google Shape;963;p64"/>
          <p:cNvSpPr txBox="1"/>
          <p:nvPr/>
        </p:nvSpPr>
        <p:spPr>
          <a:xfrm>
            <a:off x="806116" y="1648829"/>
            <a:ext cx="11056070" cy="495270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r>
              <a:rPr lang="ru-RU" sz="2400" b="1" dirty="0">
                <a:solidFill>
                  <a:schemeClr val="dk1"/>
                </a:solidFill>
                <a:latin typeface="Arial"/>
                <a:ea typeface="Arial"/>
                <a:cs typeface="Arial"/>
                <a:sym typeface="Arial"/>
              </a:rPr>
              <a:t>Гипогликемия:</a:t>
            </a:r>
            <a:endParaRPr dirty="0"/>
          </a:p>
          <a:p>
            <a:pPr marL="685800" marR="0" lvl="1" indent="-228600" algn="l" rtl="0">
              <a:lnSpc>
                <a:spcPct val="90000"/>
              </a:lnSpc>
              <a:spcBef>
                <a:spcPts val="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Часто встречается у тяжелобольных детей </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Распространенная причина ИПС у детей</a:t>
            </a:r>
            <a:endParaRPr dirty="0"/>
          </a:p>
          <a:p>
            <a:pPr marL="685800" marR="0" lvl="1" indent="-228600" algn="l" rtl="0">
              <a:lnSpc>
                <a:spcPct val="90000"/>
              </a:lnSpc>
              <a:spcBef>
                <a:spcPts val="500"/>
              </a:spcBef>
              <a:spcAft>
                <a:spcPts val="0"/>
              </a:spcAft>
              <a:buClr>
                <a:schemeClr val="accent2"/>
              </a:buClr>
              <a:buSzPts val="2400"/>
              <a:buFont typeface="Arial"/>
              <a:buChar char="•"/>
            </a:pPr>
            <a:r>
              <a:rPr lang="ru-RU" sz="2400" b="0" i="0" u="none" strike="noStrike" cap="none" dirty="0">
                <a:solidFill>
                  <a:schemeClr val="accent2"/>
                </a:solidFill>
                <a:latin typeface="Arial"/>
                <a:ea typeface="Arial"/>
                <a:cs typeface="Arial"/>
                <a:sym typeface="Arial"/>
              </a:rPr>
              <a:t>Проверьте уровень глюкозы </a:t>
            </a:r>
            <a:r>
              <a:rPr lang="ru-RU" sz="2400" b="0" i="0" u="none" strike="noStrike" cap="none" dirty="0">
                <a:solidFill>
                  <a:schemeClr val="dk1"/>
                </a:solidFill>
                <a:latin typeface="Arial"/>
                <a:ea typeface="Arial"/>
                <a:cs typeface="Arial"/>
                <a:sym typeface="Arial"/>
              </a:rPr>
              <a:t>или дайте ГЛЮКОЗУ, если его невозможно проверить.</a:t>
            </a:r>
            <a:endParaRPr dirty="0"/>
          </a:p>
          <a:p>
            <a:pPr marL="228600" marR="0" lvl="0" indent="-50800" algn="l" rtl="0">
              <a:lnSpc>
                <a:spcPct val="90000"/>
              </a:lnSpc>
              <a:spcBef>
                <a:spcPts val="1000"/>
              </a:spcBef>
              <a:spcAft>
                <a:spcPts val="0"/>
              </a:spcAft>
              <a:buClr>
                <a:schemeClr val="dk1"/>
              </a:buClr>
              <a:buSzPts val="2800"/>
              <a:buFont typeface="Arial"/>
              <a:buNone/>
            </a:pPr>
            <a:endParaRPr sz="2800" b="1"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400"/>
              <a:buFont typeface="Arial"/>
              <a:buNone/>
            </a:pPr>
            <a:r>
              <a:rPr lang="ru-RU" sz="2400" b="1" dirty="0">
                <a:solidFill>
                  <a:schemeClr val="dk1"/>
                </a:solidFill>
                <a:latin typeface="Arial"/>
                <a:ea typeface="Arial"/>
                <a:cs typeface="Arial"/>
                <a:sym typeface="Arial"/>
              </a:rPr>
              <a:t>Гипоксия:</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Может возникнуть в результате многих состояний</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Респираторные инфекции и шок</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Родовая гипоксия является одним из факторов, влияющих на состояние новорожденных </a:t>
            </a:r>
            <a:endParaRPr dirty="0"/>
          </a:p>
        </p:txBody>
      </p:sp>
      <p:pic>
        <p:nvPicPr>
          <p:cNvPr id="964" name="Google Shape;964;p64"/>
          <p:cNvPicPr preferRelativeResize="0"/>
          <p:nvPr/>
        </p:nvPicPr>
        <p:blipFill rotWithShape="1">
          <a:blip r:embed="rId3">
            <a:alphaModFix/>
          </a:blip>
          <a:srcRect/>
          <a:stretch/>
        </p:blipFill>
        <p:spPr>
          <a:xfrm>
            <a:off x="9626320" y="3247218"/>
            <a:ext cx="1932333" cy="1923429"/>
          </a:xfrm>
          <a:prstGeom prst="rect">
            <a:avLst/>
          </a:prstGeom>
          <a:noFill/>
          <a:ln>
            <a:noFill/>
          </a:ln>
        </p:spPr>
      </p:pic>
      <p:sp>
        <p:nvSpPr>
          <p:cNvPr id="965" name="Google Shape;965;p64"/>
          <p:cNvSpPr txBox="1"/>
          <p:nvPr/>
        </p:nvSpPr>
        <p:spPr>
          <a:xfrm>
            <a:off x="10098700" y="5170647"/>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Особые педиатрические аспекты </a:t>
            </a:r>
            <a:endParaRPr/>
          </a:p>
        </p:txBody>
      </p:sp>
      <p:sp>
        <p:nvSpPr>
          <p:cNvPr id="972" name="Google Shape;972;p65"/>
          <p:cNvSpPr txBox="1"/>
          <p:nvPr/>
        </p:nvSpPr>
        <p:spPr>
          <a:xfrm>
            <a:off x="838200" y="1690688"/>
            <a:ext cx="4550047" cy="468027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ru-RU" sz="2800" b="1" dirty="0">
                <a:solidFill>
                  <a:schemeClr val="dk1"/>
                </a:solidFill>
                <a:latin typeface="Arial"/>
                <a:ea typeface="Arial"/>
                <a:cs typeface="Arial"/>
                <a:sym typeface="Arial"/>
              </a:rPr>
              <a:t>Гипер</a:t>
            </a:r>
            <a:r>
              <a:rPr lang="ru-RU" sz="2800" dirty="0">
                <a:solidFill>
                  <a:schemeClr val="dk1"/>
                </a:solidFill>
                <a:latin typeface="Arial"/>
                <a:ea typeface="Arial"/>
                <a:cs typeface="Arial"/>
                <a:sym typeface="Arial"/>
              </a:rPr>
              <a:t>термия с ИПС:</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Инфекция</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Воздействие окружающей среды или жары </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Физические нагрузки</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Судороги / конвульсии </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Гормональный дисбаланс</a:t>
            </a:r>
            <a:endParaRPr dirty="0"/>
          </a:p>
          <a:p>
            <a:pPr marL="228600" marR="0" lvl="0" indent="-228600" algn="l" rtl="0">
              <a:lnSpc>
                <a:spcPct val="90000"/>
              </a:lnSpc>
              <a:spcBef>
                <a:spcPts val="100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Отравление </a:t>
            </a:r>
            <a:endParaRPr dirty="0"/>
          </a:p>
          <a:p>
            <a:pPr marL="228600" marR="0" lvl="0" indent="-76200" algn="l" rtl="0">
              <a:lnSpc>
                <a:spcPct val="90000"/>
              </a:lnSpc>
              <a:spcBef>
                <a:spcPts val="1000"/>
              </a:spcBef>
              <a:spcAft>
                <a:spcPts val="0"/>
              </a:spcAft>
              <a:buClr>
                <a:schemeClr val="dk1"/>
              </a:buClr>
              <a:buSzPts val="2400"/>
              <a:buFont typeface="Arial"/>
              <a:buNone/>
            </a:pPr>
            <a:endParaRPr sz="2400" dirty="0">
              <a:solidFill>
                <a:schemeClr val="dk1"/>
              </a:solidFill>
              <a:latin typeface="Arial"/>
              <a:ea typeface="Arial"/>
              <a:cs typeface="Arial"/>
              <a:sym typeface="Arial"/>
            </a:endParaRPr>
          </a:p>
        </p:txBody>
      </p:sp>
      <p:sp>
        <p:nvSpPr>
          <p:cNvPr id="973" name="Google Shape;973;p65"/>
          <p:cNvSpPr/>
          <p:nvPr/>
        </p:nvSpPr>
        <p:spPr>
          <a:xfrm>
            <a:off x="5993221" y="1690062"/>
            <a:ext cx="6096000" cy="3477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b="1" dirty="0">
                <a:solidFill>
                  <a:schemeClr val="dk1"/>
                </a:solidFill>
                <a:latin typeface="Arial"/>
                <a:ea typeface="Arial"/>
                <a:cs typeface="Arial"/>
                <a:sym typeface="Arial"/>
              </a:rPr>
              <a:t>Гипо</a:t>
            </a:r>
            <a:r>
              <a:rPr lang="ru-RU" sz="2800" dirty="0">
                <a:solidFill>
                  <a:schemeClr val="dk1"/>
                </a:solidFill>
                <a:latin typeface="Arial"/>
                <a:ea typeface="Arial"/>
                <a:cs typeface="Arial"/>
                <a:sym typeface="Arial"/>
              </a:rPr>
              <a:t>термия с ИПС:</a:t>
            </a:r>
            <a:endParaRPr dirty="0"/>
          </a:p>
          <a:p>
            <a:pPr marL="342900" marR="0" lvl="0" indent="-342900" algn="l" rtl="0">
              <a:spcBef>
                <a:spcPts val="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Может также указывать на инфекцию, особенно у младенцев</a:t>
            </a:r>
            <a:endParaRPr dirty="0"/>
          </a:p>
          <a:p>
            <a:pPr marL="342900" marR="0" lvl="0" indent="-342900" algn="l" rtl="0">
              <a:spcBef>
                <a:spcPts val="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Лекарственная интоксикация</a:t>
            </a:r>
            <a:endParaRPr dirty="0"/>
          </a:p>
          <a:p>
            <a:pPr marL="342900" marR="0" lvl="0" indent="-342900" algn="l" rtl="0">
              <a:spcBef>
                <a:spcPts val="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Воздействие холода</a:t>
            </a:r>
            <a:endParaRPr dirty="0"/>
          </a:p>
          <a:p>
            <a:pPr marL="342900" marR="0" lvl="0" indent="-342900" algn="l" rtl="0">
              <a:spcBef>
                <a:spcPts val="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Гормональный дисбаланс</a:t>
            </a:r>
            <a:endParaRPr dirty="0"/>
          </a:p>
          <a:p>
            <a:pPr marL="342900" marR="0" lvl="0" indent="-342900" algn="l" rtl="0">
              <a:spcBef>
                <a:spcPts val="0"/>
              </a:spcBef>
              <a:spcAft>
                <a:spcPts val="0"/>
              </a:spcAft>
              <a:buClr>
                <a:schemeClr val="dk1"/>
              </a:buClr>
              <a:buSzPts val="2400"/>
              <a:buFont typeface="Arial"/>
              <a:buChar char="•"/>
            </a:pPr>
            <a:r>
              <a:rPr lang="ru-RU" sz="2400" dirty="0">
                <a:solidFill>
                  <a:schemeClr val="dk1"/>
                </a:solidFill>
                <a:latin typeface="Arial"/>
                <a:ea typeface="Arial"/>
                <a:cs typeface="Arial"/>
                <a:sym typeface="Arial"/>
              </a:rPr>
              <a:t>Чаще всего страдают младенцы</a:t>
            </a:r>
            <a:endParaRPr dirty="0"/>
          </a:p>
          <a:p>
            <a:pPr marL="800100" marR="0" lvl="1" indent="-342900" algn="l" rtl="0">
              <a:spcBef>
                <a:spcPts val="0"/>
              </a:spcBef>
              <a:spcAft>
                <a:spcPts val="0"/>
              </a:spcAft>
              <a:buClr>
                <a:schemeClr val="dk1"/>
              </a:buClr>
              <a:buSzPts val="2400"/>
              <a:buFont typeface="Wingdings" panose="05000000000000000000" pitchFamily="2" charset="2"/>
              <a:buChar char="ü"/>
            </a:pPr>
            <a:r>
              <a:rPr lang="ru-RU" sz="2400" b="0" i="0" u="none" strike="noStrike" cap="none" dirty="0">
                <a:solidFill>
                  <a:schemeClr val="dk1"/>
                </a:solidFill>
                <a:latin typeface="Arial"/>
                <a:ea typeface="Arial"/>
                <a:cs typeface="Arial"/>
                <a:sym typeface="Arial"/>
              </a:rPr>
              <a:t>Используйте одеяла, шапочки, телесный контакт с членом семьи</a:t>
            </a:r>
            <a:endParaRPr dirty="0"/>
          </a:p>
        </p:txBody>
      </p:sp>
      <p:pic>
        <p:nvPicPr>
          <p:cNvPr id="974" name="Google Shape;974;p65"/>
          <p:cNvPicPr preferRelativeResize="0"/>
          <p:nvPr/>
        </p:nvPicPr>
        <p:blipFill rotWithShape="1">
          <a:blip r:embed="rId3">
            <a:alphaModFix/>
          </a:blip>
          <a:srcRect/>
          <a:stretch/>
        </p:blipFill>
        <p:spPr>
          <a:xfrm>
            <a:off x="3567165" y="4371668"/>
            <a:ext cx="3236590" cy="2257733"/>
          </a:xfrm>
          <a:prstGeom prst="rect">
            <a:avLst/>
          </a:prstGeom>
          <a:noFill/>
          <a:ln>
            <a:noFill/>
          </a:ln>
        </p:spPr>
      </p:pic>
      <p:sp>
        <p:nvSpPr>
          <p:cNvPr id="975" name="Google Shape;975;p65"/>
          <p:cNvSpPr txBox="1"/>
          <p:nvPr/>
        </p:nvSpPr>
        <p:spPr>
          <a:xfrm>
            <a:off x="4950747" y="6596390"/>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66"/>
          <p:cNvSpPr txBox="1">
            <a:spLocks noGrp="1"/>
          </p:cNvSpPr>
          <p:nvPr>
            <p:ph type="title"/>
          </p:nvPr>
        </p:nvSpPr>
        <p:spPr>
          <a:xfrm>
            <a:off x="458115"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Особые педиатрические аспекты </a:t>
            </a:r>
            <a:endParaRPr/>
          </a:p>
        </p:txBody>
      </p:sp>
      <p:sp>
        <p:nvSpPr>
          <p:cNvPr id="982" name="Google Shape;982;p66"/>
          <p:cNvSpPr txBox="1"/>
          <p:nvPr/>
        </p:nvSpPr>
        <p:spPr>
          <a:xfrm>
            <a:off x="519949" y="1393725"/>
            <a:ext cx="9405000" cy="4790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ru-RU" sz="2400" b="1" dirty="0">
                <a:solidFill>
                  <a:schemeClr val="dk1"/>
                </a:solidFill>
                <a:latin typeface="Arial"/>
                <a:ea typeface="Arial"/>
                <a:cs typeface="Arial"/>
                <a:sym typeface="Arial"/>
              </a:rPr>
              <a:t>Судороги / конвульсии:</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Могут быть вызваны одной лишь лихорадкой</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Могут также указывать на инфекцию, гипогликемию или гипонатриемию</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Не откладывайте назначение АНТИБИОТИКОВ детям с подозрением на тяжелую бактериальную инфекцию.</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Всегда учитывайте вероятность травмы.</a:t>
            </a:r>
            <a:endParaRPr dirty="0"/>
          </a:p>
          <a:p>
            <a:pPr marL="228600" marR="0" lvl="0" indent="-158750" algn="l" rtl="0">
              <a:lnSpc>
                <a:spcPct val="90000"/>
              </a:lnSpc>
              <a:spcBef>
                <a:spcPts val="1000"/>
              </a:spcBef>
              <a:spcAft>
                <a:spcPts val="0"/>
              </a:spcAft>
              <a:buClr>
                <a:schemeClr val="dk1"/>
              </a:buClr>
              <a:buSzPts val="1100"/>
              <a:buFont typeface="Arial"/>
              <a:buNone/>
            </a:pPr>
            <a:endParaRPr sz="1100" b="1"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ru-RU" sz="2400" b="1" dirty="0">
                <a:solidFill>
                  <a:schemeClr val="dk1"/>
                </a:solidFill>
                <a:latin typeface="Arial"/>
                <a:ea typeface="Arial"/>
                <a:cs typeface="Arial"/>
                <a:sym typeface="Arial"/>
              </a:rPr>
              <a:t>Инфекция в головном мозге:</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У детей до 1 года </a:t>
            </a:r>
            <a:r>
              <a:rPr lang="ru-RU" sz="2400" b="1" i="0" u="none" strike="noStrike" cap="none" dirty="0">
                <a:solidFill>
                  <a:schemeClr val="dk1"/>
                </a:solidFill>
                <a:latin typeface="Arial"/>
                <a:ea typeface="Arial"/>
                <a:cs typeface="Arial"/>
                <a:sym typeface="Arial"/>
              </a:rPr>
              <a:t>проверьте</a:t>
            </a:r>
            <a:r>
              <a:rPr lang="ru-RU" sz="2400" b="0" i="0" u="none" strike="noStrike" cap="none" dirty="0">
                <a:solidFill>
                  <a:schemeClr val="dk1"/>
                </a:solidFill>
                <a:latin typeface="Arial"/>
                <a:ea typeface="Arial"/>
                <a:cs typeface="Arial"/>
                <a:sym typeface="Arial"/>
              </a:rPr>
              <a:t>, не </a:t>
            </a:r>
            <a:r>
              <a:rPr lang="ru-RU" sz="2400" b="0" i="1" u="none" strike="noStrike" cap="none" dirty="0">
                <a:solidFill>
                  <a:schemeClr val="dk1"/>
                </a:solidFill>
                <a:latin typeface="Arial"/>
                <a:ea typeface="Arial"/>
                <a:cs typeface="Arial"/>
                <a:sym typeface="Arial"/>
              </a:rPr>
              <a:t>выбухает</a:t>
            </a:r>
            <a:r>
              <a:rPr lang="ru-RU" sz="2400" b="0" i="0" u="none" strike="noStrike" cap="none" dirty="0">
                <a:solidFill>
                  <a:schemeClr val="dk1"/>
                </a:solidFill>
                <a:latin typeface="Arial"/>
                <a:ea typeface="Arial"/>
                <a:cs typeface="Arial"/>
                <a:sym typeface="Arial"/>
              </a:rPr>
              <a:t> ли </a:t>
            </a:r>
            <a:r>
              <a:rPr lang="ru-RU" sz="2400" b="0" i="1" u="none" strike="noStrike" cap="none" dirty="0">
                <a:solidFill>
                  <a:schemeClr val="dk1"/>
                </a:solidFill>
                <a:latin typeface="Arial"/>
                <a:ea typeface="Arial"/>
                <a:cs typeface="Arial"/>
                <a:sym typeface="Arial"/>
              </a:rPr>
              <a:t>родничок</a:t>
            </a:r>
            <a:r>
              <a:rPr lang="ru-RU" sz="2400" b="0" i="0" u="none" strike="noStrike" cap="none" dirty="0">
                <a:solidFill>
                  <a:schemeClr val="dk1"/>
                </a:solidFill>
                <a:latin typeface="Arial"/>
                <a:ea typeface="Arial"/>
                <a:cs typeface="Arial"/>
                <a:sym typeface="Arial"/>
              </a:rPr>
              <a:t>.</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1" i="0" u="none" strike="noStrike" cap="none" dirty="0">
                <a:solidFill>
                  <a:schemeClr val="dk1"/>
                </a:solidFill>
                <a:latin typeface="Arial"/>
                <a:ea typeface="Arial"/>
                <a:cs typeface="Arial"/>
                <a:sym typeface="Arial"/>
              </a:rPr>
              <a:t>Проверьте</a:t>
            </a:r>
            <a:r>
              <a:rPr lang="ru-RU" sz="2400" b="0" i="0" u="none" strike="noStrike" cap="none" dirty="0">
                <a:solidFill>
                  <a:schemeClr val="dk1"/>
                </a:solidFill>
                <a:latin typeface="Arial"/>
                <a:ea typeface="Arial"/>
                <a:cs typeface="Arial"/>
                <a:sym typeface="Arial"/>
              </a:rPr>
              <a:t> возможное наличие сыпи на ногах и нижней части живота.</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Не откладывайте назначение АНТИБИОТИКОВ детям с подозрением на тяжелую бактериальную инфекцию.</a:t>
            </a:r>
            <a:endParaRPr dirty="0"/>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pic>
        <p:nvPicPr>
          <p:cNvPr id="983" name="Google Shape;983;p66" descr="A picture containing text&#10;&#10;Description automatically generated"/>
          <p:cNvPicPr preferRelativeResize="0"/>
          <p:nvPr/>
        </p:nvPicPr>
        <p:blipFill rotWithShape="1">
          <a:blip r:embed="rId3">
            <a:alphaModFix/>
          </a:blip>
          <a:srcRect/>
          <a:stretch/>
        </p:blipFill>
        <p:spPr>
          <a:xfrm>
            <a:off x="9124088" y="1547392"/>
            <a:ext cx="2757577" cy="1823677"/>
          </a:xfrm>
          <a:prstGeom prst="rect">
            <a:avLst/>
          </a:prstGeom>
          <a:noFill/>
          <a:ln>
            <a:noFill/>
          </a:ln>
        </p:spPr>
      </p:pic>
      <p:sp>
        <p:nvSpPr>
          <p:cNvPr id="984" name="Google Shape;984;p66"/>
          <p:cNvSpPr txBox="1"/>
          <p:nvPr/>
        </p:nvSpPr>
        <p:spPr>
          <a:xfrm>
            <a:off x="10154393" y="3009927"/>
            <a:ext cx="27432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100" b="1">
                <a:solidFill>
                  <a:srgbClr val="4D5156"/>
                </a:solidFill>
                <a:latin typeface="Arial"/>
                <a:ea typeface="Arial"/>
                <a:cs typeface="Arial"/>
                <a:sym typeface="Arial"/>
              </a:rPr>
              <a:t>©</a:t>
            </a:r>
            <a:r>
              <a:rPr lang="ru-RU" sz="1100" b="1">
                <a:solidFill>
                  <a:schemeClr val="dk1"/>
                </a:solidFill>
                <a:latin typeface="Arial"/>
                <a:ea typeface="Arial"/>
                <a:cs typeface="Arial"/>
                <a:sym typeface="Arial"/>
              </a:rPr>
              <a:t>WHO/Laerdal Medical</a:t>
            </a:r>
            <a:endParaRPr/>
          </a:p>
        </p:txBody>
      </p:sp>
      <p:pic>
        <p:nvPicPr>
          <p:cNvPr id="985" name="Google Shape;985;p66"/>
          <p:cNvPicPr preferRelativeResize="0"/>
          <p:nvPr/>
        </p:nvPicPr>
        <p:blipFill rotWithShape="1">
          <a:blip r:embed="rId4">
            <a:alphaModFix/>
          </a:blip>
          <a:srcRect/>
          <a:stretch/>
        </p:blipFill>
        <p:spPr>
          <a:xfrm>
            <a:off x="9699475" y="3695746"/>
            <a:ext cx="2416325" cy="2267741"/>
          </a:xfrm>
          <a:prstGeom prst="rect">
            <a:avLst/>
          </a:prstGeom>
          <a:noFill/>
          <a:ln>
            <a:noFill/>
          </a:ln>
        </p:spPr>
      </p:pic>
      <p:sp>
        <p:nvSpPr>
          <p:cNvPr id="986" name="Google Shape;986;p66"/>
          <p:cNvSpPr txBox="1"/>
          <p:nvPr/>
        </p:nvSpPr>
        <p:spPr>
          <a:xfrm>
            <a:off x="9895603" y="5543059"/>
            <a:ext cx="1776448"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200" i="1" dirty="0" err="1">
                <a:solidFill>
                  <a:schemeClr val="dk1"/>
                </a:solidFill>
                <a:latin typeface="Arial"/>
                <a:ea typeface="Arial"/>
                <a:cs typeface="Arial"/>
                <a:sym typeface="Arial"/>
              </a:rPr>
              <a:t>Выбухающий</a:t>
            </a:r>
            <a:r>
              <a:rPr lang="ru-RU" sz="1200" i="1" dirty="0">
                <a:solidFill>
                  <a:schemeClr val="dk1"/>
                </a:solidFill>
                <a:latin typeface="Arial"/>
                <a:ea typeface="Arial"/>
                <a:cs typeface="Arial"/>
                <a:sym typeface="Arial"/>
              </a:rPr>
              <a:t> родничок</a:t>
            </a:r>
            <a:endParaRPr sz="1200" i="1" dirty="0">
              <a:solidFill>
                <a:schemeClr val="dk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Особые педиатрические аспекты </a:t>
            </a:r>
            <a:endParaRPr/>
          </a:p>
        </p:txBody>
      </p:sp>
      <p:sp>
        <p:nvSpPr>
          <p:cNvPr id="993" name="Google Shape;993;p67"/>
          <p:cNvSpPr txBox="1"/>
          <p:nvPr/>
        </p:nvSpPr>
        <p:spPr>
          <a:xfrm>
            <a:off x="838200" y="1714218"/>
            <a:ext cx="11353800" cy="475861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r>
              <a:rPr lang="ru-RU" sz="2400" b="1" dirty="0">
                <a:solidFill>
                  <a:schemeClr val="dk1"/>
                </a:solidFill>
                <a:latin typeface="Arial"/>
                <a:ea typeface="Arial"/>
                <a:cs typeface="Arial"/>
                <a:sym typeface="Arial"/>
              </a:rPr>
              <a:t>Низкая перфузия:</a:t>
            </a:r>
            <a:endParaRPr dirty="0"/>
          </a:p>
          <a:p>
            <a:pPr marL="685800" marR="0" lvl="1" indent="-228600" algn="l" rtl="0">
              <a:lnSpc>
                <a:spcPct val="90000"/>
              </a:lnSpc>
              <a:spcBef>
                <a:spcPts val="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У детей может быстро наступить обезвоживание. </a:t>
            </a:r>
            <a:endParaRPr dirty="0"/>
          </a:p>
          <a:p>
            <a:pPr marL="685800" marR="0" lvl="1" indent="-228600" algn="l" rtl="0">
              <a:lnSpc>
                <a:spcPct val="90000"/>
              </a:lnSpc>
              <a:spcBef>
                <a:spcPts val="0"/>
              </a:spcBef>
              <a:spcAft>
                <a:spcPts val="0"/>
              </a:spcAft>
              <a:buClr>
                <a:schemeClr val="dk1"/>
              </a:buClr>
              <a:buSzPts val="2400"/>
              <a:buFont typeface="Arial"/>
              <a:buChar char="•"/>
            </a:pPr>
            <a:r>
              <a:rPr lang="ru-RU" sz="2400" b="1" i="0" u="none" strike="noStrike" cap="none" dirty="0">
                <a:solidFill>
                  <a:schemeClr val="dk1"/>
                </a:solidFill>
                <a:latin typeface="Arial"/>
                <a:ea typeface="Arial"/>
                <a:cs typeface="Arial"/>
                <a:sym typeface="Arial"/>
              </a:rPr>
              <a:t>Проверьте </a:t>
            </a:r>
            <a:r>
              <a:rPr lang="ru-RU" sz="2400" b="0" i="0" u="none" strike="noStrike" cap="none" dirty="0">
                <a:solidFill>
                  <a:schemeClr val="dk1"/>
                </a:solidFill>
                <a:latin typeface="Arial"/>
                <a:ea typeface="Arial"/>
                <a:cs typeface="Arial"/>
                <a:sym typeface="Arial"/>
              </a:rPr>
              <a:t>наличие признаков дегидратации:</a:t>
            </a:r>
            <a:endParaRPr dirty="0"/>
          </a:p>
          <a:p>
            <a:pPr marL="1257300" marR="0" lvl="2" indent="-342900" algn="l" rtl="0">
              <a:lnSpc>
                <a:spcPct val="90000"/>
              </a:lnSpc>
              <a:spcBef>
                <a:spcPts val="0"/>
              </a:spcBef>
              <a:spcAft>
                <a:spcPts val="0"/>
              </a:spcAft>
              <a:buClr>
                <a:schemeClr val="dk1"/>
              </a:buClr>
              <a:buSzPts val="2400"/>
              <a:buFont typeface="Wingdings" panose="05000000000000000000" pitchFamily="2" charset="2"/>
              <a:buChar char="ü"/>
            </a:pPr>
            <a:r>
              <a:rPr lang="ru-RU" sz="2400" b="0" i="0" u="none" strike="noStrike" cap="none" dirty="0">
                <a:solidFill>
                  <a:schemeClr val="dk1"/>
                </a:solidFill>
                <a:latin typeface="Arial"/>
                <a:ea typeface="Arial"/>
                <a:cs typeface="Arial"/>
                <a:sym typeface="Arial"/>
              </a:rPr>
              <a:t>Аномальная реакция на кожный щипковый тест</a:t>
            </a:r>
            <a:endParaRPr dirty="0"/>
          </a:p>
          <a:p>
            <a:pPr marL="1257300" marR="0" lvl="2" indent="-342900" algn="l" rtl="0">
              <a:lnSpc>
                <a:spcPct val="90000"/>
              </a:lnSpc>
              <a:spcBef>
                <a:spcPts val="0"/>
              </a:spcBef>
              <a:spcAft>
                <a:spcPts val="0"/>
              </a:spcAft>
              <a:buClr>
                <a:schemeClr val="dk1"/>
              </a:buClr>
              <a:buSzPts val="2400"/>
              <a:buFont typeface="Wingdings" panose="05000000000000000000" pitchFamily="2" charset="2"/>
              <a:buChar char="ü"/>
            </a:pPr>
            <a:r>
              <a:rPr lang="ru-RU" sz="2400" b="0" i="0" u="none" strike="noStrike" cap="none" dirty="0">
                <a:solidFill>
                  <a:schemeClr val="dk1"/>
                </a:solidFill>
                <a:latin typeface="Arial"/>
                <a:ea typeface="Arial"/>
                <a:cs typeface="Arial"/>
                <a:sym typeface="Arial"/>
              </a:rPr>
              <a:t>Сухие слизистые оболочки</a:t>
            </a:r>
            <a:endParaRPr dirty="0"/>
          </a:p>
          <a:p>
            <a:pPr marL="1257300" marR="0" lvl="2" indent="-342900" algn="l" rtl="0">
              <a:lnSpc>
                <a:spcPct val="90000"/>
              </a:lnSpc>
              <a:spcBef>
                <a:spcPts val="0"/>
              </a:spcBef>
              <a:spcAft>
                <a:spcPts val="0"/>
              </a:spcAft>
              <a:buClr>
                <a:schemeClr val="dk1"/>
              </a:buClr>
              <a:buSzPts val="2400"/>
              <a:buFont typeface="Wingdings" panose="05000000000000000000" pitchFamily="2" charset="2"/>
              <a:buChar char="ü"/>
            </a:pPr>
            <a:r>
              <a:rPr lang="ru-RU" sz="2400" b="0" i="0" u="none" strike="noStrike" cap="none" dirty="0">
                <a:solidFill>
                  <a:schemeClr val="dk1"/>
                </a:solidFill>
                <a:latin typeface="Arial"/>
                <a:ea typeface="Arial"/>
                <a:cs typeface="Arial"/>
                <a:sym typeface="Arial"/>
              </a:rPr>
              <a:t>Раздражительность</a:t>
            </a:r>
            <a:endParaRPr dirty="0"/>
          </a:p>
          <a:p>
            <a:pPr marL="1257300" marR="0" lvl="2" indent="-342900" algn="l" rtl="0">
              <a:lnSpc>
                <a:spcPct val="90000"/>
              </a:lnSpc>
              <a:spcBef>
                <a:spcPts val="0"/>
              </a:spcBef>
              <a:spcAft>
                <a:spcPts val="0"/>
              </a:spcAft>
              <a:buClr>
                <a:schemeClr val="dk1"/>
              </a:buClr>
              <a:buSzPts val="2400"/>
              <a:buFont typeface="Wingdings" panose="05000000000000000000" pitchFamily="2" charset="2"/>
              <a:buChar char="ü"/>
            </a:pPr>
            <a:r>
              <a:rPr lang="ru-RU" sz="2400" b="0" i="0" u="none" strike="noStrike" cap="none" dirty="0">
                <a:solidFill>
                  <a:schemeClr val="dk1"/>
                </a:solidFill>
                <a:latin typeface="Arial"/>
                <a:ea typeface="Arial"/>
                <a:cs typeface="Arial"/>
                <a:sym typeface="Arial"/>
              </a:rPr>
              <a:t>Впалый или запавший родничок (у ребенка до 1 года)</a:t>
            </a:r>
            <a:endParaRPr dirty="0"/>
          </a:p>
          <a:p>
            <a:pPr marL="1257300" marR="0" lvl="2" indent="-342900" algn="l" rtl="0">
              <a:lnSpc>
                <a:spcPct val="90000"/>
              </a:lnSpc>
              <a:spcBef>
                <a:spcPts val="0"/>
              </a:spcBef>
              <a:spcAft>
                <a:spcPts val="0"/>
              </a:spcAft>
              <a:buClr>
                <a:schemeClr val="dk1"/>
              </a:buClr>
              <a:buSzPts val="2400"/>
              <a:buFont typeface="Wingdings" panose="05000000000000000000" pitchFamily="2" charset="2"/>
              <a:buChar char="ü"/>
            </a:pPr>
            <a:r>
              <a:rPr lang="ru-RU" sz="2400" b="0" i="0" u="none" strike="noStrike" cap="none" dirty="0">
                <a:solidFill>
                  <a:schemeClr val="dk1"/>
                </a:solidFill>
                <a:latin typeface="Arial"/>
                <a:ea typeface="Arial"/>
                <a:cs typeface="Arial"/>
                <a:sym typeface="Arial"/>
              </a:rPr>
              <a:t>Замедленная </a:t>
            </a:r>
            <a:r>
              <a:rPr lang="ru-RU" sz="2400" b="0" i="0" u="none" strike="noStrike" cap="none" dirty="0" err="1">
                <a:solidFill>
                  <a:schemeClr val="dk1"/>
                </a:solidFill>
                <a:latin typeface="Arial"/>
                <a:ea typeface="Arial"/>
                <a:cs typeface="Arial"/>
                <a:sym typeface="Arial"/>
              </a:rPr>
              <a:t>рекапилляризация</a:t>
            </a:r>
            <a:r>
              <a:rPr lang="ru-RU" sz="2400" b="0" i="0" u="none" strike="noStrike" cap="none" dirty="0">
                <a:solidFill>
                  <a:schemeClr val="dk1"/>
                </a:solidFill>
                <a:latin typeface="Arial"/>
                <a:ea typeface="Arial"/>
                <a:cs typeface="Arial"/>
                <a:sym typeface="Arial"/>
              </a:rPr>
              <a:t> (свыше 3 секунд)</a:t>
            </a:r>
            <a:endParaRPr dirty="0"/>
          </a:p>
          <a:p>
            <a:pPr marL="1257300" marR="0" lvl="2" indent="-342900" algn="l" rtl="0">
              <a:lnSpc>
                <a:spcPct val="90000"/>
              </a:lnSpc>
              <a:spcBef>
                <a:spcPts val="0"/>
              </a:spcBef>
              <a:spcAft>
                <a:spcPts val="0"/>
              </a:spcAft>
              <a:buClr>
                <a:schemeClr val="dk1"/>
              </a:buClr>
              <a:buSzPts val="2400"/>
              <a:buFont typeface="Wingdings" panose="05000000000000000000" pitchFamily="2" charset="2"/>
              <a:buChar char="ü"/>
            </a:pPr>
            <a:r>
              <a:rPr lang="ru-RU" sz="2400" b="0" i="0" u="none" strike="noStrike" cap="none" dirty="0">
                <a:solidFill>
                  <a:schemeClr val="dk1"/>
                </a:solidFill>
                <a:latin typeface="Arial"/>
                <a:ea typeface="Arial"/>
                <a:cs typeface="Arial"/>
                <a:sym typeface="Arial"/>
              </a:rPr>
              <a:t>Холодные конечности</a:t>
            </a:r>
            <a:endParaRPr dirty="0"/>
          </a:p>
          <a:p>
            <a:pPr marL="1257300" marR="0" lvl="2" indent="-342900" algn="l" rtl="0">
              <a:lnSpc>
                <a:spcPct val="90000"/>
              </a:lnSpc>
              <a:spcBef>
                <a:spcPts val="0"/>
              </a:spcBef>
              <a:spcAft>
                <a:spcPts val="0"/>
              </a:spcAft>
              <a:buClr>
                <a:schemeClr val="dk1"/>
              </a:buClr>
              <a:buSzPts val="2400"/>
              <a:buFont typeface="Wingdings" panose="05000000000000000000" pitchFamily="2" charset="2"/>
              <a:buChar char="ü"/>
            </a:pPr>
            <a:r>
              <a:rPr lang="ru-RU" sz="2400" b="0" i="0" u="none" strike="noStrike" cap="none" dirty="0">
                <a:solidFill>
                  <a:schemeClr val="dk1"/>
                </a:solidFill>
                <a:latin typeface="Arial"/>
                <a:ea typeface="Arial"/>
                <a:cs typeface="Arial"/>
                <a:sym typeface="Arial"/>
              </a:rPr>
              <a:t>Тахикардия</a:t>
            </a:r>
            <a:endParaRPr dirty="0"/>
          </a:p>
          <a:p>
            <a:pPr marL="1257300" marR="0" lvl="2" indent="-342900" algn="l" rtl="0">
              <a:lnSpc>
                <a:spcPct val="90000"/>
              </a:lnSpc>
              <a:spcBef>
                <a:spcPts val="0"/>
              </a:spcBef>
              <a:spcAft>
                <a:spcPts val="0"/>
              </a:spcAft>
              <a:buClr>
                <a:schemeClr val="dk1"/>
              </a:buClr>
              <a:buSzPts val="2400"/>
              <a:buFont typeface="Wingdings" panose="05000000000000000000" pitchFamily="2" charset="2"/>
              <a:buChar char="ü"/>
            </a:pPr>
            <a:r>
              <a:rPr lang="ru-RU" sz="2400" b="0" i="0" u="none" strike="noStrike" cap="none" dirty="0">
                <a:solidFill>
                  <a:schemeClr val="dk1"/>
                </a:solidFill>
                <a:latin typeface="Arial"/>
                <a:ea typeface="Arial"/>
                <a:cs typeface="Arial"/>
                <a:sym typeface="Arial"/>
              </a:rPr>
              <a:t>Гипотензия </a:t>
            </a:r>
            <a:endParaRPr dirty="0"/>
          </a:p>
          <a:p>
            <a:pPr marL="685800" marR="0" lvl="1" indent="-228600" algn="l" rtl="0">
              <a:lnSpc>
                <a:spcPct val="90000"/>
              </a:lnSpc>
              <a:spcBef>
                <a:spcPts val="0"/>
              </a:spcBef>
              <a:spcAft>
                <a:spcPts val="0"/>
              </a:spcAft>
              <a:buClr>
                <a:schemeClr val="accent2"/>
              </a:buClr>
              <a:buSzPts val="2400"/>
              <a:buFont typeface="Arial"/>
              <a:buChar char="•"/>
            </a:pPr>
            <a:r>
              <a:rPr lang="ru-RU" sz="2400" b="0" i="0" u="none" strike="noStrike" cap="none" dirty="0">
                <a:solidFill>
                  <a:schemeClr val="accent2"/>
                </a:solidFill>
                <a:latin typeface="Arial"/>
                <a:ea typeface="Arial"/>
                <a:cs typeface="Arial"/>
                <a:sym typeface="Arial"/>
              </a:rPr>
              <a:t>Дайте в/в РАСТВОРЫ, часто проводите ПОВТОРНУЮ ОЦЕНКУ!</a:t>
            </a:r>
            <a:endParaRPr sz="2400" dirty="0">
              <a:solidFill>
                <a:schemeClr val="dk1"/>
              </a:solidFill>
              <a:latin typeface="Arial"/>
              <a:ea typeface="Arial"/>
              <a:cs typeface="Arial"/>
              <a:sym typeface="Arial"/>
            </a:endParaRPr>
          </a:p>
        </p:txBody>
      </p:sp>
      <p:pic>
        <p:nvPicPr>
          <p:cNvPr id="994" name="Google Shape;994;p67"/>
          <p:cNvPicPr preferRelativeResize="0"/>
          <p:nvPr/>
        </p:nvPicPr>
        <p:blipFill rotWithShape="1">
          <a:blip r:embed="rId3">
            <a:alphaModFix/>
          </a:blip>
          <a:srcRect/>
          <a:stretch/>
        </p:blipFill>
        <p:spPr>
          <a:xfrm>
            <a:off x="10028583" y="2572378"/>
            <a:ext cx="1957470" cy="2328154"/>
          </a:xfrm>
          <a:prstGeom prst="rect">
            <a:avLst/>
          </a:prstGeom>
          <a:noFill/>
          <a:ln>
            <a:noFill/>
          </a:ln>
        </p:spPr>
      </p:pic>
      <p:sp>
        <p:nvSpPr>
          <p:cNvPr id="995" name="Google Shape;995;p67"/>
          <p:cNvSpPr txBox="1"/>
          <p:nvPr/>
        </p:nvSpPr>
        <p:spPr>
          <a:xfrm>
            <a:off x="10477129" y="4487721"/>
            <a:ext cx="1401346"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200" i="1" dirty="0">
                <a:solidFill>
                  <a:schemeClr val="dk1"/>
                </a:solidFill>
                <a:latin typeface="Arial"/>
                <a:ea typeface="Arial"/>
                <a:cs typeface="Arial"/>
                <a:sym typeface="Arial"/>
              </a:rPr>
              <a:t>Впалый родничок</a:t>
            </a:r>
            <a:endParaRPr sz="1200" i="1" dirty="0">
              <a:solidFill>
                <a:schemeClr val="dk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Особые педиатрические аспекты </a:t>
            </a:r>
            <a:endParaRPr/>
          </a:p>
        </p:txBody>
      </p:sp>
      <p:sp>
        <p:nvSpPr>
          <p:cNvPr id="1002" name="Google Shape;1002;p68"/>
          <p:cNvSpPr txBox="1"/>
          <p:nvPr/>
        </p:nvSpPr>
        <p:spPr>
          <a:xfrm>
            <a:off x="838200" y="1690688"/>
            <a:ext cx="11056070" cy="430676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r>
              <a:rPr lang="ru-RU" sz="2400" b="1" dirty="0">
                <a:solidFill>
                  <a:schemeClr val="dk1"/>
                </a:solidFill>
                <a:latin typeface="Arial"/>
                <a:ea typeface="Arial"/>
                <a:cs typeface="Arial"/>
                <a:sym typeface="Arial"/>
              </a:rPr>
              <a:t>Малярия:</a:t>
            </a:r>
            <a:endParaRPr dirty="0"/>
          </a:p>
          <a:p>
            <a:pPr marL="685800" marR="0" lvl="1" indent="-228600" algn="l" rtl="0">
              <a:lnSpc>
                <a:spcPct val="90000"/>
              </a:lnSpc>
              <a:spcBef>
                <a:spcPts val="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Может протекать тяжелее у детей, чем у взрослых</a:t>
            </a:r>
            <a:endParaRPr dirty="0"/>
          </a:p>
          <a:p>
            <a:pPr marL="685800" marR="0" lvl="1" indent="-228600" algn="l" rtl="0">
              <a:lnSpc>
                <a:spcPct val="90000"/>
              </a:lnSpc>
              <a:spcBef>
                <a:spcPts val="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Может сопровождаться</a:t>
            </a:r>
            <a:endParaRPr dirty="0"/>
          </a:p>
          <a:p>
            <a:pPr marL="1257300" marR="0" lvl="2" indent="-342900" algn="l" rtl="0">
              <a:lnSpc>
                <a:spcPct val="90000"/>
              </a:lnSpc>
              <a:spcBef>
                <a:spcPts val="0"/>
              </a:spcBef>
              <a:spcAft>
                <a:spcPts val="0"/>
              </a:spcAft>
              <a:buClr>
                <a:schemeClr val="dk1"/>
              </a:buClr>
              <a:buSzPts val="2400"/>
              <a:buFont typeface="Wingdings" panose="05000000000000000000" pitchFamily="2" charset="2"/>
              <a:buChar char="ü"/>
            </a:pPr>
            <a:r>
              <a:rPr lang="ru-RU" sz="2400" b="0" i="0" u="none" strike="noStrike" cap="none" dirty="0">
                <a:solidFill>
                  <a:schemeClr val="dk1"/>
                </a:solidFill>
                <a:latin typeface="Arial"/>
                <a:ea typeface="Arial"/>
                <a:cs typeface="Arial"/>
                <a:sym typeface="Arial"/>
              </a:rPr>
              <a:t>Тяжелой анемией</a:t>
            </a:r>
            <a:endParaRPr dirty="0"/>
          </a:p>
          <a:p>
            <a:pPr marL="1257300" marR="0" lvl="2" indent="-342900" algn="l" rtl="0">
              <a:lnSpc>
                <a:spcPct val="90000"/>
              </a:lnSpc>
              <a:spcBef>
                <a:spcPts val="0"/>
              </a:spcBef>
              <a:spcAft>
                <a:spcPts val="0"/>
              </a:spcAft>
              <a:buClr>
                <a:schemeClr val="dk1"/>
              </a:buClr>
              <a:buSzPts val="2400"/>
              <a:buFont typeface="Wingdings" panose="05000000000000000000" pitchFamily="2" charset="2"/>
              <a:buChar char="ü"/>
            </a:pPr>
            <a:r>
              <a:rPr lang="ru-RU" sz="2400" b="0" i="0" u="none" strike="noStrike" cap="none" dirty="0">
                <a:solidFill>
                  <a:schemeClr val="dk1"/>
                </a:solidFill>
                <a:latin typeface="Arial"/>
                <a:ea typeface="Arial"/>
                <a:cs typeface="Arial"/>
                <a:sym typeface="Arial"/>
              </a:rPr>
              <a:t>Судорогами / конвульсиями</a:t>
            </a:r>
            <a:endParaRPr dirty="0"/>
          </a:p>
          <a:p>
            <a:pPr marL="1257300" marR="0" lvl="2" indent="-342900" algn="l" rtl="0">
              <a:lnSpc>
                <a:spcPct val="90000"/>
              </a:lnSpc>
              <a:spcBef>
                <a:spcPts val="0"/>
              </a:spcBef>
              <a:spcAft>
                <a:spcPts val="0"/>
              </a:spcAft>
              <a:buClr>
                <a:schemeClr val="dk1"/>
              </a:buClr>
              <a:buSzPts val="2400"/>
              <a:buFont typeface="Wingdings" panose="05000000000000000000" pitchFamily="2" charset="2"/>
              <a:buChar char="ü"/>
            </a:pPr>
            <a:r>
              <a:rPr lang="ru-RU" sz="2400" b="0" i="0" u="none" strike="noStrike" cap="none" dirty="0">
                <a:solidFill>
                  <a:schemeClr val="dk1"/>
                </a:solidFill>
                <a:latin typeface="Arial"/>
                <a:ea typeface="Arial"/>
                <a:cs typeface="Arial"/>
                <a:sym typeface="Arial"/>
              </a:rPr>
              <a:t>Комой</a:t>
            </a:r>
            <a:endParaRPr dirty="0"/>
          </a:p>
          <a:p>
            <a:pPr marL="1257300" marR="0" lvl="2" indent="-342900" algn="l" rtl="0">
              <a:lnSpc>
                <a:spcPct val="90000"/>
              </a:lnSpc>
              <a:spcBef>
                <a:spcPts val="0"/>
              </a:spcBef>
              <a:spcAft>
                <a:spcPts val="0"/>
              </a:spcAft>
              <a:buClr>
                <a:schemeClr val="dk1"/>
              </a:buClr>
              <a:buSzPts val="2400"/>
              <a:buFont typeface="Wingdings" panose="05000000000000000000" pitchFamily="2" charset="2"/>
              <a:buChar char="ü"/>
            </a:pPr>
            <a:r>
              <a:rPr lang="ru-RU" sz="2400" b="0" i="0" u="none" strike="noStrike" cap="none" dirty="0">
                <a:solidFill>
                  <a:schemeClr val="dk1"/>
                </a:solidFill>
                <a:latin typeface="Arial"/>
                <a:ea typeface="Arial"/>
                <a:cs typeface="Arial"/>
                <a:sym typeface="Arial"/>
              </a:rPr>
              <a:t>Гипогликемией</a:t>
            </a:r>
            <a:endParaRPr dirty="0"/>
          </a:p>
          <a:p>
            <a:pPr marL="685800" marR="0" lvl="1" indent="-76200" algn="l" rtl="0">
              <a:lnSpc>
                <a:spcPct val="90000"/>
              </a:lnSpc>
              <a:spcBef>
                <a:spcPts val="0"/>
              </a:spcBef>
              <a:spcAft>
                <a:spcPts val="0"/>
              </a:spcAft>
              <a:buClr>
                <a:schemeClr val="dk1"/>
              </a:buClr>
              <a:buSzPts val="2400"/>
              <a:buFont typeface="Arial"/>
              <a:buNone/>
            </a:pPr>
            <a:endParaRPr sz="2400" b="0" i="0" u="sng" strike="noStrike" cap="none" dirty="0">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pic>
        <p:nvPicPr>
          <p:cNvPr id="1003" name="Google Shape;1003;p68" descr="A picture containing text&#10;&#10;Description automatically generated"/>
          <p:cNvPicPr preferRelativeResize="0"/>
          <p:nvPr/>
        </p:nvPicPr>
        <p:blipFill rotWithShape="1">
          <a:blip r:embed="rId3">
            <a:alphaModFix/>
          </a:blip>
          <a:srcRect/>
          <a:stretch/>
        </p:blipFill>
        <p:spPr>
          <a:xfrm>
            <a:off x="6771924" y="2472442"/>
            <a:ext cx="3473511" cy="2422435"/>
          </a:xfrm>
          <a:prstGeom prst="rect">
            <a:avLst/>
          </a:prstGeom>
          <a:noFill/>
          <a:ln>
            <a:noFill/>
          </a:ln>
        </p:spPr>
      </p:pic>
      <p:sp>
        <p:nvSpPr>
          <p:cNvPr id="1004" name="Google Shape;1004;p68"/>
          <p:cNvSpPr txBox="1"/>
          <p:nvPr/>
        </p:nvSpPr>
        <p:spPr>
          <a:xfrm>
            <a:off x="8075613" y="4894877"/>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69"/>
          <p:cNvSpPr txBox="1">
            <a:spLocks noGrp="1"/>
          </p:cNvSpPr>
          <p:nvPr>
            <p:ph type="title"/>
          </p:nvPr>
        </p:nvSpPr>
        <p:spPr>
          <a:xfrm>
            <a:off x="497732" y="1950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rPr>
              <a:t>Особые педиатрические аспекты </a:t>
            </a:r>
            <a:endParaRPr dirty="0"/>
          </a:p>
        </p:txBody>
      </p:sp>
      <p:sp>
        <p:nvSpPr>
          <p:cNvPr id="1011" name="Google Shape;1011;p69"/>
          <p:cNvSpPr txBox="1">
            <a:spLocks noGrp="1"/>
          </p:cNvSpPr>
          <p:nvPr>
            <p:ph type="body" idx="1"/>
          </p:nvPr>
        </p:nvSpPr>
        <p:spPr>
          <a:xfrm>
            <a:off x="497732" y="1371108"/>
            <a:ext cx="8658625" cy="1717813"/>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10000"/>
              </a:lnSpc>
              <a:spcBef>
                <a:spcPts val="0"/>
              </a:spcBef>
              <a:spcAft>
                <a:spcPts val="0"/>
              </a:spcAft>
              <a:buClr>
                <a:schemeClr val="dk1"/>
              </a:buClr>
              <a:buSzPts val="2000"/>
              <a:buFont typeface="Arial"/>
              <a:buNone/>
            </a:pPr>
            <a:r>
              <a:rPr lang="ru-RU" sz="2000" b="1" i="0" u="none" strike="noStrike" cap="none" dirty="0">
                <a:solidFill>
                  <a:schemeClr val="dk1"/>
                </a:solidFill>
                <a:latin typeface="Arial"/>
                <a:ea typeface="Arial"/>
                <a:cs typeface="Arial"/>
                <a:sym typeface="Arial"/>
              </a:rPr>
              <a:t>Проглатывание химикатов или лекарств:</a:t>
            </a:r>
            <a:endParaRPr dirty="0"/>
          </a:p>
          <a:p>
            <a:pPr marL="685800" marR="0" lvl="1" indent="-228600" algn="l" rtl="0">
              <a:lnSpc>
                <a:spcPct val="110000"/>
              </a:lnSpc>
              <a:spcBef>
                <a:spcPts val="0"/>
              </a:spcBef>
              <a:spcAft>
                <a:spcPts val="0"/>
              </a:spcAft>
              <a:buClr>
                <a:schemeClr val="dk1"/>
              </a:buClr>
              <a:buSzPts val="2000"/>
              <a:buFont typeface="Arial"/>
              <a:buChar char="•"/>
            </a:pPr>
            <a:r>
              <a:rPr lang="ru-RU" sz="2000" b="0" i="0" u="none" strike="noStrike" cap="none" dirty="0">
                <a:solidFill>
                  <a:schemeClr val="dk1"/>
                </a:solidFill>
                <a:latin typeface="Arial"/>
                <a:ea typeface="Arial"/>
                <a:cs typeface="Arial"/>
                <a:sym typeface="Arial"/>
              </a:rPr>
              <a:t>Распространено у детей (особенно в возрасте от 1 до 3 лет)</a:t>
            </a:r>
            <a:endParaRPr dirty="0"/>
          </a:p>
          <a:p>
            <a:pPr marL="685800" marR="0" lvl="1" indent="-228600" algn="l" rtl="0">
              <a:lnSpc>
                <a:spcPct val="110000"/>
              </a:lnSpc>
              <a:spcBef>
                <a:spcPts val="0"/>
              </a:spcBef>
              <a:spcAft>
                <a:spcPts val="0"/>
              </a:spcAft>
              <a:buClr>
                <a:schemeClr val="dk1"/>
              </a:buClr>
              <a:buSzPts val="2000"/>
              <a:buFont typeface="Arial"/>
              <a:buChar char="•"/>
            </a:pPr>
            <a:r>
              <a:rPr lang="ru-RU" sz="2000" b="0" i="0" u="none" strike="noStrike" cap="none" dirty="0">
                <a:solidFill>
                  <a:schemeClr val="dk1"/>
                </a:solidFill>
                <a:latin typeface="Arial"/>
                <a:ea typeface="Arial"/>
                <a:cs typeface="Arial"/>
                <a:sym typeface="Arial"/>
              </a:rPr>
              <a:t>Попытайтесь идентифицировать яд; поговорите с родителями (получите упаковку или фотографию)</a:t>
            </a:r>
            <a:endParaRPr dirty="0"/>
          </a:p>
          <a:p>
            <a:pPr marL="685800" marR="0" lvl="1" indent="-228600" algn="l" rtl="0">
              <a:lnSpc>
                <a:spcPct val="110000"/>
              </a:lnSpc>
              <a:spcBef>
                <a:spcPts val="0"/>
              </a:spcBef>
              <a:spcAft>
                <a:spcPts val="0"/>
              </a:spcAft>
              <a:buClr>
                <a:schemeClr val="dk1"/>
              </a:buClr>
              <a:buSzPts val="2000"/>
              <a:buFont typeface="Arial"/>
              <a:buChar char="•"/>
            </a:pPr>
            <a:r>
              <a:rPr lang="ru-RU" sz="2000" b="0" i="0" u="none" strike="noStrike" cap="none" dirty="0">
                <a:solidFill>
                  <a:schemeClr val="dk1"/>
                </a:solidFill>
                <a:latin typeface="Arial"/>
                <a:ea typeface="Arial"/>
                <a:cs typeface="Arial"/>
                <a:sym typeface="Arial"/>
              </a:rPr>
              <a:t>Немедленно ПРОКОНСУЛЬТИРУЙТЕСЬ с опытным поставщиком медицинских услуг. </a:t>
            </a:r>
            <a:endParaRPr dirty="0"/>
          </a:p>
        </p:txBody>
      </p:sp>
      <p:sp>
        <p:nvSpPr>
          <p:cNvPr id="1012" name="Google Shape;1012;p69"/>
          <p:cNvSpPr/>
          <p:nvPr/>
        </p:nvSpPr>
        <p:spPr>
          <a:xfrm>
            <a:off x="0" y="3132813"/>
            <a:ext cx="11491784" cy="4401205"/>
          </a:xfrm>
          <a:prstGeom prst="rect">
            <a:avLst/>
          </a:prstGeom>
          <a:noFill/>
          <a:ln>
            <a:noFill/>
          </a:ln>
        </p:spPr>
        <p:txBody>
          <a:bodyPr spcFirstLastPara="1" wrap="square" lIns="91425" tIns="45700" rIns="91425" bIns="45700" anchor="t" anchorCtr="0">
            <a:spAutoFit/>
          </a:bodyPr>
          <a:lstStyle/>
          <a:p>
            <a:pPr marL="914400" marR="0" lvl="2" indent="0" algn="l" rtl="0">
              <a:spcBef>
                <a:spcPts val="0"/>
              </a:spcBef>
              <a:spcAft>
                <a:spcPts val="0"/>
              </a:spcAft>
              <a:buNone/>
            </a:pPr>
            <a:r>
              <a:rPr lang="ru-RU" sz="2000" b="1" i="0" u="none" strike="noStrike" cap="none" dirty="0">
                <a:solidFill>
                  <a:schemeClr val="dk1"/>
                </a:solidFill>
                <a:latin typeface="Arial"/>
                <a:ea typeface="Arial"/>
                <a:cs typeface="Arial"/>
                <a:sym typeface="Arial"/>
              </a:rPr>
              <a:t>Спросите</a:t>
            </a:r>
            <a:r>
              <a:rPr lang="ru-RU" sz="2000" b="0" i="0" u="none" strike="noStrike" cap="none" dirty="0">
                <a:solidFill>
                  <a:schemeClr val="dk1"/>
                </a:solidFill>
                <a:latin typeface="Arial"/>
                <a:ea typeface="Arial"/>
                <a:cs typeface="Arial"/>
                <a:sym typeface="Arial"/>
              </a:rPr>
              <a:t> о признаках и симптомах в зависимости от проглоченного вещества:</a:t>
            </a:r>
            <a:endParaRPr dirty="0"/>
          </a:p>
          <a:p>
            <a:pPr marL="1657350" marR="0" lvl="3" indent="-285750" algn="l" rtl="0">
              <a:spcBef>
                <a:spcPts val="0"/>
              </a:spcBef>
              <a:spcAft>
                <a:spcPts val="0"/>
              </a:spcAft>
              <a:buClr>
                <a:schemeClr val="dk1"/>
              </a:buClr>
              <a:buSzPts val="2000"/>
              <a:buFont typeface="Arial"/>
              <a:buChar char="•"/>
            </a:pPr>
            <a:r>
              <a:rPr lang="ru-RU" sz="2000" b="0" i="0" u="none" strike="noStrike" cap="none" dirty="0">
                <a:solidFill>
                  <a:schemeClr val="dk1"/>
                </a:solidFill>
                <a:latin typeface="Arial"/>
                <a:ea typeface="Arial"/>
                <a:cs typeface="Arial"/>
                <a:sym typeface="Arial"/>
              </a:rPr>
              <a:t>Соберите подробный анамнез у членов семьи.</a:t>
            </a:r>
            <a:endParaRPr dirty="0"/>
          </a:p>
          <a:p>
            <a:pPr marL="1657350" marR="0" lvl="3" indent="-285750" algn="l" rtl="0">
              <a:spcBef>
                <a:spcPts val="0"/>
              </a:spcBef>
              <a:spcAft>
                <a:spcPts val="0"/>
              </a:spcAft>
              <a:buClr>
                <a:schemeClr val="dk1"/>
              </a:buClr>
              <a:buSzPts val="2000"/>
              <a:buFont typeface="Arial"/>
              <a:buChar char="•"/>
            </a:pPr>
            <a:r>
              <a:rPr lang="ru-RU" sz="2000" b="0" i="0" u="none" strike="noStrike" cap="none" dirty="0">
                <a:solidFill>
                  <a:schemeClr val="dk1"/>
                </a:solidFill>
                <a:latin typeface="Arial"/>
                <a:ea typeface="Arial"/>
                <a:cs typeface="Arial"/>
                <a:sym typeface="Arial"/>
              </a:rPr>
              <a:t>Определите, в какое время это произошло. </a:t>
            </a:r>
            <a:endParaRPr dirty="0"/>
          </a:p>
          <a:p>
            <a:pPr marL="1657350" marR="0" lvl="3" indent="-285750" algn="l" rtl="0">
              <a:spcBef>
                <a:spcPts val="0"/>
              </a:spcBef>
              <a:spcAft>
                <a:spcPts val="0"/>
              </a:spcAft>
              <a:buClr>
                <a:schemeClr val="dk1"/>
              </a:buClr>
              <a:buSzPts val="2000"/>
              <a:buFont typeface="Arial"/>
              <a:buChar char="•"/>
            </a:pPr>
            <a:r>
              <a:rPr lang="ru-RU" sz="2000" b="0" i="0" u="none" strike="noStrike" cap="none" dirty="0">
                <a:solidFill>
                  <a:schemeClr val="dk1"/>
                </a:solidFill>
                <a:latin typeface="Arial"/>
                <a:ea typeface="Arial"/>
                <a:cs typeface="Arial"/>
                <a:sym typeface="Arial"/>
              </a:rPr>
              <a:t>Убедитесь, что в этом не участвовали другие дети.</a:t>
            </a:r>
            <a:endParaRPr dirty="0"/>
          </a:p>
          <a:p>
            <a:pPr marL="914400" marR="0" lvl="2" indent="0" algn="l" rtl="0">
              <a:spcBef>
                <a:spcPts val="0"/>
              </a:spcBef>
              <a:spcAft>
                <a:spcPts val="0"/>
              </a:spcAft>
              <a:buNone/>
            </a:pPr>
            <a:r>
              <a:rPr lang="ru-RU" sz="2000" b="1" i="0" u="none" strike="noStrike" cap="none" dirty="0">
                <a:solidFill>
                  <a:schemeClr val="dk1"/>
                </a:solidFill>
                <a:latin typeface="Arial"/>
                <a:ea typeface="Arial"/>
                <a:cs typeface="Arial"/>
                <a:sym typeface="Arial"/>
              </a:rPr>
              <a:t>Осмотрите</a:t>
            </a:r>
            <a:r>
              <a:rPr lang="ru-RU" sz="2000" b="0" i="0" u="none" strike="noStrike" cap="none" dirty="0">
                <a:solidFill>
                  <a:schemeClr val="dk1"/>
                </a:solidFill>
                <a:latin typeface="Arial"/>
                <a:ea typeface="Arial"/>
                <a:cs typeface="Arial"/>
                <a:sym typeface="Arial"/>
              </a:rPr>
              <a:t> флаконы от проглоченного вещества или лекарства.</a:t>
            </a:r>
            <a:endParaRPr dirty="0"/>
          </a:p>
          <a:p>
            <a:pPr marL="914400" marR="0" lvl="2" indent="0" algn="l" rtl="0">
              <a:spcBef>
                <a:spcPts val="0"/>
              </a:spcBef>
              <a:spcAft>
                <a:spcPts val="0"/>
              </a:spcAft>
              <a:buNone/>
            </a:pPr>
            <a:r>
              <a:rPr lang="ru-RU" sz="2000" b="1" i="0" u="none" strike="noStrike" cap="none" dirty="0">
                <a:solidFill>
                  <a:schemeClr val="dk1"/>
                </a:solidFill>
                <a:latin typeface="Arial"/>
                <a:ea typeface="Arial"/>
                <a:cs typeface="Arial"/>
                <a:sym typeface="Arial"/>
              </a:rPr>
              <a:t>Проверьте</a:t>
            </a:r>
            <a:r>
              <a:rPr lang="ru-RU" sz="2000" b="0" i="0" u="none" strike="noStrike" cap="none" dirty="0">
                <a:solidFill>
                  <a:schemeClr val="dk1"/>
                </a:solidFill>
                <a:latin typeface="Arial"/>
                <a:ea typeface="Arial"/>
                <a:cs typeface="Arial"/>
                <a:sym typeface="Arial"/>
              </a:rPr>
              <a:t>:</a:t>
            </a:r>
            <a:endParaRPr dirty="0"/>
          </a:p>
          <a:p>
            <a:pPr marL="1714500" marR="0" lvl="3" indent="-342900" algn="l" rtl="0">
              <a:spcBef>
                <a:spcPts val="0"/>
              </a:spcBef>
              <a:spcAft>
                <a:spcPts val="0"/>
              </a:spcAft>
              <a:buClr>
                <a:schemeClr val="dk1"/>
              </a:buClr>
              <a:buSzPts val="2000"/>
              <a:buFont typeface="Arial"/>
              <a:buChar char="•"/>
            </a:pPr>
            <a:r>
              <a:rPr lang="ru-RU" sz="2000" b="0" i="0" u="none" strike="noStrike" cap="none" dirty="0">
                <a:solidFill>
                  <a:schemeClr val="dk1"/>
                </a:solidFill>
                <a:latin typeface="Arial"/>
                <a:ea typeface="Arial"/>
                <a:cs typeface="Arial"/>
                <a:sym typeface="Arial"/>
              </a:rPr>
              <a:t>Признаки ожогов во рту или вокруг него</a:t>
            </a:r>
            <a:endParaRPr dirty="0"/>
          </a:p>
          <a:p>
            <a:pPr marL="1657350" marR="0" lvl="3" indent="-285750" algn="l" rtl="0">
              <a:spcBef>
                <a:spcPts val="0"/>
              </a:spcBef>
              <a:spcAft>
                <a:spcPts val="0"/>
              </a:spcAft>
              <a:buClr>
                <a:schemeClr val="dk1"/>
              </a:buClr>
              <a:buSzPts val="2000"/>
              <a:buFont typeface="Arial"/>
              <a:buChar char="•"/>
            </a:pPr>
            <a:r>
              <a:rPr lang="ru-RU" sz="2000" b="0" i="1" u="none" strike="noStrike" cap="none" dirty="0">
                <a:solidFill>
                  <a:schemeClr val="dk1"/>
                </a:solidFill>
                <a:latin typeface="Arial"/>
                <a:ea typeface="Arial"/>
                <a:cs typeface="Arial"/>
                <a:sym typeface="Arial"/>
              </a:rPr>
              <a:t>Стридор </a:t>
            </a:r>
            <a:r>
              <a:rPr lang="ru-RU" sz="2000" b="0" i="0" u="none" strike="noStrike" cap="none" dirty="0">
                <a:solidFill>
                  <a:schemeClr val="dk1"/>
                </a:solidFill>
                <a:latin typeface="Arial"/>
                <a:ea typeface="Arial"/>
                <a:cs typeface="Arial"/>
                <a:sym typeface="Arial"/>
              </a:rPr>
              <a:t>указывает на воздействие химических веществ, повредивших дыхательные пути или вызвавших отек</a:t>
            </a:r>
            <a:endParaRPr dirty="0"/>
          </a:p>
          <a:p>
            <a:pPr marL="1657350" marR="0" lvl="3" indent="-285750" algn="l" rtl="0">
              <a:spcBef>
                <a:spcPts val="0"/>
              </a:spcBef>
              <a:spcAft>
                <a:spcPts val="0"/>
              </a:spcAft>
              <a:buClr>
                <a:schemeClr val="dk1"/>
              </a:buClr>
              <a:buSzPts val="2000"/>
              <a:buFont typeface="Arial"/>
              <a:buChar char="•"/>
            </a:pPr>
            <a:r>
              <a:rPr lang="ru-RU" sz="2000" b="0" i="0" u="none" strike="noStrike" cap="none" dirty="0">
                <a:solidFill>
                  <a:schemeClr val="dk1"/>
                </a:solidFill>
                <a:latin typeface="Arial"/>
                <a:ea typeface="Arial"/>
                <a:cs typeface="Arial"/>
                <a:sym typeface="Arial"/>
              </a:rPr>
              <a:t>Внимательно НАБЛЮДАЙТЕ.</a:t>
            </a:r>
            <a:endParaRPr dirty="0"/>
          </a:p>
          <a:p>
            <a:pPr marL="1657350" marR="0" lvl="3" indent="-285750" algn="l" rtl="0">
              <a:spcBef>
                <a:spcPts val="0"/>
              </a:spcBef>
              <a:spcAft>
                <a:spcPts val="0"/>
              </a:spcAft>
              <a:buClr>
                <a:schemeClr val="dk1"/>
              </a:buClr>
              <a:buSzPts val="2000"/>
              <a:buFont typeface="Arial"/>
              <a:buChar char="•"/>
            </a:pPr>
            <a:r>
              <a:rPr lang="ru-RU" sz="2000" b="0" i="0" u="none" strike="noStrike" cap="none" dirty="0">
                <a:solidFill>
                  <a:schemeClr val="dk1"/>
                </a:solidFill>
                <a:latin typeface="Arial"/>
                <a:ea typeface="Arial"/>
                <a:cs typeface="Arial"/>
                <a:sym typeface="Arial"/>
              </a:rPr>
              <a:t>Подумайте о ПЕРЕДАЧЕ/ПЕРЕВОДЕ в соответствующее отделение.</a:t>
            </a:r>
            <a:endParaRPr dirty="0"/>
          </a:p>
          <a:p>
            <a:pPr marL="457200" marR="0" lvl="1" indent="0" algn="l" rtl="0">
              <a:spcBef>
                <a:spcPts val="0"/>
              </a:spcBef>
              <a:spcAft>
                <a:spcPts val="0"/>
              </a:spcAft>
              <a:buNone/>
            </a:pPr>
            <a:endParaRPr sz="2000" b="1" i="1" u="none" strike="noStrike" cap="none" dirty="0">
              <a:solidFill>
                <a:schemeClr val="dk1"/>
              </a:solidFill>
              <a:latin typeface="Arial"/>
              <a:ea typeface="Arial"/>
              <a:cs typeface="Arial"/>
              <a:sym typeface="Arial"/>
            </a:endParaRPr>
          </a:p>
          <a:p>
            <a:pPr marL="457200" marR="0" lvl="1" indent="0" algn="l" rtl="0">
              <a:spcBef>
                <a:spcPts val="0"/>
              </a:spcBef>
              <a:spcAft>
                <a:spcPts val="0"/>
              </a:spcAft>
              <a:buNone/>
            </a:pPr>
            <a:endParaRPr sz="20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sz="2000" dirty="0">
              <a:solidFill>
                <a:schemeClr val="dk1"/>
              </a:solidFill>
              <a:latin typeface="Arial"/>
              <a:ea typeface="Arial"/>
              <a:cs typeface="Arial"/>
              <a:sym typeface="Arial"/>
            </a:endParaRPr>
          </a:p>
        </p:txBody>
      </p:sp>
      <p:pic>
        <p:nvPicPr>
          <p:cNvPr id="1013" name="Google Shape;1013;p69" descr="A picture containing logo&#10;&#10;Description automatically generated"/>
          <p:cNvPicPr preferRelativeResize="0"/>
          <p:nvPr/>
        </p:nvPicPr>
        <p:blipFill rotWithShape="1">
          <a:blip r:embed="rId3">
            <a:alphaModFix/>
          </a:blip>
          <a:srcRect/>
          <a:stretch/>
        </p:blipFill>
        <p:spPr>
          <a:xfrm>
            <a:off x="8825948" y="766625"/>
            <a:ext cx="3366052" cy="2544599"/>
          </a:xfrm>
          <a:prstGeom prst="rect">
            <a:avLst/>
          </a:prstGeom>
          <a:noFill/>
          <a:ln>
            <a:noFill/>
          </a:ln>
        </p:spPr>
      </p:pic>
      <p:sp>
        <p:nvSpPr>
          <p:cNvPr id="1014" name="Google Shape;1014;p69"/>
          <p:cNvSpPr txBox="1"/>
          <p:nvPr/>
        </p:nvSpPr>
        <p:spPr>
          <a:xfrm>
            <a:off x="10188334" y="3093506"/>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7"/>
          <p:cNvSpPr txBox="1">
            <a:spLocks noGrp="1"/>
          </p:cNvSpPr>
          <p:nvPr>
            <p:ph type="title"/>
          </p:nvPr>
        </p:nvSpPr>
        <p:spPr>
          <a:xfrm>
            <a:off x="150642" y="10666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Протокол ABCDE</a:t>
            </a:r>
            <a:endParaRPr dirty="0"/>
          </a:p>
        </p:txBody>
      </p:sp>
      <p:sp>
        <p:nvSpPr>
          <p:cNvPr id="404" name="Google Shape;404;p7"/>
          <p:cNvSpPr txBox="1">
            <a:spLocks noGrp="1"/>
          </p:cNvSpPr>
          <p:nvPr>
            <p:ph type="body" idx="1"/>
          </p:nvPr>
        </p:nvSpPr>
        <p:spPr>
          <a:xfrm>
            <a:off x="2427437" y="2604877"/>
            <a:ext cx="9472509" cy="389805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200"/>
              <a:buNone/>
            </a:pPr>
            <a:r>
              <a:rPr lang="ru-RU" sz="2200" b="1" dirty="0">
                <a:solidFill>
                  <a:schemeClr val="dk1"/>
                </a:solidFill>
                <a:latin typeface="Arial"/>
                <a:ea typeface="Arial"/>
                <a:cs typeface="Arial"/>
                <a:sym typeface="Arial"/>
              </a:rPr>
              <a:t>Дыхание</a:t>
            </a:r>
            <a:endParaRPr dirty="0"/>
          </a:p>
          <a:p>
            <a:pPr marL="342900" lvl="0" indent="-342900" algn="l" rtl="0">
              <a:lnSpc>
                <a:spcPct val="100000"/>
              </a:lnSpc>
              <a:spcBef>
                <a:spcPts val="0"/>
              </a:spcBef>
              <a:spcAft>
                <a:spcPts val="0"/>
              </a:spcAft>
              <a:buClr>
                <a:schemeClr val="dk1"/>
              </a:buClr>
              <a:buSzPts val="2200"/>
              <a:buChar char="•"/>
            </a:pPr>
            <a:r>
              <a:rPr lang="ru-RU" sz="2200" dirty="0">
                <a:latin typeface="Arial"/>
                <a:ea typeface="Arial"/>
                <a:cs typeface="Arial"/>
                <a:sym typeface="Arial"/>
              </a:rPr>
              <a:t>Изменение психического статуса может быть вызвано гипоксией.</a:t>
            </a:r>
            <a:endParaRPr dirty="0"/>
          </a:p>
          <a:p>
            <a:pPr marL="342900" lvl="0" indent="-342900" algn="l" rtl="0">
              <a:lnSpc>
                <a:spcPct val="100000"/>
              </a:lnSpc>
              <a:spcBef>
                <a:spcPts val="0"/>
              </a:spcBef>
              <a:spcAft>
                <a:spcPts val="0"/>
              </a:spcAft>
              <a:buClr>
                <a:schemeClr val="dk1"/>
              </a:buClr>
              <a:buSzPts val="2200"/>
              <a:buChar char="•"/>
            </a:pPr>
            <a:r>
              <a:rPr lang="ru-RU" sz="2200" b="1" dirty="0">
                <a:solidFill>
                  <a:schemeClr val="dk1"/>
                </a:solidFill>
                <a:latin typeface="Arial"/>
                <a:ea typeface="Arial"/>
                <a:cs typeface="Arial"/>
                <a:sym typeface="Arial"/>
              </a:rPr>
              <a:t>Ищите</a:t>
            </a:r>
            <a:r>
              <a:rPr lang="ru-RU" sz="2200" dirty="0">
                <a:solidFill>
                  <a:schemeClr val="dk1"/>
                </a:solidFill>
                <a:latin typeface="Arial"/>
                <a:ea typeface="Arial"/>
                <a:cs typeface="Arial"/>
                <a:sym typeface="Arial"/>
              </a:rPr>
              <a:t> признаки затрудненного дыхания или </a:t>
            </a:r>
            <a:r>
              <a:rPr lang="ru-RU" sz="2200" i="1" dirty="0">
                <a:latin typeface="Arial"/>
                <a:ea typeface="Arial"/>
                <a:cs typeface="Arial"/>
                <a:sym typeface="Arial"/>
              </a:rPr>
              <a:t>цианоза</a:t>
            </a:r>
            <a:r>
              <a:rPr lang="ru-RU" sz="2200" dirty="0">
                <a:latin typeface="Arial"/>
                <a:ea typeface="Arial"/>
                <a:cs typeface="Arial"/>
                <a:sym typeface="Arial"/>
              </a:rPr>
              <a:t>.</a:t>
            </a:r>
            <a:endParaRPr dirty="0"/>
          </a:p>
          <a:p>
            <a:pPr marL="342900" lvl="0" indent="-342900" algn="l" rtl="0">
              <a:lnSpc>
                <a:spcPct val="100000"/>
              </a:lnSpc>
              <a:spcBef>
                <a:spcPts val="0"/>
              </a:spcBef>
              <a:spcAft>
                <a:spcPts val="0"/>
              </a:spcAft>
              <a:buClr>
                <a:schemeClr val="dk1"/>
              </a:buClr>
              <a:buSzPts val="2200"/>
              <a:buChar char="•"/>
            </a:pPr>
            <a:r>
              <a:rPr lang="ru-RU" sz="2200" dirty="0">
                <a:solidFill>
                  <a:schemeClr val="dk1"/>
                </a:solidFill>
                <a:latin typeface="Arial"/>
                <a:ea typeface="Arial"/>
                <a:cs typeface="Arial"/>
                <a:sym typeface="Arial"/>
              </a:rPr>
              <a:t>Быстрое, глубокое дыхание может указывать на </a:t>
            </a:r>
            <a:r>
              <a:rPr lang="ru-RU" sz="2200" dirty="0">
                <a:solidFill>
                  <a:schemeClr val="accent2"/>
                </a:solidFill>
                <a:latin typeface="Arial"/>
                <a:ea typeface="Arial"/>
                <a:cs typeface="Arial"/>
                <a:sym typeface="Arial"/>
              </a:rPr>
              <a:t>диабетический кетоацидоз</a:t>
            </a:r>
            <a:r>
              <a:rPr lang="ru-RU" sz="2200" dirty="0">
                <a:solidFill>
                  <a:srgbClr val="FF0000"/>
                </a:solidFill>
                <a:latin typeface="Arial"/>
                <a:ea typeface="Arial"/>
                <a:cs typeface="Arial"/>
                <a:sym typeface="Arial"/>
              </a:rPr>
              <a:t> </a:t>
            </a:r>
            <a:r>
              <a:rPr lang="ru-RU" sz="2200" dirty="0">
                <a:solidFill>
                  <a:schemeClr val="dk1"/>
                </a:solidFill>
                <a:latin typeface="Arial"/>
                <a:ea typeface="Arial"/>
                <a:cs typeface="Arial"/>
                <a:sym typeface="Arial"/>
              </a:rPr>
              <a:t>или </a:t>
            </a:r>
            <a:r>
              <a:rPr lang="ru-RU" sz="2200" dirty="0">
                <a:solidFill>
                  <a:schemeClr val="accent2"/>
                </a:solidFill>
                <a:latin typeface="Arial"/>
                <a:ea typeface="Arial"/>
                <a:cs typeface="Arial"/>
                <a:sym typeface="Arial"/>
              </a:rPr>
              <a:t>отравление.</a:t>
            </a:r>
            <a:endParaRPr dirty="0"/>
          </a:p>
          <a:p>
            <a:pPr marL="228600" lvl="0" indent="-88900" algn="l" rtl="0">
              <a:lnSpc>
                <a:spcPct val="90000"/>
              </a:lnSpc>
              <a:spcBef>
                <a:spcPts val="1000"/>
              </a:spcBef>
              <a:spcAft>
                <a:spcPts val="0"/>
              </a:spcAft>
              <a:buClr>
                <a:schemeClr val="dk1"/>
              </a:buClr>
              <a:buSzPts val="2200"/>
              <a:buNone/>
            </a:pPr>
            <a:endParaRPr sz="2200" dirty="0">
              <a:latin typeface="Arial"/>
              <a:ea typeface="Arial"/>
              <a:cs typeface="Arial"/>
              <a:sym typeface="Arial"/>
            </a:endParaRPr>
          </a:p>
        </p:txBody>
      </p:sp>
      <p:sp>
        <p:nvSpPr>
          <p:cNvPr id="405" name="Google Shape;405;p7"/>
          <p:cNvSpPr txBox="1"/>
          <p:nvPr/>
        </p:nvSpPr>
        <p:spPr>
          <a:xfrm>
            <a:off x="2432385" y="1322297"/>
            <a:ext cx="9472509" cy="144122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200"/>
              <a:buFont typeface="Arial"/>
              <a:buNone/>
            </a:pPr>
            <a:r>
              <a:rPr lang="ru-RU" sz="2200" b="1" i="0" strike="noStrike" cap="none" dirty="0">
                <a:solidFill>
                  <a:schemeClr val="dk1"/>
                </a:solidFill>
                <a:latin typeface="Arial"/>
                <a:ea typeface="Arial"/>
                <a:cs typeface="Arial"/>
                <a:sym typeface="Arial"/>
              </a:rPr>
              <a:t>Дыхательные пути</a:t>
            </a:r>
            <a:endParaRPr dirty="0"/>
          </a:p>
          <a:p>
            <a:pPr marL="228600" marR="0" lvl="0" indent="-228600" algn="l" rtl="0">
              <a:lnSpc>
                <a:spcPct val="100000"/>
              </a:lnSpc>
              <a:spcBef>
                <a:spcPts val="0"/>
              </a:spcBef>
              <a:spcAft>
                <a:spcPts val="0"/>
              </a:spcAft>
              <a:buClr>
                <a:schemeClr val="dk1"/>
              </a:buClr>
              <a:buSzPts val="2200"/>
              <a:buFont typeface="Arial"/>
              <a:buChar char="•"/>
            </a:pPr>
            <a:r>
              <a:rPr lang="ru-RU" sz="2200" dirty="0">
                <a:solidFill>
                  <a:schemeClr val="dk1"/>
                </a:solidFill>
                <a:latin typeface="Arial"/>
                <a:ea typeface="Arial"/>
                <a:cs typeface="Arial"/>
                <a:sym typeface="Arial"/>
              </a:rPr>
              <a:t>Пациент может быть не в состоянии обеспечить проходимость своих дыхательных путей и рискует захлебнуться рвотными массами</a:t>
            </a:r>
            <a:endParaRPr dirty="0"/>
          </a:p>
          <a:p>
            <a:pPr marL="228600" marR="0" lvl="0" indent="-88900" algn="l" rtl="0">
              <a:lnSpc>
                <a:spcPct val="90000"/>
              </a:lnSpc>
              <a:spcBef>
                <a:spcPts val="1000"/>
              </a:spcBef>
              <a:spcAft>
                <a:spcPts val="0"/>
              </a:spcAft>
              <a:buClr>
                <a:schemeClr val="dk1"/>
              </a:buClr>
              <a:buSzPts val="2200"/>
              <a:buFont typeface="Arial"/>
              <a:buNone/>
            </a:pPr>
            <a:endParaRPr sz="2200" b="1" i="0" u="none" strike="noStrike" cap="none" dirty="0">
              <a:solidFill>
                <a:schemeClr val="dk1"/>
              </a:solidFill>
              <a:latin typeface="Arial"/>
              <a:ea typeface="Arial"/>
              <a:cs typeface="Arial"/>
              <a:sym typeface="Arial"/>
            </a:endParaRPr>
          </a:p>
        </p:txBody>
      </p:sp>
      <p:sp>
        <p:nvSpPr>
          <p:cNvPr id="406" name="Google Shape;406;p7"/>
          <p:cNvSpPr txBox="1"/>
          <p:nvPr/>
        </p:nvSpPr>
        <p:spPr>
          <a:xfrm>
            <a:off x="2427437" y="4293197"/>
            <a:ext cx="8382000" cy="22097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Arial"/>
              <a:buNone/>
            </a:pPr>
            <a:r>
              <a:rPr lang="ru-RU" sz="2200" b="1">
                <a:solidFill>
                  <a:schemeClr val="dk1"/>
                </a:solidFill>
                <a:latin typeface="Arial"/>
                <a:ea typeface="Arial"/>
                <a:cs typeface="Arial"/>
                <a:sym typeface="Arial"/>
              </a:rPr>
              <a:t>Кровообращение</a:t>
            </a:r>
            <a:endParaRPr/>
          </a:p>
          <a:p>
            <a:pPr marL="342900" marR="0" lvl="0" indent="-342900" algn="l" rtl="0">
              <a:lnSpc>
                <a:spcPct val="100000"/>
              </a:lnSpc>
              <a:spcBef>
                <a:spcPts val="0"/>
              </a:spcBef>
              <a:spcAft>
                <a:spcPts val="0"/>
              </a:spcAft>
              <a:buClr>
                <a:schemeClr val="dk1"/>
              </a:buClr>
              <a:buSzPts val="2200"/>
              <a:buFont typeface="Arial"/>
              <a:buChar char="•"/>
            </a:pPr>
            <a:r>
              <a:rPr lang="ru-RU" sz="2200">
                <a:solidFill>
                  <a:schemeClr val="dk1"/>
                </a:solidFill>
                <a:latin typeface="Arial"/>
                <a:ea typeface="Arial"/>
                <a:cs typeface="Arial"/>
                <a:sym typeface="Arial"/>
              </a:rPr>
              <a:t>Недостаточная перфузия головного мозга</a:t>
            </a:r>
            <a:endParaRPr/>
          </a:p>
          <a:p>
            <a:pPr marL="342900" marR="0" lvl="0" indent="-342900" algn="l" rtl="0">
              <a:lnSpc>
                <a:spcPct val="100000"/>
              </a:lnSpc>
              <a:spcBef>
                <a:spcPts val="0"/>
              </a:spcBef>
              <a:spcAft>
                <a:spcPts val="0"/>
              </a:spcAft>
              <a:buClr>
                <a:schemeClr val="dk1"/>
              </a:buClr>
              <a:buSzPts val="2200"/>
              <a:buFont typeface="Arial"/>
              <a:buChar char="•"/>
            </a:pPr>
            <a:r>
              <a:rPr lang="ru-RU" sz="2200">
                <a:solidFill>
                  <a:schemeClr val="dk1"/>
                </a:solidFill>
                <a:latin typeface="Arial"/>
                <a:ea typeface="Arial"/>
                <a:cs typeface="Arial"/>
                <a:sym typeface="Arial"/>
              </a:rPr>
              <a:t>Ищите признаки шока и устраняйте их причины</a:t>
            </a:r>
            <a:endParaRPr/>
          </a:p>
          <a:p>
            <a:pPr marL="342900" marR="0" lvl="0" indent="-342900" algn="l" rtl="0">
              <a:lnSpc>
                <a:spcPct val="100000"/>
              </a:lnSpc>
              <a:spcBef>
                <a:spcPts val="0"/>
              </a:spcBef>
              <a:spcAft>
                <a:spcPts val="0"/>
              </a:spcAft>
              <a:buClr>
                <a:schemeClr val="dk1"/>
              </a:buClr>
              <a:buSzPts val="2200"/>
              <a:buFont typeface="Arial"/>
              <a:buChar char="•"/>
            </a:pPr>
            <a:r>
              <a:rPr lang="ru-RU" sz="2200">
                <a:solidFill>
                  <a:schemeClr val="dk1"/>
                </a:solidFill>
                <a:latin typeface="Arial"/>
                <a:ea typeface="Arial"/>
                <a:cs typeface="Arial"/>
                <a:sym typeface="Arial"/>
              </a:rPr>
              <a:t>Низкое артериальное давление</a:t>
            </a:r>
            <a:endParaRPr/>
          </a:p>
          <a:p>
            <a:pPr marL="342900" marR="0" lvl="0" indent="-342900" algn="l" rtl="0">
              <a:lnSpc>
                <a:spcPct val="100000"/>
              </a:lnSpc>
              <a:spcBef>
                <a:spcPts val="0"/>
              </a:spcBef>
              <a:spcAft>
                <a:spcPts val="0"/>
              </a:spcAft>
              <a:buClr>
                <a:schemeClr val="dk1"/>
              </a:buClr>
              <a:buSzPts val="2200"/>
              <a:buFont typeface="Arial"/>
              <a:buChar char="•"/>
            </a:pPr>
            <a:r>
              <a:rPr lang="ru-RU" sz="2200">
                <a:solidFill>
                  <a:schemeClr val="dk1"/>
                </a:solidFill>
                <a:latin typeface="Arial"/>
                <a:ea typeface="Arial"/>
                <a:cs typeface="Arial"/>
                <a:sym typeface="Arial"/>
              </a:rPr>
              <a:t>Повышенная частота сердечных сокращений</a:t>
            </a:r>
            <a:endParaRPr/>
          </a:p>
          <a:p>
            <a:pPr marL="342900" marR="0" lvl="0" indent="-342900" algn="l" rtl="0">
              <a:lnSpc>
                <a:spcPct val="100000"/>
              </a:lnSpc>
              <a:spcBef>
                <a:spcPts val="0"/>
              </a:spcBef>
              <a:spcAft>
                <a:spcPts val="0"/>
              </a:spcAft>
              <a:buClr>
                <a:schemeClr val="dk1"/>
              </a:buClr>
              <a:buSzPts val="2200"/>
              <a:buFont typeface="Arial"/>
              <a:buChar char="•"/>
            </a:pPr>
            <a:r>
              <a:rPr lang="ru-RU" sz="2200">
                <a:solidFill>
                  <a:schemeClr val="dk1"/>
                </a:solidFill>
                <a:latin typeface="Arial"/>
                <a:ea typeface="Arial"/>
                <a:cs typeface="Arial"/>
                <a:sym typeface="Arial"/>
              </a:rPr>
              <a:t>Замедленная рекапилляризация</a:t>
            </a:r>
            <a:endParaRPr sz="2200">
              <a:solidFill>
                <a:schemeClr val="dk1"/>
              </a:solidFill>
              <a:latin typeface="Arial"/>
              <a:ea typeface="Arial"/>
              <a:cs typeface="Arial"/>
              <a:sym typeface="Arial"/>
            </a:endParaRPr>
          </a:p>
          <a:p>
            <a:pPr marL="228600" marR="0" lvl="0" indent="-88900" algn="l" rtl="0">
              <a:lnSpc>
                <a:spcPct val="90000"/>
              </a:lnSpc>
              <a:spcBef>
                <a:spcPts val="1000"/>
              </a:spcBef>
              <a:spcAft>
                <a:spcPts val="0"/>
              </a:spcAft>
              <a:buClr>
                <a:schemeClr val="dk1"/>
              </a:buClr>
              <a:buSzPts val="2200"/>
              <a:buFont typeface="Arial"/>
              <a:buNone/>
            </a:pPr>
            <a:endParaRPr sz="2200" i="0" u="none" strike="noStrike" cap="none">
              <a:solidFill>
                <a:schemeClr val="dk1"/>
              </a:solidFill>
              <a:latin typeface="Arial"/>
              <a:ea typeface="Arial"/>
              <a:cs typeface="Arial"/>
              <a:sym typeface="Arial"/>
            </a:endParaRPr>
          </a:p>
        </p:txBody>
      </p:sp>
      <p:pic>
        <p:nvPicPr>
          <p:cNvPr id="407" name="Google Shape;407;p7"/>
          <p:cNvPicPr preferRelativeResize="0"/>
          <p:nvPr/>
        </p:nvPicPr>
        <p:blipFill rotWithShape="1">
          <a:blip r:embed="rId3">
            <a:alphaModFix/>
          </a:blip>
          <a:srcRect/>
          <a:stretch/>
        </p:blipFill>
        <p:spPr>
          <a:xfrm>
            <a:off x="287105" y="1319416"/>
            <a:ext cx="1847850" cy="990600"/>
          </a:xfrm>
          <a:prstGeom prst="rect">
            <a:avLst/>
          </a:prstGeom>
          <a:noFill/>
          <a:ln>
            <a:noFill/>
          </a:ln>
        </p:spPr>
      </p:pic>
      <p:pic>
        <p:nvPicPr>
          <p:cNvPr id="408" name="Google Shape;408;p7" descr="A picture containing logo&#10;&#10;Description automatically generated"/>
          <p:cNvPicPr preferRelativeResize="0"/>
          <p:nvPr/>
        </p:nvPicPr>
        <p:blipFill rotWithShape="1">
          <a:blip r:embed="rId4">
            <a:alphaModFix/>
          </a:blip>
          <a:srcRect/>
          <a:stretch/>
        </p:blipFill>
        <p:spPr>
          <a:xfrm>
            <a:off x="255333" y="2644126"/>
            <a:ext cx="1876425" cy="1038225"/>
          </a:xfrm>
          <a:prstGeom prst="rect">
            <a:avLst/>
          </a:prstGeom>
          <a:noFill/>
          <a:ln>
            <a:noFill/>
          </a:ln>
        </p:spPr>
      </p:pic>
      <p:pic>
        <p:nvPicPr>
          <p:cNvPr id="409" name="Google Shape;409;p7" descr="A picture containing icon&#10;&#10;Description automatically generated"/>
          <p:cNvPicPr preferRelativeResize="0"/>
          <p:nvPr/>
        </p:nvPicPr>
        <p:blipFill rotWithShape="1">
          <a:blip r:embed="rId5">
            <a:alphaModFix/>
          </a:blip>
          <a:srcRect/>
          <a:stretch/>
        </p:blipFill>
        <p:spPr>
          <a:xfrm>
            <a:off x="262951" y="4296839"/>
            <a:ext cx="1857375" cy="98107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Вопрос из рабочей тетради №5</a:t>
            </a:r>
            <a:endParaRPr/>
          </a:p>
        </p:txBody>
      </p:sp>
      <p:sp>
        <p:nvSpPr>
          <p:cNvPr id="1021" name="Google Shape;1021;p70"/>
          <p:cNvSpPr txBox="1">
            <a:spLocks noGrp="1"/>
          </p:cNvSpPr>
          <p:nvPr>
            <p:ph type="body" idx="1"/>
          </p:nvPr>
        </p:nvSpPr>
        <p:spPr>
          <a:xfrm>
            <a:off x="838200" y="1523067"/>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ru-RU"/>
              <a:t>Как бы вы оценивали наличие инфекции мозга у ребенка?</a:t>
            </a:r>
            <a:endParaRPr/>
          </a:p>
          <a:p>
            <a:pPr marL="0" lvl="0" indent="0" algn="l" rtl="0">
              <a:lnSpc>
                <a:spcPct val="90000"/>
              </a:lnSpc>
              <a:spcBef>
                <a:spcPts val="1000"/>
              </a:spcBef>
              <a:spcAft>
                <a:spcPts val="0"/>
              </a:spcAft>
              <a:buClr>
                <a:schemeClr val="dk1"/>
              </a:buClr>
              <a:buSzPts val="2400"/>
              <a:buNone/>
            </a:pPr>
            <a:r>
              <a:rPr lang="ru-RU"/>
              <a:t>_________________________________________________________</a:t>
            </a:r>
            <a:endParaRPr/>
          </a:p>
          <a:p>
            <a:pPr marL="0" lvl="0" indent="0" algn="l" rtl="0">
              <a:lnSpc>
                <a:spcPct val="90000"/>
              </a:lnSpc>
              <a:spcBef>
                <a:spcPts val="1000"/>
              </a:spcBef>
              <a:spcAft>
                <a:spcPts val="0"/>
              </a:spcAft>
              <a:buClr>
                <a:schemeClr val="dk1"/>
              </a:buClr>
              <a:buSzPts val="2400"/>
              <a:buNone/>
            </a:pPr>
            <a:r>
              <a:rPr lang="ru-RU"/>
              <a:t>_________________________________________________________</a:t>
            </a:r>
            <a:endParaRPr/>
          </a:p>
          <a:p>
            <a:pPr marL="0" lvl="0" indent="0" algn="l" rtl="0">
              <a:lnSpc>
                <a:spcPct val="90000"/>
              </a:lnSpc>
              <a:spcBef>
                <a:spcPts val="1000"/>
              </a:spcBef>
              <a:spcAft>
                <a:spcPts val="0"/>
              </a:spcAft>
              <a:buClr>
                <a:schemeClr val="dk1"/>
              </a:buClr>
              <a:buSzPts val="2400"/>
              <a:buNone/>
            </a:pPr>
            <a:endParaRPr/>
          </a:p>
          <a:p>
            <a:pPr marL="0" lvl="0" indent="0" algn="l" rtl="0">
              <a:lnSpc>
                <a:spcPct val="90000"/>
              </a:lnSpc>
              <a:spcBef>
                <a:spcPts val="1000"/>
              </a:spcBef>
              <a:spcAft>
                <a:spcPts val="0"/>
              </a:spcAft>
              <a:buClr>
                <a:schemeClr val="dk1"/>
              </a:buClr>
              <a:buSzPts val="2400"/>
              <a:buNone/>
            </a:pPr>
            <a:r>
              <a:rPr lang="ru-RU"/>
              <a:t>Почему гипогликемия часто возникает у тяжелобольных детей?</a:t>
            </a:r>
            <a:endParaRPr/>
          </a:p>
          <a:p>
            <a:pPr marL="0" lvl="0" indent="0" algn="l" rtl="0">
              <a:lnSpc>
                <a:spcPct val="90000"/>
              </a:lnSpc>
              <a:spcBef>
                <a:spcPts val="1000"/>
              </a:spcBef>
              <a:spcAft>
                <a:spcPts val="0"/>
              </a:spcAft>
              <a:buClr>
                <a:schemeClr val="dk1"/>
              </a:buClr>
              <a:buSzPts val="2400"/>
              <a:buNone/>
            </a:pPr>
            <a:r>
              <a:rPr lang="ru-RU"/>
              <a:t>_________________________________________________________</a:t>
            </a:r>
            <a:endParaRPr/>
          </a:p>
          <a:p>
            <a:pPr marL="0" lvl="0" indent="0" algn="l" rtl="0">
              <a:lnSpc>
                <a:spcPct val="90000"/>
              </a:lnSpc>
              <a:spcBef>
                <a:spcPts val="1000"/>
              </a:spcBef>
              <a:spcAft>
                <a:spcPts val="0"/>
              </a:spcAft>
              <a:buClr>
                <a:schemeClr val="dk1"/>
              </a:buClr>
              <a:buSzPts val="2400"/>
              <a:buNone/>
            </a:pPr>
            <a:r>
              <a:rPr lang="ru-RU"/>
              <a:t>_________________________________________________________</a:t>
            </a:r>
            <a:endParaRPr/>
          </a:p>
          <a:p>
            <a:pPr marL="0" lvl="0" indent="0" algn="l" rtl="0">
              <a:lnSpc>
                <a:spcPct val="90000"/>
              </a:lnSpc>
              <a:spcBef>
                <a:spcPts val="1000"/>
              </a:spcBef>
              <a:spcAft>
                <a:spcPts val="0"/>
              </a:spcAft>
              <a:buClr>
                <a:schemeClr val="dk1"/>
              </a:buClr>
              <a:buSzPts val="2400"/>
              <a:buNone/>
            </a:pPr>
            <a:endParaRPr/>
          </a:p>
          <a:p>
            <a:pPr marL="0" lvl="0" indent="0" algn="l" rtl="0">
              <a:lnSpc>
                <a:spcPct val="90000"/>
              </a:lnSpc>
              <a:spcBef>
                <a:spcPts val="1000"/>
              </a:spcBef>
              <a:spcAft>
                <a:spcPts val="0"/>
              </a:spcAft>
              <a:buClr>
                <a:schemeClr val="dk1"/>
              </a:buClr>
              <a:buSzPts val="2400"/>
              <a:buNone/>
            </a:pPr>
            <a:r>
              <a:rPr lang="ru-RU"/>
              <a:t>Признаком чего могут быть судороги / конвульсии у маленького ребенка?</a:t>
            </a:r>
            <a:endParaRPr/>
          </a:p>
          <a:p>
            <a:pPr marL="0" lvl="0" indent="0" algn="l" rtl="0">
              <a:lnSpc>
                <a:spcPct val="90000"/>
              </a:lnSpc>
              <a:spcBef>
                <a:spcPts val="1000"/>
              </a:spcBef>
              <a:spcAft>
                <a:spcPts val="0"/>
              </a:spcAft>
              <a:buClr>
                <a:schemeClr val="dk1"/>
              </a:buClr>
              <a:buSzPts val="2400"/>
              <a:buNone/>
            </a:pPr>
            <a:r>
              <a:rPr lang="ru-RU"/>
              <a:t>_________________________________________________________</a:t>
            </a:r>
            <a:endParaRPr/>
          </a:p>
          <a:p>
            <a:pPr marL="0" lvl="0" indent="0" algn="l" rtl="0">
              <a:lnSpc>
                <a:spcPct val="90000"/>
              </a:lnSpc>
              <a:spcBef>
                <a:spcPts val="1000"/>
              </a:spcBef>
              <a:spcAft>
                <a:spcPts val="0"/>
              </a:spcAft>
              <a:buClr>
                <a:schemeClr val="dk1"/>
              </a:buClr>
              <a:buSzPts val="2400"/>
              <a:buNone/>
            </a:pPr>
            <a:r>
              <a:rPr lang="ru-RU"/>
              <a:t>_________________________________________________________</a:t>
            </a:r>
            <a:endParaRPr/>
          </a:p>
          <a:p>
            <a:pPr marL="0" lvl="0" indent="0" algn="l" rtl="0">
              <a:lnSpc>
                <a:spcPct val="90000"/>
              </a:lnSpc>
              <a:spcBef>
                <a:spcPts val="1000"/>
              </a:spcBef>
              <a:spcAft>
                <a:spcPts val="0"/>
              </a:spcAft>
              <a:buClr>
                <a:schemeClr val="dk1"/>
              </a:buClr>
              <a:buSzPts val="2400"/>
              <a:buNone/>
            </a:pPr>
            <a:endParaRPr/>
          </a:p>
        </p:txBody>
      </p:sp>
      <p:pic>
        <p:nvPicPr>
          <p:cNvPr id="1022" name="Google Shape;1022;p70"/>
          <p:cNvPicPr preferRelativeResize="0"/>
          <p:nvPr/>
        </p:nvPicPr>
        <p:blipFill rotWithShape="1">
          <a:blip r:embed="rId3">
            <a:alphaModFix/>
          </a:blip>
          <a:srcRect/>
          <a:stretch/>
        </p:blipFill>
        <p:spPr>
          <a:xfrm>
            <a:off x="9735399" y="365124"/>
            <a:ext cx="2170852" cy="1696758"/>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Порядок действий при передаче пациента</a:t>
            </a:r>
            <a:endParaRPr/>
          </a:p>
        </p:txBody>
      </p:sp>
      <p:sp>
        <p:nvSpPr>
          <p:cNvPr id="1029" name="Google Shape;1029;p71"/>
          <p:cNvSpPr txBox="1">
            <a:spLocks noGrp="1"/>
          </p:cNvSpPr>
          <p:nvPr>
            <p:ph type="body" idx="1"/>
          </p:nvPr>
        </p:nvSpPr>
        <p:spPr>
          <a:xfrm>
            <a:off x="838200" y="1690688"/>
            <a:ext cx="10515600" cy="448627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600"/>
              <a:buChar char="•"/>
            </a:pPr>
            <a:r>
              <a:rPr lang="ru-RU" sz="2600">
                <a:latin typeface="Arial"/>
                <a:ea typeface="Arial"/>
                <a:cs typeface="Arial"/>
                <a:sym typeface="Arial"/>
              </a:rPr>
              <a:t>Передача пациента зависит от причины.</a:t>
            </a:r>
            <a:endParaRPr/>
          </a:p>
          <a:p>
            <a:pPr marL="228600" lvl="0" indent="-228600" algn="l" rtl="0">
              <a:lnSpc>
                <a:spcPct val="90000"/>
              </a:lnSpc>
              <a:spcBef>
                <a:spcPts val="1000"/>
              </a:spcBef>
              <a:spcAft>
                <a:spcPts val="0"/>
              </a:spcAft>
              <a:buClr>
                <a:schemeClr val="dk1"/>
              </a:buClr>
              <a:buSzPts val="2600"/>
              <a:buChar char="•"/>
            </a:pPr>
            <a:r>
              <a:rPr lang="ru-RU" sz="2600">
                <a:latin typeface="Arial"/>
                <a:ea typeface="Arial"/>
                <a:cs typeface="Arial"/>
                <a:sym typeface="Arial"/>
              </a:rPr>
              <a:t>Причины, которые быстро не устраняются или могут вернуться, требуют лечения в стационаре.</a:t>
            </a:r>
            <a:endParaRPr/>
          </a:p>
          <a:p>
            <a:pPr marL="228600" lvl="0" indent="-228600" algn="l" rtl="0">
              <a:lnSpc>
                <a:spcPct val="90000"/>
              </a:lnSpc>
              <a:spcBef>
                <a:spcPts val="1000"/>
              </a:spcBef>
              <a:spcAft>
                <a:spcPts val="0"/>
              </a:spcAft>
              <a:buClr>
                <a:schemeClr val="dk1"/>
              </a:buClr>
              <a:buSzPts val="2600"/>
              <a:buChar char="•"/>
            </a:pPr>
            <a:r>
              <a:rPr lang="ru-RU" sz="2600">
                <a:latin typeface="Arial"/>
                <a:ea typeface="Arial"/>
                <a:cs typeface="Arial"/>
                <a:sym typeface="Arial"/>
              </a:rPr>
              <a:t>Внимательно следите за проблемами с дыхательными путями. </a:t>
            </a:r>
            <a:endParaRPr/>
          </a:p>
          <a:p>
            <a:pPr marL="228600" lvl="0" indent="-228600" algn="l" rtl="0">
              <a:lnSpc>
                <a:spcPct val="90000"/>
              </a:lnSpc>
              <a:spcBef>
                <a:spcPts val="1000"/>
              </a:spcBef>
              <a:spcAft>
                <a:spcPts val="0"/>
              </a:spcAft>
              <a:buClr>
                <a:schemeClr val="dk1"/>
              </a:buClr>
              <a:buSzPts val="2600"/>
              <a:buChar char="•"/>
            </a:pPr>
            <a:r>
              <a:rPr lang="ru-RU" sz="2600">
                <a:latin typeface="Arial"/>
                <a:ea typeface="Arial"/>
                <a:cs typeface="Arial"/>
                <a:sym typeface="Arial"/>
              </a:rPr>
              <a:t>Подумайте о ПЕРЕДАЧЕ / ПЕРЕВОДЕ пациента для проведения расширенных мероприятий по обеспечению проходимости дыхательных путей.</a:t>
            </a:r>
            <a:endParaRPr/>
          </a:p>
          <a:p>
            <a:pPr marL="228600" lvl="0" indent="-228600" algn="l" rtl="0">
              <a:lnSpc>
                <a:spcPct val="90000"/>
              </a:lnSpc>
              <a:spcBef>
                <a:spcPts val="1000"/>
              </a:spcBef>
              <a:spcAft>
                <a:spcPts val="0"/>
              </a:spcAft>
              <a:buClr>
                <a:schemeClr val="dk1"/>
              </a:buClr>
              <a:buSzPts val="2600"/>
              <a:buChar char="•"/>
            </a:pPr>
            <a:r>
              <a:rPr lang="ru-RU" sz="2600">
                <a:latin typeface="Arial"/>
                <a:ea typeface="Arial"/>
                <a:cs typeface="Arial"/>
                <a:sym typeface="Arial"/>
              </a:rPr>
              <a:t>При гипогликемии изучите причину и возможность ее повторного развития.</a:t>
            </a:r>
            <a:endParaRPr/>
          </a:p>
          <a:p>
            <a:pPr marL="228600" lvl="0" indent="-228600" algn="l" rtl="0">
              <a:lnSpc>
                <a:spcPct val="90000"/>
              </a:lnSpc>
              <a:spcBef>
                <a:spcPts val="1000"/>
              </a:spcBef>
              <a:spcAft>
                <a:spcPts val="0"/>
              </a:spcAft>
              <a:buClr>
                <a:schemeClr val="dk1"/>
              </a:buClr>
              <a:buSzPts val="2600"/>
              <a:buChar char="•"/>
            </a:pPr>
            <a:r>
              <a:rPr lang="ru-RU" sz="2600">
                <a:latin typeface="Arial"/>
                <a:ea typeface="Arial"/>
                <a:cs typeface="Arial"/>
                <a:sym typeface="Arial"/>
              </a:rPr>
              <a:t>При передозировке опиоидами учитывайте необходимость повторных доз налоксона. </a:t>
            </a:r>
            <a:endParaRPr/>
          </a:p>
          <a:p>
            <a:pPr marL="228600" lvl="0" indent="-63500" algn="l" rtl="0">
              <a:lnSpc>
                <a:spcPct val="90000"/>
              </a:lnSpc>
              <a:spcBef>
                <a:spcPts val="1000"/>
              </a:spcBef>
              <a:spcAft>
                <a:spcPts val="0"/>
              </a:spcAft>
              <a:buClr>
                <a:schemeClr val="dk1"/>
              </a:buClr>
              <a:buSzPts val="2600"/>
              <a:buNone/>
            </a:pPr>
            <a:endParaRPr sz="2600"/>
          </a:p>
          <a:p>
            <a:pPr marL="228600" lvl="0" indent="-63500" algn="l" rtl="0">
              <a:lnSpc>
                <a:spcPct val="90000"/>
              </a:lnSpc>
              <a:spcBef>
                <a:spcPts val="1000"/>
              </a:spcBef>
              <a:spcAft>
                <a:spcPts val="0"/>
              </a:spcAft>
              <a:buClr>
                <a:schemeClr val="dk1"/>
              </a:buClr>
              <a:buSzPts val="2600"/>
              <a:buNone/>
            </a:pPr>
            <a:endParaRPr sz="2600"/>
          </a:p>
          <a:p>
            <a:pPr marL="228600" lvl="0" indent="-63500" algn="l" rtl="0">
              <a:lnSpc>
                <a:spcPct val="90000"/>
              </a:lnSpc>
              <a:spcBef>
                <a:spcPts val="1000"/>
              </a:spcBef>
              <a:spcAft>
                <a:spcPts val="0"/>
              </a:spcAft>
              <a:buClr>
                <a:schemeClr val="dk1"/>
              </a:buClr>
              <a:buSzPts val="2600"/>
              <a:buNone/>
            </a:pPr>
            <a:endParaRPr sz="26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72"/>
          <p:cNvSpPr txBox="1">
            <a:spLocks noGrp="1"/>
          </p:cNvSpPr>
          <p:nvPr>
            <p:ph type="title"/>
          </p:nvPr>
        </p:nvSpPr>
        <p:spPr>
          <a:xfrm>
            <a:off x="1709346" y="276621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ru-RU"/>
              <a:t>Вопросы</a:t>
            </a:r>
            <a:endParaRPr/>
          </a:p>
        </p:txBody>
      </p:sp>
      <p:sp>
        <p:nvSpPr>
          <p:cNvPr id="1036" name="Google Shape;1036;p72"/>
          <p:cNvSpPr txBox="1"/>
          <p:nvPr/>
        </p:nvSpPr>
        <p:spPr>
          <a:xfrm>
            <a:off x="2576094" y="1990613"/>
            <a:ext cx="6478980" cy="31700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ED7D31"/>
              </a:buClr>
              <a:buSzPts val="20000"/>
              <a:buFont typeface="Calibri"/>
              <a:buNone/>
            </a:pPr>
            <a:r>
              <a:rPr lang="ru-RU" sz="20000" b="1" i="0" u="none" strike="noStrike" cap="none">
                <a:solidFill>
                  <a:srgbClr val="ED7D31"/>
                </a:solidFill>
                <a:latin typeface="Calibri"/>
                <a:ea typeface="Calibri"/>
                <a:cs typeface="Calibri"/>
                <a:sym typeface="Calibri"/>
              </a:rPr>
              <a:t>?</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73"/>
          <p:cNvSpPr txBox="1"/>
          <p:nvPr/>
        </p:nvSpPr>
        <p:spPr>
          <a:xfrm>
            <a:off x="-2349" y="1828935"/>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1042" name="Google Shape;1042;p73"/>
          <p:cNvSpPr txBox="1">
            <a:spLocks noGrp="1"/>
          </p:cNvSpPr>
          <p:nvPr>
            <p:ph type="title"/>
          </p:nvPr>
        </p:nvSpPr>
        <p:spPr>
          <a:xfrm>
            <a:off x="93050" y="1813346"/>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Arial"/>
              <a:buNone/>
            </a:pPr>
            <a:r>
              <a:rPr lang="ru-RU" sz="4000" b="1">
                <a:solidFill>
                  <a:srgbClr val="FFFFFF"/>
                </a:solidFill>
                <a:latin typeface="Arial"/>
                <a:ea typeface="Arial"/>
                <a:cs typeface="Arial"/>
                <a:sym typeface="Arial"/>
              </a:rPr>
              <a:t>Быстрые карточки</a:t>
            </a:r>
            <a:endParaRPr/>
          </a:p>
        </p:txBody>
      </p:sp>
      <p:pic>
        <p:nvPicPr>
          <p:cNvPr id="1043" name="Google Shape;1043;p73" descr="Logo, company name&#10;&#10;Description automatically generated"/>
          <p:cNvPicPr preferRelativeResize="0"/>
          <p:nvPr/>
        </p:nvPicPr>
        <p:blipFill rotWithShape="1">
          <a:blip r:embed="rId3">
            <a:alphaModFix/>
          </a:blip>
          <a:srcRect/>
          <a:stretch/>
        </p:blipFill>
        <p:spPr>
          <a:xfrm>
            <a:off x="8990107" y="5716787"/>
            <a:ext cx="3155301" cy="1090789"/>
          </a:xfrm>
          <a:prstGeom prst="rect">
            <a:avLst/>
          </a:prstGeom>
          <a:noFill/>
          <a:ln>
            <a:noFill/>
          </a:ln>
        </p:spPr>
      </p:pic>
      <p:pic>
        <p:nvPicPr>
          <p:cNvPr id="1044" name="Google Shape;1044;p73"/>
          <p:cNvPicPr preferRelativeResize="0"/>
          <p:nvPr/>
        </p:nvPicPr>
        <p:blipFill rotWithShape="1">
          <a:blip r:embed="rId4">
            <a:alphaModFix/>
          </a:blip>
          <a:srcRect/>
          <a:stretch/>
        </p:blipFill>
        <p:spPr>
          <a:xfrm>
            <a:off x="10944584" y="88960"/>
            <a:ext cx="1085850" cy="161925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pic>
        <p:nvPicPr>
          <p:cNvPr id="1050" name="Google Shape;1050;p74"/>
          <p:cNvPicPr preferRelativeResize="0"/>
          <p:nvPr/>
        </p:nvPicPr>
        <p:blipFill rotWithShape="1">
          <a:blip r:embed="rId3">
            <a:alphaModFix/>
          </a:blip>
          <a:srcRect/>
          <a:stretch/>
        </p:blipFill>
        <p:spPr>
          <a:xfrm>
            <a:off x="788302" y="454175"/>
            <a:ext cx="10764752" cy="5782482"/>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pic>
        <p:nvPicPr>
          <p:cNvPr id="1056" name="Google Shape;1056;p75"/>
          <p:cNvPicPr preferRelativeResize="0"/>
          <p:nvPr/>
        </p:nvPicPr>
        <p:blipFill rotWithShape="1">
          <a:blip r:embed="rId3">
            <a:alphaModFix/>
          </a:blip>
          <a:srcRect/>
          <a:stretch/>
        </p:blipFill>
        <p:spPr>
          <a:xfrm>
            <a:off x="274693" y="449279"/>
            <a:ext cx="11572749" cy="5414807"/>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pic>
        <p:nvPicPr>
          <p:cNvPr id="1062" name="Google Shape;1062;p76"/>
          <p:cNvPicPr preferRelativeResize="0"/>
          <p:nvPr/>
        </p:nvPicPr>
        <p:blipFill rotWithShape="1">
          <a:blip r:embed="rId3">
            <a:alphaModFix/>
          </a:blip>
          <a:srcRect/>
          <a:stretch/>
        </p:blipFill>
        <p:spPr>
          <a:xfrm>
            <a:off x="2864061" y="0"/>
            <a:ext cx="7908708" cy="68580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77"/>
          <p:cNvSpPr txBox="1"/>
          <p:nvPr/>
        </p:nvSpPr>
        <p:spPr>
          <a:xfrm>
            <a:off x="-2044" y="394276"/>
            <a:ext cx="12193740" cy="135635"/>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1068" name="Google Shape;1068;p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Краткий обзор</a:t>
            </a:r>
            <a:endParaRPr/>
          </a:p>
        </p:txBody>
      </p:sp>
      <p:sp>
        <p:nvSpPr>
          <p:cNvPr id="1069" name="Google Shape;1069;p77"/>
          <p:cNvSpPr txBox="1">
            <a:spLocks noGrp="1"/>
          </p:cNvSpPr>
          <p:nvPr>
            <p:ph type="body" idx="1"/>
          </p:nvPr>
        </p:nvSpPr>
        <p:spPr>
          <a:xfrm>
            <a:off x="837025" y="1685850"/>
            <a:ext cx="11040236" cy="457580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1F3864"/>
              </a:buClr>
              <a:buSzPts val="2200"/>
              <a:buNone/>
            </a:pPr>
            <a:r>
              <a:rPr lang="ru-RU" sz="2200" dirty="0">
                <a:solidFill>
                  <a:srgbClr val="1F3864"/>
                </a:solidFill>
                <a:latin typeface="Arial"/>
                <a:ea typeface="Arial"/>
                <a:cs typeface="Arial"/>
                <a:sym typeface="Arial"/>
              </a:rPr>
              <a:t>В этой презентации мы рассмотрели следующие темы:</a:t>
            </a:r>
            <a:endParaRPr dirty="0"/>
          </a:p>
          <a:p>
            <a:pPr marL="228600" lvl="0" indent="-228600" algn="l" rtl="0">
              <a:lnSpc>
                <a:spcPct val="100000"/>
              </a:lnSpc>
              <a:spcBef>
                <a:spcPts val="1000"/>
              </a:spcBef>
              <a:spcAft>
                <a:spcPts val="0"/>
              </a:spcAft>
              <a:buClr>
                <a:schemeClr val="dk1"/>
              </a:buClr>
              <a:buSzPts val="2200"/>
              <a:buFont typeface="Arial"/>
              <a:buChar char="•"/>
            </a:pPr>
            <a:r>
              <a:rPr lang="ru-RU" sz="2200" dirty="0">
                <a:latin typeface="Arial"/>
                <a:ea typeface="Arial"/>
                <a:cs typeface="Arial"/>
                <a:sym typeface="Arial"/>
              </a:rPr>
              <a:t>Как применять схему сбора анамнеза SAMPLE к пациенту с ИПС</a:t>
            </a:r>
            <a:endParaRPr dirty="0"/>
          </a:p>
          <a:p>
            <a:pPr marL="228600" lvl="0" indent="-228600" algn="l" rtl="0">
              <a:lnSpc>
                <a:spcPct val="100000"/>
              </a:lnSpc>
              <a:spcBef>
                <a:spcPts val="1000"/>
              </a:spcBef>
              <a:spcAft>
                <a:spcPts val="0"/>
              </a:spcAft>
              <a:buClr>
                <a:schemeClr val="dk1"/>
              </a:buClr>
              <a:buSzPts val="2200"/>
              <a:buFont typeface="Arial"/>
              <a:buChar char="•"/>
            </a:pPr>
            <a:r>
              <a:rPr lang="ru-RU" sz="2200" dirty="0">
                <a:latin typeface="Arial"/>
                <a:ea typeface="Arial"/>
                <a:cs typeface="Arial"/>
                <a:sym typeface="Arial"/>
              </a:rPr>
              <a:t>Ключевые элементы анамнеза, указывающие на различные причины ИПС</a:t>
            </a:r>
            <a:endParaRPr dirty="0"/>
          </a:p>
          <a:p>
            <a:pPr marL="228600" lvl="0" indent="-228600" algn="l" rtl="0">
              <a:lnSpc>
                <a:spcPct val="100000"/>
              </a:lnSpc>
              <a:spcBef>
                <a:spcPts val="1000"/>
              </a:spcBef>
              <a:spcAft>
                <a:spcPts val="0"/>
              </a:spcAft>
              <a:buClr>
                <a:schemeClr val="dk1"/>
              </a:buClr>
              <a:buSzPts val="2200"/>
              <a:buFont typeface="Arial"/>
              <a:buChar char="•"/>
            </a:pPr>
            <a:r>
              <a:rPr lang="ru-RU" sz="2200" dirty="0">
                <a:latin typeface="Arial"/>
                <a:ea typeface="Arial"/>
                <a:cs typeface="Arial"/>
                <a:sym typeface="Arial"/>
              </a:rPr>
              <a:t>Причины ИПС у взрослых и детей, представляющие собой высокий риск</a:t>
            </a:r>
            <a:endParaRPr dirty="0"/>
          </a:p>
          <a:p>
            <a:pPr marL="228600" lvl="0" indent="-228600" algn="l" rtl="0">
              <a:lnSpc>
                <a:spcPct val="100000"/>
              </a:lnSpc>
              <a:spcBef>
                <a:spcPts val="1000"/>
              </a:spcBef>
              <a:spcAft>
                <a:spcPts val="0"/>
              </a:spcAft>
              <a:buClr>
                <a:srgbClr val="000000"/>
              </a:buClr>
              <a:buSzPts val="2200"/>
              <a:buFont typeface="Arial"/>
              <a:buChar char="•"/>
            </a:pPr>
            <a:r>
              <a:rPr lang="ru-RU" sz="2200" dirty="0">
                <a:solidFill>
                  <a:srgbClr val="000000"/>
                </a:solidFill>
                <a:latin typeface="Arial"/>
                <a:ea typeface="Arial"/>
                <a:cs typeface="Arial"/>
                <a:sym typeface="Arial"/>
              </a:rPr>
              <a:t>Как проводить вторичное обследование пациента с ИПС</a:t>
            </a:r>
            <a:endParaRPr dirty="0"/>
          </a:p>
          <a:p>
            <a:pPr marL="228600" lvl="0" indent="-228600" algn="l" rtl="0">
              <a:lnSpc>
                <a:spcPct val="100000"/>
              </a:lnSpc>
              <a:spcBef>
                <a:spcPts val="1000"/>
              </a:spcBef>
              <a:spcAft>
                <a:spcPts val="0"/>
              </a:spcAft>
              <a:buClr>
                <a:srgbClr val="000000"/>
              </a:buClr>
              <a:buSzPts val="2200"/>
              <a:buFont typeface="Arial"/>
              <a:buChar char="•"/>
            </a:pPr>
            <a:r>
              <a:rPr lang="ru-RU" sz="2200" dirty="0">
                <a:solidFill>
                  <a:srgbClr val="000000"/>
                </a:solidFill>
                <a:latin typeface="Arial"/>
                <a:ea typeface="Arial"/>
                <a:cs typeface="Arial"/>
                <a:sym typeface="Arial"/>
              </a:rPr>
              <a:t>Ключевые результаты обследования, указывающие на различные причины ИПС</a:t>
            </a:r>
            <a:endParaRPr dirty="0"/>
          </a:p>
          <a:p>
            <a:pPr marL="228600" lvl="0" indent="-228600" algn="l" rtl="0">
              <a:lnSpc>
                <a:spcPct val="100000"/>
              </a:lnSpc>
              <a:spcBef>
                <a:spcPts val="1000"/>
              </a:spcBef>
              <a:spcAft>
                <a:spcPts val="0"/>
              </a:spcAft>
              <a:buClr>
                <a:srgbClr val="000000"/>
              </a:buClr>
              <a:buSzPts val="2200"/>
              <a:buFont typeface="Arial"/>
              <a:buChar char="•"/>
            </a:pPr>
            <a:r>
              <a:rPr lang="ru-RU" sz="2200" dirty="0">
                <a:solidFill>
                  <a:srgbClr val="000000"/>
                </a:solidFill>
                <a:latin typeface="Arial"/>
                <a:ea typeface="Arial"/>
                <a:cs typeface="Arial"/>
                <a:sym typeface="Arial"/>
              </a:rPr>
              <a:t>Критические действия при лечении пациентов с ИПС</a:t>
            </a:r>
            <a:endParaRPr dirty="0"/>
          </a:p>
          <a:p>
            <a:pPr marL="228600" lvl="0" indent="-228600" algn="l" rtl="0">
              <a:lnSpc>
                <a:spcPct val="100000"/>
              </a:lnSpc>
              <a:spcBef>
                <a:spcPts val="1000"/>
              </a:spcBef>
              <a:spcAft>
                <a:spcPts val="0"/>
              </a:spcAft>
              <a:buClr>
                <a:srgbClr val="000000"/>
              </a:buClr>
              <a:buSzPts val="2200"/>
              <a:buFont typeface="Arial"/>
              <a:buChar char="•"/>
            </a:pPr>
            <a:r>
              <a:rPr lang="ru-RU" sz="2200" dirty="0">
                <a:solidFill>
                  <a:srgbClr val="000000"/>
                </a:solidFill>
                <a:latin typeface="Arial"/>
                <a:ea typeface="Arial"/>
                <a:cs typeface="Arial"/>
                <a:sym typeface="Arial"/>
              </a:rPr>
              <a:t>Основные навыки по устранению причин ИПС, представляющих высокий риск</a:t>
            </a:r>
            <a:endParaRPr dirty="0"/>
          </a:p>
          <a:p>
            <a:pPr marL="228600" lvl="0" indent="-228600" algn="l" rtl="0">
              <a:lnSpc>
                <a:spcPct val="100000"/>
              </a:lnSpc>
              <a:spcBef>
                <a:spcPts val="1000"/>
              </a:spcBef>
              <a:spcAft>
                <a:spcPts val="0"/>
              </a:spcAft>
              <a:buClr>
                <a:srgbClr val="000000"/>
              </a:buClr>
              <a:buSzPts val="2200"/>
              <a:buFont typeface="Arial"/>
              <a:buChar char="•"/>
            </a:pPr>
            <a:r>
              <a:rPr lang="ru-RU" sz="2200" dirty="0">
                <a:solidFill>
                  <a:srgbClr val="000000"/>
                </a:solidFill>
                <a:latin typeface="Arial"/>
                <a:ea typeface="Arial"/>
                <a:cs typeface="Arial"/>
                <a:sym typeface="Arial"/>
              </a:rPr>
              <a:t>Особые педиатрические аспекты у пациентов с ИПС</a:t>
            </a:r>
            <a:endParaRPr dirty="0"/>
          </a:p>
          <a:p>
            <a:pPr marL="228600" lvl="0" indent="-228600" algn="l" rtl="0">
              <a:lnSpc>
                <a:spcPct val="100000"/>
              </a:lnSpc>
              <a:spcBef>
                <a:spcPts val="1000"/>
              </a:spcBef>
              <a:spcAft>
                <a:spcPts val="0"/>
              </a:spcAft>
              <a:buClr>
                <a:srgbClr val="000000"/>
              </a:buClr>
              <a:buSzPts val="2200"/>
              <a:buFont typeface="Arial"/>
              <a:buChar char="•"/>
            </a:pPr>
            <a:r>
              <a:rPr lang="ru-RU" sz="2200" dirty="0">
                <a:solidFill>
                  <a:srgbClr val="000000"/>
                </a:solidFill>
                <a:latin typeface="Arial"/>
                <a:ea typeface="Arial"/>
                <a:cs typeface="Arial"/>
                <a:sym typeface="Arial"/>
              </a:rPr>
              <a:t>Порядок действий во время передачи пациентов с ИПС</a:t>
            </a:r>
            <a:endParaRPr dirty="0"/>
          </a:p>
          <a:p>
            <a:pPr marL="228600" lvl="0" indent="-88900" algn="l" rtl="0">
              <a:lnSpc>
                <a:spcPct val="100000"/>
              </a:lnSpc>
              <a:spcBef>
                <a:spcPts val="1000"/>
              </a:spcBef>
              <a:spcAft>
                <a:spcPts val="0"/>
              </a:spcAft>
              <a:buClr>
                <a:schemeClr val="dk1"/>
              </a:buClr>
              <a:buSzPts val="2200"/>
              <a:buFont typeface="Arial"/>
              <a:buNone/>
            </a:pPr>
            <a:endParaRPr sz="2200" dirty="0">
              <a:solidFill>
                <a:srgbClr val="000000"/>
              </a:solidFill>
              <a:latin typeface="Arial"/>
              <a:ea typeface="Arial"/>
              <a:cs typeface="Arial"/>
              <a:sym typeface="Arial"/>
            </a:endParaRPr>
          </a:p>
          <a:p>
            <a:pPr marL="0" lvl="0" indent="0" algn="l" rtl="0">
              <a:lnSpc>
                <a:spcPct val="100000"/>
              </a:lnSpc>
              <a:spcBef>
                <a:spcPts val="1000"/>
              </a:spcBef>
              <a:spcAft>
                <a:spcPts val="0"/>
              </a:spcAft>
              <a:buClr>
                <a:schemeClr val="dk1"/>
              </a:buClr>
              <a:buSzPts val="2200"/>
              <a:buNone/>
            </a:pPr>
            <a:endParaRPr sz="2200" dirty="0">
              <a:solidFill>
                <a:srgbClr val="000000"/>
              </a:solidFill>
              <a:latin typeface="Arial"/>
              <a:ea typeface="Arial"/>
              <a:cs typeface="Arial"/>
              <a:sym typeface="Arial"/>
            </a:endParaRPr>
          </a:p>
          <a:p>
            <a:pPr marL="0" lvl="0" indent="0" algn="l" rtl="0">
              <a:lnSpc>
                <a:spcPct val="100000"/>
              </a:lnSpc>
              <a:spcBef>
                <a:spcPts val="1000"/>
              </a:spcBef>
              <a:spcAft>
                <a:spcPts val="0"/>
              </a:spcAft>
              <a:buClr>
                <a:schemeClr val="dk1"/>
              </a:buClr>
              <a:buSzPts val="2200"/>
              <a:buNone/>
            </a:pPr>
            <a:endParaRPr sz="2200" b="1" dirty="0">
              <a:solidFill>
                <a:srgbClr val="000000"/>
              </a:solidFill>
              <a:latin typeface="Arial"/>
              <a:ea typeface="Arial"/>
              <a:cs typeface="Arial"/>
              <a:sym typeface="Arial"/>
            </a:endParaRPr>
          </a:p>
          <a:p>
            <a:pPr marL="228600" lvl="0" indent="-88900" algn="l" rtl="0">
              <a:lnSpc>
                <a:spcPct val="100000"/>
              </a:lnSpc>
              <a:spcBef>
                <a:spcPts val="1000"/>
              </a:spcBef>
              <a:spcAft>
                <a:spcPts val="0"/>
              </a:spcAft>
              <a:buClr>
                <a:schemeClr val="dk1"/>
              </a:buClr>
              <a:buSzPts val="2200"/>
              <a:buNone/>
            </a:pPr>
            <a:endParaRPr sz="2200" dirty="0">
              <a:solidFill>
                <a:srgbClr val="203864"/>
              </a:solidFill>
              <a:latin typeface="Arial"/>
              <a:ea typeface="Arial"/>
              <a:cs typeface="Arial"/>
              <a:sym typeface="A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8"/>
          <p:cNvSpPr txBox="1">
            <a:spLocks noGrp="1"/>
          </p:cNvSpPr>
          <p:nvPr>
            <p:ph type="title"/>
          </p:nvPr>
        </p:nvSpPr>
        <p:spPr>
          <a:xfrm>
            <a:off x="93897" y="-20138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Протокол ABCDE</a:t>
            </a:r>
            <a:endParaRPr dirty="0"/>
          </a:p>
        </p:txBody>
      </p:sp>
      <p:sp>
        <p:nvSpPr>
          <p:cNvPr id="416" name="Google Shape;416;p8"/>
          <p:cNvSpPr txBox="1">
            <a:spLocks noGrp="1"/>
          </p:cNvSpPr>
          <p:nvPr>
            <p:ph type="body" idx="1"/>
          </p:nvPr>
        </p:nvSpPr>
        <p:spPr>
          <a:xfrm>
            <a:off x="2429784" y="2834559"/>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endParaRPr sz="2400" b="1">
              <a:solidFill>
                <a:schemeClr val="dk1"/>
              </a:solidFill>
            </a:endParaRPr>
          </a:p>
          <a:p>
            <a:pPr marL="228600" lvl="0" indent="-76200" algn="l" rtl="0">
              <a:lnSpc>
                <a:spcPct val="90000"/>
              </a:lnSpc>
              <a:spcBef>
                <a:spcPts val="1000"/>
              </a:spcBef>
              <a:spcAft>
                <a:spcPts val="0"/>
              </a:spcAft>
              <a:buClr>
                <a:schemeClr val="dk1"/>
              </a:buClr>
              <a:buSzPts val="2400"/>
              <a:buNone/>
            </a:pPr>
            <a:endParaRPr>
              <a:latin typeface="Arial"/>
              <a:ea typeface="Arial"/>
              <a:cs typeface="Arial"/>
              <a:sym typeface="Arial"/>
            </a:endParaRPr>
          </a:p>
        </p:txBody>
      </p:sp>
      <p:sp>
        <p:nvSpPr>
          <p:cNvPr id="417" name="Google Shape;417;p8"/>
          <p:cNvSpPr txBox="1"/>
          <p:nvPr/>
        </p:nvSpPr>
        <p:spPr>
          <a:xfrm>
            <a:off x="481568" y="858283"/>
            <a:ext cx="11306241" cy="5840691"/>
          </a:xfrm>
          <a:prstGeom prst="rect">
            <a:avLst/>
          </a:prstGeom>
          <a:noFill/>
          <a:ln>
            <a:noFill/>
          </a:ln>
        </p:spPr>
        <p:txBody>
          <a:bodyPr spcFirstLastPara="1" wrap="square" lIns="91425" tIns="45700" rIns="91425" bIns="45700" anchor="t" anchorCtr="0">
            <a:noAutofit/>
          </a:bodyPr>
          <a:lstStyle/>
          <a:p>
            <a:pPr marL="1371600" marR="0" lvl="0" indent="0" algn="l" rtl="0">
              <a:lnSpc>
                <a:spcPct val="100000"/>
              </a:lnSpc>
              <a:spcBef>
                <a:spcPts val="0"/>
              </a:spcBef>
              <a:spcAft>
                <a:spcPts val="0"/>
              </a:spcAft>
              <a:buClr>
                <a:schemeClr val="dk1"/>
              </a:buClr>
              <a:buSzPts val="2000"/>
              <a:buFont typeface="Arial"/>
              <a:buNone/>
            </a:pPr>
            <a:r>
              <a:rPr lang="ru-RU" sz="2000" b="1" dirty="0">
                <a:solidFill>
                  <a:schemeClr val="dk1"/>
                </a:solidFill>
                <a:latin typeface="Arial"/>
                <a:ea typeface="Arial"/>
                <a:cs typeface="Arial"/>
                <a:sym typeface="Arial"/>
              </a:rPr>
              <a:t>  </a:t>
            </a:r>
            <a:r>
              <a:rPr lang="ru-RU" sz="2200" b="1" dirty="0">
                <a:solidFill>
                  <a:schemeClr val="dk1"/>
                </a:solidFill>
                <a:latin typeface="Arial"/>
                <a:ea typeface="Arial"/>
                <a:cs typeface="Arial"/>
                <a:sym typeface="Arial"/>
              </a:rPr>
              <a:t>Функции ЦНС</a:t>
            </a:r>
            <a:endParaRPr dirty="0"/>
          </a:p>
          <a:p>
            <a:pPr marL="1885950" marR="0" lvl="3" indent="-285750" algn="l" rtl="0">
              <a:lnSpc>
                <a:spcPct val="90000"/>
              </a:lnSpc>
              <a:spcBef>
                <a:spcPts val="500"/>
              </a:spcBef>
              <a:spcAft>
                <a:spcPts val="0"/>
              </a:spcAft>
              <a:buClr>
                <a:schemeClr val="dk1"/>
              </a:buClr>
              <a:buSzPts val="2000"/>
              <a:buFont typeface="Arial"/>
              <a:buChar char="•"/>
            </a:pPr>
            <a:r>
              <a:rPr lang="ru-RU" sz="2000" b="1" i="0" u="none" strike="noStrike" cap="none" dirty="0">
                <a:solidFill>
                  <a:schemeClr val="dk1"/>
                </a:solidFill>
                <a:latin typeface="Arial"/>
                <a:ea typeface="Arial"/>
                <a:cs typeface="Arial"/>
                <a:sym typeface="Arial"/>
              </a:rPr>
              <a:t>Проведите оценку</a:t>
            </a:r>
            <a:r>
              <a:rPr lang="ru-RU" sz="2000" b="0" i="0" u="none" strike="noStrike" cap="none" dirty="0">
                <a:solidFill>
                  <a:schemeClr val="dk1"/>
                </a:solidFill>
                <a:latin typeface="Arial"/>
                <a:ea typeface="Arial"/>
                <a:cs typeface="Arial"/>
                <a:sym typeface="Arial"/>
              </a:rPr>
              <a:t> по шкале AVPU или ШКГ (травма).</a:t>
            </a:r>
            <a:endParaRPr dirty="0"/>
          </a:p>
          <a:p>
            <a:pPr marL="1885950" marR="0" lvl="3" indent="-285750" algn="l" rtl="0">
              <a:lnSpc>
                <a:spcPct val="90000"/>
              </a:lnSpc>
              <a:spcBef>
                <a:spcPts val="500"/>
              </a:spcBef>
              <a:spcAft>
                <a:spcPts val="0"/>
              </a:spcAft>
              <a:buClr>
                <a:schemeClr val="dk1"/>
              </a:buClr>
              <a:buSzPts val="2000"/>
              <a:buFont typeface="Arial"/>
              <a:buChar char="•"/>
            </a:pPr>
            <a:r>
              <a:rPr lang="ru-RU" sz="2000" b="1" i="0" u="none" strike="noStrike" cap="none" dirty="0">
                <a:solidFill>
                  <a:schemeClr val="dk1"/>
                </a:solidFill>
                <a:latin typeface="Arial"/>
                <a:ea typeface="Arial"/>
                <a:cs typeface="Arial"/>
                <a:sym typeface="Arial"/>
              </a:rPr>
              <a:t>Проверьте</a:t>
            </a:r>
            <a:r>
              <a:rPr lang="ru-RU" sz="2000" b="0" i="0" u="none" strike="noStrike" cap="none" dirty="0">
                <a:solidFill>
                  <a:schemeClr val="dk1"/>
                </a:solidFill>
                <a:latin typeface="Arial"/>
                <a:ea typeface="Arial"/>
                <a:cs typeface="Arial"/>
                <a:sym typeface="Arial"/>
              </a:rPr>
              <a:t> уровень глюкозы.</a:t>
            </a:r>
            <a:endParaRPr dirty="0"/>
          </a:p>
          <a:p>
            <a:pPr marL="2400300" marR="0" lvl="4" indent="-342900" algn="l" rtl="0">
              <a:lnSpc>
                <a:spcPct val="90000"/>
              </a:lnSpc>
              <a:spcBef>
                <a:spcPts val="500"/>
              </a:spcBef>
              <a:spcAft>
                <a:spcPts val="0"/>
              </a:spcAft>
              <a:buClr>
                <a:schemeClr val="dk1"/>
              </a:buClr>
              <a:buSzPts val="2000"/>
              <a:buFont typeface="Wingdings" panose="05000000000000000000" pitchFamily="2" charset="2"/>
              <a:buChar char="ü"/>
            </a:pPr>
            <a:r>
              <a:rPr lang="ru-RU" sz="2000" b="0" i="0" u="none" strike="noStrike" cap="none" dirty="0">
                <a:solidFill>
                  <a:schemeClr val="dk1"/>
                </a:solidFill>
                <a:latin typeface="Arial"/>
                <a:ea typeface="Arial"/>
                <a:cs typeface="Arial"/>
                <a:sym typeface="Arial"/>
              </a:rPr>
              <a:t>Гипогликемия, гипергликемия (диабетический кетоацидоз) может вызвать изменение психического статуса.</a:t>
            </a:r>
            <a:endParaRPr dirty="0"/>
          </a:p>
          <a:p>
            <a:pPr marL="1885950" marR="0" lvl="3" indent="-285750" algn="l" rtl="0">
              <a:lnSpc>
                <a:spcPct val="90000"/>
              </a:lnSpc>
              <a:spcBef>
                <a:spcPts val="500"/>
              </a:spcBef>
              <a:spcAft>
                <a:spcPts val="0"/>
              </a:spcAft>
              <a:buClr>
                <a:schemeClr val="dk1"/>
              </a:buClr>
              <a:buSzPts val="2000"/>
              <a:buFont typeface="Arial"/>
              <a:buChar char="•"/>
            </a:pPr>
            <a:r>
              <a:rPr lang="ru-RU" sz="2000" b="1" i="0" u="none" strike="noStrike" cap="none" dirty="0">
                <a:solidFill>
                  <a:schemeClr val="dk1"/>
                </a:solidFill>
                <a:latin typeface="Arial"/>
                <a:ea typeface="Arial"/>
                <a:cs typeface="Arial"/>
                <a:sym typeface="Arial"/>
              </a:rPr>
              <a:t>Проверьте</a:t>
            </a:r>
            <a:r>
              <a:rPr lang="ru-RU" sz="2000" b="0" i="0" u="none" strike="noStrike" cap="none" dirty="0">
                <a:solidFill>
                  <a:schemeClr val="dk1"/>
                </a:solidFill>
                <a:latin typeface="Arial"/>
                <a:ea typeface="Arial"/>
                <a:cs typeface="Arial"/>
                <a:sym typeface="Arial"/>
              </a:rPr>
              <a:t> зрачки</a:t>
            </a:r>
            <a:endParaRPr dirty="0"/>
          </a:p>
          <a:p>
            <a:pPr marL="2400300" marR="0" lvl="4" indent="-342900" algn="l" rtl="0">
              <a:lnSpc>
                <a:spcPct val="90000"/>
              </a:lnSpc>
              <a:spcBef>
                <a:spcPts val="500"/>
              </a:spcBef>
              <a:spcAft>
                <a:spcPts val="0"/>
              </a:spcAft>
              <a:buClr>
                <a:schemeClr val="dk1"/>
              </a:buClr>
              <a:buSzPts val="2000"/>
              <a:buFont typeface="Wingdings" panose="05000000000000000000" pitchFamily="2" charset="2"/>
              <a:buChar char="ü"/>
            </a:pPr>
            <a:r>
              <a:rPr lang="ru-RU" sz="2000" b="0" i="1" u="none" strike="noStrike" cap="none" dirty="0">
                <a:solidFill>
                  <a:schemeClr val="dk1"/>
                </a:solidFill>
                <a:latin typeface="Arial"/>
                <a:ea typeface="Arial"/>
                <a:cs typeface="Arial"/>
                <a:sym typeface="Arial"/>
              </a:rPr>
              <a:t>Очень суженные зрачки</a:t>
            </a:r>
            <a:r>
              <a:rPr lang="ru-RU" sz="2000" b="0" i="0" u="none" strike="noStrike" cap="none" dirty="0">
                <a:solidFill>
                  <a:schemeClr val="dk1"/>
                </a:solidFill>
                <a:latin typeface="Arial"/>
                <a:ea typeface="Arial"/>
                <a:cs typeface="Arial"/>
                <a:sym typeface="Arial"/>
              </a:rPr>
              <a:t>: возможна передозировка опиоидами или отравление пестицидами</a:t>
            </a:r>
            <a:endParaRPr dirty="0"/>
          </a:p>
          <a:p>
            <a:pPr marL="2400300" marR="0" lvl="4" indent="-342900" algn="l" rtl="0">
              <a:lnSpc>
                <a:spcPct val="90000"/>
              </a:lnSpc>
              <a:spcBef>
                <a:spcPts val="500"/>
              </a:spcBef>
              <a:spcAft>
                <a:spcPts val="0"/>
              </a:spcAft>
              <a:buClr>
                <a:schemeClr val="dk1"/>
              </a:buClr>
              <a:buSzPts val="2000"/>
              <a:buFont typeface="Wingdings" panose="05000000000000000000" pitchFamily="2" charset="2"/>
              <a:buChar char="ü"/>
            </a:pPr>
            <a:r>
              <a:rPr lang="ru-RU" sz="2000" b="0" i="1" u="none" strike="noStrike" cap="none" dirty="0">
                <a:solidFill>
                  <a:schemeClr val="dk1"/>
                </a:solidFill>
                <a:latin typeface="Arial"/>
                <a:ea typeface="Arial"/>
                <a:cs typeface="Arial"/>
                <a:sym typeface="Arial"/>
              </a:rPr>
              <a:t>Очень расширенные зрачки: </a:t>
            </a:r>
            <a:r>
              <a:rPr lang="ru-RU" sz="2000" b="0" i="0" u="none" strike="noStrike" cap="none" dirty="0">
                <a:solidFill>
                  <a:schemeClr val="dk1"/>
                </a:solidFill>
                <a:latin typeface="Arial"/>
                <a:ea typeface="Arial"/>
                <a:cs typeface="Arial"/>
                <a:sym typeface="Arial"/>
              </a:rPr>
              <a:t>возможно употребление стимуляторов </a:t>
            </a:r>
            <a:endParaRPr dirty="0"/>
          </a:p>
          <a:p>
            <a:pPr marL="2400300" marR="0" lvl="4" indent="-342900" algn="l" rtl="0">
              <a:lnSpc>
                <a:spcPct val="90000"/>
              </a:lnSpc>
              <a:spcBef>
                <a:spcPts val="500"/>
              </a:spcBef>
              <a:spcAft>
                <a:spcPts val="0"/>
              </a:spcAft>
              <a:buClr>
                <a:schemeClr val="dk1"/>
              </a:buClr>
              <a:buSzPts val="2000"/>
              <a:buFont typeface="Wingdings" panose="05000000000000000000" pitchFamily="2" charset="2"/>
              <a:buChar char="ü"/>
            </a:pPr>
            <a:r>
              <a:rPr lang="ru-RU" sz="2000" b="0" i="1" u="none" strike="noStrike" cap="none" dirty="0">
                <a:solidFill>
                  <a:schemeClr val="dk1"/>
                </a:solidFill>
                <a:latin typeface="Arial"/>
                <a:ea typeface="Arial"/>
                <a:cs typeface="Arial"/>
                <a:sym typeface="Arial"/>
              </a:rPr>
              <a:t>Зрачки неодинакового размера: </a:t>
            </a:r>
            <a:r>
              <a:rPr lang="ru-RU" sz="2000" b="0" i="0" u="none" strike="noStrike" cap="none" dirty="0">
                <a:solidFill>
                  <a:schemeClr val="dk1"/>
                </a:solidFill>
                <a:latin typeface="Arial"/>
                <a:ea typeface="Arial"/>
                <a:cs typeface="Arial"/>
                <a:sym typeface="Arial"/>
              </a:rPr>
              <a:t>возможна черепно-мозговая травма (повышенное внутричерепное давление)</a:t>
            </a:r>
            <a:endParaRPr dirty="0"/>
          </a:p>
          <a:p>
            <a:pPr marL="1885950" marR="0" lvl="3" indent="-285750" algn="l" rtl="0">
              <a:lnSpc>
                <a:spcPct val="90000"/>
              </a:lnSpc>
              <a:spcBef>
                <a:spcPts val="500"/>
              </a:spcBef>
              <a:spcAft>
                <a:spcPts val="0"/>
              </a:spcAft>
              <a:buClr>
                <a:schemeClr val="dk1"/>
              </a:buClr>
              <a:buSzPts val="2000"/>
              <a:buFont typeface="Arial"/>
              <a:buChar char="•"/>
            </a:pPr>
            <a:r>
              <a:rPr lang="ru-RU" sz="2000" b="1" i="0" u="none" strike="noStrike" cap="none" dirty="0">
                <a:solidFill>
                  <a:schemeClr val="dk1"/>
                </a:solidFill>
                <a:latin typeface="Arial"/>
                <a:ea typeface="Arial"/>
                <a:cs typeface="Arial"/>
                <a:sym typeface="Arial"/>
              </a:rPr>
              <a:t>Проверьте</a:t>
            </a:r>
            <a:r>
              <a:rPr lang="ru-RU" sz="2000" b="0" i="0" u="none" strike="noStrike" cap="none" dirty="0">
                <a:solidFill>
                  <a:schemeClr val="dk1"/>
                </a:solidFill>
                <a:latin typeface="Arial"/>
                <a:ea typeface="Arial"/>
                <a:cs typeface="Arial"/>
                <a:sym typeface="Arial"/>
              </a:rPr>
              <a:t> силу и чувствительность пациента.</a:t>
            </a:r>
            <a:endParaRPr dirty="0"/>
          </a:p>
          <a:p>
            <a:pPr marL="2400300" marR="0" lvl="4" indent="-342900" algn="l" rtl="0">
              <a:lnSpc>
                <a:spcPct val="90000"/>
              </a:lnSpc>
              <a:spcBef>
                <a:spcPts val="500"/>
              </a:spcBef>
              <a:spcAft>
                <a:spcPts val="0"/>
              </a:spcAft>
              <a:buClr>
                <a:schemeClr val="dk1"/>
              </a:buClr>
              <a:buSzPts val="2000"/>
              <a:buFont typeface="Wingdings" panose="05000000000000000000" pitchFamily="2" charset="2"/>
              <a:buChar char="ü"/>
            </a:pPr>
            <a:r>
              <a:rPr lang="ru-RU" sz="2000" b="0" i="0" u="none" strike="noStrike" cap="none" dirty="0">
                <a:solidFill>
                  <a:schemeClr val="dk1"/>
                </a:solidFill>
                <a:latin typeface="Arial"/>
                <a:ea typeface="Arial"/>
                <a:cs typeface="Arial"/>
                <a:sym typeface="Arial"/>
              </a:rPr>
              <a:t>Слабость или потеря чувствительности с одной стороны: возможна опухоль, кровотечение или тромбоз кровеносного сосуда, инфекция мозга</a:t>
            </a:r>
            <a:endParaRPr dirty="0"/>
          </a:p>
          <a:p>
            <a:pPr marL="2400300" marR="0" lvl="4" indent="-342900" algn="l" rtl="0">
              <a:lnSpc>
                <a:spcPct val="90000"/>
              </a:lnSpc>
              <a:spcBef>
                <a:spcPts val="500"/>
              </a:spcBef>
              <a:spcAft>
                <a:spcPts val="0"/>
              </a:spcAft>
              <a:buClr>
                <a:schemeClr val="dk1"/>
              </a:buClr>
              <a:buSzPts val="2000"/>
              <a:buFont typeface="Wingdings" panose="05000000000000000000" pitchFamily="2" charset="2"/>
              <a:buChar char="ü"/>
            </a:pPr>
            <a:r>
              <a:rPr lang="ru-RU" sz="2000" b="0" i="0" u="none" strike="noStrike" cap="none" dirty="0">
                <a:solidFill>
                  <a:schemeClr val="dk1"/>
                </a:solidFill>
                <a:latin typeface="Arial"/>
                <a:ea typeface="Arial"/>
                <a:cs typeface="Arial"/>
                <a:sym typeface="Arial"/>
              </a:rPr>
              <a:t>Общая мышечная слабость: возможен электролитный дисбаланс </a:t>
            </a:r>
            <a:endParaRPr dirty="0"/>
          </a:p>
          <a:p>
            <a:pPr marL="1885950" marR="0" lvl="3" indent="-285750" algn="l" rtl="0">
              <a:lnSpc>
                <a:spcPct val="90000"/>
              </a:lnSpc>
              <a:spcBef>
                <a:spcPts val="500"/>
              </a:spcBef>
              <a:spcAft>
                <a:spcPts val="0"/>
              </a:spcAft>
              <a:buClr>
                <a:schemeClr val="dk1"/>
              </a:buClr>
              <a:buSzPts val="2000"/>
              <a:buFont typeface="Arial"/>
              <a:buChar char="•"/>
            </a:pPr>
            <a:r>
              <a:rPr lang="ru-RU" sz="2000" b="1" i="0" u="none" strike="noStrike" cap="none" dirty="0">
                <a:solidFill>
                  <a:schemeClr val="dk1"/>
                </a:solidFill>
                <a:latin typeface="Arial"/>
                <a:ea typeface="Arial"/>
                <a:cs typeface="Arial"/>
                <a:sym typeface="Arial"/>
              </a:rPr>
              <a:t>Обратите внимание</a:t>
            </a:r>
            <a:r>
              <a:rPr lang="ru-RU" sz="2000" b="0" i="0" u="none" strike="noStrike" cap="none" dirty="0">
                <a:solidFill>
                  <a:schemeClr val="dk1"/>
                </a:solidFill>
                <a:latin typeface="Arial"/>
                <a:ea typeface="Arial"/>
                <a:cs typeface="Arial"/>
                <a:sym typeface="Arial"/>
              </a:rPr>
              <a:t> на аномальные повторяющиеся движения или дрожание на одной или обеих сторонах (судороги).</a:t>
            </a:r>
            <a:endParaRPr dirty="0"/>
          </a:p>
          <a:p>
            <a:pPr marL="457200" marR="0" lvl="1" indent="0" algn="l" rtl="0">
              <a:lnSpc>
                <a:spcPct val="90000"/>
              </a:lnSpc>
              <a:spcBef>
                <a:spcPts val="50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a:p>
            <a:pPr marL="228600" marR="0" lvl="0" indent="-101600" algn="l" rtl="0">
              <a:lnSpc>
                <a:spcPct val="90000"/>
              </a:lnSpc>
              <a:spcBef>
                <a:spcPts val="1000"/>
              </a:spcBef>
              <a:spcAft>
                <a:spcPts val="0"/>
              </a:spcAft>
              <a:buClr>
                <a:schemeClr val="dk1"/>
              </a:buClr>
              <a:buSzPts val="2000"/>
              <a:buFont typeface="Arial"/>
              <a:buNone/>
            </a:pPr>
            <a:endParaRPr sz="2000" b="1" i="0" u="none" strike="noStrike" cap="none" dirty="0">
              <a:solidFill>
                <a:schemeClr val="dk1"/>
              </a:solidFill>
              <a:latin typeface="Arial"/>
              <a:ea typeface="Arial"/>
              <a:cs typeface="Arial"/>
              <a:sym typeface="Arial"/>
            </a:endParaRPr>
          </a:p>
        </p:txBody>
      </p:sp>
      <p:pic>
        <p:nvPicPr>
          <p:cNvPr id="418" name="Google Shape;418;p8" descr="A picture containing text&#10;&#10;Description automatically generated"/>
          <p:cNvPicPr preferRelativeResize="0"/>
          <p:nvPr/>
        </p:nvPicPr>
        <p:blipFill rotWithShape="1">
          <a:blip r:embed="rId3">
            <a:alphaModFix/>
          </a:blip>
          <a:srcRect/>
          <a:stretch/>
        </p:blipFill>
        <p:spPr>
          <a:xfrm>
            <a:off x="152299" y="976718"/>
            <a:ext cx="1819275" cy="981075"/>
          </a:xfrm>
          <a:prstGeom prst="rect">
            <a:avLst/>
          </a:prstGeom>
          <a:noFill/>
          <a:ln>
            <a:noFill/>
          </a:ln>
        </p:spPr>
      </p:pic>
      <p:pic>
        <p:nvPicPr>
          <p:cNvPr id="419" name="Google Shape;419;p8" descr="Logo, company name&#10;&#10;Description automatically generated"/>
          <p:cNvPicPr preferRelativeResize="0"/>
          <p:nvPr/>
        </p:nvPicPr>
        <p:blipFill rotWithShape="1">
          <a:blip r:embed="rId4">
            <a:alphaModFix/>
          </a:blip>
          <a:srcRect/>
          <a:stretch/>
        </p:blipFill>
        <p:spPr>
          <a:xfrm>
            <a:off x="152299" y="2481532"/>
            <a:ext cx="1923691" cy="1894936"/>
          </a:xfrm>
          <a:prstGeom prst="rect">
            <a:avLst/>
          </a:prstGeom>
          <a:noFill/>
          <a:ln>
            <a:noFill/>
          </a:ln>
        </p:spPr>
      </p:pic>
      <p:sp>
        <p:nvSpPr>
          <p:cNvPr id="420" name="Google Shape;420;p8"/>
          <p:cNvSpPr txBox="1"/>
          <p:nvPr/>
        </p:nvSpPr>
        <p:spPr>
          <a:xfrm>
            <a:off x="271884" y="4114858"/>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9"/>
          <p:cNvSpPr txBox="1">
            <a:spLocks noGrp="1"/>
          </p:cNvSpPr>
          <p:nvPr>
            <p:ph type="title"/>
          </p:nvPr>
        </p:nvSpPr>
        <p:spPr>
          <a:xfrm>
            <a:off x="247918" y="127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Протокол ABCDE</a:t>
            </a:r>
            <a:endParaRPr dirty="0"/>
          </a:p>
        </p:txBody>
      </p:sp>
      <p:sp>
        <p:nvSpPr>
          <p:cNvPr id="427" name="Google Shape;427;p9"/>
          <p:cNvSpPr txBox="1">
            <a:spLocks noGrp="1"/>
          </p:cNvSpPr>
          <p:nvPr>
            <p:ph type="body" idx="1"/>
          </p:nvPr>
        </p:nvSpPr>
        <p:spPr>
          <a:xfrm>
            <a:off x="2429784" y="2834559"/>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endParaRPr sz="2400" b="1">
              <a:solidFill>
                <a:schemeClr val="dk1"/>
              </a:solidFill>
            </a:endParaRPr>
          </a:p>
          <a:p>
            <a:pPr marL="228600" lvl="0" indent="-76200" algn="l" rtl="0">
              <a:lnSpc>
                <a:spcPct val="90000"/>
              </a:lnSpc>
              <a:spcBef>
                <a:spcPts val="1000"/>
              </a:spcBef>
              <a:spcAft>
                <a:spcPts val="0"/>
              </a:spcAft>
              <a:buClr>
                <a:schemeClr val="dk1"/>
              </a:buClr>
              <a:buSzPts val="2400"/>
              <a:buNone/>
            </a:pPr>
            <a:endParaRPr>
              <a:latin typeface="Arial"/>
              <a:ea typeface="Arial"/>
              <a:cs typeface="Arial"/>
              <a:sym typeface="Arial"/>
            </a:endParaRPr>
          </a:p>
        </p:txBody>
      </p:sp>
      <p:sp>
        <p:nvSpPr>
          <p:cNvPr id="428" name="Google Shape;428;p9"/>
          <p:cNvSpPr txBox="1"/>
          <p:nvPr/>
        </p:nvSpPr>
        <p:spPr>
          <a:xfrm>
            <a:off x="803003" y="1484423"/>
            <a:ext cx="11282462" cy="4613680"/>
          </a:xfrm>
          <a:prstGeom prst="rect">
            <a:avLst/>
          </a:prstGeom>
          <a:noFill/>
          <a:ln>
            <a:noFill/>
          </a:ln>
        </p:spPr>
        <p:txBody>
          <a:bodyPr spcFirstLastPara="1" wrap="square" lIns="91425" tIns="45700" rIns="91425" bIns="45700" anchor="t" anchorCtr="0">
            <a:noAutofit/>
          </a:bodyPr>
          <a:lstStyle/>
          <a:p>
            <a:pPr marL="1371600" marR="0" lvl="0" indent="0" algn="l" rtl="0">
              <a:lnSpc>
                <a:spcPct val="100000"/>
              </a:lnSpc>
              <a:spcBef>
                <a:spcPts val="0"/>
              </a:spcBef>
              <a:spcAft>
                <a:spcPts val="0"/>
              </a:spcAft>
              <a:buClr>
                <a:schemeClr val="dk1"/>
              </a:buClr>
              <a:buSzPts val="2400"/>
              <a:buFont typeface="Arial"/>
              <a:buNone/>
            </a:pPr>
            <a:r>
              <a:rPr lang="ru-RU" sz="2400" b="1" dirty="0">
                <a:solidFill>
                  <a:schemeClr val="dk1"/>
                </a:solidFill>
                <a:latin typeface="Arial"/>
                <a:ea typeface="Arial"/>
                <a:cs typeface="Arial"/>
                <a:sym typeface="Arial"/>
              </a:rPr>
              <a:t>    Воздействие окружающей среды / осмотр пациента</a:t>
            </a:r>
            <a:endParaRPr dirty="0"/>
          </a:p>
          <a:p>
            <a:pPr marL="1885950" marR="0" lvl="3" indent="-285750" algn="l" rtl="0">
              <a:lnSpc>
                <a:spcPct val="90000"/>
              </a:lnSpc>
              <a:spcBef>
                <a:spcPts val="500"/>
              </a:spcBef>
              <a:spcAft>
                <a:spcPts val="0"/>
              </a:spcAft>
              <a:buClr>
                <a:schemeClr val="dk1"/>
              </a:buClr>
              <a:buSzPts val="2400"/>
              <a:buFont typeface="Arial"/>
              <a:buChar char="•"/>
            </a:pPr>
            <a:r>
              <a:rPr lang="ru-RU" sz="2400" b="1" i="0" u="none" strike="noStrike" cap="none" dirty="0">
                <a:solidFill>
                  <a:schemeClr val="dk1"/>
                </a:solidFill>
                <a:latin typeface="Arial"/>
                <a:ea typeface="Arial"/>
                <a:cs typeface="Arial"/>
                <a:sym typeface="Arial"/>
              </a:rPr>
              <a:t>Ищите </a:t>
            </a:r>
            <a:r>
              <a:rPr lang="ru-RU" sz="2400" b="0" i="0" u="none" strike="noStrike" cap="none" dirty="0">
                <a:solidFill>
                  <a:schemeClr val="dk1"/>
                </a:solidFill>
                <a:latin typeface="Arial"/>
                <a:ea typeface="Arial"/>
                <a:cs typeface="Arial"/>
                <a:sym typeface="Arial"/>
              </a:rPr>
              <a:t>признаки, которые могут вызвать изменение психического статуса.</a:t>
            </a:r>
            <a:endParaRPr dirty="0"/>
          </a:p>
          <a:p>
            <a:pPr marL="1885950" marR="0" lvl="3" indent="-285750" algn="l" rtl="0">
              <a:lnSpc>
                <a:spcPct val="90000"/>
              </a:lnSpc>
              <a:spcBef>
                <a:spcPts val="500"/>
              </a:spcBef>
              <a:spcAft>
                <a:spcPts val="0"/>
              </a:spcAft>
              <a:buClr>
                <a:schemeClr val="dk1"/>
              </a:buClr>
              <a:buSzPts val="2400"/>
              <a:buFont typeface="Arial"/>
              <a:buChar char="•"/>
            </a:pPr>
            <a:r>
              <a:rPr lang="ru-RU" sz="2400" b="1" i="0" u="none" strike="noStrike" cap="none" dirty="0">
                <a:solidFill>
                  <a:schemeClr val="dk1"/>
                </a:solidFill>
                <a:latin typeface="Arial"/>
                <a:ea typeface="Arial"/>
                <a:cs typeface="Arial"/>
                <a:sym typeface="Arial"/>
              </a:rPr>
              <a:t>Проверьте </a:t>
            </a:r>
            <a:r>
              <a:rPr lang="ru-RU" sz="2400" b="0" i="0" u="none" strike="noStrike" cap="none" dirty="0">
                <a:solidFill>
                  <a:schemeClr val="dk1"/>
                </a:solidFill>
                <a:latin typeface="Arial"/>
                <a:ea typeface="Arial"/>
                <a:cs typeface="Arial"/>
                <a:sym typeface="Arial"/>
              </a:rPr>
              <a:t>наличие инфекции, сыпи, травм, укусов или ужаливаний.</a:t>
            </a:r>
            <a:endParaRPr dirty="0"/>
          </a:p>
          <a:p>
            <a:pPr marL="1885950" marR="0" lvl="3" indent="-285750" algn="l" rtl="0">
              <a:lnSpc>
                <a:spcPct val="90000"/>
              </a:lnSpc>
              <a:spcBef>
                <a:spcPts val="500"/>
              </a:spcBef>
              <a:spcAft>
                <a:spcPts val="0"/>
              </a:spcAft>
              <a:buClr>
                <a:schemeClr val="dk1"/>
              </a:buClr>
              <a:buSzPts val="2400"/>
              <a:buFont typeface="Arial"/>
              <a:buChar char="•"/>
            </a:pPr>
            <a:r>
              <a:rPr lang="ru-RU" sz="2400" b="1" i="0" u="none" strike="noStrike" cap="none" dirty="0">
                <a:solidFill>
                  <a:schemeClr val="dk1"/>
                </a:solidFill>
                <a:latin typeface="Arial"/>
                <a:ea typeface="Arial"/>
                <a:cs typeface="Arial"/>
                <a:sym typeface="Arial"/>
              </a:rPr>
              <a:t>Проверьте</a:t>
            </a:r>
            <a:r>
              <a:rPr lang="ru-RU" sz="2400" b="0" i="0" u="none" strike="noStrike" cap="none" dirty="0">
                <a:solidFill>
                  <a:schemeClr val="dk1"/>
                </a:solidFill>
                <a:latin typeface="Arial"/>
                <a:ea typeface="Arial"/>
                <a:cs typeface="Arial"/>
                <a:sym typeface="Arial"/>
              </a:rPr>
              <a:t> руки на наличие следов от уколов.</a:t>
            </a:r>
            <a:endParaRPr dirty="0"/>
          </a:p>
          <a:p>
            <a:pPr marL="228600" marR="0" lvl="0" indent="-76200" algn="l" rtl="0">
              <a:lnSpc>
                <a:spcPct val="90000"/>
              </a:lnSpc>
              <a:spcBef>
                <a:spcPts val="1000"/>
              </a:spcBef>
              <a:spcAft>
                <a:spcPts val="0"/>
              </a:spcAft>
              <a:buClr>
                <a:schemeClr val="dk1"/>
              </a:buClr>
              <a:buSzPts val="2400"/>
              <a:buFont typeface="Arial"/>
              <a:buNone/>
            </a:pPr>
            <a:endParaRPr sz="2400" b="1" i="0" u="none" strike="noStrike" cap="none" dirty="0">
              <a:solidFill>
                <a:schemeClr val="dk1"/>
              </a:solidFill>
              <a:latin typeface="Arial"/>
              <a:ea typeface="Arial"/>
              <a:cs typeface="Arial"/>
              <a:sym typeface="Arial"/>
            </a:endParaRPr>
          </a:p>
        </p:txBody>
      </p:sp>
      <p:pic>
        <p:nvPicPr>
          <p:cNvPr id="429" name="Google Shape;429;p9" descr="A picture containing text, clipart&#10;&#10;Description automatically generated"/>
          <p:cNvPicPr preferRelativeResize="0"/>
          <p:nvPr/>
        </p:nvPicPr>
        <p:blipFill rotWithShape="1">
          <a:blip r:embed="rId3">
            <a:alphaModFix/>
          </a:blip>
          <a:srcRect/>
          <a:stretch/>
        </p:blipFill>
        <p:spPr>
          <a:xfrm>
            <a:off x="244018" y="1483168"/>
            <a:ext cx="1828800" cy="971550"/>
          </a:xfrm>
          <a:prstGeom prst="rect">
            <a:avLst/>
          </a:prstGeom>
          <a:noFill/>
          <a:ln>
            <a:noFill/>
          </a:ln>
        </p:spPr>
      </p:pic>
      <p:sp>
        <p:nvSpPr>
          <p:cNvPr id="430" name="Google Shape;430;p9"/>
          <p:cNvSpPr/>
          <p:nvPr/>
        </p:nvSpPr>
        <p:spPr>
          <a:xfrm>
            <a:off x="181081" y="4000747"/>
            <a:ext cx="10130596" cy="1631216"/>
          </a:xfrm>
          <a:prstGeom prst="rect">
            <a:avLst/>
          </a:prstGeom>
          <a:noFill/>
          <a:ln>
            <a:noFill/>
          </a:ln>
        </p:spPr>
        <p:txBody>
          <a:bodyPr spcFirstLastPara="1" wrap="square" lIns="91425" tIns="45700" rIns="91425" bIns="45700" anchor="t" anchorCtr="0">
            <a:spAutoFit/>
          </a:bodyPr>
          <a:lstStyle/>
          <a:p>
            <a:pPr marL="107950" marR="0" lvl="0" indent="0" algn="l" rtl="0">
              <a:lnSpc>
                <a:spcPct val="150000"/>
              </a:lnSpc>
              <a:spcBef>
                <a:spcPts val="0"/>
              </a:spcBef>
              <a:spcAft>
                <a:spcPts val="0"/>
              </a:spcAft>
              <a:buNone/>
            </a:pPr>
            <a:r>
              <a:rPr lang="ru-RU" sz="2400" b="1" dirty="0">
                <a:solidFill>
                  <a:schemeClr val="accent2"/>
                </a:solidFill>
                <a:latin typeface="Arial"/>
                <a:ea typeface="Arial"/>
                <a:cs typeface="Arial"/>
                <a:sym typeface="Arial"/>
              </a:rPr>
              <a:t>ПОМНИТЕ …… </a:t>
            </a:r>
            <a:endParaRPr dirty="0"/>
          </a:p>
          <a:p>
            <a:pPr marL="107950" marR="0" lvl="0" indent="0" algn="l" rtl="0">
              <a:spcBef>
                <a:spcPts val="0"/>
              </a:spcBef>
              <a:spcAft>
                <a:spcPts val="0"/>
              </a:spcAft>
              <a:buNone/>
            </a:pPr>
            <a:r>
              <a:rPr lang="ru-RU" sz="3200" dirty="0">
                <a:solidFill>
                  <a:srgbClr val="1F3864"/>
                </a:solidFill>
                <a:latin typeface="Arial"/>
                <a:ea typeface="Arial"/>
                <a:cs typeface="Arial"/>
                <a:sym typeface="Arial"/>
              </a:rPr>
              <a:t>Пациенты с измененным психическим статусом могут неточно излагать историю болезни. </a:t>
            </a:r>
            <a:endParaRPr dirty="0"/>
          </a:p>
        </p:txBody>
      </p:sp>
      <p:sp>
        <p:nvSpPr>
          <p:cNvPr id="431" name="Google Shape;431;p9"/>
          <p:cNvSpPr/>
          <p:nvPr/>
        </p:nvSpPr>
        <p:spPr>
          <a:xfrm>
            <a:off x="9426231" y="3696871"/>
            <a:ext cx="2002715"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15000"/>
              <a:buFont typeface="Calibri"/>
              <a:buNone/>
            </a:pPr>
            <a:r>
              <a:rPr lang="ru-RU" sz="15000" b="1" i="0" u="none" strike="noStrike" cap="none">
                <a:solidFill>
                  <a:schemeClr val="accent2"/>
                </a:solidFill>
                <a:latin typeface="Calibri"/>
                <a:ea typeface="Calibri"/>
                <a:cs typeface="Calibri"/>
                <a:sym typeface="Calibri"/>
              </a:rPr>
              <a:t>!</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10774</Words>
  <Application>Microsoft Office PowerPoint</Application>
  <PresentationFormat>Широкий екран</PresentationFormat>
  <Paragraphs>1099</Paragraphs>
  <Slides>77</Slides>
  <Notes>77</Notes>
  <HiddenSlides>0</HiddenSlides>
  <MMClips>0</MMClips>
  <ScaleCrop>false</ScaleCrop>
  <HeadingPairs>
    <vt:vector size="6" baseType="variant">
      <vt:variant>
        <vt:lpstr>Використані шрифти</vt:lpstr>
      </vt:variant>
      <vt:variant>
        <vt:i4>5</vt:i4>
      </vt:variant>
      <vt:variant>
        <vt:lpstr>Тема</vt:lpstr>
      </vt:variant>
      <vt:variant>
        <vt:i4>3</vt:i4>
      </vt:variant>
      <vt:variant>
        <vt:lpstr>Заголовки слайдів</vt:lpstr>
      </vt:variant>
      <vt:variant>
        <vt:i4>77</vt:i4>
      </vt:variant>
    </vt:vector>
  </HeadingPairs>
  <TitlesOfParts>
    <vt:vector size="85" baseType="lpstr">
      <vt:lpstr>Lato</vt:lpstr>
      <vt:lpstr>Arial</vt:lpstr>
      <vt:lpstr>Calibri</vt:lpstr>
      <vt:lpstr>Quattrocento Sans</vt:lpstr>
      <vt:lpstr>Wingdings</vt:lpstr>
      <vt:lpstr>office theme</vt:lpstr>
      <vt:lpstr>Office Theme</vt:lpstr>
      <vt:lpstr>Office Theme</vt:lpstr>
      <vt:lpstr>Изменение психического статуса</vt:lpstr>
      <vt:lpstr>Цели</vt:lpstr>
      <vt:lpstr>Необходимые навыки</vt:lpstr>
      <vt:lpstr>Обзор</vt:lpstr>
      <vt:lpstr>Презентація PowerPoint</vt:lpstr>
      <vt:lpstr>Протокол ABCDE </vt:lpstr>
      <vt:lpstr>Протокол ABCDE</vt:lpstr>
      <vt:lpstr>Протокол ABCDE</vt:lpstr>
      <vt:lpstr>Протокол ABCDE</vt:lpstr>
      <vt:lpstr>Изменение психического статуса</vt:lpstr>
      <vt:lpstr>S: Признаки и симптомы</vt:lpstr>
      <vt:lpstr>S: Признаки и симптомы </vt:lpstr>
      <vt:lpstr>S: Признаки и симптомы</vt:lpstr>
      <vt:lpstr>S: Признаки и симптомы</vt:lpstr>
      <vt:lpstr>S: Признаки и симптомы</vt:lpstr>
      <vt:lpstr>S: Признаки и симптомы</vt:lpstr>
      <vt:lpstr>S: Признаки и симптомы</vt:lpstr>
      <vt:lpstr>S: Признаки и симптомы</vt:lpstr>
      <vt:lpstr>S: Признаки и симптомы</vt:lpstr>
      <vt:lpstr>S: Признаки и симптомы</vt:lpstr>
      <vt:lpstr>A: Аллергические реакции</vt:lpstr>
      <vt:lpstr>M: Медикаменты</vt:lpstr>
      <vt:lpstr>P: Анамнез жизни</vt:lpstr>
      <vt:lpstr>P: Анамнез жизни</vt:lpstr>
      <vt:lpstr>P: Анамнез жизни</vt:lpstr>
      <vt:lpstr>P: Анамнез жизни</vt:lpstr>
      <vt:lpstr>P: Анамнез жизни</vt:lpstr>
      <vt:lpstr>P: Анамнез жизни</vt:lpstr>
      <vt:lpstr>L: Последний прием пищи / питья</vt:lpstr>
      <vt:lpstr>E: События, ставшие причиной болезни </vt:lpstr>
      <vt:lpstr>E: События, ставшие причиной болезни </vt:lpstr>
      <vt:lpstr>Вопрос из рабочей тетради №1</vt:lpstr>
      <vt:lpstr>Изменение психического статуса</vt:lpstr>
      <vt:lpstr>При оказании помощи пациентам с измененным психическим статусом всегда обращайте внимание на безопасность!</vt:lpstr>
      <vt:lpstr>Результаты вторичного обследования</vt:lpstr>
      <vt:lpstr>Результаты вторичного обследования</vt:lpstr>
      <vt:lpstr>Результаты вторичного обследования</vt:lpstr>
      <vt:lpstr>Результаты вторичного обследования</vt:lpstr>
      <vt:lpstr>Вопрос из рабочей тетради №2</vt:lpstr>
      <vt:lpstr>Изменение психического статуса</vt:lpstr>
      <vt:lpstr>Быстро обратимые причины изменения психического статуса </vt:lpstr>
      <vt:lpstr>Быстро обратимые причины изменения психического статуса</vt:lpstr>
      <vt:lpstr>Инфекционные причины измененного психического статуса</vt:lpstr>
      <vt:lpstr>Инфекционные причины измененного психического статуса</vt:lpstr>
      <vt:lpstr>Метаболические причины измененного психического статуса</vt:lpstr>
      <vt:lpstr>Токсические причины измененного психического статуса</vt:lpstr>
      <vt:lpstr>Токсические причины измененного психического статуса</vt:lpstr>
      <vt:lpstr>Токсические причины измененного психического статуса</vt:lpstr>
      <vt:lpstr>Другие причины ИПС</vt:lpstr>
      <vt:lpstr>Другие причины измененного психического статуса</vt:lpstr>
      <vt:lpstr>Другие причины измененного психического статуса</vt:lpstr>
      <vt:lpstr>Педиатрические аспекты</vt:lpstr>
      <vt:lpstr>Вопрос из рабочей тетради № 3</vt:lpstr>
      <vt:lpstr>Изменение психического статуса</vt:lpstr>
      <vt:lpstr>Лечение</vt:lpstr>
      <vt:lpstr>Лечение</vt:lpstr>
      <vt:lpstr>Лечение</vt:lpstr>
      <vt:lpstr>Лечение</vt:lpstr>
      <vt:lpstr>Лечение</vt:lpstr>
      <vt:lpstr>Лечение</vt:lpstr>
      <vt:lpstr>Особые аспекты</vt:lpstr>
      <vt:lpstr>Вопрос из рабочей тетради №4</vt:lpstr>
      <vt:lpstr>Особые педиатрические аспекты </vt:lpstr>
      <vt:lpstr>Особые педиатрические аспекты </vt:lpstr>
      <vt:lpstr>Особые педиатрические аспекты </vt:lpstr>
      <vt:lpstr>Особые педиатрические аспекты </vt:lpstr>
      <vt:lpstr>Особые педиатрические аспекты </vt:lpstr>
      <vt:lpstr>Особые педиатрические аспекты </vt:lpstr>
      <vt:lpstr>Особые педиатрические аспекты </vt:lpstr>
      <vt:lpstr>Вопрос из рабочей тетради №5</vt:lpstr>
      <vt:lpstr>Порядок действий при передаче пациента</vt:lpstr>
      <vt:lpstr>Вопросы</vt:lpstr>
      <vt:lpstr>Быстрые карточки</vt:lpstr>
      <vt:lpstr>Презентація PowerPoint</vt:lpstr>
      <vt:lpstr>Презентація PowerPoint</vt:lpstr>
      <vt:lpstr>Презентація PowerPoint</vt:lpstr>
      <vt:lpstr>Краткий обзор</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Rachel Tullet</dc:creator>
  <cp:lastModifiedBy>Oles Yehorov</cp:lastModifiedBy>
  <cp:revision>4</cp:revision>
  <dcterms:created xsi:type="dcterms:W3CDTF">2023-05-01T23:32:01Z</dcterms:created>
  <dcterms:modified xsi:type="dcterms:W3CDTF">2024-07-12T16:44:36Z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0x01010012F35176C8D5024CA9622F560EAE4050</vt:lpwstr>
  </property>
  <property fmtid="{D5CDD505-2E9C-101B-9397-08002B2CF9AE}" pid="3" name="MediaServiceImageTags">
    <vt:lpwstr/>
  </property>
</Properties>
</file>