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8" r:id="rId2"/>
    <p:sldMasterId id="2147483680" r:id="rId3"/>
  </p:sldMasterIdLst>
  <p:notesMasterIdLst>
    <p:notesMasterId r:id="rId8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Lst>
  <p:sldSz cx="12192000" cy="6858000"/>
  <p:notesSz cx="6858000" cy="9144000"/>
  <p:embeddedFontLst>
    <p:embeddedFont>
      <p:font typeface="Lato" panose="020F0502020204030203" pitchFamily="34" charset="0"/>
      <p:regular r:id="rId86"/>
      <p:bold r:id="rId87"/>
      <p:italic r:id="rId88"/>
      <p:boldItalic r:id="rId89"/>
    </p:embeddedFont>
    <p:embeddedFont>
      <p:font typeface="Quattrocento Sans" panose="020B0502050000020003" pitchFamily="34" charset="0"/>
      <p:regular r:id="rId90"/>
      <p:bold r:id="rId91"/>
      <p:italic r:id="rId92"/>
      <p:boldItalic r:id="rId9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9" roundtripDataSignature="AMtx7mg2+XMOwGbhO7l/e6eYkOtZNCZd9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6EDC2A-D904-4E6F-8C9F-37FAEBE5B46D}">
  <a:tblStyle styleId="{2C6EDC2A-D904-4E6F-8C9F-37FAEBE5B46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33" autoAdjust="0"/>
  </p:normalViewPr>
  <p:slideViewPr>
    <p:cSldViewPr snapToGrid="0">
      <p:cViewPr varScale="1">
        <p:scale>
          <a:sx n="75" d="100"/>
          <a:sy n="75" d="100"/>
        </p:scale>
        <p:origin x="87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font" Target="fonts/font4.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theme" Target="theme/theme1.xml"/><Relationship Id="rId5" Type="http://schemas.openxmlformats.org/officeDocument/2006/relationships/slide" Target="slides/slide2.xml"/><Relationship Id="rId90" Type="http://schemas.openxmlformats.org/officeDocument/2006/relationships/font" Target="fonts/font5.fntdata"/><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font" Target="fonts/font3.fntdata"/><Relationship Id="rId9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font" Target="fonts/font1.fntdata"/><Relationship Id="rId99" Type="http://customschemas.google.com/relationships/presentationmetadata" Target="metadata"/><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7.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font" Target="fonts/font2.fntdata"/><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openclipart.org/detail/221707/deep-thought"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Добро пожаловать на модуль, посвященный затрудненному дыханию. </a:t>
            </a:r>
            <a:endParaRPr/>
          </a:p>
        </p:txBody>
      </p:sp>
      <p:sp>
        <p:nvSpPr>
          <p:cNvPr id="252" name="Google Shape;2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Внезапное затруднение дыхания может свидетельствовать об обструкции дыхательных путей инородным телом, отеке дыхательных путей в результате аллергической реакции или инфекции, травме дыхательных путей, легких, сердца или стенки грудной клетки, вдыхании горячих газов или дыма.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Острые проблемы с сердцем, такие как инфаркт, нарушение сердечного ритма или проблемы с клапанами, также могут вызвать быстрое затруднение дыхания.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Учащенное или глубокое дыхание может указывать на отравление, высокий уровень кислоты в крови, который может быть вызван инфекцией или диабетическим кетоацидозом, или на тревожность.  </a:t>
            </a:r>
            <a:endParaRPr/>
          </a:p>
          <a:p>
            <a:pPr marL="0" lvl="0" indent="0" algn="l" rtl="0">
              <a:spcBef>
                <a:spcPts val="800"/>
              </a:spcBef>
              <a:spcAft>
                <a:spcPts val="0"/>
              </a:spcAft>
              <a:buNone/>
            </a:pPr>
            <a:endParaRPr sz="2000"/>
          </a:p>
          <a:p>
            <a:pPr marL="457200" marR="0" lvl="0" indent="-171450" algn="l" rtl="0">
              <a:lnSpc>
                <a:spcPct val="115000"/>
              </a:lnSpc>
              <a:spcBef>
                <a:spcPts val="500"/>
              </a:spcBef>
              <a:spcAft>
                <a:spcPts val="0"/>
              </a:spcAft>
              <a:buNone/>
            </a:pPr>
            <a:endParaRPr sz="19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Image:</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Brain activity – Métacognition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Creator:benoitpetit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https://openclipart.org/detail/193152/brain-activity-metacognition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a:t>
            </a:r>
            <a:r>
              <a:rPr lang="ru-RU" sz="1200"/>
              <a: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42" name="Google Shape;3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Затрудненное дыхание, которое начинается постепенно, чаще всего возникает при инфекциях и хронических заболеваниях с постепенным накоплением жидкости вокруг легких (как при туберкулезе и сердечной недостаточности), жидкости вокруг сердца (при туберкулезе или заболеваниях почек), раке легких или заболеваниях, влияющих на функцию грудной стенки. Рецидивирующее затруднение дыхания, сопровождающееся свистящими хрипами, может свидетельствовать об астме или ХОБЛ. </a:t>
            </a:r>
            <a:endParaRPr/>
          </a:p>
          <a:p>
            <a:pPr marL="457200" marR="0" lvl="0" indent="-171450" algn="l" rtl="0">
              <a:lnSpc>
                <a:spcPct val="115000"/>
              </a:lnSpc>
              <a:spcBef>
                <a:spcPts val="1300"/>
              </a:spcBef>
              <a:spcAft>
                <a:spcPts val="0"/>
              </a:spcAft>
              <a:buNone/>
            </a:pPr>
            <a:endParaRPr sz="1200" b="0" i="0" u="none" strike="noStrike" cap="none">
              <a:solidFill>
                <a:schemeClr val="dk1"/>
              </a:solidFill>
              <a:latin typeface="Lato"/>
              <a:ea typeface="Lato"/>
              <a:cs typeface="Lato"/>
              <a:sym typeface="Lato"/>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Image:</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Brain activity – Métacognition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Creator:benoitpetit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https://openclipart.org/detail/193152/brain-activity-metacognition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a:t>
            </a:r>
            <a:r>
              <a:rPr lang="ru-RU" sz="1200"/>
              <a: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52" name="Google Shape;35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Также важно спросить: было ли что-то, что спровоцировало затруднение дыхания, и от чего оно улучшается или ухудшается?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Наличие в анамнезе аллергии и контакта с аллергеном до начала затруднения дыхания позволяет предположить, что дыхательные пути перекрыты отеком, вызванным тяжелой аллергической реакцией.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Вдыхание дыма, горячего газа (например, при пожаре) или некоторых химических веществ может вызвать затруднение дыхания из-за травмы и отека верхних дыхательных путей. Воздействие некоторых химических веществ (например, некоторых пестицидов) может привести к скоплению жидкости в дыхательных путях и вызвать слабость мышц, участвующих в дыхании.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Затрудненное дыхание, которое усиливается, когда человек лежит в горизонтальном положении, может быть вызвано наличием жидкости в легких. </a:t>
            </a:r>
            <a:endParaRPr/>
          </a:p>
          <a:p>
            <a:pPr marL="0" lvl="0" indent="0" algn="l" rtl="0">
              <a:spcBef>
                <a:spcPts val="800"/>
              </a:spcBef>
              <a:spcAft>
                <a:spcPts val="0"/>
              </a:spcAft>
              <a:buNone/>
            </a:pPr>
            <a:endParaRPr sz="1200"/>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Image:</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Brain activity – Métacognition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Creator:benoitpetit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https://openclipart.org/detail/193152/brain-activity-metacognition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a:t>
            </a:r>
            <a:r>
              <a:rPr lang="ru-RU" sz="1200"/>
              <a: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sz="1200"/>
          </a:p>
          <a:p>
            <a:pPr marL="457200" marR="0" lvl="0" indent="-171450" algn="l" rtl="0">
              <a:lnSpc>
                <a:spcPct val="115000"/>
              </a:lnSpc>
              <a:spcBef>
                <a:spcPts val="500"/>
              </a:spcBef>
              <a:spcAft>
                <a:spcPts val="0"/>
              </a:spcAft>
              <a:buNone/>
            </a:pPr>
            <a:endParaRPr sz="1200" b="0" i="0" u="none" strike="noStrike" cap="none">
              <a:solidFill>
                <a:schemeClr val="dk1"/>
              </a:solidFill>
              <a:latin typeface="Lato"/>
              <a:ea typeface="Lato"/>
              <a:cs typeface="Lato"/>
              <a:sym typeface="Lato"/>
            </a:endParaRPr>
          </a:p>
          <a:p>
            <a:pPr marL="0" lvl="0" indent="0" algn="l" rtl="0">
              <a:spcBef>
                <a:spcPts val="0"/>
              </a:spcBef>
              <a:spcAft>
                <a:spcPts val="0"/>
              </a:spcAft>
              <a:buNone/>
            </a:pPr>
            <a:endParaRPr/>
          </a:p>
        </p:txBody>
      </p:sp>
      <p:sp>
        <p:nvSpPr>
          <p:cNvPr id="361" name="Google Shape;36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Есть ли отек языка или губ или изменение голоса? Эти признаки указывают на сильную аллергическую реакцию или иное воспаление дыхательных путей. Очень важно внимательно следить за такими пациентами на предмет любого ухудшения их состояния! </a:t>
            </a:r>
            <a:endParaRPr/>
          </a:p>
          <a:p>
            <a:pPr marL="457200" marR="0" lvl="0" indent="-171450" algn="l" rtl="0">
              <a:lnSpc>
                <a:spcPct val="115000"/>
              </a:lnSpc>
              <a:spcBef>
                <a:spcPts val="1300"/>
              </a:spcBef>
              <a:spcAft>
                <a:spcPts val="0"/>
              </a:spcAft>
              <a:buNone/>
            </a:pPr>
            <a:endParaRPr sz="1200" b="0" i="0" u="none" strike="noStrike" cap="none">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300"/>
              <a:buFont typeface="Arial"/>
              <a:buNone/>
            </a:pPr>
            <a:endParaRPr sz="1200" b="1" i="1">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Image:</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Brain activity – Métacognition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Creator:benoitpetit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https://openclipart.org/detail/193152/brain-activity-metacognition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a:t>
            </a:r>
            <a:r>
              <a:rPr lang="ru-RU" sz="1200"/>
              <a: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69" name="Google Shape;36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Послушайте, нет ли каких-либо аномальных звуков при дыхании. Высокочастотные или «пищащие» звуки НА ВДОХЕ могут быть стридором, который возникает из-за сужения верхних дыхательных путей и может свидетельствовать о тяжелой аллергической реакции или другой обструкции дыхательных путей. Свистящие хрипы – высокочастотный звук, возникающий НА ВЫДОХЕ, – вызываются сужением или спазмом нижних дыхательных путей в легких и могут свидетельствовать об астме, ХОБЛ, сердечной недостаточности или аллергических реакциях. Булькающие звуки в процессе дыхания свидетельствуют о наличии слизи, крови или другой жидкости в дыхательных путях. </a:t>
            </a:r>
            <a:endParaRPr/>
          </a:p>
          <a:p>
            <a:pPr marL="0" lvl="0" indent="0" algn="l" rtl="0">
              <a:spcBef>
                <a:spcPts val="800"/>
              </a:spcBef>
              <a:spcAft>
                <a:spcPts val="0"/>
              </a:spcAft>
              <a:buClr>
                <a:schemeClr val="dk1"/>
              </a:buClr>
              <a:buSzPts val="300"/>
              <a:buFont typeface="Calibri"/>
              <a:buNone/>
            </a:pPr>
            <a:endParaRPr sz="1200">
              <a:latin typeface="Lato"/>
              <a:ea typeface="Lato"/>
              <a:cs typeface="Lato"/>
              <a:sym typeface="Lato"/>
            </a:endParaRPr>
          </a:p>
          <a:p>
            <a:pPr marL="0" lvl="0" indent="0" algn="l" rtl="0">
              <a:spcBef>
                <a:spcPts val="0"/>
              </a:spcBef>
              <a:spcAft>
                <a:spcPts val="0"/>
              </a:spcAft>
              <a:buClr>
                <a:schemeClr val="dk1"/>
              </a:buClr>
              <a:buSzPts val="300"/>
              <a:buFont typeface="Calibri"/>
              <a:buNone/>
            </a:pPr>
            <a:endParaRPr sz="1200">
              <a:latin typeface="Lato"/>
              <a:ea typeface="Lato"/>
              <a:cs typeface="Lato"/>
              <a:sym typeface="Lato"/>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Title: Stethoscope Plain</a:t>
            </a:r>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 Rejon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https://openclipart.org/detail/38473/stethoscope-plain</a:t>
            </a:r>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 </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Image:</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Brain activity – Métacognition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Creator:benoitpetit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https://openclipart.org/detail/193152/brain-activity-metacognition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a:t>
            </a:r>
            <a:r>
              <a:rPr lang="ru-RU" sz="1200"/>
              <a: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Brain activity – Métacognition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Creator:benoitpetit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https://openclipart.org/detail/193152/brain-activity-metacognition</a:t>
            </a:r>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sz="1200"/>
          </a:p>
          <a:p>
            <a:pPr marL="457200" marR="0" lvl="0" indent="-171450" algn="l" rtl="0">
              <a:lnSpc>
                <a:spcPct val="115000"/>
              </a:lnSpc>
              <a:spcBef>
                <a:spcPts val="500"/>
              </a:spcBef>
              <a:spcAft>
                <a:spcPts val="0"/>
              </a:spcAft>
              <a:buNone/>
            </a:pPr>
            <a:endParaRPr sz="1200" b="0" i="0" u="none" strike="noStrike" cap="none">
              <a:solidFill>
                <a:schemeClr val="dk1"/>
              </a:solidFill>
              <a:latin typeface="Lato"/>
              <a:ea typeface="Lato"/>
              <a:cs typeface="Lato"/>
              <a:sym typeface="Lato"/>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80" name="Google Shape;38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Возникает ли боль, связанная с затрудненным дыханием? Затрудненное дыхание с болью в груди может свидетельствовать об инфаркте, пневмотораксе, пневмонии или травме легких, ребер или мышц грудной клетки. В частности, боль, усиливающаяся при глубоком вдохе (плевритическая боль), может свидетельствовать об инфекции или тромбе в легком (эмболия легочной артерии). </a:t>
            </a:r>
            <a:endParaRPr/>
          </a:p>
          <a:p>
            <a:pPr marL="0" marR="0" lvl="0" indent="0" algn="l" rtl="0">
              <a:lnSpc>
                <a:spcPct val="90000"/>
              </a:lnSpc>
              <a:spcBef>
                <a:spcPts val="800"/>
              </a:spcBef>
              <a:spcAft>
                <a:spcPts val="0"/>
              </a:spcAft>
              <a:buClr>
                <a:schemeClr val="dk1"/>
              </a:buClr>
              <a:buSzPts val="45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ru-RU" sz="2000" b="0" i="0">
                <a:solidFill>
                  <a:schemeClr val="dk1"/>
                </a:solidFill>
                <a:latin typeface="Calibri"/>
                <a:ea typeface="Calibri"/>
                <a:cs typeface="Calibri"/>
                <a:sym typeface="Calibri"/>
              </a:rPr>
              <a:t>Image:</a:t>
            </a:r>
            <a:endParaRPr sz="20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ru-RU" sz="2000" b="0" i="0">
                <a:solidFill>
                  <a:schemeClr val="dk1"/>
                </a:solidFill>
                <a:latin typeface="Calibri"/>
                <a:ea typeface="Calibri"/>
                <a:cs typeface="Calibri"/>
                <a:sym typeface="Calibri"/>
              </a:rPr>
              <a:t>Title: </a:t>
            </a:r>
            <a:r>
              <a:rPr lang="ru-RU" sz="1200" b="0" i="0">
                <a:solidFill>
                  <a:schemeClr val="dk1"/>
                </a:solidFill>
                <a:latin typeface="Calibri"/>
                <a:ea typeface="Calibri"/>
                <a:cs typeface="Calibri"/>
                <a:sym typeface="Calibri"/>
              </a:rPr>
              <a:t>Brain activity – Métacognition</a:t>
            </a:r>
            <a:endParaRPr sz="2000" b="0" i="0">
              <a:solidFill>
                <a:schemeClr val="dk1"/>
              </a:solidFill>
              <a:latin typeface="Calibri"/>
              <a:ea typeface="Calibri"/>
              <a:cs typeface="Calibri"/>
              <a:sym typeface="Calibri"/>
            </a:endParaRPr>
          </a:p>
          <a:p>
            <a:pPr marL="0" lvl="0" indent="0" algn="l" rtl="0">
              <a:spcBef>
                <a:spcPts val="0"/>
              </a:spcBef>
              <a:spcAft>
                <a:spcPts val="0"/>
              </a:spcAft>
              <a:buNone/>
            </a:pPr>
            <a:r>
              <a:rPr lang="ru-RU" sz="2000" b="0" i="0">
                <a:solidFill>
                  <a:schemeClr val="dk1"/>
                </a:solidFill>
                <a:latin typeface="Calibri"/>
                <a:ea typeface="Calibri"/>
                <a:cs typeface="Calibri"/>
                <a:sym typeface="Calibri"/>
              </a:rPr>
              <a:t>Creator:benoitpetit</a:t>
            </a:r>
            <a:endParaRPr sz="2000" b="0" i="0">
              <a:solidFill>
                <a:schemeClr val="dk1"/>
              </a:solidFill>
              <a:latin typeface="Calibri"/>
              <a:ea typeface="Calibri"/>
              <a:cs typeface="Calibri"/>
              <a:sym typeface="Calibri"/>
            </a:endParaRPr>
          </a:p>
          <a:p>
            <a:pPr marL="0" lvl="0" indent="0" algn="l" rtl="0">
              <a:spcBef>
                <a:spcPts val="0"/>
              </a:spcBef>
              <a:spcAft>
                <a:spcPts val="0"/>
              </a:spcAft>
              <a:buNone/>
            </a:pPr>
            <a:r>
              <a:rPr lang="ru-RU" sz="2000" b="0" i="0">
                <a:solidFill>
                  <a:schemeClr val="dk1"/>
                </a:solidFill>
                <a:latin typeface="Calibri"/>
                <a:ea typeface="Calibri"/>
                <a:cs typeface="Calibri"/>
                <a:sym typeface="Calibri"/>
              </a:rPr>
              <a:t>Source: https://openclipart.org/detail/193152/brain-activity-metacognition</a:t>
            </a:r>
            <a:endParaRPr sz="2000" b="0" i="0">
              <a:solidFill>
                <a:schemeClr val="dk1"/>
              </a:solidFill>
              <a:latin typeface="Calibri"/>
              <a:ea typeface="Calibri"/>
              <a:cs typeface="Calibri"/>
              <a:sym typeface="Calibri"/>
            </a:endParaRPr>
          </a:p>
          <a:p>
            <a:pPr marL="0" lvl="0" indent="0" algn="l" rtl="0">
              <a:spcBef>
                <a:spcPts val="0"/>
              </a:spcBef>
              <a:spcAft>
                <a:spcPts val="0"/>
              </a:spcAft>
              <a:buNone/>
            </a:pPr>
            <a:r>
              <a:rPr lang="ru-RU" sz="2000" b="0" i="0">
                <a:solidFill>
                  <a:schemeClr val="dk1"/>
                </a:solidFill>
                <a:latin typeface="Calibri"/>
                <a:ea typeface="Calibri"/>
                <a:cs typeface="Calibri"/>
                <a:sym typeface="Calibri"/>
              </a:rPr>
              <a:t>Copyright information: Creative Commonz Zero 1.0 Public Domain License</a:t>
            </a:r>
            <a:r>
              <a:rPr lang="ru-RU" sz="2000"/>
              <a:t> </a:t>
            </a:r>
            <a:endParaRPr sz="2000" b="0" i="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75"/>
              <a:buFont typeface="Arial"/>
              <a:buNone/>
            </a:pPr>
            <a:endParaRPr sz="1900" b="0" i="0" u="none" strike="noStrike" cap="none">
              <a:solidFill>
                <a:schemeClr val="dk1"/>
              </a:solidFill>
              <a:latin typeface="Lato"/>
              <a:ea typeface="Lato"/>
              <a:cs typeface="Lato"/>
              <a:sym typeface="Lato"/>
            </a:endParaRPr>
          </a:p>
        </p:txBody>
      </p:sp>
      <p:sp>
        <p:nvSpPr>
          <p:cNvPr id="389" name="Google Shape;38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Лихорадка и затрудненное дыхание предполагают наличие инфекции. Легочная инфекция и любая тяжелая инфекция могут вызвать скопление жидкости в легких.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Кашель может указывать на наличие жидкости в легких в результате легочной инфекции, пневмонии или отека. Кашель и хрипы могут указывать на астму или хроническую обструктивную болезнь легких. </a:t>
            </a:r>
            <a:endParaRPr/>
          </a:p>
          <a:p>
            <a:pPr marL="0" lvl="0" indent="0" algn="l" rtl="0">
              <a:spcBef>
                <a:spcPts val="800"/>
              </a:spcBef>
              <a:spcAft>
                <a:spcPts val="0"/>
              </a:spcAft>
              <a:buNone/>
            </a:pPr>
            <a:endParaRPr sz="1800" b="0" i="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Image:</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Brain activity – Métacognition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Creator:benoitpetit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https://openclipart.org/detail/193152/brain-activity-metacognition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a:t>
            </a:r>
            <a:r>
              <a:rPr lang="ru-RU" sz="1200"/>
              <a: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endParaRPr sz="1200"/>
          </a:p>
          <a:p>
            <a:pPr marL="457200" marR="0" lvl="0" indent="-171450" algn="l" rtl="0">
              <a:lnSpc>
                <a:spcPct val="115000"/>
              </a:lnSpc>
              <a:spcBef>
                <a:spcPts val="500"/>
              </a:spcBef>
              <a:spcAft>
                <a:spcPts val="0"/>
              </a:spcAft>
              <a:buNone/>
            </a:pPr>
            <a:endParaRPr sz="1200" b="0" i="0" u="none" strike="noStrike" cap="none">
              <a:solidFill>
                <a:schemeClr val="dk1"/>
              </a:solidFill>
              <a:latin typeface="Lato"/>
              <a:ea typeface="Lato"/>
              <a:cs typeface="Lato"/>
              <a:sym typeface="Lato"/>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97" name="Google Shape;39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Затрудненное дыхание с отеком или отеками обеих стоп или ног может свидетельствовать о сердечной недостаточности и скоплении жидкости в легких и организме.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Затрудненное дыхание с отеком и болью в одной ноге может свидетельствовать о тромбе из вены ноги, попавшем в легкое, что называется легочной эмболией.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Беременность является фактором риска как тромбоэмболии легочной артерии, так и сердечной недостаточности. Затрудненное дыхание у беременной или недавно родившей пациентки должно вызывать опасения по поводу этих опасных осложнений. </a:t>
            </a:r>
            <a:endParaRPr/>
          </a:p>
          <a:p>
            <a:pPr marL="0" lvl="0" indent="0" algn="l" rtl="0">
              <a:spcBef>
                <a:spcPts val="800"/>
              </a:spcBef>
              <a:spcAft>
                <a:spcPts val="0"/>
              </a:spcAft>
              <a:buNone/>
            </a:pPr>
            <a:endParaRPr sz="1800" b="0" i="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Image:</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Brain activity – Métacognition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Creator:benoitpetit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https://openclipart.org/detail/193152/brain-activity-metacognition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a:t>
            </a:r>
            <a:r>
              <a:rPr lang="ru-RU" sz="1200"/>
              <a: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b="0" i="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300"/>
              <a:buFont typeface="Calibri"/>
              <a:buNone/>
            </a:pPr>
            <a:endParaRPr sz="1200">
              <a:latin typeface="Lato"/>
              <a:ea typeface="Lato"/>
              <a:cs typeface="Lato"/>
              <a:sym typeface="Lato"/>
            </a:endParaRPr>
          </a:p>
          <a:p>
            <a:pPr marL="0" lvl="0" indent="0" algn="l" rtl="0">
              <a:lnSpc>
                <a:spcPct val="115000"/>
              </a:lnSpc>
              <a:spcBef>
                <a:spcPts val="0"/>
              </a:spcBef>
              <a:spcAft>
                <a:spcPts val="0"/>
              </a:spcAft>
              <a:buClr>
                <a:schemeClr val="dk1"/>
              </a:buClr>
              <a:buSzPts val="1200"/>
              <a:buFont typeface="Calibri"/>
              <a:buNone/>
            </a:pPr>
            <a:endParaRPr sz="1200">
              <a:latin typeface="Lato"/>
              <a:ea typeface="Lato"/>
              <a:cs typeface="Lato"/>
              <a:sym typeface="Lato"/>
            </a:endParaRPr>
          </a:p>
          <a:p>
            <a:pPr marL="228600" marR="0" lvl="0" indent="-50800" algn="l" rtl="0">
              <a:lnSpc>
                <a:spcPct val="90000"/>
              </a:lnSpc>
              <a:spcBef>
                <a:spcPts val="1000"/>
              </a:spcBef>
              <a:spcAft>
                <a:spcPts val="0"/>
              </a:spcAft>
              <a:buClr>
                <a:schemeClr val="dk1"/>
              </a:buClr>
              <a:buSzPts val="350"/>
              <a:buFont typeface="Arial"/>
              <a:buNone/>
            </a:pPr>
            <a:endParaRPr sz="1400" b="0" i="0" u="none" strike="noStrike" cap="none">
              <a:solidFill>
                <a:schemeClr val="dk1"/>
              </a:solidFill>
              <a:latin typeface="Calibri"/>
              <a:ea typeface="Calibri"/>
              <a:cs typeface="Calibri"/>
              <a:sym typeface="Calibri"/>
            </a:endParaRPr>
          </a:p>
          <a:p>
            <a:pPr marL="0" lvl="0" indent="0" algn="l" rtl="0">
              <a:spcBef>
                <a:spcPts val="0"/>
              </a:spcBef>
              <a:spcAft>
                <a:spcPts val="0"/>
              </a:spcAft>
              <a:buNone/>
            </a:pPr>
            <a:r>
              <a:rPr lang="ru-RU"/>
              <a:t> </a:t>
            </a:r>
            <a:endParaRPr/>
          </a:p>
        </p:txBody>
      </p:sp>
      <p:sp>
        <p:nvSpPr>
          <p:cNvPr id="407" name="Google Shape;40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Тяжелые аллергические реакции могут вызвать затруднение дыхания из-за отека дыхательных путей, который может быстро усугубиться. У людей может возникнуть сильная аллергическая реакция практически на все, но наиболее распространены пищевые продукты, растения, лекарственные препараты и укусы / ужаливания насекомых. Адреналин является средством лечения и будет обсуждаться далее в рамках этого курса. </a:t>
            </a:r>
            <a:endParaRPr/>
          </a:p>
          <a:p>
            <a:pPr marL="0" lvl="0" indent="0" algn="l" rtl="0">
              <a:spcBef>
                <a:spcPts val="800"/>
              </a:spcBef>
              <a:spcAft>
                <a:spcPts val="0"/>
              </a:spcAft>
              <a:buNone/>
            </a:pPr>
            <a:endParaRPr sz="1800" b="0" i="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Image:</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Brain activity – Métacognition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Creator:benoitpetit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https://openclipart.org/detail/193152/brain-activity-metacognition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a:t>
            </a:r>
            <a:r>
              <a:rPr lang="ru-RU" sz="1200"/>
              <a: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sz="1200"/>
          </a:p>
          <a:p>
            <a:pPr marL="457200" marR="0" lvl="0" indent="-171450" algn="l" rtl="0">
              <a:lnSpc>
                <a:spcPct val="115000"/>
              </a:lnSpc>
              <a:spcBef>
                <a:spcPts val="500"/>
              </a:spcBef>
              <a:spcAft>
                <a:spcPts val="0"/>
              </a:spcAft>
              <a:buNone/>
            </a:pPr>
            <a:endParaRPr sz="1200" b="0" i="0" u="none" strike="noStrike" cap="none">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200"/>
              <a:buFont typeface="Calibri"/>
              <a:buNone/>
            </a:pPr>
            <a:endParaRPr sz="1200">
              <a:latin typeface="Lato"/>
              <a:ea typeface="Lato"/>
              <a:cs typeface="Lato"/>
              <a:sym typeface="Lato"/>
            </a:endParaRPr>
          </a:p>
          <a:p>
            <a:pPr marL="0" lvl="0" indent="0" algn="l" rtl="0">
              <a:spcBef>
                <a:spcPts val="0"/>
              </a:spcBef>
              <a:spcAft>
                <a:spcPts val="0"/>
              </a:spcAft>
              <a:buNone/>
            </a:pPr>
            <a:endParaRPr/>
          </a:p>
        </p:txBody>
      </p:sp>
      <p:sp>
        <p:nvSpPr>
          <p:cNvPr id="417" name="Google Shape;41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Спросите пациента о переходе на новые лекарства и об изменениях в дозировке.  Новые лекарства могут вызывать аллергию с сопутствующим затруднением дыхания. Случайная передозировка некоторыми медикаментами, особенно опиоидами, может замедлить или остановить дыхание. </a:t>
            </a:r>
            <a:endParaRPr/>
          </a:p>
          <a:p>
            <a:pPr marL="0" marR="0" lvl="0" indent="0" algn="l" rtl="0">
              <a:lnSpc>
                <a:spcPct val="100000"/>
              </a:lnSpc>
              <a:spcBef>
                <a:spcPts val="800"/>
              </a:spcBef>
              <a:spcAft>
                <a:spcPts val="0"/>
              </a:spcAft>
              <a:buClr>
                <a:schemeClr val="dk1"/>
              </a:buClr>
              <a:buSzPts val="1800"/>
              <a:buFont typeface="Calibri"/>
              <a:buNone/>
            </a:pPr>
            <a:endParaRPr sz="18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ru-RU" sz="1800" b="0" i="0">
                <a:solidFill>
                  <a:schemeClr val="dk1"/>
                </a:solidFill>
                <a:latin typeface="Calibri"/>
                <a:ea typeface="Calibri"/>
                <a:cs typeface="Calibri"/>
                <a:sym typeface="Calibri"/>
              </a:rPr>
              <a:t>Image:</a:t>
            </a:r>
            <a:endParaRPr sz="18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ru-RU" sz="1800" b="0" i="0">
                <a:solidFill>
                  <a:schemeClr val="dk1"/>
                </a:solidFill>
                <a:latin typeface="Calibri"/>
                <a:ea typeface="Calibri"/>
                <a:cs typeface="Calibri"/>
                <a:sym typeface="Calibri"/>
              </a:rPr>
              <a:t>Title: </a:t>
            </a:r>
            <a:r>
              <a:rPr lang="ru-RU" sz="1100" b="0" i="0">
                <a:solidFill>
                  <a:schemeClr val="dk1"/>
                </a:solidFill>
                <a:latin typeface="Calibri"/>
                <a:ea typeface="Calibri"/>
                <a:cs typeface="Calibri"/>
                <a:sym typeface="Calibri"/>
              </a:rPr>
              <a:t>Brain activity – Métacognition</a:t>
            </a:r>
            <a:endParaRPr sz="1800" b="0" i="0">
              <a:solidFill>
                <a:schemeClr val="dk1"/>
              </a:solidFill>
              <a:latin typeface="Calibri"/>
              <a:ea typeface="Calibri"/>
              <a:cs typeface="Calibri"/>
              <a:sym typeface="Calibri"/>
            </a:endParaRPr>
          </a:p>
          <a:p>
            <a:pPr marL="0" lvl="0" indent="0" algn="l" rtl="0">
              <a:spcBef>
                <a:spcPts val="0"/>
              </a:spcBef>
              <a:spcAft>
                <a:spcPts val="0"/>
              </a:spcAft>
              <a:buNone/>
            </a:pPr>
            <a:r>
              <a:rPr lang="ru-RU" sz="1800" b="0" i="0">
                <a:solidFill>
                  <a:schemeClr val="dk1"/>
                </a:solidFill>
                <a:latin typeface="Calibri"/>
                <a:ea typeface="Calibri"/>
                <a:cs typeface="Calibri"/>
                <a:sym typeface="Calibri"/>
              </a:rPr>
              <a:t>Creator:benoitpetit</a:t>
            </a:r>
            <a:endParaRPr sz="1800" b="0" i="0">
              <a:solidFill>
                <a:schemeClr val="dk1"/>
              </a:solidFill>
              <a:latin typeface="Calibri"/>
              <a:ea typeface="Calibri"/>
              <a:cs typeface="Calibri"/>
              <a:sym typeface="Calibri"/>
            </a:endParaRPr>
          </a:p>
          <a:p>
            <a:pPr marL="0" lvl="0" indent="0" algn="l" rtl="0">
              <a:spcBef>
                <a:spcPts val="0"/>
              </a:spcBef>
              <a:spcAft>
                <a:spcPts val="0"/>
              </a:spcAft>
              <a:buNone/>
            </a:pPr>
            <a:r>
              <a:rPr lang="ru-RU" sz="1800" b="0" i="0">
                <a:solidFill>
                  <a:schemeClr val="dk1"/>
                </a:solidFill>
                <a:latin typeface="Calibri"/>
                <a:ea typeface="Calibri"/>
                <a:cs typeface="Calibri"/>
                <a:sym typeface="Calibri"/>
              </a:rPr>
              <a:t>Source: https://openclipart.org/detail/193152/brain-activity-metacognition</a:t>
            </a:r>
            <a:endParaRPr sz="1800" b="0" i="0">
              <a:solidFill>
                <a:schemeClr val="dk1"/>
              </a:solidFill>
              <a:latin typeface="Calibri"/>
              <a:ea typeface="Calibri"/>
              <a:cs typeface="Calibri"/>
              <a:sym typeface="Calibri"/>
            </a:endParaRPr>
          </a:p>
          <a:p>
            <a:pPr marL="0" lvl="0" indent="0" algn="l" rtl="0">
              <a:spcBef>
                <a:spcPts val="0"/>
              </a:spcBef>
              <a:spcAft>
                <a:spcPts val="0"/>
              </a:spcAft>
              <a:buNone/>
            </a:pPr>
            <a:r>
              <a:rPr lang="ru-RU" sz="1800" b="0" i="0">
                <a:solidFill>
                  <a:schemeClr val="dk1"/>
                </a:solidFill>
                <a:latin typeface="Calibri"/>
                <a:ea typeface="Calibri"/>
                <a:cs typeface="Calibri"/>
                <a:sym typeface="Calibri"/>
              </a:rPr>
              <a:t>Copyright information: Creative Commonz Zero 1.0 Public Domain License</a:t>
            </a:r>
            <a:r>
              <a:rPr lang="ru-RU" sz="1800"/>
              <a:t> </a:t>
            </a:r>
            <a:endParaRPr sz="1800" b="0" i="0">
              <a:solidFill>
                <a:schemeClr val="dk1"/>
              </a:solidFill>
              <a:latin typeface="Calibri"/>
              <a:ea typeface="Calibri"/>
              <a:cs typeface="Calibri"/>
              <a:sym typeface="Calibri"/>
            </a:endParaRPr>
          </a:p>
          <a:p>
            <a:pPr marL="0" lvl="0" indent="0" algn="l" rtl="0">
              <a:spcBef>
                <a:spcPts val="0"/>
              </a:spcBef>
              <a:spcAft>
                <a:spcPts val="0"/>
              </a:spcAft>
              <a:buNone/>
            </a:pPr>
            <a:endParaRPr sz="1800"/>
          </a:p>
          <a:p>
            <a:pPr marL="457200" marR="0" lvl="0" indent="-171450" algn="l" rtl="0">
              <a:lnSpc>
                <a:spcPct val="115000"/>
              </a:lnSpc>
              <a:spcBef>
                <a:spcPts val="500"/>
              </a:spcBef>
              <a:spcAft>
                <a:spcPts val="0"/>
              </a:spcAft>
              <a:buNone/>
            </a:pPr>
            <a:endParaRPr sz="1800" b="0" i="0" u="none" strike="noStrike" cap="none">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900"/>
              <a:buFont typeface="Calibri"/>
              <a:buNone/>
            </a:pPr>
            <a:endParaRPr sz="1900">
              <a:latin typeface="Lato"/>
              <a:ea typeface="Lato"/>
              <a:cs typeface="Lato"/>
              <a:sym typeface="Lato"/>
            </a:endParaRPr>
          </a:p>
          <a:p>
            <a:pPr marL="0" lvl="0" indent="0" algn="l" rtl="0">
              <a:lnSpc>
                <a:spcPct val="115000"/>
              </a:lnSpc>
              <a:spcBef>
                <a:spcPts val="0"/>
              </a:spcBef>
              <a:spcAft>
                <a:spcPts val="0"/>
              </a:spcAft>
              <a:buClr>
                <a:schemeClr val="dk1"/>
              </a:buClr>
              <a:buSzPts val="1200"/>
              <a:buFont typeface="Calibri"/>
              <a:buNone/>
            </a:pPr>
            <a:endParaRPr sz="1200">
              <a:latin typeface="Lato"/>
              <a:ea typeface="Lato"/>
              <a:cs typeface="Lato"/>
              <a:sym typeface="Lato"/>
            </a:endParaRPr>
          </a:p>
          <a:p>
            <a:pPr marL="0" lvl="0" indent="0" algn="l" rtl="0">
              <a:spcBef>
                <a:spcPts val="0"/>
              </a:spcBef>
              <a:spcAft>
                <a:spcPts val="0"/>
              </a:spcAft>
              <a:buNone/>
            </a:pPr>
            <a:endParaRPr/>
          </a:p>
        </p:txBody>
      </p:sp>
      <p:sp>
        <p:nvSpPr>
          <p:cNvPr id="425" name="Google Shape;42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К концу этой презентации вы сможете понимать ключевые элементы сбора анамнеза по схеме SAMPLE у пациента с затрудненным дыханием и распознавать основные данные анамнеза, указывающие на различные причины затрудненного дыхания. Вы сможете описать, как проводить вторичное обследование пациента с затрудненным дыханием, и распознавать признаки затрудненного дыхания. Мы выделим причины повышенного риска и опишем критические действия по ведению пациентов, включая основные навыки.</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Вы сможете описать особые педиатрические аспекты, связанные с затрудненным дыханием, а также рассказать о порядке передачи и транспортировки пациентов с затрудненным дыханием.</a:t>
            </a:r>
            <a:endParaRPr/>
          </a:p>
          <a:p>
            <a:pPr marL="0" lvl="0" indent="0" algn="l" rtl="0">
              <a:lnSpc>
                <a:spcPct val="107000"/>
              </a:lnSpc>
              <a:spcBef>
                <a:spcPts val="800"/>
              </a:spcBef>
              <a:spcAft>
                <a:spcPts val="0"/>
              </a:spcAft>
              <a:buNone/>
            </a:pPr>
            <a:endParaRPr sz="1800">
              <a:latin typeface="Calibri"/>
              <a:ea typeface="Calibri"/>
              <a:cs typeface="Calibri"/>
              <a:sym typeface="Calibri"/>
            </a:endParaRPr>
          </a:p>
        </p:txBody>
      </p:sp>
      <p:sp>
        <p:nvSpPr>
          <p:cNvPr id="261" name="Google Shape;2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Есть ли в анамнезе астма или хроническая обструктивная болезнь легких (ХОБЛ)? Астма и ХОБЛ часто вызывают приступы затруднения дыхания, зачастую с хрипами.  Наличие в анамнезе предыдущей госпитализации или интубации по поводу этих состояний говорит о наличии высокого риска для пациента, состояние которого может быстро ухудшиться. Есть ли в анамнезе болезнь сердца или почек? У людей с сердечной или почечной недостаточностью в анамнезе может быть жидкость в легких, что называется отеком легких. Сердечный приступ может сопровождаться затрудненным дыханием, его возникновение часто бывает стремительным и может сопровождаться болью в груди. Есть ли в анамнезе туберкулез или рак? Такие заболевания, как туберкулез и рак, могут вызывать скопление жидкости в сердечной сумке (перикардиальный выпот) или скопление жидкости в грудной клетке, за пределами легкого (плевральный выпот), и в обоих случаях это может привести к затруднению дыхания. </a:t>
            </a:r>
            <a:endParaRPr/>
          </a:p>
          <a:p>
            <a:pPr marL="0" marR="0" lvl="0" indent="0" algn="l" rtl="0">
              <a:lnSpc>
                <a:spcPct val="115000"/>
              </a:lnSpc>
              <a:spcBef>
                <a:spcPts val="800"/>
              </a:spcBef>
              <a:spcAft>
                <a:spcPts val="0"/>
              </a:spcAft>
              <a:buClr>
                <a:schemeClr val="dk1"/>
              </a:buClr>
              <a:buSzPts val="450"/>
              <a:buFont typeface="Arial"/>
              <a:buNone/>
            </a:pPr>
            <a:endParaRPr sz="1800" b="0" i="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ru-RU" sz="1800" b="0" i="0">
                <a:solidFill>
                  <a:schemeClr val="dk1"/>
                </a:solidFill>
                <a:latin typeface="Calibri"/>
                <a:ea typeface="Calibri"/>
                <a:cs typeface="Calibri"/>
                <a:sym typeface="Calibri"/>
              </a:rPr>
              <a:t>Image:</a:t>
            </a:r>
            <a:endParaRPr sz="18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ru-RU" sz="1800" b="0" i="0">
                <a:solidFill>
                  <a:schemeClr val="dk1"/>
                </a:solidFill>
                <a:latin typeface="Calibri"/>
                <a:ea typeface="Calibri"/>
                <a:cs typeface="Calibri"/>
                <a:sym typeface="Calibri"/>
              </a:rPr>
              <a:t>Title: </a:t>
            </a:r>
            <a:r>
              <a:rPr lang="ru-RU" sz="1100" b="0" i="0">
                <a:solidFill>
                  <a:schemeClr val="dk1"/>
                </a:solidFill>
                <a:latin typeface="Calibri"/>
                <a:ea typeface="Calibri"/>
                <a:cs typeface="Calibri"/>
                <a:sym typeface="Calibri"/>
              </a:rPr>
              <a:t>Brain activity – Métacognition</a:t>
            </a:r>
            <a:endParaRPr sz="1800" b="0" i="0">
              <a:solidFill>
                <a:schemeClr val="dk1"/>
              </a:solidFill>
              <a:latin typeface="Calibri"/>
              <a:ea typeface="Calibri"/>
              <a:cs typeface="Calibri"/>
              <a:sym typeface="Calibri"/>
            </a:endParaRPr>
          </a:p>
          <a:p>
            <a:pPr marL="0" lvl="0" indent="0" algn="l" rtl="0">
              <a:spcBef>
                <a:spcPts val="0"/>
              </a:spcBef>
              <a:spcAft>
                <a:spcPts val="0"/>
              </a:spcAft>
              <a:buNone/>
            </a:pPr>
            <a:r>
              <a:rPr lang="ru-RU" sz="1800" b="0" i="0">
                <a:solidFill>
                  <a:schemeClr val="dk1"/>
                </a:solidFill>
                <a:latin typeface="Calibri"/>
                <a:ea typeface="Calibri"/>
                <a:cs typeface="Calibri"/>
                <a:sym typeface="Calibri"/>
              </a:rPr>
              <a:t>Creator:benoitpetit</a:t>
            </a:r>
            <a:endParaRPr sz="1800" b="0" i="0">
              <a:solidFill>
                <a:schemeClr val="dk1"/>
              </a:solidFill>
              <a:latin typeface="Calibri"/>
              <a:ea typeface="Calibri"/>
              <a:cs typeface="Calibri"/>
              <a:sym typeface="Calibri"/>
            </a:endParaRPr>
          </a:p>
          <a:p>
            <a:pPr marL="0" lvl="0" indent="0" algn="l" rtl="0">
              <a:spcBef>
                <a:spcPts val="0"/>
              </a:spcBef>
              <a:spcAft>
                <a:spcPts val="0"/>
              </a:spcAft>
              <a:buNone/>
            </a:pPr>
            <a:r>
              <a:rPr lang="ru-RU" sz="1800" b="0" i="0">
                <a:solidFill>
                  <a:schemeClr val="dk1"/>
                </a:solidFill>
                <a:latin typeface="Calibri"/>
                <a:ea typeface="Calibri"/>
                <a:cs typeface="Calibri"/>
                <a:sym typeface="Calibri"/>
              </a:rPr>
              <a:t>Source: https://openclipart.org/detail/193152/brain-activity-metacognition</a:t>
            </a:r>
            <a:endParaRPr sz="1800" b="0" i="0">
              <a:solidFill>
                <a:schemeClr val="dk1"/>
              </a:solidFill>
              <a:latin typeface="Calibri"/>
              <a:ea typeface="Calibri"/>
              <a:cs typeface="Calibri"/>
              <a:sym typeface="Calibri"/>
            </a:endParaRPr>
          </a:p>
          <a:p>
            <a:pPr marL="0" lvl="0" indent="0" algn="l" rtl="0">
              <a:spcBef>
                <a:spcPts val="0"/>
              </a:spcBef>
              <a:spcAft>
                <a:spcPts val="0"/>
              </a:spcAft>
              <a:buNone/>
            </a:pPr>
            <a:r>
              <a:rPr lang="ru-RU" sz="1800" b="0" i="0">
                <a:solidFill>
                  <a:schemeClr val="dk1"/>
                </a:solidFill>
                <a:latin typeface="Calibri"/>
                <a:ea typeface="Calibri"/>
                <a:cs typeface="Calibri"/>
                <a:sym typeface="Calibri"/>
              </a:rPr>
              <a:t>Copyright information: Creative Commonz Zero 1.0 Public Domain License</a:t>
            </a:r>
            <a:r>
              <a:rPr lang="ru-RU" sz="1800"/>
              <a:t> </a:t>
            </a:r>
            <a:endParaRPr sz="1800" b="0" i="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450"/>
              <a:buFont typeface="Arial"/>
              <a:buNone/>
            </a:pPr>
            <a:endParaRPr sz="1800"/>
          </a:p>
          <a:p>
            <a:pPr marL="457200" marR="0" lvl="0" indent="-171450" algn="l" rtl="0">
              <a:lnSpc>
                <a:spcPct val="115000"/>
              </a:lnSpc>
              <a:spcBef>
                <a:spcPts val="500"/>
              </a:spcBef>
              <a:spcAft>
                <a:spcPts val="0"/>
              </a:spcAft>
              <a:buNone/>
            </a:pPr>
            <a:endParaRPr sz="1800" b="0" i="0" u="none" strike="noStrike" cap="none">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475"/>
              <a:buFont typeface="Arial"/>
              <a:buNone/>
            </a:pPr>
            <a:endParaRPr sz="1900" b="0" i="0" u="none" strike="noStrike" cap="none">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200"/>
              <a:buFont typeface="Calibri"/>
              <a:buNone/>
            </a:pPr>
            <a:endParaRPr sz="1200">
              <a:latin typeface="Lato"/>
              <a:ea typeface="Lato"/>
              <a:cs typeface="Lato"/>
              <a:sym typeface="Lato"/>
            </a:endParaRPr>
          </a:p>
          <a:p>
            <a:pPr marL="0" lvl="0" indent="0" algn="l" rtl="0">
              <a:spcBef>
                <a:spcPts val="0"/>
              </a:spcBef>
              <a:spcAft>
                <a:spcPts val="0"/>
              </a:spcAft>
              <a:buNone/>
            </a:pPr>
            <a:endParaRPr/>
          </a:p>
        </p:txBody>
      </p:sp>
      <p:sp>
        <p:nvSpPr>
          <p:cNvPr id="436" name="Google Shape;43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Есть ли в анамнезе диабет? Диабет может вызвать диабетический криз (диабетический кетоацидоз или ДКА). ДКА вызывает учащенное, глубокое дыхание, которое может проявляться в виде затрудненного дыхания. Есть ли в анамнезе курение? Курение повышает риск развития астмы, ХОБЛ, рака легких и сердечного приступа. Есть ли в анамнезе ВИЧ-инфекция? ВИЧ-инфекция повышает риск заражения другими инфекциями. Предполагайте пневмонию, но также подумайте о туберкулезе, поскольку пациенты с ВИЧ подвержены высокому риску ко-инфекции.   </a:t>
            </a:r>
            <a:endParaRPr/>
          </a:p>
          <a:p>
            <a:pPr marL="0" lvl="0" indent="0" algn="l" rtl="0">
              <a:spcBef>
                <a:spcPts val="800"/>
              </a:spcBef>
              <a:spcAft>
                <a:spcPts val="0"/>
              </a:spcAft>
              <a:buNone/>
            </a:pPr>
            <a:endParaRPr sz="1800" b="0" i="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ru-RU" sz="1800" b="0" i="0">
                <a:solidFill>
                  <a:schemeClr val="dk1"/>
                </a:solidFill>
                <a:latin typeface="Calibri"/>
                <a:ea typeface="Calibri"/>
                <a:cs typeface="Calibri"/>
                <a:sym typeface="Calibri"/>
              </a:rPr>
              <a:t>Image:</a:t>
            </a:r>
            <a:endParaRPr sz="18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ru-RU" sz="1800" b="0" i="0">
                <a:solidFill>
                  <a:schemeClr val="dk1"/>
                </a:solidFill>
                <a:latin typeface="Calibri"/>
                <a:ea typeface="Calibri"/>
                <a:cs typeface="Calibri"/>
                <a:sym typeface="Calibri"/>
              </a:rPr>
              <a:t>Title: </a:t>
            </a:r>
            <a:r>
              <a:rPr lang="ru-RU" sz="1100" b="0" i="0">
                <a:solidFill>
                  <a:schemeClr val="dk1"/>
                </a:solidFill>
                <a:latin typeface="Calibri"/>
                <a:ea typeface="Calibri"/>
                <a:cs typeface="Calibri"/>
                <a:sym typeface="Calibri"/>
              </a:rPr>
              <a:t>Brain activity – Métacognition</a:t>
            </a:r>
            <a:endParaRPr sz="1800" b="0" i="0">
              <a:solidFill>
                <a:schemeClr val="dk1"/>
              </a:solidFill>
              <a:latin typeface="Calibri"/>
              <a:ea typeface="Calibri"/>
              <a:cs typeface="Calibri"/>
              <a:sym typeface="Calibri"/>
            </a:endParaRPr>
          </a:p>
          <a:p>
            <a:pPr marL="0" lvl="0" indent="0" algn="l" rtl="0">
              <a:spcBef>
                <a:spcPts val="0"/>
              </a:spcBef>
              <a:spcAft>
                <a:spcPts val="0"/>
              </a:spcAft>
              <a:buNone/>
            </a:pPr>
            <a:r>
              <a:rPr lang="ru-RU" sz="1800" b="0" i="0">
                <a:solidFill>
                  <a:schemeClr val="dk1"/>
                </a:solidFill>
                <a:latin typeface="Calibri"/>
                <a:ea typeface="Calibri"/>
                <a:cs typeface="Calibri"/>
                <a:sym typeface="Calibri"/>
              </a:rPr>
              <a:t>Creator:benoitpetit</a:t>
            </a:r>
            <a:endParaRPr sz="1800" b="0" i="0">
              <a:solidFill>
                <a:schemeClr val="dk1"/>
              </a:solidFill>
              <a:latin typeface="Calibri"/>
              <a:ea typeface="Calibri"/>
              <a:cs typeface="Calibri"/>
              <a:sym typeface="Calibri"/>
            </a:endParaRPr>
          </a:p>
          <a:p>
            <a:pPr marL="0" lvl="0" indent="0" algn="l" rtl="0">
              <a:spcBef>
                <a:spcPts val="0"/>
              </a:spcBef>
              <a:spcAft>
                <a:spcPts val="0"/>
              </a:spcAft>
              <a:buNone/>
            </a:pPr>
            <a:r>
              <a:rPr lang="ru-RU" sz="1800" b="0" i="0">
                <a:solidFill>
                  <a:schemeClr val="dk1"/>
                </a:solidFill>
                <a:latin typeface="Calibri"/>
                <a:ea typeface="Calibri"/>
                <a:cs typeface="Calibri"/>
                <a:sym typeface="Calibri"/>
              </a:rPr>
              <a:t>Source: https://openclipart.org/detail/193152/brain-activity-metacognition</a:t>
            </a:r>
            <a:endParaRPr sz="1800" b="0" i="0">
              <a:solidFill>
                <a:schemeClr val="dk1"/>
              </a:solidFill>
              <a:latin typeface="Calibri"/>
              <a:ea typeface="Calibri"/>
              <a:cs typeface="Calibri"/>
              <a:sym typeface="Calibri"/>
            </a:endParaRPr>
          </a:p>
          <a:p>
            <a:pPr marL="0" lvl="0" indent="0" algn="l" rtl="0">
              <a:spcBef>
                <a:spcPts val="0"/>
              </a:spcBef>
              <a:spcAft>
                <a:spcPts val="0"/>
              </a:spcAft>
              <a:buNone/>
            </a:pPr>
            <a:r>
              <a:rPr lang="ru-RU" sz="1800" b="0" i="0">
                <a:solidFill>
                  <a:schemeClr val="dk1"/>
                </a:solidFill>
                <a:latin typeface="Calibri"/>
                <a:ea typeface="Calibri"/>
                <a:cs typeface="Calibri"/>
                <a:sym typeface="Calibri"/>
              </a:rPr>
              <a:t>Copyright information: Creative Commonz Zero 1.0 Public Domain License</a:t>
            </a:r>
            <a:r>
              <a:rPr lang="ru-RU" sz="1800"/>
              <a:t> </a:t>
            </a:r>
            <a:endParaRPr sz="1800" b="0" i="0">
              <a:solidFill>
                <a:schemeClr val="dk1"/>
              </a:solidFill>
              <a:latin typeface="Calibri"/>
              <a:ea typeface="Calibri"/>
              <a:cs typeface="Calibri"/>
              <a:sym typeface="Calibri"/>
            </a:endParaRPr>
          </a:p>
          <a:p>
            <a:pPr marL="0" lvl="0" indent="0" algn="l" rtl="0">
              <a:spcBef>
                <a:spcPts val="0"/>
              </a:spcBef>
              <a:spcAft>
                <a:spcPts val="0"/>
              </a:spcAft>
              <a:buNone/>
            </a:pPr>
            <a:endParaRPr sz="1800"/>
          </a:p>
          <a:p>
            <a:pPr marL="457200" marR="0" lvl="0" indent="-171450" algn="l" rtl="0">
              <a:lnSpc>
                <a:spcPct val="115000"/>
              </a:lnSpc>
              <a:spcBef>
                <a:spcPts val="500"/>
              </a:spcBef>
              <a:spcAft>
                <a:spcPts val="0"/>
              </a:spcAft>
              <a:buNone/>
            </a:pPr>
            <a:endParaRPr sz="18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475"/>
              <a:buFont typeface="Arial"/>
              <a:buNone/>
            </a:pPr>
            <a:endParaRPr sz="1900" b="1" i="1" u="none" strike="noStrike" cap="none">
              <a:solidFill>
                <a:schemeClr val="dk1"/>
              </a:solidFill>
              <a:latin typeface="Lato"/>
              <a:ea typeface="Lato"/>
              <a:cs typeface="Lato"/>
              <a:sym typeface="Lato"/>
            </a:endParaRPr>
          </a:p>
          <a:p>
            <a:pPr marL="514350" marR="0" lvl="1" indent="0" algn="l" rtl="0">
              <a:lnSpc>
                <a:spcPct val="115000"/>
              </a:lnSpc>
              <a:spcBef>
                <a:spcPts val="500"/>
              </a:spcBef>
              <a:spcAft>
                <a:spcPts val="0"/>
              </a:spcAft>
              <a:buClr>
                <a:schemeClr val="dk1"/>
              </a:buClr>
              <a:buSzPts val="1900"/>
              <a:buFont typeface="Calibri"/>
              <a:buNone/>
            </a:pPr>
            <a:endParaRPr sz="1900">
              <a:latin typeface="Lato"/>
              <a:ea typeface="Lato"/>
              <a:cs typeface="Lato"/>
              <a:sym typeface="Lato"/>
            </a:endParaRPr>
          </a:p>
        </p:txBody>
      </p:sp>
      <p:sp>
        <p:nvSpPr>
          <p:cNvPr id="444" name="Google Shape;44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Спросите, когда пациент принимал пищу или питье в последний раз. Помните, что полный желудок подвергает пациента риску рвоты и аспирации. </a:t>
            </a:r>
            <a:endParaRPr/>
          </a:p>
          <a:p>
            <a:pPr marL="0" marR="0" lvl="0" indent="0" algn="l" rtl="0">
              <a:lnSpc>
                <a:spcPct val="100000"/>
              </a:lnSpc>
              <a:spcBef>
                <a:spcPts val="800"/>
              </a:spcBef>
              <a:spcAft>
                <a:spcPts val="0"/>
              </a:spcAft>
              <a:buClr>
                <a:schemeClr val="dk1"/>
              </a:buClr>
              <a:buSzPts val="1800"/>
              <a:buFont typeface="Calibri"/>
              <a:buNone/>
            </a:pPr>
            <a:endParaRPr sz="1800" b="0" i="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ru-RU" sz="2000" b="0" i="0">
                <a:solidFill>
                  <a:schemeClr val="dk1"/>
                </a:solidFill>
                <a:latin typeface="Calibri"/>
                <a:ea typeface="Calibri"/>
                <a:cs typeface="Calibri"/>
                <a:sym typeface="Calibri"/>
              </a:rPr>
              <a:t>Image:</a:t>
            </a:r>
            <a:endParaRPr sz="20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ru-RU" sz="2000" b="0" i="0">
                <a:solidFill>
                  <a:schemeClr val="dk1"/>
                </a:solidFill>
                <a:latin typeface="Calibri"/>
                <a:ea typeface="Calibri"/>
                <a:cs typeface="Calibri"/>
                <a:sym typeface="Calibri"/>
              </a:rPr>
              <a:t>Title: </a:t>
            </a:r>
            <a:r>
              <a:rPr lang="ru-RU" sz="1200" b="0" i="0">
                <a:solidFill>
                  <a:schemeClr val="dk1"/>
                </a:solidFill>
                <a:latin typeface="Calibri"/>
                <a:ea typeface="Calibri"/>
                <a:cs typeface="Calibri"/>
                <a:sym typeface="Calibri"/>
              </a:rPr>
              <a:t>Brain activity – Métacognition</a:t>
            </a:r>
            <a:endParaRPr sz="2000" b="0" i="0">
              <a:solidFill>
                <a:schemeClr val="dk1"/>
              </a:solidFill>
              <a:latin typeface="Calibri"/>
              <a:ea typeface="Calibri"/>
              <a:cs typeface="Calibri"/>
              <a:sym typeface="Calibri"/>
            </a:endParaRPr>
          </a:p>
          <a:p>
            <a:pPr marL="0" lvl="0" indent="0" algn="l" rtl="0">
              <a:spcBef>
                <a:spcPts val="0"/>
              </a:spcBef>
              <a:spcAft>
                <a:spcPts val="0"/>
              </a:spcAft>
              <a:buNone/>
            </a:pPr>
            <a:r>
              <a:rPr lang="ru-RU" sz="2000" b="0" i="0">
                <a:solidFill>
                  <a:schemeClr val="dk1"/>
                </a:solidFill>
                <a:latin typeface="Calibri"/>
                <a:ea typeface="Calibri"/>
                <a:cs typeface="Calibri"/>
                <a:sym typeface="Calibri"/>
              </a:rPr>
              <a:t>Creator:benoitpetit</a:t>
            </a:r>
            <a:endParaRPr sz="2000" b="0" i="0">
              <a:solidFill>
                <a:schemeClr val="dk1"/>
              </a:solidFill>
              <a:latin typeface="Calibri"/>
              <a:ea typeface="Calibri"/>
              <a:cs typeface="Calibri"/>
              <a:sym typeface="Calibri"/>
            </a:endParaRPr>
          </a:p>
          <a:p>
            <a:pPr marL="0" lvl="0" indent="0" algn="l" rtl="0">
              <a:spcBef>
                <a:spcPts val="0"/>
              </a:spcBef>
              <a:spcAft>
                <a:spcPts val="0"/>
              </a:spcAft>
              <a:buNone/>
            </a:pPr>
            <a:r>
              <a:rPr lang="ru-RU" sz="2000" b="0" i="0">
                <a:solidFill>
                  <a:schemeClr val="dk1"/>
                </a:solidFill>
                <a:latin typeface="Calibri"/>
                <a:ea typeface="Calibri"/>
                <a:cs typeface="Calibri"/>
                <a:sym typeface="Calibri"/>
              </a:rPr>
              <a:t>Source: https://openclipart.org/detail/193152/brain-activity-metacognition</a:t>
            </a:r>
            <a:endParaRPr sz="2000" b="0" i="0">
              <a:solidFill>
                <a:schemeClr val="dk1"/>
              </a:solidFill>
              <a:latin typeface="Calibri"/>
              <a:ea typeface="Calibri"/>
              <a:cs typeface="Calibri"/>
              <a:sym typeface="Calibri"/>
            </a:endParaRPr>
          </a:p>
          <a:p>
            <a:pPr marL="0" lvl="0" indent="0" algn="l" rtl="0">
              <a:spcBef>
                <a:spcPts val="0"/>
              </a:spcBef>
              <a:spcAft>
                <a:spcPts val="0"/>
              </a:spcAft>
              <a:buNone/>
            </a:pPr>
            <a:r>
              <a:rPr lang="ru-RU" sz="2000" b="0" i="0">
                <a:solidFill>
                  <a:schemeClr val="dk1"/>
                </a:solidFill>
                <a:latin typeface="Calibri"/>
                <a:ea typeface="Calibri"/>
                <a:cs typeface="Calibri"/>
                <a:sym typeface="Calibri"/>
              </a:rPr>
              <a:t>Copyright information: Creative Commonz Zero 1.0 Public Domain License</a:t>
            </a:r>
            <a:r>
              <a:rPr lang="ru-RU" sz="2000"/>
              <a:t> </a:t>
            </a:r>
            <a:endParaRPr sz="20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sz="2000"/>
          </a:p>
          <a:p>
            <a:pPr marL="457200" marR="0" lvl="0" indent="-171450" algn="l" rtl="0">
              <a:lnSpc>
                <a:spcPct val="115000"/>
              </a:lnSpc>
              <a:spcBef>
                <a:spcPts val="500"/>
              </a:spcBef>
              <a:spcAft>
                <a:spcPts val="0"/>
              </a:spcAft>
              <a:buNone/>
            </a:pPr>
            <a:endParaRPr sz="1900" b="0" i="0" u="none" strike="noStrike" cap="none">
              <a:solidFill>
                <a:schemeClr val="dk1"/>
              </a:solidFill>
              <a:latin typeface="Lato"/>
              <a:ea typeface="Lato"/>
              <a:cs typeface="Lato"/>
              <a:sym typeface="Lato"/>
            </a:endParaRPr>
          </a:p>
          <a:p>
            <a:pPr marL="514350" marR="0" lvl="1" indent="0" algn="l" rtl="0">
              <a:lnSpc>
                <a:spcPct val="115000"/>
              </a:lnSpc>
              <a:spcBef>
                <a:spcPts val="500"/>
              </a:spcBef>
              <a:spcAft>
                <a:spcPts val="0"/>
              </a:spcAft>
              <a:buClr>
                <a:schemeClr val="dk1"/>
              </a:buClr>
              <a:buSzPts val="1900"/>
              <a:buFont typeface="Calibri"/>
              <a:buNone/>
            </a:pPr>
            <a:endParaRPr sz="1900">
              <a:latin typeface="Lato"/>
              <a:ea typeface="Lato"/>
              <a:cs typeface="Lato"/>
              <a:sym typeface="Lato"/>
            </a:endParaRPr>
          </a:p>
        </p:txBody>
      </p:sp>
      <p:sp>
        <p:nvSpPr>
          <p:cNvPr id="454" name="Google Shape;45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Предполагайте рвоту и аспирацию как причину затрудненного дыхания у людей в состоянии опьянения, с измененным психическим состоянием, пожилых людей и людей с заболеваниями, вызывающими слабость. Всегда учитывайте возможность асфиксии, если затруднение дыхания началась во время приема пищи или питья. Быстрое возникновение затруднения дыхания при физической нагрузке может быть связано с сердечным приступом, особенно если при этом также присутствует боль в груди. </a:t>
            </a:r>
            <a:endParaRPr dirty="0"/>
          </a:p>
          <a:p>
            <a:pPr marL="0" marR="0" lvl="0" indent="0" algn="l" rtl="0">
              <a:lnSpc>
                <a:spcPct val="100000"/>
              </a:lnSpc>
              <a:spcBef>
                <a:spcPts val="800"/>
              </a:spcBef>
              <a:spcAft>
                <a:spcPts val="0"/>
              </a:spcAft>
              <a:buClr>
                <a:schemeClr val="dk1"/>
              </a:buClr>
              <a:buSzPts val="1200"/>
              <a:buFont typeface="Calibri"/>
              <a:buNone/>
            </a:pPr>
            <a:endParaRPr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dirty="0">
                <a:solidFill>
                  <a:schemeClr val="dk1"/>
                </a:solidFill>
                <a:latin typeface="Calibri"/>
                <a:ea typeface="Calibri"/>
                <a:cs typeface="Calibri"/>
                <a:sym typeface="Calibri"/>
              </a:rPr>
              <a:t>Image:</a:t>
            </a:r>
            <a:endParaRPr sz="1200" b="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err="1">
                <a:solidFill>
                  <a:schemeClr val="dk1"/>
                </a:solidFill>
                <a:latin typeface="Calibri"/>
                <a:ea typeface="Calibri"/>
                <a:cs typeface="Calibri"/>
                <a:sym typeface="Calibri"/>
              </a:rPr>
              <a:t>Brain</a:t>
            </a:r>
            <a:r>
              <a:rPr lang="ru-RU" sz="900" b="0" i="0" dirty="0">
                <a:solidFill>
                  <a:schemeClr val="dk1"/>
                </a:solidFill>
                <a:latin typeface="Calibri"/>
                <a:ea typeface="Calibri"/>
                <a:cs typeface="Calibri"/>
                <a:sym typeface="Calibri"/>
              </a:rPr>
              <a:t> </a:t>
            </a:r>
            <a:r>
              <a:rPr lang="ru-RU" sz="900" b="0" i="0" dirty="0" err="1">
                <a:solidFill>
                  <a:schemeClr val="dk1"/>
                </a:solidFill>
                <a:latin typeface="Calibri"/>
                <a:ea typeface="Calibri"/>
                <a:cs typeface="Calibri"/>
                <a:sym typeface="Calibri"/>
              </a:rPr>
              <a:t>activity</a:t>
            </a:r>
            <a:r>
              <a:rPr lang="ru-RU" sz="900" b="0" i="0" dirty="0">
                <a:solidFill>
                  <a:schemeClr val="dk1"/>
                </a:solidFill>
                <a:latin typeface="Calibri"/>
                <a:ea typeface="Calibri"/>
                <a:cs typeface="Calibri"/>
                <a:sym typeface="Calibri"/>
              </a:rPr>
              <a:t> – </a:t>
            </a:r>
            <a:r>
              <a:rPr lang="ru-RU" sz="900" b="0" i="0" dirty="0" err="1">
                <a:solidFill>
                  <a:schemeClr val="dk1"/>
                </a:solidFill>
                <a:latin typeface="Calibri"/>
                <a:ea typeface="Calibri"/>
                <a:cs typeface="Calibri"/>
                <a:sym typeface="Calibri"/>
              </a:rPr>
              <a:t>Métacognition</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Creator</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benoitpetit</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https://openclipart.org/detail/193152/brain-activity-metacognition</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sz="1200" dirty="0"/>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p>
          <a:p>
            <a:pPr marL="457200" marR="0" lvl="0" indent="-171450" algn="l" rtl="0">
              <a:lnSpc>
                <a:spcPct val="115000"/>
              </a:lnSpc>
              <a:spcBef>
                <a:spcPts val="500"/>
              </a:spcBef>
              <a:spcAft>
                <a:spcPts val="0"/>
              </a:spcAft>
              <a:buNone/>
            </a:pPr>
            <a:endParaRPr sz="1200" b="0" i="0" u="none" strike="noStrike" cap="none" dirty="0">
              <a:solidFill>
                <a:schemeClr val="dk1"/>
              </a:solidFill>
              <a:latin typeface="Lato"/>
              <a:ea typeface="Lato"/>
              <a:cs typeface="Lato"/>
              <a:sym typeface="Lato"/>
            </a:endParaRPr>
          </a:p>
          <a:p>
            <a:pPr marL="914400" lvl="0" indent="-349250" algn="l" rtl="0">
              <a:spcBef>
                <a:spcPts val="500"/>
              </a:spcBef>
              <a:spcAft>
                <a:spcPts val="0"/>
              </a:spcAft>
              <a:buNone/>
            </a:pPr>
            <a:endParaRPr sz="1200" b="0" i="0" u="none" strike="noStrike" cap="none"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464" name="Google Shape;46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Был ли пациент обнаружен в воде или рядом с ней? Всегда предполагайте утопление (вдыхание воды), если человек, а особенно ребенок, обнаружен в воде или рядом с ней. Даже небольшое количество вдыхаемой воды может вызвать серьезное повреждение легких, которое со временем усугубляется.  Внимательно следите за пациентом. </a:t>
            </a:r>
            <a:endParaRPr/>
          </a:p>
          <a:p>
            <a:pPr marL="0" marR="0" lvl="0" indent="0" algn="l" rtl="0">
              <a:lnSpc>
                <a:spcPct val="115000"/>
              </a:lnSpc>
              <a:spcBef>
                <a:spcPts val="1800"/>
              </a:spcBef>
              <a:spcAft>
                <a:spcPts val="0"/>
              </a:spcAft>
              <a:buClr>
                <a:schemeClr val="dk1"/>
              </a:buClr>
              <a:buSzPts val="450"/>
              <a:buFont typeface="Arial"/>
              <a:buNone/>
            </a:pPr>
            <a:endParaRPr sz="1800" b="0" i="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Image:</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ru-RU" sz="1200" b="0" i="0">
                <a:solidFill>
                  <a:schemeClr val="dk1"/>
                </a:solidFill>
                <a:latin typeface="Calibri"/>
                <a:ea typeface="Calibri"/>
                <a:cs typeface="Calibri"/>
                <a:sym typeface="Calibri"/>
              </a:rPr>
              <a:t>Title: </a:t>
            </a:r>
            <a:r>
              <a:rPr lang="ru-RU" sz="900" b="0" i="0">
                <a:solidFill>
                  <a:schemeClr val="dk1"/>
                </a:solidFill>
                <a:latin typeface="Calibri"/>
                <a:ea typeface="Calibri"/>
                <a:cs typeface="Calibri"/>
                <a:sym typeface="Calibri"/>
              </a:rPr>
              <a:t>Brain activity – Métacognition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Creator:benoitpetit</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Source: https://openclipart.org/detail/193152/brain-activity-metacognition</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a:solidFill>
                  <a:schemeClr val="dk1"/>
                </a:solidFill>
                <a:latin typeface="Calibri"/>
                <a:ea typeface="Calibri"/>
                <a:cs typeface="Calibri"/>
                <a:sym typeface="Calibri"/>
              </a:rPr>
              <a:t>Copyright information: Creative Commonz Zero 1.0 Public Domain License</a:t>
            </a:r>
            <a:r>
              <a:rPr lang="ru-RU" sz="1200"/>
              <a:t> </a:t>
            </a:r>
            <a:endParaRPr sz="1200" b="0" i="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300"/>
              <a:buFont typeface="Arial"/>
              <a:buNone/>
            </a:pPr>
            <a:endParaRPr sz="1200"/>
          </a:p>
          <a:p>
            <a:pPr marL="457200" marR="0" lvl="0" indent="-171450" algn="l" rtl="0">
              <a:lnSpc>
                <a:spcPct val="115000"/>
              </a:lnSpc>
              <a:spcBef>
                <a:spcPts val="500"/>
              </a:spcBef>
              <a:spcAft>
                <a:spcPts val="0"/>
              </a:spcAft>
              <a:buNone/>
            </a:pPr>
            <a:endParaRPr sz="1200" b="0" i="0" u="none" strike="noStrike" cap="none">
              <a:solidFill>
                <a:schemeClr val="dk1"/>
              </a:solidFill>
              <a:latin typeface="Lato"/>
              <a:ea typeface="Lato"/>
              <a:cs typeface="Lato"/>
              <a:sym typeface="Lato"/>
            </a:endParaRPr>
          </a:p>
          <a:p>
            <a:pPr marL="0" lvl="0" indent="0" algn="l" rtl="0">
              <a:spcBef>
                <a:spcPts val="0"/>
              </a:spcBef>
              <a:spcAft>
                <a:spcPts val="0"/>
              </a:spcAft>
              <a:buNone/>
            </a:pPr>
            <a:endParaRPr/>
          </a:p>
        </p:txBody>
      </p:sp>
      <p:sp>
        <p:nvSpPr>
          <p:cNvPr id="474" name="Google Shape;47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Имел ли место контакт с пестицидами или другими химическими веществами? Вдыхание химических веществ может вызвать затруднение дыхания из-за раздражения дыхательных путей и легких. Некоторые пестициды, используемые в сельском хозяйстве, могут впитываться через кожу, вызывая образование жидкости в дыхательных путях и легких. Если пациент пострадал от пожара в доме или в каком-либо сооружении, обратите внимание на ожоги дыхательных путей, вызывающие отек, и воздействие газов от пожара, приводящее к вдыханию химических веществ. </a:t>
            </a:r>
            <a:endParaRPr/>
          </a:p>
          <a:p>
            <a:pPr marL="0" lvl="0" indent="0" algn="l" rtl="0">
              <a:lnSpc>
                <a:spcPct val="115000"/>
              </a:lnSpc>
              <a:spcBef>
                <a:spcPts val="800"/>
              </a:spcBef>
              <a:spcAft>
                <a:spcPts val="0"/>
              </a:spcAft>
              <a:buClr>
                <a:schemeClr val="dk1"/>
              </a:buClr>
              <a:buSzPts val="45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ru-RU" sz="1800" b="0" i="0">
                <a:solidFill>
                  <a:schemeClr val="dk1"/>
                </a:solidFill>
                <a:latin typeface="Calibri"/>
                <a:ea typeface="Calibri"/>
                <a:cs typeface="Calibri"/>
                <a:sym typeface="Calibri"/>
              </a:rPr>
              <a:t>Image:</a:t>
            </a:r>
            <a:endParaRPr sz="18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ru-RU" sz="1800" b="0" i="0">
                <a:solidFill>
                  <a:schemeClr val="dk1"/>
                </a:solidFill>
                <a:latin typeface="Calibri"/>
                <a:ea typeface="Calibri"/>
                <a:cs typeface="Calibri"/>
                <a:sym typeface="Calibri"/>
              </a:rPr>
              <a:t>Title: </a:t>
            </a:r>
            <a:r>
              <a:rPr lang="ru-RU" sz="1100" b="0" i="0">
                <a:solidFill>
                  <a:schemeClr val="dk1"/>
                </a:solidFill>
                <a:latin typeface="Calibri"/>
                <a:ea typeface="Calibri"/>
                <a:cs typeface="Calibri"/>
                <a:sym typeface="Calibri"/>
              </a:rPr>
              <a:t>Brain activity – Métacognition</a:t>
            </a:r>
            <a:endParaRPr sz="1800" b="0" i="0">
              <a:solidFill>
                <a:schemeClr val="dk1"/>
              </a:solidFill>
              <a:latin typeface="Calibri"/>
              <a:ea typeface="Calibri"/>
              <a:cs typeface="Calibri"/>
              <a:sym typeface="Calibri"/>
            </a:endParaRPr>
          </a:p>
          <a:p>
            <a:pPr marL="0" lvl="0" indent="0" algn="l" rtl="0">
              <a:spcBef>
                <a:spcPts val="0"/>
              </a:spcBef>
              <a:spcAft>
                <a:spcPts val="0"/>
              </a:spcAft>
              <a:buNone/>
            </a:pPr>
            <a:r>
              <a:rPr lang="ru-RU" sz="1800" b="0" i="0">
                <a:solidFill>
                  <a:schemeClr val="dk1"/>
                </a:solidFill>
                <a:latin typeface="Calibri"/>
                <a:ea typeface="Calibri"/>
                <a:cs typeface="Calibri"/>
                <a:sym typeface="Calibri"/>
              </a:rPr>
              <a:t>Creator:benoitpetit</a:t>
            </a:r>
            <a:endParaRPr sz="1800" b="0" i="0">
              <a:solidFill>
                <a:schemeClr val="dk1"/>
              </a:solidFill>
              <a:latin typeface="Calibri"/>
              <a:ea typeface="Calibri"/>
              <a:cs typeface="Calibri"/>
              <a:sym typeface="Calibri"/>
            </a:endParaRPr>
          </a:p>
          <a:p>
            <a:pPr marL="0" lvl="0" indent="0" algn="l" rtl="0">
              <a:spcBef>
                <a:spcPts val="0"/>
              </a:spcBef>
              <a:spcAft>
                <a:spcPts val="0"/>
              </a:spcAft>
              <a:buNone/>
            </a:pPr>
            <a:r>
              <a:rPr lang="ru-RU" sz="1800" b="0" i="0">
                <a:solidFill>
                  <a:schemeClr val="dk1"/>
                </a:solidFill>
                <a:latin typeface="Calibri"/>
                <a:ea typeface="Calibri"/>
                <a:cs typeface="Calibri"/>
                <a:sym typeface="Calibri"/>
              </a:rPr>
              <a:t>Source: https://openclipart.org/detail/193152/brain-activity-metacognition</a:t>
            </a:r>
            <a:endParaRPr sz="1800" b="0" i="0">
              <a:solidFill>
                <a:schemeClr val="dk1"/>
              </a:solidFill>
              <a:latin typeface="Calibri"/>
              <a:ea typeface="Calibri"/>
              <a:cs typeface="Calibri"/>
              <a:sym typeface="Calibri"/>
            </a:endParaRPr>
          </a:p>
          <a:p>
            <a:pPr marL="0" lvl="0" indent="0" algn="l" rtl="0">
              <a:spcBef>
                <a:spcPts val="0"/>
              </a:spcBef>
              <a:spcAft>
                <a:spcPts val="0"/>
              </a:spcAft>
              <a:buNone/>
            </a:pPr>
            <a:r>
              <a:rPr lang="ru-RU" sz="1800" b="0" i="0">
                <a:solidFill>
                  <a:schemeClr val="dk1"/>
                </a:solidFill>
                <a:latin typeface="Calibri"/>
                <a:ea typeface="Calibri"/>
                <a:cs typeface="Calibri"/>
                <a:sym typeface="Calibri"/>
              </a:rPr>
              <a:t>Copyright information: Creative Commonz Zero 1.0 Public Domain License</a:t>
            </a:r>
            <a:r>
              <a:rPr lang="ru-RU" sz="1800"/>
              <a:t> </a:t>
            </a:r>
            <a:endParaRPr sz="1800" b="0" i="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450"/>
              <a:buFont typeface="Calibri"/>
              <a:buNone/>
            </a:pPr>
            <a:endParaRPr sz="1800" b="0" i="0" u="none" strike="noStrike" cap="none">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475"/>
              <a:buFont typeface="Arial"/>
              <a:buNone/>
            </a:pPr>
            <a:endParaRPr sz="1900" u="none" strike="noStrike" cap="none">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475"/>
              <a:buFont typeface="Arial"/>
              <a:buNone/>
            </a:pPr>
            <a:endParaRPr sz="1900" b="1" i="1" u="none" strike="noStrike" cap="none">
              <a:solidFill>
                <a:schemeClr val="dk1"/>
              </a:solidFill>
              <a:latin typeface="Lato"/>
              <a:ea typeface="Lato"/>
              <a:cs typeface="Lato"/>
              <a:sym typeface="Lato"/>
            </a:endParaRPr>
          </a:p>
        </p:txBody>
      </p:sp>
      <p:sp>
        <p:nvSpPr>
          <p:cNvPr id="484" name="Google Shape;48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Были ли какие-либо недавние травмы? Травма может вызвать повреждения, приводящие к затруднению дыхания, включая переломы ребер, ушибы сердца или легких, пневмоторакс, когда воздух в грудной клетке сдавливает легкое, и гемоторакс, когда кровь в грудной клетке сдавливает легкое. </a:t>
            </a:r>
            <a:endParaRPr/>
          </a:p>
          <a:p>
            <a:pPr marL="0" marR="0" lvl="0" indent="0" algn="l" rtl="0">
              <a:lnSpc>
                <a:spcPct val="90000"/>
              </a:lnSpc>
              <a:spcBef>
                <a:spcPts val="800"/>
              </a:spcBef>
              <a:spcAft>
                <a:spcPts val="0"/>
              </a:spcAft>
              <a:buClr>
                <a:schemeClr val="dk1"/>
              </a:buClr>
              <a:buSzPts val="450"/>
              <a:buFont typeface="Arial"/>
              <a:buNone/>
            </a:pPr>
            <a:endParaRPr sz="1800" b="0" i="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ru-RU" sz="2000" b="0" i="0">
                <a:solidFill>
                  <a:schemeClr val="dk1"/>
                </a:solidFill>
                <a:latin typeface="Calibri"/>
                <a:ea typeface="Calibri"/>
                <a:cs typeface="Calibri"/>
                <a:sym typeface="Calibri"/>
              </a:rPr>
              <a:t>Image:</a:t>
            </a:r>
            <a:endParaRPr sz="20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ru-RU" sz="2000" b="0" i="0">
                <a:solidFill>
                  <a:schemeClr val="dk1"/>
                </a:solidFill>
                <a:latin typeface="Calibri"/>
                <a:ea typeface="Calibri"/>
                <a:cs typeface="Calibri"/>
                <a:sym typeface="Calibri"/>
              </a:rPr>
              <a:t>Title: </a:t>
            </a:r>
            <a:r>
              <a:rPr lang="ru-RU" sz="1200" b="0" i="0">
                <a:solidFill>
                  <a:schemeClr val="dk1"/>
                </a:solidFill>
                <a:latin typeface="Calibri"/>
                <a:ea typeface="Calibri"/>
                <a:cs typeface="Calibri"/>
                <a:sym typeface="Calibri"/>
              </a:rPr>
              <a:t>Brain activity – Métacognition</a:t>
            </a:r>
            <a:endParaRPr sz="2000" b="0" i="0">
              <a:solidFill>
                <a:schemeClr val="dk1"/>
              </a:solidFill>
              <a:latin typeface="Calibri"/>
              <a:ea typeface="Calibri"/>
              <a:cs typeface="Calibri"/>
              <a:sym typeface="Calibri"/>
            </a:endParaRPr>
          </a:p>
          <a:p>
            <a:pPr marL="0" lvl="0" indent="0" algn="l" rtl="0">
              <a:spcBef>
                <a:spcPts val="0"/>
              </a:spcBef>
              <a:spcAft>
                <a:spcPts val="0"/>
              </a:spcAft>
              <a:buNone/>
            </a:pPr>
            <a:r>
              <a:rPr lang="ru-RU" sz="2000" b="0" i="0">
                <a:solidFill>
                  <a:schemeClr val="dk1"/>
                </a:solidFill>
                <a:latin typeface="Calibri"/>
                <a:ea typeface="Calibri"/>
                <a:cs typeface="Calibri"/>
                <a:sym typeface="Calibri"/>
              </a:rPr>
              <a:t>Creator:benoitpetit</a:t>
            </a:r>
            <a:endParaRPr sz="2000" b="0" i="0">
              <a:solidFill>
                <a:schemeClr val="dk1"/>
              </a:solidFill>
              <a:latin typeface="Calibri"/>
              <a:ea typeface="Calibri"/>
              <a:cs typeface="Calibri"/>
              <a:sym typeface="Calibri"/>
            </a:endParaRPr>
          </a:p>
          <a:p>
            <a:pPr marL="0" lvl="0" indent="0" algn="l" rtl="0">
              <a:spcBef>
                <a:spcPts val="0"/>
              </a:spcBef>
              <a:spcAft>
                <a:spcPts val="0"/>
              </a:spcAft>
              <a:buNone/>
            </a:pPr>
            <a:r>
              <a:rPr lang="ru-RU" sz="2000" b="0" i="0">
                <a:solidFill>
                  <a:schemeClr val="dk1"/>
                </a:solidFill>
                <a:latin typeface="Calibri"/>
                <a:ea typeface="Calibri"/>
                <a:cs typeface="Calibri"/>
                <a:sym typeface="Calibri"/>
              </a:rPr>
              <a:t>Source: https://openclipart.org/detail/193152/brain-activity-metacognition</a:t>
            </a:r>
            <a:endParaRPr sz="2000" b="0" i="0">
              <a:solidFill>
                <a:schemeClr val="dk1"/>
              </a:solidFill>
              <a:latin typeface="Calibri"/>
              <a:ea typeface="Calibri"/>
              <a:cs typeface="Calibri"/>
              <a:sym typeface="Calibri"/>
            </a:endParaRPr>
          </a:p>
          <a:p>
            <a:pPr marL="0" lvl="0" indent="0" algn="l" rtl="0">
              <a:spcBef>
                <a:spcPts val="0"/>
              </a:spcBef>
              <a:spcAft>
                <a:spcPts val="0"/>
              </a:spcAft>
              <a:buNone/>
            </a:pPr>
            <a:r>
              <a:rPr lang="ru-RU" sz="2000" b="0" i="0">
                <a:solidFill>
                  <a:schemeClr val="dk1"/>
                </a:solidFill>
                <a:latin typeface="Calibri"/>
                <a:ea typeface="Calibri"/>
                <a:cs typeface="Calibri"/>
                <a:sym typeface="Calibri"/>
              </a:rPr>
              <a:t>Copyright information: Creative Commonz Zero 1.0 Public Domain License</a:t>
            </a:r>
            <a:r>
              <a:rPr lang="ru-RU" sz="2000"/>
              <a:t> </a:t>
            </a:r>
            <a:endParaRPr sz="2000" b="0" i="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500"/>
              <a:buFont typeface="Arial"/>
              <a:buNone/>
            </a:pPr>
            <a:endParaRPr sz="2000"/>
          </a:p>
          <a:p>
            <a:pPr marL="457200" marR="0" lvl="0" indent="-171450" algn="l" rtl="0">
              <a:lnSpc>
                <a:spcPct val="115000"/>
              </a:lnSpc>
              <a:spcBef>
                <a:spcPts val="500"/>
              </a:spcBef>
              <a:spcAft>
                <a:spcPts val="0"/>
              </a:spcAft>
              <a:buNone/>
            </a:pPr>
            <a:endParaRPr sz="1900" b="0" i="0" u="none" strike="noStrike" cap="none">
              <a:solidFill>
                <a:schemeClr val="dk1"/>
              </a:solidFill>
              <a:latin typeface="Lato"/>
              <a:ea typeface="Lato"/>
              <a:cs typeface="Lato"/>
              <a:sym typeface="Lato"/>
            </a:endParaRPr>
          </a:p>
          <a:p>
            <a:pPr marL="685800" marR="0" lvl="1" indent="-171450" algn="l" rtl="0">
              <a:lnSpc>
                <a:spcPct val="90000"/>
              </a:lnSpc>
              <a:spcBef>
                <a:spcPts val="500"/>
              </a:spcBef>
              <a:spcAft>
                <a:spcPts val="0"/>
              </a:spcAft>
              <a:buNone/>
            </a:pPr>
            <a:endParaRPr sz="1900" b="0" i="0" u="none" strike="noStrike" cap="none">
              <a:solidFill>
                <a:schemeClr val="dk1"/>
              </a:solidFill>
              <a:latin typeface="Lato"/>
              <a:ea typeface="Lato"/>
              <a:cs typeface="Lato"/>
              <a:sym typeface="Lato"/>
            </a:endParaRPr>
          </a:p>
        </p:txBody>
      </p:sp>
      <p:sp>
        <p:nvSpPr>
          <p:cNvPr id="494" name="Google Shape;49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Вопрос из рабочей тетради №1: Затрудненное дыхание [стр. 82 в рабочей тетради участника]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Используя приведенный выше раздел рабочей тетради, перечислите 5 вопросов об анамнезе жизни пациента, которые вы бы задали при сборе анамнеза SAMPLE.</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Ответы: </a:t>
            </a:r>
            <a:endParaRPr dirty="0"/>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Есть ли в анамнезе астма?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Есть ли в анамнезе ХОБЛ?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Есть ли в анамнезе болезнь сердца?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Есть ли в анамнезе болезнь почек?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Есть ли в анамнезе ТБ?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Есть ли в анамнезе рак?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Есть ли в анамнезе диабет?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Есть ли в анамнезе курение?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Есть ли в анамнезе ВИЧ-инфекция?</a:t>
            </a:r>
            <a:endParaRPr dirty="0"/>
          </a:p>
          <a:p>
            <a:pPr marL="0" lvl="0" indent="0" algn="l" rtl="0">
              <a:spcBef>
                <a:spcPts val="800"/>
              </a:spcBef>
              <a:spcAft>
                <a:spcPts val="0"/>
              </a:spcAft>
              <a:buNone/>
            </a:pP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a:solidFill>
                  <a:schemeClr val="dk1"/>
                </a:solidFill>
                <a:latin typeface="Calibri"/>
                <a:ea typeface="Calibri"/>
                <a:cs typeface="Calibri"/>
                <a:sym typeface="Calibri"/>
              </a:rPr>
              <a:t>Deep </a:t>
            </a:r>
            <a:r>
              <a:rPr lang="ru-RU" sz="900" b="0" i="0" dirty="0" err="1">
                <a:solidFill>
                  <a:schemeClr val="dk1"/>
                </a:solidFill>
                <a:latin typeface="Calibri"/>
                <a:ea typeface="Calibri"/>
                <a:cs typeface="Calibri"/>
                <a:sym typeface="Calibri"/>
              </a:rPr>
              <a:t>thought</a:t>
            </a:r>
            <a:r>
              <a:rPr lang="ru-RU" sz="9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Creator:GDL</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https://openclipart.org/detail/221707/deep-thought</a:t>
            </a:r>
            <a:endParaRPr dirty="0"/>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sz="12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504" name="Google Shape;50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Во второй части модуля «Затрудненное дыхание» мы рассмотрим вторичное обследование и причины, представляющие высокий риск возникновения затрудненного дыхания. Начнем с результатов вторичного обследования. </a:t>
            </a:r>
            <a:endParaRPr/>
          </a:p>
        </p:txBody>
      </p:sp>
      <p:sp>
        <p:nvSpPr>
          <p:cNvPr id="511" name="Google Shape;51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Всегда сначала проводите обследование по алгоритму ABCDE. Начальный подход ABCDE позволяет выявить и устранить угрожающие жизни состояния. Вторичное обследование позволяет выявить изменения в состоянии пациента или менее очевидные причины, которые могли быть пропущены при обследовании по алгоритму ABCDE. При вторичном обследовании используется подход «посмотреть, послушать и пощупать» для выявления менее заметных признаков, которые могут указывать на неотложные состояния. Если при вторичном обследовании выявлено состояние, на которое нацелен подход ABCDE, ОСТАНОВИТЕСЬ И НЕМЕДЛЕННО ВЕРНИТЕСЬ К ABCDE для его лечения.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При осмотре пациента с затрудненным дыханием обратите внимание на изменения частоты дыхания, дыхательного усилия или на низкую сатурацию кислорода, которые могли быть не замечены при первичном подходе ABCDE. </a:t>
            </a:r>
            <a:endParaRPr/>
          </a:p>
          <a:p>
            <a:pPr marL="0" lvl="0" indent="0" algn="l" rtl="0">
              <a:spcBef>
                <a:spcPts val="800"/>
              </a:spcBef>
              <a:spcAft>
                <a:spcPts val="0"/>
              </a:spcAft>
              <a:buNone/>
            </a:pPr>
            <a:endParaRPr/>
          </a:p>
        </p:txBody>
      </p:sp>
      <p:sp>
        <p:nvSpPr>
          <p:cNvPr id="520" name="Google Shape;52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Основные навыки для данного модуля перечислены здесь. Каждый навык будет представлен на лекциях и отработан на практических занятиях в рамках этого курса. </a:t>
            </a:r>
            <a:endParaRPr/>
          </a:p>
          <a:p>
            <a:pPr marL="0" lvl="0" indent="0" algn="l" rtl="0">
              <a:spcBef>
                <a:spcPts val="800"/>
              </a:spcBef>
              <a:spcAft>
                <a:spcPts val="0"/>
              </a:spcAft>
              <a:buClr>
                <a:schemeClr val="dk1"/>
              </a:buClr>
              <a:buSzPts val="1200"/>
              <a:buFont typeface="Calibri"/>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Внимательно следите за признаками дыхательной недостаточности, включая использование вспомогательных мышц и увеличение работы дыхания, а также втягивание мышц над ключицами и между ребрами. Обратите внимание на трудности у пациента с произнесением полных предложений или нескольких слов за раз, неспособность лечь или откинуться назад, диафорез (повышенное потоотделение) и пятнистость кожи. У пациентов может наблюдаться спутанность сознания, раздражительность, возбуждение, слабое движение грудной клетки, цианоз (или синюшное окрашивание кожи), особенно губ и кончиков пальцев. Имейте в виду, что это может быть сложнее обнаружить в зависимости от оттенка кожи. </a:t>
            </a:r>
            <a:endParaRPr/>
          </a:p>
          <a:p>
            <a:pPr marL="0" lvl="0" indent="0" algn="l" rtl="0">
              <a:spcBef>
                <a:spcPts val="800"/>
              </a:spcBef>
              <a:spcAft>
                <a:spcPts val="0"/>
              </a:spcAft>
              <a:buNone/>
            </a:pPr>
            <a:endParaRPr sz="12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200"/>
              <a:buFont typeface="Calibri"/>
              <a:buNone/>
            </a:pPr>
            <a:endParaRPr sz="1200">
              <a:latin typeface="Lato"/>
              <a:ea typeface="Lato"/>
              <a:cs typeface="Lato"/>
              <a:sym typeface="Lato"/>
            </a:endParaRPr>
          </a:p>
          <a:p>
            <a:pPr marL="0" marR="0" lvl="0" indent="0" algn="l" rtl="0">
              <a:lnSpc>
                <a:spcPct val="90000"/>
              </a:lnSpc>
              <a:spcBef>
                <a:spcPts val="1000"/>
              </a:spcBef>
              <a:spcAft>
                <a:spcPts val="0"/>
              </a:spcAft>
              <a:buClr>
                <a:schemeClr val="dk1"/>
              </a:buClr>
              <a:buSzPts val="1200"/>
              <a:buFont typeface="Calibri"/>
              <a:buNone/>
            </a:pPr>
            <a:endParaRPr sz="1200">
              <a:latin typeface="Lato"/>
              <a:ea typeface="Lato"/>
              <a:cs typeface="Lato"/>
              <a:sym typeface="Lato"/>
            </a:endParaRPr>
          </a:p>
          <a:p>
            <a:pPr marL="0" lvl="0" indent="0" algn="l" rtl="0">
              <a:spcBef>
                <a:spcPts val="0"/>
              </a:spcBef>
              <a:spcAft>
                <a:spcPts val="0"/>
              </a:spcAft>
              <a:buNone/>
            </a:pPr>
            <a:endParaRPr/>
          </a:p>
        </p:txBody>
      </p:sp>
      <p:sp>
        <p:nvSpPr>
          <p:cNvPr id="529" name="Google Shape;52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Посмотрите на глаза пациента и оцените его зрачки. Очень суженные зрачки говорят о возможной передозировке опиатами или воздействии химических веществ, в т.ч. пестицидов. Зрачки неодинаковой или аномальной формы свидетельствуют о наличии ЧМТ, которая может привести к нарушению дыхания из-за повреждения части мозга, контролирующей дыхание.   </a:t>
            </a:r>
            <a:endParaRPr/>
          </a:p>
          <a:p>
            <a:pPr marL="0" lvl="0" indent="0" algn="l" rtl="0">
              <a:spcBef>
                <a:spcPts val="800"/>
              </a:spcBef>
              <a:spcAft>
                <a:spcPts val="0"/>
              </a:spcAft>
              <a:buNone/>
            </a:pPr>
            <a:endParaRPr/>
          </a:p>
        </p:txBody>
      </p:sp>
      <p:sp>
        <p:nvSpPr>
          <p:cNvPr id="538" name="Google Shape;53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Посмотрите на глаза, нос и рот, чтобы определить аномалии, которые могут быть связаны с конкретной причиной затруднения дыхания. Цианоз или синюшное окрашивание кожи вокруг губ или носа свидетельствует о низком уровне кислорода в крови. Бледная внутренняя поверхность нижних век указывает на сильную анемию. Отек губ, языка и рта предполагает тяжелую аллергическую реакцию, которая может быстро усугубиться. Сажа вокруг рта или носа, опаленные волосы или ожоги на лице свидетельствуют о вдыхании дыма и ожогах дыхательных путей, которые также могут вызвать отек дыхательных путей. У пациента с травмой ищите кровотечение или отек дыхательных путей.  </a:t>
            </a:r>
            <a:endParaRPr/>
          </a:p>
          <a:p>
            <a:pPr marL="0" marR="0" lvl="0" indent="0" algn="l" rtl="0">
              <a:lnSpc>
                <a:spcPct val="90000"/>
              </a:lnSpc>
              <a:spcBef>
                <a:spcPts val="1800"/>
              </a:spcBef>
              <a:spcAft>
                <a:spcPts val="0"/>
              </a:spcAft>
              <a:buClr>
                <a:schemeClr val="dk1"/>
              </a:buClr>
              <a:buSzPts val="1200"/>
              <a:buFont typeface="Calibri"/>
              <a:buNone/>
            </a:pPr>
            <a:endParaRPr sz="1200">
              <a:latin typeface="Lato"/>
              <a:ea typeface="Lato"/>
              <a:cs typeface="Lato"/>
              <a:sym typeface="Lato"/>
            </a:endParaRPr>
          </a:p>
          <a:p>
            <a:pPr marL="0" lvl="0" indent="0" algn="l" rtl="0">
              <a:spcBef>
                <a:spcPts val="0"/>
              </a:spcBef>
              <a:spcAft>
                <a:spcPts val="0"/>
              </a:spcAft>
              <a:buNone/>
            </a:pPr>
            <a:endParaRPr/>
          </a:p>
        </p:txBody>
      </p:sp>
      <p:sp>
        <p:nvSpPr>
          <p:cNvPr id="550" name="Google Shape;55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Продолжайте вторичное обследование, двигаясь от головы к ногам и осматривая шею. Обратите внимание на раздутые вены на шее, что может быть вызвано застоем крови при сердечной недостаточности, напряженном пневмотораксе или тампонаде сердца. Обратите внимание на отклонение трахеи, или смещение дыхательных путей в одну сторону, что является признаком напряженного пневмоторакса. Тщательно осмотрите всю шею и грудную клетку на наличие кровоподтеков, ран или других признаков травмы. Также обратите внимание на отек или покраснение шеи или груди – это говорит об инфекции или травме. Обращайте внимание на чрезмерное использование мышц шеи и грудной клетки, что свидетельствует о значительном затруднении дыхания. </a:t>
            </a:r>
            <a:endParaRPr/>
          </a:p>
        </p:txBody>
      </p:sp>
      <p:sp>
        <p:nvSpPr>
          <p:cNvPr id="561" name="Google Shape;56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Осмотрите грудную клетку, чтобы оценить частоту и характер дыхания. Людям с хрипами вследствие астмы или ХОБЛ может потребоваться больше времени на выдох из-за сужения нижних дыхательных путей в легких. Учащенное дыхание может быть вызвано обезвоживанием, тяжелой инфекцией, нарушением химического баланса в крови, отравлением или тревожностью. Замедленное и поверхностное дыхание может быть вызвано передозировкой опиоидов. Обращайте внимание на очень маленькие зрачки и изменение психического состояния.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Повреждения стенки грудной клетки часто вызывают боль, которая ограничивает способность делать глубокие вдохи. Флотация грудной клетки возникает при переломе нескольких ребер в нескольких местах, в результате чего часть грудной клетки отделяется от остальной части стенки грудной клетки. Может показаться, что во время дыхания сегмент движется в противоположном направлении по сравнению с остальной частью стенки грудной клетки. Это может вызывать сильную боль и затруднение дыхания.   </a:t>
            </a:r>
            <a:endParaRPr/>
          </a:p>
          <a:p>
            <a:pPr marL="0" marR="0" lvl="0" indent="0" algn="l" rtl="0">
              <a:lnSpc>
                <a:spcPct val="100000"/>
              </a:lnSpc>
              <a:spcBef>
                <a:spcPts val="800"/>
              </a:spcBef>
              <a:spcAft>
                <a:spcPts val="0"/>
              </a:spcAft>
              <a:buClr>
                <a:schemeClr val="dk1"/>
              </a:buClr>
              <a:buSzPts val="1200"/>
              <a:buFont typeface="Arial"/>
              <a:buNone/>
            </a:pPr>
            <a:endParaRPr sz="4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Arial"/>
              <a:buNone/>
            </a:pPr>
            <a:endParaRPr sz="4000" b="1"/>
          </a:p>
          <a:p>
            <a:pPr marL="0" marR="0" lvl="0" indent="0" algn="l" rtl="0">
              <a:lnSpc>
                <a:spcPct val="90000"/>
              </a:lnSpc>
              <a:spcBef>
                <a:spcPts val="1000"/>
              </a:spcBef>
              <a:spcAft>
                <a:spcPts val="0"/>
              </a:spcAft>
              <a:buClr>
                <a:schemeClr val="dk1"/>
              </a:buClr>
              <a:buSzPts val="1000"/>
              <a:buFont typeface="Arial"/>
              <a:buNone/>
            </a:pPr>
            <a:endParaRPr sz="4000" b="0" i="0" u="none" strike="noStrike" cap="none">
              <a:solidFill>
                <a:schemeClr val="dk1"/>
              </a:solidFill>
              <a:latin typeface="Lato"/>
              <a:ea typeface="Lato"/>
              <a:cs typeface="Lato"/>
              <a:sym typeface="Lato"/>
            </a:endParaRPr>
          </a:p>
          <a:p>
            <a:pPr marL="0" marR="0" lvl="0" indent="0" algn="l" rtl="0">
              <a:lnSpc>
                <a:spcPct val="90000"/>
              </a:lnSpc>
              <a:spcBef>
                <a:spcPts val="1000"/>
              </a:spcBef>
              <a:spcAft>
                <a:spcPts val="0"/>
              </a:spcAft>
              <a:buClr>
                <a:schemeClr val="dk1"/>
              </a:buClr>
              <a:buSzPts val="1200"/>
              <a:buFont typeface="Calibri"/>
              <a:buNone/>
            </a:pPr>
            <a:endParaRPr sz="1200">
              <a:latin typeface="Lato"/>
              <a:ea typeface="Lato"/>
              <a:cs typeface="Lato"/>
              <a:sym typeface="Lato"/>
            </a:endParaRPr>
          </a:p>
          <a:p>
            <a:pPr marL="0" marR="0" lvl="0" indent="0" algn="l" rtl="0">
              <a:lnSpc>
                <a:spcPct val="90000"/>
              </a:lnSpc>
              <a:spcBef>
                <a:spcPts val="1000"/>
              </a:spcBef>
              <a:spcAft>
                <a:spcPts val="0"/>
              </a:spcAft>
              <a:buClr>
                <a:schemeClr val="dk1"/>
              </a:buClr>
              <a:buSzPts val="1200"/>
              <a:buFont typeface="Calibri"/>
              <a:buNone/>
            </a:pPr>
            <a:endParaRPr sz="1200">
              <a:latin typeface="Lato"/>
              <a:ea typeface="Lato"/>
              <a:cs typeface="Lato"/>
              <a:sym typeface="Lato"/>
            </a:endParaRPr>
          </a:p>
          <a:p>
            <a:pPr marL="0" lvl="0" indent="0" algn="l" rtl="0">
              <a:spcBef>
                <a:spcPts val="0"/>
              </a:spcBef>
              <a:spcAft>
                <a:spcPts val="0"/>
              </a:spcAft>
              <a:buNone/>
            </a:pPr>
            <a:endParaRPr/>
          </a:p>
        </p:txBody>
      </p:sp>
      <p:sp>
        <p:nvSpPr>
          <p:cNvPr id="568" name="Google Shape;56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Осмотрите ноги, чтобы выявить припухлость или отек. Отек обеих голеней предполагает сердечную недостаточность, которая может быть причиной затруднения дыхания из-за застоя жидкости в легких. Отек одной ноги может быть вызван тромбом в ноге. Если при этом возникает затруднение дыхания, это может означать, что часть тромба попала в легкое, что называется легочной эмболией.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Внимательно осмотрите кожу пациента. Укусы могут быть источником аллергической реакции или отравления, вызывающего отек дыхательных путей или слабость дыхательных мышц. Сыпь может указывать на аллергическую реакцию или тяжелую генерализированную инфекцию. Бледные кожные покровы могут указывать на анемию. У пациента с ожогами внимательно ищите циркулярные ожоги (ожоги, которые проходят полностью вокруг части тела). Ожоги, обхватывающие туловище, могут ограничить расширение грудной стенки и, как следствие, дыхание.</a:t>
            </a:r>
            <a:endParaRPr/>
          </a:p>
        </p:txBody>
      </p:sp>
      <p:sp>
        <p:nvSpPr>
          <p:cNvPr id="577" name="Google Shape;57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Внимательно прислушайтесь к дыхательным шумам пациента. Стридор – это высокочастотный звук, издаваемый при вдохе. Это говорит о частичной обструкции верхних дыхательных путей, которая может быть вызвана инородным предметом, образованием или отеком в результате травмы или инфекции. Снижение или отсутствие дыхательных шумов свидетельствует о нарушении движения воздуха в легких. Это может быть связано с наличием воздуха или жидкости в легких в случаях пневмоторакса, гемоторакса или плеврального выпота. Это также может быть вызвано сужением или блокировкой дыхательных путей инородным телом, а также инфекцией или опухолью в легком или вокруг него. </a:t>
            </a:r>
            <a:endParaRPr/>
          </a:p>
          <a:p>
            <a:pPr marL="0" marR="0" lvl="0" indent="0" algn="l" rtl="0">
              <a:lnSpc>
                <a:spcPct val="90000"/>
              </a:lnSpc>
              <a:spcBef>
                <a:spcPts val="800"/>
              </a:spcBef>
              <a:spcAft>
                <a:spcPts val="0"/>
              </a:spcAft>
              <a:buClr>
                <a:schemeClr val="dk1"/>
              </a:buClr>
              <a:buSzPts val="400"/>
              <a:buFont typeface="Arial"/>
              <a:buNone/>
            </a:pPr>
            <a:endParaRPr sz="1600" b="0" i="0" u="none" strike="noStrike" cap="none">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200"/>
              <a:buFont typeface="Calibri"/>
              <a:buNone/>
            </a:pPr>
            <a:endParaRPr b="1" i="1"/>
          </a:p>
        </p:txBody>
      </p:sp>
      <p:sp>
        <p:nvSpPr>
          <p:cNvPr id="586" name="Google Shape;586;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Прислушайтесь, нет ли свистящих хрипов, которые свидетельствуют об обструкции нижних дыхательных путей, например, при астме, ХОБЛ, аллергической реакции, опухоли или инородном теле. Хруст или крепитация указывают на скопление жидкости в дыхательных путях легких. Старайтесь часто прослушивать дыхательные шумы, чтобы знать, что нормально, а что нет!</a:t>
            </a:r>
            <a:endParaRPr/>
          </a:p>
          <a:p>
            <a:pPr marL="0" marR="0" lvl="0" indent="0" algn="l" rtl="0">
              <a:lnSpc>
                <a:spcPct val="90000"/>
              </a:lnSpc>
              <a:spcBef>
                <a:spcPts val="800"/>
              </a:spcBef>
              <a:spcAft>
                <a:spcPts val="0"/>
              </a:spcAft>
              <a:buClr>
                <a:schemeClr val="dk1"/>
              </a:buClr>
              <a:buSzPts val="500"/>
              <a:buFont typeface="Arial"/>
              <a:buNone/>
            </a:pPr>
            <a:endParaRPr sz="2000" b="0" i="0" u="none" strike="noStrike" cap="none">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600"/>
              <a:buFont typeface="Calibri"/>
              <a:buNone/>
            </a:pPr>
            <a:endParaRPr sz="1600" b="1" i="1"/>
          </a:p>
          <a:p>
            <a:pPr marL="0" marR="0" lvl="0" indent="0" algn="l" rtl="0">
              <a:lnSpc>
                <a:spcPct val="90000"/>
              </a:lnSpc>
              <a:spcBef>
                <a:spcPts val="0"/>
              </a:spcBef>
              <a:spcAft>
                <a:spcPts val="0"/>
              </a:spcAft>
              <a:buClr>
                <a:schemeClr val="dk1"/>
              </a:buClr>
              <a:buSzPts val="400"/>
              <a:buFont typeface="Arial"/>
              <a:buNone/>
            </a:pPr>
            <a:endParaRPr sz="1600" b="1" i="0" u="none" strike="noStrike" cap="none">
              <a:solidFill>
                <a:schemeClr val="dk1"/>
              </a:solidFill>
              <a:latin typeface="Calibri"/>
              <a:ea typeface="Calibri"/>
              <a:cs typeface="Calibri"/>
              <a:sym typeface="Calibri"/>
            </a:endParaRPr>
          </a:p>
        </p:txBody>
      </p:sp>
      <p:sp>
        <p:nvSpPr>
          <p:cNvPr id="595" name="Google Shape;595;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Также послушайте сердечные шумы пациента. Аномальные сердечные ритмы могут заставить сердце перекачивать кровь неправильно, что приводит к ухудшению перфузии и ощущению затрудненного дыхания. Затрудненное дыхание, сопровождающееся шумами в сердце, может свидетельствовать о повреждении сердечных клапанов. Приглушенные или отдаленные сердечные шумы, сопровождающиеся низким артериальным давлением, учащенным сердцебиением и расширенными венами шеи свидетельствуют о тампонаде сердца. </a:t>
            </a:r>
            <a:endParaRPr/>
          </a:p>
          <a:p>
            <a:pPr marL="0" lvl="0" indent="0" algn="l" rtl="0">
              <a:spcBef>
                <a:spcPts val="800"/>
              </a:spcBef>
              <a:spcAft>
                <a:spcPts val="0"/>
              </a:spcAft>
              <a:buNone/>
            </a:pPr>
            <a:endParaRPr sz="1600" b="0" i="0">
              <a:solidFill>
                <a:schemeClr val="dk1"/>
              </a:solidFill>
              <a:latin typeface="Calibri"/>
              <a:ea typeface="Calibri"/>
              <a:cs typeface="Calibri"/>
              <a:sym typeface="Calibri"/>
            </a:endParaRPr>
          </a:p>
          <a:p>
            <a:pPr marL="457200" marR="0" lvl="0" indent="-171450" algn="l" rtl="0">
              <a:lnSpc>
                <a:spcPct val="115000"/>
              </a:lnSpc>
              <a:spcBef>
                <a:spcPts val="0"/>
              </a:spcBef>
              <a:spcAft>
                <a:spcPts val="0"/>
              </a:spcAft>
              <a:buNone/>
            </a:pPr>
            <a:endParaRPr sz="16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400"/>
              <a:buFont typeface="Arial"/>
              <a:buNone/>
            </a:pPr>
            <a:endParaRPr sz="1600" b="1" i="1" u="none" strike="noStrike" cap="none">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ts val="500"/>
              <a:buFont typeface="Arial"/>
              <a:buNone/>
            </a:pPr>
            <a:endParaRPr sz="2000" b="0" i="0" u="none" strike="noStrike" cap="none">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600"/>
              <a:buFont typeface="Calibri"/>
              <a:buNone/>
            </a:pPr>
            <a:endParaRPr sz="1600" b="1" i="1"/>
          </a:p>
          <a:p>
            <a:pPr marL="0" marR="0" lvl="0" indent="0" algn="l" rtl="0">
              <a:lnSpc>
                <a:spcPct val="90000"/>
              </a:lnSpc>
              <a:spcBef>
                <a:spcPts val="0"/>
              </a:spcBef>
              <a:spcAft>
                <a:spcPts val="0"/>
              </a:spcAft>
              <a:buClr>
                <a:schemeClr val="dk1"/>
              </a:buClr>
              <a:buSzPts val="400"/>
              <a:buFont typeface="Arial"/>
              <a:buNone/>
            </a:pPr>
            <a:endParaRPr sz="1600" b="1" i="0" u="none" strike="noStrike" cap="none">
              <a:solidFill>
                <a:schemeClr val="dk1"/>
              </a:solidFill>
              <a:latin typeface="Calibri"/>
              <a:ea typeface="Calibri"/>
              <a:cs typeface="Calibri"/>
              <a:sym typeface="Calibri"/>
            </a:endParaRPr>
          </a:p>
        </p:txBody>
      </p:sp>
      <p:sp>
        <p:nvSpPr>
          <p:cNvPr id="605" name="Google Shape;60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Ощупайте стенку грудной клетки на предмет деформации и аномальной подвижности при надавливании на грудную клетку, что может свидетельствовать о переломе ребер. Крепитация, то есть ощущение потрескивания или похрустывания при надавливании на кожу грудной стенки, также может свидетельствовать о наличии перелома ребер. Крепитация также может указывать на наличие воздуха под кожей, что может быть связано с пневмотораксом. Неравномерное расширение стенок грудной клетки свидетельствует о наличии пневмоторакса, гемоторакса или флотации грудной клетки.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Проведите перкуссию грудной клетки. Гулкие звуки (гиперрезонанс) с одной стороны при простукивании стенки грудной клетки свидетельствуют о пневмотораксе. Глухие звуки при простукивании стенки грудной клетки могут указывать на наличие жидкости или крови внутри воздушных пространств легких или между легкими и стенкой грудной клетки.  </a:t>
            </a:r>
            <a:endParaRPr/>
          </a:p>
          <a:p>
            <a:pPr marL="0" marR="0" lvl="0" indent="0" algn="l" rtl="0">
              <a:lnSpc>
                <a:spcPct val="90000"/>
              </a:lnSpc>
              <a:spcBef>
                <a:spcPts val="800"/>
              </a:spcBef>
              <a:spcAft>
                <a:spcPts val="0"/>
              </a:spcAft>
              <a:buClr>
                <a:schemeClr val="dk1"/>
              </a:buClr>
              <a:buSzPts val="450"/>
              <a:buFont typeface="Arial"/>
              <a:buNone/>
            </a:pPr>
            <a:endParaRPr sz="1800">
              <a:latin typeface="Lato"/>
              <a:ea typeface="Lato"/>
              <a:cs typeface="Lato"/>
              <a:sym typeface="Lato"/>
            </a:endParaRPr>
          </a:p>
        </p:txBody>
      </p:sp>
      <p:sp>
        <p:nvSpPr>
          <p:cNvPr id="614" name="Google Shape;614;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Цель ПЕРВИЧНОГО ОБСЛЕДОВАНИЯ – выявить обратимые причины затрудненного дыхания и распознать состояния, требующие срочного вмешательства или экстренной передачи пациента.</a:t>
            </a:r>
            <a:endParaRPr/>
          </a:p>
          <a:p>
            <a:pPr marL="0" lvl="0" indent="0" algn="l" rtl="0">
              <a:lnSpc>
                <a:spcPct val="107000"/>
              </a:lnSpc>
              <a:spcBef>
                <a:spcPts val="800"/>
              </a:spcBef>
              <a:spcAft>
                <a:spcPts val="0"/>
              </a:spcAft>
              <a:buNone/>
            </a:pPr>
            <a:r>
              <a:rPr lang="ru-RU" sz="1800">
                <a:latin typeface="Calibri"/>
                <a:ea typeface="Calibri"/>
                <a:cs typeface="Calibri"/>
                <a:sym typeface="Calibri"/>
              </a:rPr>
              <a:t>Цель ЛЕЧЕНИЯ В ОСТРОМ ПЕРИОДЕ – обеспечить, чтобы дыхательные пути оставались открытыми, а дыхание было достаточным для доставки кислорода к органам.</a:t>
            </a:r>
            <a:endParaRPr/>
          </a:p>
        </p:txBody>
      </p:sp>
      <p:sp>
        <p:nvSpPr>
          <p:cNvPr id="286" name="Google Shape;28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Вопрос из рабочей тетради №2: Затрудненное дыхание [стр. 85 в рабочей тетради участника]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Используя приведенный выше раздел рабочей тетради, перечислите 3 признака, на которые следует ОБРАТИТЬ ВНИМАНИЕ у пациента с затрудненным дыханием: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Ответы:</a:t>
            </a:r>
            <a:endParaRPr dirty="0"/>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Изменение психического состояния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Усталость или утомление из-за дыхания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Слабая подвижность стенки грудной клетки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Цианоз (синюшный цвет кожи, особенно на кончиках пальцев и вокруг рта)</a:t>
            </a:r>
            <a:endParaRPr dirty="0"/>
          </a:p>
          <a:p>
            <a:pPr marL="0" lvl="0" indent="0" algn="l" rtl="0">
              <a:spcBef>
                <a:spcPts val="80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a:solidFill>
                  <a:schemeClr val="dk1"/>
                </a:solidFill>
                <a:latin typeface="Calibri"/>
                <a:ea typeface="Calibri"/>
                <a:cs typeface="Calibri"/>
                <a:sym typeface="Calibri"/>
              </a:rPr>
              <a:t>Deep </a:t>
            </a:r>
            <a:r>
              <a:rPr lang="ru-RU" sz="900" b="0" i="0" dirty="0" err="1">
                <a:solidFill>
                  <a:schemeClr val="dk1"/>
                </a:solidFill>
                <a:latin typeface="Calibri"/>
                <a:ea typeface="Calibri"/>
                <a:cs typeface="Calibri"/>
                <a:sym typeface="Calibri"/>
              </a:rPr>
              <a:t>thought</a:t>
            </a:r>
            <a:r>
              <a:rPr lang="ru-RU" sz="9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Creator:GDL</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https://openclipart.org/detail/221707/deep-thought</a:t>
            </a:r>
            <a:endParaRPr dirty="0"/>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sz="12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623" name="Google Shape;62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Вопрос из рабочей тетради №2: Затрудненное дыхание [стр. 85 в рабочей тетради участника]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Перечислите четыре признака, которые вы должны УСЛЫШАТЬ у пациента с затрудненным дыханием: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Ответы:</a:t>
            </a:r>
            <a:endParaRPr dirty="0"/>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Приглушенные дыхательные шумы предполагают, что что-то препятствует проникновению воздуха в легкие Это может быть вызвано пневмотораксом, гемотораксом, жидкостью или инфекцией в легких или опухолью.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Стридор предполагает обструкцию верхних дыхательных путей, которая может быть вызвана тем, что что-то перекрывает дыхательные пути, отеком, травмой или инфекцией в верхней части дыхательных путей.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Свистящие хрипы указывают на обструкцию нижних дыхательных путей, например, при астме, отеке вследствие аллергической реакции, обструкции нижних дыхательных путей инородным телом (например, пищей) или опухолью.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Крепитация указывает на скопление жидкости в легких.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Аномальные сердечные ритмы могут заставить сердце плохо перекачивать кровь, что приводит к ухудшению перфузии.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Сердечные шумы на фоне затрудненного дыхания могут свидетельствовать о заболеваниях или повреждениях сердца.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Приглушенные или отдаленные сердечные шумы на фоне низкого артериального давления, учащенного сердцебиения и расширенных вен шеи свидетельствуют о тампонаде сердца. </a:t>
            </a:r>
          </a:p>
          <a:p>
            <a:pPr marL="342900" lvl="0" indent="-342900" algn="l" rtl="0">
              <a:lnSpc>
                <a:spcPct val="107000"/>
              </a:lnSpc>
              <a:spcBef>
                <a:spcPts val="800"/>
              </a:spcBef>
              <a:spcAft>
                <a:spcPts val="0"/>
              </a:spcAft>
              <a:buAutoNum type="arabicPeriod"/>
            </a:pPr>
            <a:endParaRPr lang="ru-RU" sz="1800" dirty="0">
              <a:latin typeface="Calibri"/>
              <a:ea typeface="Calibri"/>
              <a:cs typeface="Calibri"/>
              <a:sym typeface="Calibri"/>
            </a:endParaRPr>
          </a:p>
          <a:p>
            <a:pPr marL="342900" lvl="0" indent="-342900" algn="l" rtl="0">
              <a:lnSpc>
                <a:spcPct val="107000"/>
              </a:lnSpc>
              <a:spcBef>
                <a:spcPts val="800"/>
              </a:spcBef>
              <a:spcAft>
                <a:spcPts val="0"/>
              </a:spcAft>
              <a:buAutoNum type="arabicPeriod"/>
            </a:pP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Перечислите 3 признака, которые вы должны ПОЧУВСТВОВАТЬ НА ОЩУПЬ на стенке грудной клетки у пациента с затрудненным дыханием: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Ответы:</a:t>
            </a:r>
            <a:endParaRPr dirty="0"/>
          </a:p>
          <a:p>
            <a:pPr marL="342900" lvl="0" indent="-342900" algn="l" rtl="0">
              <a:spcBef>
                <a:spcPts val="800"/>
              </a:spcBef>
              <a:spcAft>
                <a:spcPts val="0"/>
              </a:spcAft>
              <a:buAutoNum type="arabicPeriod"/>
            </a:pPr>
            <a:r>
              <a:rPr lang="ru-RU" sz="1800" dirty="0">
                <a:latin typeface="Calibri"/>
                <a:ea typeface="Calibri"/>
                <a:cs typeface="Calibri"/>
                <a:sym typeface="Calibri"/>
              </a:rPr>
              <a:t>Прощупайте ребра. При переломах ребер может возникнуть флотация, когда часть грудной клетки отделяется от остальных ребер, и часто оказывается, что она движется в противоположном направлении от стенки грудной клетки. </a:t>
            </a:r>
          </a:p>
          <a:p>
            <a:pPr marL="342900" lvl="0" indent="-342900" algn="l" rtl="0">
              <a:spcBef>
                <a:spcPts val="800"/>
              </a:spcBef>
              <a:spcAft>
                <a:spcPts val="0"/>
              </a:spcAft>
              <a:buAutoNum type="arabicPeriod"/>
            </a:pPr>
            <a:r>
              <a:rPr lang="ru-RU" sz="1800" dirty="0">
                <a:latin typeface="Calibri"/>
                <a:ea typeface="Calibri"/>
                <a:cs typeface="Calibri"/>
                <a:sym typeface="Calibri"/>
              </a:rPr>
              <a:t>Деформации и крепитация (хруст под пальцами при надавливании на кости) стенки грудной клетки свидетельствуют о переломе ребер. </a:t>
            </a:r>
          </a:p>
          <a:p>
            <a:pPr marL="342900" lvl="0" indent="-342900" algn="l" rtl="0">
              <a:spcBef>
                <a:spcPts val="800"/>
              </a:spcBef>
              <a:spcAft>
                <a:spcPts val="0"/>
              </a:spcAft>
              <a:buAutoNum type="arabicPeriod"/>
            </a:pPr>
            <a:r>
              <a:rPr lang="ru-RU" sz="1800" dirty="0">
                <a:latin typeface="Calibri"/>
                <a:ea typeface="Calibri"/>
                <a:cs typeface="Calibri"/>
                <a:sym typeface="Calibri"/>
              </a:rPr>
              <a:t>Неравномерное расширение стенок грудной клетки свидетельствует о наличии пневмоторакса, гемоторакса или флотации грудной клетки. </a:t>
            </a:r>
          </a:p>
          <a:p>
            <a:pPr marL="342900" lvl="0" indent="-342900" algn="l" rtl="0">
              <a:spcBef>
                <a:spcPts val="800"/>
              </a:spcBef>
              <a:spcAft>
                <a:spcPts val="0"/>
              </a:spcAft>
              <a:buAutoNum type="arabicPeriod"/>
            </a:pPr>
            <a:r>
              <a:rPr lang="ru-RU" sz="1800" dirty="0">
                <a:latin typeface="Calibri"/>
                <a:ea typeface="Calibri"/>
                <a:cs typeface="Calibri"/>
                <a:sym typeface="Calibri"/>
              </a:rPr>
              <a:t>Гулкие звуки (</a:t>
            </a:r>
            <a:r>
              <a:rPr lang="ru-RU" sz="1800" dirty="0" err="1">
                <a:latin typeface="Calibri"/>
                <a:ea typeface="Calibri"/>
                <a:cs typeface="Calibri"/>
                <a:sym typeface="Calibri"/>
              </a:rPr>
              <a:t>гиперрезонанс</a:t>
            </a:r>
            <a:r>
              <a:rPr lang="ru-RU" sz="1800" dirty="0">
                <a:latin typeface="Calibri"/>
                <a:ea typeface="Calibri"/>
                <a:cs typeface="Calibri"/>
                <a:sym typeface="Calibri"/>
              </a:rPr>
              <a:t>) при перкуссии стенки грудной клетки свидетельствуют о пневмотораксе. </a:t>
            </a:r>
          </a:p>
          <a:p>
            <a:pPr marL="342900" lvl="0" indent="-342900" algn="l" rtl="0">
              <a:spcBef>
                <a:spcPts val="800"/>
              </a:spcBef>
              <a:spcAft>
                <a:spcPts val="0"/>
              </a:spcAft>
              <a:buAutoNum type="arabicPeriod"/>
            </a:pPr>
            <a:r>
              <a:rPr lang="ru-RU" sz="1800" dirty="0">
                <a:latin typeface="Calibri"/>
                <a:ea typeface="Calibri"/>
                <a:cs typeface="Calibri"/>
                <a:sym typeface="Calibri"/>
              </a:rPr>
              <a:t>Глухие звуки при перкуссии стенки грудной клетки могут указывать на наличие жидкости или крови внутри воздушных пространств легких или между легкими и стенкой грудной клетки. </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a:solidFill>
                  <a:schemeClr val="dk1"/>
                </a:solidFill>
                <a:latin typeface="Calibri"/>
                <a:ea typeface="Calibri"/>
                <a:cs typeface="Calibri"/>
                <a:sym typeface="Calibri"/>
              </a:rPr>
              <a:t>Deep </a:t>
            </a:r>
            <a:r>
              <a:rPr lang="ru-RU" sz="900" b="0" i="0" dirty="0" err="1">
                <a:solidFill>
                  <a:schemeClr val="dk1"/>
                </a:solidFill>
                <a:latin typeface="Calibri"/>
                <a:ea typeface="Calibri"/>
                <a:cs typeface="Calibri"/>
                <a:sym typeface="Calibri"/>
              </a:rPr>
              <a:t>thought</a:t>
            </a:r>
            <a:r>
              <a:rPr lang="ru-RU" sz="9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Creator:GDL</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https://openclipart.org/detail/221707/deep-thought</a:t>
            </a:r>
            <a:endParaRPr dirty="0"/>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sz="12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631" name="Google Shape;631;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4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Теперь мы рассмотрим возможные причины затруднения дыхания. </a:t>
            </a:r>
            <a:endParaRPr/>
          </a:p>
        </p:txBody>
      </p:sp>
      <p:sp>
        <p:nvSpPr>
          <p:cNvPr id="638" name="Google Shape;638;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Инородные тела могут блокировать дыхательные пути, что приводит к быстрому возникновению затрудненного дыхания, возможно, после эпизода асфиксии. У пациента может быть кашель или слюнотечение. Ищите видимые выделения, рвоту или инородное тело в дыхательных путях. Прислушивайтесь к аномальным звукам из дыхательных путей (стридор, хрип, бульканье).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Тяжелые аллергические реакции также могут привести к обструкции дыхательных путей из-за отека губ, языка и полости рта. Это часто сопровождается затрудненным дыханием с хрипами или стридором. При осмотре кожи можно обнаружить сыпь или крапивницу – участки бледной или красной, зудящей, теплой и опухшей кожи. Тяжелые аллергические реакции могут привести к тахикардии и гипотензии. Важно спросить пациента об аллергии в анамнезе и контакте с известными аллергенами.</a:t>
            </a:r>
            <a:endParaRPr/>
          </a:p>
          <a:p>
            <a:pPr marL="0" lvl="0" indent="0" algn="l" rtl="0">
              <a:spcBef>
                <a:spcPts val="800"/>
              </a:spcBef>
              <a:spcAft>
                <a:spcPts val="0"/>
              </a:spcAft>
              <a:buNone/>
            </a:pPr>
            <a:endParaRPr/>
          </a:p>
        </p:txBody>
      </p:sp>
      <p:sp>
        <p:nvSpPr>
          <p:cNvPr id="647" name="Google Shape;647;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Отек дыхательных путей также может быть вызван инфекцией и сопутствующим воспалением, особенно при наличии лихорадки. Прислушайтесь на предмет стридора и хриплого голоса у пациента. Обращайте внимание на слюнотечение и трудности с проглатыванием выделений, которые могут свидетельствовать о сильном отеке. Пациентам может быть трудно лежать на плоской поверхности.   </a:t>
            </a:r>
            <a:endParaRPr/>
          </a:p>
        </p:txBody>
      </p:sp>
      <p:sp>
        <p:nvSpPr>
          <p:cNvPr id="655" name="Google Shape;655;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Ожоги дыхательных путей являются еще одной причиной затруднения дыхания из-за их отека. Спросите пациента о контакте с огнем или химическими веществами, попавшими в организм при вдыхании или проглатывании. Прислушайтесь на предмет стридора и изменений голоса пациента. Ищите ожоги на лице, в том числе обгоревшие волосы на лице или в носу. </a:t>
            </a:r>
            <a:endParaRPr/>
          </a:p>
        </p:txBody>
      </p:sp>
      <p:sp>
        <p:nvSpPr>
          <p:cNvPr id="663" name="Google Shape;66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Пневмония может вызвать затруднение дыхания из-за инфекции легких. У пациентов может наблюдаться лихорадка и кашель. Трудности с дыханием, как правило, усугубляются постепенно, с течением времени. У пациента может быть плевритическая боль – боль, усиливающаяся при дыхании. Прислушивайтесь к аномальным звукам дыхания, особенно к крепитации.   </a:t>
            </a:r>
            <a:endParaRPr/>
          </a:p>
        </p:txBody>
      </p:sp>
      <p:sp>
        <p:nvSpPr>
          <p:cNvPr id="673" name="Google Shape;67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50"/>
              <a:buFont typeface="Arial"/>
              <a:buNone/>
            </a:pPr>
            <a:r>
              <a:rPr lang="ru-RU" sz="1800">
                <a:latin typeface="Calibri"/>
                <a:ea typeface="Calibri"/>
                <a:cs typeface="Calibri"/>
                <a:sym typeface="Calibri"/>
              </a:rPr>
              <a:t>Пациент с астмой или ХОБЛ может испытывать затруднение дыхания с хрипами, кашлем и использованием вспомогательных мышц. Он может захотеть сесть, наклонившись вперед в положении треножника, как показано на рисунке. Спросите о курении или аллергии в анамнезе.   </a:t>
            </a:r>
            <a:endParaRPr/>
          </a:p>
          <a:p>
            <a:pPr marL="0" marR="0" lvl="0" indent="0" algn="l" rtl="0">
              <a:lnSpc>
                <a:spcPct val="90000"/>
              </a:lnSpc>
              <a:spcBef>
                <a:spcPts val="0"/>
              </a:spcBef>
              <a:spcAft>
                <a:spcPts val="0"/>
              </a:spcAft>
              <a:buClr>
                <a:srgbClr val="000000"/>
              </a:buClr>
              <a:buSzPts val="450"/>
              <a:buFont typeface="Arial"/>
              <a:buNone/>
            </a:pPr>
            <a:r>
              <a:rPr lang="ru-RU" sz="1800" b="0" i="0">
                <a:solidFill>
                  <a:srgbClr val="000000"/>
                </a:solidFill>
                <a:latin typeface="Calibri"/>
                <a:ea typeface="Calibri"/>
                <a:cs typeface="Calibri"/>
                <a:sym typeface="Calibri"/>
              </a:rPr>
              <a:t> </a:t>
            </a:r>
            <a:endParaRPr sz="1200">
              <a:latin typeface="Lato"/>
              <a:ea typeface="Lato"/>
              <a:cs typeface="Lato"/>
              <a:sym typeface="Lato"/>
            </a:endParaRPr>
          </a:p>
        </p:txBody>
      </p:sp>
      <p:sp>
        <p:nvSpPr>
          <p:cNvPr id="681" name="Google Shape;681;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Пневмоторакс, или воздух между стенкой грудной клетки и легким, приводящий к коллапсу легкого, вызывает затрудненное дыхание с ослаблением дыхательных шумов на пораженной стороне. Его начало будет внезапным. Может быть боль при дыхании. Спросите, не было ли в анамнезе травм грудной клетки, и проверьте, нет ли переломов ребер.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Нелеченый пневмоторакс может перерасти в напряженный пневмоторакс, при котором воздух, попавший в грудную клетку, увеличивает давление, сдавливая легкие и уменьшая приток крови к сердцу. Гипотензия с раздутыми венами шеи и снижением дыхательных шумов на одной стороне указывает на напряженный пневмоторакс. </a:t>
            </a:r>
            <a:endParaRPr/>
          </a:p>
        </p:txBody>
      </p:sp>
      <p:sp>
        <p:nvSpPr>
          <p:cNvPr id="691" name="Google Shape;691;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Гемоторакс – это кровь в грудной клетке за пределами легкого. У пациентов с гемотораксом отмечается ослабление дыхательных шумов на пораженной стороне и глухой звук при перкуссии. Спросите о травме, раке или туберкулезе в анамнезе. </a:t>
            </a:r>
            <a:endParaRPr/>
          </a:p>
        </p:txBody>
      </p:sp>
      <p:sp>
        <p:nvSpPr>
          <p:cNvPr id="701" name="Google Shape;701;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Начинайте с подхода ABCDE с каждым пациентом, чтобы выявить угрожающие жизни состояния. После устранения угрожающих жизни состояний соберите анамнез по схеме SAMPLE и проведите вторичное обследование. </a:t>
            </a:r>
            <a:endParaRPr/>
          </a:p>
        </p:txBody>
      </p:sp>
      <p:sp>
        <p:nvSpPr>
          <p:cNvPr id="295" name="Google Shape;29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Жидкость в грудной клетке за пределами легкого называется плевральным выпотом. Затрудненное дыхание может быть острым или хроническим, медленно прогрессируя с течением времени. Как и при гемотораксе отмечается ослабление дыхательных шумов и глухой звук при перкуссии. Плевральный выпот может наблюдаться у пациентов с раком или туберкулезом в анамнезе.  </a:t>
            </a:r>
            <a:endParaRPr dirty="0"/>
          </a:p>
        </p:txBody>
      </p:sp>
      <p:sp>
        <p:nvSpPr>
          <p:cNvPr id="711" name="Google Shape;71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Острый грудной синдром – опасное для жизни осложнение серповидно-клеточной болезни, вызванное тем, что аномальные эритроциты блокируют мелкие кровеносные сосуды в лёгких. У пациентов наблюдаются симптомы, схожие с пневмонией, включая боль в груди, лихорадку и гипоксию.   </a:t>
            </a:r>
            <a:endParaRPr dirty="0"/>
          </a:p>
        </p:txBody>
      </p:sp>
      <p:sp>
        <p:nvSpPr>
          <p:cNvPr id="719" name="Google Shape;71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Далее мы рассмотрим кардиологические причины затрудненного дыхания. Сердечный приступ может вызвать острое затруднение дыхания. Пациенты часто испытывают давление в груди, чувство стеснения или сдавливания в груди. У них также может быть диафорез, тошнота или рвота. Могут быть признаки сердечной недостаточности, такие как раздутые вены шеи или отек на ногах. Спросите о курении, сердечных заболеваниях, гипертензии, диабете, высоком уровне холестерина в анамнезе, проблемах с сердцем в семейном анамнезе. </a:t>
            </a:r>
            <a:endParaRPr/>
          </a:p>
        </p:txBody>
      </p:sp>
      <p:sp>
        <p:nvSpPr>
          <p:cNvPr id="727" name="Google Shape;727;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Еще одна кардиологическая причина затрудненного дыхания – сердечная недостаточность. Затрудненное дыхание часто носит хронический характер и ухудшается при нагрузках или в положении лежа, однако это состояние может резко обостряться. К признакам сердечной недостаточности относятся отеки обеих ног, вздутые вены на шее, в обоих легких слышен хруст, пациент может испытывать боль в груди.  </a:t>
            </a:r>
            <a:endParaRPr/>
          </a:p>
        </p:txBody>
      </p:sp>
      <p:sp>
        <p:nvSpPr>
          <p:cNvPr id="737" name="Google Shape;737;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Тампонада сердца возникает, когда жидкость или кровь скапливаются в перикарде вокруг сердца. Низкое артериальное давление с раздутыми шейными венами и приглушенными сердечными шумами свидетельствует о тампонаде сердца. Снижение способности сердца наполняться кровью приводит к появлению признаков шока или плохого кровоснабжения тканей, включая тахикардию, тахипноэ, гипотензию, бледность кожных покровов, холодные конечности, наполнение капилляров свыше 3 секунд, а также спутанность сознания или изменение психического состояния.   </a:t>
            </a:r>
            <a:endParaRPr/>
          </a:p>
        </p:txBody>
      </p:sp>
      <p:sp>
        <p:nvSpPr>
          <p:cNvPr id="747" name="Google Shape;747;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Системное заболевание также может вызвать затруднение дыхания. Анемия является одной из распространенных причин. У пациентов с анемией могут наблюдаться тахикардия и тахипноэ, бледность кожи и конъюнктивы или внутренней поверхности нижних век. Спросите о кровотечениях, недоедании, раке, беременности, инфекциях (туберкулез или малярия) или почечной недостаточности, которые являются распространенными причинами.  Признаки передозировки опиоидами включают слабое, поверхностное дыхание, изменение психического состояния и суженные зрачки, часто с клиническим или рекреационным употреблением опиоидов в анамнезе.</a:t>
            </a:r>
            <a:endParaRPr/>
          </a:p>
        </p:txBody>
      </p:sp>
      <p:sp>
        <p:nvSpPr>
          <p:cNvPr id="755" name="Google Shape;755;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Диабетический кетоацидоз (ДКА) является угрожающим жизни осложнением диабета. В крови или моче будет высокий уровень глюкозы. У пациентов часто наблюдается учащенное, глубокое дыхание, сладковатый запах изо рта и признаки обезвоживания из-за частого мочеиспускания.   </a:t>
            </a:r>
            <a:endParaRPr/>
          </a:p>
        </p:txBody>
      </p:sp>
      <p:sp>
        <p:nvSpPr>
          <p:cNvPr id="765" name="Google Shape;765;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Вопрос из рабочей тетради №3: Затрудненное дыхание [стр. 88 в рабочей тетради участника]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Используя приведенный выше раздел рабочей тетради, перечислите возможные причины затрудненного дыхания наряду с данными анамнеза и </a:t>
            </a:r>
            <a:r>
              <a:rPr lang="ru-RU" sz="1800" dirty="0" err="1">
                <a:latin typeface="Calibri"/>
                <a:ea typeface="Calibri"/>
                <a:cs typeface="Calibri"/>
                <a:sym typeface="Calibri"/>
              </a:rPr>
              <a:t>физикального</a:t>
            </a:r>
            <a:r>
              <a:rPr lang="ru-RU" sz="1800" dirty="0">
                <a:latin typeface="Calibri"/>
                <a:ea typeface="Calibri"/>
                <a:cs typeface="Calibri"/>
                <a:sym typeface="Calibri"/>
              </a:rPr>
              <a:t> обследования, приведенными ниже.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Ответы:</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ДАННЫЕ АНАМНЕЗА И ФИЗИКАЛЬНОГО ОБСЛЕДОВАНИЯ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У 20-летнего мужчины затрудненное дыхание, хрипы и: • Отек губ, языка и полости рта • Сыпь или крапивница (участки бледной или красной, зудящей, теплой, опухшей кожи) • Тахикардия и гипотензия • Аллергии в анамнезе • Воздействие известного аллергена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ВЕРОЯТНАЯ ПРИЧИНА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Выраженная аллергическая реакция </a:t>
            </a:r>
          </a:p>
          <a:p>
            <a:pPr marL="0" lvl="0" indent="0" algn="l" rtl="0">
              <a:lnSpc>
                <a:spcPct val="107000"/>
              </a:lnSpc>
              <a:spcBef>
                <a:spcPts val="800"/>
              </a:spcBef>
              <a:spcAft>
                <a:spcPts val="0"/>
              </a:spcAft>
              <a:buNone/>
            </a:pP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ДАННЫЕ АНАМНЕЗА И ФИЗИКАЛЬНОГО ОБСЛЕДОВАНИЯ</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У 50-летней женщины затрудненное дыхание, признаки низкой перфузии (тахикардия, тахипноэ, гипотензия, бледная кожа, холодные конечности, время наполнения капилляров &gt; 3 секунд) и: • Раздутые вены шеи • Приглушенные сердечные шумы • Туберкулез в анамнезе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ВЕРОЯТНАЯ ПРИЧИНА</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Тампонада сердца</a:t>
            </a:r>
            <a:endParaRPr dirty="0"/>
          </a:p>
          <a:p>
            <a:pPr marL="0" lvl="0" indent="0" algn="l" rtl="0">
              <a:spcBef>
                <a:spcPts val="80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a:solidFill>
                  <a:schemeClr val="dk1"/>
                </a:solidFill>
                <a:latin typeface="Calibri"/>
                <a:ea typeface="Calibri"/>
                <a:cs typeface="Calibri"/>
                <a:sym typeface="Calibri"/>
              </a:rPr>
              <a:t>Deep </a:t>
            </a:r>
            <a:r>
              <a:rPr lang="ru-RU" sz="900" b="0" i="0" dirty="0" err="1">
                <a:solidFill>
                  <a:schemeClr val="dk1"/>
                </a:solidFill>
                <a:latin typeface="Calibri"/>
                <a:ea typeface="Calibri"/>
                <a:cs typeface="Calibri"/>
                <a:sym typeface="Calibri"/>
              </a:rPr>
              <a:t>thought</a:t>
            </a:r>
            <a:r>
              <a:rPr lang="ru-RU" sz="9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Creator:GDL</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https://openclipart.org/detail/221707/deep-thought</a:t>
            </a:r>
            <a:endParaRPr dirty="0"/>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sz="12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773" name="Google Shape;773;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5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 третьей части модуля «Затрудненное дыхание» мы рассмотрим критические действия по лечению, особые педиатрические аспекты и порядок транспортировки пациентов.  </a:t>
            </a:r>
            <a:endParaRPr/>
          </a:p>
        </p:txBody>
      </p:sp>
      <p:sp>
        <p:nvSpPr>
          <p:cNvPr id="781" name="Google Shape;781;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При подозрении на воспаление дыхательных путей или ожог успокойте пациента. Дайте кислород, если это возможно сделать, не причиняя пациенту беспокойства. Если пациент полностью в сознании и нет подозрений на травму позвоночника, положение сидя может быть более удобным. Человек с воспалением или ожогами дыхательных путей требует срочного перевода / передачи. Пациентам с ожогами дыхательных путей может потребоваться срочная интубация, так как дыхательные пути могут быстро отекать и блокироваться; промедление может затруднить интубацию. </a:t>
            </a:r>
            <a:endParaRPr/>
          </a:p>
        </p:txBody>
      </p:sp>
      <p:sp>
        <p:nvSpPr>
          <p:cNvPr id="789" name="Google Shape;789;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При обследовании пациентов с затрудненным дыханием важно знать о следующих серьезных состояниях, которые должны быть выявлены в соответствии с протоколом ABCDE.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Первым шагом является оценка проходимости дыхательных путей. Осмотрите дыхательные пути на предмет отека, вызванного тяжелой аллергической реакцией (анафилаксия) или удушьем (обструкция инородным телом). Послушайте, нет ли стридора – высокочастотного звука на вдохе, который является признаком критического сужения дыхательных путей.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Далее проведите оценку дыхания. Проверьте наличие гипотензии с отсутствием дыхательных шумов на одной стороне – особенно в случае </a:t>
            </a:r>
            <a:r>
              <a:rPr lang="ru-RU" sz="1800" dirty="0" err="1">
                <a:latin typeface="Calibri"/>
                <a:ea typeface="Calibri"/>
                <a:cs typeface="Calibri"/>
                <a:sym typeface="Calibri"/>
              </a:rPr>
              <a:t>дистензии</a:t>
            </a:r>
            <a:r>
              <a:rPr lang="ru-RU" sz="1800" dirty="0">
                <a:latin typeface="Calibri"/>
                <a:ea typeface="Calibri"/>
                <a:cs typeface="Calibri"/>
                <a:sym typeface="Calibri"/>
              </a:rPr>
              <a:t> (вздутия или увеличения) шейных вен или смещения трахеи – что может указывать на напряженный пневмоторакс. Прислушайтесь на предмет наличия свистящих</a:t>
            </a:r>
            <a:r>
              <a:rPr lang="ru-RU" sz="1800" i="1" dirty="0">
                <a:latin typeface="Calibri"/>
                <a:ea typeface="Calibri"/>
                <a:cs typeface="Calibri"/>
                <a:sym typeface="Calibri"/>
              </a:rPr>
              <a:t> </a:t>
            </a:r>
            <a:r>
              <a:rPr lang="ru-RU" sz="1800" dirty="0">
                <a:latin typeface="Calibri"/>
                <a:ea typeface="Calibri"/>
                <a:cs typeface="Calibri"/>
                <a:sym typeface="Calibri"/>
              </a:rPr>
              <a:t>хрипов, которые могут указывать на астму или аллергическую реакцию. </a:t>
            </a:r>
            <a:endParaRPr dirty="0"/>
          </a:p>
          <a:p>
            <a:pPr marL="0" lvl="0" indent="0" algn="l" rtl="0">
              <a:spcBef>
                <a:spcPts val="800"/>
              </a:spcBef>
              <a:spcAft>
                <a:spcPts val="0"/>
              </a:spcAft>
              <a:buNone/>
            </a:pPr>
            <a:endParaRPr sz="1200" dirty="0">
              <a:solidFill>
                <a:schemeClr val="dk1"/>
              </a:solidFill>
              <a:latin typeface="Calibri"/>
              <a:ea typeface="Calibri"/>
              <a:cs typeface="Calibri"/>
              <a:sym typeface="Calibri"/>
            </a:endParaRPr>
          </a:p>
        </p:txBody>
      </p:sp>
      <p:sp>
        <p:nvSpPr>
          <p:cNvPr id="303" name="Google Shape;30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Если пациент задыхается, применяйте соответствующие его возрасту поддиафрагмальные или абдоминальные толчки, чередуя их с ударами по спине. Для взрослого человека, находящегося в сознании, используйте абдоминальные толчки, пытаясь вытолкнуть инородное тело и открыть дыхательные пути. Если пациентка беременна, поместите руки над ее животом и выполняйте поддиафрагмальные толчки. </a:t>
            </a:r>
            <a:endParaRPr/>
          </a:p>
        </p:txBody>
      </p:sp>
      <p:sp>
        <p:nvSpPr>
          <p:cNvPr id="798" name="Google Shape;798;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 случае удушья у младенца выполняйте удары по спине и поддиафрагмальные толчки. Чередуйте 5 ударов по спине и 5 поддиафрагмальных толчков. Эти навыки подробно описаны в руководстве по оказанию базовой экстренной помощи. </a:t>
            </a:r>
            <a:endParaRPr/>
          </a:p>
        </p:txBody>
      </p:sp>
      <p:sp>
        <p:nvSpPr>
          <p:cNvPr id="814" name="Google Shape;814;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5" name="Google Shape;825;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Если есть подозрение на аллергическую реакцию, сначала убедитесь, что аллерген удален от пациента. При тяжелых аллергических реакциях с затруднением дыхания как можно скорее дайте внутримышечно АДРЕНАЛИН. Кислород можно использовать в тяжелых случаях.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У пациента, поступающего с затрудненным дыханием и хрипами, следует заподозрить астму или ХОБЛ. Лечите пациента сальбутамолом. Использование спейсера для введения сальбутамола из ингалятора может сделать его применение гораздо более эффективным. Спейсер можно сделать из пластиковой бутылки для воды.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Подозревайте пневмонию или другую инфекцию у пациентов с затруднением дыхания и лихорадкой. Как можно скорее дайте антибиотики. Если у пациента имеются признаки низкой перфузии или шока, введите в/в растворы. </a:t>
            </a:r>
            <a:endParaRPr/>
          </a:p>
          <a:p>
            <a:pPr marL="0" lvl="0" indent="0" algn="l" rtl="0">
              <a:spcBef>
                <a:spcPts val="800"/>
              </a:spcBef>
              <a:spcAft>
                <a:spcPts val="0"/>
              </a:spcAft>
              <a:buNone/>
            </a:pPr>
            <a:endParaRPr/>
          </a:p>
        </p:txBody>
      </p:sp>
      <p:sp>
        <p:nvSpPr>
          <p:cNvPr id="826" name="Google Shape;826;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Если вы подозреваете сердечный приступ, дайте аспирин. Хотя кислород больше не рекомендуется давать всем пациентам с сердечным приступом, вначале его следует давать пациентам в состоянии шока или с затрудненным дыханием.   Тем пациентам, у которых уже есть нитроглицерин, вы можете помочь принять его, если уровень перфузии достаточный.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Пациентам с хронической, тяжелой анемией может потребоваться переливание крови – организуйте перевод / передачу для переливания крови. Если из-за недостаточной перфузии требуется в/в инфузия, вводите растворы медленнее и часто проверяйте легкие на наличие крепитации – признака перегрузки жидкостью.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При подозрении на ДКА дайте в/в растворы, чтобы способствовать снижению уровня глюкозы в крови и купировать обезвоживание. Человек с ДКА находится в крайне тяжелом состоянии и нуждается в срочном переводе в специализированный центр.  </a:t>
            </a:r>
            <a:endParaRPr dirty="0"/>
          </a:p>
          <a:p>
            <a:pPr marL="0" marR="0" lvl="0" indent="0" algn="l" rtl="0">
              <a:lnSpc>
                <a:spcPct val="90000"/>
              </a:lnSpc>
              <a:spcBef>
                <a:spcPts val="1800"/>
              </a:spcBef>
              <a:spcAft>
                <a:spcPts val="0"/>
              </a:spcAft>
              <a:buClr>
                <a:schemeClr val="dk1"/>
              </a:buClr>
              <a:buSzPts val="400"/>
              <a:buFont typeface="Arial"/>
              <a:buNone/>
            </a:pPr>
            <a:endParaRPr sz="16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835" name="Google Shape;835;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3" name="Google Shape;84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У пациента с замедленным поверхностным дыханием, вызванным передозировкой опиоидами, при необходимости поддерживайте дыхание с помощью АДР. Дайте налоксон, чтобы купировать действие опиоидов. Помните, что налоксон действует не так долго, как многие опиоиды, следите за тем, не ухудшается ли дыхание пациента.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Если обширный плевральный выпот или гемоторакс вызывают затруднение дыхания, немедленно организуйте передачу / перевод, поскольку многим из этих пациентов потребуется установка плеврального дренажа. Дайте кислород и продолжайте его давать во время транспортировки.   </a:t>
            </a:r>
            <a:endParaRPr/>
          </a:p>
        </p:txBody>
      </p:sp>
      <p:sp>
        <p:nvSpPr>
          <p:cNvPr id="844" name="Google Shape;844;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2" name="Google Shape;852;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Травма может вызвать затруднение дыхания из-за ряда различных повреждений. Всем пациентам с травмами, у которых затруднено дыхание, следует давать кислород.   При подозрении на тампонаду сердца или напряженный пневмоторакс следует дать в/в растворы, чтобы способствовать заполнению сердца.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При подозрении на напряженный пневмоторакс следует выполнить игольчатую декомпрессию. Процедура описана в руководстве по базовой экстренной помощи. Наложите на проникающие «сосущие» раны грудной клетки 3-стороннюю окклюзионную повязку.  После проведения игольчатой декомпрессии или наложения 3-сторонней повязки пациенту потребуется срочный перевод / передача для постановки плеврального дренажа. </a:t>
            </a:r>
            <a:endParaRPr/>
          </a:p>
          <a:p>
            <a:pPr marL="0" lvl="0" indent="0" algn="l" rtl="0">
              <a:spcBef>
                <a:spcPts val="800"/>
              </a:spcBef>
              <a:spcAft>
                <a:spcPts val="0"/>
              </a:spcAft>
              <a:buNone/>
            </a:pPr>
            <a:r>
              <a:rPr lang="ru-RU" sz="1900">
                <a:latin typeface="Lato"/>
                <a:ea typeface="Lato"/>
                <a:cs typeface="Lato"/>
                <a:sym typeface="Lato"/>
              </a:rPr>
              <a:t>					</a:t>
            </a:r>
            <a:endParaRPr/>
          </a:p>
          <a:p>
            <a:pPr marL="0" lvl="0" indent="0" algn="l" rtl="0">
              <a:lnSpc>
                <a:spcPct val="115000"/>
              </a:lnSpc>
              <a:spcBef>
                <a:spcPts val="0"/>
              </a:spcBef>
              <a:spcAft>
                <a:spcPts val="0"/>
              </a:spcAft>
              <a:buClr>
                <a:schemeClr val="dk1"/>
              </a:buClr>
              <a:buSzPts val="2400"/>
              <a:buFont typeface="Calibri"/>
              <a:buNone/>
            </a:pPr>
            <a:r>
              <a:rPr lang="ru-RU" sz="2400" b="0" i="0" u="none" strike="noStrike" cap="none">
                <a:solidFill>
                  <a:schemeClr val="dk1"/>
                </a:solidFill>
                <a:latin typeface="Calibri"/>
                <a:ea typeface="Calibri"/>
                <a:cs typeface="Calibri"/>
                <a:sym typeface="Calibri"/>
              </a:rPr>
              <a:t>				</a:t>
            </a:r>
            <a:endParaRPr/>
          </a:p>
          <a:p>
            <a:pPr marL="0" marR="0" lvl="0" indent="0" algn="l" rtl="0">
              <a:lnSpc>
                <a:spcPct val="80000"/>
              </a:lnSpc>
              <a:spcBef>
                <a:spcPts val="1000"/>
              </a:spcBef>
              <a:spcAft>
                <a:spcPts val="0"/>
              </a:spcAft>
              <a:buClr>
                <a:schemeClr val="dk1"/>
              </a:buClr>
              <a:buSzPts val="600"/>
              <a:buFont typeface="Arial"/>
              <a:buNone/>
            </a:pPr>
            <a:endParaRPr sz="2400" b="0" i="0" u="none" strike="noStrike" cap="none">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900"/>
              <a:buFont typeface="Calibri"/>
              <a:buNone/>
            </a:pPr>
            <a:endParaRPr sz="900"/>
          </a:p>
          <a:p>
            <a:pPr marL="0" lvl="0" indent="0" algn="l" rtl="0">
              <a:lnSpc>
                <a:spcPct val="115000"/>
              </a:lnSpc>
              <a:spcBef>
                <a:spcPts val="0"/>
              </a:spcBef>
              <a:spcAft>
                <a:spcPts val="0"/>
              </a:spcAft>
              <a:buClr>
                <a:schemeClr val="dk1"/>
              </a:buClr>
              <a:buSzPts val="900"/>
              <a:buFont typeface="Calibri"/>
              <a:buNone/>
            </a:pPr>
            <a:endParaRPr sz="900"/>
          </a:p>
        </p:txBody>
      </p:sp>
      <p:sp>
        <p:nvSpPr>
          <p:cNvPr id="853" name="Google Shape;853;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1" name="Google Shape;861;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Пациенту с серповидно-клеточной болезнью и подозрением на острый грудной синдром дайте кислород, в/в растворы и антибиотики. Подумайте о передаче / переводе пациента для специализированного лечения. </a:t>
            </a:r>
            <a:endParaRPr/>
          </a:p>
        </p:txBody>
      </p:sp>
      <p:sp>
        <p:nvSpPr>
          <p:cNvPr id="862" name="Google Shape;862;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2" name="Google Shape;872;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Вопрос из рабочей тетради №4: Затрудненное дыхание [стр. 90 в рабочей тетради участника]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Используя приведенный выше раздел рабочей тетради, перечислите, что вы будете ДЕЛАТЬ, чтобы оказать помощь пациенту со следующими симптомами: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Ответы:</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Затрудненное дыхание, кашель. Вы подозреваете асфиксию. </a:t>
            </a:r>
            <a:endParaRPr dirty="0"/>
          </a:p>
          <a:p>
            <a:pPr marL="342900" lvl="0" indent="-342900" algn="l" rtl="0">
              <a:lnSpc>
                <a:spcPct val="107000"/>
              </a:lnSpc>
              <a:spcBef>
                <a:spcPts val="800"/>
              </a:spcBef>
              <a:spcAft>
                <a:spcPts val="0"/>
              </a:spcAft>
              <a:buAutoNum type="arabicParenR"/>
            </a:pPr>
            <a:r>
              <a:rPr lang="ru-RU" sz="1800" dirty="0">
                <a:latin typeface="Calibri"/>
                <a:ea typeface="Calibri"/>
                <a:cs typeface="Calibri"/>
                <a:sym typeface="Calibri"/>
              </a:rPr>
              <a:t>Сделайте 5 абдоминальных толчков   </a:t>
            </a:r>
          </a:p>
          <a:p>
            <a:pPr marL="342900" lvl="0" indent="-342900" algn="l" rtl="0">
              <a:lnSpc>
                <a:spcPct val="107000"/>
              </a:lnSpc>
              <a:spcBef>
                <a:spcPts val="800"/>
              </a:spcBef>
              <a:spcAft>
                <a:spcPts val="0"/>
              </a:spcAft>
              <a:buAutoNum type="arabicParenR"/>
            </a:pPr>
            <a:r>
              <a:rPr lang="ru-RU" sz="1800" dirty="0">
                <a:latin typeface="Calibri"/>
                <a:ea typeface="Calibri"/>
                <a:cs typeface="Calibri"/>
                <a:sym typeface="Calibri"/>
              </a:rPr>
              <a:t>2) Сделайте 5 ударов по спине (повторяйте до тех пор, пока не удалите инородное тело) </a:t>
            </a:r>
          </a:p>
          <a:p>
            <a:pPr marL="342900" lvl="0" indent="-342900" algn="l" rtl="0">
              <a:lnSpc>
                <a:spcPct val="107000"/>
              </a:lnSpc>
              <a:spcBef>
                <a:spcPts val="800"/>
              </a:spcBef>
              <a:spcAft>
                <a:spcPts val="0"/>
              </a:spcAft>
              <a:buAutoNum type="arabicParenR"/>
            </a:pP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Затрудненное дыхание, высокая температура, кашель. Вы подозреваете тяжелую инфекцию. </a:t>
            </a:r>
            <a:endParaRPr dirty="0"/>
          </a:p>
          <a:p>
            <a:pPr marL="342900" lvl="0" indent="-342900" algn="l" rtl="0">
              <a:lnSpc>
                <a:spcPct val="107000"/>
              </a:lnSpc>
              <a:spcBef>
                <a:spcPts val="800"/>
              </a:spcBef>
              <a:spcAft>
                <a:spcPts val="0"/>
              </a:spcAft>
              <a:buAutoNum type="arabicParenR"/>
            </a:pPr>
            <a:r>
              <a:rPr lang="ru-RU" sz="1800" dirty="0">
                <a:latin typeface="Calibri"/>
                <a:ea typeface="Calibri"/>
                <a:cs typeface="Calibri"/>
                <a:sym typeface="Calibri"/>
              </a:rPr>
              <a:t>Дайте антибиотики  </a:t>
            </a:r>
          </a:p>
          <a:p>
            <a:pPr marL="342900" lvl="0" indent="-342900" algn="l" rtl="0">
              <a:lnSpc>
                <a:spcPct val="107000"/>
              </a:lnSpc>
              <a:spcBef>
                <a:spcPts val="800"/>
              </a:spcBef>
              <a:spcAft>
                <a:spcPts val="0"/>
              </a:spcAft>
              <a:buAutoNum type="arabicParenR"/>
            </a:pPr>
            <a:r>
              <a:rPr lang="ru-RU" sz="1800" dirty="0">
                <a:latin typeface="Calibri"/>
                <a:ea typeface="Calibri"/>
                <a:cs typeface="Calibri"/>
                <a:sym typeface="Calibri"/>
              </a:rPr>
              <a:t>2) Дайте в/в растворы</a:t>
            </a:r>
            <a:endParaRPr dirty="0"/>
          </a:p>
          <a:p>
            <a:pPr marL="0" lvl="0" indent="0" algn="l" rtl="0">
              <a:spcBef>
                <a:spcPts val="800"/>
              </a:spcBef>
              <a:spcAft>
                <a:spcPts val="0"/>
              </a:spcAft>
              <a:buNone/>
            </a:pPr>
            <a:endParaRPr dirty="0"/>
          </a:p>
          <a:p>
            <a:pPr marL="0" lvl="0" indent="0" algn="l" rtl="0">
              <a:spcBef>
                <a:spcPts val="0"/>
              </a:spcBef>
              <a:spcAft>
                <a:spcPts val="0"/>
              </a:spcAft>
              <a:buNone/>
            </a:pPr>
            <a:r>
              <a:rPr lang="ru-RU" dirty="0"/>
              <a:t>Image:</a:t>
            </a:r>
            <a:endParaRPr dirty="0"/>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a:solidFill>
                  <a:schemeClr val="dk1"/>
                </a:solidFill>
                <a:latin typeface="Calibri"/>
                <a:ea typeface="Calibri"/>
                <a:cs typeface="Calibri"/>
                <a:sym typeface="Calibri"/>
              </a:rPr>
              <a:t>Deep </a:t>
            </a:r>
            <a:r>
              <a:rPr lang="ru-RU" sz="900" b="0" i="0" dirty="0" err="1">
                <a:solidFill>
                  <a:schemeClr val="dk1"/>
                </a:solidFill>
                <a:latin typeface="Calibri"/>
                <a:ea typeface="Calibri"/>
                <a:cs typeface="Calibri"/>
                <a:sym typeface="Calibri"/>
              </a:rPr>
              <a:t>thought</a:t>
            </a:r>
            <a:r>
              <a:rPr lang="ru-RU" sz="9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Creator:GDL</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https://openclipart.org/detail/221707/deep-thought</a:t>
            </a:r>
            <a:endParaRPr dirty="0"/>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sz="12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873" name="Google Shape;873;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1" name="Google Shape;881;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Ответы:</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Затрудненное дыхание, хриплый голос и стридор на вдохе. Вы подозреваете воспаление дыхательных путей </a:t>
            </a:r>
            <a:endParaRPr dirty="0"/>
          </a:p>
          <a:p>
            <a:pPr marL="342900" lvl="0" indent="-342900" algn="l" rtl="0">
              <a:lnSpc>
                <a:spcPct val="107000"/>
              </a:lnSpc>
              <a:spcBef>
                <a:spcPts val="800"/>
              </a:spcBef>
              <a:spcAft>
                <a:spcPts val="0"/>
              </a:spcAft>
              <a:buAutoNum type="arabicParenR"/>
            </a:pPr>
            <a:r>
              <a:rPr lang="ru-RU" sz="1800" dirty="0">
                <a:latin typeface="Calibri"/>
                <a:ea typeface="Calibri"/>
                <a:cs typeface="Calibri"/>
                <a:sym typeface="Calibri"/>
              </a:rPr>
              <a:t>Успокойте пациента </a:t>
            </a:r>
          </a:p>
          <a:p>
            <a:pPr marL="342900" lvl="0" indent="-342900" algn="l" rtl="0">
              <a:lnSpc>
                <a:spcPct val="107000"/>
              </a:lnSpc>
              <a:spcBef>
                <a:spcPts val="800"/>
              </a:spcBef>
              <a:spcAft>
                <a:spcPts val="0"/>
              </a:spcAft>
              <a:buAutoNum type="arabicParenR"/>
            </a:pPr>
            <a:r>
              <a:rPr lang="ru-RU" sz="1800" dirty="0">
                <a:latin typeface="Calibri"/>
                <a:ea typeface="Calibri"/>
                <a:cs typeface="Calibri"/>
                <a:sym typeface="Calibri"/>
              </a:rPr>
              <a:t>Давайте кислород </a:t>
            </a:r>
          </a:p>
          <a:p>
            <a:pPr marL="342900" lvl="0" indent="-342900" algn="l" rtl="0">
              <a:lnSpc>
                <a:spcPct val="107000"/>
              </a:lnSpc>
              <a:spcBef>
                <a:spcPts val="800"/>
              </a:spcBef>
              <a:spcAft>
                <a:spcPts val="0"/>
              </a:spcAft>
              <a:buAutoNum type="arabicParenR"/>
            </a:pPr>
            <a:r>
              <a:rPr lang="ru-RU" sz="1800" dirty="0">
                <a:latin typeface="Calibri"/>
                <a:ea typeface="Calibri"/>
                <a:cs typeface="Calibri"/>
                <a:sym typeface="Calibri"/>
              </a:rPr>
              <a:t>Планируйте расширенное обеспечения проходимости дыхательных путей</a:t>
            </a:r>
            <a:endParaRPr dirty="0"/>
          </a:p>
          <a:p>
            <a:pPr marL="0" lvl="0" indent="0" algn="l" rtl="0">
              <a:spcBef>
                <a:spcPts val="80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ru-RU" dirty="0" err="1"/>
              <a:t>Title</a:t>
            </a:r>
            <a:r>
              <a:rPr lang="ru-RU" dirty="0"/>
              <a:t>: Deep </a:t>
            </a:r>
            <a:r>
              <a:rPr lang="ru-RU" dirty="0" err="1"/>
              <a:t>thought</a:t>
            </a:r>
            <a:r>
              <a:rPr lang="ru-RU" dirty="0"/>
              <a:t> </a:t>
            </a:r>
            <a:endParaRPr dirty="0"/>
          </a:p>
          <a:p>
            <a:pPr marL="0" lvl="0" indent="0" algn="l" rtl="0">
              <a:spcBef>
                <a:spcPts val="0"/>
              </a:spcBef>
              <a:spcAft>
                <a:spcPts val="0"/>
              </a:spcAft>
              <a:buNone/>
            </a:pPr>
            <a:r>
              <a:rPr lang="ru-RU" dirty="0" err="1"/>
              <a:t>Creator:GDL</a:t>
            </a:r>
            <a:endParaRPr dirty="0"/>
          </a:p>
          <a:p>
            <a:pPr marL="0" lvl="0" indent="0" algn="l" rtl="0">
              <a:spcBef>
                <a:spcPts val="0"/>
              </a:spcBef>
              <a:spcAft>
                <a:spcPts val="0"/>
              </a:spcAft>
              <a:buNone/>
            </a:pPr>
            <a:r>
              <a:rPr lang="ru-RU" dirty="0"/>
              <a:t>Source: </a:t>
            </a:r>
            <a:r>
              <a:rPr lang="ru-RU" u="sng" dirty="0">
                <a:solidFill>
                  <a:schemeClr val="hlink"/>
                </a:solidFill>
                <a:hlinkClick r:id="rId3"/>
              </a:rPr>
              <a:t>https://openclipart.org/detail/221707/deep-thought</a:t>
            </a:r>
            <a:endParaRPr dirty="0"/>
          </a:p>
          <a:p>
            <a:pPr marL="0" lvl="0" indent="0" algn="l" rtl="0">
              <a:spcBef>
                <a:spcPts val="0"/>
              </a:spcBef>
              <a:spcAft>
                <a:spcPts val="0"/>
              </a:spcAft>
              <a:buNone/>
            </a:pPr>
            <a:r>
              <a:rPr lang="ru-RU" dirty="0" err="1"/>
              <a:t>Copyright</a:t>
            </a:r>
            <a:r>
              <a:rPr lang="ru-RU" dirty="0"/>
              <a:t> </a:t>
            </a:r>
            <a:r>
              <a:rPr lang="ru-RU" dirty="0" err="1"/>
              <a:t>information</a:t>
            </a:r>
            <a:r>
              <a:rPr lang="ru-RU" dirty="0"/>
              <a:t>: Creative </a:t>
            </a:r>
            <a:r>
              <a:rPr lang="ru-RU" dirty="0" err="1"/>
              <a:t>Commonz</a:t>
            </a:r>
            <a:r>
              <a:rPr lang="ru-RU" dirty="0"/>
              <a:t> Zero 1.0 Public Domain </a:t>
            </a:r>
            <a:r>
              <a:rPr lang="ru-RU" dirty="0" err="1"/>
              <a:t>License</a:t>
            </a:r>
            <a:r>
              <a:rPr lang="ru-RU"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p:txBody>
      </p:sp>
      <p:sp>
        <p:nvSpPr>
          <p:cNvPr id="882" name="Google Shape;882;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Очень важно распознать опасные признаки дыхательной недостаточности у детей, как то: признаки обструкции дыхательных путей, такие как невозможность проглотить слюну / слюнотечение, стридор, увеличение дыхательного усилия с учащенным дыханием, раздувание крыльев носа, кряхтение, втягивание или ретракция грудной клетки, цианоз или синюшный цвет кожи, особенно губ и кончиков пальцев; изменение психического состояния, которое у ребенка может проявляться в виде вялости или необычной сонливости, или возбуждения; плохое кормление или питье; рвота; судороги / конвульсии, или высокая температура.</a:t>
            </a:r>
            <a:endParaRPr/>
          </a:p>
          <a:p>
            <a:pPr marL="0" lvl="0" indent="0" algn="l" rtl="0">
              <a:lnSpc>
                <a:spcPct val="150000"/>
              </a:lnSpc>
              <a:spcBef>
                <a:spcPts val="800"/>
              </a:spcBef>
              <a:spcAft>
                <a:spcPts val="0"/>
              </a:spcAft>
              <a:buNone/>
            </a:pPr>
            <a:endParaRPr sz="1200" b="0" i="0" u="none" strike="noStrike" cap="none">
              <a:solidFill>
                <a:schemeClr val="dk1"/>
              </a:solidFill>
              <a:latin typeface="Lato"/>
              <a:ea typeface="Lato"/>
              <a:cs typeface="Lato"/>
              <a:sym typeface="Lato"/>
            </a:endParaRPr>
          </a:p>
          <a:p>
            <a:pPr marL="0" lvl="0" indent="0" algn="l" rtl="0">
              <a:spcBef>
                <a:spcPts val="0"/>
              </a:spcBef>
              <a:spcAft>
                <a:spcPts val="0"/>
              </a:spcAft>
              <a:buNone/>
            </a:pPr>
            <a:endParaRPr/>
          </a:p>
        </p:txBody>
      </p:sp>
      <p:sp>
        <p:nvSpPr>
          <p:cNvPr id="891" name="Google Shape;891;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Далее следует кровообращение. Шок, сердечный приступ, сердечная недостаточность и тяжелая инфекция –все они могут сопровождаться нарушением перфузии и затруднением дыхания. Недостаточная перфузия посылает в мозг сигналы о необходимости увеличить частоту дыхания, что может ощущаться и выглядеть как затрудненное дыхание. Проверьте наличие признаков шока, проверив время заполнения капилляров, частоту сердечных сокращений и артериальное давление.</a:t>
            </a:r>
            <a:r>
              <a:rPr lang="ru-RU" sz="1800" b="1">
                <a:latin typeface="Calibri"/>
                <a:ea typeface="Calibri"/>
                <a:cs typeface="Calibri"/>
                <a:sym typeface="Calibri"/>
              </a:rPr>
              <a:t> </a:t>
            </a:r>
            <a:r>
              <a:rPr lang="ru-RU" sz="1800">
                <a:latin typeface="Calibri"/>
                <a:ea typeface="Calibri"/>
                <a:cs typeface="Calibri"/>
                <a:sym typeface="Calibri"/>
              </a:rPr>
              <a:t>Отек ног или крепитирующие хрипы в легких могут указывать на сердечную недостаточность и перегрузку жидкостью как причину затрудненного дыхания.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Затем оцените функции ЦНС. Пациенты со сниженным уровнем сознания могут быть не в состоянии обеспечить проходимость дыхательных путей. Проверьте уровень сознания с помощью шкалы AVPU:  A означает наличие сознания, V – реакцию на вербальные стимулы, P – реакцию на болевые стимулы, а U – отсутствие реакции.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Наркотики, инфекции или травмы могут напрямую влиять на ту часть мозга, которая контролирует дыхание. Определите, нет ли парализующих состояний, влияющих на дыхательные мышцы.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Наконец, оцените воздействие окружающей среды. Полностью разденьте пациента, чтобы оценить его на предмет аномального движения стенок грудной клетки и любых признаков травмы. Проникающая травма спины, груди, подмышек или живота может привести к повреждению легких. Эти травмы часто пропускаются. </a:t>
            </a:r>
            <a:endParaRPr/>
          </a:p>
          <a:p>
            <a:pPr marL="228600" marR="0" lvl="0" indent="-50800" algn="l" rtl="0">
              <a:lnSpc>
                <a:spcPct val="90000"/>
              </a:lnSpc>
              <a:spcBef>
                <a:spcPts val="800"/>
              </a:spcBef>
              <a:spcAft>
                <a:spcPts val="0"/>
              </a:spcAft>
              <a:buClr>
                <a:schemeClr val="dk1"/>
              </a:buClr>
              <a:buSzPts val="400"/>
              <a:buFont typeface="Arial"/>
              <a:buNone/>
            </a:pPr>
            <a:endParaRPr sz="1600" b="0" i="0" u="none" strike="noStrike" cap="none">
              <a:solidFill>
                <a:schemeClr val="dk1"/>
              </a:solidFill>
              <a:latin typeface="Calibri"/>
              <a:ea typeface="Calibri"/>
              <a:cs typeface="Calibri"/>
              <a:sym typeface="Calibri"/>
            </a:endParaRPr>
          </a:p>
        </p:txBody>
      </p:sp>
      <p:sp>
        <p:nvSpPr>
          <p:cNvPr id="315" name="Google Shape;31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0" name="Google Shape;900;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Свистящие хрипы у детей могут быть вызваны вирусной инфекцией, астмой или попаданием в дыхательные пути постороннего предмета. Стридор у детей может быть вызван инородным предметом, застрявшим в верхних дыхательных путях, ИЛИ отеком дыхательных путей.  У детей единственным признаком пневмонии может быть учащенное дыхание. Учащенное дыхание может также указывать на диабетический кетоацидоз (ДКА), который может быть первым признаком диабета у детей. </a:t>
            </a:r>
            <a:endParaRPr/>
          </a:p>
        </p:txBody>
      </p:sp>
      <p:sp>
        <p:nvSpPr>
          <p:cNvPr id="901" name="Google Shape;901;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9" name="Google Shape;909;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Вопрос из рабочей тетради №5: Затрудненное дыхание [стр. 91 в рабочей тетради участника]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Используя приведенный выше раздел рабочей тетради, перечислите признаки опасности для детей. </a:t>
            </a:r>
            <a:endParaRPr dirty="0"/>
          </a:p>
          <a:p>
            <a:pPr marL="0" lvl="0" indent="0" algn="l" rtl="0">
              <a:lnSpc>
                <a:spcPct val="107000"/>
              </a:lnSpc>
              <a:spcBef>
                <a:spcPts val="800"/>
              </a:spcBef>
              <a:spcAft>
                <a:spcPts val="0"/>
              </a:spcAft>
              <a:buNone/>
            </a:pPr>
            <a:r>
              <a:rPr lang="ru-RU" sz="1800" dirty="0">
                <a:latin typeface="Calibri"/>
                <a:ea typeface="Calibri"/>
                <a:cs typeface="Calibri"/>
                <a:sym typeface="Calibri"/>
              </a:rPr>
              <a:t>Ответы: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Признаки обструкции дыхательных путей (неспособность глотать / слюнотечение или стридор)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Повышенное дыхательное усилие (учащенное дыхание, раздувание крыльев носа, кряхтение, втягивание или ретракции грудной клетки)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Цианоз (синюшный цвет кожи, особенно на губах и кончиках пальцев)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Изменение психического состояния (вялость или необычная сонливость, возбуждение)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Плохое кормление или питье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Рвота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Судороги / конвульсии </a:t>
            </a:r>
          </a:p>
          <a:p>
            <a:pPr marL="342900" lvl="0" indent="-342900" algn="l" rtl="0">
              <a:lnSpc>
                <a:spcPct val="107000"/>
              </a:lnSpc>
              <a:spcBef>
                <a:spcPts val="800"/>
              </a:spcBef>
              <a:spcAft>
                <a:spcPts val="0"/>
              </a:spcAft>
              <a:buAutoNum type="arabicPeriod"/>
            </a:pPr>
            <a:r>
              <a:rPr lang="ru-RU" sz="1800" dirty="0">
                <a:latin typeface="Calibri"/>
                <a:ea typeface="Calibri"/>
                <a:cs typeface="Calibri"/>
                <a:sym typeface="Calibri"/>
              </a:rPr>
              <a:t>Низкая температура (гипотермия) </a:t>
            </a:r>
            <a:endParaRPr dirty="0"/>
          </a:p>
          <a:p>
            <a:pPr marL="0" lvl="0" indent="0" algn="l" rtl="0">
              <a:spcBef>
                <a:spcPts val="80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ru-RU" sz="1200" b="0" i="0" dirty="0" err="1">
                <a:solidFill>
                  <a:schemeClr val="dk1"/>
                </a:solidFill>
                <a:latin typeface="Calibri"/>
                <a:ea typeface="Calibri"/>
                <a:cs typeface="Calibri"/>
                <a:sym typeface="Calibri"/>
              </a:rPr>
              <a:t>Title</a:t>
            </a:r>
            <a:r>
              <a:rPr lang="ru-RU" sz="1200" b="0" i="0" dirty="0">
                <a:solidFill>
                  <a:schemeClr val="dk1"/>
                </a:solidFill>
                <a:latin typeface="Calibri"/>
                <a:ea typeface="Calibri"/>
                <a:cs typeface="Calibri"/>
                <a:sym typeface="Calibri"/>
              </a:rPr>
              <a:t>: </a:t>
            </a:r>
            <a:r>
              <a:rPr lang="ru-RU" sz="900" b="0" i="0" dirty="0">
                <a:solidFill>
                  <a:schemeClr val="dk1"/>
                </a:solidFill>
                <a:latin typeface="Calibri"/>
                <a:ea typeface="Calibri"/>
                <a:cs typeface="Calibri"/>
                <a:sym typeface="Calibri"/>
              </a:rPr>
              <a:t>Deep </a:t>
            </a:r>
            <a:r>
              <a:rPr lang="ru-RU" sz="900" b="0" i="0" dirty="0" err="1">
                <a:solidFill>
                  <a:schemeClr val="dk1"/>
                </a:solidFill>
                <a:latin typeface="Calibri"/>
                <a:ea typeface="Calibri"/>
                <a:cs typeface="Calibri"/>
                <a:sym typeface="Calibri"/>
              </a:rPr>
              <a:t>thought</a:t>
            </a:r>
            <a:r>
              <a:rPr lang="ru-RU" sz="9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Creator:GDL</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ru-RU" sz="1200" b="0" i="0" dirty="0">
                <a:solidFill>
                  <a:schemeClr val="dk1"/>
                </a:solidFill>
                <a:latin typeface="Calibri"/>
                <a:ea typeface="Calibri"/>
                <a:cs typeface="Calibri"/>
                <a:sym typeface="Calibri"/>
              </a:rPr>
              <a:t>Source: https://openclipart.org/detail/221707/deep-thought</a:t>
            </a:r>
            <a:endParaRPr dirty="0"/>
          </a:p>
          <a:p>
            <a:pPr marL="0" lvl="0" indent="0" algn="l" rtl="0">
              <a:spcBef>
                <a:spcPts val="0"/>
              </a:spcBef>
              <a:spcAft>
                <a:spcPts val="0"/>
              </a:spcAft>
              <a:buNone/>
            </a:pPr>
            <a:r>
              <a:rPr lang="ru-RU" sz="1200" b="0" i="0" dirty="0" err="1">
                <a:solidFill>
                  <a:schemeClr val="dk1"/>
                </a:solidFill>
                <a:latin typeface="Calibri"/>
                <a:ea typeface="Calibri"/>
                <a:cs typeface="Calibri"/>
                <a:sym typeface="Calibri"/>
              </a:rPr>
              <a:t>Copyright</a:t>
            </a:r>
            <a:r>
              <a:rPr lang="ru-RU" sz="1200" b="0" i="0" dirty="0">
                <a:solidFill>
                  <a:schemeClr val="dk1"/>
                </a:solidFill>
                <a:latin typeface="Calibri"/>
                <a:ea typeface="Calibri"/>
                <a:cs typeface="Calibri"/>
                <a:sym typeface="Calibri"/>
              </a:rPr>
              <a:t> </a:t>
            </a:r>
            <a:r>
              <a:rPr lang="ru-RU" sz="1200" b="0" i="0" dirty="0" err="1">
                <a:solidFill>
                  <a:schemeClr val="dk1"/>
                </a:solidFill>
                <a:latin typeface="Calibri"/>
                <a:ea typeface="Calibri"/>
                <a:cs typeface="Calibri"/>
                <a:sym typeface="Calibri"/>
              </a:rPr>
              <a:t>information</a:t>
            </a:r>
            <a:r>
              <a:rPr lang="ru-RU" sz="1200" b="0" i="0" dirty="0">
                <a:solidFill>
                  <a:schemeClr val="dk1"/>
                </a:solidFill>
                <a:latin typeface="Calibri"/>
                <a:ea typeface="Calibri"/>
                <a:cs typeface="Calibri"/>
                <a:sym typeface="Calibri"/>
              </a:rPr>
              <a:t>: Creative </a:t>
            </a:r>
            <a:r>
              <a:rPr lang="ru-RU" sz="1200" b="0" i="0" dirty="0" err="1">
                <a:solidFill>
                  <a:schemeClr val="dk1"/>
                </a:solidFill>
                <a:latin typeface="Calibri"/>
                <a:ea typeface="Calibri"/>
                <a:cs typeface="Calibri"/>
                <a:sym typeface="Calibri"/>
              </a:rPr>
              <a:t>Commonz</a:t>
            </a:r>
            <a:r>
              <a:rPr lang="ru-RU" sz="1200" b="0" i="0" dirty="0">
                <a:solidFill>
                  <a:schemeClr val="dk1"/>
                </a:solidFill>
                <a:latin typeface="Calibri"/>
                <a:ea typeface="Calibri"/>
                <a:cs typeface="Calibri"/>
                <a:sym typeface="Calibri"/>
              </a:rPr>
              <a:t> Zero 1.0 Public Domain </a:t>
            </a:r>
            <a:r>
              <a:rPr lang="ru-RU" sz="1200" b="0" i="0" dirty="0" err="1">
                <a:solidFill>
                  <a:schemeClr val="dk1"/>
                </a:solidFill>
                <a:latin typeface="Calibri"/>
                <a:ea typeface="Calibri"/>
                <a:cs typeface="Calibri"/>
                <a:sym typeface="Calibri"/>
              </a:rPr>
              <a:t>License</a:t>
            </a:r>
            <a:r>
              <a:rPr lang="ru-RU" sz="1200" b="0" i="0" dirty="0">
                <a:solidFill>
                  <a:schemeClr val="dk1"/>
                </a:solidFill>
                <a:latin typeface="Calibri"/>
                <a:ea typeface="Calibri"/>
                <a:cs typeface="Calibri"/>
                <a:sym typeface="Calibri"/>
              </a:rPr>
              <a:t> </a:t>
            </a: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910" name="Google Shape;910;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Заранее решите, будет ли пациент отправлен домой, нуждается ли он в дальнейшем наблюдении с госпитализацией в отделение или его необходимо перевести на более высокий уровень медицинской помощи. Пациенту может требоваться постоянный мониторинг. Помните, что действие ингаляционных препаратов, таких как сальбутамол, длится всего около 3 часов. Пациенты должны находиться под тщательным наблюдением, и им могут потребоваться повторные дозы. Если пациенту с тяжелой аллергической реакцией ввести адреналин, реакция может возобновиться, когда действие адреналина закончится, что потребует тщательного наблюдения и повторного введения препарата. Действие налоксона длится всего около 1 часа. Действие большинства опиоидных препаратов превышает этот срок, поэтому пациентам могут потребоваться повторные дозы налоксона. После погружения в воду (утопления) у человека может возникнуть ухудшение дыхания спустя несколько часов. Эти пациенты должны находиться под наблюдением в течение не менее 6 часов перед выпиской домой.  </a:t>
            </a:r>
            <a:endParaRPr/>
          </a:p>
        </p:txBody>
      </p:sp>
      <p:sp>
        <p:nvSpPr>
          <p:cNvPr id="918" name="Google Shape;918;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5" name="Google Shape;925;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Планируйте безопасную передачу пациента, которому может потребоваться специализированная помощь в обеспечении проходимости дыхательных путей; не оставляйте его без наблюдения во время передачи / транспортировки. Никогда не оставляйте без наблюдения пациента, которому может потребоваться специализированная помощь для обеспечения проходимости дыхательных путей. Как можно раньше организуйте перевод пациента, которому может потребоваться искусственная вентиляция легких. </a:t>
            </a:r>
            <a:endParaRPr/>
          </a:p>
          <a:p>
            <a:pPr marL="0" lvl="0" indent="0" algn="l" rtl="0">
              <a:spcBef>
                <a:spcPts val="8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26" name="Google Shape;926;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5" name="Google Shape;935;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При оказании помощи пациенту с затрудненным дыханием помните, что в первую очередь необходимо выполнять подход ABCDE, чтобы выявить и купировать угрожающие жизни состояния. Затем соберите анамнез по схеме SAMPLE и проведите вторичное обследование. Используйте полученную информацию, чтобы предположить возможные причины затрудненного дыхания. Окажите простую, но спасающую жизнь помощь. Обязательно учитывайте особенности детей, так как при затрудненном дыхании их состояние может быстро ухудшиться.  Заранее продумайте вопрос о переводе и транспортировке, чтобы в случае необходимости доставить пациента на более высокий уровень оказания медицинской помощи.</a:t>
            </a:r>
            <a:endParaRPr/>
          </a:p>
          <a:p>
            <a:pPr marL="0" lvl="0" indent="0" algn="l" rtl="0">
              <a:spcBef>
                <a:spcPts val="800"/>
              </a:spcBef>
              <a:spcAft>
                <a:spcPts val="0"/>
              </a:spcAft>
              <a:buNone/>
            </a:pPr>
            <a:endParaRPr/>
          </a:p>
        </p:txBody>
      </p:sp>
      <p:sp>
        <p:nvSpPr>
          <p:cNvPr id="936" name="Google Shape;936;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3" name="Google Shape;943;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ru-RU"/>
              <a:t>Есть вопросы?</a:t>
            </a:r>
            <a:endParaRPr/>
          </a:p>
        </p:txBody>
      </p:sp>
      <p:sp>
        <p:nvSpPr>
          <p:cNvPr id="944" name="Google Shape;944;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75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7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Ознакомьтесь с быстрыми карточками на тему «Затрудненное дыхание» в руководстве по базовой экстренной помощи. </a:t>
            </a:r>
            <a:endParaRPr/>
          </a:p>
        </p:txBody>
      </p:sp>
      <p:sp>
        <p:nvSpPr>
          <p:cNvPr id="950" name="Google Shape;950;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Основные сведения о подходе ABCDE приведены в быстрой карточке.</a:t>
            </a:r>
            <a:endParaRPr/>
          </a:p>
        </p:txBody>
      </p:sp>
      <p:sp>
        <p:nvSpPr>
          <p:cNvPr id="959" name="Google Shape;959;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4" name="Google Shape;964;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Ключевые сведения о сборе анамнеза по схеме SAMPLE и вторичном обследовании приведены в быстрой карточке. </a:t>
            </a:r>
            <a:endParaRPr/>
          </a:p>
        </p:txBody>
      </p:sp>
      <p:sp>
        <p:nvSpPr>
          <p:cNvPr id="965" name="Google Shape;965;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0" name="Google Shape;970;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Кратко описаны критические действия в условиях повышенного риска. </a:t>
            </a:r>
            <a:endParaRPr/>
          </a:p>
        </p:txBody>
      </p:sp>
      <p:sp>
        <p:nvSpPr>
          <p:cNvPr id="971" name="Google Shape;971;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 первой части данного модуля мы рассмотрим сбор анамнеза по схеме SAMPLE у пациентов с затрудненным дыханием. </a:t>
            </a:r>
            <a:endParaRPr/>
          </a:p>
        </p:txBody>
      </p:sp>
      <p:sp>
        <p:nvSpPr>
          <p:cNvPr id="326" name="Google Shape;3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6" name="Google Shape;976;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ru-RU" sz="1800">
                <a:latin typeface="Calibri"/>
                <a:ea typeface="Calibri"/>
                <a:cs typeface="Calibri"/>
                <a:sym typeface="Calibri"/>
              </a:rPr>
              <a:t>Быстрые карточки освещают особые аспекты, включая признаки опасности у детей, а также ключевые моменты по транспортировке пациентов. </a:t>
            </a:r>
            <a:endParaRPr/>
          </a:p>
          <a:p>
            <a:pPr marL="0" lvl="0" indent="0" algn="l" rtl="0">
              <a:spcBef>
                <a:spcPts val="0"/>
              </a:spcBef>
              <a:spcAft>
                <a:spcPts val="0"/>
              </a:spcAft>
              <a:buNone/>
            </a:pPr>
            <a:endParaRPr/>
          </a:p>
        </p:txBody>
      </p:sp>
      <p:sp>
        <p:nvSpPr>
          <p:cNvPr id="977" name="Google Shape;977;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8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 этой презентации мы рассмотрели сбор анамнеза по схеме SAMPLE и основные данные анамнеза для пациентов с затрудненным дыханием. Мы рассказали о том, как провести вторичное обследование, о признаках затрудненного дыхания и о причинах, представляющих высокий риск. Мы рассмотрели важнейшие действия по ведению пациентов с затрудненным дыханием, перечислили основные навыки для устранения причин высокого риска затрудненного дыхания, определили особые педиатрические аспекты и рассмотрели порядок транспортировки пациентов.</a:t>
            </a:r>
            <a:endParaRPr/>
          </a:p>
        </p:txBody>
      </p:sp>
      <p:sp>
        <p:nvSpPr>
          <p:cNvPr id="982" name="Google Shape;982;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dirty="0">
                <a:latin typeface="Calibri"/>
                <a:ea typeface="Calibri"/>
                <a:cs typeface="Calibri"/>
                <a:sym typeface="Calibri"/>
              </a:rPr>
              <a:t>Оцените признаки и симптомы затрудненного дыхания, задав следующие вопросы: </a:t>
            </a:r>
          </a:p>
          <a:p>
            <a:pPr marL="285750" lvl="0" indent="-285750" algn="l" rtl="0">
              <a:lnSpc>
                <a:spcPct val="107000"/>
              </a:lnSpc>
              <a:spcBef>
                <a:spcPts val="0"/>
              </a:spcBef>
              <a:spcAft>
                <a:spcPts val="0"/>
              </a:spcAft>
              <a:buFontTx/>
              <a:buChar char="-"/>
            </a:pPr>
            <a:r>
              <a:rPr lang="ru-RU" sz="1800" dirty="0">
                <a:latin typeface="Calibri"/>
                <a:ea typeface="Calibri"/>
                <a:cs typeface="Calibri"/>
                <a:sym typeface="Calibri"/>
              </a:rPr>
              <a:t>Когда начались симптомы и было ли их начало внезапным? </a:t>
            </a:r>
          </a:p>
          <a:p>
            <a:pPr marL="285750" lvl="0" indent="-285750" algn="l" rtl="0">
              <a:lnSpc>
                <a:spcPct val="107000"/>
              </a:lnSpc>
              <a:spcBef>
                <a:spcPts val="0"/>
              </a:spcBef>
              <a:spcAft>
                <a:spcPts val="0"/>
              </a:spcAft>
              <a:buFontTx/>
              <a:buChar char="-"/>
            </a:pPr>
            <a:r>
              <a:rPr lang="ru-RU" sz="1800" dirty="0">
                <a:latin typeface="Calibri"/>
                <a:ea typeface="Calibri"/>
                <a:cs typeface="Calibri"/>
                <a:sym typeface="Calibri"/>
              </a:rPr>
              <a:t>Симптомы то появляются, то исчезают? </a:t>
            </a:r>
          </a:p>
          <a:p>
            <a:pPr marL="285750" lvl="0" indent="-285750" algn="l" rtl="0">
              <a:lnSpc>
                <a:spcPct val="107000"/>
              </a:lnSpc>
              <a:spcBef>
                <a:spcPts val="0"/>
              </a:spcBef>
              <a:spcAft>
                <a:spcPts val="0"/>
              </a:spcAft>
              <a:buFontTx/>
              <a:buChar char="-"/>
            </a:pPr>
            <a:r>
              <a:rPr lang="ru-RU" sz="1800" dirty="0">
                <a:latin typeface="Calibri"/>
                <a:ea typeface="Calibri"/>
                <a:cs typeface="Calibri"/>
                <a:sym typeface="Calibri"/>
              </a:rPr>
              <a:t>Как долго они продолжаются? </a:t>
            </a:r>
          </a:p>
          <a:p>
            <a:pPr marL="285750" lvl="0" indent="-285750" algn="l" rtl="0">
              <a:lnSpc>
                <a:spcPct val="107000"/>
              </a:lnSpc>
              <a:spcBef>
                <a:spcPts val="0"/>
              </a:spcBef>
              <a:spcAft>
                <a:spcPts val="0"/>
              </a:spcAft>
              <a:buFontTx/>
              <a:buChar char="-"/>
            </a:pPr>
            <a:r>
              <a:rPr lang="ru-RU" sz="1800" dirty="0">
                <a:latin typeface="Calibri"/>
                <a:ea typeface="Calibri"/>
                <a:cs typeface="Calibri"/>
                <a:sym typeface="Calibri"/>
              </a:rPr>
              <a:t>Изменились ли они с течением времени, и был ли подобный эпизод ранее? </a:t>
            </a:r>
            <a:endParaRPr dirty="0"/>
          </a:p>
        </p:txBody>
      </p:sp>
      <p:sp>
        <p:nvSpPr>
          <p:cNvPr id="334" name="Google Shape;33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21" name="Google Shape;21;p83"/>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4"/>
        <p:cNvGrpSpPr/>
        <p:nvPr/>
      </p:nvGrpSpPr>
      <p:grpSpPr>
        <a:xfrm>
          <a:off x="0" y="0"/>
          <a:ext cx="0" cy="0"/>
          <a:chOff x="0" y="0"/>
          <a:chExt cx="0" cy="0"/>
        </a:xfrm>
      </p:grpSpPr>
      <p:sp>
        <p:nvSpPr>
          <p:cNvPr id="75" name="Google Shape;75;p1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0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9" name="Google Shape;79;p106"/>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0"/>
        <p:cNvGrpSpPr/>
        <p:nvPr/>
      </p:nvGrpSpPr>
      <p:grpSpPr>
        <a:xfrm>
          <a:off x="0" y="0"/>
          <a:ext cx="0" cy="0"/>
          <a:chOff x="0" y="0"/>
          <a:chExt cx="0" cy="0"/>
        </a:xfrm>
      </p:grpSpPr>
      <p:sp>
        <p:nvSpPr>
          <p:cNvPr id="81" name="Google Shape;81;p10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0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3" name="Google Shape;83;p10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0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5" name="Google Shape;85;p10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89" name="Google Shape;89;p107"/>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90"/>
        <p:cNvGrpSpPr/>
        <p:nvPr/>
      </p:nvGrpSpPr>
      <p:grpSpPr>
        <a:xfrm>
          <a:off x="0" y="0"/>
          <a:ext cx="0" cy="0"/>
          <a:chOff x="0" y="0"/>
          <a:chExt cx="0" cy="0"/>
        </a:xfrm>
      </p:grpSpPr>
      <p:sp>
        <p:nvSpPr>
          <p:cNvPr id="91" name="Google Shape;91;p10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95" name="Google Shape;95;p108"/>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6"/>
        <p:cNvGrpSpPr/>
        <p:nvPr/>
      </p:nvGrpSpPr>
      <p:grpSpPr>
        <a:xfrm>
          <a:off x="0" y="0"/>
          <a:ext cx="0" cy="0"/>
          <a:chOff x="0" y="0"/>
          <a:chExt cx="0" cy="0"/>
        </a:xfrm>
      </p:grpSpPr>
      <p:sp>
        <p:nvSpPr>
          <p:cNvPr id="97" name="Google Shape;97;p10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0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9" name="Google Shape;99;p10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0" name="Google Shape;100;p1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03" name="Google Shape;103;p109"/>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1"/>
        </a:solidFill>
        <a:effectLst/>
      </p:bgPr>
    </p:bg>
    <p:spTree>
      <p:nvGrpSpPr>
        <p:cNvPr id="1" name="Shape 104"/>
        <p:cNvGrpSpPr/>
        <p:nvPr/>
      </p:nvGrpSpPr>
      <p:grpSpPr>
        <a:xfrm>
          <a:off x="0" y="0"/>
          <a:ext cx="0" cy="0"/>
          <a:chOff x="0" y="0"/>
          <a:chExt cx="0" cy="0"/>
        </a:xfrm>
      </p:grpSpPr>
      <p:sp>
        <p:nvSpPr>
          <p:cNvPr id="105" name="Google Shape;105;p1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10"/>
          <p:cNvSpPr>
            <a:spLocks noGrp="1"/>
          </p:cNvSpPr>
          <p:nvPr>
            <p:ph type="pic" idx="2"/>
          </p:nvPr>
        </p:nvSpPr>
        <p:spPr>
          <a:xfrm>
            <a:off x="5183188" y="987425"/>
            <a:ext cx="6172200" cy="4873625"/>
          </a:xfrm>
          <a:prstGeom prst="rect">
            <a:avLst/>
          </a:prstGeom>
          <a:noFill/>
          <a:ln>
            <a:noFill/>
          </a:ln>
        </p:spPr>
      </p:sp>
      <p:sp>
        <p:nvSpPr>
          <p:cNvPr id="107" name="Google Shape;107;p1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8" name="Google Shape;108;p1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11" name="Google Shape;111;p110"/>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2"/>
        <p:cNvGrpSpPr/>
        <p:nvPr/>
      </p:nvGrpSpPr>
      <p:grpSpPr>
        <a:xfrm>
          <a:off x="0" y="0"/>
          <a:ext cx="0" cy="0"/>
          <a:chOff x="0" y="0"/>
          <a:chExt cx="0" cy="0"/>
        </a:xfrm>
      </p:grpSpPr>
      <p:sp>
        <p:nvSpPr>
          <p:cNvPr id="113" name="Google Shape;113;p1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8"/>
        <p:cNvGrpSpPr/>
        <p:nvPr/>
      </p:nvGrpSpPr>
      <p:grpSpPr>
        <a:xfrm>
          <a:off x="0" y="0"/>
          <a:ext cx="0" cy="0"/>
          <a:chOff x="0" y="0"/>
          <a:chExt cx="0" cy="0"/>
        </a:xfrm>
      </p:grpSpPr>
      <p:sp>
        <p:nvSpPr>
          <p:cNvPr id="119" name="Google Shape;119;p1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1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24"/>
        <p:cNvGrpSpPr/>
        <p:nvPr/>
      </p:nvGrpSpPr>
      <p:grpSpPr>
        <a:xfrm>
          <a:off x="0" y="0"/>
          <a:ext cx="0" cy="0"/>
          <a:chOff x="0" y="0"/>
          <a:chExt cx="0" cy="0"/>
        </a:xfrm>
      </p:grpSpPr>
      <p:sp>
        <p:nvSpPr>
          <p:cNvPr id="125" name="Google Shape;125;p1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6" name="Google Shape;126;p113"/>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7"/>
        <p:cNvGrpSpPr/>
        <p:nvPr/>
      </p:nvGrpSpPr>
      <p:grpSpPr>
        <a:xfrm>
          <a:off x="0" y="0"/>
          <a:ext cx="0" cy="0"/>
          <a:chOff x="0" y="0"/>
          <a:chExt cx="0" cy="0"/>
        </a:xfrm>
      </p:grpSpPr>
      <p:sp>
        <p:nvSpPr>
          <p:cNvPr id="128" name="Google Shape;128;p114"/>
          <p:cNvSpPr txBox="1">
            <a:spLocks noGrp="1"/>
          </p:cNvSpPr>
          <p:nvPr>
            <p:ph type="title"/>
          </p:nvPr>
        </p:nvSpPr>
        <p:spPr>
          <a:xfrm>
            <a:off x="709613" y="152884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9" name="Google Shape;129;p114"/>
          <p:cNvPicPr preferRelativeResize="0"/>
          <p:nvPr/>
        </p:nvPicPr>
        <p:blipFill rotWithShape="1">
          <a:blip r:embed="rId2">
            <a:alphaModFix/>
          </a:blip>
          <a:srcRect/>
          <a:stretch/>
        </p:blipFill>
        <p:spPr>
          <a:xfrm>
            <a:off x="10262810" y="5668052"/>
            <a:ext cx="912021" cy="908135"/>
          </a:xfrm>
          <a:prstGeom prst="rect">
            <a:avLst/>
          </a:prstGeom>
          <a:noFill/>
          <a:ln>
            <a:noFill/>
          </a:ln>
        </p:spPr>
      </p:pic>
      <p:pic>
        <p:nvPicPr>
          <p:cNvPr id="130" name="Google Shape;130;p114"/>
          <p:cNvPicPr preferRelativeResize="0"/>
          <p:nvPr/>
        </p:nvPicPr>
        <p:blipFill rotWithShape="1">
          <a:blip r:embed="rId3">
            <a:alphaModFix/>
          </a:blip>
          <a:srcRect/>
          <a:stretch/>
        </p:blipFill>
        <p:spPr>
          <a:xfrm>
            <a:off x="11341794" y="5708823"/>
            <a:ext cx="750965" cy="867364"/>
          </a:xfrm>
          <a:prstGeom prst="rect">
            <a:avLst/>
          </a:prstGeom>
          <a:noFill/>
          <a:ln>
            <a:noFill/>
          </a:ln>
        </p:spPr>
      </p:pic>
      <p:pic>
        <p:nvPicPr>
          <p:cNvPr id="131" name="Google Shape;131;p114"/>
          <p:cNvPicPr preferRelativeResize="0"/>
          <p:nvPr/>
        </p:nvPicPr>
        <p:blipFill rotWithShape="1">
          <a:blip r:embed="rId4">
            <a:alphaModFix/>
          </a:blip>
          <a:srcRect/>
          <a:stretch/>
        </p:blipFill>
        <p:spPr>
          <a:xfrm>
            <a:off x="9101350" y="5605518"/>
            <a:ext cx="942763" cy="970669"/>
          </a:xfrm>
          <a:prstGeom prst="rect">
            <a:avLst/>
          </a:prstGeom>
          <a:noFill/>
          <a:ln>
            <a:noFill/>
          </a:ln>
        </p:spPr>
      </p:pic>
      <p:pic>
        <p:nvPicPr>
          <p:cNvPr id="132" name="Google Shape;132;p114"/>
          <p:cNvPicPr preferRelativeResize="0"/>
          <p:nvPr/>
        </p:nvPicPr>
        <p:blipFill rotWithShape="1">
          <a:blip r:embed="rId5">
            <a:alphaModFix/>
          </a:blip>
          <a:srcRect/>
          <a:stretch/>
        </p:blipFill>
        <p:spPr>
          <a:xfrm>
            <a:off x="0" y="621861"/>
            <a:ext cx="12192000" cy="427691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33"/>
        <p:cNvGrpSpPr/>
        <p:nvPr/>
      </p:nvGrpSpPr>
      <p:grpSpPr>
        <a:xfrm>
          <a:off x="0" y="0"/>
          <a:ext cx="0" cy="0"/>
          <a:chOff x="0" y="0"/>
          <a:chExt cx="0" cy="0"/>
        </a:xfrm>
      </p:grpSpPr>
      <p:sp>
        <p:nvSpPr>
          <p:cNvPr id="134" name="Google Shape;134;p1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1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1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2"/>
        <p:cNvGrpSpPr/>
        <p:nvPr/>
      </p:nvGrpSpPr>
      <p:grpSpPr>
        <a:xfrm>
          <a:off x="0" y="0"/>
          <a:ext cx="0" cy="0"/>
          <a:chOff x="0" y="0"/>
          <a:chExt cx="0" cy="0"/>
        </a:xfrm>
      </p:grpSpPr>
      <p:sp>
        <p:nvSpPr>
          <p:cNvPr id="23" name="Google Shape;23;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8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28" name="Google Shape;28;p84"/>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4"/>
        <p:cNvGrpSpPr/>
        <p:nvPr/>
      </p:nvGrpSpPr>
      <p:grpSpPr>
        <a:xfrm>
          <a:off x="0" y="0"/>
          <a:ext cx="0" cy="0"/>
          <a:chOff x="0" y="0"/>
          <a:chExt cx="0" cy="0"/>
        </a:xfrm>
      </p:grpSpPr>
      <p:sp>
        <p:nvSpPr>
          <p:cNvPr id="145" name="Google Shape;145;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8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7"/>
        <p:cNvGrpSpPr/>
        <p:nvPr/>
      </p:nvGrpSpPr>
      <p:grpSpPr>
        <a:xfrm>
          <a:off x="0" y="0"/>
          <a:ext cx="0" cy="0"/>
          <a:chOff x="0" y="0"/>
          <a:chExt cx="0" cy="0"/>
        </a:xfrm>
      </p:grpSpPr>
      <p:sp>
        <p:nvSpPr>
          <p:cNvPr id="148" name="Google Shape;148;p1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1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0"/>
        <p:cNvGrpSpPr/>
        <p:nvPr/>
      </p:nvGrpSpPr>
      <p:grpSpPr>
        <a:xfrm>
          <a:off x="0" y="0"/>
          <a:ext cx="0" cy="0"/>
          <a:chOff x="0" y="0"/>
          <a:chExt cx="0" cy="0"/>
        </a:xfrm>
      </p:grpSpPr>
      <p:sp>
        <p:nvSpPr>
          <p:cNvPr id="151" name="Google Shape;151;p1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1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3"/>
        <p:cNvGrpSpPr/>
        <p:nvPr/>
      </p:nvGrpSpPr>
      <p:grpSpPr>
        <a:xfrm>
          <a:off x="0" y="0"/>
          <a:ext cx="0" cy="0"/>
          <a:chOff x="0" y="0"/>
          <a:chExt cx="0" cy="0"/>
        </a:xfrm>
      </p:grpSpPr>
      <p:sp>
        <p:nvSpPr>
          <p:cNvPr id="154" name="Google Shape;154;p1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1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1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7"/>
        <p:cNvGrpSpPr/>
        <p:nvPr/>
      </p:nvGrpSpPr>
      <p:grpSpPr>
        <a:xfrm>
          <a:off x="0" y="0"/>
          <a:ext cx="0" cy="0"/>
          <a:chOff x="0" y="0"/>
          <a:chExt cx="0" cy="0"/>
        </a:xfrm>
      </p:grpSpPr>
      <p:sp>
        <p:nvSpPr>
          <p:cNvPr id="158" name="Google Shape;158;p1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1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0" name="Google Shape;160;p1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1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2" name="Google Shape;162;p1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3"/>
        <p:cNvGrpSpPr/>
        <p:nvPr/>
      </p:nvGrpSpPr>
      <p:grpSpPr>
        <a:xfrm>
          <a:off x="0" y="0"/>
          <a:ext cx="0" cy="0"/>
          <a:chOff x="0" y="0"/>
          <a:chExt cx="0" cy="0"/>
        </a:xfrm>
      </p:grpSpPr>
      <p:sp>
        <p:nvSpPr>
          <p:cNvPr id="164" name="Google Shape;164;p1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
        <p:nvSpPr>
          <p:cNvPr id="166" name="Google Shape;166;p1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7" name="Google Shape;167;p1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1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9"/>
        <p:cNvGrpSpPr/>
        <p:nvPr/>
      </p:nvGrpSpPr>
      <p:grpSpPr>
        <a:xfrm>
          <a:off x="0" y="0"/>
          <a:ext cx="0" cy="0"/>
          <a:chOff x="0" y="0"/>
          <a:chExt cx="0" cy="0"/>
        </a:xfrm>
      </p:grpSpPr>
      <p:sp>
        <p:nvSpPr>
          <p:cNvPr id="170" name="Google Shape;170;p1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1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2" name="Google Shape;172;p1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3" name="Google Shape;173;p1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4" name="Google Shape;174;p1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5" name="Google Shape;175;p1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6"/>
        <p:cNvGrpSpPr/>
        <p:nvPr/>
      </p:nvGrpSpPr>
      <p:grpSpPr>
        <a:xfrm>
          <a:off x="0" y="0"/>
          <a:ext cx="0" cy="0"/>
          <a:chOff x="0" y="0"/>
          <a:chExt cx="0" cy="0"/>
        </a:xfrm>
      </p:grpSpPr>
      <p:sp>
        <p:nvSpPr>
          <p:cNvPr id="177" name="Google Shape;177;p1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123"/>
          <p:cNvSpPr>
            <a:spLocks noGrp="1"/>
          </p:cNvSpPr>
          <p:nvPr>
            <p:ph type="pic" idx="2"/>
          </p:nvPr>
        </p:nvSpPr>
        <p:spPr>
          <a:xfrm>
            <a:off x="5183188" y="987425"/>
            <a:ext cx="6172200" cy="4873625"/>
          </a:xfrm>
          <a:prstGeom prst="rect">
            <a:avLst/>
          </a:prstGeom>
          <a:noFill/>
          <a:ln>
            <a:noFill/>
          </a:ln>
        </p:spPr>
      </p:sp>
      <p:sp>
        <p:nvSpPr>
          <p:cNvPr id="179" name="Google Shape;179;p1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0" name="Google Shape;180;p1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1" name="Google Shape;181;p1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p1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3"/>
        <p:cNvGrpSpPr/>
        <p:nvPr/>
      </p:nvGrpSpPr>
      <p:grpSpPr>
        <a:xfrm>
          <a:off x="0" y="0"/>
          <a:ext cx="0" cy="0"/>
          <a:chOff x="0" y="0"/>
          <a:chExt cx="0" cy="0"/>
        </a:xfrm>
      </p:grpSpPr>
      <p:sp>
        <p:nvSpPr>
          <p:cNvPr id="184" name="Google Shape;184;p1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1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1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7" name="Google Shape;187;p1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8" name="Google Shape;188;p1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
        <p:nvSpPr>
          <p:cNvPr id="34" name="Google Shape;34;p89"/>
          <p:cNvSpPr txBox="1"/>
          <p:nvPr/>
        </p:nvSpPr>
        <p:spPr>
          <a:xfrm>
            <a:off x="283094" y="888043"/>
            <a:ext cx="3086100" cy="3266928"/>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a:solidFill>
                <a:schemeClr val="dk1"/>
              </a:solidFill>
              <a:latin typeface="Calibri"/>
              <a:ea typeface="Calibri"/>
              <a:cs typeface="Calibri"/>
              <a:sym typeface="Calibri"/>
            </a:endParaRPr>
          </a:p>
        </p:txBody>
      </p:sp>
      <p:pic>
        <p:nvPicPr>
          <p:cNvPr id="35" name="Google Shape;35;p89"/>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1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1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1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3" name="Google Shape;193;p1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4" name="Google Shape;194;p1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9"/>
        <p:cNvGrpSpPr/>
        <p:nvPr/>
      </p:nvGrpSpPr>
      <p:grpSpPr>
        <a:xfrm>
          <a:off x="0" y="0"/>
          <a:ext cx="0" cy="0"/>
          <a:chOff x="0" y="0"/>
          <a:chExt cx="0" cy="0"/>
        </a:xfrm>
      </p:grpSpPr>
      <p:sp>
        <p:nvSpPr>
          <p:cNvPr id="200" name="Google Shape;200;p8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8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2"/>
        <p:cNvGrpSpPr/>
        <p:nvPr/>
      </p:nvGrpSpPr>
      <p:grpSpPr>
        <a:xfrm>
          <a:off x="0" y="0"/>
          <a:ext cx="0" cy="0"/>
          <a:chOff x="0" y="0"/>
          <a:chExt cx="0" cy="0"/>
        </a:xfrm>
      </p:grpSpPr>
      <p:sp>
        <p:nvSpPr>
          <p:cNvPr id="203" name="Google Shape;203;p9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9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5"/>
        <p:cNvGrpSpPr/>
        <p:nvPr/>
      </p:nvGrpSpPr>
      <p:grpSpPr>
        <a:xfrm>
          <a:off x="0" y="0"/>
          <a:ext cx="0" cy="0"/>
          <a:chOff x="0" y="0"/>
          <a:chExt cx="0" cy="0"/>
        </a:xfrm>
      </p:grpSpPr>
      <p:sp>
        <p:nvSpPr>
          <p:cNvPr id="206" name="Google Shape;206;p9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9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8"/>
        <p:cNvGrpSpPr/>
        <p:nvPr/>
      </p:nvGrpSpPr>
      <p:grpSpPr>
        <a:xfrm>
          <a:off x="0" y="0"/>
          <a:ext cx="0" cy="0"/>
          <a:chOff x="0" y="0"/>
          <a:chExt cx="0" cy="0"/>
        </a:xfrm>
      </p:grpSpPr>
      <p:sp>
        <p:nvSpPr>
          <p:cNvPr id="209" name="Google Shape;209;p9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9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9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2"/>
        <p:cNvGrpSpPr/>
        <p:nvPr/>
      </p:nvGrpSpPr>
      <p:grpSpPr>
        <a:xfrm>
          <a:off x="0" y="0"/>
          <a:ext cx="0" cy="0"/>
          <a:chOff x="0" y="0"/>
          <a:chExt cx="0" cy="0"/>
        </a:xfrm>
      </p:grpSpPr>
      <p:sp>
        <p:nvSpPr>
          <p:cNvPr id="213" name="Google Shape;213;p9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9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5" name="Google Shape;215;p9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9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7" name="Google Shape;217;p9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8"/>
        <p:cNvGrpSpPr/>
        <p:nvPr/>
      </p:nvGrpSpPr>
      <p:grpSpPr>
        <a:xfrm>
          <a:off x="0" y="0"/>
          <a:ext cx="0" cy="0"/>
          <a:chOff x="0" y="0"/>
          <a:chExt cx="0" cy="0"/>
        </a:xfrm>
      </p:grpSpPr>
      <p:sp>
        <p:nvSpPr>
          <p:cNvPr id="219" name="Google Shape;219;p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0"/>
        <p:cNvGrpSpPr/>
        <p:nvPr/>
      </p:nvGrpSpPr>
      <p:grpSpPr>
        <a:xfrm>
          <a:off x="0" y="0"/>
          <a:ext cx="0" cy="0"/>
          <a:chOff x="0" y="0"/>
          <a:chExt cx="0" cy="0"/>
        </a:xfrm>
      </p:grpSpPr>
      <p:sp>
        <p:nvSpPr>
          <p:cNvPr id="221" name="Google Shape;221;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2" name="Google Shape;222;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3" name="Google Shape;223;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4"/>
        <p:cNvGrpSpPr/>
        <p:nvPr/>
      </p:nvGrpSpPr>
      <p:grpSpPr>
        <a:xfrm>
          <a:off x="0" y="0"/>
          <a:ext cx="0" cy="0"/>
          <a:chOff x="0" y="0"/>
          <a:chExt cx="0" cy="0"/>
        </a:xfrm>
      </p:grpSpPr>
      <p:sp>
        <p:nvSpPr>
          <p:cNvPr id="225" name="Google Shape;225;p9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9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7" name="Google Shape;227;p9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8" name="Google Shape;228;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9" name="Google Shape;229;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0" name="Google Shape;230;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1"/>
        <p:cNvGrpSpPr/>
        <p:nvPr/>
      </p:nvGrpSpPr>
      <p:grpSpPr>
        <a:xfrm>
          <a:off x="0" y="0"/>
          <a:ext cx="0" cy="0"/>
          <a:chOff x="0" y="0"/>
          <a:chExt cx="0" cy="0"/>
        </a:xfrm>
      </p:grpSpPr>
      <p:sp>
        <p:nvSpPr>
          <p:cNvPr id="232" name="Google Shape;232;p9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99"/>
          <p:cNvSpPr>
            <a:spLocks noGrp="1"/>
          </p:cNvSpPr>
          <p:nvPr>
            <p:ph type="pic" idx="2"/>
          </p:nvPr>
        </p:nvSpPr>
        <p:spPr>
          <a:xfrm>
            <a:off x="5183188" y="987425"/>
            <a:ext cx="6172200" cy="4873625"/>
          </a:xfrm>
          <a:prstGeom prst="rect">
            <a:avLst/>
          </a:prstGeom>
          <a:noFill/>
          <a:ln>
            <a:noFill/>
          </a:ln>
        </p:spPr>
      </p:sp>
      <p:sp>
        <p:nvSpPr>
          <p:cNvPr id="234" name="Google Shape;234;p9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5" name="Google Shape;235;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6" name="Google Shape;236;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7" name="Google Shape;237;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40" name="Google Shape;40;p90"/>
          <p:cNvPicPr preferRelativeResize="0"/>
          <p:nvPr/>
        </p:nvPicPr>
        <p:blipFill rotWithShape="1">
          <a:blip r:embed="rId2">
            <a:alphaModFix/>
          </a:blip>
          <a:srcRect/>
          <a:stretch/>
        </p:blipFill>
        <p:spPr>
          <a:xfrm>
            <a:off x="0" y="711199"/>
            <a:ext cx="12192000" cy="4276919"/>
          </a:xfrm>
          <a:prstGeom prst="rect">
            <a:avLst/>
          </a:prstGeom>
          <a:noFill/>
          <a:ln>
            <a:noFill/>
          </a:ln>
        </p:spPr>
      </p:pic>
      <p:pic>
        <p:nvPicPr>
          <p:cNvPr id="41" name="Google Shape;41;p90"/>
          <p:cNvPicPr preferRelativeResize="0"/>
          <p:nvPr/>
        </p:nvPicPr>
        <p:blipFill rotWithShape="1">
          <a:blip r:embed="rId3">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8"/>
        <p:cNvGrpSpPr/>
        <p:nvPr/>
      </p:nvGrpSpPr>
      <p:grpSpPr>
        <a:xfrm>
          <a:off x="0" y="0"/>
          <a:ext cx="0" cy="0"/>
          <a:chOff x="0" y="0"/>
          <a:chExt cx="0" cy="0"/>
        </a:xfrm>
      </p:grpSpPr>
      <p:sp>
        <p:nvSpPr>
          <p:cNvPr id="239" name="Google Shape;239;p10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0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2" name="Google Shape;242;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3" name="Google Shape;243;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4"/>
        <p:cNvGrpSpPr/>
        <p:nvPr/>
      </p:nvGrpSpPr>
      <p:grpSpPr>
        <a:xfrm>
          <a:off x="0" y="0"/>
          <a:ext cx="0" cy="0"/>
          <a:chOff x="0" y="0"/>
          <a:chExt cx="0" cy="0"/>
        </a:xfrm>
      </p:grpSpPr>
      <p:sp>
        <p:nvSpPr>
          <p:cNvPr id="245" name="Google Shape;245;p10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10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8" name="Google Shape;248;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9" name="Google Shape;249;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2"/>
        <p:cNvGrpSpPr/>
        <p:nvPr/>
      </p:nvGrpSpPr>
      <p:grpSpPr>
        <a:xfrm>
          <a:off x="0" y="0"/>
          <a:ext cx="0" cy="0"/>
          <a:chOff x="0" y="0"/>
          <a:chExt cx="0" cy="0"/>
        </a:xfrm>
      </p:grpSpPr>
      <p:sp>
        <p:nvSpPr>
          <p:cNvPr id="43" name="Google Shape;43;p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4" name="Google Shape;44;p91"/>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5"/>
        <p:cNvGrpSpPr/>
        <p:nvPr/>
      </p:nvGrpSpPr>
      <p:grpSpPr>
        <a:xfrm>
          <a:off x="0" y="0"/>
          <a:ext cx="0" cy="0"/>
          <a:chOff x="0" y="0"/>
          <a:chExt cx="0" cy="0"/>
        </a:xfrm>
      </p:grpSpPr>
      <p:sp>
        <p:nvSpPr>
          <p:cNvPr id="46" name="Google Shape;46;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49" name="Google Shape;49;p102"/>
          <p:cNvPicPr preferRelativeResize="0"/>
          <p:nvPr/>
        </p:nvPicPr>
        <p:blipFill rotWithShape="1">
          <a:blip r:embed="rId2">
            <a:alphaModFix/>
          </a:blip>
          <a:srcRect/>
          <a:stretch/>
        </p:blipFill>
        <p:spPr>
          <a:xfrm>
            <a:off x="0" y="702463"/>
            <a:ext cx="12192000" cy="4276919"/>
          </a:xfrm>
          <a:prstGeom prst="rect">
            <a:avLst/>
          </a:prstGeom>
          <a:noFill/>
          <a:ln>
            <a:noFill/>
          </a:ln>
        </p:spPr>
      </p:pic>
      <p:pic>
        <p:nvPicPr>
          <p:cNvPr id="50" name="Google Shape;50;p102"/>
          <p:cNvPicPr preferRelativeResize="0"/>
          <p:nvPr/>
        </p:nvPicPr>
        <p:blipFill rotWithShape="1">
          <a:blip r:embed="rId3">
            <a:alphaModFix/>
          </a:blip>
          <a:srcRect/>
          <a:stretch/>
        </p:blipFill>
        <p:spPr>
          <a:xfrm>
            <a:off x="10417737" y="5707792"/>
            <a:ext cx="767330" cy="764060"/>
          </a:xfrm>
          <a:prstGeom prst="rect">
            <a:avLst/>
          </a:prstGeom>
          <a:noFill/>
          <a:ln>
            <a:noFill/>
          </a:ln>
        </p:spPr>
      </p:pic>
      <p:pic>
        <p:nvPicPr>
          <p:cNvPr id="51" name="Google Shape;51;p102"/>
          <p:cNvPicPr preferRelativeResize="0"/>
          <p:nvPr/>
        </p:nvPicPr>
        <p:blipFill rotWithShape="1">
          <a:blip r:embed="rId4">
            <a:alphaModFix/>
          </a:blip>
          <a:srcRect/>
          <a:stretch/>
        </p:blipFill>
        <p:spPr>
          <a:xfrm>
            <a:off x="11341795" y="5707792"/>
            <a:ext cx="661523" cy="764059"/>
          </a:xfrm>
          <a:prstGeom prst="rect">
            <a:avLst/>
          </a:prstGeom>
          <a:noFill/>
          <a:ln>
            <a:noFill/>
          </a:ln>
        </p:spPr>
      </p:pic>
      <p:pic>
        <p:nvPicPr>
          <p:cNvPr id="52" name="Google Shape;52;p102"/>
          <p:cNvPicPr preferRelativeResize="0"/>
          <p:nvPr/>
        </p:nvPicPr>
        <p:blipFill rotWithShape="1">
          <a:blip r:embed="rId5">
            <a:alphaModFix/>
          </a:blip>
          <a:srcRect/>
          <a:stretch/>
        </p:blipFill>
        <p:spPr>
          <a:xfrm>
            <a:off x="9493678" y="5708823"/>
            <a:ext cx="767331" cy="79004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3"/>
        <p:cNvGrpSpPr/>
        <p:nvPr/>
      </p:nvGrpSpPr>
      <p:grpSpPr>
        <a:xfrm>
          <a:off x="0" y="0"/>
          <a:ext cx="0" cy="0"/>
          <a:chOff x="0" y="0"/>
          <a:chExt cx="0" cy="0"/>
        </a:xfrm>
      </p:grpSpPr>
      <p:sp>
        <p:nvSpPr>
          <p:cNvPr id="54" name="Google Shape;54;p10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0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59" name="Google Shape;59;p103"/>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0"/>
        <p:cNvGrpSpPr/>
        <p:nvPr/>
      </p:nvGrpSpPr>
      <p:grpSpPr>
        <a:xfrm>
          <a:off x="0" y="0"/>
          <a:ext cx="0" cy="0"/>
          <a:chOff x="0" y="0"/>
          <a:chExt cx="0" cy="0"/>
        </a:xfrm>
      </p:grpSpPr>
      <p:sp>
        <p:nvSpPr>
          <p:cNvPr id="61" name="Google Shape;61;p10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66" name="Google Shape;66;p104"/>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
        <p:cNvGrpSpPr/>
        <p:nvPr/>
      </p:nvGrpSpPr>
      <p:grpSpPr>
        <a:xfrm>
          <a:off x="0" y="0"/>
          <a:ext cx="0" cy="0"/>
          <a:chOff x="0" y="0"/>
          <a:chExt cx="0" cy="0"/>
        </a:xfrm>
      </p:grpSpPr>
      <p:sp>
        <p:nvSpPr>
          <p:cNvPr id="68" name="Google Shape;68;p10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0" name="Google Shape;70;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73" name="Google Shape;73;p105"/>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2" name="Google Shape;142;p8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3" name="Google Shape;143;p85"/>
          <p:cNvPicPr preferRelativeResize="0"/>
          <p:nvPr/>
        </p:nvPicPr>
        <p:blipFill rotWithShape="1">
          <a:blip r:embed="rId13">
            <a:alphaModFix/>
          </a:blip>
          <a:srcRect/>
          <a:stretch/>
        </p:blipFill>
        <p:spPr>
          <a:xfrm>
            <a:off x="11001375" y="5766587"/>
            <a:ext cx="1024163" cy="10544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p8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7" name="Google Shape;197;p8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8" name="Google Shape;198;p87"/>
          <p:cNvPicPr preferRelativeResize="0"/>
          <p:nvPr/>
        </p:nvPicPr>
        <p:blipFill rotWithShape="1">
          <a:blip r:embed="rId13">
            <a:alphaModFix/>
          </a:blip>
          <a:srcRect/>
          <a:stretch/>
        </p:blipFill>
        <p:spPr>
          <a:xfrm>
            <a:off x="11001375" y="5766587"/>
            <a:ext cx="1024163" cy="10544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31.xml"/><Relationship Id="rId5" Type="http://schemas.openxmlformats.org/officeDocument/2006/relationships/image" Target="../media/image29.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1.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1.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1.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1.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31.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31.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3.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4.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31.xml"/><Relationship Id="rId4" Type="http://schemas.openxmlformats.org/officeDocument/2006/relationships/image" Target="../media/image46.jpg"/></Relationships>
</file>

<file path=ppt/slides/_rels/slide4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6.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7.xml"/><Relationship Id="rId1" Type="http://schemas.openxmlformats.org/officeDocument/2006/relationships/slideLayout" Target="../slideLayouts/slideLayout31.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8.xml"/><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31.xml"/><Relationship Id="rId4" Type="http://schemas.openxmlformats.org/officeDocument/2006/relationships/image" Target="../media/image4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0.xml"/><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1.xml"/><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31.xml"/><Relationship Id="rId4" Type="http://schemas.openxmlformats.org/officeDocument/2006/relationships/image" Target="../media/image53.jp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31.xml"/><Relationship Id="rId4" Type="http://schemas.openxmlformats.org/officeDocument/2006/relationships/image" Target="../media/image53.jpg"/></Relationships>
</file>

<file path=ppt/slides/_rels/slide5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4.xml"/><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31.xml"/><Relationship Id="rId4" Type="http://schemas.openxmlformats.org/officeDocument/2006/relationships/image" Target="../media/image55.jpg"/></Relationships>
</file>

<file path=ppt/slides/_rels/slide5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6.xml"/><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9.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image" Target="../media/image18.pn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0.xml"/><Relationship Id="rId1" Type="http://schemas.openxmlformats.org/officeDocument/2006/relationships/slideLayout" Target="../slideLayouts/slideLayout31.xml"/><Relationship Id="rId5" Type="http://schemas.openxmlformats.org/officeDocument/2006/relationships/image" Target="../media/image60.png"/><Relationship Id="rId4" Type="http://schemas.openxmlformats.org/officeDocument/2006/relationships/image" Target="../media/image59.png"/></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31.xml"/><Relationship Id="rId4" Type="http://schemas.openxmlformats.org/officeDocument/2006/relationships/image" Target="../media/image62.png"/></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2.xml"/><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3.xml"/><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4.xml"/><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5.xml"/><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6.xml"/><Relationship Id="rId1" Type="http://schemas.openxmlformats.org/officeDocument/2006/relationships/slideLayout" Target="../slideLayouts/slideLayout31.xml"/><Relationship Id="rId4" Type="http://schemas.openxmlformats.org/officeDocument/2006/relationships/image" Target="../media/image68.png"/></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7.xml"/><Relationship Id="rId1" Type="http://schemas.openxmlformats.org/officeDocument/2006/relationships/slideLayout" Target="../slideLayouts/slideLayout31.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8.xml"/><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9.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1.xml"/><Relationship Id="rId5" Type="http://schemas.openxmlformats.org/officeDocument/2006/relationships/image" Target="../media/image21.png"/><Relationship Id="rId4" Type="http://schemas.openxmlformats.org/officeDocument/2006/relationships/image" Target="../media/image20.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1.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1.xml"/><Relationship Id="rId1" Type="http://schemas.openxmlformats.org/officeDocument/2006/relationships/slideLayout" Target="../slideLayouts/slideLayout3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1.xml"/></Relationships>
</file>

<file path=ppt/slides/_rels/slide7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3.xml"/><Relationship Id="rId1" Type="http://schemas.openxmlformats.org/officeDocument/2006/relationships/slideLayout" Target="../slideLayouts/slideLayout3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1.xml"/></Relationships>
</file>

<file path=ppt/slides/_rels/slide7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255" name="Google Shape;255;p1"/>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a:solidFill>
                  <a:srgbClr val="FFFFFF"/>
                </a:solidFill>
                <a:latin typeface="Arial"/>
                <a:ea typeface="Arial"/>
                <a:cs typeface="Arial"/>
                <a:sym typeface="Arial"/>
              </a:rPr>
              <a:t>Затрудненное дыхание</a:t>
            </a:r>
            <a:endParaRPr/>
          </a:p>
        </p:txBody>
      </p:sp>
      <p:sp>
        <p:nvSpPr>
          <p:cNvPr id="256" name="Google Shape;256;p1"/>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None/>
            </a:pPr>
            <a:r>
              <a:rPr lang="ru-RU" sz="2800" b="1" i="0" u="none" strike="noStrike" cap="none">
                <a:solidFill>
                  <a:srgbClr val="1F3864"/>
                </a:solidFill>
                <a:latin typeface="Arial"/>
                <a:ea typeface="Arial"/>
                <a:cs typeface="Arial"/>
                <a:sym typeface="Arial"/>
              </a:rPr>
              <a:t>Базовый курс по оказанию экстренной помощи</a:t>
            </a:r>
            <a:endParaRPr/>
          </a:p>
        </p:txBody>
      </p:sp>
      <p:pic>
        <p:nvPicPr>
          <p:cNvPr id="257" name="Google Shape;257;p1" descr="Logo, company name&#10;&#10;Description automatically generated"/>
          <p:cNvPicPr preferRelativeResize="0"/>
          <p:nvPr/>
        </p:nvPicPr>
        <p:blipFill rotWithShape="1">
          <a:blip r:embed="rId3">
            <a:alphaModFix/>
          </a:blip>
          <a:srcRect/>
          <a:stretch/>
        </p:blipFill>
        <p:spPr>
          <a:xfrm>
            <a:off x="8990107" y="5716787"/>
            <a:ext cx="3155301" cy="1090789"/>
          </a:xfrm>
          <a:prstGeom prst="rect">
            <a:avLst/>
          </a:prstGeom>
          <a:noFill/>
          <a:ln>
            <a:noFill/>
          </a:ln>
        </p:spPr>
      </p:pic>
      <p:pic>
        <p:nvPicPr>
          <p:cNvPr id="258" name="Google Shape;258;p1"/>
          <p:cNvPicPr preferRelativeResize="0"/>
          <p:nvPr/>
        </p:nvPicPr>
        <p:blipFill rotWithShape="1">
          <a:blip r:embed="rId4">
            <a:alphaModFix/>
          </a:blip>
          <a:srcRect/>
          <a:stretch/>
        </p:blipFill>
        <p:spPr>
          <a:xfrm>
            <a:off x="11007391" y="103235"/>
            <a:ext cx="1085850" cy="1609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0"/>
          <p:cNvSpPr txBox="1">
            <a:spLocks noGrp="1"/>
          </p:cNvSpPr>
          <p:nvPr>
            <p:ph type="body" idx="1"/>
          </p:nvPr>
        </p:nvSpPr>
        <p:spPr>
          <a:xfrm>
            <a:off x="774925" y="394223"/>
            <a:ext cx="63462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ru-RU" dirty="0">
                <a:latin typeface="Arial"/>
                <a:ea typeface="Arial"/>
                <a:cs typeface="Arial"/>
                <a:sym typeface="Arial"/>
              </a:rPr>
              <a:t>При </a:t>
            </a:r>
            <a:r>
              <a:rPr lang="ru-RU" dirty="0">
                <a:solidFill>
                  <a:schemeClr val="accent2"/>
                </a:solidFill>
                <a:latin typeface="Arial"/>
                <a:ea typeface="Arial"/>
                <a:cs typeface="Arial"/>
                <a:sym typeface="Arial"/>
              </a:rPr>
              <a:t>ВНЕЗАПНОМ </a:t>
            </a:r>
            <a:r>
              <a:rPr lang="ru-RU" dirty="0">
                <a:latin typeface="Arial"/>
                <a:ea typeface="Arial"/>
                <a:cs typeface="Arial"/>
                <a:sym typeface="Arial"/>
              </a:rPr>
              <a:t>затруднении дыхания </a:t>
            </a:r>
            <a:r>
              <a:rPr lang="ru-RU" dirty="0">
                <a:solidFill>
                  <a:schemeClr val="accent2"/>
                </a:solidFill>
                <a:latin typeface="Arial"/>
                <a:ea typeface="Arial"/>
                <a:cs typeface="Arial"/>
                <a:sym typeface="Arial"/>
              </a:rPr>
              <a:t>ПОДУМАЙТЕ</a:t>
            </a:r>
            <a:r>
              <a:rPr lang="ru-RU" sz="2400" dirty="0">
                <a:solidFill>
                  <a:schemeClr val="accent2"/>
                </a:solidFill>
                <a:latin typeface="Arial"/>
                <a:ea typeface="Arial"/>
                <a:cs typeface="Arial"/>
                <a:sym typeface="Arial"/>
              </a:rPr>
              <a:t> </a:t>
            </a:r>
            <a:r>
              <a:rPr lang="ru-RU" dirty="0">
                <a:latin typeface="Arial"/>
                <a:ea typeface="Arial"/>
                <a:cs typeface="Arial"/>
                <a:sym typeface="Arial"/>
              </a:rPr>
              <a:t>о следующих причинах:</a:t>
            </a:r>
            <a:r>
              <a:rPr lang="ru-RU" sz="2400" dirty="0">
                <a:solidFill>
                  <a:srgbClr val="FF0000"/>
                </a:solidFill>
                <a:latin typeface="Arial"/>
                <a:ea typeface="Arial"/>
                <a:cs typeface="Arial"/>
                <a:sym typeface="Arial"/>
              </a:rPr>
              <a:t> </a:t>
            </a:r>
            <a:endParaRPr dirty="0"/>
          </a:p>
          <a:p>
            <a:pPr marL="0" lvl="0" indent="0" algn="l" rtl="0">
              <a:lnSpc>
                <a:spcPct val="90000"/>
              </a:lnSpc>
              <a:spcBef>
                <a:spcPts val="1000"/>
              </a:spcBef>
              <a:spcAft>
                <a:spcPts val="0"/>
              </a:spcAft>
              <a:buClr>
                <a:schemeClr val="dk1"/>
              </a:buClr>
              <a:buSzPts val="2400"/>
              <a:buNone/>
            </a:pPr>
            <a:endParaRPr sz="2400" dirty="0">
              <a:latin typeface="Arial"/>
              <a:ea typeface="Arial"/>
              <a:cs typeface="Arial"/>
              <a:sym typeface="Arial"/>
            </a:endParaRPr>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Обструкция дыхательных путей:</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Инородное тело</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Отек дыхательных путей</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Травма дыхательных путей, легких, сердца или стенки грудной клетки</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Вдыхание токсичных веществ</a:t>
            </a:r>
            <a:endParaRPr dirty="0"/>
          </a:p>
          <a:p>
            <a:pPr marL="914400" lvl="2" indent="0" algn="l" rtl="0">
              <a:lnSpc>
                <a:spcPct val="90000"/>
              </a:lnSpc>
              <a:spcBef>
                <a:spcPts val="500"/>
              </a:spcBef>
              <a:spcAft>
                <a:spcPts val="0"/>
              </a:spcAft>
              <a:buClr>
                <a:schemeClr val="dk1"/>
              </a:buClr>
              <a:buSzPts val="2400"/>
              <a:buNone/>
            </a:pPr>
            <a:endParaRPr sz="2400" dirty="0">
              <a:latin typeface="Arial"/>
              <a:ea typeface="Arial"/>
              <a:cs typeface="Arial"/>
              <a:sym typeface="Arial"/>
            </a:endParaRPr>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Внезапные проблемы с сердцем:</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Сердечный приступ</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Нарушение ритма</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Проблемы с клапанами</a:t>
            </a:r>
            <a:endParaRPr dirty="0"/>
          </a:p>
          <a:p>
            <a:pPr marL="685800" lvl="1" indent="-76200" algn="l" rtl="0">
              <a:lnSpc>
                <a:spcPct val="90000"/>
              </a:lnSpc>
              <a:spcBef>
                <a:spcPts val="500"/>
              </a:spcBef>
              <a:spcAft>
                <a:spcPts val="0"/>
              </a:spcAft>
              <a:buClr>
                <a:schemeClr val="dk1"/>
              </a:buClr>
              <a:buSzPts val="2400"/>
              <a:buNone/>
            </a:pPr>
            <a:endParaRPr dirty="0">
              <a:latin typeface="Arial"/>
              <a:ea typeface="Arial"/>
              <a:cs typeface="Arial"/>
              <a:sym typeface="Arial"/>
            </a:endParaRPr>
          </a:p>
        </p:txBody>
      </p:sp>
      <p:pic>
        <p:nvPicPr>
          <p:cNvPr id="345" name="Google Shape;345;p10"/>
          <p:cNvPicPr preferRelativeResize="0"/>
          <p:nvPr/>
        </p:nvPicPr>
        <p:blipFill rotWithShape="1">
          <a:blip r:embed="rId3">
            <a:alphaModFix/>
          </a:blip>
          <a:srcRect/>
          <a:stretch/>
        </p:blipFill>
        <p:spPr>
          <a:xfrm>
            <a:off x="482825" y="2569823"/>
            <a:ext cx="1076641" cy="1132074"/>
          </a:xfrm>
          <a:prstGeom prst="rect">
            <a:avLst/>
          </a:prstGeom>
          <a:noFill/>
          <a:ln>
            <a:noFill/>
          </a:ln>
        </p:spPr>
      </p:pic>
      <p:pic>
        <p:nvPicPr>
          <p:cNvPr id="346" name="Google Shape;346;p10" descr="A picture containing text&#10;&#10;Description automatically generated"/>
          <p:cNvPicPr preferRelativeResize="0"/>
          <p:nvPr/>
        </p:nvPicPr>
        <p:blipFill rotWithShape="1">
          <a:blip r:embed="rId4">
            <a:alphaModFix/>
          </a:blip>
          <a:srcRect/>
          <a:stretch/>
        </p:blipFill>
        <p:spPr>
          <a:xfrm>
            <a:off x="6707475" y="4095650"/>
            <a:ext cx="2242250" cy="2242225"/>
          </a:xfrm>
          <a:prstGeom prst="rect">
            <a:avLst/>
          </a:prstGeom>
          <a:noFill/>
          <a:ln>
            <a:noFill/>
          </a:ln>
        </p:spPr>
      </p:pic>
      <p:sp>
        <p:nvSpPr>
          <p:cNvPr id="347" name="Google Shape;347;p10"/>
          <p:cNvSpPr txBox="1"/>
          <p:nvPr/>
        </p:nvSpPr>
        <p:spPr>
          <a:xfrm>
            <a:off x="6637809" y="6336020"/>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
        <p:nvSpPr>
          <p:cNvPr id="348" name="Google Shape;348;p10"/>
          <p:cNvSpPr txBox="1"/>
          <p:nvPr/>
        </p:nvSpPr>
        <p:spPr>
          <a:xfrm>
            <a:off x="7236897" y="1444004"/>
            <a:ext cx="4472278" cy="3220882"/>
          </a:xfrm>
          <a:prstGeom prst="rect">
            <a:avLst/>
          </a:prstGeom>
          <a:noFill/>
          <a:ln>
            <a:noFill/>
          </a:ln>
        </p:spPr>
        <p:txBody>
          <a:bodyPr spcFirstLastPara="1" wrap="square" lIns="91425" tIns="45700" rIns="91425" bIns="45700" anchor="t" anchorCtr="0">
            <a:spAutoFit/>
          </a:bodyPr>
          <a:lstStyle/>
          <a:p>
            <a:pPr marL="685800" marR="0" lvl="1" indent="-228600" algn="l" rtl="0">
              <a:lnSpc>
                <a:spcPct val="90000"/>
              </a:lnSpc>
              <a:spcBef>
                <a:spcPts val="0"/>
              </a:spcBef>
              <a:spcAft>
                <a:spcPts val="0"/>
              </a:spcAft>
              <a:buClr>
                <a:srgbClr val="000000"/>
              </a:buClr>
              <a:buSzPts val="2400"/>
              <a:buFont typeface="Arial"/>
              <a:buChar char="•"/>
            </a:pPr>
            <a:r>
              <a:rPr lang="ru-RU" sz="2400" b="0" i="0" u="none" strike="noStrike" cap="none" dirty="0">
                <a:solidFill>
                  <a:srgbClr val="000000"/>
                </a:solidFill>
                <a:latin typeface="Arial"/>
                <a:ea typeface="Arial"/>
                <a:cs typeface="Arial"/>
                <a:sym typeface="Arial"/>
              </a:rPr>
              <a:t>Учащенное глубокое дыхание:</a:t>
            </a:r>
            <a:endParaRPr dirty="0"/>
          </a:p>
          <a:p>
            <a:pPr marL="1257300" marR="0" lvl="2" indent="-342900" algn="l" rtl="0">
              <a:lnSpc>
                <a:spcPct val="90000"/>
              </a:lnSpc>
              <a:spcBef>
                <a:spcPts val="500"/>
              </a:spcBef>
              <a:spcAft>
                <a:spcPts val="0"/>
              </a:spcAft>
              <a:buClr>
                <a:srgbClr val="000000"/>
              </a:buClr>
              <a:buSzPts val="2400"/>
              <a:buFont typeface="Wingdings" panose="05000000000000000000" pitchFamily="2" charset="2"/>
              <a:buChar char="ü"/>
            </a:pPr>
            <a:r>
              <a:rPr lang="ru-RU" sz="2400" b="0" i="0" u="none" strike="noStrike" cap="none" dirty="0">
                <a:solidFill>
                  <a:srgbClr val="000000"/>
                </a:solidFill>
                <a:latin typeface="Arial"/>
                <a:ea typeface="Arial"/>
                <a:cs typeface="Arial"/>
                <a:sym typeface="Arial"/>
              </a:rPr>
              <a:t>Отравление</a:t>
            </a:r>
            <a:endParaRPr dirty="0"/>
          </a:p>
          <a:p>
            <a:pPr marL="1257300" marR="0" lvl="2" indent="-342900" algn="l" rtl="0">
              <a:lnSpc>
                <a:spcPct val="90000"/>
              </a:lnSpc>
              <a:spcBef>
                <a:spcPts val="500"/>
              </a:spcBef>
              <a:spcAft>
                <a:spcPts val="0"/>
              </a:spcAft>
              <a:buClr>
                <a:srgbClr val="000000"/>
              </a:buClr>
              <a:buSzPts val="2400"/>
              <a:buFont typeface="Wingdings" panose="05000000000000000000" pitchFamily="2" charset="2"/>
              <a:buChar char="ü"/>
            </a:pPr>
            <a:r>
              <a:rPr lang="ru-RU" sz="2400" b="0" i="0" u="none" strike="noStrike" cap="none" dirty="0">
                <a:solidFill>
                  <a:srgbClr val="000000"/>
                </a:solidFill>
                <a:latin typeface="Arial"/>
                <a:ea typeface="Arial"/>
                <a:cs typeface="Arial"/>
                <a:sym typeface="Arial"/>
              </a:rPr>
              <a:t>Высокий уровень кислотности (диабетический кетоацидоз)</a:t>
            </a:r>
            <a:endParaRPr dirty="0"/>
          </a:p>
          <a:p>
            <a:pPr marL="1257300" marR="0" lvl="2" indent="-342900" algn="l" rtl="0">
              <a:lnSpc>
                <a:spcPct val="90000"/>
              </a:lnSpc>
              <a:spcBef>
                <a:spcPts val="500"/>
              </a:spcBef>
              <a:spcAft>
                <a:spcPts val="0"/>
              </a:spcAft>
              <a:buClr>
                <a:srgbClr val="000000"/>
              </a:buClr>
              <a:buSzPts val="2400"/>
              <a:buFont typeface="Wingdings" panose="05000000000000000000" pitchFamily="2" charset="2"/>
              <a:buChar char="ü"/>
            </a:pPr>
            <a:r>
              <a:rPr lang="ru-RU" sz="2400" b="0" i="0" u="none" strike="noStrike" cap="none" dirty="0">
                <a:solidFill>
                  <a:srgbClr val="000000"/>
                </a:solidFill>
                <a:latin typeface="Arial"/>
                <a:ea typeface="Arial"/>
                <a:cs typeface="Arial"/>
                <a:sym typeface="Arial"/>
              </a:rPr>
              <a:t>Тревожность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1"/>
          <p:cNvSpPr txBox="1">
            <a:spLocks noGrp="1"/>
          </p:cNvSpPr>
          <p:nvPr>
            <p:ph type="body" idx="1"/>
          </p:nvPr>
        </p:nvSpPr>
        <p:spPr>
          <a:xfrm>
            <a:off x="835363" y="947301"/>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ru-RU" dirty="0">
                <a:latin typeface="Arial"/>
                <a:ea typeface="Arial"/>
                <a:cs typeface="Arial"/>
                <a:sym typeface="Arial"/>
              </a:rPr>
              <a:t>При </a:t>
            </a:r>
            <a:r>
              <a:rPr lang="ru-RU" dirty="0">
                <a:solidFill>
                  <a:schemeClr val="accent2"/>
                </a:solidFill>
                <a:latin typeface="Arial"/>
                <a:ea typeface="Arial"/>
                <a:cs typeface="Arial"/>
                <a:sym typeface="Arial"/>
              </a:rPr>
              <a:t>БОЛЕЕ МЕДЛЕННОМ </a:t>
            </a:r>
            <a:r>
              <a:rPr lang="ru-RU" dirty="0">
                <a:latin typeface="Arial"/>
                <a:cs typeface="Arial"/>
                <a:sym typeface="Arial"/>
              </a:rPr>
              <a:t>развитии</a:t>
            </a:r>
            <a:r>
              <a:rPr lang="ru-RU" dirty="0">
                <a:solidFill>
                  <a:schemeClr val="accent2"/>
                </a:solidFill>
                <a:latin typeface="Arial"/>
                <a:ea typeface="Arial"/>
                <a:cs typeface="Arial"/>
                <a:sym typeface="Arial"/>
              </a:rPr>
              <a:t> </a:t>
            </a:r>
            <a:r>
              <a:rPr lang="ru-RU" dirty="0">
                <a:latin typeface="Arial"/>
                <a:ea typeface="Arial"/>
                <a:cs typeface="Arial"/>
                <a:sym typeface="Arial"/>
              </a:rPr>
              <a:t>затруднения дыхания </a:t>
            </a:r>
            <a:r>
              <a:rPr lang="ru-RU" dirty="0">
                <a:solidFill>
                  <a:schemeClr val="accent2"/>
                </a:solidFill>
                <a:latin typeface="Arial"/>
                <a:ea typeface="Arial"/>
                <a:cs typeface="Arial"/>
                <a:sym typeface="Arial"/>
              </a:rPr>
              <a:t>ПОДУМАЙТЕ</a:t>
            </a:r>
            <a:r>
              <a:rPr lang="ru-RU" sz="2400" dirty="0">
                <a:solidFill>
                  <a:schemeClr val="accent2"/>
                </a:solidFill>
                <a:latin typeface="Arial"/>
                <a:ea typeface="Arial"/>
                <a:cs typeface="Arial"/>
                <a:sym typeface="Arial"/>
              </a:rPr>
              <a:t> </a:t>
            </a:r>
            <a:r>
              <a:rPr lang="ru-RU" dirty="0">
                <a:latin typeface="Arial"/>
                <a:ea typeface="Arial"/>
                <a:cs typeface="Arial"/>
                <a:sym typeface="Arial"/>
              </a:rPr>
              <a:t>о следующих причинах:</a:t>
            </a:r>
            <a:r>
              <a:rPr lang="ru-RU" sz="2400" dirty="0">
                <a:solidFill>
                  <a:srgbClr val="FF0000"/>
                </a:solidFill>
                <a:latin typeface="Arial"/>
                <a:ea typeface="Arial"/>
                <a:cs typeface="Arial"/>
                <a:sym typeface="Arial"/>
              </a:rPr>
              <a:t> </a:t>
            </a:r>
            <a:endParaRPr dirty="0"/>
          </a:p>
          <a:p>
            <a:pPr marL="0" lvl="0" indent="0" algn="l" rtl="0">
              <a:lnSpc>
                <a:spcPct val="90000"/>
              </a:lnSpc>
              <a:spcBef>
                <a:spcPts val="1000"/>
              </a:spcBef>
              <a:spcAft>
                <a:spcPts val="0"/>
              </a:spcAft>
              <a:buClr>
                <a:schemeClr val="dk1"/>
              </a:buClr>
              <a:buSzPts val="2400"/>
              <a:buNone/>
            </a:pPr>
            <a:endParaRPr sz="2400" dirty="0">
              <a:latin typeface="Arial"/>
              <a:ea typeface="Arial"/>
              <a:cs typeface="Arial"/>
              <a:sym typeface="Arial"/>
            </a:endParaRPr>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Инфекции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Жидкость в легких:</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Туберкулез и сердечная недостаточность</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Жидкость в области сердца:</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Туберкулез или заболевание почек</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Рак лёгких</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Заболевания, поражающие мышцы стенки грудной клетки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Астма или ХОБЛ	</a:t>
            </a:r>
            <a:endParaRPr dirty="0"/>
          </a:p>
          <a:p>
            <a:pPr marL="685800" lvl="1" indent="-76200" algn="l" rtl="0">
              <a:lnSpc>
                <a:spcPct val="90000"/>
              </a:lnSpc>
              <a:spcBef>
                <a:spcPts val="500"/>
              </a:spcBef>
              <a:spcAft>
                <a:spcPts val="0"/>
              </a:spcAft>
              <a:buClr>
                <a:schemeClr val="dk1"/>
              </a:buClr>
              <a:buSzPts val="2400"/>
              <a:buNone/>
            </a:pPr>
            <a:endParaRPr dirty="0">
              <a:latin typeface="Arial"/>
              <a:ea typeface="Arial"/>
              <a:cs typeface="Arial"/>
              <a:sym typeface="Arial"/>
            </a:endParaRPr>
          </a:p>
        </p:txBody>
      </p:sp>
      <p:pic>
        <p:nvPicPr>
          <p:cNvPr id="355" name="Google Shape;355;p11"/>
          <p:cNvPicPr preferRelativeResize="0"/>
          <p:nvPr/>
        </p:nvPicPr>
        <p:blipFill rotWithShape="1">
          <a:blip r:embed="rId3">
            <a:alphaModFix/>
          </a:blip>
          <a:srcRect/>
          <a:stretch/>
        </p:blipFill>
        <p:spPr>
          <a:xfrm>
            <a:off x="117677" y="3035769"/>
            <a:ext cx="1076641" cy="1132074"/>
          </a:xfrm>
          <a:prstGeom prst="rect">
            <a:avLst/>
          </a:prstGeom>
          <a:noFill/>
          <a:ln>
            <a:noFill/>
          </a:ln>
        </p:spPr>
      </p:pic>
      <p:pic>
        <p:nvPicPr>
          <p:cNvPr id="356" name="Google Shape;356;p11" descr="A picture containing shape&#10;&#10;Description automatically generated"/>
          <p:cNvPicPr preferRelativeResize="0"/>
          <p:nvPr/>
        </p:nvPicPr>
        <p:blipFill rotWithShape="1">
          <a:blip r:embed="rId4">
            <a:alphaModFix/>
          </a:blip>
          <a:srcRect/>
          <a:stretch/>
        </p:blipFill>
        <p:spPr>
          <a:xfrm>
            <a:off x="8254482" y="2254729"/>
            <a:ext cx="2743200" cy="1913114"/>
          </a:xfrm>
          <a:prstGeom prst="rect">
            <a:avLst/>
          </a:prstGeom>
          <a:noFill/>
          <a:ln>
            <a:noFill/>
          </a:ln>
        </p:spPr>
      </p:pic>
      <p:sp>
        <p:nvSpPr>
          <p:cNvPr id="357" name="Google Shape;357;p11"/>
          <p:cNvSpPr txBox="1"/>
          <p:nvPr/>
        </p:nvSpPr>
        <p:spPr>
          <a:xfrm>
            <a:off x="9489814" y="4167843"/>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2"/>
          <p:cNvSpPr txBox="1">
            <a:spLocks noGrp="1"/>
          </p:cNvSpPr>
          <p:nvPr>
            <p:ph type="body" idx="1"/>
          </p:nvPr>
        </p:nvSpPr>
        <p:spPr>
          <a:xfrm>
            <a:off x="1195286" y="1839137"/>
            <a:ext cx="10006114"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ru-RU" b="1" dirty="0"/>
              <a:t>СПРОСИТЕ</a:t>
            </a:r>
            <a:endParaRPr dirty="0"/>
          </a:p>
          <a:p>
            <a:pPr marL="685800" lvl="1" indent="-228600" algn="l" rtl="0">
              <a:lnSpc>
                <a:spcPct val="90000"/>
              </a:lnSpc>
              <a:spcBef>
                <a:spcPts val="500"/>
              </a:spcBef>
              <a:spcAft>
                <a:spcPts val="0"/>
              </a:spcAft>
              <a:buClr>
                <a:schemeClr val="dk1"/>
              </a:buClr>
              <a:buSzPct val="100000"/>
              <a:buChar char="•"/>
            </a:pPr>
            <a:r>
              <a:rPr lang="ru-RU" dirty="0"/>
              <a:t>Было ли что-то, что вызвало затруднение дыхания?</a:t>
            </a:r>
            <a:endParaRPr dirty="0"/>
          </a:p>
          <a:p>
            <a:pPr marL="685800" lvl="1" indent="-228600" algn="l" rtl="0">
              <a:lnSpc>
                <a:spcPct val="90000"/>
              </a:lnSpc>
              <a:spcBef>
                <a:spcPts val="500"/>
              </a:spcBef>
              <a:spcAft>
                <a:spcPts val="0"/>
              </a:spcAft>
              <a:buClr>
                <a:schemeClr val="dk1"/>
              </a:buClr>
              <a:buSzPct val="100000"/>
              <a:buChar char="•"/>
            </a:pPr>
            <a:r>
              <a:rPr lang="ru-RU" dirty="0"/>
              <a:t>Что улучшает или ухудшает состояние?</a:t>
            </a:r>
            <a:endParaRPr dirty="0"/>
          </a:p>
          <a:p>
            <a:pPr marL="685800" lvl="1" indent="-87630" algn="l" rtl="0">
              <a:lnSpc>
                <a:spcPct val="90000"/>
              </a:lnSpc>
              <a:spcBef>
                <a:spcPts val="500"/>
              </a:spcBef>
              <a:spcAft>
                <a:spcPts val="0"/>
              </a:spcAft>
              <a:buClr>
                <a:schemeClr val="dk1"/>
              </a:buClr>
              <a:buSzPct val="100000"/>
              <a:buNone/>
            </a:pPr>
            <a:endParaRPr i="1" dirty="0"/>
          </a:p>
          <a:p>
            <a:pPr marL="0" lvl="0" indent="0" algn="l" rtl="0">
              <a:lnSpc>
                <a:spcPct val="90000"/>
              </a:lnSpc>
              <a:spcBef>
                <a:spcPts val="1000"/>
              </a:spcBef>
              <a:spcAft>
                <a:spcPts val="0"/>
              </a:spcAft>
              <a:buClr>
                <a:schemeClr val="accent2"/>
              </a:buClr>
              <a:buSzPct val="100000"/>
              <a:buNone/>
            </a:pPr>
            <a:r>
              <a:rPr lang="ru-RU" dirty="0">
                <a:solidFill>
                  <a:schemeClr val="accent2"/>
                </a:solidFill>
              </a:rPr>
              <a:t>ПОДУМАЙТЕ</a:t>
            </a:r>
            <a:endParaRPr dirty="0"/>
          </a:p>
          <a:p>
            <a:pPr marL="1143000" lvl="2" indent="-228600" algn="l" rtl="0">
              <a:lnSpc>
                <a:spcPct val="90000"/>
              </a:lnSpc>
              <a:spcBef>
                <a:spcPts val="500"/>
              </a:spcBef>
              <a:spcAft>
                <a:spcPts val="0"/>
              </a:spcAft>
              <a:buClr>
                <a:schemeClr val="dk1"/>
              </a:buClr>
              <a:buSzPct val="100000"/>
              <a:buChar char="•"/>
            </a:pPr>
            <a:r>
              <a:rPr lang="ru-RU" sz="2400" dirty="0"/>
              <a:t>Аллергия может привести к обструкции дыхательных путей из-за отека</a:t>
            </a:r>
            <a:endParaRPr dirty="0"/>
          </a:p>
          <a:p>
            <a:pPr marL="1143000" lvl="2" indent="-228600" algn="l" rtl="0">
              <a:lnSpc>
                <a:spcPct val="90000"/>
              </a:lnSpc>
              <a:spcBef>
                <a:spcPts val="500"/>
              </a:spcBef>
              <a:spcAft>
                <a:spcPts val="0"/>
              </a:spcAft>
              <a:buClr>
                <a:schemeClr val="dk1"/>
              </a:buClr>
              <a:buSzPct val="100000"/>
              <a:buChar char="•"/>
            </a:pPr>
            <a:r>
              <a:rPr lang="ru-RU" sz="2400" dirty="0"/>
              <a:t>Вдыхание огня или химических веществ может вызвать отек дыхательных путей</a:t>
            </a:r>
            <a:endParaRPr dirty="0"/>
          </a:p>
          <a:p>
            <a:pPr marL="1143000" lvl="2" indent="-228600" algn="l" rtl="0">
              <a:lnSpc>
                <a:spcPct val="90000"/>
              </a:lnSpc>
              <a:spcBef>
                <a:spcPts val="500"/>
              </a:spcBef>
              <a:spcAft>
                <a:spcPts val="0"/>
              </a:spcAft>
              <a:buClr>
                <a:schemeClr val="dk1"/>
              </a:buClr>
              <a:buSzPct val="100000"/>
              <a:buChar char="•"/>
            </a:pPr>
            <a:r>
              <a:rPr lang="ru-RU" sz="2400" dirty="0"/>
              <a:t>Химикаты и пестициды вызывают образование жидкости в лёгких или мышечную слабость</a:t>
            </a:r>
            <a:endParaRPr dirty="0"/>
          </a:p>
          <a:p>
            <a:pPr marL="1143000" lvl="2" indent="-228600" algn="l" rtl="0">
              <a:lnSpc>
                <a:spcPct val="90000"/>
              </a:lnSpc>
              <a:spcBef>
                <a:spcPts val="500"/>
              </a:spcBef>
              <a:spcAft>
                <a:spcPts val="0"/>
              </a:spcAft>
              <a:buClr>
                <a:schemeClr val="dk1"/>
              </a:buClr>
              <a:buSzPct val="100000"/>
              <a:buChar char="•"/>
            </a:pPr>
            <a:r>
              <a:rPr lang="ru-RU" sz="2400" dirty="0"/>
              <a:t>Если в положении лежа дыхание затрудняется, это говорит о наличии жидкости в легких.</a:t>
            </a:r>
            <a:endParaRPr dirty="0"/>
          </a:p>
        </p:txBody>
      </p:sp>
      <p:pic>
        <p:nvPicPr>
          <p:cNvPr id="364" name="Google Shape;364;p12"/>
          <p:cNvPicPr preferRelativeResize="0"/>
          <p:nvPr/>
        </p:nvPicPr>
        <p:blipFill rotWithShape="1">
          <a:blip r:embed="rId3">
            <a:alphaModFix/>
          </a:blip>
          <a:srcRect/>
          <a:stretch/>
        </p:blipFill>
        <p:spPr>
          <a:xfrm>
            <a:off x="989328" y="4128665"/>
            <a:ext cx="1076641" cy="1132074"/>
          </a:xfrm>
          <a:prstGeom prst="rect">
            <a:avLst/>
          </a:prstGeom>
          <a:noFill/>
          <a:ln>
            <a:noFill/>
          </a:ln>
        </p:spPr>
      </p:pic>
      <p:sp>
        <p:nvSpPr>
          <p:cNvPr id="365" name="Google Shape;365;p12"/>
          <p:cNvSpPr txBox="1"/>
          <p:nvPr/>
        </p:nvSpPr>
        <p:spPr>
          <a:xfrm>
            <a:off x="990600" y="5175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S</a:t>
            </a:r>
            <a:r>
              <a:rPr lang="ru-RU" sz="4000">
                <a:solidFill>
                  <a:srgbClr val="1F3864"/>
                </a:solidFill>
                <a:latin typeface="Arial"/>
                <a:ea typeface="Arial"/>
                <a:cs typeface="Arial"/>
                <a:sym typeface="Arial"/>
              </a:rPr>
              <a:t>: Признаки и симптомы</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3"/>
          <p:cNvSpPr txBox="1">
            <a:spLocks noGrp="1"/>
          </p:cNvSpPr>
          <p:nvPr>
            <p:ph type="body" idx="1"/>
          </p:nvPr>
        </p:nvSpPr>
        <p:spPr>
          <a:xfrm>
            <a:off x="1276350" y="1952626"/>
            <a:ext cx="96393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ru-RU" b="1" dirty="0"/>
              <a:t>СПРОСИТЕ</a:t>
            </a:r>
            <a:endParaRPr dirty="0"/>
          </a:p>
          <a:p>
            <a:pPr marL="685800" lvl="1" indent="-228600" algn="l" rtl="0">
              <a:lnSpc>
                <a:spcPct val="90000"/>
              </a:lnSpc>
              <a:spcBef>
                <a:spcPts val="500"/>
              </a:spcBef>
              <a:spcAft>
                <a:spcPts val="0"/>
              </a:spcAft>
              <a:buClr>
                <a:schemeClr val="dk1"/>
              </a:buClr>
              <a:buSzPts val="2400"/>
              <a:buChar char="•"/>
            </a:pPr>
            <a:r>
              <a:rPr lang="ru-RU" dirty="0"/>
              <a:t>Есть ли отёк языка или губ или изменение голоса?</a:t>
            </a:r>
            <a:endParaRPr i="1" dirty="0"/>
          </a:p>
          <a:p>
            <a:pPr marL="685800" lvl="1" indent="-76200" algn="l" rtl="0">
              <a:lnSpc>
                <a:spcPct val="90000"/>
              </a:lnSpc>
              <a:spcBef>
                <a:spcPts val="500"/>
              </a:spcBef>
              <a:spcAft>
                <a:spcPts val="0"/>
              </a:spcAft>
              <a:buClr>
                <a:schemeClr val="dk1"/>
              </a:buClr>
              <a:buSzPts val="2400"/>
              <a:buNone/>
            </a:pPr>
            <a:endParaRPr i="1" dirty="0"/>
          </a:p>
          <a:p>
            <a:pPr marL="0" lvl="0" indent="0" algn="l" rtl="0">
              <a:lnSpc>
                <a:spcPct val="90000"/>
              </a:lnSpc>
              <a:spcBef>
                <a:spcPts val="1000"/>
              </a:spcBef>
              <a:spcAft>
                <a:spcPts val="0"/>
              </a:spcAft>
              <a:buClr>
                <a:schemeClr val="accent2"/>
              </a:buClr>
              <a:buSzPts val="2800"/>
              <a:buNone/>
            </a:pPr>
            <a:r>
              <a:rPr lang="ru-RU" dirty="0">
                <a:solidFill>
                  <a:schemeClr val="accent2"/>
                </a:solidFill>
              </a:rPr>
              <a:t>ПОДУМАЙТЕ</a:t>
            </a:r>
            <a:endParaRPr dirty="0"/>
          </a:p>
          <a:p>
            <a:pPr marL="685800" lvl="1" indent="-228600" algn="l" rtl="0">
              <a:lnSpc>
                <a:spcPct val="90000"/>
              </a:lnSpc>
              <a:spcBef>
                <a:spcPts val="500"/>
              </a:spcBef>
              <a:spcAft>
                <a:spcPts val="0"/>
              </a:spcAft>
              <a:buClr>
                <a:schemeClr val="dk1"/>
              </a:buClr>
              <a:buSzPts val="2400"/>
              <a:buChar char="•"/>
            </a:pPr>
            <a:r>
              <a:rPr lang="ru-RU" dirty="0"/>
              <a:t>Отёк рта, губ, языка, верхней части горла и изменение голоса свидетельствуют о тяжелой аллергической реакции и воспалении в дыхательных путях.</a:t>
            </a:r>
            <a:endParaRPr dirty="0"/>
          </a:p>
          <a:p>
            <a:pPr marL="685800" lvl="1" indent="-76200" algn="l" rtl="0">
              <a:lnSpc>
                <a:spcPct val="90000"/>
              </a:lnSpc>
              <a:spcBef>
                <a:spcPts val="500"/>
              </a:spcBef>
              <a:spcAft>
                <a:spcPts val="0"/>
              </a:spcAft>
              <a:buClr>
                <a:schemeClr val="dk1"/>
              </a:buClr>
              <a:buSzPts val="2400"/>
              <a:buNone/>
            </a:pPr>
            <a:endParaRPr dirty="0"/>
          </a:p>
        </p:txBody>
      </p:sp>
      <p:sp>
        <p:nvSpPr>
          <p:cNvPr id="372" name="Google Shape;372;p13"/>
          <p:cNvSpPr/>
          <p:nvPr/>
        </p:nvSpPr>
        <p:spPr>
          <a:xfrm>
            <a:off x="8724900" y="1404938"/>
            <a:ext cx="348343"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5000" b="1" cap="none">
              <a:solidFill>
                <a:srgbClr val="FF0000"/>
              </a:solidFill>
              <a:latin typeface="Calibri"/>
              <a:ea typeface="Calibri"/>
              <a:cs typeface="Calibri"/>
              <a:sym typeface="Calibri"/>
            </a:endParaRPr>
          </a:p>
        </p:txBody>
      </p:sp>
      <p:pic>
        <p:nvPicPr>
          <p:cNvPr id="373" name="Google Shape;373;p13"/>
          <p:cNvPicPr preferRelativeResize="0"/>
          <p:nvPr/>
        </p:nvPicPr>
        <p:blipFill rotWithShape="1">
          <a:blip r:embed="rId3">
            <a:alphaModFix/>
          </a:blip>
          <a:srcRect/>
          <a:stretch/>
        </p:blipFill>
        <p:spPr>
          <a:xfrm>
            <a:off x="573490" y="4359360"/>
            <a:ext cx="1076641" cy="1132074"/>
          </a:xfrm>
          <a:prstGeom prst="rect">
            <a:avLst/>
          </a:prstGeom>
          <a:noFill/>
          <a:ln>
            <a:noFill/>
          </a:ln>
        </p:spPr>
      </p:pic>
      <p:sp>
        <p:nvSpPr>
          <p:cNvPr id="374" name="Google Shape;374;p13"/>
          <p:cNvSpPr/>
          <p:nvPr/>
        </p:nvSpPr>
        <p:spPr>
          <a:xfrm>
            <a:off x="9515234" y="4434398"/>
            <a:ext cx="1554480"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5000" b="1" cap="none" dirty="0">
                <a:solidFill>
                  <a:schemeClr val="accent2"/>
                </a:solidFill>
                <a:latin typeface="Calibri"/>
                <a:ea typeface="Calibri"/>
                <a:cs typeface="Calibri"/>
                <a:sym typeface="Calibri"/>
              </a:rPr>
              <a:t>!</a:t>
            </a:r>
            <a:endParaRPr dirty="0"/>
          </a:p>
        </p:txBody>
      </p:sp>
      <p:sp>
        <p:nvSpPr>
          <p:cNvPr id="375" name="Google Shape;375;p13"/>
          <p:cNvSpPr txBox="1"/>
          <p:nvPr/>
        </p:nvSpPr>
        <p:spPr>
          <a:xfrm>
            <a:off x="925749" y="485100"/>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S</a:t>
            </a:r>
            <a:r>
              <a:rPr lang="ru-RU" sz="4000">
                <a:solidFill>
                  <a:srgbClr val="1F3864"/>
                </a:solidFill>
                <a:latin typeface="Arial"/>
                <a:ea typeface="Arial"/>
                <a:cs typeface="Arial"/>
                <a:sym typeface="Arial"/>
              </a:rPr>
              <a:t>: Признаки и симптомы</a:t>
            </a:r>
            <a:endParaRPr/>
          </a:p>
        </p:txBody>
      </p:sp>
      <p:sp>
        <p:nvSpPr>
          <p:cNvPr id="376" name="Google Shape;376;p13"/>
          <p:cNvSpPr txBox="1"/>
          <p:nvPr/>
        </p:nvSpPr>
        <p:spPr>
          <a:xfrm>
            <a:off x="2017985" y="5366980"/>
            <a:ext cx="7598979" cy="535491"/>
          </a:xfrm>
          <a:prstGeom prst="rect">
            <a:avLst/>
          </a:prstGeom>
          <a:noFill/>
          <a:ln>
            <a:noFill/>
          </a:ln>
        </p:spPr>
        <p:txBody>
          <a:bodyPr spcFirstLastPara="1" wrap="square" lIns="91425" tIns="45700" rIns="91425" bIns="45700" anchor="ctr" anchorCtr="0">
            <a:spAutoFit/>
          </a:bodyPr>
          <a:lstStyle/>
          <a:p>
            <a:pPr marL="1371600" marR="0" lvl="3" indent="0" algn="l" rtl="0">
              <a:lnSpc>
                <a:spcPct val="90000"/>
              </a:lnSpc>
              <a:spcBef>
                <a:spcPts val="0"/>
              </a:spcBef>
              <a:spcAft>
                <a:spcPts val="0"/>
              </a:spcAft>
              <a:buClr>
                <a:srgbClr val="ED7D31"/>
              </a:buClr>
              <a:buSzPts val="3200"/>
              <a:buFont typeface="Arial"/>
              <a:buNone/>
            </a:pPr>
            <a:r>
              <a:rPr lang="ru-RU" sz="3200" b="1" i="0" u="none" strike="noStrike" cap="none" dirty="0">
                <a:solidFill>
                  <a:srgbClr val="ED7D31"/>
                </a:solidFill>
                <a:latin typeface="Calibri"/>
                <a:ea typeface="Calibri"/>
                <a:cs typeface="Calibri"/>
                <a:sym typeface="Calibri"/>
              </a:rPr>
              <a:t>ВНИМАТЕЛЬНО НАБЛЮДАЙТЕ</a:t>
            </a:r>
            <a:endParaRPr sz="18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4"/>
          <p:cNvSpPr txBox="1">
            <a:spLocks noGrp="1"/>
          </p:cNvSpPr>
          <p:nvPr>
            <p:ph type="body" idx="1"/>
          </p:nvPr>
        </p:nvSpPr>
        <p:spPr>
          <a:xfrm>
            <a:off x="1182900" y="1358850"/>
            <a:ext cx="101709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СЛУШАЙТЕ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Есть ли какие-либо аномальные дыхательные шумы?</a:t>
            </a:r>
            <a:endParaRPr dirty="0"/>
          </a:p>
          <a:p>
            <a:pPr marL="685800" lvl="1" indent="-76200" algn="l" rtl="0">
              <a:lnSpc>
                <a:spcPct val="90000"/>
              </a:lnSpc>
              <a:spcBef>
                <a:spcPts val="500"/>
              </a:spcBef>
              <a:spcAft>
                <a:spcPts val="0"/>
              </a:spcAft>
              <a:buClr>
                <a:schemeClr val="dk1"/>
              </a:buClr>
              <a:buSzPts val="2400"/>
              <a:buNone/>
            </a:pPr>
            <a:endParaRPr i="1" dirty="0">
              <a:latin typeface="Arial"/>
              <a:ea typeface="Arial"/>
              <a:cs typeface="Arial"/>
              <a:sym typeface="Arial"/>
            </a:endParaRPr>
          </a:p>
          <a:p>
            <a:pPr marL="0" lvl="0" indent="0" algn="l" rtl="0">
              <a:lnSpc>
                <a:spcPct val="90000"/>
              </a:lnSpc>
              <a:spcBef>
                <a:spcPts val="1000"/>
              </a:spcBef>
              <a:spcAft>
                <a:spcPts val="0"/>
              </a:spcAft>
              <a:buClr>
                <a:schemeClr val="accent2"/>
              </a:buClr>
              <a:buSzPts val="2400"/>
              <a:buNone/>
            </a:pPr>
            <a:r>
              <a:rPr lang="ru-RU" sz="2400"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ts val="2400"/>
              <a:buChar char="•"/>
            </a:pPr>
            <a:r>
              <a:rPr lang="ru-RU" i="1" dirty="0">
                <a:latin typeface="Arial"/>
                <a:ea typeface="Arial"/>
                <a:cs typeface="Arial"/>
                <a:sym typeface="Arial"/>
              </a:rPr>
              <a:t>Стридор</a:t>
            </a:r>
            <a:r>
              <a:rPr lang="ru-RU" dirty="0">
                <a:latin typeface="Arial"/>
                <a:ea typeface="Arial"/>
                <a:cs typeface="Arial"/>
                <a:sym typeface="Arial"/>
              </a:rPr>
              <a:t> (</a:t>
            </a:r>
            <a:r>
              <a:rPr lang="ru-RU" dirty="0" err="1">
                <a:latin typeface="Arial"/>
                <a:ea typeface="Arial"/>
                <a:cs typeface="Arial"/>
                <a:sym typeface="Arial"/>
              </a:rPr>
              <a:t>высокотональный</a:t>
            </a:r>
            <a:r>
              <a:rPr lang="ru-RU" dirty="0">
                <a:latin typeface="Arial"/>
                <a:ea typeface="Arial"/>
                <a:cs typeface="Arial"/>
                <a:sym typeface="Arial"/>
              </a:rPr>
              <a:t> «свистящий» звук во время вдоха):</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Отёк или обструкция ВЕРХНИХ ДЫХАТЕЛЬНЫХ ПУТЕЙ </a:t>
            </a:r>
            <a:endParaRPr dirty="0"/>
          </a:p>
          <a:p>
            <a:pPr marL="685800" lvl="1" indent="-228600" algn="l" rtl="0">
              <a:lnSpc>
                <a:spcPct val="90000"/>
              </a:lnSpc>
              <a:spcBef>
                <a:spcPts val="500"/>
              </a:spcBef>
              <a:spcAft>
                <a:spcPts val="0"/>
              </a:spcAft>
              <a:buClr>
                <a:schemeClr val="dk1"/>
              </a:buClr>
              <a:buSzPts val="2400"/>
              <a:buChar char="•"/>
            </a:pPr>
            <a:r>
              <a:rPr lang="ru-RU" i="1" dirty="0">
                <a:latin typeface="Arial"/>
                <a:ea typeface="Arial"/>
                <a:cs typeface="Arial"/>
                <a:sym typeface="Arial"/>
              </a:rPr>
              <a:t>Свистящие</a:t>
            </a:r>
            <a:r>
              <a:rPr lang="ru-RU" dirty="0">
                <a:latin typeface="Arial"/>
                <a:ea typeface="Arial"/>
                <a:cs typeface="Arial"/>
                <a:sym typeface="Arial"/>
              </a:rPr>
              <a:t> </a:t>
            </a:r>
            <a:r>
              <a:rPr lang="ru-RU" i="1" dirty="0">
                <a:latin typeface="Arial"/>
                <a:ea typeface="Arial"/>
                <a:cs typeface="Arial"/>
                <a:sym typeface="Arial"/>
              </a:rPr>
              <a:t>хрипы</a:t>
            </a:r>
            <a:r>
              <a:rPr lang="ru-RU" dirty="0">
                <a:latin typeface="Arial"/>
                <a:ea typeface="Arial"/>
                <a:cs typeface="Arial"/>
                <a:sym typeface="Arial"/>
              </a:rPr>
              <a:t> (</a:t>
            </a:r>
            <a:r>
              <a:rPr lang="ru-RU" dirty="0" err="1">
                <a:latin typeface="Arial"/>
                <a:ea typeface="Arial"/>
                <a:cs typeface="Arial"/>
                <a:sym typeface="Arial"/>
              </a:rPr>
              <a:t>высокотональный</a:t>
            </a:r>
            <a:r>
              <a:rPr lang="ru-RU" dirty="0">
                <a:latin typeface="Arial"/>
                <a:ea typeface="Arial"/>
                <a:cs typeface="Arial"/>
                <a:sym typeface="Arial"/>
              </a:rPr>
              <a:t> звук во время выдоха): </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Сужение НИЖНИХ ДЫХАТЕЛЬНЫХ ПУТЕЙ или спазмы в лёгких</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Астма, ХОБЛ, сердечная недостаточность, аллергические реакции</a:t>
            </a:r>
            <a:endParaRPr dirty="0"/>
          </a:p>
          <a:p>
            <a:pPr marL="685800" lvl="1" indent="-228600" algn="l" rtl="0">
              <a:lnSpc>
                <a:spcPct val="90000"/>
              </a:lnSpc>
              <a:spcBef>
                <a:spcPts val="500"/>
              </a:spcBef>
              <a:spcAft>
                <a:spcPts val="0"/>
              </a:spcAft>
              <a:buClr>
                <a:schemeClr val="dk1"/>
              </a:buClr>
              <a:buSzPts val="2400"/>
              <a:buChar char="•"/>
            </a:pPr>
            <a:r>
              <a:rPr lang="ru-RU" i="1" dirty="0">
                <a:latin typeface="Arial"/>
                <a:ea typeface="Arial"/>
                <a:cs typeface="Arial"/>
                <a:sym typeface="Arial"/>
              </a:rPr>
              <a:t>Бульканье </a:t>
            </a:r>
            <a:r>
              <a:rPr lang="ru-RU" dirty="0">
                <a:latin typeface="Arial"/>
                <a:ea typeface="Arial"/>
                <a:cs typeface="Arial"/>
                <a:sym typeface="Arial"/>
              </a:rPr>
              <a:t>(</a:t>
            </a:r>
            <a:r>
              <a:rPr lang="ru-RU" dirty="0" err="1">
                <a:latin typeface="Arial"/>
                <a:ea typeface="Arial"/>
                <a:cs typeface="Arial"/>
                <a:sym typeface="Arial"/>
              </a:rPr>
              <a:t>низкотональное</a:t>
            </a:r>
            <a:r>
              <a:rPr lang="ru-RU" dirty="0">
                <a:latin typeface="Arial"/>
                <a:ea typeface="Arial"/>
                <a:cs typeface="Arial"/>
                <a:sym typeface="Arial"/>
              </a:rPr>
              <a:t> клокотание):</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Слизь или жидкость в дыхательных путях</a:t>
            </a:r>
            <a:endParaRPr dirty="0"/>
          </a:p>
        </p:txBody>
      </p:sp>
      <p:pic>
        <p:nvPicPr>
          <p:cNvPr id="383" name="Google Shape;383;p14"/>
          <p:cNvPicPr preferRelativeResize="0"/>
          <p:nvPr/>
        </p:nvPicPr>
        <p:blipFill rotWithShape="1">
          <a:blip r:embed="rId3">
            <a:alphaModFix/>
          </a:blip>
          <a:srcRect/>
          <a:stretch/>
        </p:blipFill>
        <p:spPr>
          <a:xfrm>
            <a:off x="299879" y="3562258"/>
            <a:ext cx="1076641" cy="1132074"/>
          </a:xfrm>
          <a:prstGeom prst="rect">
            <a:avLst/>
          </a:prstGeom>
          <a:noFill/>
          <a:ln>
            <a:noFill/>
          </a:ln>
        </p:spPr>
      </p:pic>
      <p:pic>
        <p:nvPicPr>
          <p:cNvPr id="384" name="Google Shape;384;p14"/>
          <p:cNvPicPr preferRelativeResize="0"/>
          <p:nvPr/>
        </p:nvPicPr>
        <p:blipFill rotWithShape="1">
          <a:blip r:embed="rId4">
            <a:alphaModFix/>
          </a:blip>
          <a:srcRect/>
          <a:stretch/>
        </p:blipFill>
        <p:spPr>
          <a:xfrm>
            <a:off x="9924826" y="1358850"/>
            <a:ext cx="1213550" cy="1778000"/>
          </a:xfrm>
          <a:prstGeom prst="rect">
            <a:avLst/>
          </a:prstGeom>
          <a:noFill/>
          <a:ln>
            <a:noFill/>
          </a:ln>
        </p:spPr>
      </p:pic>
      <p:sp>
        <p:nvSpPr>
          <p:cNvPr id="385" name="Google Shape;385;p14"/>
          <p:cNvSpPr txBox="1"/>
          <p:nvPr/>
        </p:nvSpPr>
        <p:spPr>
          <a:xfrm>
            <a:off x="838200" y="33150"/>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4000"/>
              <a:buFont typeface="Arial"/>
              <a:buNone/>
            </a:pPr>
            <a:r>
              <a:rPr lang="ru-RU" sz="4000" b="1" dirty="0">
                <a:solidFill>
                  <a:srgbClr val="1F3864"/>
                </a:solidFill>
                <a:latin typeface="Arial"/>
                <a:ea typeface="Arial"/>
                <a:cs typeface="Arial"/>
                <a:sym typeface="Arial"/>
              </a:rPr>
              <a:t>S</a:t>
            </a:r>
            <a:r>
              <a:rPr lang="ru-RU" sz="4000" dirty="0">
                <a:solidFill>
                  <a:srgbClr val="1F3864"/>
                </a:solidFill>
                <a:latin typeface="Arial"/>
                <a:ea typeface="Arial"/>
                <a:cs typeface="Arial"/>
                <a:sym typeface="Arial"/>
              </a:rPr>
              <a:t>: Признаки и симптомы</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5"/>
          <p:cNvSpPr txBox="1">
            <a:spLocks noGrp="1"/>
          </p:cNvSpPr>
          <p:nvPr>
            <p:ph type="body" idx="1"/>
          </p:nvPr>
        </p:nvSpPr>
        <p:spPr>
          <a:xfrm>
            <a:off x="1276350" y="1709434"/>
            <a:ext cx="96393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ru-RU" sz="2400" b="1" dirty="0">
                <a:latin typeface="Arial"/>
                <a:ea typeface="Arial"/>
                <a:cs typeface="Arial"/>
                <a:sym typeface="Arial"/>
              </a:rPr>
              <a:t>СПРОСИТЕ</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Возникает ли боль, связанная с затрудненным дыханием?</a:t>
            </a:r>
            <a:endParaRPr dirty="0"/>
          </a:p>
          <a:p>
            <a:pPr marL="685800" lvl="1" indent="-87630" algn="l" rtl="0">
              <a:lnSpc>
                <a:spcPct val="90000"/>
              </a:lnSpc>
              <a:spcBef>
                <a:spcPts val="500"/>
              </a:spcBef>
              <a:spcAft>
                <a:spcPts val="0"/>
              </a:spcAft>
              <a:buClr>
                <a:schemeClr val="dk1"/>
              </a:buClr>
              <a:buSzPct val="100000"/>
              <a:buNone/>
            </a:pPr>
            <a:endParaRPr i="1" dirty="0">
              <a:latin typeface="Arial"/>
              <a:ea typeface="Arial"/>
              <a:cs typeface="Arial"/>
              <a:sym typeface="Arial"/>
            </a:endParaRPr>
          </a:p>
          <a:p>
            <a:pPr marL="0" lvl="0" indent="0" algn="l" rtl="0">
              <a:lnSpc>
                <a:spcPct val="90000"/>
              </a:lnSpc>
              <a:spcBef>
                <a:spcPts val="1000"/>
              </a:spcBef>
              <a:spcAft>
                <a:spcPts val="0"/>
              </a:spcAft>
              <a:buClr>
                <a:schemeClr val="accent2"/>
              </a:buClr>
              <a:buSzPct val="100000"/>
              <a:buNone/>
            </a:pPr>
            <a:r>
              <a:rPr lang="ru-RU" sz="2400"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Если у пациента боль в груди и затрудненное дыхание:</a:t>
            </a:r>
            <a:endParaRPr dirty="0"/>
          </a:p>
          <a:p>
            <a:pPr marL="1257300" lvl="2" algn="l" rtl="0">
              <a:lnSpc>
                <a:spcPct val="90000"/>
              </a:lnSpc>
              <a:spcBef>
                <a:spcPts val="500"/>
              </a:spcBef>
              <a:spcAft>
                <a:spcPts val="0"/>
              </a:spcAft>
              <a:buClr>
                <a:schemeClr val="dk1"/>
              </a:buClr>
              <a:buSzPct val="100000"/>
              <a:buFont typeface="Wingdings" panose="05000000000000000000" pitchFamily="2" charset="2"/>
              <a:buChar char="ü"/>
            </a:pPr>
            <a:r>
              <a:rPr lang="ru-RU" sz="2400" dirty="0">
                <a:latin typeface="Arial"/>
                <a:ea typeface="Arial"/>
                <a:cs typeface="Arial"/>
                <a:sym typeface="Arial"/>
              </a:rPr>
              <a:t>Сердечный приступ</a:t>
            </a:r>
            <a:endParaRPr dirty="0"/>
          </a:p>
          <a:p>
            <a:pPr marL="1257300" lvl="2" algn="l" rtl="0">
              <a:lnSpc>
                <a:spcPct val="90000"/>
              </a:lnSpc>
              <a:spcBef>
                <a:spcPts val="500"/>
              </a:spcBef>
              <a:spcAft>
                <a:spcPts val="0"/>
              </a:spcAft>
              <a:buClr>
                <a:schemeClr val="dk1"/>
              </a:buClr>
              <a:buSzPct val="100000"/>
              <a:buFont typeface="Wingdings" panose="05000000000000000000" pitchFamily="2" charset="2"/>
              <a:buChar char="ü"/>
            </a:pPr>
            <a:r>
              <a:rPr lang="ru-RU" sz="2400" dirty="0">
                <a:latin typeface="Arial"/>
                <a:ea typeface="Arial"/>
                <a:cs typeface="Arial"/>
                <a:sym typeface="Arial"/>
              </a:rPr>
              <a:t>Пневмоторакс</a:t>
            </a:r>
            <a:endParaRPr dirty="0"/>
          </a:p>
          <a:p>
            <a:pPr marL="1257300" lvl="2" algn="l" rtl="0">
              <a:lnSpc>
                <a:spcPct val="90000"/>
              </a:lnSpc>
              <a:spcBef>
                <a:spcPts val="500"/>
              </a:spcBef>
              <a:spcAft>
                <a:spcPts val="0"/>
              </a:spcAft>
              <a:buClr>
                <a:schemeClr val="dk1"/>
              </a:buClr>
              <a:buSzPct val="100000"/>
              <a:buFont typeface="Wingdings" panose="05000000000000000000" pitchFamily="2" charset="2"/>
              <a:buChar char="ü"/>
            </a:pPr>
            <a:r>
              <a:rPr lang="ru-RU" sz="2400" dirty="0">
                <a:latin typeface="Arial"/>
                <a:ea typeface="Arial"/>
                <a:cs typeface="Arial"/>
                <a:sym typeface="Arial"/>
              </a:rPr>
              <a:t>Пневмония</a:t>
            </a:r>
            <a:endParaRPr dirty="0"/>
          </a:p>
          <a:p>
            <a:pPr marL="1257300" lvl="2" algn="l" rtl="0">
              <a:lnSpc>
                <a:spcPct val="90000"/>
              </a:lnSpc>
              <a:spcBef>
                <a:spcPts val="500"/>
              </a:spcBef>
              <a:spcAft>
                <a:spcPts val="0"/>
              </a:spcAft>
              <a:buClr>
                <a:schemeClr val="dk1"/>
              </a:buClr>
              <a:buSzPct val="100000"/>
              <a:buFont typeface="Wingdings" panose="05000000000000000000" pitchFamily="2" charset="2"/>
              <a:buChar char="ü"/>
            </a:pPr>
            <a:r>
              <a:rPr lang="ru-RU" sz="2400" dirty="0">
                <a:latin typeface="Arial"/>
                <a:ea typeface="Arial"/>
                <a:cs typeface="Arial"/>
                <a:sym typeface="Arial"/>
              </a:rPr>
              <a:t>Травма легких, ребер или мышц</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Плевральная боль (усиливается при глубоком вдохе): </a:t>
            </a:r>
            <a:endParaRPr dirty="0"/>
          </a:p>
          <a:p>
            <a:pPr lvl="2" indent="-457200" algn="l" rtl="0">
              <a:lnSpc>
                <a:spcPct val="90000"/>
              </a:lnSpc>
              <a:spcBef>
                <a:spcPts val="500"/>
              </a:spcBef>
              <a:spcAft>
                <a:spcPts val="0"/>
              </a:spcAft>
              <a:buClr>
                <a:schemeClr val="dk1"/>
              </a:buClr>
              <a:buSzPct val="100000"/>
              <a:buFont typeface="Wingdings" panose="05000000000000000000" pitchFamily="2" charset="2"/>
              <a:buChar char="ü"/>
            </a:pPr>
            <a:r>
              <a:rPr lang="ru-RU" sz="2600" dirty="0">
                <a:latin typeface="Arial"/>
                <a:ea typeface="Arial"/>
                <a:cs typeface="Arial"/>
                <a:sym typeface="Arial"/>
              </a:rPr>
              <a:t>Инфекция</a:t>
            </a:r>
            <a:endParaRPr dirty="0"/>
          </a:p>
          <a:p>
            <a:pPr marL="1257300" lvl="2" algn="l" rtl="0">
              <a:lnSpc>
                <a:spcPct val="90000"/>
              </a:lnSpc>
              <a:spcBef>
                <a:spcPts val="500"/>
              </a:spcBef>
              <a:spcAft>
                <a:spcPts val="0"/>
              </a:spcAft>
              <a:buClr>
                <a:schemeClr val="dk1"/>
              </a:buClr>
              <a:buSzPct val="100000"/>
              <a:buFont typeface="Wingdings" panose="05000000000000000000" pitchFamily="2" charset="2"/>
              <a:buChar char="ü"/>
            </a:pPr>
            <a:r>
              <a:rPr lang="ru-RU" sz="2400" dirty="0">
                <a:latin typeface="Arial"/>
                <a:ea typeface="Arial"/>
                <a:cs typeface="Arial"/>
                <a:sym typeface="Arial"/>
              </a:rPr>
              <a:t>Сгусток крови в легких (легочная эмболия) </a:t>
            </a:r>
            <a:endParaRPr dirty="0"/>
          </a:p>
        </p:txBody>
      </p:sp>
      <p:pic>
        <p:nvPicPr>
          <p:cNvPr id="392" name="Google Shape;392;p15"/>
          <p:cNvPicPr preferRelativeResize="0"/>
          <p:nvPr/>
        </p:nvPicPr>
        <p:blipFill rotWithShape="1">
          <a:blip r:embed="rId3">
            <a:alphaModFix/>
          </a:blip>
          <a:srcRect/>
          <a:stretch/>
        </p:blipFill>
        <p:spPr>
          <a:xfrm>
            <a:off x="497588" y="3883533"/>
            <a:ext cx="1076641" cy="1132074"/>
          </a:xfrm>
          <a:prstGeom prst="rect">
            <a:avLst/>
          </a:prstGeom>
          <a:noFill/>
          <a:ln>
            <a:noFill/>
          </a:ln>
        </p:spPr>
      </p:pic>
      <p:sp>
        <p:nvSpPr>
          <p:cNvPr id="393" name="Google Shape;393;p15"/>
          <p:cNvSpPr txBox="1"/>
          <p:nvPr/>
        </p:nvSpPr>
        <p:spPr>
          <a:xfrm>
            <a:off x="1039239" y="387823"/>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S</a:t>
            </a:r>
            <a:r>
              <a:rPr lang="ru-RU" sz="4000">
                <a:solidFill>
                  <a:srgbClr val="1F3864"/>
                </a:solidFill>
                <a:latin typeface="Arial"/>
                <a:ea typeface="Arial"/>
                <a:cs typeface="Arial"/>
                <a:sym typeface="Arial"/>
              </a:rPr>
              <a:t>: Признаки и симптомы</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Arial"/>
              <a:buNone/>
            </a:pPr>
            <a:r>
              <a:rPr lang="ru-RU" b="1">
                <a:solidFill>
                  <a:srgbClr val="1F3864"/>
                </a:solidFill>
                <a:latin typeface="Arial"/>
                <a:ea typeface="Arial"/>
                <a:cs typeface="Arial"/>
                <a:sym typeface="Arial"/>
              </a:rPr>
              <a:t>S</a:t>
            </a:r>
            <a:r>
              <a:rPr lang="ru-RU">
                <a:solidFill>
                  <a:srgbClr val="1F3864"/>
                </a:solidFill>
                <a:latin typeface="Arial"/>
                <a:ea typeface="Arial"/>
                <a:cs typeface="Arial"/>
                <a:sym typeface="Arial"/>
              </a:rPr>
              <a:t>:</a:t>
            </a:r>
            <a:r>
              <a:rPr lang="ru-RU" sz="4000">
                <a:solidFill>
                  <a:srgbClr val="1F3864"/>
                </a:solidFill>
                <a:latin typeface="Arial"/>
                <a:ea typeface="Arial"/>
                <a:cs typeface="Arial"/>
                <a:sym typeface="Arial"/>
              </a:rPr>
              <a:t> Признаки и симптомы</a:t>
            </a:r>
            <a:endParaRPr/>
          </a:p>
        </p:txBody>
      </p:sp>
      <p:sp>
        <p:nvSpPr>
          <p:cNvPr id="400" name="Google Shape;400;p16"/>
          <p:cNvSpPr txBox="1">
            <a:spLocks noGrp="1"/>
          </p:cNvSpPr>
          <p:nvPr>
            <p:ph type="body" idx="1"/>
          </p:nvPr>
        </p:nvSpPr>
        <p:spPr>
          <a:xfrm>
            <a:off x="1276350" y="1952626"/>
            <a:ext cx="986461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ПРОВЕРЬТЕ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Есть ли лихорадка?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Есть ли кашель?</a:t>
            </a:r>
            <a:endParaRPr dirty="0"/>
          </a:p>
          <a:p>
            <a:pPr marL="685800" lvl="1" indent="-76200" algn="l" rtl="0">
              <a:lnSpc>
                <a:spcPct val="90000"/>
              </a:lnSpc>
              <a:spcBef>
                <a:spcPts val="500"/>
              </a:spcBef>
              <a:spcAft>
                <a:spcPts val="0"/>
              </a:spcAft>
              <a:buClr>
                <a:schemeClr val="dk1"/>
              </a:buClr>
              <a:buSzPts val="2400"/>
              <a:buNone/>
            </a:pPr>
            <a:endParaRPr i="1" dirty="0">
              <a:latin typeface="Arial"/>
              <a:ea typeface="Arial"/>
              <a:cs typeface="Arial"/>
              <a:sym typeface="Arial"/>
            </a:endParaRPr>
          </a:p>
          <a:p>
            <a:pPr marL="685800" lvl="1" indent="-76200" algn="l" rtl="0">
              <a:lnSpc>
                <a:spcPct val="90000"/>
              </a:lnSpc>
              <a:spcBef>
                <a:spcPts val="500"/>
              </a:spcBef>
              <a:spcAft>
                <a:spcPts val="0"/>
              </a:spcAft>
              <a:buClr>
                <a:schemeClr val="dk1"/>
              </a:buClr>
              <a:buSzPts val="2400"/>
              <a:buNone/>
            </a:pPr>
            <a:endParaRPr i="1" dirty="0">
              <a:latin typeface="Arial"/>
              <a:ea typeface="Arial"/>
              <a:cs typeface="Arial"/>
              <a:sym typeface="Arial"/>
            </a:endParaRPr>
          </a:p>
          <a:p>
            <a:pPr marL="0" lvl="0" indent="0" algn="l" rtl="0">
              <a:lnSpc>
                <a:spcPct val="90000"/>
              </a:lnSpc>
              <a:spcBef>
                <a:spcPts val="1000"/>
              </a:spcBef>
              <a:spcAft>
                <a:spcPts val="0"/>
              </a:spcAft>
              <a:buClr>
                <a:schemeClr val="accent2"/>
              </a:buClr>
              <a:buSzPts val="2400"/>
              <a:buNone/>
            </a:pPr>
            <a:r>
              <a:rPr lang="ru-RU" sz="2400"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Лихорадка предполагает наличие инфекции.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Влажный кашель может быть вызван пневмонией или отёком.</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Сухой кашель с хрипами указывает на астму или ХОБЛ.</a:t>
            </a:r>
            <a:endParaRPr dirty="0"/>
          </a:p>
        </p:txBody>
      </p:sp>
      <p:pic>
        <p:nvPicPr>
          <p:cNvPr id="401" name="Google Shape;401;p16"/>
          <p:cNvPicPr preferRelativeResize="0"/>
          <p:nvPr/>
        </p:nvPicPr>
        <p:blipFill rotWithShape="1">
          <a:blip r:embed="rId3">
            <a:alphaModFix/>
          </a:blip>
          <a:srcRect/>
          <a:stretch/>
        </p:blipFill>
        <p:spPr>
          <a:xfrm>
            <a:off x="299879" y="4496342"/>
            <a:ext cx="1076641" cy="1132074"/>
          </a:xfrm>
          <a:prstGeom prst="rect">
            <a:avLst/>
          </a:prstGeom>
          <a:noFill/>
          <a:ln>
            <a:noFill/>
          </a:ln>
        </p:spPr>
      </p:pic>
      <p:pic>
        <p:nvPicPr>
          <p:cNvPr id="402" name="Google Shape;402;p16" descr="Diagram&#10;&#10;Description automatically generated"/>
          <p:cNvPicPr preferRelativeResize="0"/>
          <p:nvPr/>
        </p:nvPicPr>
        <p:blipFill rotWithShape="1">
          <a:blip r:embed="rId4">
            <a:alphaModFix/>
          </a:blip>
          <a:srcRect/>
          <a:stretch/>
        </p:blipFill>
        <p:spPr>
          <a:xfrm>
            <a:off x="8415641" y="1595865"/>
            <a:ext cx="2500009" cy="2500009"/>
          </a:xfrm>
          <a:prstGeom prst="rect">
            <a:avLst/>
          </a:prstGeom>
          <a:noFill/>
          <a:ln>
            <a:noFill/>
          </a:ln>
        </p:spPr>
      </p:pic>
      <p:sp>
        <p:nvSpPr>
          <p:cNvPr id="403" name="Google Shape;403;p16"/>
          <p:cNvSpPr txBox="1"/>
          <p:nvPr/>
        </p:nvSpPr>
        <p:spPr>
          <a:xfrm>
            <a:off x="9476380" y="4128295"/>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17"/>
          <p:cNvSpPr txBox="1">
            <a:spLocks noGrp="1"/>
          </p:cNvSpPr>
          <p:nvPr>
            <p:ph type="body" idx="1"/>
          </p:nvPr>
        </p:nvSpPr>
        <p:spPr>
          <a:xfrm>
            <a:off x="1276349" y="1952626"/>
            <a:ext cx="9811561"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ru-RU" b="1" dirty="0">
                <a:latin typeface="Arial"/>
                <a:ea typeface="Arial"/>
                <a:cs typeface="Arial"/>
                <a:sym typeface="Arial"/>
              </a:rPr>
              <a:t>ПРОВЕРЬТЕ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Наличие отёка стоп и ног</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Не было ли недавней беременности</a:t>
            </a:r>
            <a:endParaRPr dirty="0"/>
          </a:p>
          <a:p>
            <a:pPr marL="685800" lvl="1" indent="-76200" algn="l" rtl="0">
              <a:lnSpc>
                <a:spcPct val="90000"/>
              </a:lnSpc>
              <a:spcBef>
                <a:spcPts val="500"/>
              </a:spcBef>
              <a:spcAft>
                <a:spcPts val="0"/>
              </a:spcAft>
              <a:buClr>
                <a:schemeClr val="dk1"/>
              </a:buClr>
              <a:buSzPts val="2400"/>
              <a:buNone/>
            </a:pPr>
            <a:endParaRPr i="1" dirty="0">
              <a:latin typeface="Arial"/>
              <a:ea typeface="Arial"/>
              <a:cs typeface="Arial"/>
              <a:sym typeface="Arial"/>
            </a:endParaRPr>
          </a:p>
          <a:p>
            <a:pPr marL="685800" lvl="1" indent="-76200" algn="l" rtl="0">
              <a:lnSpc>
                <a:spcPct val="90000"/>
              </a:lnSpc>
              <a:spcBef>
                <a:spcPts val="500"/>
              </a:spcBef>
              <a:spcAft>
                <a:spcPts val="0"/>
              </a:spcAft>
              <a:buClr>
                <a:schemeClr val="dk1"/>
              </a:buClr>
              <a:buSzPts val="2400"/>
              <a:buNone/>
            </a:pPr>
            <a:endParaRPr i="1" dirty="0">
              <a:latin typeface="Arial"/>
              <a:ea typeface="Arial"/>
              <a:cs typeface="Arial"/>
              <a:sym typeface="Arial"/>
            </a:endParaRPr>
          </a:p>
          <a:p>
            <a:pPr marL="0" lvl="0" indent="0" algn="l" rtl="0">
              <a:lnSpc>
                <a:spcPct val="90000"/>
              </a:lnSpc>
              <a:spcBef>
                <a:spcPts val="1000"/>
              </a:spcBef>
              <a:spcAft>
                <a:spcPts val="0"/>
              </a:spcAft>
              <a:buClr>
                <a:schemeClr val="accent2"/>
              </a:buClr>
              <a:buSzPts val="2800"/>
              <a:buNone/>
            </a:pPr>
            <a:r>
              <a:rPr lang="ru-RU"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Отёк стоп и ног предполагает сердечную недостаточность.</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Отёк и боль в одной ноге свидетельствуют о наличии тромба, который может попасть в лёгкое (легочная эмболия).</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Беременность является фактором риска как тромбоэмболии легочной артерии, так и сердечной недостаточности.</a:t>
            </a:r>
            <a:endParaRPr dirty="0"/>
          </a:p>
        </p:txBody>
      </p:sp>
      <p:pic>
        <p:nvPicPr>
          <p:cNvPr id="410" name="Google Shape;410;p17"/>
          <p:cNvPicPr preferRelativeResize="0"/>
          <p:nvPr/>
        </p:nvPicPr>
        <p:blipFill rotWithShape="1">
          <a:blip r:embed="rId3">
            <a:alphaModFix/>
          </a:blip>
          <a:srcRect/>
          <a:stretch/>
        </p:blipFill>
        <p:spPr>
          <a:xfrm>
            <a:off x="299879" y="4526085"/>
            <a:ext cx="1076641" cy="1132074"/>
          </a:xfrm>
          <a:prstGeom prst="rect">
            <a:avLst/>
          </a:prstGeom>
          <a:noFill/>
          <a:ln>
            <a:noFill/>
          </a:ln>
        </p:spPr>
      </p:pic>
      <p:pic>
        <p:nvPicPr>
          <p:cNvPr id="411" name="Google Shape;411;p17" descr="Diagram&#10;&#10;Description automatically generated"/>
          <p:cNvPicPr preferRelativeResize="0"/>
          <p:nvPr/>
        </p:nvPicPr>
        <p:blipFill rotWithShape="1">
          <a:blip r:embed="rId4">
            <a:alphaModFix/>
          </a:blip>
          <a:srcRect/>
          <a:stretch/>
        </p:blipFill>
        <p:spPr>
          <a:xfrm>
            <a:off x="8750030" y="1648447"/>
            <a:ext cx="2337881" cy="2337881"/>
          </a:xfrm>
          <a:prstGeom prst="rect">
            <a:avLst/>
          </a:prstGeom>
          <a:noFill/>
          <a:ln>
            <a:noFill/>
          </a:ln>
        </p:spPr>
      </p:pic>
      <p:sp>
        <p:nvSpPr>
          <p:cNvPr id="412" name="Google Shape;412;p17"/>
          <p:cNvSpPr txBox="1"/>
          <p:nvPr/>
        </p:nvSpPr>
        <p:spPr>
          <a:xfrm>
            <a:off x="1104089" y="436462"/>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4400"/>
              <a:buFont typeface="Arial"/>
              <a:buNone/>
            </a:pPr>
            <a:r>
              <a:rPr lang="ru-RU" sz="4400" b="1">
                <a:solidFill>
                  <a:srgbClr val="1F3864"/>
                </a:solidFill>
                <a:latin typeface="Arial"/>
                <a:ea typeface="Arial"/>
                <a:cs typeface="Arial"/>
                <a:sym typeface="Arial"/>
              </a:rPr>
              <a:t>S</a:t>
            </a:r>
            <a:r>
              <a:rPr lang="ru-RU" sz="4400">
                <a:solidFill>
                  <a:srgbClr val="1F3864"/>
                </a:solidFill>
                <a:latin typeface="Arial"/>
                <a:ea typeface="Arial"/>
                <a:cs typeface="Arial"/>
                <a:sym typeface="Arial"/>
              </a:rPr>
              <a:t>:</a:t>
            </a:r>
            <a:r>
              <a:rPr lang="ru-RU" sz="4000">
                <a:solidFill>
                  <a:srgbClr val="1F3864"/>
                </a:solidFill>
                <a:latin typeface="Arial"/>
                <a:ea typeface="Arial"/>
                <a:cs typeface="Arial"/>
                <a:sym typeface="Arial"/>
              </a:rPr>
              <a:t> Признаки и симптомы</a:t>
            </a:r>
            <a:endParaRPr/>
          </a:p>
        </p:txBody>
      </p:sp>
      <p:sp>
        <p:nvSpPr>
          <p:cNvPr id="413" name="Google Shape;413;p17"/>
          <p:cNvSpPr txBox="1"/>
          <p:nvPr/>
        </p:nvSpPr>
        <p:spPr>
          <a:xfrm>
            <a:off x="9590314" y="396273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A</a:t>
            </a:r>
            <a:r>
              <a:rPr lang="ru-RU" sz="4000">
                <a:solidFill>
                  <a:srgbClr val="1F3864"/>
                </a:solidFill>
                <a:latin typeface="Arial"/>
                <a:ea typeface="Arial"/>
                <a:cs typeface="Arial"/>
                <a:sym typeface="Arial"/>
              </a:rPr>
              <a:t>: Аллергические реакции</a:t>
            </a:r>
            <a:endParaRPr/>
          </a:p>
        </p:txBody>
      </p:sp>
      <p:sp>
        <p:nvSpPr>
          <p:cNvPr id="420" name="Google Shape;420;p18"/>
          <p:cNvSpPr txBox="1">
            <a:spLocks noGrp="1"/>
          </p:cNvSpPr>
          <p:nvPr>
            <p:ph type="body" idx="1"/>
          </p:nvPr>
        </p:nvSpPr>
        <p:spPr>
          <a:xfrm>
            <a:off x="1155588" y="1712136"/>
            <a:ext cx="10206317"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ru-RU" sz="2400" b="1" dirty="0">
                <a:latin typeface="Arial"/>
                <a:ea typeface="Arial"/>
                <a:cs typeface="Arial"/>
                <a:sym typeface="Arial"/>
              </a:rPr>
              <a:t>СПРОСИТЕ</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Есть ли аллергия на лекарства или другие вещества?</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Были ли недавно укусы или ужаливания насекомых?</a:t>
            </a:r>
            <a:endParaRPr dirty="0"/>
          </a:p>
          <a:p>
            <a:pPr marL="685800" lvl="1" indent="-87630" algn="l" rtl="0">
              <a:lnSpc>
                <a:spcPct val="90000"/>
              </a:lnSpc>
              <a:spcBef>
                <a:spcPts val="500"/>
              </a:spcBef>
              <a:spcAft>
                <a:spcPts val="0"/>
              </a:spcAft>
              <a:buClr>
                <a:schemeClr val="dk1"/>
              </a:buClr>
              <a:buSzPct val="100000"/>
              <a:buNone/>
            </a:pPr>
            <a:endParaRPr i="1" dirty="0">
              <a:latin typeface="Arial"/>
              <a:ea typeface="Arial"/>
              <a:cs typeface="Arial"/>
              <a:sym typeface="Arial"/>
            </a:endParaRPr>
          </a:p>
          <a:p>
            <a:pPr marL="0" lvl="0" indent="0" algn="l" rtl="0">
              <a:lnSpc>
                <a:spcPct val="90000"/>
              </a:lnSpc>
              <a:spcBef>
                <a:spcPts val="1000"/>
              </a:spcBef>
              <a:spcAft>
                <a:spcPts val="0"/>
              </a:spcAft>
              <a:buClr>
                <a:schemeClr val="accent2"/>
              </a:buClr>
              <a:buSzPct val="100000"/>
              <a:buNone/>
            </a:pPr>
            <a:r>
              <a:rPr lang="ru-RU" sz="2400"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Тяжелые аллергические реакции могут вызвать отёк дыхательных путей и затруднение дыхания.</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У людей может возникнуть аллергическая реакция практически на всё:</a:t>
            </a:r>
            <a:endParaRPr dirty="0"/>
          </a:p>
          <a:p>
            <a:pPr marL="1257300" lvl="2" algn="l" rtl="0">
              <a:lnSpc>
                <a:spcPct val="90000"/>
              </a:lnSpc>
              <a:spcBef>
                <a:spcPts val="500"/>
              </a:spcBef>
              <a:spcAft>
                <a:spcPts val="0"/>
              </a:spcAft>
              <a:buClr>
                <a:schemeClr val="dk1"/>
              </a:buClr>
              <a:buSzPct val="100000"/>
              <a:buFont typeface="Wingdings" panose="05000000000000000000" pitchFamily="2" charset="2"/>
              <a:buChar char="ü"/>
            </a:pPr>
            <a:r>
              <a:rPr lang="ru-RU" sz="2400" dirty="0">
                <a:latin typeface="Arial"/>
                <a:ea typeface="Arial"/>
                <a:cs typeface="Arial"/>
                <a:sym typeface="Arial"/>
              </a:rPr>
              <a:t>Еда</a:t>
            </a:r>
            <a:endParaRPr dirty="0"/>
          </a:p>
          <a:p>
            <a:pPr marL="1257300" lvl="2" algn="l" rtl="0">
              <a:lnSpc>
                <a:spcPct val="90000"/>
              </a:lnSpc>
              <a:spcBef>
                <a:spcPts val="500"/>
              </a:spcBef>
              <a:spcAft>
                <a:spcPts val="0"/>
              </a:spcAft>
              <a:buClr>
                <a:schemeClr val="dk1"/>
              </a:buClr>
              <a:buSzPct val="100000"/>
              <a:buFont typeface="Wingdings" panose="05000000000000000000" pitchFamily="2" charset="2"/>
              <a:buChar char="ü"/>
            </a:pPr>
            <a:r>
              <a:rPr lang="ru-RU" sz="2400" dirty="0">
                <a:latin typeface="Arial"/>
                <a:ea typeface="Arial"/>
                <a:cs typeface="Arial"/>
                <a:sym typeface="Arial"/>
              </a:rPr>
              <a:t>Растения</a:t>
            </a:r>
            <a:endParaRPr dirty="0"/>
          </a:p>
          <a:p>
            <a:pPr marL="1257300" lvl="2" algn="l" rtl="0">
              <a:lnSpc>
                <a:spcPct val="90000"/>
              </a:lnSpc>
              <a:spcBef>
                <a:spcPts val="500"/>
              </a:spcBef>
              <a:spcAft>
                <a:spcPts val="0"/>
              </a:spcAft>
              <a:buClr>
                <a:schemeClr val="dk1"/>
              </a:buClr>
              <a:buSzPct val="100000"/>
              <a:buFont typeface="Wingdings" panose="05000000000000000000" pitchFamily="2" charset="2"/>
              <a:buChar char="ü"/>
            </a:pPr>
            <a:r>
              <a:rPr lang="ru-RU" sz="2400" dirty="0">
                <a:latin typeface="Arial"/>
                <a:ea typeface="Arial"/>
                <a:cs typeface="Arial"/>
                <a:sym typeface="Arial"/>
              </a:rPr>
              <a:t>Медикаменты</a:t>
            </a:r>
            <a:endParaRPr dirty="0"/>
          </a:p>
          <a:p>
            <a:pPr marL="1257300" lvl="2" algn="l" rtl="0">
              <a:lnSpc>
                <a:spcPct val="90000"/>
              </a:lnSpc>
              <a:spcBef>
                <a:spcPts val="500"/>
              </a:spcBef>
              <a:spcAft>
                <a:spcPts val="0"/>
              </a:spcAft>
              <a:buClr>
                <a:schemeClr val="dk1"/>
              </a:buClr>
              <a:buSzPct val="100000"/>
              <a:buFont typeface="Wingdings" panose="05000000000000000000" pitchFamily="2" charset="2"/>
              <a:buChar char="ü"/>
            </a:pPr>
            <a:r>
              <a:rPr lang="ru-RU" sz="2400" dirty="0">
                <a:latin typeface="Arial"/>
                <a:ea typeface="Arial"/>
                <a:cs typeface="Arial"/>
                <a:sym typeface="Arial"/>
              </a:rPr>
              <a:t>Укусы / ужаливания насекомых.</a:t>
            </a:r>
            <a:endParaRPr dirty="0"/>
          </a:p>
        </p:txBody>
      </p:sp>
      <p:pic>
        <p:nvPicPr>
          <p:cNvPr id="421" name="Google Shape;421;p18"/>
          <p:cNvPicPr preferRelativeResize="0"/>
          <p:nvPr/>
        </p:nvPicPr>
        <p:blipFill rotWithShape="1">
          <a:blip r:embed="rId3">
            <a:alphaModFix/>
          </a:blip>
          <a:srcRect/>
          <a:stretch/>
        </p:blipFill>
        <p:spPr>
          <a:xfrm>
            <a:off x="917204" y="4570954"/>
            <a:ext cx="1076641" cy="11320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19"/>
          <p:cNvPicPr preferRelativeResize="0"/>
          <p:nvPr/>
        </p:nvPicPr>
        <p:blipFill rotWithShape="1">
          <a:blip r:embed="rId3">
            <a:alphaModFix/>
          </a:blip>
          <a:srcRect/>
          <a:stretch/>
        </p:blipFill>
        <p:spPr>
          <a:xfrm>
            <a:off x="9069106" y="985928"/>
            <a:ext cx="2514600" cy="2514600"/>
          </a:xfrm>
          <a:prstGeom prst="rect">
            <a:avLst/>
          </a:prstGeom>
          <a:noFill/>
          <a:ln>
            <a:noFill/>
          </a:ln>
        </p:spPr>
      </p:pic>
      <p:sp>
        <p:nvSpPr>
          <p:cNvPr id="428" name="Google Shape;42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M</a:t>
            </a:r>
            <a:r>
              <a:rPr lang="ru-RU" sz="4000">
                <a:solidFill>
                  <a:srgbClr val="1F3864"/>
                </a:solidFill>
                <a:latin typeface="Arial"/>
                <a:ea typeface="Arial"/>
                <a:cs typeface="Arial"/>
                <a:sym typeface="Arial"/>
              </a:rPr>
              <a:t>: Медикаменты</a:t>
            </a:r>
            <a:endParaRPr/>
          </a:p>
        </p:txBody>
      </p:sp>
      <p:sp>
        <p:nvSpPr>
          <p:cNvPr id="429" name="Google Shape;429;p19"/>
          <p:cNvSpPr txBox="1">
            <a:spLocks noGrp="1"/>
          </p:cNvSpPr>
          <p:nvPr>
            <p:ph type="body" idx="1"/>
          </p:nvPr>
        </p:nvSpPr>
        <p:spPr>
          <a:xfrm>
            <a:off x="838200" y="1825625"/>
            <a:ext cx="959031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СПРОСИТЕ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Принимает ли человек в настоящее время какие-либо медикаменты? </a:t>
            </a:r>
            <a:endParaRPr dirty="0"/>
          </a:p>
          <a:p>
            <a:pPr marL="685800" lvl="1" indent="-76200" algn="l" rtl="0">
              <a:lnSpc>
                <a:spcPct val="90000"/>
              </a:lnSpc>
              <a:spcBef>
                <a:spcPts val="500"/>
              </a:spcBef>
              <a:spcAft>
                <a:spcPts val="0"/>
              </a:spcAft>
              <a:buClr>
                <a:schemeClr val="dk1"/>
              </a:buClr>
              <a:buSzPts val="2400"/>
              <a:buNone/>
            </a:pPr>
            <a:endParaRPr i="1" dirty="0">
              <a:latin typeface="Arial"/>
              <a:ea typeface="Arial"/>
              <a:cs typeface="Arial"/>
              <a:sym typeface="Arial"/>
            </a:endParaRPr>
          </a:p>
          <a:p>
            <a:pPr marL="685800" lvl="1" indent="-76200" algn="l" rtl="0">
              <a:lnSpc>
                <a:spcPct val="90000"/>
              </a:lnSpc>
              <a:spcBef>
                <a:spcPts val="500"/>
              </a:spcBef>
              <a:spcAft>
                <a:spcPts val="0"/>
              </a:spcAft>
              <a:buClr>
                <a:schemeClr val="dk1"/>
              </a:buClr>
              <a:buSzPts val="2400"/>
              <a:buNone/>
            </a:pPr>
            <a:endParaRPr i="1" dirty="0">
              <a:latin typeface="Arial"/>
              <a:ea typeface="Arial"/>
              <a:cs typeface="Arial"/>
              <a:sym typeface="Arial"/>
            </a:endParaRPr>
          </a:p>
          <a:p>
            <a:pPr marL="685800" lvl="1" indent="-76200" algn="l" rtl="0">
              <a:lnSpc>
                <a:spcPct val="90000"/>
              </a:lnSpc>
              <a:spcBef>
                <a:spcPts val="500"/>
              </a:spcBef>
              <a:spcAft>
                <a:spcPts val="0"/>
              </a:spcAft>
              <a:buClr>
                <a:schemeClr val="dk1"/>
              </a:buClr>
              <a:buSzPts val="2400"/>
              <a:buNone/>
            </a:pPr>
            <a:endParaRPr i="1" dirty="0">
              <a:latin typeface="Arial"/>
              <a:ea typeface="Arial"/>
              <a:cs typeface="Arial"/>
              <a:sym typeface="Arial"/>
            </a:endParaRPr>
          </a:p>
          <a:p>
            <a:pPr marL="0" lvl="0" indent="0" algn="l" rtl="0">
              <a:lnSpc>
                <a:spcPct val="90000"/>
              </a:lnSpc>
              <a:spcBef>
                <a:spcPts val="1000"/>
              </a:spcBef>
              <a:spcAft>
                <a:spcPts val="0"/>
              </a:spcAft>
              <a:buClr>
                <a:schemeClr val="accent2"/>
              </a:buClr>
              <a:buSzPts val="2400"/>
              <a:buNone/>
            </a:pPr>
            <a:r>
              <a:rPr lang="ru-RU" sz="2400" dirty="0">
                <a:solidFill>
                  <a:schemeClr val="accent2"/>
                </a:solidFill>
                <a:latin typeface="Arial"/>
                <a:ea typeface="Arial"/>
                <a:cs typeface="Arial"/>
                <a:sym typeface="Arial"/>
              </a:rPr>
              <a:t>ПОДУМАЙТЕ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Новые медикаменты или изменение дозировки могут вызвать аллергию и затруднение дыхания.</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Случайная передозировка некоторых медикаментов может замедлить или остановить дыхание.</a:t>
            </a:r>
            <a:endParaRPr dirty="0"/>
          </a:p>
        </p:txBody>
      </p:sp>
      <p:pic>
        <p:nvPicPr>
          <p:cNvPr id="430" name="Google Shape;430;p19"/>
          <p:cNvPicPr preferRelativeResize="0"/>
          <p:nvPr/>
        </p:nvPicPr>
        <p:blipFill rotWithShape="1">
          <a:blip r:embed="rId4">
            <a:alphaModFix/>
          </a:blip>
          <a:srcRect/>
          <a:stretch/>
        </p:blipFill>
        <p:spPr>
          <a:xfrm>
            <a:off x="299879" y="4501370"/>
            <a:ext cx="1076641" cy="1132074"/>
          </a:xfrm>
          <a:prstGeom prst="rect">
            <a:avLst/>
          </a:prstGeom>
          <a:noFill/>
          <a:ln>
            <a:noFill/>
          </a:ln>
        </p:spPr>
      </p:pic>
      <p:sp>
        <p:nvSpPr>
          <p:cNvPr id="431" name="Google Shape;431;p19"/>
          <p:cNvSpPr txBox="1"/>
          <p:nvPr/>
        </p:nvSpPr>
        <p:spPr>
          <a:xfrm>
            <a:off x="10428514" y="3167390"/>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432" name="Google Shape;432;p19" descr="A picture containing text, clipart&#10;&#10;Description automatically generated"/>
          <p:cNvPicPr preferRelativeResize="0"/>
          <p:nvPr/>
        </p:nvPicPr>
        <p:blipFill rotWithShape="1">
          <a:blip r:embed="rId5">
            <a:alphaModFix/>
          </a:blip>
          <a:srcRect/>
          <a:stretch/>
        </p:blipFill>
        <p:spPr>
          <a:xfrm>
            <a:off x="10297224" y="764995"/>
            <a:ext cx="1866900" cy="1857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
          <p:cNvSpPr txBox="1"/>
          <p:nvPr/>
        </p:nvSpPr>
        <p:spPr>
          <a:xfrm>
            <a:off x="-2044" y="394276"/>
            <a:ext cx="12193740" cy="135635"/>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264" name="Google Shape;264;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Цели</a:t>
            </a:r>
            <a:endParaRPr/>
          </a:p>
        </p:txBody>
      </p:sp>
      <p:sp>
        <p:nvSpPr>
          <p:cNvPr id="265" name="Google Shape;265;p2"/>
          <p:cNvSpPr txBox="1">
            <a:spLocks noGrp="1"/>
          </p:cNvSpPr>
          <p:nvPr>
            <p:ph type="body" idx="1"/>
          </p:nvPr>
        </p:nvSpPr>
        <p:spPr>
          <a:xfrm>
            <a:off x="838200" y="1400754"/>
            <a:ext cx="10515600" cy="537596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ts val="2000"/>
              <a:buNone/>
            </a:pPr>
            <a:r>
              <a:rPr lang="ru-RU" sz="2000" dirty="0">
                <a:solidFill>
                  <a:srgbClr val="1F3864"/>
                </a:solidFill>
                <a:latin typeface="Arial"/>
                <a:ea typeface="Arial"/>
                <a:cs typeface="Arial"/>
                <a:sym typeface="Arial"/>
              </a:rPr>
              <a:t>По окончании этого модуля вы сможете:</a:t>
            </a:r>
            <a:endParaRPr dirty="0"/>
          </a:p>
          <a:p>
            <a:pPr marL="228600" lvl="0" indent="-228600" algn="l" rtl="0">
              <a:lnSpc>
                <a:spcPct val="90000"/>
              </a:lnSpc>
              <a:spcBef>
                <a:spcPts val="1000"/>
              </a:spcBef>
              <a:spcAft>
                <a:spcPts val="0"/>
              </a:spcAft>
              <a:buClr>
                <a:srgbClr val="000000"/>
              </a:buClr>
              <a:buSzPts val="2000"/>
              <a:buFont typeface="Arial"/>
              <a:buChar char="•"/>
            </a:pPr>
            <a:r>
              <a:rPr lang="ru-RU" sz="2000" dirty="0">
                <a:solidFill>
                  <a:srgbClr val="000000"/>
                </a:solidFill>
                <a:latin typeface="Arial"/>
                <a:ea typeface="Arial"/>
                <a:cs typeface="Arial"/>
                <a:sym typeface="Arial"/>
              </a:rPr>
              <a:t>Понимать ключевые элементы анамнеза, собранного по схеме SAMPLE у пациента с затрудненным дыханием</a:t>
            </a:r>
            <a:endParaRPr dirty="0"/>
          </a:p>
          <a:p>
            <a:pPr marL="228600" lvl="0" indent="-228600" algn="l" rtl="0">
              <a:lnSpc>
                <a:spcPct val="90000"/>
              </a:lnSpc>
              <a:spcBef>
                <a:spcPts val="1000"/>
              </a:spcBef>
              <a:spcAft>
                <a:spcPts val="0"/>
              </a:spcAft>
              <a:buClr>
                <a:srgbClr val="000000"/>
              </a:buClr>
              <a:buSzPts val="2000"/>
              <a:buFont typeface="Arial"/>
              <a:buChar char="•"/>
            </a:pPr>
            <a:r>
              <a:rPr lang="ru-RU" sz="2000" dirty="0">
                <a:solidFill>
                  <a:srgbClr val="000000"/>
                </a:solidFill>
                <a:latin typeface="Arial"/>
                <a:ea typeface="Arial"/>
                <a:cs typeface="Arial"/>
                <a:sym typeface="Arial"/>
              </a:rPr>
              <a:t>Распознавать ключевые элементы анамнеза, указывающие на различные причины затрудненного дыхания.</a:t>
            </a:r>
            <a:endParaRPr dirty="0"/>
          </a:p>
          <a:p>
            <a:pPr marL="228600" lvl="0" indent="-228600" algn="l" rtl="0">
              <a:lnSpc>
                <a:spcPct val="90000"/>
              </a:lnSpc>
              <a:spcBef>
                <a:spcPts val="1000"/>
              </a:spcBef>
              <a:spcAft>
                <a:spcPts val="0"/>
              </a:spcAft>
              <a:buClr>
                <a:srgbClr val="000000"/>
              </a:buClr>
              <a:buSzPts val="2000"/>
              <a:buFont typeface="Arial"/>
              <a:buChar char="•"/>
            </a:pPr>
            <a:r>
              <a:rPr lang="ru-RU" sz="2000" dirty="0">
                <a:solidFill>
                  <a:srgbClr val="000000"/>
                </a:solidFill>
                <a:latin typeface="Arial"/>
                <a:ea typeface="Arial"/>
                <a:cs typeface="Arial"/>
                <a:sym typeface="Arial"/>
              </a:rPr>
              <a:t>Описать, как проводить вторичное обследование пациента с затрудненным дыханием </a:t>
            </a:r>
            <a:endParaRPr dirty="0"/>
          </a:p>
          <a:p>
            <a:pPr marL="228600" lvl="0" indent="-228600" algn="l" rtl="0">
              <a:lnSpc>
                <a:spcPct val="90000"/>
              </a:lnSpc>
              <a:spcBef>
                <a:spcPts val="1000"/>
              </a:spcBef>
              <a:spcAft>
                <a:spcPts val="0"/>
              </a:spcAft>
              <a:buClr>
                <a:srgbClr val="000000"/>
              </a:buClr>
              <a:buSzPts val="2000"/>
              <a:buFont typeface="Arial"/>
              <a:buChar char="•"/>
            </a:pPr>
            <a:r>
              <a:rPr lang="ru-RU" sz="2000" dirty="0">
                <a:solidFill>
                  <a:srgbClr val="000000"/>
                </a:solidFill>
                <a:latin typeface="Arial"/>
                <a:ea typeface="Arial"/>
                <a:cs typeface="Arial"/>
                <a:sym typeface="Arial"/>
              </a:rPr>
              <a:t>Распознавать признаки затрудненного дыхания </a:t>
            </a:r>
            <a:endParaRPr dirty="0"/>
          </a:p>
          <a:p>
            <a:pPr marL="228600" lvl="0" indent="-228600" algn="l" rtl="0">
              <a:lnSpc>
                <a:spcPct val="90000"/>
              </a:lnSpc>
              <a:spcBef>
                <a:spcPts val="1000"/>
              </a:spcBef>
              <a:spcAft>
                <a:spcPts val="0"/>
              </a:spcAft>
              <a:buClr>
                <a:srgbClr val="000000"/>
              </a:buClr>
              <a:buSzPts val="2000"/>
              <a:buFont typeface="Arial"/>
              <a:buChar char="•"/>
            </a:pPr>
            <a:r>
              <a:rPr lang="ru-RU" sz="2000" dirty="0">
                <a:solidFill>
                  <a:srgbClr val="000000"/>
                </a:solidFill>
                <a:latin typeface="Arial"/>
                <a:ea typeface="Arial"/>
                <a:cs typeface="Arial"/>
                <a:sym typeface="Arial"/>
              </a:rPr>
              <a:t>Перечислить причины затрудненного дыхания, представляющие высокий риск </a:t>
            </a:r>
            <a:endParaRPr dirty="0"/>
          </a:p>
          <a:p>
            <a:pPr marL="228600" lvl="0" indent="-228600" algn="l" rtl="0">
              <a:lnSpc>
                <a:spcPct val="90000"/>
              </a:lnSpc>
              <a:spcBef>
                <a:spcPts val="1000"/>
              </a:spcBef>
              <a:spcAft>
                <a:spcPts val="0"/>
              </a:spcAft>
              <a:buClr>
                <a:srgbClr val="000000"/>
              </a:buClr>
              <a:buSzPts val="2000"/>
              <a:buFont typeface="Arial"/>
              <a:buChar char="•"/>
            </a:pPr>
            <a:r>
              <a:rPr lang="ru-RU" sz="2000" dirty="0">
                <a:solidFill>
                  <a:srgbClr val="000000"/>
                </a:solidFill>
                <a:latin typeface="Arial"/>
                <a:ea typeface="Arial"/>
                <a:cs typeface="Arial"/>
                <a:sym typeface="Arial"/>
              </a:rPr>
              <a:t>Описать критические действия при лечении пациентов с затрудненным дыханием </a:t>
            </a:r>
            <a:endParaRPr dirty="0"/>
          </a:p>
          <a:p>
            <a:pPr marL="228600" lvl="0" indent="-228600" algn="l" rtl="0">
              <a:lnSpc>
                <a:spcPct val="90000"/>
              </a:lnSpc>
              <a:spcBef>
                <a:spcPts val="1000"/>
              </a:spcBef>
              <a:spcAft>
                <a:spcPts val="0"/>
              </a:spcAft>
              <a:buClr>
                <a:srgbClr val="000000"/>
              </a:buClr>
              <a:buSzPts val="2000"/>
              <a:buFont typeface="Arial"/>
              <a:buChar char="•"/>
            </a:pPr>
            <a:r>
              <a:rPr lang="ru-RU" sz="2000" dirty="0">
                <a:solidFill>
                  <a:srgbClr val="000000"/>
                </a:solidFill>
                <a:latin typeface="Arial"/>
                <a:ea typeface="Arial"/>
                <a:cs typeface="Arial"/>
                <a:sym typeface="Arial"/>
              </a:rPr>
              <a:t>Определить основные навыки по устранению причин затрудненного дыхания, представляющих высокий риск </a:t>
            </a:r>
            <a:endParaRPr dirty="0"/>
          </a:p>
          <a:p>
            <a:pPr marL="228600" lvl="0" indent="-228600" algn="l" rtl="0">
              <a:lnSpc>
                <a:spcPct val="90000"/>
              </a:lnSpc>
              <a:spcBef>
                <a:spcPts val="1000"/>
              </a:spcBef>
              <a:spcAft>
                <a:spcPts val="0"/>
              </a:spcAft>
              <a:buClr>
                <a:srgbClr val="000000"/>
              </a:buClr>
              <a:buSzPts val="2000"/>
              <a:buFont typeface="Arial"/>
              <a:buChar char="•"/>
            </a:pPr>
            <a:r>
              <a:rPr lang="ru-RU" sz="2000" dirty="0">
                <a:solidFill>
                  <a:srgbClr val="000000"/>
                </a:solidFill>
                <a:latin typeface="Arial"/>
                <a:ea typeface="Arial"/>
                <a:cs typeface="Arial"/>
                <a:sym typeface="Arial"/>
              </a:rPr>
              <a:t>Описать особые педиатрические аспекты у пациентов с затрудненным дыханием</a:t>
            </a:r>
            <a:endParaRPr dirty="0"/>
          </a:p>
          <a:p>
            <a:pPr marL="228600" lvl="0" indent="-228600" algn="l" rtl="0">
              <a:lnSpc>
                <a:spcPct val="90000"/>
              </a:lnSpc>
              <a:spcBef>
                <a:spcPts val="1000"/>
              </a:spcBef>
              <a:spcAft>
                <a:spcPts val="0"/>
              </a:spcAft>
              <a:buClr>
                <a:srgbClr val="000000"/>
              </a:buClr>
              <a:buSzPts val="2000"/>
              <a:buFont typeface="Arial"/>
              <a:buChar char="•"/>
            </a:pPr>
            <a:r>
              <a:rPr lang="ru-RU" sz="2000" dirty="0">
                <a:solidFill>
                  <a:srgbClr val="000000"/>
                </a:solidFill>
                <a:latin typeface="Arial"/>
                <a:ea typeface="Arial"/>
                <a:cs typeface="Arial"/>
                <a:sym typeface="Arial"/>
              </a:rPr>
              <a:t>Определять порядок действий во время передачи и транспортировки пациентов с затрудненным дыханием</a:t>
            </a:r>
            <a:endParaRPr sz="2000" dirty="0">
              <a:solidFill>
                <a:srgbClr val="1F3864"/>
              </a:solidFill>
              <a:latin typeface="Arial"/>
              <a:ea typeface="Arial"/>
              <a:cs typeface="Arial"/>
              <a:sym typeface="Arial"/>
            </a:endParaRPr>
          </a:p>
        </p:txBody>
      </p:sp>
    </p:spTree>
  </p:cSld>
  <p:clrMapOvr>
    <a:masterClrMapping/>
  </p:clrMapOvr>
  <p:transition spd="slow" advTm="18998">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P</a:t>
            </a:r>
            <a:r>
              <a:rPr lang="ru-RU" sz="4000">
                <a:solidFill>
                  <a:srgbClr val="1F3864"/>
                </a:solidFill>
                <a:latin typeface="Arial"/>
                <a:ea typeface="Arial"/>
                <a:cs typeface="Arial"/>
                <a:sym typeface="Arial"/>
              </a:rPr>
              <a:t>: Анамнез жизни</a:t>
            </a:r>
            <a:endParaRPr/>
          </a:p>
        </p:txBody>
      </p:sp>
      <p:sp>
        <p:nvSpPr>
          <p:cNvPr id="439" name="Google Shape;439;p20"/>
          <p:cNvSpPr txBox="1">
            <a:spLocks noGrp="1"/>
          </p:cNvSpPr>
          <p:nvPr>
            <p:ph type="body" idx="1"/>
          </p:nvPr>
        </p:nvSpPr>
        <p:spPr>
          <a:xfrm>
            <a:off x="1103474" y="1788678"/>
            <a:ext cx="9692927" cy="4351338"/>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110000"/>
              </a:lnSpc>
              <a:spcBef>
                <a:spcPts val="0"/>
              </a:spcBef>
              <a:spcAft>
                <a:spcPts val="0"/>
              </a:spcAft>
              <a:buClr>
                <a:schemeClr val="dk1"/>
              </a:buClr>
              <a:buSzPct val="100000"/>
              <a:buNone/>
            </a:pPr>
            <a:r>
              <a:rPr lang="ru-RU" sz="2400" b="1" dirty="0">
                <a:latin typeface="Arial"/>
                <a:ea typeface="Arial"/>
                <a:cs typeface="Arial"/>
                <a:sym typeface="Arial"/>
              </a:rPr>
              <a:t>СПРОСИТЕ</a:t>
            </a:r>
            <a:endParaRPr dirty="0"/>
          </a:p>
          <a:p>
            <a:pPr marL="685800" lvl="1" indent="-228600" algn="l" rtl="0">
              <a:lnSpc>
                <a:spcPct val="110000"/>
              </a:lnSpc>
              <a:spcBef>
                <a:spcPts val="500"/>
              </a:spcBef>
              <a:spcAft>
                <a:spcPts val="0"/>
              </a:spcAft>
              <a:buClr>
                <a:schemeClr val="dk1"/>
              </a:buClr>
              <a:buSzPct val="100000"/>
              <a:buChar char="•"/>
            </a:pPr>
            <a:r>
              <a:rPr lang="ru-RU" dirty="0">
                <a:latin typeface="Arial"/>
                <a:ea typeface="Arial"/>
                <a:cs typeface="Arial"/>
                <a:sym typeface="Arial"/>
              </a:rPr>
              <a:t>О наличии в анамнезе астмы или хронической обструктивной болезни легких (ХОБЛ)</a:t>
            </a:r>
            <a:endParaRPr dirty="0"/>
          </a:p>
          <a:p>
            <a:pPr marL="685800" lvl="1" indent="-228600" algn="l" rtl="0">
              <a:lnSpc>
                <a:spcPct val="110000"/>
              </a:lnSpc>
              <a:spcBef>
                <a:spcPts val="500"/>
              </a:spcBef>
              <a:spcAft>
                <a:spcPts val="0"/>
              </a:spcAft>
              <a:buClr>
                <a:schemeClr val="dk1"/>
              </a:buClr>
              <a:buSzPct val="100000"/>
              <a:buChar char="•"/>
            </a:pPr>
            <a:r>
              <a:rPr lang="ru-RU" dirty="0">
                <a:latin typeface="Arial"/>
                <a:ea typeface="Arial"/>
                <a:cs typeface="Arial"/>
                <a:sym typeface="Arial"/>
              </a:rPr>
              <a:t>О наличии в анамнезе болезни сердца или почек</a:t>
            </a:r>
            <a:endParaRPr dirty="0"/>
          </a:p>
          <a:p>
            <a:pPr marL="685800" lvl="1" indent="-228600" algn="l" rtl="0">
              <a:lnSpc>
                <a:spcPct val="110000"/>
              </a:lnSpc>
              <a:spcBef>
                <a:spcPts val="500"/>
              </a:spcBef>
              <a:spcAft>
                <a:spcPts val="0"/>
              </a:spcAft>
              <a:buClr>
                <a:schemeClr val="dk1"/>
              </a:buClr>
              <a:buSzPct val="100000"/>
              <a:buChar char="•"/>
            </a:pPr>
            <a:r>
              <a:rPr lang="ru-RU" dirty="0">
                <a:latin typeface="Arial"/>
                <a:ea typeface="Arial"/>
                <a:cs typeface="Arial"/>
                <a:sym typeface="Arial"/>
              </a:rPr>
              <a:t>О наличии в анамнезе туберкулеза или рака </a:t>
            </a:r>
            <a:endParaRPr dirty="0"/>
          </a:p>
          <a:p>
            <a:pPr marL="685800" lvl="1" indent="-87630" algn="l" rtl="0">
              <a:lnSpc>
                <a:spcPct val="110000"/>
              </a:lnSpc>
              <a:spcBef>
                <a:spcPts val="500"/>
              </a:spcBef>
              <a:spcAft>
                <a:spcPts val="0"/>
              </a:spcAft>
              <a:buClr>
                <a:schemeClr val="dk1"/>
              </a:buClr>
              <a:buSzPct val="100000"/>
              <a:buNone/>
            </a:pPr>
            <a:endParaRPr dirty="0">
              <a:solidFill>
                <a:schemeClr val="accent2"/>
              </a:solidFill>
              <a:latin typeface="Arial"/>
              <a:ea typeface="Arial"/>
              <a:cs typeface="Arial"/>
              <a:sym typeface="Arial"/>
            </a:endParaRPr>
          </a:p>
          <a:p>
            <a:pPr marL="457200" lvl="1" indent="0" algn="l" rtl="0">
              <a:lnSpc>
                <a:spcPct val="110000"/>
              </a:lnSpc>
              <a:spcBef>
                <a:spcPts val="500"/>
              </a:spcBef>
              <a:spcAft>
                <a:spcPts val="0"/>
              </a:spcAft>
              <a:buClr>
                <a:schemeClr val="accent2"/>
              </a:buClr>
              <a:buSzPct val="100000"/>
              <a:buNone/>
            </a:pPr>
            <a:r>
              <a:rPr lang="ru-RU" dirty="0">
                <a:solidFill>
                  <a:schemeClr val="accent2"/>
                </a:solidFill>
                <a:latin typeface="Arial"/>
                <a:ea typeface="Arial"/>
                <a:cs typeface="Arial"/>
                <a:sym typeface="Arial"/>
              </a:rPr>
              <a:t>ПОДУМАЙТЕ</a:t>
            </a:r>
            <a:endParaRPr dirty="0"/>
          </a:p>
          <a:p>
            <a:pPr marL="685800" lvl="1" indent="-228600" algn="l" rtl="0">
              <a:lnSpc>
                <a:spcPct val="110000"/>
              </a:lnSpc>
              <a:spcBef>
                <a:spcPts val="500"/>
              </a:spcBef>
              <a:spcAft>
                <a:spcPts val="0"/>
              </a:spcAft>
              <a:buClr>
                <a:schemeClr val="dk1"/>
              </a:buClr>
              <a:buSzPct val="100000"/>
              <a:buChar char="•"/>
            </a:pPr>
            <a:r>
              <a:rPr lang="ru-RU" dirty="0">
                <a:latin typeface="Arial"/>
                <a:ea typeface="Arial"/>
                <a:cs typeface="Arial"/>
                <a:sym typeface="Arial"/>
              </a:rPr>
              <a:t>Астма и ХОБЛ вызывают эпизоды затруднения дыхания.</a:t>
            </a:r>
            <a:endParaRPr dirty="0"/>
          </a:p>
          <a:p>
            <a:pPr marL="685800" lvl="1" indent="-228600" algn="l" rtl="0">
              <a:lnSpc>
                <a:spcPct val="110000"/>
              </a:lnSpc>
              <a:spcBef>
                <a:spcPts val="500"/>
              </a:spcBef>
              <a:spcAft>
                <a:spcPts val="0"/>
              </a:spcAft>
              <a:buClr>
                <a:schemeClr val="dk1"/>
              </a:buClr>
              <a:buSzPct val="100000"/>
              <a:buChar char="•"/>
            </a:pPr>
            <a:r>
              <a:rPr lang="ru-RU" dirty="0">
                <a:latin typeface="Arial"/>
                <a:ea typeface="Arial"/>
                <a:cs typeface="Arial"/>
                <a:sym typeface="Arial"/>
              </a:rPr>
              <a:t>Сердечная или почечная недостаточность может привести к накоплению жидкости в легких.</a:t>
            </a:r>
            <a:endParaRPr dirty="0"/>
          </a:p>
          <a:p>
            <a:pPr marL="685800" lvl="1" indent="-228600" algn="l" rtl="0">
              <a:lnSpc>
                <a:spcPct val="110000"/>
              </a:lnSpc>
              <a:spcBef>
                <a:spcPts val="500"/>
              </a:spcBef>
              <a:spcAft>
                <a:spcPts val="0"/>
              </a:spcAft>
              <a:buClr>
                <a:schemeClr val="dk1"/>
              </a:buClr>
              <a:buSzPct val="100000"/>
              <a:buChar char="•"/>
            </a:pPr>
            <a:r>
              <a:rPr lang="ru-RU" dirty="0">
                <a:latin typeface="Arial"/>
                <a:ea typeface="Arial"/>
                <a:cs typeface="Arial"/>
                <a:sym typeface="Arial"/>
              </a:rPr>
              <a:t>Сердечные приступы могут сопровождаться затруднением дыхания.</a:t>
            </a:r>
            <a:endParaRPr dirty="0"/>
          </a:p>
          <a:p>
            <a:pPr marL="685800" lvl="1" indent="-228600" algn="l" rtl="0">
              <a:lnSpc>
                <a:spcPct val="110000"/>
              </a:lnSpc>
              <a:spcBef>
                <a:spcPts val="500"/>
              </a:spcBef>
              <a:spcAft>
                <a:spcPts val="0"/>
              </a:spcAft>
              <a:buClr>
                <a:schemeClr val="dk1"/>
              </a:buClr>
              <a:buSzPct val="100000"/>
              <a:buChar char="•"/>
            </a:pPr>
            <a:r>
              <a:rPr lang="ru-RU" dirty="0">
                <a:latin typeface="Arial"/>
                <a:ea typeface="Arial"/>
                <a:cs typeface="Arial"/>
                <a:sym typeface="Arial"/>
              </a:rPr>
              <a:t>Перикардиальные и плевральные выпоты могут быть вызваны раком, туберкулезом или заболеваниями почек.</a:t>
            </a:r>
            <a:endParaRPr dirty="0">
              <a:latin typeface="Arial"/>
              <a:ea typeface="Arial"/>
              <a:cs typeface="Arial"/>
              <a:sym typeface="Arial"/>
            </a:endParaRPr>
          </a:p>
        </p:txBody>
      </p:sp>
      <p:pic>
        <p:nvPicPr>
          <p:cNvPr id="440" name="Google Shape;440;p20"/>
          <p:cNvPicPr preferRelativeResize="0"/>
          <p:nvPr/>
        </p:nvPicPr>
        <p:blipFill rotWithShape="1">
          <a:blip r:embed="rId3">
            <a:alphaModFix/>
          </a:blip>
          <a:srcRect/>
          <a:stretch/>
        </p:blipFill>
        <p:spPr>
          <a:xfrm>
            <a:off x="299879" y="4408012"/>
            <a:ext cx="1076641" cy="11320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P</a:t>
            </a:r>
            <a:r>
              <a:rPr lang="ru-RU" sz="4000">
                <a:solidFill>
                  <a:srgbClr val="1F3864"/>
                </a:solidFill>
                <a:latin typeface="Arial"/>
                <a:ea typeface="Arial"/>
                <a:cs typeface="Arial"/>
                <a:sym typeface="Arial"/>
              </a:rPr>
              <a:t>: Анамнез жизни</a:t>
            </a:r>
            <a:endParaRPr/>
          </a:p>
        </p:txBody>
      </p:sp>
      <p:sp>
        <p:nvSpPr>
          <p:cNvPr id="447" name="Google Shape;447;p21"/>
          <p:cNvSpPr txBox="1">
            <a:spLocks noGrp="1"/>
          </p:cNvSpPr>
          <p:nvPr>
            <p:ph type="body" idx="1"/>
          </p:nvPr>
        </p:nvSpPr>
        <p:spPr>
          <a:xfrm>
            <a:off x="1237129" y="1825625"/>
            <a:ext cx="9531563" cy="4351338"/>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110000"/>
              </a:lnSpc>
              <a:spcBef>
                <a:spcPts val="0"/>
              </a:spcBef>
              <a:spcAft>
                <a:spcPts val="0"/>
              </a:spcAft>
              <a:buClr>
                <a:schemeClr val="dk1"/>
              </a:buClr>
              <a:buSzPct val="100000"/>
              <a:buNone/>
            </a:pPr>
            <a:r>
              <a:rPr lang="ru-RU" b="1" dirty="0">
                <a:latin typeface="Arial"/>
                <a:ea typeface="Arial"/>
                <a:cs typeface="Arial"/>
                <a:sym typeface="Arial"/>
              </a:rPr>
              <a:t>СПРОСИТЕ</a:t>
            </a:r>
            <a:endParaRPr dirty="0"/>
          </a:p>
          <a:p>
            <a:pPr marL="685800" lvl="1" indent="-228600" algn="l" rtl="0">
              <a:lnSpc>
                <a:spcPct val="110000"/>
              </a:lnSpc>
              <a:spcBef>
                <a:spcPts val="500"/>
              </a:spcBef>
              <a:spcAft>
                <a:spcPts val="0"/>
              </a:spcAft>
              <a:buClr>
                <a:schemeClr val="dk1"/>
              </a:buClr>
              <a:buSzPct val="100000"/>
              <a:buChar char="•"/>
            </a:pPr>
            <a:r>
              <a:rPr lang="ru-RU" dirty="0">
                <a:latin typeface="Arial"/>
                <a:ea typeface="Arial"/>
                <a:cs typeface="Arial"/>
                <a:sym typeface="Arial"/>
              </a:rPr>
              <a:t>О наличии диабета в анамнезе</a:t>
            </a:r>
            <a:endParaRPr dirty="0"/>
          </a:p>
          <a:p>
            <a:pPr marL="685800" lvl="1" indent="-228600" algn="l" rtl="0">
              <a:lnSpc>
                <a:spcPct val="110000"/>
              </a:lnSpc>
              <a:spcBef>
                <a:spcPts val="500"/>
              </a:spcBef>
              <a:spcAft>
                <a:spcPts val="0"/>
              </a:spcAft>
              <a:buClr>
                <a:schemeClr val="dk1"/>
              </a:buClr>
              <a:buSzPct val="100000"/>
              <a:buChar char="•"/>
            </a:pPr>
            <a:r>
              <a:rPr lang="ru-RU" dirty="0">
                <a:latin typeface="Arial"/>
                <a:ea typeface="Arial"/>
                <a:cs typeface="Arial"/>
                <a:sym typeface="Arial"/>
              </a:rPr>
              <a:t>Курение в анамнезе</a:t>
            </a:r>
            <a:endParaRPr dirty="0"/>
          </a:p>
          <a:p>
            <a:pPr marL="685800" lvl="1" indent="-228600" algn="l" rtl="0">
              <a:lnSpc>
                <a:spcPct val="110000"/>
              </a:lnSpc>
              <a:spcBef>
                <a:spcPts val="500"/>
              </a:spcBef>
              <a:spcAft>
                <a:spcPts val="0"/>
              </a:spcAft>
              <a:buClr>
                <a:schemeClr val="dk1"/>
              </a:buClr>
              <a:buSzPct val="100000"/>
              <a:buChar char="•"/>
            </a:pPr>
            <a:r>
              <a:rPr lang="ru-RU" dirty="0">
                <a:latin typeface="Arial"/>
                <a:ea typeface="Arial"/>
                <a:cs typeface="Arial"/>
                <a:sym typeface="Arial"/>
              </a:rPr>
              <a:t>О наличии ВИЧ в анамнезе </a:t>
            </a:r>
            <a:endParaRPr dirty="0"/>
          </a:p>
          <a:p>
            <a:pPr marL="685800" lvl="1" indent="-87630" algn="l" rtl="0">
              <a:lnSpc>
                <a:spcPct val="110000"/>
              </a:lnSpc>
              <a:spcBef>
                <a:spcPts val="500"/>
              </a:spcBef>
              <a:spcAft>
                <a:spcPts val="0"/>
              </a:spcAft>
              <a:buClr>
                <a:schemeClr val="dk1"/>
              </a:buClr>
              <a:buSzPct val="100000"/>
              <a:buNone/>
            </a:pPr>
            <a:endParaRPr dirty="0">
              <a:latin typeface="Arial"/>
              <a:ea typeface="Arial"/>
              <a:cs typeface="Arial"/>
              <a:sym typeface="Arial"/>
            </a:endParaRPr>
          </a:p>
          <a:p>
            <a:pPr marL="685800" lvl="1" indent="-87630" algn="l" rtl="0">
              <a:lnSpc>
                <a:spcPct val="110000"/>
              </a:lnSpc>
              <a:spcBef>
                <a:spcPts val="500"/>
              </a:spcBef>
              <a:spcAft>
                <a:spcPts val="0"/>
              </a:spcAft>
              <a:buClr>
                <a:schemeClr val="dk1"/>
              </a:buClr>
              <a:buSzPct val="100000"/>
              <a:buNone/>
            </a:pPr>
            <a:endParaRPr dirty="0">
              <a:latin typeface="Arial"/>
              <a:ea typeface="Arial"/>
              <a:cs typeface="Arial"/>
              <a:sym typeface="Arial"/>
            </a:endParaRPr>
          </a:p>
          <a:p>
            <a:pPr marL="0" lvl="0" indent="0" algn="l" rtl="0">
              <a:lnSpc>
                <a:spcPct val="110000"/>
              </a:lnSpc>
              <a:spcBef>
                <a:spcPts val="1000"/>
              </a:spcBef>
              <a:spcAft>
                <a:spcPts val="0"/>
              </a:spcAft>
              <a:buClr>
                <a:schemeClr val="accent2"/>
              </a:buClr>
              <a:buSzPct val="100000"/>
              <a:buNone/>
            </a:pPr>
            <a:r>
              <a:rPr lang="ru-RU" dirty="0">
                <a:solidFill>
                  <a:schemeClr val="accent2"/>
                </a:solidFill>
                <a:latin typeface="Arial"/>
                <a:ea typeface="Arial"/>
                <a:cs typeface="Arial"/>
                <a:sym typeface="Arial"/>
              </a:rPr>
              <a:t>ПОДУМАЙТЕ</a:t>
            </a:r>
            <a:endParaRPr dirty="0"/>
          </a:p>
          <a:p>
            <a:pPr marL="685800" lvl="2" indent="-228600" algn="l" rtl="0">
              <a:lnSpc>
                <a:spcPct val="110000"/>
              </a:lnSpc>
              <a:spcBef>
                <a:spcPts val="1000"/>
              </a:spcBef>
              <a:spcAft>
                <a:spcPts val="0"/>
              </a:spcAft>
              <a:buClr>
                <a:schemeClr val="dk1"/>
              </a:buClr>
              <a:buSzPct val="100000"/>
              <a:buChar char="•"/>
            </a:pPr>
            <a:r>
              <a:rPr lang="ru-RU" sz="2400" dirty="0">
                <a:latin typeface="Arial"/>
                <a:ea typeface="Arial"/>
                <a:cs typeface="Arial"/>
                <a:sym typeface="Arial"/>
              </a:rPr>
              <a:t>У диабетиков учащенное дыхание может быть следствием диабетического кетоацидоза.</a:t>
            </a:r>
            <a:endParaRPr dirty="0"/>
          </a:p>
          <a:p>
            <a:pPr marL="685800" lvl="1" indent="-228600" algn="l" rtl="0">
              <a:lnSpc>
                <a:spcPct val="110000"/>
              </a:lnSpc>
              <a:spcBef>
                <a:spcPts val="500"/>
              </a:spcBef>
              <a:spcAft>
                <a:spcPts val="0"/>
              </a:spcAft>
              <a:buClr>
                <a:schemeClr val="dk1"/>
              </a:buClr>
              <a:buSzPct val="100000"/>
              <a:buChar char="•"/>
            </a:pPr>
            <a:r>
              <a:rPr lang="ru-RU" dirty="0">
                <a:latin typeface="Arial"/>
                <a:ea typeface="Arial"/>
                <a:cs typeface="Arial"/>
                <a:sym typeface="Arial"/>
              </a:rPr>
              <a:t>Курение повышает риск развития астмы, ХОБЛ, рака легких, сердечного приступа.</a:t>
            </a:r>
            <a:endParaRPr dirty="0"/>
          </a:p>
          <a:p>
            <a:pPr marL="685800" lvl="1" indent="-228600" algn="l" rtl="0">
              <a:lnSpc>
                <a:spcPct val="110000"/>
              </a:lnSpc>
              <a:spcBef>
                <a:spcPts val="500"/>
              </a:spcBef>
              <a:spcAft>
                <a:spcPts val="0"/>
              </a:spcAft>
              <a:buClr>
                <a:schemeClr val="dk1"/>
              </a:buClr>
              <a:buSzPct val="100000"/>
              <a:buChar char="•"/>
            </a:pPr>
            <a:r>
              <a:rPr lang="ru-RU" dirty="0">
                <a:latin typeface="Arial"/>
                <a:ea typeface="Arial"/>
                <a:cs typeface="Arial"/>
                <a:sym typeface="Arial"/>
              </a:rPr>
              <a:t>ВИЧ повышает риск инфекции.</a:t>
            </a:r>
            <a:endParaRPr dirty="0">
              <a:latin typeface="Arial"/>
              <a:ea typeface="Arial"/>
              <a:cs typeface="Arial"/>
              <a:sym typeface="Arial"/>
            </a:endParaRPr>
          </a:p>
        </p:txBody>
      </p:sp>
      <p:pic>
        <p:nvPicPr>
          <p:cNvPr id="448" name="Google Shape;448;p21"/>
          <p:cNvPicPr preferRelativeResize="0"/>
          <p:nvPr/>
        </p:nvPicPr>
        <p:blipFill rotWithShape="1">
          <a:blip r:embed="rId3">
            <a:alphaModFix/>
          </a:blip>
          <a:srcRect/>
          <a:stretch/>
        </p:blipFill>
        <p:spPr>
          <a:xfrm>
            <a:off x="299879" y="4748505"/>
            <a:ext cx="1076641" cy="1132074"/>
          </a:xfrm>
          <a:prstGeom prst="rect">
            <a:avLst/>
          </a:prstGeom>
          <a:noFill/>
          <a:ln>
            <a:noFill/>
          </a:ln>
        </p:spPr>
      </p:pic>
      <p:pic>
        <p:nvPicPr>
          <p:cNvPr id="449" name="Google Shape;449;p21" descr="A picture containing vector graphics&#10;&#10;Description automatically generated"/>
          <p:cNvPicPr preferRelativeResize="0"/>
          <p:nvPr/>
        </p:nvPicPr>
        <p:blipFill rotWithShape="1">
          <a:blip r:embed="rId4">
            <a:alphaModFix/>
          </a:blip>
          <a:srcRect/>
          <a:stretch/>
        </p:blipFill>
        <p:spPr>
          <a:xfrm>
            <a:off x="8960202" y="1884565"/>
            <a:ext cx="2110903" cy="2110903"/>
          </a:xfrm>
          <a:prstGeom prst="rect">
            <a:avLst/>
          </a:prstGeom>
          <a:noFill/>
          <a:ln>
            <a:noFill/>
          </a:ln>
        </p:spPr>
      </p:pic>
      <p:sp>
        <p:nvSpPr>
          <p:cNvPr id="450" name="Google Shape;450;p21"/>
          <p:cNvSpPr txBox="1"/>
          <p:nvPr/>
        </p:nvSpPr>
        <p:spPr>
          <a:xfrm>
            <a:off x="9537430" y="3995468"/>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dirty="0">
                <a:solidFill>
                  <a:srgbClr val="1F3864"/>
                </a:solidFill>
                <a:latin typeface="Arial"/>
                <a:ea typeface="Arial"/>
                <a:cs typeface="Arial"/>
                <a:sym typeface="Arial"/>
              </a:rPr>
              <a:t>L</a:t>
            </a:r>
            <a:r>
              <a:rPr lang="ru-RU" sz="4000" dirty="0">
                <a:solidFill>
                  <a:srgbClr val="1F3864"/>
                </a:solidFill>
                <a:latin typeface="Arial"/>
                <a:ea typeface="Arial"/>
                <a:cs typeface="Arial"/>
                <a:sym typeface="Arial"/>
              </a:rPr>
              <a:t>: Последний прием пищи / питья</a:t>
            </a:r>
            <a:endParaRPr dirty="0"/>
          </a:p>
        </p:txBody>
      </p:sp>
      <p:sp>
        <p:nvSpPr>
          <p:cNvPr id="457" name="Google Shape;457;p22"/>
          <p:cNvSpPr txBox="1">
            <a:spLocks noGrp="1"/>
          </p:cNvSpPr>
          <p:nvPr>
            <p:ph type="body" idx="1"/>
          </p:nvPr>
        </p:nvSpPr>
        <p:spPr>
          <a:xfrm>
            <a:off x="1326776" y="1825625"/>
            <a:ext cx="944191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ru-RU" b="1">
                <a:latin typeface="Arial"/>
                <a:ea typeface="Arial"/>
                <a:cs typeface="Arial"/>
                <a:sym typeface="Arial"/>
              </a:rPr>
              <a:t>СПРОСИТЕ</a:t>
            </a:r>
            <a:endParaRPr/>
          </a:p>
          <a:p>
            <a:pPr marL="685800" lvl="1"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Когда пациент в последний раз ел или пил?</a:t>
            </a:r>
            <a:endParaRPr/>
          </a:p>
          <a:p>
            <a:pPr marL="685800" lvl="1" indent="-76200" algn="l" rtl="0">
              <a:lnSpc>
                <a:spcPct val="90000"/>
              </a:lnSpc>
              <a:spcBef>
                <a:spcPts val="500"/>
              </a:spcBef>
              <a:spcAft>
                <a:spcPts val="0"/>
              </a:spcAft>
              <a:buClr>
                <a:schemeClr val="dk1"/>
              </a:buClr>
              <a:buSzPts val="2400"/>
              <a:buNone/>
            </a:pPr>
            <a:endParaRPr>
              <a:latin typeface="Arial"/>
              <a:ea typeface="Arial"/>
              <a:cs typeface="Arial"/>
              <a:sym typeface="Arial"/>
            </a:endParaRPr>
          </a:p>
          <a:p>
            <a:pPr marL="685800" lvl="1" indent="-76200" algn="l" rtl="0">
              <a:lnSpc>
                <a:spcPct val="90000"/>
              </a:lnSpc>
              <a:spcBef>
                <a:spcPts val="500"/>
              </a:spcBef>
              <a:spcAft>
                <a:spcPts val="0"/>
              </a:spcAft>
              <a:buClr>
                <a:schemeClr val="dk1"/>
              </a:buClr>
              <a:buSzPts val="2400"/>
              <a:buNone/>
            </a:pPr>
            <a:endParaRPr>
              <a:latin typeface="Arial"/>
              <a:ea typeface="Arial"/>
              <a:cs typeface="Arial"/>
              <a:sym typeface="Arial"/>
            </a:endParaRPr>
          </a:p>
          <a:p>
            <a:pPr marL="685800" lvl="1" indent="-76200" algn="l" rtl="0">
              <a:lnSpc>
                <a:spcPct val="90000"/>
              </a:lnSpc>
              <a:spcBef>
                <a:spcPts val="500"/>
              </a:spcBef>
              <a:spcAft>
                <a:spcPts val="0"/>
              </a:spcAft>
              <a:buClr>
                <a:schemeClr val="dk1"/>
              </a:buClr>
              <a:buSzPts val="2400"/>
              <a:buNone/>
            </a:pPr>
            <a:endParaRPr>
              <a:latin typeface="Arial"/>
              <a:ea typeface="Arial"/>
              <a:cs typeface="Arial"/>
              <a:sym typeface="Arial"/>
            </a:endParaRPr>
          </a:p>
          <a:p>
            <a:pPr marL="685800" lvl="1" indent="-76200" algn="l" rtl="0">
              <a:lnSpc>
                <a:spcPct val="90000"/>
              </a:lnSpc>
              <a:spcBef>
                <a:spcPts val="500"/>
              </a:spcBef>
              <a:spcAft>
                <a:spcPts val="0"/>
              </a:spcAft>
              <a:buClr>
                <a:schemeClr val="dk1"/>
              </a:buClr>
              <a:buSzPts val="2400"/>
              <a:buNone/>
            </a:pPr>
            <a:endParaRPr>
              <a:latin typeface="Arial"/>
              <a:ea typeface="Arial"/>
              <a:cs typeface="Arial"/>
              <a:sym typeface="Arial"/>
            </a:endParaRPr>
          </a:p>
          <a:p>
            <a:pPr marL="0" lvl="0" indent="0" algn="l" rtl="0">
              <a:lnSpc>
                <a:spcPct val="90000"/>
              </a:lnSpc>
              <a:spcBef>
                <a:spcPts val="1000"/>
              </a:spcBef>
              <a:spcAft>
                <a:spcPts val="0"/>
              </a:spcAft>
              <a:buClr>
                <a:schemeClr val="accent2"/>
              </a:buClr>
              <a:buSzPts val="2800"/>
              <a:buNone/>
            </a:pPr>
            <a:r>
              <a:rPr lang="ru-RU">
                <a:solidFill>
                  <a:schemeClr val="accent2"/>
                </a:solidFill>
                <a:latin typeface="Arial"/>
                <a:ea typeface="Arial"/>
                <a:cs typeface="Arial"/>
                <a:sym typeface="Arial"/>
              </a:rPr>
              <a:t>ПОДУМАЙТЕ</a:t>
            </a:r>
            <a:endParaRPr/>
          </a:p>
          <a:p>
            <a:pPr marL="685800" lvl="1" indent="-228600" algn="l" rtl="0">
              <a:lnSpc>
                <a:spcPct val="90000"/>
              </a:lnSpc>
              <a:spcBef>
                <a:spcPts val="500"/>
              </a:spcBef>
              <a:spcAft>
                <a:spcPts val="0"/>
              </a:spcAft>
              <a:buClr>
                <a:schemeClr val="dk1"/>
              </a:buClr>
              <a:buSzPts val="2400"/>
              <a:buChar char="•"/>
            </a:pPr>
            <a:r>
              <a:rPr lang="ru-RU">
                <a:latin typeface="Arial"/>
                <a:ea typeface="Arial"/>
                <a:cs typeface="Arial"/>
                <a:sym typeface="Arial"/>
              </a:rPr>
              <a:t>Полный желудок подвергает пациента риску рвоты и аспирации.</a:t>
            </a:r>
            <a:endParaRPr/>
          </a:p>
          <a:p>
            <a:pPr marL="685800" lvl="1" indent="-76200" algn="l" rtl="0">
              <a:lnSpc>
                <a:spcPct val="90000"/>
              </a:lnSpc>
              <a:spcBef>
                <a:spcPts val="500"/>
              </a:spcBef>
              <a:spcAft>
                <a:spcPts val="0"/>
              </a:spcAft>
              <a:buClr>
                <a:schemeClr val="dk1"/>
              </a:buClr>
              <a:buSzPts val="2400"/>
              <a:buNone/>
            </a:pPr>
            <a:endParaRPr>
              <a:latin typeface="Arial"/>
              <a:ea typeface="Arial"/>
              <a:cs typeface="Arial"/>
              <a:sym typeface="Arial"/>
            </a:endParaRPr>
          </a:p>
          <a:p>
            <a:pPr marL="685800" lvl="1" indent="-76200" algn="l" rtl="0">
              <a:lnSpc>
                <a:spcPct val="90000"/>
              </a:lnSpc>
              <a:spcBef>
                <a:spcPts val="500"/>
              </a:spcBef>
              <a:spcAft>
                <a:spcPts val="0"/>
              </a:spcAft>
              <a:buClr>
                <a:schemeClr val="dk1"/>
              </a:buClr>
              <a:buSzPts val="2400"/>
              <a:buNone/>
            </a:pPr>
            <a:endParaRPr>
              <a:latin typeface="Arial"/>
              <a:ea typeface="Arial"/>
              <a:cs typeface="Arial"/>
              <a:sym typeface="Arial"/>
            </a:endParaRPr>
          </a:p>
        </p:txBody>
      </p:sp>
      <p:pic>
        <p:nvPicPr>
          <p:cNvPr id="458" name="Google Shape;458;p22"/>
          <p:cNvPicPr preferRelativeResize="0"/>
          <p:nvPr/>
        </p:nvPicPr>
        <p:blipFill rotWithShape="1">
          <a:blip r:embed="rId3">
            <a:alphaModFix/>
          </a:blip>
          <a:srcRect/>
          <a:stretch/>
        </p:blipFill>
        <p:spPr>
          <a:xfrm>
            <a:off x="522301" y="4624937"/>
            <a:ext cx="1076641" cy="1132074"/>
          </a:xfrm>
          <a:prstGeom prst="rect">
            <a:avLst/>
          </a:prstGeom>
          <a:noFill/>
          <a:ln>
            <a:noFill/>
          </a:ln>
        </p:spPr>
      </p:pic>
      <p:pic>
        <p:nvPicPr>
          <p:cNvPr id="459" name="Google Shape;459;p22"/>
          <p:cNvPicPr preferRelativeResize="0"/>
          <p:nvPr/>
        </p:nvPicPr>
        <p:blipFill rotWithShape="1">
          <a:blip r:embed="rId4">
            <a:alphaModFix/>
          </a:blip>
          <a:srcRect/>
          <a:stretch/>
        </p:blipFill>
        <p:spPr>
          <a:xfrm>
            <a:off x="8999706" y="1772399"/>
            <a:ext cx="2354094" cy="2354094"/>
          </a:xfrm>
          <a:prstGeom prst="rect">
            <a:avLst/>
          </a:prstGeom>
          <a:noFill/>
          <a:ln>
            <a:noFill/>
          </a:ln>
        </p:spPr>
      </p:pic>
      <p:sp>
        <p:nvSpPr>
          <p:cNvPr id="460" name="Google Shape;460;p22"/>
          <p:cNvSpPr txBox="1"/>
          <p:nvPr/>
        </p:nvSpPr>
        <p:spPr>
          <a:xfrm>
            <a:off x="9886949" y="4126493"/>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23"/>
          <p:cNvPicPr preferRelativeResize="0"/>
          <p:nvPr/>
        </p:nvPicPr>
        <p:blipFill rotWithShape="1">
          <a:blip r:embed="rId3">
            <a:alphaModFix/>
          </a:blip>
          <a:srcRect/>
          <a:stretch/>
        </p:blipFill>
        <p:spPr>
          <a:xfrm>
            <a:off x="9917443" y="2296100"/>
            <a:ext cx="2003137" cy="2003137"/>
          </a:xfrm>
          <a:prstGeom prst="rect">
            <a:avLst/>
          </a:prstGeom>
          <a:noFill/>
          <a:ln>
            <a:noFill/>
          </a:ln>
        </p:spPr>
      </p:pic>
      <p:sp>
        <p:nvSpPr>
          <p:cNvPr id="467" name="Google Shape;46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dirty="0">
                <a:solidFill>
                  <a:srgbClr val="1F3864"/>
                </a:solidFill>
                <a:latin typeface="Arial"/>
                <a:ea typeface="Arial"/>
                <a:cs typeface="Arial"/>
                <a:sym typeface="Arial"/>
              </a:rPr>
              <a:t>E</a:t>
            </a:r>
            <a:r>
              <a:rPr lang="ru-RU" sz="4000" dirty="0">
                <a:solidFill>
                  <a:srgbClr val="1F3864"/>
                </a:solidFill>
                <a:latin typeface="Arial"/>
                <a:ea typeface="Arial"/>
                <a:cs typeface="Arial"/>
                <a:sym typeface="Arial"/>
              </a:rPr>
              <a:t>: События, ставшие причиной травмы / болезни </a:t>
            </a:r>
            <a:endParaRPr dirty="0"/>
          </a:p>
        </p:txBody>
      </p:sp>
      <p:sp>
        <p:nvSpPr>
          <p:cNvPr id="468" name="Google Shape;468;p23"/>
          <p:cNvSpPr txBox="1"/>
          <p:nvPr/>
        </p:nvSpPr>
        <p:spPr>
          <a:xfrm>
            <a:off x="1272988" y="1825625"/>
            <a:ext cx="9495704" cy="4351338"/>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dk1"/>
              </a:buClr>
              <a:buSzPts val="2800"/>
              <a:buFont typeface="Arial"/>
              <a:buNone/>
            </a:pPr>
            <a:r>
              <a:rPr lang="ru-RU" sz="2800" b="1" dirty="0">
                <a:solidFill>
                  <a:schemeClr val="dk1"/>
                </a:solidFill>
                <a:latin typeface="Arial"/>
                <a:ea typeface="Arial"/>
                <a:cs typeface="Arial"/>
                <a:sym typeface="Arial"/>
              </a:rPr>
              <a:t>СПРОСИТЕ</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Что делал человек, когда начались трудности с дыханием? </a:t>
            </a:r>
            <a:endParaRPr dirty="0"/>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accent2"/>
              </a:buClr>
              <a:buSzPts val="2800"/>
              <a:buFont typeface="Arial"/>
              <a:buNone/>
            </a:pPr>
            <a:r>
              <a:rPr lang="ru-RU" sz="2800" dirty="0">
                <a:solidFill>
                  <a:schemeClr val="accent2"/>
                </a:solidFill>
                <a:latin typeface="Arial"/>
                <a:ea typeface="Arial"/>
                <a:cs typeface="Arial"/>
                <a:sym typeface="Arial"/>
              </a:rPr>
              <a:t>ПОДУМАЙТЕ</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Если затруднение дыхания возникло после еды, предполагайте асфиксию.</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Если затруднение дыхания связано с физической нагрузкой и болью в груди, предполагайте сердечный приступ.</a:t>
            </a:r>
            <a:endParaRPr dirty="0"/>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pic>
        <p:nvPicPr>
          <p:cNvPr id="469" name="Google Shape;469;p23"/>
          <p:cNvPicPr preferRelativeResize="0"/>
          <p:nvPr/>
        </p:nvPicPr>
        <p:blipFill rotWithShape="1">
          <a:blip r:embed="rId4">
            <a:alphaModFix/>
          </a:blip>
          <a:srcRect/>
          <a:stretch/>
        </p:blipFill>
        <p:spPr>
          <a:xfrm>
            <a:off x="522301" y="4624937"/>
            <a:ext cx="1076641" cy="1132074"/>
          </a:xfrm>
          <a:prstGeom prst="rect">
            <a:avLst/>
          </a:prstGeom>
          <a:noFill/>
          <a:ln>
            <a:noFill/>
          </a:ln>
        </p:spPr>
      </p:pic>
      <p:sp>
        <p:nvSpPr>
          <p:cNvPr id="470" name="Google Shape;470;p23"/>
          <p:cNvSpPr txBox="1"/>
          <p:nvPr/>
        </p:nvSpPr>
        <p:spPr>
          <a:xfrm>
            <a:off x="10037269" y="4299237"/>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4"/>
          <p:cNvSpPr txBox="1">
            <a:spLocks noGrp="1"/>
          </p:cNvSpPr>
          <p:nvPr>
            <p:ph type="title"/>
          </p:nvPr>
        </p:nvSpPr>
        <p:spPr>
          <a:xfrm>
            <a:off x="1160185" y="41867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E</a:t>
            </a:r>
            <a:r>
              <a:rPr lang="ru-RU" sz="4000">
                <a:solidFill>
                  <a:srgbClr val="1F3864"/>
                </a:solidFill>
                <a:latin typeface="Arial"/>
                <a:ea typeface="Arial"/>
                <a:cs typeface="Arial"/>
                <a:sym typeface="Arial"/>
              </a:rPr>
              <a:t>: События, ставшие причиной травмы / болезни </a:t>
            </a:r>
            <a:endParaRPr/>
          </a:p>
        </p:txBody>
      </p:sp>
      <p:sp>
        <p:nvSpPr>
          <p:cNvPr id="477" name="Google Shape;477;p24"/>
          <p:cNvSpPr txBox="1"/>
          <p:nvPr/>
        </p:nvSpPr>
        <p:spPr>
          <a:xfrm>
            <a:off x="1160185" y="1825625"/>
            <a:ext cx="10515601"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ru-RU" sz="2800" b="1" dirty="0">
                <a:solidFill>
                  <a:schemeClr val="dk1"/>
                </a:solidFill>
                <a:latin typeface="Arial"/>
                <a:ea typeface="Arial"/>
                <a:cs typeface="Arial"/>
                <a:sym typeface="Arial"/>
              </a:rPr>
              <a:t>СПРОСИТЕ</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Был ли пациент обнаружен в воде или рядом с ней? </a:t>
            </a:r>
            <a:endParaRPr dirty="0"/>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accent2"/>
              </a:buClr>
              <a:buSzPts val="2800"/>
              <a:buFont typeface="Arial"/>
              <a:buNone/>
            </a:pPr>
            <a:r>
              <a:rPr lang="ru-RU" sz="2800" dirty="0">
                <a:solidFill>
                  <a:schemeClr val="accent2"/>
                </a:solidFill>
                <a:latin typeface="Arial"/>
                <a:ea typeface="Arial"/>
                <a:cs typeface="Arial"/>
                <a:sym typeface="Arial"/>
              </a:rPr>
              <a:t>ПОДУМАЙТЕ</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Предполагайте утопление (вдыхание воды), если человек обнаружен в воде или рядом с ней.</a:t>
            </a:r>
            <a:endParaRPr dirty="0"/>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dirty="0">
                <a:solidFill>
                  <a:schemeClr val="dk1"/>
                </a:solidFill>
                <a:latin typeface="Arial"/>
                <a:ea typeface="Arial"/>
                <a:cs typeface="Arial"/>
                <a:sym typeface="Arial"/>
              </a:rPr>
              <a:t>Даже небольшое количество вдыхаемой воды может вызвать серьезное повреждение легких, которое со временем усугубляется. </a:t>
            </a:r>
            <a:endParaRPr dirty="0"/>
          </a:p>
        </p:txBody>
      </p:sp>
      <p:pic>
        <p:nvPicPr>
          <p:cNvPr id="478" name="Google Shape;478;p24"/>
          <p:cNvPicPr preferRelativeResize="0"/>
          <p:nvPr/>
        </p:nvPicPr>
        <p:blipFill rotWithShape="1">
          <a:blip r:embed="rId3">
            <a:alphaModFix/>
          </a:blip>
          <a:srcRect/>
          <a:stretch/>
        </p:blipFill>
        <p:spPr>
          <a:xfrm>
            <a:off x="516214" y="3981688"/>
            <a:ext cx="1076641" cy="1132074"/>
          </a:xfrm>
          <a:prstGeom prst="rect">
            <a:avLst/>
          </a:prstGeom>
          <a:noFill/>
          <a:ln>
            <a:noFill/>
          </a:ln>
        </p:spPr>
      </p:pic>
      <p:sp>
        <p:nvSpPr>
          <p:cNvPr id="479" name="Google Shape;479;p24"/>
          <p:cNvSpPr/>
          <p:nvPr/>
        </p:nvSpPr>
        <p:spPr>
          <a:xfrm>
            <a:off x="9679282" y="4834374"/>
            <a:ext cx="1554480"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5000" b="1" cap="none">
                <a:solidFill>
                  <a:schemeClr val="accent2"/>
                </a:solidFill>
                <a:latin typeface="Calibri"/>
                <a:ea typeface="Calibri"/>
                <a:cs typeface="Calibri"/>
                <a:sym typeface="Calibri"/>
              </a:rPr>
              <a:t>!</a:t>
            </a:r>
            <a:endParaRPr/>
          </a:p>
        </p:txBody>
      </p:sp>
      <p:sp>
        <p:nvSpPr>
          <p:cNvPr id="480" name="Google Shape;480;p24"/>
          <p:cNvSpPr txBox="1"/>
          <p:nvPr/>
        </p:nvSpPr>
        <p:spPr>
          <a:xfrm>
            <a:off x="1160184" y="5770698"/>
            <a:ext cx="8414739" cy="535491"/>
          </a:xfrm>
          <a:prstGeom prst="rect">
            <a:avLst/>
          </a:prstGeom>
          <a:noFill/>
          <a:ln>
            <a:noFill/>
          </a:ln>
        </p:spPr>
        <p:txBody>
          <a:bodyPr spcFirstLastPara="1" wrap="square" lIns="91425" tIns="45700" rIns="91425" bIns="45700" anchor="t" anchorCtr="0">
            <a:spAutoFit/>
          </a:bodyPr>
          <a:lstStyle/>
          <a:p>
            <a:pPr marL="1371600" marR="0" lvl="3" indent="0" algn="l" rtl="0">
              <a:lnSpc>
                <a:spcPct val="90000"/>
              </a:lnSpc>
              <a:spcBef>
                <a:spcPts val="0"/>
              </a:spcBef>
              <a:spcAft>
                <a:spcPts val="0"/>
              </a:spcAft>
              <a:buClr>
                <a:srgbClr val="ED7D31"/>
              </a:buClr>
              <a:buSzPts val="3200"/>
              <a:buFont typeface="Arial"/>
              <a:buNone/>
            </a:pPr>
            <a:r>
              <a:rPr lang="ru-RU" sz="3200" b="1" i="0" u="none" strike="noStrike" cap="none" dirty="0">
                <a:solidFill>
                  <a:srgbClr val="ED7D31"/>
                </a:solidFill>
                <a:latin typeface="Calibri"/>
                <a:ea typeface="Calibri"/>
                <a:cs typeface="Calibri"/>
                <a:sym typeface="Calibri"/>
              </a:rPr>
              <a:t>ВНИМАТЕЛЬНО НАБЛЮДАЙТЕ</a:t>
            </a:r>
            <a:endParaRPr sz="1800" dirty="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Google Shape;486;p25" descr="A picture containing shape&#10;&#10;Description automatically generated"/>
          <p:cNvPicPr preferRelativeResize="0"/>
          <p:nvPr/>
        </p:nvPicPr>
        <p:blipFill rotWithShape="1">
          <a:blip r:embed="rId3">
            <a:alphaModFix/>
          </a:blip>
          <a:srcRect/>
          <a:stretch/>
        </p:blipFill>
        <p:spPr>
          <a:xfrm>
            <a:off x="9526791" y="2384117"/>
            <a:ext cx="2018497" cy="2018497"/>
          </a:xfrm>
          <a:prstGeom prst="rect">
            <a:avLst/>
          </a:prstGeom>
          <a:noFill/>
          <a:ln>
            <a:noFill/>
          </a:ln>
        </p:spPr>
      </p:pic>
      <p:sp>
        <p:nvSpPr>
          <p:cNvPr id="487" name="Google Shape;487;p25"/>
          <p:cNvSpPr txBox="1"/>
          <p:nvPr/>
        </p:nvSpPr>
        <p:spPr>
          <a:xfrm>
            <a:off x="989760" y="1940939"/>
            <a:ext cx="9441916"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ru-RU" sz="2400" b="1">
                <a:solidFill>
                  <a:schemeClr val="dk1"/>
                </a:solidFill>
                <a:latin typeface="Arial"/>
                <a:ea typeface="Arial"/>
                <a:cs typeface="Arial"/>
                <a:sym typeface="Arial"/>
              </a:rPr>
              <a:t>СПРОСИТЕ</a:t>
            </a:r>
            <a:endParaRPr/>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a:solidFill>
                  <a:schemeClr val="dk1"/>
                </a:solidFill>
                <a:latin typeface="Arial"/>
                <a:ea typeface="Arial"/>
                <a:cs typeface="Arial"/>
                <a:sym typeface="Arial"/>
              </a:rPr>
              <a:t>Был ли контакт с пестицидами или вдыхание химических веществ?</a:t>
            </a:r>
            <a:endParaRPr/>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accent2"/>
              </a:buClr>
              <a:buSzPts val="2400"/>
              <a:buFont typeface="Arial"/>
              <a:buNone/>
            </a:pPr>
            <a:r>
              <a:rPr lang="ru-RU" sz="2400">
                <a:solidFill>
                  <a:schemeClr val="accent2"/>
                </a:solidFill>
                <a:latin typeface="Arial"/>
                <a:ea typeface="Arial"/>
                <a:cs typeface="Arial"/>
                <a:sym typeface="Arial"/>
              </a:rPr>
              <a:t>ПОДУМАЙТЕ</a:t>
            </a:r>
            <a:endParaRPr/>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a:solidFill>
                  <a:schemeClr val="dk1"/>
                </a:solidFill>
                <a:latin typeface="Arial"/>
                <a:ea typeface="Arial"/>
                <a:cs typeface="Arial"/>
                <a:sym typeface="Arial"/>
              </a:rPr>
              <a:t>Пестициды, используемые в сельском хозяйстве, могут впитываться через кожу и вызывать образование жидкости в дыхательных путях и легких.</a:t>
            </a:r>
            <a:endParaRPr/>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a:solidFill>
                  <a:schemeClr val="dk1"/>
                </a:solidFill>
                <a:latin typeface="Arial"/>
                <a:ea typeface="Arial"/>
                <a:cs typeface="Arial"/>
                <a:sym typeface="Arial"/>
              </a:rPr>
              <a:t>Вдыхание газов, выделяющихся при пожаре, может вызвать контакт с химическими веществами. </a:t>
            </a:r>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488" name="Google Shape;48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E</a:t>
            </a:r>
            <a:r>
              <a:rPr lang="ru-RU" sz="4000">
                <a:solidFill>
                  <a:srgbClr val="1F3864"/>
                </a:solidFill>
                <a:latin typeface="Arial"/>
                <a:ea typeface="Arial"/>
                <a:cs typeface="Arial"/>
                <a:sym typeface="Arial"/>
              </a:rPr>
              <a:t>: События, ставшие причиной травмы / болезни </a:t>
            </a:r>
            <a:endParaRPr/>
          </a:p>
        </p:txBody>
      </p:sp>
      <p:pic>
        <p:nvPicPr>
          <p:cNvPr id="489" name="Google Shape;489;p25"/>
          <p:cNvPicPr preferRelativeResize="0"/>
          <p:nvPr/>
        </p:nvPicPr>
        <p:blipFill rotWithShape="1">
          <a:blip r:embed="rId4">
            <a:alphaModFix/>
          </a:blip>
          <a:srcRect/>
          <a:stretch/>
        </p:blipFill>
        <p:spPr>
          <a:xfrm>
            <a:off x="299879" y="4664224"/>
            <a:ext cx="1076641" cy="1132074"/>
          </a:xfrm>
          <a:prstGeom prst="rect">
            <a:avLst/>
          </a:prstGeom>
          <a:noFill/>
          <a:ln>
            <a:noFill/>
          </a:ln>
        </p:spPr>
      </p:pic>
      <p:sp>
        <p:nvSpPr>
          <p:cNvPr id="490" name="Google Shape;490;p25"/>
          <p:cNvSpPr txBox="1"/>
          <p:nvPr/>
        </p:nvSpPr>
        <p:spPr>
          <a:xfrm>
            <a:off x="10031834" y="4402614"/>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E</a:t>
            </a:r>
            <a:r>
              <a:rPr lang="ru-RU" sz="4000">
                <a:solidFill>
                  <a:srgbClr val="1F3864"/>
                </a:solidFill>
                <a:latin typeface="Arial"/>
                <a:ea typeface="Arial"/>
                <a:cs typeface="Arial"/>
                <a:sym typeface="Arial"/>
              </a:rPr>
              <a:t>: События, ставшие причиной травмы / болезни </a:t>
            </a:r>
            <a:endParaRPr/>
          </a:p>
        </p:txBody>
      </p:sp>
      <p:sp>
        <p:nvSpPr>
          <p:cNvPr id="497" name="Google Shape;497;p26"/>
          <p:cNvSpPr txBox="1"/>
          <p:nvPr/>
        </p:nvSpPr>
        <p:spPr>
          <a:xfrm>
            <a:off x="1380565" y="1825625"/>
            <a:ext cx="9388127"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400"/>
              <a:buFont typeface="Arial"/>
              <a:buChar char="•"/>
            </a:pPr>
            <a:r>
              <a:rPr lang="ru-RU" sz="2400" b="1">
                <a:solidFill>
                  <a:schemeClr val="dk1"/>
                </a:solidFill>
                <a:latin typeface="Arial"/>
                <a:ea typeface="Arial"/>
                <a:cs typeface="Arial"/>
                <a:sym typeface="Arial"/>
              </a:rPr>
              <a:t>СПРОСИТЕ</a:t>
            </a:r>
            <a:endParaRPr/>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a:solidFill>
                  <a:schemeClr val="dk1"/>
                </a:solidFill>
                <a:latin typeface="Arial"/>
                <a:ea typeface="Arial"/>
                <a:cs typeface="Arial"/>
                <a:sym typeface="Arial"/>
              </a:rPr>
              <a:t>Были ли какие-либо недавние травмы? </a:t>
            </a:r>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accent2"/>
              </a:buClr>
              <a:buSzPts val="2400"/>
              <a:buFont typeface="Arial"/>
              <a:buChar char="•"/>
            </a:pPr>
            <a:r>
              <a:rPr lang="ru-RU" sz="2400">
                <a:solidFill>
                  <a:schemeClr val="accent2"/>
                </a:solidFill>
                <a:latin typeface="Arial"/>
                <a:ea typeface="Arial"/>
                <a:cs typeface="Arial"/>
                <a:sym typeface="Arial"/>
              </a:rPr>
              <a:t>ПОДУМАЙТЕ</a:t>
            </a:r>
            <a:endParaRPr/>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a:solidFill>
                  <a:schemeClr val="dk1"/>
                </a:solidFill>
                <a:latin typeface="Arial"/>
                <a:ea typeface="Arial"/>
                <a:cs typeface="Arial"/>
                <a:sym typeface="Arial"/>
              </a:rPr>
              <a:t>Переломы ребер</a:t>
            </a:r>
            <a:endParaRPr/>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a:solidFill>
                  <a:schemeClr val="dk1"/>
                </a:solidFill>
                <a:latin typeface="Arial"/>
                <a:ea typeface="Arial"/>
                <a:cs typeface="Arial"/>
                <a:sym typeface="Arial"/>
              </a:rPr>
              <a:t>Пневмоторакс</a:t>
            </a:r>
            <a:endParaRPr/>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a:solidFill>
                  <a:schemeClr val="dk1"/>
                </a:solidFill>
                <a:latin typeface="Arial"/>
                <a:ea typeface="Arial"/>
                <a:cs typeface="Arial"/>
                <a:sym typeface="Arial"/>
              </a:rPr>
              <a:t>Гемоторакс</a:t>
            </a:r>
            <a:endParaRPr/>
          </a:p>
          <a:p>
            <a:pPr marL="685800" marR="0" lvl="1" indent="-228600" algn="l" rtl="0">
              <a:lnSpc>
                <a:spcPct val="90000"/>
              </a:lnSpc>
              <a:spcBef>
                <a:spcPts val="500"/>
              </a:spcBef>
              <a:spcAft>
                <a:spcPts val="0"/>
              </a:spcAft>
              <a:buClr>
                <a:schemeClr val="dk1"/>
              </a:buClr>
              <a:buSzPts val="2400"/>
              <a:buFont typeface="Arial"/>
              <a:buChar char="•"/>
            </a:pPr>
            <a:r>
              <a:rPr lang="ru-RU" sz="2400" b="0" i="0" u="none" strike="noStrike" cap="none">
                <a:solidFill>
                  <a:schemeClr val="dk1"/>
                </a:solidFill>
                <a:latin typeface="Arial"/>
                <a:ea typeface="Arial"/>
                <a:cs typeface="Arial"/>
                <a:sym typeface="Arial"/>
              </a:rPr>
              <a:t>Ушиб сердца или легких</a:t>
            </a:r>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498" name="Google Shape;498;p26"/>
          <p:cNvPicPr preferRelativeResize="0"/>
          <p:nvPr/>
        </p:nvPicPr>
        <p:blipFill rotWithShape="1">
          <a:blip r:embed="rId3">
            <a:alphaModFix/>
          </a:blip>
          <a:srcRect/>
          <a:stretch/>
        </p:blipFill>
        <p:spPr>
          <a:xfrm>
            <a:off x="522301" y="4624937"/>
            <a:ext cx="1076641" cy="1132074"/>
          </a:xfrm>
          <a:prstGeom prst="rect">
            <a:avLst/>
          </a:prstGeom>
          <a:noFill/>
          <a:ln>
            <a:noFill/>
          </a:ln>
        </p:spPr>
      </p:pic>
      <p:pic>
        <p:nvPicPr>
          <p:cNvPr id="499" name="Google Shape;499;p26" descr="Diagram&#10;&#10;Description automatically generated"/>
          <p:cNvPicPr preferRelativeResize="0"/>
          <p:nvPr/>
        </p:nvPicPr>
        <p:blipFill rotWithShape="1">
          <a:blip r:embed="rId4">
            <a:alphaModFix/>
          </a:blip>
          <a:srcRect/>
          <a:stretch/>
        </p:blipFill>
        <p:spPr>
          <a:xfrm>
            <a:off x="8025492" y="3013811"/>
            <a:ext cx="2743200" cy="2743200"/>
          </a:xfrm>
          <a:prstGeom prst="rect">
            <a:avLst/>
          </a:prstGeom>
          <a:noFill/>
          <a:ln>
            <a:noFill/>
          </a:ln>
        </p:spPr>
      </p:pic>
      <p:sp>
        <p:nvSpPr>
          <p:cNvPr id="500" name="Google Shape;500;p26"/>
          <p:cNvSpPr txBox="1"/>
          <p:nvPr/>
        </p:nvSpPr>
        <p:spPr>
          <a:xfrm>
            <a:off x="8515349" y="5757011"/>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Вопрос из рабочей тетради №1</a:t>
            </a:r>
            <a:endParaRPr/>
          </a:p>
        </p:txBody>
      </p:sp>
      <p:sp>
        <p:nvSpPr>
          <p:cNvPr id="507" name="Google Shape;50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None/>
            </a:pPr>
            <a:r>
              <a:rPr lang="ru-RU" sz="2400">
                <a:latin typeface="Arial"/>
                <a:ea typeface="Arial"/>
                <a:cs typeface="Arial"/>
                <a:sym typeface="Arial"/>
              </a:rPr>
              <a:t>Используя приведенный выше раздел рабочей тетради, перечислите 5 вопросов об АНАМНЕЗЕ ЖИЗНИ, которые вы бы задали при сборе анамнеза SAMPLE.</a:t>
            </a:r>
            <a:endParaRPr/>
          </a:p>
          <a:p>
            <a:pPr marL="0" lvl="0" indent="0" algn="l" rtl="0">
              <a:lnSpc>
                <a:spcPct val="115000"/>
              </a:lnSpc>
              <a:spcBef>
                <a:spcPts val="0"/>
              </a:spcBef>
              <a:spcAft>
                <a:spcPts val="0"/>
              </a:spcAft>
              <a:buClr>
                <a:schemeClr val="dk1"/>
              </a:buClr>
              <a:buSzPts val="1100"/>
              <a:buNone/>
            </a:pPr>
            <a:endParaRPr sz="2400">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ru-RU" sz="2400">
                <a:latin typeface="Arial"/>
                <a:ea typeface="Arial"/>
                <a:cs typeface="Arial"/>
                <a:sym typeface="Arial"/>
              </a:rPr>
              <a:t>1.</a:t>
            </a:r>
            <a:endParaRPr/>
          </a:p>
          <a:p>
            <a:pPr marL="0" lvl="0" indent="0" algn="l" rtl="0">
              <a:lnSpc>
                <a:spcPct val="115000"/>
              </a:lnSpc>
              <a:spcBef>
                <a:spcPts val="0"/>
              </a:spcBef>
              <a:spcAft>
                <a:spcPts val="0"/>
              </a:spcAft>
              <a:buClr>
                <a:schemeClr val="dk1"/>
              </a:buClr>
              <a:buSzPts val="1100"/>
              <a:buNone/>
            </a:pPr>
            <a:r>
              <a:rPr lang="ru-RU" sz="2400">
                <a:latin typeface="Arial"/>
                <a:ea typeface="Arial"/>
                <a:cs typeface="Arial"/>
                <a:sym typeface="Arial"/>
              </a:rPr>
              <a:t>2.</a:t>
            </a:r>
            <a:endParaRPr/>
          </a:p>
          <a:p>
            <a:pPr marL="0" lvl="0" indent="0" algn="l" rtl="0">
              <a:lnSpc>
                <a:spcPct val="115000"/>
              </a:lnSpc>
              <a:spcBef>
                <a:spcPts val="0"/>
              </a:spcBef>
              <a:spcAft>
                <a:spcPts val="0"/>
              </a:spcAft>
              <a:buClr>
                <a:schemeClr val="dk1"/>
              </a:buClr>
              <a:buSzPts val="1100"/>
              <a:buNone/>
            </a:pPr>
            <a:r>
              <a:rPr lang="ru-RU" sz="2400">
                <a:latin typeface="Arial"/>
                <a:ea typeface="Arial"/>
                <a:cs typeface="Arial"/>
                <a:sym typeface="Arial"/>
              </a:rPr>
              <a:t>3.</a:t>
            </a:r>
            <a:endParaRPr/>
          </a:p>
          <a:p>
            <a:pPr marL="0" lvl="0" indent="0" algn="l" rtl="0">
              <a:lnSpc>
                <a:spcPct val="115000"/>
              </a:lnSpc>
              <a:spcBef>
                <a:spcPts val="0"/>
              </a:spcBef>
              <a:spcAft>
                <a:spcPts val="0"/>
              </a:spcAft>
              <a:buClr>
                <a:schemeClr val="dk1"/>
              </a:buClr>
              <a:buSzPts val="1100"/>
              <a:buNone/>
            </a:pPr>
            <a:r>
              <a:rPr lang="ru-RU" sz="2400">
                <a:latin typeface="Arial"/>
                <a:ea typeface="Arial"/>
                <a:cs typeface="Arial"/>
                <a:sym typeface="Arial"/>
              </a:rPr>
              <a:t>4.</a:t>
            </a:r>
            <a:endParaRPr/>
          </a:p>
          <a:p>
            <a:pPr marL="0" lvl="0" indent="0" algn="l" rtl="0">
              <a:lnSpc>
                <a:spcPct val="115000"/>
              </a:lnSpc>
              <a:spcBef>
                <a:spcPts val="0"/>
              </a:spcBef>
              <a:spcAft>
                <a:spcPts val="0"/>
              </a:spcAft>
              <a:buClr>
                <a:schemeClr val="dk1"/>
              </a:buClr>
              <a:buSzPts val="1100"/>
              <a:buNone/>
            </a:pPr>
            <a:r>
              <a:rPr lang="ru-RU" sz="2400">
                <a:latin typeface="Arial"/>
                <a:ea typeface="Arial"/>
                <a:cs typeface="Arial"/>
                <a:sym typeface="Arial"/>
              </a:rPr>
              <a:t>5.</a:t>
            </a:r>
            <a:endParaRPr/>
          </a:p>
          <a:p>
            <a:pPr marL="0" lvl="0" indent="0" algn="l" rtl="0">
              <a:lnSpc>
                <a:spcPct val="115000"/>
              </a:lnSpc>
              <a:spcBef>
                <a:spcPts val="0"/>
              </a:spcBef>
              <a:spcAft>
                <a:spcPts val="0"/>
              </a:spcAft>
              <a:buClr>
                <a:schemeClr val="dk1"/>
              </a:buClr>
              <a:buSzPts val="1100"/>
              <a:buNone/>
            </a:pPr>
            <a:endParaRPr sz="2400">
              <a:latin typeface="Arial"/>
              <a:ea typeface="Arial"/>
              <a:cs typeface="Arial"/>
              <a:sym typeface="Arial"/>
            </a:endParaRPr>
          </a:p>
        </p:txBody>
      </p:sp>
      <p:pic>
        <p:nvPicPr>
          <p:cNvPr id="508" name="Google Shape;508;p27"/>
          <p:cNvPicPr preferRelativeResize="0"/>
          <p:nvPr/>
        </p:nvPicPr>
        <p:blipFill rotWithShape="1">
          <a:blip r:embed="rId3">
            <a:alphaModFix/>
          </a:blip>
          <a:srcRect/>
          <a:stretch/>
        </p:blipFill>
        <p:spPr>
          <a:xfrm>
            <a:off x="9984259" y="188441"/>
            <a:ext cx="1921992" cy="150224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28"/>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514" name="Google Shape;514;p28"/>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a:solidFill>
                  <a:srgbClr val="FFFFFF"/>
                </a:solidFill>
                <a:latin typeface="Arial"/>
                <a:ea typeface="Arial"/>
                <a:cs typeface="Arial"/>
                <a:sym typeface="Arial"/>
              </a:rPr>
              <a:t>Затрудненное дыхание</a:t>
            </a:r>
            <a:endParaRPr/>
          </a:p>
        </p:txBody>
      </p:sp>
      <p:sp>
        <p:nvSpPr>
          <p:cNvPr id="515" name="Google Shape;515;p28"/>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None/>
            </a:pPr>
            <a:r>
              <a:rPr lang="ru-RU" sz="2800" b="1" i="0" u="none" strike="noStrike" cap="none">
                <a:solidFill>
                  <a:srgbClr val="1F3864"/>
                </a:solidFill>
                <a:latin typeface="Arial"/>
                <a:ea typeface="Arial"/>
                <a:cs typeface="Arial"/>
                <a:sym typeface="Arial"/>
              </a:rPr>
              <a:t>Часть 2: </a:t>
            </a:r>
            <a:r>
              <a:rPr lang="ru-RU" sz="2800" b="1" i="0" u="none" strike="noStrike" cap="none">
                <a:solidFill>
                  <a:schemeClr val="accent2"/>
                </a:solidFill>
                <a:latin typeface="Arial"/>
                <a:ea typeface="Arial"/>
                <a:cs typeface="Arial"/>
                <a:sym typeface="Arial"/>
              </a:rPr>
              <a:t>Результаты вторичного обследования </a:t>
            </a:r>
            <a:r>
              <a:rPr lang="ru-RU" sz="2800" b="1" i="0" u="none" strike="noStrike" cap="none">
                <a:solidFill>
                  <a:srgbClr val="1F3864"/>
                </a:solidFill>
                <a:latin typeface="Arial"/>
                <a:ea typeface="Arial"/>
                <a:cs typeface="Arial"/>
                <a:sym typeface="Arial"/>
              </a:rPr>
              <a:t>и возможные причины</a:t>
            </a:r>
            <a:endParaRPr/>
          </a:p>
        </p:txBody>
      </p:sp>
      <p:sp>
        <p:nvSpPr>
          <p:cNvPr id="516" name="Google Shape;516;p28"/>
          <p:cNvSpPr txBox="1"/>
          <p:nvPr/>
        </p:nvSpPr>
        <p:spPr>
          <a:xfrm>
            <a:off x="2870947" y="3244334"/>
            <a:ext cx="62259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chemeClr val="dk1"/>
                </a:solidFill>
                <a:latin typeface="Calibri"/>
                <a:ea typeface="Calibri"/>
                <a:cs typeface="Calibri"/>
                <a:sym typeface="Calibri"/>
              </a:rPr>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29"/>
          <p:cNvSpPr txBox="1">
            <a:spLocks noGrp="1"/>
          </p:cNvSpPr>
          <p:nvPr>
            <p:ph type="title"/>
          </p:nvPr>
        </p:nvSpPr>
        <p:spPr>
          <a:xfrm>
            <a:off x="517857" y="9391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Результаты вторичного обследования</a:t>
            </a:r>
            <a:endParaRPr dirty="0"/>
          </a:p>
        </p:txBody>
      </p:sp>
      <p:sp>
        <p:nvSpPr>
          <p:cNvPr id="523" name="Google Shape;523;p29"/>
          <p:cNvSpPr txBox="1">
            <a:spLocks noGrp="1"/>
          </p:cNvSpPr>
          <p:nvPr>
            <p:ph type="body" idx="1"/>
          </p:nvPr>
        </p:nvSpPr>
        <p:spPr>
          <a:xfrm>
            <a:off x="517856" y="1404361"/>
            <a:ext cx="1129577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ru-RU" sz="2400" b="1" dirty="0">
                <a:latin typeface="Arial"/>
                <a:ea typeface="Arial"/>
                <a:cs typeface="Arial"/>
                <a:sym typeface="Arial"/>
              </a:rPr>
              <a:t>Смотрите, слушайте и чувствуйте на ощупь </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Затрудненное дыхание может сопровождаться: </a:t>
            </a:r>
            <a:endParaRPr dirty="0"/>
          </a:p>
          <a:p>
            <a:pPr marL="800100" lvl="1" algn="l" rtl="0">
              <a:lnSpc>
                <a:spcPct val="90000"/>
              </a:lnSpc>
              <a:spcBef>
                <a:spcPts val="500"/>
              </a:spcBef>
              <a:spcAft>
                <a:spcPts val="0"/>
              </a:spcAft>
              <a:buClr>
                <a:schemeClr val="dk1"/>
              </a:buClr>
              <a:buSzPts val="2400"/>
              <a:buFont typeface="Wingdings" panose="05000000000000000000" pitchFamily="2" charset="2"/>
              <a:buChar char="ü"/>
            </a:pPr>
            <a:r>
              <a:rPr lang="ru-RU" dirty="0">
                <a:latin typeface="Arial"/>
                <a:ea typeface="Arial"/>
                <a:cs typeface="Arial"/>
                <a:sym typeface="Arial"/>
              </a:rPr>
              <a:t>Изменением частоты дыхания</a:t>
            </a:r>
            <a:endParaRPr dirty="0"/>
          </a:p>
          <a:p>
            <a:pPr marL="800100" lvl="1" algn="l" rtl="0">
              <a:lnSpc>
                <a:spcPct val="90000"/>
              </a:lnSpc>
              <a:spcBef>
                <a:spcPts val="500"/>
              </a:spcBef>
              <a:spcAft>
                <a:spcPts val="0"/>
              </a:spcAft>
              <a:buClr>
                <a:schemeClr val="dk1"/>
              </a:buClr>
              <a:buSzPts val="2400"/>
              <a:buFont typeface="Wingdings" panose="05000000000000000000" pitchFamily="2" charset="2"/>
              <a:buChar char="ü"/>
            </a:pPr>
            <a:r>
              <a:rPr lang="ru-RU" dirty="0">
                <a:latin typeface="Arial"/>
                <a:ea typeface="Arial"/>
                <a:cs typeface="Arial"/>
                <a:sym typeface="Arial"/>
              </a:rPr>
              <a:t>Изменением дыхательного усилия</a:t>
            </a:r>
            <a:endParaRPr dirty="0"/>
          </a:p>
          <a:p>
            <a:pPr marL="800100" lvl="1" algn="l" rtl="0">
              <a:lnSpc>
                <a:spcPct val="90000"/>
              </a:lnSpc>
              <a:spcBef>
                <a:spcPts val="500"/>
              </a:spcBef>
              <a:spcAft>
                <a:spcPts val="0"/>
              </a:spcAft>
              <a:buClr>
                <a:schemeClr val="dk1"/>
              </a:buClr>
              <a:buSzPts val="2400"/>
              <a:buFont typeface="Wingdings" panose="05000000000000000000" pitchFamily="2" charset="2"/>
              <a:buChar char="ü"/>
            </a:pPr>
            <a:r>
              <a:rPr lang="ru-RU" dirty="0">
                <a:latin typeface="Arial"/>
                <a:ea typeface="Arial"/>
                <a:cs typeface="Arial"/>
                <a:sym typeface="Arial"/>
              </a:rPr>
              <a:t>Низким уровнем кислорода в крови</a:t>
            </a:r>
            <a:endParaRPr dirty="0"/>
          </a:p>
          <a:p>
            <a:pPr marL="685800" lvl="1" indent="-76200" algn="l" rtl="0">
              <a:lnSpc>
                <a:spcPct val="90000"/>
              </a:lnSpc>
              <a:spcBef>
                <a:spcPts val="500"/>
              </a:spcBef>
              <a:spcAft>
                <a:spcPts val="0"/>
              </a:spcAft>
              <a:buClr>
                <a:schemeClr val="dk1"/>
              </a:buClr>
              <a:buSzPts val="2400"/>
              <a:buNone/>
            </a:pPr>
            <a:endParaRPr dirty="0">
              <a:latin typeface="Arial"/>
              <a:ea typeface="Arial"/>
              <a:cs typeface="Arial"/>
              <a:sym typeface="Arial"/>
            </a:endParaRPr>
          </a:p>
        </p:txBody>
      </p:sp>
      <p:sp>
        <p:nvSpPr>
          <p:cNvPr id="524" name="Google Shape;524;p29"/>
          <p:cNvSpPr/>
          <p:nvPr/>
        </p:nvSpPr>
        <p:spPr>
          <a:xfrm>
            <a:off x="517857" y="3361170"/>
            <a:ext cx="10234226" cy="3490146"/>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ru-RU" sz="2400" dirty="0">
                <a:solidFill>
                  <a:schemeClr val="accent2"/>
                </a:solidFill>
                <a:latin typeface="Arial"/>
                <a:ea typeface="Arial"/>
                <a:cs typeface="Arial"/>
                <a:sym typeface="Arial"/>
              </a:rPr>
              <a:t>Помните</a:t>
            </a:r>
            <a:r>
              <a:rPr lang="ru-RU" sz="2400" dirty="0">
                <a:solidFill>
                  <a:schemeClr val="dk1"/>
                </a:solidFill>
                <a:latin typeface="Arial"/>
                <a:ea typeface="Arial"/>
                <a:cs typeface="Arial"/>
                <a:sym typeface="Arial"/>
              </a:rPr>
              <a:t>,</a:t>
            </a:r>
            <a:r>
              <a:rPr lang="ru-RU" sz="2400" dirty="0">
                <a:solidFill>
                  <a:schemeClr val="accent2"/>
                </a:solidFill>
                <a:latin typeface="Arial"/>
                <a:ea typeface="Arial"/>
                <a:cs typeface="Arial"/>
                <a:sym typeface="Arial"/>
              </a:rPr>
              <a:t> </a:t>
            </a:r>
            <a:r>
              <a:rPr lang="ru-RU" sz="2400" dirty="0">
                <a:solidFill>
                  <a:schemeClr val="dk1"/>
                </a:solidFill>
                <a:latin typeface="Arial"/>
                <a:ea typeface="Arial"/>
                <a:cs typeface="Arial"/>
                <a:sym typeface="Arial"/>
              </a:rPr>
              <a:t>что вы должны УЖЕ выполнить обследование по алгоритму ABCDE и купировать угрожающие жизни состояния, ПРЕЖДЕ чем проводить расширенное обследование.</a:t>
            </a:r>
            <a:endParaRPr dirty="0"/>
          </a:p>
          <a:p>
            <a:pPr marL="0" marR="0" lvl="0" indent="0" algn="ctr" rtl="0">
              <a:lnSpc>
                <a:spcPct val="115000"/>
              </a:lnSpc>
              <a:spcBef>
                <a:spcPts val="0"/>
              </a:spcBef>
              <a:spcAft>
                <a:spcPts val="0"/>
              </a:spcAft>
              <a:buNone/>
            </a:pPr>
            <a:endParaRPr sz="2400" dirty="0">
              <a:solidFill>
                <a:schemeClr val="dk1"/>
              </a:solidFill>
              <a:latin typeface="Arial"/>
              <a:ea typeface="Arial"/>
              <a:cs typeface="Arial"/>
              <a:sym typeface="Arial"/>
            </a:endParaRPr>
          </a:p>
          <a:p>
            <a:pPr marL="0" marR="0" lvl="0" indent="0" algn="ctr" rtl="0">
              <a:lnSpc>
                <a:spcPct val="115000"/>
              </a:lnSpc>
              <a:spcBef>
                <a:spcPts val="0"/>
              </a:spcBef>
              <a:spcAft>
                <a:spcPts val="0"/>
              </a:spcAft>
              <a:buNone/>
            </a:pPr>
            <a:r>
              <a:rPr lang="ru-RU" sz="2400" b="1" dirty="0">
                <a:solidFill>
                  <a:schemeClr val="dk1"/>
                </a:solidFill>
                <a:latin typeface="Arial"/>
                <a:ea typeface="Arial"/>
                <a:cs typeface="Arial"/>
                <a:sym typeface="Arial"/>
              </a:rPr>
              <a:t>Если при вторичном обследовании выявлено состояние, на которое нацелен подход ABCDE,</a:t>
            </a:r>
            <a:endParaRPr dirty="0"/>
          </a:p>
          <a:p>
            <a:pPr marL="0" marR="0" lvl="0" indent="0" algn="ctr" rtl="0">
              <a:lnSpc>
                <a:spcPct val="115000"/>
              </a:lnSpc>
              <a:spcBef>
                <a:spcPts val="0"/>
              </a:spcBef>
              <a:spcAft>
                <a:spcPts val="0"/>
              </a:spcAft>
              <a:buNone/>
            </a:pPr>
            <a:r>
              <a:rPr lang="ru-RU" sz="2400" b="1" dirty="0">
                <a:solidFill>
                  <a:schemeClr val="dk1"/>
                </a:solidFill>
                <a:latin typeface="Arial"/>
                <a:ea typeface="Arial"/>
                <a:cs typeface="Arial"/>
                <a:sym typeface="Arial"/>
              </a:rPr>
              <a:t>ОСТАНОВИТЕСЬ И НЕМЕДЛЕННО ВЕРНИТЕСЬ К ABCDE для его лечения. </a:t>
            </a:r>
            <a:endParaRPr dirty="0"/>
          </a:p>
        </p:txBody>
      </p:sp>
      <p:sp>
        <p:nvSpPr>
          <p:cNvPr id="525" name="Google Shape;525;p29"/>
          <p:cNvSpPr/>
          <p:nvPr/>
        </p:nvSpPr>
        <p:spPr>
          <a:xfrm>
            <a:off x="10075217" y="4555370"/>
            <a:ext cx="1554480"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5000" b="1" cap="none" dirty="0">
                <a:solidFill>
                  <a:schemeClr val="accent2"/>
                </a:solidFill>
                <a:latin typeface="Calibri"/>
                <a:ea typeface="Calibri"/>
                <a:cs typeface="Calibri"/>
                <a:sym typeface="Calibri"/>
              </a:rPr>
              <a: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
          <p:cNvSpPr txBox="1">
            <a:spLocks noGrp="1"/>
          </p:cNvSpPr>
          <p:nvPr>
            <p:ph type="title"/>
          </p:nvPr>
        </p:nvSpPr>
        <p:spPr>
          <a:xfrm>
            <a:off x="75948" y="-15931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rPr>
              <a:t>Необходимые навыки</a:t>
            </a:r>
            <a:endParaRPr/>
          </a:p>
        </p:txBody>
      </p:sp>
      <p:pic>
        <p:nvPicPr>
          <p:cNvPr id="271" name="Google Shape;271;p3"/>
          <p:cNvPicPr preferRelativeResize="0"/>
          <p:nvPr/>
        </p:nvPicPr>
        <p:blipFill rotWithShape="1">
          <a:blip r:embed="rId3">
            <a:alphaModFix/>
          </a:blip>
          <a:srcRect/>
          <a:stretch/>
        </p:blipFill>
        <p:spPr>
          <a:xfrm>
            <a:off x="157399" y="1968628"/>
            <a:ext cx="1587168" cy="850853"/>
          </a:xfrm>
          <a:prstGeom prst="rect">
            <a:avLst/>
          </a:prstGeom>
          <a:noFill/>
          <a:ln>
            <a:noFill/>
          </a:ln>
        </p:spPr>
      </p:pic>
      <p:pic>
        <p:nvPicPr>
          <p:cNvPr id="272" name="Google Shape;272;p3" descr="A picture containing logo&#10;&#10;Description automatically generated"/>
          <p:cNvPicPr preferRelativeResize="0"/>
          <p:nvPr/>
        </p:nvPicPr>
        <p:blipFill rotWithShape="1">
          <a:blip r:embed="rId4">
            <a:alphaModFix/>
          </a:blip>
          <a:srcRect/>
          <a:stretch/>
        </p:blipFill>
        <p:spPr>
          <a:xfrm>
            <a:off x="75948" y="4424242"/>
            <a:ext cx="1586515" cy="877818"/>
          </a:xfrm>
          <a:prstGeom prst="rect">
            <a:avLst/>
          </a:prstGeom>
          <a:noFill/>
          <a:ln>
            <a:noFill/>
          </a:ln>
        </p:spPr>
      </p:pic>
      <p:sp>
        <p:nvSpPr>
          <p:cNvPr id="273" name="Google Shape;273;p3"/>
          <p:cNvSpPr txBox="1"/>
          <p:nvPr/>
        </p:nvSpPr>
        <p:spPr>
          <a:xfrm>
            <a:off x="2111153" y="1871328"/>
            <a:ext cx="3962400" cy="230832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Иммобилизация шейного отдела позвоночника</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Запрокидывание головы и поднятие подбородка / выдвижение челюсти</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Аспирация дыхательных путей</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Помощь при асфиксии</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Восстановительное положение</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Установка носоглоточных (НГВ) и </a:t>
            </a:r>
            <a:r>
              <a:rPr lang="ru-RU" sz="1600" b="0" i="0" u="none" strike="noStrike" cap="none" dirty="0" err="1">
                <a:solidFill>
                  <a:schemeClr val="dk1"/>
                </a:solidFill>
                <a:latin typeface="Arial"/>
                <a:ea typeface="Arial"/>
                <a:cs typeface="Arial"/>
                <a:sym typeface="Arial"/>
              </a:rPr>
              <a:t>ротоглоточных</a:t>
            </a:r>
            <a:r>
              <a:rPr lang="ru-RU" sz="1600" b="0" i="0" u="none" strike="noStrike" cap="none" dirty="0">
                <a:solidFill>
                  <a:schemeClr val="dk1"/>
                </a:solidFill>
                <a:latin typeface="Arial"/>
                <a:ea typeface="Arial"/>
                <a:cs typeface="Arial"/>
                <a:sym typeface="Arial"/>
              </a:rPr>
              <a:t> воздуховодов (РГВ)</a:t>
            </a:r>
            <a:endParaRPr dirty="0"/>
          </a:p>
        </p:txBody>
      </p:sp>
      <p:sp>
        <p:nvSpPr>
          <p:cNvPr id="274" name="Google Shape;274;p3"/>
          <p:cNvSpPr txBox="1"/>
          <p:nvPr/>
        </p:nvSpPr>
        <p:spPr>
          <a:xfrm>
            <a:off x="2133600" y="4476798"/>
            <a:ext cx="3962400" cy="206210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Подача кислорода</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Вентиляция легких с использованием мешка </a:t>
            </a:r>
            <a:r>
              <a:rPr lang="ru-RU" sz="1600" b="0" i="0" u="none" strike="noStrike" cap="none" dirty="0" err="1">
                <a:solidFill>
                  <a:schemeClr val="dk1"/>
                </a:solidFill>
                <a:latin typeface="Arial"/>
                <a:ea typeface="Arial"/>
                <a:cs typeface="Arial"/>
                <a:sym typeface="Arial"/>
              </a:rPr>
              <a:t>Амбу</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Игольчатая декомпрессия при напряженном пневмотораксе</a:t>
            </a:r>
            <a:endParaRPr dirty="0"/>
          </a:p>
          <a:p>
            <a:pPr marL="285750" marR="0" lvl="0" indent="-285750" algn="l" rtl="0">
              <a:spcBef>
                <a:spcPts val="0"/>
              </a:spcBef>
              <a:spcAft>
                <a:spcPts val="0"/>
              </a:spcAft>
              <a:buClr>
                <a:schemeClr val="dk1"/>
              </a:buClr>
              <a:buSzPts val="1600"/>
              <a:buFont typeface="Arial"/>
              <a:buChar char="•"/>
            </a:pPr>
            <a:r>
              <a:rPr lang="ru-RU" sz="1600" b="0" i="0" u="none" strike="noStrike" cap="none" dirty="0">
                <a:solidFill>
                  <a:schemeClr val="dk1"/>
                </a:solidFill>
                <a:latin typeface="Arial"/>
                <a:ea typeface="Arial"/>
                <a:cs typeface="Arial"/>
                <a:sym typeface="Arial"/>
              </a:rPr>
              <a:t>Трехсторонняя </a:t>
            </a:r>
            <a:r>
              <a:rPr lang="ru-RU" sz="1600" b="0" i="0" u="none" strike="noStrike" cap="none" dirty="0" err="1">
                <a:solidFill>
                  <a:schemeClr val="dk1"/>
                </a:solidFill>
                <a:latin typeface="Arial"/>
                <a:ea typeface="Arial"/>
                <a:cs typeface="Arial"/>
                <a:sym typeface="Arial"/>
              </a:rPr>
              <a:t>окклюзионная</a:t>
            </a:r>
            <a:r>
              <a:rPr lang="ru-RU" sz="1600" b="0" i="0" u="none" strike="noStrike" cap="none" dirty="0">
                <a:solidFill>
                  <a:schemeClr val="dk1"/>
                </a:solidFill>
                <a:latin typeface="Arial"/>
                <a:ea typeface="Arial"/>
                <a:cs typeface="Arial"/>
                <a:sym typeface="Arial"/>
              </a:rPr>
              <a:t> повязка при проникающем ранении грудной клетки</a:t>
            </a:r>
            <a:endParaRPr dirty="0"/>
          </a:p>
        </p:txBody>
      </p:sp>
      <p:sp>
        <p:nvSpPr>
          <p:cNvPr id="275" name="Google Shape;275;p3"/>
          <p:cNvSpPr txBox="1"/>
          <p:nvPr/>
        </p:nvSpPr>
        <p:spPr>
          <a:xfrm>
            <a:off x="8280461" y="553212"/>
            <a:ext cx="3555876" cy="286232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Внутривенная (в/в) установка инфузионной системы</a:t>
            </a:r>
            <a:endParaRPr/>
          </a:p>
          <a:p>
            <a:pPr marL="285750" marR="0" lvl="0" indent="-285750" algn="l" rtl="0">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В/в инфузионная реанимация</a:t>
            </a:r>
            <a:endParaRPr/>
          </a:p>
          <a:p>
            <a:pPr marL="285750" marR="0" lvl="0" indent="-285750" algn="l" rtl="0">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Прямое давление / глубокое тампонирование раны для остановки кровотечения</a:t>
            </a:r>
            <a:endParaRPr/>
          </a:p>
          <a:p>
            <a:pPr marL="285750" marR="0" lvl="0" indent="-285750" algn="l" rtl="0">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Наложение жгута для остановки кровотечения</a:t>
            </a:r>
            <a:endParaRPr/>
          </a:p>
          <a:p>
            <a:pPr marL="285750" marR="0" lvl="0" indent="-285750" algn="l" rtl="0">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Фиксация костей таза</a:t>
            </a:r>
            <a:endParaRPr/>
          </a:p>
          <a:p>
            <a:pPr marL="285750" marR="0" lvl="0" indent="-285750" algn="l" rtl="0">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Иммобилизация переломов</a:t>
            </a:r>
            <a:endParaRPr/>
          </a:p>
          <a:p>
            <a:pPr marL="285750" marR="0" lvl="0" indent="-285750" algn="l" rtl="0">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Кожный щипковый тест</a:t>
            </a:r>
            <a:endParaRPr/>
          </a:p>
        </p:txBody>
      </p:sp>
      <p:pic>
        <p:nvPicPr>
          <p:cNvPr id="276" name="Google Shape;276;p3" descr="A picture containing icon&#10;&#10;Description automatically generated"/>
          <p:cNvPicPr preferRelativeResize="0"/>
          <p:nvPr/>
        </p:nvPicPr>
        <p:blipFill rotWithShape="1">
          <a:blip r:embed="rId5">
            <a:alphaModFix/>
          </a:blip>
          <a:srcRect/>
          <a:stretch/>
        </p:blipFill>
        <p:spPr>
          <a:xfrm>
            <a:off x="6371588" y="536034"/>
            <a:ext cx="1610838" cy="850853"/>
          </a:xfrm>
          <a:prstGeom prst="rect">
            <a:avLst/>
          </a:prstGeom>
          <a:noFill/>
          <a:ln>
            <a:noFill/>
          </a:ln>
        </p:spPr>
      </p:pic>
      <p:sp>
        <p:nvSpPr>
          <p:cNvPr id="277" name="Google Shape;277;p3"/>
          <p:cNvSpPr txBox="1"/>
          <p:nvPr/>
        </p:nvSpPr>
        <p:spPr>
          <a:xfrm>
            <a:off x="8280461" y="3574063"/>
            <a:ext cx="3313486" cy="156966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Полная иммобилизация позвоночника </a:t>
            </a:r>
            <a:endParaRPr/>
          </a:p>
          <a:p>
            <a:pPr marL="285750" marR="0" lvl="0" indent="-285750" algn="l" rtl="0">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Оценка по шкале AVPU и шкале комы Глазго (ШКГ)</a:t>
            </a:r>
            <a:endParaRPr/>
          </a:p>
          <a:p>
            <a:pPr marL="285750" marR="0" lvl="0" indent="-285750" algn="l" rtl="0">
              <a:spcBef>
                <a:spcPts val="0"/>
              </a:spcBef>
              <a:spcAft>
                <a:spcPts val="0"/>
              </a:spcAft>
              <a:buClr>
                <a:schemeClr val="dk1"/>
              </a:buClr>
              <a:buSzPts val="1600"/>
              <a:buFont typeface="Arial"/>
              <a:buChar char="•"/>
            </a:pPr>
            <a:r>
              <a:rPr lang="ru-RU" sz="1600" b="0" i="0" u="none" strike="noStrike" cap="none">
                <a:solidFill>
                  <a:schemeClr val="dk1"/>
                </a:solidFill>
                <a:latin typeface="Arial"/>
                <a:ea typeface="Arial"/>
                <a:cs typeface="Arial"/>
                <a:sym typeface="Arial"/>
              </a:rPr>
              <a:t>Введение глюкозы</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78" name="Google Shape;278;p3"/>
          <p:cNvSpPr txBox="1"/>
          <p:nvPr/>
        </p:nvSpPr>
        <p:spPr>
          <a:xfrm>
            <a:off x="8280462" y="4913193"/>
            <a:ext cx="2816163" cy="156966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ru-RU" sz="1600">
                <a:solidFill>
                  <a:schemeClr val="dk1"/>
                </a:solidFill>
                <a:latin typeface="Arial"/>
                <a:ea typeface="Arial"/>
                <a:cs typeface="Arial"/>
                <a:sym typeface="Arial"/>
              </a:rPr>
              <a:t>Лечение ран</a:t>
            </a:r>
            <a:endParaRPr/>
          </a:p>
          <a:p>
            <a:pPr marL="285750" marR="0" lvl="0" indent="-285750" algn="l" rtl="0">
              <a:spcBef>
                <a:spcPts val="0"/>
              </a:spcBef>
              <a:spcAft>
                <a:spcPts val="0"/>
              </a:spcAft>
              <a:buClr>
                <a:schemeClr val="dk1"/>
              </a:buClr>
              <a:buSzPts val="1600"/>
              <a:buFont typeface="Arial"/>
              <a:buChar char="•"/>
            </a:pPr>
            <a:r>
              <a:rPr lang="ru-RU" sz="1600">
                <a:solidFill>
                  <a:schemeClr val="dk1"/>
                </a:solidFill>
                <a:latin typeface="Arial"/>
                <a:ea typeface="Arial"/>
                <a:cs typeface="Arial"/>
                <a:sym typeface="Arial"/>
              </a:rPr>
              <a:t>Лечение при укусе змеи</a:t>
            </a:r>
            <a:endParaRPr/>
          </a:p>
          <a:p>
            <a:pPr marL="285750" marR="0" lvl="0" indent="-285750" algn="l" rtl="0">
              <a:spcBef>
                <a:spcPts val="0"/>
              </a:spcBef>
              <a:spcAft>
                <a:spcPts val="0"/>
              </a:spcAft>
              <a:buClr>
                <a:schemeClr val="dk1"/>
              </a:buClr>
              <a:buSzPts val="1600"/>
              <a:buFont typeface="Arial"/>
              <a:buChar char="•"/>
            </a:pPr>
            <a:r>
              <a:rPr lang="ru-RU" sz="1600">
                <a:solidFill>
                  <a:schemeClr val="dk1"/>
                </a:solidFill>
                <a:latin typeface="Arial"/>
                <a:ea typeface="Arial"/>
                <a:cs typeface="Arial"/>
                <a:sym typeface="Arial"/>
              </a:rPr>
              <a:t>Переворачивание фиксированного пациента  («перекат бревна»)</a:t>
            </a:r>
            <a:endParaRPr/>
          </a:p>
        </p:txBody>
      </p:sp>
      <p:sp>
        <p:nvSpPr>
          <p:cNvPr id="279" name="Google Shape;279;p3"/>
          <p:cNvSpPr txBox="1"/>
          <p:nvPr/>
        </p:nvSpPr>
        <p:spPr>
          <a:xfrm>
            <a:off x="308091" y="1016659"/>
            <a:ext cx="135437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dirty="0">
                <a:solidFill>
                  <a:srgbClr val="1F3864"/>
                </a:solidFill>
                <a:latin typeface="Arial"/>
                <a:ea typeface="Arial"/>
                <a:cs typeface="Arial"/>
                <a:sym typeface="Arial"/>
              </a:rPr>
              <a:t>Общие</a:t>
            </a:r>
            <a:endParaRPr dirty="0"/>
          </a:p>
        </p:txBody>
      </p:sp>
      <p:sp>
        <p:nvSpPr>
          <p:cNvPr id="280" name="Google Shape;280;p3"/>
          <p:cNvSpPr txBox="1"/>
          <p:nvPr/>
        </p:nvSpPr>
        <p:spPr>
          <a:xfrm>
            <a:off x="2133600" y="1180873"/>
            <a:ext cx="3393440" cy="58477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ru-RU" sz="1600" dirty="0">
                <a:solidFill>
                  <a:schemeClr val="dk1"/>
                </a:solidFill>
                <a:latin typeface="Arial"/>
                <a:ea typeface="Arial"/>
                <a:cs typeface="Arial"/>
                <a:sym typeface="Arial"/>
              </a:rPr>
              <a:t>Оценка по алгоритму ABCDE</a:t>
            </a:r>
            <a:endParaRPr dirty="0"/>
          </a:p>
          <a:p>
            <a:pPr marL="0" marR="0" lvl="0" indent="0" algn="l" rtl="0">
              <a:spcBef>
                <a:spcPts val="0"/>
              </a:spcBef>
              <a:spcAft>
                <a:spcPts val="0"/>
              </a:spcAft>
              <a:buNone/>
            </a:pPr>
            <a:endParaRPr sz="1600" dirty="0">
              <a:solidFill>
                <a:schemeClr val="dk1"/>
              </a:solidFill>
              <a:latin typeface="Arial"/>
              <a:ea typeface="Arial"/>
              <a:cs typeface="Arial"/>
              <a:sym typeface="Arial"/>
            </a:endParaRPr>
          </a:p>
        </p:txBody>
      </p:sp>
      <p:pic>
        <p:nvPicPr>
          <p:cNvPr id="281" name="Google Shape;281;p3" descr="A picture containing text, clipart&#10;&#10;Description automatically generated"/>
          <p:cNvPicPr preferRelativeResize="0"/>
          <p:nvPr/>
        </p:nvPicPr>
        <p:blipFill rotWithShape="1">
          <a:blip r:embed="rId6">
            <a:alphaModFix/>
          </a:blip>
          <a:srcRect/>
          <a:stretch/>
        </p:blipFill>
        <p:spPr>
          <a:xfrm>
            <a:off x="6394035" y="3574063"/>
            <a:ext cx="1588391" cy="852715"/>
          </a:xfrm>
          <a:prstGeom prst="rect">
            <a:avLst/>
          </a:prstGeom>
          <a:noFill/>
          <a:ln>
            <a:noFill/>
          </a:ln>
        </p:spPr>
      </p:pic>
      <p:pic>
        <p:nvPicPr>
          <p:cNvPr id="282" name="Google Shape;282;p3" descr="A picture containing text, clipart&#10;&#10;Description automatically generated"/>
          <p:cNvPicPr preferRelativeResize="0"/>
          <p:nvPr/>
        </p:nvPicPr>
        <p:blipFill rotWithShape="1">
          <a:blip r:embed="rId7">
            <a:alphaModFix/>
          </a:blip>
          <a:srcRect/>
          <a:stretch/>
        </p:blipFill>
        <p:spPr>
          <a:xfrm>
            <a:off x="6394035" y="4814441"/>
            <a:ext cx="1588391" cy="843833"/>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Arial"/>
              <a:buNone/>
            </a:pPr>
            <a:r>
              <a:rPr lang="ru-RU">
                <a:solidFill>
                  <a:srgbClr val="1F3864"/>
                </a:solidFill>
                <a:latin typeface="Arial"/>
                <a:ea typeface="Arial"/>
                <a:cs typeface="Arial"/>
                <a:sym typeface="Arial"/>
              </a:rPr>
              <a:t>Результаты вторичного обследования</a:t>
            </a:r>
            <a:endParaRPr/>
          </a:p>
        </p:txBody>
      </p:sp>
      <p:sp>
        <p:nvSpPr>
          <p:cNvPr id="532" name="Google Shape;532;p30"/>
          <p:cNvSpPr txBox="1">
            <a:spLocks noGrp="1"/>
          </p:cNvSpPr>
          <p:nvPr>
            <p:ph type="body" idx="1"/>
          </p:nvPr>
        </p:nvSpPr>
        <p:spPr>
          <a:xfrm>
            <a:off x="712076" y="1825625"/>
            <a:ext cx="10515600"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Ищите </a:t>
            </a:r>
            <a:r>
              <a:rPr lang="ru-RU" sz="2400" dirty="0">
                <a:latin typeface="Arial"/>
                <a:ea typeface="Arial"/>
                <a:cs typeface="Arial"/>
                <a:sym typeface="Arial"/>
              </a:rPr>
              <a:t>признаки дыхательной недостаточности: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Использование вспомогательных мышц и усиленная работа дыхания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Трудности с произнесением полных предложений</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Невозможность лечь или откинуться назад</a:t>
            </a:r>
            <a:endParaRPr dirty="0"/>
          </a:p>
          <a:p>
            <a:pPr marL="685800" lvl="1" indent="-228600" algn="l" rtl="0">
              <a:lnSpc>
                <a:spcPct val="90000"/>
              </a:lnSpc>
              <a:spcBef>
                <a:spcPts val="500"/>
              </a:spcBef>
              <a:spcAft>
                <a:spcPts val="0"/>
              </a:spcAft>
              <a:buClr>
                <a:schemeClr val="dk1"/>
              </a:buClr>
              <a:buSzPts val="2400"/>
              <a:buChar char="•"/>
            </a:pPr>
            <a:r>
              <a:rPr lang="ru-RU" dirty="0" err="1">
                <a:latin typeface="Arial"/>
                <a:ea typeface="Arial"/>
                <a:cs typeface="Arial"/>
                <a:sym typeface="Arial"/>
              </a:rPr>
              <a:t>Диафорез</a:t>
            </a:r>
            <a:r>
              <a:rPr lang="ru-RU" dirty="0">
                <a:latin typeface="Arial"/>
                <a:ea typeface="Arial"/>
                <a:cs typeface="Arial"/>
                <a:sym typeface="Arial"/>
              </a:rPr>
              <a:t> и пятнистая кожа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Спутанность сознания, раздражительность, возбуждение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Слабое движение грудной клетки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Цианоз</a:t>
            </a:r>
            <a:endParaRPr dirty="0"/>
          </a:p>
        </p:txBody>
      </p:sp>
      <p:pic>
        <p:nvPicPr>
          <p:cNvPr id="533" name="Google Shape;533;p30"/>
          <p:cNvPicPr preferRelativeResize="0"/>
          <p:nvPr/>
        </p:nvPicPr>
        <p:blipFill rotWithShape="1">
          <a:blip r:embed="rId3">
            <a:alphaModFix/>
          </a:blip>
          <a:srcRect/>
          <a:stretch/>
        </p:blipFill>
        <p:spPr>
          <a:xfrm>
            <a:off x="9447190" y="3543635"/>
            <a:ext cx="2963649" cy="2067339"/>
          </a:xfrm>
          <a:prstGeom prst="rect">
            <a:avLst/>
          </a:prstGeom>
          <a:noFill/>
          <a:ln>
            <a:noFill/>
          </a:ln>
        </p:spPr>
      </p:pic>
      <p:sp>
        <p:nvSpPr>
          <p:cNvPr id="534" name="Google Shape;534;p30"/>
          <p:cNvSpPr txBox="1"/>
          <p:nvPr/>
        </p:nvSpPr>
        <p:spPr>
          <a:xfrm>
            <a:off x="10257479" y="5554754"/>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Результаты вторичного обследования</a:t>
            </a:r>
            <a:endParaRPr/>
          </a:p>
        </p:txBody>
      </p:sp>
      <p:sp>
        <p:nvSpPr>
          <p:cNvPr id="541" name="Google Shape;541;p31"/>
          <p:cNvSpPr txBox="1">
            <a:spLocks noGrp="1"/>
          </p:cNvSpPr>
          <p:nvPr>
            <p:ph type="body" idx="1"/>
          </p:nvPr>
        </p:nvSpPr>
        <p:spPr>
          <a:xfrm>
            <a:off x="838199" y="1825625"/>
            <a:ext cx="754905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Посмотрите </a:t>
            </a:r>
            <a:r>
              <a:rPr lang="ru-RU" sz="2400" dirty="0">
                <a:latin typeface="Arial"/>
                <a:ea typeface="Arial"/>
                <a:cs typeface="Arial"/>
                <a:sym typeface="Arial"/>
              </a:rPr>
              <a:t>на размер зрачка и его реактивность:</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Суженные зрачки говорят о возможной передозировке медикаментами или воздействии химических веществ (обычно пестицидов).</a:t>
            </a:r>
            <a:endParaRPr dirty="0"/>
          </a:p>
          <a:p>
            <a:pPr marL="685800" lvl="1" indent="-76200" algn="l" rtl="0">
              <a:lnSpc>
                <a:spcPct val="90000"/>
              </a:lnSpc>
              <a:spcBef>
                <a:spcPts val="500"/>
              </a:spcBef>
              <a:spcAft>
                <a:spcPts val="0"/>
              </a:spcAft>
              <a:buClr>
                <a:schemeClr val="dk1"/>
              </a:buClr>
              <a:buSzPts val="2400"/>
              <a:buNone/>
            </a:pPr>
            <a:endParaRPr dirty="0">
              <a:latin typeface="Arial"/>
              <a:ea typeface="Arial"/>
              <a:cs typeface="Arial"/>
              <a:sym typeface="Arial"/>
            </a:endParaRPr>
          </a:p>
          <a:p>
            <a:pPr marL="685800" lvl="1" indent="-76200" algn="l" rtl="0">
              <a:lnSpc>
                <a:spcPct val="90000"/>
              </a:lnSpc>
              <a:spcBef>
                <a:spcPts val="500"/>
              </a:spcBef>
              <a:spcAft>
                <a:spcPts val="0"/>
              </a:spcAft>
              <a:buClr>
                <a:schemeClr val="dk1"/>
              </a:buClr>
              <a:buSzPts val="2400"/>
              <a:buNone/>
            </a:pPr>
            <a:endParaRPr dirty="0">
              <a:latin typeface="Arial"/>
              <a:ea typeface="Arial"/>
              <a:cs typeface="Arial"/>
              <a:sym typeface="Arial"/>
            </a:endParaRPr>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Неодинаковые зрачки или зрачки ненормальной формы свидетельствуют о черепно-мозговой травме (ЧМТ), которая может вызвать аномальное дыхание.</a:t>
            </a:r>
            <a:endParaRPr dirty="0"/>
          </a:p>
        </p:txBody>
      </p:sp>
      <p:pic>
        <p:nvPicPr>
          <p:cNvPr id="542" name="Google Shape;542;p31" descr="Logo&#10;&#10;Description automatically generated"/>
          <p:cNvPicPr preferRelativeResize="0"/>
          <p:nvPr/>
        </p:nvPicPr>
        <p:blipFill rotWithShape="1">
          <a:blip r:embed="rId3">
            <a:alphaModFix/>
          </a:blip>
          <a:srcRect/>
          <a:stretch/>
        </p:blipFill>
        <p:spPr>
          <a:xfrm>
            <a:off x="8731246" y="3643353"/>
            <a:ext cx="2743200" cy="1913756"/>
          </a:xfrm>
          <a:prstGeom prst="rect">
            <a:avLst/>
          </a:prstGeom>
          <a:noFill/>
          <a:ln>
            <a:noFill/>
          </a:ln>
        </p:spPr>
      </p:pic>
      <p:sp>
        <p:nvSpPr>
          <p:cNvPr id="543" name="Google Shape;543;p31"/>
          <p:cNvSpPr txBox="1"/>
          <p:nvPr/>
        </p:nvSpPr>
        <p:spPr>
          <a:xfrm>
            <a:off x="5350212" y="4345020"/>
            <a:ext cx="1345659" cy="405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44" name="Google Shape;544;p31" descr="Logo&#10;&#10;Description automatically generated"/>
          <p:cNvPicPr preferRelativeResize="0"/>
          <p:nvPr/>
        </p:nvPicPr>
        <p:blipFill rotWithShape="1">
          <a:blip r:embed="rId4">
            <a:alphaModFix/>
          </a:blip>
          <a:srcRect/>
          <a:stretch/>
        </p:blipFill>
        <p:spPr>
          <a:xfrm>
            <a:off x="8731246" y="1568442"/>
            <a:ext cx="2743200" cy="1913114"/>
          </a:xfrm>
          <a:prstGeom prst="rect">
            <a:avLst/>
          </a:prstGeom>
          <a:noFill/>
          <a:ln>
            <a:noFill/>
          </a:ln>
        </p:spPr>
      </p:pic>
      <p:sp>
        <p:nvSpPr>
          <p:cNvPr id="545" name="Google Shape;545;p31"/>
          <p:cNvSpPr txBox="1"/>
          <p:nvPr/>
        </p:nvSpPr>
        <p:spPr>
          <a:xfrm>
            <a:off x="9961762" y="3157331"/>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
        <p:nvSpPr>
          <p:cNvPr id="546" name="Google Shape;546;p31"/>
          <p:cNvSpPr txBox="1"/>
          <p:nvPr/>
        </p:nvSpPr>
        <p:spPr>
          <a:xfrm>
            <a:off x="9958722" y="5245738"/>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Результаты вторичного обследования</a:t>
            </a:r>
            <a:endParaRPr/>
          </a:p>
        </p:txBody>
      </p:sp>
      <p:sp>
        <p:nvSpPr>
          <p:cNvPr id="553" name="Google Shape;553;p32"/>
          <p:cNvSpPr txBox="1">
            <a:spLocks noGrp="1"/>
          </p:cNvSpPr>
          <p:nvPr>
            <p:ph type="body" idx="1"/>
          </p:nvPr>
        </p:nvSpPr>
        <p:spPr>
          <a:xfrm>
            <a:off x="838200" y="1825625"/>
            <a:ext cx="8343090"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Посмотрите </a:t>
            </a:r>
            <a:r>
              <a:rPr lang="ru-RU" sz="2400" dirty="0">
                <a:latin typeface="Arial"/>
                <a:ea typeface="Arial"/>
                <a:cs typeface="Arial"/>
                <a:sym typeface="Arial"/>
              </a:rPr>
              <a:t>на лицо, нос и рот пациента:</a:t>
            </a:r>
            <a:endParaRPr dirty="0"/>
          </a:p>
          <a:p>
            <a:pPr marL="685800" lvl="1" indent="-228600" algn="l" rtl="0">
              <a:lnSpc>
                <a:spcPct val="90000"/>
              </a:lnSpc>
              <a:spcBef>
                <a:spcPts val="500"/>
              </a:spcBef>
              <a:spcAft>
                <a:spcPts val="0"/>
              </a:spcAft>
              <a:buClr>
                <a:schemeClr val="dk1"/>
              </a:buClr>
              <a:buSzPts val="2400"/>
              <a:buChar char="•"/>
            </a:pPr>
            <a:r>
              <a:rPr lang="ru-RU" i="1" dirty="0">
                <a:latin typeface="Arial"/>
                <a:ea typeface="Arial"/>
                <a:cs typeface="Arial"/>
                <a:sym typeface="Arial"/>
              </a:rPr>
              <a:t>Цианоз</a:t>
            </a:r>
            <a:r>
              <a:rPr lang="ru-RU" dirty="0">
                <a:latin typeface="Arial"/>
                <a:ea typeface="Arial"/>
                <a:cs typeface="Arial"/>
                <a:sym typeface="Arial"/>
              </a:rPr>
              <a:t> вокруг губ или носа свидетельствует о низком уровне кислорода в крови.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Бледные нижние веки могут указывать на анемию.</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Отёк губ, языка и задней стенки ротовой полости указывает на аллергическую реакцию.</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Сажа вокруг рта или носа, обгоревшие волосы или ожоги на лице свидетельствуют о вдыхании дыма.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Кровотечение, отёк или аномальная форма дыхательных путей могут быть вызваны травмой.</a:t>
            </a:r>
            <a:endParaRPr dirty="0"/>
          </a:p>
        </p:txBody>
      </p:sp>
      <p:pic>
        <p:nvPicPr>
          <p:cNvPr id="554" name="Google Shape;554;p32" descr="A picture containing logo&#10;&#10;Description automatically generated"/>
          <p:cNvPicPr preferRelativeResize="0"/>
          <p:nvPr/>
        </p:nvPicPr>
        <p:blipFill rotWithShape="1">
          <a:blip r:embed="rId3">
            <a:alphaModFix/>
          </a:blip>
          <a:srcRect/>
          <a:stretch/>
        </p:blipFill>
        <p:spPr>
          <a:xfrm>
            <a:off x="8906557" y="1531502"/>
            <a:ext cx="2589088" cy="1793697"/>
          </a:xfrm>
          <a:prstGeom prst="rect">
            <a:avLst/>
          </a:prstGeom>
          <a:noFill/>
          <a:ln>
            <a:noFill/>
          </a:ln>
        </p:spPr>
      </p:pic>
      <p:sp>
        <p:nvSpPr>
          <p:cNvPr id="555" name="Google Shape;555;p32"/>
          <p:cNvSpPr txBox="1"/>
          <p:nvPr/>
        </p:nvSpPr>
        <p:spPr>
          <a:xfrm>
            <a:off x="9727815" y="3298195"/>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556" name="Google Shape;556;p32"/>
          <p:cNvPicPr preferRelativeResize="0"/>
          <p:nvPr/>
        </p:nvPicPr>
        <p:blipFill rotWithShape="1">
          <a:blip r:embed="rId4">
            <a:alphaModFix/>
          </a:blip>
          <a:srcRect/>
          <a:stretch/>
        </p:blipFill>
        <p:spPr>
          <a:xfrm>
            <a:off x="9242637" y="3989315"/>
            <a:ext cx="1977573" cy="1379487"/>
          </a:xfrm>
          <a:prstGeom prst="rect">
            <a:avLst/>
          </a:prstGeom>
          <a:noFill/>
          <a:ln>
            <a:noFill/>
          </a:ln>
        </p:spPr>
      </p:pic>
      <p:sp>
        <p:nvSpPr>
          <p:cNvPr id="557" name="Google Shape;557;p32"/>
          <p:cNvSpPr txBox="1"/>
          <p:nvPr/>
        </p:nvSpPr>
        <p:spPr>
          <a:xfrm>
            <a:off x="9731732" y="536880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Результаты вторичного обследования</a:t>
            </a:r>
            <a:endParaRPr/>
          </a:p>
        </p:txBody>
      </p:sp>
      <p:sp>
        <p:nvSpPr>
          <p:cNvPr id="564" name="Google Shape;564;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Посмотрите </a:t>
            </a:r>
            <a:r>
              <a:rPr lang="ru-RU" sz="2400" dirty="0">
                <a:latin typeface="Arial"/>
                <a:ea typeface="Arial"/>
                <a:cs typeface="Arial"/>
                <a:sym typeface="Arial"/>
              </a:rPr>
              <a:t>на шею и грудную клетку пациента:</a:t>
            </a:r>
            <a:endParaRPr dirty="0"/>
          </a:p>
          <a:p>
            <a:pPr marL="685800" lvl="2" indent="-228600" algn="l" rtl="0">
              <a:lnSpc>
                <a:spcPct val="90000"/>
              </a:lnSpc>
              <a:spcBef>
                <a:spcPts val="1000"/>
              </a:spcBef>
              <a:spcAft>
                <a:spcPts val="0"/>
              </a:spcAft>
              <a:buClr>
                <a:schemeClr val="dk1"/>
              </a:buClr>
              <a:buSzPts val="2400"/>
              <a:buChar char="•"/>
            </a:pPr>
            <a:r>
              <a:rPr lang="ru-RU" sz="2400" i="1" dirty="0">
                <a:latin typeface="Arial"/>
                <a:ea typeface="Arial"/>
                <a:cs typeface="Arial"/>
                <a:sym typeface="Arial"/>
              </a:rPr>
              <a:t>Вздутые вены шеи</a:t>
            </a:r>
            <a:r>
              <a:rPr lang="ru-RU" sz="2400" dirty="0">
                <a:latin typeface="Arial"/>
                <a:ea typeface="Arial"/>
                <a:cs typeface="Arial"/>
                <a:sym typeface="Arial"/>
              </a:rPr>
              <a:t> указывают на сердечную недостаточность, напряженный пневмоторакс или тампонаду сердца.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Чрезмерное использование мышц шеи и грудной клетки свидетельствует о значительном затруднении дыхания.</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Смещение трахеи указывает на напряженный пневмоторакс или наличие опухоли.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Отек на шее предполагает инфекцию или травму.</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Тщательно осмотрите всю шею и грудную клетку на наличие признаков травмы.</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4"/>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Результаты вторичного обследования</a:t>
            </a:r>
            <a:endParaRPr dirty="0"/>
          </a:p>
        </p:txBody>
      </p:sp>
      <p:sp>
        <p:nvSpPr>
          <p:cNvPr id="571" name="Google Shape;571;p34"/>
          <p:cNvSpPr txBox="1">
            <a:spLocks noGrp="1"/>
          </p:cNvSpPr>
          <p:nvPr>
            <p:ph type="body" idx="1"/>
          </p:nvPr>
        </p:nvSpPr>
        <p:spPr>
          <a:xfrm>
            <a:off x="508206" y="1325563"/>
            <a:ext cx="10986264" cy="46583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00"/>
              <a:buNone/>
            </a:pPr>
            <a:r>
              <a:rPr lang="ru-RU" sz="2200" b="1" dirty="0">
                <a:latin typeface="Arial"/>
                <a:ea typeface="Arial"/>
                <a:cs typeface="Arial"/>
                <a:sym typeface="Arial"/>
              </a:rPr>
              <a:t>Обратите внимание </a:t>
            </a:r>
            <a:r>
              <a:rPr lang="ru-RU" sz="2200" dirty="0">
                <a:latin typeface="Arial"/>
                <a:ea typeface="Arial"/>
                <a:cs typeface="Arial"/>
                <a:sym typeface="Arial"/>
              </a:rPr>
              <a:t>на </a:t>
            </a:r>
            <a:r>
              <a:rPr lang="ru-RU" sz="2200" dirty="0">
                <a:solidFill>
                  <a:schemeClr val="accent2"/>
                </a:solidFill>
                <a:latin typeface="Arial"/>
                <a:ea typeface="Arial"/>
                <a:cs typeface="Arial"/>
                <a:sym typeface="Arial"/>
              </a:rPr>
              <a:t>частоту и характер </a:t>
            </a:r>
            <a:r>
              <a:rPr lang="ru-RU" sz="2200" dirty="0">
                <a:latin typeface="Arial"/>
                <a:ea typeface="Arial"/>
                <a:cs typeface="Arial"/>
                <a:sym typeface="Arial"/>
              </a:rPr>
              <a:t>дыхания:</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Людям с хрипами может потребоваться больше времени на выдох из-за сужения нижних дыхательных путей в легких.</a:t>
            </a:r>
            <a:endParaRPr dirty="0"/>
          </a:p>
          <a:p>
            <a:pPr marL="685800" lvl="1" indent="-228600" algn="l" rtl="0">
              <a:lnSpc>
                <a:spcPct val="90000"/>
              </a:lnSpc>
              <a:spcBef>
                <a:spcPts val="500"/>
              </a:spcBef>
              <a:spcAft>
                <a:spcPts val="0"/>
              </a:spcAft>
              <a:buClr>
                <a:schemeClr val="dk1"/>
              </a:buClr>
              <a:buSzPts val="2200"/>
              <a:buChar char="•"/>
            </a:pPr>
            <a:r>
              <a:rPr lang="ru-RU" sz="2200" i="1" dirty="0">
                <a:latin typeface="Arial"/>
                <a:ea typeface="Arial"/>
                <a:cs typeface="Arial"/>
                <a:sym typeface="Arial"/>
              </a:rPr>
              <a:t>Учащенное</a:t>
            </a:r>
            <a:r>
              <a:rPr lang="ru-RU" sz="2200" dirty="0">
                <a:latin typeface="Arial"/>
                <a:ea typeface="Arial"/>
                <a:cs typeface="Arial"/>
                <a:sym typeface="Arial"/>
              </a:rPr>
              <a:t> дыхание:</a:t>
            </a:r>
            <a:endParaRPr dirty="0"/>
          </a:p>
          <a:p>
            <a:pPr marL="1257300" lvl="2" algn="l" rtl="0">
              <a:lnSpc>
                <a:spcPct val="90000"/>
              </a:lnSpc>
              <a:spcBef>
                <a:spcPts val="500"/>
              </a:spcBef>
              <a:spcAft>
                <a:spcPts val="0"/>
              </a:spcAft>
              <a:buClr>
                <a:schemeClr val="dk1"/>
              </a:buClr>
              <a:buSzPts val="2200"/>
              <a:buFont typeface="Wingdings" panose="05000000000000000000" pitchFamily="2" charset="2"/>
              <a:buChar char="ü"/>
            </a:pPr>
            <a:r>
              <a:rPr lang="ru-RU" sz="2200" dirty="0">
                <a:latin typeface="Arial"/>
                <a:ea typeface="Arial"/>
                <a:cs typeface="Arial"/>
                <a:sym typeface="Arial"/>
              </a:rPr>
              <a:t>Дегидратация</a:t>
            </a:r>
            <a:endParaRPr dirty="0"/>
          </a:p>
          <a:p>
            <a:pPr marL="1257300" lvl="2" algn="l" rtl="0">
              <a:lnSpc>
                <a:spcPct val="90000"/>
              </a:lnSpc>
              <a:spcBef>
                <a:spcPts val="500"/>
              </a:spcBef>
              <a:spcAft>
                <a:spcPts val="0"/>
              </a:spcAft>
              <a:buClr>
                <a:schemeClr val="dk1"/>
              </a:buClr>
              <a:buSzPts val="2200"/>
              <a:buFont typeface="Wingdings" panose="05000000000000000000" pitchFamily="2" charset="2"/>
              <a:buChar char="ü"/>
            </a:pPr>
            <a:r>
              <a:rPr lang="ru-RU" sz="2200" dirty="0">
                <a:latin typeface="Arial"/>
                <a:ea typeface="Arial"/>
                <a:cs typeface="Arial"/>
                <a:sym typeface="Arial"/>
              </a:rPr>
              <a:t>Тяжелая инфекция</a:t>
            </a:r>
            <a:endParaRPr dirty="0"/>
          </a:p>
          <a:p>
            <a:pPr marL="1257300" lvl="2" algn="l" rtl="0">
              <a:lnSpc>
                <a:spcPct val="90000"/>
              </a:lnSpc>
              <a:spcBef>
                <a:spcPts val="500"/>
              </a:spcBef>
              <a:spcAft>
                <a:spcPts val="0"/>
              </a:spcAft>
              <a:buClr>
                <a:schemeClr val="dk1"/>
              </a:buClr>
              <a:buSzPts val="2200"/>
              <a:buFont typeface="Wingdings" panose="05000000000000000000" pitchFamily="2" charset="2"/>
              <a:buChar char="ü"/>
            </a:pPr>
            <a:r>
              <a:rPr lang="ru-RU" sz="2200" dirty="0">
                <a:latin typeface="Arial"/>
                <a:ea typeface="Arial"/>
                <a:cs typeface="Arial"/>
                <a:sym typeface="Arial"/>
              </a:rPr>
              <a:t>Кислотно-щелочной дисбаланс в крови</a:t>
            </a:r>
            <a:endParaRPr dirty="0"/>
          </a:p>
          <a:p>
            <a:pPr marL="1257300" lvl="2" algn="l" rtl="0">
              <a:lnSpc>
                <a:spcPct val="90000"/>
              </a:lnSpc>
              <a:spcBef>
                <a:spcPts val="500"/>
              </a:spcBef>
              <a:spcAft>
                <a:spcPts val="0"/>
              </a:spcAft>
              <a:buClr>
                <a:schemeClr val="dk1"/>
              </a:buClr>
              <a:buSzPts val="2200"/>
              <a:buFont typeface="Wingdings" panose="05000000000000000000" pitchFamily="2" charset="2"/>
              <a:buChar char="ü"/>
            </a:pPr>
            <a:r>
              <a:rPr lang="ru-RU" sz="2200" dirty="0">
                <a:latin typeface="Arial"/>
                <a:ea typeface="Arial"/>
                <a:cs typeface="Arial"/>
                <a:sym typeface="Arial"/>
              </a:rPr>
              <a:t>Отравление</a:t>
            </a:r>
            <a:endParaRPr dirty="0"/>
          </a:p>
          <a:p>
            <a:pPr marL="1257300" lvl="2" algn="l" rtl="0">
              <a:lnSpc>
                <a:spcPct val="90000"/>
              </a:lnSpc>
              <a:spcBef>
                <a:spcPts val="500"/>
              </a:spcBef>
              <a:spcAft>
                <a:spcPts val="0"/>
              </a:spcAft>
              <a:buClr>
                <a:schemeClr val="dk1"/>
              </a:buClr>
              <a:buSzPts val="2200"/>
              <a:buFont typeface="Wingdings" panose="05000000000000000000" pitchFamily="2" charset="2"/>
              <a:buChar char="ü"/>
            </a:pPr>
            <a:r>
              <a:rPr lang="ru-RU" sz="2200" dirty="0">
                <a:latin typeface="Arial"/>
                <a:ea typeface="Arial"/>
                <a:cs typeface="Arial"/>
                <a:sym typeface="Arial"/>
              </a:rPr>
              <a:t>Тревожность</a:t>
            </a:r>
            <a:endParaRPr dirty="0"/>
          </a:p>
          <a:p>
            <a:pPr marL="685800" lvl="1" indent="-228600" algn="l" rtl="0">
              <a:lnSpc>
                <a:spcPct val="90000"/>
              </a:lnSpc>
              <a:spcBef>
                <a:spcPts val="500"/>
              </a:spcBef>
              <a:spcAft>
                <a:spcPts val="0"/>
              </a:spcAft>
              <a:buClr>
                <a:schemeClr val="dk1"/>
              </a:buClr>
              <a:buSzPts val="2200"/>
              <a:buChar char="•"/>
            </a:pPr>
            <a:r>
              <a:rPr lang="ru-RU" sz="2200" i="1" dirty="0">
                <a:latin typeface="Arial"/>
                <a:ea typeface="Arial"/>
                <a:cs typeface="Arial"/>
                <a:sym typeface="Arial"/>
              </a:rPr>
              <a:t>Замедленное и поверхностное</a:t>
            </a:r>
            <a:r>
              <a:rPr lang="ru-RU" sz="2200" dirty="0">
                <a:latin typeface="Arial"/>
                <a:ea typeface="Arial"/>
                <a:cs typeface="Arial"/>
                <a:sym typeface="Arial"/>
              </a:rPr>
              <a:t> дыхание может быть вызвано передозировкой опиоидов.</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Повреждения стенки грудной клетки вызывают боль, которая ограничивает способность делать глубокие вдохи.</a:t>
            </a:r>
            <a:endParaRPr dirty="0"/>
          </a:p>
          <a:p>
            <a:pPr marL="714375" lvl="2" indent="-261938"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При множественных переломах ребер возникает флотация грудной клетки.</a:t>
            </a:r>
            <a:endParaRPr dirty="0"/>
          </a:p>
        </p:txBody>
      </p:sp>
      <p:pic>
        <p:nvPicPr>
          <p:cNvPr id="572" name="Google Shape;572;p34" descr="A picture containing diagram&#10;&#10;Description automatically generated"/>
          <p:cNvPicPr preferRelativeResize="0"/>
          <p:nvPr/>
        </p:nvPicPr>
        <p:blipFill rotWithShape="1">
          <a:blip r:embed="rId3">
            <a:alphaModFix/>
          </a:blip>
          <a:srcRect/>
          <a:stretch/>
        </p:blipFill>
        <p:spPr>
          <a:xfrm>
            <a:off x="8473639" y="2808716"/>
            <a:ext cx="2743200" cy="1913114"/>
          </a:xfrm>
          <a:prstGeom prst="rect">
            <a:avLst/>
          </a:prstGeom>
          <a:noFill/>
          <a:ln>
            <a:noFill/>
          </a:ln>
        </p:spPr>
      </p:pic>
      <p:sp>
        <p:nvSpPr>
          <p:cNvPr id="573" name="Google Shape;573;p34"/>
          <p:cNvSpPr txBox="1"/>
          <p:nvPr/>
        </p:nvSpPr>
        <p:spPr>
          <a:xfrm>
            <a:off x="9730984" y="4512101"/>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Результаты вторичного обследования</a:t>
            </a:r>
            <a:endParaRPr/>
          </a:p>
        </p:txBody>
      </p:sp>
      <p:sp>
        <p:nvSpPr>
          <p:cNvPr id="580" name="Google Shape;580;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Посмотрите</a:t>
            </a:r>
            <a:r>
              <a:rPr lang="ru-RU" sz="2400" dirty="0">
                <a:latin typeface="Arial"/>
                <a:ea typeface="Arial"/>
                <a:cs typeface="Arial"/>
                <a:sym typeface="Arial"/>
              </a:rPr>
              <a:t> на обе ноги: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Отёк обеих ног (сердечная недостаточность)</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Отёк одной ноги с болью (тромб)</a:t>
            </a:r>
            <a:endParaRPr dirty="0"/>
          </a:p>
          <a:p>
            <a:pPr marL="1143000" lvl="2" indent="-76200" algn="l" rtl="0">
              <a:lnSpc>
                <a:spcPct val="90000"/>
              </a:lnSpc>
              <a:spcBef>
                <a:spcPts val="500"/>
              </a:spcBef>
              <a:spcAft>
                <a:spcPts val="0"/>
              </a:spcAft>
              <a:buClr>
                <a:schemeClr val="dk1"/>
              </a:buClr>
              <a:buSzPts val="2400"/>
              <a:buNone/>
            </a:pPr>
            <a:endParaRPr sz="2400" dirty="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r>
              <a:rPr lang="ru-RU" sz="2400" b="1" dirty="0">
                <a:latin typeface="Arial"/>
                <a:ea typeface="Arial"/>
                <a:cs typeface="Arial"/>
                <a:sym typeface="Arial"/>
              </a:rPr>
              <a:t>Посмотрите </a:t>
            </a:r>
            <a:r>
              <a:rPr lang="ru-RU" sz="2400" dirty="0">
                <a:latin typeface="Arial"/>
                <a:ea typeface="Arial"/>
                <a:cs typeface="Arial"/>
                <a:sym typeface="Arial"/>
              </a:rPr>
              <a:t>на кожу:</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Укусы (аллергическая реакция)</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Сыпь, например, крапивница (аллергическая реакция или системная инфекция)</a:t>
            </a:r>
            <a:endParaRPr dirty="0"/>
          </a:p>
          <a:p>
            <a:pPr marL="685800" lvl="1" indent="-228600" algn="l" rtl="0">
              <a:lnSpc>
                <a:spcPct val="90000"/>
              </a:lnSpc>
              <a:spcBef>
                <a:spcPts val="500"/>
              </a:spcBef>
              <a:spcAft>
                <a:spcPts val="0"/>
              </a:spcAft>
              <a:buClr>
                <a:schemeClr val="dk1"/>
              </a:buClr>
              <a:buSzPts val="2400"/>
              <a:buChar char="•"/>
            </a:pPr>
            <a:r>
              <a:rPr lang="ru-RU" i="1" dirty="0">
                <a:latin typeface="Arial"/>
                <a:ea typeface="Arial"/>
                <a:cs typeface="Arial"/>
                <a:sym typeface="Arial"/>
              </a:rPr>
              <a:t>Бледные кожные покровы</a:t>
            </a:r>
            <a:r>
              <a:rPr lang="ru-RU" dirty="0">
                <a:latin typeface="Arial"/>
                <a:ea typeface="Arial"/>
                <a:cs typeface="Arial"/>
                <a:sym typeface="Arial"/>
              </a:rPr>
              <a:t> (анемия)</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Ожоги, опоясывающие туловище, могут ограничивать расширение стенок грудной клетки.</a:t>
            </a:r>
            <a:r>
              <a:rPr lang="ru-RU" sz="2400" dirty="0">
                <a:latin typeface="Arial"/>
                <a:ea typeface="Arial"/>
                <a:cs typeface="Arial"/>
                <a:sym typeface="Arial"/>
              </a:rPr>
              <a:t> </a:t>
            </a:r>
            <a:endParaRPr dirty="0"/>
          </a:p>
          <a:p>
            <a:pPr marL="1143000" lvl="2" indent="-76200" algn="l" rtl="0">
              <a:lnSpc>
                <a:spcPct val="90000"/>
              </a:lnSpc>
              <a:spcBef>
                <a:spcPts val="500"/>
              </a:spcBef>
              <a:spcAft>
                <a:spcPts val="0"/>
              </a:spcAft>
              <a:buClr>
                <a:schemeClr val="dk1"/>
              </a:buClr>
              <a:buSzPts val="2400"/>
              <a:buNone/>
            </a:pPr>
            <a:endParaRPr sz="2400" dirty="0">
              <a:latin typeface="Arial"/>
              <a:ea typeface="Arial"/>
              <a:cs typeface="Arial"/>
              <a:sym typeface="Arial"/>
            </a:endParaRPr>
          </a:p>
        </p:txBody>
      </p:sp>
      <p:pic>
        <p:nvPicPr>
          <p:cNvPr id="581" name="Google Shape;581;p35"/>
          <p:cNvPicPr preferRelativeResize="0"/>
          <p:nvPr/>
        </p:nvPicPr>
        <p:blipFill rotWithShape="1">
          <a:blip r:embed="rId3">
            <a:alphaModFix/>
          </a:blip>
          <a:srcRect/>
          <a:stretch/>
        </p:blipFill>
        <p:spPr>
          <a:xfrm>
            <a:off x="8389706" y="2087090"/>
            <a:ext cx="2743200" cy="1914204"/>
          </a:xfrm>
          <a:prstGeom prst="rect">
            <a:avLst/>
          </a:prstGeom>
          <a:noFill/>
          <a:ln>
            <a:noFill/>
          </a:ln>
        </p:spPr>
      </p:pic>
      <p:sp>
        <p:nvSpPr>
          <p:cNvPr id="582" name="Google Shape;582;p35"/>
          <p:cNvSpPr txBox="1"/>
          <p:nvPr/>
        </p:nvSpPr>
        <p:spPr>
          <a:xfrm>
            <a:off x="9369420" y="3958286"/>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Результаты вторичного обследования</a:t>
            </a:r>
            <a:endParaRPr/>
          </a:p>
        </p:txBody>
      </p:sp>
      <p:sp>
        <p:nvSpPr>
          <p:cNvPr id="589" name="Google Shape;589;p36"/>
          <p:cNvSpPr txBox="1">
            <a:spLocks noGrp="1"/>
          </p:cNvSpPr>
          <p:nvPr>
            <p:ph type="body" idx="1"/>
          </p:nvPr>
        </p:nvSpPr>
        <p:spPr>
          <a:xfrm>
            <a:off x="838199" y="1508837"/>
            <a:ext cx="10515600" cy="49840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200"/>
              <a:buNone/>
            </a:pPr>
            <a:r>
              <a:rPr lang="ru-RU" sz="2200" b="1" dirty="0">
                <a:latin typeface="Arial"/>
                <a:ea typeface="Arial"/>
                <a:cs typeface="Arial"/>
                <a:sym typeface="Arial"/>
              </a:rPr>
              <a:t>Прислушайтесь </a:t>
            </a:r>
            <a:r>
              <a:rPr lang="ru-RU" sz="2200" dirty="0">
                <a:latin typeface="Arial"/>
                <a:ea typeface="Arial"/>
                <a:cs typeface="Arial"/>
                <a:sym typeface="Arial"/>
              </a:rPr>
              <a:t>к дыхательным шумам:</a:t>
            </a:r>
            <a:endParaRPr dirty="0"/>
          </a:p>
          <a:p>
            <a:pPr marL="628650" lvl="0" indent="-342900" algn="l" rtl="0">
              <a:lnSpc>
                <a:spcPct val="115000"/>
              </a:lnSpc>
              <a:spcBef>
                <a:spcPts val="0"/>
              </a:spcBef>
              <a:spcAft>
                <a:spcPts val="0"/>
              </a:spcAft>
              <a:buClr>
                <a:schemeClr val="dk1"/>
              </a:buClr>
              <a:buSzPts val="2200"/>
              <a:buChar char="•"/>
            </a:pPr>
            <a:r>
              <a:rPr lang="ru-RU" sz="2200" i="1" dirty="0">
                <a:latin typeface="Arial"/>
                <a:ea typeface="Arial"/>
                <a:cs typeface="Arial"/>
                <a:sym typeface="Arial"/>
              </a:rPr>
              <a:t>Стридор – </a:t>
            </a:r>
            <a:r>
              <a:rPr lang="ru-RU" sz="2200" dirty="0">
                <a:latin typeface="Arial"/>
                <a:ea typeface="Arial"/>
                <a:cs typeface="Arial"/>
                <a:sym typeface="Arial"/>
              </a:rPr>
              <a:t>частичная обструкция верхних дыхательных путей</a:t>
            </a:r>
            <a:endParaRPr dirty="0"/>
          </a:p>
          <a:p>
            <a:pPr marL="1543050" lvl="2" indent="-342900" algn="l" rtl="0">
              <a:lnSpc>
                <a:spcPct val="115000"/>
              </a:lnSpc>
              <a:spcBef>
                <a:spcPts val="0"/>
              </a:spcBef>
              <a:spcAft>
                <a:spcPts val="0"/>
              </a:spcAft>
              <a:buClr>
                <a:schemeClr val="dk1"/>
              </a:buClr>
              <a:buSzPts val="2200"/>
              <a:buFont typeface="Wingdings" panose="05000000000000000000" pitchFamily="2" charset="2"/>
              <a:buChar char="ü"/>
            </a:pPr>
            <a:r>
              <a:rPr lang="ru-RU" sz="2200" dirty="0">
                <a:latin typeface="Arial"/>
                <a:ea typeface="Arial"/>
                <a:cs typeface="Arial"/>
                <a:sym typeface="Arial"/>
              </a:rPr>
              <a:t>Инородное тело </a:t>
            </a:r>
            <a:endParaRPr dirty="0"/>
          </a:p>
          <a:p>
            <a:pPr marL="1543050" lvl="2" indent="-342900" algn="l" rtl="0">
              <a:lnSpc>
                <a:spcPct val="115000"/>
              </a:lnSpc>
              <a:spcBef>
                <a:spcPts val="0"/>
              </a:spcBef>
              <a:spcAft>
                <a:spcPts val="0"/>
              </a:spcAft>
              <a:buClr>
                <a:schemeClr val="dk1"/>
              </a:buClr>
              <a:buSzPts val="2200"/>
              <a:buFont typeface="Wingdings" panose="05000000000000000000" pitchFamily="2" charset="2"/>
              <a:buChar char="ü"/>
            </a:pPr>
            <a:r>
              <a:rPr lang="ru-RU" sz="2200" dirty="0">
                <a:latin typeface="Arial"/>
                <a:ea typeface="Arial"/>
                <a:cs typeface="Arial"/>
                <a:sym typeface="Arial"/>
              </a:rPr>
              <a:t>Отёк</a:t>
            </a:r>
            <a:endParaRPr dirty="0"/>
          </a:p>
          <a:p>
            <a:pPr marL="1543050" lvl="2" indent="-342900" algn="l" rtl="0">
              <a:lnSpc>
                <a:spcPct val="115000"/>
              </a:lnSpc>
              <a:spcBef>
                <a:spcPts val="0"/>
              </a:spcBef>
              <a:spcAft>
                <a:spcPts val="0"/>
              </a:spcAft>
              <a:buClr>
                <a:schemeClr val="dk1"/>
              </a:buClr>
              <a:buSzPts val="2200"/>
              <a:buFont typeface="Wingdings" panose="05000000000000000000" pitchFamily="2" charset="2"/>
              <a:buChar char="ü"/>
            </a:pPr>
            <a:r>
              <a:rPr lang="ru-RU" sz="2200" dirty="0">
                <a:latin typeface="Arial"/>
                <a:ea typeface="Arial"/>
                <a:cs typeface="Arial"/>
                <a:sym typeface="Arial"/>
              </a:rPr>
              <a:t>Травма</a:t>
            </a:r>
            <a:endParaRPr dirty="0"/>
          </a:p>
          <a:p>
            <a:pPr marL="1543050" lvl="2" indent="-342900" algn="l" rtl="0">
              <a:lnSpc>
                <a:spcPct val="115000"/>
              </a:lnSpc>
              <a:spcBef>
                <a:spcPts val="0"/>
              </a:spcBef>
              <a:spcAft>
                <a:spcPts val="0"/>
              </a:spcAft>
              <a:buClr>
                <a:schemeClr val="dk1"/>
              </a:buClr>
              <a:buSzPts val="2200"/>
              <a:buFont typeface="Wingdings" panose="05000000000000000000" pitchFamily="2" charset="2"/>
              <a:buChar char="ü"/>
            </a:pPr>
            <a:r>
              <a:rPr lang="ru-RU" sz="2200" dirty="0">
                <a:latin typeface="Arial"/>
                <a:ea typeface="Arial"/>
                <a:cs typeface="Arial"/>
                <a:sym typeface="Arial"/>
              </a:rPr>
              <a:t>Инфекция</a:t>
            </a:r>
            <a:endParaRPr dirty="0"/>
          </a:p>
          <a:p>
            <a:pPr marL="628650" lvl="0" indent="-342900" algn="l" rtl="0">
              <a:lnSpc>
                <a:spcPct val="115000"/>
              </a:lnSpc>
              <a:spcBef>
                <a:spcPts val="0"/>
              </a:spcBef>
              <a:spcAft>
                <a:spcPts val="0"/>
              </a:spcAft>
              <a:buClr>
                <a:schemeClr val="dk1"/>
              </a:buClr>
              <a:buSzPts val="2200"/>
              <a:buChar char="•"/>
            </a:pPr>
            <a:r>
              <a:rPr lang="ru-RU" sz="2200" i="1" dirty="0">
                <a:solidFill>
                  <a:schemeClr val="dk1"/>
                </a:solidFill>
                <a:latin typeface="Arial"/>
                <a:ea typeface="Arial"/>
                <a:cs typeface="Arial"/>
                <a:sym typeface="Arial"/>
              </a:rPr>
              <a:t>Приглушённые дыхательные шумы</a:t>
            </a:r>
            <a:r>
              <a:rPr lang="ru-RU" sz="2200" dirty="0">
                <a:solidFill>
                  <a:schemeClr val="dk1"/>
                </a:solidFill>
                <a:latin typeface="Arial"/>
                <a:ea typeface="Arial"/>
                <a:cs typeface="Arial"/>
                <a:sym typeface="Arial"/>
              </a:rPr>
              <a:t> – что-то препятствует проникновению воздуха в легкие: </a:t>
            </a:r>
            <a:endParaRPr dirty="0"/>
          </a:p>
          <a:p>
            <a:pPr marL="1543050" lvl="2" indent="-342900" algn="l" rtl="0">
              <a:lnSpc>
                <a:spcPct val="115000"/>
              </a:lnSpc>
              <a:spcBef>
                <a:spcPts val="0"/>
              </a:spcBef>
              <a:spcAft>
                <a:spcPts val="0"/>
              </a:spcAft>
              <a:buClr>
                <a:schemeClr val="dk1"/>
              </a:buClr>
              <a:buSzPts val="2200"/>
              <a:buFont typeface="Wingdings" panose="05000000000000000000" pitchFamily="2" charset="2"/>
              <a:buChar char="ü"/>
            </a:pPr>
            <a:r>
              <a:rPr lang="ru-RU" sz="2200" dirty="0">
                <a:solidFill>
                  <a:schemeClr val="dk1"/>
                </a:solidFill>
                <a:latin typeface="Arial"/>
                <a:ea typeface="Arial"/>
                <a:cs typeface="Arial"/>
                <a:sym typeface="Arial"/>
              </a:rPr>
              <a:t>Пневмоторакс</a:t>
            </a:r>
            <a:endParaRPr dirty="0"/>
          </a:p>
          <a:p>
            <a:pPr marL="1543050" lvl="2" indent="-342900" algn="l" rtl="0">
              <a:lnSpc>
                <a:spcPct val="115000"/>
              </a:lnSpc>
              <a:spcBef>
                <a:spcPts val="0"/>
              </a:spcBef>
              <a:spcAft>
                <a:spcPts val="0"/>
              </a:spcAft>
              <a:buClr>
                <a:schemeClr val="dk1"/>
              </a:buClr>
              <a:buSzPts val="2200"/>
              <a:buFont typeface="Wingdings" panose="05000000000000000000" pitchFamily="2" charset="2"/>
              <a:buChar char="ü"/>
            </a:pPr>
            <a:r>
              <a:rPr lang="ru-RU" sz="2200" dirty="0">
                <a:solidFill>
                  <a:schemeClr val="dk1"/>
                </a:solidFill>
                <a:latin typeface="Arial"/>
                <a:ea typeface="Arial"/>
                <a:cs typeface="Arial"/>
                <a:sym typeface="Arial"/>
              </a:rPr>
              <a:t>Гемоторакс</a:t>
            </a:r>
            <a:endParaRPr dirty="0"/>
          </a:p>
          <a:p>
            <a:pPr marL="1543050" lvl="2" indent="-342900" algn="l" rtl="0">
              <a:lnSpc>
                <a:spcPct val="115000"/>
              </a:lnSpc>
              <a:spcBef>
                <a:spcPts val="0"/>
              </a:spcBef>
              <a:spcAft>
                <a:spcPts val="0"/>
              </a:spcAft>
              <a:buClr>
                <a:schemeClr val="dk1"/>
              </a:buClr>
              <a:buSzPts val="2200"/>
              <a:buFont typeface="Wingdings" panose="05000000000000000000" pitchFamily="2" charset="2"/>
              <a:buChar char="ü"/>
            </a:pPr>
            <a:r>
              <a:rPr lang="ru-RU" sz="2200" dirty="0">
                <a:solidFill>
                  <a:schemeClr val="dk1"/>
                </a:solidFill>
                <a:latin typeface="Arial"/>
                <a:ea typeface="Arial"/>
                <a:cs typeface="Arial"/>
                <a:sym typeface="Arial"/>
              </a:rPr>
              <a:t>Жидкость</a:t>
            </a:r>
            <a:endParaRPr dirty="0"/>
          </a:p>
          <a:p>
            <a:pPr marL="1543050" lvl="2" indent="-342900" algn="l" rtl="0">
              <a:lnSpc>
                <a:spcPct val="115000"/>
              </a:lnSpc>
              <a:spcBef>
                <a:spcPts val="0"/>
              </a:spcBef>
              <a:spcAft>
                <a:spcPts val="0"/>
              </a:spcAft>
              <a:buClr>
                <a:schemeClr val="dk1"/>
              </a:buClr>
              <a:buSzPts val="2200"/>
              <a:buFont typeface="Wingdings" panose="05000000000000000000" pitchFamily="2" charset="2"/>
              <a:buChar char="ü"/>
            </a:pPr>
            <a:r>
              <a:rPr lang="ru-RU" sz="2200" dirty="0">
                <a:solidFill>
                  <a:schemeClr val="dk1"/>
                </a:solidFill>
                <a:latin typeface="Arial"/>
                <a:ea typeface="Arial"/>
                <a:cs typeface="Arial"/>
                <a:sym typeface="Arial"/>
              </a:rPr>
              <a:t>Инородное тело</a:t>
            </a:r>
            <a:endParaRPr dirty="0"/>
          </a:p>
          <a:p>
            <a:pPr marL="1543050" lvl="2" indent="-342900" algn="l" rtl="0">
              <a:lnSpc>
                <a:spcPct val="115000"/>
              </a:lnSpc>
              <a:spcBef>
                <a:spcPts val="0"/>
              </a:spcBef>
              <a:spcAft>
                <a:spcPts val="0"/>
              </a:spcAft>
              <a:buClr>
                <a:schemeClr val="dk1"/>
              </a:buClr>
              <a:buSzPts val="2200"/>
              <a:buFont typeface="Wingdings" panose="05000000000000000000" pitchFamily="2" charset="2"/>
              <a:buChar char="ü"/>
            </a:pPr>
            <a:r>
              <a:rPr lang="ru-RU" sz="2200" dirty="0">
                <a:solidFill>
                  <a:schemeClr val="dk1"/>
                </a:solidFill>
                <a:latin typeface="Arial"/>
                <a:ea typeface="Arial"/>
                <a:cs typeface="Arial"/>
                <a:sym typeface="Arial"/>
              </a:rPr>
              <a:t>Инфекция в легких или опухоль </a:t>
            </a:r>
            <a:endParaRPr dirty="0"/>
          </a:p>
        </p:txBody>
      </p:sp>
      <p:pic>
        <p:nvPicPr>
          <p:cNvPr id="590" name="Google Shape;590;p36"/>
          <p:cNvPicPr preferRelativeResize="0"/>
          <p:nvPr/>
        </p:nvPicPr>
        <p:blipFill rotWithShape="1">
          <a:blip r:embed="rId3">
            <a:alphaModFix/>
          </a:blip>
          <a:srcRect/>
          <a:stretch/>
        </p:blipFill>
        <p:spPr>
          <a:xfrm>
            <a:off x="9127078" y="2310964"/>
            <a:ext cx="2743200" cy="1913114"/>
          </a:xfrm>
          <a:prstGeom prst="rect">
            <a:avLst/>
          </a:prstGeom>
          <a:noFill/>
          <a:ln>
            <a:noFill/>
          </a:ln>
        </p:spPr>
      </p:pic>
      <p:sp>
        <p:nvSpPr>
          <p:cNvPr id="591" name="Google Shape;591;p36"/>
          <p:cNvSpPr txBox="1"/>
          <p:nvPr/>
        </p:nvSpPr>
        <p:spPr>
          <a:xfrm>
            <a:off x="9817022" y="4239484"/>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37"/>
          <p:cNvSpPr txBox="1">
            <a:spLocks noGrp="1"/>
          </p:cNvSpPr>
          <p:nvPr>
            <p:ph type="title"/>
          </p:nvPr>
        </p:nvSpPr>
        <p:spPr>
          <a:xfrm>
            <a:off x="772088" y="41194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Результаты вторичного обследования</a:t>
            </a:r>
            <a:endParaRPr/>
          </a:p>
        </p:txBody>
      </p:sp>
      <p:sp>
        <p:nvSpPr>
          <p:cNvPr id="598" name="Google Shape;598;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Прислушайтесь </a:t>
            </a:r>
            <a:r>
              <a:rPr lang="ru-RU" sz="2400" dirty="0">
                <a:latin typeface="Arial"/>
                <a:ea typeface="Arial"/>
                <a:cs typeface="Arial"/>
                <a:sym typeface="Arial"/>
              </a:rPr>
              <a:t>к дыхательным шумам:</a:t>
            </a:r>
            <a:endParaRPr dirty="0"/>
          </a:p>
          <a:p>
            <a:pPr marL="685800" lvl="1" indent="-228600" algn="l" rtl="0">
              <a:lnSpc>
                <a:spcPct val="90000"/>
              </a:lnSpc>
              <a:spcBef>
                <a:spcPts val="500"/>
              </a:spcBef>
              <a:spcAft>
                <a:spcPts val="0"/>
              </a:spcAft>
              <a:buClr>
                <a:schemeClr val="dk1"/>
              </a:buClr>
              <a:buSzPts val="2400"/>
              <a:buChar char="•"/>
            </a:pPr>
            <a:r>
              <a:rPr lang="ru-RU" i="1" dirty="0">
                <a:latin typeface="Arial"/>
                <a:ea typeface="Arial"/>
                <a:cs typeface="Arial"/>
                <a:sym typeface="Arial"/>
              </a:rPr>
              <a:t>Хрипы</a:t>
            </a:r>
            <a:r>
              <a:rPr lang="ru-RU" sz="2000" i="1" dirty="0">
                <a:latin typeface="Arial"/>
                <a:ea typeface="Arial"/>
                <a:cs typeface="Arial"/>
                <a:sym typeface="Arial"/>
              </a:rPr>
              <a:t> – </a:t>
            </a:r>
            <a:r>
              <a:rPr lang="ru-RU" dirty="0">
                <a:latin typeface="Arial"/>
                <a:ea typeface="Arial"/>
                <a:cs typeface="Arial"/>
                <a:sym typeface="Arial"/>
              </a:rPr>
              <a:t>обструкция нижних дыхательных путей:</a:t>
            </a:r>
            <a:endParaRPr dirty="0"/>
          </a:p>
          <a:p>
            <a:pPr marL="1714500" lvl="3"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Астма / ХОБЛ</a:t>
            </a:r>
            <a:endParaRPr dirty="0"/>
          </a:p>
          <a:p>
            <a:pPr marL="1714500" lvl="3"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Аллергическая реакция</a:t>
            </a:r>
            <a:endParaRPr dirty="0"/>
          </a:p>
          <a:p>
            <a:pPr marL="1714500" lvl="3"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Опухоль</a:t>
            </a:r>
            <a:endParaRPr dirty="0"/>
          </a:p>
          <a:p>
            <a:pPr marL="1714500" lvl="3"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Инородное тело</a:t>
            </a:r>
            <a:endParaRPr dirty="0"/>
          </a:p>
          <a:p>
            <a:pPr marL="685800" lvl="1" indent="-228600" algn="l" rtl="0">
              <a:lnSpc>
                <a:spcPct val="90000"/>
              </a:lnSpc>
              <a:spcBef>
                <a:spcPts val="500"/>
              </a:spcBef>
              <a:spcAft>
                <a:spcPts val="0"/>
              </a:spcAft>
              <a:buClr>
                <a:schemeClr val="dk1"/>
              </a:buClr>
              <a:buSzPts val="2400"/>
              <a:buChar char="•"/>
            </a:pPr>
            <a:r>
              <a:rPr lang="ru-RU" i="1" dirty="0">
                <a:latin typeface="Arial"/>
                <a:ea typeface="Arial"/>
                <a:cs typeface="Arial"/>
                <a:sym typeface="Arial"/>
              </a:rPr>
              <a:t>Крепитация </a:t>
            </a:r>
            <a:r>
              <a:rPr lang="ru-RU" i="1" dirty="0"/>
              <a:t>–</a:t>
            </a:r>
            <a:r>
              <a:rPr lang="ru-RU" sz="2000" i="1" dirty="0">
                <a:latin typeface="Arial"/>
                <a:ea typeface="Arial"/>
                <a:cs typeface="Arial"/>
                <a:sym typeface="Arial"/>
              </a:rPr>
              <a:t> </a:t>
            </a:r>
            <a:r>
              <a:rPr lang="ru-RU" sz="2400" dirty="0">
                <a:latin typeface="Arial"/>
                <a:ea typeface="Arial"/>
                <a:cs typeface="Arial"/>
                <a:sym typeface="Arial"/>
              </a:rPr>
              <a:t>скопление жидкости в дыхательных путях легких</a:t>
            </a:r>
            <a:endParaRPr dirty="0"/>
          </a:p>
        </p:txBody>
      </p:sp>
      <p:sp>
        <p:nvSpPr>
          <p:cNvPr id="599" name="Google Shape;599;p37"/>
          <p:cNvSpPr/>
          <p:nvPr/>
        </p:nvSpPr>
        <p:spPr>
          <a:xfrm>
            <a:off x="1208691" y="5148994"/>
            <a:ext cx="9532882" cy="86789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ru-RU" sz="2800" dirty="0">
                <a:solidFill>
                  <a:schemeClr val="accent2"/>
                </a:solidFill>
                <a:latin typeface="Arial"/>
                <a:ea typeface="Arial"/>
                <a:cs typeface="Arial"/>
                <a:sym typeface="Arial"/>
              </a:rPr>
              <a:t>Старайтесь часто </a:t>
            </a:r>
            <a:r>
              <a:rPr lang="ru-RU" sz="2800" dirty="0" err="1">
                <a:solidFill>
                  <a:schemeClr val="accent2"/>
                </a:solidFill>
                <a:latin typeface="Arial"/>
                <a:ea typeface="Arial"/>
                <a:cs typeface="Arial"/>
                <a:sym typeface="Arial"/>
              </a:rPr>
              <a:t>аускультировать</a:t>
            </a:r>
            <a:r>
              <a:rPr lang="ru-RU" sz="2800" dirty="0">
                <a:solidFill>
                  <a:schemeClr val="accent2"/>
                </a:solidFill>
                <a:latin typeface="Arial"/>
                <a:ea typeface="Arial"/>
                <a:cs typeface="Arial"/>
                <a:sym typeface="Arial"/>
              </a:rPr>
              <a:t> дыхательные шумы, чтобы знать, что нормально, а что нет!</a:t>
            </a:r>
            <a:endParaRPr dirty="0"/>
          </a:p>
        </p:txBody>
      </p:sp>
      <p:pic>
        <p:nvPicPr>
          <p:cNvPr id="600" name="Google Shape;600;p37"/>
          <p:cNvPicPr preferRelativeResize="0"/>
          <p:nvPr/>
        </p:nvPicPr>
        <p:blipFill rotWithShape="1">
          <a:blip r:embed="rId3">
            <a:alphaModFix/>
          </a:blip>
          <a:srcRect/>
          <a:stretch/>
        </p:blipFill>
        <p:spPr>
          <a:xfrm>
            <a:off x="8561753" y="1857613"/>
            <a:ext cx="2473769" cy="1725616"/>
          </a:xfrm>
          <a:prstGeom prst="rect">
            <a:avLst/>
          </a:prstGeom>
          <a:noFill/>
          <a:ln>
            <a:noFill/>
          </a:ln>
        </p:spPr>
      </p:pic>
      <p:sp>
        <p:nvSpPr>
          <p:cNvPr id="601" name="Google Shape;601;p37"/>
          <p:cNvSpPr txBox="1"/>
          <p:nvPr/>
        </p:nvSpPr>
        <p:spPr>
          <a:xfrm>
            <a:off x="9524202" y="352278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alibri"/>
              <a:buNone/>
            </a:pPr>
            <a:r>
              <a:rPr lang="ru-RU">
                <a:solidFill>
                  <a:srgbClr val="1F3864"/>
                </a:solidFill>
              </a:rPr>
              <a:t>Результаты вторичного обследования</a:t>
            </a:r>
            <a:endParaRPr/>
          </a:p>
        </p:txBody>
      </p:sp>
      <p:sp>
        <p:nvSpPr>
          <p:cNvPr id="608" name="Google Shape;608;p38"/>
          <p:cNvSpPr txBox="1">
            <a:spLocks noGrp="1"/>
          </p:cNvSpPr>
          <p:nvPr>
            <p:ph type="body" idx="1"/>
          </p:nvPr>
        </p:nvSpPr>
        <p:spPr>
          <a:xfrm>
            <a:off x="838200" y="1825625"/>
            <a:ext cx="8726214" cy="43513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Прислушайтесь </a:t>
            </a:r>
            <a:r>
              <a:rPr lang="ru-RU" sz="2400" dirty="0">
                <a:latin typeface="Arial"/>
                <a:ea typeface="Arial"/>
                <a:cs typeface="Arial"/>
                <a:sym typeface="Arial"/>
              </a:rPr>
              <a:t>к сердечным шумам:</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Аномальные сердечные ритмы могут привести к тому, что сердце будет перекачивать кровь ненормально:</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Низкая перфузия и затрудненное дыхание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Сердечные шумы с затруднённым дыханием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Болезнь или травма сердечного клапана</a:t>
            </a:r>
            <a:endParaRPr dirty="0"/>
          </a:p>
          <a:p>
            <a:pPr marL="685800" lvl="1" indent="-228600" algn="l" rtl="0">
              <a:lnSpc>
                <a:spcPct val="90000"/>
              </a:lnSpc>
              <a:spcBef>
                <a:spcPts val="500"/>
              </a:spcBef>
              <a:spcAft>
                <a:spcPts val="0"/>
              </a:spcAft>
              <a:buClr>
                <a:schemeClr val="dk1"/>
              </a:buClr>
              <a:buSzPts val="2400"/>
              <a:buChar char="•"/>
            </a:pPr>
            <a:r>
              <a:rPr lang="ru-RU" i="1" dirty="0">
                <a:latin typeface="Arial"/>
                <a:ea typeface="Arial"/>
                <a:cs typeface="Arial"/>
                <a:sym typeface="Arial"/>
              </a:rPr>
              <a:t>Приглушенные или отдаленные сердечные шумы</a:t>
            </a:r>
            <a:r>
              <a:rPr lang="ru-RU" dirty="0">
                <a:latin typeface="Arial"/>
                <a:ea typeface="Arial"/>
                <a:cs typeface="Arial"/>
                <a:sym typeface="Arial"/>
              </a:rPr>
              <a:t> при низком артериальном давлении, учащенном сердцебиении и расширенных венах шеи свидетельствуют о тампонаде сердца.</a:t>
            </a:r>
            <a:endParaRPr dirty="0"/>
          </a:p>
        </p:txBody>
      </p:sp>
      <p:pic>
        <p:nvPicPr>
          <p:cNvPr id="609" name="Google Shape;609;p38" descr="A picture containing shape&#10;&#10;Description automatically generated"/>
          <p:cNvPicPr preferRelativeResize="0"/>
          <p:nvPr/>
        </p:nvPicPr>
        <p:blipFill rotWithShape="1">
          <a:blip r:embed="rId3">
            <a:alphaModFix/>
          </a:blip>
          <a:srcRect/>
          <a:stretch/>
        </p:blipFill>
        <p:spPr>
          <a:xfrm>
            <a:off x="9411151" y="1824031"/>
            <a:ext cx="2743200" cy="1913114"/>
          </a:xfrm>
          <a:prstGeom prst="rect">
            <a:avLst/>
          </a:prstGeom>
          <a:noFill/>
          <a:ln>
            <a:noFill/>
          </a:ln>
        </p:spPr>
      </p:pic>
      <p:sp>
        <p:nvSpPr>
          <p:cNvPr id="610" name="Google Shape;610;p38"/>
          <p:cNvSpPr txBox="1"/>
          <p:nvPr/>
        </p:nvSpPr>
        <p:spPr>
          <a:xfrm>
            <a:off x="9901008" y="3737145"/>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alibri"/>
              <a:buNone/>
            </a:pPr>
            <a:r>
              <a:rPr lang="ru-RU">
                <a:solidFill>
                  <a:srgbClr val="1F3864"/>
                </a:solidFill>
              </a:rPr>
              <a:t>Результаты вторичного обследования</a:t>
            </a:r>
            <a:endParaRPr/>
          </a:p>
        </p:txBody>
      </p:sp>
      <p:sp>
        <p:nvSpPr>
          <p:cNvPr id="617" name="Google Shape;617;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ru-RU" sz="2400" b="1" dirty="0" err="1">
                <a:latin typeface="Arial"/>
                <a:ea typeface="Arial"/>
                <a:cs typeface="Arial"/>
                <a:sym typeface="Arial"/>
              </a:rPr>
              <a:t>Пропальпируйте</a:t>
            </a:r>
            <a:r>
              <a:rPr lang="ru-RU" sz="2400" b="1" dirty="0">
                <a:latin typeface="Arial"/>
                <a:ea typeface="Arial"/>
                <a:cs typeface="Arial"/>
                <a:sym typeface="Arial"/>
              </a:rPr>
              <a:t> </a:t>
            </a:r>
            <a:r>
              <a:rPr lang="ru-RU" sz="2400" dirty="0">
                <a:latin typeface="Arial"/>
                <a:ea typeface="Arial"/>
                <a:cs typeface="Arial"/>
                <a:sym typeface="Arial"/>
              </a:rPr>
              <a:t>грудную клетку (рёбра):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Деформации или аномальная подвижность указывают на переломы ребер</a:t>
            </a:r>
            <a:endParaRPr dirty="0"/>
          </a:p>
          <a:p>
            <a:pPr marL="685800" lvl="1" indent="-228600" algn="l" rtl="0">
              <a:lnSpc>
                <a:spcPct val="90000"/>
              </a:lnSpc>
              <a:spcBef>
                <a:spcPts val="500"/>
              </a:spcBef>
              <a:spcAft>
                <a:spcPts val="0"/>
              </a:spcAft>
              <a:buClr>
                <a:schemeClr val="dk1"/>
              </a:buClr>
              <a:buSzPts val="2400"/>
              <a:buChar char="•"/>
            </a:pPr>
            <a:r>
              <a:rPr lang="ru-RU" i="1" dirty="0">
                <a:latin typeface="Arial"/>
                <a:ea typeface="Arial"/>
                <a:cs typeface="Arial"/>
                <a:sym typeface="Arial"/>
              </a:rPr>
              <a:t>Крепитация</a:t>
            </a:r>
            <a:r>
              <a:rPr lang="ru-RU" dirty="0">
                <a:latin typeface="Arial"/>
                <a:ea typeface="Arial"/>
                <a:cs typeface="Arial"/>
                <a:sym typeface="Arial"/>
              </a:rPr>
              <a:t> указывает на наличие перелома или пневмоторакса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Неравномерное расширение грудной клетки:</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Пневмоторакс, гемоторакс, флотация грудной клетки</a:t>
            </a:r>
            <a:endParaRPr dirty="0"/>
          </a:p>
          <a:p>
            <a:pPr marL="1143000" lvl="2" indent="-76200" algn="l" rtl="0">
              <a:lnSpc>
                <a:spcPct val="90000"/>
              </a:lnSpc>
              <a:spcBef>
                <a:spcPts val="500"/>
              </a:spcBef>
              <a:spcAft>
                <a:spcPts val="0"/>
              </a:spcAft>
              <a:buClr>
                <a:schemeClr val="dk1"/>
              </a:buClr>
              <a:buSzPts val="2400"/>
              <a:buNone/>
            </a:pPr>
            <a:endParaRPr sz="2400" dirty="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r>
              <a:rPr lang="ru-RU" sz="2400" b="1" dirty="0">
                <a:latin typeface="Arial"/>
                <a:ea typeface="Arial"/>
                <a:cs typeface="Arial"/>
                <a:sym typeface="Arial"/>
              </a:rPr>
              <a:t>Проведите перкуссию</a:t>
            </a:r>
            <a:r>
              <a:rPr lang="ru-RU" sz="2400" dirty="0">
                <a:latin typeface="Arial"/>
                <a:ea typeface="Arial"/>
                <a:cs typeface="Arial"/>
                <a:sym typeface="Arial"/>
              </a:rPr>
              <a:t> грудной клетки: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Тимпанический звук (</a:t>
            </a:r>
            <a:r>
              <a:rPr lang="ru-RU" i="1" dirty="0" err="1">
                <a:latin typeface="Arial"/>
                <a:ea typeface="Arial"/>
                <a:cs typeface="Arial"/>
                <a:sym typeface="Arial"/>
              </a:rPr>
              <a:t>гиперрезонанс</a:t>
            </a:r>
            <a:r>
              <a:rPr lang="ru-RU" dirty="0">
                <a:latin typeface="Arial"/>
                <a:ea typeface="Arial"/>
                <a:cs typeface="Arial"/>
                <a:sym typeface="Arial"/>
              </a:rPr>
              <a:t>) </a:t>
            </a:r>
            <a:r>
              <a:rPr lang="ru-RU" dirty="0"/>
              <a:t>–</a:t>
            </a:r>
            <a:r>
              <a:rPr lang="ru-RU" dirty="0">
                <a:latin typeface="Arial"/>
                <a:ea typeface="Arial"/>
                <a:cs typeface="Arial"/>
                <a:sym typeface="Arial"/>
              </a:rPr>
              <a:t> пневмоторакс</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Глухой звук – жидкость или кровь</a:t>
            </a:r>
            <a:endParaRPr dirty="0"/>
          </a:p>
        </p:txBody>
      </p:sp>
      <p:pic>
        <p:nvPicPr>
          <p:cNvPr id="618" name="Google Shape;618;p39" descr="Logo&#10;&#10;Description automatically generated"/>
          <p:cNvPicPr preferRelativeResize="0"/>
          <p:nvPr/>
        </p:nvPicPr>
        <p:blipFill rotWithShape="1">
          <a:blip r:embed="rId3">
            <a:alphaModFix/>
          </a:blip>
          <a:srcRect/>
          <a:stretch/>
        </p:blipFill>
        <p:spPr>
          <a:xfrm>
            <a:off x="9314042" y="3429000"/>
            <a:ext cx="2743200" cy="1913562"/>
          </a:xfrm>
          <a:prstGeom prst="rect">
            <a:avLst/>
          </a:prstGeom>
          <a:noFill/>
          <a:ln>
            <a:noFill/>
          </a:ln>
        </p:spPr>
      </p:pic>
      <p:sp>
        <p:nvSpPr>
          <p:cNvPr id="619" name="Google Shape;619;p39"/>
          <p:cNvSpPr txBox="1"/>
          <p:nvPr/>
        </p:nvSpPr>
        <p:spPr>
          <a:xfrm>
            <a:off x="10604892" y="534256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
          <p:cNvSpPr txBox="1"/>
          <p:nvPr/>
        </p:nvSpPr>
        <p:spPr>
          <a:xfrm>
            <a:off x="381630" y="3150854"/>
            <a:ext cx="11301039" cy="1565746"/>
          </a:xfrm>
          <a:prstGeom prst="rect">
            <a:avLst/>
          </a:prstGeom>
          <a:solidFill>
            <a:srgbClr val="FBE4D4"/>
          </a:solidFill>
          <a:ln w="9525" cap="flat" cmpd="sng">
            <a:solidFill>
              <a:srgbClr val="FBE4D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rgbClr val="203864"/>
              </a:solidFill>
              <a:latin typeface="Arial"/>
              <a:ea typeface="Arial"/>
              <a:cs typeface="Arial"/>
              <a:sym typeface="Arial"/>
            </a:endParaRPr>
          </a:p>
        </p:txBody>
      </p:sp>
      <p:sp>
        <p:nvSpPr>
          <p:cNvPr id="289" name="Google Shape;289;p4"/>
          <p:cNvSpPr txBox="1"/>
          <p:nvPr/>
        </p:nvSpPr>
        <p:spPr>
          <a:xfrm>
            <a:off x="379253" y="1602961"/>
            <a:ext cx="11292933" cy="1549534"/>
          </a:xfrm>
          <a:prstGeom prst="rect">
            <a:avLst/>
          </a:prstGeom>
          <a:solidFill>
            <a:srgbClr val="FBE4D4"/>
          </a:solidFill>
          <a:ln w="9525" cap="flat" cmpd="sng">
            <a:solidFill>
              <a:srgbClr val="FBE4D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rgbClr val="203864"/>
              </a:solidFill>
              <a:latin typeface="Arial"/>
              <a:ea typeface="Arial"/>
              <a:cs typeface="Arial"/>
              <a:sym typeface="Arial"/>
            </a:endParaRPr>
          </a:p>
        </p:txBody>
      </p:sp>
      <p:sp>
        <p:nvSpPr>
          <p:cNvPr id="290" name="Google Shape;290;p4"/>
          <p:cNvSpPr txBox="1">
            <a:spLocks noGrp="1"/>
          </p:cNvSpPr>
          <p:nvPr>
            <p:ph type="title"/>
          </p:nvPr>
        </p:nvSpPr>
        <p:spPr>
          <a:xfrm>
            <a:off x="311102" y="2963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Цели</a:t>
            </a:r>
            <a:endParaRPr/>
          </a:p>
        </p:txBody>
      </p:sp>
      <p:sp>
        <p:nvSpPr>
          <p:cNvPr id="291" name="Google Shape;291;p4"/>
          <p:cNvSpPr txBox="1">
            <a:spLocks noGrp="1"/>
          </p:cNvSpPr>
          <p:nvPr>
            <p:ph type="body" idx="1"/>
          </p:nvPr>
        </p:nvSpPr>
        <p:spPr>
          <a:xfrm>
            <a:off x="379853" y="1602961"/>
            <a:ext cx="11107953" cy="3113639"/>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None/>
            </a:pPr>
            <a:r>
              <a:rPr lang="ru-RU" sz="2400" dirty="0">
                <a:latin typeface="Arial"/>
                <a:ea typeface="Arial"/>
                <a:cs typeface="Arial"/>
                <a:sym typeface="Arial"/>
              </a:rPr>
              <a:t>Цель </a:t>
            </a:r>
            <a:r>
              <a:rPr lang="ru-RU" sz="2400" b="1" dirty="0">
                <a:latin typeface="Arial"/>
                <a:ea typeface="Arial"/>
                <a:cs typeface="Arial"/>
                <a:sym typeface="Arial"/>
              </a:rPr>
              <a:t>первичного обследования</a:t>
            </a:r>
            <a:r>
              <a:rPr lang="ru-RU" sz="2400" dirty="0">
                <a:latin typeface="Arial"/>
                <a:ea typeface="Arial"/>
                <a:cs typeface="Arial"/>
                <a:sym typeface="Arial"/>
              </a:rPr>
              <a:t> – выявить обратимые причины затрудненного дыхания и распознать состояния, требующие срочного вмешательства или экстренной передачи пациента.</a:t>
            </a:r>
            <a:endParaRPr dirty="0"/>
          </a:p>
          <a:p>
            <a:pPr marL="0" lvl="0" indent="0" algn="l" rtl="0">
              <a:lnSpc>
                <a:spcPct val="115000"/>
              </a:lnSpc>
              <a:spcBef>
                <a:spcPts val="500"/>
              </a:spcBef>
              <a:spcAft>
                <a:spcPts val="0"/>
              </a:spcAft>
              <a:buClr>
                <a:schemeClr val="dk1"/>
              </a:buClr>
              <a:buSzPts val="1100"/>
              <a:buNone/>
            </a:pPr>
            <a:endParaRPr sz="2400" dirty="0"/>
          </a:p>
          <a:p>
            <a:pPr marL="0" lvl="0" indent="0" algn="l" rtl="0">
              <a:lnSpc>
                <a:spcPct val="90000"/>
              </a:lnSpc>
              <a:spcBef>
                <a:spcPts val="1500"/>
              </a:spcBef>
              <a:spcAft>
                <a:spcPts val="0"/>
              </a:spcAft>
              <a:buClr>
                <a:schemeClr val="dk1"/>
              </a:buClr>
              <a:buSzPts val="2400"/>
              <a:buNone/>
            </a:pPr>
            <a:r>
              <a:rPr lang="ru-RU" sz="2400" dirty="0">
                <a:latin typeface="Arial"/>
                <a:ea typeface="Arial"/>
                <a:cs typeface="Arial"/>
                <a:sym typeface="Arial"/>
              </a:rPr>
              <a:t>Цель </a:t>
            </a:r>
            <a:r>
              <a:rPr lang="ru-RU" sz="2400" b="1" dirty="0">
                <a:latin typeface="Arial"/>
                <a:ea typeface="Arial"/>
                <a:cs typeface="Arial"/>
                <a:sym typeface="Arial"/>
              </a:rPr>
              <a:t>лечения в остром периоде</a:t>
            </a:r>
            <a:r>
              <a:rPr lang="ru-RU" sz="2400" dirty="0">
                <a:latin typeface="Arial"/>
                <a:ea typeface="Arial"/>
                <a:cs typeface="Arial"/>
                <a:sym typeface="Arial"/>
              </a:rPr>
              <a:t> – обеспечить, чтобы дыхательные пути оставались открытыми, а дыхание было достаточным для доставки кислорода к органам. </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40"/>
          <p:cNvSpPr txBox="1">
            <a:spLocks noGrp="1"/>
          </p:cNvSpPr>
          <p:nvPr>
            <p:ph type="title"/>
          </p:nvPr>
        </p:nvSpPr>
        <p:spPr>
          <a:xfrm>
            <a:off x="838200" y="3651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Вопрос из рабочей тетради № 2 </a:t>
            </a:r>
            <a:endParaRPr dirty="0"/>
          </a:p>
        </p:txBody>
      </p:sp>
      <p:sp>
        <p:nvSpPr>
          <p:cNvPr id="626" name="Google Shape;626;p40"/>
          <p:cNvSpPr txBox="1">
            <a:spLocks noGrp="1"/>
          </p:cNvSpPr>
          <p:nvPr>
            <p:ph type="body" idx="1"/>
          </p:nvPr>
        </p:nvSpPr>
        <p:spPr>
          <a:xfrm>
            <a:off x="838200" y="2054225"/>
            <a:ext cx="9919447" cy="435133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1389"/>
              <a:buNone/>
            </a:pPr>
            <a:r>
              <a:rPr lang="ru-RU" sz="2400">
                <a:latin typeface="Arial"/>
                <a:ea typeface="Arial"/>
                <a:cs typeface="Arial"/>
                <a:sym typeface="Arial"/>
              </a:rPr>
              <a:t>Используя приведенный выше раздел рабочей тетради, перечислите 3 признака, на которые следует </a:t>
            </a:r>
            <a:r>
              <a:rPr lang="ru-RU" sz="2400" b="1">
                <a:latin typeface="Arial"/>
                <a:ea typeface="Arial"/>
                <a:cs typeface="Arial"/>
                <a:sym typeface="Arial"/>
              </a:rPr>
              <a:t>ОБРАТИТЬ ВНИМАНИЕ</a:t>
            </a:r>
            <a:r>
              <a:rPr lang="ru-RU" sz="2400">
                <a:latin typeface="Arial"/>
                <a:ea typeface="Arial"/>
                <a:cs typeface="Arial"/>
                <a:sym typeface="Arial"/>
              </a:rPr>
              <a:t> у пациента с затрудненным дыханием:</a:t>
            </a:r>
            <a:endParaRPr/>
          </a:p>
          <a:p>
            <a:pPr marL="0" lvl="0" indent="0" algn="l" rtl="0">
              <a:lnSpc>
                <a:spcPct val="120000"/>
              </a:lnSpc>
              <a:spcBef>
                <a:spcPts val="500"/>
              </a:spcBef>
              <a:spcAft>
                <a:spcPts val="0"/>
              </a:spcAft>
              <a:buClr>
                <a:schemeClr val="dk1"/>
              </a:buClr>
              <a:buSzPts val="1389"/>
              <a:buNone/>
            </a:pPr>
            <a:endParaRPr sz="2400">
              <a:latin typeface="Arial"/>
              <a:ea typeface="Arial"/>
              <a:cs typeface="Arial"/>
              <a:sym typeface="Arial"/>
            </a:endParaRPr>
          </a:p>
          <a:p>
            <a:pPr marL="0" lvl="0" indent="0" algn="l" rtl="0">
              <a:lnSpc>
                <a:spcPct val="115000"/>
              </a:lnSpc>
              <a:spcBef>
                <a:spcPts val="500"/>
              </a:spcBef>
              <a:spcAft>
                <a:spcPts val="0"/>
              </a:spcAft>
              <a:buClr>
                <a:srgbClr val="000000"/>
              </a:buClr>
              <a:buSzPts val="2200"/>
              <a:buNone/>
            </a:pPr>
            <a:r>
              <a:rPr lang="ru-RU" sz="2400">
                <a:latin typeface="Arial"/>
                <a:ea typeface="Arial"/>
                <a:cs typeface="Arial"/>
                <a:sym typeface="Arial"/>
              </a:rPr>
              <a:t>1.</a:t>
            </a:r>
            <a:endParaRPr/>
          </a:p>
          <a:p>
            <a:pPr marL="0" lvl="0" indent="0" algn="l" rtl="0">
              <a:lnSpc>
                <a:spcPct val="115000"/>
              </a:lnSpc>
              <a:spcBef>
                <a:spcPts val="0"/>
              </a:spcBef>
              <a:spcAft>
                <a:spcPts val="0"/>
              </a:spcAft>
              <a:buClr>
                <a:srgbClr val="000000"/>
              </a:buClr>
              <a:buSzPts val="2200"/>
              <a:buNone/>
            </a:pPr>
            <a:endParaRPr sz="2400">
              <a:latin typeface="Arial"/>
              <a:ea typeface="Arial"/>
              <a:cs typeface="Arial"/>
              <a:sym typeface="Arial"/>
            </a:endParaRPr>
          </a:p>
          <a:p>
            <a:pPr marL="0" lvl="0" indent="0" algn="l" rtl="0">
              <a:lnSpc>
                <a:spcPct val="115000"/>
              </a:lnSpc>
              <a:spcBef>
                <a:spcPts val="0"/>
              </a:spcBef>
              <a:spcAft>
                <a:spcPts val="0"/>
              </a:spcAft>
              <a:buClr>
                <a:srgbClr val="000000"/>
              </a:buClr>
              <a:buSzPts val="2200"/>
              <a:buNone/>
            </a:pPr>
            <a:r>
              <a:rPr lang="ru-RU" sz="2400">
                <a:latin typeface="Arial"/>
                <a:ea typeface="Arial"/>
                <a:cs typeface="Arial"/>
                <a:sym typeface="Arial"/>
              </a:rPr>
              <a:t>2. </a:t>
            </a:r>
            <a:endParaRPr/>
          </a:p>
          <a:p>
            <a:pPr marL="0" lvl="0" indent="0" algn="l" rtl="0">
              <a:lnSpc>
                <a:spcPct val="115000"/>
              </a:lnSpc>
              <a:spcBef>
                <a:spcPts val="0"/>
              </a:spcBef>
              <a:spcAft>
                <a:spcPts val="0"/>
              </a:spcAft>
              <a:buClr>
                <a:srgbClr val="000000"/>
              </a:buClr>
              <a:buSzPts val="2200"/>
              <a:buNone/>
            </a:pPr>
            <a:endParaRPr sz="2400">
              <a:latin typeface="Arial"/>
              <a:ea typeface="Arial"/>
              <a:cs typeface="Arial"/>
              <a:sym typeface="Arial"/>
            </a:endParaRPr>
          </a:p>
          <a:p>
            <a:pPr marL="0" lvl="0" indent="0" algn="l" rtl="0">
              <a:lnSpc>
                <a:spcPct val="115000"/>
              </a:lnSpc>
              <a:spcBef>
                <a:spcPts val="0"/>
              </a:spcBef>
              <a:spcAft>
                <a:spcPts val="0"/>
              </a:spcAft>
              <a:buClr>
                <a:srgbClr val="000000"/>
              </a:buClr>
              <a:buSzPts val="2200"/>
              <a:buNone/>
            </a:pPr>
            <a:r>
              <a:rPr lang="ru-RU" sz="2400">
                <a:latin typeface="Arial"/>
                <a:ea typeface="Arial"/>
                <a:cs typeface="Arial"/>
                <a:sym typeface="Arial"/>
              </a:rPr>
              <a:t>3.</a:t>
            </a:r>
            <a:endParaRPr/>
          </a:p>
          <a:p>
            <a:pPr marL="0" lvl="0" indent="0" algn="l" rtl="0">
              <a:lnSpc>
                <a:spcPct val="115000"/>
              </a:lnSpc>
              <a:spcBef>
                <a:spcPts val="0"/>
              </a:spcBef>
              <a:spcAft>
                <a:spcPts val="0"/>
              </a:spcAft>
              <a:buClr>
                <a:srgbClr val="000000"/>
              </a:buClr>
              <a:buSzPts val="2200"/>
              <a:buNone/>
            </a:pPr>
            <a:endParaRPr sz="2400">
              <a:latin typeface="Arial"/>
              <a:ea typeface="Arial"/>
              <a:cs typeface="Arial"/>
              <a:sym typeface="Arial"/>
            </a:endParaRPr>
          </a:p>
          <a:p>
            <a:pPr marL="0" lvl="0" indent="0" algn="l" rtl="0">
              <a:lnSpc>
                <a:spcPct val="115000"/>
              </a:lnSpc>
              <a:spcBef>
                <a:spcPts val="0"/>
              </a:spcBef>
              <a:spcAft>
                <a:spcPts val="0"/>
              </a:spcAft>
              <a:buClr>
                <a:schemeClr val="dk1"/>
              </a:buClr>
              <a:buSzPts val="2200"/>
              <a:buNone/>
            </a:pPr>
            <a:endParaRPr sz="2400">
              <a:latin typeface="Arial"/>
              <a:ea typeface="Arial"/>
              <a:cs typeface="Arial"/>
              <a:sym typeface="Arial"/>
            </a:endParaRPr>
          </a:p>
          <a:p>
            <a:pPr marL="228600" lvl="0" indent="-76200" algn="l" rtl="0">
              <a:lnSpc>
                <a:spcPct val="90000"/>
              </a:lnSpc>
              <a:spcBef>
                <a:spcPts val="1000"/>
              </a:spcBef>
              <a:spcAft>
                <a:spcPts val="0"/>
              </a:spcAft>
              <a:buClr>
                <a:schemeClr val="dk1"/>
              </a:buClr>
              <a:buSzPts val="2400"/>
              <a:buNone/>
            </a:pPr>
            <a:endParaRPr sz="2400">
              <a:latin typeface="Arial"/>
              <a:ea typeface="Arial"/>
              <a:cs typeface="Arial"/>
              <a:sym typeface="Arial"/>
            </a:endParaRPr>
          </a:p>
        </p:txBody>
      </p:sp>
      <p:pic>
        <p:nvPicPr>
          <p:cNvPr id="627" name="Google Shape;627;p40"/>
          <p:cNvPicPr preferRelativeResize="0"/>
          <p:nvPr/>
        </p:nvPicPr>
        <p:blipFill rotWithShape="1">
          <a:blip r:embed="rId3">
            <a:alphaModFix/>
          </a:blip>
          <a:srcRect/>
          <a:stretch/>
        </p:blipFill>
        <p:spPr>
          <a:xfrm>
            <a:off x="9894093" y="365124"/>
            <a:ext cx="2012157" cy="157272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1"/>
          <p:cNvSpPr txBox="1">
            <a:spLocks noGrp="1"/>
          </p:cNvSpPr>
          <p:nvPr>
            <p:ph type="title"/>
          </p:nvPr>
        </p:nvSpPr>
        <p:spPr>
          <a:xfrm>
            <a:off x="350043" y="44682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Вопрос из рабочей тетради № 3 </a:t>
            </a:r>
            <a:endParaRPr dirty="0"/>
          </a:p>
        </p:txBody>
      </p:sp>
      <p:sp>
        <p:nvSpPr>
          <p:cNvPr id="634" name="Google Shape;634;p41"/>
          <p:cNvSpPr txBox="1">
            <a:spLocks noGrp="1"/>
          </p:cNvSpPr>
          <p:nvPr>
            <p:ph type="body" idx="1"/>
          </p:nvPr>
        </p:nvSpPr>
        <p:spPr>
          <a:xfrm>
            <a:off x="350043" y="1582315"/>
            <a:ext cx="11491913" cy="47605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274"/>
              <a:buNone/>
            </a:pPr>
            <a:r>
              <a:rPr lang="ru-RU" sz="2200">
                <a:latin typeface="Arial"/>
                <a:ea typeface="Arial"/>
                <a:cs typeface="Arial"/>
                <a:sym typeface="Arial"/>
              </a:rPr>
              <a:t>Перечислите 3 признака, которые вы должны </a:t>
            </a:r>
            <a:r>
              <a:rPr lang="ru-RU" sz="2200" b="1">
                <a:latin typeface="Arial"/>
                <a:ea typeface="Arial"/>
                <a:cs typeface="Arial"/>
                <a:sym typeface="Arial"/>
              </a:rPr>
              <a:t>ПРОСЛУШАТЬ</a:t>
            </a:r>
            <a:r>
              <a:rPr lang="ru-RU" sz="2200">
                <a:latin typeface="Arial"/>
                <a:ea typeface="Arial"/>
                <a:cs typeface="Arial"/>
                <a:sym typeface="Arial"/>
              </a:rPr>
              <a:t> у пациента с затрудненным дыханием: </a:t>
            </a:r>
            <a:endParaRPr/>
          </a:p>
          <a:p>
            <a:pPr marL="0" lvl="0" indent="0" algn="l" rtl="0">
              <a:lnSpc>
                <a:spcPct val="100000"/>
              </a:lnSpc>
              <a:spcBef>
                <a:spcPts val="1000"/>
              </a:spcBef>
              <a:spcAft>
                <a:spcPts val="0"/>
              </a:spcAft>
              <a:buClr>
                <a:srgbClr val="000000"/>
              </a:buClr>
              <a:buSzPts val="1274"/>
              <a:buNone/>
            </a:pPr>
            <a:r>
              <a:rPr lang="ru-RU" sz="2200">
                <a:latin typeface="Arial"/>
                <a:ea typeface="Arial"/>
                <a:cs typeface="Arial"/>
                <a:sym typeface="Arial"/>
              </a:rPr>
              <a:t>1.</a:t>
            </a:r>
            <a:endParaRPr/>
          </a:p>
          <a:p>
            <a:pPr marL="0" lvl="0" indent="0" algn="l" rtl="0">
              <a:lnSpc>
                <a:spcPct val="100000"/>
              </a:lnSpc>
              <a:spcBef>
                <a:spcPts val="1000"/>
              </a:spcBef>
              <a:spcAft>
                <a:spcPts val="0"/>
              </a:spcAft>
              <a:buClr>
                <a:srgbClr val="000000"/>
              </a:buClr>
              <a:buSzPts val="1274"/>
              <a:buNone/>
            </a:pPr>
            <a:r>
              <a:rPr lang="ru-RU" sz="2200">
                <a:latin typeface="Arial"/>
                <a:ea typeface="Arial"/>
                <a:cs typeface="Arial"/>
                <a:sym typeface="Arial"/>
              </a:rPr>
              <a:t>2.</a:t>
            </a:r>
            <a:endParaRPr/>
          </a:p>
          <a:p>
            <a:pPr marL="0" lvl="0" indent="0" algn="l" rtl="0">
              <a:lnSpc>
                <a:spcPct val="100000"/>
              </a:lnSpc>
              <a:spcBef>
                <a:spcPts val="1000"/>
              </a:spcBef>
              <a:spcAft>
                <a:spcPts val="0"/>
              </a:spcAft>
              <a:buClr>
                <a:srgbClr val="000000"/>
              </a:buClr>
              <a:buSzPts val="1274"/>
              <a:buNone/>
            </a:pPr>
            <a:r>
              <a:rPr lang="ru-RU" sz="2200">
                <a:latin typeface="Arial"/>
                <a:ea typeface="Arial"/>
                <a:cs typeface="Arial"/>
                <a:sym typeface="Arial"/>
              </a:rPr>
              <a:t>3.</a:t>
            </a:r>
            <a:endParaRPr/>
          </a:p>
          <a:p>
            <a:pPr marL="0" lvl="0" indent="0" algn="l" rtl="0">
              <a:lnSpc>
                <a:spcPct val="100000"/>
              </a:lnSpc>
              <a:spcBef>
                <a:spcPts val="1000"/>
              </a:spcBef>
              <a:spcAft>
                <a:spcPts val="0"/>
              </a:spcAft>
              <a:buClr>
                <a:srgbClr val="000000"/>
              </a:buClr>
              <a:buSzPts val="1274"/>
              <a:buNone/>
            </a:pPr>
            <a:r>
              <a:rPr lang="ru-RU" sz="2200">
                <a:latin typeface="Arial"/>
                <a:ea typeface="Arial"/>
                <a:cs typeface="Arial"/>
                <a:sym typeface="Arial"/>
              </a:rPr>
              <a:t>Перечислите 3 признака, которые вы должны </a:t>
            </a:r>
            <a:r>
              <a:rPr lang="ru-RU" sz="2200" b="1">
                <a:latin typeface="Arial"/>
                <a:ea typeface="Arial"/>
                <a:cs typeface="Arial"/>
                <a:sym typeface="Arial"/>
              </a:rPr>
              <a:t>ПОЧУВСТВОВАТЬ НА ОЩУПЬ</a:t>
            </a:r>
            <a:r>
              <a:rPr lang="ru-RU" sz="2200">
                <a:latin typeface="Arial"/>
                <a:ea typeface="Arial"/>
                <a:cs typeface="Arial"/>
                <a:sym typeface="Arial"/>
              </a:rPr>
              <a:t> на стенке грудной клетки у пациента с затрудненным дыханием:</a:t>
            </a:r>
            <a:endParaRPr/>
          </a:p>
          <a:p>
            <a:pPr marL="0" lvl="0" indent="0" algn="l" rtl="0">
              <a:lnSpc>
                <a:spcPct val="150000"/>
              </a:lnSpc>
              <a:spcBef>
                <a:spcPts val="500"/>
              </a:spcBef>
              <a:spcAft>
                <a:spcPts val="0"/>
              </a:spcAft>
              <a:buClr>
                <a:srgbClr val="000000"/>
              </a:buClr>
              <a:buSzPts val="2017"/>
              <a:buNone/>
            </a:pPr>
            <a:r>
              <a:rPr lang="ru-RU" sz="2200">
                <a:latin typeface="Arial"/>
                <a:ea typeface="Arial"/>
                <a:cs typeface="Arial"/>
                <a:sym typeface="Arial"/>
              </a:rPr>
              <a:t>1</a:t>
            </a:r>
            <a:endParaRPr/>
          </a:p>
          <a:p>
            <a:pPr marL="0" lvl="0" indent="0" algn="l" rtl="0">
              <a:lnSpc>
                <a:spcPct val="150000"/>
              </a:lnSpc>
              <a:spcBef>
                <a:spcPts val="0"/>
              </a:spcBef>
              <a:spcAft>
                <a:spcPts val="0"/>
              </a:spcAft>
              <a:buClr>
                <a:srgbClr val="000000"/>
              </a:buClr>
              <a:buSzPts val="2017"/>
              <a:buNone/>
            </a:pPr>
            <a:r>
              <a:rPr lang="ru-RU" sz="2200">
                <a:latin typeface="Arial"/>
                <a:ea typeface="Arial"/>
                <a:cs typeface="Arial"/>
                <a:sym typeface="Arial"/>
              </a:rPr>
              <a:t>2.</a:t>
            </a:r>
            <a:endParaRPr/>
          </a:p>
          <a:p>
            <a:pPr marL="0" lvl="0" indent="0" algn="l" rtl="0">
              <a:lnSpc>
                <a:spcPct val="150000"/>
              </a:lnSpc>
              <a:spcBef>
                <a:spcPts val="0"/>
              </a:spcBef>
              <a:spcAft>
                <a:spcPts val="0"/>
              </a:spcAft>
              <a:buClr>
                <a:srgbClr val="000000"/>
              </a:buClr>
              <a:buSzPts val="2017"/>
              <a:buNone/>
            </a:pPr>
            <a:r>
              <a:rPr lang="ru-RU" sz="2200">
                <a:latin typeface="Arial"/>
                <a:ea typeface="Arial"/>
                <a:cs typeface="Arial"/>
                <a:sym typeface="Arial"/>
              </a:rPr>
              <a:t>3.</a:t>
            </a:r>
            <a:endParaRPr/>
          </a:p>
          <a:p>
            <a:pPr marL="0" lvl="0" indent="0" algn="l" rtl="0">
              <a:lnSpc>
                <a:spcPct val="115000"/>
              </a:lnSpc>
              <a:spcBef>
                <a:spcPts val="0"/>
              </a:spcBef>
              <a:spcAft>
                <a:spcPts val="0"/>
              </a:spcAft>
              <a:buClr>
                <a:srgbClr val="000000"/>
              </a:buClr>
              <a:buSzPts val="2017"/>
              <a:buNone/>
            </a:pPr>
            <a:endParaRPr sz="2200">
              <a:latin typeface="Arial"/>
              <a:ea typeface="Arial"/>
              <a:cs typeface="Arial"/>
              <a:sym typeface="Arial"/>
            </a:endParaRPr>
          </a:p>
          <a:p>
            <a:pPr marL="0" lvl="0" indent="0" algn="l" rtl="0">
              <a:lnSpc>
                <a:spcPct val="115000"/>
              </a:lnSpc>
              <a:spcBef>
                <a:spcPts val="0"/>
              </a:spcBef>
              <a:spcAft>
                <a:spcPts val="0"/>
              </a:spcAft>
              <a:buClr>
                <a:schemeClr val="dk1"/>
              </a:buClr>
              <a:buSzPts val="2017"/>
              <a:buNone/>
            </a:pPr>
            <a:endParaRPr sz="2200">
              <a:latin typeface="Arial"/>
              <a:ea typeface="Arial"/>
              <a:cs typeface="Arial"/>
              <a:sym typeface="Arial"/>
            </a:endParaRPr>
          </a:p>
          <a:p>
            <a:pPr marL="0" lvl="0" indent="0" algn="l" rtl="0">
              <a:lnSpc>
                <a:spcPct val="120000"/>
              </a:lnSpc>
              <a:spcBef>
                <a:spcPts val="0"/>
              </a:spcBef>
              <a:spcAft>
                <a:spcPts val="0"/>
              </a:spcAft>
              <a:buClr>
                <a:schemeClr val="dk1"/>
              </a:buClr>
              <a:buSzPts val="1274"/>
              <a:buNone/>
            </a:pPr>
            <a:endParaRPr sz="2200">
              <a:latin typeface="Arial"/>
              <a:ea typeface="Arial"/>
              <a:cs typeface="Arial"/>
              <a:sym typeface="Arial"/>
            </a:endParaRPr>
          </a:p>
          <a:p>
            <a:pPr marL="228600" lvl="0" indent="-88900" algn="l" rtl="0">
              <a:lnSpc>
                <a:spcPct val="90000"/>
              </a:lnSpc>
              <a:spcBef>
                <a:spcPts val="1500"/>
              </a:spcBef>
              <a:spcAft>
                <a:spcPts val="0"/>
              </a:spcAft>
              <a:buClr>
                <a:schemeClr val="dk1"/>
              </a:buClr>
              <a:buSzPts val="2200"/>
              <a:buNone/>
            </a:pPr>
            <a:endParaRPr sz="2200">
              <a:latin typeface="Arial"/>
              <a:ea typeface="Arial"/>
              <a:cs typeface="Arial"/>
              <a:sym typeface="Arial"/>
            </a:endParaRPr>
          </a:p>
        </p:txBody>
      </p:sp>
      <p:pic>
        <p:nvPicPr>
          <p:cNvPr id="635" name="Google Shape;635;p41"/>
          <p:cNvPicPr preferRelativeResize="0"/>
          <p:nvPr/>
        </p:nvPicPr>
        <p:blipFill rotWithShape="1">
          <a:blip r:embed="rId3">
            <a:alphaModFix/>
          </a:blip>
          <a:srcRect/>
          <a:stretch/>
        </p:blipFill>
        <p:spPr>
          <a:xfrm>
            <a:off x="10510585" y="283423"/>
            <a:ext cx="1409953" cy="110203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42"/>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641" name="Google Shape;641;p42"/>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a:solidFill>
                  <a:srgbClr val="FFFFFF"/>
                </a:solidFill>
                <a:latin typeface="Arial"/>
                <a:ea typeface="Arial"/>
                <a:cs typeface="Arial"/>
                <a:sym typeface="Arial"/>
              </a:rPr>
              <a:t>Затрудненное дыхание</a:t>
            </a:r>
            <a:endParaRPr/>
          </a:p>
        </p:txBody>
      </p:sp>
      <p:sp>
        <p:nvSpPr>
          <p:cNvPr id="642" name="Google Shape;642;p42"/>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None/>
            </a:pPr>
            <a:r>
              <a:rPr lang="ru-RU" sz="2800" b="1" i="0" u="none" strike="noStrike" cap="none">
                <a:solidFill>
                  <a:srgbClr val="1F3864"/>
                </a:solidFill>
                <a:latin typeface="Arial"/>
                <a:ea typeface="Arial"/>
                <a:cs typeface="Arial"/>
                <a:sym typeface="Arial"/>
              </a:rPr>
              <a:t>Часть 2: Результаты вторичного обследования </a:t>
            </a:r>
            <a:r>
              <a:rPr lang="ru-RU" sz="2800" b="1" i="0" u="none" strike="noStrike" cap="none">
                <a:solidFill>
                  <a:schemeClr val="accent2"/>
                </a:solidFill>
                <a:latin typeface="Arial"/>
                <a:ea typeface="Arial"/>
                <a:cs typeface="Arial"/>
                <a:sym typeface="Arial"/>
              </a:rPr>
              <a:t>и возможные причины</a:t>
            </a:r>
            <a:endParaRPr/>
          </a:p>
        </p:txBody>
      </p:sp>
      <p:sp>
        <p:nvSpPr>
          <p:cNvPr id="643" name="Google Shape;643;p42"/>
          <p:cNvSpPr txBox="1"/>
          <p:nvPr/>
        </p:nvSpPr>
        <p:spPr>
          <a:xfrm>
            <a:off x="2870947" y="3244334"/>
            <a:ext cx="62259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chemeClr val="dk1"/>
                </a:solidFill>
                <a:latin typeface="Calibri"/>
                <a:ea typeface="Calibri"/>
                <a:cs typeface="Calibri"/>
                <a:sym typeface="Calibri"/>
              </a:rPr>
              <a: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43"/>
          <p:cNvSpPr txBox="1">
            <a:spLocks noGrp="1"/>
          </p:cNvSpPr>
          <p:nvPr>
            <p:ph type="body" idx="1"/>
          </p:nvPr>
        </p:nvSpPr>
        <p:spPr>
          <a:xfrm>
            <a:off x="838200" y="1746027"/>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00"/>
              <a:buNone/>
            </a:pPr>
            <a:r>
              <a:rPr lang="ru-RU" sz="2200" b="1" dirty="0">
                <a:latin typeface="Arial"/>
                <a:ea typeface="Arial"/>
                <a:cs typeface="Arial"/>
                <a:sym typeface="Arial"/>
              </a:rPr>
              <a:t>Обструкция инородным телом:</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Острое затруднение дыхания</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Видимые выделения, рвота или инородное тело</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Аномальные звуки из дыхательных путей (</a:t>
            </a:r>
            <a:r>
              <a:rPr lang="ru-RU" sz="2200" i="1" dirty="0">
                <a:latin typeface="Arial"/>
                <a:ea typeface="Arial"/>
                <a:cs typeface="Arial"/>
                <a:sym typeface="Arial"/>
              </a:rPr>
              <a:t>стридор</a:t>
            </a:r>
            <a:r>
              <a:rPr lang="ru-RU" sz="2200" dirty="0">
                <a:latin typeface="Arial"/>
                <a:ea typeface="Arial"/>
                <a:cs typeface="Arial"/>
                <a:sym typeface="Arial"/>
              </a:rPr>
              <a:t>, хрип, бульканье)</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Кашель</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Слюнотечение</a:t>
            </a:r>
            <a:endParaRPr dirty="0"/>
          </a:p>
          <a:p>
            <a:pPr marL="0" lvl="0" indent="0" algn="l" rtl="0">
              <a:lnSpc>
                <a:spcPct val="90000"/>
              </a:lnSpc>
              <a:spcBef>
                <a:spcPts val="1000"/>
              </a:spcBef>
              <a:spcAft>
                <a:spcPts val="0"/>
              </a:spcAft>
              <a:buClr>
                <a:schemeClr val="dk1"/>
              </a:buClr>
              <a:buSzPts val="2200"/>
              <a:buNone/>
            </a:pPr>
            <a:r>
              <a:rPr lang="ru-RU" sz="2200" b="1" dirty="0">
                <a:latin typeface="Arial"/>
                <a:ea typeface="Arial"/>
                <a:cs typeface="Arial"/>
                <a:sym typeface="Arial"/>
              </a:rPr>
              <a:t>Выраженная аллергическая реакция:</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Отёк губ, языка и рта</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Стридор и/или хрипы</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Сыпь или крапивница</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Может быть тахикардия и гипотензия </a:t>
            </a:r>
            <a:endParaRPr dirty="0"/>
          </a:p>
          <a:p>
            <a:pPr marL="685800" lvl="1" indent="-228600" algn="l" rtl="0">
              <a:lnSpc>
                <a:spcPct val="90000"/>
              </a:lnSpc>
              <a:spcBef>
                <a:spcPts val="500"/>
              </a:spcBef>
              <a:spcAft>
                <a:spcPts val="0"/>
              </a:spcAft>
              <a:buClr>
                <a:schemeClr val="dk1"/>
              </a:buClr>
              <a:buSzPts val="2200"/>
              <a:buChar char="•"/>
            </a:pPr>
            <a:r>
              <a:rPr lang="ru-RU" sz="2200" dirty="0">
                <a:latin typeface="Arial"/>
                <a:ea typeface="Arial"/>
                <a:cs typeface="Arial"/>
                <a:sym typeface="Arial"/>
              </a:rPr>
              <a:t>Воздействие известного аллергена</a:t>
            </a:r>
            <a:endParaRPr sz="2200" dirty="0">
              <a:latin typeface="Arial"/>
              <a:ea typeface="Arial"/>
              <a:cs typeface="Arial"/>
              <a:sym typeface="Arial"/>
            </a:endParaRPr>
          </a:p>
        </p:txBody>
      </p:sp>
      <p:pic>
        <p:nvPicPr>
          <p:cNvPr id="650" name="Google Shape;650;p43"/>
          <p:cNvPicPr preferRelativeResize="0"/>
          <p:nvPr/>
        </p:nvPicPr>
        <p:blipFill rotWithShape="1">
          <a:blip r:embed="rId3">
            <a:alphaModFix/>
          </a:blip>
          <a:srcRect/>
          <a:stretch/>
        </p:blipFill>
        <p:spPr>
          <a:xfrm>
            <a:off x="10324289" y="138736"/>
            <a:ext cx="1689652" cy="898982"/>
          </a:xfrm>
          <a:prstGeom prst="rect">
            <a:avLst/>
          </a:prstGeom>
          <a:noFill/>
          <a:ln>
            <a:noFill/>
          </a:ln>
        </p:spPr>
      </p:pic>
      <p:sp>
        <p:nvSpPr>
          <p:cNvPr id="651" name="Google Shape;651;p43"/>
          <p:cNvSpPr txBox="1">
            <a:spLocks noGrp="1"/>
          </p:cNvSpPr>
          <p:nvPr>
            <p:ph type="title"/>
          </p:nvPr>
        </p:nvSpPr>
        <p:spPr>
          <a:xfrm>
            <a:off x="178059" y="244654"/>
            <a:ext cx="9870134"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F3864"/>
              </a:buClr>
              <a:buSzPct val="100000"/>
              <a:buFont typeface="Arial"/>
              <a:buNone/>
            </a:pPr>
            <a:r>
              <a:rPr lang="ru-RU" sz="4000">
                <a:solidFill>
                  <a:srgbClr val="1F3864"/>
                </a:solidFill>
                <a:latin typeface="Arial"/>
                <a:ea typeface="Arial"/>
                <a:cs typeface="Arial"/>
                <a:sym typeface="Arial"/>
              </a:rPr>
              <a:t>Основные причины затрудненного дыхания, связанные с </a:t>
            </a:r>
            <a:r>
              <a:rPr lang="ru-RU" sz="4000" u="sng">
                <a:solidFill>
                  <a:srgbClr val="1F3864"/>
                </a:solidFill>
                <a:latin typeface="Arial"/>
                <a:ea typeface="Arial"/>
                <a:cs typeface="Arial"/>
                <a:sym typeface="Arial"/>
              </a:rPr>
              <a:t>ДЫХАТЕЛЬНЫМИ ПУТЯМИ</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44"/>
          <p:cNvSpPr txBox="1">
            <a:spLocks noGrp="1"/>
          </p:cNvSpPr>
          <p:nvPr>
            <p:ph type="title"/>
          </p:nvPr>
        </p:nvSpPr>
        <p:spPr>
          <a:xfrm>
            <a:off x="178059" y="244654"/>
            <a:ext cx="9870134"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F3864"/>
              </a:buClr>
              <a:buSzPct val="100000"/>
              <a:buFont typeface="Arial"/>
              <a:buNone/>
            </a:pPr>
            <a:r>
              <a:rPr lang="ru-RU" sz="4000">
                <a:solidFill>
                  <a:srgbClr val="1F3864"/>
                </a:solidFill>
                <a:latin typeface="Arial"/>
                <a:ea typeface="Arial"/>
                <a:cs typeface="Arial"/>
                <a:sym typeface="Arial"/>
              </a:rPr>
              <a:t>Основные причины затрудненного дыхания, связанные с </a:t>
            </a:r>
            <a:r>
              <a:rPr lang="ru-RU" sz="4000" u="sng">
                <a:solidFill>
                  <a:srgbClr val="1F3864"/>
                </a:solidFill>
                <a:latin typeface="Arial"/>
                <a:ea typeface="Arial"/>
                <a:cs typeface="Arial"/>
                <a:sym typeface="Arial"/>
              </a:rPr>
              <a:t>ДЫХАТЕЛЬНЫМИ ПУТЯМИ</a:t>
            </a:r>
            <a:endParaRPr/>
          </a:p>
        </p:txBody>
      </p:sp>
      <p:sp>
        <p:nvSpPr>
          <p:cNvPr id="658" name="Google Shape;658;p44"/>
          <p:cNvSpPr txBox="1">
            <a:spLocks noGrp="1"/>
          </p:cNvSpPr>
          <p:nvPr>
            <p:ph type="body" idx="1"/>
          </p:nvPr>
        </p:nvSpPr>
        <p:spPr>
          <a:xfrm>
            <a:off x="756920" y="2059305"/>
            <a:ext cx="10307320"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Отек дыхательных путей</a:t>
            </a:r>
            <a:r>
              <a:rPr lang="ru-RU" sz="2400" dirty="0">
                <a:latin typeface="Arial"/>
                <a:ea typeface="Arial"/>
                <a:cs typeface="Arial"/>
                <a:sym typeface="Arial"/>
              </a:rPr>
              <a:t> (воспаление или инфекция):</a:t>
            </a:r>
            <a:endParaRPr dirty="0"/>
          </a:p>
          <a:p>
            <a:pPr marL="685800" lvl="1" indent="-228600" algn="l" rtl="0">
              <a:lnSpc>
                <a:spcPct val="90000"/>
              </a:lnSpc>
              <a:spcBef>
                <a:spcPts val="500"/>
              </a:spcBef>
              <a:spcAft>
                <a:spcPts val="0"/>
              </a:spcAft>
              <a:buClr>
                <a:schemeClr val="dk1"/>
              </a:buClr>
              <a:buSzPts val="2400"/>
              <a:buChar char="•"/>
            </a:pPr>
            <a:r>
              <a:rPr lang="ru-RU" i="1" dirty="0">
                <a:latin typeface="Arial"/>
                <a:ea typeface="Arial"/>
                <a:cs typeface="Arial"/>
                <a:sym typeface="Arial"/>
              </a:rPr>
              <a:t>Стридор</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Хриплый голос</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Слюнотечение или затрудненное глотание (</a:t>
            </a:r>
            <a:r>
              <a:rPr lang="ru-RU" dirty="0">
                <a:solidFill>
                  <a:schemeClr val="accent2"/>
                </a:solidFill>
                <a:latin typeface="Arial"/>
                <a:ea typeface="Arial"/>
                <a:cs typeface="Arial"/>
                <a:sym typeface="Arial"/>
              </a:rPr>
              <a:t>указывает на</a:t>
            </a:r>
            <a:r>
              <a:rPr lang="ru-RU" dirty="0">
                <a:latin typeface="Arial"/>
                <a:ea typeface="Arial"/>
                <a:cs typeface="Arial"/>
                <a:sym typeface="Arial"/>
              </a:rPr>
              <a:t> </a:t>
            </a:r>
            <a:r>
              <a:rPr lang="ru-RU" dirty="0">
                <a:solidFill>
                  <a:schemeClr val="accent2"/>
                </a:solidFill>
                <a:latin typeface="Arial"/>
                <a:ea typeface="Arial"/>
                <a:cs typeface="Arial"/>
                <a:sym typeface="Arial"/>
              </a:rPr>
              <a:t>сильный отек</a:t>
            </a:r>
            <a:r>
              <a:rPr lang="ru-RU" dirty="0">
                <a:latin typeface="Arial"/>
                <a:ea typeface="Arial"/>
                <a:cs typeface="Arial"/>
                <a:sym typeface="Arial"/>
              </a:rPr>
              <a:t>)</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Невозможность лечь</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Может быть лихорадка (с инфекцией)</a:t>
            </a:r>
            <a:endParaRPr dirty="0">
              <a:latin typeface="Arial"/>
              <a:ea typeface="Arial"/>
              <a:cs typeface="Arial"/>
              <a:sym typeface="Arial"/>
            </a:endParaRPr>
          </a:p>
        </p:txBody>
      </p:sp>
      <p:pic>
        <p:nvPicPr>
          <p:cNvPr id="659" name="Google Shape;659;p44"/>
          <p:cNvPicPr preferRelativeResize="0"/>
          <p:nvPr/>
        </p:nvPicPr>
        <p:blipFill rotWithShape="1">
          <a:blip r:embed="rId3">
            <a:alphaModFix/>
          </a:blip>
          <a:srcRect/>
          <a:stretch/>
        </p:blipFill>
        <p:spPr>
          <a:xfrm>
            <a:off x="10324289" y="138736"/>
            <a:ext cx="1689652" cy="89898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Ожоги дыхательных путей:</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Контакт с химическими веществами или огнём в анамнезе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Ожоги лица (сгоревшие волосы на лице)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Стридор</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Изменение голоса</a:t>
            </a:r>
            <a:endParaRPr dirty="0"/>
          </a:p>
          <a:p>
            <a:pPr marL="685800" lvl="1" indent="-76200" algn="l" rtl="0">
              <a:lnSpc>
                <a:spcPct val="90000"/>
              </a:lnSpc>
              <a:spcBef>
                <a:spcPts val="500"/>
              </a:spcBef>
              <a:spcAft>
                <a:spcPts val="0"/>
              </a:spcAft>
              <a:buClr>
                <a:schemeClr val="dk1"/>
              </a:buClr>
              <a:buSzPts val="2400"/>
              <a:buNone/>
            </a:pPr>
            <a:endParaRPr dirty="0">
              <a:latin typeface="Arial"/>
              <a:ea typeface="Arial"/>
              <a:cs typeface="Arial"/>
              <a:sym typeface="Arial"/>
            </a:endParaRPr>
          </a:p>
        </p:txBody>
      </p:sp>
      <p:pic>
        <p:nvPicPr>
          <p:cNvPr id="666" name="Google Shape;666;p45"/>
          <p:cNvPicPr preferRelativeResize="0"/>
          <p:nvPr/>
        </p:nvPicPr>
        <p:blipFill rotWithShape="1">
          <a:blip r:embed="rId3">
            <a:alphaModFix/>
          </a:blip>
          <a:srcRect/>
          <a:stretch/>
        </p:blipFill>
        <p:spPr>
          <a:xfrm>
            <a:off x="7846031" y="3615043"/>
            <a:ext cx="2743200" cy="1913114"/>
          </a:xfrm>
          <a:prstGeom prst="rect">
            <a:avLst/>
          </a:prstGeom>
          <a:noFill/>
          <a:ln>
            <a:noFill/>
          </a:ln>
        </p:spPr>
      </p:pic>
      <p:sp>
        <p:nvSpPr>
          <p:cNvPr id="667" name="Google Shape;667;p45"/>
          <p:cNvSpPr txBox="1"/>
          <p:nvPr/>
        </p:nvSpPr>
        <p:spPr>
          <a:xfrm>
            <a:off x="9136335" y="5471621"/>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pic>
        <p:nvPicPr>
          <p:cNvPr id="668" name="Google Shape;668;p45"/>
          <p:cNvPicPr preferRelativeResize="0"/>
          <p:nvPr/>
        </p:nvPicPr>
        <p:blipFill rotWithShape="1">
          <a:blip r:embed="rId4">
            <a:alphaModFix/>
          </a:blip>
          <a:srcRect/>
          <a:stretch/>
        </p:blipFill>
        <p:spPr>
          <a:xfrm>
            <a:off x="10324289" y="138736"/>
            <a:ext cx="1689652" cy="898982"/>
          </a:xfrm>
          <a:prstGeom prst="rect">
            <a:avLst/>
          </a:prstGeom>
          <a:noFill/>
          <a:ln>
            <a:noFill/>
          </a:ln>
        </p:spPr>
      </p:pic>
      <p:sp>
        <p:nvSpPr>
          <p:cNvPr id="669" name="Google Shape;669;p45"/>
          <p:cNvSpPr txBox="1">
            <a:spLocks noGrp="1"/>
          </p:cNvSpPr>
          <p:nvPr>
            <p:ph type="title"/>
          </p:nvPr>
        </p:nvSpPr>
        <p:spPr>
          <a:xfrm>
            <a:off x="178059" y="244654"/>
            <a:ext cx="9870134"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F3864"/>
              </a:buClr>
              <a:buSzPct val="100000"/>
              <a:buFont typeface="Arial"/>
              <a:buNone/>
            </a:pPr>
            <a:r>
              <a:rPr lang="ru-RU" sz="4000">
                <a:solidFill>
                  <a:srgbClr val="1F3864"/>
                </a:solidFill>
                <a:latin typeface="Arial"/>
                <a:ea typeface="Arial"/>
                <a:cs typeface="Arial"/>
                <a:sym typeface="Arial"/>
              </a:rPr>
              <a:t>Основные причины затрудненного дыхания, связанные с </a:t>
            </a:r>
            <a:r>
              <a:rPr lang="ru-RU" sz="4000" u="sng">
                <a:solidFill>
                  <a:srgbClr val="1F3864"/>
                </a:solidFill>
                <a:latin typeface="Arial"/>
                <a:ea typeface="Arial"/>
                <a:cs typeface="Arial"/>
                <a:sym typeface="Arial"/>
              </a:rPr>
              <a:t>ДЫХАТЕЛЬНЫМИ ПУТЯМИ</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46"/>
          <p:cNvSpPr txBox="1">
            <a:spLocks noGrp="1"/>
          </p:cNvSpPr>
          <p:nvPr>
            <p:ph type="title"/>
          </p:nvPr>
        </p:nvSpPr>
        <p:spPr>
          <a:xfrm>
            <a:off x="348203" y="193439"/>
            <a:ext cx="970197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Основные причины затрудненного дыхания, связанные с </a:t>
            </a:r>
            <a:r>
              <a:rPr lang="ru-RU" sz="4000" u="sng">
                <a:solidFill>
                  <a:srgbClr val="1F3864"/>
                </a:solidFill>
                <a:latin typeface="Arial"/>
                <a:ea typeface="Arial"/>
                <a:cs typeface="Arial"/>
                <a:sym typeface="Arial"/>
              </a:rPr>
              <a:t>ЛЕГКИМИ</a:t>
            </a:r>
            <a:endParaRPr/>
          </a:p>
        </p:txBody>
      </p:sp>
      <p:sp>
        <p:nvSpPr>
          <p:cNvPr id="676" name="Google Shape;676;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Пневмония:</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Лихорадка и кашель</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Постепенно усиливающаяся работа дыхания</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Усиливающаяся боль при дыхании (</a:t>
            </a:r>
            <a:r>
              <a:rPr lang="ru-RU" dirty="0" err="1">
                <a:latin typeface="Arial"/>
                <a:ea typeface="Arial"/>
                <a:cs typeface="Arial"/>
                <a:sym typeface="Arial"/>
              </a:rPr>
              <a:t>плевритическая</a:t>
            </a:r>
            <a:r>
              <a:rPr lang="ru-RU" dirty="0">
                <a:latin typeface="Arial"/>
                <a:ea typeface="Arial"/>
                <a:cs typeface="Arial"/>
                <a:sym typeface="Arial"/>
              </a:rPr>
              <a:t>)</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Аномальные результаты обследования легких (ПРИСЛУШАЙТЕСЬ, нет ли </a:t>
            </a:r>
            <a:r>
              <a:rPr lang="ru-RU" i="1" dirty="0">
                <a:latin typeface="Arial"/>
                <a:ea typeface="Arial"/>
                <a:cs typeface="Arial"/>
                <a:sym typeface="Arial"/>
              </a:rPr>
              <a:t>крепитации)</a:t>
            </a:r>
            <a:endParaRPr dirty="0">
              <a:latin typeface="Arial"/>
              <a:ea typeface="Arial"/>
              <a:cs typeface="Arial"/>
              <a:sym typeface="Arial"/>
            </a:endParaRPr>
          </a:p>
        </p:txBody>
      </p:sp>
      <p:pic>
        <p:nvPicPr>
          <p:cNvPr id="677" name="Google Shape;677;p46"/>
          <p:cNvPicPr preferRelativeResize="0"/>
          <p:nvPr/>
        </p:nvPicPr>
        <p:blipFill rotWithShape="1">
          <a:blip r:embed="rId3">
            <a:alphaModFix/>
          </a:blip>
          <a:srcRect/>
          <a:stretch/>
        </p:blipFill>
        <p:spPr>
          <a:xfrm>
            <a:off x="10142330" y="149694"/>
            <a:ext cx="1918907" cy="106268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47"/>
          <p:cNvSpPr txBox="1">
            <a:spLocks noGrp="1"/>
          </p:cNvSpPr>
          <p:nvPr>
            <p:ph type="title"/>
          </p:nvPr>
        </p:nvSpPr>
        <p:spPr>
          <a:xfrm>
            <a:off x="157372" y="162465"/>
            <a:ext cx="970197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Основные причины затрудненного дыхания, связанные с </a:t>
            </a:r>
            <a:r>
              <a:rPr lang="ru-RU" sz="4000" u="sng">
                <a:solidFill>
                  <a:srgbClr val="1F3864"/>
                </a:solidFill>
                <a:latin typeface="Arial"/>
                <a:ea typeface="Arial"/>
                <a:cs typeface="Arial"/>
                <a:sym typeface="Arial"/>
              </a:rPr>
              <a:t>ЛЕГКИМИ</a:t>
            </a:r>
            <a:endParaRPr/>
          </a:p>
        </p:txBody>
      </p:sp>
      <p:sp>
        <p:nvSpPr>
          <p:cNvPr id="684" name="Google Shape;684;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Астма / ХОБЛ:</a:t>
            </a:r>
            <a:endParaRPr dirty="0"/>
          </a:p>
          <a:p>
            <a:pPr marL="685800" lvl="1" indent="-228600" algn="l" rtl="0">
              <a:lnSpc>
                <a:spcPct val="90000"/>
              </a:lnSpc>
              <a:spcBef>
                <a:spcPts val="500"/>
              </a:spcBef>
              <a:spcAft>
                <a:spcPts val="0"/>
              </a:spcAft>
              <a:buClr>
                <a:schemeClr val="dk1"/>
              </a:buClr>
              <a:buSzPts val="2400"/>
              <a:buChar char="•"/>
            </a:pPr>
            <a:r>
              <a:rPr lang="ru-RU" i="1" dirty="0">
                <a:latin typeface="Arial"/>
                <a:ea typeface="Arial"/>
                <a:cs typeface="Arial"/>
                <a:sym typeface="Arial"/>
              </a:rPr>
              <a:t>Свистящее дыхание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Кашель</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Задействование вспомогательных мышц</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Поза треножника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В анамнезе может быть курение или аллергия</a:t>
            </a:r>
            <a:endParaRPr dirty="0"/>
          </a:p>
        </p:txBody>
      </p:sp>
      <p:pic>
        <p:nvPicPr>
          <p:cNvPr id="685" name="Google Shape;685;p47"/>
          <p:cNvPicPr preferRelativeResize="0"/>
          <p:nvPr/>
        </p:nvPicPr>
        <p:blipFill rotWithShape="1">
          <a:blip r:embed="rId3">
            <a:alphaModFix/>
          </a:blip>
          <a:srcRect/>
          <a:stretch/>
        </p:blipFill>
        <p:spPr>
          <a:xfrm>
            <a:off x="10142330" y="149694"/>
            <a:ext cx="1918907" cy="1062686"/>
          </a:xfrm>
          <a:prstGeom prst="rect">
            <a:avLst/>
          </a:prstGeom>
          <a:noFill/>
          <a:ln>
            <a:noFill/>
          </a:ln>
        </p:spPr>
      </p:pic>
      <p:pic>
        <p:nvPicPr>
          <p:cNvPr id="686" name="Google Shape;686;p47"/>
          <p:cNvPicPr preferRelativeResize="0"/>
          <p:nvPr/>
        </p:nvPicPr>
        <p:blipFill rotWithShape="1">
          <a:blip r:embed="rId4">
            <a:alphaModFix/>
          </a:blip>
          <a:srcRect/>
          <a:stretch/>
        </p:blipFill>
        <p:spPr>
          <a:xfrm>
            <a:off x="8506844" y="1386428"/>
            <a:ext cx="3282842" cy="4319153"/>
          </a:xfrm>
          <a:prstGeom prst="rect">
            <a:avLst/>
          </a:prstGeom>
          <a:noFill/>
          <a:ln>
            <a:noFill/>
          </a:ln>
        </p:spPr>
      </p:pic>
      <p:sp>
        <p:nvSpPr>
          <p:cNvPr id="687" name="Google Shape;687;p47"/>
          <p:cNvSpPr txBox="1"/>
          <p:nvPr/>
        </p:nvSpPr>
        <p:spPr>
          <a:xfrm>
            <a:off x="9009877" y="5428582"/>
            <a:ext cx="1378904"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200" i="1" dirty="0">
                <a:solidFill>
                  <a:schemeClr val="dk1"/>
                </a:solidFill>
                <a:latin typeface="Arial"/>
                <a:ea typeface="Arial"/>
                <a:cs typeface="Arial"/>
                <a:sym typeface="Arial"/>
              </a:rPr>
              <a:t>Поза треножника</a:t>
            </a:r>
            <a:endParaRPr sz="1200" i="1" dirty="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48"/>
          <p:cNvSpPr txBox="1">
            <a:spLocks noGrp="1"/>
          </p:cNvSpPr>
          <p:nvPr>
            <p:ph type="title"/>
          </p:nvPr>
        </p:nvSpPr>
        <p:spPr>
          <a:xfrm>
            <a:off x="348204" y="149694"/>
            <a:ext cx="970197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Основные причины затрудненного дыхания, связанные с </a:t>
            </a:r>
            <a:r>
              <a:rPr lang="ru-RU" sz="4000" u="sng">
                <a:solidFill>
                  <a:srgbClr val="1F3864"/>
                </a:solidFill>
                <a:latin typeface="Arial"/>
                <a:ea typeface="Arial"/>
                <a:cs typeface="Arial"/>
                <a:sym typeface="Arial"/>
              </a:rPr>
              <a:t>ЛЕГКИМИ</a:t>
            </a:r>
            <a:endParaRPr/>
          </a:p>
        </p:txBody>
      </p:sp>
      <p:sp>
        <p:nvSpPr>
          <p:cNvPr id="694" name="Google Shape;694;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Пневмоторакс:</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Приглушённые дыхательные шумы на одной стороне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Внезапное начало</a:t>
            </a:r>
            <a:endParaRPr dirty="0"/>
          </a:p>
          <a:p>
            <a:pPr marL="685800" lvl="1" indent="-228600" algn="l" rtl="0">
              <a:lnSpc>
                <a:spcPct val="90000"/>
              </a:lnSpc>
              <a:spcBef>
                <a:spcPts val="500"/>
              </a:spcBef>
              <a:spcAft>
                <a:spcPts val="0"/>
              </a:spcAft>
              <a:buClr>
                <a:schemeClr val="dk1"/>
              </a:buClr>
              <a:buSzPts val="2400"/>
              <a:buChar char="•"/>
            </a:pPr>
            <a:r>
              <a:rPr lang="ru-RU" i="1" dirty="0" err="1">
                <a:latin typeface="Arial"/>
                <a:ea typeface="Arial"/>
                <a:cs typeface="Arial"/>
                <a:sym typeface="Arial"/>
              </a:rPr>
              <a:t>Гиперрезонанс</a:t>
            </a:r>
            <a:r>
              <a:rPr lang="ru-RU" dirty="0">
                <a:latin typeface="Arial"/>
                <a:ea typeface="Arial"/>
                <a:cs typeface="Arial"/>
                <a:sym typeface="Arial"/>
              </a:rPr>
              <a:t> при перкуссии пораженной стороны </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Боль усиливается на вдохе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Может быть травма в анамнезе или признаки перелома ребра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Гипотензия, вздутые вены шеи и снижение дыхательных шумов на одной стороне указывают на </a:t>
            </a:r>
            <a:r>
              <a:rPr lang="ru-RU" dirty="0">
                <a:solidFill>
                  <a:schemeClr val="accent2"/>
                </a:solidFill>
                <a:latin typeface="Arial"/>
                <a:ea typeface="Arial"/>
                <a:cs typeface="Arial"/>
                <a:sym typeface="Arial"/>
              </a:rPr>
              <a:t>напряженный пневмоторакс.</a:t>
            </a:r>
            <a:endParaRPr dirty="0"/>
          </a:p>
        </p:txBody>
      </p:sp>
      <p:sp>
        <p:nvSpPr>
          <p:cNvPr id="695" name="Google Shape;695;p48"/>
          <p:cNvSpPr txBox="1"/>
          <p:nvPr/>
        </p:nvSpPr>
        <p:spPr>
          <a:xfrm>
            <a:off x="1491343" y="5415738"/>
            <a:ext cx="7258209"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dirty="0">
                <a:solidFill>
                  <a:schemeClr val="accent2"/>
                </a:solidFill>
                <a:latin typeface="Calibri"/>
                <a:ea typeface="Calibri"/>
                <a:cs typeface="Calibri"/>
                <a:sym typeface="Calibri"/>
              </a:rPr>
              <a:t>Любой пневмоторакс может перейти в напряженный пневмоторакс!</a:t>
            </a:r>
            <a:endParaRPr sz="2800" dirty="0">
              <a:solidFill>
                <a:schemeClr val="dk1"/>
              </a:solidFill>
              <a:latin typeface="Calibri"/>
              <a:ea typeface="Calibri"/>
              <a:cs typeface="Calibri"/>
              <a:sym typeface="Calibri"/>
            </a:endParaRPr>
          </a:p>
        </p:txBody>
      </p:sp>
      <p:sp>
        <p:nvSpPr>
          <p:cNvPr id="696" name="Google Shape;696;p48"/>
          <p:cNvSpPr/>
          <p:nvPr/>
        </p:nvSpPr>
        <p:spPr>
          <a:xfrm>
            <a:off x="8294953" y="4723154"/>
            <a:ext cx="1554480" cy="20158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2500" b="1" cap="none">
                <a:solidFill>
                  <a:schemeClr val="accent2"/>
                </a:solidFill>
                <a:latin typeface="Calibri"/>
                <a:ea typeface="Calibri"/>
                <a:cs typeface="Calibri"/>
                <a:sym typeface="Calibri"/>
              </a:rPr>
              <a:t>!</a:t>
            </a:r>
            <a:endParaRPr sz="1200"/>
          </a:p>
        </p:txBody>
      </p:sp>
      <p:pic>
        <p:nvPicPr>
          <p:cNvPr id="697" name="Google Shape;697;p48"/>
          <p:cNvPicPr preferRelativeResize="0"/>
          <p:nvPr/>
        </p:nvPicPr>
        <p:blipFill rotWithShape="1">
          <a:blip r:embed="rId3">
            <a:alphaModFix/>
          </a:blip>
          <a:srcRect/>
          <a:stretch/>
        </p:blipFill>
        <p:spPr>
          <a:xfrm>
            <a:off x="10142330" y="149694"/>
            <a:ext cx="1918907" cy="106268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49"/>
          <p:cNvSpPr txBox="1">
            <a:spLocks noGrp="1"/>
          </p:cNvSpPr>
          <p:nvPr>
            <p:ph type="title"/>
          </p:nvPr>
        </p:nvSpPr>
        <p:spPr>
          <a:xfrm>
            <a:off x="130763" y="94670"/>
            <a:ext cx="970197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Основные причины затрудненного дыхания, связанные с </a:t>
            </a:r>
            <a:r>
              <a:rPr lang="ru-RU" sz="4000" u="sng">
                <a:solidFill>
                  <a:srgbClr val="1F3864"/>
                </a:solidFill>
                <a:latin typeface="Arial"/>
                <a:ea typeface="Arial"/>
                <a:cs typeface="Arial"/>
                <a:sym typeface="Arial"/>
              </a:rPr>
              <a:t>ЛЕГКИМИ</a:t>
            </a:r>
            <a:endParaRPr/>
          </a:p>
        </p:txBody>
      </p:sp>
      <p:sp>
        <p:nvSpPr>
          <p:cNvPr id="704" name="Google Shape;704;p49"/>
          <p:cNvSpPr txBox="1">
            <a:spLocks noGrp="1"/>
          </p:cNvSpPr>
          <p:nvPr>
            <p:ph type="body" idx="1"/>
          </p:nvPr>
        </p:nvSpPr>
        <p:spPr>
          <a:xfrm>
            <a:off x="627247" y="1913090"/>
            <a:ext cx="10515600"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Calibri"/>
                <a:ea typeface="Calibri"/>
                <a:cs typeface="Calibri"/>
                <a:sym typeface="Calibri"/>
              </a:rPr>
              <a:t>Гемоторакс:</a:t>
            </a:r>
            <a:endParaRPr dirty="0"/>
          </a:p>
          <a:p>
            <a:pPr marL="685800" lvl="1" indent="-228600" algn="l" rtl="0">
              <a:lnSpc>
                <a:spcPct val="90000"/>
              </a:lnSpc>
              <a:spcBef>
                <a:spcPts val="500"/>
              </a:spcBef>
              <a:spcAft>
                <a:spcPts val="0"/>
              </a:spcAft>
              <a:buClr>
                <a:schemeClr val="dk1"/>
              </a:buClr>
              <a:buSzPts val="2400"/>
              <a:buChar char="•"/>
            </a:pPr>
            <a:r>
              <a:rPr lang="ru-RU" dirty="0">
                <a:latin typeface="Calibri"/>
                <a:ea typeface="Calibri"/>
                <a:cs typeface="Calibri"/>
                <a:sym typeface="Calibri"/>
              </a:rPr>
              <a:t>Приглушенные дыхательные шумы на поражённой стороне</a:t>
            </a:r>
            <a:endParaRPr dirty="0"/>
          </a:p>
          <a:p>
            <a:pPr marL="685800" lvl="1" indent="-228600" algn="l" rtl="0">
              <a:lnSpc>
                <a:spcPct val="90000"/>
              </a:lnSpc>
              <a:spcBef>
                <a:spcPts val="500"/>
              </a:spcBef>
              <a:spcAft>
                <a:spcPts val="0"/>
              </a:spcAft>
              <a:buClr>
                <a:schemeClr val="dk1"/>
              </a:buClr>
              <a:buSzPts val="2400"/>
              <a:buChar char="•"/>
            </a:pPr>
            <a:r>
              <a:rPr lang="ru-RU" dirty="0">
                <a:latin typeface="Calibri"/>
                <a:ea typeface="Calibri"/>
                <a:cs typeface="Calibri"/>
                <a:sym typeface="Calibri"/>
              </a:rPr>
              <a:t>Глухие звуки при перкуссии </a:t>
            </a:r>
            <a:endParaRPr dirty="0"/>
          </a:p>
          <a:p>
            <a:pPr marL="685800" lvl="1" indent="-228600" algn="l" rtl="0">
              <a:lnSpc>
                <a:spcPct val="90000"/>
              </a:lnSpc>
              <a:spcBef>
                <a:spcPts val="500"/>
              </a:spcBef>
              <a:spcAft>
                <a:spcPts val="0"/>
              </a:spcAft>
              <a:buClr>
                <a:schemeClr val="dk1"/>
              </a:buClr>
              <a:buSzPts val="2400"/>
              <a:buChar char="•"/>
            </a:pPr>
            <a:r>
              <a:rPr lang="ru-RU" dirty="0">
                <a:latin typeface="Calibri"/>
                <a:ea typeface="Calibri"/>
                <a:cs typeface="Calibri"/>
                <a:sym typeface="Calibri"/>
              </a:rPr>
              <a:t>В анамнезе может быть травма, рак или туберкулез</a:t>
            </a:r>
            <a:endParaRPr dirty="0"/>
          </a:p>
          <a:p>
            <a:pPr marL="685800" lvl="1" indent="-228600" algn="l" rtl="0">
              <a:lnSpc>
                <a:spcPct val="90000"/>
              </a:lnSpc>
              <a:spcBef>
                <a:spcPts val="500"/>
              </a:spcBef>
              <a:spcAft>
                <a:spcPts val="0"/>
              </a:spcAft>
              <a:buClr>
                <a:schemeClr val="dk1"/>
              </a:buClr>
              <a:buSzPts val="2400"/>
              <a:buChar char="•"/>
            </a:pPr>
            <a:r>
              <a:rPr lang="ru-RU" dirty="0">
                <a:latin typeface="Calibri"/>
                <a:ea typeface="Calibri"/>
                <a:cs typeface="Calibri"/>
                <a:sym typeface="Calibri"/>
              </a:rPr>
              <a:t>При обширном гемотораксе могут быть симптомы шока </a:t>
            </a:r>
            <a:endParaRPr dirty="0"/>
          </a:p>
        </p:txBody>
      </p:sp>
      <p:pic>
        <p:nvPicPr>
          <p:cNvPr id="705" name="Google Shape;705;p49" descr="Diagram&#10;&#10;Description automatically generated"/>
          <p:cNvPicPr preferRelativeResize="0"/>
          <p:nvPr/>
        </p:nvPicPr>
        <p:blipFill rotWithShape="1">
          <a:blip r:embed="rId3">
            <a:alphaModFix/>
          </a:blip>
          <a:srcRect/>
          <a:stretch/>
        </p:blipFill>
        <p:spPr>
          <a:xfrm>
            <a:off x="9172587" y="3429000"/>
            <a:ext cx="2743200" cy="1913562"/>
          </a:xfrm>
          <a:prstGeom prst="rect">
            <a:avLst/>
          </a:prstGeom>
          <a:noFill/>
          <a:ln>
            <a:noFill/>
          </a:ln>
        </p:spPr>
      </p:pic>
      <p:sp>
        <p:nvSpPr>
          <p:cNvPr id="706" name="Google Shape;706;p49"/>
          <p:cNvSpPr txBox="1"/>
          <p:nvPr/>
        </p:nvSpPr>
        <p:spPr>
          <a:xfrm>
            <a:off x="9949543" y="534256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pic>
        <p:nvPicPr>
          <p:cNvPr id="707" name="Google Shape;707;p49"/>
          <p:cNvPicPr preferRelativeResize="0"/>
          <p:nvPr/>
        </p:nvPicPr>
        <p:blipFill rotWithShape="1">
          <a:blip r:embed="rId4">
            <a:alphaModFix/>
          </a:blip>
          <a:srcRect/>
          <a:stretch/>
        </p:blipFill>
        <p:spPr>
          <a:xfrm>
            <a:off x="10142330" y="149694"/>
            <a:ext cx="1918907" cy="10626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alibri"/>
              <a:buNone/>
            </a:pPr>
            <a:r>
              <a:rPr lang="ru-RU" dirty="0">
                <a:solidFill>
                  <a:srgbClr val="1F3864"/>
                </a:solidFill>
              </a:rPr>
              <a:t>Протокол ABCDE </a:t>
            </a:r>
            <a:endParaRPr dirty="0"/>
          </a:p>
        </p:txBody>
      </p:sp>
      <p:sp>
        <p:nvSpPr>
          <p:cNvPr id="298" name="Google Shape;298;p5"/>
          <p:cNvSpPr txBox="1">
            <a:spLocks noGrp="1"/>
          </p:cNvSpPr>
          <p:nvPr>
            <p:ph type="body" idx="1"/>
          </p:nvPr>
        </p:nvSpPr>
        <p:spPr>
          <a:xfrm>
            <a:off x="504175" y="1825625"/>
            <a:ext cx="109494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700"/>
              <a:buNone/>
            </a:pPr>
            <a:r>
              <a:rPr lang="ru-RU" b="1" dirty="0">
                <a:solidFill>
                  <a:schemeClr val="accent2"/>
                </a:solidFill>
                <a:latin typeface="Arial"/>
                <a:ea typeface="Arial"/>
                <a:cs typeface="Arial"/>
                <a:sym typeface="Arial"/>
              </a:rPr>
              <a:t>ПОМНИТЕ</a:t>
            </a:r>
            <a:endParaRPr dirty="0"/>
          </a:p>
          <a:p>
            <a:pPr marL="0" lvl="0" indent="0" algn="l" rtl="0">
              <a:lnSpc>
                <a:spcPct val="90000"/>
              </a:lnSpc>
              <a:spcBef>
                <a:spcPts val="0"/>
              </a:spcBef>
              <a:spcAft>
                <a:spcPts val="0"/>
              </a:spcAft>
              <a:buClr>
                <a:schemeClr val="dk1"/>
              </a:buClr>
              <a:buSzPts val="700"/>
              <a:buNone/>
            </a:pPr>
            <a:endParaRPr dirty="0">
              <a:latin typeface="Arial"/>
              <a:ea typeface="Arial"/>
              <a:cs typeface="Arial"/>
              <a:sym typeface="Arial"/>
            </a:endParaRPr>
          </a:p>
          <a:p>
            <a:pPr marL="0" lvl="0" indent="0" algn="l" rtl="0">
              <a:lnSpc>
                <a:spcPct val="90000"/>
              </a:lnSpc>
              <a:spcBef>
                <a:spcPts val="0"/>
              </a:spcBef>
              <a:spcAft>
                <a:spcPts val="0"/>
              </a:spcAft>
              <a:buClr>
                <a:schemeClr val="dk1"/>
              </a:buClr>
              <a:buSzPts val="700"/>
              <a:buNone/>
            </a:pPr>
            <a:r>
              <a:rPr lang="ru-RU" dirty="0">
                <a:latin typeface="Arial"/>
                <a:ea typeface="Arial"/>
                <a:cs typeface="Arial"/>
                <a:sym typeface="Arial"/>
              </a:rPr>
              <a:t>Всегда начинайте с протокола ABCDE И устраняйте угрожающие жизни состояния.</a:t>
            </a:r>
            <a:endParaRPr dirty="0"/>
          </a:p>
          <a:p>
            <a:pPr marL="0" lvl="0" indent="0" algn="l" rtl="0">
              <a:lnSpc>
                <a:spcPct val="90000"/>
              </a:lnSpc>
              <a:spcBef>
                <a:spcPts val="0"/>
              </a:spcBef>
              <a:spcAft>
                <a:spcPts val="0"/>
              </a:spcAft>
              <a:buClr>
                <a:schemeClr val="dk1"/>
              </a:buClr>
              <a:buSzPts val="700"/>
              <a:buNone/>
            </a:pPr>
            <a:endParaRPr dirty="0">
              <a:solidFill>
                <a:schemeClr val="dk1"/>
              </a:solidFill>
              <a:latin typeface="Arial"/>
              <a:ea typeface="Arial"/>
              <a:cs typeface="Arial"/>
              <a:sym typeface="Arial"/>
            </a:endParaRPr>
          </a:p>
          <a:p>
            <a:pPr marL="0" lvl="0" indent="0" algn="l" rtl="0">
              <a:lnSpc>
                <a:spcPct val="90000"/>
              </a:lnSpc>
              <a:spcBef>
                <a:spcPts val="0"/>
              </a:spcBef>
              <a:spcAft>
                <a:spcPts val="0"/>
              </a:spcAft>
              <a:buClr>
                <a:schemeClr val="dk1"/>
              </a:buClr>
              <a:buSzPts val="700"/>
              <a:buNone/>
            </a:pPr>
            <a:r>
              <a:rPr lang="ru-RU" dirty="0">
                <a:solidFill>
                  <a:schemeClr val="dk1"/>
                </a:solidFill>
                <a:latin typeface="Arial"/>
                <a:ea typeface="Arial"/>
                <a:cs typeface="Arial"/>
                <a:sym typeface="Arial"/>
              </a:rPr>
              <a:t>Затем соберите </a:t>
            </a:r>
            <a:r>
              <a:rPr lang="ru-RU" u="sng" dirty="0">
                <a:solidFill>
                  <a:schemeClr val="dk1"/>
                </a:solidFill>
                <a:latin typeface="Arial"/>
                <a:ea typeface="Arial"/>
                <a:cs typeface="Arial"/>
                <a:sym typeface="Arial"/>
              </a:rPr>
              <a:t>анамнез по схеме SAMPLE</a:t>
            </a:r>
            <a:r>
              <a:rPr lang="ru-RU" dirty="0">
                <a:solidFill>
                  <a:schemeClr val="dk1"/>
                </a:solidFill>
                <a:latin typeface="Arial"/>
                <a:ea typeface="Arial"/>
                <a:cs typeface="Arial"/>
                <a:sym typeface="Arial"/>
              </a:rPr>
              <a:t>.</a:t>
            </a:r>
            <a:endParaRPr dirty="0"/>
          </a:p>
          <a:p>
            <a:pPr marL="0" lvl="0" indent="0" algn="l" rtl="0">
              <a:lnSpc>
                <a:spcPct val="90000"/>
              </a:lnSpc>
              <a:spcBef>
                <a:spcPts val="0"/>
              </a:spcBef>
              <a:spcAft>
                <a:spcPts val="0"/>
              </a:spcAft>
              <a:buClr>
                <a:schemeClr val="dk1"/>
              </a:buClr>
              <a:buSzPts val="700"/>
              <a:buNone/>
            </a:pPr>
            <a:endParaRPr dirty="0">
              <a:solidFill>
                <a:schemeClr val="dk1"/>
              </a:solidFill>
              <a:latin typeface="Arial"/>
              <a:ea typeface="Arial"/>
              <a:cs typeface="Arial"/>
              <a:sym typeface="Arial"/>
            </a:endParaRPr>
          </a:p>
          <a:p>
            <a:pPr marL="0" lvl="0" indent="0" algn="l" rtl="0">
              <a:lnSpc>
                <a:spcPct val="90000"/>
              </a:lnSpc>
              <a:spcBef>
                <a:spcPts val="0"/>
              </a:spcBef>
              <a:spcAft>
                <a:spcPts val="0"/>
              </a:spcAft>
              <a:buClr>
                <a:schemeClr val="dk1"/>
              </a:buClr>
              <a:buSzPts val="700"/>
              <a:buNone/>
            </a:pPr>
            <a:r>
              <a:rPr lang="ru-RU" dirty="0">
                <a:latin typeface="Arial"/>
                <a:ea typeface="Arial"/>
                <a:cs typeface="Arial"/>
                <a:sym typeface="Arial"/>
              </a:rPr>
              <a:t>Затем проводите </a:t>
            </a:r>
            <a:r>
              <a:rPr lang="ru-RU" u="sng" dirty="0">
                <a:latin typeface="Arial"/>
                <a:ea typeface="Arial"/>
                <a:cs typeface="Arial"/>
                <a:sym typeface="Arial"/>
              </a:rPr>
              <a:t>вторичное обследование</a:t>
            </a:r>
            <a:r>
              <a:rPr lang="ru-RU" dirty="0">
                <a:latin typeface="Arial"/>
                <a:ea typeface="Arial"/>
                <a:cs typeface="Arial"/>
                <a:sym typeface="Arial"/>
              </a:rPr>
              <a:t>.</a:t>
            </a:r>
            <a:endParaRPr dirty="0"/>
          </a:p>
          <a:p>
            <a:pPr marL="0" lvl="0" indent="0" algn="l" rtl="0">
              <a:lnSpc>
                <a:spcPct val="90000"/>
              </a:lnSpc>
              <a:spcBef>
                <a:spcPts val="1000"/>
              </a:spcBef>
              <a:spcAft>
                <a:spcPts val="0"/>
              </a:spcAft>
              <a:buClr>
                <a:schemeClr val="dk1"/>
              </a:buClr>
              <a:buSzPts val="2800"/>
              <a:buNone/>
            </a:pPr>
            <a:endParaRPr dirty="0">
              <a:latin typeface="Arial"/>
              <a:ea typeface="Arial"/>
              <a:cs typeface="Arial"/>
              <a:sym typeface="Arial"/>
            </a:endParaRPr>
          </a:p>
        </p:txBody>
      </p:sp>
      <p:sp>
        <p:nvSpPr>
          <p:cNvPr id="299" name="Google Shape;299;p5"/>
          <p:cNvSpPr/>
          <p:nvPr/>
        </p:nvSpPr>
        <p:spPr>
          <a:xfrm>
            <a:off x="11119550" y="1690700"/>
            <a:ext cx="950100" cy="3939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5000" b="1" cap="none">
                <a:solidFill>
                  <a:schemeClr val="accent2"/>
                </a:solidFill>
                <a:latin typeface="Calibri"/>
                <a:ea typeface="Calibri"/>
                <a:cs typeface="Calibri"/>
                <a:sym typeface="Calibri"/>
              </a:rPr>
              <a: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50"/>
          <p:cNvSpPr txBox="1">
            <a:spLocks noGrp="1"/>
          </p:cNvSpPr>
          <p:nvPr>
            <p:ph type="title"/>
          </p:nvPr>
        </p:nvSpPr>
        <p:spPr>
          <a:xfrm>
            <a:off x="440353" y="149694"/>
            <a:ext cx="970197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Основные причины затрудненного дыхания, связанные с </a:t>
            </a:r>
            <a:r>
              <a:rPr lang="ru-RU" sz="4000" u="sng">
                <a:solidFill>
                  <a:srgbClr val="1F3864"/>
                </a:solidFill>
                <a:latin typeface="Arial"/>
                <a:ea typeface="Arial"/>
                <a:cs typeface="Arial"/>
                <a:sym typeface="Arial"/>
              </a:rPr>
              <a:t>ЛЕГКИМИ</a:t>
            </a:r>
            <a:endParaRPr/>
          </a:p>
        </p:txBody>
      </p:sp>
      <p:sp>
        <p:nvSpPr>
          <p:cNvPr id="714" name="Google Shape;714;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Плевральный выпот:</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Приглушенные дыхательные шумы на обеих сторонах</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Глухие звуки при перкуссии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В анамнезе может быть рак, туберкулез, болезни сердца или почек</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Острое или хроническое затруднение дыхания</a:t>
            </a:r>
            <a:endParaRPr dirty="0"/>
          </a:p>
        </p:txBody>
      </p:sp>
      <p:pic>
        <p:nvPicPr>
          <p:cNvPr id="715" name="Google Shape;715;p50"/>
          <p:cNvPicPr preferRelativeResize="0"/>
          <p:nvPr/>
        </p:nvPicPr>
        <p:blipFill rotWithShape="1">
          <a:blip r:embed="rId3">
            <a:alphaModFix/>
          </a:blip>
          <a:srcRect/>
          <a:stretch/>
        </p:blipFill>
        <p:spPr>
          <a:xfrm>
            <a:off x="10142330" y="149694"/>
            <a:ext cx="1918907" cy="106268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51"/>
          <p:cNvSpPr txBox="1">
            <a:spLocks noGrp="1"/>
          </p:cNvSpPr>
          <p:nvPr>
            <p:ph type="title"/>
          </p:nvPr>
        </p:nvSpPr>
        <p:spPr>
          <a:xfrm>
            <a:off x="380008" y="149694"/>
            <a:ext cx="970197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Основные причины затрудненного дыхания, связанные с </a:t>
            </a:r>
            <a:r>
              <a:rPr lang="ru-RU" sz="4000" u="sng">
                <a:solidFill>
                  <a:srgbClr val="1F3864"/>
                </a:solidFill>
                <a:latin typeface="Arial"/>
                <a:ea typeface="Arial"/>
                <a:cs typeface="Arial"/>
                <a:sym typeface="Arial"/>
              </a:rPr>
              <a:t>ЛЕГКИМИ</a:t>
            </a:r>
            <a:endParaRPr/>
          </a:p>
        </p:txBody>
      </p:sp>
      <p:sp>
        <p:nvSpPr>
          <p:cNvPr id="722" name="Google Shape;722;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Острый грудной синдром</a:t>
            </a:r>
            <a:r>
              <a:rPr lang="ru-RU" sz="2400" dirty="0">
                <a:latin typeface="Arial"/>
                <a:ea typeface="Arial"/>
                <a:cs typeface="Arial"/>
                <a:sym typeface="Arial"/>
              </a:rPr>
              <a:t> (у пациентов с серповидно-клеточной анемией):</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Серповидно-клеточная болезнь в анамнезе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Боль в груди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Лихорадка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Гипоксия</a:t>
            </a:r>
            <a:endParaRPr dirty="0"/>
          </a:p>
        </p:txBody>
      </p:sp>
      <p:pic>
        <p:nvPicPr>
          <p:cNvPr id="723" name="Google Shape;723;p51"/>
          <p:cNvPicPr preferRelativeResize="0"/>
          <p:nvPr/>
        </p:nvPicPr>
        <p:blipFill rotWithShape="1">
          <a:blip r:embed="rId3">
            <a:alphaModFix/>
          </a:blip>
          <a:srcRect/>
          <a:stretch/>
        </p:blipFill>
        <p:spPr>
          <a:xfrm>
            <a:off x="10195821" y="149694"/>
            <a:ext cx="1865416" cy="1033063"/>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52"/>
          <p:cNvSpPr txBox="1">
            <a:spLocks noGrp="1"/>
          </p:cNvSpPr>
          <p:nvPr>
            <p:ph type="title"/>
          </p:nvPr>
        </p:nvSpPr>
        <p:spPr>
          <a:xfrm>
            <a:off x="165076" y="-66983"/>
            <a:ext cx="1009602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Основные причины затрудненного дыхания, связанные с </a:t>
            </a:r>
            <a:r>
              <a:rPr lang="ru-RU" sz="4000" u="sng">
                <a:solidFill>
                  <a:srgbClr val="1F3864"/>
                </a:solidFill>
                <a:latin typeface="Arial"/>
                <a:ea typeface="Arial"/>
                <a:cs typeface="Arial"/>
                <a:sym typeface="Arial"/>
              </a:rPr>
              <a:t>СЕРДЦЕМ</a:t>
            </a:r>
            <a:endParaRPr/>
          </a:p>
        </p:txBody>
      </p:sp>
      <p:sp>
        <p:nvSpPr>
          <p:cNvPr id="730" name="Google Shape;730;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Сердечный приступ:</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Давление в груди, чувство стеснения или сдавливания в груди</a:t>
            </a:r>
            <a:endParaRPr dirty="0"/>
          </a:p>
          <a:p>
            <a:pPr marL="685800" lvl="1" indent="-228600" algn="l" rtl="0">
              <a:lnSpc>
                <a:spcPct val="90000"/>
              </a:lnSpc>
              <a:spcBef>
                <a:spcPts val="500"/>
              </a:spcBef>
              <a:spcAft>
                <a:spcPts val="0"/>
              </a:spcAft>
              <a:buClr>
                <a:schemeClr val="dk1"/>
              </a:buClr>
              <a:buSzPts val="2400"/>
              <a:buChar char="•"/>
            </a:pPr>
            <a:r>
              <a:rPr lang="ru-RU" dirty="0" err="1">
                <a:latin typeface="Arial"/>
                <a:ea typeface="Arial"/>
                <a:cs typeface="Arial"/>
                <a:sym typeface="Arial"/>
              </a:rPr>
              <a:t>Диафорез</a:t>
            </a:r>
            <a:r>
              <a:rPr lang="ru-RU" dirty="0">
                <a:latin typeface="Arial"/>
                <a:ea typeface="Arial"/>
                <a:cs typeface="Arial"/>
                <a:sym typeface="Arial"/>
              </a:rPr>
              <a:t> и пятнистая кожа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Тошнота или рвота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Признаки сердечной недостаточности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В анамнезе – курение, сердечные заболевания, гипертензия, диабет, высокий уровень холестерина, проблемы с сердцем в семейном анамнезе</a:t>
            </a:r>
            <a:endParaRPr dirty="0">
              <a:latin typeface="Arial"/>
              <a:ea typeface="Arial"/>
              <a:cs typeface="Arial"/>
              <a:sym typeface="Arial"/>
            </a:endParaRPr>
          </a:p>
        </p:txBody>
      </p:sp>
      <p:pic>
        <p:nvPicPr>
          <p:cNvPr id="731" name="Google Shape;731;p52" descr="A picture containing text&#10;&#10;Description automatically generated"/>
          <p:cNvPicPr preferRelativeResize="0"/>
          <p:nvPr/>
        </p:nvPicPr>
        <p:blipFill rotWithShape="1">
          <a:blip r:embed="rId3">
            <a:alphaModFix/>
          </a:blip>
          <a:srcRect/>
          <a:stretch/>
        </p:blipFill>
        <p:spPr>
          <a:xfrm>
            <a:off x="10003081" y="2242960"/>
            <a:ext cx="2743200" cy="1913114"/>
          </a:xfrm>
          <a:prstGeom prst="rect">
            <a:avLst/>
          </a:prstGeom>
          <a:noFill/>
          <a:ln>
            <a:noFill/>
          </a:ln>
        </p:spPr>
      </p:pic>
      <p:sp>
        <p:nvSpPr>
          <p:cNvPr id="732" name="Google Shape;732;p52"/>
          <p:cNvSpPr txBox="1"/>
          <p:nvPr/>
        </p:nvSpPr>
        <p:spPr>
          <a:xfrm>
            <a:off x="10428514" y="4162753"/>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733" name="Google Shape;733;p52"/>
          <p:cNvPicPr preferRelativeResize="0"/>
          <p:nvPr/>
        </p:nvPicPr>
        <p:blipFill rotWithShape="1">
          <a:blip r:embed="rId4">
            <a:alphaModFix/>
          </a:blip>
          <a:srcRect/>
          <a:stretch/>
        </p:blipFill>
        <p:spPr>
          <a:xfrm>
            <a:off x="10445885" y="83461"/>
            <a:ext cx="1674518" cy="882733"/>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Сердечная недостаточность:</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Затруднённое дыхание при нагрузках</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Затруднённое дыхание в положении лёжа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Отёк обеих ног</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Вздутые вены шеи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В лёгких может быть слышна крепитация</a:t>
            </a:r>
            <a:endParaRPr i="1" dirty="0">
              <a:latin typeface="Arial"/>
              <a:ea typeface="Arial"/>
              <a:cs typeface="Arial"/>
              <a:sym typeface="Arial"/>
            </a:endParaRPr>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Может быть боль в груди </a:t>
            </a:r>
            <a:endParaRPr dirty="0"/>
          </a:p>
        </p:txBody>
      </p:sp>
      <p:pic>
        <p:nvPicPr>
          <p:cNvPr id="740" name="Google Shape;740;p53"/>
          <p:cNvPicPr preferRelativeResize="0"/>
          <p:nvPr/>
        </p:nvPicPr>
        <p:blipFill rotWithShape="1">
          <a:blip r:embed="rId3">
            <a:alphaModFix/>
          </a:blip>
          <a:srcRect/>
          <a:stretch/>
        </p:blipFill>
        <p:spPr>
          <a:xfrm>
            <a:off x="8708572" y="2912668"/>
            <a:ext cx="2743200" cy="1914204"/>
          </a:xfrm>
          <a:prstGeom prst="rect">
            <a:avLst/>
          </a:prstGeom>
          <a:noFill/>
          <a:ln>
            <a:noFill/>
          </a:ln>
        </p:spPr>
      </p:pic>
      <p:sp>
        <p:nvSpPr>
          <p:cNvPr id="741" name="Google Shape;741;p53"/>
          <p:cNvSpPr txBox="1"/>
          <p:nvPr/>
        </p:nvSpPr>
        <p:spPr>
          <a:xfrm>
            <a:off x="9808487" y="4860280"/>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pic>
        <p:nvPicPr>
          <p:cNvPr id="742" name="Google Shape;742;p53"/>
          <p:cNvPicPr preferRelativeResize="0"/>
          <p:nvPr/>
        </p:nvPicPr>
        <p:blipFill rotWithShape="1">
          <a:blip r:embed="rId4">
            <a:alphaModFix/>
          </a:blip>
          <a:srcRect/>
          <a:stretch/>
        </p:blipFill>
        <p:spPr>
          <a:xfrm>
            <a:off x="10445885" y="83461"/>
            <a:ext cx="1674518" cy="882733"/>
          </a:xfrm>
          <a:prstGeom prst="rect">
            <a:avLst/>
          </a:prstGeom>
          <a:noFill/>
          <a:ln>
            <a:noFill/>
          </a:ln>
        </p:spPr>
      </p:pic>
      <p:sp>
        <p:nvSpPr>
          <p:cNvPr id="743" name="Google Shape;743;p53"/>
          <p:cNvSpPr txBox="1"/>
          <p:nvPr/>
        </p:nvSpPr>
        <p:spPr>
          <a:xfrm>
            <a:off x="165076" y="-66983"/>
            <a:ext cx="10096028"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Основные причины затрудненного дыхания, связанные с </a:t>
            </a:r>
            <a:r>
              <a:rPr lang="ru-RU" sz="4000" u="sng">
                <a:solidFill>
                  <a:srgbClr val="1F3864"/>
                </a:solidFill>
                <a:latin typeface="Arial"/>
                <a:ea typeface="Arial"/>
                <a:cs typeface="Arial"/>
                <a:sym typeface="Arial"/>
              </a:rPr>
              <a:t>СЕРДЦЕМ</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54"/>
          <p:cNvSpPr txBox="1">
            <a:spLocks noGrp="1"/>
          </p:cNvSpPr>
          <p:nvPr>
            <p:ph type="body" idx="1"/>
          </p:nvPr>
        </p:nvSpPr>
        <p:spPr>
          <a:xfrm>
            <a:off x="838199" y="1825625"/>
            <a:ext cx="10711543"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Тампонада сердца: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Признаки низкой перфузии (шок):</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Тахикардия, тахипноэ, гипотензия, бледные кожные покровы, холодные конечности, время </a:t>
            </a:r>
            <a:r>
              <a:rPr lang="ru-RU" sz="2400" dirty="0" err="1">
                <a:latin typeface="Arial"/>
                <a:ea typeface="Arial"/>
                <a:cs typeface="Arial"/>
                <a:sym typeface="Arial"/>
              </a:rPr>
              <a:t>рекапилляризации</a:t>
            </a:r>
            <a:r>
              <a:rPr lang="ru-RU" sz="2400" dirty="0">
                <a:latin typeface="Arial"/>
                <a:ea typeface="Arial"/>
                <a:cs typeface="Arial"/>
                <a:sym typeface="Arial"/>
              </a:rPr>
              <a:t> более 3 секунд</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Вздутые вены шеи</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Приглушённые сердечные шумы</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Может быть головокружение, спутанность сознания или изменение психического состояния</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В анамнезе может быть туберкулез, травма, рак, почечная недостаточность</a:t>
            </a:r>
            <a:endParaRPr dirty="0"/>
          </a:p>
        </p:txBody>
      </p:sp>
      <p:sp>
        <p:nvSpPr>
          <p:cNvPr id="750" name="Google Shape;750;p54"/>
          <p:cNvSpPr txBox="1"/>
          <p:nvPr/>
        </p:nvSpPr>
        <p:spPr>
          <a:xfrm>
            <a:off x="165076" y="-66983"/>
            <a:ext cx="10096028"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Основные причины затрудненного дыхания, связанные с </a:t>
            </a:r>
            <a:r>
              <a:rPr lang="ru-RU" sz="4000" u="sng">
                <a:solidFill>
                  <a:srgbClr val="1F3864"/>
                </a:solidFill>
                <a:latin typeface="Arial"/>
                <a:ea typeface="Arial"/>
                <a:cs typeface="Arial"/>
                <a:sym typeface="Arial"/>
              </a:rPr>
              <a:t>СЕРДЦЕМ</a:t>
            </a:r>
            <a:endParaRPr/>
          </a:p>
        </p:txBody>
      </p:sp>
      <p:pic>
        <p:nvPicPr>
          <p:cNvPr id="751" name="Google Shape;751;p54"/>
          <p:cNvPicPr preferRelativeResize="0"/>
          <p:nvPr/>
        </p:nvPicPr>
        <p:blipFill rotWithShape="1">
          <a:blip r:embed="rId3">
            <a:alphaModFix/>
          </a:blip>
          <a:srcRect/>
          <a:stretch/>
        </p:blipFill>
        <p:spPr>
          <a:xfrm>
            <a:off x="10445885" y="83461"/>
            <a:ext cx="1674518" cy="882733"/>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55"/>
          <p:cNvSpPr txBox="1">
            <a:spLocks noGrp="1"/>
          </p:cNvSpPr>
          <p:nvPr>
            <p:ph type="body" idx="1"/>
          </p:nvPr>
        </p:nvSpPr>
        <p:spPr>
          <a:xfrm>
            <a:off x="838200" y="1825625"/>
            <a:ext cx="8697686" cy="4667486"/>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ru-RU" b="1" dirty="0">
                <a:latin typeface="Arial"/>
                <a:ea typeface="Arial"/>
                <a:cs typeface="Arial"/>
                <a:sym typeface="Arial"/>
              </a:rPr>
              <a:t>Анемия:</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Бледная кожа и внутренняя поверхность нижних век</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Тахикардия</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Тахипноэ</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В анамнезе – кровотечение, недоедание, рак,  </a:t>
            </a:r>
            <a:endParaRPr dirty="0"/>
          </a:p>
          <a:p>
            <a:pPr marL="457200" lvl="1" indent="0" algn="l" rtl="0">
              <a:lnSpc>
                <a:spcPct val="90000"/>
              </a:lnSpc>
              <a:spcBef>
                <a:spcPts val="500"/>
              </a:spcBef>
              <a:spcAft>
                <a:spcPts val="0"/>
              </a:spcAft>
              <a:buClr>
                <a:schemeClr val="dk1"/>
              </a:buClr>
              <a:buSzPct val="100000"/>
              <a:buNone/>
            </a:pPr>
            <a:r>
              <a:rPr lang="ru-RU" dirty="0">
                <a:latin typeface="Arial"/>
                <a:ea typeface="Arial"/>
                <a:cs typeface="Arial"/>
                <a:sym typeface="Arial"/>
              </a:rPr>
              <a:t>    беременность, инфекции (туберкулез или малярия),   </a:t>
            </a:r>
            <a:endParaRPr dirty="0"/>
          </a:p>
          <a:p>
            <a:pPr marL="457200" lvl="1" indent="0" algn="l" rtl="0">
              <a:lnSpc>
                <a:spcPct val="90000"/>
              </a:lnSpc>
              <a:spcBef>
                <a:spcPts val="500"/>
              </a:spcBef>
              <a:spcAft>
                <a:spcPts val="0"/>
              </a:spcAft>
              <a:buClr>
                <a:schemeClr val="dk1"/>
              </a:buClr>
              <a:buSzPct val="100000"/>
              <a:buNone/>
            </a:pPr>
            <a:r>
              <a:rPr lang="ru-RU" dirty="0">
                <a:latin typeface="Arial"/>
                <a:ea typeface="Arial"/>
                <a:cs typeface="Arial"/>
                <a:sym typeface="Arial"/>
              </a:rPr>
              <a:t>    почечная  недостаточность</a:t>
            </a:r>
            <a:endParaRPr dirty="0"/>
          </a:p>
          <a:p>
            <a:pPr marL="685800" lvl="1" indent="-87630" algn="l" rtl="0">
              <a:lnSpc>
                <a:spcPct val="90000"/>
              </a:lnSpc>
              <a:spcBef>
                <a:spcPts val="500"/>
              </a:spcBef>
              <a:spcAft>
                <a:spcPts val="0"/>
              </a:spcAft>
              <a:buClr>
                <a:schemeClr val="dk1"/>
              </a:buClr>
              <a:buSzPct val="100000"/>
              <a:buNone/>
            </a:pPr>
            <a:endParaRPr dirty="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r>
              <a:rPr lang="ru-RU" b="1" dirty="0">
                <a:latin typeface="Arial"/>
                <a:ea typeface="Arial"/>
                <a:cs typeface="Arial"/>
                <a:sym typeface="Arial"/>
              </a:rPr>
              <a:t>Передозировка опиоидами:</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Клиническое или рекреационное употребление опиоидов </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Изменение психического состояния</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Изменение размера зрачка</a:t>
            </a:r>
            <a:endParaRPr dirty="0"/>
          </a:p>
          <a:p>
            <a:pPr marL="685800" lvl="1" indent="-228600" algn="l" rtl="0">
              <a:lnSpc>
                <a:spcPct val="90000"/>
              </a:lnSpc>
              <a:spcBef>
                <a:spcPts val="500"/>
              </a:spcBef>
              <a:spcAft>
                <a:spcPts val="0"/>
              </a:spcAft>
              <a:buClr>
                <a:schemeClr val="dk1"/>
              </a:buClr>
              <a:buSzPct val="100000"/>
              <a:buChar char="•"/>
            </a:pPr>
            <a:r>
              <a:rPr lang="ru-RU" dirty="0">
                <a:latin typeface="Arial"/>
                <a:ea typeface="Arial"/>
                <a:cs typeface="Arial"/>
                <a:sym typeface="Arial"/>
              </a:rPr>
              <a:t>Замедленное, поверхностное дыхание</a:t>
            </a:r>
            <a:endParaRPr dirty="0"/>
          </a:p>
        </p:txBody>
      </p:sp>
      <p:pic>
        <p:nvPicPr>
          <p:cNvPr id="758" name="Google Shape;758;p55" descr="A picture containing shape&#10;&#10;Description automatically generated"/>
          <p:cNvPicPr preferRelativeResize="0"/>
          <p:nvPr/>
        </p:nvPicPr>
        <p:blipFill rotWithShape="1">
          <a:blip r:embed="rId3">
            <a:alphaModFix/>
          </a:blip>
          <a:srcRect/>
          <a:stretch/>
        </p:blipFill>
        <p:spPr>
          <a:xfrm>
            <a:off x="9454378" y="1932110"/>
            <a:ext cx="2375043" cy="1656709"/>
          </a:xfrm>
          <a:prstGeom prst="rect">
            <a:avLst/>
          </a:prstGeom>
          <a:noFill/>
          <a:ln>
            <a:noFill/>
          </a:ln>
        </p:spPr>
      </p:pic>
      <p:sp>
        <p:nvSpPr>
          <p:cNvPr id="759" name="Google Shape;759;p55"/>
          <p:cNvSpPr txBox="1"/>
          <p:nvPr/>
        </p:nvSpPr>
        <p:spPr>
          <a:xfrm>
            <a:off x="10356370" y="3552337"/>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pic>
        <p:nvPicPr>
          <p:cNvPr id="760" name="Google Shape;760;p55"/>
          <p:cNvPicPr preferRelativeResize="0"/>
          <p:nvPr/>
        </p:nvPicPr>
        <p:blipFill rotWithShape="1">
          <a:blip r:embed="rId4">
            <a:alphaModFix/>
          </a:blip>
          <a:srcRect/>
          <a:stretch/>
        </p:blipFill>
        <p:spPr>
          <a:xfrm>
            <a:off x="10401185" y="105621"/>
            <a:ext cx="1744233" cy="920097"/>
          </a:xfrm>
          <a:prstGeom prst="rect">
            <a:avLst/>
          </a:prstGeom>
          <a:noFill/>
          <a:ln>
            <a:noFill/>
          </a:ln>
        </p:spPr>
      </p:pic>
      <p:sp>
        <p:nvSpPr>
          <p:cNvPr id="761" name="Google Shape;761;p55"/>
          <p:cNvSpPr txBox="1"/>
          <p:nvPr/>
        </p:nvSpPr>
        <p:spPr>
          <a:xfrm>
            <a:off x="46582" y="-44114"/>
            <a:ext cx="10062456"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Основные </a:t>
            </a:r>
            <a:r>
              <a:rPr lang="ru-RU" sz="4000" u="sng">
                <a:solidFill>
                  <a:srgbClr val="1F3864"/>
                </a:solidFill>
                <a:latin typeface="Arial"/>
                <a:ea typeface="Arial"/>
                <a:cs typeface="Arial"/>
                <a:sym typeface="Arial"/>
              </a:rPr>
              <a:t>СИСТЕМНЫЕ</a:t>
            </a:r>
            <a:r>
              <a:rPr lang="ru-RU" sz="4000">
                <a:solidFill>
                  <a:srgbClr val="1F3864"/>
                </a:solidFill>
                <a:latin typeface="Arial"/>
                <a:ea typeface="Arial"/>
                <a:cs typeface="Arial"/>
                <a:sym typeface="Arial"/>
              </a:rPr>
              <a:t> причины затрудненного дыхания</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56"/>
          <p:cNvSpPr txBox="1">
            <a:spLocks noGrp="1"/>
          </p:cNvSpPr>
          <p:nvPr>
            <p:ph type="title"/>
          </p:nvPr>
        </p:nvSpPr>
        <p:spPr>
          <a:xfrm>
            <a:off x="89452" y="18255"/>
            <a:ext cx="1006245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Основные </a:t>
            </a:r>
            <a:r>
              <a:rPr lang="ru-RU" sz="4000" u="sng">
                <a:solidFill>
                  <a:srgbClr val="1F3864"/>
                </a:solidFill>
                <a:latin typeface="Arial"/>
                <a:ea typeface="Arial"/>
                <a:cs typeface="Arial"/>
                <a:sym typeface="Arial"/>
              </a:rPr>
              <a:t>СИСТЕМНЫЕ</a:t>
            </a:r>
            <a:r>
              <a:rPr lang="ru-RU" sz="4000">
                <a:solidFill>
                  <a:srgbClr val="1F3864"/>
                </a:solidFill>
                <a:latin typeface="Arial"/>
                <a:ea typeface="Arial"/>
                <a:cs typeface="Arial"/>
                <a:sym typeface="Arial"/>
              </a:rPr>
              <a:t> причины затрудненного дыхания</a:t>
            </a:r>
            <a:endParaRPr/>
          </a:p>
        </p:txBody>
      </p:sp>
      <p:sp>
        <p:nvSpPr>
          <p:cNvPr id="768" name="Google Shape;768;p56"/>
          <p:cNvSpPr txBox="1">
            <a:spLocks noGrp="1"/>
          </p:cNvSpPr>
          <p:nvPr>
            <p:ph type="body" idx="1"/>
          </p:nvPr>
        </p:nvSpPr>
        <p:spPr>
          <a:xfrm>
            <a:off x="838199" y="1825625"/>
            <a:ext cx="10863943"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Диабетический кетоацидоз</a:t>
            </a:r>
            <a:r>
              <a:rPr lang="ru-RU" sz="2400" dirty="0">
                <a:latin typeface="Arial"/>
                <a:ea typeface="Arial"/>
                <a:cs typeface="Arial"/>
                <a:sym typeface="Arial"/>
              </a:rPr>
              <a:t> (ДКА):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Диабет в анамнезе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Учащенное или глубокое и медленное дыхание (дыхание </a:t>
            </a:r>
            <a:r>
              <a:rPr lang="ru-RU" dirty="0" err="1">
                <a:latin typeface="Arial"/>
                <a:ea typeface="Arial"/>
                <a:cs typeface="Arial"/>
                <a:sym typeface="Arial"/>
              </a:rPr>
              <a:t>Куссмауля</a:t>
            </a:r>
            <a:r>
              <a:rPr lang="ru-RU" dirty="0">
                <a:latin typeface="Arial"/>
                <a:ea typeface="Arial"/>
                <a:cs typeface="Arial"/>
                <a:sym typeface="Arial"/>
              </a:rPr>
              <a:t>)</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Частое мочеиспускание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Сладковатый запах дыхания</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Высокий уровень глюкозы в крови или моче</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Дегидратация</a:t>
            </a:r>
            <a:endParaRPr dirty="0">
              <a:latin typeface="Arial"/>
              <a:ea typeface="Arial"/>
              <a:cs typeface="Arial"/>
              <a:sym typeface="Arial"/>
            </a:endParaRPr>
          </a:p>
        </p:txBody>
      </p:sp>
      <p:pic>
        <p:nvPicPr>
          <p:cNvPr id="769" name="Google Shape;769;p56"/>
          <p:cNvPicPr preferRelativeResize="0"/>
          <p:nvPr/>
        </p:nvPicPr>
        <p:blipFill rotWithShape="1">
          <a:blip r:embed="rId3">
            <a:alphaModFix/>
          </a:blip>
          <a:srcRect/>
          <a:stretch/>
        </p:blipFill>
        <p:spPr>
          <a:xfrm>
            <a:off x="10426148" y="34575"/>
            <a:ext cx="1765852" cy="931501"/>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57"/>
          <p:cNvSpPr txBox="1">
            <a:spLocks noGrp="1"/>
          </p:cNvSpPr>
          <p:nvPr>
            <p:ph type="title"/>
          </p:nvPr>
        </p:nvSpPr>
        <p:spPr>
          <a:xfrm>
            <a:off x="268940" y="13136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Вопрос из рабочей тетради № 4</a:t>
            </a:r>
            <a:endParaRPr dirty="0"/>
          </a:p>
        </p:txBody>
      </p:sp>
      <p:graphicFrame>
        <p:nvGraphicFramePr>
          <p:cNvPr id="776" name="Google Shape;776;p57"/>
          <p:cNvGraphicFramePr/>
          <p:nvPr>
            <p:extLst>
              <p:ext uri="{D42A27DB-BD31-4B8C-83A1-F6EECF244321}">
                <p14:modId xmlns:p14="http://schemas.microsoft.com/office/powerpoint/2010/main" val="1428670450"/>
              </p:ext>
            </p:extLst>
          </p:nvPr>
        </p:nvGraphicFramePr>
        <p:xfrm>
          <a:off x="277337" y="2291231"/>
          <a:ext cx="11637325" cy="3723670"/>
        </p:xfrm>
        <a:graphic>
          <a:graphicData uri="http://schemas.openxmlformats.org/drawingml/2006/table">
            <a:tbl>
              <a:tblPr firstRow="1" bandRow="1">
                <a:noFill/>
                <a:tableStyleId>{2C6EDC2A-D904-4E6F-8C9F-37FAEBE5B46D}</a:tableStyleId>
              </a:tblPr>
              <a:tblGrid>
                <a:gridCol w="7736250">
                  <a:extLst>
                    <a:ext uri="{9D8B030D-6E8A-4147-A177-3AD203B41FA5}">
                      <a16:colId xmlns:a16="http://schemas.microsoft.com/office/drawing/2014/main" val="20000"/>
                    </a:ext>
                  </a:extLst>
                </a:gridCol>
                <a:gridCol w="39010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ru-RU" sz="1600" u="none" strike="noStrike" cap="none">
                          <a:latin typeface="Arial"/>
                          <a:ea typeface="Arial"/>
                          <a:cs typeface="Arial"/>
                          <a:sym typeface="Arial"/>
                        </a:rPr>
                        <a:t>Данные анамнеза и физикального обследования:</a:t>
                      </a:r>
                      <a:endParaRPr/>
                    </a:p>
                  </a:txBody>
                  <a:tcPr marL="91450" marR="91450" marT="45725" marB="45725"/>
                </a:tc>
                <a:tc>
                  <a:txBody>
                    <a:bodyPr/>
                    <a:lstStyle/>
                    <a:p>
                      <a:pPr marL="0" marR="0" lvl="0" indent="0" algn="l" rtl="0">
                        <a:spcBef>
                          <a:spcPts val="0"/>
                        </a:spcBef>
                        <a:spcAft>
                          <a:spcPts val="0"/>
                        </a:spcAft>
                        <a:buNone/>
                      </a:pPr>
                      <a:r>
                        <a:rPr lang="ru-RU" sz="1600">
                          <a:latin typeface="Arial"/>
                          <a:ea typeface="Arial"/>
                          <a:cs typeface="Arial"/>
                          <a:sym typeface="Arial"/>
                        </a:rPr>
                        <a:t>Вероятная причина:</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ru-RU" sz="1600" b="1" dirty="0">
                          <a:latin typeface="Arial"/>
                          <a:ea typeface="Arial"/>
                          <a:cs typeface="Arial"/>
                          <a:sym typeface="Arial"/>
                        </a:rPr>
                        <a:t>У 20-летнего мужчины затрудненное дыхание, хрипы и:</a:t>
                      </a:r>
                      <a:endParaRPr dirty="0"/>
                    </a:p>
                    <a:p>
                      <a:pPr marL="0" marR="0" lvl="0" indent="0" algn="l" rtl="0">
                        <a:spcBef>
                          <a:spcPts val="0"/>
                        </a:spcBef>
                        <a:spcAft>
                          <a:spcPts val="0"/>
                        </a:spcAft>
                        <a:buNone/>
                      </a:pPr>
                      <a:r>
                        <a:rPr lang="ru-RU" sz="1600" dirty="0">
                          <a:latin typeface="Arial"/>
                          <a:ea typeface="Arial"/>
                          <a:cs typeface="Arial"/>
                          <a:sym typeface="Arial"/>
                        </a:rPr>
                        <a:t>Отек губ, языка и рта</a:t>
                      </a:r>
                      <a:endParaRPr dirty="0"/>
                    </a:p>
                    <a:p>
                      <a:pPr marL="0" marR="0" lvl="0" indent="0" algn="l" rtl="0">
                        <a:spcBef>
                          <a:spcPts val="0"/>
                        </a:spcBef>
                        <a:spcAft>
                          <a:spcPts val="0"/>
                        </a:spcAft>
                        <a:buNone/>
                      </a:pPr>
                      <a:r>
                        <a:rPr lang="ru-RU" sz="1600" dirty="0">
                          <a:latin typeface="Arial"/>
                          <a:ea typeface="Arial"/>
                          <a:cs typeface="Arial"/>
                          <a:sym typeface="Arial"/>
                        </a:rPr>
                        <a:t>Сыпь или крапивница (участки бледной или красной, зудящей, теплой, опухшей кожи)</a:t>
                      </a:r>
                      <a:endParaRPr dirty="0"/>
                    </a:p>
                    <a:p>
                      <a:pPr marL="0" marR="0" lvl="0" indent="0" algn="l" rtl="0">
                        <a:spcBef>
                          <a:spcPts val="0"/>
                        </a:spcBef>
                        <a:spcAft>
                          <a:spcPts val="0"/>
                        </a:spcAft>
                        <a:buNone/>
                      </a:pPr>
                      <a:r>
                        <a:rPr lang="ru-RU" sz="1600" dirty="0">
                          <a:latin typeface="Arial"/>
                          <a:ea typeface="Arial"/>
                          <a:cs typeface="Arial"/>
                          <a:sym typeface="Arial"/>
                        </a:rPr>
                        <a:t>Тахикардия и гипотензия</a:t>
                      </a:r>
                      <a:endParaRPr dirty="0"/>
                    </a:p>
                    <a:p>
                      <a:pPr marL="0" marR="0" lvl="0" indent="0" algn="l" rtl="0">
                        <a:spcBef>
                          <a:spcPts val="0"/>
                        </a:spcBef>
                        <a:spcAft>
                          <a:spcPts val="0"/>
                        </a:spcAft>
                        <a:buNone/>
                      </a:pPr>
                      <a:r>
                        <a:rPr lang="ru-RU" sz="1600" dirty="0">
                          <a:latin typeface="Arial"/>
                          <a:ea typeface="Arial"/>
                          <a:cs typeface="Arial"/>
                          <a:sym typeface="Arial"/>
                        </a:rPr>
                        <a:t>Аллергии в анамнезе</a:t>
                      </a:r>
                      <a:endParaRPr dirty="0"/>
                    </a:p>
                    <a:p>
                      <a:pPr marL="0" marR="0" lvl="0" indent="0" algn="l" rtl="0">
                        <a:spcBef>
                          <a:spcPts val="0"/>
                        </a:spcBef>
                        <a:spcAft>
                          <a:spcPts val="0"/>
                        </a:spcAft>
                        <a:buNone/>
                      </a:pPr>
                      <a:r>
                        <a:rPr lang="ru-RU" sz="1600" dirty="0">
                          <a:latin typeface="Arial"/>
                          <a:ea typeface="Arial"/>
                          <a:cs typeface="Arial"/>
                          <a:sym typeface="Arial"/>
                        </a:rPr>
                        <a:t>Воздействие известного аллергена</a:t>
                      </a:r>
                      <a:endParaRPr dirty="0"/>
                    </a:p>
                  </a:txBody>
                  <a:tcPr marL="91450" marR="91450" marT="45725" marB="45725"/>
                </a:tc>
                <a:tc>
                  <a:txBody>
                    <a:bodyPr/>
                    <a:lstStyle/>
                    <a:p>
                      <a:pPr marL="0" marR="0" lvl="0" indent="0" algn="l" rtl="0">
                        <a:spcBef>
                          <a:spcPts val="0"/>
                        </a:spcBef>
                        <a:spcAft>
                          <a:spcPts val="0"/>
                        </a:spcAft>
                        <a:buNone/>
                      </a:pPr>
                      <a:endParaRPr sz="1600">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ru-RU" sz="1600" b="1" dirty="0">
                          <a:latin typeface="Arial"/>
                          <a:ea typeface="Arial"/>
                          <a:cs typeface="Arial"/>
                          <a:sym typeface="Arial"/>
                        </a:rPr>
                        <a:t>У 50-летней женщины затрудненное дыхание, признаки низкой перфузии (тахикардия, тахипноэ, гипотензия, бледная кожа, холодные конечности, время наполнения капилляров более 3 секунд) и:</a:t>
                      </a:r>
                      <a:endParaRPr sz="1600" dirty="0">
                        <a:latin typeface="Arial"/>
                        <a:ea typeface="Arial"/>
                        <a:cs typeface="Arial"/>
                        <a:sym typeface="Arial"/>
                      </a:endParaRPr>
                    </a:p>
                    <a:p>
                      <a:pPr marL="0" marR="0" lvl="0" indent="0" algn="l" rtl="0">
                        <a:spcBef>
                          <a:spcPts val="0"/>
                        </a:spcBef>
                        <a:spcAft>
                          <a:spcPts val="0"/>
                        </a:spcAft>
                        <a:buNone/>
                      </a:pPr>
                      <a:r>
                        <a:rPr lang="ru-RU" sz="1600" dirty="0">
                          <a:latin typeface="Arial"/>
                          <a:ea typeface="Arial"/>
                          <a:cs typeface="Arial"/>
                          <a:sym typeface="Arial"/>
                        </a:rPr>
                        <a:t>Вздутые вены шеи</a:t>
                      </a:r>
                      <a:endParaRPr dirty="0"/>
                    </a:p>
                    <a:p>
                      <a:pPr marL="0" marR="0" lvl="0" indent="0" algn="l" rtl="0">
                        <a:spcBef>
                          <a:spcPts val="0"/>
                        </a:spcBef>
                        <a:spcAft>
                          <a:spcPts val="0"/>
                        </a:spcAft>
                        <a:buNone/>
                      </a:pPr>
                      <a:r>
                        <a:rPr lang="ru-RU" sz="1600" dirty="0">
                          <a:latin typeface="Arial"/>
                          <a:ea typeface="Arial"/>
                          <a:cs typeface="Arial"/>
                          <a:sym typeface="Arial"/>
                        </a:rPr>
                        <a:t>Приглушенные сердечные шумы</a:t>
                      </a:r>
                      <a:endParaRPr dirty="0"/>
                    </a:p>
                    <a:p>
                      <a:pPr marL="0" marR="0" lvl="0" indent="0" algn="l" rtl="0">
                        <a:spcBef>
                          <a:spcPts val="0"/>
                        </a:spcBef>
                        <a:spcAft>
                          <a:spcPts val="0"/>
                        </a:spcAft>
                        <a:buNone/>
                      </a:pPr>
                      <a:r>
                        <a:rPr lang="ru-RU" sz="1600" dirty="0">
                          <a:latin typeface="Arial"/>
                          <a:ea typeface="Arial"/>
                          <a:cs typeface="Arial"/>
                          <a:sym typeface="Arial"/>
                        </a:rPr>
                        <a:t>Туберкулез в анамнезе</a:t>
                      </a:r>
                      <a:endParaRPr dirty="0"/>
                    </a:p>
                  </a:txBody>
                  <a:tcPr marL="91450" marR="91450" marT="45725" marB="45725"/>
                </a:tc>
                <a:tc>
                  <a:txBody>
                    <a:bodyPr/>
                    <a:lstStyle/>
                    <a:p>
                      <a:pPr marL="0" marR="0" lvl="0" indent="0" algn="l" rtl="0">
                        <a:spcBef>
                          <a:spcPts val="0"/>
                        </a:spcBef>
                        <a:spcAft>
                          <a:spcPts val="0"/>
                        </a:spcAft>
                        <a:buNone/>
                      </a:pPr>
                      <a:endParaRPr sz="1600" dirty="0">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bl>
          </a:graphicData>
        </a:graphic>
      </p:graphicFrame>
      <p:sp>
        <p:nvSpPr>
          <p:cNvPr id="777" name="Google Shape;777;p57"/>
          <p:cNvSpPr/>
          <p:nvPr/>
        </p:nvSpPr>
        <p:spPr>
          <a:xfrm>
            <a:off x="268950" y="1075725"/>
            <a:ext cx="10050900" cy="11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200" b="1">
                <a:solidFill>
                  <a:schemeClr val="dk1"/>
                </a:solidFill>
                <a:latin typeface="Arial"/>
                <a:ea typeface="Arial"/>
                <a:cs typeface="Arial"/>
                <a:sym typeface="Arial"/>
              </a:rPr>
              <a:t>Используя приведенный выше раздел рабочей тетради, перечислите возможные причины затрудненного дыхания наряду с данными анамнеза и физикального обследования, приведенными ниже:</a:t>
            </a:r>
            <a:endParaRPr/>
          </a:p>
        </p:txBody>
      </p:sp>
      <p:pic>
        <p:nvPicPr>
          <p:cNvPr id="778" name="Google Shape;778;p57"/>
          <p:cNvPicPr preferRelativeResize="0"/>
          <p:nvPr/>
        </p:nvPicPr>
        <p:blipFill rotWithShape="1">
          <a:blip r:embed="rId3">
            <a:alphaModFix/>
          </a:blip>
          <a:srcRect/>
          <a:stretch/>
        </p:blipFill>
        <p:spPr>
          <a:xfrm>
            <a:off x="10319850" y="354239"/>
            <a:ext cx="1774520" cy="16967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58"/>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784" name="Google Shape;784;p58"/>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a:solidFill>
                  <a:srgbClr val="FFFFFF"/>
                </a:solidFill>
                <a:latin typeface="Arial"/>
                <a:ea typeface="Arial"/>
                <a:cs typeface="Arial"/>
                <a:sym typeface="Arial"/>
              </a:rPr>
              <a:t>Затрудненное дыхание</a:t>
            </a:r>
            <a:endParaRPr/>
          </a:p>
        </p:txBody>
      </p:sp>
      <p:sp>
        <p:nvSpPr>
          <p:cNvPr id="785" name="Google Shape;785;p58"/>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None/>
            </a:pPr>
            <a:r>
              <a:rPr lang="ru-RU" sz="2800" b="1" i="0" u="none" strike="noStrike" cap="none">
                <a:solidFill>
                  <a:srgbClr val="1F3864"/>
                </a:solidFill>
                <a:latin typeface="Arial"/>
                <a:ea typeface="Arial"/>
                <a:cs typeface="Arial"/>
                <a:sym typeface="Arial"/>
              </a:rPr>
              <a:t>Часть 3: Лечение пациента, особые педиатрические аспекты и порядок действий при передаче пациента</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59"/>
          <p:cNvSpPr txBox="1">
            <a:spLocks noGrp="1"/>
          </p:cNvSpPr>
          <p:nvPr>
            <p:ph type="title"/>
          </p:nvPr>
        </p:nvSpPr>
        <p:spPr>
          <a:xfrm>
            <a:off x="594696" y="29684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Лечение</a:t>
            </a:r>
            <a:endParaRPr/>
          </a:p>
        </p:txBody>
      </p:sp>
      <p:sp>
        <p:nvSpPr>
          <p:cNvPr id="792" name="Google Shape;792;p59"/>
          <p:cNvSpPr txBox="1">
            <a:spLocks noGrp="1"/>
          </p:cNvSpPr>
          <p:nvPr>
            <p:ph type="body" idx="1"/>
          </p:nvPr>
        </p:nvSpPr>
        <p:spPr>
          <a:xfrm>
            <a:off x="594695" y="1794469"/>
            <a:ext cx="8673995" cy="4351338"/>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100000"/>
              </a:lnSpc>
              <a:spcBef>
                <a:spcPts val="0"/>
              </a:spcBef>
              <a:spcAft>
                <a:spcPts val="0"/>
              </a:spcAft>
              <a:buClr>
                <a:schemeClr val="dk1"/>
              </a:buClr>
              <a:buSzPts val="2400"/>
              <a:buNone/>
            </a:pPr>
            <a:r>
              <a:rPr lang="ru-RU" sz="2400" dirty="0">
                <a:latin typeface="Arial"/>
                <a:ea typeface="Arial"/>
                <a:cs typeface="Arial"/>
                <a:sym typeface="Arial"/>
              </a:rPr>
              <a:t>При подозрении на </a:t>
            </a:r>
            <a:r>
              <a:rPr lang="ru-RU" sz="2400" b="1" dirty="0">
                <a:latin typeface="Arial"/>
                <a:ea typeface="Arial"/>
                <a:cs typeface="Arial"/>
                <a:sym typeface="Arial"/>
              </a:rPr>
              <a:t>воспаление </a:t>
            </a:r>
            <a:r>
              <a:rPr lang="ru-RU" sz="2400" dirty="0">
                <a:latin typeface="Arial"/>
                <a:ea typeface="Arial"/>
                <a:cs typeface="Arial"/>
                <a:sym typeface="Arial"/>
              </a:rPr>
              <a:t>или</a:t>
            </a:r>
            <a:r>
              <a:rPr lang="ru-RU" sz="2400" b="1" dirty="0">
                <a:latin typeface="Arial"/>
                <a:ea typeface="Arial"/>
                <a:cs typeface="Arial"/>
                <a:sym typeface="Arial"/>
              </a:rPr>
              <a:t> ожоги дыхательных путей:</a:t>
            </a:r>
            <a:endParaRPr dirty="0"/>
          </a:p>
          <a:p>
            <a:pPr marL="800100" lvl="1">
              <a:lnSpc>
                <a:spcPct val="100000"/>
              </a:lnSpc>
              <a:spcBef>
                <a:spcPts val="0"/>
              </a:spcBef>
              <a:buSzPts val="2000"/>
            </a:pPr>
            <a:r>
              <a:rPr lang="ru-RU" dirty="0">
                <a:latin typeface="Arial"/>
                <a:ea typeface="Arial"/>
                <a:cs typeface="Arial"/>
                <a:sym typeface="Arial"/>
              </a:rPr>
              <a:t>Успокойте пациента. </a:t>
            </a:r>
            <a:endParaRPr dirty="0"/>
          </a:p>
          <a:p>
            <a:pPr marL="800100" lvl="1">
              <a:lnSpc>
                <a:spcPct val="100000"/>
              </a:lnSpc>
              <a:spcBef>
                <a:spcPts val="0"/>
              </a:spcBef>
              <a:buSzPts val="2000"/>
            </a:pPr>
            <a:r>
              <a:rPr lang="ru-RU" dirty="0">
                <a:latin typeface="Arial"/>
                <a:ea typeface="Arial"/>
                <a:cs typeface="Arial"/>
                <a:sym typeface="Arial"/>
              </a:rPr>
              <a:t>Дайте КИСЛОРОД, избегайте дистресса.  </a:t>
            </a:r>
            <a:endParaRPr dirty="0"/>
          </a:p>
          <a:p>
            <a:pPr marL="800100" lvl="1">
              <a:lnSpc>
                <a:spcPct val="100000"/>
              </a:lnSpc>
              <a:spcBef>
                <a:spcPts val="0"/>
              </a:spcBef>
              <a:buSzPts val="2000"/>
            </a:pPr>
            <a:r>
              <a:rPr lang="ru-RU" dirty="0">
                <a:latin typeface="Arial"/>
                <a:ea typeface="Arial"/>
                <a:cs typeface="Arial"/>
                <a:sym typeface="Arial"/>
              </a:rPr>
              <a:t>Если пациент в сознании и у него нет других травм, положение сидя может быть более удобным.</a:t>
            </a:r>
            <a:endParaRPr dirty="0"/>
          </a:p>
          <a:p>
            <a:pPr marL="800100" lvl="1">
              <a:lnSpc>
                <a:spcPct val="100000"/>
              </a:lnSpc>
              <a:spcBef>
                <a:spcPts val="0"/>
              </a:spcBef>
              <a:buSzPts val="2000"/>
            </a:pPr>
            <a:r>
              <a:rPr lang="ru-RU" dirty="0">
                <a:solidFill>
                  <a:schemeClr val="accent2"/>
                </a:solidFill>
                <a:latin typeface="Arial"/>
                <a:ea typeface="Arial"/>
                <a:cs typeface="Arial"/>
                <a:sym typeface="Arial"/>
              </a:rPr>
              <a:t>Рассмотрите возможность расширенного обеспечения проходимости дыхательных путей на раннем этапе </a:t>
            </a:r>
            <a:endParaRPr dirty="0"/>
          </a:p>
          <a:p>
            <a:pPr marL="1257300" lvl="2" algn="l" rtl="0">
              <a:lnSpc>
                <a:spcPct val="100000"/>
              </a:lnSpc>
              <a:spcBef>
                <a:spcPts val="0"/>
              </a:spcBef>
              <a:spcAft>
                <a:spcPts val="0"/>
              </a:spcAft>
              <a:buClr>
                <a:schemeClr val="dk1"/>
              </a:buClr>
              <a:buSzPts val="2000"/>
              <a:buFont typeface="Wingdings" panose="05000000000000000000" pitchFamily="2" charset="2"/>
              <a:buChar char="ü"/>
            </a:pPr>
            <a:r>
              <a:rPr lang="ru-RU" dirty="0">
                <a:latin typeface="Arial"/>
                <a:ea typeface="Arial"/>
                <a:cs typeface="Arial"/>
                <a:sym typeface="Arial"/>
              </a:rPr>
              <a:t>Может возникнуть быстрый отек и обструкция дыхательных путей; промедление может затруднить процедуру интубации.</a:t>
            </a:r>
            <a:endParaRPr dirty="0"/>
          </a:p>
          <a:p>
            <a:pPr marL="800100" lvl="1">
              <a:lnSpc>
                <a:spcPct val="100000"/>
              </a:lnSpc>
              <a:spcBef>
                <a:spcPts val="0"/>
              </a:spcBef>
              <a:buSzPts val="2000"/>
            </a:pPr>
            <a:r>
              <a:rPr lang="ru-RU" dirty="0">
                <a:latin typeface="Arial"/>
                <a:ea typeface="Arial"/>
                <a:cs typeface="Arial"/>
                <a:sym typeface="Arial"/>
              </a:rPr>
              <a:t>Запланируйте срочную ПЕРЕДАЧУ / ПЕРЕВОД пациента.</a:t>
            </a:r>
            <a:endParaRPr sz="2400" dirty="0">
              <a:latin typeface="Arial"/>
              <a:ea typeface="Arial"/>
              <a:cs typeface="Arial"/>
              <a:sym typeface="Arial"/>
            </a:endParaRPr>
          </a:p>
        </p:txBody>
      </p:sp>
      <p:pic>
        <p:nvPicPr>
          <p:cNvPr id="793" name="Google Shape;793;p59"/>
          <p:cNvPicPr preferRelativeResize="0"/>
          <p:nvPr/>
        </p:nvPicPr>
        <p:blipFill rotWithShape="1">
          <a:blip r:embed="rId3">
            <a:alphaModFix/>
          </a:blip>
          <a:srcRect/>
          <a:stretch/>
        </p:blipFill>
        <p:spPr>
          <a:xfrm>
            <a:off x="8848165" y="1985481"/>
            <a:ext cx="2743200" cy="2887038"/>
          </a:xfrm>
          <a:prstGeom prst="rect">
            <a:avLst/>
          </a:prstGeom>
          <a:noFill/>
          <a:ln>
            <a:noFill/>
          </a:ln>
        </p:spPr>
      </p:pic>
      <p:sp>
        <p:nvSpPr>
          <p:cNvPr id="794" name="Google Shape;794;p59"/>
          <p:cNvSpPr txBox="1"/>
          <p:nvPr/>
        </p:nvSpPr>
        <p:spPr>
          <a:xfrm>
            <a:off x="9967447" y="4696926"/>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6"/>
          <p:cNvSpPr txBox="1">
            <a:spLocks noGrp="1"/>
          </p:cNvSpPr>
          <p:nvPr>
            <p:ph type="body" idx="1"/>
          </p:nvPr>
        </p:nvSpPr>
        <p:spPr>
          <a:xfrm>
            <a:off x="2423808" y="3697727"/>
            <a:ext cx="8382000" cy="22097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200"/>
              <a:buFont typeface="Arial"/>
              <a:buNone/>
            </a:pPr>
            <a:r>
              <a:rPr lang="ru-RU" sz="2200" u="sng" dirty="0">
                <a:latin typeface="Arial"/>
                <a:ea typeface="Arial"/>
                <a:cs typeface="Arial"/>
                <a:sym typeface="Arial"/>
              </a:rPr>
              <a:t>Дыхание</a:t>
            </a:r>
            <a:endParaRPr dirty="0"/>
          </a:p>
          <a:p>
            <a:pPr marL="228600" lvl="0" indent="-228600" algn="l" rtl="0">
              <a:lnSpc>
                <a:spcPct val="100000"/>
              </a:lnSpc>
              <a:spcBef>
                <a:spcPts val="0"/>
              </a:spcBef>
              <a:spcAft>
                <a:spcPts val="0"/>
              </a:spcAft>
              <a:buClr>
                <a:schemeClr val="dk1"/>
              </a:buClr>
              <a:buSzPts val="2200"/>
              <a:buChar char="•"/>
            </a:pPr>
            <a:r>
              <a:rPr lang="ru-RU" sz="2200" dirty="0">
                <a:latin typeface="Arial"/>
                <a:ea typeface="Arial"/>
                <a:cs typeface="Arial"/>
                <a:sym typeface="Arial"/>
              </a:rPr>
              <a:t>Признаки / симптомы напряженного пневмоторакса </a:t>
            </a:r>
            <a:endParaRPr dirty="0"/>
          </a:p>
          <a:p>
            <a:pPr marL="800100" lvl="1" algn="l" rtl="0">
              <a:lnSpc>
                <a:spcPct val="100000"/>
              </a:lnSpc>
              <a:spcBef>
                <a:spcPts val="0"/>
              </a:spcBef>
              <a:spcAft>
                <a:spcPts val="0"/>
              </a:spcAft>
              <a:buClr>
                <a:schemeClr val="dk1"/>
              </a:buClr>
              <a:buSzPts val="2200"/>
              <a:buFont typeface="Wingdings" panose="05000000000000000000" pitchFamily="2" charset="2"/>
              <a:buChar char="ü"/>
            </a:pPr>
            <a:r>
              <a:rPr lang="ru-RU" sz="2200" dirty="0">
                <a:latin typeface="Arial"/>
                <a:ea typeface="Arial"/>
                <a:cs typeface="Arial"/>
                <a:sym typeface="Arial"/>
              </a:rPr>
              <a:t>Отсутствие дыхательных шумов на одной стороне грудной клетки и гипотензия</a:t>
            </a:r>
            <a:endParaRPr dirty="0"/>
          </a:p>
          <a:p>
            <a:pPr marL="800100" lvl="1" algn="l" rtl="0">
              <a:lnSpc>
                <a:spcPct val="100000"/>
              </a:lnSpc>
              <a:spcBef>
                <a:spcPts val="0"/>
              </a:spcBef>
              <a:spcAft>
                <a:spcPts val="0"/>
              </a:spcAft>
              <a:buClr>
                <a:schemeClr val="dk1"/>
              </a:buClr>
              <a:buSzPts val="2200"/>
              <a:buFont typeface="Wingdings" panose="05000000000000000000" pitchFamily="2" charset="2"/>
              <a:buChar char="ü"/>
            </a:pPr>
            <a:r>
              <a:rPr lang="ru-RU" sz="2200" dirty="0">
                <a:latin typeface="Arial"/>
                <a:ea typeface="Arial"/>
                <a:cs typeface="Arial"/>
                <a:sym typeface="Arial"/>
              </a:rPr>
              <a:t>Вздутые вены шеи</a:t>
            </a:r>
            <a:endParaRPr dirty="0"/>
          </a:p>
          <a:p>
            <a:pPr marL="800100" lvl="1" algn="l" rtl="0">
              <a:lnSpc>
                <a:spcPct val="100000"/>
              </a:lnSpc>
              <a:spcBef>
                <a:spcPts val="0"/>
              </a:spcBef>
              <a:spcAft>
                <a:spcPts val="0"/>
              </a:spcAft>
              <a:buClr>
                <a:schemeClr val="dk1"/>
              </a:buClr>
              <a:buSzPts val="2200"/>
              <a:buFont typeface="Wingdings" panose="05000000000000000000" pitchFamily="2" charset="2"/>
              <a:buChar char="ü"/>
            </a:pPr>
            <a:r>
              <a:rPr lang="ru-RU" sz="2200" dirty="0">
                <a:latin typeface="Arial"/>
                <a:ea typeface="Arial"/>
                <a:cs typeface="Arial"/>
                <a:sym typeface="Arial"/>
              </a:rPr>
              <a:t>Смещение трахеи</a:t>
            </a:r>
            <a:endParaRPr dirty="0"/>
          </a:p>
          <a:p>
            <a:pPr marL="228600" lvl="0" indent="-228600" algn="l" rtl="0">
              <a:lnSpc>
                <a:spcPct val="100000"/>
              </a:lnSpc>
              <a:spcBef>
                <a:spcPts val="0"/>
              </a:spcBef>
              <a:spcAft>
                <a:spcPts val="0"/>
              </a:spcAft>
              <a:buClr>
                <a:schemeClr val="dk1"/>
              </a:buClr>
              <a:buSzPts val="2200"/>
              <a:buChar char="•"/>
            </a:pPr>
            <a:r>
              <a:rPr lang="ru-RU" sz="2200" b="1" dirty="0">
                <a:latin typeface="Arial"/>
                <a:ea typeface="Arial"/>
                <a:cs typeface="Arial"/>
                <a:sym typeface="Arial"/>
              </a:rPr>
              <a:t>Прислушайтесь</a:t>
            </a:r>
            <a:r>
              <a:rPr lang="ru-RU" sz="2200" dirty="0">
                <a:latin typeface="Arial"/>
                <a:ea typeface="Arial"/>
                <a:cs typeface="Arial"/>
                <a:sym typeface="Arial"/>
              </a:rPr>
              <a:t>: </a:t>
            </a:r>
            <a:r>
              <a:rPr lang="ru-RU" sz="2200" i="1" dirty="0">
                <a:latin typeface="Arial"/>
                <a:ea typeface="Arial"/>
                <a:cs typeface="Arial"/>
                <a:sym typeface="Arial"/>
              </a:rPr>
              <a:t>свистящие хрипы</a:t>
            </a:r>
            <a:r>
              <a:rPr lang="ru-RU" sz="2200" dirty="0">
                <a:latin typeface="Arial"/>
                <a:ea typeface="Arial"/>
                <a:cs typeface="Arial"/>
                <a:sym typeface="Arial"/>
              </a:rPr>
              <a:t> могут указывать на астму или аллергическую реакцию.</a:t>
            </a:r>
            <a:endParaRPr dirty="0"/>
          </a:p>
          <a:p>
            <a:pPr marL="1143000" lvl="2" indent="-88900" algn="l" rtl="0">
              <a:lnSpc>
                <a:spcPct val="90000"/>
              </a:lnSpc>
              <a:spcBef>
                <a:spcPts val="500"/>
              </a:spcBef>
              <a:spcAft>
                <a:spcPts val="0"/>
              </a:spcAft>
              <a:buClr>
                <a:schemeClr val="dk1"/>
              </a:buClr>
              <a:buSzPts val="2200"/>
              <a:buNone/>
            </a:pPr>
            <a:endParaRPr sz="2200" dirty="0">
              <a:latin typeface="Arial"/>
              <a:ea typeface="Arial"/>
              <a:cs typeface="Arial"/>
              <a:sym typeface="Arial"/>
            </a:endParaRPr>
          </a:p>
        </p:txBody>
      </p:sp>
      <p:sp>
        <p:nvSpPr>
          <p:cNvPr id="306" name="Google Shape;306;p6"/>
          <p:cNvSpPr txBox="1"/>
          <p:nvPr/>
        </p:nvSpPr>
        <p:spPr>
          <a:xfrm>
            <a:off x="2421244" y="1694302"/>
            <a:ext cx="7027556" cy="200342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200"/>
              <a:buFont typeface="Arial"/>
              <a:buNone/>
            </a:pPr>
            <a:r>
              <a:rPr lang="ru-RU" sz="2200" u="sng" dirty="0">
                <a:solidFill>
                  <a:schemeClr val="dk1"/>
                </a:solidFill>
                <a:latin typeface="Arial"/>
                <a:ea typeface="Arial"/>
                <a:cs typeface="Arial"/>
                <a:sym typeface="Arial"/>
              </a:rPr>
              <a:t>Дыхательные пути</a:t>
            </a:r>
            <a:endParaRPr dirty="0"/>
          </a:p>
          <a:p>
            <a:pPr marL="228600" marR="0" lvl="0" indent="-228600" algn="l" rtl="0">
              <a:lnSpc>
                <a:spcPct val="90000"/>
              </a:lnSpc>
              <a:spcBef>
                <a:spcPts val="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Отёк (аллергическая реакция)</a:t>
            </a:r>
            <a:endParaRPr dirty="0"/>
          </a:p>
          <a:p>
            <a:pPr marL="228600" marR="0" lvl="0" indent="-228600" algn="l" rtl="0">
              <a:lnSpc>
                <a:spcPct val="90000"/>
              </a:lnSpc>
              <a:spcBef>
                <a:spcPts val="0"/>
              </a:spcBef>
              <a:spcAft>
                <a:spcPts val="0"/>
              </a:spcAft>
              <a:buClr>
                <a:schemeClr val="dk1"/>
              </a:buClr>
              <a:buSzPts val="2200"/>
              <a:buFont typeface="Arial"/>
              <a:buChar char="•"/>
            </a:pPr>
            <a:r>
              <a:rPr lang="ru-RU" sz="2200" dirty="0">
                <a:solidFill>
                  <a:schemeClr val="dk1"/>
                </a:solidFill>
                <a:latin typeface="Arial"/>
                <a:ea typeface="Arial"/>
                <a:cs typeface="Arial"/>
                <a:sym typeface="Arial"/>
              </a:rPr>
              <a:t>Асфиксия (обструкция инородным телом)</a:t>
            </a:r>
            <a:endParaRPr dirty="0"/>
          </a:p>
          <a:p>
            <a:pPr marL="228600" marR="0" lvl="0" indent="-228600" algn="l" rtl="0">
              <a:lnSpc>
                <a:spcPct val="90000"/>
              </a:lnSpc>
              <a:spcBef>
                <a:spcPts val="0"/>
              </a:spcBef>
              <a:spcAft>
                <a:spcPts val="0"/>
              </a:spcAft>
              <a:buClr>
                <a:schemeClr val="dk1"/>
              </a:buClr>
              <a:buSzPts val="2200"/>
              <a:buFont typeface="Arial"/>
              <a:buChar char="•"/>
            </a:pPr>
            <a:r>
              <a:rPr lang="ru-RU" sz="2200" b="1" dirty="0">
                <a:solidFill>
                  <a:schemeClr val="dk1"/>
                </a:solidFill>
                <a:latin typeface="Arial"/>
                <a:ea typeface="Arial"/>
                <a:cs typeface="Arial"/>
                <a:sym typeface="Arial"/>
              </a:rPr>
              <a:t>Прислушайтесь</a:t>
            </a:r>
            <a:r>
              <a:rPr lang="ru-RU" sz="2200" dirty="0">
                <a:solidFill>
                  <a:schemeClr val="dk1"/>
                </a:solidFill>
                <a:latin typeface="Arial"/>
                <a:ea typeface="Arial"/>
                <a:cs typeface="Arial"/>
                <a:sym typeface="Arial"/>
              </a:rPr>
              <a:t>, нет ли у пациента </a:t>
            </a:r>
            <a:r>
              <a:rPr lang="ru-RU" sz="2200" i="1" dirty="0">
                <a:solidFill>
                  <a:schemeClr val="dk1"/>
                </a:solidFill>
                <a:latin typeface="Arial"/>
                <a:ea typeface="Arial"/>
                <a:cs typeface="Arial"/>
                <a:sym typeface="Arial"/>
              </a:rPr>
              <a:t>стридора</a:t>
            </a:r>
            <a:r>
              <a:rPr lang="ru-RU" sz="2200" dirty="0">
                <a:solidFill>
                  <a:schemeClr val="dk1"/>
                </a:solidFill>
                <a:latin typeface="Arial"/>
                <a:ea typeface="Arial"/>
                <a:cs typeface="Arial"/>
                <a:sym typeface="Arial"/>
              </a:rPr>
              <a:t> (сильного сужения дыхательных путей).</a:t>
            </a:r>
            <a:endParaRPr dirty="0"/>
          </a:p>
        </p:txBody>
      </p:sp>
      <p:sp>
        <p:nvSpPr>
          <p:cNvPr id="307" name="Google Shape;307;p6"/>
          <p:cNvSpPr txBox="1">
            <a:spLocks noGrp="1"/>
          </p:cNvSpPr>
          <p:nvPr>
            <p:ph type="title"/>
          </p:nvPr>
        </p:nvSpPr>
        <p:spPr>
          <a:xfrm>
            <a:off x="97547" y="121934"/>
            <a:ext cx="107082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Arial"/>
              <a:buNone/>
            </a:pPr>
            <a:r>
              <a:rPr lang="ru-RU" dirty="0">
                <a:solidFill>
                  <a:srgbClr val="1F3864"/>
                </a:solidFill>
                <a:latin typeface="Arial"/>
                <a:ea typeface="Arial"/>
                <a:cs typeface="Arial"/>
                <a:sym typeface="Arial"/>
              </a:rPr>
              <a:t>Ключевые элементы протокола ABCDE </a:t>
            </a:r>
            <a:endParaRPr dirty="0"/>
          </a:p>
        </p:txBody>
      </p:sp>
      <p:pic>
        <p:nvPicPr>
          <p:cNvPr id="308" name="Google Shape;308;p6"/>
          <p:cNvPicPr preferRelativeResize="0"/>
          <p:nvPr/>
        </p:nvPicPr>
        <p:blipFill rotWithShape="1">
          <a:blip r:embed="rId3">
            <a:alphaModFix/>
          </a:blip>
          <a:srcRect/>
          <a:stretch/>
        </p:blipFill>
        <p:spPr>
          <a:xfrm>
            <a:off x="9202489" y="1857340"/>
            <a:ext cx="2127115" cy="2119009"/>
          </a:xfrm>
          <a:prstGeom prst="rect">
            <a:avLst/>
          </a:prstGeom>
          <a:noFill/>
          <a:ln>
            <a:noFill/>
          </a:ln>
        </p:spPr>
      </p:pic>
      <p:pic>
        <p:nvPicPr>
          <p:cNvPr id="309" name="Google Shape;309;p6" descr="A picture containing icon&#10;&#10;Description automatically generated"/>
          <p:cNvPicPr preferRelativeResize="0"/>
          <p:nvPr/>
        </p:nvPicPr>
        <p:blipFill rotWithShape="1">
          <a:blip r:embed="rId4">
            <a:alphaModFix/>
          </a:blip>
          <a:srcRect/>
          <a:stretch/>
        </p:blipFill>
        <p:spPr>
          <a:xfrm>
            <a:off x="335900" y="1717115"/>
            <a:ext cx="1842855" cy="984539"/>
          </a:xfrm>
          <a:prstGeom prst="rect">
            <a:avLst/>
          </a:prstGeom>
          <a:noFill/>
          <a:ln>
            <a:noFill/>
          </a:ln>
        </p:spPr>
      </p:pic>
      <p:pic>
        <p:nvPicPr>
          <p:cNvPr id="310" name="Google Shape;310;p6" descr="Icon&#10;&#10;Description automatically generated"/>
          <p:cNvPicPr preferRelativeResize="0"/>
          <p:nvPr/>
        </p:nvPicPr>
        <p:blipFill rotWithShape="1">
          <a:blip r:embed="rId5">
            <a:alphaModFix/>
          </a:blip>
          <a:srcRect/>
          <a:stretch/>
        </p:blipFill>
        <p:spPr>
          <a:xfrm>
            <a:off x="320074" y="3697727"/>
            <a:ext cx="1864541" cy="1033057"/>
          </a:xfrm>
          <a:prstGeom prst="rect">
            <a:avLst/>
          </a:prstGeom>
          <a:noFill/>
          <a:ln>
            <a:noFill/>
          </a:ln>
        </p:spPr>
      </p:pic>
      <p:sp>
        <p:nvSpPr>
          <p:cNvPr id="311" name="Google Shape;311;p6"/>
          <p:cNvSpPr txBox="1"/>
          <p:nvPr/>
        </p:nvSpPr>
        <p:spPr>
          <a:xfrm>
            <a:off x="9675746" y="3980268"/>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60"/>
          <p:cNvSpPr txBox="1">
            <a:spLocks noGrp="1"/>
          </p:cNvSpPr>
          <p:nvPr>
            <p:ph type="title"/>
          </p:nvPr>
        </p:nvSpPr>
        <p:spPr>
          <a:xfrm>
            <a:off x="195729" y="16341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Лечение</a:t>
            </a:r>
            <a:endParaRPr/>
          </a:p>
        </p:txBody>
      </p:sp>
      <p:sp>
        <p:nvSpPr>
          <p:cNvPr id="801" name="Google Shape;801;p60"/>
          <p:cNvSpPr txBox="1">
            <a:spLocks noGrp="1"/>
          </p:cNvSpPr>
          <p:nvPr>
            <p:ph type="body" idx="1"/>
          </p:nvPr>
        </p:nvSpPr>
        <p:spPr>
          <a:xfrm>
            <a:off x="315258" y="1428376"/>
            <a:ext cx="11084860" cy="473323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ru-RU" sz="2400" dirty="0">
                <a:latin typeface="Arial"/>
                <a:ea typeface="Arial"/>
                <a:cs typeface="Arial"/>
                <a:sym typeface="Arial"/>
              </a:rPr>
              <a:t>При подозрении на </a:t>
            </a:r>
            <a:r>
              <a:rPr lang="ru-RU" sz="2400" b="1" dirty="0">
                <a:latin typeface="Arial"/>
                <a:ea typeface="Arial"/>
                <a:cs typeface="Arial"/>
                <a:sym typeface="Arial"/>
              </a:rPr>
              <a:t>асфиксию</a:t>
            </a:r>
            <a:r>
              <a:rPr lang="ru-RU" sz="2400" dirty="0">
                <a:latin typeface="Arial"/>
                <a:ea typeface="Arial"/>
                <a:cs typeface="Arial"/>
                <a:sym typeface="Arial"/>
              </a:rPr>
              <a:t> / </a:t>
            </a:r>
            <a:r>
              <a:rPr lang="ru-RU" sz="2400" b="1" dirty="0">
                <a:latin typeface="Arial"/>
                <a:ea typeface="Arial"/>
                <a:cs typeface="Arial"/>
                <a:sym typeface="Arial"/>
              </a:rPr>
              <a:t>удушье:</a:t>
            </a:r>
            <a:endParaRPr dirty="0"/>
          </a:p>
          <a:p>
            <a:pPr marL="800100" lvl="1">
              <a:lnSpc>
                <a:spcPct val="100000"/>
              </a:lnSpc>
              <a:spcBef>
                <a:spcPts val="0"/>
              </a:spcBef>
              <a:buSzPts val="2000"/>
            </a:pPr>
            <a:r>
              <a:rPr lang="ru-RU" dirty="0">
                <a:latin typeface="Arial"/>
                <a:ea typeface="Arial"/>
                <a:cs typeface="Arial"/>
                <a:sym typeface="Arial"/>
              </a:rPr>
              <a:t>Примените соответствующие возрасту пациента </a:t>
            </a:r>
            <a:r>
              <a:rPr lang="ru-RU" dirty="0" err="1">
                <a:latin typeface="Arial"/>
                <a:ea typeface="Arial"/>
                <a:cs typeface="Arial"/>
                <a:sym typeface="Arial"/>
              </a:rPr>
              <a:t>поддиафрагмальные</a:t>
            </a:r>
            <a:r>
              <a:rPr lang="ru-RU" dirty="0">
                <a:latin typeface="Arial"/>
                <a:ea typeface="Arial"/>
                <a:cs typeface="Arial"/>
                <a:sym typeface="Arial"/>
              </a:rPr>
              <a:t> / абдоминальные толчки / удары по спине.</a:t>
            </a:r>
            <a:endParaRPr dirty="0"/>
          </a:p>
          <a:p>
            <a:pPr marL="685800" lvl="1" indent="-76200" algn="l" rtl="0">
              <a:lnSpc>
                <a:spcPct val="100000"/>
              </a:lnSpc>
              <a:spcBef>
                <a:spcPts val="0"/>
              </a:spcBef>
              <a:spcAft>
                <a:spcPts val="0"/>
              </a:spcAft>
              <a:buClr>
                <a:schemeClr val="dk1"/>
              </a:buClr>
              <a:buSzPts val="2400"/>
              <a:buNone/>
            </a:pPr>
            <a:endParaRPr dirty="0">
              <a:latin typeface="Arial"/>
              <a:ea typeface="Arial"/>
              <a:cs typeface="Arial"/>
              <a:sym typeface="Arial"/>
            </a:endParaRPr>
          </a:p>
          <a:p>
            <a:pPr marL="685800" lvl="1" indent="-76200" algn="l" rtl="0">
              <a:lnSpc>
                <a:spcPct val="100000"/>
              </a:lnSpc>
              <a:spcBef>
                <a:spcPts val="0"/>
              </a:spcBef>
              <a:spcAft>
                <a:spcPts val="0"/>
              </a:spcAft>
              <a:buClr>
                <a:schemeClr val="dk1"/>
              </a:buClr>
              <a:buSzPts val="2400"/>
              <a:buNone/>
            </a:pPr>
            <a:endParaRPr dirty="0">
              <a:latin typeface="Arial"/>
              <a:ea typeface="Arial"/>
              <a:cs typeface="Arial"/>
              <a:sym typeface="Arial"/>
            </a:endParaRPr>
          </a:p>
          <a:p>
            <a:pPr marL="228600" lvl="0" indent="-76200" algn="l" rtl="0">
              <a:lnSpc>
                <a:spcPct val="100000"/>
              </a:lnSpc>
              <a:spcBef>
                <a:spcPts val="0"/>
              </a:spcBef>
              <a:spcAft>
                <a:spcPts val="0"/>
              </a:spcAft>
              <a:buClr>
                <a:schemeClr val="dk1"/>
              </a:buClr>
              <a:buSzPts val="2400"/>
              <a:buNone/>
            </a:pPr>
            <a:endParaRPr sz="2400" dirty="0">
              <a:latin typeface="Arial"/>
              <a:ea typeface="Arial"/>
              <a:cs typeface="Arial"/>
              <a:sym typeface="Arial"/>
            </a:endParaRPr>
          </a:p>
        </p:txBody>
      </p:sp>
      <p:sp>
        <p:nvSpPr>
          <p:cNvPr id="802" name="Google Shape;802;p60"/>
          <p:cNvSpPr txBox="1"/>
          <p:nvPr/>
        </p:nvSpPr>
        <p:spPr>
          <a:xfrm>
            <a:off x="2003800" y="5660631"/>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803" name="Google Shape;803;p60"/>
          <p:cNvPicPr preferRelativeResize="0"/>
          <p:nvPr/>
        </p:nvPicPr>
        <p:blipFill rotWithShape="1">
          <a:blip r:embed="rId3">
            <a:alphaModFix/>
          </a:blip>
          <a:srcRect/>
          <a:stretch/>
        </p:blipFill>
        <p:spPr>
          <a:xfrm>
            <a:off x="8638989" y="3118223"/>
            <a:ext cx="2534024" cy="2534024"/>
          </a:xfrm>
          <a:prstGeom prst="rect">
            <a:avLst/>
          </a:prstGeom>
          <a:noFill/>
          <a:ln>
            <a:noFill/>
          </a:ln>
        </p:spPr>
      </p:pic>
      <p:pic>
        <p:nvPicPr>
          <p:cNvPr id="804" name="Google Shape;804;p60" descr="A picture containing logo&#10;&#10;Description automatically generated"/>
          <p:cNvPicPr preferRelativeResize="0"/>
          <p:nvPr/>
        </p:nvPicPr>
        <p:blipFill rotWithShape="1">
          <a:blip r:embed="rId4">
            <a:alphaModFix/>
          </a:blip>
          <a:srcRect/>
          <a:stretch/>
        </p:blipFill>
        <p:spPr>
          <a:xfrm>
            <a:off x="3984812" y="3234443"/>
            <a:ext cx="3475317" cy="2421114"/>
          </a:xfrm>
          <a:prstGeom prst="rect">
            <a:avLst/>
          </a:prstGeom>
          <a:noFill/>
          <a:ln>
            <a:noFill/>
          </a:ln>
        </p:spPr>
      </p:pic>
      <p:pic>
        <p:nvPicPr>
          <p:cNvPr id="805" name="Google Shape;805;p60"/>
          <p:cNvPicPr preferRelativeResize="0"/>
          <p:nvPr/>
        </p:nvPicPr>
        <p:blipFill rotWithShape="1">
          <a:blip r:embed="rId5">
            <a:alphaModFix/>
          </a:blip>
          <a:srcRect/>
          <a:stretch/>
        </p:blipFill>
        <p:spPr>
          <a:xfrm>
            <a:off x="451223" y="3324092"/>
            <a:ext cx="3348317" cy="2331466"/>
          </a:xfrm>
          <a:prstGeom prst="rect">
            <a:avLst/>
          </a:prstGeom>
          <a:noFill/>
          <a:ln>
            <a:noFill/>
          </a:ln>
        </p:spPr>
      </p:pic>
      <p:sp>
        <p:nvSpPr>
          <p:cNvPr id="806" name="Google Shape;806;p60"/>
          <p:cNvSpPr txBox="1"/>
          <p:nvPr/>
        </p:nvSpPr>
        <p:spPr>
          <a:xfrm>
            <a:off x="5544859" y="5600867"/>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
        <p:nvSpPr>
          <p:cNvPr id="807" name="Google Shape;807;p60"/>
          <p:cNvSpPr txBox="1"/>
          <p:nvPr/>
        </p:nvSpPr>
        <p:spPr>
          <a:xfrm>
            <a:off x="8816976" y="5600867"/>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
        <p:nvSpPr>
          <p:cNvPr id="808" name="Google Shape;808;p60"/>
          <p:cNvSpPr txBox="1"/>
          <p:nvPr/>
        </p:nvSpPr>
        <p:spPr>
          <a:xfrm>
            <a:off x="686161" y="2640172"/>
            <a:ext cx="2635278"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dirty="0">
                <a:solidFill>
                  <a:schemeClr val="dk1"/>
                </a:solidFill>
                <a:latin typeface="Arial"/>
                <a:ea typeface="Arial"/>
                <a:cs typeface="Arial"/>
                <a:sym typeface="Arial"/>
              </a:rPr>
              <a:t>УДАРЫ ПО СПИНЕ</a:t>
            </a:r>
            <a:endParaRPr dirty="0"/>
          </a:p>
        </p:txBody>
      </p:sp>
      <p:sp>
        <p:nvSpPr>
          <p:cNvPr id="809" name="Google Shape;809;p60"/>
          <p:cNvSpPr txBox="1"/>
          <p:nvPr/>
        </p:nvSpPr>
        <p:spPr>
          <a:xfrm>
            <a:off x="3984812" y="2616206"/>
            <a:ext cx="263527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000" dirty="0">
                <a:solidFill>
                  <a:schemeClr val="dk1"/>
                </a:solidFill>
                <a:latin typeface="Arial"/>
                <a:ea typeface="Arial"/>
                <a:cs typeface="Arial"/>
                <a:sym typeface="Arial"/>
              </a:rPr>
              <a:t>АБДОМИНАЛЬНЫЕ ТОЛЧКИ </a:t>
            </a:r>
            <a:endParaRPr dirty="0"/>
          </a:p>
        </p:txBody>
      </p:sp>
      <p:sp>
        <p:nvSpPr>
          <p:cNvPr id="810" name="Google Shape;810;p60"/>
          <p:cNvSpPr txBox="1"/>
          <p:nvPr/>
        </p:nvSpPr>
        <p:spPr>
          <a:xfrm>
            <a:off x="7530987" y="2670997"/>
            <a:ext cx="453250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000" dirty="0">
                <a:solidFill>
                  <a:schemeClr val="dk1"/>
                </a:solidFill>
                <a:latin typeface="Arial"/>
                <a:ea typeface="Arial"/>
                <a:cs typeface="Arial"/>
                <a:sym typeface="Arial"/>
              </a:rPr>
              <a:t>ПОДДИАФРАГМАЛЬНЫЕ ТОЛЧКИ, ЕСЛИ ПАЦИЕНТКА БЕРЕМЕННА</a:t>
            </a: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61"/>
          <p:cNvSpPr txBox="1">
            <a:spLocks noGrp="1"/>
          </p:cNvSpPr>
          <p:nvPr>
            <p:ph type="title"/>
          </p:nvPr>
        </p:nvSpPr>
        <p:spPr>
          <a:xfrm>
            <a:off x="270435" y="24559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Лечение</a:t>
            </a:r>
            <a:endParaRPr/>
          </a:p>
        </p:txBody>
      </p:sp>
      <p:sp>
        <p:nvSpPr>
          <p:cNvPr id="817" name="Google Shape;817;p61"/>
          <p:cNvSpPr txBox="1">
            <a:spLocks noGrp="1"/>
          </p:cNvSpPr>
          <p:nvPr>
            <p:ph type="body" idx="1"/>
          </p:nvPr>
        </p:nvSpPr>
        <p:spPr>
          <a:xfrm>
            <a:off x="223032" y="2676103"/>
            <a:ext cx="6913825" cy="267146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r>
              <a:rPr lang="ru-RU" dirty="0"/>
              <a:t>При подозрении на </a:t>
            </a:r>
            <a:r>
              <a:rPr lang="ru-RU" b="1" dirty="0"/>
              <a:t>удушье у младенцев:</a:t>
            </a:r>
            <a:endParaRPr dirty="0"/>
          </a:p>
          <a:p>
            <a:pPr marL="800100" lvl="1">
              <a:lnSpc>
                <a:spcPct val="100000"/>
              </a:lnSpc>
              <a:spcBef>
                <a:spcPts val="0"/>
              </a:spcBef>
              <a:buSzPts val="2400"/>
            </a:pPr>
            <a:r>
              <a:rPr lang="ru-RU" dirty="0"/>
              <a:t>Чередуйте 5 ударов по спине и 5 </a:t>
            </a:r>
            <a:r>
              <a:rPr lang="ru-RU" dirty="0" err="1"/>
              <a:t>поддиафрагмальных</a:t>
            </a:r>
            <a:r>
              <a:rPr lang="ru-RU" dirty="0"/>
              <a:t> толчков.</a:t>
            </a:r>
            <a:endParaRPr dirty="0"/>
          </a:p>
          <a:p>
            <a:pPr marL="685800" lvl="1" indent="-76200" algn="l" rtl="0">
              <a:lnSpc>
                <a:spcPct val="100000"/>
              </a:lnSpc>
              <a:spcBef>
                <a:spcPts val="0"/>
              </a:spcBef>
              <a:spcAft>
                <a:spcPts val="0"/>
              </a:spcAft>
              <a:buClr>
                <a:schemeClr val="dk1"/>
              </a:buClr>
              <a:buSzPts val="2400"/>
              <a:buNone/>
            </a:pPr>
            <a:endParaRPr dirty="0"/>
          </a:p>
          <a:p>
            <a:pPr marL="685800" lvl="1" indent="-76200" algn="l" rtl="0">
              <a:lnSpc>
                <a:spcPct val="100000"/>
              </a:lnSpc>
              <a:spcBef>
                <a:spcPts val="0"/>
              </a:spcBef>
              <a:spcAft>
                <a:spcPts val="0"/>
              </a:spcAft>
              <a:buClr>
                <a:schemeClr val="dk1"/>
              </a:buClr>
              <a:buSzPts val="2400"/>
              <a:buNone/>
            </a:pPr>
            <a:endParaRPr dirty="0"/>
          </a:p>
          <a:p>
            <a:pPr marL="228600" lvl="0" indent="-50800" algn="l" rtl="0">
              <a:lnSpc>
                <a:spcPct val="100000"/>
              </a:lnSpc>
              <a:spcBef>
                <a:spcPts val="0"/>
              </a:spcBef>
              <a:spcAft>
                <a:spcPts val="0"/>
              </a:spcAft>
              <a:buClr>
                <a:schemeClr val="dk1"/>
              </a:buClr>
              <a:buSzPts val="2800"/>
              <a:buNone/>
            </a:pPr>
            <a:endParaRPr dirty="0"/>
          </a:p>
        </p:txBody>
      </p:sp>
      <p:pic>
        <p:nvPicPr>
          <p:cNvPr id="818" name="Google Shape;818;p61" descr="A picture containing diagram&#10;&#10;Description automatically generated"/>
          <p:cNvPicPr preferRelativeResize="0"/>
          <p:nvPr/>
        </p:nvPicPr>
        <p:blipFill rotWithShape="1">
          <a:blip r:embed="rId3">
            <a:alphaModFix/>
          </a:blip>
          <a:srcRect/>
          <a:stretch/>
        </p:blipFill>
        <p:spPr>
          <a:xfrm>
            <a:off x="6547225" y="758627"/>
            <a:ext cx="4237317" cy="6222277"/>
          </a:xfrm>
          <a:prstGeom prst="rect">
            <a:avLst/>
          </a:prstGeom>
          <a:noFill/>
          <a:ln>
            <a:noFill/>
          </a:ln>
        </p:spPr>
      </p:pic>
      <p:sp>
        <p:nvSpPr>
          <p:cNvPr id="819" name="Google Shape;819;p61"/>
          <p:cNvSpPr txBox="1"/>
          <p:nvPr/>
        </p:nvSpPr>
        <p:spPr>
          <a:xfrm>
            <a:off x="6441329" y="6452513"/>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
        <p:nvSpPr>
          <p:cNvPr id="820" name="Google Shape;820;p61"/>
          <p:cNvSpPr txBox="1"/>
          <p:nvPr/>
        </p:nvSpPr>
        <p:spPr>
          <a:xfrm>
            <a:off x="8705408" y="1371104"/>
            <a:ext cx="289546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dirty="0">
                <a:solidFill>
                  <a:schemeClr val="dk1"/>
                </a:solidFill>
                <a:latin typeface="Arial"/>
                <a:ea typeface="Arial"/>
                <a:cs typeface="Arial"/>
                <a:sym typeface="Arial"/>
              </a:rPr>
              <a:t>УДАРЫ ПО СПИНЕ</a:t>
            </a:r>
            <a:endParaRPr dirty="0"/>
          </a:p>
        </p:txBody>
      </p:sp>
      <p:sp>
        <p:nvSpPr>
          <p:cNvPr id="821" name="Google Shape;821;p61"/>
          <p:cNvSpPr txBox="1"/>
          <p:nvPr/>
        </p:nvSpPr>
        <p:spPr>
          <a:xfrm>
            <a:off x="8705408" y="3549208"/>
            <a:ext cx="326355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000" dirty="0">
                <a:solidFill>
                  <a:schemeClr val="dk1"/>
                </a:solidFill>
                <a:latin typeface="Arial"/>
                <a:ea typeface="Arial"/>
                <a:cs typeface="Arial"/>
                <a:sym typeface="Arial"/>
              </a:rPr>
              <a:t>ПОДДИАФРАГМАЛЬНЫЕ ТОЛЧКИ</a:t>
            </a:r>
            <a:endParaRPr dirty="0"/>
          </a:p>
        </p:txBody>
      </p:sp>
      <p:pic>
        <p:nvPicPr>
          <p:cNvPr id="822" name="Google Shape;822;p61"/>
          <p:cNvPicPr preferRelativeResize="0"/>
          <p:nvPr/>
        </p:nvPicPr>
        <p:blipFill rotWithShape="1">
          <a:blip r:embed="rId4">
            <a:alphaModFix/>
          </a:blip>
          <a:srcRect/>
          <a:stretch/>
        </p:blipFill>
        <p:spPr>
          <a:xfrm>
            <a:off x="7244432" y="4500759"/>
            <a:ext cx="146575" cy="33770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62"/>
          <p:cNvSpPr txBox="1">
            <a:spLocks noGrp="1"/>
          </p:cNvSpPr>
          <p:nvPr>
            <p:ph type="title"/>
          </p:nvPr>
        </p:nvSpPr>
        <p:spPr>
          <a:xfrm>
            <a:off x="417748" y="18904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Лечение</a:t>
            </a:r>
            <a:endParaRPr/>
          </a:p>
        </p:txBody>
      </p:sp>
      <p:sp>
        <p:nvSpPr>
          <p:cNvPr id="829" name="Google Shape;829;p62"/>
          <p:cNvSpPr txBox="1">
            <a:spLocks noGrp="1"/>
          </p:cNvSpPr>
          <p:nvPr>
            <p:ph type="body" idx="1"/>
          </p:nvPr>
        </p:nvSpPr>
        <p:spPr>
          <a:xfrm>
            <a:off x="419230" y="1461549"/>
            <a:ext cx="10515600" cy="480495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2400"/>
              <a:buNone/>
            </a:pPr>
            <a:r>
              <a:rPr lang="ru-RU" sz="2400" dirty="0">
                <a:latin typeface="Arial"/>
                <a:ea typeface="Arial"/>
                <a:cs typeface="Arial"/>
                <a:sym typeface="Arial"/>
              </a:rPr>
              <a:t>При подозрении на </a:t>
            </a:r>
            <a:r>
              <a:rPr lang="ru-RU" sz="2400" b="1" dirty="0">
                <a:latin typeface="Arial"/>
                <a:ea typeface="Arial"/>
                <a:cs typeface="Arial"/>
                <a:sym typeface="Arial"/>
              </a:rPr>
              <a:t>аллергическую реакцию:</a:t>
            </a:r>
            <a:endParaRPr dirty="0"/>
          </a:p>
          <a:p>
            <a:pPr marL="800100" lvl="1">
              <a:lnSpc>
                <a:spcPct val="100000"/>
              </a:lnSpc>
              <a:spcBef>
                <a:spcPts val="0"/>
              </a:spcBef>
              <a:buSzPts val="2000"/>
            </a:pPr>
            <a:r>
              <a:rPr lang="ru-RU" dirty="0"/>
              <a:t>Устраните аллерген.</a:t>
            </a:r>
            <a:endParaRPr dirty="0"/>
          </a:p>
          <a:p>
            <a:pPr marL="0" lvl="0" indent="0" algn="l" rtl="0">
              <a:lnSpc>
                <a:spcPct val="100000"/>
              </a:lnSpc>
              <a:spcBef>
                <a:spcPts val="0"/>
              </a:spcBef>
              <a:spcAft>
                <a:spcPts val="0"/>
              </a:spcAft>
              <a:buClr>
                <a:schemeClr val="dk1"/>
              </a:buClr>
              <a:buSzPts val="2800"/>
              <a:buNone/>
            </a:pPr>
            <a:r>
              <a:rPr lang="ru-RU" dirty="0">
                <a:latin typeface="Arial"/>
                <a:ea typeface="Arial"/>
                <a:cs typeface="Arial"/>
                <a:sym typeface="Arial"/>
              </a:rPr>
              <a:t>    </a:t>
            </a:r>
            <a:r>
              <a:rPr lang="ru-RU" sz="2400" dirty="0">
                <a:latin typeface="Arial"/>
                <a:ea typeface="Arial"/>
                <a:cs typeface="Arial"/>
                <a:sym typeface="Arial"/>
              </a:rPr>
              <a:t>При </a:t>
            </a:r>
            <a:r>
              <a:rPr lang="ru-RU" sz="2400" dirty="0">
                <a:solidFill>
                  <a:schemeClr val="accent2"/>
                </a:solidFill>
                <a:latin typeface="Arial"/>
                <a:ea typeface="Arial"/>
                <a:cs typeface="Arial"/>
                <a:sym typeface="Arial"/>
              </a:rPr>
              <a:t>тяжелой аллергической реакции </a:t>
            </a:r>
            <a:r>
              <a:rPr lang="ru-RU" sz="2400" dirty="0">
                <a:latin typeface="Arial"/>
                <a:ea typeface="Arial"/>
                <a:cs typeface="Arial"/>
                <a:sym typeface="Arial"/>
              </a:rPr>
              <a:t>с затрудненным дыханием:</a:t>
            </a:r>
            <a:endParaRPr dirty="0"/>
          </a:p>
          <a:p>
            <a:pPr marL="800100" lvl="1">
              <a:lnSpc>
                <a:spcPct val="100000"/>
              </a:lnSpc>
              <a:spcBef>
                <a:spcPts val="0"/>
              </a:spcBef>
              <a:buSzPts val="2000"/>
            </a:pPr>
            <a:r>
              <a:rPr lang="ru-RU" sz="2400" dirty="0">
                <a:latin typeface="Arial"/>
                <a:ea typeface="Arial"/>
                <a:cs typeface="Arial"/>
                <a:sym typeface="Arial"/>
              </a:rPr>
              <a:t>Без </a:t>
            </a:r>
            <a:r>
              <a:rPr lang="ru-RU" dirty="0">
                <a:latin typeface="Arial"/>
                <a:ea typeface="Arial"/>
                <a:cs typeface="Arial"/>
                <a:sym typeface="Arial"/>
              </a:rPr>
              <a:t>промедления дайте в/м</a:t>
            </a:r>
            <a:r>
              <a:rPr lang="ru-RU" sz="2400" dirty="0">
                <a:latin typeface="Arial"/>
                <a:ea typeface="Arial"/>
                <a:cs typeface="Arial"/>
                <a:sym typeface="Arial"/>
              </a:rPr>
              <a:t> АДРЕНАЛИН</a:t>
            </a:r>
            <a:r>
              <a:rPr lang="ru-RU" dirty="0">
                <a:latin typeface="Arial"/>
                <a:ea typeface="Arial"/>
                <a:cs typeface="Arial"/>
                <a:sym typeface="Arial"/>
              </a:rPr>
              <a:t>.</a:t>
            </a:r>
            <a:endParaRPr dirty="0"/>
          </a:p>
          <a:p>
            <a:pPr marL="800100" lvl="1">
              <a:lnSpc>
                <a:spcPct val="100000"/>
              </a:lnSpc>
              <a:spcBef>
                <a:spcPts val="0"/>
              </a:spcBef>
              <a:buSzPts val="2000"/>
            </a:pPr>
            <a:r>
              <a:rPr lang="ru-RU" dirty="0">
                <a:latin typeface="Arial"/>
                <a:ea typeface="Arial"/>
                <a:cs typeface="Arial"/>
                <a:sym typeface="Arial"/>
              </a:rPr>
              <a:t>Дайте КИСЛОРОД.</a:t>
            </a:r>
            <a:endParaRPr dirty="0"/>
          </a:p>
          <a:p>
            <a:pPr marL="1143000" lvl="2" indent="-76200" algn="l" rtl="0">
              <a:lnSpc>
                <a:spcPct val="100000"/>
              </a:lnSpc>
              <a:spcBef>
                <a:spcPts val="0"/>
              </a:spcBef>
              <a:spcAft>
                <a:spcPts val="0"/>
              </a:spcAft>
              <a:buClr>
                <a:schemeClr val="dk1"/>
              </a:buClr>
              <a:buSzPts val="2400"/>
              <a:buNone/>
            </a:pPr>
            <a:endParaRPr sz="2400" dirty="0">
              <a:latin typeface="Arial"/>
              <a:ea typeface="Arial"/>
              <a:cs typeface="Arial"/>
              <a:sym typeface="Arial"/>
            </a:endParaRPr>
          </a:p>
          <a:p>
            <a:pPr marL="0" lvl="0" indent="0" algn="l" rtl="0">
              <a:lnSpc>
                <a:spcPct val="100000"/>
              </a:lnSpc>
              <a:spcBef>
                <a:spcPts val="0"/>
              </a:spcBef>
              <a:spcAft>
                <a:spcPts val="0"/>
              </a:spcAft>
              <a:buClr>
                <a:schemeClr val="dk1"/>
              </a:buClr>
              <a:buSzPts val="2400"/>
              <a:buNone/>
            </a:pPr>
            <a:r>
              <a:rPr lang="ru-RU" sz="2400" dirty="0">
                <a:latin typeface="Arial"/>
                <a:ea typeface="Arial"/>
                <a:cs typeface="Arial"/>
                <a:sym typeface="Arial"/>
              </a:rPr>
              <a:t>При подозрении на </a:t>
            </a:r>
            <a:r>
              <a:rPr lang="ru-RU" sz="2400" b="1" dirty="0">
                <a:latin typeface="Arial"/>
                <a:ea typeface="Arial"/>
                <a:cs typeface="Arial"/>
                <a:sym typeface="Arial"/>
              </a:rPr>
              <a:t>астму / ХОБЛ:</a:t>
            </a:r>
            <a:endParaRPr dirty="0"/>
          </a:p>
          <a:p>
            <a:pPr marL="800100" lvl="1">
              <a:lnSpc>
                <a:spcPct val="100000"/>
              </a:lnSpc>
              <a:spcBef>
                <a:spcPts val="0"/>
              </a:spcBef>
              <a:buSzPts val="2000"/>
            </a:pPr>
            <a:r>
              <a:rPr lang="ru-RU" dirty="0">
                <a:latin typeface="Arial"/>
                <a:ea typeface="Arial"/>
                <a:cs typeface="Arial"/>
                <a:sym typeface="Arial"/>
              </a:rPr>
              <a:t>Дайте САЛЬБУТАМОЛ.</a:t>
            </a:r>
            <a:endParaRPr dirty="0"/>
          </a:p>
          <a:p>
            <a:pPr marL="800100" lvl="1">
              <a:lnSpc>
                <a:spcPct val="100000"/>
              </a:lnSpc>
              <a:spcBef>
                <a:spcPts val="0"/>
              </a:spcBef>
              <a:buSzPts val="2000"/>
            </a:pPr>
            <a:r>
              <a:rPr lang="ru-RU" dirty="0">
                <a:latin typeface="Arial"/>
                <a:ea typeface="Arial"/>
                <a:cs typeface="Arial"/>
                <a:sym typeface="Arial"/>
              </a:rPr>
              <a:t>При наличии показаний дайте КИСЛОРОД.</a:t>
            </a:r>
            <a:endParaRPr dirty="0"/>
          </a:p>
          <a:p>
            <a:pPr marL="685800" lvl="1" indent="-76200" algn="l" rtl="0">
              <a:lnSpc>
                <a:spcPct val="100000"/>
              </a:lnSpc>
              <a:spcBef>
                <a:spcPts val="0"/>
              </a:spcBef>
              <a:spcAft>
                <a:spcPts val="0"/>
              </a:spcAft>
              <a:buClr>
                <a:schemeClr val="dk1"/>
              </a:buClr>
              <a:buSzPts val="2400"/>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2400"/>
              <a:buNone/>
            </a:pPr>
            <a:r>
              <a:rPr lang="ru-RU" sz="2400" dirty="0">
                <a:latin typeface="Arial"/>
                <a:ea typeface="Arial"/>
                <a:cs typeface="Arial"/>
                <a:sym typeface="Arial"/>
              </a:rPr>
              <a:t>При подозрении на </a:t>
            </a:r>
            <a:r>
              <a:rPr lang="ru-RU" sz="2400" b="1" dirty="0">
                <a:latin typeface="Arial"/>
                <a:ea typeface="Arial"/>
                <a:cs typeface="Arial"/>
                <a:sym typeface="Arial"/>
              </a:rPr>
              <a:t>затруднение дыхания и лихорадку:</a:t>
            </a:r>
            <a:endParaRPr dirty="0"/>
          </a:p>
          <a:p>
            <a:pPr marL="800100" lvl="1">
              <a:lnSpc>
                <a:spcPct val="100000"/>
              </a:lnSpc>
              <a:spcBef>
                <a:spcPts val="0"/>
              </a:spcBef>
              <a:buSzPts val="2000"/>
            </a:pPr>
            <a:r>
              <a:rPr lang="ru-RU" dirty="0">
                <a:latin typeface="Arial"/>
                <a:ea typeface="Arial"/>
                <a:cs typeface="Arial"/>
                <a:sym typeface="Arial"/>
              </a:rPr>
              <a:t>Как можно скорее дайте АНТИБИОТИКИ.</a:t>
            </a:r>
            <a:endParaRPr dirty="0"/>
          </a:p>
          <a:p>
            <a:pPr marL="800100" lvl="1">
              <a:lnSpc>
                <a:spcPct val="100000"/>
              </a:lnSpc>
              <a:spcBef>
                <a:spcPts val="0"/>
              </a:spcBef>
              <a:buSzPts val="2000"/>
            </a:pPr>
            <a:r>
              <a:rPr lang="ru-RU" dirty="0">
                <a:latin typeface="Arial"/>
                <a:ea typeface="Arial"/>
                <a:cs typeface="Arial"/>
                <a:sym typeface="Arial"/>
              </a:rPr>
              <a:t>При признаках низкой перфузии дайте в/в РАСТВОРЫ.</a:t>
            </a:r>
            <a:endParaRPr dirty="0"/>
          </a:p>
          <a:p>
            <a:pPr marL="228600" lvl="0" indent="-25400" algn="l" rtl="0">
              <a:lnSpc>
                <a:spcPct val="100000"/>
              </a:lnSpc>
              <a:spcBef>
                <a:spcPts val="0"/>
              </a:spcBef>
              <a:spcAft>
                <a:spcPts val="0"/>
              </a:spcAft>
              <a:buClr>
                <a:schemeClr val="dk1"/>
              </a:buClr>
              <a:buSzPts val="3200"/>
              <a:buNone/>
            </a:pPr>
            <a:endParaRPr sz="3200" dirty="0">
              <a:latin typeface="Arial"/>
              <a:ea typeface="Arial"/>
              <a:cs typeface="Arial"/>
              <a:sym typeface="Arial"/>
            </a:endParaRPr>
          </a:p>
          <a:p>
            <a:pPr marL="685800" lvl="1" indent="-76200" algn="l" rtl="0">
              <a:lnSpc>
                <a:spcPct val="100000"/>
              </a:lnSpc>
              <a:spcBef>
                <a:spcPts val="0"/>
              </a:spcBef>
              <a:spcAft>
                <a:spcPts val="0"/>
              </a:spcAft>
              <a:buClr>
                <a:schemeClr val="dk1"/>
              </a:buClr>
              <a:buSzPts val="2400"/>
              <a:buNone/>
            </a:pPr>
            <a:endParaRPr dirty="0">
              <a:latin typeface="Arial"/>
              <a:ea typeface="Arial"/>
              <a:cs typeface="Arial"/>
              <a:sym typeface="Arial"/>
            </a:endParaRPr>
          </a:p>
          <a:p>
            <a:pPr marL="685800" lvl="1" indent="-76200" algn="l" rtl="0">
              <a:lnSpc>
                <a:spcPct val="100000"/>
              </a:lnSpc>
              <a:spcBef>
                <a:spcPts val="0"/>
              </a:spcBef>
              <a:spcAft>
                <a:spcPts val="0"/>
              </a:spcAft>
              <a:buClr>
                <a:schemeClr val="dk1"/>
              </a:buClr>
              <a:buSzPts val="2400"/>
              <a:buNone/>
            </a:pPr>
            <a:endParaRPr dirty="0">
              <a:latin typeface="Arial"/>
              <a:ea typeface="Arial"/>
              <a:cs typeface="Arial"/>
              <a:sym typeface="Arial"/>
            </a:endParaRPr>
          </a:p>
          <a:p>
            <a:pPr marL="228600" lvl="0" indent="-50800" algn="l" rtl="0">
              <a:lnSpc>
                <a:spcPct val="100000"/>
              </a:lnSpc>
              <a:spcBef>
                <a:spcPts val="0"/>
              </a:spcBef>
              <a:spcAft>
                <a:spcPts val="0"/>
              </a:spcAft>
              <a:buClr>
                <a:schemeClr val="dk1"/>
              </a:buClr>
              <a:buSzPts val="2800"/>
              <a:buNone/>
            </a:pPr>
            <a:endParaRPr dirty="0">
              <a:latin typeface="Arial"/>
              <a:ea typeface="Arial"/>
              <a:cs typeface="Arial"/>
              <a:sym typeface="Arial"/>
            </a:endParaRPr>
          </a:p>
        </p:txBody>
      </p:sp>
      <p:pic>
        <p:nvPicPr>
          <p:cNvPr id="830" name="Google Shape;830;p62" descr="Icon&#10;&#10;Description automatically generated"/>
          <p:cNvPicPr preferRelativeResize="0"/>
          <p:nvPr/>
        </p:nvPicPr>
        <p:blipFill rotWithShape="1">
          <a:blip r:embed="rId3">
            <a:alphaModFix/>
          </a:blip>
          <a:srcRect/>
          <a:stretch/>
        </p:blipFill>
        <p:spPr>
          <a:xfrm>
            <a:off x="8141448" y="3128277"/>
            <a:ext cx="4050552" cy="2364336"/>
          </a:xfrm>
          <a:prstGeom prst="rect">
            <a:avLst/>
          </a:prstGeom>
          <a:noFill/>
          <a:ln>
            <a:noFill/>
          </a:ln>
        </p:spPr>
      </p:pic>
      <p:sp>
        <p:nvSpPr>
          <p:cNvPr id="831" name="Google Shape;831;p62"/>
          <p:cNvSpPr txBox="1"/>
          <p:nvPr/>
        </p:nvSpPr>
        <p:spPr>
          <a:xfrm>
            <a:off x="9892741" y="5361808"/>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63"/>
          <p:cNvSpPr txBox="1">
            <a:spLocks noGrp="1"/>
          </p:cNvSpPr>
          <p:nvPr>
            <p:ph type="title"/>
          </p:nvPr>
        </p:nvSpPr>
        <p:spPr>
          <a:xfrm>
            <a:off x="315259" y="185832"/>
            <a:ext cx="10515600" cy="8310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Лечение</a:t>
            </a:r>
            <a:endParaRPr dirty="0"/>
          </a:p>
        </p:txBody>
      </p:sp>
      <p:sp>
        <p:nvSpPr>
          <p:cNvPr id="838" name="Google Shape;838;p63"/>
          <p:cNvSpPr txBox="1">
            <a:spLocks noGrp="1"/>
          </p:cNvSpPr>
          <p:nvPr>
            <p:ph type="body" idx="1"/>
          </p:nvPr>
        </p:nvSpPr>
        <p:spPr>
          <a:xfrm>
            <a:off x="315258" y="990988"/>
            <a:ext cx="9301707" cy="58670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200"/>
              <a:buNone/>
            </a:pPr>
            <a:r>
              <a:rPr lang="ru-RU" sz="2200" dirty="0">
                <a:latin typeface="Arial"/>
                <a:ea typeface="Arial"/>
                <a:cs typeface="Arial"/>
                <a:sym typeface="Arial"/>
              </a:rPr>
              <a:t>При подозрении на </a:t>
            </a:r>
            <a:r>
              <a:rPr lang="ru-RU" sz="2200" b="1" dirty="0">
                <a:latin typeface="Arial"/>
                <a:ea typeface="Arial"/>
                <a:cs typeface="Arial"/>
                <a:sym typeface="Arial"/>
              </a:rPr>
              <a:t>сердечный приступ</a:t>
            </a:r>
            <a:endParaRPr dirty="0"/>
          </a:p>
          <a:p>
            <a:pPr marL="800100" lvl="1">
              <a:lnSpc>
                <a:spcPct val="100000"/>
              </a:lnSpc>
              <a:spcBef>
                <a:spcPts val="0"/>
              </a:spcBef>
              <a:buSzPts val="2200"/>
            </a:pPr>
            <a:r>
              <a:rPr lang="ru-RU" sz="2200" dirty="0">
                <a:latin typeface="Arial"/>
                <a:ea typeface="Arial"/>
                <a:cs typeface="Arial"/>
                <a:sym typeface="Arial"/>
              </a:rPr>
              <a:t>Дайте АСПИРИН</a:t>
            </a:r>
            <a:endParaRPr dirty="0"/>
          </a:p>
          <a:p>
            <a:pPr marL="800100" lvl="1">
              <a:lnSpc>
                <a:spcPct val="100000"/>
              </a:lnSpc>
              <a:spcBef>
                <a:spcPts val="0"/>
              </a:spcBef>
              <a:buSzPts val="2200"/>
            </a:pPr>
            <a:r>
              <a:rPr lang="ru-RU" sz="2200" dirty="0">
                <a:latin typeface="Arial"/>
                <a:ea typeface="Arial"/>
                <a:cs typeface="Arial"/>
                <a:sym typeface="Arial"/>
              </a:rPr>
              <a:t>Дайте КИСЛОРОД при симптомах шока или затрудненного дыхания.</a:t>
            </a:r>
            <a:endParaRPr dirty="0"/>
          </a:p>
          <a:p>
            <a:pPr marL="800100" lvl="1">
              <a:lnSpc>
                <a:spcPct val="100000"/>
              </a:lnSpc>
              <a:spcBef>
                <a:spcPts val="0"/>
              </a:spcBef>
              <a:buSzPts val="2200"/>
            </a:pPr>
            <a:r>
              <a:rPr lang="ru-RU" sz="2200" dirty="0">
                <a:latin typeface="Arial"/>
                <a:ea typeface="Arial"/>
                <a:cs typeface="Arial"/>
                <a:sym typeface="Arial"/>
              </a:rPr>
              <a:t>Если у пациента есть НИТРОГЛИЦЕРИН, помогите ему его принять.</a:t>
            </a:r>
            <a:endParaRPr dirty="0"/>
          </a:p>
          <a:p>
            <a:pPr marL="685800" lvl="1" indent="-88900" algn="l" rtl="0">
              <a:lnSpc>
                <a:spcPct val="100000"/>
              </a:lnSpc>
              <a:spcBef>
                <a:spcPts val="0"/>
              </a:spcBef>
              <a:spcAft>
                <a:spcPts val="0"/>
              </a:spcAft>
              <a:buClr>
                <a:schemeClr val="dk1"/>
              </a:buClr>
              <a:buSzPts val="2200"/>
              <a:buNone/>
            </a:pPr>
            <a:endParaRPr sz="2200" dirty="0">
              <a:latin typeface="Arial"/>
              <a:ea typeface="Arial"/>
              <a:cs typeface="Arial"/>
              <a:sym typeface="Arial"/>
            </a:endParaRPr>
          </a:p>
          <a:p>
            <a:pPr marL="0" lvl="0" indent="0" algn="l" rtl="0">
              <a:lnSpc>
                <a:spcPct val="100000"/>
              </a:lnSpc>
              <a:spcBef>
                <a:spcPts val="0"/>
              </a:spcBef>
              <a:spcAft>
                <a:spcPts val="0"/>
              </a:spcAft>
              <a:buClr>
                <a:schemeClr val="dk1"/>
              </a:buClr>
              <a:buSzPts val="2200"/>
              <a:buNone/>
            </a:pPr>
            <a:r>
              <a:rPr lang="ru-RU" sz="2200" dirty="0">
                <a:latin typeface="Arial"/>
                <a:ea typeface="Arial"/>
                <a:cs typeface="Arial"/>
                <a:sym typeface="Arial"/>
              </a:rPr>
              <a:t>При подозрении на </a:t>
            </a:r>
            <a:r>
              <a:rPr lang="ru-RU" sz="2200" b="1" dirty="0">
                <a:latin typeface="Arial"/>
                <a:ea typeface="Arial"/>
                <a:cs typeface="Arial"/>
                <a:sym typeface="Arial"/>
              </a:rPr>
              <a:t>хроническую, тяжелую анемию:</a:t>
            </a:r>
            <a:endParaRPr dirty="0"/>
          </a:p>
          <a:p>
            <a:pPr marL="800100" lvl="1">
              <a:lnSpc>
                <a:spcPct val="100000"/>
              </a:lnSpc>
              <a:spcBef>
                <a:spcPts val="0"/>
              </a:spcBef>
              <a:buSzPts val="2200"/>
            </a:pPr>
            <a:r>
              <a:rPr lang="ru-RU" sz="2200" dirty="0">
                <a:latin typeface="Arial"/>
                <a:ea typeface="Arial"/>
                <a:cs typeface="Arial"/>
                <a:sym typeface="Arial"/>
              </a:rPr>
              <a:t>Медленно вводите в/в РАСТВОРЫ. </a:t>
            </a:r>
            <a:endParaRPr dirty="0"/>
          </a:p>
          <a:p>
            <a:pPr marL="800100" lvl="1">
              <a:lnSpc>
                <a:spcPct val="100000"/>
              </a:lnSpc>
              <a:spcBef>
                <a:spcPts val="0"/>
              </a:spcBef>
              <a:buSzPts val="2200"/>
            </a:pPr>
            <a:r>
              <a:rPr lang="ru-RU" sz="2200" dirty="0">
                <a:latin typeface="Arial"/>
                <a:ea typeface="Arial"/>
                <a:cs typeface="Arial"/>
                <a:sym typeface="Arial"/>
              </a:rPr>
              <a:t>Часто </a:t>
            </a:r>
            <a:r>
              <a:rPr lang="ru-RU" sz="2200" dirty="0" err="1">
                <a:latin typeface="Arial"/>
                <a:ea typeface="Arial"/>
                <a:cs typeface="Arial"/>
                <a:sym typeface="Arial"/>
              </a:rPr>
              <a:t>аускультируйте</a:t>
            </a:r>
            <a:r>
              <a:rPr lang="ru-RU" sz="2200" dirty="0">
                <a:latin typeface="Arial"/>
                <a:ea typeface="Arial"/>
                <a:cs typeface="Arial"/>
                <a:sym typeface="Arial"/>
              </a:rPr>
              <a:t> лёгкие на предмет крепитации (перегрузка жидкостью)  </a:t>
            </a:r>
            <a:endParaRPr dirty="0"/>
          </a:p>
          <a:p>
            <a:pPr marL="800100" lvl="1">
              <a:lnSpc>
                <a:spcPct val="100000"/>
              </a:lnSpc>
              <a:spcBef>
                <a:spcPts val="0"/>
              </a:spcBef>
              <a:buSzPts val="2200"/>
            </a:pPr>
            <a:r>
              <a:rPr lang="ru-RU" sz="2200" dirty="0">
                <a:latin typeface="Arial"/>
                <a:ea typeface="Arial"/>
                <a:cs typeface="Arial"/>
                <a:sym typeface="Arial"/>
              </a:rPr>
              <a:t>Подготовьтесь к передаче / переводу пациента для возможного ПЕРЕЛИВАНИЯ КРОВИ.</a:t>
            </a:r>
            <a:endParaRPr dirty="0"/>
          </a:p>
          <a:p>
            <a:pPr marL="1143000" lvl="2" indent="-88900" algn="l" rtl="0">
              <a:lnSpc>
                <a:spcPct val="100000"/>
              </a:lnSpc>
              <a:spcBef>
                <a:spcPts val="0"/>
              </a:spcBef>
              <a:spcAft>
                <a:spcPts val="0"/>
              </a:spcAft>
              <a:buClr>
                <a:schemeClr val="dk1"/>
              </a:buClr>
              <a:buSzPts val="2200"/>
              <a:buNone/>
            </a:pPr>
            <a:endParaRPr sz="2200" dirty="0">
              <a:latin typeface="Arial"/>
              <a:ea typeface="Arial"/>
              <a:cs typeface="Arial"/>
              <a:sym typeface="Arial"/>
            </a:endParaRPr>
          </a:p>
          <a:p>
            <a:pPr marL="0" lvl="0" indent="0" algn="l" rtl="0">
              <a:lnSpc>
                <a:spcPct val="100000"/>
              </a:lnSpc>
              <a:spcBef>
                <a:spcPts val="0"/>
              </a:spcBef>
              <a:spcAft>
                <a:spcPts val="0"/>
              </a:spcAft>
              <a:buClr>
                <a:schemeClr val="dk1"/>
              </a:buClr>
              <a:buSzPts val="2200"/>
              <a:buNone/>
            </a:pPr>
            <a:r>
              <a:rPr lang="ru-RU" sz="2200" dirty="0">
                <a:latin typeface="Arial"/>
                <a:ea typeface="Arial"/>
                <a:cs typeface="Arial"/>
                <a:sym typeface="Arial"/>
              </a:rPr>
              <a:t>При подозрении на </a:t>
            </a:r>
            <a:r>
              <a:rPr lang="ru-RU" sz="2200" b="1" dirty="0">
                <a:latin typeface="Arial"/>
                <a:ea typeface="Arial"/>
                <a:cs typeface="Arial"/>
                <a:sym typeface="Arial"/>
              </a:rPr>
              <a:t>диабетический кетоацидоз (ДКА)</a:t>
            </a:r>
            <a:endParaRPr dirty="0"/>
          </a:p>
          <a:p>
            <a:pPr marL="800100" lvl="1">
              <a:lnSpc>
                <a:spcPct val="100000"/>
              </a:lnSpc>
              <a:spcBef>
                <a:spcPts val="0"/>
              </a:spcBef>
              <a:buSzPts val="2200"/>
            </a:pPr>
            <a:r>
              <a:rPr lang="ru-RU" sz="2200" dirty="0">
                <a:latin typeface="Arial"/>
                <a:ea typeface="Arial"/>
                <a:cs typeface="Arial"/>
                <a:sym typeface="Arial"/>
              </a:rPr>
              <a:t>Дайте в/в РАСТВОРЫ.</a:t>
            </a:r>
            <a:endParaRPr dirty="0"/>
          </a:p>
          <a:p>
            <a:pPr marL="800100" lvl="1">
              <a:lnSpc>
                <a:spcPct val="100000"/>
              </a:lnSpc>
              <a:spcBef>
                <a:spcPts val="0"/>
              </a:spcBef>
              <a:buSzPts val="2200"/>
            </a:pPr>
            <a:r>
              <a:rPr lang="ru-RU" sz="2200" dirty="0">
                <a:latin typeface="Arial"/>
                <a:ea typeface="Arial"/>
                <a:cs typeface="Arial"/>
                <a:sym typeface="Arial"/>
              </a:rPr>
              <a:t>Подготовьтесь к срочной передаче пациента.</a:t>
            </a:r>
            <a:endParaRPr dirty="0"/>
          </a:p>
          <a:p>
            <a:pPr marL="914400" lvl="2" indent="0" algn="l" rtl="0">
              <a:lnSpc>
                <a:spcPct val="100000"/>
              </a:lnSpc>
              <a:spcBef>
                <a:spcPts val="0"/>
              </a:spcBef>
              <a:spcAft>
                <a:spcPts val="0"/>
              </a:spcAft>
              <a:buClr>
                <a:schemeClr val="dk1"/>
              </a:buClr>
              <a:buSzPts val="2200"/>
              <a:buNone/>
            </a:pPr>
            <a:endParaRPr sz="2200" dirty="0">
              <a:latin typeface="Arial"/>
              <a:ea typeface="Arial"/>
              <a:cs typeface="Arial"/>
              <a:sym typeface="Arial"/>
            </a:endParaRPr>
          </a:p>
        </p:txBody>
      </p:sp>
      <p:pic>
        <p:nvPicPr>
          <p:cNvPr id="839" name="Google Shape;839;p63"/>
          <p:cNvPicPr preferRelativeResize="0"/>
          <p:nvPr/>
        </p:nvPicPr>
        <p:blipFill rotWithShape="1">
          <a:blip r:embed="rId3">
            <a:alphaModFix/>
          </a:blip>
          <a:srcRect/>
          <a:stretch/>
        </p:blipFill>
        <p:spPr>
          <a:xfrm>
            <a:off x="8551018" y="1712600"/>
            <a:ext cx="4559681" cy="3180676"/>
          </a:xfrm>
          <a:prstGeom prst="rect">
            <a:avLst/>
          </a:prstGeom>
          <a:noFill/>
          <a:ln>
            <a:noFill/>
          </a:ln>
        </p:spPr>
      </p:pic>
      <p:sp>
        <p:nvSpPr>
          <p:cNvPr id="840" name="Google Shape;840;p63"/>
          <p:cNvSpPr txBox="1"/>
          <p:nvPr/>
        </p:nvSpPr>
        <p:spPr>
          <a:xfrm>
            <a:off x="10045693" y="4883790"/>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64"/>
          <p:cNvSpPr txBox="1">
            <a:spLocks noGrp="1"/>
          </p:cNvSpPr>
          <p:nvPr>
            <p:ph type="title"/>
          </p:nvPr>
        </p:nvSpPr>
        <p:spPr>
          <a:xfrm>
            <a:off x="375024" y="26053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Лечение</a:t>
            </a:r>
            <a:endParaRPr/>
          </a:p>
        </p:txBody>
      </p:sp>
      <p:sp>
        <p:nvSpPr>
          <p:cNvPr id="847" name="Google Shape;847;p64"/>
          <p:cNvSpPr txBox="1">
            <a:spLocks noGrp="1"/>
          </p:cNvSpPr>
          <p:nvPr>
            <p:ph type="body" idx="1"/>
          </p:nvPr>
        </p:nvSpPr>
        <p:spPr>
          <a:xfrm>
            <a:off x="375025" y="1580775"/>
            <a:ext cx="10612800" cy="4799004"/>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ct val="100000"/>
              <a:buNone/>
            </a:pPr>
            <a:r>
              <a:rPr lang="ru-RU" sz="2400" dirty="0">
                <a:latin typeface="Arial"/>
                <a:ea typeface="Arial"/>
                <a:cs typeface="Arial"/>
                <a:sym typeface="Arial"/>
              </a:rPr>
              <a:t>При подозрении на </a:t>
            </a:r>
            <a:r>
              <a:rPr lang="ru-RU" sz="2400" b="1" dirty="0">
                <a:latin typeface="Arial"/>
                <a:ea typeface="Arial"/>
                <a:cs typeface="Arial"/>
                <a:sym typeface="Arial"/>
              </a:rPr>
              <a:t>передозировку опиоидами:</a:t>
            </a:r>
            <a:endParaRPr dirty="0"/>
          </a:p>
          <a:p>
            <a:pPr marL="800100" lvl="1">
              <a:lnSpc>
                <a:spcPct val="100000"/>
              </a:lnSpc>
              <a:spcBef>
                <a:spcPts val="0"/>
              </a:spcBef>
              <a:buSzPct val="100000"/>
            </a:pPr>
            <a:r>
              <a:rPr lang="ru-RU" dirty="0">
                <a:latin typeface="Arial"/>
                <a:ea typeface="Arial"/>
                <a:cs typeface="Arial"/>
                <a:sym typeface="Arial"/>
              </a:rPr>
              <a:t>При необходимости поддерживайте дыхание с помощью АДРЕНАЛИНА</a:t>
            </a:r>
            <a:endParaRPr dirty="0"/>
          </a:p>
          <a:p>
            <a:pPr marL="800100" lvl="1">
              <a:lnSpc>
                <a:spcPct val="100000"/>
              </a:lnSpc>
              <a:spcBef>
                <a:spcPts val="0"/>
              </a:spcBef>
              <a:buSzPct val="100000"/>
            </a:pPr>
            <a:r>
              <a:rPr lang="ru-RU" dirty="0">
                <a:latin typeface="Arial"/>
                <a:ea typeface="Arial"/>
                <a:cs typeface="Arial"/>
                <a:sym typeface="Arial"/>
              </a:rPr>
              <a:t>Дайте НАЛОКСОН.</a:t>
            </a:r>
            <a:endParaRPr dirty="0"/>
          </a:p>
          <a:p>
            <a:pPr marL="685800" lvl="1" indent="-76200" algn="l" rtl="0">
              <a:lnSpc>
                <a:spcPct val="100000"/>
              </a:lnSpc>
              <a:spcBef>
                <a:spcPts val="0"/>
              </a:spcBef>
              <a:spcAft>
                <a:spcPts val="0"/>
              </a:spcAft>
              <a:buClr>
                <a:schemeClr val="dk1"/>
              </a:buClr>
              <a:buSzPct val="100000"/>
              <a:buNone/>
            </a:pPr>
            <a:endParaRPr dirty="0">
              <a:latin typeface="Arial"/>
              <a:ea typeface="Arial"/>
              <a:cs typeface="Arial"/>
              <a:sym typeface="Arial"/>
            </a:endParaRPr>
          </a:p>
          <a:p>
            <a:pPr marL="685800" lvl="1" indent="-76200" algn="l" rtl="0">
              <a:lnSpc>
                <a:spcPct val="100000"/>
              </a:lnSpc>
              <a:spcBef>
                <a:spcPts val="0"/>
              </a:spcBef>
              <a:spcAft>
                <a:spcPts val="0"/>
              </a:spcAft>
              <a:buClr>
                <a:schemeClr val="dk1"/>
              </a:buClr>
              <a:buSzPct val="100000"/>
              <a:buNone/>
            </a:pPr>
            <a:endParaRPr dirty="0">
              <a:latin typeface="Arial"/>
              <a:ea typeface="Arial"/>
              <a:cs typeface="Arial"/>
              <a:sym typeface="Arial"/>
            </a:endParaRPr>
          </a:p>
          <a:p>
            <a:pPr marL="685800" lvl="1" indent="-76200" algn="l" rtl="0">
              <a:lnSpc>
                <a:spcPct val="100000"/>
              </a:lnSpc>
              <a:spcBef>
                <a:spcPts val="0"/>
              </a:spcBef>
              <a:spcAft>
                <a:spcPts val="0"/>
              </a:spcAft>
              <a:buClr>
                <a:schemeClr val="dk1"/>
              </a:buClr>
              <a:buSzPct val="100000"/>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ct val="100000"/>
              <a:buNone/>
            </a:pPr>
            <a:r>
              <a:rPr lang="ru-RU" sz="2400" dirty="0">
                <a:latin typeface="Arial"/>
                <a:ea typeface="Arial"/>
                <a:cs typeface="Arial"/>
                <a:sym typeface="Arial"/>
              </a:rPr>
              <a:t>При подозрении на </a:t>
            </a:r>
            <a:r>
              <a:rPr lang="ru-RU" sz="2400" b="1" dirty="0">
                <a:latin typeface="Arial"/>
                <a:ea typeface="Arial"/>
                <a:cs typeface="Arial"/>
                <a:sym typeface="Arial"/>
              </a:rPr>
              <a:t>обширный плевральный выпот</a:t>
            </a:r>
            <a:r>
              <a:rPr lang="ru-RU" sz="2400" dirty="0">
                <a:latin typeface="Arial"/>
                <a:ea typeface="Arial"/>
                <a:cs typeface="Arial"/>
                <a:sym typeface="Arial"/>
              </a:rPr>
              <a:t> или </a:t>
            </a:r>
            <a:r>
              <a:rPr lang="ru-RU" sz="2400" b="1" dirty="0">
                <a:latin typeface="Arial"/>
                <a:ea typeface="Arial"/>
                <a:cs typeface="Arial"/>
                <a:sym typeface="Arial"/>
              </a:rPr>
              <a:t>гемоторакс:</a:t>
            </a:r>
            <a:endParaRPr dirty="0"/>
          </a:p>
          <a:p>
            <a:pPr marL="800100" lvl="1">
              <a:lnSpc>
                <a:spcPct val="100000"/>
              </a:lnSpc>
              <a:spcBef>
                <a:spcPts val="0"/>
              </a:spcBef>
              <a:buSzPct val="100000"/>
            </a:pPr>
            <a:r>
              <a:rPr lang="ru-RU" dirty="0">
                <a:latin typeface="Arial"/>
                <a:ea typeface="Arial"/>
                <a:cs typeface="Arial"/>
                <a:sym typeface="Arial"/>
              </a:rPr>
              <a:t>Дайте КИСЛОРОД.</a:t>
            </a:r>
            <a:endParaRPr dirty="0"/>
          </a:p>
          <a:p>
            <a:pPr marL="800100" lvl="1">
              <a:lnSpc>
                <a:spcPct val="100000"/>
              </a:lnSpc>
              <a:spcBef>
                <a:spcPts val="0"/>
              </a:spcBef>
              <a:buSzPct val="100000"/>
            </a:pPr>
            <a:r>
              <a:rPr lang="ru-RU" dirty="0">
                <a:latin typeface="Arial"/>
                <a:ea typeface="Arial"/>
                <a:cs typeface="Arial"/>
                <a:sym typeface="Arial"/>
              </a:rPr>
              <a:t>Организуйте срочную ПЕРЕДАЧУ / ПЕРЕВОД пациента.</a:t>
            </a:r>
            <a:endParaRPr dirty="0"/>
          </a:p>
          <a:p>
            <a:pPr marL="800100" lvl="1">
              <a:lnSpc>
                <a:spcPct val="100000"/>
              </a:lnSpc>
              <a:spcBef>
                <a:spcPts val="0"/>
              </a:spcBef>
              <a:buSzPct val="100000"/>
            </a:pPr>
            <a:r>
              <a:rPr lang="ru-RU" sz="2400" dirty="0">
                <a:latin typeface="Arial"/>
                <a:ea typeface="Arial"/>
                <a:cs typeface="Arial"/>
                <a:sym typeface="Arial"/>
              </a:rPr>
              <a:t>Пациенту требуется ПЛЕВРАЛЬНАЯ ТРУБКА или дренаж.</a:t>
            </a:r>
            <a:endParaRPr dirty="0">
              <a:latin typeface="Arial"/>
              <a:ea typeface="Arial"/>
              <a:cs typeface="Arial"/>
              <a:sym typeface="Arial"/>
            </a:endParaRPr>
          </a:p>
          <a:p>
            <a:pPr marL="685800" lvl="1" indent="-76200" algn="l" rtl="0">
              <a:lnSpc>
                <a:spcPct val="100000"/>
              </a:lnSpc>
              <a:spcBef>
                <a:spcPts val="0"/>
              </a:spcBef>
              <a:spcAft>
                <a:spcPts val="0"/>
              </a:spcAft>
              <a:buClr>
                <a:schemeClr val="dk1"/>
              </a:buClr>
              <a:buSzPct val="100000"/>
              <a:buNone/>
            </a:pPr>
            <a:endParaRPr dirty="0">
              <a:latin typeface="Arial"/>
              <a:ea typeface="Arial"/>
              <a:cs typeface="Arial"/>
              <a:sym typeface="Arial"/>
            </a:endParaRPr>
          </a:p>
          <a:p>
            <a:pPr marL="228600" lvl="0" indent="-76200" algn="l" rtl="0">
              <a:lnSpc>
                <a:spcPct val="100000"/>
              </a:lnSpc>
              <a:spcBef>
                <a:spcPts val="0"/>
              </a:spcBef>
              <a:spcAft>
                <a:spcPts val="0"/>
              </a:spcAft>
              <a:buClr>
                <a:schemeClr val="dk1"/>
              </a:buClr>
              <a:buSzPct val="100000"/>
              <a:buNone/>
            </a:pPr>
            <a:endParaRPr sz="2400" dirty="0">
              <a:latin typeface="Arial"/>
              <a:ea typeface="Arial"/>
              <a:cs typeface="Arial"/>
              <a:sym typeface="Arial"/>
            </a:endParaRPr>
          </a:p>
        </p:txBody>
      </p:sp>
      <p:pic>
        <p:nvPicPr>
          <p:cNvPr id="848" name="Google Shape;848;p64" descr="A picture containing text, businesscard, vector graphics&#10;&#10;Description automatically generated"/>
          <p:cNvPicPr preferRelativeResize="0"/>
          <p:nvPr/>
        </p:nvPicPr>
        <p:blipFill rotWithShape="1">
          <a:blip r:embed="rId3">
            <a:alphaModFix/>
          </a:blip>
          <a:srcRect/>
          <a:stretch/>
        </p:blipFill>
        <p:spPr>
          <a:xfrm>
            <a:off x="9572703" y="1713543"/>
            <a:ext cx="2982258" cy="3138470"/>
          </a:xfrm>
          <a:prstGeom prst="rect">
            <a:avLst/>
          </a:prstGeom>
          <a:noFill/>
          <a:ln>
            <a:noFill/>
          </a:ln>
        </p:spPr>
      </p:pic>
      <p:sp>
        <p:nvSpPr>
          <p:cNvPr id="849" name="Google Shape;849;p64"/>
          <p:cNvSpPr txBox="1"/>
          <p:nvPr/>
        </p:nvSpPr>
        <p:spPr>
          <a:xfrm>
            <a:off x="10515945" y="4455348"/>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65"/>
          <p:cNvSpPr txBox="1">
            <a:spLocks noGrp="1"/>
          </p:cNvSpPr>
          <p:nvPr>
            <p:ph type="title"/>
          </p:nvPr>
        </p:nvSpPr>
        <p:spPr>
          <a:xfrm>
            <a:off x="516590" y="16843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Лечение</a:t>
            </a:r>
            <a:endParaRPr/>
          </a:p>
        </p:txBody>
      </p:sp>
      <p:sp>
        <p:nvSpPr>
          <p:cNvPr id="856" name="Google Shape;856;p65"/>
          <p:cNvSpPr txBox="1">
            <a:spLocks noGrp="1"/>
          </p:cNvSpPr>
          <p:nvPr>
            <p:ph type="body" idx="1"/>
          </p:nvPr>
        </p:nvSpPr>
        <p:spPr>
          <a:xfrm>
            <a:off x="516590" y="1493999"/>
            <a:ext cx="9352623" cy="484115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400"/>
              <a:buNone/>
            </a:pPr>
            <a:r>
              <a:rPr lang="ru-RU" sz="2400" dirty="0">
                <a:latin typeface="Arial"/>
                <a:ea typeface="Arial"/>
                <a:cs typeface="Arial"/>
                <a:sym typeface="Arial"/>
              </a:rPr>
              <a:t>При подозрении на </a:t>
            </a:r>
            <a:r>
              <a:rPr lang="ru-RU" sz="2400" b="1" dirty="0">
                <a:latin typeface="Arial"/>
                <a:ea typeface="Arial"/>
                <a:cs typeface="Arial"/>
                <a:sym typeface="Arial"/>
              </a:rPr>
              <a:t>травму:</a:t>
            </a:r>
            <a:endParaRPr dirty="0"/>
          </a:p>
          <a:p>
            <a:pPr marL="800100" lvl="1">
              <a:lnSpc>
                <a:spcPct val="100000"/>
              </a:lnSpc>
              <a:spcBef>
                <a:spcPts val="0"/>
              </a:spcBef>
              <a:buSzPts val="2000"/>
            </a:pPr>
            <a:r>
              <a:rPr lang="ru-RU" dirty="0">
                <a:latin typeface="Arial"/>
                <a:ea typeface="Arial"/>
                <a:cs typeface="Arial"/>
                <a:sym typeface="Arial"/>
              </a:rPr>
              <a:t>Дайте КИСЛОРОД.</a:t>
            </a:r>
            <a:endParaRPr dirty="0"/>
          </a:p>
          <a:p>
            <a:pPr marL="800100" lvl="1">
              <a:lnSpc>
                <a:spcPct val="100000"/>
              </a:lnSpc>
              <a:spcBef>
                <a:spcPts val="0"/>
              </a:spcBef>
              <a:buSzPts val="2000"/>
            </a:pPr>
            <a:r>
              <a:rPr lang="ru-RU" dirty="0">
                <a:latin typeface="Arial"/>
                <a:ea typeface="Arial"/>
                <a:cs typeface="Arial"/>
                <a:sym typeface="Arial"/>
              </a:rPr>
              <a:t>При подозрении на </a:t>
            </a:r>
            <a:r>
              <a:rPr lang="ru-RU" dirty="0">
                <a:solidFill>
                  <a:schemeClr val="accent2"/>
                </a:solidFill>
                <a:latin typeface="Arial"/>
                <a:ea typeface="Arial"/>
                <a:cs typeface="Arial"/>
                <a:sym typeface="Arial"/>
              </a:rPr>
              <a:t>напряженный пневмоторакс</a:t>
            </a:r>
            <a:r>
              <a:rPr lang="ru-RU" dirty="0">
                <a:solidFill>
                  <a:srgbClr val="FF0000"/>
                </a:solidFill>
                <a:latin typeface="Arial"/>
                <a:ea typeface="Arial"/>
                <a:cs typeface="Arial"/>
                <a:sym typeface="Arial"/>
              </a:rPr>
              <a:t> </a:t>
            </a:r>
            <a:r>
              <a:rPr lang="ru-RU" dirty="0">
                <a:latin typeface="Arial"/>
                <a:ea typeface="Arial"/>
                <a:cs typeface="Arial"/>
                <a:sym typeface="Arial"/>
              </a:rPr>
              <a:t>как можно скорее проведите ИГОЛЬЧАТУЮ ДЕКОМПРЕССИЮ</a:t>
            </a:r>
            <a:endParaRPr dirty="0"/>
          </a:p>
          <a:p>
            <a:pPr marL="1257300" lvl="2" algn="l" rtl="0">
              <a:lnSpc>
                <a:spcPct val="100000"/>
              </a:lnSpc>
              <a:spcBef>
                <a:spcPts val="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Подготовьтесь к срочной передаче пациента для постановки плеврального дренажа.</a:t>
            </a:r>
            <a:endParaRPr dirty="0"/>
          </a:p>
          <a:p>
            <a:pPr marL="800100" lvl="1">
              <a:lnSpc>
                <a:spcPct val="100000"/>
              </a:lnSpc>
              <a:spcBef>
                <a:spcPts val="0"/>
              </a:spcBef>
              <a:buSzPts val="2000"/>
            </a:pPr>
            <a:r>
              <a:rPr lang="ru-RU" dirty="0">
                <a:latin typeface="Arial"/>
                <a:ea typeface="Arial"/>
                <a:cs typeface="Arial"/>
                <a:sym typeface="Arial"/>
              </a:rPr>
              <a:t>При напряженном пневмотораксе или тампонаде сердца дайте в/в РАСТВОРЫ.</a:t>
            </a:r>
            <a:endParaRPr dirty="0"/>
          </a:p>
          <a:p>
            <a:pPr marL="800100" lvl="1">
              <a:lnSpc>
                <a:spcPct val="100000"/>
              </a:lnSpc>
              <a:spcBef>
                <a:spcPts val="0"/>
              </a:spcBef>
              <a:buSzPts val="2400"/>
            </a:pPr>
            <a:r>
              <a:rPr lang="ru-RU" sz="2800" dirty="0">
                <a:latin typeface="Calibri"/>
                <a:ea typeface="Calibri"/>
                <a:cs typeface="Calibri"/>
                <a:sym typeface="Calibri"/>
              </a:rPr>
              <a:t>Наложите на </a:t>
            </a:r>
            <a:r>
              <a:rPr lang="ru-RU" dirty="0">
                <a:solidFill>
                  <a:srgbClr val="C55A11"/>
                </a:solidFill>
                <a:latin typeface="Arial"/>
                <a:ea typeface="Arial"/>
                <a:cs typeface="Arial"/>
                <a:sym typeface="Arial"/>
              </a:rPr>
              <a:t>проникающие «со</a:t>
            </a:r>
            <a:r>
              <a:rPr lang="ru-RU" dirty="0">
                <a:solidFill>
                  <a:schemeClr val="accent2"/>
                </a:solidFill>
                <a:latin typeface="Arial"/>
                <a:ea typeface="Arial"/>
                <a:cs typeface="Arial"/>
                <a:sym typeface="Arial"/>
              </a:rPr>
              <a:t>сущие» раны грудной клетки</a:t>
            </a:r>
            <a:r>
              <a:rPr lang="ru-RU" dirty="0">
                <a:latin typeface="Arial"/>
                <a:ea typeface="Arial"/>
                <a:cs typeface="Arial"/>
                <a:sym typeface="Arial"/>
              </a:rPr>
              <a:t>  3-стороннюю </a:t>
            </a:r>
            <a:r>
              <a:rPr lang="ru-RU" dirty="0" err="1">
                <a:latin typeface="Arial"/>
                <a:ea typeface="Arial"/>
                <a:cs typeface="Arial"/>
                <a:sym typeface="Arial"/>
              </a:rPr>
              <a:t>окклюзионную</a:t>
            </a:r>
            <a:r>
              <a:rPr lang="ru-RU" dirty="0">
                <a:latin typeface="Arial"/>
                <a:ea typeface="Arial"/>
                <a:cs typeface="Arial"/>
                <a:sym typeface="Arial"/>
              </a:rPr>
              <a:t> повязку.</a:t>
            </a:r>
            <a:endParaRPr dirty="0"/>
          </a:p>
          <a:p>
            <a:pPr marL="1257300" lvl="2" algn="l" rtl="0">
              <a:lnSpc>
                <a:spcPct val="100000"/>
              </a:lnSpc>
              <a:spcBef>
                <a:spcPts val="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Подготовьтесь к срочной передаче пациента для постановки плеврального дренажа.</a:t>
            </a:r>
            <a:endParaRPr sz="2400" dirty="0">
              <a:latin typeface="Arial"/>
              <a:ea typeface="Arial"/>
              <a:cs typeface="Arial"/>
              <a:sym typeface="Arial"/>
            </a:endParaRPr>
          </a:p>
        </p:txBody>
      </p:sp>
      <p:pic>
        <p:nvPicPr>
          <p:cNvPr id="857" name="Google Shape;857;p65" descr="A picture containing text, vector graphics&#10;&#10;Description automatically generated"/>
          <p:cNvPicPr preferRelativeResize="0"/>
          <p:nvPr/>
        </p:nvPicPr>
        <p:blipFill rotWithShape="1">
          <a:blip r:embed="rId3">
            <a:alphaModFix/>
          </a:blip>
          <a:srcRect/>
          <a:stretch/>
        </p:blipFill>
        <p:spPr>
          <a:xfrm>
            <a:off x="9310731" y="3429000"/>
            <a:ext cx="2743200" cy="1913114"/>
          </a:xfrm>
          <a:prstGeom prst="rect">
            <a:avLst/>
          </a:prstGeom>
          <a:noFill/>
          <a:ln>
            <a:noFill/>
          </a:ln>
        </p:spPr>
      </p:pic>
      <p:sp>
        <p:nvSpPr>
          <p:cNvPr id="858" name="Google Shape;858;p65"/>
          <p:cNvSpPr txBox="1"/>
          <p:nvPr/>
        </p:nvSpPr>
        <p:spPr>
          <a:xfrm>
            <a:off x="10567049" y="5211309"/>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Calibri"/>
                <a:ea typeface="Calibri"/>
                <a:cs typeface="Calibri"/>
                <a:sym typeface="Calibri"/>
              </a:rPr>
              <a:t>WHO/</a:t>
            </a:r>
            <a:r>
              <a:rPr lang="ru-RU" sz="1100" b="1" dirty="0" err="1">
                <a:solidFill>
                  <a:schemeClr val="dk1"/>
                </a:solidFill>
                <a:latin typeface="Calibri"/>
                <a:ea typeface="Calibri"/>
                <a:cs typeface="Calibri"/>
                <a:sym typeface="Calibri"/>
              </a:rPr>
              <a:t>Laerdal</a:t>
            </a:r>
            <a:r>
              <a:rPr lang="ru-RU" sz="1100" b="1" dirty="0">
                <a:solidFill>
                  <a:schemeClr val="dk1"/>
                </a:solidFill>
                <a:latin typeface="Calibri"/>
                <a:ea typeface="Calibri"/>
                <a:cs typeface="Calibri"/>
                <a:sym typeface="Calibri"/>
              </a:rPr>
              <a:t> Medical</a:t>
            </a:r>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Лечение</a:t>
            </a:r>
            <a:endParaRPr/>
          </a:p>
        </p:txBody>
      </p:sp>
      <p:sp>
        <p:nvSpPr>
          <p:cNvPr id="865" name="Google Shape;865;p66"/>
          <p:cNvSpPr txBox="1">
            <a:spLocks noGrp="1"/>
          </p:cNvSpPr>
          <p:nvPr>
            <p:ph type="body" idx="1"/>
          </p:nvPr>
        </p:nvSpPr>
        <p:spPr>
          <a:xfrm>
            <a:off x="875985" y="1687217"/>
            <a:ext cx="10515600" cy="480495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r>
              <a:rPr lang="ru-RU" dirty="0"/>
              <a:t>При подозрении на </a:t>
            </a:r>
            <a:r>
              <a:rPr lang="ru-RU" b="1" dirty="0"/>
              <a:t>острый грудной синдром</a:t>
            </a:r>
            <a:r>
              <a:rPr lang="ru-RU" dirty="0"/>
              <a:t> (у пациентов с серповидно-клеточной анемией):</a:t>
            </a:r>
            <a:endParaRPr dirty="0"/>
          </a:p>
          <a:p>
            <a:pPr marL="800100" lvl="1">
              <a:lnSpc>
                <a:spcPct val="100000"/>
              </a:lnSpc>
              <a:spcBef>
                <a:spcPts val="0"/>
              </a:spcBef>
              <a:buSzPts val="2000"/>
            </a:pPr>
            <a:r>
              <a:rPr lang="ru-RU" dirty="0"/>
              <a:t>Дайте КИСЛОРОД.</a:t>
            </a:r>
            <a:endParaRPr dirty="0"/>
          </a:p>
          <a:p>
            <a:pPr marL="800100" lvl="1">
              <a:lnSpc>
                <a:spcPct val="100000"/>
              </a:lnSpc>
              <a:spcBef>
                <a:spcPts val="0"/>
              </a:spcBef>
              <a:buSzPts val="2000"/>
            </a:pPr>
            <a:r>
              <a:rPr lang="ru-RU" sz="2400" dirty="0"/>
              <a:t>Дайте в/в РАСТВОРЫ.</a:t>
            </a:r>
            <a:endParaRPr dirty="0"/>
          </a:p>
          <a:p>
            <a:pPr marL="800100" lvl="1">
              <a:lnSpc>
                <a:spcPct val="100000"/>
              </a:lnSpc>
              <a:spcBef>
                <a:spcPts val="0"/>
              </a:spcBef>
              <a:buSzPts val="2000"/>
            </a:pPr>
            <a:r>
              <a:rPr lang="ru-RU" dirty="0"/>
              <a:t>Может потребоваться ПЕРЕДАЧА/ПЕРЕВОД пациента </a:t>
            </a:r>
            <a:endParaRPr dirty="0"/>
          </a:p>
          <a:p>
            <a:pPr marL="0" lvl="0" indent="0" algn="l" rtl="0">
              <a:lnSpc>
                <a:spcPct val="100000"/>
              </a:lnSpc>
              <a:spcBef>
                <a:spcPts val="0"/>
              </a:spcBef>
              <a:spcAft>
                <a:spcPts val="0"/>
              </a:spcAft>
              <a:buClr>
                <a:schemeClr val="dk1"/>
              </a:buClr>
              <a:buSzPts val="2400"/>
              <a:buNone/>
            </a:pPr>
            <a:endParaRPr sz="2400" dirty="0"/>
          </a:p>
          <a:p>
            <a:pPr marL="685800" lvl="1" indent="-76200" algn="l" rtl="0">
              <a:lnSpc>
                <a:spcPct val="100000"/>
              </a:lnSpc>
              <a:spcBef>
                <a:spcPts val="0"/>
              </a:spcBef>
              <a:spcAft>
                <a:spcPts val="0"/>
              </a:spcAft>
              <a:buClr>
                <a:schemeClr val="dk1"/>
              </a:buClr>
              <a:buSzPts val="2400"/>
              <a:buNone/>
            </a:pPr>
            <a:endParaRPr dirty="0"/>
          </a:p>
          <a:p>
            <a:pPr marL="685800" lvl="1" indent="-76200" algn="l" rtl="0">
              <a:lnSpc>
                <a:spcPct val="100000"/>
              </a:lnSpc>
              <a:spcBef>
                <a:spcPts val="0"/>
              </a:spcBef>
              <a:spcAft>
                <a:spcPts val="0"/>
              </a:spcAft>
              <a:buClr>
                <a:schemeClr val="dk1"/>
              </a:buClr>
              <a:buSzPts val="2400"/>
              <a:buNone/>
            </a:pPr>
            <a:endParaRPr dirty="0"/>
          </a:p>
          <a:p>
            <a:pPr marL="228600" lvl="0" indent="-76200" algn="l" rtl="0">
              <a:lnSpc>
                <a:spcPct val="100000"/>
              </a:lnSpc>
              <a:spcBef>
                <a:spcPts val="0"/>
              </a:spcBef>
              <a:spcAft>
                <a:spcPts val="0"/>
              </a:spcAft>
              <a:buClr>
                <a:schemeClr val="dk1"/>
              </a:buClr>
              <a:buSzPts val="2400"/>
              <a:buNone/>
            </a:pPr>
            <a:endParaRPr sz="2400" dirty="0"/>
          </a:p>
          <a:p>
            <a:pPr marL="685800" lvl="1" indent="-76200" algn="l" rtl="0">
              <a:lnSpc>
                <a:spcPct val="100000"/>
              </a:lnSpc>
              <a:spcBef>
                <a:spcPts val="0"/>
              </a:spcBef>
              <a:spcAft>
                <a:spcPts val="0"/>
              </a:spcAft>
              <a:buClr>
                <a:schemeClr val="dk1"/>
              </a:buClr>
              <a:buSzPts val="2400"/>
              <a:buNone/>
            </a:pPr>
            <a:endParaRPr dirty="0"/>
          </a:p>
          <a:p>
            <a:pPr marL="685800" lvl="1" indent="-76200" algn="l" rtl="0">
              <a:lnSpc>
                <a:spcPct val="100000"/>
              </a:lnSpc>
              <a:spcBef>
                <a:spcPts val="0"/>
              </a:spcBef>
              <a:spcAft>
                <a:spcPts val="0"/>
              </a:spcAft>
              <a:buClr>
                <a:schemeClr val="dk1"/>
              </a:buClr>
              <a:buSzPts val="2400"/>
              <a:buNone/>
            </a:pPr>
            <a:endParaRPr dirty="0"/>
          </a:p>
          <a:p>
            <a:pPr marL="228600" lvl="0" indent="-50800" algn="l" rtl="0">
              <a:lnSpc>
                <a:spcPct val="100000"/>
              </a:lnSpc>
              <a:spcBef>
                <a:spcPts val="0"/>
              </a:spcBef>
              <a:spcAft>
                <a:spcPts val="0"/>
              </a:spcAft>
              <a:buClr>
                <a:schemeClr val="dk1"/>
              </a:buClr>
              <a:buSzPts val="2800"/>
              <a:buNone/>
            </a:pPr>
            <a:endParaRPr dirty="0"/>
          </a:p>
        </p:txBody>
      </p:sp>
      <p:pic>
        <p:nvPicPr>
          <p:cNvPr id="866" name="Google Shape;866;p66" descr="A picture containing logo&#10;&#10;Description automatically generated"/>
          <p:cNvPicPr preferRelativeResize="0"/>
          <p:nvPr/>
        </p:nvPicPr>
        <p:blipFill rotWithShape="1">
          <a:blip r:embed="rId3">
            <a:alphaModFix/>
          </a:blip>
          <a:srcRect/>
          <a:stretch/>
        </p:blipFill>
        <p:spPr>
          <a:xfrm>
            <a:off x="8177238" y="4147305"/>
            <a:ext cx="2869205" cy="2001662"/>
          </a:xfrm>
          <a:prstGeom prst="rect">
            <a:avLst/>
          </a:prstGeom>
          <a:noFill/>
          <a:ln>
            <a:noFill/>
          </a:ln>
        </p:spPr>
      </p:pic>
      <p:sp>
        <p:nvSpPr>
          <p:cNvPr id="867" name="Google Shape;867;p66"/>
          <p:cNvSpPr txBox="1"/>
          <p:nvPr/>
        </p:nvSpPr>
        <p:spPr>
          <a:xfrm>
            <a:off x="9350171" y="6230560"/>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
        <p:nvSpPr>
          <p:cNvPr id="868" name="Google Shape;868;p66"/>
          <p:cNvSpPr txBox="1"/>
          <p:nvPr/>
        </p:nvSpPr>
        <p:spPr>
          <a:xfrm>
            <a:off x="6645614" y="6260597"/>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pic>
        <p:nvPicPr>
          <p:cNvPr id="869" name="Google Shape;869;p66"/>
          <p:cNvPicPr preferRelativeResize="0"/>
          <p:nvPr/>
        </p:nvPicPr>
        <p:blipFill rotWithShape="1">
          <a:blip r:embed="rId4">
            <a:alphaModFix/>
          </a:blip>
          <a:srcRect/>
          <a:stretch/>
        </p:blipFill>
        <p:spPr>
          <a:xfrm>
            <a:off x="5406101" y="3462374"/>
            <a:ext cx="2771137" cy="2919094"/>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67"/>
          <p:cNvSpPr txBox="1">
            <a:spLocks noGrp="1"/>
          </p:cNvSpPr>
          <p:nvPr>
            <p:ph type="title"/>
          </p:nvPr>
        </p:nvSpPr>
        <p:spPr>
          <a:xfrm>
            <a:off x="838200" y="365124"/>
            <a:ext cx="10515600" cy="9735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Вопрос из рабочей тетради № 5</a:t>
            </a:r>
            <a:endParaRPr dirty="0"/>
          </a:p>
        </p:txBody>
      </p:sp>
      <p:sp>
        <p:nvSpPr>
          <p:cNvPr id="876" name="Google Shape;876;p67"/>
          <p:cNvSpPr txBox="1">
            <a:spLocks noGrp="1"/>
          </p:cNvSpPr>
          <p:nvPr>
            <p:ph type="body" idx="1"/>
          </p:nvPr>
        </p:nvSpPr>
        <p:spPr>
          <a:xfrm>
            <a:off x="838200" y="2593287"/>
            <a:ext cx="10515600" cy="38995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a:latin typeface="Arial"/>
                <a:ea typeface="Arial"/>
                <a:cs typeface="Arial"/>
                <a:sym typeface="Arial"/>
              </a:rPr>
              <a:t>Затрудненное дыхание, кашель и подозрение на асфиксию</a:t>
            </a:r>
            <a:endParaRPr/>
          </a:p>
          <a:p>
            <a:pPr marL="0" lvl="0" indent="0" algn="l" rtl="0">
              <a:lnSpc>
                <a:spcPct val="90000"/>
              </a:lnSpc>
              <a:spcBef>
                <a:spcPts val="1000"/>
              </a:spcBef>
              <a:spcAft>
                <a:spcPts val="0"/>
              </a:spcAft>
              <a:buClr>
                <a:schemeClr val="dk1"/>
              </a:buClr>
              <a:buSzPts val="2400"/>
              <a:buNone/>
            </a:pPr>
            <a:r>
              <a:rPr lang="ru-RU" sz="2400">
                <a:latin typeface="Arial"/>
                <a:ea typeface="Arial"/>
                <a:cs typeface="Arial"/>
                <a:sym typeface="Arial"/>
              </a:rPr>
              <a:t>1.</a:t>
            </a:r>
            <a:endParaRPr/>
          </a:p>
          <a:p>
            <a:pPr marL="0" lvl="0" indent="0" algn="l" rtl="0">
              <a:lnSpc>
                <a:spcPct val="90000"/>
              </a:lnSpc>
              <a:spcBef>
                <a:spcPts val="1000"/>
              </a:spcBef>
              <a:spcAft>
                <a:spcPts val="0"/>
              </a:spcAft>
              <a:buClr>
                <a:schemeClr val="dk1"/>
              </a:buClr>
              <a:buSzPts val="2400"/>
              <a:buNone/>
            </a:pPr>
            <a:r>
              <a:rPr lang="ru-RU" sz="2400">
                <a:latin typeface="Arial"/>
                <a:ea typeface="Arial"/>
                <a:cs typeface="Arial"/>
                <a:sym typeface="Arial"/>
              </a:rPr>
              <a:t>2.</a:t>
            </a:r>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r>
              <a:rPr lang="ru-RU" sz="2400">
                <a:latin typeface="Arial"/>
                <a:ea typeface="Arial"/>
                <a:cs typeface="Arial"/>
                <a:sym typeface="Arial"/>
              </a:rPr>
              <a:t>Затрудненное дыхание, сильная лихорадка, кашель и подозрение на тяжелую инфекцию</a:t>
            </a:r>
            <a:endParaRPr/>
          </a:p>
          <a:p>
            <a:pPr marL="0" lvl="0" indent="0" algn="l" rtl="0">
              <a:lnSpc>
                <a:spcPct val="90000"/>
              </a:lnSpc>
              <a:spcBef>
                <a:spcPts val="1000"/>
              </a:spcBef>
              <a:spcAft>
                <a:spcPts val="0"/>
              </a:spcAft>
              <a:buClr>
                <a:schemeClr val="dk1"/>
              </a:buClr>
              <a:buSzPts val="2400"/>
              <a:buNone/>
            </a:pPr>
            <a:r>
              <a:rPr lang="ru-RU" sz="2400">
                <a:latin typeface="Arial"/>
                <a:ea typeface="Arial"/>
                <a:cs typeface="Arial"/>
                <a:sym typeface="Arial"/>
              </a:rPr>
              <a:t>1.</a:t>
            </a:r>
            <a:endParaRPr/>
          </a:p>
          <a:p>
            <a:pPr marL="0" lvl="0" indent="0" algn="l" rtl="0">
              <a:lnSpc>
                <a:spcPct val="90000"/>
              </a:lnSpc>
              <a:spcBef>
                <a:spcPts val="1000"/>
              </a:spcBef>
              <a:spcAft>
                <a:spcPts val="0"/>
              </a:spcAft>
              <a:buClr>
                <a:schemeClr val="dk1"/>
              </a:buClr>
              <a:buSzPts val="2400"/>
              <a:buNone/>
            </a:pPr>
            <a:r>
              <a:rPr lang="ru-RU" sz="2400">
                <a:latin typeface="Arial"/>
                <a:ea typeface="Arial"/>
                <a:cs typeface="Arial"/>
                <a:sym typeface="Arial"/>
              </a:rPr>
              <a:t>2. </a:t>
            </a:r>
            <a:endParaRPr/>
          </a:p>
        </p:txBody>
      </p:sp>
      <p:sp>
        <p:nvSpPr>
          <p:cNvPr id="877" name="Google Shape;877;p67"/>
          <p:cNvSpPr/>
          <p:nvPr/>
        </p:nvSpPr>
        <p:spPr>
          <a:xfrm>
            <a:off x="838200" y="1338625"/>
            <a:ext cx="86727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dirty="0">
                <a:solidFill>
                  <a:schemeClr val="dk1"/>
                </a:solidFill>
                <a:latin typeface="Arial"/>
                <a:ea typeface="Arial"/>
                <a:cs typeface="Arial"/>
                <a:sym typeface="Arial"/>
              </a:rPr>
              <a:t>Используя приведенный выше раздел рабочей тетради, перечислите, что вы будете ДЕЛАТЬ, чтобы оказать помощь пациенту со следующими симптомами:</a:t>
            </a:r>
            <a:endParaRPr dirty="0"/>
          </a:p>
        </p:txBody>
      </p:sp>
      <p:pic>
        <p:nvPicPr>
          <p:cNvPr id="878" name="Google Shape;878;p67"/>
          <p:cNvPicPr preferRelativeResize="0"/>
          <p:nvPr/>
        </p:nvPicPr>
        <p:blipFill rotWithShape="1">
          <a:blip r:embed="rId3">
            <a:alphaModFix/>
          </a:blip>
          <a:srcRect/>
          <a:stretch/>
        </p:blipFill>
        <p:spPr>
          <a:xfrm>
            <a:off x="9735399" y="365124"/>
            <a:ext cx="2170852" cy="1696758"/>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Вопрос из рабочей тетради № 6</a:t>
            </a:r>
            <a:endParaRPr dirty="0"/>
          </a:p>
        </p:txBody>
      </p:sp>
      <p:sp>
        <p:nvSpPr>
          <p:cNvPr id="885" name="Google Shape;885;p68"/>
          <p:cNvSpPr txBox="1">
            <a:spLocks noGrp="1"/>
          </p:cNvSpPr>
          <p:nvPr>
            <p:ph type="body" idx="1"/>
          </p:nvPr>
        </p:nvSpPr>
        <p:spPr>
          <a:xfrm>
            <a:off x="838200" y="2646919"/>
            <a:ext cx="10515600" cy="38995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a:latin typeface="Arial"/>
                <a:ea typeface="Arial"/>
                <a:cs typeface="Arial"/>
                <a:sym typeface="Arial"/>
              </a:rPr>
              <a:t>Затрудненное дыхание, хриплый голос и стридор на вдохе. Вы подозреваете воспаление дыхательных путей</a:t>
            </a:r>
            <a:endParaRPr/>
          </a:p>
          <a:p>
            <a:pPr marL="0" lvl="0" indent="0" algn="l" rtl="0">
              <a:lnSpc>
                <a:spcPct val="90000"/>
              </a:lnSpc>
              <a:spcBef>
                <a:spcPts val="1000"/>
              </a:spcBef>
              <a:spcAft>
                <a:spcPts val="0"/>
              </a:spcAft>
              <a:buClr>
                <a:schemeClr val="dk1"/>
              </a:buClr>
              <a:buSzPts val="2400"/>
              <a:buNone/>
            </a:pPr>
            <a:endParaRPr sz="2400">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r>
              <a:rPr lang="ru-RU" sz="2400">
                <a:latin typeface="Arial"/>
                <a:ea typeface="Arial"/>
                <a:cs typeface="Arial"/>
                <a:sym typeface="Arial"/>
              </a:rPr>
              <a:t>1.</a:t>
            </a:r>
            <a:endParaRPr/>
          </a:p>
          <a:p>
            <a:pPr marL="0" lvl="0" indent="0" algn="l" rtl="0">
              <a:lnSpc>
                <a:spcPct val="90000"/>
              </a:lnSpc>
              <a:spcBef>
                <a:spcPts val="1000"/>
              </a:spcBef>
              <a:spcAft>
                <a:spcPts val="0"/>
              </a:spcAft>
              <a:buClr>
                <a:schemeClr val="dk1"/>
              </a:buClr>
              <a:buSzPts val="2400"/>
              <a:buNone/>
            </a:pPr>
            <a:r>
              <a:rPr lang="ru-RU" sz="2400">
                <a:latin typeface="Arial"/>
                <a:ea typeface="Arial"/>
                <a:cs typeface="Arial"/>
                <a:sym typeface="Arial"/>
              </a:rPr>
              <a:t>2.</a:t>
            </a:r>
            <a:endParaRPr/>
          </a:p>
          <a:p>
            <a:pPr marL="0" lvl="0" indent="0" algn="l" rtl="0">
              <a:lnSpc>
                <a:spcPct val="90000"/>
              </a:lnSpc>
              <a:spcBef>
                <a:spcPts val="1000"/>
              </a:spcBef>
              <a:spcAft>
                <a:spcPts val="0"/>
              </a:spcAft>
              <a:buClr>
                <a:schemeClr val="dk1"/>
              </a:buClr>
              <a:buSzPts val="2400"/>
              <a:buNone/>
            </a:pPr>
            <a:r>
              <a:rPr lang="ru-RU" sz="2400">
                <a:latin typeface="Arial"/>
                <a:ea typeface="Arial"/>
                <a:cs typeface="Arial"/>
                <a:sym typeface="Arial"/>
              </a:rPr>
              <a:t>3. </a:t>
            </a:r>
            <a:endParaRPr/>
          </a:p>
        </p:txBody>
      </p:sp>
      <p:sp>
        <p:nvSpPr>
          <p:cNvPr id="886" name="Google Shape;886;p68"/>
          <p:cNvSpPr/>
          <p:nvPr/>
        </p:nvSpPr>
        <p:spPr>
          <a:xfrm>
            <a:off x="838200" y="1321350"/>
            <a:ext cx="86727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a:solidFill>
                  <a:schemeClr val="dk1"/>
                </a:solidFill>
                <a:latin typeface="Arial"/>
                <a:ea typeface="Arial"/>
                <a:cs typeface="Arial"/>
                <a:sym typeface="Arial"/>
              </a:rPr>
              <a:t>Используя приведенный выше раздел рабочей тетради, перечислите, что вы будете ДЕЛАТЬ, чтобы оказать помощь пациенту со следующими симптомами:</a:t>
            </a:r>
            <a:endParaRPr/>
          </a:p>
        </p:txBody>
      </p:sp>
      <p:pic>
        <p:nvPicPr>
          <p:cNvPr id="887" name="Google Shape;887;p68"/>
          <p:cNvPicPr preferRelativeResize="0"/>
          <p:nvPr/>
        </p:nvPicPr>
        <p:blipFill rotWithShape="1">
          <a:blip r:embed="rId3">
            <a:alphaModFix/>
          </a:blip>
          <a:srcRect/>
          <a:stretch/>
        </p:blipFill>
        <p:spPr>
          <a:xfrm>
            <a:off x="9735399" y="365124"/>
            <a:ext cx="2170852" cy="1696758"/>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600"/>
              <a:buFont typeface="Arial"/>
              <a:buNone/>
            </a:pPr>
            <a:r>
              <a:rPr lang="ru-RU" sz="3600">
                <a:solidFill>
                  <a:srgbClr val="1F3864"/>
                </a:solidFill>
                <a:latin typeface="Arial"/>
                <a:ea typeface="Arial"/>
                <a:cs typeface="Arial"/>
                <a:sym typeface="Arial"/>
              </a:rPr>
              <a:t>Особые </a:t>
            </a:r>
            <a:r>
              <a:rPr lang="ru-RU" sz="3600" u="sng">
                <a:solidFill>
                  <a:srgbClr val="1F3864"/>
                </a:solidFill>
                <a:latin typeface="Arial"/>
                <a:ea typeface="Arial"/>
                <a:cs typeface="Arial"/>
                <a:sym typeface="Arial"/>
              </a:rPr>
              <a:t>педиатрические</a:t>
            </a:r>
            <a:r>
              <a:rPr lang="ru-RU" sz="3600">
                <a:solidFill>
                  <a:srgbClr val="1F3864"/>
                </a:solidFill>
                <a:latin typeface="Arial"/>
                <a:ea typeface="Arial"/>
                <a:cs typeface="Arial"/>
                <a:sym typeface="Arial"/>
              </a:rPr>
              <a:t> аспекты:</a:t>
            </a:r>
            <a:r>
              <a:rPr lang="ru-RU" sz="3600">
                <a:latin typeface="Arial"/>
                <a:ea typeface="Arial"/>
                <a:cs typeface="Arial"/>
                <a:sym typeface="Arial"/>
              </a:rPr>
              <a:t> </a:t>
            </a:r>
            <a:r>
              <a:rPr lang="ru-RU" sz="3600">
                <a:solidFill>
                  <a:schemeClr val="accent2"/>
                </a:solidFill>
                <a:latin typeface="Arial"/>
                <a:ea typeface="Arial"/>
                <a:cs typeface="Arial"/>
                <a:sym typeface="Arial"/>
              </a:rPr>
              <a:t>признаки опасности</a:t>
            </a:r>
            <a:r>
              <a:rPr lang="ru-RU" sz="3600">
                <a:solidFill>
                  <a:srgbClr val="FF0000"/>
                </a:solidFill>
                <a:latin typeface="Arial"/>
                <a:ea typeface="Arial"/>
                <a:cs typeface="Arial"/>
                <a:sym typeface="Arial"/>
              </a:rPr>
              <a:t>  </a:t>
            </a:r>
            <a:endParaRPr/>
          </a:p>
        </p:txBody>
      </p:sp>
      <p:sp>
        <p:nvSpPr>
          <p:cNvPr id="894" name="Google Shape;894;p69"/>
          <p:cNvSpPr txBox="1">
            <a:spLocks noGrp="1"/>
          </p:cNvSpPr>
          <p:nvPr>
            <p:ph type="body" idx="1"/>
          </p:nvPr>
        </p:nvSpPr>
        <p:spPr>
          <a:xfrm>
            <a:off x="838200" y="2031923"/>
            <a:ext cx="10515600" cy="414503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ru-RU" sz="2400" dirty="0">
                <a:latin typeface="Arial"/>
                <a:ea typeface="Arial"/>
                <a:cs typeface="Arial"/>
                <a:sym typeface="Arial"/>
              </a:rPr>
              <a:t>Признаки обструкции дыхательных путей (неспособность глотать, слюнотечение, стридор) </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Повышенное дыхательное усилие</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Цианоз</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Изменение психического состояния</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Плохо ест</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Рвота</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Судороги / конвульсии</a:t>
            </a:r>
            <a:endParaRPr dirty="0"/>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Низкая температура тела</a:t>
            </a:r>
            <a:endParaRPr dirty="0"/>
          </a:p>
          <a:p>
            <a:pPr marL="228600" lvl="0" indent="-76200" algn="l" rtl="0">
              <a:lnSpc>
                <a:spcPct val="90000"/>
              </a:lnSpc>
              <a:spcBef>
                <a:spcPts val="1000"/>
              </a:spcBef>
              <a:spcAft>
                <a:spcPts val="0"/>
              </a:spcAft>
              <a:buClr>
                <a:schemeClr val="dk1"/>
              </a:buClr>
              <a:buSzPts val="2400"/>
              <a:buNone/>
            </a:pPr>
            <a:endParaRPr sz="2400" dirty="0">
              <a:latin typeface="Arial"/>
              <a:ea typeface="Arial"/>
              <a:cs typeface="Arial"/>
              <a:sym typeface="Arial"/>
            </a:endParaRPr>
          </a:p>
        </p:txBody>
      </p:sp>
      <p:sp>
        <p:nvSpPr>
          <p:cNvPr id="895" name="Google Shape;895;p69"/>
          <p:cNvSpPr txBox="1"/>
          <p:nvPr/>
        </p:nvSpPr>
        <p:spPr>
          <a:xfrm>
            <a:off x="6096000" y="1825625"/>
            <a:ext cx="4866042" cy="4351338"/>
          </a:xfrm>
          <a:prstGeom prst="rect">
            <a:avLst/>
          </a:prstGeom>
          <a:noFill/>
          <a:ln>
            <a:noFill/>
          </a:ln>
        </p:spPr>
        <p:txBody>
          <a:bodyPr spcFirstLastPara="1" wrap="square" lIns="91425" tIns="45700" rIns="91425" bIns="45700" anchor="t" anchorCtr="0">
            <a:normAutofit/>
          </a:bodyPr>
          <a:lstStyle/>
          <a:p>
            <a:pPr marL="228600" marR="0" lvl="0" indent="-50800" algn="l" rtl="0">
              <a:lnSpc>
                <a:spcPct val="90000"/>
              </a:lnSpc>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pic>
        <p:nvPicPr>
          <p:cNvPr id="896" name="Google Shape;896;p69"/>
          <p:cNvPicPr preferRelativeResize="0"/>
          <p:nvPr/>
        </p:nvPicPr>
        <p:blipFill rotWithShape="1">
          <a:blip r:embed="rId3">
            <a:alphaModFix/>
          </a:blip>
          <a:srcRect/>
          <a:stretch/>
        </p:blipFill>
        <p:spPr>
          <a:xfrm>
            <a:off x="7042684" y="2862262"/>
            <a:ext cx="3240333" cy="2855343"/>
          </a:xfrm>
          <a:prstGeom prst="rect">
            <a:avLst/>
          </a:prstGeom>
          <a:noFill/>
          <a:ln>
            <a:noFill/>
          </a:ln>
        </p:spPr>
      </p:pic>
      <p:sp>
        <p:nvSpPr>
          <p:cNvPr id="897" name="Google Shape;897;p69"/>
          <p:cNvSpPr/>
          <p:nvPr/>
        </p:nvSpPr>
        <p:spPr>
          <a:xfrm>
            <a:off x="9285929" y="46677"/>
            <a:ext cx="3314098"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Calibri"/>
              <a:buNone/>
            </a:pPr>
            <a:r>
              <a:rPr lang="ru-RU" sz="15000" b="1" i="0" u="none" strike="noStrike" cap="none">
                <a:solidFill>
                  <a:schemeClr val="accent2"/>
                </a:solidFill>
                <a:latin typeface="Calibri"/>
                <a:ea typeface="Calibri"/>
                <a:cs typeface="Calibri"/>
                <a:sym typeface="Calibri"/>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7"/>
          <p:cNvSpPr txBox="1">
            <a:spLocks noGrp="1"/>
          </p:cNvSpPr>
          <p:nvPr>
            <p:ph type="body" idx="1"/>
          </p:nvPr>
        </p:nvSpPr>
        <p:spPr>
          <a:xfrm>
            <a:off x="2221149" y="3470087"/>
            <a:ext cx="9252625" cy="17149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00"/>
              <a:buNone/>
            </a:pPr>
            <a:r>
              <a:rPr lang="ru-RU" sz="2200" u="sng" dirty="0">
                <a:latin typeface="Arial"/>
                <a:ea typeface="Arial"/>
                <a:cs typeface="Arial"/>
                <a:sym typeface="Arial"/>
              </a:rPr>
              <a:t>Функции ЦНС</a:t>
            </a:r>
            <a:r>
              <a:rPr lang="ru-RU" sz="2200" b="1" u="sng" dirty="0">
                <a:latin typeface="Arial"/>
                <a:ea typeface="Arial"/>
                <a:cs typeface="Arial"/>
                <a:sym typeface="Arial"/>
              </a:rPr>
              <a:t> </a:t>
            </a:r>
            <a:endParaRPr dirty="0"/>
          </a:p>
          <a:p>
            <a:pPr marL="228600" lvl="0" indent="-228600" algn="l" rtl="0">
              <a:lnSpc>
                <a:spcPct val="90000"/>
              </a:lnSpc>
              <a:spcBef>
                <a:spcPts val="0"/>
              </a:spcBef>
              <a:spcAft>
                <a:spcPts val="0"/>
              </a:spcAft>
              <a:buClr>
                <a:schemeClr val="dk1"/>
              </a:buClr>
              <a:buSzPts val="2200"/>
              <a:buChar char="•"/>
            </a:pPr>
            <a:r>
              <a:rPr lang="ru-RU" sz="2200" b="1" dirty="0">
                <a:latin typeface="Arial"/>
                <a:ea typeface="Arial"/>
                <a:cs typeface="Arial"/>
                <a:sym typeface="Arial"/>
              </a:rPr>
              <a:t>Проверьте</a:t>
            </a:r>
            <a:r>
              <a:rPr lang="ru-RU" sz="2200" dirty="0">
                <a:latin typeface="Arial"/>
                <a:ea typeface="Arial"/>
                <a:cs typeface="Arial"/>
                <a:sym typeface="Arial"/>
              </a:rPr>
              <a:t> уровень сознания с помощью шкалы AVPU: </a:t>
            </a:r>
            <a:endParaRPr dirty="0"/>
          </a:p>
          <a:p>
            <a:pPr marL="800100" lvl="1" algn="l" rtl="0">
              <a:lnSpc>
                <a:spcPct val="90000"/>
              </a:lnSpc>
              <a:spcBef>
                <a:spcPts val="0"/>
              </a:spcBef>
              <a:spcAft>
                <a:spcPts val="0"/>
              </a:spcAft>
              <a:buClr>
                <a:schemeClr val="dk1"/>
              </a:buClr>
              <a:buSzPts val="2000"/>
              <a:buFont typeface="Wingdings" panose="05000000000000000000" pitchFamily="2" charset="2"/>
              <a:buChar char="ü"/>
            </a:pPr>
            <a:r>
              <a:rPr lang="ru-RU" sz="2000" dirty="0">
                <a:latin typeface="Arial"/>
                <a:ea typeface="Arial"/>
                <a:cs typeface="Arial"/>
                <a:sym typeface="Arial"/>
              </a:rPr>
              <a:t>Пациенты со сниженным уровнем сознания могут быть не в состоянии обеспечить проходимость дыхательных путей.</a:t>
            </a:r>
            <a:endParaRPr dirty="0"/>
          </a:p>
          <a:p>
            <a:pPr marL="800100" lvl="1" algn="l" rtl="0">
              <a:lnSpc>
                <a:spcPct val="90000"/>
              </a:lnSpc>
              <a:spcBef>
                <a:spcPts val="0"/>
              </a:spcBef>
              <a:spcAft>
                <a:spcPts val="0"/>
              </a:spcAft>
              <a:buClr>
                <a:schemeClr val="dk1"/>
              </a:buClr>
              <a:buSzPts val="2000"/>
              <a:buFont typeface="Wingdings" panose="05000000000000000000" pitchFamily="2" charset="2"/>
              <a:buChar char="ü"/>
            </a:pPr>
            <a:r>
              <a:rPr lang="ru-RU" sz="2000" dirty="0">
                <a:latin typeface="Arial"/>
                <a:ea typeface="Arial"/>
                <a:cs typeface="Arial"/>
                <a:sym typeface="Arial"/>
              </a:rPr>
              <a:t>Наркотики / инфекции / травмы могут повлиять на ту часть мозга, которая контролирует дыхание.</a:t>
            </a:r>
            <a:endParaRPr dirty="0"/>
          </a:p>
          <a:p>
            <a:pPr marL="228600" lvl="0" indent="-228600" algn="l" rtl="0">
              <a:lnSpc>
                <a:spcPct val="90000"/>
              </a:lnSpc>
              <a:spcBef>
                <a:spcPts val="0"/>
              </a:spcBef>
              <a:spcAft>
                <a:spcPts val="0"/>
              </a:spcAft>
              <a:buClr>
                <a:schemeClr val="dk1"/>
              </a:buClr>
              <a:buSzPts val="2200"/>
              <a:buChar char="•"/>
            </a:pPr>
            <a:r>
              <a:rPr lang="ru-RU" sz="2200" b="1" dirty="0">
                <a:latin typeface="Arial"/>
                <a:ea typeface="Arial"/>
                <a:cs typeface="Arial"/>
                <a:sym typeface="Arial"/>
              </a:rPr>
              <a:t>Проверьте</a:t>
            </a:r>
            <a:r>
              <a:rPr lang="ru-RU" sz="2200" dirty="0">
                <a:latin typeface="Arial"/>
                <a:ea typeface="Arial"/>
                <a:cs typeface="Arial"/>
                <a:sym typeface="Arial"/>
              </a:rPr>
              <a:t>,</a:t>
            </a:r>
            <a:r>
              <a:rPr lang="ru-RU" sz="2200" b="1" dirty="0">
                <a:latin typeface="Arial"/>
                <a:ea typeface="Arial"/>
                <a:cs typeface="Arial"/>
                <a:sym typeface="Arial"/>
              </a:rPr>
              <a:t> </a:t>
            </a:r>
            <a:r>
              <a:rPr lang="ru-RU" sz="2200" dirty="0">
                <a:latin typeface="Arial"/>
                <a:ea typeface="Arial"/>
                <a:cs typeface="Arial"/>
                <a:sym typeface="Arial"/>
              </a:rPr>
              <a:t>нет ли парализующих состояний, которые могут повлиять на дыхательные мышцы. </a:t>
            </a:r>
            <a:endParaRPr dirty="0"/>
          </a:p>
          <a:p>
            <a:pPr marL="228600" lvl="0" indent="-88900" algn="l" rtl="0">
              <a:lnSpc>
                <a:spcPct val="90000"/>
              </a:lnSpc>
              <a:spcBef>
                <a:spcPts val="0"/>
              </a:spcBef>
              <a:spcAft>
                <a:spcPts val="0"/>
              </a:spcAft>
              <a:buClr>
                <a:schemeClr val="dk1"/>
              </a:buClr>
              <a:buSzPts val="2200"/>
              <a:buNone/>
            </a:pPr>
            <a:endParaRPr sz="2200" dirty="0">
              <a:latin typeface="Arial"/>
              <a:ea typeface="Arial"/>
              <a:cs typeface="Arial"/>
              <a:sym typeface="Arial"/>
            </a:endParaRPr>
          </a:p>
          <a:p>
            <a:pPr marL="228600" lvl="0" indent="-88900" algn="l" rtl="0">
              <a:lnSpc>
                <a:spcPct val="90000"/>
              </a:lnSpc>
              <a:spcBef>
                <a:spcPts val="1000"/>
              </a:spcBef>
              <a:spcAft>
                <a:spcPts val="0"/>
              </a:spcAft>
              <a:buClr>
                <a:schemeClr val="dk1"/>
              </a:buClr>
              <a:buSzPts val="2200"/>
              <a:buNone/>
            </a:pPr>
            <a:endParaRPr sz="2200" dirty="0">
              <a:latin typeface="Arial"/>
              <a:ea typeface="Arial"/>
              <a:cs typeface="Arial"/>
              <a:sym typeface="Arial"/>
            </a:endParaRPr>
          </a:p>
        </p:txBody>
      </p:sp>
      <p:sp>
        <p:nvSpPr>
          <p:cNvPr id="318" name="Google Shape;318;p7"/>
          <p:cNvSpPr txBox="1"/>
          <p:nvPr/>
        </p:nvSpPr>
        <p:spPr>
          <a:xfrm>
            <a:off x="2221149" y="816003"/>
            <a:ext cx="9187774" cy="212804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r>
              <a:rPr lang="ru-RU" sz="2200" u="sng" dirty="0">
                <a:solidFill>
                  <a:schemeClr val="dk1"/>
                </a:solidFill>
                <a:latin typeface="Arial"/>
                <a:ea typeface="Arial"/>
                <a:cs typeface="Arial"/>
                <a:sym typeface="Arial"/>
              </a:rPr>
              <a:t>Кровообращение</a:t>
            </a:r>
            <a:endParaRPr dirty="0"/>
          </a:p>
          <a:p>
            <a:pPr marL="228600" marR="0" lvl="0" indent="-228600" algn="l" rtl="0">
              <a:lnSpc>
                <a:spcPct val="90000"/>
              </a:lnSpc>
              <a:spcBef>
                <a:spcPts val="0"/>
              </a:spcBef>
              <a:spcAft>
                <a:spcPts val="0"/>
              </a:spcAft>
              <a:buClr>
                <a:schemeClr val="dk1"/>
              </a:buClr>
              <a:buSzPts val="2200"/>
              <a:buFont typeface="Arial"/>
              <a:buChar char="•"/>
            </a:pPr>
            <a:r>
              <a:rPr lang="ru-RU" sz="2200" b="1" dirty="0">
                <a:solidFill>
                  <a:schemeClr val="dk1"/>
                </a:solidFill>
                <a:latin typeface="Arial"/>
                <a:ea typeface="Arial"/>
                <a:cs typeface="Arial"/>
                <a:sym typeface="Arial"/>
              </a:rPr>
              <a:t>Проверьте</a:t>
            </a:r>
            <a:r>
              <a:rPr lang="ru-RU" sz="2200" dirty="0">
                <a:solidFill>
                  <a:schemeClr val="dk1"/>
                </a:solidFill>
                <a:latin typeface="Arial"/>
                <a:ea typeface="Arial"/>
                <a:cs typeface="Arial"/>
                <a:sym typeface="Arial"/>
              </a:rPr>
              <a:t> время наполнения капилляров, частоту сердечных сокращений, частоту дыхания и артериальное давление на наличие признаков низкой перфузии.</a:t>
            </a:r>
            <a:endParaRPr dirty="0"/>
          </a:p>
          <a:p>
            <a:pPr marL="800100" marR="0" lvl="1" indent="-342900" algn="l" rtl="0">
              <a:lnSpc>
                <a:spcPct val="90000"/>
              </a:lnSpc>
              <a:spcBef>
                <a:spcPts val="0"/>
              </a:spcBef>
              <a:spcAft>
                <a:spcPts val="0"/>
              </a:spcAft>
              <a:buClr>
                <a:schemeClr val="dk1"/>
              </a:buClr>
              <a:buSzPts val="2000"/>
              <a:buFont typeface="Wingdings" panose="05000000000000000000" pitchFamily="2" charset="2"/>
              <a:buChar char="ü"/>
            </a:pPr>
            <a:r>
              <a:rPr lang="ru-RU" sz="2000" b="0" i="0" u="none" strike="noStrike" cap="none" dirty="0">
                <a:solidFill>
                  <a:schemeClr val="dk1"/>
                </a:solidFill>
                <a:latin typeface="Arial"/>
                <a:ea typeface="Arial"/>
                <a:cs typeface="Arial"/>
                <a:sym typeface="Arial"/>
              </a:rPr>
              <a:t>Шок, сердечный приступ, сердечная недостаточность или тяжелая инфекция могут сопровождаться нарушением перфузии и затруднением дыхания.</a:t>
            </a:r>
            <a:endParaRPr dirty="0"/>
          </a:p>
          <a:p>
            <a:pPr marL="228600" marR="0" lvl="0" indent="-228600" algn="l" rtl="0">
              <a:lnSpc>
                <a:spcPct val="90000"/>
              </a:lnSpc>
              <a:spcBef>
                <a:spcPts val="0"/>
              </a:spcBef>
              <a:spcAft>
                <a:spcPts val="0"/>
              </a:spcAft>
              <a:buClr>
                <a:schemeClr val="dk1"/>
              </a:buClr>
              <a:buSzPts val="2200"/>
              <a:buFont typeface="Arial"/>
              <a:buChar char="•"/>
            </a:pPr>
            <a:r>
              <a:rPr lang="ru-RU" sz="2200" b="1" dirty="0">
                <a:solidFill>
                  <a:schemeClr val="dk1"/>
                </a:solidFill>
                <a:latin typeface="Arial"/>
                <a:ea typeface="Arial"/>
                <a:cs typeface="Arial"/>
                <a:sym typeface="Arial"/>
              </a:rPr>
              <a:t>Проверьте</a:t>
            </a:r>
            <a:r>
              <a:rPr lang="ru-RU" sz="2200" dirty="0">
                <a:solidFill>
                  <a:schemeClr val="dk1"/>
                </a:solidFill>
                <a:latin typeface="Arial"/>
                <a:ea typeface="Arial"/>
                <a:cs typeface="Arial"/>
                <a:sym typeface="Arial"/>
              </a:rPr>
              <a:t>, нет ли отёков ног или </a:t>
            </a:r>
            <a:r>
              <a:rPr lang="ru-RU" sz="2200" i="1" dirty="0">
                <a:solidFill>
                  <a:schemeClr val="dk1"/>
                </a:solidFill>
                <a:latin typeface="Arial"/>
                <a:ea typeface="Arial"/>
                <a:cs typeface="Arial"/>
                <a:sym typeface="Arial"/>
              </a:rPr>
              <a:t>хрипов </a:t>
            </a:r>
            <a:r>
              <a:rPr lang="ru-RU" sz="2200" dirty="0">
                <a:solidFill>
                  <a:schemeClr val="dk1"/>
                </a:solidFill>
                <a:latin typeface="Arial"/>
                <a:ea typeface="Arial"/>
                <a:cs typeface="Arial"/>
                <a:sym typeface="Arial"/>
              </a:rPr>
              <a:t>в легких, которые могут быть признаками сердечной недостаточности.</a:t>
            </a:r>
            <a:endParaRPr dirty="0"/>
          </a:p>
        </p:txBody>
      </p:sp>
      <p:sp>
        <p:nvSpPr>
          <p:cNvPr id="319" name="Google Shape;319;p7"/>
          <p:cNvSpPr txBox="1"/>
          <p:nvPr/>
        </p:nvSpPr>
        <p:spPr>
          <a:xfrm>
            <a:off x="2318425" y="5859727"/>
            <a:ext cx="8458200" cy="961998"/>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dk1"/>
              </a:buClr>
              <a:buSzPts val="2200"/>
              <a:buFont typeface="Arial"/>
              <a:buNone/>
            </a:pPr>
            <a:r>
              <a:rPr lang="ru-RU" sz="2200" u="sng" dirty="0">
                <a:solidFill>
                  <a:schemeClr val="dk1"/>
                </a:solidFill>
                <a:latin typeface="Arial"/>
                <a:ea typeface="Arial"/>
                <a:cs typeface="Arial"/>
                <a:sym typeface="Arial"/>
              </a:rPr>
              <a:t>Полный осмотр:</a:t>
            </a:r>
            <a:endParaRPr dirty="0"/>
          </a:p>
          <a:p>
            <a:pPr marL="228600" marR="0" lvl="0" indent="-228600" algn="l" rtl="0">
              <a:lnSpc>
                <a:spcPct val="90000"/>
              </a:lnSpc>
              <a:spcBef>
                <a:spcPts val="0"/>
              </a:spcBef>
              <a:spcAft>
                <a:spcPts val="0"/>
              </a:spcAft>
              <a:buClr>
                <a:schemeClr val="dk1"/>
              </a:buClr>
              <a:buSzPts val="2200"/>
              <a:buFont typeface="Arial"/>
              <a:buChar char="•"/>
            </a:pPr>
            <a:r>
              <a:rPr lang="ru-RU" sz="2200" b="1" dirty="0">
                <a:solidFill>
                  <a:schemeClr val="dk1"/>
                </a:solidFill>
                <a:latin typeface="Arial"/>
                <a:ea typeface="Arial"/>
                <a:cs typeface="Arial"/>
                <a:sym typeface="Arial"/>
              </a:rPr>
              <a:t>Проверьте</a:t>
            </a:r>
            <a:r>
              <a:rPr lang="ru-RU" sz="2200" dirty="0">
                <a:solidFill>
                  <a:schemeClr val="dk1"/>
                </a:solidFill>
                <a:latin typeface="Arial"/>
                <a:ea typeface="Arial"/>
                <a:cs typeface="Arial"/>
                <a:sym typeface="Arial"/>
              </a:rPr>
              <a:t> движение стенки грудной клетки.</a:t>
            </a:r>
            <a:endParaRPr dirty="0"/>
          </a:p>
          <a:p>
            <a:pPr marL="228600" marR="0" lvl="0" indent="-228600" algn="l" rtl="0">
              <a:lnSpc>
                <a:spcPct val="90000"/>
              </a:lnSpc>
              <a:spcBef>
                <a:spcPts val="0"/>
              </a:spcBef>
              <a:spcAft>
                <a:spcPts val="0"/>
              </a:spcAft>
              <a:buClr>
                <a:schemeClr val="dk1"/>
              </a:buClr>
              <a:buSzPts val="2200"/>
              <a:buFont typeface="Arial"/>
              <a:buChar char="•"/>
            </a:pPr>
            <a:r>
              <a:rPr lang="ru-RU" sz="2200" b="1" dirty="0">
                <a:solidFill>
                  <a:schemeClr val="dk1"/>
                </a:solidFill>
                <a:latin typeface="Arial"/>
                <a:ea typeface="Arial"/>
                <a:cs typeface="Arial"/>
                <a:sym typeface="Arial"/>
              </a:rPr>
              <a:t>Проверьте</a:t>
            </a:r>
            <a:r>
              <a:rPr lang="ru-RU" sz="2200" dirty="0">
                <a:solidFill>
                  <a:schemeClr val="dk1"/>
                </a:solidFill>
                <a:latin typeface="Arial"/>
                <a:ea typeface="Arial"/>
                <a:cs typeface="Arial"/>
                <a:sym typeface="Arial"/>
              </a:rPr>
              <a:t>, нет ли проникающих травм.</a:t>
            </a:r>
            <a:endParaRPr dirty="0"/>
          </a:p>
        </p:txBody>
      </p:sp>
      <p:sp>
        <p:nvSpPr>
          <p:cNvPr id="320" name="Google Shape;320;p7"/>
          <p:cNvSpPr txBox="1">
            <a:spLocks noGrp="1"/>
          </p:cNvSpPr>
          <p:nvPr>
            <p:ph type="title"/>
          </p:nvPr>
        </p:nvSpPr>
        <p:spPr>
          <a:xfrm>
            <a:off x="267775" y="36275"/>
            <a:ext cx="10829716" cy="85772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Arial"/>
              <a:buNone/>
            </a:pPr>
            <a:r>
              <a:rPr lang="ru-RU" dirty="0">
                <a:solidFill>
                  <a:srgbClr val="1F3864"/>
                </a:solidFill>
                <a:latin typeface="Arial"/>
                <a:ea typeface="Arial"/>
                <a:cs typeface="Arial"/>
                <a:sym typeface="Arial"/>
              </a:rPr>
              <a:t>Ключевые элементы протокола ABCDE</a:t>
            </a:r>
            <a:endParaRPr dirty="0"/>
          </a:p>
        </p:txBody>
      </p:sp>
      <p:pic>
        <p:nvPicPr>
          <p:cNvPr id="321" name="Google Shape;321;p7" descr="A picture containing icon&#10;&#10;Description automatically generated"/>
          <p:cNvPicPr preferRelativeResize="0"/>
          <p:nvPr/>
        </p:nvPicPr>
        <p:blipFill rotWithShape="1">
          <a:blip r:embed="rId3">
            <a:alphaModFix/>
          </a:blip>
          <a:srcRect/>
          <a:stretch/>
        </p:blipFill>
        <p:spPr>
          <a:xfrm>
            <a:off x="264161" y="812723"/>
            <a:ext cx="1849481" cy="974726"/>
          </a:xfrm>
          <a:prstGeom prst="rect">
            <a:avLst/>
          </a:prstGeom>
          <a:noFill/>
          <a:ln>
            <a:noFill/>
          </a:ln>
        </p:spPr>
      </p:pic>
      <p:pic>
        <p:nvPicPr>
          <p:cNvPr id="322" name="Google Shape;322;p7" descr="A picture containing logo&#10;&#10;Description automatically generated"/>
          <p:cNvPicPr preferRelativeResize="0"/>
          <p:nvPr/>
        </p:nvPicPr>
        <p:blipFill rotWithShape="1">
          <a:blip r:embed="rId4">
            <a:alphaModFix/>
          </a:blip>
          <a:srcRect/>
          <a:stretch/>
        </p:blipFill>
        <p:spPr>
          <a:xfrm>
            <a:off x="261735" y="3387738"/>
            <a:ext cx="1804414" cy="962354"/>
          </a:xfrm>
          <a:prstGeom prst="rect">
            <a:avLst/>
          </a:prstGeom>
          <a:noFill/>
          <a:ln>
            <a:noFill/>
          </a:ln>
        </p:spPr>
      </p:pic>
      <p:pic>
        <p:nvPicPr>
          <p:cNvPr id="323" name="Google Shape;323;p7" descr="A picture containing text, clipart&#10;&#10;Description automatically generated"/>
          <p:cNvPicPr preferRelativeResize="0"/>
          <p:nvPr/>
        </p:nvPicPr>
        <p:blipFill rotWithShape="1">
          <a:blip r:embed="rId5">
            <a:alphaModFix/>
          </a:blip>
          <a:srcRect/>
          <a:stretch/>
        </p:blipFill>
        <p:spPr>
          <a:xfrm>
            <a:off x="259913" y="5689927"/>
            <a:ext cx="1827794" cy="961997"/>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Особые </a:t>
            </a:r>
            <a:r>
              <a:rPr lang="ru-RU" sz="4000" u="sng" dirty="0">
                <a:solidFill>
                  <a:srgbClr val="1F3864"/>
                </a:solidFill>
                <a:latin typeface="Arial"/>
                <a:ea typeface="Arial"/>
                <a:cs typeface="Arial"/>
                <a:sym typeface="Arial"/>
              </a:rPr>
              <a:t>педиатрические</a:t>
            </a:r>
            <a:r>
              <a:rPr lang="ru-RU" sz="4000" dirty="0">
                <a:solidFill>
                  <a:srgbClr val="1F3864"/>
                </a:solidFill>
                <a:latin typeface="Arial"/>
                <a:ea typeface="Arial"/>
                <a:cs typeface="Arial"/>
                <a:sym typeface="Arial"/>
              </a:rPr>
              <a:t> аспекты:</a:t>
            </a:r>
            <a:endParaRPr dirty="0"/>
          </a:p>
        </p:txBody>
      </p:sp>
      <p:sp>
        <p:nvSpPr>
          <p:cNvPr id="905" name="Google Shape;905;p70"/>
          <p:cNvSpPr txBox="1">
            <a:spLocks noGrp="1"/>
          </p:cNvSpPr>
          <p:nvPr>
            <p:ph type="body" idx="1"/>
          </p:nvPr>
        </p:nvSpPr>
        <p:spPr>
          <a:xfrm>
            <a:off x="838199" y="1825625"/>
            <a:ext cx="1070475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ru-RU" sz="2400" dirty="0">
                <a:latin typeface="Arial"/>
                <a:ea typeface="Arial"/>
                <a:cs typeface="Arial"/>
                <a:sym typeface="Arial"/>
              </a:rPr>
              <a:t>Свистящие хрипы у детей могут быть вызваны вирусной инфекцией или инородным предметом.</a:t>
            </a:r>
            <a:endParaRPr dirty="0"/>
          </a:p>
          <a:p>
            <a:pPr marL="228600" lvl="0" indent="-76200" algn="l" rtl="0">
              <a:lnSpc>
                <a:spcPct val="90000"/>
              </a:lnSpc>
              <a:spcBef>
                <a:spcPts val="1000"/>
              </a:spcBef>
              <a:spcAft>
                <a:spcPts val="0"/>
              </a:spcAft>
              <a:buClr>
                <a:schemeClr val="dk1"/>
              </a:buClr>
              <a:buSzPts val="2400"/>
              <a:buNone/>
            </a:pPr>
            <a:endParaRPr sz="2400"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Стридор может быть вызван отеком дыхательных путей или инородным предметом.</a:t>
            </a:r>
            <a:endParaRPr dirty="0"/>
          </a:p>
          <a:p>
            <a:pPr marL="228600" lvl="0" indent="-76200" algn="l" rtl="0">
              <a:lnSpc>
                <a:spcPct val="90000"/>
              </a:lnSpc>
              <a:spcBef>
                <a:spcPts val="1000"/>
              </a:spcBef>
              <a:spcAft>
                <a:spcPts val="0"/>
              </a:spcAft>
              <a:buClr>
                <a:schemeClr val="dk1"/>
              </a:buClr>
              <a:buSzPts val="2400"/>
              <a:buNone/>
            </a:pPr>
            <a:endParaRPr sz="2400"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Учащенное дыхание может быть единственным признаком пневмонии.</a:t>
            </a:r>
            <a:endParaRPr dirty="0"/>
          </a:p>
          <a:p>
            <a:pPr marL="228600" lvl="0" indent="-76200" algn="l" rtl="0">
              <a:lnSpc>
                <a:spcPct val="90000"/>
              </a:lnSpc>
              <a:spcBef>
                <a:spcPts val="1000"/>
              </a:spcBef>
              <a:spcAft>
                <a:spcPts val="0"/>
              </a:spcAft>
              <a:buClr>
                <a:schemeClr val="dk1"/>
              </a:buClr>
              <a:buSzPts val="2400"/>
              <a:buNone/>
            </a:pPr>
            <a:endParaRPr sz="2400"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Учащенное дыхание может указывать на диабетический кетоацидоз (ДКА) как первый признак диабета у детей.</a:t>
            </a:r>
            <a:endParaRPr dirty="0"/>
          </a:p>
        </p:txBody>
      </p:sp>
      <p:sp>
        <p:nvSpPr>
          <p:cNvPr id="906" name="Google Shape;906;p70"/>
          <p:cNvSpPr/>
          <p:nvPr/>
        </p:nvSpPr>
        <p:spPr>
          <a:xfrm>
            <a:off x="10459033" y="0"/>
            <a:ext cx="1732967"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Calibri"/>
              <a:buNone/>
            </a:pPr>
            <a:r>
              <a:rPr lang="ru-RU" sz="15000" b="1" i="0" u="none" strike="noStrike" cap="none" dirty="0">
                <a:solidFill>
                  <a:schemeClr val="accent2"/>
                </a:solidFill>
                <a:latin typeface="Calibri"/>
                <a:ea typeface="Calibri"/>
                <a:cs typeface="Calibri"/>
                <a:sym typeface="Calibri"/>
              </a:rPr>
              <a:t>!</a:t>
            </a:r>
            <a:endParaRP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dirty="0">
                <a:solidFill>
                  <a:srgbClr val="1F3864"/>
                </a:solidFill>
                <a:latin typeface="Arial"/>
                <a:ea typeface="Arial"/>
                <a:cs typeface="Arial"/>
                <a:sym typeface="Arial"/>
              </a:rPr>
              <a:t>Вопрос из рабочей тетради № 7</a:t>
            </a:r>
            <a:endParaRPr dirty="0"/>
          </a:p>
        </p:txBody>
      </p:sp>
      <p:sp>
        <p:nvSpPr>
          <p:cNvPr id="913" name="Google Shape;913;p71"/>
          <p:cNvSpPr txBox="1">
            <a:spLocks noGrp="1"/>
          </p:cNvSpPr>
          <p:nvPr>
            <p:ph type="body" idx="1"/>
          </p:nvPr>
        </p:nvSpPr>
        <p:spPr>
          <a:xfrm>
            <a:off x="838200" y="1619489"/>
            <a:ext cx="8897199" cy="4813989"/>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400"/>
              <a:buFont typeface="Arial"/>
              <a:buNone/>
            </a:pPr>
            <a:r>
              <a:rPr lang="ru-RU" sz="2400">
                <a:latin typeface="Arial"/>
                <a:ea typeface="Arial"/>
                <a:cs typeface="Arial"/>
                <a:sym typeface="Arial"/>
              </a:rPr>
              <a:t>Используя приведенный выше раздел рабочей тетради, перечислите признаки опасности для детей:</a:t>
            </a:r>
            <a:endParaRPr/>
          </a:p>
          <a:p>
            <a:pPr marL="0" marR="0" lvl="0" indent="0" algn="l" rtl="0">
              <a:lnSpc>
                <a:spcPct val="100000"/>
              </a:lnSpc>
              <a:spcBef>
                <a:spcPts val="0"/>
              </a:spcBef>
              <a:spcAft>
                <a:spcPts val="0"/>
              </a:spcAft>
              <a:buClr>
                <a:schemeClr val="dk1"/>
              </a:buClr>
              <a:buSzPts val="2400"/>
              <a:buFont typeface="Calibri"/>
              <a:buNone/>
            </a:pPr>
            <a:endParaRPr sz="2400">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ru-RU" sz="2400">
                <a:latin typeface="Arial"/>
                <a:ea typeface="Arial"/>
                <a:cs typeface="Arial"/>
                <a:sym typeface="Arial"/>
              </a:rPr>
              <a:t>1.</a:t>
            </a:r>
            <a:endParaRPr/>
          </a:p>
          <a:p>
            <a:pPr marL="0" marR="0" lvl="0" indent="0" algn="l" rtl="0">
              <a:lnSpc>
                <a:spcPct val="100000"/>
              </a:lnSpc>
              <a:spcBef>
                <a:spcPts val="0"/>
              </a:spcBef>
              <a:spcAft>
                <a:spcPts val="0"/>
              </a:spcAft>
              <a:buClr>
                <a:schemeClr val="dk1"/>
              </a:buClr>
              <a:buSzPts val="2400"/>
              <a:buFont typeface="Arial"/>
              <a:buNone/>
            </a:pPr>
            <a:r>
              <a:rPr lang="ru-RU" sz="2400">
                <a:latin typeface="Arial"/>
                <a:ea typeface="Arial"/>
                <a:cs typeface="Arial"/>
                <a:sym typeface="Arial"/>
              </a:rPr>
              <a:t>2.</a:t>
            </a:r>
            <a:endParaRPr/>
          </a:p>
          <a:p>
            <a:pPr marL="0" marR="0" lvl="0" indent="0" algn="l" rtl="0">
              <a:lnSpc>
                <a:spcPct val="100000"/>
              </a:lnSpc>
              <a:spcBef>
                <a:spcPts val="0"/>
              </a:spcBef>
              <a:spcAft>
                <a:spcPts val="0"/>
              </a:spcAft>
              <a:buClr>
                <a:schemeClr val="dk1"/>
              </a:buClr>
              <a:buSzPts val="2400"/>
              <a:buFont typeface="Arial"/>
              <a:buNone/>
            </a:pPr>
            <a:r>
              <a:rPr lang="ru-RU" sz="2400">
                <a:latin typeface="Arial"/>
                <a:ea typeface="Arial"/>
                <a:cs typeface="Arial"/>
                <a:sym typeface="Arial"/>
              </a:rPr>
              <a:t>3.</a:t>
            </a:r>
            <a:endParaRPr/>
          </a:p>
          <a:p>
            <a:pPr marL="0" marR="0" lvl="0" indent="0" algn="l" rtl="0">
              <a:lnSpc>
                <a:spcPct val="100000"/>
              </a:lnSpc>
              <a:spcBef>
                <a:spcPts val="0"/>
              </a:spcBef>
              <a:spcAft>
                <a:spcPts val="0"/>
              </a:spcAft>
              <a:buClr>
                <a:schemeClr val="dk1"/>
              </a:buClr>
              <a:buSzPts val="2400"/>
              <a:buFont typeface="Arial"/>
              <a:buNone/>
            </a:pPr>
            <a:r>
              <a:rPr lang="ru-RU" sz="2400">
                <a:latin typeface="Arial"/>
                <a:ea typeface="Arial"/>
                <a:cs typeface="Arial"/>
                <a:sym typeface="Arial"/>
              </a:rPr>
              <a:t>4.</a:t>
            </a:r>
            <a:endParaRPr/>
          </a:p>
          <a:p>
            <a:pPr marL="0" marR="0" lvl="0" indent="0" algn="l" rtl="0">
              <a:lnSpc>
                <a:spcPct val="100000"/>
              </a:lnSpc>
              <a:spcBef>
                <a:spcPts val="0"/>
              </a:spcBef>
              <a:spcAft>
                <a:spcPts val="0"/>
              </a:spcAft>
              <a:buClr>
                <a:schemeClr val="dk1"/>
              </a:buClr>
              <a:buSzPts val="2400"/>
              <a:buFont typeface="Arial"/>
              <a:buNone/>
            </a:pPr>
            <a:r>
              <a:rPr lang="ru-RU" sz="2400">
                <a:latin typeface="Arial"/>
                <a:ea typeface="Arial"/>
                <a:cs typeface="Arial"/>
                <a:sym typeface="Arial"/>
              </a:rPr>
              <a:t>5.</a:t>
            </a:r>
            <a:endParaRPr/>
          </a:p>
          <a:p>
            <a:pPr marL="0" marR="0" lvl="0" indent="0" algn="l" rtl="0">
              <a:lnSpc>
                <a:spcPct val="100000"/>
              </a:lnSpc>
              <a:spcBef>
                <a:spcPts val="0"/>
              </a:spcBef>
              <a:spcAft>
                <a:spcPts val="0"/>
              </a:spcAft>
              <a:buClr>
                <a:schemeClr val="dk1"/>
              </a:buClr>
              <a:buSzPts val="2400"/>
              <a:buFont typeface="Arial"/>
              <a:buNone/>
            </a:pPr>
            <a:r>
              <a:rPr lang="ru-RU" sz="2400">
                <a:latin typeface="Arial"/>
                <a:ea typeface="Arial"/>
                <a:cs typeface="Arial"/>
                <a:sym typeface="Arial"/>
              </a:rPr>
              <a:t>6.</a:t>
            </a:r>
            <a:endParaRPr/>
          </a:p>
          <a:p>
            <a:pPr marL="0" marR="0" lvl="0" indent="0" algn="l" rtl="0">
              <a:lnSpc>
                <a:spcPct val="100000"/>
              </a:lnSpc>
              <a:spcBef>
                <a:spcPts val="0"/>
              </a:spcBef>
              <a:spcAft>
                <a:spcPts val="0"/>
              </a:spcAft>
              <a:buClr>
                <a:schemeClr val="dk1"/>
              </a:buClr>
              <a:buSzPts val="2400"/>
              <a:buFont typeface="Arial"/>
              <a:buNone/>
            </a:pPr>
            <a:r>
              <a:rPr lang="ru-RU" sz="2400">
                <a:latin typeface="Arial"/>
                <a:ea typeface="Arial"/>
                <a:cs typeface="Arial"/>
                <a:sym typeface="Arial"/>
              </a:rPr>
              <a:t>7.</a:t>
            </a:r>
            <a:endParaRPr/>
          </a:p>
          <a:p>
            <a:pPr marL="0" marR="0" lvl="0" indent="0" algn="l" rtl="0">
              <a:lnSpc>
                <a:spcPct val="100000"/>
              </a:lnSpc>
              <a:spcBef>
                <a:spcPts val="0"/>
              </a:spcBef>
              <a:spcAft>
                <a:spcPts val="0"/>
              </a:spcAft>
              <a:buClr>
                <a:schemeClr val="dk1"/>
              </a:buClr>
              <a:buSzPts val="2400"/>
              <a:buFont typeface="Arial"/>
              <a:buNone/>
            </a:pPr>
            <a:r>
              <a:rPr lang="ru-RU" sz="2400">
                <a:latin typeface="Arial"/>
                <a:ea typeface="Arial"/>
                <a:cs typeface="Arial"/>
                <a:sym typeface="Arial"/>
              </a:rPr>
              <a:t>8.</a:t>
            </a:r>
            <a:endParaRPr/>
          </a:p>
          <a:p>
            <a:pPr marL="0" marR="0" lvl="0" indent="0" algn="l" rtl="0">
              <a:lnSpc>
                <a:spcPct val="100000"/>
              </a:lnSpc>
              <a:spcBef>
                <a:spcPts val="0"/>
              </a:spcBef>
              <a:spcAft>
                <a:spcPts val="0"/>
              </a:spcAft>
              <a:buClr>
                <a:schemeClr val="dk1"/>
              </a:buClr>
              <a:buSzPts val="2400"/>
              <a:buFont typeface="Calibri"/>
              <a:buNone/>
            </a:pPr>
            <a:endParaRPr sz="2400">
              <a:latin typeface="Arial"/>
              <a:ea typeface="Arial"/>
              <a:cs typeface="Arial"/>
              <a:sym typeface="Arial"/>
            </a:endParaRPr>
          </a:p>
        </p:txBody>
      </p:sp>
      <p:pic>
        <p:nvPicPr>
          <p:cNvPr id="914" name="Google Shape;914;p71"/>
          <p:cNvPicPr preferRelativeResize="0"/>
          <p:nvPr/>
        </p:nvPicPr>
        <p:blipFill rotWithShape="1">
          <a:blip r:embed="rId3">
            <a:alphaModFix/>
          </a:blip>
          <a:srcRect/>
          <a:stretch/>
        </p:blipFill>
        <p:spPr>
          <a:xfrm>
            <a:off x="9735399" y="365124"/>
            <a:ext cx="2170852" cy="1696758"/>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Порядок действий при передаче пациента</a:t>
            </a:r>
            <a:endParaRPr/>
          </a:p>
        </p:txBody>
      </p:sp>
      <p:sp>
        <p:nvSpPr>
          <p:cNvPr id="921" name="Google Shape;921;p72"/>
          <p:cNvSpPr txBox="1">
            <a:spLocks noGrp="1"/>
          </p:cNvSpPr>
          <p:nvPr>
            <p:ph type="body" idx="1"/>
          </p:nvPr>
        </p:nvSpPr>
        <p:spPr>
          <a:xfrm>
            <a:off x="838200" y="161226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ru-RU" sz="2400" b="1" dirty="0">
                <a:latin typeface="Arial"/>
                <a:ea typeface="Arial"/>
                <a:cs typeface="Arial"/>
                <a:sym typeface="Arial"/>
              </a:rPr>
              <a:t>Постоянный мониторинг</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Действие ингаляционных препаратов, таких как </a:t>
            </a:r>
            <a:r>
              <a:rPr lang="ru-RU" dirty="0" err="1">
                <a:latin typeface="Arial"/>
                <a:ea typeface="Arial"/>
                <a:cs typeface="Arial"/>
                <a:sym typeface="Arial"/>
              </a:rPr>
              <a:t>сальбутамол</a:t>
            </a:r>
            <a:r>
              <a:rPr lang="ru-RU" dirty="0">
                <a:latin typeface="Arial"/>
                <a:ea typeface="Arial"/>
                <a:cs typeface="Arial"/>
                <a:sym typeface="Arial"/>
              </a:rPr>
              <a:t>, продолжается около 3 часов.</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Тяжелая аллергическая реакция может возобновиться, когда закончится действие адреналина.</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Действие налоксона продолжается всего </a:t>
            </a:r>
            <a:r>
              <a:rPr lang="ru-RU" b="1" dirty="0">
                <a:latin typeface="Arial"/>
                <a:ea typeface="Arial"/>
                <a:cs typeface="Arial"/>
                <a:sym typeface="Arial"/>
              </a:rPr>
              <a:t>около 1 часа</a:t>
            </a:r>
            <a:r>
              <a:rPr lang="ru-RU" dirty="0">
                <a:latin typeface="Arial"/>
                <a:ea typeface="Arial"/>
                <a:cs typeface="Arial"/>
                <a:sym typeface="Arial"/>
              </a:rPr>
              <a:t>, поэтому могут потребоваться повторные дозы.</a:t>
            </a:r>
            <a:endParaRPr dirty="0"/>
          </a:p>
          <a:p>
            <a:pPr marL="1257300" lvl="2" algn="l" rtl="0">
              <a:lnSpc>
                <a:spcPct val="90000"/>
              </a:lnSpc>
              <a:spcBef>
                <a:spcPts val="500"/>
              </a:spcBef>
              <a:spcAft>
                <a:spcPts val="0"/>
              </a:spcAft>
              <a:buClr>
                <a:schemeClr val="dk1"/>
              </a:buClr>
              <a:buSzPts val="2400"/>
              <a:buFont typeface="Wingdings" panose="05000000000000000000" pitchFamily="2" charset="2"/>
              <a:buChar char="ü"/>
            </a:pPr>
            <a:r>
              <a:rPr lang="ru-RU" sz="2400" dirty="0">
                <a:latin typeface="Arial"/>
                <a:ea typeface="Arial"/>
                <a:cs typeface="Arial"/>
                <a:sym typeface="Arial"/>
              </a:rPr>
              <a:t>Действие большинства опиоидных препаратов превышает этот срок.</a:t>
            </a:r>
            <a:endParaRPr dirty="0"/>
          </a:p>
          <a:p>
            <a:pPr marL="685800" lvl="1" indent="-228600" algn="l" rtl="0">
              <a:lnSpc>
                <a:spcPct val="90000"/>
              </a:lnSpc>
              <a:spcBef>
                <a:spcPts val="500"/>
              </a:spcBef>
              <a:spcAft>
                <a:spcPts val="0"/>
              </a:spcAft>
              <a:buClr>
                <a:schemeClr val="dk1"/>
              </a:buClr>
              <a:buSzPts val="2400"/>
              <a:buChar char="•"/>
            </a:pPr>
            <a:r>
              <a:rPr lang="ru-RU" dirty="0">
                <a:latin typeface="Arial"/>
                <a:ea typeface="Arial"/>
                <a:cs typeface="Arial"/>
                <a:sym typeface="Arial"/>
              </a:rPr>
              <a:t>После травм, полученных при погружении под воду, у человека могут развиться проблемы с дыханием в дальнейшем.</a:t>
            </a:r>
            <a:endParaRPr dirty="0"/>
          </a:p>
        </p:txBody>
      </p:sp>
      <p:sp>
        <p:nvSpPr>
          <p:cNvPr id="922" name="Google Shape;922;p72"/>
          <p:cNvSpPr/>
          <p:nvPr/>
        </p:nvSpPr>
        <p:spPr>
          <a:xfrm>
            <a:off x="838200" y="5419348"/>
            <a:ext cx="10187189" cy="8925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dirty="0">
              <a:solidFill>
                <a:schemeClr val="dk1"/>
              </a:solidFill>
              <a:latin typeface="Arial"/>
              <a:ea typeface="Arial"/>
              <a:cs typeface="Arial"/>
              <a:sym typeface="Arial"/>
            </a:endParaRPr>
          </a:p>
          <a:p>
            <a:pPr marL="0" marR="0" lvl="0" indent="0" algn="ctr" rtl="0">
              <a:spcBef>
                <a:spcPts val="0"/>
              </a:spcBef>
              <a:spcAft>
                <a:spcPts val="0"/>
              </a:spcAft>
              <a:buNone/>
            </a:pPr>
            <a:r>
              <a:rPr lang="ru-RU" sz="2800" dirty="0">
                <a:solidFill>
                  <a:schemeClr val="accent2"/>
                </a:solidFill>
                <a:latin typeface="Arial"/>
                <a:ea typeface="Arial"/>
                <a:cs typeface="Arial"/>
                <a:sym typeface="Arial"/>
              </a:rPr>
              <a:t>Помните, что за этими пациентами нужно внимательно наблюдать!</a:t>
            </a:r>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Аспекты транспортировки </a:t>
            </a:r>
            <a:endParaRPr/>
          </a:p>
        </p:txBody>
      </p:sp>
      <p:sp>
        <p:nvSpPr>
          <p:cNvPr id="929" name="Google Shape;929;p73"/>
          <p:cNvSpPr txBox="1">
            <a:spLocks noGrp="1"/>
          </p:cNvSpPr>
          <p:nvPr>
            <p:ph type="body" idx="1"/>
          </p:nvPr>
        </p:nvSpPr>
        <p:spPr>
          <a:xfrm>
            <a:off x="838200" y="1477442"/>
            <a:ext cx="7391400" cy="435133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ru-RU" sz="2400" dirty="0">
                <a:latin typeface="Arial"/>
                <a:ea typeface="Arial"/>
                <a:cs typeface="Arial"/>
                <a:sym typeface="Arial"/>
              </a:rPr>
              <a:t>В процессе передачи / перевода никогда не оставляйте без наблюдения пациента, которому может потребоваться специализированная помощь для обеспечения проходимости дыхательных путей.</a:t>
            </a:r>
            <a:endParaRPr dirty="0"/>
          </a:p>
          <a:p>
            <a:pPr marL="228600" lvl="0" indent="-76200" algn="l" rtl="0">
              <a:lnSpc>
                <a:spcPct val="90000"/>
              </a:lnSpc>
              <a:spcBef>
                <a:spcPts val="1000"/>
              </a:spcBef>
              <a:spcAft>
                <a:spcPts val="0"/>
              </a:spcAft>
              <a:buClr>
                <a:schemeClr val="dk1"/>
              </a:buClr>
              <a:buSzPts val="2400"/>
              <a:buNone/>
            </a:pPr>
            <a:endParaRPr sz="2400"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2400"/>
              <a:buChar char="•"/>
            </a:pPr>
            <a:r>
              <a:rPr lang="ru-RU" sz="2400" dirty="0">
                <a:latin typeface="Arial"/>
                <a:ea typeface="Arial"/>
                <a:cs typeface="Arial"/>
                <a:sym typeface="Arial"/>
              </a:rPr>
              <a:t>Как можно </a:t>
            </a:r>
            <a:r>
              <a:rPr lang="ru-RU" sz="2400" dirty="0">
                <a:solidFill>
                  <a:schemeClr val="accent2"/>
                </a:solidFill>
                <a:latin typeface="Arial"/>
                <a:ea typeface="Arial"/>
                <a:cs typeface="Arial"/>
                <a:sym typeface="Arial"/>
              </a:rPr>
              <a:t>раньше </a:t>
            </a:r>
            <a:r>
              <a:rPr lang="ru-RU" sz="2400" dirty="0">
                <a:latin typeface="Arial"/>
                <a:ea typeface="Arial"/>
                <a:cs typeface="Arial"/>
                <a:sym typeface="Arial"/>
              </a:rPr>
              <a:t>организуйте перевод пациента, которому может потребоваться искусственная вентиляция легких.</a:t>
            </a:r>
            <a:endParaRPr dirty="0"/>
          </a:p>
        </p:txBody>
      </p:sp>
      <p:pic>
        <p:nvPicPr>
          <p:cNvPr id="930" name="Google Shape;930;p73"/>
          <p:cNvPicPr preferRelativeResize="0"/>
          <p:nvPr/>
        </p:nvPicPr>
        <p:blipFill rotWithShape="1">
          <a:blip r:embed="rId3">
            <a:alphaModFix/>
          </a:blip>
          <a:srcRect/>
          <a:stretch/>
        </p:blipFill>
        <p:spPr>
          <a:xfrm>
            <a:off x="7203453" y="1825625"/>
            <a:ext cx="4054483" cy="2828268"/>
          </a:xfrm>
          <a:prstGeom prst="rect">
            <a:avLst/>
          </a:prstGeom>
          <a:noFill/>
          <a:ln>
            <a:noFill/>
          </a:ln>
        </p:spPr>
      </p:pic>
      <p:sp>
        <p:nvSpPr>
          <p:cNvPr id="931" name="Google Shape;931;p73"/>
          <p:cNvSpPr txBox="1"/>
          <p:nvPr/>
        </p:nvSpPr>
        <p:spPr>
          <a:xfrm>
            <a:off x="9796301" y="4658025"/>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Calibri"/>
                <a:ea typeface="Calibri"/>
                <a:cs typeface="Calibri"/>
                <a:sym typeface="Calibri"/>
              </a:rPr>
              <a:t>WHO/Laerdal Medical</a:t>
            </a:r>
            <a:endParaRPr/>
          </a:p>
        </p:txBody>
      </p:sp>
      <p:sp>
        <p:nvSpPr>
          <p:cNvPr id="932" name="Google Shape;932;p73"/>
          <p:cNvSpPr txBox="1"/>
          <p:nvPr/>
        </p:nvSpPr>
        <p:spPr>
          <a:xfrm>
            <a:off x="1168400" y="5567170"/>
            <a:ext cx="9743440"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800" dirty="0">
                <a:solidFill>
                  <a:schemeClr val="accent2"/>
                </a:solidFill>
                <a:latin typeface="Arial"/>
                <a:ea typeface="Arial"/>
                <a:cs typeface="Arial"/>
                <a:sym typeface="Arial"/>
              </a:rPr>
              <a:t>Если дыхательные пути не контролируются – высок риск возникновения обструкции!</a:t>
            </a:r>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74"/>
          <p:cNvSpPr/>
          <p:nvPr/>
        </p:nvSpPr>
        <p:spPr>
          <a:xfrm>
            <a:off x="826851" y="1710447"/>
            <a:ext cx="10530192" cy="3437106"/>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9" name="Google Shape;939;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Помните</a:t>
            </a:r>
            <a:endParaRPr/>
          </a:p>
        </p:txBody>
      </p:sp>
      <p:sp>
        <p:nvSpPr>
          <p:cNvPr id="940" name="Google Shape;940;p74"/>
          <p:cNvSpPr txBox="1">
            <a:spLocks noGrp="1"/>
          </p:cNvSpPr>
          <p:nvPr>
            <p:ph type="body" idx="1"/>
          </p:nvPr>
        </p:nvSpPr>
        <p:spPr>
          <a:xfrm>
            <a:off x="838200" y="1710447"/>
            <a:ext cx="10515600" cy="3437106"/>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ru-RU" sz="2400" dirty="0">
                <a:latin typeface="Arial"/>
                <a:ea typeface="Arial"/>
                <a:cs typeface="Arial"/>
                <a:sym typeface="Arial"/>
              </a:rPr>
              <a:t>Сначала </a:t>
            </a:r>
            <a:r>
              <a:rPr lang="ru-RU" sz="2400" b="1" dirty="0">
                <a:latin typeface="Arial"/>
                <a:ea typeface="Arial"/>
                <a:cs typeface="Arial"/>
                <a:sym typeface="Arial"/>
              </a:rPr>
              <a:t>выполните</a:t>
            </a:r>
            <a:r>
              <a:rPr lang="ru-RU" sz="2400" dirty="0">
                <a:latin typeface="Arial"/>
                <a:ea typeface="Arial"/>
                <a:cs typeface="Arial"/>
                <a:sym typeface="Arial"/>
              </a:rPr>
              <a:t> обследование по протоколу ABCDE</a:t>
            </a:r>
            <a:endParaRPr dirty="0"/>
          </a:p>
          <a:p>
            <a:pPr marL="228600" lvl="0" indent="-228600" algn="l" rtl="0">
              <a:lnSpc>
                <a:spcPct val="90000"/>
              </a:lnSpc>
              <a:spcBef>
                <a:spcPts val="1000"/>
              </a:spcBef>
              <a:spcAft>
                <a:spcPts val="0"/>
              </a:spcAft>
              <a:buClr>
                <a:schemeClr val="dk1"/>
              </a:buClr>
              <a:buSzPts val="2400"/>
              <a:buChar char="•"/>
            </a:pPr>
            <a:r>
              <a:rPr lang="ru-RU" sz="2400" b="1" dirty="0">
                <a:latin typeface="Arial"/>
                <a:ea typeface="Arial"/>
                <a:cs typeface="Arial"/>
                <a:sym typeface="Arial"/>
              </a:rPr>
              <a:t>Купируйте</a:t>
            </a:r>
            <a:r>
              <a:rPr lang="ru-RU" sz="2400" dirty="0">
                <a:latin typeface="Arial"/>
                <a:ea typeface="Arial"/>
                <a:cs typeface="Arial"/>
                <a:sym typeface="Arial"/>
              </a:rPr>
              <a:t> опасные для жизни состояния</a:t>
            </a:r>
            <a:endParaRPr dirty="0"/>
          </a:p>
          <a:p>
            <a:pPr marL="228600" lvl="0" indent="-228600" algn="l" rtl="0">
              <a:lnSpc>
                <a:spcPct val="90000"/>
              </a:lnSpc>
              <a:spcBef>
                <a:spcPts val="1000"/>
              </a:spcBef>
              <a:spcAft>
                <a:spcPts val="0"/>
              </a:spcAft>
              <a:buClr>
                <a:schemeClr val="dk1"/>
              </a:buClr>
              <a:buSzPts val="2400"/>
              <a:buChar char="•"/>
            </a:pPr>
            <a:r>
              <a:rPr lang="ru-RU" sz="2400" b="1" dirty="0">
                <a:latin typeface="Arial"/>
                <a:ea typeface="Arial"/>
                <a:cs typeface="Arial"/>
                <a:sym typeface="Arial"/>
              </a:rPr>
              <a:t>Соберите</a:t>
            </a:r>
            <a:r>
              <a:rPr lang="ru-RU" sz="2400" dirty="0">
                <a:latin typeface="Arial"/>
                <a:ea typeface="Arial"/>
                <a:cs typeface="Arial"/>
                <a:sym typeface="Arial"/>
              </a:rPr>
              <a:t> анамнез по схеме SAMPLE</a:t>
            </a:r>
            <a:endParaRPr dirty="0"/>
          </a:p>
          <a:p>
            <a:pPr marL="228600" lvl="0" indent="-228600" algn="l" rtl="0">
              <a:lnSpc>
                <a:spcPct val="90000"/>
              </a:lnSpc>
              <a:spcBef>
                <a:spcPts val="1000"/>
              </a:spcBef>
              <a:spcAft>
                <a:spcPts val="0"/>
              </a:spcAft>
              <a:buClr>
                <a:schemeClr val="dk1"/>
              </a:buClr>
              <a:buSzPts val="2400"/>
              <a:buChar char="•"/>
            </a:pPr>
            <a:r>
              <a:rPr lang="ru-RU" sz="2400" b="1" dirty="0">
                <a:latin typeface="Arial"/>
                <a:ea typeface="Arial"/>
                <a:cs typeface="Arial"/>
                <a:sym typeface="Arial"/>
              </a:rPr>
              <a:t>Выполните</a:t>
            </a:r>
            <a:r>
              <a:rPr lang="ru-RU" sz="2400" dirty="0">
                <a:latin typeface="Arial"/>
                <a:ea typeface="Arial"/>
                <a:cs typeface="Arial"/>
                <a:sym typeface="Arial"/>
              </a:rPr>
              <a:t> расширенный </a:t>
            </a:r>
            <a:r>
              <a:rPr lang="ru-RU" sz="2400" dirty="0" err="1">
                <a:latin typeface="Arial"/>
                <a:ea typeface="Arial"/>
                <a:cs typeface="Arial"/>
                <a:sym typeface="Arial"/>
              </a:rPr>
              <a:t>физикальный</a:t>
            </a:r>
            <a:r>
              <a:rPr lang="ru-RU" sz="2400" dirty="0">
                <a:latin typeface="Arial"/>
                <a:ea typeface="Arial"/>
                <a:cs typeface="Arial"/>
                <a:sym typeface="Arial"/>
              </a:rPr>
              <a:t> осмотр</a:t>
            </a:r>
            <a:endParaRPr dirty="0"/>
          </a:p>
          <a:p>
            <a:pPr marL="228600" lvl="0" indent="-228600" algn="l" rtl="0">
              <a:lnSpc>
                <a:spcPct val="90000"/>
              </a:lnSpc>
              <a:spcBef>
                <a:spcPts val="1000"/>
              </a:spcBef>
              <a:spcAft>
                <a:spcPts val="0"/>
              </a:spcAft>
              <a:buClr>
                <a:schemeClr val="dk1"/>
              </a:buClr>
              <a:buSzPts val="2400"/>
              <a:buChar char="•"/>
            </a:pPr>
            <a:r>
              <a:rPr lang="ru-RU" sz="2400" b="1" dirty="0">
                <a:latin typeface="Arial"/>
                <a:ea typeface="Arial"/>
                <a:cs typeface="Arial"/>
                <a:sym typeface="Arial"/>
              </a:rPr>
              <a:t>Подумайте</a:t>
            </a:r>
            <a:r>
              <a:rPr lang="ru-RU" sz="2400" dirty="0">
                <a:latin typeface="Arial"/>
                <a:ea typeface="Arial"/>
                <a:cs typeface="Arial"/>
                <a:sym typeface="Arial"/>
              </a:rPr>
              <a:t> о причинах</a:t>
            </a:r>
            <a:endParaRPr dirty="0"/>
          </a:p>
          <a:p>
            <a:pPr marL="228600" lvl="0" indent="-228600" algn="l" rtl="0">
              <a:lnSpc>
                <a:spcPct val="90000"/>
              </a:lnSpc>
              <a:spcBef>
                <a:spcPts val="1000"/>
              </a:spcBef>
              <a:spcAft>
                <a:spcPts val="0"/>
              </a:spcAft>
              <a:buClr>
                <a:schemeClr val="dk1"/>
              </a:buClr>
              <a:buSzPts val="2400"/>
              <a:buChar char="•"/>
            </a:pPr>
            <a:r>
              <a:rPr lang="ru-RU" sz="2400" b="1" dirty="0">
                <a:latin typeface="Arial"/>
                <a:ea typeface="Arial"/>
                <a:cs typeface="Arial"/>
                <a:sym typeface="Arial"/>
              </a:rPr>
              <a:t>Подумайте</a:t>
            </a:r>
            <a:r>
              <a:rPr lang="ru-RU" sz="2400" dirty="0">
                <a:latin typeface="Arial"/>
                <a:ea typeface="Arial"/>
                <a:cs typeface="Arial"/>
                <a:sym typeface="Arial"/>
              </a:rPr>
              <a:t> об аспектах, касающихся детей</a:t>
            </a:r>
            <a:endParaRPr dirty="0"/>
          </a:p>
          <a:p>
            <a:pPr marL="228600" lvl="0" indent="-228600" algn="l" rtl="0">
              <a:lnSpc>
                <a:spcPct val="90000"/>
              </a:lnSpc>
              <a:spcBef>
                <a:spcPts val="1000"/>
              </a:spcBef>
              <a:spcAft>
                <a:spcPts val="0"/>
              </a:spcAft>
              <a:buClr>
                <a:schemeClr val="dk1"/>
              </a:buClr>
              <a:buSzPts val="2400"/>
              <a:buChar char="•"/>
            </a:pPr>
            <a:r>
              <a:rPr lang="ru-RU" sz="2400" b="1" dirty="0">
                <a:latin typeface="Arial"/>
                <a:ea typeface="Arial"/>
                <a:cs typeface="Arial"/>
                <a:sym typeface="Arial"/>
              </a:rPr>
              <a:t>Подумайте</a:t>
            </a:r>
            <a:r>
              <a:rPr lang="ru-RU" sz="2400" dirty="0">
                <a:latin typeface="Arial"/>
                <a:ea typeface="Arial"/>
                <a:cs typeface="Arial"/>
                <a:sym typeface="Arial"/>
              </a:rPr>
              <a:t> о передаче и транспортировке пациента</a:t>
            </a:r>
            <a:endParaRP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75"/>
          <p:cNvSpPr txBox="1">
            <a:spLocks noGrp="1"/>
          </p:cNvSpPr>
          <p:nvPr>
            <p:ph type="title"/>
          </p:nvPr>
        </p:nvSpPr>
        <p:spPr>
          <a:xfrm>
            <a:off x="2033752" y="210343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Arial"/>
              <a:buNone/>
            </a:pPr>
            <a:r>
              <a:rPr lang="ru-RU"/>
              <a:t>Вопросы</a:t>
            </a:r>
            <a:endParaRPr/>
          </a:p>
        </p:txBody>
      </p:sp>
      <p:pic>
        <p:nvPicPr>
          <p:cNvPr id="947" name="Google Shape;947;p75" descr="Logo, icon&#10;&#10;Description automatically generated"/>
          <p:cNvPicPr preferRelativeResize="0"/>
          <p:nvPr/>
        </p:nvPicPr>
        <p:blipFill rotWithShape="1">
          <a:blip r:embed="rId3">
            <a:alphaModFix/>
          </a:blip>
          <a:srcRect/>
          <a:stretch/>
        </p:blipFill>
        <p:spPr>
          <a:xfrm>
            <a:off x="3164541" y="1084192"/>
            <a:ext cx="6714564" cy="3488346"/>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76"/>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953" name="Google Shape;953;p76"/>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a:solidFill>
                  <a:srgbClr val="FFFFFF"/>
                </a:solidFill>
                <a:latin typeface="Arial"/>
                <a:ea typeface="Arial"/>
                <a:cs typeface="Arial"/>
                <a:sym typeface="Arial"/>
              </a:rPr>
              <a:t>Быстрые карточки</a:t>
            </a:r>
            <a:endParaRPr/>
          </a:p>
        </p:txBody>
      </p:sp>
      <p:pic>
        <p:nvPicPr>
          <p:cNvPr id="954" name="Google Shape;954;p76" descr="Logo, company name&#10;&#10;Description automatically generated"/>
          <p:cNvPicPr preferRelativeResize="0"/>
          <p:nvPr/>
        </p:nvPicPr>
        <p:blipFill rotWithShape="1">
          <a:blip r:embed="rId3">
            <a:alphaModFix/>
          </a:blip>
          <a:srcRect/>
          <a:stretch/>
        </p:blipFill>
        <p:spPr>
          <a:xfrm>
            <a:off x="8990107" y="5716787"/>
            <a:ext cx="3155301" cy="1090789"/>
          </a:xfrm>
          <a:prstGeom prst="rect">
            <a:avLst/>
          </a:prstGeom>
          <a:noFill/>
          <a:ln>
            <a:noFill/>
          </a:ln>
        </p:spPr>
      </p:pic>
      <p:pic>
        <p:nvPicPr>
          <p:cNvPr id="955" name="Google Shape;955;p76"/>
          <p:cNvPicPr preferRelativeResize="0"/>
          <p:nvPr/>
        </p:nvPicPr>
        <p:blipFill rotWithShape="1">
          <a:blip r:embed="rId4">
            <a:alphaModFix/>
          </a:blip>
          <a:srcRect/>
          <a:stretch/>
        </p:blipFill>
        <p:spPr>
          <a:xfrm>
            <a:off x="11004694" y="111716"/>
            <a:ext cx="1085850" cy="160972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pic>
        <p:nvPicPr>
          <p:cNvPr id="961" name="Google Shape;961;p77"/>
          <p:cNvPicPr preferRelativeResize="0"/>
          <p:nvPr/>
        </p:nvPicPr>
        <p:blipFill rotWithShape="1">
          <a:blip r:embed="rId3">
            <a:alphaModFix/>
          </a:blip>
          <a:srcRect/>
          <a:stretch/>
        </p:blipFill>
        <p:spPr>
          <a:xfrm>
            <a:off x="0" y="75850"/>
            <a:ext cx="12192001" cy="570519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pic>
        <p:nvPicPr>
          <p:cNvPr id="967" name="Google Shape;967;p78"/>
          <p:cNvPicPr preferRelativeResize="0"/>
          <p:nvPr/>
        </p:nvPicPr>
        <p:blipFill rotWithShape="1">
          <a:blip r:embed="rId3">
            <a:alphaModFix/>
          </a:blip>
          <a:srcRect/>
          <a:stretch/>
        </p:blipFill>
        <p:spPr>
          <a:xfrm>
            <a:off x="-2" y="-1"/>
            <a:ext cx="12192001" cy="5750561"/>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pic>
        <p:nvPicPr>
          <p:cNvPr id="973" name="Google Shape;973;p79"/>
          <p:cNvPicPr preferRelativeResize="0"/>
          <p:nvPr/>
        </p:nvPicPr>
        <p:blipFill rotWithShape="1">
          <a:blip r:embed="rId3">
            <a:alphaModFix/>
          </a:blip>
          <a:srcRect/>
          <a:stretch/>
        </p:blipFill>
        <p:spPr>
          <a:xfrm>
            <a:off x="-1255" y="886691"/>
            <a:ext cx="12193255" cy="47095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8"/>
          <p:cNvSpPr txBox="1"/>
          <p:nvPr/>
        </p:nvSpPr>
        <p:spPr>
          <a:xfrm>
            <a:off x="-2349" y="1828935"/>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329" name="Google Shape;329;p8"/>
          <p:cNvSpPr txBox="1">
            <a:spLocks noGrp="1"/>
          </p:cNvSpPr>
          <p:nvPr>
            <p:ph type="title"/>
          </p:nvPr>
        </p:nvSpPr>
        <p:spPr>
          <a:xfrm>
            <a:off x="93050" y="1813346"/>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ru-RU" sz="4000" b="1">
                <a:solidFill>
                  <a:srgbClr val="FFFFFF"/>
                </a:solidFill>
                <a:latin typeface="Arial"/>
                <a:ea typeface="Arial"/>
                <a:cs typeface="Arial"/>
                <a:sym typeface="Arial"/>
              </a:rPr>
              <a:t>Затрудненное дыхание</a:t>
            </a:r>
            <a:endParaRPr/>
          </a:p>
        </p:txBody>
      </p:sp>
      <p:sp>
        <p:nvSpPr>
          <p:cNvPr id="330" name="Google Shape;330;p8"/>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None/>
            </a:pPr>
            <a:r>
              <a:rPr lang="ru-RU" sz="2800" b="1" i="0" u="none" strike="noStrike" cap="none">
                <a:solidFill>
                  <a:srgbClr val="1F3864"/>
                </a:solidFill>
                <a:latin typeface="Arial"/>
                <a:ea typeface="Arial"/>
                <a:cs typeface="Arial"/>
                <a:sym typeface="Arial"/>
              </a:rPr>
              <a:t>Часть 1: Сбор анамнеза по схеме SAMPLE</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pic>
        <p:nvPicPr>
          <p:cNvPr id="979" name="Google Shape;979;p80"/>
          <p:cNvPicPr preferRelativeResize="0"/>
          <p:nvPr/>
        </p:nvPicPr>
        <p:blipFill rotWithShape="1">
          <a:blip r:embed="rId3">
            <a:alphaModFix/>
          </a:blip>
          <a:srcRect/>
          <a:stretch/>
        </p:blipFill>
        <p:spPr>
          <a:xfrm>
            <a:off x="123280" y="6"/>
            <a:ext cx="10839360" cy="68580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81"/>
          <p:cNvSpPr txBox="1"/>
          <p:nvPr/>
        </p:nvSpPr>
        <p:spPr>
          <a:xfrm>
            <a:off x="-2044" y="394276"/>
            <a:ext cx="12193740" cy="135635"/>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985" name="Google Shape;985;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a:solidFill>
                  <a:srgbClr val="1F3864"/>
                </a:solidFill>
                <a:latin typeface="Arial"/>
                <a:ea typeface="Arial"/>
                <a:cs typeface="Arial"/>
                <a:sym typeface="Arial"/>
              </a:rPr>
              <a:t>Краткий обзор</a:t>
            </a:r>
            <a:endParaRPr/>
          </a:p>
        </p:txBody>
      </p:sp>
      <p:sp>
        <p:nvSpPr>
          <p:cNvPr id="986" name="Google Shape;986;p81"/>
          <p:cNvSpPr txBox="1">
            <a:spLocks noGrp="1"/>
          </p:cNvSpPr>
          <p:nvPr>
            <p:ph type="body" idx="1"/>
          </p:nvPr>
        </p:nvSpPr>
        <p:spPr>
          <a:xfrm>
            <a:off x="838200" y="1437698"/>
            <a:ext cx="1071372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2200"/>
              <a:buNone/>
            </a:pPr>
            <a:r>
              <a:rPr lang="ru-RU" sz="2200" dirty="0">
                <a:solidFill>
                  <a:srgbClr val="1F3864"/>
                </a:solidFill>
                <a:latin typeface="Arial"/>
                <a:ea typeface="Arial"/>
                <a:cs typeface="Arial"/>
                <a:sym typeface="Arial"/>
              </a:rPr>
              <a:t>В этой презентации мы рассмотрели следующие темы:</a:t>
            </a:r>
            <a:endParaRPr dirty="0"/>
          </a:p>
          <a:p>
            <a:pPr marL="228600" lvl="0" indent="-228600" algn="l" rtl="0">
              <a:lnSpc>
                <a:spcPct val="90000"/>
              </a:lnSpc>
              <a:spcBef>
                <a:spcPts val="1000"/>
              </a:spcBef>
              <a:spcAft>
                <a:spcPts val="0"/>
              </a:spcAft>
              <a:buClr>
                <a:srgbClr val="000000"/>
              </a:buClr>
              <a:buSzPts val="2200"/>
              <a:buFont typeface="Arial"/>
              <a:buChar char="•"/>
            </a:pPr>
            <a:r>
              <a:rPr lang="ru-RU" sz="2200" dirty="0">
                <a:solidFill>
                  <a:srgbClr val="000000"/>
                </a:solidFill>
                <a:latin typeface="Arial"/>
                <a:ea typeface="Arial"/>
                <a:cs typeface="Arial"/>
                <a:sym typeface="Arial"/>
              </a:rPr>
              <a:t>Сбор анамнеза по схеме SAMPLE у пациента с затруднённым дыханием</a:t>
            </a:r>
            <a:endParaRPr dirty="0"/>
          </a:p>
          <a:p>
            <a:pPr marL="228600" lvl="0" indent="-228600" algn="l" rtl="0">
              <a:lnSpc>
                <a:spcPct val="90000"/>
              </a:lnSpc>
              <a:spcBef>
                <a:spcPts val="1000"/>
              </a:spcBef>
              <a:spcAft>
                <a:spcPts val="0"/>
              </a:spcAft>
              <a:buClr>
                <a:srgbClr val="000000"/>
              </a:buClr>
              <a:buSzPts val="2200"/>
              <a:buFont typeface="Arial"/>
              <a:buChar char="•"/>
            </a:pPr>
            <a:r>
              <a:rPr lang="ru-RU" sz="2200" dirty="0">
                <a:solidFill>
                  <a:srgbClr val="000000"/>
                </a:solidFill>
                <a:latin typeface="Arial"/>
                <a:ea typeface="Arial"/>
                <a:cs typeface="Arial"/>
                <a:sym typeface="Arial"/>
              </a:rPr>
              <a:t>Ключевые элементы анамнеза, указывающие на различные причины затруднённого дыхания.</a:t>
            </a:r>
            <a:endParaRPr dirty="0"/>
          </a:p>
          <a:p>
            <a:pPr marL="228600" lvl="0" indent="-228600" algn="l" rtl="0">
              <a:lnSpc>
                <a:spcPct val="90000"/>
              </a:lnSpc>
              <a:spcBef>
                <a:spcPts val="1000"/>
              </a:spcBef>
              <a:spcAft>
                <a:spcPts val="0"/>
              </a:spcAft>
              <a:buClr>
                <a:srgbClr val="000000"/>
              </a:buClr>
              <a:buSzPts val="2200"/>
              <a:buFont typeface="Arial"/>
              <a:buChar char="•"/>
            </a:pPr>
            <a:r>
              <a:rPr lang="ru-RU" sz="2200" dirty="0">
                <a:solidFill>
                  <a:srgbClr val="000000"/>
                </a:solidFill>
                <a:latin typeface="Arial"/>
                <a:ea typeface="Arial"/>
                <a:cs typeface="Arial"/>
                <a:sym typeface="Arial"/>
              </a:rPr>
              <a:t>Как проводить вторичное обследование пациента с затруднённым дыханием</a:t>
            </a:r>
            <a:endParaRPr dirty="0"/>
          </a:p>
          <a:p>
            <a:pPr marL="228600" lvl="0" indent="-228600" algn="l" rtl="0">
              <a:lnSpc>
                <a:spcPct val="90000"/>
              </a:lnSpc>
              <a:spcBef>
                <a:spcPts val="1000"/>
              </a:spcBef>
              <a:spcAft>
                <a:spcPts val="0"/>
              </a:spcAft>
              <a:buClr>
                <a:srgbClr val="000000"/>
              </a:buClr>
              <a:buSzPts val="2200"/>
              <a:buFont typeface="Arial"/>
              <a:buChar char="•"/>
            </a:pPr>
            <a:r>
              <a:rPr lang="ru-RU" sz="2200" dirty="0">
                <a:solidFill>
                  <a:srgbClr val="000000"/>
                </a:solidFill>
                <a:latin typeface="Arial"/>
                <a:ea typeface="Arial"/>
                <a:cs typeface="Arial"/>
                <a:sym typeface="Arial"/>
              </a:rPr>
              <a:t>Признаки затруднённого дыхания</a:t>
            </a:r>
            <a:endParaRPr dirty="0"/>
          </a:p>
          <a:p>
            <a:pPr marL="228600" lvl="0" indent="-228600" algn="l" rtl="0">
              <a:lnSpc>
                <a:spcPct val="90000"/>
              </a:lnSpc>
              <a:spcBef>
                <a:spcPts val="1000"/>
              </a:spcBef>
              <a:spcAft>
                <a:spcPts val="0"/>
              </a:spcAft>
              <a:buClr>
                <a:srgbClr val="000000"/>
              </a:buClr>
              <a:buSzPts val="2200"/>
              <a:buFont typeface="Arial"/>
              <a:buChar char="•"/>
            </a:pPr>
            <a:r>
              <a:rPr lang="ru-RU" sz="2200" dirty="0">
                <a:solidFill>
                  <a:srgbClr val="000000"/>
                </a:solidFill>
                <a:latin typeface="Arial"/>
                <a:ea typeface="Arial"/>
                <a:cs typeface="Arial"/>
                <a:sym typeface="Arial"/>
              </a:rPr>
              <a:t>Причины затруднённого дыхания, представляющие собой высокий риск</a:t>
            </a:r>
            <a:endParaRPr dirty="0"/>
          </a:p>
          <a:p>
            <a:pPr marL="228600" lvl="0" indent="-228600" algn="l" rtl="0">
              <a:lnSpc>
                <a:spcPct val="90000"/>
              </a:lnSpc>
              <a:spcBef>
                <a:spcPts val="1000"/>
              </a:spcBef>
              <a:spcAft>
                <a:spcPts val="0"/>
              </a:spcAft>
              <a:buClr>
                <a:srgbClr val="000000"/>
              </a:buClr>
              <a:buSzPts val="2200"/>
              <a:buFont typeface="Arial"/>
              <a:buChar char="•"/>
            </a:pPr>
            <a:r>
              <a:rPr lang="ru-RU" sz="2200" dirty="0">
                <a:solidFill>
                  <a:srgbClr val="000000"/>
                </a:solidFill>
                <a:latin typeface="Arial"/>
                <a:ea typeface="Arial"/>
                <a:cs typeface="Arial"/>
                <a:sym typeface="Arial"/>
              </a:rPr>
              <a:t>Критические действия при лечении пациентов с затруднённым дыханием</a:t>
            </a:r>
            <a:endParaRPr dirty="0"/>
          </a:p>
          <a:p>
            <a:pPr marL="228600" lvl="0" indent="-228600" algn="l" rtl="0">
              <a:lnSpc>
                <a:spcPct val="90000"/>
              </a:lnSpc>
              <a:spcBef>
                <a:spcPts val="1000"/>
              </a:spcBef>
              <a:spcAft>
                <a:spcPts val="0"/>
              </a:spcAft>
              <a:buClr>
                <a:srgbClr val="000000"/>
              </a:buClr>
              <a:buSzPts val="2200"/>
              <a:buChar char="•"/>
            </a:pPr>
            <a:r>
              <a:rPr lang="ru-RU" sz="2200" dirty="0">
                <a:solidFill>
                  <a:srgbClr val="000000"/>
                </a:solidFill>
                <a:latin typeface="Arial"/>
                <a:ea typeface="Arial"/>
                <a:cs typeface="Arial"/>
                <a:sym typeface="Arial"/>
              </a:rPr>
              <a:t>Основные навыки по устранению причин затруднённого дыхания, представляющих высокий риск</a:t>
            </a:r>
            <a:endParaRPr dirty="0"/>
          </a:p>
          <a:p>
            <a:pPr marL="228600" lvl="0" indent="-228600" algn="l" rtl="0">
              <a:lnSpc>
                <a:spcPct val="90000"/>
              </a:lnSpc>
              <a:spcBef>
                <a:spcPts val="1000"/>
              </a:spcBef>
              <a:spcAft>
                <a:spcPts val="0"/>
              </a:spcAft>
              <a:buClr>
                <a:srgbClr val="000000"/>
              </a:buClr>
              <a:buSzPts val="2200"/>
              <a:buChar char="•"/>
            </a:pPr>
            <a:r>
              <a:rPr lang="ru-RU" sz="2200" dirty="0">
                <a:solidFill>
                  <a:srgbClr val="000000"/>
                </a:solidFill>
                <a:latin typeface="Arial"/>
                <a:ea typeface="Arial"/>
                <a:cs typeface="Arial"/>
                <a:sym typeface="Arial"/>
              </a:rPr>
              <a:t>Особые педиатрические аспекты у пациентов </a:t>
            </a:r>
            <a:r>
              <a:rPr lang="ru-RU" sz="2200">
                <a:solidFill>
                  <a:srgbClr val="000000"/>
                </a:solidFill>
                <a:latin typeface="Arial"/>
                <a:ea typeface="Arial"/>
                <a:cs typeface="Arial"/>
                <a:sym typeface="Arial"/>
              </a:rPr>
              <a:t>с затруднённым </a:t>
            </a:r>
            <a:r>
              <a:rPr lang="ru-RU" sz="2200" dirty="0">
                <a:solidFill>
                  <a:srgbClr val="000000"/>
                </a:solidFill>
                <a:latin typeface="Arial"/>
                <a:ea typeface="Arial"/>
                <a:cs typeface="Arial"/>
                <a:sym typeface="Arial"/>
              </a:rPr>
              <a:t>дыханием</a:t>
            </a:r>
            <a:endParaRPr dirty="0"/>
          </a:p>
          <a:p>
            <a:pPr marL="228600" lvl="0" indent="-228600" algn="l" rtl="0">
              <a:lnSpc>
                <a:spcPct val="90000"/>
              </a:lnSpc>
              <a:spcBef>
                <a:spcPts val="1000"/>
              </a:spcBef>
              <a:spcAft>
                <a:spcPts val="0"/>
              </a:spcAft>
              <a:buClr>
                <a:srgbClr val="000000"/>
              </a:buClr>
              <a:buSzPts val="2200"/>
              <a:buChar char="•"/>
            </a:pPr>
            <a:r>
              <a:rPr lang="ru-RU" sz="2200" dirty="0">
                <a:solidFill>
                  <a:srgbClr val="000000"/>
                </a:solidFill>
                <a:latin typeface="Arial"/>
                <a:ea typeface="Arial"/>
                <a:cs typeface="Arial"/>
                <a:sym typeface="Arial"/>
              </a:rPr>
              <a:t>Порядок действий во время передачи и транспортировки пациентов с затрудненным дыханием</a:t>
            </a:r>
            <a:endParaRPr dirty="0"/>
          </a:p>
          <a:p>
            <a:pPr marL="228600" lvl="0" indent="-88900" algn="l" rtl="0">
              <a:lnSpc>
                <a:spcPct val="90000"/>
              </a:lnSpc>
              <a:spcBef>
                <a:spcPts val="1000"/>
              </a:spcBef>
              <a:spcAft>
                <a:spcPts val="0"/>
              </a:spcAft>
              <a:buClr>
                <a:schemeClr val="dk1"/>
              </a:buClr>
              <a:buSzPts val="2200"/>
              <a:buFont typeface="Arial"/>
              <a:buNone/>
            </a:pPr>
            <a:endParaRPr sz="2200" dirty="0">
              <a:solidFill>
                <a:srgbClr val="000000"/>
              </a:solidFill>
              <a:latin typeface="Arial"/>
              <a:ea typeface="Arial"/>
              <a:cs typeface="Arial"/>
              <a:sym typeface="Arial"/>
            </a:endParaRPr>
          </a:p>
          <a:p>
            <a:pPr marL="228600" lvl="0" indent="-88900" algn="l" rtl="0">
              <a:lnSpc>
                <a:spcPct val="90000"/>
              </a:lnSpc>
              <a:spcBef>
                <a:spcPts val="1000"/>
              </a:spcBef>
              <a:spcAft>
                <a:spcPts val="0"/>
              </a:spcAft>
              <a:buClr>
                <a:schemeClr val="dk1"/>
              </a:buClr>
              <a:buSzPts val="2200"/>
              <a:buNone/>
            </a:pPr>
            <a:endParaRPr sz="2200" dirty="0">
              <a:solidFill>
                <a:srgbClr val="000000"/>
              </a:solidFill>
              <a:latin typeface="Arial"/>
              <a:ea typeface="Arial"/>
              <a:cs typeface="Arial"/>
              <a:sym typeface="Arial"/>
            </a:endParaRPr>
          </a:p>
          <a:p>
            <a:pPr marL="228600" lvl="0" indent="-88900" algn="l" rtl="0">
              <a:lnSpc>
                <a:spcPct val="90000"/>
              </a:lnSpc>
              <a:spcBef>
                <a:spcPts val="1000"/>
              </a:spcBef>
              <a:spcAft>
                <a:spcPts val="0"/>
              </a:spcAft>
              <a:buClr>
                <a:schemeClr val="dk1"/>
              </a:buClr>
              <a:buSzPts val="2200"/>
              <a:buFont typeface="Arial"/>
              <a:buNone/>
            </a:pPr>
            <a:endParaRPr sz="2200" b="1" dirty="0">
              <a:solidFill>
                <a:srgbClr val="000000"/>
              </a:solidFill>
              <a:latin typeface="Arial"/>
              <a:ea typeface="Arial"/>
              <a:cs typeface="Arial"/>
              <a:sym typeface="Arial"/>
            </a:endParaRPr>
          </a:p>
          <a:p>
            <a:pPr marL="228600" lvl="0" indent="-88900" algn="l" rtl="0">
              <a:lnSpc>
                <a:spcPct val="90000"/>
              </a:lnSpc>
              <a:spcBef>
                <a:spcPts val="1000"/>
              </a:spcBef>
              <a:spcAft>
                <a:spcPts val="0"/>
              </a:spcAft>
              <a:buClr>
                <a:schemeClr val="dk1"/>
              </a:buClr>
              <a:buSzPts val="2200"/>
              <a:buNone/>
            </a:pPr>
            <a:endParaRPr sz="2200" dirty="0">
              <a:solidFill>
                <a:srgbClr val="1F3864"/>
              </a:solidFill>
              <a:latin typeface="Arial"/>
              <a:ea typeface="Arial"/>
              <a:cs typeface="Arial"/>
              <a:sym typeface="Arial"/>
            </a:endParaRPr>
          </a:p>
          <a:p>
            <a:pPr marL="228600" lvl="0" indent="-88900" algn="l" rtl="0">
              <a:lnSpc>
                <a:spcPct val="90000"/>
              </a:lnSpc>
              <a:spcBef>
                <a:spcPts val="1000"/>
              </a:spcBef>
              <a:spcAft>
                <a:spcPts val="0"/>
              </a:spcAft>
              <a:buClr>
                <a:schemeClr val="dk1"/>
              </a:buClr>
              <a:buSzPts val="2200"/>
              <a:buNone/>
            </a:pPr>
            <a:endParaRPr sz="2200" dirty="0">
              <a:solidFill>
                <a:srgbClr val="1F3864"/>
              </a:solidFill>
              <a:latin typeface="Arial"/>
              <a:ea typeface="Arial"/>
              <a:cs typeface="Arial"/>
              <a:sym typeface="Arial"/>
            </a:endParaRPr>
          </a:p>
        </p:txBody>
      </p:sp>
    </p:spTree>
  </p:cSld>
  <p:clrMapOvr>
    <a:masterClrMapping/>
  </p:clrMapOvr>
  <p:transition spd="slow" advTm="34823">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000"/>
              <a:buFont typeface="Arial"/>
              <a:buNone/>
            </a:pPr>
            <a:r>
              <a:rPr lang="ru-RU" sz="4000" b="1">
                <a:solidFill>
                  <a:srgbClr val="1F3864"/>
                </a:solidFill>
                <a:latin typeface="Arial"/>
                <a:ea typeface="Arial"/>
                <a:cs typeface="Arial"/>
                <a:sym typeface="Arial"/>
              </a:rPr>
              <a:t>S</a:t>
            </a:r>
            <a:r>
              <a:rPr lang="ru-RU" sz="4000">
                <a:solidFill>
                  <a:srgbClr val="1F3864"/>
                </a:solidFill>
                <a:latin typeface="Arial"/>
                <a:ea typeface="Arial"/>
                <a:cs typeface="Arial"/>
                <a:sym typeface="Arial"/>
              </a:rPr>
              <a:t>: Признаки и симптомы</a:t>
            </a:r>
            <a:endParaRPr/>
          </a:p>
        </p:txBody>
      </p:sp>
      <p:sp>
        <p:nvSpPr>
          <p:cNvPr id="337" name="Google Shape;337;p9"/>
          <p:cNvSpPr txBox="1">
            <a:spLocks noGrp="1"/>
          </p:cNvSpPr>
          <p:nvPr>
            <p:ph type="body" idx="1"/>
          </p:nvPr>
        </p:nvSpPr>
        <p:spPr>
          <a:xfrm>
            <a:off x="1276350" y="1952626"/>
            <a:ext cx="9639300" cy="28387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ru-RU" b="1" dirty="0"/>
              <a:t>СПРОСИТЕ</a:t>
            </a:r>
            <a:endParaRPr dirty="0"/>
          </a:p>
          <a:p>
            <a:pPr marL="685800" lvl="1" indent="-228600" algn="l" rtl="0">
              <a:lnSpc>
                <a:spcPct val="90000"/>
              </a:lnSpc>
              <a:spcBef>
                <a:spcPts val="500"/>
              </a:spcBef>
              <a:spcAft>
                <a:spcPts val="0"/>
              </a:spcAft>
              <a:buClr>
                <a:schemeClr val="dk1"/>
              </a:buClr>
              <a:buSzPts val="2400"/>
              <a:buChar char="•"/>
            </a:pPr>
            <a:r>
              <a:rPr lang="ru-RU" dirty="0"/>
              <a:t>Когда начались симптомы?</a:t>
            </a:r>
            <a:endParaRPr dirty="0"/>
          </a:p>
          <a:p>
            <a:pPr marL="685800" lvl="1" indent="-228600" algn="l" rtl="0">
              <a:lnSpc>
                <a:spcPct val="90000"/>
              </a:lnSpc>
              <a:spcBef>
                <a:spcPts val="500"/>
              </a:spcBef>
              <a:spcAft>
                <a:spcPts val="0"/>
              </a:spcAft>
              <a:buClr>
                <a:schemeClr val="dk1"/>
              </a:buClr>
              <a:buSzPts val="2400"/>
              <a:buChar char="•"/>
            </a:pPr>
            <a:r>
              <a:rPr lang="ru-RU" dirty="0"/>
              <a:t>Было ли начало внезапным?</a:t>
            </a:r>
            <a:endParaRPr dirty="0"/>
          </a:p>
          <a:p>
            <a:pPr marL="685800" lvl="1" indent="-228600" algn="l" rtl="0">
              <a:lnSpc>
                <a:spcPct val="90000"/>
              </a:lnSpc>
              <a:spcBef>
                <a:spcPts val="500"/>
              </a:spcBef>
              <a:spcAft>
                <a:spcPts val="0"/>
              </a:spcAft>
              <a:buClr>
                <a:schemeClr val="dk1"/>
              </a:buClr>
              <a:buSzPts val="2400"/>
              <a:buChar char="•"/>
            </a:pPr>
            <a:r>
              <a:rPr lang="ru-RU" dirty="0"/>
              <a:t>Симптомы то появляются, то исчезают?</a:t>
            </a:r>
            <a:endParaRPr dirty="0"/>
          </a:p>
          <a:p>
            <a:pPr marL="685800" lvl="1" indent="-228600" algn="l" rtl="0">
              <a:lnSpc>
                <a:spcPct val="90000"/>
              </a:lnSpc>
              <a:spcBef>
                <a:spcPts val="500"/>
              </a:spcBef>
              <a:spcAft>
                <a:spcPts val="0"/>
              </a:spcAft>
              <a:buClr>
                <a:schemeClr val="dk1"/>
              </a:buClr>
              <a:buSzPts val="2400"/>
              <a:buChar char="•"/>
            </a:pPr>
            <a:r>
              <a:rPr lang="ru-RU" dirty="0"/>
              <a:t>Как долго они продолжаются?</a:t>
            </a:r>
            <a:endParaRPr dirty="0"/>
          </a:p>
          <a:p>
            <a:pPr marL="685800" lvl="1" indent="-228600" algn="l" rtl="0">
              <a:lnSpc>
                <a:spcPct val="90000"/>
              </a:lnSpc>
              <a:spcBef>
                <a:spcPts val="500"/>
              </a:spcBef>
              <a:spcAft>
                <a:spcPts val="0"/>
              </a:spcAft>
              <a:buClr>
                <a:schemeClr val="dk1"/>
              </a:buClr>
              <a:buSzPts val="2400"/>
              <a:buChar char="•"/>
            </a:pPr>
            <a:r>
              <a:rPr lang="ru-RU" dirty="0"/>
              <a:t>Изменились ли они с течением времени?</a:t>
            </a:r>
            <a:endParaRPr dirty="0"/>
          </a:p>
          <a:p>
            <a:pPr marL="685800" lvl="1" indent="-228600" algn="l" rtl="0">
              <a:lnSpc>
                <a:spcPct val="90000"/>
              </a:lnSpc>
              <a:spcBef>
                <a:spcPts val="500"/>
              </a:spcBef>
              <a:spcAft>
                <a:spcPts val="0"/>
              </a:spcAft>
              <a:buClr>
                <a:schemeClr val="dk1"/>
              </a:buClr>
              <a:buSzPts val="2400"/>
              <a:buChar char="•"/>
            </a:pPr>
            <a:r>
              <a:rPr lang="ru-RU" dirty="0"/>
              <a:t>Были ли похожие эпизоды?</a:t>
            </a:r>
            <a:endParaRPr dirty="0"/>
          </a:p>
        </p:txBody>
      </p:sp>
      <p:sp>
        <p:nvSpPr>
          <p:cNvPr id="338" name="Google Shape;338;p9"/>
          <p:cNvSpPr/>
          <p:nvPr/>
        </p:nvSpPr>
        <p:spPr>
          <a:xfrm>
            <a:off x="8360923" y="1621277"/>
            <a:ext cx="348343" cy="3170099"/>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0000" b="1" cap="none">
                <a:solidFill>
                  <a:srgbClr val="ED7D31"/>
                </a:solidFill>
                <a:latin typeface="Calibri"/>
                <a:ea typeface="Calibri"/>
                <a:cs typeface="Calibri"/>
                <a:sym typeface="Calibri"/>
              </a:rPr>
              <a:t>?</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10962</Words>
  <Application>Microsoft Office PowerPoint</Application>
  <PresentationFormat>Широкий екран</PresentationFormat>
  <Paragraphs>1194</Paragraphs>
  <Slides>81</Slides>
  <Notes>81</Notes>
  <HiddenSlides>0</HiddenSlides>
  <MMClips>0</MMClips>
  <ScaleCrop>false</ScaleCrop>
  <HeadingPairs>
    <vt:vector size="6" baseType="variant">
      <vt:variant>
        <vt:lpstr>Використані шрифти</vt:lpstr>
      </vt:variant>
      <vt:variant>
        <vt:i4>5</vt:i4>
      </vt:variant>
      <vt:variant>
        <vt:lpstr>Тема</vt:lpstr>
      </vt:variant>
      <vt:variant>
        <vt:i4>3</vt:i4>
      </vt:variant>
      <vt:variant>
        <vt:lpstr>Заголовки слайдів</vt:lpstr>
      </vt:variant>
      <vt:variant>
        <vt:i4>81</vt:i4>
      </vt:variant>
    </vt:vector>
  </HeadingPairs>
  <TitlesOfParts>
    <vt:vector size="89" baseType="lpstr">
      <vt:lpstr>Lato</vt:lpstr>
      <vt:lpstr>Arial</vt:lpstr>
      <vt:lpstr>Quattrocento Sans</vt:lpstr>
      <vt:lpstr>Calibri</vt:lpstr>
      <vt:lpstr>Wingdings</vt:lpstr>
      <vt:lpstr>Office Theme</vt:lpstr>
      <vt:lpstr>Office Theme</vt:lpstr>
      <vt:lpstr>Office Theme</vt:lpstr>
      <vt:lpstr>Затрудненное дыхание</vt:lpstr>
      <vt:lpstr>Цели</vt:lpstr>
      <vt:lpstr>Необходимые навыки</vt:lpstr>
      <vt:lpstr>Цели</vt:lpstr>
      <vt:lpstr>Протокол ABCDE </vt:lpstr>
      <vt:lpstr>Ключевые элементы протокола ABCDE </vt:lpstr>
      <vt:lpstr>Ключевые элементы протокола ABCDE</vt:lpstr>
      <vt:lpstr>Затрудненное дыхание</vt:lpstr>
      <vt:lpstr>S: Признаки и симптомы</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S: Признаки и симптомы</vt:lpstr>
      <vt:lpstr>Презентація PowerPoint</vt:lpstr>
      <vt:lpstr>A: Аллергические реакции</vt:lpstr>
      <vt:lpstr>M: Медикаменты</vt:lpstr>
      <vt:lpstr>P: Анамнез жизни</vt:lpstr>
      <vt:lpstr>P: Анамнез жизни</vt:lpstr>
      <vt:lpstr>L: Последний прием пищи / питья</vt:lpstr>
      <vt:lpstr>E: События, ставшие причиной травмы / болезни </vt:lpstr>
      <vt:lpstr>E: События, ставшие причиной травмы / болезни </vt:lpstr>
      <vt:lpstr>E: События, ставшие причиной травмы / болезни </vt:lpstr>
      <vt:lpstr>E: События, ставшие причиной травмы / болезни </vt:lpstr>
      <vt:lpstr>Вопрос из рабочей тетради №1</vt:lpstr>
      <vt:lpstr>Затрудненное дыхание</vt:lpstr>
      <vt:lpstr>Результаты вторичного обследования</vt:lpstr>
      <vt:lpstr>Результаты вторичного обследования</vt:lpstr>
      <vt:lpstr>Результаты вторичного обследования</vt:lpstr>
      <vt:lpstr>Результаты вторичного обследования</vt:lpstr>
      <vt:lpstr>Результаты вторичного обследования</vt:lpstr>
      <vt:lpstr>Результаты вторичного обследования</vt:lpstr>
      <vt:lpstr>Результаты вторичного обследования</vt:lpstr>
      <vt:lpstr>Результаты вторичного обследования</vt:lpstr>
      <vt:lpstr>Результаты вторичного обследования</vt:lpstr>
      <vt:lpstr>Результаты вторичного обследования</vt:lpstr>
      <vt:lpstr>Результаты вторичного обследования</vt:lpstr>
      <vt:lpstr>Вопрос из рабочей тетради № 2 </vt:lpstr>
      <vt:lpstr>Вопрос из рабочей тетради № 3 </vt:lpstr>
      <vt:lpstr>Затрудненное дыхание</vt:lpstr>
      <vt:lpstr>Основные причины затрудненного дыхания, связанные с ДЫХАТЕЛЬНЫМИ ПУТЯМИ</vt:lpstr>
      <vt:lpstr>Основные причины затрудненного дыхания, связанные с ДЫХАТЕЛЬНЫМИ ПУТЯМИ</vt:lpstr>
      <vt:lpstr>Основные причины затрудненного дыхания, связанные с ДЫХАТЕЛЬНЫМИ ПУТЯМИ</vt:lpstr>
      <vt:lpstr>Основные причины затрудненного дыхания, связанные с ЛЕГКИМИ</vt:lpstr>
      <vt:lpstr>Основные причины затрудненного дыхания, связанные с ЛЕГКИМИ</vt:lpstr>
      <vt:lpstr>Основные причины затрудненного дыхания, связанные с ЛЕГКИМИ</vt:lpstr>
      <vt:lpstr>Основные причины затрудненного дыхания, связанные с ЛЕГКИМИ</vt:lpstr>
      <vt:lpstr>Основные причины затрудненного дыхания, связанные с ЛЕГКИМИ</vt:lpstr>
      <vt:lpstr>Основные причины затрудненного дыхания, связанные с ЛЕГКИМИ</vt:lpstr>
      <vt:lpstr>Основные причины затрудненного дыхания, связанные с СЕРДЦЕМ</vt:lpstr>
      <vt:lpstr>Презентація PowerPoint</vt:lpstr>
      <vt:lpstr>Презентація PowerPoint</vt:lpstr>
      <vt:lpstr>Презентація PowerPoint</vt:lpstr>
      <vt:lpstr>Основные СИСТЕМНЫЕ причины затрудненного дыхания</vt:lpstr>
      <vt:lpstr>Вопрос из рабочей тетради № 4</vt:lpstr>
      <vt:lpstr>Затрудненное дыхание</vt:lpstr>
      <vt:lpstr>Лечение</vt:lpstr>
      <vt:lpstr>Лечение</vt:lpstr>
      <vt:lpstr>Лечение</vt:lpstr>
      <vt:lpstr>Лечение</vt:lpstr>
      <vt:lpstr>Лечение</vt:lpstr>
      <vt:lpstr>Лечение</vt:lpstr>
      <vt:lpstr>Лечение</vt:lpstr>
      <vt:lpstr>Лечение</vt:lpstr>
      <vt:lpstr>Вопрос из рабочей тетради № 5</vt:lpstr>
      <vt:lpstr>Вопрос из рабочей тетради № 6</vt:lpstr>
      <vt:lpstr>Особые педиатрические аспекты: признаки опасности  </vt:lpstr>
      <vt:lpstr>Особые педиатрические аспекты:</vt:lpstr>
      <vt:lpstr>Вопрос из рабочей тетради № 7</vt:lpstr>
      <vt:lpstr>Порядок действий при передаче пациента</vt:lpstr>
      <vt:lpstr>Аспекты транспортировки </vt:lpstr>
      <vt:lpstr>Помните</vt:lpstr>
      <vt:lpstr>Вопросы</vt:lpstr>
      <vt:lpstr>Быстрые карточки</vt:lpstr>
      <vt:lpstr>Презентація PowerPoint</vt:lpstr>
      <vt:lpstr>Презентація PowerPoint</vt:lpstr>
      <vt:lpstr>Презентація PowerPoint</vt:lpstr>
      <vt:lpstr>Презентація PowerPoint</vt:lpstr>
      <vt:lpstr>Краткий обзор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Rachel Tullet</dc:creator>
  <cp:lastModifiedBy>Oles Yehorov</cp:lastModifiedBy>
  <cp:revision>4</cp:revision>
  <dcterms:created xsi:type="dcterms:W3CDTF">2023-05-01T23:50:17Z</dcterms:created>
  <dcterms:modified xsi:type="dcterms:W3CDTF">2024-07-12T18:24:35Z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0x01010012F35176C8D5024CA9622F560EAE4050</vt:lpwstr>
  </property>
  <property fmtid="{D5CDD505-2E9C-101B-9397-08002B2CF9AE}" pid="3" name="MediaServiceImageTags">
    <vt:lpwstr/>
  </property>
</Properties>
</file>