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7"/>
  </p:notesMasterIdLst>
  <p:sldIdLst>
    <p:sldId id="300" r:id="rId6"/>
    <p:sldId id="304" r:id="rId7"/>
    <p:sldId id="292" r:id="rId8"/>
    <p:sldId id="305" r:id="rId9"/>
    <p:sldId id="258" r:id="rId10"/>
    <p:sldId id="259" r:id="rId11"/>
    <p:sldId id="260" r:id="rId12"/>
    <p:sldId id="309" r:id="rId13"/>
    <p:sldId id="393" r:id="rId14"/>
    <p:sldId id="291" r:id="rId15"/>
    <p:sldId id="3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565702-DD27-7F0B-3B1B-482907AD38E5}" name="CAMPOS ZAMORA, Melissa" initials="MC" userId="S::mcampos@who.int::4328921f-4451-4773-bb83-445ac24bfedf" providerId="AD"/>
  <p188:author id="{71D8D214-4E4A-6427-04CA-17FD577B5EB5}" name="Rachel Tullet" initials="RT" userId="0500be93d1ba368d" providerId="Windows Live"/>
  <p188:author id="{1BD72F32-7AE5-EB4D-062B-26BBA0859FEF}" name="CALVELLO HYNES, Emilie" initials="CE" userId="S::ecalvello@who.int::c9dfdd63-2c12-40ec-9141-bdc893ad90f1" providerId="AD"/>
  <p188:author id="{AFA03778-911B-54ED-123A-F7AEAA7C72F7}" name="TULLET, Rachel Beth" initials="TB" userId="S::tulletr@who.int::1fc2c28b-ed7a-43e7-a015-42a665ab83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0074"/>
  </p:normalViewPr>
  <p:slideViewPr>
    <p:cSldViewPr snapToGrid="0">
      <p:cViewPr varScale="1">
        <p:scale>
          <a:sx n="68" d="100"/>
          <a:sy n="68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10A8E-FD7B-3A43-AD03-93CDE5102E13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03372-DB74-7E4B-A0C5-B7F8CBD4FA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114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BEC74-AEC8-466B-8A7C-46BC03990F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5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schedule.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Coordinator to adapt as needed: can delete and insert course schedule.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70005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0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128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  <p:sp>
        <p:nvSpPr>
          <p:cNvPr id="17" name="Google Shape;17;p28"/>
          <p:cNvSpPr txBox="1">
            <a:spLocks noGrp="1"/>
          </p:cNvSpPr>
          <p:nvPr>
            <p:ph type="body" idx="1"/>
          </p:nvPr>
        </p:nvSpPr>
        <p:spPr>
          <a:xfrm>
            <a:off x="335280" y="1434934"/>
            <a:ext cx="110185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21" name="Google Shape;2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A83BA857-E858-0056-47E6-72B9A2859772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38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 userDrawn="1">
  <p:cSld name="3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60" name="Google Shape;6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85554757-57F8-9CF1-E95B-98FDB170281D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;p28">
            <a:extLst>
              <a:ext uri="{FF2B5EF4-FFF2-40B4-BE49-F238E27FC236}">
                <a16:creationId xmlns:a16="http://schemas.microsoft.com/office/drawing/2014/main" id="{0815939E-5552-B910-BBBD-407E9AD4A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28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urce Sans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67" name="Google Shape;6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5AD37486-EE6B-C856-69F6-9F9DBB6297CC}"/>
              </a:ext>
            </a:extLst>
          </p:cNvPr>
          <p:cNvSpPr txBox="1"/>
          <p:nvPr userDrawn="1"/>
        </p:nvSpPr>
        <p:spPr>
          <a:xfrm flipV="1">
            <a:off x="0" y="4589411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735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1AA0A65D-F22F-7A15-849A-D11A2EBE49AB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;p28">
            <a:extLst>
              <a:ext uri="{FF2B5EF4-FFF2-40B4-BE49-F238E27FC236}">
                <a16:creationId xmlns:a16="http://schemas.microsoft.com/office/drawing/2014/main" id="{4B375445-8CEA-4346-7A37-C5C1113E1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87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sp>
        <p:nvSpPr>
          <p:cNvPr id="79" name="Google Shape;79;p36"/>
          <p:cNvSpPr txBox="1"/>
          <p:nvPr/>
        </p:nvSpPr>
        <p:spPr>
          <a:xfrm>
            <a:off x="283094" y="888043"/>
            <a:ext cx="3086100" cy="32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62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4F86A875-CC79-6785-746F-7AB59964C1DC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;p28">
            <a:extLst>
              <a:ext uri="{FF2B5EF4-FFF2-40B4-BE49-F238E27FC236}">
                <a16:creationId xmlns:a16="http://schemas.microsoft.com/office/drawing/2014/main" id="{5070A1EB-E00A-E986-E603-856360C18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656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userDrawn="1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86" name="Google Shape;8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6C180C0F-2825-9836-2303-0D610716A4BB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;p28">
            <a:extLst>
              <a:ext uri="{FF2B5EF4-FFF2-40B4-BE49-F238E27FC236}">
                <a16:creationId xmlns:a16="http://schemas.microsoft.com/office/drawing/2014/main" id="{33B2A7DF-CB8D-4A18-78AC-6DD66591B1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7924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94" name="Google Shape;9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623DF6AE-8A4A-A721-458A-0162E972D84B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131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102" name="Google Shape;10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75332DD9-B4C5-9841-5996-F47EE2E78145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79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50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14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userDrawn="1">
  <p:cSld name="2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6A9CEAB1-945A-D125-8ED4-D5F459606A32}"/>
              </a:ext>
            </a:extLst>
          </p:cNvPr>
          <p:cNvSpPr txBox="1"/>
          <p:nvPr userDrawn="1"/>
        </p:nvSpPr>
        <p:spPr>
          <a:xfrm flipV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;p28">
            <a:extLst>
              <a:ext uri="{FF2B5EF4-FFF2-40B4-BE49-F238E27FC236}">
                <a16:creationId xmlns:a16="http://schemas.microsoft.com/office/drawing/2014/main" id="{973FF2BD-09A1-D45A-CABE-1F0CADF08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744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;p28">
            <a:extLst>
              <a:ext uri="{FF2B5EF4-FFF2-40B4-BE49-F238E27FC236}">
                <a16:creationId xmlns:a16="http://schemas.microsoft.com/office/drawing/2014/main" id="{59BEF564-B46B-B24D-3726-EA5DF45007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10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sp>
        <p:nvSpPr>
          <p:cNvPr id="2" name="Google Shape;16;p28">
            <a:extLst>
              <a:ext uri="{FF2B5EF4-FFF2-40B4-BE49-F238E27FC236}">
                <a16:creationId xmlns:a16="http://schemas.microsoft.com/office/drawing/2014/main" id="{23FE8CB0-23F1-030A-EAF0-3E9F54D57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554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87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6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6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Shape 86"/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9859852" y="6143626"/>
            <a:ext cx="2200275" cy="71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24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 sz="1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 dirty="0"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2779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ublications/m/item/code-of-conduct-to-prevent-harassment-including-sexual-harassment-at-who-eve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1">
            <a:extLst>
              <a:ext uri="{FF2B5EF4-FFF2-40B4-BE49-F238E27FC236}">
                <a16:creationId xmlns:a16="http://schemas.microsoft.com/office/drawing/2014/main" id="{CD716821-B786-8443-44B2-27D218762B59}"/>
              </a:ext>
            </a:extLst>
          </p:cNvPr>
          <p:cNvSpPr txBox="1">
            <a:spLocks noGrp="1"/>
          </p:cNvSpPr>
          <p:nvPr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>
              <a:solidFill>
                <a:srgbClr val="FFFFFF"/>
              </a:solidFill>
            </a:endParaRPr>
          </a:p>
          <a:p>
            <a:pPr marL="228600" indent="-2286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3050" y="1813346"/>
            <a:ext cx="10515600" cy="1430151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  <a:latin typeface="Source Sans Pro"/>
                <a:ea typeface="Source Sans Pro"/>
                <a:cs typeface="Roboto"/>
              </a:rPr>
              <a:t>Введение</a:t>
            </a:r>
          </a:p>
        </p:txBody>
      </p:sp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A17D39-950F-0825-4B1A-A05E0F473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917" y="5716787"/>
            <a:ext cx="3155301" cy="109078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FCC85C5-1368-7C0B-1C7B-9A21C772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2094" y="88960"/>
            <a:ext cx="1085850" cy="1619250"/>
          </a:xfrm>
          <a:prstGeom prst="rect">
            <a:avLst/>
          </a:prstGeom>
        </p:spPr>
      </p:pic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00266D8A-DEA9-BEE5-DAD6-7EFD3F2B67A0}"/>
              </a:ext>
            </a:extLst>
          </p:cNvPr>
          <p:cNvSpPr txBox="1"/>
          <p:nvPr/>
        </p:nvSpPr>
        <p:spPr>
          <a:xfrm>
            <a:off x="-156349" y="3259879"/>
            <a:ext cx="121054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800"/>
            </a:pPr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Source Sans Pro"/>
                <a:ea typeface="Quattrocento Sans"/>
                <a:cs typeface="Quattrocento Sans"/>
                <a:sym typeface="Quattrocento Sans"/>
              </a:rPr>
              <a:t>Базовый курс по оказанию экстренной помощи</a:t>
            </a:r>
          </a:p>
          <a:p>
            <a:pPr>
              <a:buSzPts val="2800"/>
            </a:pPr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Source Sans Pro"/>
                <a:ea typeface="Quattrocento Sans"/>
                <a:cs typeface="Quattrocento Sans"/>
                <a:sym typeface="Quattrocento Sans"/>
              </a:rPr>
              <a:t>Подход к травмированному пациенту, требующему экстренной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69248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Требования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Для получения сертификата об окончании курса участники должны: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Пройти предварительное тестирование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Посещать все занятия каждый день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Выполнить ключевые условия и ответить на вопросы в рабочей тетради к концу каждого из четырех дней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Пройти ВСЕ станции по освоению навыков (скилл-станции)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Успешно выполнить сценарий на основе конкретных случаев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Набрать более 75% баллов на итоговом письменном экзамене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7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D469BC-E395-7D31-2328-B9CD7DEC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33955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AE66-458A-498B-87FF-83E1CCFF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16" y="41628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1F3864"/>
                </a:solidFill>
                <a:latin typeface="Source Sans Pro"/>
                <a:ea typeface="Source Sans Pro"/>
                <a:cs typeface="Roboto"/>
              </a:rPr>
              <a:t>Знакомство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1178-2B16-41AF-9746-E5D591976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0" y="2133949"/>
            <a:ext cx="7196866" cy="3182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Ваше полное имя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Место работы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Должность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Что означает для вас экстренная помощь?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 descr="A group of blue circles&#10;&#10;Description automatically generated with low confidence">
            <a:extLst>
              <a:ext uri="{FF2B5EF4-FFF2-40B4-BE49-F238E27FC236}">
                <a16:creationId xmlns:a16="http://schemas.microsoft.com/office/drawing/2014/main" id="{397650B3-27D9-3754-6454-C737C2E73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527" y="2015379"/>
            <a:ext cx="3530566" cy="30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D866-FDE6-47EA-BEB7-99B80C47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Внутренние правила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FA74-7F27-4133-A4A2-22D1594BF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latin typeface="Source Sans Pro"/>
                <a:ea typeface="Source Sans Pro"/>
              </a:rPr>
              <a:t>Регулярно обрабатывайте руки дезинфицирующими средствами, в том числе после использования оборудования.</a:t>
            </a:r>
          </a:p>
          <a:p>
            <a:r>
              <a:rPr lang="ru-RU" dirty="0">
                <a:latin typeface="Source Sans Pro"/>
                <a:ea typeface="Source Sans Pro"/>
              </a:rPr>
              <a:t>Соблюдайте все необходимые внутренние процедуры по профилактике инфекций и инфекционному контролю.</a:t>
            </a:r>
          </a:p>
          <a:p>
            <a:r>
              <a:rPr lang="ru-RU" dirty="0">
                <a:latin typeface="Source Sans Pro"/>
                <a:ea typeface="Source Sans Pro"/>
              </a:rPr>
              <a:t>Воздержитесь от разговоров, когда говорят докладчики.</a:t>
            </a:r>
          </a:p>
          <a:p>
            <a:r>
              <a:rPr lang="ru-RU" dirty="0">
                <a:latin typeface="Source Sans Pro"/>
                <a:ea typeface="Source Sans Pro"/>
              </a:rPr>
              <a:t>Не пользуйтесь мобильными телефонами во время занятий.</a:t>
            </a:r>
          </a:p>
          <a:p>
            <a:r>
              <a:rPr lang="ru-RU" dirty="0">
                <a:latin typeface="Source Sans Pro"/>
                <a:ea typeface="Source Sans Pro"/>
              </a:rPr>
              <a:t>Приходите вовремя.</a:t>
            </a:r>
          </a:p>
          <a:p>
            <a:r>
              <a:rPr lang="ru-RU" dirty="0">
                <a:latin typeface="Source Sans Pro"/>
                <a:ea typeface="Source Sans Pro"/>
              </a:rPr>
              <a:t>Поддерживайте порядок в помещении.</a:t>
            </a:r>
          </a:p>
        </p:txBody>
      </p:sp>
    </p:spTree>
    <p:extLst>
      <p:ext uri="{BB962C8B-B14F-4D97-AF65-F5344CB8AC3E}">
        <p14:creationId xmlns:p14="http://schemas.microsoft.com/office/powerpoint/2010/main" val="10188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D866-FDE6-47EA-BEB7-99B80C47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Внутренние правила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FA74-7F27-4133-A4A2-22D1594BF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latin typeface="Source Sans Pro"/>
                <a:ea typeface="Source Sans Pro"/>
              </a:rPr>
              <a:t>Чтобы обеспечить безопасную и эффективную среду обучения, вы должны следовать соответствующим стандартам профессионального и этического поведения.</a:t>
            </a: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ru-RU">
                <a:latin typeface="Source Sans Pro"/>
                <a:ea typeface="Source Sans Pro"/>
              </a:rPr>
              <a:t>Убедитесь, что вы ознакомились с </a:t>
            </a:r>
            <a:r>
              <a:rPr lang="ru-RU">
                <a:latin typeface="Source Sans Pro"/>
                <a:ea typeface="Source Sans Pro"/>
                <a:hlinkClick r:id="rId2"/>
              </a:rPr>
              <a:t>Кодексом поведения ВОЗ</a:t>
            </a:r>
            <a:r>
              <a:rPr lang="ru-RU">
                <a:latin typeface="Source Sans Pro"/>
                <a:ea typeface="Source Sans Pro"/>
              </a:rPr>
              <a:t> и придерживаетесь его.</a:t>
            </a: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ru-RU">
                <a:latin typeface="Source Sans Pro"/>
                <a:ea typeface="Source Sans Pro"/>
              </a:rPr>
              <a:t>Пожалуйста, не стесняйтесь делиться с фасилитатором любыми волнующими вас вопросами. </a:t>
            </a: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2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FA0E9-C5E5-004F-FD2F-7B19D0DC0A66}"/>
              </a:ext>
            </a:extLst>
          </p:cNvPr>
          <p:cNvSpPr/>
          <p:nvPr/>
        </p:nvSpPr>
        <p:spPr>
          <a:xfrm>
            <a:off x="505851" y="1905241"/>
            <a:ext cx="10918739" cy="3629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ource Sans Pro"/>
                <a:ea typeface="Source Sans Pro"/>
              </a:rPr>
              <a:t>Цели базового курса по оказанию экстренной помощи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10" y="209207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latin typeface="Source Sans Pro"/>
                <a:ea typeface="Source Sans Pro"/>
              </a:rPr>
              <a:t>Курс предназначен для медицинских работников, оказывающих первую помощь на догоспитальном этапе или в медицинских учреждениях, которые занимаются лечением острых, угрожающих жизни состояний в условиях ограниченных ресурсов.</a:t>
            </a:r>
          </a:p>
          <a:p>
            <a:pPr algn="just">
              <a:buFont typeface="Arial" charset="0"/>
              <a:buChar char="•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Он разработан для обеспечения систематического начального подхода к лечению острых, потенциально угрожающих жизни состояний еще до того, как известен диагноз.</a:t>
            </a:r>
          </a:p>
        </p:txBody>
      </p:sp>
    </p:spTree>
    <p:extLst>
      <p:ext uri="{BB962C8B-B14F-4D97-AF65-F5344CB8AC3E}">
        <p14:creationId xmlns:p14="http://schemas.microsoft.com/office/powerpoint/2010/main" val="188431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698" y="367617"/>
            <a:ext cx="10515600" cy="1325563"/>
          </a:xfrm>
        </p:spPr>
        <p:txBody>
          <a:bodyPr/>
          <a:lstStyle/>
          <a:p>
            <a:r>
              <a:rPr lang="ru-RU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Цели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latin typeface="Source Sans Pro"/>
                <a:ea typeface="Source Sans Pro"/>
              </a:rPr>
              <a:t>Убедиться, что участники используют </a:t>
            </a:r>
            <a:r>
              <a:rPr lang="ru-RU" dirty="0">
                <a:solidFill>
                  <a:schemeClr val="accent2"/>
                </a:solidFill>
                <a:latin typeface="Source Sans Pro"/>
                <a:ea typeface="Source Sans Pro"/>
              </a:rPr>
              <a:t>протокол ABCDE</a:t>
            </a:r>
            <a:r>
              <a:rPr lang="ru-RU" dirty="0">
                <a:latin typeface="Source Sans Pro"/>
                <a:ea typeface="Source Sans Pro"/>
              </a:rPr>
              <a:t> для оценки состояния пациента в экстренной ситуации.</a:t>
            </a:r>
          </a:p>
          <a:p>
            <a:r>
              <a:rPr lang="ru-RU" dirty="0">
                <a:latin typeface="Source Sans Pro"/>
                <a:ea typeface="Source Sans Pro"/>
              </a:rPr>
              <a:t>Обеспечить, чтобы участники могли </a:t>
            </a:r>
            <a:r>
              <a:rPr lang="ru-RU" dirty="0">
                <a:solidFill>
                  <a:schemeClr val="accent2"/>
                </a:solidFill>
                <a:latin typeface="Source Sans Pro"/>
                <a:ea typeface="Source Sans Pro"/>
              </a:rPr>
              <a:t>распознавать угрожающие жизни состояния и осуществлять вмешательства по их лечению. </a:t>
            </a:r>
          </a:p>
          <a:p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Убедиться, что участники понимают, когда следует </a:t>
            </a:r>
            <a:r>
              <a:rPr lang="ru-RU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обращаться за помощью</a:t>
            </a: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а когда </a:t>
            </a:r>
            <a:r>
              <a:rPr lang="ru-RU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перенаправлять пациента для оказания помощи более высокого уровня.</a:t>
            </a:r>
          </a:p>
        </p:txBody>
      </p:sp>
      <p:pic>
        <p:nvPicPr>
          <p:cNvPr id="4" name="Graphic 3" descr="Bullseye with solid fill">
            <a:extLst>
              <a:ext uri="{FF2B5EF4-FFF2-40B4-BE49-F238E27FC236}">
                <a16:creationId xmlns:a16="http://schemas.microsoft.com/office/drawing/2014/main" id="{B758D4BF-1EF3-B8E6-4CA0-9C4B4DF1A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02" y="644522"/>
            <a:ext cx="771751" cy="7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Ресурсы курса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7" y="1690688"/>
            <a:ext cx="6786587" cy="435133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Ваша рабочая тетрадь включает следующее: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Введение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Протокол ABCDE и сбор анамнеза по схеме SAMPLE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Подход к пациенту с травмой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Подход к пациенту с затрудненным дыханием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Подход к пациенту в состоянии шока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Подход к пациенту с изменением психического состояния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Модули для развития навыков</a:t>
            </a:r>
          </a:p>
          <a:p>
            <a:pPr lvl="1"/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Быстрые карточки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D1906-344E-22D3-B0C6-FE272BE5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116" y="977774"/>
            <a:ext cx="3437271" cy="4902452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ource Sans Pro"/>
                <a:ea typeface="Source Sans Pro"/>
              </a:rPr>
              <a:t>Базовый курс по оказанию экстренной помощи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uzzle with icons and symbols&#10;&#10;Description automatically generated">
            <a:extLst>
              <a:ext uri="{FF2B5EF4-FFF2-40B4-BE49-F238E27FC236}">
                <a16:creationId xmlns:a16="http://schemas.microsoft.com/office/drawing/2014/main" id="{DF6A6561-44CF-8ACB-E229-6348A54AB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9445"/>
            <a:ext cx="12192000" cy="38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2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655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Предлагаемое расписание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EE4D156-96D5-8053-DED6-F4FE3924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22" y="769936"/>
            <a:ext cx="7719526" cy="58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7450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8C45457-CFCA-9447-94C8-EEC13298E5DE}" vid="{72CB8762-5401-C14D-9E66-90CA3EF8A0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35176C8D5024CA9622F560EAE4050" ma:contentTypeVersion="20" ma:contentTypeDescription="Create a new document." ma:contentTypeScope="" ma:versionID="effc21bd732f0b1fef58876858886894">
  <xsd:schema xmlns:xsd="http://www.w3.org/2001/XMLSchema" xmlns:xs="http://www.w3.org/2001/XMLSchema" xmlns:p="http://schemas.microsoft.com/office/2006/metadata/properties" xmlns:ns2="accad10c-5865-4bcb-8f28-1d0009a45af1" xmlns:ns3="543f9313-ce28-4745-b323-cbc217887a95" targetNamespace="http://schemas.microsoft.com/office/2006/metadata/properties" ma:root="true" ma:fieldsID="04c66d113efc0afcae90be5251cfb40c" ns2:_="" ns3:_="">
    <xsd:import namespace="accad10c-5865-4bcb-8f28-1d0009a45af1"/>
    <xsd:import namespace="543f9313-ce28-4745-b323-cbc217887a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ad10c-5865-4bcb-8f28-1d0009a45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f9313-ce28-4745-b323-cbc217887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4e306bd-47d7-441a-ab2a-e6d0020056b0}" ma:internalName="TaxCatchAll" ma:showField="CatchAllData" ma:web="543f9313-ce28-4745-b323-cbc217887a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ad10c-5865-4bcb-8f28-1d0009a45af1">
      <Terms xmlns="http://schemas.microsoft.com/office/infopath/2007/PartnerControls"/>
    </lcf76f155ced4ddcb4097134ff3c332f>
    <TaxCatchAll xmlns="543f9313-ce28-4745-b323-cbc217887a95" xsi:nil="true"/>
  </documentManagement>
</p:properties>
</file>

<file path=customXml/itemProps1.xml><?xml version="1.0" encoding="utf-8"?>
<ds:datastoreItem xmlns:ds="http://schemas.openxmlformats.org/officeDocument/2006/customXml" ds:itemID="{0445084A-67ED-48E8-91E4-5AC3DE7CFD9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ccad10c-5865-4bcb-8f28-1d0009a45af1"/>
    <ds:schemaRef ds:uri="543f9313-ce28-4745-b323-cbc217887a9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6061D2-91D6-4D6C-898C-DBF11713DF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FA0BC-2107-4268-9367-2FCF9265CECE}">
  <ds:schemaRefs>
    <ds:schemaRef ds:uri="http://schemas.microsoft.com/office/2006/metadata/properties"/>
    <ds:schemaRef ds:uri="http://www.w3.org/2000/xmlns/"/>
    <ds:schemaRef ds:uri="accad10c-5865-4bcb-8f28-1d0009a45af1"/>
    <ds:schemaRef ds:uri="http://schemas.microsoft.com/office/infopath/2007/PartnerControls"/>
    <ds:schemaRef ds:uri="543f9313-ce28-4745-b323-cbc217887a9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BEC Template</Template>
  <TotalTime>63</TotalTime>
  <Words>378</Words>
  <Application>Microsoft Office PowerPoint</Application>
  <PresentationFormat>Широкий екран</PresentationFormat>
  <Paragraphs>59</Paragraphs>
  <Slides>11</Slides>
  <Notes>8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Arial</vt:lpstr>
      <vt:lpstr>Atkinson Hyperlegible</vt:lpstr>
      <vt:lpstr>Calibri</vt:lpstr>
      <vt:lpstr>Calibri Light</vt:lpstr>
      <vt:lpstr>Lato</vt:lpstr>
      <vt:lpstr>Source Sans Pro</vt:lpstr>
      <vt:lpstr>Office Theme</vt:lpstr>
      <vt:lpstr>1_Office Theme</vt:lpstr>
      <vt:lpstr>Введение</vt:lpstr>
      <vt:lpstr>Знакомство</vt:lpstr>
      <vt:lpstr>Внутренние правила</vt:lpstr>
      <vt:lpstr>Внутренние правила</vt:lpstr>
      <vt:lpstr>Цели базового курса по оказанию экстренной помощи</vt:lpstr>
      <vt:lpstr>Цели</vt:lpstr>
      <vt:lpstr>Ресурсы курса</vt:lpstr>
      <vt:lpstr>Базовый курс по оказанию экстренной помощи</vt:lpstr>
      <vt:lpstr>Презентація PowerPoint</vt:lpstr>
      <vt:lpstr>Требования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Kelly Schmiedeknecht</dc:creator>
  <cp:lastModifiedBy>Oles Yehorov</cp:lastModifiedBy>
  <cp:revision>31</cp:revision>
  <dcterms:created xsi:type="dcterms:W3CDTF">2017-04-15T01:47:45Z</dcterms:created>
  <dcterms:modified xsi:type="dcterms:W3CDTF">2024-07-12T19:05:16Z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0x01010012F35176C8D5024CA9622F560EAE4050</vt:lpwstr>
  </property>
  <property fmtid="{D5CDD505-2E9C-101B-9397-08002B2CF9AE}" pid="3" name="MediaServiceImageTags">
    <vt:lpwstr/>
  </property>
</Properties>
</file>