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9" r:id="rId2"/>
  </p:sldMasterIdLst>
  <p:notesMasterIdLst>
    <p:notesMasterId r:id="rId8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Lst>
  <p:sldSz cx="12192000" cy="6858000"/>
  <p:notesSz cx="6858000" cy="9144000"/>
  <p:embeddedFontLst>
    <p:embeddedFont>
      <p:font typeface="Economica" panose="020B0604020202020204" charset="0"/>
      <p:regular r:id="rId84"/>
      <p:bold r:id="rId85"/>
      <p:italic r:id="rId86"/>
      <p:boldItalic r:id="rId87"/>
    </p:embeddedFont>
    <p:embeddedFont>
      <p:font typeface="Lato" panose="020F0502020204030203" pitchFamily="34" charset="0"/>
      <p:regular r:id="rId88"/>
      <p:bold r:id="rId89"/>
      <p:italic r:id="rId90"/>
      <p:boldItalic r:id="rId91"/>
    </p:embeddedFont>
    <p:embeddedFont>
      <p:font typeface="Noto Sans Symbols" panose="020B0604020202020204" charset="0"/>
      <p:regular r:id="rId92"/>
      <p:bold r:id="rId93"/>
    </p:embeddedFont>
    <p:embeddedFont>
      <p:font typeface="Times" panose="02020603050405020304" pitchFamily="18" charset="0"/>
      <p:regular r:id="rId94"/>
      <p:bold r:id="rId95"/>
      <p:italic r:id="rId96"/>
      <p:boldItalic r:id="rId9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8" roundtripDataSignature="AMtx7mi28LUbFpIsP0omE1x+uQp5fuaai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0C7381D-B3F8-475C-8EF5-15B3D7B7B2F7}">
  <a:tblStyle styleId="{20C7381D-B3F8-475C-8EF5-15B3D7B7B2F7}"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33" autoAdjust="0"/>
  </p:normalViewPr>
  <p:slideViewPr>
    <p:cSldViewPr snapToGrid="0">
      <p:cViewPr varScale="1">
        <p:scale>
          <a:sx n="75" d="100"/>
          <a:sy n="75" d="100"/>
        </p:scale>
        <p:origin x="87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font" Target="fonts/font1.fntdata"/><Relationship Id="rId89" Type="http://schemas.openxmlformats.org/officeDocument/2006/relationships/font" Target="fonts/font6.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tableStyles" Target="tableStyles.xml"/><Relationship Id="rId5" Type="http://schemas.openxmlformats.org/officeDocument/2006/relationships/slide" Target="slides/slide3.xml"/><Relationship Id="rId90" Type="http://schemas.openxmlformats.org/officeDocument/2006/relationships/font" Target="fonts/font7.fntdata"/><Relationship Id="rId95" Type="http://schemas.openxmlformats.org/officeDocument/2006/relationships/font" Target="fonts/font12.fntdata"/><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font" Target="fonts/font2.fntdata"/><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88" Type="http://schemas.openxmlformats.org/officeDocument/2006/relationships/font" Target="fonts/font5.fntdata"/><Relationship Id="rId91" Type="http://schemas.openxmlformats.org/officeDocument/2006/relationships/font" Target="fonts/font8.fntdata"/><Relationship Id="rId96"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font" Target="fonts/font3.fntdata"/><Relationship Id="rId94" Type="http://schemas.openxmlformats.org/officeDocument/2006/relationships/font" Target="fonts/font11.fntdata"/><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font" Target="fonts/font14.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font" Target="fonts/font9.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font" Target="fonts/font4.fntdata"/><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font" Target="fonts/font10.fntdata"/><Relationship Id="rId98" Type="http://customschemas.google.com/relationships/presentationmetadata" Target="meta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Добро пожаловать на модуль «Шок».   </a:t>
            </a:r>
            <a:endParaRPr/>
          </a:p>
        </p:txBody>
      </p:sp>
      <p:sp>
        <p:nvSpPr>
          <p:cNvPr id="200" name="Google Shape;20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В первой части данного модуля мы рассмотрим сбор анамнеза по схеме SAMPLE у пациентов в состоянии шока. </a:t>
            </a:r>
            <a:endParaRPr/>
          </a:p>
        </p:txBody>
      </p:sp>
      <p:sp>
        <p:nvSpPr>
          <p:cNvPr id="293" name="Google Shape;29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Сбор анамнеза по схеме SAMPLE состоит из 6 компонентов. Буква S в аббревиатуре SAMPLE означает признаки и симптомы. Напомним, что одна из основных причин, по которой люди могут испытывать шок, заключается в потере жидкости. Спросите о наличии и продолжительности рвоты и диареи.  Потеря жидкости при рвоте и диарее может быть очень сильной и привести к шоку. Возможность точно оценить утраченный объем поможет вам рассчитать, сколько жидкости потребуется пациенту. </a:t>
            </a:r>
            <a:endParaRPr/>
          </a:p>
          <a:p>
            <a:pPr marL="0" lvl="0" indent="0" algn="l" rtl="0">
              <a:spcBef>
                <a:spcPts val="800"/>
              </a:spcBef>
              <a:spcAft>
                <a:spcPts val="0"/>
              </a:spcAft>
              <a:buNone/>
            </a:pPr>
            <a:endParaRPr/>
          </a:p>
        </p:txBody>
      </p:sp>
      <p:sp>
        <p:nvSpPr>
          <p:cNvPr id="301" name="Google Shape;30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Спросите пациента, есть ли у него кровь в рвоте или стуле. Это должно заставить вас задуматься о кровотечении в желудке или кишечнике, которое может быть довольно сильным, прежде чем станет заметным. Человек может потерять значительную часть своего объема крови в желудочно-кишечном тракте (ЖКТ). Переваренная кровь выглядит черной в рвоте или стуле, и ее иногда называют «кофейной гущей» или меленой. </a:t>
            </a:r>
            <a:endParaRPr/>
          </a:p>
          <a:p>
            <a:pPr marL="457200" marR="0" lvl="0" indent="-171450" algn="l" rtl="0">
              <a:lnSpc>
                <a:spcPct val="115000"/>
              </a:lnSpc>
              <a:spcBef>
                <a:spcPts val="1300"/>
              </a:spcBef>
              <a:spcAft>
                <a:spcPts val="0"/>
              </a:spcAft>
              <a:buNone/>
            </a:pPr>
            <a:endParaRPr sz="1200" b="0" i="0" u="none" strike="noStrike" cap="none">
              <a:solidFill>
                <a:schemeClr val="dk1"/>
              </a:solidFill>
              <a:latin typeface="Lato"/>
              <a:ea typeface="Lato"/>
              <a:cs typeface="Lato"/>
              <a:sym typeface="Lato"/>
            </a:endParaRPr>
          </a:p>
          <a:p>
            <a:pPr marL="0" lvl="0" indent="0" algn="l" rtl="0">
              <a:spcBef>
                <a:spcPts val="0"/>
              </a:spcBef>
              <a:spcAft>
                <a:spcPts val="0"/>
              </a:spcAft>
              <a:buNone/>
            </a:pPr>
            <a:endParaRPr/>
          </a:p>
        </p:txBody>
      </p:sp>
      <p:sp>
        <p:nvSpPr>
          <p:cNvPr id="311" name="Google Shape;3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Было ли у пациентки вагинальное кровотечение? Беременна ли пациентка, была ли она недавно беременна или есть вероятность того, что она может быть беременна (даже если она так не думает)? Узнайте о последней менструации и любых случаях задержки менструации. Вагинальное кровотечение может быть связано с беременностью, и на ранних сроках женщина может не знать, что она беременна. Все женщины подвержены риску эктопической (внематочной) беременности. Разрыв внематочной беременности может произойти до того, как женщина узнает о ней. Вагинальное кровотечение также может быть вызвано наличием образования в шейке матки или в матке. </a:t>
            </a:r>
            <a:endParaRPr/>
          </a:p>
          <a:p>
            <a:pPr marL="457200" marR="0" lvl="0" indent="-171450" algn="l" rtl="0">
              <a:lnSpc>
                <a:spcPct val="115000"/>
              </a:lnSpc>
              <a:spcBef>
                <a:spcPts val="1300"/>
              </a:spcBef>
              <a:spcAft>
                <a:spcPts val="0"/>
              </a:spcAft>
              <a:buNone/>
            </a:pPr>
            <a:endParaRPr sz="1200" b="0" i="0" u="none" strike="noStrike" cap="none">
              <a:solidFill>
                <a:schemeClr val="dk1"/>
              </a:solidFill>
              <a:latin typeface="Lato"/>
              <a:ea typeface="Lato"/>
              <a:cs typeface="Lato"/>
              <a:sym typeface="Lato"/>
            </a:endParaRPr>
          </a:p>
          <a:p>
            <a:pPr marL="0" lvl="0" indent="0" algn="l" rtl="0">
              <a:spcBef>
                <a:spcPts val="0"/>
              </a:spcBef>
              <a:spcAft>
                <a:spcPts val="0"/>
              </a:spcAft>
              <a:buNone/>
            </a:pPr>
            <a:endParaRPr/>
          </a:p>
        </p:txBody>
      </p:sp>
      <p:sp>
        <p:nvSpPr>
          <p:cNvPr id="321" name="Google Shape;32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Спросите, были ли у пациента боли в груди, и подумайте, не может ли эта боль в груди быть следствием инфаркта миокарда или сердечного приступа. Значительное повреждение сердечной мышцы может снизить насосную способность сердца, вызывая шок.   </a:t>
            </a:r>
            <a:endParaRPr/>
          </a:p>
          <a:p>
            <a:pPr marL="457200" marR="0" lvl="0" indent="-171450" algn="l" rtl="0">
              <a:lnSpc>
                <a:spcPct val="115000"/>
              </a:lnSpc>
              <a:spcBef>
                <a:spcPts val="1300"/>
              </a:spcBef>
              <a:spcAft>
                <a:spcPts val="0"/>
              </a:spcAft>
              <a:buNone/>
            </a:pPr>
            <a:endParaRPr sz="1200" b="0" i="0" u="none" strike="noStrike" cap="none">
              <a:solidFill>
                <a:schemeClr val="dk1"/>
              </a:solidFill>
              <a:latin typeface="Lato"/>
              <a:ea typeface="Lato"/>
              <a:cs typeface="Lato"/>
              <a:sym typeface="Lato"/>
            </a:endParaRPr>
          </a:p>
          <a:p>
            <a:pPr marL="0" lvl="0" indent="0" algn="l" rtl="0">
              <a:spcBef>
                <a:spcPts val="0"/>
              </a:spcBef>
              <a:spcAft>
                <a:spcPts val="0"/>
              </a:spcAft>
              <a:buNone/>
            </a:pPr>
            <a:endParaRPr/>
          </a:p>
        </p:txBody>
      </p:sp>
      <p:sp>
        <p:nvSpPr>
          <p:cNvPr id="331" name="Google Shape;33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Проверьте, нет ли у пациента лихорадки. Лихорадка предполагает наличие инфекции. Тяжелые инфекции могут вызвать аномальное расслабление, расширение сосудов и их негерметичность, что приводит к потере жидкости в тканях, так называемому «выходу жидкости из сосудов». Опять же, потеря жидкости из кровеносных сосудов приводит к снижению артериального давления и шоку.   </a:t>
            </a:r>
            <a:endParaRPr/>
          </a:p>
          <a:p>
            <a:pPr marL="457200" marR="0" lvl="0" indent="-171450" algn="l" rtl="0">
              <a:lnSpc>
                <a:spcPct val="115000"/>
              </a:lnSpc>
              <a:spcBef>
                <a:spcPts val="1300"/>
              </a:spcBef>
              <a:spcAft>
                <a:spcPts val="0"/>
              </a:spcAft>
              <a:buNone/>
            </a:pPr>
            <a:endParaRPr sz="1200" b="0" i="0" u="none" strike="noStrike" cap="none">
              <a:solidFill>
                <a:schemeClr val="dk1"/>
              </a:solidFill>
              <a:latin typeface="Lato"/>
              <a:ea typeface="Lato"/>
              <a:cs typeface="Lato"/>
              <a:sym typeface="Lato"/>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41" name="Google Shape;34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Спросите о контактах с токсинами, приеме лекарств, укусах насекомых или о воздействии других веществ, которые могут причинить вред.  Аллергены могут привести к анафилаксии, а при передозировке медикаментами, в том числе лекарствами от давления и противоэпилептическими (противосудорожными) препаратами, резко снижается артериальное давление и развивается шок. </a:t>
            </a:r>
            <a:endParaRPr/>
          </a:p>
          <a:p>
            <a:pPr marL="457200" marR="0" lvl="0" indent="-171450" algn="l" rtl="0">
              <a:lnSpc>
                <a:spcPct val="115000"/>
              </a:lnSpc>
              <a:spcBef>
                <a:spcPts val="1300"/>
              </a:spcBef>
              <a:spcAft>
                <a:spcPts val="0"/>
              </a:spcAft>
              <a:buNone/>
            </a:pPr>
            <a:endParaRPr sz="1200" b="0" i="0" u="none" strike="noStrike" cap="none">
              <a:solidFill>
                <a:schemeClr val="dk1"/>
              </a:solidFill>
              <a:latin typeface="Lato"/>
              <a:ea typeface="Lato"/>
              <a:cs typeface="Lato"/>
              <a:sym typeface="Lato"/>
            </a:endParaRPr>
          </a:p>
          <a:p>
            <a:pPr marL="0" lvl="0" indent="0" algn="l" rtl="0">
              <a:spcBef>
                <a:spcPts val="0"/>
              </a:spcBef>
              <a:spcAft>
                <a:spcPts val="0"/>
              </a:spcAft>
              <a:buNone/>
            </a:pPr>
            <a:endParaRPr/>
          </a:p>
        </p:txBody>
      </p:sp>
      <p:sp>
        <p:nvSpPr>
          <p:cNvPr id="351" name="Google Shape;35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И наконец, нет ли изменений в психическом состоянии или необычной сонливости у пациента? Мозг обычно способен компенсировать изменения перфузии и поэтому является одним из последних органов, пострадавших от ее нарушения. Если мозг лишен достаточного притока крови и кислорода, это может вызвать спутанность сознания, что является признаком шока.   </a:t>
            </a:r>
            <a:endParaRPr/>
          </a:p>
          <a:p>
            <a:pPr marL="457200" marR="0" lvl="0" indent="-171450" algn="l" rtl="0">
              <a:lnSpc>
                <a:spcPct val="115000"/>
              </a:lnSpc>
              <a:spcBef>
                <a:spcPts val="1300"/>
              </a:spcBef>
              <a:spcAft>
                <a:spcPts val="0"/>
              </a:spcAft>
              <a:buNone/>
            </a:pPr>
            <a:endParaRPr sz="1200" b="0" i="0" u="none" strike="noStrike" cap="none">
              <a:solidFill>
                <a:schemeClr val="dk1"/>
              </a:solidFill>
              <a:latin typeface="Lato"/>
              <a:ea typeface="Lato"/>
              <a:cs typeface="Lato"/>
              <a:sym typeface="Lato"/>
            </a:endParaRPr>
          </a:p>
          <a:p>
            <a:pPr marL="0" lvl="0" indent="0" algn="l" rtl="0">
              <a:spcBef>
                <a:spcPts val="0"/>
              </a:spcBef>
              <a:spcAft>
                <a:spcPts val="0"/>
              </a:spcAft>
              <a:buNone/>
            </a:pPr>
            <a:endParaRPr/>
          </a:p>
        </p:txBody>
      </p:sp>
      <p:sp>
        <p:nvSpPr>
          <p:cNvPr id="361" name="Google Shape;36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Буква А в анамнезе по схеме SAMPLE означает аллергические реакции. Спросите, есть ли аллергия на медикаменты. Тяжелые аллергические реакции могут привести к анафилактическому шоку, вызывая расширение или аномальное расслабление кровеносных сосудов.  </a:t>
            </a:r>
            <a:endParaRPr/>
          </a:p>
          <a:p>
            <a:pPr marL="0" lvl="0" indent="0" algn="l" rtl="0">
              <a:lnSpc>
                <a:spcPct val="115000"/>
              </a:lnSpc>
              <a:spcBef>
                <a:spcPts val="800"/>
              </a:spcBef>
              <a:spcAft>
                <a:spcPts val="0"/>
              </a:spcAft>
              <a:buClr>
                <a:schemeClr val="dk1"/>
              </a:buClr>
              <a:buSzPts val="1200"/>
              <a:buFont typeface="Calibri"/>
              <a:buNone/>
            </a:pPr>
            <a:endParaRPr sz="1200">
              <a:latin typeface="Lato"/>
              <a:ea typeface="Lato"/>
              <a:cs typeface="Lato"/>
              <a:sym typeface="Lato"/>
            </a:endParaRPr>
          </a:p>
          <a:p>
            <a:pPr marL="0" lvl="0" indent="0" algn="l" rtl="0">
              <a:spcBef>
                <a:spcPts val="0"/>
              </a:spcBef>
              <a:spcAft>
                <a:spcPts val="0"/>
              </a:spcAft>
              <a:buNone/>
            </a:pPr>
            <a:endParaRPr/>
          </a:p>
        </p:txBody>
      </p:sp>
      <p:sp>
        <p:nvSpPr>
          <p:cNvPr id="371" name="Google Shape;37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М обозначает медикаменты. Принимает ли пациент какие-либо лекарства, начинал ли принимать их недавно или менял ли их дозировку. Передозировка и даже небольшие изменения при длительном приеме лекарственных средств могут привести к шоку. Передозировка некоторыми препаратами от давления и судорог / конвульсий может вызвать шок. Препараты, разжижающие кровь, антикоагулянты, могут усилить кровотечение у пациента.  Прием новых препаратов или их недавняя смена могут вызвать аллергическую реакцию или неожиданные побочные эффекты, приводящие к шоку.   </a:t>
            </a:r>
            <a:endParaRPr/>
          </a:p>
          <a:p>
            <a:pPr marL="457200" marR="0" lvl="0" indent="-171450" algn="l" rtl="0">
              <a:lnSpc>
                <a:spcPct val="115000"/>
              </a:lnSpc>
              <a:spcBef>
                <a:spcPts val="1300"/>
              </a:spcBef>
              <a:spcAft>
                <a:spcPts val="0"/>
              </a:spcAft>
              <a:buNone/>
            </a:pPr>
            <a:endParaRPr sz="1800" b="0" i="0" u="none" strike="noStrike" cap="none">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900"/>
              <a:buFont typeface="Calibri"/>
              <a:buNone/>
            </a:pPr>
            <a:endParaRPr sz="1900">
              <a:latin typeface="Lato"/>
              <a:ea typeface="Lato"/>
              <a:cs typeface="Lato"/>
              <a:sym typeface="Lato"/>
            </a:endParaRPr>
          </a:p>
          <a:p>
            <a:pPr marL="0" lvl="0" indent="0" algn="l" rtl="0">
              <a:lnSpc>
                <a:spcPct val="115000"/>
              </a:lnSpc>
              <a:spcBef>
                <a:spcPts val="0"/>
              </a:spcBef>
              <a:spcAft>
                <a:spcPts val="0"/>
              </a:spcAft>
              <a:buClr>
                <a:schemeClr val="dk1"/>
              </a:buClr>
              <a:buSzPts val="1200"/>
              <a:buFont typeface="Calibri"/>
              <a:buNone/>
            </a:pPr>
            <a:endParaRPr sz="1200">
              <a:latin typeface="Lato"/>
              <a:ea typeface="Lato"/>
              <a:cs typeface="Lato"/>
              <a:sym typeface="Lato"/>
            </a:endParaRPr>
          </a:p>
          <a:p>
            <a:pPr marL="0" lvl="0" indent="0" algn="l" rtl="0">
              <a:spcBef>
                <a:spcPts val="0"/>
              </a:spcBef>
              <a:spcAft>
                <a:spcPts val="0"/>
              </a:spcAft>
              <a:buNone/>
            </a:pPr>
            <a:endParaRPr/>
          </a:p>
        </p:txBody>
      </p:sp>
      <p:sp>
        <p:nvSpPr>
          <p:cNvPr id="381" name="Google Shape;38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По завершении этой презентации вы сможете распознавать признаки шока и недостаточной перфузии, собирать анамнез по схеме SAMPLE у пациента в состоянии шока и описать, как проводить вторичное обследование пациента в состоянии шока. Мы расскажем о том, как оценить уровень гидратации пациента, как выбрать подходящие растворы в зависимости от возраста, веса и состояния пациента, как распознать недоедание, анемию и ожоги и соответствующим образом скорректировать мероприятия по инфузионной реанимации. Мы расскажем о причинах шока, представляющих высокий риск, критических действиях по ведению пациентов в состоянии шока и особых педиатрических аспектах. Наконец, мы определим порядок действий во время передачи и транспортировки пациентов в состоянии шока.</a:t>
            </a:r>
            <a:endParaRPr/>
          </a:p>
          <a:p>
            <a:pPr marL="0" lvl="0" indent="0" algn="l" rtl="0">
              <a:spcBef>
                <a:spcPts val="800"/>
              </a:spcBef>
              <a:spcAft>
                <a:spcPts val="0"/>
              </a:spcAft>
              <a:buNone/>
            </a:pPr>
            <a:endParaRPr/>
          </a:p>
        </p:txBody>
      </p:sp>
      <p:sp>
        <p:nvSpPr>
          <p:cNvPr id="210" name="Google Shape;21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Буква Р в анамнезе SAMPLE означает анамнез жизни пациента. Есть ли у пациентки беременность в анамнезе или были ли у нее недавние роды? Были ли недавно хирургические операции? Есть ли в анамнезе кардиологические симптомы, указывающие на перенесенный инфаркт или проблемы с клапанами сердца? Есть ли у пациента ВИЧ-инфекция? Каждый из этих элементов анамнеза должен заставить вас задуматься о различных видах шока. Шок может быть следствием послеродового кровотечения или разрыва внематочной беременности. Шок может быть вызван внутренним кровотечением или инфекцией после операции. Пациенты с сердечными заболеваниями подвержены риску ухудшения сердечной функции, приводящего к шоку. Нелеченая ВИЧ-инфекция может увеличить риск развития инфекции, приводящей к септическому шоку. </a:t>
            </a:r>
            <a:endParaRPr/>
          </a:p>
          <a:p>
            <a:pPr marL="457200" marR="0" lvl="0" indent="-171450" algn="l" rtl="0">
              <a:lnSpc>
                <a:spcPct val="115000"/>
              </a:lnSpc>
              <a:spcBef>
                <a:spcPts val="1300"/>
              </a:spcBef>
              <a:spcAft>
                <a:spcPts val="0"/>
              </a:spcAft>
              <a:buNone/>
            </a:pPr>
            <a:endParaRPr sz="1800" b="0" i="0" u="none" strike="noStrike" cap="none">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ts val="475"/>
              <a:buFont typeface="Arial"/>
              <a:buNone/>
            </a:pPr>
            <a:endParaRPr sz="1900" b="0" i="0" u="none" strike="noStrike" cap="none">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200"/>
              <a:buFont typeface="Calibri"/>
              <a:buNone/>
            </a:pPr>
            <a:endParaRPr sz="1200">
              <a:latin typeface="Lato"/>
              <a:ea typeface="Lato"/>
              <a:cs typeface="Lato"/>
              <a:sym typeface="Lato"/>
            </a:endParaRPr>
          </a:p>
          <a:p>
            <a:pPr marL="0" lvl="0" indent="0" algn="l" rtl="0">
              <a:spcBef>
                <a:spcPts val="0"/>
              </a:spcBef>
              <a:spcAft>
                <a:spcPts val="0"/>
              </a:spcAft>
              <a:buNone/>
            </a:pPr>
            <a:endParaRPr/>
          </a:p>
        </p:txBody>
      </p:sp>
      <p:sp>
        <p:nvSpPr>
          <p:cNvPr id="391" name="Google Shape;39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L обозначает последний пероральный прием пищи / питья. Спросите пациента, когда в последний раз он ел или пил. Это полезно знать по нескольким причинам. У пациента, который плохо ест или пьет, может развиться сильное обезвоживание, приводящее к шоку. Если пациенту предстоит такое вмешательство, как операция, требующая седации, в целях анестезии важно понять, когда он ел или пил что-либо.   </a:t>
            </a:r>
            <a:endParaRPr/>
          </a:p>
          <a:p>
            <a:pPr marL="457200" marR="0" lvl="0" indent="-171450" algn="l" rtl="0">
              <a:lnSpc>
                <a:spcPct val="115000"/>
              </a:lnSpc>
              <a:spcBef>
                <a:spcPts val="1300"/>
              </a:spcBef>
              <a:spcAft>
                <a:spcPts val="0"/>
              </a:spcAft>
              <a:buNone/>
            </a:pPr>
            <a:endParaRPr sz="1900" b="0" i="0" u="none" strike="noStrike" cap="none">
              <a:solidFill>
                <a:schemeClr val="dk1"/>
              </a:solidFill>
              <a:latin typeface="Lato"/>
              <a:ea typeface="Lato"/>
              <a:cs typeface="Lato"/>
              <a:sym typeface="Lato"/>
            </a:endParaRPr>
          </a:p>
          <a:p>
            <a:pPr marL="514350" marR="0" lvl="1" indent="0" algn="l" rtl="0">
              <a:lnSpc>
                <a:spcPct val="115000"/>
              </a:lnSpc>
              <a:spcBef>
                <a:spcPts val="500"/>
              </a:spcBef>
              <a:spcAft>
                <a:spcPts val="0"/>
              </a:spcAft>
              <a:buClr>
                <a:schemeClr val="dk1"/>
              </a:buClr>
              <a:buSzPts val="1900"/>
              <a:buFont typeface="Calibri"/>
              <a:buNone/>
            </a:pPr>
            <a:endParaRPr sz="1900">
              <a:latin typeface="Lato"/>
              <a:ea typeface="Lato"/>
              <a:cs typeface="Lato"/>
              <a:sym typeface="Lato"/>
            </a:endParaRPr>
          </a:p>
        </p:txBody>
      </p:sp>
      <p:sp>
        <p:nvSpPr>
          <p:cNvPr id="401" name="Google Shape;40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Наконец, последняя часть анамнеза SAMPLE – это E – события, сопутствующие болезни. Спросите, была ли какая-либо недавняя травма. Травма может привести к скрытому внутреннему кровотечению, вызвать напряженный пневмоторакс, ушиб сердца или кровоизлияние вокруг него, что может привести к перикардиальному выпоту и потенциальной тампонаде сердца. Травма задней области шеи или спины может вызвать повреждение спинного мозга, что приведет к нарушению способности кровеносных сосудов поддерживать артериальное давление.   </a:t>
            </a:r>
            <a:endParaRPr/>
          </a:p>
          <a:p>
            <a:pPr marL="0" lvl="0" indent="0" algn="l" rtl="0">
              <a:spcBef>
                <a:spcPts val="800"/>
              </a:spcBef>
              <a:spcAft>
                <a:spcPts val="0"/>
              </a:spcAft>
              <a:buNone/>
            </a:pPr>
            <a:endParaRPr sz="1200" b="0" i="0" u="none" strike="noStrike" cap="none">
              <a:solidFill>
                <a:schemeClr val="dk1"/>
              </a:solidFill>
              <a:latin typeface="Lato"/>
              <a:ea typeface="Lato"/>
              <a:cs typeface="Lato"/>
              <a:sym typeface="Lato"/>
            </a:endParaRPr>
          </a:p>
          <a:p>
            <a:pPr marL="0" marR="0" lvl="0" indent="0" algn="l" rtl="0">
              <a:lnSpc>
                <a:spcPct val="115000"/>
              </a:lnSpc>
              <a:spcBef>
                <a:spcPts val="1000"/>
              </a:spcBef>
              <a:spcAft>
                <a:spcPts val="0"/>
              </a:spcAft>
              <a:buClr>
                <a:schemeClr val="dk1"/>
              </a:buClr>
              <a:buSzPts val="300"/>
              <a:buFont typeface="Arial"/>
              <a:buNone/>
            </a:pPr>
            <a:endParaRPr sz="1200">
              <a:latin typeface="Lato"/>
              <a:ea typeface="Lato"/>
              <a:cs typeface="Lato"/>
              <a:sym typeface="Lato"/>
            </a:endParaRPr>
          </a:p>
          <a:p>
            <a:pPr marL="0" lvl="0" indent="0" algn="l" rtl="0">
              <a:spcBef>
                <a:spcPts val="0"/>
              </a:spcBef>
              <a:spcAft>
                <a:spcPts val="0"/>
              </a:spcAft>
              <a:buClr>
                <a:schemeClr val="dk1"/>
              </a:buClr>
              <a:buSzPts val="1200"/>
              <a:buFont typeface="Calibri"/>
              <a:buNone/>
            </a:pPr>
            <a:endParaRPr sz="1200" b="1" i="1">
              <a:latin typeface="Lato"/>
              <a:ea typeface="Lato"/>
              <a:cs typeface="Lato"/>
              <a:sym typeface="Lato"/>
            </a:endParaRPr>
          </a:p>
          <a:p>
            <a:pPr marL="914400" lvl="0" indent="-349250" algn="l" rtl="0">
              <a:spcBef>
                <a:spcPts val="500"/>
              </a:spcBef>
              <a:spcAft>
                <a:spcPts val="0"/>
              </a:spcAft>
              <a:buNone/>
            </a:pPr>
            <a:endParaRPr sz="1200" b="0" i="0" u="none" strike="noStrike" cap="none">
              <a:solidFill>
                <a:schemeClr val="dk1"/>
              </a:solidFill>
              <a:latin typeface="Lato"/>
              <a:ea typeface="Lato"/>
              <a:cs typeface="Lato"/>
              <a:sym typeface="Lato"/>
            </a:endParaRPr>
          </a:p>
          <a:p>
            <a:pPr marL="914400" lvl="0" indent="-349250" algn="l" rtl="0">
              <a:spcBef>
                <a:spcPts val="500"/>
              </a:spcBef>
              <a:spcAft>
                <a:spcPts val="0"/>
              </a:spcAft>
              <a:buNone/>
            </a:pPr>
            <a:endParaRPr sz="1200" b="0" i="0" u="none" strike="noStrike" cap="none">
              <a:solidFill>
                <a:schemeClr val="dk1"/>
              </a:solidFill>
              <a:latin typeface="Lato"/>
              <a:ea typeface="Lato"/>
              <a:cs typeface="Lato"/>
              <a:sym typeface="Lato"/>
            </a:endParaRPr>
          </a:p>
          <a:p>
            <a:pPr marL="914400" lvl="0" indent="-349250" algn="l" rtl="0">
              <a:spcBef>
                <a:spcPts val="500"/>
              </a:spcBef>
              <a:spcAft>
                <a:spcPts val="0"/>
              </a:spcAft>
              <a:buNone/>
            </a:pPr>
            <a:endParaRPr sz="12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Image:</a:t>
            </a:r>
            <a:endParaRPr/>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Title: </a:t>
            </a:r>
            <a:r>
              <a:rPr lang="ru-RU" sz="900" b="0" i="0">
                <a:solidFill>
                  <a:schemeClr val="dk1"/>
                </a:solidFill>
                <a:latin typeface="Calibri"/>
                <a:ea typeface="Calibri"/>
                <a:cs typeface="Calibri"/>
                <a:sym typeface="Calibri"/>
              </a:rPr>
              <a:t>Brain activity – Métacognition</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Creator:benoitpetit</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Source: https://openclipart.org/detail/193152/brain-activity-metacognition</a:t>
            </a:r>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Copyright information: Creative Commonz Zero 1.0 Public Domain License </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sz="1200"/>
          </a:p>
          <a:p>
            <a:pPr marL="457200" marR="0" lvl="0" indent="-171450" algn="l" rtl="0">
              <a:lnSpc>
                <a:spcPct val="115000"/>
              </a:lnSpc>
              <a:spcBef>
                <a:spcPts val="500"/>
              </a:spcBef>
              <a:spcAft>
                <a:spcPts val="0"/>
              </a:spcAft>
              <a:buNone/>
            </a:pPr>
            <a:endParaRPr sz="1200" b="0" i="0" u="none" strike="noStrike" cap="none">
              <a:solidFill>
                <a:schemeClr val="dk1"/>
              </a:solidFill>
              <a:latin typeface="Lato"/>
              <a:ea typeface="Lato"/>
              <a:cs typeface="Lato"/>
              <a:sym typeface="Lato"/>
            </a:endParaRPr>
          </a:p>
          <a:p>
            <a:pPr marL="914400" lvl="0" indent="-349250" algn="l" rtl="0">
              <a:spcBef>
                <a:spcPts val="500"/>
              </a:spcBef>
              <a:spcAft>
                <a:spcPts val="0"/>
              </a:spcAft>
              <a:buNone/>
            </a:pPr>
            <a:endParaRPr sz="1200" b="0" i="0" u="none" strike="noStrike" cap="none">
              <a:solidFill>
                <a:schemeClr val="dk1"/>
              </a:solidFill>
              <a:latin typeface="Lato"/>
              <a:ea typeface="Lato"/>
              <a:cs typeface="Lato"/>
              <a:sym typeface="Lato"/>
            </a:endParaRPr>
          </a:p>
          <a:p>
            <a:pPr marL="0" lvl="0" indent="0" algn="l" rtl="0">
              <a:spcBef>
                <a:spcPts val="0"/>
              </a:spcBef>
              <a:spcAft>
                <a:spcPts val="0"/>
              </a:spcAft>
              <a:buNone/>
            </a:pPr>
            <a:endParaRPr/>
          </a:p>
        </p:txBody>
      </p:sp>
      <p:sp>
        <p:nvSpPr>
          <p:cNvPr id="409" name="Google Shape;40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Кроме того, что касается E. Были ли в последнее время какие-либо заболевания, особенно инфекции, предшествующие появлению симптомов? Местная инфекция может заразить кровь, что приведет к бактериемии, сепсису и шоку.   </a:t>
            </a:r>
            <a:endParaRPr/>
          </a:p>
          <a:p>
            <a:pPr marL="0" marR="0" lvl="0" indent="0" algn="l" rtl="0">
              <a:lnSpc>
                <a:spcPct val="115000"/>
              </a:lnSpc>
              <a:spcBef>
                <a:spcPts val="1800"/>
              </a:spcBef>
              <a:spcAft>
                <a:spcPts val="0"/>
              </a:spcAft>
              <a:buClr>
                <a:schemeClr val="dk1"/>
              </a:buClr>
              <a:buSzPts val="300"/>
              <a:buFont typeface="Arial"/>
              <a:buNone/>
            </a:pPr>
            <a:endParaRPr sz="1200">
              <a:latin typeface="Lato"/>
              <a:ea typeface="Lato"/>
              <a:cs typeface="Lato"/>
              <a:sym typeface="Lato"/>
            </a:endParaRPr>
          </a:p>
          <a:p>
            <a:pPr marL="0" lvl="0" indent="0" algn="l" rtl="0">
              <a:spcBef>
                <a:spcPts val="0"/>
              </a:spcBef>
              <a:spcAft>
                <a:spcPts val="0"/>
              </a:spcAft>
              <a:buClr>
                <a:schemeClr val="dk1"/>
              </a:buClr>
              <a:buSzPts val="1200"/>
              <a:buFont typeface="Calibri"/>
              <a:buNone/>
            </a:pPr>
            <a:endParaRPr sz="1200" b="1" i="1">
              <a:latin typeface="Lato"/>
              <a:ea typeface="Lato"/>
              <a:cs typeface="Lato"/>
              <a:sym typeface="Lato"/>
            </a:endParaRPr>
          </a:p>
          <a:p>
            <a:pPr marL="914400" lvl="0" indent="-349250" algn="l" rtl="0">
              <a:spcBef>
                <a:spcPts val="500"/>
              </a:spcBef>
              <a:spcAft>
                <a:spcPts val="0"/>
              </a:spcAft>
              <a:buNone/>
            </a:pPr>
            <a:endParaRPr sz="1200" b="0" i="0" u="none" strike="noStrike" cap="none">
              <a:solidFill>
                <a:schemeClr val="dk1"/>
              </a:solidFill>
              <a:latin typeface="Lato"/>
              <a:ea typeface="Lato"/>
              <a:cs typeface="Lato"/>
              <a:sym typeface="Lato"/>
            </a:endParaRPr>
          </a:p>
          <a:p>
            <a:pPr marL="914400" lvl="0" indent="-349250" algn="l" rtl="0">
              <a:spcBef>
                <a:spcPts val="500"/>
              </a:spcBef>
              <a:spcAft>
                <a:spcPts val="0"/>
              </a:spcAft>
              <a:buNone/>
            </a:pPr>
            <a:endParaRPr sz="1200" b="0" i="0" u="none" strike="noStrike" cap="none">
              <a:solidFill>
                <a:schemeClr val="dk1"/>
              </a:solidFill>
              <a:latin typeface="Lato"/>
              <a:ea typeface="Lato"/>
              <a:cs typeface="Lato"/>
              <a:sym typeface="Lato"/>
            </a:endParaRPr>
          </a:p>
          <a:p>
            <a:pPr marL="0" lvl="0" indent="0" algn="l" rtl="0">
              <a:spcBef>
                <a:spcPts val="0"/>
              </a:spcBef>
              <a:spcAft>
                <a:spcPts val="0"/>
              </a:spcAft>
              <a:buNone/>
            </a:pPr>
            <a:endParaRPr sz="1200"/>
          </a:p>
          <a:p>
            <a:pPr marL="457200" marR="0" lvl="0" indent="-171450" algn="l" rtl="0">
              <a:lnSpc>
                <a:spcPct val="115000"/>
              </a:lnSpc>
              <a:spcBef>
                <a:spcPts val="500"/>
              </a:spcBef>
              <a:spcAft>
                <a:spcPts val="0"/>
              </a:spcAft>
              <a:buNone/>
            </a:pPr>
            <a:endParaRPr sz="1200" b="0" i="0" u="none" strike="noStrike" cap="none">
              <a:solidFill>
                <a:schemeClr val="dk1"/>
              </a:solidFill>
              <a:latin typeface="Lato"/>
              <a:ea typeface="Lato"/>
              <a:cs typeface="Lato"/>
              <a:sym typeface="Lato"/>
            </a:endParaRPr>
          </a:p>
          <a:p>
            <a:pPr marL="914400" lvl="0" indent="-349250" algn="l" rtl="0">
              <a:spcBef>
                <a:spcPts val="500"/>
              </a:spcBef>
              <a:spcAft>
                <a:spcPts val="0"/>
              </a:spcAft>
              <a:buNone/>
            </a:pPr>
            <a:endParaRPr sz="1200" b="0" i="0" u="none" strike="noStrike" cap="none">
              <a:solidFill>
                <a:schemeClr val="dk1"/>
              </a:solidFill>
              <a:latin typeface="Lato"/>
              <a:ea typeface="Lato"/>
              <a:cs typeface="Lato"/>
              <a:sym typeface="Lato"/>
            </a:endParaRPr>
          </a:p>
          <a:p>
            <a:pPr marL="0" lvl="0" indent="0" algn="l" rtl="0">
              <a:spcBef>
                <a:spcPts val="0"/>
              </a:spcBef>
              <a:spcAft>
                <a:spcPts val="0"/>
              </a:spcAft>
              <a:buNone/>
            </a:pPr>
            <a:endParaRPr/>
          </a:p>
        </p:txBody>
      </p:sp>
      <p:sp>
        <p:nvSpPr>
          <p:cNvPr id="419" name="Google Shape;41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Вопрос из рабочей тетради №1: Шок [стр. 101 в рабочей тетради участника]</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Используя приведенный выше раздел рабочей тетради, перечислите шесть вопросов о признаках и симптомах, которые вы бы задали при сборе анамнеза SAMPLE.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Ответы: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Была ли рвота и/или диарея? Как долго?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Была ли лихорадка?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Наблюдалось ли изменение психического статуса или необычная сонливость?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Было ли воздействие токсинов, лекарств, или других веществ? Были ли укусы насекомых?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Есть ли возможная травма?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Была ли у человека кровь в стуле или рвоте?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Было ли у пациентки вагинальное кровотечение?</a:t>
            </a:r>
            <a:endParaRPr dirty="0"/>
          </a:p>
          <a:p>
            <a:pPr marL="0" lvl="0" indent="0" algn="l" rtl="0">
              <a:spcBef>
                <a:spcPts val="800"/>
              </a:spcBef>
              <a:spcAft>
                <a:spcPts val="0"/>
              </a:spcAft>
              <a:buNone/>
            </a:pPr>
            <a:endParaRPr dirty="0"/>
          </a:p>
          <a:p>
            <a:pPr marL="0" lvl="0" indent="0" algn="l" rtl="0">
              <a:spcBef>
                <a:spcPts val="0"/>
              </a:spcBef>
              <a:spcAft>
                <a:spcPts val="0"/>
              </a:spcAft>
              <a:buNone/>
            </a:pPr>
            <a:r>
              <a:rPr lang="ru-RU" dirty="0"/>
              <a:t>Image</a:t>
            </a:r>
            <a:endParaRPr dirty="0"/>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Title</a:t>
            </a:r>
            <a:r>
              <a:rPr lang="ru-RU" sz="1200" b="0" i="0" dirty="0">
                <a:solidFill>
                  <a:schemeClr val="dk1"/>
                </a:solidFill>
                <a:latin typeface="Calibri"/>
                <a:ea typeface="Calibri"/>
                <a:cs typeface="Calibri"/>
                <a:sym typeface="Calibri"/>
              </a:rPr>
              <a:t>: </a:t>
            </a:r>
            <a:r>
              <a:rPr lang="ru-RU" sz="900" b="0" i="0" dirty="0">
                <a:solidFill>
                  <a:schemeClr val="dk1"/>
                </a:solidFill>
                <a:latin typeface="Calibri"/>
                <a:ea typeface="Calibri"/>
                <a:cs typeface="Calibri"/>
                <a:sym typeface="Calibri"/>
              </a:rPr>
              <a:t>Deep </a:t>
            </a:r>
            <a:r>
              <a:rPr lang="ru-RU" sz="900" b="0" i="0" dirty="0" err="1">
                <a:solidFill>
                  <a:schemeClr val="dk1"/>
                </a:solidFill>
                <a:latin typeface="Calibri"/>
                <a:ea typeface="Calibri"/>
                <a:cs typeface="Calibri"/>
                <a:sym typeface="Calibri"/>
              </a:rPr>
              <a:t>thought</a:t>
            </a:r>
            <a:r>
              <a:rPr lang="ru-RU" sz="900" dirty="0"/>
              <a:t> </a:t>
            </a:r>
            <a:endParaRPr dirty="0"/>
          </a:p>
          <a:p>
            <a:pPr marL="0" marR="0" lvl="0" indent="0" algn="l" rtl="0">
              <a:lnSpc>
                <a:spcPct val="100000"/>
              </a:lnSpc>
              <a:spcBef>
                <a:spcPts val="0"/>
              </a:spcBef>
              <a:spcAft>
                <a:spcPts val="0"/>
              </a:spcAft>
              <a:buClr>
                <a:schemeClr val="dk1"/>
              </a:buClr>
              <a:buSzPts val="1200"/>
              <a:buFont typeface="Calibri"/>
              <a:buNone/>
            </a:pPr>
            <a:r>
              <a:rPr lang="ru-RU" sz="1200" b="0" i="0" dirty="0" err="1">
                <a:solidFill>
                  <a:schemeClr val="dk1"/>
                </a:solidFill>
                <a:latin typeface="Calibri"/>
                <a:ea typeface="Calibri"/>
                <a:cs typeface="Calibri"/>
                <a:sym typeface="Calibri"/>
              </a:rPr>
              <a:t>Creator:GDL</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Source: https://openclipart.org/detail/221707/deep-thought</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Copyright</a:t>
            </a:r>
            <a:r>
              <a:rPr lang="ru-RU" sz="1200" b="0" i="0" dirty="0">
                <a:solidFill>
                  <a:schemeClr val="dk1"/>
                </a:solidFill>
                <a:latin typeface="Calibri"/>
                <a:ea typeface="Calibri"/>
                <a:cs typeface="Calibri"/>
                <a:sym typeface="Calibri"/>
              </a:rPr>
              <a:t> </a:t>
            </a:r>
            <a:r>
              <a:rPr lang="ru-RU" sz="1200" b="0" i="0" dirty="0" err="1">
                <a:solidFill>
                  <a:schemeClr val="dk1"/>
                </a:solidFill>
                <a:latin typeface="Calibri"/>
                <a:ea typeface="Calibri"/>
                <a:cs typeface="Calibri"/>
                <a:sym typeface="Calibri"/>
              </a:rPr>
              <a:t>information</a:t>
            </a:r>
            <a:r>
              <a:rPr lang="ru-RU" sz="1200" b="0" i="0" dirty="0">
                <a:solidFill>
                  <a:schemeClr val="dk1"/>
                </a:solidFill>
                <a:latin typeface="Calibri"/>
                <a:ea typeface="Calibri"/>
                <a:cs typeface="Calibri"/>
                <a:sym typeface="Calibri"/>
              </a:rPr>
              <a:t>: Creative </a:t>
            </a:r>
            <a:r>
              <a:rPr lang="ru-RU" sz="1200" b="0" i="0" dirty="0" err="1">
                <a:solidFill>
                  <a:schemeClr val="dk1"/>
                </a:solidFill>
                <a:latin typeface="Calibri"/>
                <a:ea typeface="Calibri"/>
                <a:cs typeface="Calibri"/>
                <a:sym typeface="Calibri"/>
              </a:rPr>
              <a:t>Commonz</a:t>
            </a:r>
            <a:r>
              <a:rPr lang="ru-RU" sz="1200" b="0" i="0" dirty="0">
                <a:solidFill>
                  <a:schemeClr val="dk1"/>
                </a:solidFill>
                <a:latin typeface="Calibri"/>
                <a:ea typeface="Calibri"/>
                <a:cs typeface="Calibri"/>
                <a:sym typeface="Calibri"/>
              </a:rPr>
              <a:t> Zero 1.0 Public Domain </a:t>
            </a:r>
            <a:r>
              <a:rPr lang="ru-RU" sz="1200" b="0" i="0" dirty="0" err="1">
                <a:solidFill>
                  <a:schemeClr val="dk1"/>
                </a:solidFill>
                <a:latin typeface="Calibri"/>
                <a:ea typeface="Calibri"/>
                <a:cs typeface="Calibri"/>
                <a:sym typeface="Calibri"/>
              </a:rPr>
              <a:t>License</a:t>
            </a:r>
            <a:r>
              <a:rPr lang="ru-RU" dirty="0"/>
              <a:t>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429" name="Google Shape;429;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Во второй части модуля «Шок» мы рассмотрим результаты вторичного обследования и возможные причины их возникновения. Начнем с результатов вторичного обследования.  </a:t>
            </a:r>
            <a:endParaRPr/>
          </a:p>
        </p:txBody>
      </p:sp>
      <p:sp>
        <p:nvSpPr>
          <p:cNvPr id="436" name="Google Shape;43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Вторичное обследование позволяет выявить изменения в состоянии пациента или менее очевидные причины, которые могли быть пропущены при первичном обследовании. Некоторые из них могут быть очень ранними признаками шока.  Всегда помните, что шок возникает при нарушении перфузии. Это может произойти еще до снижения артериального давления. Особенно это касается маленьких детей. Низкое артериальное давление при недостаточной перфузии – очень опасный признак. Начальный подход ABDE позволяет устранить угрожающие жизни состояния.   </a:t>
            </a:r>
            <a:endParaRPr/>
          </a:p>
          <a:p>
            <a:pPr marL="0" lvl="0" indent="0" algn="l" rtl="0">
              <a:spcBef>
                <a:spcPts val="800"/>
              </a:spcBef>
              <a:spcAft>
                <a:spcPts val="0"/>
              </a:spcAft>
              <a:buNone/>
            </a:pPr>
            <a:endParaRPr/>
          </a:p>
        </p:txBody>
      </p:sp>
      <p:sp>
        <p:nvSpPr>
          <p:cNvPr id="444" name="Google Shape;444;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Вторичное обследование позволяет выявить изменения в состоянии пациента или менее очевидные причины, которые могли быть пропущены при обследовании по алгоритму ABCDE. Если при вторичном обследовании выявлено состояние, на которое нацелен подход ABCDE, ОСТАНОВИТЕСЬ И НЕМЕДЛЕННО ВЕРНИТЕСЬ К ABCDE для его лечения.</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ПОМНИТЕ: У детей разные диапазоны нормальных показателей жизнедеятельности. У детей в состоянии шока изменения показателей жизнедеятельности могут не проявляться до тех пор, пока им не станет совсем плохо.  Всегда проводите тщательный осмотр на наличие признаков шока.</a:t>
            </a:r>
            <a:endParaRPr/>
          </a:p>
          <a:p>
            <a:pPr marL="0" lvl="0" indent="0" algn="l" rtl="0">
              <a:spcBef>
                <a:spcPts val="800"/>
              </a:spcBef>
              <a:spcAft>
                <a:spcPts val="0"/>
              </a:spcAft>
              <a:buNone/>
            </a:pPr>
            <a:endParaRPr/>
          </a:p>
        </p:txBody>
      </p:sp>
      <p:sp>
        <p:nvSpPr>
          <p:cNvPr id="452" name="Google Shape;45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Сейчас мы рассмотрим общие признаки шока при вторичном обследовании. Проверьте дыхательные пути на предмет отека или затрудненного дыхания. Аномальное или шумное дыхание может указывать на пневмонию как источник системной инфекции, вызывающей шок. Высокий уровень сахара в крови может вызвать химический дисбаланс (диабетический кетоацидоз), который организм пытается устранить с помощью более учащенного или глубокого дыхания. Это состояние также может привести к появлению сладковатого или «фруктового» запаха изо рта. Поскольку повышенный уровень глюкозы в крови вызывает усиленное мочеиспускание, это может привести к сильному обезвоживанию и шоку.</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Посмотрите, нет ли кровотечения. Любое наружное кровотечение должно быть остановлено с помощью прямого давления. Артериальное кровотечение может проявляться в виде пульсирующего кровотечения или кровотечения под высоким давлением, при этом значительный объем крови может быть потерян за считанные минуты. Вагинальное кровотечение может быть важным источником кровопотери при кровотечениях, связанных с беременностью, или при наличии образований в шейке матки или в матке. </a:t>
            </a:r>
            <a:endParaRPr/>
          </a:p>
        </p:txBody>
      </p:sp>
      <p:sp>
        <p:nvSpPr>
          <p:cNvPr id="460" name="Google Shape;460;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Проверьте баланс жидкости у пациента. При обезвоживании пациент может испытывать жажду, у него могут быть сухие губы и ротовая полость, аномальная реакция на кожный щипковый тест, вялость и замедленное наполнение капилляров. Пациенты с сердечной недостаточностью могут находиться в состоянии шока из-за перегрузки жидкостью, у них может быть затрудненное дыхание, отеки нижней части тела (обычно обеих ног), хруст (крепитация) при аускультации легких и вздутые вены на шее. </a:t>
            </a:r>
            <a:endParaRPr/>
          </a:p>
          <a:p>
            <a:pPr marL="804672" lvl="0" indent="-342900" algn="l" rtl="0">
              <a:lnSpc>
                <a:spcPct val="115000"/>
              </a:lnSpc>
              <a:spcBef>
                <a:spcPts val="800"/>
              </a:spcBef>
              <a:spcAft>
                <a:spcPts val="0"/>
              </a:spcAft>
              <a:buNone/>
            </a:pPr>
            <a:endParaRPr sz="2000">
              <a:latin typeface="Lato"/>
              <a:ea typeface="Lato"/>
              <a:cs typeface="Lato"/>
              <a:sym typeface="Lato"/>
            </a:endParaRPr>
          </a:p>
        </p:txBody>
      </p:sp>
      <p:sp>
        <p:nvSpPr>
          <p:cNvPr id="469" name="Google Shape;46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Основные навыки для данного модуля перечислены здесь. Каждый навык будет представлен на лекциях и отработан на практических занятиях в рамках этого курса. </a:t>
            </a:r>
            <a:endParaRPr/>
          </a:p>
          <a:p>
            <a:pPr marL="0" lvl="0" indent="0" algn="l" rtl="0">
              <a:spcBef>
                <a:spcPts val="80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Проверьте конъюнктиву, осмотрев внутреннюю сторону нижнего века. В норме внутренняя поверхность нижнего века должна быть розовой и влажной, в то время как бледность, серый или белый цвет могут указывать на значительную кровопотерю или анемию. </a:t>
            </a:r>
            <a:endParaRPr/>
          </a:p>
          <a:p>
            <a:pPr marL="228600" marR="0" lvl="0" indent="127000" algn="l" rtl="0">
              <a:lnSpc>
                <a:spcPct val="90000"/>
              </a:lnSpc>
              <a:spcBef>
                <a:spcPts val="1800"/>
              </a:spcBef>
              <a:spcAft>
                <a:spcPts val="0"/>
              </a:spcAft>
              <a:buClr>
                <a:schemeClr val="dk1"/>
              </a:buClr>
              <a:buSzPts val="800"/>
              <a:buFont typeface="Arial"/>
              <a:buNone/>
            </a:pPr>
            <a:endParaRPr sz="3200" b="0" i="0" u="none" strike="noStrike" cap="none">
              <a:solidFill>
                <a:schemeClr val="dk1"/>
              </a:solidFill>
              <a:latin typeface="Calibri"/>
              <a:ea typeface="Calibri"/>
              <a:cs typeface="Calibri"/>
              <a:sym typeface="Calibri"/>
            </a:endParaRPr>
          </a:p>
        </p:txBody>
      </p:sp>
      <p:sp>
        <p:nvSpPr>
          <p:cNvPr id="478" name="Google Shape;478;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50"/>
              <a:buFont typeface="Arial"/>
              <a:buNone/>
            </a:pPr>
            <a:r>
              <a:rPr lang="ru-RU" sz="1800" dirty="0">
                <a:latin typeface="Calibri"/>
                <a:ea typeface="Calibri"/>
                <a:cs typeface="Calibri"/>
                <a:sym typeface="Calibri"/>
              </a:rPr>
              <a:t>Проверьте психический статус пациента. Спутанность сознания у пациента с низкой перфузией свидетельствует о тяжелом шоке. Проверьте пациента на предмет лихорадки. Лихорадка у пациента в состоянии шока предполагает наличие тяжелой инфекции. Проверьте уровень глюкозы. Низкий уровень глюкозы в крови может выглядеть как шок. Дайте глюкозу, если измеренный уровень глюкозы меньше 3,5 ммоль/л. Если вы не можете проверить уровень глюкозы в крови, а у человека измененный психический статус, диабет в анамнезе или другая причина гипогликемии (малярия, принимает хинин, тяжелая болезнь или недоедание), дайте ему глюкозу. После введения глюкозы не забудьте повторно оценить состояние пациента.   </a:t>
            </a:r>
            <a:endParaRPr dirty="0"/>
          </a:p>
          <a:p>
            <a:pPr marL="0" marR="0" lvl="0" indent="0" algn="l" rtl="0">
              <a:lnSpc>
                <a:spcPct val="90000"/>
              </a:lnSpc>
              <a:spcBef>
                <a:spcPts val="0"/>
              </a:spcBef>
              <a:spcAft>
                <a:spcPts val="0"/>
              </a:spcAft>
              <a:buClr>
                <a:schemeClr val="dk1"/>
              </a:buClr>
              <a:buSzPts val="450"/>
              <a:buFont typeface="Arial"/>
              <a:buNone/>
            </a:pPr>
            <a:r>
              <a:rPr lang="ru-RU" sz="1800" b="0" i="0" dirty="0">
                <a:solidFill>
                  <a:srgbClr val="000000"/>
                </a:solidFill>
                <a:latin typeface="Calibri"/>
                <a:ea typeface="Calibri"/>
                <a:cs typeface="Calibri"/>
                <a:sym typeface="Calibri"/>
              </a:rPr>
              <a:t>  </a:t>
            </a:r>
            <a:endParaRPr sz="2000" b="0" i="0" u="none" strike="noStrike" cap="none" dirty="0">
              <a:solidFill>
                <a:schemeClr val="dk1"/>
              </a:solidFill>
              <a:latin typeface="Lato"/>
              <a:ea typeface="Lato"/>
              <a:cs typeface="Lato"/>
              <a:sym typeface="Lato"/>
            </a:endParaRPr>
          </a:p>
          <a:p>
            <a:pPr marL="804672" lvl="0" indent="-342900" algn="l" rtl="0">
              <a:lnSpc>
                <a:spcPct val="115000"/>
              </a:lnSpc>
              <a:spcBef>
                <a:spcPts val="0"/>
              </a:spcBef>
              <a:spcAft>
                <a:spcPts val="0"/>
              </a:spcAft>
              <a:buNone/>
            </a:pPr>
            <a:endParaRPr sz="2000" dirty="0">
              <a:latin typeface="Lato"/>
              <a:ea typeface="Lato"/>
              <a:cs typeface="Lato"/>
              <a:sym typeface="Lato"/>
            </a:endParaRPr>
          </a:p>
          <a:p>
            <a:pPr marL="228600" marR="0" lvl="0" indent="127000" algn="l" rtl="0">
              <a:lnSpc>
                <a:spcPct val="90000"/>
              </a:lnSpc>
              <a:spcBef>
                <a:spcPts val="1000"/>
              </a:spcBef>
              <a:spcAft>
                <a:spcPts val="0"/>
              </a:spcAft>
              <a:buClr>
                <a:schemeClr val="dk1"/>
              </a:buClr>
              <a:buSzPts val="800"/>
              <a:buFont typeface="Arial"/>
              <a:buNone/>
            </a:pPr>
            <a:endParaRPr sz="3200" b="0" i="0" u="none" strike="noStrike" cap="none" dirty="0">
              <a:solidFill>
                <a:schemeClr val="dk1"/>
              </a:solidFill>
              <a:latin typeface="Calibri"/>
              <a:ea typeface="Calibri"/>
              <a:cs typeface="Calibri"/>
              <a:sym typeface="Calibri"/>
            </a:endParaRPr>
          </a:p>
        </p:txBody>
      </p:sp>
      <p:sp>
        <p:nvSpPr>
          <p:cNvPr id="487" name="Google Shape;487;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Затем проверьте, не испытывает ли пациент сильную боль и болезненное напряжение в животе, и прощупайте его на предмет твердого живота.  Так называемый перитонит может быть признаком кровоизлияния в брюшную полость. Если пациентка беременна, это может быть признаком внематочной беременности. </a:t>
            </a:r>
            <a:endParaRPr/>
          </a:p>
          <a:p>
            <a:pPr marL="0" marR="0" lvl="0" indent="0" algn="l" rtl="0">
              <a:lnSpc>
                <a:spcPct val="90000"/>
              </a:lnSpc>
              <a:spcBef>
                <a:spcPts val="1800"/>
              </a:spcBef>
              <a:spcAft>
                <a:spcPts val="0"/>
              </a:spcAft>
              <a:buClr>
                <a:schemeClr val="dk1"/>
              </a:buClr>
              <a:buSzPts val="500"/>
              <a:buFont typeface="Arial"/>
              <a:buNone/>
            </a:pPr>
            <a:endParaRPr sz="2000" b="0" i="0" u="none" strike="noStrike" cap="none">
              <a:solidFill>
                <a:schemeClr val="dk1"/>
              </a:solidFill>
              <a:latin typeface="Lato"/>
              <a:ea typeface="Lato"/>
              <a:cs typeface="Lato"/>
              <a:sym typeface="Lato"/>
            </a:endParaRPr>
          </a:p>
        </p:txBody>
      </p:sp>
      <p:sp>
        <p:nvSpPr>
          <p:cNvPr id="496" name="Google Shape;496;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Проверьте цвет мочи и объем диуреза. Небольшое количество темной мочи может указывать на дегидратацию. Изменения в стуле также важны. Распространенной причиной дегидратации является диарея. Большое количество водянистого стула или стула в виде рисовой воды может указывать на холеру, которая может привести к сильному обезвоживанию и потребовать проведения процедур по изоляции инфекционного больного. Черный, темный или красноватый стул, который также называют мелена, может свидетельствовать о желудочном или кишечном кровотечении.   </a:t>
            </a:r>
            <a:endParaRPr/>
          </a:p>
          <a:p>
            <a:pPr marL="0" marR="0" lvl="0" indent="0" algn="l" rtl="0">
              <a:lnSpc>
                <a:spcPct val="90000"/>
              </a:lnSpc>
              <a:spcBef>
                <a:spcPts val="1800"/>
              </a:spcBef>
              <a:spcAft>
                <a:spcPts val="0"/>
              </a:spcAft>
              <a:buClr>
                <a:schemeClr val="dk1"/>
              </a:buClr>
              <a:buSzPts val="500"/>
              <a:buFont typeface="Arial"/>
              <a:buNone/>
            </a:pPr>
            <a:endParaRPr sz="2000" b="0" i="0" u="none" strike="noStrike" cap="none">
              <a:solidFill>
                <a:schemeClr val="dk1"/>
              </a:solidFill>
              <a:latin typeface="Lato"/>
              <a:ea typeface="Lato"/>
              <a:cs typeface="Lato"/>
              <a:sym typeface="Lato"/>
            </a:endParaRPr>
          </a:p>
          <a:p>
            <a:pPr marL="0" marR="0" lvl="0" indent="0" algn="l" rtl="0">
              <a:lnSpc>
                <a:spcPct val="90000"/>
              </a:lnSpc>
              <a:spcBef>
                <a:spcPts val="1000"/>
              </a:spcBef>
              <a:spcAft>
                <a:spcPts val="0"/>
              </a:spcAft>
              <a:buClr>
                <a:schemeClr val="dk1"/>
              </a:buClr>
              <a:buSzPts val="500"/>
              <a:buFont typeface="Arial"/>
              <a:buNone/>
            </a:pPr>
            <a:endParaRPr sz="2000" b="0" i="0" u="none" strike="noStrike" cap="none">
              <a:solidFill>
                <a:schemeClr val="dk1"/>
              </a:solidFill>
              <a:latin typeface="Lato"/>
              <a:ea typeface="Lato"/>
              <a:cs typeface="Lato"/>
              <a:sym typeface="Lato"/>
            </a:endParaRPr>
          </a:p>
        </p:txBody>
      </p:sp>
      <p:sp>
        <p:nvSpPr>
          <p:cNvPr id="505" name="Google Shape;505;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Проверьте наличие признаков недоедания. Пациент, страдающий от недоедания, нуждается в специальном плане регидратации. Чрезмерная гидратация или агрессивная инфузионная реанимация человека с недостаточным питанием может вызвать серьезные электролитные нарушения или привести к сердечной недостаточности из-за быстрой перегрузки жидкостью.  Обязательно спросите пациента о недавних изменениях его веса, так как это может быть признаком недоедания. Проверьте кожу на наличие отеков и сыпи. Отек ротовой полости или тела и сыпь могут указывать на аллергическую реакцию или анафилаксию. Другие высыпания могут указывать на инфекцию. Отеки или припухлости на ногах могут указывать на сердечную недостаточность. При умеренном и тяжелом шоке может появиться потливость или диафорез.  </a:t>
            </a:r>
            <a:endParaRPr/>
          </a:p>
        </p:txBody>
      </p:sp>
      <p:sp>
        <p:nvSpPr>
          <p:cNvPr id="514" name="Google Shape;514;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Вопрос из рабочей тетради №2: Шок [стр. 103 в рабочей тетради участника]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Используя приведенный выше раздел рабочей тетради, перечислите, что вам необходимо, чтобы оказать помощь пациенту в состоянии шока.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Ответы: </a:t>
            </a:r>
            <a:endParaRPr dirty="0"/>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Проверить дыхательные пути на предмет отека или затрудненного дыхания </a:t>
            </a:r>
            <a:endParaRPr lang="en-US" sz="1800" dirty="0">
              <a:latin typeface="Calibri"/>
              <a:ea typeface="Calibri"/>
              <a:cs typeface="Calibri"/>
              <a:sym typeface="Calibri"/>
            </a:endParaRP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Проверить дыхание </a:t>
            </a:r>
            <a:endParaRPr lang="en-US" sz="1800" dirty="0">
              <a:latin typeface="Calibri"/>
              <a:ea typeface="Calibri"/>
              <a:cs typeface="Calibri"/>
              <a:sym typeface="Calibri"/>
            </a:endParaRP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Проверить, нет ли кровотечения </a:t>
            </a:r>
            <a:endParaRPr lang="en-US" sz="1800" dirty="0">
              <a:latin typeface="Calibri"/>
              <a:ea typeface="Calibri"/>
              <a:cs typeface="Calibri"/>
              <a:sym typeface="Calibri"/>
            </a:endParaRP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Проверить баланс жидкости </a:t>
            </a:r>
            <a:endParaRPr lang="en-US" sz="1800" dirty="0">
              <a:latin typeface="Calibri"/>
              <a:ea typeface="Calibri"/>
              <a:cs typeface="Calibri"/>
              <a:sym typeface="Calibri"/>
            </a:endParaRP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Проверить психическое состояние </a:t>
            </a:r>
            <a:endParaRPr lang="en-US" sz="1800" dirty="0">
              <a:latin typeface="Calibri"/>
              <a:ea typeface="Calibri"/>
              <a:cs typeface="Calibri"/>
              <a:sym typeface="Calibri"/>
            </a:endParaRP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Проверить наличие </a:t>
            </a:r>
            <a:r>
              <a:rPr lang="ru-RU" sz="1800" dirty="0" err="1">
                <a:latin typeface="Calibri"/>
                <a:ea typeface="Calibri"/>
                <a:cs typeface="Calibri"/>
                <a:sym typeface="Calibri"/>
              </a:rPr>
              <a:t>диафореза</a:t>
            </a:r>
            <a:r>
              <a:rPr lang="ru-RU" sz="1800" dirty="0">
                <a:latin typeface="Calibri"/>
                <a:ea typeface="Calibri"/>
                <a:cs typeface="Calibri"/>
                <a:sym typeface="Calibri"/>
              </a:rPr>
              <a:t> </a:t>
            </a:r>
            <a:endParaRPr lang="en-US" sz="1800" dirty="0">
              <a:latin typeface="Calibri"/>
              <a:ea typeface="Calibri"/>
              <a:cs typeface="Calibri"/>
              <a:sym typeface="Calibri"/>
            </a:endParaRP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Проверить наличие бледности конъюнктивы </a:t>
            </a:r>
            <a:endParaRPr lang="en-US" sz="1800" dirty="0">
              <a:latin typeface="Calibri"/>
              <a:ea typeface="Calibri"/>
              <a:cs typeface="Calibri"/>
              <a:sym typeface="Calibri"/>
            </a:endParaRP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Проверить наличие лихорадки </a:t>
            </a:r>
            <a:endParaRPr lang="en-US" sz="1800" dirty="0">
              <a:latin typeface="Calibri"/>
              <a:ea typeface="Calibri"/>
              <a:cs typeface="Calibri"/>
              <a:sym typeface="Calibri"/>
            </a:endParaRP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Проверить уровень глюкозы </a:t>
            </a:r>
            <a:endParaRPr lang="en-US" sz="1800" dirty="0">
              <a:latin typeface="Calibri"/>
              <a:ea typeface="Calibri"/>
              <a:cs typeface="Calibri"/>
              <a:sym typeface="Calibri"/>
            </a:endParaRP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Проверить, нет ли сильных болей в животе или очень твердого живота </a:t>
            </a:r>
            <a:endParaRPr lang="en-US" sz="1800" dirty="0">
              <a:latin typeface="Calibri"/>
              <a:ea typeface="Calibri"/>
              <a:cs typeface="Calibri"/>
              <a:sym typeface="Calibri"/>
            </a:endParaRP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Проверить мочу </a:t>
            </a:r>
            <a:endParaRPr lang="en-US" sz="1800" dirty="0">
              <a:latin typeface="Calibri"/>
              <a:ea typeface="Calibri"/>
              <a:cs typeface="Calibri"/>
              <a:sym typeface="Calibri"/>
            </a:endParaRP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Проверить стул </a:t>
            </a:r>
            <a:endParaRPr lang="en-US" sz="1800" dirty="0">
              <a:latin typeface="Calibri"/>
              <a:ea typeface="Calibri"/>
              <a:cs typeface="Calibri"/>
              <a:sym typeface="Calibri"/>
            </a:endParaRP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Проверить, не страдает ли пациент от недоедания </a:t>
            </a:r>
            <a:endParaRPr lang="en-US" sz="1800" dirty="0">
              <a:latin typeface="Calibri"/>
              <a:ea typeface="Calibri"/>
              <a:cs typeface="Calibri"/>
              <a:sym typeface="Calibri"/>
            </a:endParaRP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Проверить кожу на наличие отеков и сыпи</a:t>
            </a:r>
            <a:endParaRPr dirty="0"/>
          </a:p>
          <a:p>
            <a:pPr marL="0" lvl="0" indent="0" algn="l" rtl="0">
              <a:spcBef>
                <a:spcPts val="800"/>
              </a:spcBef>
              <a:spcAft>
                <a:spcPts val="0"/>
              </a:spcAft>
              <a:buNone/>
            </a:pPr>
            <a:endParaRPr dirty="0"/>
          </a:p>
          <a:p>
            <a:pPr marL="0" lvl="0" indent="0" algn="l" rtl="0">
              <a:spcBef>
                <a:spcPts val="0"/>
              </a:spcBef>
              <a:spcAft>
                <a:spcPts val="0"/>
              </a:spcAft>
              <a:buNone/>
            </a:pPr>
            <a:r>
              <a:rPr lang="ru-RU" dirty="0"/>
              <a:t>Image</a:t>
            </a:r>
            <a:endParaRPr dirty="0"/>
          </a:p>
          <a:p>
            <a:pPr marL="0" marR="0" lvl="0" indent="0" algn="l" rtl="0">
              <a:lnSpc>
                <a:spcPct val="100000"/>
              </a:lnSpc>
              <a:spcBef>
                <a:spcPts val="0"/>
              </a:spcBef>
              <a:spcAft>
                <a:spcPts val="0"/>
              </a:spcAft>
              <a:buClr>
                <a:schemeClr val="dk1"/>
              </a:buClr>
              <a:buSzPts val="1200"/>
              <a:buFont typeface="Calibri"/>
              <a:buNone/>
            </a:pPr>
            <a:r>
              <a:rPr lang="ru-RU" sz="1200" b="0" i="0" dirty="0" err="1">
                <a:solidFill>
                  <a:schemeClr val="dk1"/>
                </a:solidFill>
                <a:latin typeface="Calibri"/>
                <a:ea typeface="Calibri"/>
                <a:cs typeface="Calibri"/>
                <a:sym typeface="Calibri"/>
              </a:rPr>
              <a:t>Title</a:t>
            </a:r>
            <a:r>
              <a:rPr lang="ru-RU" sz="1200" b="0" i="0" dirty="0">
                <a:solidFill>
                  <a:schemeClr val="dk1"/>
                </a:solidFill>
                <a:latin typeface="Calibri"/>
                <a:ea typeface="Calibri"/>
                <a:cs typeface="Calibri"/>
                <a:sym typeface="Calibri"/>
              </a:rPr>
              <a:t>: </a:t>
            </a:r>
            <a:r>
              <a:rPr lang="ru-RU" sz="900" b="0" i="0" dirty="0">
                <a:solidFill>
                  <a:schemeClr val="dk1"/>
                </a:solidFill>
                <a:latin typeface="Calibri"/>
                <a:ea typeface="Calibri"/>
                <a:cs typeface="Calibri"/>
                <a:sym typeface="Calibri"/>
              </a:rPr>
              <a:t>Deep </a:t>
            </a:r>
            <a:r>
              <a:rPr lang="ru-RU" sz="900" b="0" i="0" dirty="0" err="1">
                <a:solidFill>
                  <a:schemeClr val="dk1"/>
                </a:solidFill>
                <a:latin typeface="Calibri"/>
                <a:ea typeface="Calibri"/>
                <a:cs typeface="Calibri"/>
                <a:sym typeface="Calibri"/>
              </a:rPr>
              <a:t>thought</a:t>
            </a:r>
            <a:r>
              <a:rPr lang="ru-RU" sz="900" b="0" i="0" dirty="0">
                <a:solidFill>
                  <a:schemeClr val="dk1"/>
                </a:solidFill>
                <a:latin typeface="Calibri"/>
                <a:ea typeface="Calibri"/>
                <a:cs typeface="Calibri"/>
                <a:sym typeface="Calibri"/>
              </a:rPr>
              <a:t>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Creator:GDL</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Source: https://openclipart.org/detail/221707/deep-thought</a:t>
            </a:r>
            <a:endParaRPr dirty="0"/>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Copyright</a:t>
            </a:r>
            <a:r>
              <a:rPr lang="ru-RU" sz="1200" b="0" i="0" dirty="0">
                <a:solidFill>
                  <a:schemeClr val="dk1"/>
                </a:solidFill>
                <a:latin typeface="Calibri"/>
                <a:ea typeface="Calibri"/>
                <a:cs typeface="Calibri"/>
                <a:sym typeface="Calibri"/>
              </a:rPr>
              <a:t> </a:t>
            </a:r>
            <a:r>
              <a:rPr lang="ru-RU" sz="1200" b="0" i="0" dirty="0" err="1">
                <a:solidFill>
                  <a:schemeClr val="dk1"/>
                </a:solidFill>
                <a:latin typeface="Calibri"/>
                <a:ea typeface="Calibri"/>
                <a:cs typeface="Calibri"/>
                <a:sym typeface="Calibri"/>
              </a:rPr>
              <a:t>information</a:t>
            </a:r>
            <a:r>
              <a:rPr lang="ru-RU" sz="1200" b="0" i="0" dirty="0">
                <a:solidFill>
                  <a:schemeClr val="dk1"/>
                </a:solidFill>
                <a:latin typeface="Calibri"/>
                <a:ea typeface="Calibri"/>
                <a:cs typeface="Calibri"/>
                <a:sym typeface="Calibri"/>
              </a:rPr>
              <a:t>: Creative </a:t>
            </a:r>
            <a:r>
              <a:rPr lang="ru-RU" sz="1200" b="0" i="0" dirty="0" err="1">
                <a:solidFill>
                  <a:schemeClr val="dk1"/>
                </a:solidFill>
                <a:latin typeface="Calibri"/>
                <a:ea typeface="Calibri"/>
                <a:cs typeface="Calibri"/>
                <a:sym typeface="Calibri"/>
              </a:rPr>
              <a:t>Commonz</a:t>
            </a:r>
            <a:r>
              <a:rPr lang="ru-RU" sz="1200" b="0" i="0" dirty="0">
                <a:solidFill>
                  <a:schemeClr val="dk1"/>
                </a:solidFill>
                <a:latin typeface="Calibri"/>
                <a:ea typeface="Calibri"/>
                <a:cs typeface="Calibri"/>
                <a:sym typeface="Calibri"/>
              </a:rPr>
              <a:t> Zero 1.0 Public Domain </a:t>
            </a:r>
            <a:r>
              <a:rPr lang="ru-RU" sz="1200" b="0" i="0" dirty="0" err="1">
                <a:solidFill>
                  <a:schemeClr val="dk1"/>
                </a:solidFill>
                <a:latin typeface="Calibri"/>
                <a:ea typeface="Calibri"/>
                <a:cs typeface="Calibri"/>
                <a:sym typeface="Calibri"/>
              </a:rPr>
              <a:t>License</a:t>
            </a:r>
            <a:r>
              <a:rPr lang="ru-RU" sz="1200" b="0" i="0" dirty="0">
                <a:solidFill>
                  <a:schemeClr val="dk1"/>
                </a:solidFill>
                <a:latin typeface="Calibri"/>
                <a:ea typeface="Calibri"/>
                <a:cs typeface="Calibri"/>
                <a:sym typeface="Calibri"/>
              </a:rPr>
              <a:t>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523" name="Google Shape;523;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3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Теперь рассмотрим возможные причины шока. </a:t>
            </a:r>
            <a:endParaRPr/>
          </a:p>
        </p:txBody>
      </p:sp>
      <p:sp>
        <p:nvSpPr>
          <p:cNvPr id="530" name="Google Shape;530;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Первая причина, которую мы рассмотрим, – нарушение перфузии из-за дилатации кровеносных сосудов. Это может произойти по разным причинам. Первая – тяжелая инфекция, часто называемая сепсисом. Признаки включают лихорадку, тахикардию, тахипноэ и гипотензию. Дополнительные признаки инфекции могут включать видимые проявления инфекции на коже, такие как сыпь или покраснение. Кашель или крепитация в области легких могут указывать на легочную инфекцию, равно как и учащенное дыхание или кашель. Жжение при мочеиспускании, мутная моча или моча с неприятным запахом могут указывать на инфекцию мочевыводящих путей как источник инфекции. Проверьте наличие любой очаговой боли в сочетании с лихорадкой. </a:t>
            </a:r>
            <a:endParaRPr/>
          </a:p>
        </p:txBody>
      </p:sp>
      <p:sp>
        <p:nvSpPr>
          <p:cNvPr id="540" name="Google Shape;540;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Еще одной причиной нарушения перфузии из-за дилатации кровеносных сосудов является травма спинного мозга. Изучите анамнез пациента и ищите признаки травмы. При осмотре определите, нет ли боли или болезненных ощущений в области позвоночника.  Расположены ли позвонки ровно? Чувствуете ли вы крепитацию при ощупывании костей позвоночника? Заметили ли вы слабость, паралич или аномальные рефлексы пациента? Есть ли проблемы с чувствительностью, неспособность контролировать мочеиспускание и дефекацию, приапизм (или стойкая, аномальная эрекция пениса), гипотензия, брадикардия или затрудненное дыхание? Эти признаки могут указывать на травму верхней части шейного отдела позвоночника.   </a:t>
            </a:r>
            <a:endParaRPr/>
          </a:p>
        </p:txBody>
      </p:sp>
      <p:sp>
        <p:nvSpPr>
          <p:cNvPr id="549" name="Google Shape;549;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Следующей причиной нарушения перфузии из-за дилатации кровеносных сосудов является тяжелая аллергическая реакция. Признаками тяжелой аллергической реакции могут быть: отек рта, затрудненное дыхание со стридором и/или хрипами, кожная сыпь, тахикардия, гипотензия. </a:t>
            </a:r>
            <a:endParaRPr/>
          </a:p>
        </p:txBody>
      </p:sp>
      <p:sp>
        <p:nvSpPr>
          <p:cNvPr id="558" name="Google Shape;558;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Для начала давайте определим понятие «шок». Что такое шок? Шок возникает при нарушении перфузии, когда организм не может доставить достаточное количество крови, переносящей кислород, к жизненно важным органам. Если не принять меры, низкая перфузия может привести к тому, что органы перестанут работать из-за недостатка кислорода в клетках и тканях. Младенцы, дети и пожилые люди чаще всего страдают от тяжелого шока. Шок может быстро привести к смерти. </a:t>
            </a:r>
            <a:endParaRPr/>
          </a:p>
        </p:txBody>
      </p:sp>
      <p:sp>
        <p:nvSpPr>
          <p:cNvPr id="235" name="Google Shape;23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Следующая категория низкой перфузии – потеря жидкости. Одной из причин этого является ДКА или диабетический кетоацидоз. Признаками ДКА может быть наличие диабета в анамнезе, хотя в момент обращения человек может и не знать, что у него диабет. У пациента может быть учащенное или глубокое и медленное дыхание. Частое мочеиспускание, сладковатый запах изо рта, повышенное содержание глюкозы в крови или моче, а также обезвоживание в результате перемещения и потери жидкости также являются распространенными явлениями. </a:t>
            </a:r>
            <a:endParaRPr/>
          </a:p>
        </p:txBody>
      </p:sp>
      <p:sp>
        <p:nvSpPr>
          <p:cNvPr id="567" name="Google Shape;567;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5" name="Google Shape;575;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Другой причиной низкой перфузии из-за потери жидкости является сильное обезвоживание. К признакам сильного обезвоживания можно отнести аномальную реакцию на кожный щипковый тест, снижение способности пить жидкость, повышенную потерю жидкости при рвоте и диарее, обильное мочеиспускание, сухость слизистых оболочек и тахикардию. </a:t>
            </a:r>
            <a:endParaRPr/>
          </a:p>
        </p:txBody>
      </p:sp>
      <p:sp>
        <p:nvSpPr>
          <p:cNvPr id="576" name="Google Shape;576;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4" name="Google Shape;584;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Ожоги вызывают нарушение перфузии из-за потери жидкости. В зависимости от глубины ожога он может выглядеть красным, белым или черным. Возможно появление сопутствующих волдырей. При любом ожоге в анамнезе учитывайте также вероятность ингаляционной травмы и затрудненного дыхания. Ожоговые травмы могут привести к значительной потере жидкости через поврежденные ткани, и у пациентов может наступить сильное обезвоживание в течение очень короткого периода времени.  </a:t>
            </a:r>
            <a:endParaRPr/>
          </a:p>
        </p:txBody>
      </p:sp>
      <p:sp>
        <p:nvSpPr>
          <p:cNvPr id="585" name="Google Shape;585;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Низкая перфузия может быть из-за кровопотери. Кровотечение может быть из наружных ран, полученных в результате травмы, оно может усиливаться при значительном активном (или артериальном) кровотечении, а также при приеме пациентом препаратов для разжижения крови. Переломы крупных или длинных костей в результате травмы также являются значительной причиной шока вследствие кровотечения. Обратите внимание на наличие боли или нестабильности в области таза, кровь в области отверстия пениса или прямой кишки (перелом костей таза). Переломы бедренной кости также могут привести к значительному кровотечению. При переломах бедренной кости оцените наличие деформации или крепитации бедренной кости, укорочение ноги или ее способность к вращению.   </a:t>
            </a:r>
            <a:endParaRPr/>
          </a:p>
          <a:p>
            <a:pPr marL="0" lvl="0" indent="0" algn="l" rtl="0">
              <a:spcBef>
                <a:spcPts val="800"/>
              </a:spcBef>
              <a:spcAft>
                <a:spcPts val="0"/>
              </a:spcAft>
              <a:buNone/>
            </a:pPr>
            <a:endParaRPr/>
          </a:p>
        </p:txBody>
      </p:sp>
      <p:sp>
        <p:nvSpPr>
          <p:cNvPr id="595" name="Google Shape;595;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Абдоминальное кровотечение проявляется в виде кровоподтеков вокруг пупка или на боках. Внутреннее кровотечение – еще одна серьезная причина низкой перфузии из-за кровопотери. Так же проверьте, не испытывает ли пациент сильную боль и болезненное напряжение в животе, и нет ли у него твердого живота. Кровотечение в желудке или кишечнике может быть причиной появления крови в рвоте или стуле, а также черной рвоты или стула. Проверьте, нет ли в анамнезе хронического употребления алкоголя. </a:t>
            </a:r>
            <a:endParaRPr/>
          </a:p>
        </p:txBody>
      </p:sp>
      <p:sp>
        <p:nvSpPr>
          <p:cNvPr id="604" name="Google Shape;604;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Другой тип кровотечения, которое может произойти внутри организма, – это гемоторакс. Признаками гемоторакса являются: затрудненное дыхание, ослабление дыхательных шумов на пораженной стороне, глухие звуки при перкуссии на пораженной стороне легкого или грудной клетки. При значительном кровоизлиянии в грудную клетку у пациента может развиться шок. </a:t>
            </a:r>
            <a:endParaRPr/>
          </a:p>
        </p:txBody>
      </p:sp>
      <p:sp>
        <p:nvSpPr>
          <p:cNvPr id="613" name="Google Shape;613;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Значительная кровопотеря может произойти и при беременности. Две специфические причины – разрыв внематочной беременности и послеродовое кровотечение. При внематочной беременности пациентки могут испытывать сильную боль в животе и вагинальное кровотечение. У женщин детородного возраста проверьте наличие беременности в анамнезе, задержки менструального цикла.  Послеродовое кровотечение определяется недавними родами, сильным вагинальным кровотечением, промоканием прокладки или ткани менее чем за 5 минут, почти непрерывной струйкой крови, кровотечением объемом свыше 250 мл или родами вне больницы. Прощупайте, мягкая ли матка в нижней части живота.   </a:t>
            </a:r>
            <a:endParaRPr/>
          </a:p>
          <a:p>
            <a:pPr marL="0" lvl="0" indent="0" algn="l" rtl="0">
              <a:spcBef>
                <a:spcPts val="800"/>
              </a:spcBef>
              <a:spcAft>
                <a:spcPts val="0"/>
              </a:spcAft>
              <a:buNone/>
            </a:pPr>
            <a:endParaRPr sz="1900">
              <a:solidFill>
                <a:schemeClr val="dk1"/>
              </a:solidFill>
              <a:latin typeface="Lato"/>
              <a:ea typeface="Lato"/>
              <a:cs typeface="Lato"/>
              <a:sym typeface="Lato"/>
            </a:endParaRPr>
          </a:p>
          <a:p>
            <a:pPr marL="457200" lvl="1" indent="0" algn="l" rtl="0">
              <a:spcBef>
                <a:spcPts val="0"/>
              </a:spcBef>
              <a:spcAft>
                <a:spcPts val="0"/>
              </a:spcAft>
              <a:buClr>
                <a:schemeClr val="dk1"/>
              </a:buClr>
              <a:buSzPts val="1500"/>
              <a:buFont typeface="Calibri"/>
              <a:buNone/>
            </a:pPr>
            <a:endParaRPr sz="1500">
              <a:solidFill>
                <a:schemeClr val="dk1"/>
              </a:solidFill>
              <a:latin typeface="Lato"/>
              <a:ea typeface="Lato"/>
              <a:cs typeface="Lato"/>
              <a:sym typeface="Lato"/>
            </a:endParaRPr>
          </a:p>
          <a:p>
            <a:pPr marL="0" lvl="0" indent="0" algn="l" rtl="0">
              <a:spcBef>
                <a:spcPts val="0"/>
              </a:spcBef>
              <a:spcAft>
                <a:spcPts val="0"/>
              </a:spcAft>
              <a:buNone/>
            </a:pPr>
            <a:endParaRPr/>
          </a:p>
        </p:txBody>
      </p:sp>
      <p:sp>
        <p:nvSpPr>
          <p:cNvPr id="622" name="Google Shape;622;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0" name="Google Shape;630;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Последняя категория – нарушение перфузии из-за проблем с сердцем.</a:t>
            </a:r>
            <a:r>
              <a:rPr lang="ru-RU" sz="1800" b="1" i="1">
                <a:latin typeface="Calibri"/>
                <a:ea typeface="Calibri"/>
                <a:cs typeface="Calibri"/>
                <a:sym typeface="Calibri"/>
              </a:rPr>
              <a:t> </a:t>
            </a:r>
            <a:r>
              <a:rPr lang="ru-RU" sz="1800">
                <a:latin typeface="Calibri"/>
                <a:ea typeface="Calibri"/>
                <a:cs typeface="Calibri"/>
                <a:sym typeface="Calibri"/>
              </a:rPr>
              <a:t>Сердечная недостаточность – это поврежденная, воспаленная или растянутая сердечная мышца, которая не может эффективно перекачивать кровь. Оцените наличие сердечной недостаточности, обратив внимание на затрудненное дыхание при нагрузке или в положении лежа, отеки обеих ног, вздутие вен на шее, хрипы при аускультации легких или боль в груди. </a:t>
            </a:r>
            <a:endParaRPr/>
          </a:p>
        </p:txBody>
      </p:sp>
      <p:sp>
        <p:nvSpPr>
          <p:cNvPr id="631" name="Google Shape;631;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Сердечный приступ или инфаркт миокарда также могут привести к нарушению перфузии. Пациенты с инфарктом миокарда могут испытывать давление, стеснение или боль в груди, диафорез и пятнистость кожи, затрудненное дыхание, тошноту или рвоту, боль, отдающую в челюсть или руки, или дополнительные признаки сердечной недостаточности. Риск сердечного приступа может быть обусловлен значительными факторами, среди которых курение, болезни сердца, гипертензия, диабет, высокий уровень холестерина, а также наличие заболеваний сердца в семейном анамнезе.</a:t>
            </a:r>
            <a:endParaRPr/>
          </a:p>
        </p:txBody>
      </p:sp>
      <p:sp>
        <p:nvSpPr>
          <p:cNvPr id="640" name="Google Shape;640;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Аномальные ритмы или аритмии, такие как очень быстрый или очень медленный или нерегулярный пульс, могут вызвать шок в результате снижения сердечного выброса. Проблемы с сердечным клапаном могут повредить сердечную мышцу или ограничить поток крови через сердце или из него. Это может быть следствием ревматической лихорадки или болезни сердца. При обследовании может быть выявлен шум.</a:t>
            </a:r>
            <a:endParaRPr/>
          </a:p>
        </p:txBody>
      </p:sp>
      <p:sp>
        <p:nvSpPr>
          <p:cNvPr id="649" name="Google Shape;649;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Существует несколько причин низкой перфузии и развития шока. К этим причинам относятся: кровопотеря или кровотечение, потеря жидкости ( в т.ч. из-за диареи, рвоты, обширных ожогов и обильного мочеиспускания, например, у пациентов с диабетическим кетоацидозом или ДКА). Следующая категория – недостаточное или пониженное потребление жидкости. Аномальное расслабление и расширение кровеносных сосудов или повышенное расширение кровеносных сосудов может также происходить при следующих трех обстоятельствах – тяжелых инфекциях, таких как сепсис, травмах спинного мозга и тяжелых аллергических реакциях. Такие причины также называют дистрибутивным / перераспределительным шоком. Кардиологические причины или кардиогенный шок включают в себя плохое наполнение сердца и неспособность сердца эффективно перекачивать кровь.   </a:t>
            </a:r>
            <a:endParaRPr/>
          </a:p>
          <a:p>
            <a:pPr marL="0" lvl="0" indent="0" algn="l" rtl="0">
              <a:spcBef>
                <a:spcPts val="800"/>
              </a:spcBef>
              <a:spcAft>
                <a:spcPts val="0"/>
              </a:spcAft>
              <a:buClr>
                <a:schemeClr val="dk1"/>
              </a:buClr>
              <a:buSzPts val="1200"/>
              <a:buFont typeface="Arial"/>
              <a:buNone/>
            </a:pPr>
            <a:endParaRPr/>
          </a:p>
          <a:p>
            <a:pPr marL="171450" lvl="0" indent="-95250" algn="l" rtl="0">
              <a:spcBef>
                <a:spcPts val="0"/>
              </a:spcBef>
              <a:spcAft>
                <a:spcPts val="0"/>
              </a:spcAft>
              <a:buClr>
                <a:schemeClr val="dk1"/>
              </a:buClr>
              <a:buSzPts val="1200"/>
              <a:buFont typeface="Arial"/>
              <a:buNone/>
            </a:pPr>
            <a:endParaRPr/>
          </a:p>
        </p:txBody>
      </p:sp>
      <p:sp>
        <p:nvSpPr>
          <p:cNvPr id="244" name="Google Shape;24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7" name="Google Shape;657;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Еще одна серьезная причина шока, вызванного проблемами с сердцем, – тампонада сердца. Тампонада сердца возникает, когда перикардиальная сумка, окружающая сердце, заполняется жидкостью / кровью, что приводит к сдавливанию сердца и снижению сердечного выброса. К признакам тампонады сердца относятся: тахикардия, тахипноэ, гипотензия, бледные кожные покровы, холодные конечности, время рекапилляризации более 3 секунд. Дополнительные признаки могут включать в себя вздутие вен на шее и приглушенные сердечные шумы. Пациенты могут испытывать головокружение, спутанность сознания, изменения психического состояния, а также туберкулез, травму, злокачественную опухоль или почечную недостаточность в анамнезе.  </a:t>
            </a:r>
            <a:endParaRPr/>
          </a:p>
        </p:txBody>
      </p:sp>
      <p:sp>
        <p:nvSpPr>
          <p:cNvPr id="658" name="Google Shape;658;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5" name="Google Shape;665;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Пациенты, перенесшие травму стенки грудной клетки, подвержены риску развития напряженного пневмоторакса. Это происходит из-за коллапса легкого, вызывающего высокое давление в грудной полости, что приводит к смещению крупных кровеносных сосудов в грудной клетке, блокируя кровоток и препятствуя наполнению сердца.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Напряженный пневмоторакс характеризуется гипотензией и следующими признаками: затрудненное дыхание, отсутствие дыхательных шумов на пораженной стороне, гиперрезонанс при перкуссии на пораженной стороне, вздутие вен шеи и, возможно, смещение трахеи в сторону от пораженной стороны. </a:t>
            </a:r>
            <a:endParaRPr/>
          </a:p>
          <a:p>
            <a:pPr marL="228600" marR="0" lvl="0" indent="127000" algn="l" rtl="0">
              <a:lnSpc>
                <a:spcPct val="90000"/>
              </a:lnSpc>
              <a:spcBef>
                <a:spcPts val="800"/>
              </a:spcBef>
              <a:spcAft>
                <a:spcPts val="0"/>
              </a:spcAft>
              <a:buClr>
                <a:schemeClr val="dk1"/>
              </a:buClr>
              <a:buSzPts val="1350"/>
              <a:buFont typeface="Arial"/>
              <a:buNone/>
            </a:pPr>
            <a:endParaRPr sz="5400" b="0" i="0" u="none" strike="noStrike" cap="none">
              <a:solidFill>
                <a:schemeClr val="dk1"/>
              </a:solidFill>
              <a:latin typeface="Calibri"/>
              <a:ea typeface="Calibri"/>
              <a:cs typeface="Calibri"/>
              <a:sym typeface="Calibri"/>
            </a:endParaRPr>
          </a:p>
        </p:txBody>
      </p:sp>
      <p:sp>
        <p:nvSpPr>
          <p:cNvPr id="666" name="Google Shape;666;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4" name="Google Shape;674;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Гипогликемия также может проявляться как шок. Не забудьте проверить уровень сахара в крови у пациентов в состоянии шока. Обращайте внимание на признаки гипогликемии, в том числе диафорез, судороги или конвульсии, изменение психического состояния. Спросите о наличии в анамнезе диабета, малярии или тяжелых инфекций, поскольку некоторые лекарства могут вызвать понижение уровня сахара в крови. Тяжелая инфекция у детей также может привести к гипогликемии. </a:t>
            </a:r>
            <a:endParaRPr/>
          </a:p>
        </p:txBody>
      </p:sp>
      <p:sp>
        <p:nvSpPr>
          <p:cNvPr id="675" name="Google Shape;675;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1" u="none" strike="noStrike" cap="none" dirty="0">
              <a:latin typeface="Economica"/>
              <a:ea typeface="Economica"/>
              <a:cs typeface="Economica"/>
              <a:sym typeface="Economica"/>
            </a:endParaRPr>
          </a:p>
          <a:p>
            <a:pPr marL="0" lvl="0" indent="0" algn="l" rtl="0">
              <a:lnSpc>
                <a:spcPct val="107000"/>
              </a:lnSpc>
              <a:spcBef>
                <a:spcPts val="0"/>
              </a:spcBef>
              <a:spcAft>
                <a:spcPts val="0"/>
              </a:spcAft>
              <a:buNone/>
            </a:pPr>
            <a:r>
              <a:rPr lang="ru-RU" sz="1800" dirty="0">
                <a:latin typeface="Calibri"/>
                <a:ea typeface="Calibri"/>
                <a:cs typeface="Calibri"/>
                <a:sym typeface="Calibri"/>
              </a:rPr>
              <a:t>Вопрос из рабочей тетради №3: Шок [стр. 107 в рабочей тетради участника]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Используя приведенный выше раздел рабочей тетради, перечислите возможные причины шока наряду с данными анамнеза и </a:t>
            </a:r>
            <a:r>
              <a:rPr lang="ru-RU" sz="1800" dirty="0" err="1">
                <a:latin typeface="Calibri"/>
                <a:ea typeface="Calibri"/>
                <a:cs typeface="Calibri"/>
                <a:sym typeface="Calibri"/>
              </a:rPr>
              <a:t>физикального</a:t>
            </a:r>
            <a:r>
              <a:rPr lang="ru-RU" sz="1800" dirty="0">
                <a:latin typeface="Calibri"/>
                <a:ea typeface="Calibri"/>
                <a:cs typeface="Calibri"/>
                <a:sym typeface="Calibri"/>
              </a:rPr>
              <a:t> обследования, приведенными ниже. </a:t>
            </a:r>
          </a:p>
          <a:p>
            <a:pPr marL="0" lvl="0" indent="0" algn="l" rtl="0">
              <a:lnSpc>
                <a:spcPct val="107000"/>
              </a:lnSpc>
              <a:spcBef>
                <a:spcPts val="800"/>
              </a:spcBef>
              <a:spcAft>
                <a:spcPts val="0"/>
              </a:spcAft>
              <a:buNone/>
            </a:pP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Женщина, 35 лет. В состоянии шока, лихорадка, жжение при мочеиспускании и мутная моча. Ответ: Тяжелая инфекция</a:t>
            </a:r>
          </a:p>
          <a:p>
            <a:pPr marL="0" lvl="0" indent="0" algn="l" rtl="0">
              <a:lnSpc>
                <a:spcPct val="107000"/>
              </a:lnSpc>
              <a:spcBef>
                <a:spcPts val="800"/>
              </a:spcBef>
              <a:spcAft>
                <a:spcPts val="0"/>
              </a:spcAft>
              <a:buNone/>
            </a:pP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Женщина 20 лет. В состоянии шока, с болью в животе, задержкой менструального цикла и вагинальным кровотечением Ответ: Внематочная беременность </a:t>
            </a:r>
          </a:p>
          <a:p>
            <a:pPr marL="0" lvl="0" indent="0" algn="l" rtl="0">
              <a:lnSpc>
                <a:spcPct val="107000"/>
              </a:lnSpc>
              <a:spcBef>
                <a:spcPts val="800"/>
              </a:spcBef>
              <a:spcAft>
                <a:spcPts val="0"/>
              </a:spcAft>
              <a:buNone/>
            </a:pP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Мужчина 17 лет после ДТП. В состоянии шока, кровоподтеки в области таза и перелом бедренной кости. Ответ: Кровопотеря в результате травмы</a:t>
            </a:r>
            <a:endParaRPr dirty="0"/>
          </a:p>
          <a:p>
            <a:pPr marL="0" lvl="0" indent="0" algn="l" rtl="0">
              <a:spcBef>
                <a:spcPts val="800"/>
              </a:spcBef>
              <a:spcAft>
                <a:spcPts val="0"/>
              </a:spcAft>
              <a:buNone/>
            </a:pPr>
            <a:endParaRPr dirty="0"/>
          </a:p>
          <a:p>
            <a:pPr marL="0" lvl="0" indent="0" algn="l" rtl="0">
              <a:spcBef>
                <a:spcPts val="0"/>
              </a:spcBef>
              <a:spcAft>
                <a:spcPts val="0"/>
              </a:spcAft>
              <a:buNone/>
            </a:pPr>
            <a:r>
              <a:rPr lang="ru-RU" dirty="0"/>
              <a:t>Image</a:t>
            </a:r>
            <a:endParaRPr dirty="0"/>
          </a:p>
          <a:p>
            <a:pPr marL="0" marR="0" lvl="0" indent="0" algn="l" rtl="0">
              <a:lnSpc>
                <a:spcPct val="100000"/>
              </a:lnSpc>
              <a:spcBef>
                <a:spcPts val="0"/>
              </a:spcBef>
              <a:spcAft>
                <a:spcPts val="0"/>
              </a:spcAft>
              <a:buClr>
                <a:schemeClr val="dk1"/>
              </a:buClr>
              <a:buSzPts val="1200"/>
              <a:buFont typeface="Calibri"/>
              <a:buNone/>
            </a:pPr>
            <a:r>
              <a:rPr lang="ru-RU" sz="1200" b="0" i="0" dirty="0" err="1">
                <a:solidFill>
                  <a:schemeClr val="dk1"/>
                </a:solidFill>
                <a:latin typeface="Calibri"/>
                <a:ea typeface="Calibri"/>
                <a:cs typeface="Calibri"/>
                <a:sym typeface="Calibri"/>
              </a:rPr>
              <a:t>Title</a:t>
            </a:r>
            <a:r>
              <a:rPr lang="ru-RU" sz="1200" b="0" i="0" dirty="0">
                <a:solidFill>
                  <a:schemeClr val="dk1"/>
                </a:solidFill>
                <a:latin typeface="Calibri"/>
                <a:ea typeface="Calibri"/>
                <a:cs typeface="Calibri"/>
                <a:sym typeface="Calibri"/>
              </a:rPr>
              <a:t>: </a:t>
            </a:r>
            <a:r>
              <a:rPr lang="ru-RU" sz="900" b="0" i="0" dirty="0">
                <a:solidFill>
                  <a:schemeClr val="dk1"/>
                </a:solidFill>
                <a:latin typeface="Calibri"/>
                <a:ea typeface="Calibri"/>
                <a:cs typeface="Calibri"/>
                <a:sym typeface="Calibri"/>
              </a:rPr>
              <a:t>Deep </a:t>
            </a:r>
            <a:r>
              <a:rPr lang="ru-RU" sz="900" b="0" i="0" dirty="0" err="1">
                <a:solidFill>
                  <a:schemeClr val="dk1"/>
                </a:solidFill>
                <a:latin typeface="Calibri"/>
                <a:ea typeface="Calibri"/>
                <a:cs typeface="Calibri"/>
                <a:sym typeface="Calibri"/>
              </a:rPr>
              <a:t>thought</a:t>
            </a:r>
            <a:r>
              <a:rPr lang="ru-RU" sz="900" b="0" i="0" dirty="0">
                <a:solidFill>
                  <a:schemeClr val="dk1"/>
                </a:solidFill>
                <a:latin typeface="Calibri"/>
                <a:ea typeface="Calibri"/>
                <a:cs typeface="Calibri"/>
                <a:sym typeface="Calibri"/>
              </a:rPr>
              <a:t>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Creator:GDL</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Source: https://openclipart.org/detail/221707/deep-thought</a:t>
            </a:r>
            <a:endParaRPr dirty="0"/>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Copyright</a:t>
            </a:r>
            <a:r>
              <a:rPr lang="ru-RU" sz="1200" b="0" i="0" dirty="0">
                <a:solidFill>
                  <a:schemeClr val="dk1"/>
                </a:solidFill>
                <a:latin typeface="Calibri"/>
                <a:ea typeface="Calibri"/>
                <a:cs typeface="Calibri"/>
                <a:sym typeface="Calibri"/>
              </a:rPr>
              <a:t> </a:t>
            </a:r>
            <a:r>
              <a:rPr lang="ru-RU" sz="1200" b="0" i="0" dirty="0" err="1">
                <a:solidFill>
                  <a:schemeClr val="dk1"/>
                </a:solidFill>
                <a:latin typeface="Calibri"/>
                <a:ea typeface="Calibri"/>
                <a:cs typeface="Calibri"/>
                <a:sym typeface="Calibri"/>
              </a:rPr>
              <a:t>information</a:t>
            </a:r>
            <a:r>
              <a:rPr lang="ru-RU" sz="1200" b="0" i="0" dirty="0">
                <a:solidFill>
                  <a:schemeClr val="dk1"/>
                </a:solidFill>
                <a:latin typeface="Calibri"/>
                <a:ea typeface="Calibri"/>
                <a:cs typeface="Calibri"/>
                <a:sym typeface="Calibri"/>
              </a:rPr>
              <a:t>: Creative </a:t>
            </a:r>
            <a:r>
              <a:rPr lang="ru-RU" sz="1200" b="0" i="0" dirty="0" err="1">
                <a:solidFill>
                  <a:schemeClr val="dk1"/>
                </a:solidFill>
                <a:latin typeface="Calibri"/>
                <a:ea typeface="Calibri"/>
                <a:cs typeface="Calibri"/>
                <a:sym typeface="Calibri"/>
              </a:rPr>
              <a:t>Commonz</a:t>
            </a:r>
            <a:r>
              <a:rPr lang="ru-RU" sz="1200" b="0" i="0" dirty="0">
                <a:solidFill>
                  <a:schemeClr val="dk1"/>
                </a:solidFill>
                <a:latin typeface="Calibri"/>
                <a:ea typeface="Calibri"/>
                <a:cs typeface="Calibri"/>
                <a:sym typeface="Calibri"/>
              </a:rPr>
              <a:t> Zero 1.0 Public Domain </a:t>
            </a:r>
            <a:r>
              <a:rPr lang="ru-RU" sz="1200" b="0" i="0" dirty="0" err="1">
                <a:solidFill>
                  <a:schemeClr val="dk1"/>
                </a:solidFill>
                <a:latin typeface="Calibri"/>
                <a:ea typeface="Calibri"/>
                <a:cs typeface="Calibri"/>
                <a:sym typeface="Calibri"/>
              </a:rPr>
              <a:t>License</a:t>
            </a:r>
            <a:r>
              <a:rPr lang="ru-RU" sz="1200" b="0" i="0" dirty="0">
                <a:solidFill>
                  <a:schemeClr val="dk1"/>
                </a:solidFill>
                <a:latin typeface="Calibri"/>
                <a:ea typeface="Calibri"/>
                <a:cs typeface="Calibri"/>
                <a:sym typeface="Calibri"/>
              </a:rPr>
              <a:t>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684" name="Google Shape;684;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5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В третьей части этого модуля мы расскажем о лечении шока, особых аспектах, связанных с пациентом, и о порядке его транспортировки. Начнем с лечения шока. </a:t>
            </a:r>
            <a:endParaRPr/>
          </a:p>
        </p:txBody>
      </p:sp>
      <p:sp>
        <p:nvSpPr>
          <p:cNvPr id="692" name="Google Shape;692;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9" name="Google Shape;699;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Первый шаг в купировании всех причин низкой перфузии – это установить инфузионную систему и дать в/в растворы. К растворам относятся обычный физраствор или лактат Рингера для всех взрослых пациентов и детей с нормальным нутритивным статусом. После проведения инфузионной реанимации займитесь устранением основных причин шока. Если вы не можете поставить инфузионную систему, рассмотрите возможность установки назогастрального зонда или получения внутрикостного доступа. Если пациент хорошо переносит процедуру, можно попытаться дать ему растворы для пероральной регидратации. Помните, что в первую очередь следует лечить проблемы и угрожающие жизни состояния по алгоритму ABCDE. </a:t>
            </a:r>
            <a:endParaRPr/>
          </a:p>
        </p:txBody>
      </p:sp>
      <p:sp>
        <p:nvSpPr>
          <p:cNvPr id="700" name="Google Shape;700;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9" name="Google Shape;709;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Здесь приведен клинический маршрут по введению растворов при шоке для пациентов </a:t>
            </a:r>
            <a:r>
              <a:rPr lang="ru-RU" sz="1800" u="sng">
                <a:latin typeface="Calibri"/>
                <a:ea typeface="Calibri"/>
                <a:cs typeface="Calibri"/>
                <a:sym typeface="Calibri"/>
              </a:rPr>
              <a:t>с нормальным питанием, без перегрузки жидкостью или тяжелой анемии</a:t>
            </a:r>
            <a:r>
              <a:rPr lang="ru-RU" sz="1800">
                <a:latin typeface="Calibri"/>
                <a:ea typeface="Calibri"/>
                <a:cs typeface="Calibri"/>
                <a:sym typeface="Calibri"/>
              </a:rPr>
              <a:t>. Пациентам с такими состояниями требуется модификация этого маршрута. Начните с левого верхнего поля: «Есть ли в наличии раствор для в/в инфузий?» Если да, переместитесь вниз и введите в/в растворы, а через 30 минут проведите повторный осмотр. Если все прошло успешно, и перфузия улучшилась, то с этого момента вы можете проводить гидратацию с помощью пероральных жидкостей. Если перфузия не улучшилась, повторите болюсное введение растворов и подумайте о переводе пациента на более высокий уровень оказания медицинской помощи.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Если растворов нет, но они доступны в ближайшем учреждении, срочно переведите туда пациента. Если в/в инфузия невозможна, используйте пероральный регидратационный раствор или введите раствор через назогастральный зонд, проведите повторную оценку на предмет улучшения перфузии. Тех пациентов, состояние которых не улучшилось, переведите в другое учреждение, а пациентов с клиническими признаками улучшения переведите на пероральные поддерживающие растворы.   </a:t>
            </a:r>
            <a:endParaRPr/>
          </a:p>
        </p:txBody>
      </p:sp>
      <p:sp>
        <p:nvSpPr>
          <p:cNvPr id="710" name="Google Shape;710;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7" name="Google Shape;717;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О дополнительном лечении специфических состояний будет рассказано далее. Обильное вагинальное кровотечение после родов, называемое послеродовым кровотечением, является важной причиной шока и материнской смертности. Эти пациентки нуждаются в срочной передаче / переводе для получения расширенной акушерской помощи.  В процессе ожидания транспорта попытайтесь остановить кровотечение. Первым шагом является введение окситоцина как внутримышечно, так и внутривенно. Продолжайте в/в инфузию окситоцина в течение часа после остановки кровотечения. </a:t>
            </a:r>
            <a:endParaRPr/>
          </a:p>
        </p:txBody>
      </p:sp>
      <p:sp>
        <p:nvSpPr>
          <p:cNvPr id="718" name="Google Shape;718;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6" name="Google Shape;726;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Вагинальное кровотечение часто происходит, если матка не полностью сокращается. Оценить атонию матки можно с помощью пальпации нижней части живота и таза. Если она мягкая, выполняйте массаж матки до тех пор, пока она не станет твердой. Продолжайте давать окситоцин. Если плацента вышла, соберите ее в герметичный контейнер и отправьте вместе с пациенткой к врачу-акушеру. При осмотре ищите разрывы промежности или влагалища и при их обнаружении применяйте прямое местное давление. В любом случае, даже если кровотечение остановилось, приготовьтесь к быстрому переводу или передаче пациентки соответствующему специалисту.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На рисунке изображен соответствующий маневр для массажа матки. Оказывайте прямое давление основанием ладони и массируйте матку, двигаясь вниз и вперед-назад, пока не почувствуете, что прощупываемая область становится твердой.</a:t>
            </a:r>
            <a:endParaRPr/>
          </a:p>
          <a:p>
            <a:pPr marL="0" lvl="0" indent="0" algn="l" rtl="0">
              <a:spcBef>
                <a:spcPts val="800"/>
              </a:spcBef>
              <a:spcAft>
                <a:spcPts val="0"/>
              </a:spcAft>
              <a:buNone/>
            </a:pPr>
            <a:endParaRPr/>
          </a:p>
        </p:txBody>
      </p:sp>
      <p:sp>
        <p:nvSpPr>
          <p:cNvPr id="727" name="Google Shape;727;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5" name="Google Shape;735;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На этом рисунке представлены этапы лечения послеродового кровотечения. Первым шагом является организация перевода пациентки в акушерский центр. Второй шаг – попытка остановить кровотечение с помощью массажа матки, пока она не станет твердой, окситоцина в/м, а затем в/в, инфузионной реанимации и опорожнения мочевого пузыря с использованием мочевого катетера. Третий – проверьте, вышла ли плацента. Как только матка станет твердой после массажа, плацента должна выйти. Соберите плаценту для отправки вместе с пациенткой. Ищите разрывы промежности или влагалища и при их обнаружении применяйте прямое давление. Если у пациентки продолжается кровотечение, установите вторую инфузионную систему, продолжайте вводить окситоцин и растворы в/в и, наконец, как можно скорее переведите пациентку в другое отделение.</a:t>
            </a:r>
            <a:endParaRPr/>
          </a:p>
        </p:txBody>
      </p:sp>
      <p:sp>
        <p:nvSpPr>
          <p:cNvPr id="736" name="Google Shape;736;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Цель первичного обследования – выявить шок и любые потенциально обратимые причины шока. После распознавания состояния шока цель лечения в остром периоде – восстановить перфузию (доставку кислорода к органам) и по возможности устранить продолжающуюся потерю жидкости или кровопотерю.   </a:t>
            </a:r>
            <a:endParaRPr/>
          </a:p>
        </p:txBody>
      </p:sp>
      <p:sp>
        <p:nvSpPr>
          <p:cNvPr id="255" name="Google Shape;25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2" name="Google Shape;762;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Лечение ожогов также имеет критическое значение. Ожоги разрушают кожный барьер и могут привести к значительной потере жидкости. Рассчитайте потребность пациента в восполнении жидкости, используя формулу Паркленда, которую можно найти в рабочей тетради. Если вы подозреваете гипергликемию и диабетический кетоацидоз, проведите инфузионную терапию и планируйте срочный перевод пациента, так как состояние таких пациентов может быть критическим. </a:t>
            </a:r>
            <a:endParaRPr/>
          </a:p>
        </p:txBody>
      </p:sp>
      <p:sp>
        <p:nvSpPr>
          <p:cNvPr id="763" name="Google Shape;763;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1" name="Google Shape;771;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Если у пациента одновременно лихорадка и шок, это свидетельствует о развитии сепсиса. Дайте в/в растворы и начните давать антибиотики.  При подозрении на инфекционную диарею (например, холеру). Не забывайте использовать СИЗ, включая перчатки, фартуки и соответствующие меры предосторожности в виде изоляции пациента. Сообщайте в местные органы о любых подозрительных инфекциях, поскольку их проявление может быть частью зарождающейся вспышки. Наконец, обеспечьте перевод или передачу всех пациентов, у которых сохраняется низкая перфузия, которая не восстанавливается после первичных вмешательств. </a:t>
            </a:r>
            <a:endParaRPr/>
          </a:p>
        </p:txBody>
      </p:sp>
      <p:sp>
        <p:nvSpPr>
          <p:cNvPr id="772" name="Google Shape;772;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1" name="Google Shape;781;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При подозрении на повреждение позвоночника дайте в/в растворы для поддержания перфузии и как можно скорее переведите пациента. При подозрении на внутреннее кровотечение, желудочное или кишечное кровотечение, дайте в/в растворы или кровь, если это необходимо, и организуйте перевод пациента, особенно если нет возможности переливания крови на месте. </a:t>
            </a:r>
            <a:endParaRPr/>
          </a:p>
          <a:p>
            <a:pPr marL="0" marR="0" lvl="0" indent="0" algn="l" rtl="0">
              <a:lnSpc>
                <a:spcPct val="90000"/>
              </a:lnSpc>
              <a:spcBef>
                <a:spcPts val="800"/>
              </a:spcBef>
              <a:spcAft>
                <a:spcPts val="0"/>
              </a:spcAft>
              <a:buClr>
                <a:schemeClr val="dk1"/>
              </a:buClr>
              <a:buSzPts val="350"/>
              <a:buFont typeface="Arial"/>
              <a:buNone/>
            </a:pPr>
            <a:endParaRPr sz="1400" b="1" i="1" u="none" strike="noStrike" cap="none">
              <a:solidFill>
                <a:schemeClr val="dk1"/>
              </a:solidFill>
              <a:latin typeface="Lato"/>
              <a:ea typeface="Lato"/>
              <a:cs typeface="Lato"/>
              <a:sym typeface="Lato"/>
            </a:endParaRPr>
          </a:p>
        </p:txBody>
      </p:sp>
      <p:sp>
        <p:nvSpPr>
          <p:cNvPr id="782" name="Google Shape;782;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8" name="Google Shape;788;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Если у вас есть подозрение на внематочную беременность, дайте в/в растворы и как можно быстрее подготовьтесь к передаче и переводу пациентки для переливания крови и оказания акушерской помощи. Как уже говорилось, при послеродовом кровотечении необходимо ввести окситоцин и в/в растворы, а также спланировать передачу и перевод пациентки в учреждение с акушерским уходом. Выполните массаж матки, как описано, пока она не станет твердой, соберите и сохраните плаценту для исследования, проведите осмотр на предмет разрывов влагалища или промежности и примените прямое давление, а также организуйте перевод или передачу пациентки специалисту. </a:t>
            </a:r>
            <a:endParaRPr/>
          </a:p>
          <a:p>
            <a:pPr marL="0" marR="0" lvl="0" indent="0" algn="l" rtl="0">
              <a:lnSpc>
                <a:spcPct val="90000"/>
              </a:lnSpc>
              <a:spcBef>
                <a:spcPts val="800"/>
              </a:spcBef>
              <a:spcAft>
                <a:spcPts val="0"/>
              </a:spcAft>
              <a:buClr>
                <a:schemeClr val="dk1"/>
              </a:buClr>
              <a:buSzPts val="350"/>
              <a:buFont typeface="Arial"/>
              <a:buNone/>
            </a:pPr>
            <a:endParaRPr sz="1400" b="1" i="1" u="none" strike="noStrike" cap="none">
              <a:solidFill>
                <a:schemeClr val="dk1"/>
              </a:solidFill>
              <a:latin typeface="Lato"/>
              <a:ea typeface="Lato"/>
              <a:cs typeface="Lato"/>
              <a:sym typeface="Lato"/>
            </a:endParaRPr>
          </a:p>
        </p:txBody>
      </p:sp>
      <p:sp>
        <p:nvSpPr>
          <p:cNvPr id="789" name="Google Shape;789;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7" name="Google Shape;797;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При подозрении на напряженный пневмоторакс срочно выполните игольчатую декомпрессию. Дайте пациенту кислород и в/в растворы и подготовьте его к быстрому переводу и передаче в центр, где возможна постановка плеврального дренажа. Если есть признаки тампонады сердца, активно вводите в/в растворы, чтобы обеспечить наполнение сердца и противодействовать давлению жидкости в перикарде, что поможет увеличить сердечный выброс. В то же время подготовьтесь к быстрой передаче и переводу пациента в учреждение, где могут купировать это состояние путем дренирования перикардиальной жидкости с помощью процедуры, называемой перикардиоцентезом. </a:t>
            </a:r>
            <a:endParaRPr/>
          </a:p>
          <a:p>
            <a:pPr marL="0" marR="0" lvl="0" indent="0" algn="l" rtl="0">
              <a:lnSpc>
                <a:spcPct val="90000"/>
              </a:lnSpc>
              <a:spcBef>
                <a:spcPts val="1800"/>
              </a:spcBef>
              <a:spcAft>
                <a:spcPts val="0"/>
              </a:spcAft>
              <a:buClr>
                <a:schemeClr val="dk1"/>
              </a:buClr>
              <a:buSzPts val="300"/>
              <a:buFont typeface="Arial"/>
              <a:buNone/>
            </a:pPr>
            <a:endParaRPr sz="1200" b="0" i="0" u="none" strike="noStrike" cap="none">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ts val="350"/>
              <a:buFont typeface="Arial"/>
              <a:buNone/>
            </a:pPr>
            <a:endParaRPr sz="1400" b="1" i="1" u="none" strike="noStrike" cap="none">
              <a:solidFill>
                <a:schemeClr val="dk1"/>
              </a:solidFill>
              <a:latin typeface="Lato"/>
              <a:ea typeface="Lato"/>
              <a:cs typeface="Lato"/>
              <a:sym typeface="Lato"/>
            </a:endParaRPr>
          </a:p>
        </p:txBody>
      </p:sp>
      <p:sp>
        <p:nvSpPr>
          <p:cNvPr id="798" name="Google Shape;798;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6" name="Google Shape;806;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Если у вас есть подозрение на сердечный приступ, дайте аспирин, в/в растворы, если есть показания, и кислород. Подготовьтесь к быстрой передаче и переводу пациента в учреждение, где есть возможность наблюдать и лечить это состояние, а также проводить ЭКГ и другие исследования.  Если вы подозреваете сердечную недостаточность, вводите в/в растворы очень медленно или откажитесь от них, если есть признаки перегрузки жидкостью. Прекратите в/в инфузию, если развивается гиперволемия, которая может включать затрудненное дыхание, хрипы при аускультации легких, тахипноэ, тахикардию или нарастающий отек. В/в инфузия может ухудшить состояние пациента с сердечной недостаточностью. Наконец, планируйте срочную передачу / перевод пациента для более расширенного лечения.   </a:t>
            </a:r>
            <a:endParaRPr/>
          </a:p>
        </p:txBody>
      </p:sp>
      <p:sp>
        <p:nvSpPr>
          <p:cNvPr id="807" name="Google Shape;807;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5" name="Google Shape;815;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Если вы подозреваете тяжелую аллергическую реакцию, ведущую к анафилаксии, как можно скорее введите адреналин внутримышечно. Установите в/в доступ и внимательно следите за состоянием пациента, так как действие адреналина может закончиться раньше, чем действие аллергена, и пациенту может потребоваться вторая доза адреналина, если симптомы сохранятся. Если дыхательные пути отечны или затруднено дыхание, учитывайте возможность развития их непроходимости. Рассмотрите возможность быстрой передачи и передачи этих пациентов поставщику, который может управлять дыхательными путями. При подозрении на травматическое повреждение остановите кровотечение, дайте в/в растворы или продукты крови, проведите тщательную оценку травмы, чтобы найти все очаги наружного кровотечения, которые могли быть пропущены, и спланируйте срочную передачу или перевод пациента для переливания крови или хирургической помощи. Дополнительные методы лечения травм рассматриваются в модуле «Травма» данного курса. </a:t>
            </a:r>
            <a:endParaRPr/>
          </a:p>
        </p:txBody>
      </p:sp>
      <p:sp>
        <p:nvSpPr>
          <p:cNvPr id="816" name="Google Shape;816;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4" name="Google Shape;824;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Вопрос из рабочей тетради №4: Шок [стр. 111 в рабочей тетради участника]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Используя приведенный выше раздел рабочей тетради, перечислите, что вы будете делать, чтобы оказать помощь следующим пациентам: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6-летний мальчик поступил с лихорадкой. Он в состоянии шока и не выглядит недоедающим. В вашем учреждении есть оборудование для постановки инфузионной системы.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Ответы: </a:t>
            </a:r>
          </a:p>
          <a:p>
            <a:pPr marL="342900" lvl="0" indent="-342900" algn="l" rtl="0">
              <a:lnSpc>
                <a:spcPct val="107000"/>
              </a:lnSpc>
              <a:spcBef>
                <a:spcPts val="800"/>
              </a:spcBef>
              <a:spcAft>
                <a:spcPts val="0"/>
              </a:spcAft>
              <a:buAutoNum type="arabicParenR"/>
            </a:pPr>
            <a:r>
              <a:rPr lang="ru-RU" sz="1800" dirty="0">
                <a:latin typeface="Calibri"/>
                <a:ea typeface="Calibri"/>
                <a:cs typeface="Calibri"/>
                <a:sym typeface="Calibri"/>
              </a:rPr>
              <a:t>Обеспечить в/в доступ </a:t>
            </a:r>
          </a:p>
          <a:p>
            <a:pPr marL="342900" lvl="0" indent="-342900" algn="l" rtl="0">
              <a:lnSpc>
                <a:spcPct val="107000"/>
              </a:lnSpc>
              <a:spcBef>
                <a:spcPts val="800"/>
              </a:spcBef>
              <a:spcAft>
                <a:spcPts val="0"/>
              </a:spcAft>
              <a:buAutoNum type="arabicParenR"/>
            </a:pPr>
            <a:r>
              <a:rPr lang="ru-RU" sz="1800" dirty="0">
                <a:latin typeface="Calibri"/>
                <a:ea typeface="Calibri"/>
                <a:cs typeface="Calibri"/>
                <a:sym typeface="Calibri"/>
              </a:rPr>
              <a:t>Дать в/в растворы (20 мл/кг) </a:t>
            </a:r>
          </a:p>
          <a:p>
            <a:pPr marL="342900" lvl="0" indent="-342900" algn="l" rtl="0">
              <a:lnSpc>
                <a:spcPct val="107000"/>
              </a:lnSpc>
              <a:spcBef>
                <a:spcPts val="800"/>
              </a:spcBef>
              <a:spcAft>
                <a:spcPts val="0"/>
              </a:spcAft>
              <a:buAutoNum type="arabicParenR"/>
            </a:pPr>
            <a:r>
              <a:rPr lang="ru-RU" sz="1800" dirty="0">
                <a:latin typeface="Calibri"/>
                <a:ea typeface="Calibri"/>
                <a:cs typeface="Calibri"/>
                <a:sym typeface="Calibri"/>
              </a:rPr>
              <a:t>Дать антибиотики </a:t>
            </a:r>
          </a:p>
          <a:p>
            <a:pPr marL="342900" lvl="0" indent="-342900" algn="l" rtl="0">
              <a:lnSpc>
                <a:spcPct val="107000"/>
              </a:lnSpc>
              <a:spcBef>
                <a:spcPts val="800"/>
              </a:spcBef>
              <a:spcAft>
                <a:spcPts val="0"/>
              </a:spcAft>
              <a:buAutoNum type="arabicParenR"/>
            </a:pPr>
            <a:r>
              <a:rPr lang="ru-RU" sz="1800" dirty="0">
                <a:latin typeface="Calibri"/>
                <a:ea typeface="Calibri"/>
                <a:cs typeface="Calibri"/>
                <a:sym typeface="Calibri"/>
              </a:rPr>
              <a:t>Перевести на более высокий уровень оказания помощи </a:t>
            </a:r>
          </a:p>
          <a:p>
            <a:pPr marL="342900" lvl="0" indent="-342900" algn="l" rtl="0">
              <a:lnSpc>
                <a:spcPct val="107000"/>
              </a:lnSpc>
              <a:spcBef>
                <a:spcPts val="800"/>
              </a:spcBef>
              <a:spcAft>
                <a:spcPts val="0"/>
              </a:spcAft>
              <a:buAutoNum type="arabicParenR"/>
            </a:pP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Молодой человек поступил после аварии на мотоцикле. У него большой кровоточащий порез на руке, а под ним – большая лужа крови. Во время осмотра он находится в состоянии шока.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Ответы: </a:t>
            </a:r>
          </a:p>
          <a:p>
            <a:pPr marL="342900" lvl="0" indent="-342900" algn="l" rtl="0">
              <a:lnSpc>
                <a:spcPct val="107000"/>
              </a:lnSpc>
              <a:spcBef>
                <a:spcPts val="800"/>
              </a:spcBef>
              <a:spcAft>
                <a:spcPts val="0"/>
              </a:spcAft>
              <a:buAutoNum type="arabicParenR"/>
            </a:pPr>
            <a:r>
              <a:rPr lang="ru-RU" sz="1800" dirty="0">
                <a:latin typeface="Calibri"/>
                <a:ea typeface="Calibri"/>
                <a:cs typeface="Calibri"/>
                <a:sym typeface="Calibri"/>
              </a:rPr>
              <a:t>Остановить кровотечение </a:t>
            </a:r>
          </a:p>
          <a:p>
            <a:pPr marL="342900" lvl="0" indent="-342900" algn="l" rtl="0">
              <a:lnSpc>
                <a:spcPct val="107000"/>
              </a:lnSpc>
              <a:spcBef>
                <a:spcPts val="800"/>
              </a:spcBef>
              <a:spcAft>
                <a:spcPts val="0"/>
              </a:spcAft>
              <a:buAutoNum type="arabicParenR"/>
            </a:pPr>
            <a:r>
              <a:rPr lang="ru-RU" sz="1800" dirty="0">
                <a:latin typeface="Calibri"/>
                <a:ea typeface="Calibri"/>
                <a:cs typeface="Calibri"/>
                <a:sym typeface="Calibri"/>
              </a:rPr>
              <a:t>Дать в/в растворы </a:t>
            </a:r>
          </a:p>
          <a:p>
            <a:pPr marL="342900" lvl="0" indent="-342900" algn="l" rtl="0">
              <a:lnSpc>
                <a:spcPct val="107000"/>
              </a:lnSpc>
              <a:spcBef>
                <a:spcPts val="800"/>
              </a:spcBef>
              <a:spcAft>
                <a:spcPts val="0"/>
              </a:spcAft>
              <a:buAutoNum type="arabicParenR"/>
            </a:pPr>
            <a:r>
              <a:rPr lang="ru-RU" sz="1800" dirty="0">
                <a:latin typeface="Calibri"/>
                <a:ea typeface="Calibri"/>
                <a:cs typeface="Calibri"/>
                <a:sym typeface="Calibri"/>
              </a:rPr>
              <a:t>Провести оценку травмы </a:t>
            </a:r>
          </a:p>
          <a:p>
            <a:pPr marL="342900" lvl="0" indent="-342900" algn="l" rtl="0">
              <a:lnSpc>
                <a:spcPct val="107000"/>
              </a:lnSpc>
              <a:spcBef>
                <a:spcPts val="800"/>
              </a:spcBef>
              <a:spcAft>
                <a:spcPts val="0"/>
              </a:spcAft>
              <a:buAutoNum type="arabicParenR"/>
            </a:pPr>
            <a:r>
              <a:rPr lang="ru-RU" sz="1800" dirty="0">
                <a:latin typeface="Calibri"/>
                <a:ea typeface="Calibri"/>
                <a:cs typeface="Calibri"/>
                <a:sym typeface="Calibri"/>
              </a:rPr>
              <a:t>Планировать переливание крови или перевод пациента</a:t>
            </a:r>
          </a:p>
          <a:p>
            <a:pPr marL="342900" lvl="0" indent="-342900" algn="l" rtl="0">
              <a:lnSpc>
                <a:spcPct val="107000"/>
              </a:lnSpc>
              <a:spcBef>
                <a:spcPts val="800"/>
              </a:spcBef>
              <a:spcAft>
                <a:spcPts val="0"/>
              </a:spcAft>
              <a:buAutoNum type="arabicParenR"/>
            </a:pP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30-летняя женщина поступила в больницу после того, как случайно съела креветки. Она знает, что у нее аллергия на моллюсков, ее тело покрыто красной, зудящей сыпью, и она в состоянии шока.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Ответы: </a:t>
            </a:r>
          </a:p>
          <a:p>
            <a:pPr marL="342900" lvl="0" indent="-342900" algn="l" rtl="0">
              <a:lnSpc>
                <a:spcPct val="107000"/>
              </a:lnSpc>
              <a:spcBef>
                <a:spcPts val="800"/>
              </a:spcBef>
              <a:spcAft>
                <a:spcPts val="0"/>
              </a:spcAft>
              <a:buAutoNum type="arabicParenR"/>
            </a:pPr>
            <a:r>
              <a:rPr lang="ru-RU" sz="1800" dirty="0">
                <a:latin typeface="Calibri"/>
                <a:ea typeface="Calibri"/>
                <a:cs typeface="Calibri"/>
                <a:sym typeface="Calibri"/>
              </a:rPr>
              <a:t>Дать адреналин в/м  </a:t>
            </a:r>
          </a:p>
          <a:p>
            <a:pPr marL="342900" lvl="0" indent="-342900" algn="l" rtl="0">
              <a:lnSpc>
                <a:spcPct val="107000"/>
              </a:lnSpc>
              <a:spcBef>
                <a:spcPts val="800"/>
              </a:spcBef>
              <a:spcAft>
                <a:spcPts val="0"/>
              </a:spcAft>
              <a:buAutoNum type="arabicParenR"/>
            </a:pPr>
            <a:r>
              <a:rPr lang="ru-RU" sz="1800" dirty="0">
                <a:latin typeface="Calibri"/>
                <a:ea typeface="Calibri"/>
                <a:cs typeface="Calibri"/>
                <a:sym typeface="Calibri"/>
              </a:rPr>
              <a:t>Дать в/в растворы  </a:t>
            </a:r>
          </a:p>
          <a:p>
            <a:pPr marL="342900" lvl="0" indent="-342900" algn="l" rtl="0">
              <a:lnSpc>
                <a:spcPct val="107000"/>
              </a:lnSpc>
              <a:spcBef>
                <a:spcPts val="800"/>
              </a:spcBef>
              <a:spcAft>
                <a:spcPts val="0"/>
              </a:spcAft>
              <a:buAutoNum type="arabicParenR"/>
            </a:pPr>
            <a:r>
              <a:rPr lang="ru-RU" sz="1800" dirty="0">
                <a:latin typeface="Calibri"/>
                <a:ea typeface="Calibri"/>
                <a:cs typeface="Calibri"/>
                <a:sym typeface="Calibri"/>
              </a:rPr>
              <a:t>Возможно, придется дать вторую дозу адреналина</a:t>
            </a:r>
            <a:endParaRPr dirty="0"/>
          </a:p>
          <a:p>
            <a:pPr marL="0" lvl="0" indent="0" algn="l" rtl="0">
              <a:spcBef>
                <a:spcPts val="80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ru-RU" dirty="0"/>
              <a:t>Image</a:t>
            </a:r>
            <a:endParaRPr dirty="0"/>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Title</a:t>
            </a:r>
            <a:r>
              <a:rPr lang="ru-RU" sz="1200" b="0" i="0" dirty="0">
                <a:solidFill>
                  <a:schemeClr val="dk1"/>
                </a:solidFill>
                <a:latin typeface="Calibri"/>
                <a:ea typeface="Calibri"/>
                <a:cs typeface="Calibri"/>
                <a:sym typeface="Calibri"/>
              </a:rPr>
              <a:t>: </a:t>
            </a:r>
            <a:r>
              <a:rPr lang="ru-RU" sz="900" b="0" i="0" dirty="0">
                <a:solidFill>
                  <a:schemeClr val="dk1"/>
                </a:solidFill>
                <a:latin typeface="Calibri"/>
                <a:ea typeface="Calibri"/>
                <a:cs typeface="Calibri"/>
                <a:sym typeface="Calibri"/>
              </a:rPr>
              <a:t>Deep </a:t>
            </a:r>
            <a:r>
              <a:rPr lang="ru-RU" sz="900" b="0" i="0" dirty="0" err="1">
                <a:solidFill>
                  <a:schemeClr val="dk1"/>
                </a:solidFill>
                <a:latin typeface="Calibri"/>
                <a:ea typeface="Calibri"/>
                <a:cs typeface="Calibri"/>
                <a:sym typeface="Calibri"/>
              </a:rPr>
              <a:t>thought</a:t>
            </a:r>
            <a:r>
              <a:rPr lang="ru-RU" sz="900" dirty="0"/>
              <a:t> </a:t>
            </a:r>
            <a:endParaRPr dirty="0"/>
          </a:p>
          <a:p>
            <a:pPr marL="0" marR="0" lvl="0" indent="0" algn="l" rtl="0">
              <a:lnSpc>
                <a:spcPct val="100000"/>
              </a:lnSpc>
              <a:spcBef>
                <a:spcPts val="0"/>
              </a:spcBef>
              <a:spcAft>
                <a:spcPts val="0"/>
              </a:spcAft>
              <a:buClr>
                <a:schemeClr val="dk1"/>
              </a:buClr>
              <a:buSzPts val="1200"/>
              <a:buFont typeface="Calibri"/>
              <a:buNone/>
            </a:pPr>
            <a:r>
              <a:rPr lang="ru-RU" sz="1200" b="0" i="0" dirty="0" err="1">
                <a:solidFill>
                  <a:schemeClr val="dk1"/>
                </a:solidFill>
                <a:latin typeface="Calibri"/>
                <a:ea typeface="Calibri"/>
                <a:cs typeface="Calibri"/>
                <a:sym typeface="Calibri"/>
              </a:rPr>
              <a:t>Creator:GDL</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Source: https://openclipart.org/detail/221707/deep-thought</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Copyright</a:t>
            </a:r>
            <a:r>
              <a:rPr lang="ru-RU" sz="1200" b="0" i="0" dirty="0">
                <a:solidFill>
                  <a:schemeClr val="dk1"/>
                </a:solidFill>
                <a:latin typeface="Calibri"/>
                <a:ea typeface="Calibri"/>
                <a:cs typeface="Calibri"/>
                <a:sym typeface="Calibri"/>
              </a:rPr>
              <a:t> </a:t>
            </a:r>
            <a:r>
              <a:rPr lang="ru-RU" sz="1200" b="0" i="0" dirty="0" err="1">
                <a:solidFill>
                  <a:schemeClr val="dk1"/>
                </a:solidFill>
                <a:latin typeface="Calibri"/>
                <a:ea typeface="Calibri"/>
                <a:cs typeface="Calibri"/>
                <a:sym typeface="Calibri"/>
              </a:rPr>
              <a:t>information</a:t>
            </a:r>
            <a:r>
              <a:rPr lang="ru-RU" sz="1200" b="0" i="0" dirty="0">
                <a:solidFill>
                  <a:schemeClr val="dk1"/>
                </a:solidFill>
                <a:latin typeface="Calibri"/>
                <a:ea typeface="Calibri"/>
                <a:cs typeface="Calibri"/>
                <a:sym typeface="Calibri"/>
              </a:rPr>
              <a:t>: Creative </a:t>
            </a:r>
            <a:r>
              <a:rPr lang="ru-RU" sz="1200" b="0" i="0" dirty="0" err="1">
                <a:solidFill>
                  <a:schemeClr val="dk1"/>
                </a:solidFill>
                <a:latin typeface="Calibri"/>
                <a:ea typeface="Calibri"/>
                <a:cs typeface="Calibri"/>
                <a:sym typeface="Calibri"/>
              </a:rPr>
              <a:t>Commonz</a:t>
            </a:r>
            <a:r>
              <a:rPr lang="ru-RU" sz="1200" b="0" i="0" dirty="0">
                <a:solidFill>
                  <a:schemeClr val="dk1"/>
                </a:solidFill>
                <a:latin typeface="Calibri"/>
                <a:ea typeface="Calibri"/>
                <a:cs typeface="Calibri"/>
                <a:sym typeface="Calibri"/>
              </a:rPr>
              <a:t> Zero 1.0 Public Domain </a:t>
            </a:r>
            <a:r>
              <a:rPr lang="ru-RU" sz="1200" b="0" i="0" dirty="0" err="1">
                <a:solidFill>
                  <a:schemeClr val="dk1"/>
                </a:solidFill>
                <a:latin typeface="Calibri"/>
                <a:ea typeface="Calibri"/>
                <a:cs typeface="Calibri"/>
                <a:sym typeface="Calibri"/>
              </a:rPr>
              <a:t>License</a:t>
            </a:r>
            <a:r>
              <a:rPr lang="ru-RU" dirty="0"/>
              <a:t>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825" name="Google Shape;825;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3" name="Google Shape;833;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В последнем разделе этого курса мы рассмотрим особые аспекты ведения педиатрических пациентов. У маленьких детей шок может проявляться по-другому. У детей может очень быстро развиться шок от обезвоживания, который представляет угрозу для жизни. У детей относительно большая площадь поверхности тела, с которой они теряют жидкость. Особому риску подвержены младенцы и маленькие дети, которые не могут сказать, когда они хотят пить, и больше не могут пить самостоятельно. При оценке шока у детей учитывайте рекомендации ВОЗ по уходу за критически больными детьми. В рекомендациях указывается наличие трех клинических признаков: холодные конечности, наполнение капилляров более 3 секунд, слабый и быстрый пульс.  К другим важным признакам низкой перфузии относятся низкое артериальное давление, учащенное дыхание, изменение психического состояния, снижение диуреза и другие признаки дегидратации. </a:t>
            </a:r>
            <a:endParaRPr/>
          </a:p>
        </p:txBody>
      </p:sp>
      <p:sp>
        <p:nvSpPr>
          <p:cNvPr id="834" name="Google Shape;834;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2" name="Google Shape;842;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Признаки обезвоживания у детей, которые должны вызывать особое беспокойство, включают следующее. Очень сухой рот и губы, вялость, выражающаяся в чрезмерной сонливости, замедленном реагировании, отсутствии интерактивности, запавших глазах, снижении диуреза или потемнении мочи, запавших родничках у младенцев до 1 года, задержке наполнения капилляров (свыше 3 секунд), аномальном расправлении кожи после щипка и ее бледности. </a:t>
            </a:r>
            <a:endParaRPr/>
          </a:p>
          <a:p>
            <a:pPr marL="0" lvl="0" indent="0" algn="l" rtl="0">
              <a:lnSpc>
                <a:spcPct val="150000"/>
              </a:lnSpc>
              <a:spcBef>
                <a:spcPts val="800"/>
              </a:spcBef>
              <a:spcAft>
                <a:spcPts val="0"/>
              </a:spcAft>
              <a:buNone/>
            </a:pPr>
            <a:endParaRPr sz="1200" b="0" i="0" u="none" strike="noStrike" cap="none">
              <a:solidFill>
                <a:schemeClr val="dk1"/>
              </a:solidFill>
              <a:latin typeface="Lato"/>
              <a:ea typeface="Lato"/>
              <a:cs typeface="Lato"/>
              <a:sym typeface="Lato"/>
            </a:endParaRPr>
          </a:p>
          <a:p>
            <a:pPr marL="0" lvl="0" indent="0" algn="l" rtl="0">
              <a:spcBef>
                <a:spcPts val="0"/>
              </a:spcBef>
              <a:spcAft>
                <a:spcPts val="0"/>
              </a:spcAft>
              <a:buNone/>
            </a:pPr>
            <a:endParaRPr/>
          </a:p>
        </p:txBody>
      </p:sp>
      <p:sp>
        <p:nvSpPr>
          <p:cNvPr id="843" name="Google Shape;843;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Первичная оценка шока аналогична подходу ко всем неотложным пациентам. Помните, что нужно всегда начинать с подхода ABCDE И купировать угрожающие жизни состояния. Затем соберите анамнез по схеме SAMPLE и после этого проведите вторичное обследование.   </a:t>
            </a:r>
            <a:endParaRPr/>
          </a:p>
        </p:txBody>
      </p:sp>
      <p:sp>
        <p:nvSpPr>
          <p:cNvPr id="264" name="Google Shape;26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5" name="Google Shape;855;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Существует несколько распространенных причин шока у детей. Гастроэнтерит вызывают внезапный приступ рвоты и диареи с сопутствующими болями или спазмами в животе, с повышением температуры или без него. Обильная водянистая диарея может свидетельствовать о холере, и о ней необходимо сообщить в органы здравоохранения. </a:t>
            </a:r>
          </a:p>
          <a:p>
            <a:pPr marL="0" lvl="0" indent="0" algn="l" rtl="0">
              <a:lnSpc>
                <a:spcPct val="107000"/>
              </a:lnSpc>
              <a:spcBef>
                <a:spcPts val="0"/>
              </a:spcBef>
              <a:spcAft>
                <a:spcPts val="0"/>
              </a:spcAft>
              <a:buNone/>
            </a:pPr>
            <a:r>
              <a:rPr lang="ru-RU" sz="1800" dirty="0">
                <a:latin typeface="Calibri"/>
                <a:ea typeface="Calibri"/>
                <a:cs typeface="Calibri"/>
                <a:sym typeface="Calibri"/>
              </a:rPr>
              <a:t>Если у пациента рвота без диареи, это может указывать на повышенное внутричерепное давление (травма или опухоль или отек мозга) или непроходимость кишечника. </a:t>
            </a:r>
          </a:p>
          <a:p>
            <a:pPr marL="0" lvl="0" indent="0" algn="l" rtl="0">
              <a:lnSpc>
                <a:spcPct val="107000"/>
              </a:lnSpc>
              <a:spcBef>
                <a:spcPts val="0"/>
              </a:spcBef>
              <a:spcAft>
                <a:spcPts val="0"/>
              </a:spcAft>
              <a:buNone/>
            </a:pPr>
            <a:r>
              <a:rPr lang="ru-RU" sz="1800" dirty="0">
                <a:latin typeface="Calibri"/>
                <a:ea typeface="Calibri"/>
                <a:cs typeface="Calibri"/>
                <a:sym typeface="Calibri"/>
              </a:rPr>
              <a:t>Важно осмотреть ребенка на предмет наличия признаков травмы. Рвота в сочетании с лихорадкой может указывать на наличие инфекции. Наконец, генерализированная инфекция или сепсис у детей может привести к быстрой потере жидкости и дегидратации. Генерализированная инфекция может привести к расширению кровеносных сосудов, как и у взрослых, что значительно усугубит шок.  </a:t>
            </a:r>
            <a:endParaRPr dirty="0"/>
          </a:p>
          <a:p>
            <a:pPr marL="0" lvl="0" indent="0" algn="l" rtl="0">
              <a:spcBef>
                <a:spcPts val="800"/>
              </a:spcBef>
              <a:spcAft>
                <a:spcPts val="0"/>
              </a:spcAft>
              <a:buNone/>
            </a:pPr>
            <a:endParaRPr dirty="0"/>
          </a:p>
        </p:txBody>
      </p:sp>
      <p:sp>
        <p:nvSpPr>
          <p:cNvPr id="856" name="Google Shape;856;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4" name="Google Shape;864;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У пациентов с недоеданием есть ряд проблем, требующих особого подхода. Недоедающие дети подвержены высокому риску гипогликемии и нуждаются в глюкозе в дополнение к растворам. Давайте специализированные в/в растворы, если они доступны в вашем учреждении, и вводите в/в растворы медленнее, постоянно оценивая клинические признаки или наличие перегрузки жидкостью. Каждые 5 минут внимательно прослушивайте легкие на предмет хрипов и признаков перегрузки жидкостью. При возникновении проблем немедленно остановите в/в инфузию. При клиническом улучшении перфузии переключитесь на пероральные растворы. Подготовьтесь к быстрой передаче и переводу пациента в медицинское учреждение, способное обеспечить полноценный уход за недоедающим пациентом. </a:t>
            </a:r>
            <a:endParaRPr dirty="0"/>
          </a:p>
          <a:p>
            <a:pPr marL="0" lvl="0" indent="0" algn="l" rtl="0">
              <a:spcBef>
                <a:spcPts val="800"/>
              </a:spcBef>
              <a:spcAft>
                <a:spcPts val="0"/>
              </a:spcAft>
              <a:buNone/>
            </a:pPr>
            <a:endParaRPr dirty="0"/>
          </a:p>
        </p:txBody>
      </p:sp>
      <p:sp>
        <p:nvSpPr>
          <p:cNvPr id="865" name="Google Shape;865;p7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5" name="Google Shape;875;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Вопрос из рабочей тетради №5: Шок [стр. 113 в рабочей тетради участника]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Используя приведенный выше раздел рабочей тетради, перечислите признаки сильного обезвоживания у детей.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Ответы: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Очень сухая ротовая полость и губы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Летаргия (чрезмерная сонливость, замедленная реакция), ребенок не взаимодействует с другими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Запавшие глаза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Небольшое количество темной мочи (спросите о количестве использованных подгузников)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Впалый родничок у младенцев до 1 года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Замедленная </a:t>
            </a:r>
            <a:r>
              <a:rPr lang="ru-RU" sz="1800" dirty="0" err="1">
                <a:latin typeface="Calibri"/>
                <a:ea typeface="Calibri"/>
                <a:cs typeface="Calibri"/>
                <a:sym typeface="Calibri"/>
              </a:rPr>
              <a:t>рекапилляризация</a:t>
            </a:r>
            <a:r>
              <a:rPr lang="ru-RU" sz="1800" dirty="0">
                <a:latin typeface="Calibri"/>
                <a:ea typeface="Calibri"/>
                <a:cs typeface="Calibri"/>
                <a:sym typeface="Calibri"/>
              </a:rPr>
              <a:t> (нормальная – менее 3 секунд)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Аномальная реакция на кожный щипковый тест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Бледность (бледная кожа – при анемии обезвоживание лечить еще сложнее)</a:t>
            </a:r>
            <a:endParaRPr dirty="0"/>
          </a:p>
          <a:p>
            <a:pPr marL="0" lvl="0" indent="0" algn="l" rtl="0">
              <a:spcBef>
                <a:spcPts val="800"/>
              </a:spcBef>
              <a:spcAft>
                <a:spcPts val="0"/>
              </a:spcAft>
              <a:buNone/>
            </a:pPr>
            <a:endParaRPr dirty="0"/>
          </a:p>
          <a:p>
            <a:pPr marL="0" lvl="0" indent="0" algn="l" rtl="0">
              <a:spcBef>
                <a:spcPts val="0"/>
              </a:spcBef>
              <a:spcAft>
                <a:spcPts val="0"/>
              </a:spcAft>
              <a:buNone/>
            </a:pPr>
            <a:r>
              <a:rPr lang="ru-RU" dirty="0"/>
              <a:t>Image</a:t>
            </a:r>
            <a:endParaRPr dirty="0"/>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Title</a:t>
            </a:r>
            <a:r>
              <a:rPr lang="ru-RU" sz="1200" b="0" i="0" dirty="0">
                <a:solidFill>
                  <a:schemeClr val="dk1"/>
                </a:solidFill>
                <a:latin typeface="Calibri"/>
                <a:ea typeface="Calibri"/>
                <a:cs typeface="Calibri"/>
                <a:sym typeface="Calibri"/>
              </a:rPr>
              <a:t>: </a:t>
            </a:r>
            <a:r>
              <a:rPr lang="ru-RU" sz="900" b="0" i="0" dirty="0">
                <a:solidFill>
                  <a:schemeClr val="dk1"/>
                </a:solidFill>
                <a:latin typeface="Calibri"/>
                <a:ea typeface="Calibri"/>
                <a:cs typeface="Calibri"/>
                <a:sym typeface="Calibri"/>
              </a:rPr>
              <a:t>Deep </a:t>
            </a:r>
            <a:r>
              <a:rPr lang="ru-RU" sz="900" b="0" i="0" dirty="0" err="1">
                <a:solidFill>
                  <a:schemeClr val="dk1"/>
                </a:solidFill>
                <a:latin typeface="Calibri"/>
                <a:ea typeface="Calibri"/>
                <a:cs typeface="Calibri"/>
                <a:sym typeface="Calibri"/>
              </a:rPr>
              <a:t>thought</a:t>
            </a:r>
            <a:r>
              <a:rPr lang="ru-RU" sz="900" dirty="0"/>
              <a:t> </a:t>
            </a:r>
            <a:endParaRPr dirty="0"/>
          </a:p>
          <a:p>
            <a:pPr marL="0" marR="0" lvl="0" indent="0" algn="l" rtl="0">
              <a:lnSpc>
                <a:spcPct val="100000"/>
              </a:lnSpc>
              <a:spcBef>
                <a:spcPts val="0"/>
              </a:spcBef>
              <a:spcAft>
                <a:spcPts val="0"/>
              </a:spcAft>
              <a:buClr>
                <a:schemeClr val="dk1"/>
              </a:buClr>
              <a:buSzPts val="1200"/>
              <a:buFont typeface="Calibri"/>
              <a:buNone/>
            </a:pPr>
            <a:r>
              <a:rPr lang="ru-RU" sz="1200" b="0" i="0" dirty="0" err="1">
                <a:solidFill>
                  <a:schemeClr val="dk1"/>
                </a:solidFill>
                <a:latin typeface="Calibri"/>
                <a:ea typeface="Calibri"/>
                <a:cs typeface="Calibri"/>
                <a:sym typeface="Calibri"/>
              </a:rPr>
              <a:t>Creator:GDL</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Source: https://openclipart.org/detail/221707/deep-thought</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Copyright</a:t>
            </a:r>
            <a:r>
              <a:rPr lang="ru-RU" sz="1200" b="0" i="0" dirty="0">
                <a:solidFill>
                  <a:schemeClr val="dk1"/>
                </a:solidFill>
                <a:latin typeface="Calibri"/>
                <a:ea typeface="Calibri"/>
                <a:cs typeface="Calibri"/>
                <a:sym typeface="Calibri"/>
              </a:rPr>
              <a:t> </a:t>
            </a:r>
            <a:r>
              <a:rPr lang="ru-RU" sz="1200" b="0" i="0" dirty="0" err="1">
                <a:solidFill>
                  <a:schemeClr val="dk1"/>
                </a:solidFill>
                <a:latin typeface="Calibri"/>
                <a:ea typeface="Calibri"/>
                <a:cs typeface="Calibri"/>
                <a:sym typeface="Calibri"/>
              </a:rPr>
              <a:t>information</a:t>
            </a:r>
            <a:r>
              <a:rPr lang="ru-RU" sz="1200" b="0" i="0" dirty="0">
                <a:solidFill>
                  <a:schemeClr val="dk1"/>
                </a:solidFill>
                <a:latin typeface="Calibri"/>
                <a:ea typeface="Calibri"/>
                <a:cs typeface="Calibri"/>
                <a:sym typeface="Calibri"/>
              </a:rPr>
              <a:t>: Creative </a:t>
            </a:r>
            <a:r>
              <a:rPr lang="ru-RU" sz="1200" b="0" i="0" dirty="0" err="1">
                <a:solidFill>
                  <a:schemeClr val="dk1"/>
                </a:solidFill>
                <a:latin typeface="Calibri"/>
                <a:ea typeface="Calibri"/>
                <a:cs typeface="Calibri"/>
                <a:sym typeface="Calibri"/>
              </a:rPr>
              <a:t>Commonz</a:t>
            </a:r>
            <a:r>
              <a:rPr lang="ru-RU" sz="1200" b="0" i="0" dirty="0">
                <a:solidFill>
                  <a:schemeClr val="dk1"/>
                </a:solidFill>
                <a:latin typeface="Calibri"/>
                <a:ea typeface="Calibri"/>
                <a:cs typeface="Calibri"/>
                <a:sym typeface="Calibri"/>
              </a:rPr>
              <a:t> Zero 1.0 Public Domain </a:t>
            </a:r>
            <a:r>
              <a:rPr lang="ru-RU" sz="1200" b="0" i="0" dirty="0" err="1">
                <a:solidFill>
                  <a:schemeClr val="dk1"/>
                </a:solidFill>
                <a:latin typeface="Calibri"/>
                <a:ea typeface="Calibri"/>
                <a:cs typeface="Calibri"/>
                <a:sym typeface="Calibri"/>
              </a:rPr>
              <a:t>License</a:t>
            </a:r>
            <a:r>
              <a:rPr lang="ru-RU" dirty="0"/>
              <a:t>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876" name="Google Shape;876;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3" name="Google Shape;883;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Последним шагом в ведении пациентов с шоком является их транспортировка. Состояние людей с шоком может ухудшиться или они могут быстро умереть, поэтому за ними необходимо тщательно наблюдать. Болезни, вызывающие шок, также могут вызывать проблемы со способностью организма регулировать баланс жидкости, что приводит к затруднению дыхания, если в легкие начинает поступать жидкость или они становятся перегруженными жидкостью. У пациентов в состоянии шока может быть спутанность сознания или тревожность. Хотя это может быть нормальным признаком при шоке, это приводит к проблемам в обеспечении безопасного ухода за такими пациентами. Обеспечьте безопасность пациента, особенно при транспортировке. Пациенты в состоянии шока требуют передачи и перевода, им может потребоваться переливание крови или хирургическое вмешательство общего хирурга или хирурга-акушера, а также постоянный акушерский уход. При организации передачи и перевода пациента не забудьте выбрать пункт назначения, который располагает ресурсами для его ведения. Свяжитесь с принимающим учреждением, чтобы убедиться, что они осведомлены и готовы принять пациента. </a:t>
            </a:r>
            <a:endParaRPr/>
          </a:p>
        </p:txBody>
      </p:sp>
      <p:sp>
        <p:nvSpPr>
          <p:cNvPr id="884" name="Google Shape;884;p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0" name="Google Shape;890;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lnSpc>
                <a:spcPct val="107000"/>
              </a:lnSpc>
              <a:spcBef>
                <a:spcPts val="0"/>
              </a:spcBef>
              <a:spcAft>
                <a:spcPts val="0"/>
              </a:spcAft>
              <a:buNone/>
            </a:pPr>
            <a:r>
              <a:rPr lang="ru-RU" sz="1800">
                <a:latin typeface="Calibri"/>
                <a:ea typeface="Calibri"/>
                <a:cs typeface="Calibri"/>
                <a:sym typeface="Calibri"/>
              </a:rPr>
              <a:t>Есть ли у вас вопросы по поводу шока?</a:t>
            </a:r>
            <a:endParaRPr/>
          </a:p>
        </p:txBody>
      </p:sp>
      <p:sp>
        <p:nvSpPr>
          <p:cNvPr id="891" name="Google Shape;891;p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74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p7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Не забывайте обращаться к быстрым карточкам по базовой экстренной помощи. Они приведены в вашем учебнике.  </a:t>
            </a:r>
            <a:endParaRPr/>
          </a:p>
        </p:txBody>
      </p:sp>
      <p:sp>
        <p:nvSpPr>
          <p:cNvPr id="897" name="Google Shape;897;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5" name="Google Shape;905;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Есть ключевые данные обследования по алгоритму ABCDE и анамнеза SAMPLE, а также результаты вторичного обследования. </a:t>
            </a:r>
            <a:endParaRPr/>
          </a:p>
        </p:txBody>
      </p:sp>
      <p:sp>
        <p:nvSpPr>
          <p:cNvPr id="906" name="Google Shape;906;p7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1" name="Google Shape;911;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Перечислены критические действия в условиях повышенного риска и при конкретных состояниях. </a:t>
            </a:r>
            <a:endParaRPr/>
          </a:p>
        </p:txBody>
      </p:sp>
      <p:sp>
        <p:nvSpPr>
          <p:cNvPr id="912" name="Google Shape;912;p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7" name="Google Shape;917;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Есть напоминания об особых аспектах у детей. </a:t>
            </a:r>
            <a:endParaRPr/>
          </a:p>
        </p:txBody>
      </p:sp>
      <p:sp>
        <p:nvSpPr>
          <p:cNvPr id="918" name="Google Shape;918;p7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3" name="Google Shape;923;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Вы найдете алгоритм «Введение жидкости при шоке» и ключевые моменты, касающиеся передачи / перевода пациента.</a:t>
            </a:r>
            <a:endParaRPr/>
          </a:p>
        </p:txBody>
      </p:sp>
      <p:sp>
        <p:nvSpPr>
          <p:cNvPr id="924" name="Google Shape;924;p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Напомним, что ключевые элементы подхода ABCDE включают в себя следующее. Сначала оцените дыхательные пути. Начните с проверки лица или рта на предмет отека, который может указывать на анафилаксию или аллергическую реакцию. Тяжелая аллергическая реакция может вызвать шок. Затем оцените дыхание. Свистящие хрипы, например, могут быть ранним признаком тяжелой аллергической реакции. Опять же, это является причиной шока. Отсутствие дыхательных шумов на одной стороне грудной клетки наряду с шоком часто может быть следствием напряженного пневмоторакса. Затрудненное дыхание и учащенное дыхание (или тахипноэ) могут быть вызваны как нарушением перфузии, сердечной недостаточностью, так и тяжелыми легочными инфекциями (например, пневмонией) и воспалением легких.   </a:t>
            </a:r>
            <a:endParaRPr/>
          </a:p>
          <a:p>
            <a:pPr marL="171450" lvl="0" indent="-95250" algn="l" rtl="0">
              <a:spcBef>
                <a:spcPts val="800"/>
              </a:spcBef>
              <a:spcAft>
                <a:spcPts val="0"/>
              </a:spcAft>
              <a:buClr>
                <a:schemeClr val="dk1"/>
              </a:buClr>
              <a:buSzPts val="1200"/>
              <a:buFont typeface="Arial"/>
              <a:buNone/>
            </a:pPr>
            <a:endParaRPr i="0">
              <a:latin typeface="Times"/>
              <a:ea typeface="Times"/>
              <a:cs typeface="Times"/>
              <a:sym typeface="Times"/>
            </a:endParaRPr>
          </a:p>
        </p:txBody>
      </p:sp>
      <p:sp>
        <p:nvSpPr>
          <p:cNvPr id="272" name="Google Shape;27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9" name="Google Shape;929;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В этой презентации мы рассказали о признаках шока и недостаточной перфузии, сборе анамнеза по схеме SAMPLE у пациента в состоянии шока и о том, как проводить вторичное обследование пациента в состоянии шока. Мы рассмотрели, как оценить уровень гидратации пациента, как выбрать подходящие растворы в зависимости от возраста, веса и состояния пациента, как распознать недоедание, анемию и ожоги и соответствующим образом скорректировать мероприятия по инфузионной реанимации. Мы рассмотрели критические действия в отношении пациентов в состоянии шока, особые педиатрические аспекты, связанные с шоком, а также рассмотрели вопросы, связанные с транспортировкой пациентов. </a:t>
            </a:r>
            <a:endParaRPr/>
          </a:p>
        </p:txBody>
      </p:sp>
      <p:sp>
        <p:nvSpPr>
          <p:cNvPr id="930" name="Google Shape;930;p8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80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Затем проверьте кровообращение. Шок может быть вызван многими видами кровотечений, например, из желудка или кишечника, а также после родов. Как внутреннее, так и наружное кровотечение может возникнуть при травматических повреждениях грудной клетки, брюшной полости, таза или длинных костей. Кровоточащие раны могут вызвать шок. Шок также может быть следствием потери жидкости при диарее, рвоте, обширных ожогах или обильном мочеиспускании (например, при повышенном содержании сахара в крови).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Далее проверьте функции ЦНС. Спутанность сознания у человека с недостаточной перфузией может свидетельствовать о тяжелом шоке, а паралич или двигательная слабость – о повреждении спинного мозга, вызвавшем шок.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Последним этапом в алгоритме ABCDE является воздействие окружающей среды и раздевание пациента. Не забудьте раздеть пациента и осмотреть его на наличие признаков шока, прикрыв его интимные места и предохраняя пациента от гипер- или гипотермии. Проверьте, нет ли признаков кровотечения, травмы, а также изменений на коже, включая сухость или чрезмерную влажность, и высыпаний, которые могут свидетельствовать об аллергической реакции. Когда все элементы подхода ABCDE оценены и все угрожающие жизни состояния устранены, соберите анамнез по схеме SAMPLE. </a:t>
            </a:r>
            <a:endParaRPr/>
          </a:p>
          <a:p>
            <a:pPr marL="0" marR="0" lvl="0" indent="0" algn="l" rtl="0">
              <a:lnSpc>
                <a:spcPct val="100000"/>
              </a:lnSpc>
              <a:spcBef>
                <a:spcPts val="800"/>
              </a:spcBef>
              <a:spcAft>
                <a:spcPts val="0"/>
              </a:spcAft>
              <a:buNone/>
            </a:pPr>
            <a:endParaRPr sz="1200" i="1">
              <a:latin typeface="Lato"/>
              <a:ea typeface="Lato"/>
              <a:cs typeface="Lato"/>
              <a:sym typeface="Lato"/>
            </a:endParaRPr>
          </a:p>
          <a:p>
            <a:pPr marL="0" marR="0" lvl="0" indent="0" algn="l" rtl="0">
              <a:lnSpc>
                <a:spcPct val="100000"/>
              </a:lnSpc>
              <a:spcBef>
                <a:spcPts val="0"/>
              </a:spcBef>
              <a:spcAft>
                <a:spcPts val="0"/>
              </a:spcAft>
              <a:buNone/>
            </a:pPr>
            <a:endParaRPr sz="1200" i="1">
              <a:latin typeface="Lato"/>
              <a:ea typeface="Lato"/>
              <a:cs typeface="Lato"/>
              <a:sym typeface="Lato"/>
            </a:endParaRPr>
          </a:p>
          <a:p>
            <a:pPr marL="0" marR="0" lvl="0" indent="0" algn="l" rtl="0">
              <a:lnSpc>
                <a:spcPct val="100000"/>
              </a:lnSpc>
              <a:spcBef>
                <a:spcPts val="0"/>
              </a:spcBef>
              <a:spcAft>
                <a:spcPts val="0"/>
              </a:spcAft>
              <a:buNone/>
            </a:pPr>
            <a:endParaRPr sz="1200" i="1">
              <a:latin typeface="Lato"/>
              <a:ea typeface="Lato"/>
              <a:cs typeface="Lato"/>
              <a:sym typeface="Lato"/>
            </a:endParaRPr>
          </a:p>
          <a:p>
            <a:pPr marL="0" lvl="0" indent="0" algn="l" rtl="0">
              <a:spcBef>
                <a:spcPts val="0"/>
              </a:spcBef>
              <a:spcAft>
                <a:spcPts val="0"/>
              </a:spcAft>
              <a:buNone/>
            </a:pPr>
            <a:endParaRPr/>
          </a:p>
        </p:txBody>
      </p:sp>
      <p:sp>
        <p:nvSpPr>
          <p:cNvPr id="282" name="Google Shape;28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8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8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21" name="Google Shape;21;p82"/>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4"/>
        <p:cNvGrpSpPr/>
        <p:nvPr/>
      </p:nvGrpSpPr>
      <p:grpSpPr>
        <a:xfrm>
          <a:off x="0" y="0"/>
          <a:ext cx="0" cy="0"/>
          <a:chOff x="0" y="0"/>
          <a:chExt cx="0" cy="0"/>
        </a:xfrm>
      </p:grpSpPr>
      <p:sp>
        <p:nvSpPr>
          <p:cNvPr id="75" name="Google Shape;75;p10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0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7" name="Google Shape;77;p10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0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9" name="Google Shape;79;p10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0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0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0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83" name="Google Shape;83;p103"/>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84"/>
        <p:cNvGrpSpPr/>
        <p:nvPr/>
      </p:nvGrpSpPr>
      <p:grpSpPr>
        <a:xfrm>
          <a:off x="0" y="0"/>
          <a:ext cx="0" cy="0"/>
          <a:chOff x="0" y="0"/>
          <a:chExt cx="0" cy="0"/>
        </a:xfrm>
      </p:grpSpPr>
      <p:sp>
        <p:nvSpPr>
          <p:cNvPr id="85" name="Google Shape;85;p10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0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0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0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89" name="Google Shape;89;p104"/>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0"/>
        <p:cNvGrpSpPr/>
        <p:nvPr/>
      </p:nvGrpSpPr>
      <p:grpSpPr>
        <a:xfrm>
          <a:off x="0" y="0"/>
          <a:ext cx="0" cy="0"/>
          <a:chOff x="0" y="0"/>
          <a:chExt cx="0" cy="0"/>
        </a:xfrm>
      </p:grpSpPr>
      <p:sp>
        <p:nvSpPr>
          <p:cNvPr id="91" name="Google Shape;91;p10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0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3" name="Google Shape;93;p10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4" name="Google Shape;94;p10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0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0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97" name="Google Shape;97;p105"/>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solidFill>
          <a:schemeClr val="lt1"/>
        </a:solidFill>
        <a:effectLst/>
      </p:bgPr>
    </p:bg>
    <p:spTree>
      <p:nvGrpSpPr>
        <p:cNvPr id="1" name="Shape 98"/>
        <p:cNvGrpSpPr/>
        <p:nvPr/>
      </p:nvGrpSpPr>
      <p:grpSpPr>
        <a:xfrm>
          <a:off x="0" y="0"/>
          <a:ext cx="0" cy="0"/>
          <a:chOff x="0" y="0"/>
          <a:chExt cx="0" cy="0"/>
        </a:xfrm>
      </p:grpSpPr>
      <p:sp>
        <p:nvSpPr>
          <p:cNvPr id="99" name="Google Shape;99;p10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06"/>
          <p:cNvSpPr>
            <a:spLocks noGrp="1"/>
          </p:cNvSpPr>
          <p:nvPr>
            <p:ph type="pic" idx="2"/>
          </p:nvPr>
        </p:nvSpPr>
        <p:spPr>
          <a:xfrm>
            <a:off x="5183188" y="987425"/>
            <a:ext cx="6172200" cy="4873625"/>
          </a:xfrm>
          <a:prstGeom prst="rect">
            <a:avLst/>
          </a:prstGeom>
          <a:noFill/>
          <a:ln>
            <a:noFill/>
          </a:ln>
        </p:spPr>
      </p:sp>
      <p:sp>
        <p:nvSpPr>
          <p:cNvPr id="101" name="Google Shape;101;p10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2" name="Google Shape;102;p10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0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0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105" name="Google Shape;105;p106"/>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6"/>
        <p:cNvGrpSpPr/>
        <p:nvPr/>
      </p:nvGrpSpPr>
      <p:grpSpPr>
        <a:xfrm>
          <a:off x="0" y="0"/>
          <a:ext cx="0" cy="0"/>
          <a:chOff x="0" y="0"/>
          <a:chExt cx="0" cy="0"/>
        </a:xfrm>
      </p:grpSpPr>
      <p:sp>
        <p:nvSpPr>
          <p:cNvPr id="107" name="Google Shape;107;p10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0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10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0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0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2"/>
        <p:cNvGrpSpPr/>
        <p:nvPr/>
      </p:nvGrpSpPr>
      <p:grpSpPr>
        <a:xfrm>
          <a:off x="0" y="0"/>
          <a:ext cx="0" cy="0"/>
          <a:chOff x="0" y="0"/>
          <a:chExt cx="0" cy="0"/>
        </a:xfrm>
      </p:grpSpPr>
      <p:sp>
        <p:nvSpPr>
          <p:cNvPr id="113" name="Google Shape;113;p10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0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10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0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0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8"/>
        <p:cNvGrpSpPr/>
        <p:nvPr/>
      </p:nvGrpSpPr>
      <p:grpSpPr>
        <a:xfrm>
          <a:off x="0" y="0"/>
          <a:ext cx="0" cy="0"/>
          <a:chOff x="0" y="0"/>
          <a:chExt cx="0" cy="0"/>
        </a:xfrm>
      </p:grpSpPr>
      <p:sp>
        <p:nvSpPr>
          <p:cNvPr id="119" name="Google Shape;119;p10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0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0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122" name="Google Shape;122;p109"/>
          <p:cNvPicPr preferRelativeResize="0"/>
          <p:nvPr/>
        </p:nvPicPr>
        <p:blipFill rotWithShape="1">
          <a:blip r:embed="rId2">
            <a:alphaModFix/>
          </a:blip>
          <a:srcRect/>
          <a:stretch/>
        </p:blipFill>
        <p:spPr>
          <a:xfrm>
            <a:off x="0" y="711199"/>
            <a:ext cx="12192000" cy="4276919"/>
          </a:xfrm>
          <a:prstGeom prst="rect">
            <a:avLst/>
          </a:prstGeom>
          <a:noFill/>
          <a:ln>
            <a:noFill/>
          </a:ln>
        </p:spPr>
      </p:pic>
      <p:pic>
        <p:nvPicPr>
          <p:cNvPr id="123" name="Google Shape;123;p109"/>
          <p:cNvPicPr preferRelativeResize="0"/>
          <p:nvPr/>
        </p:nvPicPr>
        <p:blipFill rotWithShape="1">
          <a:blip r:embed="rId3">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24"/>
        <p:cNvGrpSpPr/>
        <p:nvPr/>
      </p:nvGrpSpPr>
      <p:grpSpPr>
        <a:xfrm>
          <a:off x="0" y="0"/>
          <a:ext cx="0" cy="0"/>
          <a:chOff x="0" y="0"/>
          <a:chExt cx="0" cy="0"/>
        </a:xfrm>
      </p:grpSpPr>
      <p:sp>
        <p:nvSpPr>
          <p:cNvPr id="125" name="Google Shape;125;p1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6" name="Google Shape;126;p110"/>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27"/>
        <p:cNvGrpSpPr/>
        <p:nvPr/>
      </p:nvGrpSpPr>
      <p:grpSpPr>
        <a:xfrm>
          <a:off x="0" y="0"/>
          <a:ext cx="0" cy="0"/>
          <a:chOff x="0" y="0"/>
          <a:chExt cx="0" cy="0"/>
        </a:xfrm>
      </p:grpSpPr>
      <p:sp>
        <p:nvSpPr>
          <p:cNvPr id="128" name="Google Shape;128;p111"/>
          <p:cNvSpPr txBox="1">
            <a:spLocks noGrp="1"/>
          </p:cNvSpPr>
          <p:nvPr>
            <p:ph type="title"/>
          </p:nvPr>
        </p:nvSpPr>
        <p:spPr>
          <a:xfrm>
            <a:off x="709613" y="152884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9" name="Google Shape;129;p111"/>
          <p:cNvPicPr preferRelativeResize="0"/>
          <p:nvPr/>
        </p:nvPicPr>
        <p:blipFill rotWithShape="1">
          <a:blip r:embed="rId2">
            <a:alphaModFix/>
          </a:blip>
          <a:srcRect/>
          <a:stretch/>
        </p:blipFill>
        <p:spPr>
          <a:xfrm>
            <a:off x="10262810" y="5668052"/>
            <a:ext cx="912021" cy="908135"/>
          </a:xfrm>
          <a:prstGeom prst="rect">
            <a:avLst/>
          </a:prstGeom>
          <a:noFill/>
          <a:ln>
            <a:noFill/>
          </a:ln>
        </p:spPr>
      </p:pic>
      <p:pic>
        <p:nvPicPr>
          <p:cNvPr id="130" name="Google Shape;130;p111"/>
          <p:cNvPicPr preferRelativeResize="0"/>
          <p:nvPr/>
        </p:nvPicPr>
        <p:blipFill rotWithShape="1">
          <a:blip r:embed="rId3">
            <a:alphaModFix/>
          </a:blip>
          <a:srcRect/>
          <a:stretch/>
        </p:blipFill>
        <p:spPr>
          <a:xfrm>
            <a:off x="11341794" y="5708823"/>
            <a:ext cx="750965" cy="867364"/>
          </a:xfrm>
          <a:prstGeom prst="rect">
            <a:avLst/>
          </a:prstGeom>
          <a:noFill/>
          <a:ln>
            <a:noFill/>
          </a:ln>
        </p:spPr>
      </p:pic>
      <p:pic>
        <p:nvPicPr>
          <p:cNvPr id="131" name="Google Shape;131;p111"/>
          <p:cNvPicPr preferRelativeResize="0"/>
          <p:nvPr/>
        </p:nvPicPr>
        <p:blipFill rotWithShape="1">
          <a:blip r:embed="rId4">
            <a:alphaModFix/>
          </a:blip>
          <a:srcRect/>
          <a:stretch/>
        </p:blipFill>
        <p:spPr>
          <a:xfrm>
            <a:off x="9101350" y="5605518"/>
            <a:ext cx="942763" cy="970669"/>
          </a:xfrm>
          <a:prstGeom prst="rect">
            <a:avLst/>
          </a:prstGeom>
          <a:noFill/>
          <a:ln>
            <a:noFill/>
          </a:ln>
        </p:spPr>
      </p:pic>
      <p:pic>
        <p:nvPicPr>
          <p:cNvPr id="132" name="Google Shape;132;p111"/>
          <p:cNvPicPr preferRelativeResize="0"/>
          <p:nvPr/>
        </p:nvPicPr>
        <p:blipFill rotWithShape="1">
          <a:blip r:embed="rId5">
            <a:alphaModFix/>
          </a:blip>
          <a:srcRect/>
          <a:stretch/>
        </p:blipFill>
        <p:spPr>
          <a:xfrm>
            <a:off x="0" y="621861"/>
            <a:ext cx="12192000" cy="427691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33"/>
        <p:cNvGrpSpPr/>
        <p:nvPr/>
      </p:nvGrpSpPr>
      <p:grpSpPr>
        <a:xfrm>
          <a:off x="0" y="0"/>
          <a:ext cx="0" cy="0"/>
          <a:chOff x="0" y="0"/>
          <a:chExt cx="0" cy="0"/>
        </a:xfrm>
      </p:grpSpPr>
      <p:sp>
        <p:nvSpPr>
          <p:cNvPr id="134" name="Google Shape;134;p1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5" name="Google Shape;135;p112"/>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2"/>
        <p:cNvGrpSpPr/>
        <p:nvPr/>
      </p:nvGrpSpPr>
      <p:grpSpPr>
        <a:xfrm>
          <a:off x="0" y="0"/>
          <a:ext cx="0" cy="0"/>
          <a:chOff x="0" y="0"/>
          <a:chExt cx="0" cy="0"/>
        </a:xfrm>
      </p:grpSpPr>
      <p:sp>
        <p:nvSpPr>
          <p:cNvPr id="23" name="Google Shape;23;p8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8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28" name="Google Shape;28;p83"/>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136"/>
        <p:cNvGrpSpPr/>
        <p:nvPr/>
      </p:nvGrpSpPr>
      <p:grpSpPr>
        <a:xfrm>
          <a:off x="0" y="0"/>
          <a:ext cx="0" cy="0"/>
          <a:chOff x="0" y="0"/>
          <a:chExt cx="0" cy="0"/>
        </a:xfrm>
      </p:grpSpPr>
      <p:sp>
        <p:nvSpPr>
          <p:cNvPr id="137" name="Google Shape;137;p1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1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1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1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1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7"/>
        <p:cNvGrpSpPr/>
        <p:nvPr/>
      </p:nvGrpSpPr>
      <p:grpSpPr>
        <a:xfrm>
          <a:off x="0" y="0"/>
          <a:ext cx="0" cy="0"/>
          <a:chOff x="0" y="0"/>
          <a:chExt cx="0" cy="0"/>
        </a:xfrm>
      </p:grpSpPr>
      <p:sp>
        <p:nvSpPr>
          <p:cNvPr id="148" name="Google Shape;148;p8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8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0"/>
        <p:cNvGrpSpPr/>
        <p:nvPr/>
      </p:nvGrpSpPr>
      <p:grpSpPr>
        <a:xfrm>
          <a:off x="0" y="0"/>
          <a:ext cx="0" cy="0"/>
          <a:chOff x="0" y="0"/>
          <a:chExt cx="0" cy="0"/>
        </a:xfrm>
      </p:grpSpPr>
      <p:sp>
        <p:nvSpPr>
          <p:cNvPr id="151" name="Google Shape;151;p9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9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3"/>
        <p:cNvGrpSpPr/>
        <p:nvPr/>
      </p:nvGrpSpPr>
      <p:grpSpPr>
        <a:xfrm>
          <a:off x="0" y="0"/>
          <a:ext cx="0" cy="0"/>
          <a:chOff x="0" y="0"/>
          <a:chExt cx="0" cy="0"/>
        </a:xfrm>
      </p:grpSpPr>
      <p:sp>
        <p:nvSpPr>
          <p:cNvPr id="154" name="Google Shape;154;p9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9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6"/>
        <p:cNvGrpSpPr/>
        <p:nvPr/>
      </p:nvGrpSpPr>
      <p:grpSpPr>
        <a:xfrm>
          <a:off x="0" y="0"/>
          <a:ext cx="0" cy="0"/>
          <a:chOff x="0" y="0"/>
          <a:chExt cx="0" cy="0"/>
        </a:xfrm>
      </p:grpSpPr>
      <p:sp>
        <p:nvSpPr>
          <p:cNvPr id="157" name="Google Shape;157;p9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9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9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0"/>
        <p:cNvGrpSpPr/>
        <p:nvPr/>
      </p:nvGrpSpPr>
      <p:grpSpPr>
        <a:xfrm>
          <a:off x="0" y="0"/>
          <a:ext cx="0" cy="0"/>
          <a:chOff x="0" y="0"/>
          <a:chExt cx="0" cy="0"/>
        </a:xfrm>
      </p:grpSpPr>
      <p:sp>
        <p:nvSpPr>
          <p:cNvPr id="161" name="Google Shape;161;p9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9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3" name="Google Shape;163;p9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9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5" name="Google Shape;165;p9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6"/>
        <p:cNvGrpSpPr/>
        <p:nvPr/>
      </p:nvGrpSpPr>
      <p:grpSpPr>
        <a:xfrm>
          <a:off x="0" y="0"/>
          <a:ext cx="0" cy="0"/>
          <a:chOff x="0" y="0"/>
          <a:chExt cx="0" cy="0"/>
        </a:xfrm>
      </p:grpSpPr>
      <p:sp>
        <p:nvSpPr>
          <p:cNvPr id="167" name="Google Shape;167;p9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8"/>
        <p:cNvGrpSpPr/>
        <p:nvPr/>
      </p:nvGrpSpPr>
      <p:grpSpPr>
        <a:xfrm>
          <a:off x="0" y="0"/>
          <a:ext cx="0" cy="0"/>
          <a:chOff x="0" y="0"/>
          <a:chExt cx="0" cy="0"/>
        </a:xfrm>
      </p:grpSpPr>
      <p:sp>
        <p:nvSpPr>
          <p:cNvPr id="169" name="Google Shape;169;p9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0" name="Google Shape;170;p9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1" name="Google Shape;171;p9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2"/>
        <p:cNvGrpSpPr/>
        <p:nvPr/>
      </p:nvGrpSpPr>
      <p:grpSpPr>
        <a:xfrm>
          <a:off x="0" y="0"/>
          <a:ext cx="0" cy="0"/>
          <a:chOff x="0" y="0"/>
          <a:chExt cx="0" cy="0"/>
        </a:xfrm>
      </p:grpSpPr>
      <p:sp>
        <p:nvSpPr>
          <p:cNvPr id="173" name="Google Shape;173;p9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9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75" name="Google Shape;175;p9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76" name="Google Shape;176;p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7" name="Google Shape;177;p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8" name="Google Shape;178;p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9"/>
        <p:cNvGrpSpPr/>
        <p:nvPr/>
      </p:nvGrpSpPr>
      <p:grpSpPr>
        <a:xfrm>
          <a:off x="0" y="0"/>
          <a:ext cx="0" cy="0"/>
          <a:chOff x="0" y="0"/>
          <a:chExt cx="0" cy="0"/>
        </a:xfrm>
      </p:grpSpPr>
      <p:sp>
        <p:nvSpPr>
          <p:cNvPr id="180" name="Google Shape;180;p9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97"/>
          <p:cNvSpPr>
            <a:spLocks noGrp="1"/>
          </p:cNvSpPr>
          <p:nvPr>
            <p:ph type="pic" idx="2"/>
          </p:nvPr>
        </p:nvSpPr>
        <p:spPr>
          <a:xfrm>
            <a:off x="5183188" y="987425"/>
            <a:ext cx="6172200" cy="4873625"/>
          </a:xfrm>
          <a:prstGeom prst="rect">
            <a:avLst/>
          </a:prstGeom>
          <a:noFill/>
          <a:ln>
            <a:noFill/>
          </a:ln>
        </p:spPr>
      </p:sp>
      <p:sp>
        <p:nvSpPr>
          <p:cNvPr id="182" name="Google Shape;182;p9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3" name="Google Shape;183;p9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4" name="Google Shape;184;p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5" name="Google Shape;185;p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9"/>
        <p:cNvGrpSpPr/>
        <p:nvPr/>
      </p:nvGrpSpPr>
      <p:grpSpPr>
        <a:xfrm>
          <a:off x="0" y="0"/>
          <a:ext cx="0" cy="0"/>
          <a:chOff x="0" y="0"/>
          <a:chExt cx="0" cy="0"/>
        </a:xfrm>
      </p:grpSpPr>
      <p:sp>
        <p:nvSpPr>
          <p:cNvPr id="30" name="Google Shape;30;p8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8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34" name="Google Shape;34;p84"/>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6"/>
        <p:cNvGrpSpPr/>
        <p:nvPr/>
      </p:nvGrpSpPr>
      <p:grpSpPr>
        <a:xfrm>
          <a:off x="0" y="0"/>
          <a:ext cx="0" cy="0"/>
          <a:chOff x="0" y="0"/>
          <a:chExt cx="0" cy="0"/>
        </a:xfrm>
      </p:grpSpPr>
      <p:sp>
        <p:nvSpPr>
          <p:cNvPr id="187" name="Google Shape;187;p9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p9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9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0" name="Google Shape;190;p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1" name="Google Shape;191;p9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2"/>
        <p:cNvGrpSpPr/>
        <p:nvPr/>
      </p:nvGrpSpPr>
      <p:grpSpPr>
        <a:xfrm>
          <a:off x="0" y="0"/>
          <a:ext cx="0" cy="0"/>
          <a:chOff x="0" y="0"/>
          <a:chExt cx="0" cy="0"/>
        </a:xfrm>
      </p:grpSpPr>
      <p:sp>
        <p:nvSpPr>
          <p:cNvPr id="193" name="Google Shape;193;p9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4" name="Google Shape;194;p9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9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6" name="Google Shape;196;p9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7" name="Google Shape;197;p9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5"/>
        <p:cNvGrpSpPr/>
        <p:nvPr/>
      </p:nvGrpSpPr>
      <p:grpSpPr>
        <a:xfrm>
          <a:off x="0" y="0"/>
          <a:ext cx="0" cy="0"/>
          <a:chOff x="0" y="0"/>
          <a:chExt cx="0" cy="0"/>
        </a:xfrm>
      </p:grpSpPr>
      <p:sp>
        <p:nvSpPr>
          <p:cNvPr id="36" name="Google Shape;36;p8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8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8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8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8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41" name="Google Shape;41;p87"/>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42"/>
        <p:cNvGrpSpPr/>
        <p:nvPr/>
      </p:nvGrpSpPr>
      <p:grpSpPr>
        <a:xfrm>
          <a:off x="0" y="0"/>
          <a:ext cx="0" cy="0"/>
          <a:chOff x="0" y="0"/>
          <a:chExt cx="0" cy="0"/>
        </a:xfrm>
      </p:grpSpPr>
      <p:sp>
        <p:nvSpPr>
          <p:cNvPr id="43" name="Google Shape;43;p8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8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
        <p:nvSpPr>
          <p:cNvPr id="50" name="Google Shape;50;p89"/>
          <p:cNvSpPr txBox="1"/>
          <p:nvPr/>
        </p:nvSpPr>
        <p:spPr>
          <a:xfrm>
            <a:off x="283094" y="888043"/>
            <a:ext cx="3086100" cy="3266928"/>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None/>
            </a:pPr>
            <a:endParaRPr sz="1800">
              <a:solidFill>
                <a:schemeClr val="dk1"/>
              </a:solidFill>
              <a:latin typeface="Calibri"/>
              <a:ea typeface="Calibri"/>
              <a:cs typeface="Calibri"/>
              <a:sym typeface="Calibri"/>
            </a:endParaRPr>
          </a:p>
        </p:txBody>
      </p:sp>
      <p:pic>
        <p:nvPicPr>
          <p:cNvPr id="51" name="Google Shape;51;p89"/>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2"/>
        <p:cNvGrpSpPr/>
        <p:nvPr/>
      </p:nvGrpSpPr>
      <p:grpSpPr>
        <a:xfrm>
          <a:off x="0" y="0"/>
          <a:ext cx="0" cy="0"/>
          <a:chOff x="0" y="0"/>
          <a:chExt cx="0" cy="0"/>
        </a:xfrm>
      </p:grpSpPr>
      <p:sp>
        <p:nvSpPr>
          <p:cNvPr id="53" name="Google Shape;53;p10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0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0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56" name="Google Shape;56;p100"/>
          <p:cNvPicPr preferRelativeResize="0"/>
          <p:nvPr/>
        </p:nvPicPr>
        <p:blipFill rotWithShape="1">
          <a:blip r:embed="rId2">
            <a:alphaModFix/>
          </a:blip>
          <a:srcRect/>
          <a:stretch/>
        </p:blipFill>
        <p:spPr>
          <a:xfrm>
            <a:off x="0" y="702463"/>
            <a:ext cx="12192000" cy="4276919"/>
          </a:xfrm>
          <a:prstGeom prst="rect">
            <a:avLst/>
          </a:prstGeom>
          <a:noFill/>
          <a:ln>
            <a:noFill/>
          </a:ln>
        </p:spPr>
      </p:pic>
      <p:pic>
        <p:nvPicPr>
          <p:cNvPr id="57" name="Google Shape;57;p100"/>
          <p:cNvPicPr preferRelativeResize="0"/>
          <p:nvPr/>
        </p:nvPicPr>
        <p:blipFill rotWithShape="1">
          <a:blip r:embed="rId3">
            <a:alphaModFix/>
          </a:blip>
          <a:srcRect/>
          <a:stretch/>
        </p:blipFill>
        <p:spPr>
          <a:xfrm>
            <a:off x="10417737" y="5707792"/>
            <a:ext cx="767330" cy="764060"/>
          </a:xfrm>
          <a:prstGeom prst="rect">
            <a:avLst/>
          </a:prstGeom>
          <a:noFill/>
          <a:ln>
            <a:noFill/>
          </a:ln>
        </p:spPr>
      </p:pic>
      <p:pic>
        <p:nvPicPr>
          <p:cNvPr id="58" name="Google Shape;58;p100"/>
          <p:cNvPicPr preferRelativeResize="0"/>
          <p:nvPr/>
        </p:nvPicPr>
        <p:blipFill rotWithShape="1">
          <a:blip r:embed="rId4">
            <a:alphaModFix/>
          </a:blip>
          <a:srcRect/>
          <a:stretch/>
        </p:blipFill>
        <p:spPr>
          <a:xfrm>
            <a:off x="11341795" y="5707792"/>
            <a:ext cx="661523" cy="764059"/>
          </a:xfrm>
          <a:prstGeom prst="rect">
            <a:avLst/>
          </a:prstGeom>
          <a:noFill/>
          <a:ln>
            <a:noFill/>
          </a:ln>
        </p:spPr>
      </p:pic>
      <p:pic>
        <p:nvPicPr>
          <p:cNvPr id="59" name="Google Shape;59;p100"/>
          <p:cNvPicPr preferRelativeResize="0"/>
          <p:nvPr/>
        </p:nvPicPr>
        <p:blipFill rotWithShape="1">
          <a:blip r:embed="rId5">
            <a:alphaModFix/>
          </a:blip>
          <a:srcRect/>
          <a:stretch/>
        </p:blipFill>
        <p:spPr>
          <a:xfrm>
            <a:off x="9493678" y="5708823"/>
            <a:ext cx="767331" cy="79004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60"/>
        <p:cNvGrpSpPr/>
        <p:nvPr/>
      </p:nvGrpSpPr>
      <p:grpSpPr>
        <a:xfrm>
          <a:off x="0" y="0"/>
          <a:ext cx="0" cy="0"/>
          <a:chOff x="0" y="0"/>
          <a:chExt cx="0" cy="0"/>
        </a:xfrm>
      </p:grpSpPr>
      <p:sp>
        <p:nvSpPr>
          <p:cNvPr id="61" name="Google Shape;61;p10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0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0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0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66" name="Google Shape;66;p101"/>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7"/>
        <p:cNvGrpSpPr/>
        <p:nvPr/>
      </p:nvGrpSpPr>
      <p:grpSpPr>
        <a:xfrm>
          <a:off x="0" y="0"/>
          <a:ext cx="0" cy="0"/>
          <a:chOff x="0" y="0"/>
          <a:chExt cx="0" cy="0"/>
        </a:xfrm>
      </p:grpSpPr>
      <p:sp>
        <p:nvSpPr>
          <p:cNvPr id="68" name="Google Shape;68;p10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0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0" name="Google Shape;70;p10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73" name="Google Shape;73;p102"/>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8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5" name="Google Shape;145;p8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46" name="Google Shape;146;p85"/>
          <p:cNvPicPr preferRelativeResize="0"/>
          <p:nvPr/>
        </p:nvPicPr>
        <p:blipFill rotWithShape="1">
          <a:blip r:embed="rId13">
            <a:alphaModFix/>
          </a:blip>
          <a:srcRect/>
          <a:stretch/>
        </p:blipFill>
        <p:spPr>
          <a:xfrm>
            <a:off x="11001375" y="5766587"/>
            <a:ext cx="1024163" cy="105447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1.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1.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1.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1.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1.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1.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7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image" Target="../media/image74.png"/></Relationships>
</file>

<file path=ppt/slides/_rels/slide7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18.jp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21.jp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
          <p:cNvSpPr txBox="1"/>
          <p:nvPr/>
        </p:nvSpPr>
        <p:spPr>
          <a:xfrm>
            <a:off x="-2349" y="1828935"/>
            <a:ext cx="12201211" cy="1398163"/>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
        <p:nvSpPr>
          <p:cNvPr id="203" name="Google Shape;203;p1"/>
          <p:cNvSpPr txBox="1">
            <a:spLocks noGrp="1"/>
          </p:cNvSpPr>
          <p:nvPr>
            <p:ph type="title"/>
          </p:nvPr>
        </p:nvSpPr>
        <p:spPr>
          <a:xfrm>
            <a:off x="93050" y="1813346"/>
            <a:ext cx="10515600" cy="14301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Arial"/>
              <a:buNone/>
            </a:pPr>
            <a:r>
              <a:rPr lang="ru-RU" sz="4000" b="1">
                <a:solidFill>
                  <a:srgbClr val="FFFFFF"/>
                </a:solidFill>
                <a:latin typeface="Arial"/>
                <a:ea typeface="Arial"/>
                <a:cs typeface="Arial"/>
                <a:sym typeface="Arial"/>
              </a:rPr>
              <a:t>Шок</a:t>
            </a:r>
            <a:endParaRPr/>
          </a:p>
        </p:txBody>
      </p:sp>
      <p:sp>
        <p:nvSpPr>
          <p:cNvPr id="204" name="Google Shape;204;p1"/>
          <p:cNvSpPr txBox="1"/>
          <p:nvPr/>
        </p:nvSpPr>
        <p:spPr>
          <a:xfrm>
            <a:off x="-236957" y="3428512"/>
            <a:ext cx="12105453" cy="523180"/>
          </a:xfrm>
          <a:prstGeom prst="rect">
            <a:avLst/>
          </a:prstGeom>
          <a:noFill/>
          <a:ln>
            <a:noFill/>
          </a:ln>
        </p:spPr>
        <p:txBody>
          <a:bodyPr spcFirstLastPara="1" wrap="square" lIns="365750" tIns="45700" rIns="45700" bIns="45700" anchor="t" anchorCtr="0">
            <a:spAutoFit/>
          </a:bodyPr>
          <a:lstStyle/>
          <a:p>
            <a:pPr marL="0" marR="0" lvl="0" indent="0" algn="l" rtl="0">
              <a:lnSpc>
                <a:spcPct val="100000"/>
              </a:lnSpc>
              <a:spcBef>
                <a:spcPts val="0"/>
              </a:spcBef>
              <a:spcAft>
                <a:spcPts val="0"/>
              </a:spcAft>
              <a:buNone/>
            </a:pPr>
            <a:r>
              <a:rPr lang="ru-RU" sz="2800" b="1" i="0" u="none" strike="noStrike" cap="none">
                <a:solidFill>
                  <a:srgbClr val="1F3864"/>
                </a:solidFill>
                <a:latin typeface="Arial"/>
                <a:ea typeface="Arial"/>
                <a:cs typeface="Arial"/>
                <a:sym typeface="Arial"/>
              </a:rPr>
              <a:t>Базовый курс по оказанию экстренной помощи</a:t>
            </a:r>
            <a:endParaRPr/>
          </a:p>
        </p:txBody>
      </p:sp>
      <p:pic>
        <p:nvPicPr>
          <p:cNvPr id="205" name="Google Shape;205;p1" descr="Logo, company name&#10;&#10;Description automatically generated"/>
          <p:cNvPicPr preferRelativeResize="0"/>
          <p:nvPr/>
        </p:nvPicPr>
        <p:blipFill rotWithShape="1">
          <a:blip r:embed="rId3">
            <a:alphaModFix/>
          </a:blip>
          <a:srcRect/>
          <a:stretch/>
        </p:blipFill>
        <p:spPr>
          <a:xfrm>
            <a:off x="8990107" y="5716787"/>
            <a:ext cx="3155301" cy="1090789"/>
          </a:xfrm>
          <a:prstGeom prst="rect">
            <a:avLst/>
          </a:prstGeom>
          <a:noFill/>
          <a:ln>
            <a:noFill/>
          </a:ln>
        </p:spPr>
      </p:pic>
      <p:pic>
        <p:nvPicPr>
          <p:cNvPr id="206" name="Google Shape;206;p1"/>
          <p:cNvPicPr preferRelativeResize="0"/>
          <p:nvPr/>
        </p:nvPicPr>
        <p:blipFill rotWithShape="1">
          <a:blip r:embed="rId4">
            <a:alphaModFix/>
          </a:blip>
          <a:srcRect/>
          <a:stretch/>
        </p:blipFill>
        <p:spPr>
          <a:xfrm>
            <a:off x="10995932" y="103235"/>
            <a:ext cx="1085850" cy="1609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0"/>
          <p:cNvSpPr txBox="1"/>
          <p:nvPr/>
        </p:nvSpPr>
        <p:spPr>
          <a:xfrm>
            <a:off x="-2349" y="1828935"/>
            <a:ext cx="12201211" cy="1398163"/>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
        <p:nvSpPr>
          <p:cNvPr id="296" name="Google Shape;296;p10"/>
          <p:cNvSpPr txBox="1">
            <a:spLocks noGrp="1"/>
          </p:cNvSpPr>
          <p:nvPr>
            <p:ph type="title"/>
          </p:nvPr>
        </p:nvSpPr>
        <p:spPr>
          <a:xfrm>
            <a:off x="93050" y="1813346"/>
            <a:ext cx="10515600" cy="14301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Arial"/>
              <a:buNone/>
            </a:pPr>
            <a:r>
              <a:rPr lang="ru-RU" sz="4000" b="1">
                <a:solidFill>
                  <a:srgbClr val="FFFFFF"/>
                </a:solidFill>
                <a:latin typeface="Arial"/>
                <a:ea typeface="Arial"/>
                <a:cs typeface="Arial"/>
                <a:sym typeface="Arial"/>
              </a:rPr>
              <a:t>Шок</a:t>
            </a:r>
            <a:endParaRPr/>
          </a:p>
        </p:txBody>
      </p:sp>
      <p:sp>
        <p:nvSpPr>
          <p:cNvPr id="297" name="Google Shape;297;p10"/>
          <p:cNvSpPr txBox="1"/>
          <p:nvPr/>
        </p:nvSpPr>
        <p:spPr>
          <a:xfrm>
            <a:off x="-236957" y="3428512"/>
            <a:ext cx="12105453" cy="523180"/>
          </a:xfrm>
          <a:prstGeom prst="rect">
            <a:avLst/>
          </a:prstGeom>
          <a:noFill/>
          <a:ln>
            <a:noFill/>
          </a:ln>
        </p:spPr>
        <p:txBody>
          <a:bodyPr spcFirstLastPara="1" wrap="square" lIns="365750" tIns="45700" rIns="45700" bIns="45700" anchor="t" anchorCtr="0">
            <a:spAutoFit/>
          </a:bodyPr>
          <a:lstStyle/>
          <a:p>
            <a:pPr marL="0" marR="0" lvl="0" indent="0" algn="l" rtl="0">
              <a:lnSpc>
                <a:spcPct val="100000"/>
              </a:lnSpc>
              <a:spcBef>
                <a:spcPts val="0"/>
              </a:spcBef>
              <a:spcAft>
                <a:spcPts val="0"/>
              </a:spcAft>
              <a:buNone/>
            </a:pPr>
            <a:r>
              <a:rPr lang="ru-RU" sz="2800" b="1" i="0" u="none" strike="noStrike" cap="none">
                <a:solidFill>
                  <a:srgbClr val="1F3864"/>
                </a:solidFill>
                <a:latin typeface="Arial"/>
                <a:ea typeface="Arial"/>
                <a:cs typeface="Arial"/>
                <a:sym typeface="Arial"/>
              </a:rPr>
              <a:t>Часть 1: </a:t>
            </a:r>
            <a:r>
              <a:rPr lang="ru-RU" sz="2800" b="1" i="0" u="none" strike="noStrike" cap="none">
                <a:solidFill>
                  <a:schemeClr val="accent2"/>
                </a:solidFill>
                <a:latin typeface="Arial"/>
                <a:ea typeface="Arial"/>
                <a:cs typeface="Arial"/>
                <a:sym typeface="Arial"/>
              </a:rPr>
              <a:t>Сбор анамнеза по схеме SAMPLE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S</a:t>
            </a:r>
            <a:r>
              <a:rPr lang="ru-RU" sz="4000">
                <a:solidFill>
                  <a:srgbClr val="1F3864"/>
                </a:solidFill>
                <a:latin typeface="Arial"/>
                <a:ea typeface="Arial"/>
                <a:cs typeface="Arial"/>
                <a:sym typeface="Arial"/>
              </a:rPr>
              <a:t>: Признаки и симптомы</a:t>
            </a:r>
            <a:endParaRPr/>
          </a:p>
        </p:txBody>
      </p:sp>
      <p:sp>
        <p:nvSpPr>
          <p:cNvPr id="304" name="Google Shape;304;p11"/>
          <p:cNvSpPr txBox="1">
            <a:spLocks noGrp="1"/>
          </p:cNvSpPr>
          <p:nvPr>
            <p:ph type="body" idx="1"/>
          </p:nvPr>
        </p:nvSpPr>
        <p:spPr>
          <a:xfrm>
            <a:off x="703418" y="1746370"/>
            <a:ext cx="10647660"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ru-RU" b="1">
                <a:latin typeface="Arial"/>
                <a:ea typeface="Arial"/>
                <a:cs typeface="Arial"/>
                <a:sym typeface="Arial"/>
              </a:rPr>
              <a:t>СПРОСИТЕ</a:t>
            </a:r>
            <a:endParaRPr/>
          </a:p>
          <a:p>
            <a:pPr marL="685800" lvl="1" indent="-228600" algn="l" rtl="0">
              <a:lnSpc>
                <a:spcPct val="90000"/>
              </a:lnSpc>
              <a:spcBef>
                <a:spcPts val="500"/>
              </a:spcBef>
              <a:spcAft>
                <a:spcPts val="0"/>
              </a:spcAft>
              <a:buClr>
                <a:schemeClr val="dk1"/>
              </a:buClr>
              <a:buSzPts val="2400"/>
              <a:buChar char="•"/>
            </a:pPr>
            <a:r>
              <a:rPr lang="ru-RU">
                <a:latin typeface="Arial"/>
                <a:ea typeface="Arial"/>
                <a:cs typeface="Arial"/>
                <a:sym typeface="Arial"/>
              </a:rPr>
              <a:t>Есть ли рвота и/или диарея?</a:t>
            </a:r>
            <a:endParaRPr/>
          </a:p>
          <a:p>
            <a:pPr marL="685800" lvl="1" indent="-228600" algn="l" rtl="0">
              <a:lnSpc>
                <a:spcPct val="90000"/>
              </a:lnSpc>
              <a:spcBef>
                <a:spcPts val="500"/>
              </a:spcBef>
              <a:spcAft>
                <a:spcPts val="0"/>
              </a:spcAft>
              <a:buClr>
                <a:schemeClr val="dk1"/>
              </a:buClr>
              <a:buSzPts val="2400"/>
              <a:buChar char="•"/>
            </a:pPr>
            <a:r>
              <a:rPr lang="ru-RU">
                <a:latin typeface="Arial"/>
                <a:ea typeface="Arial"/>
                <a:cs typeface="Arial"/>
                <a:sym typeface="Arial"/>
              </a:rPr>
              <a:t>Как долго?</a:t>
            </a:r>
            <a:endParaRPr/>
          </a:p>
          <a:p>
            <a:pPr marL="685800" lvl="1" indent="-76200" algn="l" rtl="0">
              <a:lnSpc>
                <a:spcPct val="90000"/>
              </a:lnSpc>
              <a:spcBef>
                <a:spcPts val="500"/>
              </a:spcBef>
              <a:spcAft>
                <a:spcPts val="0"/>
              </a:spcAft>
              <a:buClr>
                <a:schemeClr val="dk1"/>
              </a:buClr>
              <a:buSzPts val="2400"/>
              <a:buNone/>
            </a:pPr>
            <a:endParaRPr/>
          </a:p>
          <a:p>
            <a:pPr marL="685800" lvl="1" indent="-76200" algn="l" rtl="0">
              <a:lnSpc>
                <a:spcPct val="90000"/>
              </a:lnSpc>
              <a:spcBef>
                <a:spcPts val="500"/>
              </a:spcBef>
              <a:spcAft>
                <a:spcPts val="0"/>
              </a:spcAft>
              <a:buClr>
                <a:schemeClr val="dk1"/>
              </a:buClr>
              <a:buSzPts val="2400"/>
              <a:buNone/>
            </a:pPr>
            <a:endParaRPr i="1"/>
          </a:p>
          <a:p>
            <a:pPr marL="685800" lvl="1" indent="-76200" algn="l" rtl="0">
              <a:lnSpc>
                <a:spcPct val="90000"/>
              </a:lnSpc>
              <a:spcBef>
                <a:spcPts val="500"/>
              </a:spcBef>
              <a:spcAft>
                <a:spcPts val="0"/>
              </a:spcAft>
              <a:buClr>
                <a:schemeClr val="dk1"/>
              </a:buClr>
              <a:buSzPts val="2400"/>
              <a:buNone/>
            </a:pPr>
            <a:endParaRPr i="1"/>
          </a:p>
          <a:p>
            <a:pPr marL="0" lvl="0" indent="0" algn="l" rtl="0">
              <a:lnSpc>
                <a:spcPct val="90000"/>
              </a:lnSpc>
              <a:spcBef>
                <a:spcPts val="1000"/>
              </a:spcBef>
              <a:spcAft>
                <a:spcPts val="0"/>
              </a:spcAft>
              <a:buClr>
                <a:schemeClr val="accent2"/>
              </a:buClr>
              <a:buSzPts val="2800"/>
              <a:buNone/>
            </a:pPr>
            <a:r>
              <a:rPr lang="ru-RU">
                <a:solidFill>
                  <a:schemeClr val="accent2"/>
                </a:solidFill>
                <a:latin typeface="Arial"/>
                <a:ea typeface="Arial"/>
                <a:cs typeface="Arial"/>
                <a:sym typeface="Arial"/>
              </a:rPr>
              <a:t>ПОДУМАЙТЕ</a:t>
            </a:r>
            <a:endParaRPr/>
          </a:p>
          <a:p>
            <a:pPr marL="1143000" lvl="2" indent="-228600" algn="l" rtl="0">
              <a:lnSpc>
                <a:spcPct val="90000"/>
              </a:lnSpc>
              <a:spcBef>
                <a:spcPts val="500"/>
              </a:spcBef>
              <a:spcAft>
                <a:spcPts val="0"/>
              </a:spcAft>
              <a:buClr>
                <a:schemeClr val="dk1"/>
              </a:buClr>
              <a:buSzPts val="2400"/>
              <a:buChar char="•"/>
            </a:pPr>
            <a:r>
              <a:rPr lang="ru-RU" sz="2400">
                <a:latin typeface="Arial"/>
                <a:ea typeface="Arial"/>
                <a:cs typeface="Arial"/>
                <a:sym typeface="Arial"/>
              </a:rPr>
              <a:t>Потеря жидкости при рвоте и диарее может быть очень сильной и привести к шоку.</a:t>
            </a:r>
            <a:endParaRPr/>
          </a:p>
          <a:p>
            <a:pPr marL="1143000" lvl="2" indent="-228600" algn="l" rtl="0">
              <a:lnSpc>
                <a:spcPct val="90000"/>
              </a:lnSpc>
              <a:spcBef>
                <a:spcPts val="500"/>
              </a:spcBef>
              <a:spcAft>
                <a:spcPts val="0"/>
              </a:spcAft>
              <a:buClr>
                <a:schemeClr val="dk1"/>
              </a:buClr>
              <a:buSzPts val="2400"/>
              <a:buChar char="•"/>
            </a:pPr>
            <a:r>
              <a:rPr lang="ru-RU" sz="2400">
                <a:latin typeface="Arial"/>
                <a:ea typeface="Arial"/>
                <a:cs typeface="Arial"/>
                <a:sym typeface="Arial"/>
              </a:rPr>
              <a:t>Знание утраченного объема поможет вам оценить, сколько жидкости потребуется пациенту.</a:t>
            </a:r>
            <a:endParaRPr/>
          </a:p>
          <a:p>
            <a:pPr marL="685800" lvl="1" indent="-76200" algn="l" rtl="0">
              <a:lnSpc>
                <a:spcPct val="90000"/>
              </a:lnSpc>
              <a:spcBef>
                <a:spcPts val="500"/>
              </a:spcBef>
              <a:spcAft>
                <a:spcPts val="0"/>
              </a:spcAft>
              <a:buClr>
                <a:schemeClr val="dk1"/>
              </a:buClr>
              <a:buSzPts val="2400"/>
              <a:buNone/>
            </a:pPr>
            <a:endParaRPr/>
          </a:p>
          <a:p>
            <a:pPr marL="685800" lvl="1" indent="-76200" algn="l" rtl="0">
              <a:lnSpc>
                <a:spcPct val="90000"/>
              </a:lnSpc>
              <a:spcBef>
                <a:spcPts val="500"/>
              </a:spcBef>
              <a:spcAft>
                <a:spcPts val="0"/>
              </a:spcAft>
              <a:buClr>
                <a:schemeClr val="dk1"/>
              </a:buClr>
              <a:buSzPts val="2400"/>
              <a:buNone/>
            </a:pPr>
            <a:endParaRPr/>
          </a:p>
        </p:txBody>
      </p:sp>
      <p:pic>
        <p:nvPicPr>
          <p:cNvPr id="305" name="Google Shape;305;p11"/>
          <p:cNvPicPr preferRelativeResize="0"/>
          <p:nvPr/>
        </p:nvPicPr>
        <p:blipFill rotWithShape="1">
          <a:blip r:embed="rId3">
            <a:alphaModFix/>
          </a:blip>
          <a:srcRect/>
          <a:stretch/>
        </p:blipFill>
        <p:spPr>
          <a:xfrm>
            <a:off x="598637" y="4739809"/>
            <a:ext cx="1076641" cy="1132074"/>
          </a:xfrm>
          <a:prstGeom prst="rect">
            <a:avLst/>
          </a:prstGeom>
          <a:noFill/>
          <a:ln>
            <a:noFill/>
          </a:ln>
        </p:spPr>
      </p:pic>
      <p:pic>
        <p:nvPicPr>
          <p:cNvPr id="306" name="Google Shape;306;p11"/>
          <p:cNvPicPr preferRelativeResize="0"/>
          <p:nvPr/>
        </p:nvPicPr>
        <p:blipFill rotWithShape="1">
          <a:blip r:embed="rId4">
            <a:alphaModFix/>
          </a:blip>
          <a:srcRect/>
          <a:stretch/>
        </p:blipFill>
        <p:spPr>
          <a:xfrm>
            <a:off x="8504906" y="2217762"/>
            <a:ext cx="2743200" cy="1913562"/>
          </a:xfrm>
          <a:prstGeom prst="rect">
            <a:avLst/>
          </a:prstGeom>
          <a:noFill/>
          <a:ln>
            <a:noFill/>
          </a:ln>
        </p:spPr>
      </p:pic>
      <p:sp>
        <p:nvSpPr>
          <p:cNvPr id="307" name="Google Shape;307;p11"/>
          <p:cNvSpPr txBox="1"/>
          <p:nvPr/>
        </p:nvSpPr>
        <p:spPr>
          <a:xfrm>
            <a:off x="9797659" y="4131324"/>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2"/>
          <p:cNvSpPr txBox="1">
            <a:spLocks noGrp="1"/>
          </p:cNvSpPr>
          <p:nvPr>
            <p:ph type="title"/>
          </p:nvPr>
        </p:nvSpPr>
        <p:spPr>
          <a:xfrm>
            <a:off x="391313" y="22762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S</a:t>
            </a:r>
            <a:r>
              <a:rPr lang="ru-RU" sz="4000">
                <a:solidFill>
                  <a:srgbClr val="1F3864"/>
                </a:solidFill>
                <a:latin typeface="Arial"/>
                <a:ea typeface="Arial"/>
                <a:cs typeface="Arial"/>
                <a:sym typeface="Arial"/>
              </a:rPr>
              <a:t>: Признаки и симптомы</a:t>
            </a:r>
            <a:endParaRPr/>
          </a:p>
        </p:txBody>
      </p:sp>
      <p:sp>
        <p:nvSpPr>
          <p:cNvPr id="314" name="Google Shape;314;p12"/>
          <p:cNvSpPr txBox="1">
            <a:spLocks noGrp="1"/>
          </p:cNvSpPr>
          <p:nvPr>
            <p:ph type="body" idx="1"/>
          </p:nvPr>
        </p:nvSpPr>
        <p:spPr>
          <a:xfrm>
            <a:off x="921132" y="1838039"/>
            <a:ext cx="10212231"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ru-RU" b="1" dirty="0">
                <a:latin typeface="Arial"/>
                <a:ea typeface="Arial"/>
                <a:cs typeface="Arial"/>
                <a:sym typeface="Arial"/>
              </a:rPr>
              <a:t>СПРОСИТЕ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Если у человека есть кровь в рвоте или стуле</a:t>
            </a:r>
            <a:endParaRPr dirty="0"/>
          </a:p>
          <a:p>
            <a:pPr marL="685800" lvl="1" indent="-76200" algn="l" rtl="0">
              <a:lnSpc>
                <a:spcPct val="90000"/>
              </a:lnSpc>
              <a:spcBef>
                <a:spcPts val="500"/>
              </a:spcBef>
              <a:spcAft>
                <a:spcPts val="0"/>
              </a:spcAft>
              <a:buClr>
                <a:schemeClr val="dk1"/>
              </a:buClr>
              <a:buSzPts val="2400"/>
              <a:buNone/>
            </a:pPr>
            <a:endParaRPr i="1" dirty="0"/>
          </a:p>
          <a:p>
            <a:pPr marL="685800" lvl="1" indent="-76200" algn="l" rtl="0">
              <a:lnSpc>
                <a:spcPct val="90000"/>
              </a:lnSpc>
              <a:spcBef>
                <a:spcPts val="500"/>
              </a:spcBef>
              <a:spcAft>
                <a:spcPts val="0"/>
              </a:spcAft>
              <a:buClr>
                <a:schemeClr val="dk1"/>
              </a:buClr>
              <a:buSzPts val="2400"/>
              <a:buNone/>
            </a:pPr>
            <a:endParaRPr i="1" dirty="0"/>
          </a:p>
          <a:p>
            <a:pPr marL="0" lvl="0" indent="0" algn="l" rtl="0">
              <a:lnSpc>
                <a:spcPct val="90000"/>
              </a:lnSpc>
              <a:spcBef>
                <a:spcPts val="1000"/>
              </a:spcBef>
              <a:spcAft>
                <a:spcPts val="0"/>
              </a:spcAft>
              <a:buClr>
                <a:schemeClr val="accent2"/>
              </a:buClr>
              <a:buSzPts val="2800"/>
              <a:buNone/>
            </a:pPr>
            <a:r>
              <a:rPr lang="ru-RU" dirty="0">
                <a:solidFill>
                  <a:schemeClr val="accent2"/>
                </a:solidFill>
                <a:latin typeface="Arial"/>
                <a:ea typeface="Arial"/>
                <a:cs typeface="Arial"/>
                <a:sym typeface="Arial"/>
              </a:rPr>
              <a:t>ПОДУМАЙТЕ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Кровотечение в желудке и/или кишечнике может быть очень сильным, прежде чем оно станет заметным.</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Человек может потерять значительную часть своего объема крови в кишечнике.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Переваренная кровь выглядит черной в рвоте или стуле.</a:t>
            </a:r>
            <a:endParaRPr dirty="0"/>
          </a:p>
        </p:txBody>
      </p:sp>
      <p:pic>
        <p:nvPicPr>
          <p:cNvPr id="315" name="Google Shape;315;p12"/>
          <p:cNvPicPr preferRelativeResize="0"/>
          <p:nvPr/>
        </p:nvPicPr>
        <p:blipFill rotWithShape="1">
          <a:blip r:embed="rId3">
            <a:alphaModFix/>
          </a:blip>
          <a:srcRect/>
          <a:stretch/>
        </p:blipFill>
        <p:spPr>
          <a:xfrm>
            <a:off x="254878" y="4189794"/>
            <a:ext cx="1076641" cy="1132074"/>
          </a:xfrm>
          <a:prstGeom prst="rect">
            <a:avLst/>
          </a:prstGeom>
          <a:noFill/>
          <a:ln>
            <a:noFill/>
          </a:ln>
        </p:spPr>
      </p:pic>
      <p:sp>
        <p:nvSpPr>
          <p:cNvPr id="316" name="Google Shape;316;p12"/>
          <p:cNvSpPr txBox="1"/>
          <p:nvPr/>
        </p:nvSpPr>
        <p:spPr>
          <a:xfrm>
            <a:off x="9899268" y="3751601"/>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pic>
        <p:nvPicPr>
          <p:cNvPr id="317" name="Google Shape;317;p12" descr="A picture containing logo&#10;&#10;Description automatically generated"/>
          <p:cNvPicPr preferRelativeResize="0"/>
          <p:nvPr/>
        </p:nvPicPr>
        <p:blipFill rotWithShape="1">
          <a:blip r:embed="rId4">
            <a:alphaModFix/>
          </a:blip>
          <a:srcRect/>
          <a:stretch/>
        </p:blipFill>
        <p:spPr>
          <a:xfrm>
            <a:off x="8527668" y="1838039"/>
            <a:ext cx="2743200" cy="191356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3"/>
          <p:cNvSpPr txBox="1">
            <a:spLocks noGrp="1"/>
          </p:cNvSpPr>
          <p:nvPr>
            <p:ph type="title"/>
          </p:nvPr>
        </p:nvSpPr>
        <p:spPr>
          <a:xfrm>
            <a:off x="568921" y="-20753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S</a:t>
            </a:r>
            <a:r>
              <a:rPr lang="ru-RU" sz="4000">
                <a:solidFill>
                  <a:srgbClr val="1F3864"/>
                </a:solidFill>
                <a:latin typeface="Arial"/>
                <a:ea typeface="Arial"/>
                <a:cs typeface="Arial"/>
                <a:sym typeface="Arial"/>
              </a:rPr>
              <a:t>: Признаки и симптомы</a:t>
            </a:r>
            <a:endParaRPr/>
          </a:p>
        </p:txBody>
      </p:sp>
      <p:sp>
        <p:nvSpPr>
          <p:cNvPr id="324" name="Google Shape;324;p13"/>
          <p:cNvSpPr txBox="1">
            <a:spLocks noGrp="1"/>
          </p:cNvSpPr>
          <p:nvPr>
            <p:ph type="body" idx="1"/>
          </p:nvPr>
        </p:nvSpPr>
        <p:spPr>
          <a:xfrm>
            <a:off x="446194" y="1118026"/>
            <a:ext cx="11296380" cy="483079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200"/>
              <a:buNone/>
            </a:pPr>
            <a:r>
              <a:rPr lang="ru-RU" sz="2200" b="1" dirty="0">
                <a:latin typeface="Arial"/>
                <a:ea typeface="Arial"/>
                <a:cs typeface="Arial"/>
                <a:sym typeface="Arial"/>
              </a:rPr>
              <a:t>СПРОСИТЕ</a:t>
            </a:r>
            <a:endParaRPr dirty="0"/>
          </a:p>
          <a:p>
            <a:pPr marL="685800" lvl="1" indent="-228600" algn="l" rtl="0">
              <a:lnSpc>
                <a:spcPct val="90000"/>
              </a:lnSpc>
              <a:spcBef>
                <a:spcPts val="500"/>
              </a:spcBef>
              <a:spcAft>
                <a:spcPts val="0"/>
              </a:spcAft>
              <a:buClr>
                <a:schemeClr val="dk1"/>
              </a:buClr>
              <a:buSzPts val="2200"/>
              <a:buChar char="•"/>
            </a:pPr>
            <a:r>
              <a:rPr lang="ru-RU" sz="2200" dirty="0">
                <a:latin typeface="Arial"/>
                <a:ea typeface="Arial"/>
                <a:cs typeface="Arial"/>
                <a:sym typeface="Arial"/>
              </a:rPr>
              <a:t>Было ли вагинальное кровотечение</a:t>
            </a:r>
            <a:endParaRPr dirty="0"/>
          </a:p>
          <a:p>
            <a:pPr marL="685800" lvl="1" indent="-228600" algn="l" rtl="0">
              <a:lnSpc>
                <a:spcPct val="90000"/>
              </a:lnSpc>
              <a:spcBef>
                <a:spcPts val="500"/>
              </a:spcBef>
              <a:spcAft>
                <a:spcPts val="0"/>
              </a:spcAft>
              <a:buClr>
                <a:schemeClr val="dk1"/>
              </a:buClr>
              <a:buSzPts val="2200"/>
              <a:buChar char="•"/>
            </a:pPr>
            <a:r>
              <a:rPr lang="ru-RU" sz="2200" dirty="0">
                <a:latin typeface="Arial"/>
                <a:ea typeface="Arial"/>
                <a:cs typeface="Arial"/>
                <a:sym typeface="Arial"/>
              </a:rPr>
              <a:t>Беременна ли пациентка или была ли она беременна раньше?</a:t>
            </a:r>
            <a:endParaRPr dirty="0"/>
          </a:p>
          <a:p>
            <a:pPr marL="685800" lvl="1" indent="-228600" algn="l" rtl="0">
              <a:lnSpc>
                <a:spcPct val="90000"/>
              </a:lnSpc>
              <a:spcBef>
                <a:spcPts val="500"/>
              </a:spcBef>
              <a:spcAft>
                <a:spcPts val="0"/>
              </a:spcAft>
              <a:buClr>
                <a:schemeClr val="dk1"/>
              </a:buClr>
              <a:buSzPts val="2200"/>
              <a:buChar char="•"/>
            </a:pPr>
            <a:r>
              <a:rPr lang="ru-RU" sz="2200" dirty="0">
                <a:latin typeface="Arial"/>
                <a:ea typeface="Arial"/>
                <a:cs typeface="Arial"/>
                <a:sym typeface="Arial"/>
              </a:rPr>
              <a:t>Когда была последняя менструация? </a:t>
            </a:r>
            <a:endParaRPr dirty="0"/>
          </a:p>
          <a:p>
            <a:pPr marL="685800" lvl="1" indent="-228600" algn="l" rtl="0">
              <a:lnSpc>
                <a:spcPct val="90000"/>
              </a:lnSpc>
              <a:spcBef>
                <a:spcPts val="500"/>
              </a:spcBef>
              <a:spcAft>
                <a:spcPts val="0"/>
              </a:spcAft>
              <a:buClr>
                <a:schemeClr val="dk1"/>
              </a:buClr>
              <a:buSzPts val="2200"/>
              <a:buChar char="•"/>
            </a:pPr>
            <a:r>
              <a:rPr lang="ru-RU" sz="2200" dirty="0">
                <a:latin typeface="Arial"/>
                <a:ea typeface="Arial"/>
                <a:cs typeface="Arial"/>
                <a:sym typeface="Arial"/>
              </a:rPr>
              <a:t>Были ли задержки менструаций?</a:t>
            </a:r>
            <a:endParaRPr dirty="0"/>
          </a:p>
          <a:p>
            <a:pPr marL="685800" lvl="1" indent="-88900" algn="l" rtl="0">
              <a:lnSpc>
                <a:spcPct val="90000"/>
              </a:lnSpc>
              <a:spcBef>
                <a:spcPts val="500"/>
              </a:spcBef>
              <a:spcAft>
                <a:spcPts val="0"/>
              </a:spcAft>
              <a:buClr>
                <a:schemeClr val="dk1"/>
              </a:buClr>
              <a:buSzPts val="2200"/>
              <a:buNone/>
            </a:pPr>
            <a:endParaRPr sz="2200" i="1" dirty="0"/>
          </a:p>
          <a:p>
            <a:pPr marL="0" lvl="0" indent="0" algn="l" rtl="0">
              <a:lnSpc>
                <a:spcPct val="90000"/>
              </a:lnSpc>
              <a:spcBef>
                <a:spcPts val="1000"/>
              </a:spcBef>
              <a:spcAft>
                <a:spcPts val="0"/>
              </a:spcAft>
              <a:buClr>
                <a:schemeClr val="accent2"/>
              </a:buClr>
              <a:buSzPts val="2200"/>
              <a:buNone/>
            </a:pPr>
            <a:r>
              <a:rPr lang="ru-RU" sz="2200" dirty="0">
                <a:solidFill>
                  <a:schemeClr val="accent2"/>
                </a:solidFill>
                <a:latin typeface="Arial"/>
                <a:ea typeface="Arial"/>
                <a:cs typeface="Arial"/>
                <a:sym typeface="Arial"/>
              </a:rPr>
              <a:t>ПОДУМАЙТЕ</a:t>
            </a:r>
            <a:endParaRPr dirty="0"/>
          </a:p>
          <a:p>
            <a:pPr marL="685800" lvl="1" indent="-228600" algn="l" rtl="0">
              <a:lnSpc>
                <a:spcPct val="90000"/>
              </a:lnSpc>
              <a:spcBef>
                <a:spcPts val="500"/>
              </a:spcBef>
              <a:spcAft>
                <a:spcPts val="0"/>
              </a:spcAft>
              <a:buClr>
                <a:schemeClr val="dk1"/>
              </a:buClr>
              <a:buSzPts val="2200"/>
              <a:buChar char="•"/>
            </a:pPr>
            <a:r>
              <a:rPr lang="ru-RU" sz="2200" dirty="0">
                <a:latin typeface="Arial"/>
                <a:ea typeface="Arial"/>
                <a:cs typeface="Arial"/>
                <a:sym typeface="Arial"/>
              </a:rPr>
              <a:t>Вагинальное кровотечение может быть связано с беременностью.</a:t>
            </a:r>
            <a:endParaRPr dirty="0"/>
          </a:p>
          <a:p>
            <a:pPr marL="685800" lvl="1" indent="-228600" algn="l" rtl="0">
              <a:lnSpc>
                <a:spcPct val="90000"/>
              </a:lnSpc>
              <a:spcBef>
                <a:spcPts val="500"/>
              </a:spcBef>
              <a:spcAft>
                <a:spcPts val="0"/>
              </a:spcAft>
              <a:buClr>
                <a:schemeClr val="dk1"/>
              </a:buClr>
              <a:buSzPts val="2200"/>
              <a:buChar char="•"/>
            </a:pPr>
            <a:r>
              <a:rPr lang="ru-RU" sz="2200" dirty="0">
                <a:latin typeface="Arial"/>
                <a:ea typeface="Arial"/>
                <a:cs typeface="Arial"/>
                <a:sym typeface="Arial"/>
              </a:rPr>
              <a:t>На ранних сроках беременности женщина может не знать, что она беременна.</a:t>
            </a:r>
            <a:endParaRPr dirty="0"/>
          </a:p>
          <a:p>
            <a:pPr marL="685800" lvl="1" indent="-228600" algn="l" rtl="0">
              <a:lnSpc>
                <a:spcPct val="90000"/>
              </a:lnSpc>
              <a:spcBef>
                <a:spcPts val="500"/>
              </a:spcBef>
              <a:spcAft>
                <a:spcPts val="0"/>
              </a:spcAft>
              <a:buClr>
                <a:schemeClr val="dk1"/>
              </a:buClr>
              <a:buSzPts val="2200"/>
              <a:buChar char="•"/>
            </a:pPr>
            <a:r>
              <a:rPr lang="ru-RU" sz="2200" dirty="0">
                <a:latin typeface="Arial"/>
                <a:ea typeface="Arial"/>
                <a:cs typeface="Arial"/>
                <a:sym typeface="Arial"/>
              </a:rPr>
              <a:t>Все женщины подвержены риску эктопической (внематочной) беременности.</a:t>
            </a:r>
            <a:endParaRPr dirty="0"/>
          </a:p>
          <a:p>
            <a:pPr marL="1257300" lvl="2" algn="l" rtl="0">
              <a:lnSpc>
                <a:spcPct val="90000"/>
              </a:lnSpc>
              <a:spcBef>
                <a:spcPts val="500"/>
              </a:spcBef>
              <a:spcAft>
                <a:spcPts val="0"/>
              </a:spcAft>
              <a:buClr>
                <a:schemeClr val="dk1"/>
              </a:buClr>
              <a:buSzPts val="2200"/>
              <a:buFont typeface="Wingdings" panose="05000000000000000000" pitchFamily="2" charset="2"/>
              <a:buChar char="ü"/>
            </a:pPr>
            <a:r>
              <a:rPr lang="ru-RU" sz="2200" dirty="0">
                <a:latin typeface="Arial"/>
                <a:ea typeface="Arial"/>
                <a:cs typeface="Arial"/>
                <a:sym typeface="Arial"/>
              </a:rPr>
              <a:t>Разрыв внематочной беременности может произойти до того, как женщина узнает о ней.</a:t>
            </a:r>
            <a:endParaRPr dirty="0"/>
          </a:p>
          <a:p>
            <a:pPr marL="685800" lvl="1" indent="-228600" algn="l" rtl="0">
              <a:lnSpc>
                <a:spcPct val="90000"/>
              </a:lnSpc>
              <a:spcBef>
                <a:spcPts val="500"/>
              </a:spcBef>
              <a:spcAft>
                <a:spcPts val="0"/>
              </a:spcAft>
              <a:buClr>
                <a:schemeClr val="dk1"/>
              </a:buClr>
              <a:buSzPts val="2200"/>
              <a:buChar char="•"/>
            </a:pPr>
            <a:r>
              <a:rPr lang="ru-RU" sz="2200" dirty="0">
                <a:latin typeface="Arial"/>
                <a:ea typeface="Arial"/>
                <a:cs typeface="Arial"/>
                <a:sym typeface="Arial"/>
              </a:rPr>
              <a:t>Вагинальное кровотечение также может быть вызвано наличием образования в шейке матки или в матке.</a:t>
            </a:r>
            <a:endParaRPr sz="2200" dirty="0"/>
          </a:p>
        </p:txBody>
      </p:sp>
      <p:pic>
        <p:nvPicPr>
          <p:cNvPr id="325" name="Google Shape;325;p13"/>
          <p:cNvPicPr preferRelativeResize="0"/>
          <p:nvPr/>
        </p:nvPicPr>
        <p:blipFill rotWithShape="1">
          <a:blip r:embed="rId3">
            <a:alphaModFix/>
          </a:blip>
          <a:srcRect/>
          <a:stretch/>
        </p:blipFill>
        <p:spPr>
          <a:xfrm>
            <a:off x="30600" y="4462765"/>
            <a:ext cx="1076641" cy="1132074"/>
          </a:xfrm>
          <a:prstGeom prst="rect">
            <a:avLst/>
          </a:prstGeom>
          <a:noFill/>
          <a:ln>
            <a:noFill/>
          </a:ln>
        </p:spPr>
      </p:pic>
      <p:sp>
        <p:nvSpPr>
          <p:cNvPr id="326" name="Google Shape;326;p13"/>
          <p:cNvSpPr txBox="1"/>
          <p:nvPr/>
        </p:nvSpPr>
        <p:spPr>
          <a:xfrm>
            <a:off x="10051863" y="3031140"/>
            <a:ext cx="1690711"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pic>
        <p:nvPicPr>
          <p:cNvPr id="327" name="Google Shape;327;p13" descr="A picture containing logo&#10;&#10;Description automatically generated"/>
          <p:cNvPicPr preferRelativeResize="0"/>
          <p:nvPr/>
        </p:nvPicPr>
        <p:blipFill rotWithShape="1">
          <a:blip r:embed="rId4">
            <a:alphaModFix/>
          </a:blip>
          <a:srcRect/>
          <a:stretch/>
        </p:blipFill>
        <p:spPr>
          <a:xfrm>
            <a:off x="9562006" y="1118026"/>
            <a:ext cx="2629994" cy="191311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4"/>
          <p:cNvSpPr txBox="1">
            <a:spLocks noGrp="1"/>
          </p:cNvSpPr>
          <p:nvPr>
            <p:ph type="title"/>
          </p:nvPr>
        </p:nvSpPr>
        <p:spPr>
          <a:xfrm>
            <a:off x="253809" y="19324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S</a:t>
            </a:r>
            <a:r>
              <a:rPr lang="ru-RU" sz="4000">
                <a:solidFill>
                  <a:srgbClr val="1F3864"/>
                </a:solidFill>
                <a:latin typeface="Arial"/>
                <a:ea typeface="Arial"/>
                <a:cs typeface="Arial"/>
                <a:sym typeface="Arial"/>
              </a:rPr>
              <a:t>: Признаки и симптомы</a:t>
            </a:r>
            <a:endParaRPr/>
          </a:p>
        </p:txBody>
      </p:sp>
      <p:sp>
        <p:nvSpPr>
          <p:cNvPr id="334" name="Google Shape;334;p14"/>
          <p:cNvSpPr txBox="1">
            <a:spLocks noGrp="1"/>
          </p:cNvSpPr>
          <p:nvPr>
            <p:ph type="body" idx="1"/>
          </p:nvPr>
        </p:nvSpPr>
        <p:spPr>
          <a:xfrm>
            <a:off x="697688" y="1654701"/>
            <a:ext cx="96393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ru-RU" b="1" dirty="0">
                <a:latin typeface="Arial"/>
                <a:ea typeface="Arial"/>
                <a:cs typeface="Arial"/>
                <a:sym typeface="Arial"/>
              </a:rPr>
              <a:t>СПРОСИТЕ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Чувствовал ли человек боль в груди</a:t>
            </a:r>
            <a:endParaRPr dirty="0"/>
          </a:p>
          <a:p>
            <a:pPr marL="685800" lvl="1" indent="-76200" algn="l" rtl="0">
              <a:lnSpc>
                <a:spcPct val="90000"/>
              </a:lnSpc>
              <a:spcBef>
                <a:spcPts val="500"/>
              </a:spcBef>
              <a:spcAft>
                <a:spcPts val="0"/>
              </a:spcAft>
              <a:buClr>
                <a:schemeClr val="dk1"/>
              </a:buClr>
              <a:buSzPts val="2400"/>
              <a:buNone/>
            </a:pPr>
            <a:endParaRPr i="1" dirty="0"/>
          </a:p>
          <a:p>
            <a:pPr marL="685800" lvl="1" indent="-76200" algn="l" rtl="0">
              <a:lnSpc>
                <a:spcPct val="90000"/>
              </a:lnSpc>
              <a:spcBef>
                <a:spcPts val="500"/>
              </a:spcBef>
              <a:spcAft>
                <a:spcPts val="0"/>
              </a:spcAft>
              <a:buClr>
                <a:schemeClr val="dk1"/>
              </a:buClr>
              <a:buSzPts val="2400"/>
              <a:buNone/>
            </a:pPr>
            <a:endParaRPr i="1" dirty="0"/>
          </a:p>
          <a:p>
            <a:pPr marL="685800" lvl="1" indent="-76200" algn="l" rtl="0">
              <a:lnSpc>
                <a:spcPct val="90000"/>
              </a:lnSpc>
              <a:spcBef>
                <a:spcPts val="500"/>
              </a:spcBef>
              <a:spcAft>
                <a:spcPts val="0"/>
              </a:spcAft>
              <a:buClr>
                <a:schemeClr val="dk1"/>
              </a:buClr>
              <a:buSzPts val="2400"/>
              <a:buNone/>
            </a:pPr>
            <a:endParaRPr i="1" dirty="0"/>
          </a:p>
          <a:p>
            <a:pPr marL="0" lvl="0" indent="0" algn="l" rtl="0">
              <a:lnSpc>
                <a:spcPct val="90000"/>
              </a:lnSpc>
              <a:spcBef>
                <a:spcPts val="1000"/>
              </a:spcBef>
              <a:spcAft>
                <a:spcPts val="0"/>
              </a:spcAft>
              <a:buClr>
                <a:schemeClr val="accent2"/>
              </a:buClr>
              <a:buSzPts val="2800"/>
              <a:buNone/>
            </a:pPr>
            <a:r>
              <a:rPr lang="ru-RU" dirty="0">
                <a:solidFill>
                  <a:schemeClr val="accent2"/>
                </a:solidFill>
                <a:latin typeface="Arial"/>
                <a:ea typeface="Arial"/>
                <a:cs typeface="Arial"/>
                <a:sym typeface="Arial"/>
              </a:rPr>
              <a:t>ПОДУМАЙТЕ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Боль в груди может указывать на сердечный приступ.</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Повреждение сердечной мышцы может снизить его насосную функцию, что может привести к шоку.</a:t>
            </a:r>
            <a:endParaRPr dirty="0"/>
          </a:p>
        </p:txBody>
      </p:sp>
      <p:pic>
        <p:nvPicPr>
          <p:cNvPr id="335" name="Google Shape;335;p14"/>
          <p:cNvPicPr preferRelativeResize="0"/>
          <p:nvPr/>
        </p:nvPicPr>
        <p:blipFill rotWithShape="1">
          <a:blip r:embed="rId3">
            <a:alphaModFix/>
          </a:blip>
          <a:srcRect/>
          <a:stretch/>
        </p:blipFill>
        <p:spPr>
          <a:xfrm>
            <a:off x="105915" y="4247087"/>
            <a:ext cx="1076641" cy="1132074"/>
          </a:xfrm>
          <a:prstGeom prst="rect">
            <a:avLst/>
          </a:prstGeom>
          <a:noFill/>
          <a:ln>
            <a:noFill/>
          </a:ln>
        </p:spPr>
      </p:pic>
      <p:pic>
        <p:nvPicPr>
          <p:cNvPr id="336" name="Google Shape;336;p14" descr="A picture containing text&#10;&#10;Description automatically generated"/>
          <p:cNvPicPr preferRelativeResize="0"/>
          <p:nvPr/>
        </p:nvPicPr>
        <p:blipFill rotWithShape="1">
          <a:blip r:embed="rId4">
            <a:alphaModFix/>
          </a:blip>
          <a:srcRect/>
          <a:stretch/>
        </p:blipFill>
        <p:spPr>
          <a:xfrm>
            <a:off x="7657814" y="1412519"/>
            <a:ext cx="3339049" cy="2331354"/>
          </a:xfrm>
          <a:prstGeom prst="rect">
            <a:avLst/>
          </a:prstGeom>
          <a:noFill/>
          <a:ln>
            <a:noFill/>
          </a:ln>
        </p:spPr>
      </p:pic>
      <p:sp>
        <p:nvSpPr>
          <p:cNvPr id="337" name="Google Shape;337;p14"/>
          <p:cNvSpPr txBox="1"/>
          <p:nvPr/>
        </p:nvSpPr>
        <p:spPr>
          <a:xfrm>
            <a:off x="8270022" y="3736969"/>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5"/>
          <p:cNvSpPr txBox="1">
            <a:spLocks noGrp="1"/>
          </p:cNvSpPr>
          <p:nvPr>
            <p:ph type="title"/>
          </p:nvPr>
        </p:nvSpPr>
        <p:spPr>
          <a:xfrm>
            <a:off x="253809" y="21616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S</a:t>
            </a:r>
            <a:r>
              <a:rPr lang="ru-RU" sz="4000">
                <a:solidFill>
                  <a:srgbClr val="1F3864"/>
                </a:solidFill>
                <a:latin typeface="Arial"/>
                <a:ea typeface="Arial"/>
                <a:cs typeface="Arial"/>
                <a:sym typeface="Arial"/>
              </a:rPr>
              <a:t>: Признаки и симптомы</a:t>
            </a:r>
            <a:endParaRPr/>
          </a:p>
        </p:txBody>
      </p:sp>
      <p:sp>
        <p:nvSpPr>
          <p:cNvPr id="344" name="Google Shape;344;p15"/>
          <p:cNvSpPr txBox="1">
            <a:spLocks noGrp="1"/>
          </p:cNvSpPr>
          <p:nvPr>
            <p:ph type="body" idx="1"/>
          </p:nvPr>
        </p:nvSpPr>
        <p:spPr>
          <a:xfrm>
            <a:off x="793043" y="1796031"/>
            <a:ext cx="10341122"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ru-RU" b="1" dirty="0">
                <a:latin typeface="Arial"/>
                <a:ea typeface="Arial"/>
                <a:cs typeface="Arial"/>
                <a:sym typeface="Arial"/>
              </a:rPr>
              <a:t>ПРОВЕРЬТЕ </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Нет ли лихорадки</a:t>
            </a:r>
            <a:endParaRPr dirty="0"/>
          </a:p>
          <a:p>
            <a:pPr marL="685800" lvl="1" indent="-76200" algn="l" rtl="0">
              <a:lnSpc>
                <a:spcPct val="90000"/>
              </a:lnSpc>
              <a:spcBef>
                <a:spcPts val="500"/>
              </a:spcBef>
              <a:spcAft>
                <a:spcPts val="0"/>
              </a:spcAft>
              <a:buClr>
                <a:schemeClr val="dk1"/>
              </a:buClr>
              <a:buSzPts val="2400"/>
              <a:buNone/>
            </a:pPr>
            <a:endParaRPr i="1" dirty="0"/>
          </a:p>
          <a:p>
            <a:pPr marL="685800" lvl="1" indent="-76200" algn="l" rtl="0">
              <a:lnSpc>
                <a:spcPct val="90000"/>
              </a:lnSpc>
              <a:spcBef>
                <a:spcPts val="500"/>
              </a:spcBef>
              <a:spcAft>
                <a:spcPts val="0"/>
              </a:spcAft>
              <a:buClr>
                <a:schemeClr val="dk1"/>
              </a:buClr>
              <a:buSzPts val="2400"/>
              <a:buNone/>
            </a:pPr>
            <a:endParaRPr i="1" dirty="0"/>
          </a:p>
          <a:p>
            <a:pPr marL="0" lvl="0" indent="0" algn="l" rtl="0">
              <a:lnSpc>
                <a:spcPct val="90000"/>
              </a:lnSpc>
              <a:spcBef>
                <a:spcPts val="1000"/>
              </a:spcBef>
              <a:spcAft>
                <a:spcPts val="0"/>
              </a:spcAft>
              <a:buClr>
                <a:schemeClr val="accent2"/>
              </a:buClr>
              <a:buSzPts val="2800"/>
              <a:buNone/>
            </a:pPr>
            <a:r>
              <a:rPr lang="ru-RU" dirty="0">
                <a:solidFill>
                  <a:schemeClr val="accent2"/>
                </a:solidFill>
                <a:latin typeface="Arial"/>
                <a:ea typeface="Arial"/>
                <a:cs typeface="Arial"/>
                <a:sym typeface="Arial"/>
              </a:rPr>
              <a:t>ПОДУМАЙТЕ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Лихорадка предполагает наличие инфекции.</a:t>
            </a:r>
            <a:endParaRPr dirty="0"/>
          </a:p>
          <a:p>
            <a:pPr marL="685800" lvl="1" indent="-228600" algn="l" rtl="0">
              <a:lnSpc>
                <a:spcPct val="90000"/>
              </a:lnSpc>
              <a:spcBef>
                <a:spcPts val="500"/>
              </a:spcBef>
              <a:spcAft>
                <a:spcPts val="0"/>
              </a:spcAft>
              <a:buClr>
                <a:schemeClr val="dk1"/>
              </a:buClr>
              <a:buSzPts val="2400"/>
              <a:buChar char="•"/>
            </a:pPr>
            <a:r>
              <a:rPr lang="ru-RU" sz="2400" dirty="0">
                <a:latin typeface="Arial"/>
                <a:ea typeface="Arial"/>
                <a:cs typeface="Arial"/>
                <a:sym typeface="Arial"/>
              </a:rPr>
              <a:t>Тяжелая инфекция вызывает аномальное расслабление (расширение) и проницаемость кровеносных сосудов, что приводит к потере жидкости в тканях.</a:t>
            </a:r>
            <a:endParaRPr dirty="0"/>
          </a:p>
          <a:p>
            <a:pPr marL="685800" lvl="1" indent="-228600" algn="l" rtl="0">
              <a:lnSpc>
                <a:spcPct val="90000"/>
              </a:lnSpc>
              <a:spcBef>
                <a:spcPts val="500"/>
              </a:spcBef>
              <a:spcAft>
                <a:spcPts val="0"/>
              </a:spcAft>
              <a:buClr>
                <a:schemeClr val="dk1"/>
              </a:buClr>
              <a:buSzPts val="2400"/>
              <a:buChar char="•"/>
            </a:pPr>
            <a:r>
              <a:rPr lang="ru-RU" sz="2400" dirty="0">
                <a:latin typeface="Arial"/>
                <a:ea typeface="Arial"/>
                <a:cs typeface="Arial"/>
                <a:sym typeface="Arial"/>
              </a:rPr>
              <a:t>Это снижает артериальное давление, что приводит к шоку.</a:t>
            </a:r>
            <a:endParaRPr dirty="0"/>
          </a:p>
        </p:txBody>
      </p:sp>
      <p:pic>
        <p:nvPicPr>
          <p:cNvPr id="345" name="Google Shape;345;p15"/>
          <p:cNvPicPr preferRelativeResize="0"/>
          <p:nvPr/>
        </p:nvPicPr>
        <p:blipFill rotWithShape="1">
          <a:blip r:embed="rId3">
            <a:alphaModFix/>
          </a:blip>
          <a:srcRect/>
          <a:stretch/>
        </p:blipFill>
        <p:spPr>
          <a:xfrm>
            <a:off x="20595" y="4171398"/>
            <a:ext cx="1076641" cy="1132074"/>
          </a:xfrm>
          <a:prstGeom prst="rect">
            <a:avLst/>
          </a:prstGeom>
          <a:noFill/>
          <a:ln>
            <a:noFill/>
          </a:ln>
        </p:spPr>
      </p:pic>
      <p:pic>
        <p:nvPicPr>
          <p:cNvPr id="346" name="Google Shape;346;p15" descr="A picture containing text&#10;&#10;Description automatically generated"/>
          <p:cNvPicPr preferRelativeResize="0"/>
          <p:nvPr/>
        </p:nvPicPr>
        <p:blipFill rotWithShape="1">
          <a:blip r:embed="rId4">
            <a:alphaModFix/>
          </a:blip>
          <a:srcRect/>
          <a:stretch/>
        </p:blipFill>
        <p:spPr>
          <a:xfrm>
            <a:off x="7692189" y="1676068"/>
            <a:ext cx="3086959" cy="2148016"/>
          </a:xfrm>
          <a:prstGeom prst="rect">
            <a:avLst/>
          </a:prstGeom>
          <a:noFill/>
          <a:ln>
            <a:noFill/>
          </a:ln>
        </p:spPr>
      </p:pic>
      <p:sp>
        <p:nvSpPr>
          <p:cNvPr id="347" name="Google Shape;347;p15"/>
          <p:cNvSpPr txBox="1"/>
          <p:nvPr/>
        </p:nvSpPr>
        <p:spPr>
          <a:xfrm>
            <a:off x="9009105" y="3817180"/>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6"/>
          <p:cNvSpPr txBox="1">
            <a:spLocks noGrp="1"/>
          </p:cNvSpPr>
          <p:nvPr>
            <p:ph type="title"/>
          </p:nvPr>
        </p:nvSpPr>
        <p:spPr>
          <a:xfrm>
            <a:off x="265268" y="25053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S</a:t>
            </a:r>
            <a:r>
              <a:rPr lang="ru-RU" sz="4000">
                <a:solidFill>
                  <a:srgbClr val="1F3864"/>
                </a:solidFill>
                <a:latin typeface="Arial"/>
                <a:ea typeface="Arial"/>
                <a:cs typeface="Arial"/>
                <a:sym typeface="Arial"/>
              </a:rPr>
              <a:t>: Признаки и симптомы</a:t>
            </a:r>
            <a:endParaRPr/>
          </a:p>
        </p:txBody>
      </p:sp>
      <p:sp>
        <p:nvSpPr>
          <p:cNvPr id="354" name="Google Shape;354;p16"/>
          <p:cNvSpPr txBox="1">
            <a:spLocks noGrp="1"/>
          </p:cNvSpPr>
          <p:nvPr>
            <p:ph type="body" idx="1"/>
          </p:nvPr>
        </p:nvSpPr>
        <p:spPr>
          <a:xfrm>
            <a:off x="978425" y="1929709"/>
            <a:ext cx="6523811" cy="4351338"/>
          </a:xfrm>
          <a:prstGeom prst="rect">
            <a:avLst/>
          </a:prstGeom>
          <a:noFill/>
          <a:ln>
            <a:noFill/>
          </a:ln>
        </p:spPr>
        <p:txBody>
          <a:bodyPr spcFirstLastPara="1" wrap="square" lIns="91425" tIns="45700" rIns="91425" bIns="45700" anchor="ctr" anchorCtr="0">
            <a:normAutofit fontScale="92500" lnSpcReduction="10000"/>
          </a:bodyPr>
          <a:lstStyle/>
          <a:p>
            <a:pPr marL="0" lvl="0" indent="0" algn="l" rtl="0">
              <a:lnSpc>
                <a:spcPct val="110000"/>
              </a:lnSpc>
              <a:spcBef>
                <a:spcPts val="0"/>
              </a:spcBef>
              <a:spcAft>
                <a:spcPts val="0"/>
              </a:spcAft>
              <a:buClr>
                <a:schemeClr val="dk1"/>
              </a:buClr>
              <a:buSzPts val="2800"/>
              <a:buNone/>
            </a:pPr>
            <a:r>
              <a:rPr lang="ru-RU" b="1" dirty="0">
                <a:latin typeface="Arial"/>
                <a:ea typeface="Arial"/>
                <a:cs typeface="Arial"/>
                <a:sym typeface="Arial"/>
              </a:rPr>
              <a:t>СПРОСИТЕ</a:t>
            </a:r>
            <a:endParaRPr dirty="0"/>
          </a:p>
          <a:p>
            <a:pPr marL="685800" lvl="1" indent="-228600" algn="l" rtl="0">
              <a:lnSpc>
                <a:spcPct val="110000"/>
              </a:lnSpc>
              <a:spcBef>
                <a:spcPts val="500"/>
              </a:spcBef>
              <a:spcAft>
                <a:spcPts val="0"/>
              </a:spcAft>
              <a:buClr>
                <a:schemeClr val="dk1"/>
              </a:buClr>
              <a:buSzPts val="2400"/>
              <a:buChar char="•"/>
            </a:pPr>
            <a:r>
              <a:rPr lang="ru-RU" dirty="0">
                <a:latin typeface="Arial"/>
                <a:ea typeface="Arial"/>
                <a:cs typeface="Arial"/>
                <a:sym typeface="Arial"/>
              </a:rPr>
              <a:t>Было ли воздействие токсинов, лекарств, или других веществ? </a:t>
            </a:r>
          </a:p>
          <a:p>
            <a:pPr marL="685800" lvl="1" indent="-228600" algn="l" rtl="0">
              <a:lnSpc>
                <a:spcPct val="110000"/>
              </a:lnSpc>
              <a:spcBef>
                <a:spcPts val="500"/>
              </a:spcBef>
              <a:spcAft>
                <a:spcPts val="0"/>
              </a:spcAft>
              <a:buClr>
                <a:schemeClr val="dk1"/>
              </a:buClr>
              <a:buSzPts val="2400"/>
              <a:buChar char="•"/>
            </a:pPr>
            <a:r>
              <a:rPr lang="ru-RU" dirty="0">
                <a:latin typeface="Arial"/>
                <a:ea typeface="Arial"/>
                <a:cs typeface="Arial"/>
                <a:sym typeface="Arial"/>
              </a:rPr>
              <a:t>Были ли укусы насекомых? </a:t>
            </a:r>
            <a:endParaRPr dirty="0"/>
          </a:p>
          <a:p>
            <a:pPr marL="685800" lvl="1" indent="-76200" algn="l" rtl="0">
              <a:lnSpc>
                <a:spcPct val="110000"/>
              </a:lnSpc>
              <a:spcBef>
                <a:spcPts val="500"/>
              </a:spcBef>
              <a:spcAft>
                <a:spcPts val="0"/>
              </a:spcAft>
              <a:buClr>
                <a:schemeClr val="dk1"/>
              </a:buClr>
              <a:buSzPts val="2400"/>
              <a:buNone/>
            </a:pPr>
            <a:endParaRPr i="1" dirty="0"/>
          </a:p>
          <a:p>
            <a:pPr marL="0" lvl="0" indent="0" algn="l" rtl="0">
              <a:lnSpc>
                <a:spcPct val="110000"/>
              </a:lnSpc>
              <a:spcBef>
                <a:spcPts val="1000"/>
              </a:spcBef>
              <a:spcAft>
                <a:spcPts val="0"/>
              </a:spcAft>
              <a:buClr>
                <a:schemeClr val="accent2"/>
              </a:buClr>
              <a:buSzPts val="2800"/>
              <a:buNone/>
            </a:pPr>
            <a:r>
              <a:rPr lang="ru-RU" dirty="0">
                <a:solidFill>
                  <a:schemeClr val="accent2"/>
                </a:solidFill>
                <a:latin typeface="Arial"/>
                <a:ea typeface="Arial"/>
                <a:cs typeface="Arial"/>
                <a:sym typeface="Arial"/>
              </a:rPr>
              <a:t>ПОДУМАЙТЕ</a:t>
            </a:r>
            <a:endParaRPr dirty="0"/>
          </a:p>
          <a:p>
            <a:pPr marL="685800" lvl="1" indent="-228600" algn="l" rtl="0">
              <a:lnSpc>
                <a:spcPct val="110000"/>
              </a:lnSpc>
              <a:spcBef>
                <a:spcPts val="500"/>
              </a:spcBef>
              <a:spcAft>
                <a:spcPts val="0"/>
              </a:spcAft>
              <a:buClr>
                <a:schemeClr val="dk1"/>
              </a:buClr>
              <a:buSzPts val="2400"/>
              <a:buChar char="•"/>
            </a:pPr>
            <a:r>
              <a:rPr lang="ru-RU" dirty="0">
                <a:latin typeface="Arial"/>
                <a:ea typeface="Arial"/>
                <a:cs typeface="Arial"/>
                <a:sym typeface="Arial"/>
              </a:rPr>
              <a:t>Тяжелые аллергические реакции могут привести к шоку.</a:t>
            </a:r>
            <a:endParaRPr dirty="0"/>
          </a:p>
          <a:p>
            <a:pPr marL="685800" lvl="1" indent="-228600" algn="l" rtl="0">
              <a:lnSpc>
                <a:spcPct val="110000"/>
              </a:lnSpc>
              <a:spcBef>
                <a:spcPts val="500"/>
              </a:spcBef>
              <a:spcAft>
                <a:spcPts val="0"/>
              </a:spcAft>
              <a:buClr>
                <a:schemeClr val="dk1"/>
              </a:buClr>
              <a:buSzPts val="2400"/>
              <a:buChar char="•"/>
            </a:pPr>
            <a:r>
              <a:rPr lang="ru-RU" dirty="0">
                <a:latin typeface="Arial"/>
                <a:ea typeface="Arial"/>
                <a:cs typeface="Arial"/>
                <a:sym typeface="Arial"/>
              </a:rPr>
              <a:t>Передозировка многими лекарственными препаратами, включая препараты от давления и судорог, может вызвать шок.</a:t>
            </a:r>
            <a:endParaRPr dirty="0"/>
          </a:p>
        </p:txBody>
      </p:sp>
      <p:pic>
        <p:nvPicPr>
          <p:cNvPr id="355" name="Google Shape;355;p16"/>
          <p:cNvPicPr preferRelativeResize="0"/>
          <p:nvPr/>
        </p:nvPicPr>
        <p:blipFill rotWithShape="1">
          <a:blip r:embed="rId3">
            <a:alphaModFix/>
          </a:blip>
          <a:srcRect/>
          <a:stretch/>
        </p:blipFill>
        <p:spPr>
          <a:xfrm>
            <a:off x="265268" y="4737997"/>
            <a:ext cx="1076641" cy="1132074"/>
          </a:xfrm>
          <a:prstGeom prst="rect">
            <a:avLst/>
          </a:prstGeom>
          <a:noFill/>
          <a:ln>
            <a:noFill/>
          </a:ln>
        </p:spPr>
      </p:pic>
      <p:pic>
        <p:nvPicPr>
          <p:cNvPr id="356" name="Google Shape;356;p16"/>
          <p:cNvPicPr preferRelativeResize="0"/>
          <p:nvPr/>
        </p:nvPicPr>
        <p:blipFill rotWithShape="1">
          <a:blip r:embed="rId4">
            <a:alphaModFix/>
          </a:blip>
          <a:srcRect/>
          <a:stretch/>
        </p:blipFill>
        <p:spPr>
          <a:xfrm>
            <a:off x="7221254" y="954884"/>
            <a:ext cx="4705478" cy="3282379"/>
          </a:xfrm>
          <a:prstGeom prst="rect">
            <a:avLst/>
          </a:prstGeom>
          <a:noFill/>
          <a:ln>
            <a:noFill/>
          </a:ln>
        </p:spPr>
      </p:pic>
      <p:sp>
        <p:nvSpPr>
          <p:cNvPr id="357" name="Google Shape;357;p16"/>
          <p:cNvSpPr txBox="1"/>
          <p:nvPr/>
        </p:nvSpPr>
        <p:spPr>
          <a:xfrm>
            <a:off x="8614250" y="3975653"/>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7"/>
          <p:cNvSpPr txBox="1">
            <a:spLocks noGrp="1"/>
          </p:cNvSpPr>
          <p:nvPr>
            <p:ph type="body" idx="1"/>
          </p:nvPr>
        </p:nvSpPr>
        <p:spPr>
          <a:xfrm>
            <a:off x="955507" y="1883874"/>
            <a:ext cx="10862101" cy="43513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СПРОСИТЕ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Нет ли у пациента изменений в его психическом состоянии?</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Нет ли необычной сонливости? </a:t>
            </a:r>
            <a:endParaRPr dirty="0"/>
          </a:p>
          <a:p>
            <a:pPr marL="685800" lvl="1" indent="-76200" algn="l" rtl="0">
              <a:lnSpc>
                <a:spcPct val="90000"/>
              </a:lnSpc>
              <a:spcBef>
                <a:spcPts val="500"/>
              </a:spcBef>
              <a:spcAft>
                <a:spcPts val="0"/>
              </a:spcAft>
              <a:buClr>
                <a:schemeClr val="dk1"/>
              </a:buClr>
              <a:buSzPts val="2400"/>
              <a:buNone/>
            </a:pPr>
            <a:endParaRPr i="1" dirty="0"/>
          </a:p>
          <a:p>
            <a:pPr marL="685800" lvl="1" indent="-76200" algn="l" rtl="0">
              <a:lnSpc>
                <a:spcPct val="90000"/>
              </a:lnSpc>
              <a:spcBef>
                <a:spcPts val="500"/>
              </a:spcBef>
              <a:spcAft>
                <a:spcPts val="0"/>
              </a:spcAft>
              <a:buClr>
                <a:schemeClr val="dk1"/>
              </a:buClr>
              <a:buSzPts val="2400"/>
              <a:buNone/>
            </a:pPr>
            <a:endParaRPr i="1" dirty="0"/>
          </a:p>
          <a:p>
            <a:pPr marL="0" lvl="0" indent="0" algn="l" rtl="0">
              <a:lnSpc>
                <a:spcPct val="90000"/>
              </a:lnSpc>
              <a:spcBef>
                <a:spcPts val="1000"/>
              </a:spcBef>
              <a:spcAft>
                <a:spcPts val="0"/>
              </a:spcAft>
              <a:buClr>
                <a:schemeClr val="accent2"/>
              </a:buClr>
              <a:buSzPts val="2400"/>
              <a:buNone/>
            </a:pPr>
            <a:r>
              <a:rPr lang="ru-RU" sz="2400" dirty="0">
                <a:solidFill>
                  <a:schemeClr val="accent2"/>
                </a:solidFill>
                <a:latin typeface="Arial"/>
                <a:ea typeface="Arial"/>
                <a:cs typeface="Arial"/>
                <a:sym typeface="Arial"/>
              </a:rPr>
              <a:t>ПОДУМАЙТЕ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Мозг – один из последних органов, страдающих от низкой перфузии.</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Если мозг не получает достаточного притока крови и кислорода для его работы, это признак тяжелого шока.</a:t>
            </a:r>
            <a:endParaRPr dirty="0"/>
          </a:p>
        </p:txBody>
      </p:sp>
      <p:pic>
        <p:nvPicPr>
          <p:cNvPr id="364" name="Google Shape;364;p17"/>
          <p:cNvPicPr preferRelativeResize="0"/>
          <p:nvPr/>
        </p:nvPicPr>
        <p:blipFill rotWithShape="1">
          <a:blip r:embed="rId3">
            <a:alphaModFix/>
          </a:blip>
          <a:srcRect/>
          <a:stretch/>
        </p:blipFill>
        <p:spPr>
          <a:xfrm>
            <a:off x="358005" y="4693974"/>
            <a:ext cx="1076641" cy="1132074"/>
          </a:xfrm>
          <a:prstGeom prst="rect">
            <a:avLst/>
          </a:prstGeom>
          <a:noFill/>
          <a:ln>
            <a:noFill/>
          </a:ln>
        </p:spPr>
      </p:pic>
      <p:sp>
        <p:nvSpPr>
          <p:cNvPr id="365" name="Google Shape;365;p17"/>
          <p:cNvSpPr txBox="1"/>
          <p:nvPr/>
        </p:nvSpPr>
        <p:spPr>
          <a:xfrm>
            <a:off x="265268" y="25053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S</a:t>
            </a:r>
            <a:r>
              <a:rPr lang="ru-RU" sz="4000">
                <a:solidFill>
                  <a:srgbClr val="1F3864"/>
                </a:solidFill>
                <a:latin typeface="Arial"/>
                <a:ea typeface="Arial"/>
                <a:cs typeface="Arial"/>
                <a:sym typeface="Arial"/>
              </a:rPr>
              <a:t>: Признаки и симптомы</a:t>
            </a:r>
            <a:endParaRPr/>
          </a:p>
        </p:txBody>
      </p:sp>
      <p:pic>
        <p:nvPicPr>
          <p:cNvPr id="366" name="Google Shape;366;p17"/>
          <p:cNvPicPr preferRelativeResize="0"/>
          <p:nvPr/>
        </p:nvPicPr>
        <p:blipFill rotWithShape="1">
          <a:blip r:embed="rId4">
            <a:alphaModFix/>
          </a:blip>
          <a:srcRect/>
          <a:stretch/>
        </p:blipFill>
        <p:spPr>
          <a:xfrm>
            <a:off x="7410050" y="-624078"/>
            <a:ext cx="4407559" cy="3074561"/>
          </a:xfrm>
          <a:prstGeom prst="rect">
            <a:avLst/>
          </a:prstGeom>
          <a:noFill/>
          <a:ln>
            <a:noFill/>
          </a:ln>
        </p:spPr>
      </p:pic>
      <p:sp>
        <p:nvSpPr>
          <p:cNvPr id="367" name="Google Shape;367;p17"/>
          <p:cNvSpPr txBox="1"/>
          <p:nvPr/>
        </p:nvSpPr>
        <p:spPr>
          <a:xfrm>
            <a:off x="10357701" y="2076230"/>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A</a:t>
            </a:r>
            <a:r>
              <a:rPr lang="ru-RU" sz="4000">
                <a:solidFill>
                  <a:srgbClr val="1F3864"/>
                </a:solidFill>
                <a:latin typeface="Arial"/>
                <a:ea typeface="Arial"/>
                <a:cs typeface="Arial"/>
                <a:sym typeface="Arial"/>
              </a:rPr>
              <a:t>: Аллергические реакции</a:t>
            </a:r>
            <a:endParaRPr/>
          </a:p>
        </p:txBody>
      </p:sp>
      <p:sp>
        <p:nvSpPr>
          <p:cNvPr id="374" name="Google Shape;374;p18"/>
          <p:cNvSpPr txBox="1">
            <a:spLocks noGrp="1"/>
          </p:cNvSpPr>
          <p:nvPr>
            <p:ph type="body" idx="1"/>
          </p:nvPr>
        </p:nvSpPr>
        <p:spPr>
          <a:xfrm>
            <a:off x="1147482" y="1825625"/>
            <a:ext cx="10206317"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ru-RU" b="1">
                <a:latin typeface="Arial"/>
                <a:ea typeface="Arial"/>
                <a:cs typeface="Arial"/>
                <a:sym typeface="Arial"/>
              </a:rPr>
              <a:t>СПРОСИТЕ</a:t>
            </a:r>
            <a:endParaRPr/>
          </a:p>
          <a:p>
            <a:pPr marL="685800" lvl="1" indent="-228600" algn="l" rtl="0">
              <a:lnSpc>
                <a:spcPct val="90000"/>
              </a:lnSpc>
              <a:spcBef>
                <a:spcPts val="500"/>
              </a:spcBef>
              <a:spcAft>
                <a:spcPts val="0"/>
              </a:spcAft>
              <a:buClr>
                <a:schemeClr val="dk1"/>
              </a:buClr>
              <a:buSzPts val="2400"/>
              <a:buChar char="•"/>
            </a:pPr>
            <a:r>
              <a:rPr lang="ru-RU">
                <a:latin typeface="Arial"/>
                <a:ea typeface="Arial"/>
                <a:cs typeface="Arial"/>
                <a:sym typeface="Arial"/>
              </a:rPr>
              <a:t>Есть ли аллергия на медикаменты?</a:t>
            </a:r>
            <a:endParaRPr/>
          </a:p>
          <a:p>
            <a:pPr marL="685800" lvl="1" indent="-76200" algn="l" rtl="0">
              <a:lnSpc>
                <a:spcPct val="90000"/>
              </a:lnSpc>
              <a:spcBef>
                <a:spcPts val="500"/>
              </a:spcBef>
              <a:spcAft>
                <a:spcPts val="0"/>
              </a:spcAft>
              <a:buClr>
                <a:schemeClr val="dk1"/>
              </a:buClr>
              <a:buSzPts val="2400"/>
              <a:buNone/>
            </a:pPr>
            <a:endParaRPr i="1"/>
          </a:p>
          <a:p>
            <a:pPr marL="685800" lvl="1" indent="-76200" algn="l" rtl="0">
              <a:lnSpc>
                <a:spcPct val="90000"/>
              </a:lnSpc>
              <a:spcBef>
                <a:spcPts val="500"/>
              </a:spcBef>
              <a:spcAft>
                <a:spcPts val="0"/>
              </a:spcAft>
              <a:buClr>
                <a:schemeClr val="dk1"/>
              </a:buClr>
              <a:buSzPts val="2400"/>
              <a:buNone/>
            </a:pPr>
            <a:endParaRPr i="1"/>
          </a:p>
          <a:p>
            <a:pPr marL="685800" lvl="1" indent="-76200" algn="l" rtl="0">
              <a:lnSpc>
                <a:spcPct val="90000"/>
              </a:lnSpc>
              <a:spcBef>
                <a:spcPts val="500"/>
              </a:spcBef>
              <a:spcAft>
                <a:spcPts val="0"/>
              </a:spcAft>
              <a:buClr>
                <a:schemeClr val="dk1"/>
              </a:buClr>
              <a:buSzPts val="2400"/>
              <a:buNone/>
            </a:pPr>
            <a:endParaRPr i="1"/>
          </a:p>
          <a:p>
            <a:pPr marL="0" lvl="0" indent="0" algn="l" rtl="0">
              <a:lnSpc>
                <a:spcPct val="90000"/>
              </a:lnSpc>
              <a:spcBef>
                <a:spcPts val="1000"/>
              </a:spcBef>
              <a:spcAft>
                <a:spcPts val="0"/>
              </a:spcAft>
              <a:buClr>
                <a:schemeClr val="accent2"/>
              </a:buClr>
              <a:buSzPts val="2800"/>
              <a:buNone/>
            </a:pPr>
            <a:r>
              <a:rPr lang="ru-RU">
                <a:solidFill>
                  <a:schemeClr val="accent2"/>
                </a:solidFill>
                <a:latin typeface="Arial"/>
                <a:ea typeface="Arial"/>
                <a:cs typeface="Arial"/>
                <a:sym typeface="Arial"/>
              </a:rPr>
              <a:t>ПОДУМАЙТЕ</a:t>
            </a:r>
            <a:endParaRPr/>
          </a:p>
          <a:p>
            <a:pPr marL="685800" lvl="1" indent="-228600" algn="l" rtl="0">
              <a:lnSpc>
                <a:spcPct val="90000"/>
              </a:lnSpc>
              <a:spcBef>
                <a:spcPts val="500"/>
              </a:spcBef>
              <a:spcAft>
                <a:spcPts val="0"/>
              </a:spcAft>
              <a:buClr>
                <a:schemeClr val="dk1"/>
              </a:buClr>
              <a:buSzPts val="2400"/>
              <a:buChar char="•"/>
            </a:pPr>
            <a:r>
              <a:rPr lang="ru-RU">
                <a:latin typeface="Arial"/>
                <a:ea typeface="Arial"/>
                <a:cs typeface="Arial"/>
                <a:sym typeface="Arial"/>
              </a:rPr>
              <a:t>Тяжелые аллергические реакции могут привести к шоку, вызывая аномальное расслабление кровеносных сосудов.</a:t>
            </a:r>
            <a:endParaRPr/>
          </a:p>
        </p:txBody>
      </p:sp>
      <p:pic>
        <p:nvPicPr>
          <p:cNvPr id="375" name="Google Shape;375;p18"/>
          <p:cNvPicPr preferRelativeResize="0"/>
          <p:nvPr/>
        </p:nvPicPr>
        <p:blipFill rotWithShape="1">
          <a:blip r:embed="rId3">
            <a:alphaModFix/>
          </a:blip>
          <a:srcRect/>
          <a:stretch/>
        </p:blipFill>
        <p:spPr>
          <a:xfrm>
            <a:off x="299879" y="4325741"/>
            <a:ext cx="1076641" cy="1132074"/>
          </a:xfrm>
          <a:prstGeom prst="rect">
            <a:avLst/>
          </a:prstGeom>
          <a:noFill/>
          <a:ln>
            <a:noFill/>
          </a:ln>
        </p:spPr>
      </p:pic>
      <p:sp>
        <p:nvSpPr>
          <p:cNvPr id="376" name="Google Shape;376;p18"/>
          <p:cNvSpPr txBox="1"/>
          <p:nvPr/>
        </p:nvSpPr>
        <p:spPr>
          <a:xfrm>
            <a:off x="8667047" y="3949513"/>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pic>
        <p:nvPicPr>
          <p:cNvPr id="377" name="Google Shape;377;p18" descr="A picture containing text&#10;&#10;Description automatically generated"/>
          <p:cNvPicPr preferRelativeResize="0"/>
          <p:nvPr/>
        </p:nvPicPr>
        <p:blipFill rotWithShape="1">
          <a:blip r:embed="rId4">
            <a:alphaModFix/>
          </a:blip>
          <a:srcRect/>
          <a:stretch/>
        </p:blipFill>
        <p:spPr>
          <a:xfrm>
            <a:off x="7646355" y="1824805"/>
            <a:ext cx="3045890" cy="212470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M</a:t>
            </a:r>
            <a:r>
              <a:rPr lang="ru-RU" sz="4000">
                <a:solidFill>
                  <a:srgbClr val="1F3864"/>
                </a:solidFill>
                <a:latin typeface="Arial"/>
                <a:ea typeface="Arial"/>
                <a:cs typeface="Arial"/>
                <a:sym typeface="Arial"/>
              </a:rPr>
              <a:t>: Медикаменты</a:t>
            </a:r>
            <a:endParaRPr/>
          </a:p>
        </p:txBody>
      </p:sp>
      <p:sp>
        <p:nvSpPr>
          <p:cNvPr id="384" name="Google Shape;384;p19"/>
          <p:cNvSpPr txBox="1">
            <a:spLocks noGrp="1"/>
          </p:cNvSpPr>
          <p:nvPr>
            <p:ph type="body" idx="1"/>
          </p:nvPr>
        </p:nvSpPr>
        <p:spPr>
          <a:xfrm>
            <a:off x="838200" y="1470211"/>
            <a:ext cx="10515600" cy="4351338"/>
          </a:xfrm>
          <a:prstGeom prst="rect">
            <a:avLst/>
          </a:prstGeom>
          <a:noFill/>
          <a:ln>
            <a:noFill/>
          </a:ln>
        </p:spPr>
        <p:txBody>
          <a:bodyPr spcFirstLastPara="1" wrap="square" lIns="91425" tIns="45700" rIns="91425" bIns="45700" anchor="ctr" anchorCtr="0">
            <a:normAutofit fontScale="85000" lnSpcReduction="20000"/>
          </a:bodyPr>
          <a:lstStyle/>
          <a:p>
            <a:pPr marL="0" lvl="0" indent="0" algn="l" rtl="0">
              <a:lnSpc>
                <a:spcPct val="110000"/>
              </a:lnSpc>
              <a:spcBef>
                <a:spcPts val="0"/>
              </a:spcBef>
              <a:spcAft>
                <a:spcPts val="0"/>
              </a:spcAft>
              <a:buClr>
                <a:schemeClr val="dk1"/>
              </a:buClr>
              <a:buSzPts val="2800"/>
              <a:buNone/>
            </a:pPr>
            <a:r>
              <a:rPr lang="ru-RU" b="1" dirty="0">
                <a:latin typeface="Arial"/>
                <a:ea typeface="Arial"/>
                <a:cs typeface="Arial"/>
                <a:sym typeface="Arial"/>
              </a:rPr>
              <a:t>СПРОСИТЕ</a:t>
            </a:r>
            <a:endParaRPr dirty="0"/>
          </a:p>
          <a:p>
            <a:pPr marL="685800" lvl="1" indent="-228600" algn="l" rtl="0">
              <a:lnSpc>
                <a:spcPct val="110000"/>
              </a:lnSpc>
              <a:spcBef>
                <a:spcPts val="500"/>
              </a:spcBef>
              <a:spcAft>
                <a:spcPts val="0"/>
              </a:spcAft>
              <a:buClr>
                <a:schemeClr val="dk1"/>
              </a:buClr>
              <a:buSzPts val="2400"/>
              <a:buChar char="•"/>
            </a:pPr>
            <a:r>
              <a:rPr lang="ru-RU" dirty="0">
                <a:latin typeface="Arial"/>
                <a:ea typeface="Arial"/>
                <a:cs typeface="Arial"/>
                <a:sym typeface="Arial"/>
              </a:rPr>
              <a:t>Принимает ли человек в настоящее время какие-либо медикаменты? </a:t>
            </a:r>
            <a:endParaRPr dirty="0"/>
          </a:p>
          <a:p>
            <a:pPr marL="685800" lvl="1" indent="-228600" algn="l" rtl="0">
              <a:lnSpc>
                <a:spcPct val="110000"/>
              </a:lnSpc>
              <a:spcBef>
                <a:spcPts val="500"/>
              </a:spcBef>
              <a:spcAft>
                <a:spcPts val="0"/>
              </a:spcAft>
              <a:buClr>
                <a:schemeClr val="dk1"/>
              </a:buClr>
              <a:buSzPts val="2400"/>
              <a:buChar char="•"/>
            </a:pPr>
            <a:r>
              <a:rPr lang="ru-RU" dirty="0">
                <a:latin typeface="Arial"/>
                <a:ea typeface="Arial"/>
                <a:cs typeface="Arial"/>
                <a:sym typeface="Arial"/>
              </a:rPr>
              <a:t>Принимает ли он новые препараты или было ли недавно изменение дозировки?</a:t>
            </a:r>
            <a:endParaRPr dirty="0"/>
          </a:p>
          <a:p>
            <a:pPr marL="685800" lvl="1" indent="-76200" algn="l" rtl="0">
              <a:lnSpc>
                <a:spcPct val="110000"/>
              </a:lnSpc>
              <a:spcBef>
                <a:spcPts val="500"/>
              </a:spcBef>
              <a:spcAft>
                <a:spcPts val="0"/>
              </a:spcAft>
              <a:buClr>
                <a:schemeClr val="dk1"/>
              </a:buClr>
              <a:buSzPts val="2400"/>
              <a:buNone/>
            </a:pPr>
            <a:endParaRPr i="1" dirty="0"/>
          </a:p>
          <a:p>
            <a:pPr marL="685800" lvl="1" indent="-76200" algn="l" rtl="0">
              <a:lnSpc>
                <a:spcPct val="110000"/>
              </a:lnSpc>
              <a:spcBef>
                <a:spcPts val="500"/>
              </a:spcBef>
              <a:spcAft>
                <a:spcPts val="0"/>
              </a:spcAft>
              <a:buClr>
                <a:schemeClr val="dk1"/>
              </a:buClr>
              <a:buSzPts val="2400"/>
              <a:buNone/>
            </a:pPr>
            <a:endParaRPr lang="ru-RU" i="1" dirty="0"/>
          </a:p>
          <a:p>
            <a:pPr marL="685800" lvl="1" indent="-76200" algn="l" rtl="0">
              <a:lnSpc>
                <a:spcPct val="110000"/>
              </a:lnSpc>
              <a:spcBef>
                <a:spcPts val="500"/>
              </a:spcBef>
              <a:spcAft>
                <a:spcPts val="0"/>
              </a:spcAft>
              <a:buClr>
                <a:schemeClr val="dk1"/>
              </a:buClr>
              <a:buSzPts val="2400"/>
              <a:buNone/>
            </a:pPr>
            <a:endParaRPr i="1" dirty="0"/>
          </a:p>
          <a:p>
            <a:pPr marL="0" lvl="0" indent="0" algn="l" rtl="0">
              <a:lnSpc>
                <a:spcPct val="110000"/>
              </a:lnSpc>
              <a:spcBef>
                <a:spcPts val="1000"/>
              </a:spcBef>
              <a:spcAft>
                <a:spcPts val="0"/>
              </a:spcAft>
              <a:buClr>
                <a:schemeClr val="accent2"/>
              </a:buClr>
              <a:buSzPts val="2800"/>
              <a:buNone/>
            </a:pPr>
            <a:r>
              <a:rPr lang="ru-RU" dirty="0">
                <a:solidFill>
                  <a:schemeClr val="accent2"/>
                </a:solidFill>
                <a:latin typeface="Arial"/>
                <a:ea typeface="Arial"/>
                <a:cs typeface="Arial"/>
                <a:sym typeface="Arial"/>
              </a:rPr>
              <a:t>ПОДУМАЙТЕ</a:t>
            </a:r>
            <a:endParaRPr dirty="0"/>
          </a:p>
          <a:p>
            <a:pPr marL="685800" lvl="1" indent="-228600" algn="l" rtl="0">
              <a:lnSpc>
                <a:spcPct val="110000"/>
              </a:lnSpc>
              <a:spcBef>
                <a:spcPts val="500"/>
              </a:spcBef>
              <a:spcAft>
                <a:spcPts val="0"/>
              </a:spcAft>
              <a:buClr>
                <a:schemeClr val="dk1"/>
              </a:buClr>
              <a:buSzPts val="2400"/>
              <a:buChar char="•"/>
            </a:pPr>
            <a:r>
              <a:rPr lang="ru-RU" dirty="0">
                <a:latin typeface="Arial"/>
                <a:ea typeface="Arial"/>
                <a:cs typeface="Arial"/>
                <a:sym typeface="Arial"/>
              </a:rPr>
              <a:t>Передозировка некоторыми препаратами от давления и судорог / конвульсий может вызвать шок.</a:t>
            </a:r>
            <a:endParaRPr dirty="0"/>
          </a:p>
          <a:p>
            <a:pPr marL="685800" lvl="1" indent="-228600" algn="l" rtl="0">
              <a:lnSpc>
                <a:spcPct val="110000"/>
              </a:lnSpc>
              <a:spcBef>
                <a:spcPts val="500"/>
              </a:spcBef>
              <a:spcAft>
                <a:spcPts val="0"/>
              </a:spcAft>
              <a:buClr>
                <a:schemeClr val="dk1"/>
              </a:buClr>
              <a:buSzPts val="2400"/>
              <a:buChar char="•"/>
            </a:pPr>
            <a:r>
              <a:rPr lang="ru-RU" dirty="0">
                <a:latin typeface="Arial"/>
                <a:ea typeface="Arial"/>
                <a:cs typeface="Arial"/>
                <a:sym typeface="Arial"/>
              </a:rPr>
              <a:t>Препараты, разжижающие кровь, могут усилить кровотечение.</a:t>
            </a:r>
            <a:endParaRPr dirty="0"/>
          </a:p>
          <a:p>
            <a:pPr marL="685800" lvl="1" indent="-228600" algn="l" rtl="0">
              <a:lnSpc>
                <a:spcPct val="110000"/>
              </a:lnSpc>
              <a:spcBef>
                <a:spcPts val="500"/>
              </a:spcBef>
              <a:spcAft>
                <a:spcPts val="0"/>
              </a:spcAft>
              <a:buClr>
                <a:schemeClr val="dk1"/>
              </a:buClr>
              <a:buSzPts val="2400"/>
              <a:buChar char="•"/>
            </a:pPr>
            <a:r>
              <a:rPr lang="ru-RU" dirty="0">
                <a:latin typeface="Arial"/>
                <a:ea typeface="Arial"/>
                <a:cs typeface="Arial"/>
                <a:sym typeface="Arial"/>
              </a:rPr>
              <a:t>Прием новых препаратов или их смена могут вызвать аллергическую реакцию или неожиданные побочные эффекты.</a:t>
            </a:r>
            <a:endParaRPr dirty="0"/>
          </a:p>
        </p:txBody>
      </p:sp>
      <p:pic>
        <p:nvPicPr>
          <p:cNvPr id="385" name="Google Shape;385;p19"/>
          <p:cNvPicPr preferRelativeResize="0"/>
          <p:nvPr/>
        </p:nvPicPr>
        <p:blipFill rotWithShape="1">
          <a:blip r:embed="rId3">
            <a:alphaModFix/>
          </a:blip>
          <a:srcRect/>
          <a:stretch/>
        </p:blipFill>
        <p:spPr>
          <a:xfrm>
            <a:off x="168331" y="4255715"/>
            <a:ext cx="1076641" cy="1132074"/>
          </a:xfrm>
          <a:prstGeom prst="rect">
            <a:avLst/>
          </a:prstGeom>
          <a:noFill/>
          <a:ln>
            <a:noFill/>
          </a:ln>
        </p:spPr>
      </p:pic>
      <p:pic>
        <p:nvPicPr>
          <p:cNvPr id="386" name="Google Shape;386;p19" descr="Icon&#10;&#10;Description automatically generated"/>
          <p:cNvPicPr preferRelativeResize="0"/>
          <p:nvPr/>
        </p:nvPicPr>
        <p:blipFill rotWithShape="1">
          <a:blip r:embed="rId4">
            <a:alphaModFix/>
          </a:blip>
          <a:srcRect/>
          <a:stretch/>
        </p:blipFill>
        <p:spPr>
          <a:xfrm>
            <a:off x="10108758" y="2401547"/>
            <a:ext cx="2297130" cy="1913114"/>
          </a:xfrm>
          <a:prstGeom prst="rect">
            <a:avLst/>
          </a:prstGeom>
          <a:noFill/>
          <a:ln>
            <a:noFill/>
          </a:ln>
        </p:spPr>
      </p:pic>
      <p:sp>
        <p:nvSpPr>
          <p:cNvPr id="387" name="Google Shape;387;p19"/>
          <p:cNvSpPr txBox="1"/>
          <p:nvPr/>
        </p:nvSpPr>
        <p:spPr>
          <a:xfrm>
            <a:off x="10642402" y="3994105"/>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Цели</a:t>
            </a:r>
            <a:endParaRPr/>
          </a:p>
        </p:txBody>
      </p:sp>
      <p:sp>
        <p:nvSpPr>
          <p:cNvPr id="213" name="Google Shape;213;p2"/>
          <p:cNvSpPr txBox="1">
            <a:spLocks noGrp="1"/>
          </p:cNvSpPr>
          <p:nvPr>
            <p:ph type="body" idx="1"/>
          </p:nvPr>
        </p:nvSpPr>
        <p:spPr>
          <a:xfrm>
            <a:off x="838200" y="1472057"/>
            <a:ext cx="10515600" cy="502799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F3864"/>
              </a:buClr>
              <a:buSzPts val="2000"/>
              <a:buNone/>
            </a:pPr>
            <a:r>
              <a:rPr lang="ru-RU" sz="2000" dirty="0">
                <a:solidFill>
                  <a:srgbClr val="1F3864"/>
                </a:solidFill>
                <a:latin typeface="Arial"/>
                <a:ea typeface="Arial"/>
                <a:cs typeface="Arial"/>
                <a:sym typeface="Arial"/>
              </a:rPr>
              <a:t>По окончании этого модуля вы сможете:</a:t>
            </a:r>
            <a:endParaRPr dirty="0"/>
          </a:p>
          <a:p>
            <a:pPr marL="228600" lvl="0" indent="-228600" algn="l" rtl="0">
              <a:lnSpc>
                <a:spcPct val="90000"/>
              </a:lnSpc>
              <a:spcBef>
                <a:spcPts val="1000"/>
              </a:spcBef>
              <a:spcAft>
                <a:spcPts val="0"/>
              </a:spcAft>
              <a:buClr>
                <a:srgbClr val="000000"/>
              </a:buClr>
              <a:buSzPts val="2000"/>
              <a:buFont typeface="Arial"/>
              <a:buChar char="•"/>
            </a:pPr>
            <a:r>
              <a:rPr lang="ru-RU" sz="2000" dirty="0">
                <a:solidFill>
                  <a:srgbClr val="000000"/>
                </a:solidFill>
                <a:latin typeface="Arial"/>
                <a:ea typeface="Arial"/>
                <a:cs typeface="Arial"/>
                <a:sym typeface="Arial"/>
              </a:rPr>
              <a:t>Распознавать признаки шока и низкой перфузии</a:t>
            </a:r>
            <a:endParaRPr dirty="0"/>
          </a:p>
          <a:p>
            <a:pPr marL="228600" lvl="0" indent="-228600" algn="l" rtl="0">
              <a:lnSpc>
                <a:spcPct val="90000"/>
              </a:lnSpc>
              <a:spcBef>
                <a:spcPts val="1000"/>
              </a:spcBef>
              <a:spcAft>
                <a:spcPts val="0"/>
              </a:spcAft>
              <a:buClr>
                <a:srgbClr val="000000"/>
              </a:buClr>
              <a:buSzPts val="2000"/>
              <a:buChar char="•"/>
            </a:pPr>
            <a:r>
              <a:rPr lang="ru-RU" sz="2000" dirty="0">
                <a:solidFill>
                  <a:srgbClr val="000000"/>
                </a:solidFill>
                <a:latin typeface="Arial"/>
                <a:ea typeface="Arial"/>
                <a:cs typeface="Arial"/>
                <a:sym typeface="Arial"/>
              </a:rPr>
              <a:t>Применять схему сбора анамнеза SAMPLE к пациенту в состоянии шока</a:t>
            </a:r>
            <a:endParaRPr dirty="0"/>
          </a:p>
          <a:p>
            <a:pPr marL="228600" lvl="0" indent="-228600" algn="l" rtl="0">
              <a:lnSpc>
                <a:spcPct val="90000"/>
              </a:lnSpc>
              <a:spcBef>
                <a:spcPts val="1000"/>
              </a:spcBef>
              <a:spcAft>
                <a:spcPts val="0"/>
              </a:spcAft>
              <a:buClr>
                <a:srgbClr val="000000"/>
              </a:buClr>
              <a:buSzPts val="2000"/>
              <a:buFont typeface="Arial"/>
              <a:buChar char="•"/>
            </a:pPr>
            <a:r>
              <a:rPr lang="ru-RU" sz="2000" dirty="0">
                <a:solidFill>
                  <a:srgbClr val="000000"/>
                </a:solidFill>
                <a:latin typeface="Arial"/>
                <a:ea typeface="Arial"/>
                <a:cs typeface="Arial"/>
                <a:sym typeface="Arial"/>
              </a:rPr>
              <a:t>Описать, как проводить вторичное обследование пациента в состоянии шока</a:t>
            </a:r>
            <a:endParaRPr dirty="0"/>
          </a:p>
          <a:p>
            <a:pPr marL="228600" lvl="0" indent="-228600" algn="l" rtl="0">
              <a:lnSpc>
                <a:spcPct val="90000"/>
              </a:lnSpc>
              <a:spcBef>
                <a:spcPts val="1000"/>
              </a:spcBef>
              <a:spcAft>
                <a:spcPts val="0"/>
              </a:spcAft>
              <a:buClr>
                <a:srgbClr val="000000"/>
              </a:buClr>
              <a:buSzPts val="2000"/>
              <a:buFont typeface="Arial"/>
              <a:buChar char="•"/>
            </a:pPr>
            <a:r>
              <a:rPr lang="ru-RU" sz="2000" dirty="0">
                <a:solidFill>
                  <a:srgbClr val="000000"/>
                </a:solidFill>
                <a:latin typeface="Arial"/>
                <a:ea typeface="Arial"/>
                <a:cs typeface="Arial"/>
                <a:sym typeface="Arial"/>
              </a:rPr>
              <a:t>Оценивать баланс жидкости у пациента</a:t>
            </a:r>
            <a:endParaRPr dirty="0"/>
          </a:p>
          <a:p>
            <a:pPr marL="228600" lvl="0" indent="-228600" algn="l" rtl="0">
              <a:lnSpc>
                <a:spcPct val="90000"/>
              </a:lnSpc>
              <a:spcBef>
                <a:spcPts val="1000"/>
              </a:spcBef>
              <a:spcAft>
                <a:spcPts val="0"/>
              </a:spcAft>
              <a:buClr>
                <a:srgbClr val="000000"/>
              </a:buClr>
              <a:buSzPts val="2000"/>
              <a:buFont typeface="Arial"/>
              <a:buChar char="•"/>
            </a:pPr>
            <a:r>
              <a:rPr lang="ru-RU" sz="2000" dirty="0">
                <a:solidFill>
                  <a:srgbClr val="000000"/>
                </a:solidFill>
                <a:latin typeface="Arial"/>
                <a:ea typeface="Arial"/>
                <a:cs typeface="Arial"/>
                <a:sym typeface="Arial"/>
              </a:rPr>
              <a:t>Выбрать подходящий вариант инфузионной терапии в зависимости от возраста, веса и состояния пациента</a:t>
            </a:r>
            <a:endParaRPr dirty="0"/>
          </a:p>
          <a:p>
            <a:pPr marL="228600" lvl="0" indent="-228600" algn="l" rtl="0">
              <a:lnSpc>
                <a:spcPct val="90000"/>
              </a:lnSpc>
              <a:spcBef>
                <a:spcPts val="1000"/>
              </a:spcBef>
              <a:spcAft>
                <a:spcPts val="0"/>
              </a:spcAft>
              <a:buClr>
                <a:srgbClr val="000000"/>
              </a:buClr>
              <a:buSzPts val="2000"/>
              <a:buFont typeface="Arial"/>
              <a:buChar char="•"/>
            </a:pPr>
            <a:r>
              <a:rPr lang="ru-RU" sz="2000" dirty="0">
                <a:solidFill>
                  <a:srgbClr val="000000"/>
                </a:solidFill>
                <a:latin typeface="Arial"/>
                <a:ea typeface="Arial"/>
                <a:cs typeface="Arial"/>
                <a:sym typeface="Arial"/>
              </a:rPr>
              <a:t>Распознавать признаки недоедания, анемии и ожогов и соответствующим образом корректировать инфузионную реанимацию </a:t>
            </a:r>
            <a:endParaRPr dirty="0"/>
          </a:p>
          <a:p>
            <a:pPr marL="228600" lvl="0" indent="-228600" algn="l" rtl="0">
              <a:lnSpc>
                <a:spcPct val="90000"/>
              </a:lnSpc>
              <a:spcBef>
                <a:spcPts val="1000"/>
              </a:spcBef>
              <a:spcAft>
                <a:spcPts val="0"/>
              </a:spcAft>
              <a:buClr>
                <a:srgbClr val="000000"/>
              </a:buClr>
              <a:buSzPts val="2000"/>
              <a:buChar char="•"/>
            </a:pPr>
            <a:r>
              <a:rPr lang="ru-RU" sz="2000" dirty="0">
                <a:solidFill>
                  <a:srgbClr val="000000"/>
                </a:solidFill>
                <a:latin typeface="Arial"/>
                <a:ea typeface="Arial"/>
                <a:cs typeface="Arial"/>
                <a:sym typeface="Arial"/>
              </a:rPr>
              <a:t>Перечислить причины развития шока, представляющие высокий риск</a:t>
            </a:r>
            <a:endParaRPr dirty="0"/>
          </a:p>
          <a:p>
            <a:pPr marL="228600" lvl="0" indent="-228600" algn="l" rtl="0">
              <a:lnSpc>
                <a:spcPct val="90000"/>
              </a:lnSpc>
              <a:spcBef>
                <a:spcPts val="1000"/>
              </a:spcBef>
              <a:spcAft>
                <a:spcPts val="0"/>
              </a:spcAft>
              <a:buClr>
                <a:srgbClr val="000000"/>
              </a:buClr>
              <a:buSzPts val="2000"/>
              <a:buChar char="•"/>
            </a:pPr>
            <a:r>
              <a:rPr lang="ru-RU" sz="2000" dirty="0">
                <a:solidFill>
                  <a:srgbClr val="000000"/>
                </a:solidFill>
                <a:latin typeface="Arial"/>
                <a:ea typeface="Arial"/>
                <a:cs typeface="Arial"/>
                <a:sym typeface="Arial"/>
              </a:rPr>
              <a:t>Описать критические действия при лечении пациентов в состоянии шока</a:t>
            </a:r>
            <a:endParaRPr dirty="0"/>
          </a:p>
          <a:p>
            <a:pPr marL="228600" lvl="0" indent="-228600" algn="l" rtl="0">
              <a:lnSpc>
                <a:spcPct val="90000"/>
              </a:lnSpc>
              <a:spcBef>
                <a:spcPts val="1000"/>
              </a:spcBef>
              <a:spcAft>
                <a:spcPts val="0"/>
              </a:spcAft>
              <a:buClr>
                <a:srgbClr val="000000"/>
              </a:buClr>
              <a:buSzPts val="2000"/>
              <a:buChar char="•"/>
            </a:pPr>
            <a:r>
              <a:rPr lang="ru-RU" sz="2000" dirty="0">
                <a:solidFill>
                  <a:srgbClr val="000000"/>
                </a:solidFill>
                <a:latin typeface="Arial"/>
                <a:ea typeface="Arial"/>
                <a:cs typeface="Arial"/>
                <a:sym typeface="Arial"/>
              </a:rPr>
              <a:t>Описать особые педиатрические аспекты у пациентов в состоянии шока</a:t>
            </a:r>
            <a:endParaRPr dirty="0"/>
          </a:p>
          <a:p>
            <a:pPr marL="228600" lvl="0" indent="-228600" algn="l" rtl="0">
              <a:lnSpc>
                <a:spcPct val="90000"/>
              </a:lnSpc>
              <a:spcBef>
                <a:spcPts val="1000"/>
              </a:spcBef>
              <a:spcAft>
                <a:spcPts val="0"/>
              </a:spcAft>
              <a:buClr>
                <a:srgbClr val="000000"/>
              </a:buClr>
              <a:buSzPts val="2000"/>
              <a:buChar char="•"/>
            </a:pPr>
            <a:r>
              <a:rPr lang="ru-RU" sz="2000" dirty="0">
                <a:solidFill>
                  <a:srgbClr val="000000"/>
                </a:solidFill>
                <a:latin typeface="Arial"/>
                <a:ea typeface="Arial"/>
                <a:cs typeface="Arial"/>
                <a:sym typeface="Arial"/>
              </a:rPr>
              <a:t>Определять порядок действий во время передачи и транспортировки пациентов в состоянии шока</a:t>
            </a:r>
            <a:endParaRPr sz="2000" dirty="0"/>
          </a:p>
        </p:txBody>
      </p:sp>
      <p:sp>
        <p:nvSpPr>
          <p:cNvPr id="214" name="Google Shape;214;p2"/>
          <p:cNvSpPr txBox="1"/>
          <p:nvPr/>
        </p:nvSpPr>
        <p:spPr>
          <a:xfrm>
            <a:off x="-2044" y="394276"/>
            <a:ext cx="12193740" cy="135635"/>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P</a:t>
            </a:r>
            <a:r>
              <a:rPr lang="ru-RU" sz="4000">
                <a:solidFill>
                  <a:srgbClr val="1F3864"/>
                </a:solidFill>
                <a:latin typeface="Arial"/>
                <a:ea typeface="Arial"/>
                <a:cs typeface="Arial"/>
                <a:sym typeface="Arial"/>
              </a:rPr>
              <a:t>: Анамнез жизни</a:t>
            </a:r>
            <a:endParaRPr/>
          </a:p>
        </p:txBody>
      </p:sp>
      <p:sp>
        <p:nvSpPr>
          <p:cNvPr id="394" name="Google Shape;394;p20"/>
          <p:cNvSpPr txBox="1">
            <a:spLocks noGrp="1"/>
          </p:cNvSpPr>
          <p:nvPr>
            <p:ph type="body" idx="1"/>
          </p:nvPr>
        </p:nvSpPr>
        <p:spPr>
          <a:xfrm>
            <a:off x="710005" y="1802762"/>
            <a:ext cx="8261873" cy="4557922"/>
          </a:xfrm>
          <a:prstGeom prst="rect">
            <a:avLst/>
          </a:prstGeom>
          <a:noFill/>
          <a:ln>
            <a:noFill/>
          </a:ln>
        </p:spPr>
        <p:txBody>
          <a:bodyPr spcFirstLastPara="1" wrap="square" lIns="91425" tIns="45700" rIns="91425" bIns="45700" anchor="ctr" anchorCtr="0">
            <a:normAutofit fontScale="85000" lnSpcReduction="20000"/>
          </a:bodyPr>
          <a:lstStyle/>
          <a:p>
            <a:pPr marL="0" lvl="0" indent="0" algn="l" rtl="0">
              <a:lnSpc>
                <a:spcPct val="110000"/>
              </a:lnSpc>
              <a:spcBef>
                <a:spcPts val="0"/>
              </a:spcBef>
              <a:spcAft>
                <a:spcPts val="0"/>
              </a:spcAft>
              <a:buClr>
                <a:schemeClr val="dk1"/>
              </a:buClr>
              <a:buSzPct val="100000"/>
              <a:buNone/>
            </a:pPr>
            <a:r>
              <a:rPr lang="ru-RU" b="1" dirty="0">
                <a:latin typeface="Arial"/>
                <a:ea typeface="Arial"/>
                <a:cs typeface="Arial"/>
                <a:sym typeface="Arial"/>
              </a:rPr>
              <a:t>СПРОСИТЕ</a:t>
            </a:r>
            <a:endParaRPr dirty="0"/>
          </a:p>
          <a:p>
            <a:pPr marL="685800" lvl="1" indent="-228600" algn="l" rtl="0">
              <a:lnSpc>
                <a:spcPct val="110000"/>
              </a:lnSpc>
              <a:spcBef>
                <a:spcPts val="0"/>
              </a:spcBef>
              <a:spcAft>
                <a:spcPts val="0"/>
              </a:spcAft>
              <a:buClr>
                <a:schemeClr val="dk1"/>
              </a:buClr>
              <a:buSzPct val="100000"/>
              <a:buChar char="•"/>
            </a:pPr>
            <a:r>
              <a:rPr lang="ru-RU" dirty="0">
                <a:latin typeface="Arial"/>
                <a:ea typeface="Arial"/>
                <a:cs typeface="Arial"/>
                <a:sym typeface="Arial"/>
              </a:rPr>
              <a:t>Есть ли беременность или недавние роды в анамнезе?</a:t>
            </a:r>
            <a:endParaRPr dirty="0"/>
          </a:p>
          <a:p>
            <a:pPr marL="685800" lvl="1" indent="-228600" algn="l" rtl="0">
              <a:lnSpc>
                <a:spcPct val="110000"/>
              </a:lnSpc>
              <a:spcBef>
                <a:spcPts val="0"/>
              </a:spcBef>
              <a:spcAft>
                <a:spcPts val="0"/>
              </a:spcAft>
              <a:buClr>
                <a:schemeClr val="dk1"/>
              </a:buClr>
              <a:buSzPct val="100000"/>
              <a:buChar char="•"/>
            </a:pPr>
            <a:r>
              <a:rPr lang="ru-RU" dirty="0">
                <a:latin typeface="Arial"/>
                <a:ea typeface="Arial"/>
                <a:cs typeface="Arial"/>
                <a:sym typeface="Arial"/>
              </a:rPr>
              <a:t>Недавно перенесенные операции?</a:t>
            </a:r>
            <a:endParaRPr dirty="0"/>
          </a:p>
          <a:p>
            <a:pPr marL="685800" lvl="1" indent="-228600" algn="l" rtl="0">
              <a:lnSpc>
                <a:spcPct val="110000"/>
              </a:lnSpc>
              <a:spcBef>
                <a:spcPts val="0"/>
              </a:spcBef>
              <a:spcAft>
                <a:spcPts val="0"/>
              </a:spcAft>
              <a:buClr>
                <a:schemeClr val="dk1"/>
              </a:buClr>
              <a:buSzPct val="100000"/>
              <a:buChar char="•"/>
            </a:pPr>
            <a:r>
              <a:rPr lang="ru-RU" dirty="0">
                <a:latin typeface="Arial"/>
                <a:ea typeface="Arial"/>
                <a:cs typeface="Arial"/>
                <a:sym typeface="Arial"/>
              </a:rPr>
              <a:t>Болезни сердца (инфаркт или проблемы с сердечным клапаном) в анамнезе?</a:t>
            </a:r>
            <a:endParaRPr dirty="0"/>
          </a:p>
          <a:p>
            <a:pPr marL="685800" lvl="1" indent="-228600" algn="l" rtl="0">
              <a:lnSpc>
                <a:spcPct val="110000"/>
              </a:lnSpc>
              <a:spcBef>
                <a:spcPts val="0"/>
              </a:spcBef>
              <a:spcAft>
                <a:spcPts val="0"/>
              </a:spcAft>
              <a:buClr>
                <a:schemeClr val="dk1"/>
              </a:buClr>
              <a:buSzPct val="100000"/>
              <a:buChar char="•"/>
            </a:pPr>
            <a:r>
              <a:rPr lang="ru-RU" dirty="0">
                <a:latin typeface="Arial"/>
                <a:ea typeface="Arial"/>
                <a:cs typeface="Arial"/>
                <a:sym typeface="Arial"/>
              </a:rPr>
              <a:t>ВИЧ в анамнезе? </a:t>
            </a:r>
            <a:endParaRPr dirty="0"/>
          </a:p>
          <a:p>
            <a:pPr marL="685800" lvl="1" indent="-87630" algn="l" rtl="0">
              <a:lnSpc>
                <a:spcPct val="110000"/>
              </a:lnSpc>
              <a:spcBef>
                <a:spcPts val="0"/>
              </a:spcBef>
              <a:spcAft>
                <a:spcPts val="0"/>
              </a:spcAft>
              <a:buClr>
                <a:schemeClr val="dk1"/>
              </a:buClr>
              <a:buSzPct val="100000"/>
              <a:buNone/>
            </a:pPr>
            <a:endParaRPr dirty="0">
              <a:solidFill>
                <a:srgbClr val="000000"/>
              </a:solidFill>
              <a:latin typeface="Arial"/>
              <a:ea typeface="Arial"/>
              <a:cs typeface="Arial"/>
              <a:sym typeface="Arial"/>
            </a:endParaRPr>
          </a:p>
          <a:p>
            <a:pPr marL="457200" lvl="1" indent="0" algn="l" rtl="0">
              <a:lnSpc>
                <a:spcPct val="110000"/>
              </a:lnSpc>
              <a:spcBef>
                <a:spcPts val="500"/>
              </a:spcBef>
              <a:spcAft>
                <a:spcPts val="0"/>
              </a:spcAft>
              <a:buClr>
                <a:schemeClr val="accent2"/>
              </a:buClr>
              <a:buSzPct val="100000"/>
              <a:buNone/>
            </a:pPr>
            <a:r>
              <a:rPr lang="ru-RU" dirty="0">
                <a:solidFill>
                  <a:schemeClr val="accent2"/>
                </a:solidFill>
                <a:latin typeface="Arial"/>
                <a:ea typeface="Arial"/>
                <a:cs typeface="Arial"/>
                <a:sym typeface="Arial"/>
              </a:rPr>
              <a:t>ПОДУМАЙТЕ</a:t>
            </a:r>
            <a:endParaRPr dirty="0"/>
          </a:p>
          <a:p>
            <a:pPr marL="800100" lvl="1" indent="-342900" algn="l" rtl="0">
              <a:lnSpc>
                <a:spcPct val="110000"/>
              </a:lnSpc>
              <a:spcBef>
                <a:spcPts val="0"/>
              </a:spcBef>
              <a:spcAft>
                <a:spcPts val="0"/>
              </a:spcAft>
              <a:buClr>
                <a:schemeClr val="dk1"/>
              </a:buClr>
              <a:buSzPct val="100000"/>
              <a:buChar char="•"/>
            </a:pPr>
            <a:r>
              <a:rPr lang="ru-RU" dirty="0">
                <a:latin typeface="Arial"/>
                <a:ea typeface="Arial"/>
                <a:cs typeface="Arial"/>
                <a:sym typeface="Arial"/>
              </a:rPr>
              <a:t>Шок может быть следствием послеродового кровотечения или разрыва внематочной беременности.</a:t>
            </a:r>
            <a:endParaRPr dirty="0"/>
          </a:p>
          <a:p>
            <a:pPr marL="800100" lvl="1" indent="-342900" algn="l" rtl="0">
              <a:lnSpc>
                <a:spcPct val="110000"/>
              </a:lnSpc>
              <a:spcBef>
                <a:spcPts val="0"/>
              </a:spcBef>
              <a:spcAft>
                <a:spcPts val="0"/>
              </a:spcAft>
              <a:buClr>
                <a:schemeClr val="dk1"/>
              </a:buClr>
              <a:buSzPct val="100000"/>
              <a:buChar char="•"/>
            </a:pPr>
            <a:r>
              <a:rPr lang="ru-RU" dirty="0">
                <a:latin typeface="Arial"/>
                <a:ea typeface="Arial"/>
                <a:cs typeface="Arial"/>
                <a:sym typeface="Arial"/>
              </a:rPr>
              <a:t>Шок может быть вызван внутренним кровотечением или инфекцией после операции.</a:t>
            </a:r>
            <a:endParaRPr dirty="0"/>
          </a:p>
          <a:p>
            <a:pPr marL="800100" lvl="1" indent="-342900" algn="l" rtl="0">
              <a:lnSpc>
                <a:spcPct val="110000"/>
              </a:lnSpc>
              <a:spcBef>
                <a:spcPts val="0"/>
              </a:spcBef>
              <a:spcAft>
                <a:spcPts val="0"/>
              </a:spcAft>
              <a:buClr>
                <a:schemeClr val="dk1"/>
              </a:buClr>
              <a:buSzPct val="100000"/>
              <a:buChar char="•"/>
            </a:pPr>
            <a:r>
              <a:rPr lang="ru-RU" dirty="0">
                <a:latin typeface="Arial"/>
                <a:ea typeface="Arial"/>
                <a:cs typeface="Arial"/>
                <a:sym typeface="Arial"/>
              </a:rPr>
              <a:t>Пациенты с сердечными заболеваниями подвержены риску ухудшения сердечной функции.</a:t>
            </a:r>
            <a:endParaRPr dirty="0"/>
          </a:p>
          <a:p>
            <a:pPr marL="800100" lvl="1" indent="-342900" algn="l" rtl="0">
              <a:lnSpc>
                <a:spcPct val="110000"/>
              </a:lnSpc>
              <a:spcBef>
                <a:spcPts val="0"/>
              </a:spcBef>
              <a:spcAft>
                <a:spcPts val="0"/>
              </a:spcAft>
              <a:buClr>
                <a:schemeClr val="dk1"/>
              </a:buClr>
              <a:buSzPct val="100000"/>
              <a:buChar char="•"/>
            </a:pPr>
            <a:r>
              <a:rPr lang="ru-RU" dirty="0">
                <a:latin typeface="Arial"/>
                <a:ea typeface="Arial"/>
                <a:cs typeface="Arial"/>
                <a:sym typeface="Arial"/>
              </a:rPr>
              <a:t>ВИЧ может повышать риск инфекции.</a:t>
            </a:r>
            <a:endParaRPr dirty="0"/>
          </a:p>
        </p:txBody>
      </p:sp>
      <p:pic>
        <p:nvPicPr>
          <p:cNvPr id="395" name="Google Shape;395;p20"/>
          <p:cNvPicPr preferRelativeResize="0"/>
          <p:nvPr/>
        </p:nvPicPr>
        <p:blipFill rotWithShape="1">
          <a:blip r:embed="rId3">
            <a:alphaModFix/>
          </a:blip>
          <a:srcRect/>
          <a:stretch/>
        </p:blipFill>
        <p:spPr>
          <a:xfrm>
            <a:off x="171684" y="4614303"/>
            <a:ext cx="1076641" cy="1132074"/>
          </a:xfrm>
          <a:prstGeom prst="rect">
            <a:avLst/>
          </a:prstGeom>
          <a:noFill/>
          <a:ln>
            <a:noFill/>
          </a:ln>
        </p:spPr>
      </p:pic>
      <p:pic>
        <p:nvPicPr>
          <p:cNvPr id="396" name="Google Shape;396;p20"/>
          <p:cNvPicPr preferRelativeResize="0"/>
          <p:nvPr/>
        </p:nvPicPr>
        <p:blipFill rotWithShape="1">
          <a:blip r:embed="rId4">
            <a:alphaModFix/>
          </a:blip>
          <a:srcRect/>
          <a:stretch/>
        </p:blipFill>
        <p:spPr>
          <a:xfrm>
            <a:off x="9021584" y="780954"/>
            <a:ext cx="3070011" cy="2347808"/>
          </a:xfrm>
          <a:prstGeom prst="rect">
            <a:avLst/>
          </a:prstGeom>
          <a:noFill/>
          <a:ln>
            <a:noFill/>
          </a:ln>
        </p:spPr>
      </p:pic>
      <p:sp>
        <p:nvSpPr>
          <p:cNvPr id="397" name="Google Shape;397;p20"/>
          <p:cNvSpPr txBox="1"/>
          <p:nvPr/>
        </p:nvSpPr>
        <p:spPr>
          <a:xfrm>
            <a:off x="9590314" y="3167390"/>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L</a:t>
            </a:r>
            <a:r>
              <a:rPr lang="ru-RU" sz="4000">
                <a:solidFill>
                  <a:srgbClr val="1F3864"/>
                </a:solidFill>
                <a:latin typeface="Arial"/>
                <a:ea typeface="Arial"/>
                <a:cs typeface="Arial"/>
                <a:sym typeface="Arial"/>
              </a:rPr>
              <a:t>: Последний прием пищи / питья</a:t>
            </a:r>
            <a:endParaRPr/>
          </a:p>
        </p:txBody>
      </p:sp>
      <p:sp>
        <p:nvSpPr>
          <p:cNvPr id="404" name="Google Shape;404;p21"/>
          <p:cNvSpPr txBox="1">
            <a:spLocks noGrp="1"/>
          </p:cNvSpPr>
          <p:nvPr>
            <p:ph type="body" idx="1"/>
          </p:nvPr>
        </p:nvSpPr>
        <p:spPr>
          <a:xfrm>
            <a:off x="1326776" y="1825625"/>
            <a:ext cx="8868258" cy="43513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None/>
            </a:pPr>
            <a:r>
              <a:rPr lang="ru-RU" b="1" dirty="0">
                <a:latin typeface="Arial"/>
                <a:ea typeface="Arial"/>
                <a:cs typeface="Arial"/>
                <a:sym typeface="Arial"/>
              </a:rPr>
              <a:t>СПРОСИТЕ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Когда пациент в последний раз ел или пил?</a:t>
            </a:r>
            <a:endParaRPr dirty="0"/>
          </a:p>
          <a:p>
            <a:pPr marL="685800" lvl="1" indent="-76200" algn="l" rtl="0">
              <a:lnSpc>
                <a:spcPct val="90000"/>
              </a:lnSpc>
              <a:spcBef>
                <a:spcPts val="500"/>
              </a:spcBef>
              <a:spcAft>
                <a:spcPts val="0"/>
              </a:spcAft>
              <a:buClr>
                <a:schemeClr val="dk1"/>
              </a:buClr>
              <a:buSzPts val="2400"/>
              <a:buNone/>
            </a:pPr>
            <a:endParaRPr dirty="0"/>
          </a:p>
          <a:p>
            <a:pPr marL="685800" lvl="1" indent="-76200" algn="l" rtl="0">
              <a:lnSpc>
                <a:spcPct val="90000"/>
              </a:lnSpc>
              <a:spcBef>
                <a:spcPts val="500"/>
              </a:spcBef>
              <a:spcAft>
                <a:spcPts val="0"/>
              </a:spcAft>
              <a:buClr>
                <a:schemeClr val="dk1"/>
              </a:buClr>
              <a:buSzPts val="2400"/>
              <a:buNone/>
            </a:pPr>
            <a:endParaRPr dirty="0"/>
          </a:p>
          <a:p>
            <a:pPr marL="0" lvl="0" indent="0" algn="l" rtl="0">
              <a:lnSpc>
                <a:spcPct val="90000"/>
              </a:lnSpc>
              <a:spcBef>
                <a:spcPts val="1000"/>
              </a:spcBef>
              <a:spcAft>
                <a:spcPts val="0"/>
              </a:spcAft>
              <a:buClr>
                <a:schemeClr val="accent2"/>
              </a:buClr>
              <a:buSzPts val="2800"/>
              <a:buNone/>
            </a:pPr>
            <a:r>
              <a:rPr lang="ru-RU" dirty="0">
                <a:solidFill>
                  <a:schemeClr val="accent2"/>
                </a:solidFill>
                <a:latin typeface="Arial"/>
                <a:ea typeface="Arial"/>
                <a:cs typeface="Arial"/>
                <a:sym typeface="Arial"/>
              </a:rPr>
              <a:t>ПОДУМАЙТЕ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У человека, который плохо ест или пьет, может развиться сильное обезвоживание.</a:t>
            </a:r>
            <a:endParaRPr dirty="0"/>
          </a:p>
        </p:txBody>
      </p:sp>
      <p:pic>
        <p:nvPicPr>
          <p:cNvPr id="405" name="Google Shape;405;p21"/>
          <p:cNvPicPr preferRelativeResize="0"/>
          <p:nvPr/>
        </p:nvPicPr>
        <p:blipFill rotWithShape="1">
          <a:blip r:embed="rId3">
            <a:alphaModFix/>
          </a:blip>
          <a:srcRect/>
          <a:stretch/>
        </p:blipFill>
        <p:spPr>
          <a:xfrm>
            <a:off x="427916" y="4710731"/>
            <a:ext cx="1076641" cy="11320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E</a:t>
            </a:r>
            <a:r>
              <a:rPr lang="ru-RU" sz="4000">
                <a:solidFill>
                  <a:srgbClr val="1F3864"/>
                </a:solidFill>
                <a:latin typeface="Arial"/>
                <a:ea typeface="Arial"/>
                <a:cs typeface="Arial"/>
                <a:sym typeface="Arial"/>
              </a:rPr>
              <a:t>: События, ставшие причиной травмы / болезни </a:t>
            </a:r>
            <a:endParaRPr/>
          </a:p>
        </p:txBody>
      </p:sp>
      <p:sp>
        <p:nvSpPr>
          <p:cNvPr id="412" name="Google Shape;412;p22"/>
          <p:cNvSpPr txBox="1"/>
          <p:nvPr/>
        </p:nvSpPr>
        <p:spPr>
          <a:xfrm>
            <a:off x="1272988" y="1825625"/>
            <a:ext cx="9495704"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ru-RU" sz="2400" b="1" dirty="0">
                <a:solidFill>
                  <a:schemeClr val="dk1"/>
                </a:solidFill>
                <a:latin typeface="Arial"/>
                <a:ea typeface="Arial"/>
                <a:cs typeface="Arial"/>
                <a:sym typeface="Arial"/>
              </a:rPr>
              <a:t>СПРОСИТЕ</a:t>
            </a:r>
            <a:endParaRPr dirty="0"/>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Были ли какие-либо недавние травмы?</a:t>
            </a:r>
            <a:endParaRPr dirty="0"/>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accent2"/>
              </a:buClr>
              <a:buSzPts val="2400"/>
              <a:buFont typeface="Arial"/>
              <a:buNone/>
            </a:pPr>
            <a:r>
              <a:rPr lang="ru-RU" sz="2400" dirty="0">
                <a:solidFill>
                  <a:schemeClr val="accent2"/>
                </a:solidFill>
                <a:latin typeface="Arial"/>
                <a:ea typeface="Arial"/>
                <a:cs typeface="Arial"/>
                <a:sym typeface="Arial"/>
              </a:rPr>
              <a:t>ПОДУМАЙТЕ</a:t>
            </a:r>
            <a:endParaRPr dirty="0"/>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Травма может вызвать:</a:t>
            </a:r>
            <a:endParaRPr dirty="0"/>
          </a:p>
          <a:p>
            <a:pPr marL="1257300" marR="0" lvl="2" indent="-342900" algn="l" rtl="0">
              <a:lnSpc>
                <a:spcPct val="90000"/>
              </a:lnSpc>
              <a:spcBef>
                <a:spcPts val="500"/>
              </a:spcBef>
              <a:spcAft>
                <a:spcPts val="0"/>
              </a:spcAft>
              <a:buClr>
                <a:schemeClr val="dk1"/>
              </a:buClr>
              <a:buSzPts val="2400"/>
              <a:buFont typeface="Wingdings" panose="05000000000000000000" pitchFamily="2" charset="2"/>
              <a:buChar char="ü"/>
            </a:pPr>
            <a:r>
              <a:rPr lang="ru-RU" sz="2400" b="0" i="0" u="none" strike="noStrike" cap="none" dirty="0">
                <a:solidFill>
                  <a:schemeClr val="dk1"/>
                </a:solidFill>
                <a:latin typeface="Arial"/>
                <a:ea typeface="Arial"/>
                <a:cs typeface="Arial"/>
                <a:sym typeface="Arial"/>
              </a:rPr>
              <a:t>Скрытое внутреннее кровотечение</a:t>
            </a:r>
            <a:endParaRPr dirty="0"/>
          </a:p>
          <a:p>
            <a:pPr marL="1257300" marR="0" lvl="2" indent="-342900" algn="l" rtl="0">
              <a:lnSpc>
                <a:spcPct val="90000"/>
              </a:lnSpc>
              <a:spcBef>
                <a:spcPts val="500"/>
              </a:spcBef>
              <a:spcAft>
                <a:spcPts val="0"/>
              </a:spcAft>
              <a:buClr>
                <a:schemeClr val="dk1"/>
              </a:buClr>
              <a:buSzPts val="2400"/>
              <a:buFont typeface="Wingdings" panose="05000000000000000000" pitchFamily="2" charset="2"/>
              <a:buChar char="ü"/>
            </a:pPr>
            <a:r>
              <a:rPr lang="ru-RU" sz="2400" b="0" i="0" u="none" strike="noStrike" cap="none" dirty="0">
                <a:solidFill>
                  <a:schemeClr val="dk1"/>
                </a:solidFill>
                <a:latin typeface="Arial"/>
                <a:ea typeface="Arial"/>
                <a:cs typeface="Arial"/>
                <a:sym typeface="Arial"/>
              </a:rPr>
              <a:t>Напряженный пневмоторакс</a:t>
            </a:r>
            <a:endParaRPr dirty="0"/>
          </a:p>
          <a:p>
            <a:pPr marL="1257300" marR="0" lvl="2" indent="-342900" algn="l" rtl="0">
              <a:lnSpc>
                <a:spcPct val="90000"/>
              </a:lnSpc>
              <a:spcBef>
                <a:spcPts val="500"/>
              </a:spcBef>
              <a:spcAft>
                <a:spcPts val="0"/>
              </a:spcAft>
              <a:buClr>
                <a:schemeClr val="dk1"/>
              </a:buClr>
              <a:buSzPts val="2400"/>
              <a:buFont typeface="Wingdings" panose="05000000000000000000" pitchFamily="2" charset="2"/>
              <a:buChar char="ü"/>
            </a:pPr>
            <a:r>
              <a:rPr lang="ru-RU" sz="2400" b="0" i="0" u="none" strike="noStrike" cap="none" dirty="0">
                <a:solidFill>
                  <a:schemeClr val="dk1"/>
                </a:solidFill>
                <a:latin typeface="Arial"/>
                <a:ea typeface="Arial"/>
                <a:cs typeface="Arial"/>
                <a:sym typeface="Arial"/>
              </a:rPr>
              <a:t>Ушиб или кровотечение в области сердца.</a:t>
            </a:r>
            <a:endParaRPr dirty="0"/>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Травма шеи или спины может привести к повреждению спинного мозга:</a:t>
            </a:r>
            <a:endParaRPr dirty="0"/>
          </a:p>
          <a:p>
            <a:pPr marL="1257300" marR="0" lvl="2" indent="-342900" algn="l" rtl="0">
              <a:lnSpc>
                <a:spcPct val="90000"/>
              </a:lnSpc>
              <a:spcBef>
                <a:spcPts val="500"/>
              </a:spcBef>
              <a:spcAft>
                <a:spcPts val="0"/>
              </a:spcAft>
              <a:buClr>
                <a:schemeClr val="dk1"/>
              </a:buClr>
              <a:buSzPts val="2400"/>
              <a:buFont typeface="Wingdings" panose="05000000000000000000" pitchFamily="2" charset="2"/>
              <a:buChar char="ü"/>
            </a:pPr>
            <a:r>
              <a:rPr lang="ru-RU" sz="2400" b="0" i="0" u="none" strike="noStrike" cap="none" dirty="0">
                <a:solidFill>
                  <a:schemeClr val="dk1"/>
                </a:solidFill>
                <a:latin typeface="Arial"/>
                <a:ea typeface="Arial"/>
                <a:cs typeface="Arial"/>
                <a:sym typeface="Arial"/>
              </a:rPr>
              <a:t>Это приводит к нарушению способности кровеносных сосудов поддерживать артериальное давление.</a:t>
            </a:r>
            <a:endParaRPr dirty="0"/>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p:txBody>
      </p:sp>
      <p:pic>
        <p:nvPicPr>
          <p:cNvPr id="413" name="Google Shape;413;p22"/>
          <p:cNvPicPr preferRelativeResize="0"/>
          <p:nvPr/>
        </p:nvPicPr>
        <p:blipFill rotWithShape="1">
          <a:blip r:embed="rId3">
            <a:alphaModFix/>
          </a:blip>
          <a:srcRect/>
          <a:stretch/>
        </p:blipFill>
        <p:spPr>
          <a:xfrm>
            <a:off x="346667" y="3658212"/>
            <a:ext cx="1260655" cy="1325562"/>
          </a:xfrm>
          <a:prstGeom prst="rect">
            <a:avLst/>
          </a:prstGeom>
          <a:noFill/>
          <a:ln>
            <a:noFill/>
          </a:ln>
        </p:spPr>
      </p:pic>
      <p:pic>
        <p:nvPicPr>
          <p:cNvPr id="414" name="Google Shape;414;p22" descr="A picture containing text&#10;&#10;Description automatically generated"/>
          <p:cNvPicPr preferRelativeResize="0"/>
          <p:nvPr/>
        </p:nvPicPr>
        <p:blipFill rotWithShape="1">
          <a:blip r:embed="rId4">
            <a:alphaModFix/>
          </a:blip>
          <a:srcRect/>
          <a:stretch/>
        </p:blipFill>
        <p:spPr>
          <a:xfrm>
            <a:off x="8610600" y="1825625"/>
            <a:ext cx="2743200" cy="1913114"/>
          </a:xfrm>
          <a:prstGeom prst="rect">
            <a:avLst/>
          </a:prstGeom>
          <a:noFill/>
          <a:ln>
            <a:noFill/>
          </a:ln>
        </p:spPr>
      </p:pic>
      <p:sp>
        <p:nvSpPr>
          <p:cNvPr id="415" name="Google Shape;415;p22"/>
          <p:cNvSpPr txBox="1"/>
          <p:nvPr/>
        </p:nvSpPr>
        <p:spPr>
          <a:xfrm>
            <a:off x="9100457" y="3612066"/>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E</a:t>
            </a:r>
            <a:r>
              <a:rPr lang="ru-RU" sz="4000">
                <a:solidFill>
                  <a:srgbClr val="1F3864"/>
                </a:solidFill>
                <a:latin typeface="Arial"/>
                <a:ea typeface="Arial"/>
                <a:cs typeface="Arial"/>
                <a:sym typeface="Arial"/>
              </a:rPr>
              <a:t>: События, ставшие причиной травмы / болезни </a:t>
            </a:r>
            <a:endParaRPr/>
          </a:p>
        </p:txBody>
      </p:sp>
      <p:sp>
        <p:nvSpPr>
          <p:cNvPr id="422" name="Google Shape;422;p23"/>
          <p:cNvSpPr txBox="1"/>
          <p:nvPr/>
        </p:nvSpPr>
        <p:spPr>
          <a:xfrm>
            <a:off x="1272988" y="1825625"/>
            <a:ext cx="9495704" cy="4351338"/>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800"/>
              <a:buFont typeface="Arial"/>
              <a:buNone/>
            </a:pPr>
            <a:r>
              <a:rPr lang="ru-RU" sz="2800" b="1" dirty="0">
                <a:solidFill>
                  <a:schemeClr val="dk1"/>
                </a:solidFill>
                <a:latin typeface="Arial"/>
                <a:ea typeface="Arial"/>
                <a:cs typeface="Arial"/>
                <a:sym typeface="Arial"/>
              </a:rPr>
              <a:t>СПРОСИТЕ</a:t>
            </a:r>
            <a:endParaRPr dirty="0"/>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Были ли какие-либо недавние заболевания?</a:t>
            </a:r>
            <a:endParaRPr dirty="0"/>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accent2"/>
              </a:buClr>
              <a:buSzPts val="2800"/>
              <a:buFont typeface="Arial"/>
              <a:buNone/>
            </a:pPr>
            <a:r>
              <a:rPr lang="ru-RU" sz="2800" dirty="0">
                <a:solidFill>
                  <a:schemeClr val="accent2"/>
                </a:solidFill>
                <a:latin typeface="Arial"/>
                <a:ea typeface="Arial"/>
                <a:cs typeface="Arial"/>
                <a:sym typeface="Arial"/>
              </a:rPr>
              <a:t>ПОДУМАЙТЕ</a:t>
            </a:r>
            <a:endParaRPr dirty="0"/>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Любая инфекция может вызвать заражение крови, которое приводит к шоку.</a:t>
            </a:r>
            <a:endParaRPr sz="2400" b="0" i="0" u="none" strike="noStrike" cap="none" dirty="0">
              <a:solidFill>
                <a:schemeClr val="dk1"/>
              </a:solidFill>
              <a:latin typeface="Arial"/>
              <a:ea typeface="Arial"/>
              <a:cs typeface="Arial"/>
              <a:sym typeface="Arial"/>
            </a:endParaRPr>
          </a:p>
        </p:txBody>
      </p:sp>
      <p:pic>
        <p:nvPicPr>
          <p:cNvPr id="423" name="Google Shape;423;p23"/>
          <p:cNvPicPr preferRelativeResize="0"/>
          <p:nvPr/>
        </p:nvPicPr>
        <p:blipFill rotWithShape="1">
          <a:blip r:embed="rId3">
            <a:alphaModFix/>
          </a:blip>
          <a:srcRect/>
          <a:stretch/>
        </p:blipFill>
        <p:spPr>
          <a:xfrm>
            <a:off x="299879" y="4939129"/>
            <a:ext cx="1076641" cy="1132074"/>
          </a:xfrm>
          <a:prstGeom prst="rect">
            <a:avLst/>
          </a:prstGeom>
          <a:noFill/>
          <a:ln>
            <a:noFill/>
          </a:ln>
        </p:spPr>
      </p:pic>
      <p:pic>
        <p:nvPicPr>
          <p:cNvPr id="424" name="Google Shape;424;p23" descr="A picture containing text&#10;&#10;Description automatically generated"/>
          <p:cNvPicPr preferRelativeResize="0"/>
          <p:nvPr/>
        </p:nvPicPr>
        <p:blipFill rotWithShape="1">
          <a:blip r:embed="rId4">
            <a:alphaModFix/>
          </a:blip>
          <a:srcRect/>
          <a:stretch/>
        </p:blipFill>
        <p:spPr>
          <a:xfrm>
            <a:off x="8800578" y="2072569"/>
            <a:ext cx="2743200" cy="1913562"/>
          </a:xfrm>
          <a:prstGeom prst="rect">
            <a:avLst/>
          </a:prstGeom>
          <a:noFill/>
          <a:ln>
            <a:noFill/>
          </a:ln>
        </p:spPr>
      </p:pic>
      <p:sp>
        <p:nvSpPr>
          <p:cNvPr id="425" name="Google Shape;425;p23"/>
          <p:cNvSpPr txBox="1"/>
          <p:nvPr/>
        </p:nvSpPr>
        <p:spPr>
          <a:xfrm>
            <a:off x="9290435" y="3992980"/>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rPr>
              <a:t>Вопрос из рабочей тетради № 1</a:t>
            </a:r>
            <a:endParaRPr dirty="0"/>
          </a:p>
        </p:txBody>
      </p:sp>
      <p:sp>
        <p:nvSpPr>
          <p:cNvPr id="432" name="Google Shape;432;p24"/>
          <p:cNvSpPr txBox="1">
            <a:spLocks noGrp="1"/>
          </p:cNvSpPr>
          <p:nvPr>
            <p:ph type="body" idx="1"/>
          </p:nvPr>
        </p:nvSpPr>
        <p:spPr>
          <a:xfrm>
            <a:off x="838200" y="2061881"/>
            <a:ext cx="10515600" cy="411508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400"/>
              <a:buNone/>
            </a:pPr>
            <a:r>
              <a:rPr lang="ru-RU" sz="2400"/>
              <a:t>Используя приведенный выше раздел рабочей тетради, перечислите шесть вопросов о признаках и симптомах, которые вы бы задали при сборе анамнеза SAMPLE.</a:t>
            </a:r>
            <a:endParaRPr/>
          </a:p>
          <a:p>
            <a:pPr marL="0" lvl="0" indent="0" algn="l" rtl="0">
              <a:lnSpc>
                <a:spcPct val="90000"/>
              </a:lnSpc>
              <a:spcBef>
                <a:spcPts val="1000"/>
              </a:spcBef>
              <a:spcAft>
                <a:spcPts val="0"/>
              </a:spcAft>
              <a:buClr>
                <a:schemeClr val="dk1"/>
              </a:buClr>
              <a:buSzPts val="2400"/>
              <a:buNone/>
            </a:pPr>
            <a:endParaRPr sz="2400"/>
          </a:p>
          <a:p>
            <a:pPr marL="0" lvl="0" indent="0" algn="l" rtl="0">
              <a:lnSpc>
                <a:spcPct val="90000"/>
              </a:lnSpc>
              <a:spcBef>
                <a:spcPts val="1000"/>
              </a:spcBef>
              <a:spcAft>
                <a:spcPts val="0"/>
              </a:spcAft>
              <a:buClr>
                <a:schemeClr val="dk1"/>
              </a:buClr>
              <a:buSzPts val="2400"/>
              <a:buNone/>
            </a:pPr>
            <a:r>
              <a:rPr lang="ru-RU" sz="2400"/>
              <a:t>1.</a:t>
            </a:r>
            <a:endParaRPr/>
          </a:p>
          <a:p>
            <a:pPr marL="0" lvl="0" indent="0" algn="l" rtl="0">
              <a:lnSpc>
                <a:spcPct val="90000"/>
              </a:lnSpc>
              <a:spcBef>
                <a:spcPts val="1000"/>
              </a:spcBef>
              <a:spcAft>
                <a:spcPts val="0"/>
              </a:spcAft>
              <a:buClr>
                <a:schemeClr val="dk1"/>
              </a:buClr>
              <a:buSzPts val="2400"/>
              <a:buNone/>
            </a:pPr>
            <a:r>
              <a:rPr lang="ru-RU" sz="2400"/>
              <a:t>2.</a:t>
            </a:r>
            <a:endParaRPr/>
          </a:p>
          <a:p>
            <a:pPr marL="0" lvl="0" indent="0" algn="l" rtl="0">
              <a:lnSpc>
                <a:spcPct val="90000"/>
              </a:lnSpc>
              <a:spcBef>
                <a:spcPts val="1000"/>
              </a:spcBef>
              <a:spcAft>
                <a:spcPts val="0"/>
              </a:spcAft>
              <a:buClr>
                <a:schemeClr val="dk1"/>
              </a:buClr>
              <a:buSzPts val="2400"/>
              <a:buNone/>
            </a:pPr>
            <a:r>
              <a:rPr lang="ru-RU" sz="2400"/>
              <a:t>3.</a:t>
            </a:r>
            <a:endParaRPr/>
          </a:p>
          <a:p>
            <a:pPr marL="0" lvl="0" indent="0" algn="l" rtl="0">
              <a:lnSpc>
                <a:spcPct val="90000"/>
              </a:lnSpc>
              <a:spcBef>
                <a:spcPts val="1000"/>
              </a:spcBef>
              <a:spcAft>
                <a:spcPts val="0"/>
              </a:spcAft>
              <a:buClr>
                <a:schemeClr val="dk1"/>
              </a:buClr>
              <a:buSzPts val="2400"/>
              <a:buNone/>
            </a:pPr>
            <a:r>
              <a:rPr lang="ru-RU" sz="2400"/>
              <a:t>4.</a:t>
            </a:r>
            <a:endParaRPr/>
          </a:p>
          <a:p>
            <a:pPr marL="0" lvl="0" indent="0" algn="l" rtl="0">
              <a:lnSpc>
                <a:spcPct val="90000"/>
              </a:lnSpc>
              <a:spcBef>
                <a:spcPts val="1000"/>
              </a:spcBef>
              <a:spcAft>
                <a:spcPts val="0"/>
              </a:spcAft>
              <a:buClr>
                <a:schemeClr val="dk1"/>
              </a:buClr>
              <a:buSzPts val="2400"/>
              <a:buNone/>
            </a:pPr>
            <a:r>
              <a:rPr lang="ru-RU" sz="2400"/>
              <a:t>5.</a:t>
            </a:r>
            <a:endParaRPr/>
          </a:p>
          <a:p>
            <a:pPr marL="0" lvl="0" indent="0" algn="l" rtl="0">
              <a:lnSpc>
                <a:spcPct val="90000"/>
              </a:lnSpc>
              <a:spcBef>
                <a:spcPts val="1000"/>
              </a:spcBef>
              <a:spcAft>
                <a:spcPts val="0"/>
              </a:spcAft>
              <a:buClr>
                <a:schemeClr val="dk1"/>
              </a:buClr>
              <a:buSzPts val="2400"/>
              <a:buNone/>
            </a:pPr>
            <a:r>
              <a:rPr lang="ru-RU" sz="2400"/>
              <a:t>6.</a:t>
            </a:r>
            <a:endParaRPr/>
          </a:p>
        </p:txBody>
      </p:sp>
      <p:pic>
        <p:nvPicPr>
          <p:cNvPr id="433" name="Google Shape;433;p24"/>
          <p:cNvPicPr preferRelativeResize="0"/>
          <p:nvPr/>
        </p:nvPicPr>
        <p:blipFill rotWithShape="1">
          <a:blip r:embed="rId3">
            <a:alphaModFix/>
          </a:blip>
          <a:srcRect/>
          <a:stretch/>
        </p:blipFill>
        <p:spPr>
          <a:xfrm>
            <a:off x="9735399" y="365124"/>
            <a:ext cx="2170852" cy="169675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5"/>
          <p:cNvSpPr txBox="1"/>
          <p:nvPr/>
        </p:nvSpPr>
        <p:spPr>
          <a:xfrm>
            <a:off x="-2349" y="1828935"/>
            <a:ext cx="12201211" cy="1398163"/>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
        <p:nvSpPr>
          <p:cNvPr id="439" name="Google Shape;439;p25"/>
          <p:cNvSpPr txBox="1">
            <a:spLocks noGrp="1"/>
          </p:cNvSpPr>
          <p:nvPr>
            <p:ph type="title"/>
          </p:nvPr>
        </p:nvSpPr>
        <p:spPr>
          <a:xfrm>
            <a:off x="93050" y="1813346"/>
            <a:ext cx="10515600" cy="14301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Arial"/>
              <a:buNone/>
            </a:pPr>
            <a:r>
              <a:rPr lang="ru-RU" sz="4000" b="1">
                <a:solidFill>
                  <a:srgbClr val="FFFFFF"/>
                </a:solidFill>
                <a:latin typeface="Arial"/>
                <a:ea typeface="Arial"/>
                <a:cs typeface="Arial"/>
                <a:sym typeface="Arial"/>
              </a:rPr>
              <a:t>Шок</a:t>
            </a:r>
            <a:endParaRPr/>
          </a:p>
        </p:txBody>
      </p:sp>
      <p:sp>
        <p:nvSpPr>
          <p:cNvPr id="440" name="Google Shape;440;p25"/>
          <p:cNvSpPr txBox="1"/>
          <p:nvPr/>
        </p:nvSpPr>
        <p:spPr>
          <a:xfrm>
            <a:off x="-236957" y="3428512"/>
            <a:ext cx="12105453" cy="523180"/>
          </a:xfrm>
          <a:prstGeom prst="rect">
            <a:avLst/>
          </a:prstGeom>
          <a:noFill/>
          <a:ln>
            <a:noFill/>
          </a:ln>
        </p:spPr>
        <p:txBody>
          <a:bodyPr spcFirstLastPara="1" wrap="square" lIns="365750" tIns="45700" rIns="45700" bIns="45700" anchor="t" anchorCtr="0">
            <a:spAutoFit/>
          </a:bodyPr>
          <a:lstStyle/>
          <a:p>
            <a:pPr marL="0" marR="0" lvl="0" indent="0" algn="l" rtl="0">
              <a:lnSpc>
                <a:spcPct val="100000"/>
              </a:lnSpc>
              <a:spcBef>
                <a:spcPts val="0"/>
              </a:spcBef>
              <a:spcAft>
                <a:spcPts val="0"/>
              </a:spcAft>
              <a:buNone/>
            </a:pPr>
            <a:r>
              <a:rPr lang="ru-RU" sz="2800" b="1" i="0" u="none" strike="noStrike" cap="none">
                <a:solidFill>
                  <a:srgbClr val="1F3864"/>
                </a:solidFill>
                <a:latin typeface="Arial"/>
                <a:ea typeface="Arial"/>
                <a:cs typeface="Arial"/>
                <a:sym typeface="Arial"/>
              </a:rPr>
              <a:t>Часть 2: </a:t>
            </a:r>
            <a:r>
              <a:rPr lang="ru-RU" sz="2800" b="1" i="0" u="none" strike="noStrike" cap="none">
                <a:solidFill>
                  <a:schemeClr val="accent2"/>
                </a:solidFill>
                <a:latin typeface="Arial"/>
                <a:ea typeface="Arial"/>
                <a:cs typeface="Arial"/>
                <a:sym typeface="Arial"/>
              </a:rPr>
              <a:t>Результаты вторичного обследования </a:t>
            </a:r>
            <a:r>
              <a:rPr lang="ru-RU" sz="2800" b="1" i="0" u="none" strike="noStrike" cap="none">
                <a:solidFill>
                  <a:srgbClr val="1F3864"/>
                </a:solidFill>
                <a:latin typeface="Arial"/>
                <a:ea typeface="Arial"/>
                <a:cs typeface="Arial"/>
                <a:sym typeface="Arial"/>
              </a:rPr>
              <a:t>и возможные причины</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ПОМНИТЕ</a:t>
            </a:r>
            <a:endParaRPr/>
          </a:p>
        </p:txBody>
      </p:sp>
      <p:sp>
        <p:nvSpPr>
          <p:cNvPr id="447" name="Google Shape;447;p26"/>
          <p:cNvSpPr txBox="1">
            <a:spLocks noGrp="1"/>
          </p:cNvSpPr>
          <p:nvPr>
            <p:ph type="body" idx="1"/>
          </p:nvPr>
        </p:nvSpPr>
        <p:spPr>
          <a:xfrm>
            <a:off x="838200" y="1303112"/>
            <a:ext cx="10515600" cy="5189763"/>
          </a:xfrm>
          <a:prstGeom prst="rect">
            <a:avLst/>
          </a:prstGeom>
          <a:noFill/>
          <a:ln>
            <a:noFill/>
          </a:ln>
        </p:spPr>
        <p:txBody>
          <a:bodyPr spcFirstLastPara="1" wrap="square" lIns="91425" tIns="45700" rIns="91425" bIns="45700" anchor="t" anchorCtr="0">
            <a:noAutofit/>
          </a:bodyPr>
          <a:lstStyle/>
          <a:p>
            <a:pPr marL="0" lvl="0" indent="0" algn="l" rtl="0">
              <a:lnSpc>
                <a:spcPct val="114999"/>
              </a:lnSpc>
              <a:spcBef>
                <a:spcPts val="0"/>
              </a:spcBef>
              <a:spcAft>
                <a:spcPts val="0"/>
              </a:spcAft>
              <a:buClr>
                <a:schemeClr val="dk1"/>
              </a:buClr>
              <a:buSzPts val="2200"/>
              <a:buNone/>
            </a:pPr>
            <a:r>
              <a:rPr lang="ru-RU" sz="2200" dirty="0">
                <a:solidFill>
                  <a:schemeClr val="dk1"/>
                </a:solidFill>
              </a:rPr>
              <a:t>Шок возникает при нарушении перфузии.  </a:t>
            </a:r>
            <a:endParaRPr dirty="0"/>
          </a:p>
          <a:p>
            <a:pPr marL="0" lvl="0" indent="0" algn="l" rtl="0">
              <a:lnSpc>
                <a:spcPct val="114999"/>
              </a:lnSpc>
              <a:spcBef>
                <a:spcPts val="1000"/>
              </a:spcBef>
              <a:spcAft>
                <a:spcPts val="0"/>
              </a:spcAft>
              <a:buClr>
                <a:schemeClr val="accent2"/>
              </a:buClr>
              <a:buSzPts val="2200"/>
              <a:buNone/>
            </a:pPr>
            <a:r>
              <a:rPr lang="ru-RU" sz="2200" b="1" dirty="0">
                <a:solidFill>
                  <a:schemeClr val="accent2"/>
                </a:solidFill>
              </a:rPr>
              <a:t>Это может произойти еще до снижения артериального давления! </a:t>
            </a:r>
            <a:endParaRPr dirty="0"/>
          </a:p>
          <a:p>
            <a:pPr marL="0" lvl="0" indent="0" algn="l" rtl="0">
              <a:lnSpc>
                <a:spcPct val="114999"/>
              </a:lnSpc>
              <a:spcBef>
                <a:spcPts val="1000"/>
              </a:spcBef>
              <a:spcAft>
                <a:spcPts val="0"/>
              </a:spcAft>
              <a:buClr>
                <a:schemeClr val="dk1"/>
              </a:buClr>
              <a:buSzPts val="2200"/>
              <a:buNone/>
            </a:pPr>
            <a:r>
              <a:rPr lang="ru-RU" sz="2200" dirty="0">
                <a:solidFill>
                  <a:schemeClr val="dk1"/>
                </a:solidFill>
              </a:rPr>
              <a:t>Низкое артериальное давление при недостаточной перфузии – очень опасный признак.</a:t>
            </a:r>
            <a:endParaRPr dirty="0"/>
          </a:p>
          <a:p>
            <a:pPr marL="0" lvl="0" indent="0" algn="l" rtl="0">
              <a:lnSpc>
                <a:spcPct val="114999"/>
              </a:lnSpc>
              <a:spcBef>
                <a:spcPts val="1000"/>
              </a:spcBef>
              <a:spcAft>
                <a:spcPts val="0"/>
              </a:spcAft>
              <a:buClr>
                <a:schemeClr val="dk1"/>
              </a:buClr>
              <a:buSzPts val="2200"/>
              <a:buNone/>
            </a:pPr>
            <a:endParaRPr sz="2200" dirty="0">
              <a:solidFill>
                <a:schemeClr val="dk1"/>
              </a:solidFill>
            </a:endParaRPr>
          </a:p>
          <a:p>
            <a:pPr marL="0" lvl="0" indent="0" algn="l" rtl="0">
              <a:lnSpc>
                <a:spcPct val="114999"/>
              </a:lnSpc>
              <a:spcBef>
                <a:spcPts val="1000"/>
              </a:spcBef>
              <a:spcAft>
                <a:spcPts val="0"/>
              </a:spcAft>
              <a:buClr>
                <a:schemeClr val="dk1"/>
              </a:buClr>
              <a:buSzPts val="2200"/>
              <a:buNone/>
            </a:pPr>
            <a:r>
              <a:rPr lang="ru-RU" sz="2200" b="1" dirty="0"/>
              <a:t>Начальный подход ABCDE</a:t>
            </a:r>
            <a:r>
              <a:rPr lang="ru-RU" sz="2200" dirty="0"/>
              <a:t> позволяет выявить и устранить угрожающие жизни состояния.</a:t>
            </a:r>
            <a:r>
              <a:rPr lang="ru-RU" sz="2200" dirty="0">
                <a:solidFill>
                  <a:schemeClr val="dk1"/>
                </a:solidFill>
              </a:rPr>
              <a:t>  </a:t>
            </a:r>
            <a:endParaRPr dirty="0"/>
          </a:p>
          <a:p>
            <a:pPr marL="0" lvl="0" indent="0" algn="l" rtl="0">
              <a:lnSpc>
                <a:spcPct val="114999"/>
              </a:lnSpc>
              <a:spcBef>
                <a:spcPts val="1000"/>
              </a:spcBef>
              <a:spcAft>
                <a:spcPts val="0"/>
              </a:spcAft>
              <a:buClr>
                <a:schemeClr val="dk1"/>
              </a:buClr>
              <a:buSzPts val="2200"/>
              <a:buNone/>
            </a:pPr>
            <a:endParaRPr sz="2200" dirty="0"/>
          </a:p>
          <a:p>
            <a:pPr marL="0" lvl="0" indent="0" algn="ctr" rtl="0">
              <a:lnSpc>
                <a:spcPct val="114999"/>
              </a:lnSpc>
              <a:spcBef>
                <a:spcPts val="1000"/>
              </a:spcBef>
              <a:spcAft>
                <a:spcPts val="0"/>
              </a:spcAft>
              <a:buClr>
                <a:srgbClr val="1F3864"/>
              </a:buClr>
              <a:buSzPts val="2200"/>
              <a:buNone/>
            </a:pPr>
            <a:r>
              <a:rPr lang="ru-RU" sz="2200" dirty="0">
                <a:solidFill>
                  <a:srgbClr val="1F3864"/>
                </a:solidFill>
              </a:rPr>
              <a:t>Вторичное обследование позволяет выявить изменения в состоянии пациента или менее очевидные причины, которые могли быть пропущены при первичном обследовании. </a:t>
            </a:r>
            <a:r>
              <a:rPr lang="ru-RU" sz="2200" dirty="0">
                <a:solidFill>
                  <a:srgbClr val="1F3864"/>
                </a:solidFill>
                <a:latin typeface="Calibri"/>
                <a:ea typeface="Calibri"/>
                <a:cs typeface="Calibri"/>
                <a:sym typeface="Calibri"/>
              </a:rPr>
              <a:t>  </a:t>
            </a:r>
            <a:r>
              <a:rPr lang="ru-RU" sz="2200" dirty="0">
                <a:latin typeface="Calibri"/>
                <a:ea typeface="Calibri"/>
                <a:cs typeface="Calibri"/>
                <a:sym typeface="Calibri"/>
              </a:rPr>
              <a:t> </a:t>
            </a:r>
            <a:endParaRPr dirty="0"/>
          </a:p>
          <a:p>
            <a:pPr marL="0" lvl="0" indent="0" algn="l" rtl="0">
              <a:lnSpc>
                <a:spcPct val="114999"/>
              </a:lnSpc>
              <a:spcBef>
                <a:spcPts val="1000"/>
              </a:spcBef>
              <a:spcAft>
                <a:spcPts val="0"/>
              </a:spcAft>
              <a:buClr>
                <a:schemeClr val="dk1"/>
              </a:buClr>
              <a:buSzPts val="2200"/>
              <a:buNone/>
            </a:pPr>
            <a:endParaRPr sz="2200" dirty="0">
              <a:solidFill>
                <a:schemeClr val="dk1"/>
              </a:solidFill>
            </a:endParaRPr>
          </a:p>
          <a:p>
            <a:pPr marL="0" lvl="0" indent="0" algn="l" rtl="0">
              <a:lnSpc>
                <a:spcPct val="90000"/>
              </a:lnSpc>
              <a:spcBef>
                <a:spcPts val="0"/>
              </a:spcBef>
              <a:spcAft>
                <a:spcPts val="0"/>
              </a:spcAft>
              <a:buClr>
                <a:schemeClr val="dk1"/>
              </a:buClr>
              <a:buSzPts val="2200"/>
              <a:buNone/>
            </a:pPr>
            <a:endParaRPr sz="2200" dirty="0"/>
          </a:p>
          <a:p>
            <a:pPr marL="0" lvl="0" indent="0" algn="l" rtl="0">
              <a:lnSpc>
                <a:spcPct val="170000"/>
              </a:lnSpc>
              <a:spcBef>
                <a:spcPts val="0"/>
              </a:spcBef>
              <a:spcAft>
                <a:spcPts val="0"/>
              </a:spcAft>
              <a:buClr>
                <a:srgbClr val="000000"/>
              </a:buClr>
              <a:buSzPts val="550"/>
              <a:buNone/>
            </a:pPr>
            <a:endParaRPr sz="2200" dirty="0"/>
          </a:p>
        </p:txBody>
      </p:sp>
      <p:sp>
        <p:nvSpPr>
          <p:cNvPr id="448" name="Google Shape;448;p26"/>
          <p:cNvSpPr/>
          <p:nvPr/>
        </p:nvSpPr>
        <p:spPr>
          <a:xfrm>
            <a:off x="10595641" y="934231"/>
            <a:ext cx="1516318" cy="24006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2"/>
              </a:buClr>
              <a:buSzPts val="15000"/>
              <a:buFont typeface="Calibri"/>
              <a:buNone/>
            </a:pPr>
            <a:r>
              <a:rPr lang="ru-RU" sz="15000" b="1" i="0" u="none" strike="noStrike" cap="none">
                <a:solidFill>
                  <a:schemeClr val="accent2"/>
                </a:solidFill>
                <a:latin typeface="Calibri"/>
                <a:ea typeface="Calibri"/>
                <a:cs typeface="Calibri"/>
                <a:sym typeface="Calibri"/>
              </a:rPr>
              <a: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27"/>
          <p:cNvSpPr txBox="1">
            <a:spLocks noGrp="1"/>
          </p:cNvSpPr>
          <p:nvPr>
            <p:ph type="body" idx="1"/>
          </p:nvPr>
        </p:nvSpPr>
        <p:spPr>
          <a:xfrm>
            <a:off x="692285" y="398902"/>
            <a:ext cx="10921646" cy="94665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None/>
            </a:pPr>
            <a:r>
              <a:rPr lang="ru-RU" sz="4000" dirty="0">
                <a:solidFill>
                  <a:srgbClr val="1F3864"/>
                </a:solidFill>
                <a:latin typeface="Arial"/>
                <a:ea typeface="Arial"/>
                <a:cs typeface="Arial"/>
                <a:sym typeface="Arial"/>
              </a:rPr>
              <a:t>Смотрите, слушайте и чувствуйте на ощупь</a:t>
            </a:r>
            <a:endParaRPr dirty="0"/>
          </a:p>
        </p:txBody>
      </p:sp>
      <p:sp>
        <p:nvSpPr>
          <p:cNvPr id="455" name="Google Shape;455;p27"/>
          <p:cNvSpPr/>
          <p:nvPr/>
        </p:nvSpPr>
        <p:spPr>
          <a:xfrm>
            <a:off x="692285" y="1522822"/>
            <a:ext cx="9807388" cy="5189072"/>
          </a:xfrm>
          <a:prstGeom prst="rect">
            <a:avLst/>
          </a:prstGeom>
          <a:noFill/>
          <a:ln>
            <a:noFill/>
          </a:ln>
        </p:spPr>
        <p:txBody>
          <a:bodyPr spcFirstLastPara="1" wrap="square" lIns="91425" tIns="45700" rIns="91425" bIns="45700" anchor="ctr" anchorCtr="0">
            <a:spAutoFit/>
          </a:bodyPr>
          <a:lstStyle/>
          <a:p>
            <a:pPr marL="0" marR="0" lvl="0" indent="0" algn="l" rtl="0">
              <a:lnSpc>
                <a:spcPct val="115000"/>
              </a:lnSpc>
              <a:spcBef>
                <a:spcPts val="0"/>
              </a:spcBef>
              <a:spcAft>
                <a:spcPts val="0"/>
              </a:spcAft>
              <a:buNone/>
            </a:pPr>
            <a:r>
              <a:rPr lang="ru-RU" sz="2400" b="1" dirty="0">
                <a:solidFill>
                  <a:schemeClr val="dk1"/>
                </a:solidFill>
                <a:latin typeface="Arial"/>
                <a:ea typeface="Arial"/>
                <a:cs typeface="Arial"/>
                <a:sym typeface="Arial"/>
              </a:rPr>
              <a:t>Помните</a:t>
            </a:r>
            <a:r>
              <a:rPr lang="ru-RU" sz="2400" dirty="0">
                <a:solidFill>
                  <a:schemeClr val="dk1"/>
                </a:solidFill>
                <a:latin typeface="Arial"/>
                <a:ea typeface="Arial"/>
                <a:cs typeface="Arial"/>
                <a:sym typeface="Arial"/>
              </a:rPr>
              <a:t>: Вы должны УЖЕ выполнить обследование по алгоритму </a:t>
            </a:r>
            <a:r>
              <a:rPr lang="ru-RU" sz="2400" dirty="0">
                <a:solidFill>
                  <a:schemeClr val="accent2"/>
                </a:solidFill>
                <a:latin typeface="Arial"/>
                <a:ea typeface="Arial"/>
                <a:cs typeface="Arial"/>
                <a:sym typeface="Arial"/>
              </a:rPr>
              <a:t>ABCDE</a:t>
            </a:r>
            <a:r>
              <a:rPr lang="ru-RU" sz="2400" dirty="0">
                <a:solidFill>
                  <a:schemeClr val="dk1"/>
                </a:solidFill>
                <a:latin typeface="Arial"/>
                <a:ea typeface="Arial"/>
                <a:cs typeface="Arial"/>
                <a:sym typeface="Arial"/>
              </a:rPr>
              <a:t> и </a:t>
            </a:r>
            <a:r>
              <a:rPr lang="ru-RU" sz="2400" dirty="0">
                <a:solidFill>
                  <a:schemeClr val="dk1"/>
                </a:solidFill>
              </a:rPr>
              <a:t>устранит</a:t>
            </a:r>
            <a:r>
              <a:rPr lang="ru-RU" sz="2400" dirty="0">
                <a:solidFill>
                  <a:schemeClr val="dk1"/>
                </a:solidFill>
                <a:latin typeface="Arial"/>
                <a:ea typeface="Arial"/>
                <a:cs typeface="Arial"/>
                <a:sym typeface="Arial"/>
              </a:rPr>
              <a:t> </a:t>
            </a:r>
            <a:r>
              <a:rPr lang="ru-RU" sz="2400" dirty="0">
                <a:solidFill>
                  <a:schemeClr val="accent2"/>
                </a:solidFill>
                <a:latin typeface="Arial"/>
                <a:ea typeface="Arial"/>
                <a:cs typeface="Arial"/>
                <a:sym typeface="Arial"/>
              </a:rPr>
              <a:t>угрожающие жизни состояния</a:t>
            </a:r>
            <a:r>
              <a:rPr lang="ru-RU" sz="2400" dirty="0">
                <a:solidFill>
                  <a:schemeClr val="dk1"/>
                </a:solidFill>
                <a:latin typeface="Arial"/>
                <a:ea typeface="Arial"/>
                <a:cs typeface="Arial"/>
                <a:sym typeface="Arial"/>
              </a:rPr>
              <a:t> ПРЕЖДЕ, чем проводить расширенное обследование.</a:t>
            </a:r>
            <a:endParaRPr dirty="0"/>
          </a:p>
          <a:p>
            <a:pPr marL="0" marR="0" lvl="0" indent="0" algn="l" rtl="0">
              <a:lnSpc>
                <a:spcPct val="115000"/>
              </a:lnSpc>
              <a:spcBef>
                <a:spcPts val="0"/>
              </a:spcBef>
              <a:spcAft>
                <a:spcPts val="0"/>
              </a:spcAft>
              <a:buNone/>
            </a:pPr>
            <a:endParaRPr sz="24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ru-RU" sz="2400" dirty="0">
                <a:solidFill>
                  <a:schemeClr val="dk1"/>
                </a:solidFill>
                <a:latin typeface="Arial"/>
                <a:ea typeface="Arial"/>
                <a:cs typeface="Arial"/>
                <a:sym typeface="Arial"/>
              </a:rPr>
              <a:t>Если при вторичном обследовании выявлено состояние, на которое нацелен подход ABCDE, </a:t>
            </a:r>
            <a:r>
              <a:rPr lang="ru-RU" sz="2400" b="1" dirty="0">
                <a:solidFill>
                  <a:srgbClr val="1F3864"/>
                </a:solidFill>
                <a:latin typeface="Arial"/>
                <a:ea typeface="Arial"/>
                <a:cs typeface="Arial"/>
                <a:sym typeface="Arial"/>
              </a:rPr>
              <a:t>ОСТАНОВИТЕСЬ И НЕМЕДЛЕННО ВЕРНИТЕСЬ К ABCDE для его лечения.</a:t>
            </a:r>
            <a:endParaRPr lang="en-US" dirty="0"/>
          </a:p>
          <a:p>
            <a:pPr marL="0" marR="0" lvl="0" indent="0" algn="l" rtl="0">
              <a:lnSpc>
                <a:spcPct val="115000"/>
              </a:lnSpc>
              <a:spcBef>
                <a:spcPts val="0"/>
              </a:spcBef>
              <a:spcAft>
                <a:spcPts val="0"/>
              </a:spcAft>
              <a:buNone/>
            </a:pPr>
            <a:endParaRPr lang="en-US" sz="24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ru-RU" sz="2400" b="1" dirty="0">
                <a:solidFill>
                  <a:schemeClr val="dk1"/>
                </a:solidFill>
                <a:latin typeface="Arial"/>
                <a:ea typeface="Arial"/>
                <a:cs typeface="Arial"/>
                <a:sym typeface="Arial"/>
              </a:rPr>
              <a:t>Помните</a:t>
            </a:r>
            <a:r>
              <a:rPr lang="ru-RU" sz="2400" dirty="0">
                <a:solidFill>
                  <a:schemeClr val="dk1"/>
                </a:solidFill>
                <a:latin typeface="Arial"/>
                <a:ea typeface="Arial"/>
                <a:cs typeface="Arial"/>
                <a:sym typeface="Arial"/>
              </a:rPr>
              <a:t>: Диапазоны нормальных показателей жизнедеятельности у детей отличаются. Их показатели жизнедеятельности могут оставаться нормальными до тех пор, пока им не станет совсем плохо.</a:t>
            </a:r>
            <a:endParaRPr dirty="0"/>
          </a:p>
        </p:txBody>
      </p:sp>
      <p:sp>
        <p:nvSpPr>
          <p:cNvPr id="456" name="Google Shape;456;p27"/>
          <p:cNvSpPr/>
          <p:nvPr/>
        </p:nvSpPr>
        <p:spPr>
          <a:xfrm>
            <a:off x="9024679" y="1716701"/>
            <a:ext cx="3906600" cy="24006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2"/>
              </a:buClr>
              <a:buSzPts val="15000"/>
              <a:buFont typeface="Calibri"/>
              <a:buNone/>
            </a:pPr>
            <a:r>
              <a:rPr lang="ru-RU" sz="15000" b="1" i="0" u="none" strike="noStrike" cap="none">
                <a:solidFill>
                  <a:schemeClr val="accent2"/>
                </a:solidFill>
                <a:latin typeface="Calibri"/>
                <a:ea typeface="Calibri"/>
                <a:cs typeface="Calibri"/>
                <a:sym typeface="Calibri"/>
              </a:rPr>
              <a: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28"/>
          <p:cNvSpPr txBox="1">
            <a:spLocks noGrp="1"/>
          </p:cNvSpPr>
          <p:nvPr>
            <p:ph type="title"/>
          </p:nvPr>
        </p:nvSpPr>
        <p:spPr>
          <a:xfrm>
            <a:off x="268641" y="18101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Результаты вторичного обследования</a:t>
            </a:r>
            <a:endParaRPr/>
          </a:p>
        </p:txBody>
      </p:sp>
      <p:sp>
        <p:nvSpPr>
          <p:cNvPr id="463" name="Google Shape;463;p28"/>
          <p:cNvSpPr txBox="1">
            <a:spLocks noGrp="1"/>
          </p:cNvSpPr>
          <p:nvPr>
            <p:ph type="body" idx="1"/>
          </p:nvPr>
        </p:nvSpPr>
        <p:spPr>
          <a:xfrm>
            <a:off x="195068" y="1824718"/>
            <a:ext cx="10515600" cy="43513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000"/>
              <a:buNone/>
            </a:pPr>
            <a:r>
              <a:rPr lang="ru-RU" sz="2000" b="1" dirty="0">
                <a:latin typeface="Arial"/>
                <a:ea typeface="Arial"/>
                <a:cs typeface="Arial"/>
                <a:sym typeface="Arial"/>
              </a:rPr>
              <a:t>ПРОВЕРЬТЕ </a:t>
            </a:r>
            <a:r>
              <a:rPr lang="ru-RU" sz="2000" dirty="0">
                <a:latin typeface="Arial"/>
                <a:ea typeface="Arial"/>
                <a:cs typeface="Arial"/>
                <a:sym typeface="Arial"/>
              </a:rPr>
              <a:t>дыхательные шумы и частоту дыхания:</a:t>
            </a:r>
            <a:endParaRPr dirty="0"/>
          </a:p>
          <a:p>
            <a:pPr marL="685800" lvl="1" indent="-228600" algn="l" rtl="0">
              <a:lnSpc>
                <a:spcPct val="90000"/>
              </a:lnSpc>
              <a:spcBef>
                <a:spcPts val="500"/>
              </a:spcBef>
              <a:spcAft>
                <a:spcPts val="0"/>
              </a:spcAft>
              <a:buClr>
                <a:schemeClr val="dk1"/>
              </a:buClr>
              <a:buSzPts val="2000"/>
              <a:buChar char="•"/>
            </a:pPr>
            <a:r>
              <a:rPr lang="ru-RU" sz="2000" dirty="0">
                <a:latin typeface="Arial"/>
                <a:ea typeface="Arial"/>
                <a:cs typeface="Arial"/>
                <a:sym typeface="Arial"/>
              </a:rPr>
              <a:t>Аномальное или шумное дыхание может указывать на пневмонию.</a:t>
            </a:r>
            <a:endParaRPr dirty="0"/>
          </a:p>
          <a:p>
            <a:pPr marL="685800" lvl="1" indent="-228600" algn="l" rtl="0">
              <a:lnSpc>
                <a:spcPct val="90000"/>
              </a:lnSpc>
              <a:spcBef>
                <a:spcPts val="500"/>
              </a:spcBef>
              <a:spcAft>
                <a:spcPts val="0"/>
              </a:spcAft>
              <a:buClr>
                <a:schemeClr val="dk1"/>
              </a:buClr>
              <a:buSzPts val="2000"/>
              <a:buChar char="•"/>
            </a:pPr>
            <a:r>
              <a:rPr lang="ru-RU" sz="2000" dirty="0">
                <a:latin typeface="Arial"/>
                <a:ea typeface="Arial"/>
                <a:cs typeface="Arial"/>
                <a:sym typeface="Arial"/>
              </a:rPr>
              <a:t>Высокий уровень сахара может вызвать химический дисбаланс, который организм пытается устранить с помощью более учащенного или глубокого дыхания. </a:t>
            </a:r>
            <a:endParaRPr dirty="0"/>
          </a:p>
          <a:p>
            <a:pPr marL="685800" lvl="1" indent="-228600" algn="l" rtl="0">
              <a:lnSpc>
                <a:spcPct val="90000"/>
              </a:lnSpc>
              <a:spcBef>
                <a:spcPts val="500"/>
              </a:spcBef>
              <a:spcAft>
                <a:spcPts val="0"/>
              </a:spcAft>
              <a:buClr>
                <a:schemeClr val="dk1"/>
              </a:buClr>
              <a:buSzPts val="2000"/>
              <a:buChar char="•"/>
            </a:pPr>
            <a:r>
              <a:rPr lang="ru-RU" sz="2000" dirty="0">
                <a:latin typeface="Arial"/>
                <a:ea typeface="Arial"/>
                <a:cs typeface="Arial"/>
                <a:sym typeface="Arial"/>
              </a:rPr>
              <a:t>Обратите внимание на сладковатый или фруктовый запах изо рта, повышенное содержание глюкозы в крови, учащенное мочеиспускание.</a:t>
            </a:r>
            <a:endParaRPr dirty="0"/>
          </a:p>
          <a:p>
            <a:pPr marL="1143000" lvl="2" indent="-101600" algn="l" rtl="0">
              <a:lnSpc>
                <a:spcPct val="90000"/>
              </a:lnSpc>
              <a:spcBef>
                <a:spcPts val="500"/>
              </a:spcBef>
              <a:spcAft>
                <a:spcPts val="0"/>
              </a:spcAft>
              <a:buClr>
                <a:schemeClr val="dk1"/>
              </a:buClr>
              <a:buSzPts val="2000"/>
              <a:buNone/>
            </a:pPr>
            <a:endParaRPr dirty="0">
              <a:latin typeface="Arial"/>
              <a:ea typeface="Arial"/>
              <a:cs typeface="Arial"/>
              <a:sym typeface="Arial"/>
            </a:endParaRPr>
          </a:p>
          <a:p>
            <a:pPr marL="0" lvl="0" indent="0" algn="l" rtl="0">
              <a:lnSpc>
                <a:spcPct val="90000"/>
              </a:lnSpc>
              <a:spcBef>
                <a:spcPts val="1000"/>
              </a:spcBef>
              <a:spcAft>
                <a:spcPts val="0"/>
              </a:spcAft>
              <a:buClr>
                <a:schemeClr val="dk1"/>
              </a:buClr>
              <a:buSzPts val="2000"/>
              <a:buNone/>
            </a:pPr>
            <a:r>
              <a:rPr lang="ru-RU" sz="2000" b="1" dirty="0">
                <a:latin typeface="Arial"/>
                <a:ea typeface="Arial"/>
                <a:cs typeface="Arial"/>
                <a:sym typeface="Arial"/>
              </a:rPr>
              <a:t>ПОСМОТРИТЕ</a:t>
            </a:r>
            <a:r>
              <a:rPr lang="ru-RU" sz="2000" dirty="0">
                <a:latin typeface="Arial"/>
                <a:ea typeface="Arial"/>
                <a:cs typeface="Arial"/>
                <a:sym typeface="Arial"/>
              </a:rPr>
              <a:t>, нет ли кровотечения:</a:t>
            </a:r>
            <a:endParaRPr dirty="0"/>
          </a:p>
          <a:p>
            <a:pPr marL="685800" lvl="1" indent="-228600" algn="l" rtl="0">
              <a:lnSpc>
                <a:spcPct val="90000"/>
              </a:lnSpc>
              <a:spcBef>
                <a:spcPts val="500"/>
              </a:spcBef>
              <a:spcAft>
                <a:spcPts val="0"/>
              </a:spcAft>
              <a:buClr>
                <a:schemeClr val="dk1"/>
              </a:buClr>
              <a:buSzPts val="2000"/>
              <a:buChar char="•"/>
            </a:pPr>
            <a:r>
              <a:rPr lang="ru-RU" sz="2000" dirty="0">
                <a:latin typeface="Arial"/>
                <a:ea typeface="Arial"/>
                <a:cs typeface="Arial"/>
                <a:sym typeface="Arial"/>
              </a:rPr>
              <a:t>Любое наружное кровотечение должно быть остановлено с помощью ПРЯМОГО ДАВЛЕНИЯ.</a:t>
            </a:r>
            <a:endParaRPr dirty="0"/>
          </a:p>
          <a:p>
            <a:pPr marL="685800" lvl="1" indent="-228600" algn="l" rtl="0">
              <a:lnSpc>
                <a:spcPct val="90000"/>
              </a:lnSpc>
              <a:spcBef>
                <a:spcPts val="500"/>
              </a:spcBef>
              <a:spcAft>
                <a:spcPts val="0"/>
              </a:spcAft>
              <a:buClr>
                <a:schemeClr val="dk1"/>
              </a:buClr>
              <a:buSzPts val="2000"/>
              <a:buChar char="•"/>
            </a:pPr>
            <a:r>
              <a:rPr lang="ru-RU" sz="2000" dirty="0">
                <a:latin typeface="Arial"/>
                <a:ea typeface="Arial"/>
                <a:cs typeface="Arial"/>
                <a:sym typeface="Arial"/>
              </a:rPr>
              <a:t>Артериальное кровотечение происходит под высоким давлением:</a:t>
            </a:r>
            <a:endParaRPr dirty="0"/>
          </a:p>
          <a:p>
            <a:pPr marL="1257300" lvl="2" algn="l" rtl="0">
              <a:lnSpc>
                <a:spcPct val="90000"/>
              </a:lnSpc>
              <a:spcBef>
                <a:spcPts val="500"/>
              </a:spcBef>
              <a:spcAft>
                <a:spcPts val="0"/>
              </a:spcAft>
              <a:buClr>
                <a:schemeClr val="dk1"/>
              </a:buClr>
              <a:buSzPts val="2000"/>
              <a:buFont typeface="Wingdings" panose="05000000000000000000" pitchFamily="2" charset="2"/>
              <a:buChar char="ü"/>
            </a:pPr>
            <a:r>
              <a:rPr lang="ru-RU" dirty="0">
                <a:latin typeface="Arial"/>
                <a:ea typeface="Arial"/>
                <a:cs typeface="Arial"/>
                <a:sym typeface="Arial"/>
              </a:rPr>
              <a:t>Человек может потерять значительный объем крови за считанные минуты.</a:t>
            </a:r>
            <a:endParaRPr dirty="0"/>
          </a:p>
          <a:p>
            <a:pPr marL="1257300" lvl="2" algn="l" rtl="0">
              <a:lnSpc>
                <a:spcPct val="90000"/>
              </a:lnSpc>
              <a:spcBef>
                <a:spcPts val="500"/>
              </a:spcBef>
              <a:spcAft>
                <a:spcPts val="0"/>
              </a:spcAft>
              <a:buClr>
                <a:schemeClr val="dk1"/>
              </a:buClr>
              <a:buSzPts val="2000"/>
              <a:buFont typeface="Wingdings" panose="05000000000000000000" pitchFamily="2" charset="2"/>
              <a:buChar char="ü"/>
            </a:pPr>
            <a:r>
              <a:rPr lang="ru-RU" dirty="0">
                <a:latin typeface="Arial"/>
                <a:ea typeface="Arial"/>
                <a:cs typeface="Arial"/>
                <a:sym typeface="Arial"/>
              </a:rPr>
              <a:t>Приложите палец в перчатке к этому месту и удерживайте его прижатым, пока кровотечение не остановится. </a:t>
            </a:r>
            <a:endParaRPr dirty="0"/>
          </a:p>
          <a:p>
            <a:pPr marL="685800" lvl="1" indent="-228600" algn="l" rtl="0">
              <a:lnSpc>
                <a:spcPct val="90000"/>
              </a:lnSpc>
              <a:spcBef>
                <a:spcPts val="500"/>
              </a:spcBef>
              <a:spcAft>
                <a:spcPts val="0"/>
              </a:spcAft>
              <a:buClr>
                <a:schemeClr val="dk1"/>
              </a:buClr>
              <a:buSzPts val="2000"/>
              <a:buChar char="•"/>
            </a:pPr>
            <a:r>
              <a:rPr lang="ru-RU" sz="2000" dirty="0">
                <a:latin typeface="Arial"/>
                <a:ea typeface="Arial"/>
                <a:cs typeface="Arial"/>
                <a:sym typeface="Arial"/>
              </a:rPr>
              <a:t>Учитывайте, что вагинальное кровотечение является значительным источником кровопотери.</a:t>
            </a:r>
            <a:endParaRPr sz="2000" dirty="0"/>
          </a:p>
        </p:txBody>
      </p:sp>
      <p:pic>
        <p:nvPicPr>
          <p:cNvPr id="464" name="Google Shape;464;p28" descr="A picture containing logo&#10;&#10;Description automatically generated"/>
          <p:cNvPicPr preferRelativeResize="0"/>
          <p:nvPr/>
        </p:nvPicPr>
        <p:blipFill rotWithShape="1">
          <a:blip r:embed="rId3">
            <a:alphaModFix/>
          </a:blip>
          <a:srcRect/>
          <a:stretch/>
        </p:blipFill>
        <p:spPr>
          <a:xfrm>
            <a:off x="10047890" y="1824718"/>
            <a:ext cx="2144110" cy="2583855"/>
          </a:xfrm>
          <a:prstGeom prst="rect">
            <a:avLst/>
          </a:prstGeom>
          <a:noFill/>
          <a:ln>
            <a:noFill/>
          </a:ln>
        </p:spPr>
      </p:pic>
      <p:sp>
        <p:nvSpPr>
          <p:cNvPr id="465" name="Google Shape;465;p28"/>
          <p:cNvSpPr txBox="1"/>
          <p:nvPr/>
        </p:nvSpPr>
        <p:spPr>
          <a:xfrm>
            <a:off x="10606378" y="4151585"/>
            <a:ext cx="1585622"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29"/>
          <p:cNvSpPr txBox="1">
            <a:spLocks noGrp="1"/>
          </p:cNvSpPr>
          <p:nvPr>
            <p:ph type="title"/>
          </p:nvPr>
        </p:nvSpPr>
        <p:spPr>
          <a:xfrm>
            <a:off x="574530" y="88932"/>
            <a:ext cx="10515600" cy="10501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rPr>
              <a:t>Результаты вторичного обследования</a:t>
            </a:r>
            <a:endParaRPr dirty="0"/>
          </a:p>
        </p:txBody>
      </p:sp>
      <p:sp>
        <p:nvSpPr>
          <p:cNvPr id="472" name="Google Shape;472;p29"/>
          <p:cNvSpPr txBox="1">
            <a:spLocks noGrp="1"/>
          </p:cNvSpPr>
          <p:nvPr>
            <p:ph type="body" idx="1"/>
          </p:nvPr>
        </p:nvSpPr>
        <p:spPr>
          <a:xfrm>
            <a:off x="574530" y="1441797"/>
            <a:ext cx="7224146" cy="4802187"/>
          </a:xfrm>
          <a:prstGeom prst="rect">
            <a:avLst/>
          </a:prstGeom>
          <a:noFill/>
          <a:ln>
            <a:noFill/>
          </a:ln>
        </p:spPr>
        <p:txBody>
          <a:bodyPr spcFirstLastPara="1" wrap="square" lIns="91425" tIns="45700" rIns="91425" bIns="45700" anchor="ctr" anchorCtr="0">
            <a:normAutofit fontScale="92500" lnSpcReduction="10000"/>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ПРОВЕРЬТЕ</a:t>
            </a:r>
            <a:r>
              <a:rPr lang="ru-RU" sz="2400" dirty="0">
                <a:latin typeface="Arial"/>
                <a:ea typeface="Arial"/>
                <a:cs typeface="Arial"/>
                <a:sym typeface="Arial"/>
              </a:rPr>
              <a:t> баланс жидкости у пациента:</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При обезвоживании пациент может испытывать жажду, у него могут быть сухие губы и ротовая полость, </a:t>
            </a:r>
            <a:r>
              <a:rPr lang="ru-RU" i="1" dirty="0">
                <a:solidFill>
                  <a:schemeClr val="accent2"/>
                </a:solidFill>
                <a:latin typeface="Arial"/>
                <a:ea typeface="Arial"/>
                <a:cs typeface="Arial"/>
                <a:sym typeface="Arial"/>
              </a:rPr>
              <a:t>аномальная реакция на кожный щипковый тест</a:t>
            </a:r>
            <a:r>
              <a:rPr lang="ru-RU" dirty="0">
                <a:latin typeface="Arial"/>
                <a:ea typeface="Arial"/>
                <a:cs typeface="Arial"/>
                <a:sym typeface="Arial"/>
              </a:rPr>
              <a:t>, вялость и замедленное наполнение капилляров. </a:t>
            </a:r>
            <a:endParaRPr dirty="0"/>
          </a:p>
          <a:p>
            <a:pPr marL="1143000" lvl="2" indent="-76200" algn="l" rtl="0">
              <a:lnSpc>
                <a:spcPct val="90000"/>
              </a:lnSpc>
              <a:spcBef>
                <a:spcPts val="500"/>
              </a:spcBef>
              <a:spcAft>
                <a:spcPts val="0"/>
              </a:spcAft>
              <a:buClr>
                <a:schemeClr val="dk1"/>
              </a:buClr>
              <a:buSzPts val="2400"/>
              <a:buNone/>
            </a:pPr>
            <a:endParaRPr sz="2400" dirty="0"/>
          </a:p>
          <a:p>
            <a:pPr marL="1143000" lvl="2" indent="-76200" algn="l" rtl="0">
              <a:lnSpc>
                <a:spcPct val="90000"/>
              </a:lnSpc>
              <a:spcBef>
                <a:spcPts val="500"/>
              </a:spcBef>
              <a:spcAft>
                <a:spcPts val="0"/>
              </a:spcAft>
              <a:buClr>
                <a:schemeClr val="dk1"/>
              </a:buClr>
              <a:buSzPts val="2400"/>
              <a:buNone/>
            </a:pPr>
            <a:endParaRPr sz="2400"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Пациенты с сердечной недостаточностью могут быть в состоянии шока из-за </a:t>
            </a:r>
            <a:r>
              <a:rPr lang="ru-RU" dirty="0">
                <a:solidFill>
                  <a:schemeClr val="accent2"/>
                </a:solidFill>
                <a:latin typeface="Arial"/>
                <a:ea typeface="Arial"/>
                <a:cs typeface="Arial"/>
                <a:sym typeface="Arial"/>
              </a:rPr>
              <a:t>перегрузки жидкостью</a:t>
            </a:r>
            <a:r>
              <a:rPr lang="ru-RU" dirty="0">
                <a:solidFill>
                  <a:schemeClr val="accent2"/>
                </a:solidFill>
              </a:rPr>
              <a:t>:</a:t>
            </a:r>
            <a:endParaRPr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sz="2400" dirty="0">
                <a:latin typeface="Arial"/>
                <a:ea typeface="Arial"/>
                <a:cs typeface="Arial"/>
                <a:sym typeface="Arial"/>
              </a:rPr>
              <a:t>У пациента может быть затрудненное дыхание, отек нижней части тела (обычно ног), крепитация в легких и расширение вен на шее. </a:t>
            </a:r>
            <a:endParaRPr dirty="0"/>
          </a:p>
        </p:txBody>
      </p:sp>
      <p:pic>
        <p:nvPicPr>
          <p:cNvPr id="473" name="Google Shape;473;p29" descr="A picture containing text&#10;&#10;Description automatically generated"/>
          <p:cNvPicPr preferRelativeResize="0"/>
          <p:nvPr/>
        </p:nvPicPr>
        <p:blipFill rotWithShape="1">
          <a:blip r:embed="rId3">
            <a:alphaModFix/>
          </a:blip>
          <a:srcRect/>
          <a:stretch/>
        </p:blipFill>
        <p:spPr>
          <a:xfrm>
            <a:off x="7629755" y="1576342"/>
            <a:ext cx="4534015" cy="3170162"/>
          </a:xfrm>
          <a:prstGeom prst="rect">
            <a:avLst/>
          </a:prstGeom>
          <a:noFill/>
          <a:ln>
            <a:noFill/>
          </a:ln>
        </p:spPr>
      </p:pic>
      <p:sp>
        <p:nvSpPr>
          <p:cNvPr id="474" name="Google Shape;474;p29"/>
          <p:cNvSpPr txBox="1"/>
          <p:nvPr/>
        </p:nvSpPr>
        <p:spPr>
          <a:xfrm>
            <a:off x="10208387" y="3951582"/>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
          <p:cNvSpPr txBox="1">
            <a:spLocks noGrp="1"/>
          </p:cNvSpPr>
          <p:nvPr>
            <p:ph type="title"/>
          </p:nvPr>
        </p:nvSpPr>
        <p:spPr>
          <a:xfrm>
            <a:off x="313125" y="-21511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Необходимые навыки</a:t>
            </a:r>
            <a:endParaRPr/>
          </a:p>
        </p:txBody>
      </p:sp>
      <p:pic>
        <p:nvPicPr>
          <p:cNvPr id="220" name="Google Shape;220;p3"/>
          <p:cNvPicPr preferRelativeResize="0"/>
          <p:nvPr/>
        </p:nvPicPr>
        <p:blipFill rotWithShape="1">
          <a:blip r:embed="rId3">
            <a:alphaModFix/>
          </a:blip>
          <a:srcRect/>
          <a:stretch/>
        </p:blipFill>
        <p:spPr>
          <a:xfrm>
            <a:off x="313125" y="1840347"/>
            <a:ext cx="1587168" cy="850853"/>
          </a:xfrm>
          <a:prstGeom prst="rect">
            <a:avLst/>
          </a:prstGeom>
          <a:noFill/>
          <a:ln>
            <a:noFill/>
          </a:ln>
        </p:spPr>
      </p:pic>
      <p:pic>
        <p:nvPicPr>
          <p:cNvPr id="221" name="Google Shape;221;p3" descr="A picture containing logo&#10;&#10;Description automatically generated"/>
          <p:cNvPicPr preferRelativeResize="0"/>
          <p:nvPr/>
        </p:nvPicPr>
        <p:blipFill rotWithShape="1">
          <a:blip r:embed="rId4">
            <a:alphaModFix/>
          </a:blip>
          <a:srcRect/>
          <a:stretch/>
        </p:blipFill>
        <p:spPr>
          <a:xfrm>
            <a:off x="313778" y="4346285"/>
            <a:ext cx="1586515" cy="877818"/>
          </a:xfrm>
          <a:prstGeom prst="rect">
            <a:avLst/>
          </a:prstGeom>
          <a:noFill/>
          <a:ln>
            <a:noFill/>
          </a:ln>
        </p:spPr>
      </p:pic>
      <p:sp>
        <p:nvSpPr>
          <p:cNvPr id="222" name="Google Shape;222;p3"/>
          <p:cNvSpPr txBox="1"/>
          <p:nvPr/>
        </p:nvSpPr>
        <p:spPr>
          <a:xfrm>
            <a:off x="2069648" y="1840347"/>
            <a:ext cx="3962400" cy="230832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ru-RU" sz="1600" b="0" i="0" u="none" strike="noStrike" cap="none" dirty="0">
                <a:solidFill>
                  <a:schemeClr val="dk1"/>
                </a:solidFill>
                <a:latin typeface="Arial"/>
                <a:ea typeface="Arial"/>
                <a:cs typeface="Arial"/>
                <a:sym typeface="Arial"/>
              </a:rPr>
              <a:t>Иммобилизация шейного отдела позвоночника</a:t>
            </a:r>
            <a:endParaRPr dirty="0"/>
          </a:p>
          <a:p>
            <a:pPr marL="285750" marR="0" lvl="0" indent="-285750" algn="l" rtl="0">
              <a:spcBef>
                <a:spcPts val="0"/>
              </a:spcBef>
              <a:spcAft>
                <a:spcPts val="0"/>
              </a:spcAft>
              <a:buClr>
                <a:schemeClr val="dk1"/>
              </a:buClr>
              <a:buSzPts val="1600"/>
              <a:buFont typeface="Arial"/>
              <a:buChar char="•"/>
            </a:pPr>
            <a:r>
              <a:rPr lang="ru-RU" sz="1600" b="0" i="0" u="none" strike="noStrike" cap="none" dirty="0">
                <a:solidFill>
                  <a:schemeClr val="dk1"/>
                </a:solidFill>
                <a:latin typeface="Arial"/>
                <a:ea typeface="Arial"/>
                <a:cs typeface="Arial"/>
                <a:sym typeface="Arial"/>
              </a:rPr>
              <a:t>Запрокидывание головы и поднятие подбородка / выдвижение челюсти</a:t>
            </a:r>
            <a:endParaRPr dirty="0"/>
          </a:p>
          <a:p>
            <a:pPr marL="285750" marR="0" lvl="0" indent="-285750" algn="l" rtl="0">
              <a:spcBef>
                <a:spcPts val="0"/>
              </a:spcBef>
              <a:spcAft>
                <a:spcPts val="0"/>
              </a:spcAft>
              <a:buClr>
                <a:schemeClr val="dk1"/>
              </a:buClr>
              <a:buSzPts val="1600"/>
              <a:buFont typeface="Arial"/>
              <a:buChar char="•"/>
            </a:pPr>
            <a:r>
              <a:rPr lang="ru-RU" sz="1600" b="0" i="0" u="none" strike="noStrike" cap="none" dirty="0">
                <a:solidFill>
                  <a:schemeClr val="dk1"/>
                </a:solidFill>
                <a:latin typeface="Arial"/>
                <a:ea typeface="Arial"/>
                <a:cs typeface="Arial"/>
                <a:sym typeface="Arial"/>
              </a:rPr>
              <a:t>Аспирация дыхательных путей</a:t>
            </a:r>
            <a:endParaRPr dirty="0"/>
          </a:p>
          <a:p>
            <a:pPr marL="285750" marR="0" lvl="0" indent="-285750" algn="l" rtl="0">
              <a:spcBef>
                <a:spcPts val="0"/>
              </a:spcBef>
              <a:spcAft>
                <a:spcPts val="0"/>
              </a:spcAft>
              <a:buClr>
                <a:schemeClr val="dk1"/>
              </a:buClr>
              <a:buSzPts val="1600"/>
              <a:buFont typeface="Arial"/>
              <a:buChar char="•"/>
            </a:pPr>
            <a:r>
              <a:rPr lang="ru-RU" sz="1600" b="0" i="0" u="none" strike="noStrike" cap="none" dirty="0">
                <a:solidFill>
                  <a:schemeClr val="dk1"/>
                </a:solidFill>
                <a:latin typeface="Arial"/>
                <a:ea typeface="Arial"/>
                <a:cs typeface="Arial"/>
                <a:sym typeface="Arial"/>
              </a:rPr>
              <a:t>Помощь при асфиксии</a:t>
            </a:r>
            <a:endParaRPr dirty="0"/>
          </a:p>
          <a:p>
            <a:pPr marL="285750" marR="0" lvl="0" indent="-285750" algn="l" rtl="0">
              <a:spcBef>
                <a:spcPts val="0"/>
              </a:spcBef>
              <a:spcAft>
                <a:spcPts val="0"/>
              </a:spcAft>
              <a:buClr>
                <a:schemeClr val="dk1"/>
              </a:buClr>
              <a:buSzPts val="1600"/>
              <a:buFont typeface="Arial"/>
              <a:buChar char="•"/>
            </a:pPr>
            <a:r>
              <a:rPr lang="ru-RU" sz="1600" b="0" i="0" u="none" strike="noStrike" cap="none" dirty="0">
                <a:solidFill>
                  <a:schemeClr val="dk1"/>
                </a:solidFill>
                <a:latin typeface="Arial"/>
                <a:ea typeface="Arial"/>
                <a:cs typeface="Arial"/>
                <a:sym typeface="Arial"/>
              </a:rPr>
              <a:t>Восстановительное положение</a:t>
            </a:r>
            <a:endParaRPr dirty="0"/>
          </a:p>
          <a:p>
            <a:pPr marL="285750" marR="0" lvl="0" indent="-285750" algn="l" rtl="0">
              <a:spcBef>
                <a:spcPts val="0"/>
              </a:spcBef>
              <a:spcAft>
                <a:spcPts val="0"/>
              </a:spcAft>
              <a:buClr>
                <a:schemeClr val="dk1"/>
              </a:buClr>
              <a:buSzPts val="1600"/>
              <a:buFont typeface="Arial"/>
              <a:buChar char="•"/>
            </a:pPr>
            <a:r>
              <a:rPr lang="ru-RU" sz="1600" b="0" i="0" u="none" strike="noStrike" cap="none" dirty="0">
                <a:solidFill>
                  <a:schemeClr val="dk1"/>
                </a:solidFill>
                <a:latin typeface="Arial"/>
                <a:ea typeface="Arial"/>
                <a:cs typeface="Arial"/>
                <a:sym typeface="Arial"/>
              </a:rPr>
              <a:t>Установка носоглоточных (НГВ) и </a:t>
            </a:r>
            <a:r>
              <a:rPr lang="ru-RU" sz="1600" b="0" i="0" u="none" strike="noStrike" cap="none" dirty="0" err="1">
                <a:solidFill>
                  <a:schemeClr val="dk1"/>
                </a:solidFill>
                <a:latin typeface="Arial"/>
                <a:ea typeface="Arial"/>
                <a:cs typeface="Arial"/>
                <a:sym typeface="Arial"/>
              </a:rPr>
              <a:t>ротоглоточных</a:t>
            </a:r>
            <a:r>
              <a:rPr lang="ru-RU" sz="1600" b="0" i="0" u="none" strike="noStrike" cap="none" dirty="0">
                <a:solidFill>
                  <a:schemeClr val="dk1"/>
                </a:solidFill>
                <a:latin typeface="Arial"/>
                <a:ea typeface="Arial"/>
                <a:cs typeface="Arial"/>
                <a:sym typeface="Arial"/>
              </a:rPr>
              <a:t> воздуховодов (РГВ)</a:t>
            </a:r>
            <a:endParaRPr dirty="0"/>
          </a:p>
        </p:txBody>
      </p:sp>
      <p:sp>
        <p:nvSpPr>
          <p:cNvPr id="223" name="Google Shape;223;p3"/>
          <p:cNvSpPr txBox="1"/>
          <p:nvPr/>
        </p:nvSpPr>
        <p:spPr>
          <a:xfrm>
            <a:off x="2097694" y="4346285"/>
            <a:ext cx="3962400" cy="206210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ru-RU" sz="1600" b="1" i="0" u="none" strike="noStrike" cap="none" dirty="0">
                <a:solidFill>
                  <a:schemeClr val="dk1"/>
                </a:solidFill>
                <a:latin typeface="Arial"/>
                <a:ea typeface="Arial"/>
                <a:cs typeface="Arial"/>
                <a:sym typeface="Arial"/>
              </a:rPr>
              <a:t>Подача кислорода</a:t>
            </a:r>
            <a:endParaRPr dirty="0"/>
          </a:p>
          <a:p>
            <a:pPr marL="285750" marR="0" lvl="0" indent="-285750" algn="l" rtl="0">
              <a:spcBef>
                <a:spcPts val="0"/>
              </a:spcBef>
              <a:spcAft>
                <a:spcPts val="0"/>
              </a:spcAft>
              <a:buClr>
                <a:schemeClr val="dk1"/>
              </a:buClr>
              <a:buSzPts val="1600"/>
              <a:buFont typeface="Arial"/>
              <a:buChar char="•"/>
            </a:pPr>
            <a:r>
              <a:rPr lang="ru-RU" sz="1600" b="0" i="0" u="none" strike="noStrike" cap="none" dirty="0">
                <a:solidFill>
                  <a:schemeClr val="dk1"/>
                </a:solidFill>
                <a:latin typeface="Arial"/>
                <a:ea typeface="Arial"/>
                <a:cs typeface="Arial"/>
                <a:sym typeface="Arial"/>
              </a:rPr>
              <a:t>Вентиляция легких с использованием мешк</a:t>
            </a:r>
            <a:r>
              <a:rPr lang="ru-RU" sz="1600" dirty="0">
                <a:solidFill>
                  <a:schemeClr val="dk1"/>
                </a:solidFill>
              </a:rPr>
              <a:t>а</a:t>
            </a:r>
            <a:r>
              <a:rPr lang="ru-RU" sz="1600" b="0" i="0" u="none" strike="noStrike" cap="none" dirty="0">
                <a:solidFill>
                  <a:schemeClr val="dk1"/>
                </a:solidFill>
                <a:latin typeface="Arial"/>
                <a:ea typeface="Arial"/>
                <a:cs typeface="Arial"/>
                <a:sym typeface="Arial"/>
              </a:rPr>
              <a:t> </a:t>
            </a:r>
            <a:r>
              <a:rPr lang="ru-RU" sz="1600" b="0" i="0" u="none" strike="noStrike" cap="none" dirty="0" err="1">
                <a:solidFill>
                  <a:schemeClr val="dk1"/>
                </a:solidFill>
                <a:latin typeface="Arial"/>
                <a:ea typeface="Arial"/>
                <a:cs typeface="Arial"/>
                <a:sym typeface="Arial"/>
              </a:rPr>
              <a:t>Амбу</a:t>
            </a:r>
            <a:endParaRPr dirty="0"/>
          </a:p>
          <a:p>
            <a:pPr marL="285750" marR="0" lvl="0" indent="-285750" algn="l" rtl="0">
              <a:spcBef>
                <a:spcPts val="0"/>
              </a:spcBef>
              <a:spcAft>
                <a:spcPts val="0"/>
              </a:spcAft>
              <a:buClr>
                <a:schemeClr val="dk1"/>
              </a:buClr>
              <a:buSzPts val="1600"/>
              <a:buFont typeface="Arial"/>
              <a:buChar char="•"/>
            </a:pPr>
            <a:r>
              <a:rPr lang="ru-RU" sz="1600" b="1" i="0" u="none" strike="noStrike" cap="none" dirty="0">
                <a:solidFill>
                  <a:schemeClr val="dk1"/>
                </a:solidFill>
                <a:latin typeface="Arial"/>
                <a:ea typeface="Arial"/>
                <a:cs typeface="Arial"/>
                <a:sym typeface="Arial"/>
              </a:rPr>
              <a:t>Игольчатая декомпрессия при напряженном пневмотораксе</a:t>
            </a:r>
            <a:endParaRPr dirty="0"/>
          </a:p>
          <a:p>
            <a:pPr marL="285750" marR="0" lvl="0" indent="-285750" algn="l" rtl="0">
              <a:spcBef>
                <a:spcPts val="0"/>
              </a:spcBef>
              <a:spcAft>
                <a:spcPts val="0"/>
              </a:spcAft>
              <a:buClr>
                <a:schemeClr val="dk1"/>
              </a:buClr>
              <a:buSzPts val="1600"/>
              <a:buFont typeface="Arial"/>
              <a:buChar char="•"/>
            </a:pPr>
            <a:r>
              <a:rPr lang="ru-RU" sz="1600" b="1" i="0" u="none" strike="noStrike" cap="none" dirty="0">
                <a:solidFill>
                  <a:schemeClr val="dk1"/>
                </a:solidFill>
                <a:latin typeface="Arial"/>
                <a:ea typeface="Arial"/>
                <a:cs typeface="Arial"/>
                <a:sym typeface="Arial"/>
              </a:rPr>
              <a:t>Трехсторонняя </a:t>
            </a:r>
            <a:r>
              <a:rPr lang="ru-RU" sz="1600" b="1" i="0" u="none" strike="noStrike" cap="none" dirty="0" err="1">
                <a:solidFill>
                  <a:schemeClr val="dk1"/>
                </a:solidFill>
                <a:latin typeface="Arial"/>
                <a:ea typeface="Arial"/>
                <a:cs typeface="Arial"/>
                <a:sym typeface="Arial"/>
              </a:rPr>
              <a:t>окклюзионная</a:t>
            </a:r>
            <a:r>
              <a:rPr lang="ru-RU" sz="1600" b="1" i="0" u="none" strike="noStrike" cap="none" dirty="0">
                <a:solidFill>
                  <a:schemeClr val="dk1"/>
                </a:solidFill>
                <a:latin typeface="Arial"/>
                <a:ea typeface="Arial"/>
                <a:cs typeface="Arial"/>
                <a:sym typeface="Arial"/>
              </a:rPr>
              <a:t> повязка при проникающем ранении грудной клетки</a:t>
            </a:r>
            <a:endParaRPr dirty="0"/>
          </a:p>
        </p:txBody>
      </p:sp>
      <p:sp>
        <p:nvSpPr>
          <p:cNvPr id="224" name="Google Shape;224;p3"/>
          <p:cNvSpPr txBox="1"/>
          <p:nvPr/>
        </p:nvSpPr>
        <p:spPr>
          <a:xfrm>
            <a:off x="7670932" y="646001"/>
            <a:ext cx="4359188" cy="304698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ru-RU" sz="1600" b="1" i="0" u="none" strike="noStrike" cap="none" dirty="0">
                <a:solidFill>
                  <a:schemeClr val="dk1"/>
                </a:solidFill>
                <a:latin typeface="Arial"/>
                <a:ea typeface="Arial"/>
                <a:cs typeface="Arial"/>
                <a:sym typeface="Arial"/>
              </a:rPr>
              <a:t>Внутривенная (в/в) установка инфузионной системы</a:t>
            </a:r>
            <a:endParaRPr dirty="0"/>
          </a:p>
          <a:p>
            <a:pPr marL="285750" marR="0" lvl="0" indent="-285750" algn="l" rtl="0">
              <a:spcBef>
                <a:spcPts val="0"/>
              </a:spcBef>
              <a:spcAft>
                <a:spcPts val="0"/>
              </a:spcAft>
              <a:buClr>
                <a:schemeClr val="dk1"/>
              </a:buClr>
              <a:buSzPts val="1600"/>
              <a:buFont typeface="Arial"/>
              <a:buChar char="•"/>
            </a:pPr>
            <a:r>
              <a:rPr lang="ru-RU" sz="1600" b="1" i="0" u="none" strike="noStrike" cap="none" dirty="0">
                <a:solidFill>
                  <a:schemeClr val="dk1"/>
                </a:solidFill>
                <a:latin typeface="Arial"/>
                <a:ea typeface="Arial"/>
                <a:cs typeface="Arial"/>
                <a:sym typeface="Arial"/>
              </a:rPr>
              <a:t>В/в инфузионная реанимация</a:t>
            </a:r>
            <a:endParaRPr dirty="0"/>
          </a:p>
          <a:p>
            <a:pPr marL="285750" marR="0" lvl="0" indent="-285750" algn="l" rtl="0">
              <a:spcBef>
                <a:spcPts val="0"/>
              </a:spcBef>
              <a:spcAft>
                <a:spcPts val="0"/>
              </a:spcAft>
              <a:buClr>
                <a:schemeClr val="dk1"/>
              </a:buClr>
              <a:buSzPts val="1600"/>
              <a:buFont typeface="Arial"/>
              <a:buChar char="•"/>
            </a:pPr>
            <a:r>
              <a:rPr lang="ru-RU" sz="1600" b="0" i="0" u="none" strike="noStrike" cap="none" dirty="0">
                <a:solidFill>
                  <a:schemeClr val="dk1"/>
                </a:solidFill>
                <a:latin typeface="Arial"/>
                <a:ea typeface="Arial"/>
                <a:cs typeface="Arial"/>
                <a:sym typeface="Arial"/>
              </a:rPr>
              <a:t>Прямое давление / глубокое тампонирование раны для остановки кровотечения</a:t>
            </a:r>
            <a:endParaRPr dirty="0"/>
          </a:p>
          <a:p>
            <a:pPr marL="285750" marR="0" lvl="0" indent="-285750" algn="l" rtl="0">
              <a:spcBef>
                <a:spcPts val="0"/>
              </a:spcBef>
              <a:spcAft>
                <a:spcPts val="0"/>
              </a:spcAft>
              <a:buClr>
                <a:schemeClr val="dk1"/>
              </a:buClr>
              <a:buSzPts val="1600"/>
              <a:buFont typeface="Arial"/>
              <a:buChar char="•"/>
            </a:pPr>
            <a:r>
              <a:rPr lang="ru-RU" sz="1600" b="0" i="0" u="none" strike="noStrike" cap="none" dirty="0">
                <a:solidFill>
                  <a:schemeClr val="dk1"/>
                </a:solidFill>
                <a:latin typeface="Arial"/>
                <a:ea typeface="Arial"/>
                <a:cs typeface="Arial"/>
                <a:sym typeface="Arial"/>
              </a:rPr>
              <a:t>Наложение жгута для остановки кровотечения</a:t>
            </a:r>
            <a:endParaRPr dirty="0"/>
          </a:p>
          <a:p>
            <a:pPr marL="285750" marR="0" lvl="0" indent="-285750" algn="l" rtl="0">
              <a:spcBef>
                <a:spcPts val="0"/>
              </a:spcBef>
              <a:spcAft>
                <a:spcPts val="0"/>
              </a:spcAft>
              <a:buClr>
                <a:schemeClr val="dk1"/>
              </a:buClr>
              <a:buSzPts val="1600"/>
              <a:buFont typeface="Arial"/>
              <a:buChar char="•"/>
            </a:pPr>
            <a:r>
              <a:rPr lang="ru-RU" sz="1600" b="0" i="0" u="none" strike="noStrike" cap="none" dirty="0">
                <a:solidFill>
                  <a:schemeClr val="dk1"/>
                </a:solidFill>
                <a:latin typeface="Arial"/>
                <a:ea typeface="Arial"/>
                <a:cs typeface="Arial"/>
                <a:sym typeface="Arial"/>
              </a:rPr>
              <a:t>Фиксация костей таза</a:t>
            </a:r>
            <a:endParaRPr dirty="0"/>
          </a:p>
          <a:p>
            <a:pPr marL="285750" marR="0" lvl="0" indent="-285750" algn="l" rtl="0">
              <a:spcBef>
                <a:spcPts val="0"/>
              </a:spcBef>
              <a:spcAft>
                <a:spcPts val="0"/>
              </a:spcAft>
              <a:buClr>
                <a:schemeClr val="dk1"/>
              </a:buClr>
              <a:buSzPts val="1600"/>
              <a:buFont typeface="Arial"/>
              <a:buChar char="•"/>
            </a:pPr>
            <a:r>
              <a:rPr lang="ru-RU" sz="1600" b="0" i="0" u="none" strike="noStrike" cap="none" dirty="0">
                <a:solidFill>
                  <a:schemeClr val="dk1"/>
                </a:solidFill>
                <a:latin typeface="Arial"/>
                <a:ea typeface="Arial"/>
                <a:cs typeface="Arial"/>
                <a:sym typeface="Arial"/>
              </a:rPr>
              <a:t>Иммобилизация переломов</a:t>
            </a:r>
            <a:endParaRPr dirty="0"/>
          </a:p>
          <a:p>
            <a:pPr marL="285750" marR="0" lvl="0" indent="-285750" algn="l" rtl="0">
              <a:spcBef>
                <a:spcPts val="0"/>
              </a:spcBef>
              <a:spcAft>
                <a:spcPts val="0"/>
              </a:spcAft>
              <a:buClr>
                <a:schemeClr val="dk1"/>
              </a:buClr>
              <a:buSzPts val="1600"/>
              <a:buFont typeface="Arial"/>
              <a:buChar char="•"/>
            </a:pPr>
            <a:r>
              <a:rPr lang="ru-RU" sz="1600" b="1" i="0" u="none" strike="noStrike" cap="none" dirty="0">
                <a:solidFill>
                  <a:schemeClr val="dk1"/>
                </a:solidFill>
                <a:latin typeface="Arial"/>
                <a:ea typeface="Arial"/>
                <a:cs typeface="Arial"/>
                <a:sym typeface="Arial"/>
              </a:rPr>
              <a:t>Кожный щипковый тест</a:t>
            </a:r>
            <a:endParaRPr dirty="0"/>
          </a:p>
          <a:p>
            <a:pPr marL="285750" marR="0" lvl="0" indent="-285750" algn="l" rtl="0">
              <a:spcBef>
                <a:spcPts val="0"/>
              </a:spcBef>
              <a:spcAft>
                <a:spcPts val="0"/>
              </a:spcAft>
              <a:buClr>
                <a:schemeClr val="dk1"/>
              </a:buClr>
              <a:buSzPts val="1600"/>
              <a:buFont typeface="Arial"/>
              <a:buChar char="•"/>
            </a:pPr>
            <a:r>
              <a:rPr lang="ru-RU" sz="1600" b="1" i="0" u="none" strike="noStrike" cap="none" dirty="0">
                <a:solidFill>
                  <a:schemeClr val="dk1"/>
                </a:solidFill>
                <a:latin typeface="Arial"/>
                <a:ea typeface="Arial"/>
                <a:cs typeface="Arial"/>
                <a:sym typeface="Arial"/>
              </a:rPr>
              <a:t>Массаж матки</a:t>
            </a:r>
            <a:endParaRPr dirty="0"/>
          </a:p>
        </p:txBody>
      </p:sp>
      <p:pic>
        <p:nvPicPr>
          <p:cNvPr id="225" name="Google Shape;225;p3" descr="A picture containing icon&#10;&#10;Description automatically generated"/>
          <p:cNvPicPr preferRelativeResize="0"/>
          <p:nvPr/>
        </p:nvPicPr>
        <p:blipFill rotWithShape="1">
          <a:blip r:embed="rId5">
            <a:alphaModFix/>
          </a:blip>
          <a:srcRect/>
          <a:stretch/>
        </p:blipFill>
        <p:spPr>
          <a:xfrm>
            <a:off x="6060094" y="684551"/>
            <a:ext cx="1610838" cy="850853"/>
          </a:xfrm>
          <a:prstGeom prst="rect">
            <a:avLst/>
          </a:prstGeom>
          <a:noFill/>
          <a:ln>
            <a:noFill/>
          </a:ln>
        </p:spPr>
      </p:pic>
      <p:sp>
        <p:nvSpPr>
          <p:cNvPr id="226" name="Google Shape;226;p3"/>
          <p:cNvSpPr txBox="1"/>
          <p:nvPr/>
        </p:nvSpPr>
        <p:spPr>
          <a:xfrm>
            <a:off x="7684390" y="4134339"/>
            <a:ext cx="3930746" cy="132339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ru-RU" sz="1600" b="0" i="0" u="none" strike="noStrike" cap="none" dirty="0">
                <a:solidFill>
                  <a:schemeClr val="dk1"/>
                </a:solidFill>
                <a:latin typeface="Arial"/>
                <a:ea typeface="Arial"/>
                <a:cs typeface="Arial"/>
                <a:sym typeface="Arial"/>
              </a:rPr>
              <a:t>Полная иммобилизация позвоночника </a:t>
            </a:r>
            <a:endParaRPr dirty="0"/>
          </a:p>
          <a:p>
            <a:pPr marL="285750" marR="0" lvl="0" indent="-285750" algn="l" rtl="0">
              <a:spcBef>
                <a:spcPts val="0"/>
              </a:spcBef>
              <a:spcAft>
                <a:spcPts val="0"/>
              </a:spcAft>
              <a:buClr>
                <a:schemeClr val="dk1"/>
              </a:buClr>
              <a:buSzPts val="1600"/>
              <a:buFont typeface="Arial"/>
              <a:buChar char="•"/>
            </a:pPr>
            <a:r>
              <a:rPr lang="ru-RU" sz="1600" b="0" i="0" u="none" strike="noStrike" cap="none" dirty="0">
                <a:solidFill>
                  <a:schemeClr val="dk1"/>
                </a:solidFill>
                <a:latin typeface="Arial"/>
                <a:ea typeface="Arial"/>
                <a:cs typeface="Arial"/>
                <a:sym typeface="Arial"/>
              </a:rPr>
              <a:t>Оценка по шкале AVPU и шкале комы Глазго (ШКГ)</a:t>
            </a:r>
            <a:endParaRPr dirty="0"/>
          </a:p>
          <a:p>
            <a:pPr marL="285750" marR="0" lvl="0" indent="-285750" algn="l" rtl="0">
              <a:spcBef>
                <a:spcPts val="0"/>
              </a:spcBef>
              <a:spcAft>
                <a:spcPts val="0"/>
              </a:spcAft>
              <a:buClr>
                <a:schemeClr val="dk1"/>
              </a:buClr>
              <a:buSzPts val="1600"/>
              <a:buFont typeface="Arial"/>
              <a:buChar char="•"/>
            </a:pPr>
            <a:r>
              <a:rPr lang="ru-RU" sz="1600" b="0" i="0" u="none" strike="noStrike" cap="none" dirty="0">
                <a:solidFill>
                  <a:schemeClr val="dk1"/>
                </a:solidFill>
                <a:latin typeface="Arial"/>
                <a:ea typeface="Arial"/>
                <a:cs typeface="Arial"/>
                <a:sym typeface="Arial"/>
              </a:rPr>
              <a:t>Введение глюкозы</a:t>
            </a:r>
            <a:endParaRPr sz="1600" dirty="0">
              <a:solidFill>
                <a:schemeClr val="dk1"/>
              </a:solidFill>
              <a:latin typeface="Arial"/>
              <a:ea typeface="Arial"/>
              <a:cs typeface="Arial"/>
              <a:sym typeface="Arial"/>
            </a:endParaRPr>
          </a:p>
        </p:txBody>
      </p:sp>
      <p:sp>
        <p:nvSpPr>
          <p:cNvPr id="227" name="Google Shape;227;p3"/>
          <p:cNvSpPr txBox="1"/>
          <p:nvPr/>
        </p:nvSpPr>
        <p:spPr>
          <a:xfrm>
            <a:off x="7693115" y="5499151"/>
            <a:ext cx="3546814" cy="132343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ru-RU" sz="1600" b="1">
                <a:solidFill>
                  <a:schemeClr val="dk1"/>
                </a:solidFill>
                <a:latin typeface="Arial"/>
                <a:ea typeface="Arial"/>
                <a:cs typeface="Arial"/>
                <a:sym typeface="Arial"/>
              </a:rPr>
              <a:t>Лечение ожогов</a:t>
            </a:r>
            <a:r>
              <a:rPr lang="ru-RU" sz="1600">
                <a:solidFill>
                  <a:schemeClr val="dk1"/>
                </a:solidFill>
                <a:latin typeface="Arial"/>
                <a:ea typeface="Arial"/>
                <a:cs typeface="Arial"/>
                <a:sym typeface="Arial"/>
              </a:rPr>
              <a:t> и ран</a:t>
            </a:r>
            <a:endParaRPr/>
          </a:p>
          <a:p>
            <a:pPr marL="285750" marR="0" lvl="0" indent="-285750" algn="l" rtl="0">
              <a:spcBef>
                <a:spcPts val="0"/>
              </a:spcBef>
              <a:spcAft>
                <a:spcPts val="0"/>
              </a:spcAft>
              <a:buClr>
                <a:schemeClr val="dk1"/>
              </a:buClr>
              <a:buSzPts val="1600"/>
              <a:buFont typeface="Arial"/>
              <a:buChar char="•"/>
            </a:pPr>
            <a:r>
              <a:rPr lang="ru-RU" sz="1600">
                <a:solidFill>
                  <a:schemeClr val="dk1"/>
                </a:solidFill>
                <a:latin typeface="Arial"/>
                <a:ea typeface="Arial"/>
                <a:cs typeface="Arial"/>
                <a:sym typeface="Arial"/>
              </a:rPr>
              <a:t>Лечение при укусе змеи</a:t>
            </a:r>
            <a:endParaRPr/>
          </a:p>
          <a:p>
            <a:pPr marL="285750" marR="0" lvl="0" indent="-285750" algn="l" rtl="0">
              <a:spcBef>
                <a:spcPts val="0"/>
              </a:spcBef>
              <a:spcAft>
                <a:spcPts val="0"/>
              </a:spcAft>
              <a:buClr>
                <a:schemeClr val="dk1"/>
              </a:buClr>
              <a:buSzPts val="1600"/>
              <a:buFont typeface="Arial"/>
              <a:buChar char="•"/>
            </a:pPr>
            <a:r>
              <a:rPr lang="ru-RU" sz="1600">
                <a:solidFill>
                  <a:schemeClr val="dk1"/>
                </a:solidFill>
                <a:latin typeface="Arial"/>
                <a:ea typeface="Arial"/>
                <a:cs typeface="Arial"/>
                <a:sym typeface="Arial"/>
              </a:rPr>
              <a:t>Переворачивание фиксированного пациента  («перекат бревна»)</a:t>
            </a:r>
            <a:endParaRPr/>
          </a:p>
        </p:txBody>
      </p:sp>
      <p:sp>
        <p:nvSpPr>
          <p:cNvPr id="228" name="Google Shape;228;p3"/>
          <p:cNvSpPr txBox="1"/>
          <p:nvPr/>
        </p:nvSpPr>
        <p:spPr>
          <a:xfrm>
            <a:off x="551924" y="1041050"/>
            <a:ext cx="14895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800">
                <a:solidFill>
                  <a:srgbClr val="1F3864"/>
                </a:solidFill>
                <a:latin typeface="Arial"/>
                <a:ea typeface="Arial"/>
                <a:cs typeface="Arial"/>
                <a:sym typeface="Arial"/>
              </a:rPr>
              <a:t>Общие</a:t>
            </a:r>
            <a:endParaRPr/>
          </a:p>
        </p:txBody>
      </p:sp>
      <p:sp>
        <p:nvSpPr>
          <p:cNvPr id="229" name="Google Shape;229;p3"/>
          <p:cNvSpPr txBox="1"/>
          <p:nvPr/>
        </p:nvSpPr>
        <p:spPr>
          <a:xfrm>
            <a:off x="2133600" y="865115"/>
            <a:ext cx="3038100" cy="8310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ru-RU" sz="1600" dirty="0">
                <a:solidFill>
                  <a:schemeClr val="dk1"/>
                </a:solidFill>
                <a:latin typeface="Arial"/>
                <a:ea typeface="Arial"/>
                <a:cs typeface="Arial"/>
                <a:sym typeface="Arial"/>
              </a:rPr>
              <a:t>Оценка по алгоритму ABCDE</a:t>
            </a:r>
            <a:endParaRPr dirty="0"/>
          </a:p>
          <a:p>
            <a:pPr marL="285750" marR="0" lvl="0" indent="-285750" algn="l" rtl="0">
              <a:spcBef>
                <a:spcPts val="0"/>
              </a:spcBef>
              <a:spcAft>
                <a:spcPts val="0"/>
              </a:spcAft>
              <a:buClr>
                <a:schemeClr val="dk1"/>
              </a:buClr>
              <a:buSzPts val="1600"/>
              <a:buFont typeface="Arial"/>
              <a:buChar char="•"/>
            </a:pPr>
            <a:r>
              <a:rPr lang="ru-RU" sz="1600" b="1" dirty="0">
                <a:solidFill>
                  <a:schemeClr val="dk1"/>
                </a:solidFill>
                <a:latin typeface="Arial"/>
                <a:ea typeface="Arial"/>
                <a:cs typeface="Arial"/>
                <a:sym typeface="Arial"/>
              </a:rPr>
              <a:t>Вторичное обследование</a:t>
            </a:r>
            <a:endParaRPr dirty="0"/>
          </a:p>
          <a:p>
            <a:pPr marL="0" marR="0" lvl="0" indent="0" algn="l" rtl="0">
              <a:spcBef>
                <a:spcPts val="0"/>
              </a:spcBef>
              <a:spcAft>
                <a:spcPts val="0"/>
              </a:spcAft>
              <a:buNone/>
            </a:pPr>
            <a:endParaRPr sz="1600" dirty="0">
              <a:solidFill>
                <a:schemeClr val="dk1"/>
              </a:solidFill>
              <a:latin typeface="Arial"/>
              <a:ea typeface="Arial"/>
              <a:cs typeface="Arial"/>
              <a:sym typeface="Arial"/>
            </a:endParaRPr>
          </a:p>
        </p:txBody>
      </p:sp>
      <p:pic>
        <p:nvPicPr>
          <p:cNvPr id="230" name="Google Shape;230;p3" descr="A picture containing text, clipart&#10;&#10;Description automatically generated"/>
          <p:cNvPicPr preferRelativeResize="0"/>
          <p:nvPr/>
        </p:nvPicPr>
        <p:blipFill rotWithShape="1">
          <a:blip r:embed="rId6">
            <a:alphaModFix/>
          </a:blip>
          <a:srcRect/>
          <a:stretch/>
        </p:blipFill>
        <p:spPr>
          <a:xfrm>
            <a:off x="6053365" y="4123876"/>
            <a:ext cx="1588391" cy="852715"/>
          </a:xfrm>
          <a:prstGeom prst="rect">
            <a:avLst/>
          </a:prstGeom>
          <a:noFill/>
          <a:ln>
            <a:noFill/>
          </a:ln>
        </p:spPr>
      </p:pic>
      <p:pic>
        <p:nvPicPr>
          <p:cNvPr id="231" name="Google Shape;231;p3" descr="A picture containing text, clipart&#10;&#10;Description automatically generated"/>
          <p:cNvPicPr preferRelativeResize="0"/>
          <p:nvPr/>
        </p:nvPicPr>
        <p:blipFill rotWithShape="1">
          <a:blip r:embed="rId7">
            <a:alphaModFix/>
          </a:blip>
          <a:srcRect/>
          <a:stretch/>
        </p:blipFill>
        <p:spPr>
          <a:xfrm>
            <a:off x="6053364" y="5569248"/>
            <a:ext cx="1588391" cy="843833"/>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30"/>
          <p:cNvSpPr txBox="1">
            <a:spLocks noGrp="1"/>
          </p:cNvSpPr>
          <p:nvPr>
            <p:ph type="title"/>
          </p:nvPr>
        </p:nvSpPr>
        <p:spPr>
          <a:xfrm>
            <a:off x="838200" y="32536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Результаты вторичного обследования</a:t>
            </a:r>
            <a:endParaRPr/>
          </a:p>
        </p:txBody>
      </p:sp>
      <p:sp>
        <p:nvSpPr>
          <p:cNvPr id="481" name="Google Shape;481;p30"/>
          <p:cNvSpPr txBox="1">
            <a:spLocks noGrp="1"/>
          </p:cNvSpPr>
          <p:nvPr>
            <p:ph type="body" idx="1"/>
          </p:nvPr>
        </p:nvSpPr>
        <p:spPr>
          <a:xfrm>
            <a:off x="838200" y="1888298"/>
            <a:ext cx="6839553" cy="43513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ПРОВЕРЬТЕ </a:t>
            </a:r>
            <a:r>
              <a:rPr lang="ru-RU" sz="2400" dirty="0">
                <a:latin typeface="Arial"/>
                <a:ea typeface="Arial"/>
                <a:cs typeface="Arial"/>
                <a:sym typeface="Arial"/>
              </a:rPr>
              <a:t>конъюнктиву (внутреннюю часть нижнего века).</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У каждого человека кожа на внутренней стороне века должна быть розовой.</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Бледная или белая конъюнктива может указывать на кровопотерю.</a:t>
            </a:r>
            <a:endParaRPr dirty="0"/>
          </a:p>
        </p:txBody>
      </p:sp>
      <p:pic>
        <p:nvPicPr>
          <p:cNvPr id="482" name="Google Shape;482;p30" descr="A picture containing shape&#10;&#10;Description automatically generated"/>
          <p:cNvPicPr preferRelativeResize="0"/>
          <p:nvPr/>
        </p:nvPicPr>
        <p:blipFill rotWithShape="1">
          <a:blip r:embed="rId3">
            <a:alphaModFix/>
          </a:blip>
          <a:srcRect/>
          <a:stretch/>
        </p:blipFill>
        <p:spPr>
          <a:xfrm>
            <a:off x="8243854" y="3014097"/>
            <a:ext cx="3010097" cy="2099740"/>
          </a:xfrm>
          <a:prstGeom prst="rect">
            <a:avLst/>
          </a:prstGeom>
          <a:noFill/>
          <a:ln>
            <a:noFill/>
          </a:ln>
        </p:spPr>
      </p:pic>
      <p:sp>
        <p:nvSpPr>
          <p:cNvPr id="483" name="Google Shape;483;p30"/>
          <p:cNvSpPr txBox="1"/>
          <p:nvPr/>
        </p:nvSpPr>
        <p:spPr>
          <a:xfrm>
            <a:off x="8867159" y="5185204"/>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31"/>
          <p:cNvSpPr txBox="1">
            <a:spLocks noGrp="1"/>
          </p:cNvSpPr>
          <p:nvPr>
            <p:ph type="title"/>
          </p:nvPr>
        </p:nvSpPr>
        <p:spPr>
          <a:xfrm>
            <a:off x="838200" y="139839"/>
            <a:ext cx="10515600" cy="9962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rPr>
              <a:t>Результаты вторичного обследования</a:t>
            </a:r>
            <a:endParaRPr dirty="0"/>
          </a:p>
        </p:txBody>
      </p:sp>
      <p:sp>
        <p:nvSpPr>
          <p:cNvPr id="490" name="Google Shape;490;p31"/>
          <p:cNvSpPr txBox="1">
            <a:spLocks noGrp="1"/>
          </p:cNvSpPr>
          <p:nvPr>
            <p:ph type="body" idx="1"/>
          </p:nvPr>
        </p:nvSpPr>
        <p:spPr>
          <a:xfrm>
            <a:off x="624920" y="946863"/>
            <a:ext cx="9942600" cy="577129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200"/>
              <a:buNone/>
            </a:pPr>
            <a:r>
              <a:rPr lang="ru-RU" sz="2200" b="1" dirty="0">
                <a:latin typeface="Arial"/>
                <a:ea typeface="Arial"/>
                <a:cs typeface="Arial"/>
                <a:sym typeface="Arial"/>
              </a:rPr>
              <a:t>ПРОВЕРЬТЕ</a:t>
            </a:r>
            <a:r>
              <a:rPr lang="ru-RU" sz="2200" dirty="0">
                <a:latin typeface="Arial"/>
                <a:ea typeface="Arial"/>
                <a:cs typeface="Arial"/>
                <a:sym typeface="Arial"/>
              </a:rPr>
              <a:t> психический статус пациента:</a:t>
            </a:r>
            <a:endParaRPr dirty="0"/>
          </a:p>
          <a:p>
            <a:pPr marL="685800" lvl="1" indent="-228600" algn="l" rtl="0">
              <a:lnSpc>
                <a:spcPct val="90000"/>
              </a:lnSpc>
              <a:spcBef>
                <a:spcPts val="500"/>
              </a:spcBef>
              <a:spcAft>
                <a:spcPts val="0"/>
              </a:spcAft>
              <a:buClr>
                <a:schemeClr val="dk1"/>
              </a:buClr>
              <a:buSzPts val="2200"/>
              <a:buChar char="•"/>
            </a:pPr>
            <a:r>
              <a:rPr lang="ru-RU" sz="2200" dirty="0">
                <a:latin typeface="Arial"/>
                <a:ea typeface="Arial"/>
                <a:cs typeface="Arial"/>
                <a:sym typeface="Arial"/>
              </a:rPr>
              <a:t>Спутанность сознания у пациента с низкой перфузией свидетельствует о тяжелом шоке.</a:t>
            </a:r>
            <a:endParaRPr dirty="0"/>
          </a:p>
          <a:p>
            <a:pPr marL="685800" lvl="1" indent="-88900" algn="l" rtl="0">
              <a:lnSpc>
                <a:spcPct val="90000"/>
              </a:lnSpc>
              <a:spcBef>
                <a:spcPts val="500"/>
              </a:spcBef>
              <a:spcAft>
                <a:spcPts val="0"/>
              </a:spcAft>
              <a:buClr>
                <a:schemeClr val="dk1"/>
              </a:buClr>
              <a:buSzPts val="2200"/>
              <a:buNone/>
            </a:pPr>
            <a:endParaRPr sz="2200" dirty="0">
              <a:latin typeface="Arial"/>
              <a:ea typeface="Arial"/>
              <a:cs typeface="Arial"/>
              <a:sym typeface="Arial"/>
            </a:endParaRPr>
          </a:p>
          <a:p>
            <a:pPr marL="0" lvl="0" indent="0" algn="l" rtl="0">
              <a:lnSpc>
                <a:spcPct val="90000"/>
              </a:lnSpc>
              <a:spcBef>
                <a:spcPts val="1000"/>
              </a:spcBef>
              <a:spcAft>
                <a:spcPts val="0"/>
              </a:spcAft>
              <a:buClr>
                <a:schemeClr val="dk1"/>
              </a:buClr>
              <a:buSzPts val="2200"/>
              <a:buNone/>
            </a:pPr>
            <a:r>
              <a:rPr lang="ru-RU" sz="2200" b="1" dirty="0">
                <a:latin typeface="Arial"/>
                <a:ea typeface="Arial"/>
                <a:cs typeface="Arial"/>
                <a:sym typeface="Arial"/>
              </a:rPr>
              <a:t>ПРОВЕРЬТЕ </a:t>
            </a:r>
            <a:r>
              <a:rPr lang="ru-RU" sz="2200" dirty="0">
                <a:latin typeface="Arial"/>
                <a:ea typeface="Arial"/>
                <a:cs typeface="Arial"/>
                <a:sym typeface="Arial"/>
              </a:rPr>
              <a:t>на предмет лихорадки:</a:t>
            </a:r>
            <a:endParaRPr dirty="0"/>
          </a:p>
          <a:p>
            <a:pPr marL="685800" lvl="1" indent="-228600" algn="l" rtl="0">
              <a:lnSpc>
                <a:spcPct val="90000"/>
              </a:lnSpc>
              <a:spcBef>
                <a:spcPts val="500"/>
              </a:spcBef>
              <a:spcAft>
                <a:spcPts val="0"/>
              </a:spcAft>
              <a:buClr>
                <a:schemeClr val="dk1"/>
              </a:buClr>
              <a:buSzPts val="2200"/>
              <a:buChar char="•"/>
            </a:pPr>
            <a:r>
              <a:rPr lang="ru-RU" sz="2200" dirty="0">
                <a:latin typeface="Arial"/>
                <a:ea typeface="Arial"/>
                <a:cs typeface="Arial"/>
                <a:sym typeface="Arial"/>
              </a:rPr>
              <a:t>Лихорадка у пациента в состоянии шока предполагает наличие тяжелой инфекции.</a:t>
            </a:r>
            <a:endParaRPr dirty="0"/>
          </a:p>
          <a:p>
            <a:pPr marL="685800" lvl="1" indent="-88900" algn="l" rtl="0">
              <a:lnSpc>
                <a:spcPct val="90000"/>
              </a:lnSpc>
              <a:spcBef>
                <a:spcPts val="500"/>
              </a:spcBef>
              <a:spcAft>
                <a:spcPts val="0"/>
              </a:spcAft>
              <a:buClr>
                <a:schemeClr val="dk1"/>
              </a:buClr>
              <a:buSzPts val="2200"/>
              <a:buNone/>
            </a:pPr>
            <a:endParaRPr sz="2200" dirty="0">
              <a:latin typeface="Arial"/>
              <a:ea typeface="Arial"/>
              <a:cs typeface="Arial"/>
              <a:sym typeface="Arial"/>
            </a:endParaRPr>
          </a:p>
          <a:p>
            <a:pPr marL="0" lvl="0" indent="0" algn="l" rtl="0">
              <a:lnSpc>
                <a:spcPct val="90000"/>
              </a:lnSpc>
              <a:spcBef>
                <a:spcPts val="1000"/>
              </a:spcBef>
              <a:spcAft>
                <a:spcPts val="0"/>
              </a:spcAft>
              <a:buClr>
                <a:schemeClr val="dk1"/>
              </a:buClr>
              <a:buSzPts val="2200"/>
              <a:buNone/>
            </a:pPr>
            <a:r>
              <a:rPr lang="ru-RU" sz="2200" b="1" dirty="0">
                <a:latin typeface="Arial"/>
                <a:ea typeface="Arial"/>
                <a:cs typeface="Arial"/>
                <a:sym typeface="Arial"/>
              </a:rPr>
              <a:t>ПРОВЕРЬТЕ</a:t>
            </a:r>
            <a:r>
              <a:rPr lang="ru-RU" sz="2200" dirty="0">
                <a:latin typeface="Arial"/>
                <a:ea typeface="Arial"/>
                <a:cs typeface="Arial"/>
                <a:sym typeface="Arial"/>
              </a:rPr>
              <a:t> уровень глюкозы:</a:t>
            </a:r>
            <a:endParaRPr dirty="0"/>
          </a:p>
          <a:p>
            <a:pPr marL="685800" lvl="1" indent="-228600" algn="l" rtl="0">
              <a:lnSpc>
                <a:spcPct val="90000"/>
              </a:lnSpc>
              <a:spcBef>
                <a:spcPts val="500"/>
              </a:spcBef>
              <a:spcAft>
                <a:spcPts val="0"/>
              </a:spcAft>
              <a:buClr>
                <a:schemeClr val="dk1"/>
              </a:buClr>
              <a:buSzPts val="2200"/>
              <a:buChar char="•"/>
            </a:pPr>
            <a:r>
              <a:rPr lang="ru-RU" sz="2200" dirty="0">
                <a:latin typeface="Arial"/>
                <a:ea typeface="Arial"/>
                <a:cs typeface="Arial"/>
                <a:sym typeface="Arial"/>
              </a:rPr>
              <a:t>Пониженный уровень глюкозы в крови иногда может выглядеть как шок (без пониженного артериального давления).</a:t>
            </a:r>
            <a:endParaRPr dirty="0"/>
          </a:p>
          <a:p>
            <a:pPr marL="685800" lvl="1" indent="-228600" algn="l" rtl="0">
              <a:lnSpc>
                <a:spcPct val="90000"/>
              </a:lnSpc>
              <a:spcBef>
                <a:spcPts val="500"/>
              </a:spcBef>
              <a:spcAft>
                <a:spcPts val="0"/>
              </a:spcAft>
              <a:buClr>
                <a:schemeClr val="dk1"/>
              </a:buClr>
              <a:buSzPts val="2200"/>
              <a:buChar char="•"/>
            </a:pPr>
            <a:r>
              <a:rPr lang="ru-RU" sz="2200" dirty="0">
                <a:latin typeface="Arial"/>
                <a:ea typeface="Arial"/>
                <a:cs typeface="Arial"/>
                <a:sym typeface="Arial"/>
              </a:rPr>
              <a:t>Дайте ГЛЮКОЗУ, если ее уровень меньше 3,5 ммоль/л.</a:t>
            </a:r>
            <a:endParaRPr dirty="0"/>
          </a:p>
          <a:p>
            <a:pPr marL="685800" lvl="1" indent="-228600" algn="l" rtl="0">
              <a:lnSpc>
                <a:spcPct val="90000"/>
              </a:lnSpc>
              <a:spcBef>
                <a:spcPts val="500"/>
              </a:spcBef>
              <a:spcAft>
                <a:spcPts val="0"/>
              </a:spcAft>
              <a:buClr>
                <a:schemeClr val="dk1"/>
              </a:buClr>
              <a:buSzPts val="2200"/>
              <a:buChar char="•"/>
            </a:pPr>
            <a:r>
              <a:rPr lang="ru-RU" sz="2200" dirty="0">
                <a:latin typeface="Arial"/>
                <a:ea typeface="Arial"/>
                <a:cs typeface="Arial"/>
                <a:sym typeface="Arial"/>
              </a:rPr>
              <a:t>Если вы не можете проверить уровень глюкозы в крови, а у человека изменённый психический статус, диабет в анамнезе или другая причина гипогликемии (малярия, принимает хинин, тяжелая болезнь или недоедание), дайте ему ГЛЮКОЗУ.</a:t>
            </a:r>
            <a:endParaRPr sz="2200" dirty="0"/>
          </a:p>
        </p:txBody>
      </p:sp>
      <p:pic>
        <p:nvPicPr>
          <p:cNvPr id="491" name="Google Shape;491;p31" descr="A picture containing icon&#10;&#10;Description automatically generated"/>
          <p:cNvPicPr preferRelativeResize="0"/>
          <p:nvPr/>
        </p:nvPicPr>
        <p:blipFill rotWithShape="1">
          <a:blip r:embed="rId3">
            <a:alphaModFix/>
          </a:blip>
          <a:srcRect/>
          <a:stretch/>
        </p:blipFill>
        <p:spPr>
          <a:xfrm>
            <a:off x="9806152" y="2111053"/>
            <a:ext cx="2273296" cy="1773751"/>
          </a:xfrm>
          <a:prstGeom prst="rect">
            <a:avLst/>
          </a:prstGeom>
          <a:noFill/>
          <a:ln>
            <a:noFill/>
          </a:ln>
        </p:spPr>
      </p:pic>
      <p:sp>
        <p:nvSpPr>
          <p:cNvPr id="492" name="Google Shape;492;p31"/>
          <p:cNvSpPr txBox="1"/>
          <p:nvPr/>
        </p:nvSpPr>
        <p:spPr>
          <a:xfrm>
            <a:off x="10567520" y="3808140"/>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Результаты вторичного обследования</a:t>
            </a:r>
            <a:endParaRPr/>
          </a:p>
        </p:txBody>
      </p:sp>
      <p:sp>
        <p:nvSpPr>
          <p:cNvPr id="499" name="Google Shape;499;p32"/>
          <p:cNvSpPr txBox="1">
            <a:spLocks noGrp="1"/>
          </p:cNvSpPr>
          <p:nvPr>
            <p:ph type="body" idx="1"/>
          </p:nvPr>
        </p:nvSpPr>
        <p:spPr>
          <a:xfrm>
            <a:off x="838200" y="1825625"/>
            <a:ext cx="7582711" cy="43513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ПРОВЕРЬТЕ: </a:t>
            </a:r>
            <a:r>
              <a:rPr lang="ru-RU" sz="2400" dirty="0">
                <a:latin typeface="Arial"/>
                <a:ea typeface="Arial"/>
                <a:cs typeface="Arial"/>
                <a:sym typeface="Arial"/>
              </a:rPr>
              <a:t>на предмет сильной боли в животе</a:t>
            </a:r>
            <a:endParaRPr dirty="0"/>
          </a:p>
          <a:p>
            <a:pPr marL="0" lvl="0" indent="0" algn="l" rtl="0">
              <a:lnSpc>
                <a:spcPct val="90000"/>
              </a:lnSpc>
              <a:spcBef>
                <a:spcPts val="1000"/>
              </a:spcBef>
              <a:spcAft>
                <a:spcPts val="0"/>
              </a:spcAft>
              <a:buClr>
                <a:schemeClr val="dk1"/>
              </a:buClr>
              <a:buSzPts val="2400"/>
              <a:buNone/>
            </a:pPr>
            <a:endParaRPr sz="2400" dirty="0">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r>
              <a:rPr lang="ru-RU" sz="2400" b="1" dirty="0" err="1">
                <a:latin typeface="Arial"/>
                <a:ea typeface="Arial"/>
                <a:cs typeface="Arial"/>
                <a:sym typeface="Arial"/>
              </a:rPr>
              <a:t>Пропальпируйте</a:t>
            </a:r>
            <a:r>
              <a:rPr lang="ru-RU" sz="2400" b="1" dirty="0">
                <a:latin typeface="Arial"/>
                <a:ea typeface="Arial"/>
                <a:cs typeface="Arial"/>
                <a:sym typeface="Arial"/>
              </a:rPr>
              <a:t> </a:t>
            </a:r>
            <a:r>
              <a:rPr lang="ru-RU" sz="2400" dirty="0">
                <a:latin typeface="Arial"/>
                <a:ea typeface="Arial"/>
                <a:cs typeface="Arial"/>
                <a:sym typeface="Arial"/>
              </a:rPr>
              <a:t>на предмет напряжения передней стенки живота</a:t>
            </a:r>
            <a:r>
              <a:rPr lang="ru-RU" sz="2400" dirty="0"/>
              <a:t>:</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Боль может быть признаком кровотечения или инфекции в брюшной полости.</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У пациенток, которые могут быть беременны, это может быть признаком внематочной беременности.</a:t>
            </a:r>
            <a:endParaRPr dirty="0"/>
          </a:p>
        </p:txBody>
      </p:sp>
      <p:sp>
        <p:nvSpPr>
          <p:cNvPr id="500" name="Google Shape;500;p32"/>
          <p:cNvSpPr txBox="1"/>
          <p:nvPr/>
        </p:nvSpPr>
        <p:spPr>
          <a:xfrm>
            <a:off x="9475993" y="4906441"/>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pic>
        <p:nvPicPr>
          <p:cNvPr id="501" name="Google Shape;501;p32"/>
          <p:cNvPicPr preferRelativeResize="0"/>
          <p:nvPr/>
        </p:nvPicPr>
        <p:blipFill rotWithShape="1">
          <a:blip r:embed="rId3">
            <a:alphaModFix/>
          </a:blip>
          <a:srcRect/>
          <a:stretch/>
        </p:blipFill>
        <p:spPr>
          <a:xfrm>
            <a:off x="8809793" y="2746857"/>
            <a:ext cx="3095887" cy="215958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33"/>
          <p:cNvSpPr txBox="1">
            <a:spLocks noGrp="1"/>
          </p:cNvSpPr>
          <p:nvPr>
            <p:ph type="title"/>
          </p:nvPr>
        </p:nvSpPr>
        <p:spPr>
          <a:xfrm>
            <a:off x="626165" y="36925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Результаты вторичного обследования</a:t>
            </a:r>
            <a:endParaRPr/>
          </a:p>
        </p:txBody>
      </p:sp>
      <p:sp>
        <p:nvSpPr>
          <p:cNvPr id="508" name="Google Shape;508;p33"/>
          <p:cNvSpPr txBox="1">
            <a:spLocks noGrp="1"/>
          </p:cNvSpPr>
          <p:nvPr>
            <p:ph type="body" idx="1"/>
          </p:nvPr>
        </p:nvSpPr>
        <p:spPr>
          <a:xfrm>
            <a:off x="626165" y="1779242"/>
            <a:ext cx="8202525" cy="4351338"/>
          </a:xfrm>
          <a:prstGeom prst="rect">
            <a:avLst/>
          </a:prstGeom>
          <a:noFill/>
          <a:ln>
            <a:noFill/>
          </a:ln>
        </p:spPr>
        <p:txBody>
          <a:bodyPr spcFirstLastPara="1" wrap="square" lIns="91425" tIns="45700" rIns="91425" bIns="45700" anchor="ctr" anchorCtr="0">
            <a:normAutofit fontScale="92500"/>
          </a:bodyPr>
          <a:lstStyle/>
          <a:p>
            <a:pPr marL="0" lvl="0" indent="0" algn="l" rtl="0">
              <a:lnSpc>
                <a:spcPct val="90000"/>
              </a:lnSpc>
              <a:spcBef>
                <a:spcPts val="0"/>
              </a:spcBef>
              <a:spcAft>
                <a:spcPts val="0"/>
              </a:spcAft>
              <a:buClr>
                <a:schemeClr val="dk1"/>
              </a:buClr>
              <a:buSzPct val="100000"/>
              <a:buNone/>
            </a:pPr>
            <a:r>
              <a:rPr lang="ru-RU" sz="2400" b="1" dirty="0">
                <a:latin typeface="Arial"/>
                <a:ea typeface="Arial"/>
                <a:cs typeface="Arial"/>
                <a:sym typeface="Arial"/>
              </a:rPr>
              <a:t>ПРОВЕРЬТЕ </a:t>
            </a:r>
            <a:r>
              <a:rPr lang="ru-RU" sz="2400" dirty="0">
                <a:latin typeface="Arial"/>
                <a:ea typeface="Arial"/>
                <a:cs typeface="Arial"/>
                <a:sym typeface="Arial"/>
              </a:rPr>
              <a:t>цвет мочи и объем диуреза:</a:t>
            </a:r>
            <a:endParaRPr dirty="0"/>
          </a:p>
          <a:p>
            <a:pPr marL="685800" lvl="1" indent="-228600" algn="l" rtl="0">
              <a:lnSpc>
                <a:spcPct val="90000"/>
              </a:lnSpc>
              <a:spcBef>
                <a:spcPts val="500"/>
              </a:spcBef>
              <a:spcAft>
                <a:spcPts val="0"/>
              </a:spcAft>
              <a:buClr>
                <a:schemeClr val="dk1"/>
              </a:buClr>
              <a:buSzPct val="100000"/>
              <a:buChar char="•"/>
            </a:pPr>
            <a:r>
              <a:rPr lang="ru-RU" dirty="0">
                <a:latin typeface="Arial"/>
                <a:ea typeface="Arial"/>
                <a:cs typeface="Arial"/>
                <a:sym typeface="Arial"/>
              </a:rPr>
              <a:t>Небольшое количество темной мочи может указывать на дегидратацию.</a:t>
            </a:r>
            <a:endParaRPr dirty="0"/>
          </a:p>
          <a:p>
            <a:pPr marL="685800" lvl="1" indent="-87630" algn="l" rtl="0">
              <a:lnSpc>
                <a:spcPct val="90000"/>
              </a:lnSpc>
              <a:spcBef>
                <a:spcPts val="500"/>
              </a:spcBef>
              <a:spcAft>
                <a:spcPts val="0"/>
              </a:spcAft>
              <a:buClr>
                <a:schemeClr val="dk1"/>
              </a:buClr>
              <a:buSzPct val="100000"/>
              <a:buNone/>
            </a:pPr>
            <a:endParaRPr dirty="0"/>
          </a:p>
          <a:p>
            <a:pPr marL="685800" lvl="1" indent="-87630" algn="l" rtl="0">
              <a:lnSpc>
                <a:spcPct val="90000"/>
              </a:lnSpc>
              <a:spcBef>
                <a:spcPts val="500"/>
              </a:spcBef>
              <a:spcAft>
                <a:spcPts val="0"/>
              </a:spcAft>
              <a:buClr>
                <a:schemeClr val="dk1"/>
              </a:buClr>
              <a:buSzPct val="100000"/>
              <a:buNone/>
            </a:pPr>
            <a:endParaRPr dirty="0">
              <a:latin typeface="Arial"/>
              <a:ea typeface="Arial"/>
              <a:cs typeface="Arial"/>
              <a:sym typeface="Arial"/>
            </a:endParaRPr>
          </a:p>
          <a:p>
            <a:pPr marL="0" lvl="0" indent="0" algn="l" rtl="0">
              <a:lnSpc>
                <a:spcPct val="90000"/>
              </a:lnSpc>
              <a:spcBef>
                <a:spcPts val="1000"/>
              </a:spcBef>
              <a:spcAft>
                <a:spcPts val="0"/>
              </a:spcAft>
              <a:buClr>
                <a:schemeClr val="dk1"/>
              </a:buClr>
              <a:buSzPct val="100000"/>
              <a:buNone/>
            </a:pPr>
            <a:r>
              <a:rPr lang="ru-RU" sz="2400" b="1" dirty="0">
                <a:latin typeface="Arial"/>
                <a:ea typeface="Arial"/>
                <a:cs typeface="Arial"/>
                <a:sym typeface="Arial"/>
              </a:rPr>
              <a:t>ПРОВЕРЬТЕ </a:t>
            </a:r>
            <a:r>
              <a:rPr lang="ru-RU" sz="2400" dirty="0">
                <a:latin typeface="Arial"/>
                <a:ea typeface="Arial"/>
                <a:cs typeface="Arial"/>
                <a:sym typeface="Arial"/>
              </a:rPr>
              <a:t>стул:</a:t>
            </a:r>
            <a:endParaRPr dirty="0"/>
          </a:p>
          <a:p>
            <a:pPr marL="685800" lvl="1" indent="-228600" algn="l" rtl="0">
              <a:lnSpc>
                <a:spcPct val="90000"/>
              </a:lnSpc>
              <a:spcBef>
                <a:spcPts val="500"/>
              </a:spcBef>
              <a:spcAft>
                <a:spcPts val="0"/>
              </a:spcAft>
              <a:buClr>
                <a:schemeClr val="dk1"/>
              </a:buClr>
              <a:buSzPct val="100000"/>
              <a:buChar char="•"/>
            </a:pPr>
            <a:r>
              <a:rPr lang="ru-RU" dirty="0">
                <a:latin typeface="Arial"/>
                <a:ea typeface="Arial"/>
                <a:cs typeface="Arial"/>
                <a:sym typeface="Arial"/>
              </a:rPr>
              <a:t>Сильная диарея может привести к обезвоживанию.</a:t>
            </a:r>
            <a:endParaRPr dirty="0"/>
          </a:p>
          <a:p>
            <a:pPr marL="685800" lvl="1" indent="-228600" algn="l" rtl="0">
              <a:lnSpc>
                <a:spcPct val="90000"/>
              </a:lnSpc>
              <a:spcBef>
                <a:spcPts val="500"/>
              </a:spcBef>
              <a:spcAft>
                <a:spcPts val="0"/>
              </a:spcAft>
              <a:buClr>
                <a:schemeClr val="dk1"/>
              </a:buClr>
              <a:buSzPct val="100000"/>
              <a:buChar char="•"/>
            </a:pPr>
            <a:r>
              <a:rPr lang="ru-RU" dirty="0">
                <a:latin typeface="Arial"/>
                <a:ea typeface="Arial"/>
                <a:cs typeface="Arial"/>
                <a:sym typeface="Arial"/>
              </a:rPr>
              <a:t>Большое количество водянистого стула («рисовая вода») свидетельствует о наличии холеры, которая может привести к обезвоживанию.</a:t>
            </a:r>
            <a:endParaRPr dirty="0"/>
          </a:p>
          <a:p>
            <a:pPr marL="685800" lvl="1" indent="-228600" algn="l" rtl="0">
              <a:lnSpc>
                <a:spcPct val="90000"/>
              </a:lnSpc>
              <a:spcBef>
                <a:spcPts val="500"/>
              </a:spcBef>
              <a:spcAft>
                <a:spcPts val="0"/>
              </a:spcAft>
              <a:buClr>
                <a:schemeClr val="dk1"/>
              </a:buClr>
              <a:buSzPct val="100000"/>
              <a:buChar char="•"/>
            </a:pPr>
            <a:r>
              <a:rPr lang="ru-RU" dirty="0">
                <a:latin typeface="Arial"/>
                <a:ea typeface="Arial"/>
                <a:cs typeface="Arial"/>
                <a:sym typeface="Arial"/>
              </a:rPr>
              <a:t>Чёрный, тёмный или красноватый стул может указывать на желудочное или кишечное кровотечение.</a:t>
            </a:r>
            <a:endParaRPr dirty="0"/>
          </a:p>
        </p:txBody>
      </p:sp>
      <p:pic>
        <p:nvPicPr>
          <p:cNvPr id="509" name="Google Shape;509;p33" descr="A picture containing logo&#10;&#10;Description automatically generated"/>
          <p:cNvPicPr preferRelativeResize="0"/>
          <p:nvPr/>
        </p:nvPicPr>
        <p:blipFill rotWithShape="1">
          <a:blip r:embed="rId3">
            <a:alphaModFix/>
          </a:blip>
          <a:srcRect/>
          <a:stretch/>
        </p:blipFill>
        <p:spPr>
          <a:xfrm>
            <a:off x="8488212" y="2293381"/>
            <a:ext cx="3254857" cy="2271238"/>
          </a:xfrm>
          <a:prstGeom prst="rect">
            <a:avLst/>
          </a:prstGeom>
          <a:noFill/>
          <a:ln>
            <a:noFill/>
          </a:ln>
        </p:spPr>
      </p:pic>
      <p:sp>
        <p:nvSpPr>
          <p:cNvPr id="510" name="Google Shape;510;p33"/>
          <p:cNvSpPr txBox="1"/>
          <p:nvPr/>
        </p:nvSpPr>
        <p:spPr>
          <a:xfrm>
            <a:off x="9490950" y="4433814"/>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34"/>
          <p:cNvSpPr txBox="1">
            <a:spLocks noGrp="1"/>
          </p:cNvSpPr>
          <p:nvPr>
            <p:ph type="title"/>
          </p:nvPr>
        </p:nvSpPr>
        <p:spPr>
          <a:xfrm>
            <a:off x="838200" y="18064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rPr>
              <a:t>Результаты вторичного обследования</a:t>
            </a:r>
            <a:endParaRPr dirty="0"/>
          </a:p>
        </p:txBody>
      </p:sp>
      <p:sp>
        <p:nvSpPr>
          <p:cNvPr id="517" name="Google Shape;517;p34"/>
          <p:cNvSpPr txBox="1">
            <a:spLocks noGrp="1"/>
          </p:cNvSpPr>
          <p:nvPr>
            <p:ph type="body" idx="1"/>
          </p:nvPr>
        </p:nvSpPr>
        <p:spPr>
          <a:xfrm>
            <a:off x="838200" y="1436149"/>
            <a:ext cx="9903372" cy="524120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ПРОВЕРЬТЕ</a:t>
            </a:r>
            <a:r>
              <a:rPr lang="ru-RU" sz="2400" dirty="0">
                <a:latin typeface="Arial"/>
                <a:ea typeface="Arial"/>
                <a:cs typeface="Arial"/>
                <a:sym typeface="Arial"/>
              </a:rPr>
              <a:t>, не страдает ли пациент от недоедания:</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Пациент, страдающий от недоедания, нуждается в специальном плане </a:t>
            </a:r>
            <a:r>
              <a:rPr lang="ru-RU" dirty="0" err="1">
                <a:latin typeface="Arial"/>
                <a:ea typeface="Arial"/>
                <a:cs typeface="Arial"/>
                <a:sym typeface="Arial"/>
              </a:rPr>
              <a:t>регидратации</a:t>
            </a:r>
            <a:r>
              <a:rPr lang="ru-RU" dirty="0">
                <a:latin typeface="Arial"/>
                <a:ea typeface="Arial"/>
                <a:cs typeface="Arial"/>
                <a:sym typeface="Arial"/>
              </a:rPr>
              <a:t>.</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Обязательно спросите о недавних изменениях веса. </a:t>
            </a:r>
            <a:endParaRPr dirty="0"/>
          </a:p>
          <a:p>
            <a:pPr marL="457200" lvl="1" indent="0" algn="l" rtl="0">
              <a:lnSpc>
                <a:spcPct val="90000"/>
              </a:lnSpc>
              <a:spcBef>
                <a:spcPts val="500"/>
              </a:spcBef>
              <a:spcAft>
                <a:spcPts val="0"/>
              </a:spcAft>
              <a:buClr>
                <a:schemeClr val="dk1"/>
              </a:buClr>
              <a:buSzPts val="2400"/>
              <a:buNone/>
            </a:pPr>
            <a:endParaRPr dirty="0"/>
          </a:p>
          <a:p>
            <a:pPr marL="685800" lvl="1" indent="-76200" algn="l" rtl="0">
              <a:lnSpc>
                <a:spcPct val="90000"/>
              </a:lnSpc>
              <a:spcBef>
                <a:spcPts val="500"/>
              </a:spcBef>
              <a:spcAft>
                <a:spcPts val="0"/>
              </a:spcAft>
              <a:buClr>
                <a:schemeClr val="dk1"/>
              </a:buClr>
              <a:buSzPts val="2400"/>
              <a:buNone/>
            </a:pPr>
            <a:endParaRPr dirty="0"/>
          </a:p>
          <a:p>
            <a:pPr marL="0" lvl="0" indent="0" algn="l" rtl="0">
              <a:lnSpc>
                <a:spcPct val="90000"/>
              </a:lnSpc>
              <a:spcBef>
                <a:spcPts val="1000"/>
              </a:spcBef>
              <a:spcAft>
                <a:spcPts val="0"/>
              </a:spcAft>
              <a:buClr>
                <a:schemeClr val="dk1"/>
              </a:buClr>
              <a:buSzPts val="2400"/>
              <a:buNone/>
            </a:pPr>
            <a:r>
              <a:rPr lang="ru-RU" sz="2400" b="1" dirty="0">
                <a:latin typeface="Arial"/>
                <a:ea typeface="Arial"/>
                <a:cs typeface="Arial"/>
                <a:sym typeface="Arial"/>
              </a:rPr>
              <a:t>ПРОВЕРЬТЕ </a:t>
            </a:r>
            <a:r>
              <a:rPr lang="ru-RU" sz="2400" dirty="0">
                <a:latin typeface="Arial"/>
                <a:ea typeface="Arial"/>
                <a:cs typeface="Arial"/>
                <a:sym typeface="Arial"/>
              </a:rPr>
              <a:t>кожу на наличие отеков и сыпи:</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Отёк ротовой полости или тела и сыпь могут указывать на аллергическую реакцию.  </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Другие высыпания могут указывать на инфекцию.</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Отёк обеих ног может указывать на сердечную недостаточность.</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При умеренном и тяжелом шоке может появиться потливость.</a:t>
            </a:r>
            <a:endParaRPr dirty="0"/>
          </a:p>
        </p:txBody>
      </p:sp>
      <p:pic>
        <p:nvPicPr>
          <p:cNvPr id="518" name="Google Shape;518;p34" descr="A picture containing text, vector graphics&#10;&#10;Description automatically generated"/>
          <p:cNvPicPr preferRelativeResize="0"/>
          <p:nvPr/>
        </p:nvPicPr>
        <p:blipFill rotWithShape="1">
          <a:blip r:embed="rId3">
            <a:alphaModFix/>
          </a:blip>
          <a:srcRect/>
          <a:stretch/>
        </p:blipFill>
        <p:spPr>
          <a:xfrm>
            <a:off x="8880737" y="1690688"/>
            <a:ext cx="3057133" cy="3249405"/>
          </a:xfrm>
          <a:prstGeom prst="rect">
            <a:avLst/>
          </a:prstGeom>
          <a:noFill/>
          <a:ln>
            <a:noFill/>
          </a:ln>
        </p:spPr>
      </p:pic>
      <p:sp>
        <p:nvSpPr>
          <p:cNvPr id="519" name="Google Shape;519;p34"/>
          <p:cNvSpPr txBox="1"/>
          <p:nvPr/>
        </p:nvSpPr>
        <p:spPr>
          <a:xfrm>
            <a:off x="9640204" y="4809288"/>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rPr>
              <a:t>Вопрос из рабочей тетради №</a:t>
            </a:r>
            <a:r>
              <a:rPr lang="en-US" sz="4000" dirty="0">
                <a:solidFill>
                  <a:srgbClr val="1F3864"/>
                </a:solidFill>
              </a:rPr>
              <a:t> </a:t>
            </a:r>
            <a:r>
              <a:rPr lang="ru-RU" sz="4000" dirty="0">
                <a:solidFill>
                  <a:srgbClr val="1F3864"/>
                </a:solidFill>
              </a:rPr>
              <a:t>2</a:t>
            </a:r>
            <a:endParaRPr dirty="0"/>
          </a:p>
        </p:txBody>
      </p:sp>
      <p:sp>
        <p:nvSpPr>
          <p:cNvPr id="526" name="Google Shape;526;p35"/>
          <p:cNvSpPr txBox="1">
            <a:spLocks noGrp="1"/>
          </p:cNvSpPr>
          <p:nvPr>
            <p:ph type="body" idx="1"/>
          </p:nvPr>
        </p:nvSpPr>
        <p:spPr>
          <a:xfrm>
            <a:off x="838200" y="1027906"/>
            <a:ext cx="10354733" cy="5334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endParaRPr sz="2400"/>
          </a:p>
          <a:p>
            <a:pPr marL="0" lvl="0" indent="0" algn="l" rtl="0">
              <a:lnSpc>
                <a:spcPct val="90000"/>
              </a:lnSpc>
              <a:spcBef>
                <a:spcPts val="1000"/>
              </a:spcBef>
              <a:spcAft>
                <a:spcPts val="0"/>
              </a:spcAft>
              <a:buClr>
                <a:schemeClr val="dk1"/>
              </a:buClr>
              <a:buSzPts val="2400"/>
              <a:buNone/>
            </a:pPr>
            <a:r>
              <a:rPr lang="ru-RU" sz="2400"/>
              <a:t>Используя приведенный выше раздел рабочей тетради, перечислите, что вам необходимо, чтобы оказать помощь пациенту в состоянии шока:</a:t>
            </a:r>
            <a:endParaRPr/>
          </a:p>
          <a:p>
            <a:pPr marL="0" lvl="0" indent="0" algn="l" rtl="0">
              <a:lnSpc>
                <a:spcPct val="90000"/>
              </a:lnSpc>
              <a:spcBef>
                <a:spcPts val="1000"/>
              </a:spcBef>
              <a:spcAft>
                <a:spcPts val="0"/>
              </a:spcAft>
              <a:buClr>
                <a:schemeClr val="dk1"/>
              </a:buClr>
              <a:buSzPts val="1600"/>
              <a:buNone/>
            </a:pPr>
            <a:r>
              <a:rPr lang="ru-RU" sz="1600"/>
              <a:t>1.</a:t>
            </a:r>
            <a:endParaRPr/>
          </a:p>
          <a:p>
            <a:pPr marL="0" lvl="0" indent="0" algn="l" rtl="0">
              <a:lnSpc>
                <a:spcPct val="90000"/>
              </a:lnSpc>
              <a:spcBef>
                <a:spcPts val="1000"/>
              </a:spcBef>
              <a:spcAft>
                <a:spcPts val="0"/>
              </a:spcAft>
              <a:buClr>
                <a:schemeClr val="dk1"/>
              </a:buClr>
              <a:buSzPts val="1600"/>
              <a:buNone/>
            </a:pPr>
            <a:r>
              <a:rPr lang="ru-RU" sz="1600"/>
              <a:t>2.</a:t>
            </a:r>
            <a:endParaRPr/>
          </a:p>
          <a:p>
            <a:pPr marL="0" lvl="0" indent="0" algn="l" rtl="0">
              <a:lnSpc>
                <a:spcPct val="90000"/>
              </a:lnSpc>
              <a:spcBef>
                <a:spcPts val="1000"/>
              </a:spcBef>
              <a:spcAft>
                <a:spcPts val="0"/>
              </a:spcAft>
              <a:buClr>
                <a:schemeClr val="dk1"/>
              </a:buClr>
              <a:buSzPts val="1600"/>
              <a:buNone/>
            </a:pPr>
            <a:r>
              <a:rPr lang="ru-RU" sz="1600"/>
              <a:t>3.</a:t>
            </a:r>
            <a:endParaRPr/>
          </a:p>
          <a:p>
            <a:pPr marL="0" lvl="0" indent="0" algn="l" rtl="0">
              <a:lnSpc>
                <a:spcPct val="90000"/>
              </a:lnSpc>
              <a:spcBef>
                <a:spcPts val="1000"/>
              </a:spcBef>
              <a:spcAft>
                <a:spcPts val="0"/>
              </a:spcAft>
              <a:buClr>
                <a:schemeClr val="dk1"/>
              </a:buClr>
              <a:buSzPts val="1600"/>
              <a:buNone/>
            </a:pPr>
            <a:r>
              <a:rPr lang="ru-RU" sz="1600"/>
              <a:t>4.</a:t>
            </a:r>
            <a:endParaRPr/>
          </a:p>
          <a:p>
            <a:pPr marL="0" lvl="0" indent="0" algn="l" rtl="0">
              <a:lnSpc>
                <a:spcPct val="90000"/>
              </a:lnSpc>
              <a:spcBef>
                <a:spcPts val="1000"/>
              </a:spcBef>
              <a:spcAft>
                <a:spcPts val="0"/>
              </a:spcAft>
              <a:buClr>
                <a:schemeClr val="dk1"/>
              </a:buClr>
              <a:buSzPts val="1600"/>
              <a:buNone/>
            </a:pPr>
            <a:r>
              <a:rPr lang="ru-RU" sz="1600"/>
              <a:t>5.</a:t>
            </a:r>
            <a:endParaRPr/>
          </a:p>
          <a:p>
            <a:pPr marL="0" lvl="0" indent="0" algn="l" rtl="0">
              <a:lnSpc>
                <a:spcPct val="90000"/>
              </a:lnSpc>
              <a:spcBef>
                <a:spcPts val="1000"/>
              </a:spcBef>
              <a:spcAft>
                <a:spcPts val="0"/>
              </a:spcAft>
              <a:buClr>
                <a:schemeClr val="dk1"/>
              </a:buClr>
              <a:buSzPts val="1600"/>
              <a:buNone/>
            </a:pPr>
            <a:r>
              <a:rPr lang="ru-RU" sz="1600"/>
              <a:t>6.</a:t>
            </a:r>
            <a:endParaRPr/>
          </a:p>
          <a:p>
            <a:pPr marL="0" lvl="0" indent="0" algn="l" rtl="0">
              <a:lnSpc>
                <a:spcPct val="90000"/>
              </a:lnSpc>
              <a:spcBef>
                <a:spcPts val="1000"/>
              </a:spcBef>
              <a:spcAft>
                <a:spcPts val="0"/>
              </a:spcAft>
              <a:buClr>
                <a:schemeClr val="dk1"/>
              </a:buClr>
              <a:buSzPts val="1600"/>
              <a:buNone/>
            </a:pPr>
            <a:r>
              <a:rPr lang="ru-RU" sz="1600"/>
              <a:t>7.</a:t>
            </a:r>
            <a:endParaRPr/>
          </a:p>
          <a:p>
            <a:pPr marL="0" lvl="0" indent="0" algn="l" rtl="0">
              <a:lnSpc>
                <a:spcPct val="90000"/>
              </a:lnSpc>
              <a:spcBef>
                <a:spcPts val="1000"/>
              </a:spcBef>
              <a:spcAft>
                <a:spcPts val="0"/>
              </a:spcAft>
              <a:buClr>
                <a:schemeClr val="dk1"/>
              </a:buClr>
              <a:buSzPts val="1600"/>
              <a:buNone/>
            </a:pPr>
            <a:r>
              <a:rPr lang="ru-RU" sz="1600"/>
              <a:t>8. </a:t>
            </a:r>
            <a:endParaRPr/>
          </a:p>
          <a:p>
            <a:pPr marL="0" lvl="0" indent="0" algn="l" rtl="0">
              <a:lnSpc>
                <a:spcPct val="90000"/>
              </a:lnSpc>
              <a:spcBef>
                <a:spcPts val="1000"/>
              </a:spcBef>
              <a:spcAft>
                <a:spcPts val="0"/>
              </a:spcAft>
              <a:buClr>
                <a:schemeClr val="dk1"/>
              </a:buClr>
              <a:buSzPts val="1600"/>
              <a:buNone/>
            </a:pPr>
            <a:r>
              <a:rPr lang="ru-RU" sz="1600"/>
              <a:t>9.</a:t>
            </a:r>
            <a:endParaRPr/>
          </a:p>
          <a:p>
            <a:pPr marL="0" lvl="0" indent="0" algn="l" rtl="0">
              <a:lnSpc>
                <a:spcPct val="90000"/>
              </a:lnSpc>
              <a:spcBef>
                <a:spcPts val="1000"/>
              </a:spcBef>
              <a:spcAft>
                <a:spcPts val="0"/>
              </a:spcAft>
              <a:buClr>
                <a:schemeClr val="dk1"/>
              </a:buClr>
              <a:buSzPts val="1600"/>
              <a:buNone/>
            </a:pPr>
            <a:r>
              <a:rPr lang="ru-RU" sz="1600"/>
              <a:t>10.</a:t>
            </a:r>
            <a:endParaRPr/>
          </a:p>
          <a:p>
            <a:pPr marL="0" lvl="0" indent="0" algn="l" rtl="0">
              <a:lnSpc>
                <a:spcPct val="90000"/>
              </a:lnSpc>
              <a:spcBef>
                <a:spcPts val="1000"/>
              </a:spcBef>
              <a:spcAft>
                <a:spcPts val="0"/>
              </a:spcAft>
              <a:buClr>
                <a:schemeClr val="dk1"/>
              </a:buClr>
              <a:buSzPts val="1600"/>
              <a:buNone/>
            </a:pPr>
            <a:r>
              <a:rPr lang="ru-RU" sz="1600"/>
              <a:t>11.</a:t>
            </a:r>
            <a:endParaRPr/>
          </a:p>
          <a:p>
            <a:pPr marL="0" lvl="0" indent="0" algn="l" rtl="0">
              <a:lnSpc>
                <a:spcPct val="90000"/>
              </a:lnSpc>
              <a:spcBef>
                <a:spcPts val="1000"/>
              </a:spcBef>
              <a:spcAft>
                <a:spcPts val="0"/>
              </a:spcAft>
              <a:buClr>
                <a:schemeClr val="dk1"/>
              </a:buClr>
              <a:buSzPts val="1600"/>
              <a:buNone/>
            </a:pPr>
            <a:r>
              <a:rPr lang="ru-RU" sz="1600"/>
              <a:t>12.</a:t>
            </a:r>
            <a:endParaRPr/>
          </a:p>
        </p:txBody>
      </p:sp>
      <p:pic>
        <p:nvPicPr>
          <p:cNvPr id="527" name="Google Shape;527;p35"/>
          <p:cNvPicPr preferRelativeResize="0"/>
          <p:nvPr/>
        </p:nvPicPr>
        <p:blipFill rotWithShape="1">
          <a:blip r:embed="rId3">
            <a:alphaModFix/>
          </a:blip>
          <a:srcRect/>
          <a:stretch/>
        </p:blipFill>
        <p:spPr>
          <a:xfrm>
            <a:off x="10370607" y="192846"/>
            <a:ext cx="1644651" cy="128547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36"/>
          <p:cNvSpPr txBox="1"/>
          <p:nvPr/>
        </p:nvSpPr>
        <p:spPr>
          <a:xfrm>
            <a:off x="-2349" y="1828935"/>
            <a:ext cx="12201211" cy="1398163"/>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
        <p:nvSpPr>
          <p:cNvPr id="533" name="Google Shape;533;p36"/>
          <p:cNvSpPr txBox="1">
            <a:spLocks noGrp="1"/>
          </p:cNvSpPr>
          <p:nvPr>
            <p:ph type="title"/>
          </p:nvPr>
        </p:nvSpPr>
        <p:spPr>
          <a:xfrm>
            <a:off x="93050" y="1813346"/>
            <a:ext cx="10515600" cy="14301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Arial"/>
              <a:buNone/>
            </a:pPr>
            <a:r>
              <a:rPr lang="ru-RU" sz="4000" b="1">
                <a:solidFill>
                  <a:srgbClr val="FFFFFF"/>
                </a:solidFill>
                <a:latin typeface="Arial"/>
                <a:ea typeface="Arial"/>
                <a:cs typeface="Arial"/>
                <a:sym typeface="Arial"/>
              </a:rPr>
              <a:t>Шок</a:t>
            </a:r>
            <a:endParaRPr/>
          </a:p>
        </p:txBody>
      </p:sp>
      <p:pic>
        <p:nvPicPr>
          <p:cNvPr id="534" name="Google Shape;534;p36" descr="Logo, company name&#10;&#10;Description automatically generated"/>
          <p:cNvPicPr preferRelativeResize="0"/>
          <p:nvPr/>
        </p:nvPicPr>
        <p:blipFill rotWithShape="1">
          <a:blip r:embed="rId3">
            <a:alphaModFix/>
          </a:blip>
          <a:srcRect/>
          <a:stretch/>
        </p:blipFill>
        <p:spPr>
          <a:xfrm>
            <a:off x="8990107" y="5716787"/>
            <a:ext cx="3155301" cy="1090789"/>
          </a:xfrm>
          <a:prstGeom prst="rect">
            <a:avLst/>
          </a:prstGeom>
          <a:noFill/>
          <a:ln>
            <a:noFill/>
          </a:ln>
        </p:spPr>
      </p:pic>
      <p:pic>
        <p:nvPicPr>
          <p:cNvPr id="535" name="Google Shape;535;p36"/>
          <p:cNvPicPr preferRelativeResize="0"/>
          <p:nvPr/>
        </p:nvPicPr>
        <p:blipFill rotWithShape="1">
          <a:blip r:embed="rId4">
            <a:alphaModFix/>
          </a:blip>
          <a:srcRect/>
          <a:stretch/>
        </p:blipFill>
        <p:spPr>
          <a:xfrm>
            <a:off x="10992457" y="107079"/>
            <a:ext cx="1085850" cy="1609725"/>
          </a:xfrm>
          <a:prstGeom prst="rect">
            <a:avLst/>
          </a:prstGeom>
          <a:noFill/>
          <a:ln>
            <a:noFill/>
          </a:ln>
        </p:spPr>
      </p:pic>
      <p:sp>
        <p:nvSpPr>
          <p:cNvPr id="536" name="Google Shape;536;p36"/>
          <p:cNvSpPr txBox="1"/>
          <p:nvPr/>
        </p:nvSpPr>
        <p:spPr>
          <a:xfrm>
            <a:off x="-2349" y="3259086"/>
            <a:ext cx="1184935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800" b="1">
                <a:solidFill>
                  <a:srgbClr val="1F3864"/>
                </a:solidFill>
                <a:latin typeface="Arial"/>
                <a:ea typeface="Arial"/>
                <a:cs typeface="Arial"/>
                <a:sym typeface="Arial"/>
              </a:rPr>
              <a:t>Часть 2</a:t>
            </a:r>
            <a:r>
              <a:rPr lang="ru-RU" sz="2800" b="1" i="0" u="none" strike="noStrike" cap="none">
                <a:solidFill>
                  <a:srgbClr val="1F3864"/>
                </a:solidFill>
                <a:latin typeface="Arial"/>
                <a:ea typeface="Arial"/>
                <a:cs typeface="Arial"/>
                <a:sym typeface="Arial"/>
              </a:rPr>
              <a:t>:</a:t>
            </a:r>
            <a:r>
              <a:rPr lang="ru-RU" sz="2800" b="1">
                <a:solidFill>
                  <a:srgbClr val="1F3864"/>
                </a:solidFill>
                <a:latin typeface="Arial"/>
                <a:ea typeface="Arial"/>
                <a:cs typeface="Arial"/>
                <a:sym typeface="Arial"/>
              </a:rPr>
              <a:t> Результаты вторичного обследования </a:t>
            </a:r>
            <a:r>
              <a:rPr lang="ru-RU" sz="2800" b="1">
                <a:solidFill>
                  <a:schemeClr val="accent2"/>
                </a:solidFill>
                <a:latin typeface="Arial"/>
                <a:ea typeface="Arial"/>
                <a:cs typeface="Arial"/>
                <a:sym typeface="Arial"/>
              </a:rPr>
              <a:t>и возможные причины</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rPr>
              <a:t>Низкая перфузия из-за расширения кровеносных сосудов</a:t>
            </a:r>
            <a:endParaRPr dirty="0"/>
          </a:p>
        </p:txBody>
      </p:sp>
      <p:sp>
        <p:nvSpPr>
          <p:cNvPr id="543" name="Google Shape;54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None/>
            </a:pPr>
            <a:r>
              <a:rPr lang="ru-RU" b="1" dirty="0">
                <a:latin typeface="Arial"/>
                <a:ea typeface="Arial"/>
                <a:cs typeface="Arial"/>
                <a:sym typeface="Arial"/>
              </a:rPr>
              <a:t>Тяжелая инфекция</a:t>
            </a:r>
            <a:endParaRPr dirty="0"/>
          </a:p>
          <a:p>
            <a:pPr marL="685800" lvl="1" indent="-228600" algn="l" rtl="0">
              <a:lnSpc>
                <a:spcPct val="90000"/>
              </a:lnSpc>
              <a:spcBef>
                <a:spcPts val="500"/>
              </a:spcBef>
              <a:spcAft>
                <a:spcPts val="0"/>
              </a:spcAft>
              <a:buClr>
                <a:schemeClr val="dk1"/>
              </a:buClr>
              <a:buSzPts val="2400"/>
              <a:buChar char="•"/>
            </a:pPr>
            <a:r>
              <a:rPr lang="ru-RU" dirty="0"/>
              <a:t>Лихорадка</a:t>
            </a:r>
            <a:endParaRPr dirty="0"/>
          </a:p>
          <a:p>
            <a:pPr marL="685800" lvl="1" indent="-228600" algn="l" rtl="0">
              <a:lnSpc>
                <a:spcPct val="90000"/>
              </a:lnSpc>
              <a:spcBef>
                <a:spcPts val="500"/>
              </a:spcBef>
              <a:spcAft>
                <a:spcPts val="0"/>
              </a:spcAft>
              <a:buClr>
                <a:schemeClr val="dk1"/>
              </a:buClr>
              <a:buSzPts val="2400"/>
              <a:buChar char="•"/>
            </a:pPr>
            <a:r>
              <a:rPr lang="ru-RU" dirty="0"/>
              <a:t>Тахикардия</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Тахипноэ</a:t>
            </a:r>
            <a:endParaRPr dirty="0">
              <a:latin typeface="Arial"/>
              <a:ea typeface="Arial"/>
              <a:cs typeface="Arial"/>
              <a:sym typeface="Arial"/>
            </a:endParaRPr>
          </a:p>
          <a:p>
            <a:pPr marL="685800" lvl="1" indent="-228600" algn="l" rtl="0">
              <a:lnSpc>
                <a:spcPct val="90000"/>
              </a:lnSpc>
              <a:spcBef>
                <a:spcPts val="500"/>
              </a:spcBef>
              <a:spcAft>
                <a:spcPts val="0"/>
              </a:spcAft>
              <a:buClr>
                <a:schemeClr val="dk1"/>
              </a:buClr>
              <a:buSzPts val="2400"/>
              <a:buChar char="•"/>
            </a:pPr>
            <a:r>
              <a:rPr lang="ru-RU" dirty="0"/>
              <a:t>Может быть гипотензия</a:t>
            </a:r>
            <a:endParaRPr dirty="0"/>
          </a:p>
          <a:p>
            <a:pPr marL="685800" lvl="1" indent="-228600" algn="l" rtl="0">
              <a:lnSpc>
                <a:spcPct val="90000"/>
              </a:lnSpc>
              <a:spcBef>
                <a:spcPts val="500"/>
              </a:spcBef>
              <a:spcAft>
                <a:spcPts val="0"/>
              </a:spcAft>
              <a:buClr>
                <a:schemeClr val="dk1"/>
              </a:buClr>
              <a:buSzPts val="2400"/>
              <a:buChar char="•"/>
            </a:pPr>
            <a:r>
              <a:rPr lang="ru-RU" dirty="0"/>
              <a:t>Могут быть признаки инфекции:</a:t>
            </a:r>
            <a:endParaRPr dirty="0"/>
          </a:p>
          <a:p>
            <a:pPr marL="1257300" lvl="2" algn="l" rtl="0">
              <a:lnSpc>
                <a:spcPct val="90000"/>
              </a:lnSpc>
              <a:spcBef>
                <a:spcPts val="500"/>
              </a:spcBef>
              <a:spcAft>
                <a:spcPts val="0"/>
              </a:spcAft>
              <a:buClr>
                <a:schemeClr val="dk1"/>
              </a:buClr>
              <a:buSzPts val="2000"/>
              <a:buFont typeface="Wingdings" panose="05000000000000000000" pitchFamily="2" charset="2"/>
              <a:buChar char="ü"/>
            </a:pPr>
            <a:r>
              <a:rPr lang="ru-RU" dirty="0"/>
              <a:t>Видимая инфекция кожи</a:t>
            </a:r>
            <a:endParaRPr dirty="0"/>
          </a:p>
          <a:p>
            <a:pPr marL="1257300" lvl="2" algn="l" rtl="0">
              <a:lnSpc>
                <a:spcPct val="90000"/>
              </a:lnSpc>
              <a:spcBef>
                <a:spcPts val="500"/>
              </a:spcBef>
              <a:spcAft>
                <a:spcPts val="0"/>
              </a:spcAft>
              <a:buClr>
                <a:schemeClr val="dk1"/>
              </a:buClr>
              <a:buSzPts val="2000"/>
              <a:buFont typeface="Wingdings" panose="05000000000000000000" pitchFamily="2" charset="2"/>
              <a:buChar char="ü"/>
            </a:pPr>
            <a:r>
              <a:rPr lang="ru-RU" dirty="0"/>
              <a:t>Кашель и крепитация в одном участке легких (может быть учащенное дыхание)</a:t>
            </a:r>
            <a:endParaRPr dirty="0"/>
          </a:p>
          <a:p>
            <a:pPr marL="1257300" lvl="2" algn="l" rtl="0">
              <a:lnSpc>
                <a:spcPct val="90000"/>
              </a:lnSpc>
              <a:spcBef>
                <a:spcPts val="500"/>
              </a:spcBef>
              <a:spcAft>
                <a:spcPts val="0"/>
              </a:spcAft>
              <a:buClr>
                <a:schemeClr val="dk1"/>
              </a:buClr>
              <a:buSzPts val="2000"/>
              <a:buFont typeface="Wingdings" panose="05000000000000000000" pitchFamily="2" charset="2"/>
              <a:buChar char="ü"/>
            </a:pPr>
            <a:r>
              <a:rPr lang="ru-RU" dirty="0"/>
              <a:t>Жжение при мочеиспускании, мутная или с неприятным запахом моча</a:t>
            </a:r>
            <a:endParaRPr dirty="0"/>
          </a:p>
          <a:p>
            <a:pPr marL="1257300" lvl="2" algn="l" rtl="0">
              <a:lnSpc>
                <a:spcPct val="90000"/>
              </a:lnSpc>
              <a:spcBef>
                <a:spcPts val="500"/>
              </a:spcBef>
              <a:spcAft>
                <a:spcPts val="0"/>
              </a:spcAft>
              <a:buClr>
                <a:schemeClr val="dk1"/>
              </a:buClr>
              <a:buSzPts val="2000"/>
              <a:buFont typeface="Wingdings" panose="05000000000000000000" pitchFamily="2" charset="2"/>
              <a:buChar char="ü"/>
            </a:pPr>
            <a:r>
              <a:rPr lang="ru-RU" dirty="0"/>
              <a:t>Любая очаговая боль в сочетании с лихорадкой</a:t>
            </a:r>
            <a:endParaRPr dirty="0"/>
          </a:p>
        </p:txBody>
      </p:sp>
      <p:pic>
        <p:nvPicPr>
          <p:cNvPr id="544" name="Google Shape;544;p37" descr="A picture containing text&#10;&#10;Description automatically generated"/>
          <p:cNvPicPr preferRelativeResize="0"/>
          <p:nvPr/>
        </p:nvPicPr>
        <p:blipFill rotWithShape="1">
          <a:blip r:embed="rId3">
            <a:alphaModFix/>
          </a:blip>
          <a:srcRect/>
          <a:stretch/>
        </p:blipFill>
        <p:spPr>
          <a:xfrm>
            <a:off x="8683859" y="2162316"/>
            <a:ext cx="2913253" cy="2032867"/>
          </a:xfrm>
          <a:prstGeom prst="rect">
            <a:avLst/>
          </a:prstGeom>
          <a:noFill/>
          <a:ln>
            <a:noFill/>
          </a:ln>
        </p:spPr>
      </p:pic>
      <p:sp>
        <p:nvSpPr>
          <p:cNvPr id="545" name="Google Shape;545;p37"/>
          <p:cNvSpPr txBox="1"/>
          <p:nvPr/>
        </p:nvSpPr>
        <p:spPr>
          <a:xfrm>
            <a:off x="9742115" y="4330120"/>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38"/>
          <p:cNvSpPr txBox="1">
            <a:spLocks noGrp="1"/>
          </p:cNvSpPr>
          <p:nvPr>
            <p:ph type="title"/>
          </p:nvPr>
        </p:nvSpPr>
        <p:spPr>
          <a:xfrm>
            <a:off x="838200" y="1958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rPr>
              <a:t>Низкая перфузия из-за расширения кровеносных сосудов</a:t>
            </a:r>
            <a:endParaRPr dirty="0"/>
          </a:p>
        </p:txBody>
      </p:sp>
      <p:sp>
        <p:nvSpPr>
          <p:cNvPr id="552" name="Google Shape;552;p38"/>
          <p:cNvSpPr txBox="1">
            <a:spLocks noGrp="1"/>
          </p:cNvSpPr>
          <p:nvPr>
            <p:ph type="body" idx="1"/>
          </p:nvPr>
        </p:nvSpPr>
        <p:spPr>
          <a:xfrm>
            <a:off x="510860" y="1607902"/>
            <a:ext cx="8169166" cy="43513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200"/>
              <a:buNone/>
            </a:pPr>
            <a:r>
              <a:rPr lang="ru-RU" sz="2200" b="1" dirty="0">
                <a:latin typeface="Arial"/>
                <a:ea typeface="Arial"/>
                <a:cs typeface="Arial"/>
                <a:sym typeface="Arial"/>
              </a:rPr>
              <a:t>Травма спинного мозга:</a:t>
            </a:r>
            <a:endParaRPr dirty="0"/>
          </a:p>
          <a:p>
            <a:pPr marL="685800" lvl="1" indent="-228600" algn="l" rtl="0">
              <a:lnSpc>
                <a:spcPct val="90000"/>
              </a:lnSpc>
              <a:spcBef>
                <a:spcPts val="500"/>
              </a:spcBef>
              <a:spcAft>
                <a:spcPts val="0"/>
              </a:spcAft>
              <a:buClr>
                <a:schemeClr val="dk1"/>
              </a:buClr>
              <a:buSzPts val="2200"/>
              <a:buChar char="•"/>
            </a:pPr>
            <a:r>
              <a:rPr lang="ru-RU" sz="2200" dirty="0"/>
              <a:t>Травма в анамнезе или ее признаки</a:t>
            </a:r>
            <a:endParaRPr dirty="0"/>
          </a:p>
          <a:p>
            <a:pPr marL="685800" lvl="1" indent="-228600" algn="l" rtl="0">
              <a:lnSpc>
                <a:spcPct val="90000"/>
              </a:lnSpc>
              <a:spcBef>
                <a:spcPts val="500"/>
              </a:spcBef>
              <a:spcAft>
                <a:spcPts val="0"/>
              </a:spcAft>
              <a:buClr>
                <a:schemeClr val="dk1"/>
              </a:buClr>
              <a:buSzPts val="2200"/>
              <a:buChar char="•"/>
            </a:pPr>
            <a:r>
              <a:rPr lang="ru-RU" sz="2200" dirty="0"/>
              <a:t>Боль / болезненность в позвоночнике, позвонки не на одной линии</a:t>
            </a:r>
            <a:endParaRPr dirty="0"/>
          </a:p>
          <a:p>
            <a:pPr marL="685800" lvl="1" indent="-228600" algn="l" rtl="0">
              <a:lnSpc>
                <a:spcPct val="90000"/>
              </a:lnSpc>
              <a:spcBef>
                <a:spcPts val="500"/>
              </a:spcBef>
              <a:spcAft>
                <a:spcPts val="0"/>
              </a:spcAft>
              <a:buClr>
                <a:schemeClr val="dk1"/>
              </a:buClr>
              <a:buSzPts val="2200"/>
              <a:buChar char="•"/>
            </a:pPr>
            <a:r>
              <a:rPr lang="ru-RU" sz="2200" dirty="0"/>
              <a:t>Крепитация при прикосновении к костям позвоночника</a:t>
            </a:r>
            <a:endParaRPr dirty="0"/>
          </a:p>
          <a:p>
            <a:pPr marL="685800" lvl="1" indent="-228600" algn="l" rtl="0">
              <a:lnSpc>
                <a:spcPct val="90000"/>
              </a:lnSpc>
              <a:spcBef>
                <a:spcPts val="500"/>
              </a:spcBef>
              <a:spcAft>
                <a:spcPts val="0"/>
              </a:spcAft>
              <a:buClr>
                <a:schemeClr val="dk1"/>
              </a:buClr>
              <a:buSzPts val="2200"/>
              <a:buChar char="•"/>
            </a:pPr>
            <a:r>
              <a:rPr lang="ru-RU" sz="2200" dirty="0"/>
              <a:t>Проблемы с движением, включая паралич, слабость, аномальные рефлексы </a:t>
            </a:r>
            <a:endParaRPr dirty="0"/>
          </a:p>
          <a:p>
            <a:pPr marL="685800" lvl="1" indent="-228600" algn="l" rtl="0">
              <a:lnSpc>
                <a:spcPct val="90000"/>
              </a:lnSpc>
              <a:spcBef>
                <a:spcPts val="500"/>
              </a:spcBef>
              <a:spcAft>
                <a:spcPts val="0"/>
              </a:spcAft>
              <a:buClr>
                <a:schemeClr val="dk1"/>
              </a:buClr>
              <a:buSzPts val="2200"/>
              <a:buChar char="•"/>
            </a:pPr>
            <a:r>
              <a:rPr lang="ru-RU" sz="2200" dirty="0"/>
              <a:t>Проблемы с чувствительностью</a:t>
            </a:r>
            <a:endParaRPr dirty="0"/>
          </a:p>
          <a:p>
            <a:pPr marL="685800" lvl="1" indent="-228600" algn="l" rtl="0">
              <a:lnSpc>
                <a:spcPct val="90000"/>
              </a:lnSpc>
              <a:spcBef>
                <a:spcPts val="500"/>
              </a:spcBef>
              <a:spcAft>
                <a:spcPts val="0"/>
              </a:spcAft>
              <a:buClr>
                <a:schemeClr val="dk1"/>
              </a:buClr>
              <a:buSzPts val="2200"/>
              <a:buChar char="•"/>
            </a:pPr>
            <a:r>
              <a:rPr lang="ru-RU" sz="2200" dirty="0"/>
              <a:t>Неспособность контролировать мочеиспускание и стул</a:t>
            </a:r>
            <a:endParaRPr dirty="0"/>
          </a:p>
          <a:p>
            <a:pPr marL="685800" lvl="1" indent="-228600" algn="l" rtl="0">
              <a:lnSpc>
                <a:spcPct val="90000"/>
              </a:lnSpc>
              <a:spcBef>
                <a:spcPts val="500"/>
              </a:spcBef>
              <a:spcAft>
                <a:spcPts val="0"/>
              </a:spcAft>
              <a:buClr>
                <a:schemeClr val="dk1"/>
              </a:buClr>
              <a:buSzPts val="2200"/>
              <a:buChar char="•"/>
            </a:pPr>
            <a:r>
              <a:rPr lang="ru-RU" sz="2200" dirty="0"/>
              <a:t>Приапизм (стойкая, аномальная эрекция пениса) </a:t>
            </a:r>
            <a:endParaRPr dirty="0"/>
          </a:p>
          <a:p>
            <a:pPr marL="685800" lvl="1" indent="-228600" algn="l" rtl="0">
              <a:lnSpc>
                <a:spcPct val="90000"/>
              </a:lnSpc>
              <a:spcBef>
                <a:spcPts val="500"/>
              </a:spcBef>
              <a:spcAft>
                <a:spcPts val="0"/>
              </a:spcAft>
              <a:buClr>
                <a:schemeClr val="dk1"/>
              </a:buClr>
              <a:buSzPts val="2200"/>
              <a:buChar char="•"/>
            </a:pPr>
            <a:r>
              <a:rPr lang="ru-RU" sz="2200" dirty="0"/>
              <a:t>Может быть гипотензия или брадикардия</a:t>
            </a:r>
            <a:endParaRPr dirty="0"/>
          </a:p>
          <a:p>
            <a:pPr marL="685800" lvl="1" indent="-228600" algn="l" rtl="0">
              <a:lnSpc>
                <a:spcPct val="90000"/>
              </a:lnSpc>
              <a:spcBef>
                <a:spcPts val="500"/>
              </a:spcBef>
              <a:spcAft>
                <a:spcPts val="0"/>
              </a:spcAft>
              <a:buClr>
                <a:schemeClr val="dk1"/>
              </a:buClr>
              <a:buSzPts val="2200"/>
              <a:buChar char="•"/>
            </a:pPr>
            <a:r>
              <a:rPr lang="ru-RU" sz="2200" dirty="0"/>
              <a:t>Затрудненное дыхание (при травме верхнего отдела позвоночника)</a:t>
            </a:r>
            <a:endParaRPr dirty="0"/>
          </a:p>
        </p:txBody>
      </p:sp>
      <p:pic>
        <p:nvPicPr>
          <p:cNvPr id="553" name="Google Shape;553;p38" descr="Diagram&#10;&#10;Description automatically generated"/>
          <p:cNvPicPr preferRelativeResize="0"/>
          <p:nvPr/>
        </p:nvPicPr>
        <p:blipFill rotWithShape="1">
          <a:blip r:embed="rId3">
            <a:alphaModFix/>
          </a:blip>
          <a:srcRect/>
          <a:stretch/>
        </p:blipFill>
        <p:spPr>
          <a:xfrm>
            <a:off x="8743448" y="1794312"/>
            <a:ext cx="3217915" cy="2244181"/>
          </a:xfrm>
          <a:prstGeom prst="rect">
            <a:avLst/>
          </a:prstGeom>
          <a:noFill/>
          <a:ln>
            <a:noFill/>
          </a:ln>
        </p:spPr>
      </p:pic>
      <p:sp>
        <p:nvSpPr>
          <p:cNvPr id="554" name="Google Shape;554;p38"/>
          <p:cNvSpPr txBox="1"/>
          <p:nvPr/>
        </p:nvSpPr>
        <p:spPr>
          <a:xfrm>
            <a:off x="9917654" y="4038493"/>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Низкая перфузия из-за </a:t>
            </a:r>
            <a:r>
              <a:rPr lang="ru-RU" sz="4000">
                <a:solidFill>
                  <a:srgbClr val="1F3864"/>
                </a:solidFill>
              </a:rPr>
              <a:t>расширения</a:t>
            </a:r>
            <a:r>
              <a:rPr lang="ru-RU" sz="4000">
                <a:solidFill>
                  <a:srgbClr val="1F3864"/>
                </a:solidFill>
                <a:latin typeface="Arial"/>
                <a:ea typeface="Arial"/>
                <a:cs typeface="Arial"/>
                <a:sym typeface="Arial"/>
              </a:rPr>
              <a:t> кровеносных сосудов</a:t>
            </a:r>
            <a:endParaRPr/>
          </a:p>
        </p:txBody>
      </p:sp>
      <p:sp>
        <p:nvSpPr>
          <p:cNvPr id="561" name="Google Shape;561;p39"/>
          <p:cNvSpPr txBox="1">
            <a:spLocks noGrp="1"/>
          </p:cNvSpPr>
          <p:nvPr>
            <p:ph type="body" idx="1"/>
          </p:nvPr>
        </p:nvSpPr>
        <p:spPr>
          <a:xfrm>
            <a:off x="838200" y="1825625"/>
            <a:ext cx="9139813" cy="43513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Выраженная аллергическая реакция:</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Отёк ротовой полости</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Затруднение дыхания со стридором и/или свистящими хрипами </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Кожная сыпь</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Тахикардия</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Гипотензия </a:t>
            </a:r>
            <a:endParaRPr dirty="0"/>
          </a:p>
        </p:txBody>
      </p:sp>
      <p:pic>
        <p:nvPicPr>
          <p:cNvPr id="562" name="Google Shape;562;p39" descr="A picture containing text&#10;&#10;Description automatically generated"/>
          <p:cNvPicPr preferRelativeResize="0"/>
          <p:nvPr/>
        </p:nvPicPr>
        <p:blipFill rotWithShape="1">
          <a:blip r:embed="rId3">
            <a:alphaModFix/>
          </a:blip>
          <a:srcRect/>
          <a:stretch/>
        </p:blipFill>
        <p:spPr>
          <a:xfrm>
            <a:off x="9275210" y="2142485"/>
            <a:ext cx="2832707" cy="2173501"/>
          </a:xfrm>
          <a:prstGeom prst="rect">
            <a:avLst/>
          </a:prstGeom>
          <a:noFill/>
          <a:ln>
            <a:noFill/>
          </a:ln>
        </p:spPr>
      </p:pic>
      <p:sp>
        <p:nvSpPr>
          <p:cNvPr id="563" name="Google Shape;563;p39"/>
          <p:cNvSpPr txBox="1"/>
          <p:nvPr/>
        </p:nvSpPr>
        <p:spPr>
          <a:xfrm>
            <a:off x="9951385" y="4409364"/>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Что такое шок?</a:t>
            </a:r>
            <a:endParaRPr/>
          </a:p>
        </p:txBody>
      </p:sp>
      <p:sp>
        <p:nvSpPr>
          <p:cNvPr id="238" name="Google Shape;238;p4"/>
          <p:cNvSpPr txBox="1">
            <a:spLocks noGrp="1"/>
          </p:cNvSpPr>
          <p:nvPr>
            <p:ph type="body" idx="1"/>
          </p:nvPr>
        </p:nvSpPr>
        <p:spPr>
          <a:xfrm>
            <a:off x="838199" y="1825625"/>
            <a:ext cx="10891345"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sz="2400" dirty="0">
                <a:latin typeface="Arial"/>
                <a:ea typeface="Arial"/>
                <a:cs typeface="Arial"/>
                <a:sym typeface="Arial"/>
              </a:rPr>
              <a:t>Низкая перфузия</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Организм не способен доставить достаточное количество переносящей кислород крови к жизненно важным органам.</a:t>
            </a:r>
            <a:endParaRPr dirty="0"/>
          </a:p>
          <a:p>
            <a:pPr marL="685800" lvl="1" indent="-76200" algn="l" rtl="0">
              <a:lnSpc>
                <a:spcPct val="90000"/>
              </a:lnSpc>
              <a:spcBef>
                <a:spcPts val="500"/>
              </a:spcBef>
              <a:spcAft>
                <a:spcPts val="0"/>
              </a:spcAft>
              <a:buClr>
                <a:schemeClr val="dk1"/>
              </a:buClr>
              <a:buSzPts val="2400"/>
              <a:buNone/>
            </a:pPr>
            <a:endParaRPr dirty="0">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r>
              <a:rPr lang="ru-RU" sz="2400" b="1" dirty="0">
                <a:latin typeface="Arial"/>
                <a:ea typeface="Arial"/>
                <a:cs typeface="Arial"/>
                <a:sym typeface="Arial"/>
              </a:rPr>
              <a:t>ШОК = неустраненная низкая перфузия </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Органы перестают работать должным образом, когда клеткам и тканям не хватает кислорода.</a:t>
            </a:r>
            <a:endParaRPr dirty="0"/>
          </a:p>
          <a:p>
            <a:pPr marL="914400" lvl="2" indent="0" algn="l" rtl="0">
              <a:lnSpc>
                <a:spcPct val="90000"/>
              </a:lnSpc>
              <a:spcBef>
                <a:spcPts val="500"/>
              </a:spcBef>
              <a:spcAft>
                <a:spcPts val="0"/>
              </a:spcAft>
              <a:buClr>
                <a:schemeClr val="dk1"/>
              </a:buClr>
              <a:buSzPts val="2400"/>
              <a:buNone/>
            </a:pPr>
            <a:endParaRPr sz="2400" dirty="0">
              <a:solidFill>
                <a:schemeClr val="accent2"/>
              </a:solidFill>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r>
              <a:rPr lang="ru-RU" sz="2400" dirty="0">
                <a:latin typeface="Arial"/>
                <a:ea typeface="Arial"/>
                <a:cs typeface="Arial"/>
                <a:sym typeface="Arial"/>
              </a:rPr>
              <a:t>Младенцы, дети и пожилые люди чаще всего страдают от тяжелого шока.</a:t>
            </a:r>
            <a:endParaRPr dirty="0"/>
          </a:p>
          <a:p>
            <a:pPr marL="0" lvl="0" indent="0" algn="ctr" rtl="0">
              <a:lnSpc>
                <a:spcPct val="90000"/>
              </a:lnSpc>
              <a:spcBef>
                <a:spcPts val="1000"/>
              </a:spcBef>
              <a:spcAft>
                <a:spcPts val="0"/>
              </a:spcAft>
              <a:buClr>
                <a:schemeClr val="dk1"/>
              </a:buClr>
              <a:buSzPts val="2400"/>
              <a:buNone/>
            </a:pPr>
            <a:endParaRPr sz="2400" dirty="0">
              <a:solidFill>
                <a:srgbClr val="FF0000"/>
              </a:solidFill>
            </a:endParaRPr>
          </a:p>
        </p:txBody>
      </p:sp>
      <p:sp>
        <p:nvSpPr>
          <p:cNvPr id="239" name="Google Shape;239;p4"/>
          <p:cNvSpPr/>
          <p:nvPr/>
        </p:nvSpPr>
        <p:spPr>
          <a:xfrm>
            <a:off x="8646897" y="4860344"/>
            <a:ext cx="3176051" cy="24006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2"/>
              </a:buClr>
              <a:buSzPts val="15000"/>
              <a:buFont typeface="Calibri"/>
              <a:buNone/>
            </a:pPr>
            <a:r>
              <a:rPr lang="ru-RU" sz="15000" b="1" i="0" u="none" strike="noStrike" cap="none">
                <a:solidFill>
                  <a:schemeClr val="accent2"/>
                </a:solidFill>
                <a:latin typeface="Calibri"/>
                <a:ea typeface="Calibri"/>
                <a:cs typeface="Calibri"/>
                <a:sym typeface="Calibri"/>
              </a:rPr>
              <a:t>!</a:t>
            </a:r>
            <a:endParaRPr/>
          </a:p>
        </p:txBody>
      </p:sp>
      <p:sp>
        <p:nvSpPr>
          <p:cNvPr id="240" name="Google Shape;240;p4"/>
          <p:cNvSpPr txBox="1"/>
          <p:nvPr/>
        </p:nvSpPr>
        <p:spPr>
          <a:xfrm>
            <a:off x="1930400" y="5768304"/>
            <a:ext cx="7549617"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200" dirty="0">
                <a:solidFill>
                  <a:schemeClr val="accent2"/>
                </a:solidFill>
                <a:latin typeface="Arial"/>
                <a:ea typeface="Arial"/>
                <a:cs typeface="Arial"/>
                <a:sym typeface="Arial"/>
              </a:rPr>
              <a:t>Шок может быстро привести к смерти</a:t>
            </a:r>
            <a:endParaRPr sz="1800" dirty="0">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Низкая перфузия из-за потери жидкости</a:t>
            </a:r>
            <a:endParaRPr/>
          </a:p>
        </p:txBody>
      </p:sp>
      <p:sp>
        <p:nvSpPr>
          <p:cNvPr id="570" name="Google Shape;570;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Диабетический кетоацидоз (ДКА):</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Диабет в анамнезе </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Учащенное или глубокое и медленное дыхание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Частое мочеиспускание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Сладковатый запах дыхания</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Высокий уровень глюкозы в крови или моче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Дегидратация</a:t>
            </a:r>
            <a:endParaRPr dirty="0"/>
          </a:p>
        </p:txBody>
      </p:sp>
      <p:pic>
        <p:nvPicPr>
          <p:cNvPr id="571" name="Google Shape;571;p40" descr="A picture containing logo&#10;&#10;Description automatically generated"/>
          <p:cNvPicPr preferRelativeResize="0"/>
          <p:nvPr/>
        </p:nvPicPr>
        <p:blipFill rotWithShape="1">
          <a:blip r:embed="rId3">
            <a:alphaModFix/>
          </a:blip>
          <a:srcRect/>
          <a:stretch/>
        </p:blipFill>
        <p:spPr>
          <a:xfrm>
            <a:off x="8398957" y="2019866"/>
            <a:ext cx="3125017" cy="2180636"/>
          </a:xfrm>
          <a:prstGeom prst="rect">
            <a:avLst/>
          </a:prstGeom>
          <a:noFill/>
          <a:ln>
            <a:noFill/>
          </a:ln>
        </p:spPr>
      </p:pic>
      <p:sp>
        <p:nvSpPr>
          <p:cNvPr id="572" name="Google Shape;572;p40"/>
          <p:cNvSpPr txBox="1"/>
          <p:nvPr/>
        </p:nvSpPr>
        <p:spPr>
          <a:xfrm>
            <a:off x="9482929" y="4069697"/>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Низкая перфузия из-за потери жидкости</a:t>
            </a:r>
            <a:endParaRPr/>
          </a:p>
        </p:txBody>
      </p:sp>
      <p:sp>
        <p:nvSpPr>
          <p:cNvPr id="579" name="Google Shape;579;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Сильная дегидратация:</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Аномальная реакция на кожный щипковый тест</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Снижение способности пить жидкости</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Повышенная потеря жидкости:</a:t>
            </a:r>
            <a:endParaRPr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sz="2400" dirty="0">
                <a:latin typeface="Arial"/>
                <a:ea typeface="Arial"/>
                <a:cs typeface="Arial"/>
                <a:sym typeface="Arial"/>
              </a:rPr>
              <a:t>Рвота</a:t>
            </a:r>
            <a:endParaRPr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sz="2400" dirty="0">
                <a:latin typeface="Arial"/>
                <a:ea typeface="Arial"/>
                <a:cs typeface="Arial"/>
                <a:sym typeface="Arial"/>
              </a:rPr>
              <a:t>Диарея</a:t>
            </a:r>
            <a:endParaRPr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sz="2400" dirty="0">
                <a:latin typeface="Arial"/>
                <a:ea typeface="Arial"/>
                <a:cs typeface="Arial"/>
                <a:sym typeface="Arial"/>
              </a:rPr>
              <a:t>Чрезмерное мочеиспускание </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Сухие слизистые оболочки</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Тахикардия</a:t>
            </a:r>
            <a:endParaRPr dirty="0"/>
          </a:p>
        </p:txBody>
      </p:sp>
      <p:pic>
        <p:nvPicPr>
          <p:cNvPr id="580" name="Google Shape;580;p41" descr="Diagram&#10;&#10;Description automatically generated"/>
          <p:cNvPicPr preferRelativeResize="0"/>
          <p:nvPr/>
        </p:nvPicPr>
        <p:blipFill rotWithShape="1">
          <a:blip r:embed="rId3">
            <a:alphaModFix/>
          </a:blip>
          <a:srcRect/>
          <a:stretch/>
        </p:blipFill>
        <p:spPr>
          <a:xfrm>
            <a:off x="8552454" y="2934899"/>
            <a:ext cx="3029821" cy="2113004"/>
          </a:xfrm>
          <a:prstGeom prst="rect">
            <a:avLst/>
          </a:prstGeom>
          <a:noFill/>
          <a:ln>
            <a:noFill/>
          </a:ln>
        </p:spPr>
      </p:pic>
      <p:sp>
        <p:nvSpPr>
          <p:cNvPr id="581" name="Google Shape;581;p41"/>
          <p:cNvSpPr txBox="1"/>
          <p:nvPr/>
        </p:nvSpPr>
        <p:spPr>
          <a:xfrm>
            <a:off x="9185621" y="5047903"/>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42"/>
          <p:cNvSpPr txBox="1">
            <a:spLocks noGrp="1"/>
          </p:cNvSpPr>
          <p:nvPr>
            <p:ph type="title"/>
          </p:nvPr>
        </p:nvSpPr>
        <p:spPr>
          <a:xfrm>
            <a:off x="838200" y="20610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latin typeface="Arial"/>
                <a:ea typeface="Arial"/>
                <a:cs typeface="Arial"/>
                <a:sym typeface="Arial"/>
              </a:rPr>
              <a:t>Низкая перфузия из-за потери жидкости</a:t>
            </a:r>
            <a:endParaRPr dirty="0"/>
          </a:p>
        </p:txBody>
      </p:sp>
      <p:sp>
        <p:nvSpPr>
          <p:cNvPr id="588" name="Google Shape;588;p42"/>
          <p:cNvSpPr txBox="1">
            <a:spLocks noGrp="1"/>
          </p:cNvSpPr>
          <p:nvPr>
            <p:ph type="body" idx="1"/>
          </p:nvPr>
        </p:nvSpPr>
        <p:spPr>
          <a:xfrm>
            <a:off x="838200" y="1825625"/>
            <a:ext cx="8127124" cy="209288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Ожоговая травма:</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Красные, белые или черные участки в зависимости от глубины</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Могут быть волдыри</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Учитывайте вероятность ингаляционной травмы </a:t>
            </a:r>
            <a:endParaRPr dirty="0"/>
          </a:p>
          <a:p>
            <a:pPr marL="685800" lvl="1" indent="-76200" algn="l" rtl="0">
              <a:lnSpc>
                <a:spcPct val="90000"/>
              </a:lnSpc>
              <a:spcBef>
                <a:spcPts val="500"/>
              </a:spcBef>
              <a:spcAft>
                <a:spcPts val="0"/>
              </a:spcAft>
              <a:buClr>
                <a:schemeClr val="dk1"/>
              </a:buClr>
              <a:buSzPts val="2400"/>
              <a:buNone/>
            </a:pPr>
            <a:endParaRPr dirty="0"/>
          </a:p>
          <a:p>
            <a:pPr marL="457200" lvl="1" indent="0" algn="ctr" rtl="0">
              <a:lnSpc>
                <a:spcPct val="90000"/>
              </a:lnSpc>
              <a:spcBef>
                <a:spcPts val="500"/>
              </a:spcBef>
              <a:spcAft>
                <a:spcPts val="0"/>
              </a:spcAft>
              <a:buClr>
                <a:schemeClr val="dk1"/>
              </a:buClr>
              <a:buSzPts val="2400"/>
              <a:buNone/>
            </a:pPr>
            <a:endParaRPr dirty="0">
              <a:latin typeface="Arial"/>
              <a:ea typeface="Arial"/>
              <a:cs typeface="Arial"/>
              <a:sym typeface="Arial"/>
            </a:endParaRPr>
          </a:p>
        </p:txBody>
      </p:sp>
      <p:pic>
        <p:nvPicPr>
          <p:cNvPr id="589" name="Google Shape;589;p42" descr="Map&#10;&#10;Description automatically generated"/>
          <p:cNvPicPr preferRelativeResize="0"/>
          <p:nvPr/>
        </p:nvPicPr>
        <p:blipFill rotWithShape="1">
          <a:blip r:embed="rId3">
            <a:alphaModFix/>
          </a:blip>
          <a:srcRect/>
          <a:stretch/>
        </p:blipFill>
        <p:spPr>
          <a:xfrm>
            <a:off x="9091784" y="2294102"/>
            <a:ext cx="2743200" cy="1913114"/>
          </a:xfrm>
          <a:prstGeom prst="rect">
            <a:avLst/>
          </a:prstGeom>
          <a:noFill/>
          <a:ln>
            <a:noFill/>
          </a:ln>
        </p:spPr>
      </p:pic>
      <p:sp>
        <p:nvSpPr>
          <p:cNvPr id="590" name="Google Shape;590;p42"/>
          <p:cNvSpPr txBox="1"/>
          <p:nvPr/>
        </p:nvSpPr>
        <p:spPr>
          <a:xfrm>
            <a:off x="9759571" y="4207216"/>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
        <p:nvSpPr>
          <p:cNvPr id="591" name="Google Shape;591;p42"/>
          <p:cNvSpPr txBox="1"/>
          <p:nvPr/>
        </p:nvSpPr>
        <p:spPr>
          <a:xfrm>
            <a:off x="838200" y="4680937"/>
            <a:ext cx="10029497" cy="1384954"/>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Clr>
                <a:srgbClr val="1F3864"/>
              </a:buClr>
              <a:buSzPts val="2800"/>
              <a:buFont typeface="Arial"/>
              <a:buNone/>
            </a:pPr>
            <a:r>
              <a:rPr lang="ru-RU" sz="2800" b="0" i="0" u="none" strike="noStrike" cap="none" dirty="0">
                <a:solidFill>
                  <a:srgbClr val="1F3864"/>
                </a:solidFill>
                <a:latin typeface="Arial"/>
                <a:ea typeface="Arial"/>
                <a:cs typeface="Arial"/>
                <a:sym typeface="Arial"/>
              </a:rPr>
              <a:t>Ожоговые травмы могут привести к чрезмерной потере жидкости через поврежденные ткани, и у пациентов может наступить сильное обезвоживание.</a:t>
            </a:r>
            <a:endParaRPr sz="1800" dirty="0">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43"/>
          <p:cNvSpPr txBox="1">
            <a:spLocks noGrp="1"/>
          </p:cNvSpPr>
          <p:nvPr>
            <p:ph type="title"/>
          </p:nvPr>
        </p:nvSpPr>
        <p:spPr>
          <a:xfrm>
            <a:off x="838200" y="12480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latin typeface="Arial"/>
                <a:ea typeface="Arial"/>
                <a:cs typeface="Arial"/>
                <a:sym typeface="Arial"/>
              </a:rPr>
              <a:t>Низкая перфузия из-за кровопотери</a:t>
            </a:r>
            <a:endParaRPr dirty="0"/>
          </a:p>
        </p:txBody>
      </p:sp>
      <p:sp>
        <p:nvSpPr>
          <p:cNvPr id="598" name="Google Shape;598;p43"/>
          <p:cNvSpPr txBox="1">
            <a:spLocks noGrp="1"/>
          </p:cNvSpPr>
          <p:nvPr>
            <p:ph type="body" idx="1"/>
          </p:nvPr>
        </p:nvSpPr>
        <p:spPr>
          <a:xfrm>
            <a:off x="865880" y="1646949"/>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Наружное кровотечение: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Травма в анамнезе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Активное кровотечение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Прием препаратов для разжижения крови</a:t>
            </a:r>
            <a:endParaRPr dirty="0"/>
          </a:p>
          <a:p>
            <a:pPr marL="228600" lvl="0" indent="-76200" algn="l" rtl="0">
              <a:lnSpc>
                <a:spcPct val="90000"/>
              </a:lnSpc>
              <a:spcBef>
                <a:spcPts val="1000"/>
              </a:spcBef>
              <a:spcAft>
                <a:spcPts val="0"/>
              </a:spcAft>
              <a:buClr>
                <a:schemeClr val="dk1"/>
              </a:buClr>
              <a:buSzPts val="2400"/>
              <a:buNone/>
            </a:pPr>
            <a:endParaRPr sz="2400" dirty="0"/>
          </a:p>
          <a:p>
            <a:pPr marL="0" lvl="0" indent="0" algn="l" rtl="0">
              <a:lnSpc>
                <a:spcPct val="90000"/>
              </a:lnSpc>
              <a:spcBef>
                <a:spcPts val="1000"/>
              </a:spcBef>
              <a:spcAft>
                <a:spcPts val="0"/>
              </a:spcAft>
              <a:buClr>
                <a:schemeClr val="dk1"/>
              </a:buClr>
              <a:buSzPts val="2400"/>
              <a:buNone/>
            </a:pPr>
            <a:r>
              <a:rPr lang="ru-RU" sz="2400" b="1" dirty="0">
                <a:latin typeface="Arial"/>
                <a:ea typeface="Arial"/>
                <a:cs typeface="Arial"/>
                <a:sym typeface="Arial"/>
              </a:rPr>
              <a:t>Переломы крупных костей:</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Травма в анамнезе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Боль или нестабильность в области таза, кровь в области отверстия пениса или прямой кишки (перелом костей таза)</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Деформация или крепитация бедренной кости, укорочение ноги в результате травмы (перелом бедренной кости)</a:t>
            </a:r>
            <a:endParaRPr dirty="0"/>
          </a:p>
          <a:p>
            <a:pPr marL="685800" lvl="1" indent="-76200" algn="l" rtl="0">
              <a:lnSpc>
                <a:spcPct val="90000"/>
              </a:lnSpc>
              <a:spcBef>
                <a:spcPts val="500"/>
              </a:spcBef>
              <a:spcAft>
                <a:spcPts val="0"/>
              </a:spcAft>
              <a:buClr>
                <a:schemeClr val="dk1"/>
              </a:buClr>
              <a:buSzPts val="2400"/>
              <a:buNone/>
            </a:pPr>
            <a:endParaRPr dirty="0"/>
          </a:p>
          <a:p>
            <a:pPr marL="685800" lvl="1" indent="-76200" algn="l" rtl="0">
              <a:lnSpc>
                <a:spcPct val="90000"/>
              </a:lnSpc>
              <a:spcBef>
                <a:spcPts val="500"/>
              </a:spcBef>
              <a:spcAft>
                <a:spcPts val="0"/>
              </a:spcAft>
              <a:buClr>
                <a:schemeClr val="dk1"/>
              </a:buClr>
              <a:buSzPts val="2400"/>
              <a:buNone/>
            </a:pPr>
            <a:endParaRPr dirty="0"/>
          </a:p>
          <a:p>
            <a:pPr marL="685800" lvl="1" indent="-76200" algn="l" rtl="0">
              <a:lnSpc>
                <a:spcPct val="90000"/>
              </a:lnSpc>
              <a:spcBef>
                <a:spcPts val="500"/>
              </a:spcBef>
              <a:spcAft>
                <a:spcPts val="0"/>
              </a:spcAft>
              <a:buClr>
                <a:schemeClr val="dk1"/>
              </a:buClr>
              <a:buSzPts val="2400"/>
              <a:buNone/>
            </a:pPr>
            <a:endParaRPr dirty="0"/>
          </a:p>
        </p:txBody>
      </p:sp>
      <p:pic>
        <p:nvPicPr>
          <p:cNvPr id="599" name="Google Shape;599;p43"/>
          <p:cNvPicPr preferRelativeResize="0"/>
          <p:nvPr/>
        </p:nvPicPr>
        <p:blipFill rotWithShape="1">
          <a:blip r:embed="rId3">
            <a:alphaModFix/>
          </a:blip>
          <a:srcRect/>
          <a:stretch/>
        </p:blipFill>
        <p:spPr>
          <a:xfrm>
            <a:off x="8789553" y="1976239"/>
            <a:ext cx="2963175" cy="2655099"/>
          </a:xfrm>
          <a:prstGeom prst="rect">
            <a:avLst/>
          </a:prstGeom>
          <a:noFill/>
          <a:ln>
            <a:noFill/>
          </a:ln>
        </p:spPr>
      </p:pic>
      <p:sp>
        <p:nvSpPr>
          <p:cNvPr id="600" name="Google Shape;600;p43"/>
          <p:cNvSpPr txBox="1"/>
          <p:nvPr/>
        </p:nvSpPr>
        <p:spPr>
          <a:xfrm>
            <a:off x="9769268" y="4353552"/>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Низкая перфузия из-за кровопотери</a:t>
            </a:r>
            <a:endParaRPr/>
          </a:p>
        </p:txBody>
      </p:sp>
      <p:sp>
        <p:nvSpPr>
          <p:cNvPr id="607" name="Google Shape;607;p44"/>
          <p:cNvSpPr txBox="1">
            <a:spLocks noGrp="1"/>
          </p:cNvSpPr>
          <p:nvPr>
            <p:ph type="body" idx="1"/>
          </p:nvPr>
        </p:nvSpPr>
        <p:spPr>
          <a:xfrm>
            <a:off x="838200" y="1825625"/>
            <a:ext cx="10691648" cy="43513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Абдоминальное кровотечение: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Кровоподтеки вокруг пупка или на боках (внутреннее кровотечение)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Боль в животе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Очень твердый живот</a:t>
            </a:r>
            <a:endParaRPr dirty="0"/>
          </a:p>
          <a:p>
            <a:pPr marL="228600" lvl="0" indent="-76200" algn="l" rtl="0">
              <a:lnSpc>
                <a:spcPct val="90000"/>
              </a:lnSpc>
              <a:spcBef>
                <a:spcPts val="1000"/>
              </a:spcBef>
              <a:spcAft>
                <a:spcPts val="0"/>
              </a:spcAft>
              <a:buClr>
                <a:schemeClr val="dk1"/>
              </a:buClr>
              <a:buSzPts val="2400"/>
              <a:buNone/>
            </a:pPr>
            <a:endParaRPr sz="2400" dirty="0"/>
          </a:p>
          <a:p>
            <a:pPr marL="0" lvl="0" indent="0" algn="l" rtl="0">
              <a:lnSpc>
                <a:spcPct val="90000"/>
              </a:lnSpc>
              <a:spcBef>
                <a:spcPts val="1000"/>
              </a:spcBef>
              <a:spcAft>
                <a:spcPts val="0"/>
              </a:spcAft>
              <a:buClr>
                <a:schemeClr val="dk1"/>
              </a:buClr>
              <a:buSzPts val="2400"/>
              <a:buNone/>
            </a:pPr>
            <a:r>
              <a:rPr lang="ru-RU" sz="2400" b="1" dirty="0">
                <a:latin typeface="Arial"/>
                <a:ea typeface="Arial"/>
                <a:cs typeface="Arial"/>
                <a:sym typeface="Arial"/>
              </a:rPr>
              <a:t>Кровотечение в желудке или кишечнике: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Кровь в рвоте или стуле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Черная рвота или стул</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Употребление алкоголя в анамнезе</a:t>
            </a:r>
            <a:endParaRPr dirty="0"/>
          </a:p>
        </p:txBody>
      </p:sp>
      <p:pic>
        <p:nvPicPr>
          <p:cNvPr id="608" name="Google Shape;608;p44" descr="A picture containing logo&#10;&#10;Description automatically generated"/>
          <p:cNvPicPr preferRelativeResize="0"/>
          <p:nvPr/>
        </p:nvPicPr>
        <p:blipFill rotWithShape="1">
          <a:blip r:embed="rId3">
            <a:alphaModFix/>
          </a:blip>
          <a:srcRect/>
          <a:stretch/>
        </p:blipFill>
        <p:spPr>
          <a:xfrm>
            <a:off x="7355541" y="3919205"/>
            <a:ext cx="3062782" cy="2136491"/>
          </a:xfrm>
          <a:prstGeom prst="rect">
            <a:avLst/>
          </a:prstGeom>
          <a:noFill/>
          <a:ln>
            <a:noFill/>
          </a:ln>
        </p:spPr>
      </p:pic>
      <p:sp>
        <p:nvSpPr>
          <p:cNvPr id="609" name="Google Shape;609;p44"/>
          <p:cNvSpPr txBox="1"/>
          <p:nvPr/>
        </p:nvSpPr>
        <p:spPr>
          <a:xfrm>
            <a:off x="8893778" y="6047786"/>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45"/>
          <p:cNvSpPr txBox="1">
            <a:spLocks noGrp="1"/>
          </p:cNvSpPr>
          <p:nvPr>
            <p:ph type="title"/>
          </p:nvPr>
        </p:nvSpPr>
        <p:spPr>
          <a:xfrm>
            <a:off x="554720" y="47925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Низкая перфузия из-за кровопотери</a:t>
            </a:r>
            <a:endParaRPr/>
          </a:p>
        </p:txBody>
      </p:sp>
      <p:sp>
        <p:nvSpPr>
          <p:cNvPr id="616" name="Google Shape;616;p45"/>
          <p:cNvSpPr txBox="1">
            <a:spLocks noGrp="1"/>
          </p:cNvSpPr>
          <p:nvPr>
            <p:ph type="body" idx="1"/>
          </p:nvPr>
        </p:nvSpPr>
        <p:spPr>
          <a:xfrm>
            <a:off x="554720" y="1871007"/>
            <a:ext cx="6834809" cy="43513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Гемоторакс:</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Затруднённое дыхание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Приглушенные дыхательные шумы на поражённой стороне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Глухой звук при перкуссии поражённой стороны</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Шок (при большой кровопотере)</a:t>
            </a:r>
            <a:endParaRPr dirty="0"/>
          </a:p>
        </p:txBody>
      </p:sp>
      <p:pic>
        <p:nvPicPr>
          <p:cNvPr id="617" name="Google Shape;617;p45"/>
          <p:cNvPicPr preferRelativeResize="0"/>
          <p:nvPr/>
        </p:nvPicPr>
        <p:blipFill rotWithShape="1">
          <a:blip r:embed="rId3">
            <a:alphaModFix/>
          </a:blip>
          <a:srcRect/>
          <a:stretch/>
        </p:blipFill>
        <p:spPr>
          <a:xfrm>
            <a:off x="7389529" y="2012243"/>
            <a:ext cx="4062005" cy="2833515"/>
          </a:xfrm>
          <a:prstGeom prst="rect">
            <a:avLst/>
          </a:prstGeom>
          <a:noFill/>
          <a:ln>
            <a:noFill/>
          </a:ln>
        </p:spPr>
      </p:pic>
      <p:sp>
        <p:nvSpPr>
          <p:cNvPr id="618" name="Google Shape;618;p45"/>
          <p:cNvSpPr txBox="1"/>
          <p:nvPr/>
        </p:nvSpPr>
        <p:spPr>
          <a:xfrm>
            <a:off x="8538788" y="4856189"/>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46"/>
          <p:cNvSpPr txBox="1">
            <a:spLocks noGrp="1"/>
          </p:cNvSpPr>
          <p:nvPr>
            <p:ph type="title"/>
          </p:nvPr>
        </p:nvSpPr>
        <p:spPr>
          <a:xfrm>
            <a:off x="825230" y="634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latin typeface="Arial"/>
                <a:ea typeface="Arial"/>
                <a:cs typeface="Arial"/>
                <a:sym typeface="Arial"/>
              </a:rPr>
              <a:t>Низкая перфузия из-за кровопотери</a:t>
            </a:r>
            <a:endParaRPr dirty="0"/>
          </a:p>
        </p:txBody>
      </p:sp>
      <p:sp>
        <p:nvSpPr>
          <p:cNvPr id="625" name="Google Shape;625;p46"/>
          <p:cNvSpPr txBox="1">
            <a:spLocks noGrp="1"/>
          </p:cNvSpPr>
          <p:nvPr>
            <p:ph type="body" idx="1"/>
          </p:nvPr>
        </p:nvSpPr>
        <p:spPr>
          <a:xfrm>
            <a:off x="825230" y="1280629"/>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Внематочная беременность:</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История беременности, задержки в менструальном цикле, женщина детородного возраста</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Боль в животе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Вагинальное кровотечение</a:t>
            </a:r>
            <a:endParaRPr dirty="0"/>
          </a:p>
          <a:p>
            <a:pPr marL="685800" lvl="1" indent="-76200" algn="l" rtl="0">
              <a:lnSpc>
                <a:spcPct val="90000"/>
              </a:lnSpc>
              <a:spcBef>
                <a:spcPts val="500"/>
              </a:spcBef>
              <a:spcAft>
                <a:spcPts val="0"/>
              </a:spcAft>
              <a:buClr>
                <a:schemeClr val="dk1"/>
              </a:buClr>
              <a:buSzPts val="2400"/>
              <a:buNone/>
            </a:pPr>
            <a:endParaRPr dirty="0">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r>
              <a:rPr lang="ru-RU" sz="2400" b="1" dirty="0">
                <a:latin typeface="Arial"/>
                <a:ea typeface="Arial"/>
                <a:cs typeface="Arial"/>
                <a:sym typeface="Arial"/>
              </a:rPr>
              <a:t>Послеродовое кровотечение: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Недавние роды</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Обильное вагинальное кровотечение</a:t>
            </a:r>
            <a:endParaRPr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sz="2400" dirty="0">
                <a:latin typeface="Arial"/>
                <a:ea typeface="Arial"/>
                <a:cs typeface="Arial"/>
                <a:sym typeface="Arial"/>
              </a:rPr>
              <a:t>Прокладка или ткань пропитывается за &lt;5 минут</a:t>
            </a:r>
            <a:endParaRPr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sz="2400" dirty="0">
                <a:latin typeface="Arial"/>
                <a:ea typeface="Arial"/>
                <a:cs typeface="Arial"/>
                <a:sym typeface="Arial"/>
              </a:rPr>
              <a:t>Постоянно сочится кровь</a:t>
            </a:r>
            <a:endParaRPr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sz="2400" dirty="0">
                <a:latin typeface="Arial"/>
                <a:ea typeface="Arial"/>
                <a:cs typeface="Arial"/>
                <a:sym typeface="Arial"/>
              </a:rPr>
              <a:t>Кровотечение &gt;250 мл или роды вне больницы	</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Мягкая матка / нижняя часть живота</a:t>
            </a:r>
            <a:endParaRPr dirty="0"/>
          </a:p>
        </p:txBody>
      </p:sp>
      <p:pic>
        <p:nvPicPr>
          <p:cNvPr id="626" name="Google Shape;626;p46" descr="Logo&#10;&#10;Description automatically generated"/>
          <p:cNvPicPr preferRelativeResize="0"/>
          <p:nvPr/>
        </p:nvPicPr>
        <p:blipFill rotWithShape="1">
          <a:blip r:embed="rId3">
            <a:alphaModFix/>
          </a:blip>
          <a:srcRect/>
          <a:stretch/>
        </p:blipFill>
        <p:spPr>
          <a:xfrm>
            <a:off x="8928404" y="2917012"/>
            <a:ext cx="3473346" cy="2422320"/>
          </a:xfrm>
          <a:prstGeom prst="rect">
            <a:avLst/>
          </a:prstGeom>
          <a:noFill/>
          <a:ln>
            <a:noFill/>
          </a:ln>
        </p:spPr>
      </p:pic>
      <p:sp>
        <p:nvSpPr>
          <p:cNvPr id="627" name="Google Shape;627;p46"/>
          <p:cNvSpPr txBox="1"/>
          <p:nvPr/>
        </p:nvSpPr>
        <p:spPr>
          <a:xfrm>
            <a:off x="10106150" y="5207372"/>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Низкая перфузия из-за проблем с сердцем</a:t>
            </a:r>
            <a:endParaRPr/>
          </a:p>
        </p:txBody>
      </p:sp>
      <p:sp>
        <p:nvSpPr>
          <p:cNvPr id="634" name="Google Shape;634;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Сердечная недостаточность:</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Затруднённое дыхание при нагрузках или в положении лежа</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Отёк обеих ног</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Вздутые вены шеи</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В лёгких могут быть хрипы</a:t>
            </a:r>
            <a:endParaRPr i="1" dirty="0">
              <a:latin typeface="Arial"/>
              <a:ea typeface="Arial"/>
              <a:cs typeface="Arial"/>
              <a:sym typeface="Arial"/>
            </a:endParaRPr>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Может быть боль в груди</a:t>
            </a:r>
            <a:endParaRPr dirty="0"/>
          </a:p>
        </p:txBody>
      </p:sp>
      <p:pic>
        <p:nvPicPr>
          <p:cNvPr id="635" name="Google Shape;635;p47"/>
          <p:cNvPicPr preferRelativeResize="0"/>
          <p:nvPr/>
        </p:nvPicPr>
        <p:blipFill rotWithShape="1">
          <a:blip r:embed="rId3">
            <a:alphaModFix/>
          </a:blip>
          <a:srcRect/>
          <a:stretch/>
        </p:blipFill>
        <p:spPr>
          <a:xfrm>
            <a:off x="7474912" y="3717242"/>
            <a:ext cx="3420606" cy="2386431"/>
          </a:xfrm>
          <a:prstGeom prst="rect">
            <a:avLst/>
          </a:prstGeom>
          <a:noFill/>
          <a:ln>
            <a:noFill/>
          </a:ln>
        </p:spPr>
      </p:pic>
      <p:sp>
        <p:nvSpPr>
          <p:cNvPr id="636" name="Google Shape;636;p47"/>
          <p:cNvSpPr txBox="1"/>
          <p:nvPr/>
        </p:nvSpPr>
        <p:spPr>
          <a:xfrm>
            <a:off x="8303472" y="6050290"/>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Низкая перфузия из-за проблем с сердцем</a:t>
            </a:r>
            <a:endParaRPr/>
          </a:p>
        </p:txBody>
      </p:sp>
      <p:sp>
        <p:nvSpPr>
          <p:cNvPr id="643" name="Google Shape;643;p48"/>
          <p:cNvSpPr txBox="1">
            <a:spLocks noGrp="1"/>
          </p:cNvSpPr>
          <p:nvPr>
            <p:ph type="body" idx="1"/>
          </p:nvPr>
        </p:nvSpPr>
        <p:spPr>
          <a:xfrm>
            <a:off x="838200" y="1825625"/>
            <a:ext cx="8379372" cy="43513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Сердечный приступ:</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Давление в груди, чувство стеснения или сдавливания в груди</a:t>
            </a:r>
            <a:endParaRPr dirty="0"/>
          </a:p>
          <a:p>
            <a:pPr marL="685800" lvl="1" indent="-228600" algn="l" rtl="0">
              <a:lnSpc>
                <a:spcPct val="90000"/>
              </a:lnSpc>
              <a:spcBef>
                <a:spcPts val="500"/>
              </a:spcBef>
              <a:spcAft>
                <a:spcPts val="0"/>
              </a:spcAft>
              <a:buClr>
                <a:schemeClr val="dk1"/>
              </a:buClr>
              <a:buSzPts val="2400"/>
              <a:buChar char="•"/>
            </a:pPr>
            <a:r>
              <a:rPr lang="ru-RU" dirty="0" err="1">
                <a:latin typeface="Arial"/>
                <a:ea typeface="Arial"/>
                <a:cs typeface="Arial"/>
                <a:sym typeface="Arial"/>
              </a:rPr>
              <a:t>Диафорез</a:t>
            </a:r>
            <a:r>
              <a:rPr lang="ru-RU" dirty="0">
                <a:latin typeface="Arial"/>
                <a:ea typeface="Arial"/>
                <a:cs typeface="Arial"/>
                <a:sym typeface="Arial"/>
              </a:rPr>
              <a:t> и пятнистая кожа</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Затруднённое дыхание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Тошнота или рвота</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Боль переходит в челюсть или руки</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Признаки сердечной недостаточности</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В анамнезе – курение, сердечные заболевания, гипертензия, диабет, высокий уровень холестерина, проблемы с сердцем в семейном анамнезе</a:t>
            </a:r>
            <a:endParaRPr dirty="0"/>
          </a:p>
        </p:txBody>
      </p:sp>
      <p:pic>
        <p:nvPicPr>
          <p:cNvPr id="644" name="Google Shape;644;p48" descr="A picture containing text, vector graphics&#10;&#10;Description automatically generated"/>
          <p:cNvPicPr preferRelativeResize="0"/>
          <p:nvPr/>
        </p:nvPicPr>
        <p:blipFill rotWithShape="1">
          <a:blip r:embed="rId3">
            <a:alphaModFix/>
          </a:blip>
          <a:srcRect/>
          <a:stretch/>
        </p:blipFill>
        <p:spPr>
          <a:xfrm>
            <a:off x="8610600" y="2830801"/>
            <a:ext cx="2743200" cy="1913562"/>
          </a:xfrm>
          <a:prstGeom prst="rect">
            <a:avLst/>
          </a:prstGeom>
          <a:noFill/>
          <a:ln>
            <a:noFill/>
          </a:ln>
        </p:spPr>
      </p:pic>
      <p:sp>
        <p:nvSpPr>
          <p:cNvPr id="645" name="Google Shape;645;p48"/>
          <p:cNvSpPr txBox="1"/>
          <p:nvPr/>
        </p:nvSpPr>
        <p:spPr>
          <a:xfrm>
            <a:off x="9100457" y="4744363"/>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Низкая перфузия из-за проблем с сердцем</a:t>
            </a:r>
            <a:endParaRPr/>
          </a:p>
        </p:txBody>
      </p:sp>
      <p:sp>
        <p:nvSpPr>
          <p:cNvPr id="652" name="Google Shape;652;p49"/>
          <p:cNvSpPr txBox="1">
            <a:spLocks noGrp="1"/>
          </p:cNvSpPr>
          <p:nvPr>
            <p:ph type="body" idx="1"/>
          </p:nvPr>
        </p:nvSpPr>
        <p:spPr>
          <a:xfrm>
            <a:off x="838200" y="1825625"/>
            <a:ext cx="8014398" cy="43513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Нарушение ритма:</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Очень быстрый или очень медленный пульс</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Неровный пульс</a:t>
            </a:r>
            <a:endParaRPr dirty="0"/>
          </a:p>
          <a:p>
            <a:pPr marL="685800" lvl="1" indent="-76200" algn="l" rtl="0">
              <a:lnSpc>
                <a:spcPct val="90000"/>
              </a:lnSpc>
              <a:spcBef>
                <a:spcPts val="500"/>
              </a:spcBef>
              <a:spcAft>
                <a:spcPts val="0"/>
              </a:spcAft>
              <a:buClr>
                <a:schemeClr val="dk1"/>
              </a:buClr>
              <a:buSzPts val="2400"/>
              <a:buNone/>
            </a:pPr>
            <a:endParaRPr dirty="0"/>
          </a:p>
          <a:p>
            <a:pPr marL="0" lvl="0" indent="0" algn="l" rtl="0">
              <a:lnSpc>
                <a:spcPct val="90000"/>
              </a:lnSpc>
              <a:spcBef>
                <a:spcPts val="1000"/>
              </a:spcBef>
              <a:spcAft>
                <a:spcPts val="0"/>
              </a:spcAft>
              <a:buClr>
                <a:schemeClr val="dk1"/>
              </a:buClr>
              <a:buSzPts val="2400"/>
              <a:buNone/>
            </a:pPr>
            <a:r>
              <a:rPr lang="ru-RU" sz="2400" b="1" dirty="0">
                <a:latin typeface="Arial"/>
                <a:ea typeface="Arial"/>
                <a:cs typeface="Arial"/>
                <a:sym typeface="Arial"/>
              </a:rPr>
              <a:t>Проблема с сердечным клапаном:</a:t>
            </a:r>
            <a:r>
              <a:rPr lang="ru-RU" sz="2400" dirty="0">
                <a:latin typeface="Arial"/>
                <a:ea typeface="Arial"/>
                <a:cs typeface="Arial"/>
                <a:sym typeface="Arial"/>
              </a:rPr>
              <a:t> </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Заболевание клапана может повредить сердечную мышцу или ограничить кровоток</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Ревматическая лихорадка или сердечные заболевания в анамнезе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Сердечные шумы</a:t>
            </a:r>
            <a:endParaRPr dirty="0"/>
          </a:p>
        </p:txBody>
      </p:sp>
      <p:pic>
        <p:nvPicPr>
          <p:cNvPr id="653" name="Google Shape;653;p49" descr="A picture containing shape&#10;&#10;Description automatically generated"/>
          <p:cNvPicPr preferRelativeResize="0"/>
          <p:nvPr/>
        </p:nvPicPr>
        <p:blipFill rotWithShape="1">
          <a:blip r:embed="rId3">
            <a:alphaModFix/>
          </a:blip>
          <a:srcRect/>
          <a:stretch/>
        </p:blipFill>
        <p:spPr>
          <a:xfrm>
            <a:off x="8523166" y="2642336"/>
            <a:ext cx="3214569" cy="2241848"/>
          </a:xfrm>
          <a:prstGeom prst="rect">
            <a:avLst/>
          </a:prstGeom>
          <a:noFill/>
          <a:ln>
            <a:noFill/>
          </a:ln>
        </p:spPr>
      </p:pic>
      <p:sp>
        <p:nvSpPr>
          <p:cNvPr id="654" name="Google Shape;654;p49"/>
          <p:cNvSpPr txBox="1"/>
          <p:nvPr/>
        </p:nvSpPr>
        <p:spPr>
          <a:xfrm>
            <a:off x="9248707" y="4822848"/>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5"/>
          <p:cNvSpPr txBox="1">
            <a:spLocks noGrp="1"/>
          </p:cNvSpPr>
          <p:nvPr>
            <p:ph type="title"/>
          </p:nvPr>
        </p:nvSpPr>
        <p:spPr>
          <a:xfrm>
            <a:off x="323145" y="20990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Причины низкой перфузии</a:t>
            </a:r>
            <a:endParaRPr/>
          </a:p>
        </p:txBody>
      </p:sp>
      <p:sp>
        <p:nvSpPr>
          <p:cNvPr id="247" name="Google Shape;247;p5"/>
          <p:cNvSpPr txBox="1">
            <a:spLocks noGrp="1"/>
          </p:cNvSpPr>
          <p:nvPr>
            <p:ph type="body" idx="1"/>
          </p:nvPr>
        </p:nvSpPr>
        <p:spPr>
          <a:xfrm>
            <a:off x="323145" y="1701745"/>
            <a:ext cx="3537655" cy="4347363"/>
          </a:xfrm>
          <a:prstGeom prst="rect">
            <a:avLst/>
          </a:prstGeom>
          <a:noFill/>
          <a:ln w="9525" cap="flat" cmpd="sng">
            <a:solidFill>
              <a:srgbClr val="1F3864"/>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Кровопотеря</a:t>
            </a:r>
            <a:r>
              <a:rPr lang="ru-RU" sz="2400" dirty="0">
                <a:latin typeface="Arial"/>
                <a:ea typeface="Arial"/>
                <a:cs typeface="Arial"/>
                <a:sym typeface="Arial"/>
              </a:rPr>
              <a:t> </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Кровотечение</a:t>
            </a:r>
            <a:endParaRPr dirty="0"/>
          </a:p>
          <a:p>
            <a:pPr marL="0" lvl="0" indent="0" algn="l" rtl="0">
              <a:lnSpc>
                <a:spcPct val="90000"/>
              </a:lnSpc>
              <a:spcBef>
                <a:spcPts val="1000"/>
              </a:spcBef>
              <a:spcAft>
                <a:spcPts val="0"/>
              </a:spcAft>
              <a:buClr>
                <a:schemeClr val="dk1"/>
              </a:buClr>
              <a:buSzPts val="2400"/>
              <a:buNone/>
            </a:pPr>
            <a:r>
              <a:rPr lang="ru-RU" sz="2400" b="1" dirty="0">
                <a:latin typeface="Arial"/>
                <a:ea typeface="Arial"/>
                <a:cs typeface="Arial"/>
                <a:sym typeface="Arial"/>
              </a:rPr>
              <a:t>Потеря жидкости</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Диарея</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Рвота</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Обширные ожоги</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Чрезмерное мочеиспускание </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Недостаточное потребление жидкости</a:t>
            </a:r>
            <a:endParaRPr dirty="0"/>
          </a:p>
          <a:p>
            <a:pPr marL="228600" lvl="0" indent="-76200" algn="l" rtl="0">
              <a:lnSpc>
                <a:spcPct val="90000"/>
              </a:lnSpc>
              <a:spcBef>
                <a:spcPts val="1000"/>
              </a:spcBef>
              <a:spcAft>
                <a:spcPts val="0"/>
              </a:spcAft>
              <a:buClr>
                <a:schemeClr val="dk1"/>
              </a:buClr>
              <a:buSzPts val="2400"/>
              <a:buNone/>
            </a:pPr>
            <a:endParaRPr sz="2400" dirty="0"/>
          </a:p>
          <a:p>
            <a:pPr marL="228600" lvl="0" indent="-76200" algn="l" rtl="0">
              <a:lnSpc>
                <a:spcPct val="90000"/>
              </a:lnSpc>
              <a:spcBef>
                <a:spcPts val="1000"/>
              </a:spcBef>
              <a:spcAft>
                <a:spcPts val="0"/>
              </a:spcAft>
              <a:buClr>
                <a:schemeClr val="dk1"/>
              </a:buClr>
              <a:buSzPts val="2400"/>
              <a:buNone/>
            </a:pPr>
            <a:endParaRPr sz="2400" dirty="0"/>
          </a:p>
        </p:txBody>
      </p:sp>
      <p:sp>
        <p:nvSpPr>
          <p:cNvPr id="248" name="Google Shape;248;p5"/>
          <p:cNvSpPr txBox="1"/>
          <p:nvPr/>
        </p:nvSpPr>
        <p:spPr>
          <a:xfrm>
            <a:off x="8001101" y="1751513"/>
            <a:ext cx="3869725" cy="3714789"/>
          </a:xfrm>
          <a:prstGeom prst="rect">
            <a:avLst/>
          </a:prstGeom>
          <a:noFill/>
          <a:ln w="9525" cap="flat" cmpd="sng">
            <a:solidFill>
              <a:srgbClr val="1F386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ru-RU" sz="2400" b="1">
                <a:solidFill>
                  <a:schemeClr val="dk1"/>
                </a:solidFill>
                <a:latin typeface="Arial"/>
                <a:ea typeface="Arial"/>
                <a:cs typeface="Arial"/>
                <a:sym typeface="Arial"/>
              </a:rPr>
              <a:t>Аномальное расслабление и расширение кровеносных сосудов</a:t>
            </a:r>
            <a:endParaRPr/>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a:solidFill>
                  <a:schemeClr val="dk1"/>
                </a:solidFill>
                <a:latin typeface="Arial"/>
                <a:ea typeface="Arial"/>
                <a:cs typeface="Arial"/>
                <a:sym typeface="Arial"/>
              </a:rPr>
              <a:t>Тяжелая инфекция</a:t>
            </a:r>
            <a:endParaRPr/>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a:solidFill>
                  <a:schemeClr val="dk1"/>
                </a:solidFill>
                <a:latin typeface="Arial"/>
                <a:ea typeface="Arial"/>
                <a:cs typeface="Arial"/>
                <a:sym typeface="Arial"/>
              </a:rPr>
              <a:t>Травма спинного мозга</a:t>
            </a:r>
            <a:endParaRPr/>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a:solidFill>
                  <a:schemeClr val="dk1"/>
                </a:solidFill>
                <a:latin typeface="Arial"/>
                <a:ea typeface="Arial"/>
                <a:cs typeface="Arial"/>
                <a:sym typeface="Arial"/>
              </a:rPr>
              <a:t>Выраженная аллергическая реакция</a:t>
            </a:r>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228600" marR="0" lvl="0" indent="-76200" algn="l" rtl="0">
              <a:lnSpc>
                <a:spcPct val="90000"/>
              </a:lnSpc>
              <a:spcBef>
                <a:spcPts val="100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228600" marR="0" lvl="0" indent="-76200" algn="l" rtl="0">
              <a:lnSpc>
                <a:spcPct val="90000"/>
              </a:lnSpc>
              <a:spcBef>
                <a:spcPts val="100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49" name="Google Shape;249;p5"/>
          <p:cNvSpPr txBox="1"/>
          <p:nvPr/>
        </p:nvSpPr>
        <p:spPr>
          <a:xfrm>
            <a:off x="4109742" y="4061566"/>
            <a:ext cx="3641621" cy="2721071"/>
          </a:xfrm>
          <a:prstGeom prst="rect">
            <a:avLst/>
          </a:prstGeom>
          <a:noFill/>
          <a:ln w="9525" cap="flat" cmpd="sng">
            <a:solidFill>
              <a:srgbClr val="1F386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ru-RU" sz="2400" b="1" dirty="0">
                <a:solidFill>
                  <a:schemeClr val="dk1"/>
                </a:solidFill>
                <a:latin typeface="Arial"/>
                <a:ea typeface="Arial"/>
                <a:cs typeface="Arial"/>
                <a:sym typeface="Arial"/>
              </a:rPr>
              <a:t>Плохое наполнение сердца </a:t>
            </a:r>
            <a:endParaRPr dirty="0"/>
          </a:p>
          <a:p>
            <a:pPr marL="228600" marR="0" lvl="0" indent="-228600" algn="l" rtl="0">
              <a:lnSpc>
                <a:spcPct val="90000"/>
              </a:lnSpc>
              <a:spcBef>
                <a:spcPts val="1000"/>
              </a:spcBef>
              <a:spcAft>
                <a:spcPts val="0"/>
              </a:spcAft>
              <a:buClr>
                <a:schemeClr val="dk1"/>
              </a:buClr>
              <a:buSzPts val="2400"/>
              <a:buFont typeface="Arial"/>
              <a:buNone/>
            </a:pPr>
            <a:endParaRPr sz="2400" b="1"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400"/>
              <a:buFont typeface="Arial"/>
              <a:buNone/>
            </a:pPr>
            <a:r>
              <a:rPr lang="ru-RU" sz="2400" b="1" dirty="0">
                <a:solidFill>
                  <a:schemeClr val="dk1"/>
                </a:solidFill>
                <a:latin typeface="Arial"/>
                <a:ea typeface="Arial"/>
                <a:cs typeface="Arial"/>
                <a:sym typeface="Arial"/>
              </a:rPr>
              <a:t>Неспособность сердца эффективно перекачивать кровь </a:t>
            </a:r>
            <a:endParaRPr dirty="0"/>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Кардиогенный шок</a:t>
            </a:r>
            <a:endParaRPr dirty="0"/>
          </a:p>
          <a:p>
            <a:pPr marL="228600" marR="0" lvl="0" indent="-76200" algn="l" rtl="0">
              <a:lnSpc>
                <a:spcPct val="90000"/>
              </a:lnSpc>
              <a:spcBef>
                <a:spcPts val="1000"/>
              </a:spcBef>
              <a:spcAft>
                <a:spcPts val="0"/>
              </a:spcAft>
              <a:buClr>
                <a:schemeClr val="dk1"/>
              </a:buClr>
              <a:buSzPts val="2400"/>
              <a:buFont typeface="Arial"/>
              <a:buNone/>
            </a:pPr>
            <a:endParaRPr sz="2400" dirty="0">
              <a:solidFill>
                <a:schemeClr val="dk1"/>
              </a:solidFill>
              <a:latin typeface="Arial"/>
              <a:ea typeface="Arial"/>
              <a:cs typeface="Arial"/>
              <a:sym typeface="Arial"/>
            </a:endParaRPr>
          </a:p>
          <a:p>
            <a:pPr marL="228600" marR="0" lvl="0" indent="-76200" algn="l" rtl="0">
              <a:lnSpc>
                <a:spcPct val="90000"/>
              </a:lnSpc>
              <a:spcBef>
                <a:spcPts val="1000"/>
              </a:spcBef>
              <a:spcAft>
                <a:spcPts val="0"/>
              </a:spcAft>
              <a:buClr>
                <a:schemeClr val="dk1"/>
              </a:buClr>
              <a:buSzPts val="2400"/>
              <a:buFont typeface="Arial"/>
              <a:buNone/>
            </a:pPr>
            <a:endParaRPr sz="2400" dirty="0">
              <a:solidFill>
                <a:schemeClr val="dk1"/>
              </a:solidFill>
              <a:latin typeface="Arial"/>
              <a:ea typeface="Arial"/>
              <a:cs typeface="Arial"/>
              <a:sym typeface="Arial"/>
            </a:endParaRPr>
          </a:p>
        </p:txBody>
      </p:sp>
      <p:pic>
        <p:nvPicPr>
          <p:cNvPr id="250" name="Google Shape;250;p5"/>
          <p:cNvPicPr preferRelativeResize="0"/>
          <p:nvPr/>
        </p:nvPicPr>
        <p:blipFill rotWithShape="1">
          <a:blip r:embed="rId3">
            <a:alphaModFix/>
          </a:blip>
          <a:srcRect/>
          <a:stretch/>
        </p:blipFill>
        <p:spPr>
          <a:xfrm>
            <a:off x="4555543" y="1713729"/>
            <a:ext cx="2743200" cy="1913756"/>
          </a:xfrm>
          <a:prstGeom prst="rect">
            <a:avLst/>
          </a:prstGeom>
          <a:noFill/>
          <a:ln>
            <a:noFill/>
          </a:ln>
        </p:spPr>
      </p:pic>
      <p:sp>
        <p:nvSpPr>
          <p:cNvPr id="251" name="Google Shape;251;p5"/>
          <p:cNvSpPr txBox="1"/>
          <p:nvPr/>
        </p:nvSpPr>
        <p:spPr>
          <a:xfrm>
            <a:off x="5682172" y="3630182"/>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pic>
        <p:nvPicPr>
          <p:cNvPr id="660" name="Google Shape;660;p50"/>
          <p:cNvPicPr preferRelativeResize="0"/>
          <p:nvPr/>
        </p:nvPicPr>
        <p:blipFill rotWithShape="1">
          <a:blip r:embed="rId3">
            <a:alphaModFix/>
          </a:blip>
          <a:srcRect/>
          <a:stretch/>
        </p:blipFill>
        <p:spPr>
          <a:xfrm>
            <a:off x="9988394" y="2789728"/>
            <a:ext cx="1817350" cy="2423132"/>
          </a:xfrm>
          <a:prstGeom prst="rect">
            <a:avLst/>
          </a:prstGeom>
          <a:noFill/>
          <a:ln>
            <a:noFill/>
          </a:ln>
        </p:spPr>
      </p:pic>
      <p:sp>
        <p:nvSpPr>
          <p:cNvPr id="661" name="Google Shape;661;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Низкая перфузия из-за проблем с сердцем</a:t>
            </a:r>
            <a:endParaRPr/>
          </a:p>
        </p:txBody>
      </p:sp>
      <p:sp>
        <p:nvSpPr>
          <p:cNvPr id="662" name="Google Shape;662;p50"/>
          <p:cNvSpPr txBox="1">
            <a:spLocks noGrp="1"/>
          </p:cNvSpPr>
          <p:nvPr>
            <p:ph type="body" idx="1"/>
          </p:nvPr>
        </p:nvSpPr>
        <p:spPr>
          <a:xfrm>
            <a:off x="838199" y="1825625"/>
            <a:ext cx="9398877"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Тампонада сердца:</a:t>
            </a:r>
            <a:endParaRPr dirty="0"/>
          </a:p>
          <a:p>
            <a:pPr marL="685800" lvl="1" indent="-228600" algn="l" rtl="0">
              <a:lnSpc>
                <a:spcPct val="90000"/>
              </a:lnSpc>
              <a:spcBef>
                <a:spcPts val="500"/>
              </a:spcBef>
              <a:spcAft>
                <a:spcPts val="0"/>
              </a:spcAft>
              <a:buClr>
                <a:schemeClr val="dk1"/>
              </a:buClr>
              <a:buSzPts val="2400"/>
              <a:buChar char="•"/>
            </a:pPr>
            <a:r>
              <a:rPr lang="ru-RU" dirty="0"/>
              <a:t>Признаки низкой перфузии:</a:t>
            </a:r>
            <a:endParaRPr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sz="2400" dirty="0"/>
              <a:t>Тахикардия, тахипноэ, гипотензия</a:t>
            </a:r>
            <a:endParaRPr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sz="2400" dirty="0"/>
              <a:t>Бледные кожные покровы, холодные конечности</a:t>
            </a:r>
            <a:endParaRPr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sz="2400" dirty="0"/>
              <a:t>Время </a:t>
            </a:r>
            <a:r>
              <a:rPr lang="ru-RU" sz="2400" dirty="0" err="1"/>
              <a:t>рекапилляризации</a:t>
            </a:r>
            <a:r>
              <a:rPr lang="ru-RU" sz="2400" dirty="0"/>
              <a:t> свыше 3 секунд</a:t>
            </a:r>
            <a:endParaRPr dirty="0"/>
          </a:p>
          <a:p>
            <a:pPr marL="685800" lvl="1" indent="-228600" algn="l" rtl="0">
              <a:lnSpc>
                <a:spcPct val="90000"/>
              </a:lnSpc>
              <a:spcBef>
                <a:spcPts val="500"/>
              </a:spcBef>
              <a:spcAft>
                <a:spcPts val="0"/>
              </a:spcAft>
              <a:buClr>
                <a:schemeClr val="dk1"/>
              </a:buClr>
              <a:buSzPts val="2400"/>
              <a:buChar char="•"/>
            </a:pPr>
            <a:r>
              <a:rPr lang="ru-RU" dirty="0"/>
              <a:t>Вздутые вены шеи</a:t>
            </a:r>
            <a:endParaRPr dirty="0"/>
          </a:p>
          <a:p>
            <a:pPr marL="685800" lvl="1" indent="-228600" algn="l" rtl="0">
              <a:lnSpc>
                <a:spcPct val="90000"/>
              </a:lnSpc>
              <a:spcBef>
                <a:spcPts val="500"/>
              </a:spcBef>
              <a:spcAft>
                <a:spcPts val="0"/>
              </a:spcAft>
              <a:buClr>
                <a:schemeClr val="dk1"/>
              </a:buClr>
              <a:buSzPts val="2400"/>
              <a:buChar char="•"/>
            </a:pPr>
            <a:r>
              <a:rPr lang="ru-RU" dirty="0"/>
              <a:t>Приглушённые сердечные шумы</a:t>
            </a:r>
            <a:endParaRPr dirty="0"/>
          </a:p>
          <a:p>
            <a:pPr marL="685800" lvl="1" indent="-228600" algn="l" rtl="0">
              <a:lnSpc>
                <a:spcPct val="90000"/>
              </a:lnSpc>
              <a:spcBef>
                <a:spcPts val="500"/>
              </a:spcBef>
              <a:spcAft>
                <a:spcPts val="0"/>
              </a:spcAft>
              <a:buClr>
                <a:schemeClr val="dk1"/>
              </a:buClr>
              <a:buSzPts val="2400"/>
              <a:buChar char="•"/>
            </a:pPr>
            <a:r>
              <a:rPr lang="ru-RU" dirty="0"/>
              <a:t>Может быть головокружение, спутанность сознания, изменение психического статуса</a:t>
            </a:r>
            <a:endParaRPr dirty="0"/>
          </a:p>
          <a:p>
            <a:pPr marL="685800" lvl="1" indent="-228600" algn="l" rtl="0">
              <a:lnSpc>
                <a:spcPct val="90000"/>
              </a:lnSpc>
              <a:spcBef>
                <a:spcPts val="500"/>
              </a:spcBef>
              <a:spcAft>
                <a:spcPts val="0"/>
              </a:spcAft>
              <a:buClr>
                <a:schemeClr val="dk1"/>
              </a:buClr>
              <a:buSzPts val="2400"/>
              <a:buChar char="•"/>
            </a:pPr>
            <a:r>
              <a:rPr lang="ru-RU" dirty="0"/>
              <a:t>Наличие в анамнезе туберкулеза, травм, злокачественных новообразований или почечной недостаточности </a:t>
            </a:r>
            <a:endParaRPr dirty="0"/>
          </a:p>
          <a:p>
            <a:pPr marL="685800" lvl="1" indent="-76200" algn="l" rtl="0">
              <a:lnSpc>
                <a:spcPct val="90000"/>
              </a:lnSpc>
              <a:spcBef>
                <a:spcPts val="500"/>
              </a:spcBef>
              <a:spcAft>
                <a:spcPts val="0"/>
              </a:spcAft>
              <a:buClr>
                <a:schemeClr val="dk1"/>
              </a:buClr>
              <a:buSzPts val="2400"/>
              <a:buNone/>
            </a:pPr>
            <a:endParaRPr dirty="0"/>
          </a:p>
          <a:p>
            <a:pPr marL="685800" lvl="1" indent="-76200" algn="l" rtl="0">
              <a:lnSpc>
                <a:spcPct val="90000"/>
              </a:lnSpc>
              <a:spcBef>
                <a:spcPts val="500"/>
              </a:spcBef>
              <a:spcAft>
                <a:spcPts val="0"/>
              </a:spcAft>
              <a:buClr>
                <a:schemeClr val="dk1"/>
              </a:buClr>
              <a:buSzPts val="2400"/>
              <a:buNone/>
            </a:pPr>
            <a:endParaRPr dirty="0"/>
          </a:p>
          <a:p>
            <a:pPr marL="685800" lvl="1" indent="-76200" algn="l" rtl="0">
              <a:lnSpc>
                <a:spcPct val="90000"/>
              </a:lnSpc>
              <a:spcBef>
                <a:spcPts val="500"/>
              </a:spcBef>
              <a:spcAft>
                <a:spcPts val="0"/>
              </a:spcAft>
              <a:buClr>
                <a:schemeClr val="dk1"/>
              </a:buClr>
              <a:buSzPts val="2400"/>
              <a:buNone/>
            </a:pPr>
            <a:endParaRPr dirty="0"/>
          </a:p>
          <a:p>
            <a:pPr marL="685800" lvl="1" indent="-76200" algn="l" rtl="0">
              <a:lnSpc>
                <a:spcPct val="90000"/>
              </a:lnSpc>
              <a:spcBef>
                <a:spcPts val="500"/>
              </a:spcBef>
              <a:spcAft>
                <a:spcPts val="0"/>
              </a:spcAft>
              <a:buClr>
                <a:schemeClr val="dk1"/>
              </a:buClr>
              <a:buSzPts val="2400"/>
              <a:buNone/>
            </a:pPr>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Низкая перфузия из-за проблем с сердцем</a:t>
            </a:r>
            <a:endParaRPr/>
          </a:p>
        </p:txBody>
      </p:sp>
      <p:sp>
        <p:nvSpPr>
          <p:cNvPr id="669" name="Google Shape;669;p51"/>
          <p:cNvSpPr txBox="1">
            <a:spLocks noGrp="1"/>
          </p:cNvSpPr>
          <p:nvPr>
            <p:ph type="body" idx="1"/>
          </p:nvPr>
        </p:nvSpPr>
        <p:spPr>
          <a:xfrm>
            <a:off x="838200" y="1686391"/>
            <a:ext cx="8596405" cy="4351338"/>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Напряженный пневмоторакс:</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Высокое давление смещает крупные кровеносные сосуды в грудной клетке, блокируя кровоток и препятствуя наполнению сердца</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Гипотензия СО следующими симптомами:</a:t>
            </a:r>
            <a:endParaRPr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sz="2400" dirty="0">
                <a:latin typeface="Arial"/>
                <a:ea typeface="Arial"/>
                <a:cs typeface="Arial"/>
                <a:sym typeface="Arial"/>
              </a:rPr>
              <a:t>Затруднённое дыхание</a:t>
            </a:r>
            <a:endParaRPr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sz="2400" dirty="0">
                <a:latin typeface="Arial"/>
                <a:ea typeface="Arial"/>
                <a:cs typeface="Arial"/>
                <a:sym typeface="Arial"/>
              </a:rPr>
              <a:t>Отсутствие дыхательных шумов на поражённой стороне</a:t>
            </a:r>
            <a:endParaRPr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sz="2400" dirty="0" err="1">
                <a:latin typeface="Arial"/>
                <a:ea typeface="Arial"/>
                <a:cs typeface="Arial"/>
                <a:sym typeface="Arial"/>
              </a:rPr>
              <a:t>Гиперрезонанс</a:t>
            </a:r>
            <a:r>
              <a:rPr lang="ru-RU" sz="2400" dirty="0">
                <a:latin typeface="Arial"/>
                <a:ea typeface="Arial"/>
                <a:cs typeface="Arial"/>
                <a:sym typeface="Arial"/>
              </a:rPr>
              <a:t> при перкуссии пораженной стороны</a:t>
            </a:r>
            <a:endParaRPr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sz="2400" dirty="0">
                <a:latin typeface="Arial"/>
                <a:ea typeface="Arial"/>
                <a:cs typeface="Arial"/>
                <a:sym typeface="Arial"/>
              </a:rPr>
              <a:t>Вздутые вены шеи</a:t>
            </a:r>
            <a:endParaRPr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sz="2400" dirty="0">
                <a:latin typeface="Arial"/>
                <a:ea typeface="Arial"/>
                <a:cs typeface="Arial"/>
                <a:sym typeface="Arial"/>
              </a:rPr>
              <a:t>Возможно смещение трахеи в сторону от пораженной стороны</a:t>
            </a:r>
            <a:endParaRPr dirty="0"/>
          </a:p>
        </p:txBody>
      </p:sp>
      <p:pic>
        <p:nvPicPr>
          <p:cNvPr id="670" name="Google Shape;670;p51" descr="A picture containing diagram&#10;&#10;Description automatically generated"/>
          <p:cNvPicPr preferRelativeResize="0"/>
          <p:nvPr/>
        </p:nvPicPr>
        <p:blipFill rotWithShape="1">
          <a:blip r:embed="rId3">
            <a:alphaModFix/>
          </a:blip>
          <a:srcRect/>
          <a:stretch/>
        </p:blipFill>
        <p:spPr>
          <a:xfrm>
            <a:off x="8639733" y="2692784"/>
            <a:ext cx="3353231" cy="2338551"/>
          </a:xfrm>
          <a:prstGeom prst="rect">
            <a:avLst/>
          </a:prstGeom>
          <a:noFill/>
          <a:ln>
            <a:noFill/>
          </a:ln>
        </p:spPr>
      </p:pic>
      <p:sp>
        <p:nvSpPr>
          <p:cNvPr id="671" name="Google Shape;671;p51"/>
          <p:cNvSpPr txBox="1"/>
          <p:nvPr/>
        </p:nvSpPr>
        <p:spPr>
          <a:xfrm>
            <a:off x="9434605" y="5031335"/>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ПОМНИТЕ…</a:t>
            </a:r>
            <a:r>
              <a:rPr lang="ru-RU" sz="4000">
                <a:solidFill>
                  <a:srgbClr val="1F3864"/>
                </a:solidFill>
              </a:rPr>
              <a:t>Гипогликемия может быть похожа на шок</a:t>
            </a:r>
            <a:endParaRPr/>
          </a:p>
        </p:txBody>
      </p:sp>
      <p:sp>
        <p:nvSpPr>
          <p:cNvPr id="678" name="Google Shape;678;p52"/>
          <p:cNvSpPr txBox="1">
            <a:spLocks noGrp="1"/>
          </p:cNvSpPr>
          <p:nvPr>
            <p:ph type="body" idx="1"/>
          </p:nvPr>
        </p:nvSpPr>
        <p:spPr>
          <a:xfrm>
            <a:off x="838200" y="1825625"/>
            <a:ext cx="8476622" cy="43513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None/>
            </a:pPr>
            <a:r>
              <a:rPr lang="ru-RU" b="1" dirty="0">
                <a:latin typeface="Arial"/>
                <a:ea typeface="Arial"/>
                <a:cs typeface="Arial"/>
                <a:sym typeface="Arial"/>
              </a:rPr>
              <a:t>Гипогликемия:</a:t>
            </a:r>
            <a:endParaRPr dirty="0"/>
          </a:p>
          <a:p>
            <a:pPr marL="685800" lvl="1" indent="-228600" algn="l" rtl="0">
              <a:lnSpc>
                <a:spcPct val="90000"/>
              </a:lnSpc>
              <a:spcBef>
                <a:spcPts val="500"/>
              </a:spcBef>
              <a:spcAft>
                <a:spcPts val="0"/>
              </a:spcAft>
              <a:buClr>
                <a:schemeClr val="dk1"/>
              </a:buClr>
              <a:buSzPts val="2400"/>
              <a:buChar char="•"/>
            </a:pPr>
            <a:r>
              <a:rPr lang="ru-RU" dirty="0"/>
              <a:t>Потливость (</a:t>
            </a:r>
            <a:r>
              <a:rPr lang="ru-RU" dirty="0" err="1"/>
              <a:t>диафорез</a:t>
            </a:r>
            <a:r>
              <a:rPr lang="ru-RU" dirty="0"/>
              <a:t>)</a:t>
            </a:r>
            <a:endParaRPr dirty="0"/>
          </a:p>
          <a:p>
            <a:pPr marL="685800" lvl="1" indent="-228600" algn="l" rtl="0">
              <a:lnSpc>
                <a:spcPct val="90000"/>
              </a:lnSpc>
              <a:spcBef>
                <a:spcPts val="500"/>
              </a:spcBef>
              <a:spcAft>
                <a:spcPts val="0"/>
              </a:spcAft>
              <a:buClr>
                <a:schemeClr val="dk1"/>
              </a:buClr>
              <a:buSzPts val="2400"/>
              <a:buChar char="•"/>
            </a:pPr>
            <a:r>
              <a:rPr lang="ru-RU" dirty="0"/>
              <a:t>Судороги / конвульсии</a:t>
            </a:r>
            <a:endParaRPr dirty="0"/>
          </a:p>
          <a:p>
            <a:pPr marL="685800" lvl="1" indent="-228600" algn="l" rtl="0">
              <a:lnSpc>
                <a:spcPct val="90000"/>
              </a:lnSpc>
              <a:spcBef>
                <a:spcPts val="500"/>
              </a:spcBef>
              <a:spcAft>
                <a:spcPts val="0"/>
              </a:spcAft>
              <a:buClr>
                <a:schemeClr val="dk1"/>
              </a:buClr>
              <a:buSzPts val="2400"/>
              <a:buChar char="•"/>
            </a:pPr>
            <a:r>
              <a:rPr lang="ru-RU" dirty="0"/>
              <a:t>Низкий уровень глюкозы в крови (&lt;3,5 ммоль/л)</a:t>
            </a:r>
            <a:endParaRPr dirty="0"/>
          </a:p>
          <a:p>
            <a:pPr marL="685800" lvl="1" indent="-228600" algn="l" rtl="0">
              <a:lnSpc>
                <a:spcPct val="90000"/>
              </a:lnSpc>
              <a:spcBef>
                <a:spcPts val="500"/>
              </a:spcBef>
              <a:spcAft>
                <a:spcPts val="0"/>
              </a:spcAft>
              <a:buClr>
                <a:schemeClr val="dk1"/>
              </a:buClr>
              <a:buSzPts val="2400"/>
              <a:buChar char="•"/>
            </a:pPr>
            <a:r>
              <a:rPr lang="ru-RU" dirty="0"/>
              <a:t>Изменение психического статуса</a:t>
            </a:r>
            <a:endParaRPr dirty="0"/>
          </a:p>
          <a:p>
            <a:pPr marL="685800" lvl="1" indent="-228600" algn="l" rtl="0">
              <a:lnSpc>
                <a:spcPct val="90000"/>
              </a:lnSpc>
              <a:spcBef>
                <a:spcPts val="500"/>
              </a:spcBef>
              <a:spcAft>
                <a:spcPts val="0"/>
              </a:spcAft>
              <a:buClr>
                <a:schemeClr val="dk1"/>
              </a:buClr>
              <a:buSzPts val="2400"/>
              <a:buChar char="•"/>
            </a:pPr>
            <a:r>
              <a:rPr lang="ru-RU" dirty="0"/>
              <a:t>Наличие в анамнезе диабета, малярии или тяжелой инфекции</a:t>
            </a:r>
            <a:endParaRPr dirty="0"/>
          </a:p>
          <a:p>
            <a:pPr marL="685800" lvl="1" indent="-228600" algn="l" rtl="0">
              <a:lnSpc>
                <a:spcPct val="90000"/>
              </a:lnSpc>
              <a:spcBef>
                <a:spcPts val="500"/>
              </a:spcBef>
              <a:spcAft>
                <a:spcPts val="0"/>
              </a:spcAft>
              <a:buClr>
                <a:schemeClr val="dk1"/>
              </a:buClr>
              <a:buSzPts val="2400"/>
              <a:buChar char="•"/>
            </a:pPr>
            <a:r>
              <a:rPr lang="ru-RU" dirty="0"/>
              <a:t>У детей может возникнуть при любом тяжелом заболевании</a:t>
            </a:r>
            <a:endParaRPr lang="en-US" dirty="0"/>
          </a:p>
        </p:txBody>
      </p:sp>
      <p:pic>
        <p:nvPicPr>
          <p:cNvPr id="679" name="Google Shape;679;p52"/>
          <p:cNvPicPr preferRelativeResize="0"/>
          <p:nvPr/>
        </p:nvPicPr>
        <p:blipFill rotWithShape="1">
          <a:blip r:embed="rId3">
            <a:alphaModFix/>
          </a:blip>
          <a:srcRect/>
          <a:stretch/>
        </p:blipFill>
        <p:spPr>
          <a:xfrm>
            <a:off x="9152425" y="2003400"/>
            <a:ext cx="3039575" cy="2689477"/>
          </a:xfrm>
          <a:prstGeom prst="rect">
            <a:avLst/>
          </a:prstGeom>
          <a:noFill/>
          <a:ln>
            <a:noFill/>
          </a:ln>
        </p:spPr>
      </p:pic>
      <p:sp>
        <p:nvSpPr>
          <p:cNvPr id="680" name="Google Shape;680;p52"/>
          <p:cNvSpPr txBox="1"/>
          <p:nvPr/>
        </p:nvSpPr>
        <p:spPr>
          <a:xfrm>
            <a:off x="9790469" y="4692877"/>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53"/>
          <p:cNvSpPr txBox="1">
            <a:spLocks noGrp="1"/>
          </p:cNvSpPr>
          <p:nvPr>
            <p:ph type="title"/>
          </p:nvPr>
        </p:nvSpPr>
        <p:spPr>
          <a:xfrm>
            <a:off x="305225" y="351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rPr>
              <a:t>Вопрос из рабочей тетради № 3</a:t>
            </a:r>
            <a:endParaRPr dirty="0"/>
          </a:p>
        </p:txBody>
      </p:sp>
      <p:sp>
        <p:nvSpPr>
          <p:cNvPr id="687" name="Google Shape;687;p53"/>
          <p:cNvSpPr txBox="1">
            <a:spLocks noGrp="1"/>
          </p:cNvSpPr>
          <p:nvPr>
            <p:ph type="body" idx="1"/>
          </p:nvPr>
        </p:nvSpPr>
        <p:spPr>
          <a:xfrm>
            <a:off x="305225" y="1042156"/>
            <a:ext cx="9579900" cy="1019726"/>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400"/>
              <a:buNone/>
            </a:pPr>
            <a:r>
              <a:rPr lang="ru-RU" sz="2400" dirty="0"/>
              <a:t>Используя приведенный выше раздел рабочей тетради, перечислите возможные причины шока наряду с данными анамнеза и </a:t>
            </a:r>
            <a:r>
              <a:rPr lang="ru-RU" sz="2400" dirty="0" err="1"/>
              <a:t>физикального</a:t>
            </a:r>
            <a:r>
              <a:rPr lang="ru-RU" sz="2400" dirty="0"/>
              <a:t> обследования, приведенными ниже: </a:t>
            </a:r>
            <a:endParaRPr dirty="0"/>
          </a:p>
        </p:txBody>
      </p:sp>
      <p:pic>
        <p:nvPicPr>
          <p:cNvPr id="688" name="Google Shape;688;p53"/>
          <p:cNvPicPr preferRelativeResize="0"/>
          <p:nvPr/>
        </p:nvPicPr>
        <p:blipFill rotWithShape="1">
          <a:blip r:embed="rId3">
            <a:alphaModFix/>
          </a:blip>
          <a:srcRect/>
          <a:stretch/>
        </p:blipFill>
        <p:spPr>
          <a:xfrm>
            <a:off x="9735399" y="365124"/>
            <a:ext cx="2170852" cy="1696758"/>
          </a:xfrm>
          <a:prstGeom prst="rect">
            <a:avLst/>
          </a:prstGeom>
          <a:noFill/>
          <a:ln>
            <a:noFill/>
          </a:ln>
        </p:spPr>
      </p:pic>
      <p:graphicFrame>
        <p:nvGraphicFramePr>
          <p:cNvPr id="689" name="Google Shape;689;p53"/>
          <p:cNvGraphicFramePr/>
          <p:nvPr>
            <p:extLst>
              <p:ext uri="{D42A27DB-BD31-4B8C-83A1-F6EECF244321}">
                <p14:modId xmlns:p14="http://schemas.microsoft.com/office/powerpoint/2010/main" val="224559796"/>
              </p:ext>
            </p:extLst>
          </p:nvPr>
        </p:nvGraphicFramePr>
        <p:xfrm>
          <a:off x="305225" y="2133560"/>
          <a:ext cx="11226800" cy="4657512"/>
        </p:xfrm>
        <a:graphic>
          <a:graphicData uri="http://schemas.openxmlformats.org/drawingml/2006/table">
            <a:tbl>
              <a:tblPr firstRow="1" bandRow="1">
                <a:noFill/>
                <a:tableStyleId>{20C7381D-B3F8-475C-8EF5-15B3D7B7B2F7}</a:tableStyleId>
              </a:tblPr>
              <a:tblGrid>
                <a:gridCol w="6505478">
                  <a:extLst>
                    <a:ext uri="{9D8B030D-6E8A-4147-A177-3AD203B41FA5}">
                      <a16:colId xmlns:a16="http://schemas.microsoft.com/office/drawing/2014/main" val="20000"/>
                    </a:ext>
                  </a:extLst>
                </a:gridCol>
                <a:gridCol w="4721322">
                  <a:extLst>
                    <a:ext uri="{9D8B030D-6E8A-4147-A177-3AD203B41FA5}">
                      <a16:colId xmlns:a16="http://schemas.microsoft.com/office/drawing/2014/main" val="20001"/>
                    </a:ext>
                  </a:extLst>
                </a:gridCol>
              </a:tblGrid>
              <a:tr h="744210">
                <a:tc>
                  <a:txBody>
                    <a:bodyPr/>
                    <a:lstStyle/>
                    <a:p>
                      <a:pPr marL="0" marR="0" lvl="0" indent="0" algn="ctr" rtl="0">
                        <a:spcBef>
                          <a:spcPts val="0"/>
                        </a:spcBef>
                        <a:spcAft>
                          <a:spcPts val="0"/>
                        </a:spcAft>
                        <a:buNone/>
                      </a:pPr>
                      <a:r>
                        <a:rPr lang="ru-RU" sz="2200" b="1" u="sng" strike="noStrike" cap="none">
                          <a:latin typeface="Arial"/>
                          <a:ea typeface="Arial"/>
                          <a:cs typeface="Arial"/>
                          <a:sym typeface="Arial"/>
                        </a:rPr>
                        <a:t>Данные анамнеза и физикального обследования</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ru-RU" sz="2200" b="1" u="sng" dirty="0">
                          <a:latin typeface="Arial"/>
                          <a:ea typeface="Arial"/>
                          <a:cs typeface="Arial"/>
                          <a:sym typeface="Arial"/>
                        </a:rPr>
                        <a:t>Вероятная причина</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071658">
                <a:tc>
                  <a:txBody>
                    <a:bodyPr/>
                    <a:lstStyle/>
                    <a:p>
                      <a:pPr marL="0" marR="0" lvl="0" indent="0" algn="l" rtl="0">
                        <a:spcBef>
                          <a:spcPts val="0"/>
                        </a:spcBef>
                        <a:spcAft>
                          <a:spcPts val="0"/>
                        </a:spcAft>
                        <a:buNone/>
                      </a:pPr>
                      <a:r>
                        <a:rPr lang="ru-RU" sz="2200" dirty="0">
                          <a:latin typeface="Arial"/>
                          <a:ea typeface="Arial"/>
                          <a:cs typeface="Arial"/>
                          <a:sym typeface="Arial"/>
                        </a:rPr>
                        <a:t>Женщина, 35 лет. В состоянии шока, лихорадка, жжение при мочеиспускании и мутная моча. </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20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399106">
                <a:tc>
                  <a:txBody>
                    <a:bodyPr/>
                    <a:lstStyle/>
                    <a:p>
                      <a:pPr marL="0" marR="0" lvl="0" indent="0" algn="l" rtl="0">
                        <a:spcBef>
                          <a:spcPts val="0"/>
                        </a:spcBef>
                        <a:spcAft>
                          <a:spcPts val="0"/>
                        </a:spcAft>
                        <a:buNone/>
                      </a:pPr>
                      <a:r>
                        <a:rPr lang="ru-RU" sz="2200" dirty="0">
                          <a:latin typeface="Arial"/>
                          <a:ea typeface="Arial"/>
                          <a:cs typeface="Arial"/>
                          <a:sym typeface="Arial"/>
                        </a:rPr>
                        <a:t>Женщина 20 лет. В состоянии шока, с болью в животе, задержка в менструальном цикле и вагинальное кровотечение</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20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399106">
                <a:tc>
                  <a:txBody>
                    <a:bodyPr/>
                    <a:lstStyle/>
                    <a:p>
                      <a:pPr marL="0" marR="0" lvl="0" indent="0" algn="l" rtl="0">
                        <a:spcBef>
                          <a:spcPts val="0"/>
                        </a:spcBef>
                        <a:spcAft>
                          <a:spcPts val="0"/>
                        </a:spcAft>
                        <a:buNone/>
                      </a:pPr>
                      <a:r>
                        <a:rPr lang="ru-RU" sz="2200" dirty="0">
                          <a:latin typeface="Arial"/>
                          <a:ea typeface="Arial"/>
                          <a:cs typeface="Arial"/>
                          <a:sym typeface="Arial"/>
                        </a:rPr>
                        <a:t>Мужчина 17 лет после автомобильной аварии. В состоянии шока, кровоподтеки в области таза и перелом бедренной кости.</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200"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54"/>
          <p:cNvSpPr txBox="1"/>
          <p:nvPr/>
        </p:nvSpPr>
        <p:spPr>
          <a:xfrm>
            <a:off x="-2349" y="1828935"/>
            <a:ext cx="12201211" cy="1398163"/>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
        <p:nvSpPr>
          <p:cNvPr id="695" name="Google Shape;695;p54"/>
          <p:cNvSpPr txBox="1">
            <a:spLocks noGrp="1"/>
          </p:cNvSpPr>
          <p:nvPr>
            <p:ph type="title"/>
          </p:nvPr>
        </p:nvSpPr>
        <p:spPr>
          <a:xfrm>
            <a:off x="93050" y="1813346"/>
            <a:ext cx="10515600" cy="14301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Arial"/>
              <a:buNone/>
            </a:pPr>
            <a:r>
              <a:rPr lang="ru-RU" sz="4000" b="1">
                <a:solidFill>
                  <a:srgbClr val="FFFFFF"/>
                </a:solidFill>
                <a:latin typeface="Arial"/>
                <a:ea typeface="Arial"/>
                <a:cs typeface="Arial"/>
                <a:sym typeface="Arial"/>
              </a:rPr>
              <a:t>Шок</a:t>
            </a:r>
            <a:endParaRPr/>
          </a:p>
        </p:txBody>
      </p:sp>
      <p:sp>
        <p:nvSpPr>
          <p:cNvPr id="696" name="Google Shape;696;p54"/>
          <p:cNvSpPr txBox="1"/>
          <p:nvPr/>
        </p:nvSpPr>
        <p:spPr>
          <a:xfrm>
            <a:off x="-236957" y="3428512"/>
            <a:ext cx="12105453" cy="523180"/>
          </a:xfrm>
          <a:prstGeom prst="rect">
            <a:avLst/>
          </a:prstGeom>
          <a:noFill/>
          <a:ln>
            <a:noFill/>
          </a:ln>
        </p:spPr>
        <p:txBody>
          <a:bodyPr spcFirstLastPara="1" wrap="square" lIns="365750" tIns="45700" rIns="45700" bIns="45700" anchor="t" anchorCtr="0">
            <a:spAutoFit/>
          </a:bodyPr>
          <a:lstStyle/>
          <a:p>
            <a:pPr marL="0" marR="0" lvl="0" indent="0" algn="l" rtl="0">
              <a:lnSpc>
                <a:spcPct val="100000"/>
              </a:lnSpc>
              <a:spcBef>
                <a:spcPts val="0"/>
              </a:spcBef>
              <a:spcAft>
                <a:spcPts val="0"/>
              </a:spcAft>
              <a:buNone/>
            </a:pPr>
            <a:r>
              <a:rPr lang="ru-RU" sz="2800" b="1" i="0" u="none" strike="noStrike" cap="none">
                <a:solidFill>
                  <a:srgbClr val="1F3864"/>
                </a:solidFill>
                <a:latin typeface="Arial"/>
                <a:ea typeface="Arial"/>
                <a:cs typeface="Arial"/>
                <a:sym typeface="Arial"/>
              </a:rPr>
              <a:t>Часть 3: </a:t>
            </a:r>
            <a:r>
              <a:rPr lang="ru-RU" sz="2800" b="1" i="0" u="none" strike="noStrike" cap="none">
                <a:solidFill>
                  <a:schemeClr val="accent2"/>
                </a:solidFill>
                <a:latin typeface="Arial"/>
                <a:ea typeface="Arial"/>
                <a:cs typeface="Arial"/>
                <a:sym typeface="Arial"/>
              </a:rPr>
              <a:t>Лечение шока</a:t>
            </a:r>
            <a:r>
              <a:rPr lang="ru-RU" sz="2800" b="1" i="0" u="none" strike="noStrike" cap="none">
                <a:solidFill>
                  <a:srgbClr val="1F3864"/>
                </a:solidFill>
                <a:latin typeface="Arial"/>
                <a:ea typeface="Arial"/>
                <a:cs typeface="Arial"/>
                <a:sym typeface="Arial"/>
              </a:rPr>
              <a:t>, особые аспекты и порядок действий во время передачи и транспортировки пациентов</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55"/>
          <p:cNvSpPr txBox="1">
            <a:spLocks noGrp="1"/>
          </p:cNvSpPr>
          <p:nvPr>
            <p:ph type="title"/>
          </p:nvPr>
        </p:nvSpPr>
        <p:spPr>
          <a:xfrm>
            <a:off x="311102" y="17032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Лечение</a:t>
            </a:r>
            <a:endParaRPr/>
          </a:p>
        </p:txBody>
      </p:sp>
      <p:sp>
        <p:nvSpPr>
          <p:cNvPr id="703" name="Google Shape;703;p55"/>
          <p:cNvSpPr txBox="1">
            <a:spLocks noGrp="1"/>
          </p:cNvSpPr>
          <p:nvPr>
            <p:ph type="body" idx="1"/>
          </p:nvPr>
        </p:nvSpPr>
        <p:spPr>
          <a:xfrm>
            <a:off x="391313" y="1277298"/>
            <a:ext cx="9169247" cy="3833182"/>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200"/>
              <a:buChar char="•"/>
            </a:pPr>
            <a:r>
              <a:rPr lang="ru-RU" sz="2200" dirty="0"/>
              <a:t>При любых причинах нарушения перфузии установите ИНФУЗИОННУЮ СИСТЕМУ И дайте в/в РАСТВОРЫ:</a:t>
            </a:r>
            <a:endParaRPr dirty="0"/>
          </a:p>
          <a:p>
            <a:pPr marL="800100" lvl="1" algn="l" rtl="0">
              <a:lnSpc>
                <a:spcPct val="90000"/>
              </a:lnSpc>
              <a:spcBef>
                <a:spcPts val="500"/>
              </a:spcBef>
              <a:spcAft>
                <a:spcPts val="0"/>
              </a:spcAft>
              <a:buClr>
                <a:schemeClr val="dk1"/>
              </a:buClr>
              <a:buSzPts val="2200"/>
              <a:buFont typeface="Wingdings" panose="05000000000000000000" pitchFamily="2" charset="2"/>
              <a:buChar char="ü"/>
            </a:pPr>
            <a:r>
              <a:rPr lang="ru-RU" sz="2200" dirty="0"/>
              <a:t>Используйте 0,9% </a:t>
            </a:r>
            <a:r>
              <a:rPr lang="en-US" sz="2200" dirty="0"/>
              <a:t>NaCl</a:t>
            </a:r>
            <a:r>
              <a:rPr lang="ru-RU" sz="2200" dirty="0"/>
              <a:t> или лактат </a:t>
            </a:r>
            <a:r>
              <a:rPr lang="ru-RU" sz="2200" dirty="0" err="1"/>
              <a:t>Рингера</a:t>
            </a:r>
            <a:r>
              <a:rPr lang="ru-RU" sz="2200" dirty="0"/>
              <a:t> для всех взрослых пациентов и детей с нормальным </a:t>
            </a:r>
            <a:r>
              <a:rPr lang="ru-RU" sz="2200" dirty="0" err="1"/>
              <a:t>нутритивным</a:t>
            </a:r>
            <a:r>
              <a:rPr lang="ru-RU" sz="2200" dirty="0"/>
              <a:t> статусом.</a:t>
            </a:r>
            <a:endParaRPr dirty="0"/>
          </a:p>
          <a:p>
            <a:pPr marL="228600" lvl="0" indent="-228600" algn="l" rtl="0">
              <a:lnSpc>
                <a:spcPct val="90000"/>
              </a:lnSpc>
              <a:spcBef>
                <a:spcPts val="1000"/>
              </a:spcBef>
              <a:spcAft>
                <a:spcPts val="0"/>
              </a:spcAft>
              <a:buClr>
                <a:schemeClr val="dk1"/>
              </a:buClr>
              <a:buSzPts val="2200"/>
              <a:buChar char="•"/>
            </a:pPr>
            <a:r>
              <a:rPr lang="ru-RU" sz="2200" dirty="0"/>
              <a:t>Затем займитесь лечением основных причин.</a:t>
            </a:r>
            <a:endParaRPr dirty="0"/>
          </a:p>
          <a:p>
            <a:pPr marL="228600" lvl="0" indent="-228600" algn="l" rtl="0">
              <a:lnSpc>
                <a:spcPct val="90000"/>
              </a:lnSpc>
              <a:spcBef>
                <a:spcPts val="1000"/>
              </a:spcBef>
              <a:spcAft>
                <a:spcPts val="0"/>
              </a:spcAft>
              <a:buClr>
                <a:schemeClr val="dk1"/>
              </a:buClr>
              <a:buSzPts val="2200"/>
              <a:buChar char="•"/>
            </a:pPr>
            <a:r>
              <a:rPr lang="ru-RU" sz="2200" dirty="0">
                <a:latin typeface="Arial"/>
                <a:ea typeface="Arial"/>
                <a:cs typeface="Arial"/>
                <a:sym typeface="Arial"/>
              </a:rPr>
              <a:t>Если вы не можете поставить инфузионную систему, рассмотрите возможность установки НАЗОГАСТРАЛЬНОГО зонда или получения внутрикостного доступа:</a:t>
            </a:r>
            <a:endParaRPr dirty="0"/>
          </a:p>
          <a:p>
            <a:pPr marL="800100" lvl="1" algn="l" rtl="0">
              <a:lnSpc>
                <a:spcPct val="90000"/>
              </a:lnSpc>
              <a:spcBef>
                <a:spcPts val="500"/>
              </a:spcBef>
              <a:spcAft>
                <a:spcPts val="0"/>
              </a:spcAft>
              <a:buClr>
                <a:schemeClr val="dk1"/>
              </a:buClr>
              <a:buSzPts val="2200"/>
              <a:buFont typeface="Wingdings" panose="05000000000000000000" pitchFamily="2" charset="2"/>
              <a:buChar char="ü"/>
            </a:pPr>
            <a:r>
              <a:rPr lang="ru-RU" sz="2200" dirty="0">
                <a:latin typeface="Arial"/>
                <a:ea typeface="Arial"/>
                <a:cs typeface="Arial"/>
                <a:sym typeface="Arial"/>
              </a:rPr>
              <a:t>Если пациент может безопасно переносить, попробуйте дать ему жидкости перорально. </a:t>
            </a:r>
            <a:endParaRPr dirty="0"/>
          </a:p>
        </p:txBody>
      </p:sp>
      <p:sp>
        <p:nvSpPr>
          <p:cNvPr id="704" name="Google Shape;704;p55"/>
          <p:cNvSpPr/>
          <p:nvPr/>
        </p:nvSpPr>
        <p:spPr>
          <a:xfrm>
            <a:off x="313874" y="5649458"/>
            <a:ext cx="10512828" cy="8925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600" b="1">
                <a:solidFill>
                  <a:schemeClr val="accent2"/>
                </a:solidFill>
                <a:latin typeface="Arial"/>
                <a:ea typeface="Arial"/>
                <a:cs typeface="Arial"/>
                <a:sym typeface="Arial"/>
              </a:rPr>
              <a:t>ПОМНИТЕ</a:t>
            </a:r>
            <a:r>
              <a:rPr lang="ru-RU" sz="2600">
                <a:solidFill>
                  <a:srgbClr val="1F3864"/>
                </a:solidFill>
                <a:latin typeface="Arial"/>
                <a:ea typeface="Arial"/>
                <a:cs typeface="Arial"/>
                <a:sym typeface="Arial"/>
              </a:rPr>
              <a:t>, что в первую очередь следует лечить проблемы и угрожающие жизни состояния по алгоритму ABCDE!</a:t>
            </a:r>
            <a:endParaRPr/>
          </a:p>
          <a:p>
            <a:pPr marL="0" marR="0" lvl="0" indent="0" algn="l" rtl="0">
              <a:spcBef>
                <a:spcPts val="0"/>
              </a:spcBef>
              <a:spcAft>
                <a:spcPts val="0"/>
              </a:spcAft>
              <a:buNone/>
            </a:pPr>
            <a:endParaRPr sz="2600" b="1" i="1">
              <a:solidFill>
                <a:schemeClr val="dk1"/>
              </a:solidFill>
              <a:latin typeface="Arial"/>
              <a:ea typeface="Arial"/>
              <a:cs typeface="Arial"/>
              <a:sym typeface="Arial"/>
            </a:endParaRPr>
          </a:p>
        </p:txBody>
      </p:sp>
      <p:pic>
        <p:nvPicPr>
          <p:cNvPr id="705" name="Google Shape;705;p55" descr="A picture containing lamp, light&#10;&#10;Description automatically generated"/>
          <p:cNvPicPr preferRelativeResize="0"/>
          <p:nvPr/>
        </p:nvPicPr>
        <p:blipFill rotWithShape="1">
          <a:blip r:embed="rId3">
            <a:alphaModFix/>
          </a:blip>
          <a:srcRect/>
          <a:stretch/>
        </p:blipFill>
        <p:spPr>
          <a:xfrm>
            <a:off x="8995415" y="1886706"/>
            <a:ext cx="3196585" cy="2230950"/>
          </a:xfrm>
          <a:prstGeom prst="rect">
            <a:avLst/>
          </a:prstGeom>
          <a:noFill/>
          <a:ln>
            <a:noFill/>
          </a:ln>
        </p:spPr>
      </p:pic>
      <p:sp>
        <p:nvSpPr>
          <p:cNvPr id="706" name="Google Shape;706;p55"/>
          <p:cNvSpPr txBox="1"/>
          <p:nvPr/>
        </p:nvSpPr>
        <p:spPr>
          <a:xfrm>
            <a:off x="9711964" y="4117656"/>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pic>
        <p:nvPicPr>
          <p:cNvPr id="712" name="Google Shape;712;p56"/>
          <p:cNvPicPr preferRelativeResize="0"/>
          <p:nvPr/>
        </p:nvPicPr>
        <p:blipFill rotWithShape="1">
          <a:blip r:embed="rId3">
            <a:alphaModFix/>
          </a:blip>
          <a:srcRect/>
          <a:stretch/>
        </p:blipFill>
        <p:spPr>
          <a:xfrm>
            <a:off x="921757" y="0"/>
            <a:ext cx="10348485" cy="6858000"/>
          </a:xfrm>
          <a:prstGeom prst="rect">
            <a:avLst/>
          </a:prstGeom>
          <a:noFill/>
          <a:ln>
            <a:noFill/>
          </a:ln>
        </p:spPr>
      </p:pic>
      <p:sp>
        <p:nvSpPr>
          <p:cNvPr id="713" name="Google Shape;713;p56"/>
          <p:cNvSpPr/>
          <p:nvPr/>
        </p:nvSpPr>
        <p:spPr>
          <a:xfrm>
            <a:off x="4471517" y="5225143"/>
            <a:ext cx="3597310" cy="1409394"/>
          </a:xfrm>
          <a:prstGeom prst="ellipse">
            <a:avLst/>
          </a:prstGeom>
          <a:noFill/>
          <a:ln w="95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4" name="Google Shape;714;p56"/>
          <p:cNvSpPr txBox="1"/>
          <p:nvPr/>
        </p:nvSpPr>
        <p:spPr>
          <a:xfrm>
            <a:off x="4003498" y="4783015"/>
            <a:ext cx="4587844" cy="1963254"/>
          </a:xfrm>
          <a:prstGeom prst="rect">
            <a:avLst/>
          </a:prstGeom>
          <a:solidFill>
            <a:srgbClr val="FBE4D4"/>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ru-RU" sz="2200" b="1" i="0" u="none" strike="noStrike" cap="none">
                <a:solidFill>
                  <a:schemeClr val="dk1"/>
                </a:solidFill>
                <a:latin typeface="Arial"/>
                <a:ea typeface="Arial"/>
                <a:cs typeface="Arial"/>
                <a:sym typeface="Arial"/>
              </a:rPr>
              <a:t>! ВНИМАНИЕ !</a:t>
            </a:r>
            <a:r>
              <a:rPr lang="ru-RU" sz="2200" b="1">
                <a:solidFill>
                  <a:schemeClr val="dk1"/>
                </a:solidFill>
                <a:latin typeface="Arial"/>
                <a:ea typeface="Arial"/>
                <a:cs typeface="Arial"/>
                <a:sym typeface="Arial"/>
              </a:rPr>
              <a:t>  </a:t>
            </a:r>
            <a:endParaRPr/>
          </a:p>
          <a:p>
            <a:pPr marL="0" marR="0" lvl="0" indent="0" algn="ctr" rtl="0">
              <a:spcBef>
                <a:spcPts val="0"/>
              </a:spcBef>
              <a:spcAft>
                <a:spcPts val="0"/>
              </a:spcAft>
              <a:buNone/>
            </a:pPr>
            <a:r>
              <a:rPr lang="ru-RU" sz="2200">
                <a:solidFill>
                  <a:schemeClr val="dk1"/>
                </a:solidFill>
                <a:latin typeface="Arial"/>
                <a:ea typeface="Arial"/>
                <a:cs typeface="Arial"/>
                <a:sym typeface="Arial"/>
              </a:rPr>
              <a:t>Для детей с тяжелым недоеданием или анемией, а также с признаками перегрузки жидкостью этот протокол должен быть модифицирован.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57"/>
          <p:cNvSpPr txBox="1">
            <a:spLocks noGrp="1"/>
          </p:cNvSpPr>
          <p:nvPr>
            <p:ph type="title"/>
          </p:nvPr>
        </p:nvSpPr>
        <p:spPr>
          <a:xfrm>
            <a:off x="150681" y="19414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Arial"/>
              <a:buNone/>
            </a:pPr>
            <a:r>
              <a:rPr lang="ru-RU" sz="4400">
                <a:solidFill>
                  <a:srgbClr val="1F3864"/>
                </a:solidFill>
                <a:latin typeface="Arial"/>
                <a:ea typeface="Arial"/>
                <a:cs typeface="Arial"/>
                <a:sym typeface="Arial"/>
              </a:rPr>
              <a:t>Лечение: послеродовое кровотечение</a:t>
            </a:r>
            <a:endParaRPr/>
          </a:p>
        </p:txBody>
      </p:sp>
      <p:sp>
        <p:nvSpPr>
          <p:cNvPr id="721" name="Google Shape;721;p57"/>
          <p:cNvSpPr txBox="1">
            <a:spLocks noGrp="1"/>
          </p:cNvSpPr>
          <p:nvPr>
            <p:ph type="body" idx="1"/>
          </p:nvPr>
        </p:nvSpPr>
        <p:spPr>
          <a:xfrm>
            <a:off x="239236" y="1372705"/>
            <a:ext cx="8211360" cy="511738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chemeClr val="dk1"/>
              </a:buClr>
              <a:buSzPts val="2800"/>
              <a:buNone/>
            </a:pPr>
            <a:r>
              <a:rPr lang="ru-RU" dirty="0">
                <a:latin typeface="Arial"/>
                <a:ea typeface="Arial"/>
                <a:cs typeface="Arial"/>
                <a:sym typeface="Arial"/>
              </a:rPr>
              <a:t>При </a:t>
            </a:r>
            <a:r>
              <a:rPr lang="ru-RU" b="1" dirty="0">
                <a:latin typeface="Arial"/>
                <a:ea typeface="Arial"/>
                <a:cs typeface="Arial"/>
                <a:sym typeface="Arial"/>
              </a:rPr>
              <a:t>вагинальном кровотечении </a:t>
            </a:r>
            <a:r>
              <a:rPr lang="ru-RU" dirty="0">
                <a:latin typeface="Arial"/>
                <a:ea typeface="Arial"/>
                <a:cs typeface="Arial"/>
                <a:sym typeface="Arial"/>
              </a:rPr>
              <a:t>после родов (послеродовое кровотечение) </a:t>
            </a:r>
            <a:endParaRPr dirty="0"/>
          </a:p>
          <a:p>
            <a:pPr marL="0" lvl="0" indent="0" algn="l" rtl="0">
              <a:lnSpc>
                <a:spcPct val="100000"/>
              </a:lnSpc>
              <a:spcBef>
                <a:spcPts val="0"/>
              </a:spcBef>
              <a:spcAft>
                <a:spcPts val="0"/>
              </a:spcAft>
              <a:buClr>
                <a:schemeClr val="dk1"/>
              </a:buClr>
              <a:buSzPts val="2800"/>
              <a:buNone/>
            </a:pPr>
            <a:endParaRPr dirty="0"/>
          </a:p>
          <a:p>
            <a:pPr marL="800100" lvl="1">
              <a:lnSpc>
                <a:spcPct val="100000"/>
              </a:lnSpc>
              <a:spcBef>
                <a:spcPts val="0"/>
              </a:spcBef>
              <a:buSzPts val="2000"/>
            </a:pPr>
            <a:r>
              <a:rPr lang="ru-RU" dirty="0">
                <a:latin typeface="Arial"/>
                <a:ea typeface="Arial"/>
                <a:cs typeface="Arial"/>
                <a:sym typeface="Arial"/>
              </a:rPr>
              <a:t>Все пациентки нуждаются в срочной ПЕРЕДАЧЕ / ПЕРЕВОДЕ для получения расширенной акушерской помощи.</a:t>
            </a:r>
            <a:endParaRPr dirty="0"/>
          </a:p>
          <a:p>
            <a:pPr marL="800100" lvl="1">
              <a:lnSpc>
                <a:spcPct val="100000"/>
              </a:lnSpc>
              <a:spcBef>
                <a:spcPts val="0"/>
              </a:spcBef>
              <a:buSzPts val="2400"/>
            </a:pPr>
            <a:endParaRPr dirty="0">
              <a:latin typeface="Arial"/>
              <a:ea typeface="Arial"/>
              <a:cs typeface="Arial"/>
              <a:sym typeface="Arial"/>
            </a:endParaRPr>
          </a:p>
          <a:p>
            <a:pPr marL="800100" lvl="1">
              <a:lnSpc>
                <a:spcPct val="100000"/>
              </a:lnSpc>
              <a:spcBef>
                <a:spcPts val="0"/>
              </a:spcBef>
              <a:buSzPts val="2000"/>
            </a:pPr>
            <a:r>
              <a:rPr lang="ru-RU" dirty="0">
                <a:latin typeface="Arial"/>
                <a:ea typeface="Arial"/>
                <a:cs typeface="Arial"/>
                <a:sym typeface="Arial"/>
              </a:rPr>
              <a:t>В процессе ожидания транспорта попытайтесь остановить кровотечение.</a:t>
            </a:r>
            <a:endParaRPr dirty="0"/>
          </a:p>
          <a:p>
            <a:pPr marL="800100" lvl="1">
              <a:lnSpc>
                <a:spcPct val="100000"/>
              </a:lnSpc>
              <a:spcBef>
                <a:spcPts val="0"/>
              </a:spcBef>
              <a:buSzPts val="2400"/>
            </a:pPr>
            <a:endParaRPr dirty="0">
              <a:latin typeface="Arial"/>
              <a:ea typeface="Arial"/>
              <a:cs typeface="Arial"/>
              <a:sym typeface="Arial"/>
            </a:endParaRPr>
          </a:p>
          <a:p>
            <a:pPr marL="800100" lvl="1">
              <a:lnSpc>
                <a:spcPct val="100000"/>
              </a:lnSpc>
              <a:spcBef>
                <a:spcPts val="0"/>
              </a:spcBef>
              <a:buSzPts val="2000"/>
            </a:pPr>
            <a:r>
              <a:rPr lang="ru-RU" dirty="0">
                <a:latin typeface="Arial"/>
                <a:ea typeface="Arial"/>
                <a:cs typeface="Arial"/>
                <a:sym typeface="Arial"/>
              </a:rPr>
              <a:t>Дайте ОКСИТОЦИН </a:t>
            </a:r>
            <a:r>
              <a:rPr lang="ru-RU" dirty="0">
                <a:solidFill>
                  <a:schemeClr val="accent2"/>
                </a:solidFill>
                <a:latin typeface="Arial"/>
                <a:ea typeface="Arial"/>
                <a:cs typeface="Arial"/>
                <a:sym typeface="Arial"/>
              </a:rPr>
              <a:t>как в/м, так и в/в</a:t>
            </a:r>
            <a:r>
              <a:rPr lang="ru-RU" dirty="0">
                <a:solidFill>
                  <a:srgbClr val="FF0000"/>
                </a:solidFill>
                <a:latin typeface="Arial"/>
                <a:ea typeface="Arial"/>
                <a:cs typeface="Arial"/>
                <a:sym typeface="Arial"/>
              </a:rPr>
              <a:t> </a:t>
            </a:r>
            <a:r>
              <a:rPr lang="ru-RU" dirty="0">
                <a:latin typeface="Arial"/>
                <a:ea typeface="Arial"/>
                <a:cs typeface="Arial"/>
                <a:sym typeface="Arial"/>
              </a:rPr>
              <a:t>в качестве ударной дозы.</a:t>
            </a:r>
            <a:endParaRPr dirty="0"/>
          </a:p>
          <a:p>
            <a:pPr marL="1257300" lvl="2" algn="l" rtl="0">
              <a:lnSpc>
                <a:spcPct val="100000"/>
              </a:lnSpc>
              <a:spcBef>
                <a:spcPts val="0"/>
              </a:spcBef>
              <a:spcAft>
                <a:spcPts val="0"/>
              </a:spcAft>
              <a:buClr>
                <a:schemeClr val="dk1"/>
              </a:buClr>
              <a:buSzPts val="2000"/>
              <a:buFont typeface="Wingdings" panose="05000000000000000000" pitchFamily="2" charset="2"/>
              <a:buChar char="ü"/>
            </a:pPr>
            <a:r>
              <a:rPr lang="ru-RU" dirty="0">
                <a:latin typeface="Arial"/>
                <a:ea typeface="Arial"/>
                <a:cs typeface="Arial"/>
                <a:sym typeface="Arial"/>
              </a:rPr>
              <a:t>Продолжайте в/в инфузию ОКСИТОЦИНА в течение часа после остановки кровотечения.</a:t>
            </a:r>
            <a:endParaRPr dirty="0"/>
          </a:p>
          <a:p>
            <a:pPr marL="685800" lvl="1" indent="-76200" algn="l" rtl="0">
              <a:lnSpc>
                <a:spcPct val="100000"/>
              </a:lnSpc>
              <a:spcBef>
                <a:spcPts val="0"/>
              </a:spcBef>
              <a:spcAft>
                <a:spcPts val="0"/>
              </a:spcAft>
              <a:buClr>
                <a:schemeClr val="dk1"/>
              </a:buClr>
              <a:buSzPts val="2400"/>
              <a:buNone/>
            </a:pPr>
            <a:endParaRPr dirty="0">
              <a:solidFill>
                <a:srgbClr val="000000"/>
              </a:solidFill>
              <a:latin typeface="Arial"/>
              <a:ea typeface="Arial"/>
              <a:cs typeface="Arial"/>
              <a:sym typeface="Arial"/>
            </a:endParaRPr>
          </a:p>
          <a:p>
            <a:pPr marL="685800" lvl="1" indent="-76200" algn="l" rtl="0">
              <a:lnSpc>
                <a:spcPct val="100000"/>
              </a:lnSpc>
              <a:spcBef>
                <a:spcPts val="0"/>
              </a:spcBef>
              <a:spcAft>
                <a:spcPts val="0"/>
              </a:spcAft>
              <a:buClr>
                <a:schemeClr val="dk1"/>
              </a:buClr>
              <a:buSzPts val="2400"/>
              <a:buNone/>
            </a:pPr>
            <a:endParaRPr dirty="0"/>
          </a:p>
          <a:p>
            <a:pPr marL="228600" lvl="0" indent="-50800" algn="l" rtl="0">
              <a:lnSpc>
                <a:spcPct val="100000"/>
              </a:lnSpc>
              <a:spcBef>
                <a:spcPts val="0"/>
              </a:spcBef>
              <a:spcAft>
                <a:spcPts val="0"/>
              </a:spcAft>
              <a:buClr>
                <a:schemeClr val="dk1"/>
              </a:buClr>
              <a:buSzPts val="2800"/>
              <a:buNone/>
            </a:pPr>
            <a:endParaRPr dirty="0"/>
          </a:p>
        </p:txBody>
      </p:sp>
      <p:pic>
        <p:nvPicPr>
          <p:cNvPr id="722" name="Google Shape;722;p57" descr="Logo&#10;&#10;Description automatically generated"/>
          <p:cNvPicPr preferRelativeResize="0"/>
          <p:nvPr/>
        </p:nvPicPr>
        <p:blipFill rotWithShape="1">
          <a:blip r:embed="rId3">
            <a:alphaModFix/>
          </a:blip>
          <a:srcRect/>
          <a:stretch/>
        </p:blipFill>
        <p:spPr>
          <a:xfrm>
            <a:off x="8667998" y="1790317"/>
            <a:ext cx="3391119" cy="2373499"/>
          </a:xfrm>
          <a:prstGeom prst="rect">
            <a:avLst/>
          </a:prstGeom>
          <a:noFill/>
          <a:ln>
            <a:noFill/>
          </a:ln>
        </p:spPr>
      </p:pic>
      <p:sp>
        <p:nvSpPr>
          <p:cNvPr id="723" name="Google Shape;723;p57"/>
          <p:cNvSpPr txBox="1"/>
          <p:nvPr/>
        </p:nvSpPr>
        <p:spPr>
          <a:xfrm>
            <a:off x="9481814" y="4033011"/>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58"/>
          <p:cNvSpPr txBox="1">
            <a:spLocks noGrp="1"/>
          </p:cNvSpPr>
          <p:nvPr>
            <p:ph type="body" idx="1"/>
          </p:nvPr>
        </p:nvSpPr>
        <p:spPr>
          <a:xfrm>
            <a:off x="0" y="1497589"/>
            <a:ext cx="9442258"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100000"/>
              </a:lnSpc>
              <a:spcBef>
                <a:spcPts val="0"/>
              </a:spcBef>
              <a:spcAft>
                <a:spcPts val="0"/>
              </a:spcAft>
              <a:buClr>
                <a:schemeClr val="dk1"/>
              </a:buClr>
              <a:buSzPct val="100000"/>
              <a:buNone/>
            </a:pPr>
            <a:r>
              <a:rPr lang="ru-RU" b="1" dirty="0">
                <a:latin typeface="Arial"/>
                <a:ea typeface="Arial"/>
                <a:cs typeface="Arial"/>
                <a:sym typeface="Arial"/>
              </a:rPr>
              <a:t>  Кровотечения часто происходят, если матка не полностью сокращается (нетвердая при пальпации).</a:t>
            </a:r>
            <a:endParaRPr dirty="0"/>
          </a:p>
          <a:p>
            <a:pPr marL="0" lvl="0" indent="0" algn="ctr" rtl="0">
              <a:lnSpc>
                <a:spcPct val="100000"/>
              </a:lnSpc>
              <a:spcBef>
                <a:spcPts val="0"/>
              </a:spcBef>
              <a:spcAft>
                <a:spcPts val="0"/>
              </a:spcAft>
              <a:buClr>
                <a:schemeClr val="dk1"/>
              </a:buClr>
              <a:buSzPct val="100000"/>
              <a:buNone/>
            </a:pPr>
            <a:endParaRPr b="1" dirty="0"/>
          </a:p>
          <a:p>
            <a:pPr marL="685800" lvl="1" indent="-228600" algn="l" rtl="0">
              <a:lnSpc>
                <a:spcPct val="100000"/>
              </a:lnSpc>
              <a:spcBef>
                <a:spcPts val="0"/>
              </a:spcBef>
              <a:spcAft>
                <a:spcPts val="0"/>
              </a:spcAft>
              <a:buClr>
                <a:schemeClr val="dk1"/>
              </a:buClr>
              <a:buSzPct val="100000"/>
              <a:buChar char="•"/>
            </a:pPr>
            <a:r>
              <a:rPr lang="ru-RU" dirty="0">
                <a:latin typeface="Arial"/>
                <a:ea typeface="Arial"/>
                <a:cs typeface="Arial"/>
                <a:sym typeface="Arial"/>
              </a:rPr>
              <a:t>Выполняйте МАССАЖ МАТКИ до тех пор, пока она не станет твердой.</a:t>
            </a:r>
            <a:endParaRPr dirty="0"/>
          </a:p>
          <a:p>
            <a:pPr marL="685800" lvl="1" indent="-228600" algn="l" rtl="0">
              <a:lnSpc>
                <a:spcPct val="100000"/>
              </a:lnSpc>
              <a:spcBef>
                <a:spcPts val="0"/>
              </a:spcBef>
              <a:spcAft>
                <a:spcPts val="0"/>
              </a:spcAft>
              <a:buClr>
                <a:schemeClr val="dk1"/>
              </a:buClr>
              <a:buSzPct val="100000"/>
              <a:buChar char="•"/>
            </a:pPr>
            <a:r>
              <a:rPr lang="ru-RU" dirty="0">
                <a:latin typeface="Arial"/>
                <a:ea typeface="Arial"/>
                <a:cs typeface="Arial"/>
                <a:sym typeface="Arial"/>
              </a:rPr>
              <a:t>Продолжайте давать ОКСИТОЦИН. </a:t>
            </a:r>
            <a:endParaRPr dirty="0"/>
          </a:p>
          <a:p>
            <a:pPr marL="685800" lvl="1" indent="-228600" algn="l" rtl="0">
              <a:lnSpc>
                <a:spcPct val="100000"/>
              </a:lnSpc>
              <a:spcBef>
                <a:spcPts val="0"/>
              </a:spcBef>
              <a:spcAft>
                <a:spcPts val="0"/>
              </a:spcAft>
              <a:buClr>
                <a:schemeClr val="dk1"/>
              </a:buClr>
              <a:buSzPct val="100000"/>
              <a:buChar char="•"/>
            </a:pPr>
            <a:r>
              <a:rPr lang="ru-RU" dirty="0">
                <a:latin typeface="Arial"/>
                <a:ea typeface="Arial"/>
                <a:cs typeface="Arial"/>
                <a:sym typeface="Arial"/>
              </a:rPr>
              <a:t>При выходе плаценты соберите ее в герметичный контейнер  </a:t>
            </a:r>
            <a:endParaRPr dirty="0"/>
          </a:p>
          <a:p>
            <a:pPr marL="714375" lvl="1" indent="-257175" algn="l" rtl="0">
              <a:lnSpc>
                <a:spcPct val="100000"/>
              </a:lnSpc>
              <a:spcBef>
                <a:spcPts val="0"/>
              </a:spcBef>
              <a:spcAft>
                <a:spcPts val="0"/>
              </a:spcAft>
              <a:buClr>
                <a:schemeClr val="dk1"/>
              </a:buClr>
              <a:buSzPct val="100000"/>
              <a:buNone/>
            </a:pPr>
            <a:r>
              <a:rPr lang="ru-RU" dirty="0">
                <a:latin typeface="Arial"/>
                <a:ea typeface="Arial"/>
                <a:cs typeface="Arial"/>
                <a:sym typeface="Arial"/>
              </a:rPr>
              <a:t>   и отправьте вместе с пациенткой на специализированному уровень оказания помощи.</a:t>
            </a:r>
            <a:endParaRPr dirty="0"/>
          </a:p>
          <a:p>
            <a:pPr marL="685800" lvl="1" indent="-228600" algn="l" rtl="0">
              <a:lnSpc>
                <a:spcPct val="100000"/>
              </a:lnSpc>
              <a:spcBef>
                <a:spcPts val="0"/>
              </a:spcBef>
              <a:spcAft>
                <a:spcPts val="0"/>
              </a:spcAft>
              <a:buClr>
                <a:schemeClr val="dk1"/>
              </a:buClr>
              <a:buSzPct val="100000"/>
              <a:buChar char="•"/>
            </a:pPr>
            <a:r>
              <a:rPr lang="ru-RU" b="1" dirty="0">
                <a:latin typeface="Arial"/>
                <a:ea typeface="Arial"/>
                <a:cs typeface="Arial"/>
                <a:sym typeface="Arial"/>
              </a:rPr>
              <a:t>ИЩИТЕ </a:t>
            </a:r>
            <a:r>
              <a:rPr lang="ru-RU" dirty="0">
                <a:latin typeface="Arial"/>
                <a:ea typeface="Arial"/>
                <a:cs typeface="Arial"/>
                <a:sym typeface="Arial"/>
              </a:rPr>
              <a:t>разрывы промежности или влагалища. При обнаружении ПРИМЕНИТЕ ПРЯМОЕ ДАВЛЕНИЕ.</a:t>
            </a:r>
            <a:endParaRPr dirty="0"/>
          </a:p>
          <a:p>
            <a:pPr marL="685800" lvl="1" indent="-228600" algn="l" rtl="0">
              <a:lnSpc>
                <a:spcPct val="100000"/>
              </a:lnSpc>
              <a:spcBef>
                <a:spcPts val="0"/>
              </a:spcBef>
              <a:spcAft>
                <a:spcPts val="0"/>
              </a:spcAft>
              <a:buClr>
                <a:schemeClr val="dk1"/>
              </a:buClr>
              <a:buSzPct val="100000"/>
              <a:buChar char="•"/>
            </a:pPr>
            <a:r>
              <a:rPr lang="ru-RU" dirty="0">
                <a:latin typeface="Arial"/>
                <a:ea typeface="Arial"/>
                <a:cs typeface="Arial"/>
                <a:sym typeface="Arial"/>
              </a:rPr>
              <a:t>Даже если кровотечение прекратится, подготовьтесь к срочной ПЕРЕДАЧЕ / ПЕРЕВОДУ пациентки.</a:t>
            </a:r>
            <a:endParaRPr dirty="0"/>
          </a:p>
        </p:txBody>
      </p:sp>
      <p:pic>
        <p:nvPicPr>
          <p:cNvPr id="730" name="Google Shape;730;p58" descr="A picture containing logo&#10;&#10;Description automatically generated"/>
          <p:cNvPicPr preferRelativeResize="0"/>
          <p:nvPr/>
        </p:nvPicPr>
        <p:blipFill rotWithShape="1">
          <a:blip r:embed="rId3">
            <a:alphaModFix/>
          </a:blip>
          <a:srcRect/>
          <a:stretch/>
        </p:blipFill>
        <p:spPr>
          <a:xfrm>
            <a:off x="8272703" y="2372592"/>
            <a:ext cx="4502102" cy="3139637"/>
          </a:xfrm>
          <a:prstGeom prst="rect">
            <a:avLst/>
          </a:prstGeom>
          <a:noFill/>
          <a:ln>
            <a:noFill/>
          </a:ln>
        </p:spPr>
      </p:pic>
      <p:sp>
        <p:nvSpPr>
          <p:cNvPr id="731" name="Google Shape;731;p58"/>
          <p:cNvSpPr txBox="1"/>
          <p:nvPr/>
        </p:nvSpPr>
        <p:spPr>
          <a:xfrm>
            <a:off x="379854" y="307832"/>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Лечение: послеродовое кровотечение</a:t>
            </a:r>
            <a:endParaRPr/>
          </a:p>
        </p:txBody>
      </p:sp>
      <p:sp>
        <p:nvSpPr>
          <p:cNvPr id="732" name="Google Shape;732;p58"/>
          <p:cNvSpPr txBox="1"/>
          <p:nvPr/>
        </p:nvSpPr>
        <p:spPr>
          <a:xfrm>
            <a:off x="10013711" y="5512229"/>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grpSp>
        <p:nvGrpSpPr>
          <p:cNvPr id="738" name="Google Shape;738;p59"/>
          <p:cNvGrpSpPr/>
          <p:nvPr/>
        </p:nvGrpSpPr>
        <p:grpSpPr>
          <a:xfrm>
            <a:off x="2991673" y="0"/>
            <a:ext cx="6208654" cy="6858000"/>
            <a:chOff x="2991673" y="0"/>
            <a:chExt cx="6208654" cy="6858000"/>
          </a:xfrm>
        </p:grpSpPr>
        <p:pic>
          <p:nvPicPr>
            <p:cNvPr id="739" name="Google Shape;739;p59"/>
            <p:cNvPicPr preferRelativeResize="0"/>
            <p:nvPr/>
          </p:nvPicPr>
          <p:blipFill rotWithShape="1">
            <a:blip r:embed="rId3">
              <a:alphaModFix/>
            </a:blip>
            <a:srcRect/>
            <a:stretch/>
          </p:blipFill>
          <p:spPr>
            <a:xfrm>
              <a:off x="2991673" y="0"/>
              <a:ext cx="6208654" cy="6858000"/>
            </a:xfrm>
            <a:prstGeom prst="rect">
              <a:avLst/>
            </a:prstGeom>
            <a:noFill/>
            <a:ln>
              <a:noFill/>
            </a:ln>
          </p:spPr>
        </p:pic>
        <p:sp>
          <p:nvSpPr>
            <p:cNvPr id="740" name="Google Shape;740;p59"/>
            <p:cNvSpPr txBox="1"/>
            <p:nvPr/>
          </p:nvSpPr>
          <p:spPr>
            <a:xfrm>
              <a:off x="4605338" y="119063"/>
              <a:ext cx="2903744" cy="276999"/>
            </a:xfrm>
            <a:prstGeom prst="rect">
              <a:avLst/>
            </a:prstGeom>
            <a:solidFill>
              <a:srgbClr val="C6D9D5"/>
            </a:solidFill>
            <a:ln>
              <a:noFill/>
            </a:ln>
          </p:spPr>
          <p:txBody>
            <a:bodyPr spcFirstLastPara="1" wrap="square" lIns="0" tIns="0" rIns="0" bIns="0" anchor="t" anchorCtr="0">
              <a:spAutoFit/>
            </a:bodyPr>
            <a:lstStyle/>
            <a:p>
              <a:pPr marL="0" marR="0" lvl="0" indent="0" algn="l" rtl="0">
                <a:spcBef>
                  <a:spcPts val="0"/>
                </a:spcBef>
                <a:spcAft>
                  <a:spcPts val="0"/>
                </a:spcAft>
                <a:buNone/>
              </a:pPr>
              <a:r>
                <a:rPr lang="ru-RU" sz="1800" b="1">
                  <a:solidFill>
                    <a:schemeClr val="dk1"/>
                  </a:solidFill>
                  <a:latin typeface="Calibri"/>
                  <a:ea typeface="Calibri"/>
                  <a:cs typeface="Calibri"/>
                  <a:sym typeface="Calibri"/>
                </a:rPr>
                <a:t>Послеродовое кровотечение</a:t>
              </a:r>
              <a:endParaRPr/>
            </a:p>
          </p:txBody>
        </p:sp>
        <p:sp>
          <p:nvSpPr>
            <p:cNvPr id="741" name="Google Shape;741;p59"/>
            <p:cNvSpPr txBox="1"/>
            <p:nvPr/>
          </p:nvSpPr>
          <p:spPr>
            <a:xfrm>
              <a:off x="3109912" y="633413"/>
              <a:ext cx="5972175" cy="184666"/>
            </a:xfrm>
            <a:prstGeom prst="rect">
              <a:avLst/>
            </a:prstGeom>
            <a:solidFill>
              <a:srgbClr val="E8F0ED"/>
            </a:solidFill>
            <a:ln>
              <a:noFill/>
            </a:ln>
          </p:spPr>
          <p:txBody>
            <a:bodyPr spcFirstLastPara="1" wrap="square" lIns="0" tIns="0" rIns="0" bIns="0" anchor="t" anchorCtr="0">
              <a:spAutoFit/>
            </a:bodyPr>
            <a:lstStyle/>
            <a:p>
              <a:pPr marL="0" marR="0" lvl="0" indent="0" algn="l" rtl="0">
                <a:spcBef>
                  <a:spcPts val="0"/>
                </a:spcBef>
                <a:spcAft>
                  <a:spcPts val="0"/>
                </a:spcAft>
                <a:buNone/>
              </a:pPr>
              <a:r>
                <a:rPr lang="ru-RU" sz="1200" b="1">
                  <a:solidFill>
                    <a:schemeClr val="dk1"/>
                  </a:solidFill>
                  <a:latin typeface="Calibri"/>
                  <a:ea typeface="Calibri"/>
                  <a:cs typeface="Calibri"/>
                  <a:sym typeface="Calibri"/>
                </a:rPr>
                <a:t>1. Организуйте немедленную передачу в специализированный акушерский центр</a:t>
              </a:r>
              <a:endParaRPr/>
            </a:p>
          </p:txBody>
        </p:sp>
        <p:sp>
          <p:nvSpPr>
            <p:cNvPr id="742" name="Google Shape;742;p59"/>
            <p:cNvSpPr txBox="1"/>
            <p:nvPr/>
          </p:nvSpPr>
          <p:spPr>
            <a:xfrm>
              <a:off x="3109912" y="981850"/>
              <a:ext cx="5972175" cy="369332"/>
            </a:xfrm>
            <a:prstGeom prst="rect">
              <a:avLst/>
            </a:prstGeom>
            <a:solidFill>
              <a:srgbClr val="E8F0ED"/>
            </a:solidFill>
            <a:ln>
              <a:noFill/>
            </a:ln>
          </p:spPr>
          <p:txBody>
            <a:bodyPr spcFirstLastPara="1" wrap="square" lIns="0" tIns="0" rIns="0" bIns="0" anchor="t" anchorCtr="0">
              <a:spAutoFit/>
            </a:bodyPr>
            <a:lstStyle/>
            <a:p>
              <a:pPr marL="0" marR="0" lvl="0" indent="0" algn="l" rtl="0">
                <a:spcBef>
                  <a:spcPts val="0"/>
                </a:spcBef>
                <a:spcAft>
                  <a:spcPts val="0"/>
                </a:spcAft>
                <a:buNone/>
              </a:pPr>
              <a:r>
                <a:rPr lang="ru-RU" sz="1200" b="1">
                  <a:solidFill>
                    <a:schemeClr val="dk1"/>
                  </a:solidFill>
                  <a:latin typeface="Calibri"/>
                  <a:ea typeface="Calibri"/>
                  <a:cs typeface="Calibri"/>
                  <a:sym typeface="Calibri"/>
                </a:rPr>
                <a:t>2. Пытайтесь контролировать кровотечение во время подготовки и в процессе передачи пациентки</a:t>
              </a:r>
              <a:endParaRPr/>
            </a:p>
          </p:txBody>
        </p:sp>
        <p:sp>
          <p:nvSpPr>
            <p:cNvPr id="743" name="Google Shape;743;p59"/>
            <p:cNvSpPr txBox="1"/>
            <p:nvPr/>
          </p:nvSpPr>
          <p:spPr>
            <a:xfrm>
              <a:off x="3407568" y="1581150"/>
              <a:ext cx="1745457" cy="507831"/>
            </a:xfrm>
            <a:prstGeom prst="rect">
              <a:avLst/>
            </a:prstGeom>
            <a:solidFill>
              <a:srgbClr val="FFFFFF"/>
            </a:solidFill>
            <a:ln>
              <a:noFill/>
            </a:ln>
          </p:spPr>
          <p:txBody>
            <a:bodyPr spcFirstLastPara="1" wrap="square" lIns="0" tIns="0" rIns="0" bIns="0" anchor="t" anchorCtr="0">
              <a:spAutoFit/>
            </a:bodyPr>
            <a:lstStyle/>
            <a:p>
              <a:pPr marL="0" marR="0" lvl="0" indent="0" algn="ctr" rtl="0">
                <a:spcBef>
                  <a:spcPts val="0"/>
                </a:spcBef>
                <a:spcAft>
                  <a:spcPts val="0"/>
                </a:spcAft>
                <a:buNone/>
              </a:pPr>
              <a:r>
                <a:rPr lang="ru-RU" sz="1200" b="1">
                  <a:solidFill>
                    <a:schemeClr val="dk1"/>
                  </a:solidFill>
                  <a:latin typeface="Calibri"/>
                  <a:ea typeface="Calibri"/>
                  <a:cs typeface="Calibri"/>
                  <a:sym typeface="Calibri"/>
                </a:rPr>
                <a:t>Сильное кровотечение после родов?</a:t>
              </a:r>
              <a:endParaRPr/>
            </a:p>
            <a:p>
              <a:pPr marL="0" marR="0" lvl="0" indent="0" algn="ctr" rtl="0">
                <a:spcBef>
                  <a:spcPts val="0"/>
                </a:spcBef>
                <a:spcAft>
                  <a:spcPts val="0"/>
                </a:spcAft>
                <a:buNone/>
              </a:pPr>
              <a:endParaRPr sz="900" b="1">
                <a:solidFill>
                  <a:schemeClr val="dk1"/>
                </a:solidFill>
                <a:latin typeface="Calibri"/>
                <a:ea typeface="Calibri"/>
                <a:cs typeface="Calibri"/>
                <a:sym typeface="Calibri"/>
              </a:endParaRPr>
            </a:p>
          </p:txBody>
        </p:sp>
        <p:sp>
          <p:nvSpPr>
            <p:cNvPr id="744" name="Google Shape;744;p59"/>
            <p:cNvSpPr txBox="1"/>
            <p:nvPr/>
          </p:nvSpPr>
          <p:spPr>
            <a:xfrm>
              <a:off x="6194820" y="1475307"/>
              <a:ext cx="2520555" cy="738664"/>
            </a:xfrm>
            <a:prstGeom prst="rect">
              <a:avLst/>
            </a:prstGeom>
            <a:solidFill>
              <a:srgbClr val="FFFFFF"/>
            </a:solidFill>
            <a:ln>
              <a:noFill/>
            </a:ln>
          </p:spPr>
          <p:txBody>
            <a:bodyPr spcFirstLastPara="1" wrap="square" lIns="0" tIns="0" rIns="0" bIns="0" anchor="t" anchorCtr="0">
              <a:spAutoFit/>
            </a:bodyPr>
            <a:lstStyle/>
            <a:p>
              <a:pPr marL="0" marR="0" lvl="0" indent="0" algn="ctr" rtl="0">
                <a:spcBef>
                  <a:spcPts val="0"/>
                </a:spcBef>
                <a:spcAft>
                  <a:spcPts val="0"/>
                </a:spcAft>
                <a:buNone/>
              </a:pPr>
              <a:r>
                <a:rPr lang="ru-RU" sz="1200">
                  <a:solidFill>
                    <a:schemeClr val="dk1"/>
                  </a:solidFill>
                  <a:latin typeface="Calibri"/>
                  <a:ea typeface="Calibri"/>
                  <a:cs typeface="Calibri"/>
                  <a:sym typeface="Calibri"/>
                </a:rPr>
                <a:t>Массаж матки пока не станет твердой.</a:t>
              </a:r>
              <a:endParaRPr/>
            </a:p>
            <a:p>
              <a:pPr marL="0" marR="0" lvl="0" indent="0" algn="ctr" rtl="0">
                <a:spcBef>
                  <a:spcPts val="0"/>
                </a:spcBef>
                <a:spcAft>
                  <a:spcPts val="0"/>
                </a:spcAft>
                <a:buNone/>
              </a:pPr>
              <a:r>
                <a:rPr lang="ru-RU" sz="1200">
                  <a:solidFill>
                    <a:schemeClr val="dk1"/>
                  </a:solidFill>
                  <a:latin typeface="Calibri"/>
                  <a:ea typeface="Calibri"/>
                  <a:cs typeface="Calibri"/>
                  <a:sym typeface="Calibri"/>
                </a:rPr>
                <a:t>Дайте в/м окситоцин.</a:t>
              </a:r>
              <a:endParaRPr/>
            </a:p>
            <a:p>
              <a:pPr marL="0" marR="0" lvl="0" indent="0" algn="ctr" rtl="0">
                <a:spcBef>
                  <a:spcPts val="0"/>
                </a:spcBef>
                <a:spcAft>
                  <a:spcPts val="0"/>
                </a:spcAft>
                <a:buNone/>
              </a:pPr>
              <a:r>
                <a:rPr lang="ru-RU" sz="1200">
                  <a:solidFill>
                    <a:schemeClr val="dk1"/>
                  </a:solidFill>
                  <a:latin typeface="Calibri"/>
                  <a:ea typeface="Calibri"/>
                  <a:cs typeface="Calibri"/>
                  <a:sym typeface="Calibri"/>
                </a:rPr>
                <a:t>Дайте в/в растворы и в/в окситоцин.</a:t>
              </a:r>
              <a:endParaRPr/>
            </a:p>
            <a:p>
              <a:pPr marL="0" marR="0" lvl="0" indent="0" algn="ctr" rtl="0">
                <a:spcBef>
                  <a:spcPts val="0"/>
                </a:spcBef>
                <a:spcAft>
                  <a:spcPts val="0"/>
                </a:spcAft>
                <a:buNone/>
              </a:pPr>
              <a:r>
                <a:rPr lang="ru-RU" sz="1200">
                  <a:solidFill>
                    <a:schemeClr val="dk1"/>
                  </a:solidFill>
                  <a:latin typeface="Calibri"/>
                  <a:ea typeface="Calibri"/>
                  <a:cs typeface="Calibri"/>
                  <a:sym typeface="Calibri"/>
                </a:rPr>
                <a:t>Опорожните мочевой пузырь.</a:t>
              </a:r>
              <a:endParaRPr/>
            </a:p>
          </p:txBody>
        </p:sp>
        <p:sp>
          <p:nvSpPr>
            <p:cNvPr id="745" name="Google Shape;745;p59"/>
            <p:cNvSpPr txBox="1"/>
            <p:nvPr/>
          </p:nvSpPr>
          <p:spPr>
            <a:xfrm>
              <a:off x="3109912" y="2466976"/>
              <a:ext cx="1176339" cy="184666"/>
            </a:xfrm>
            <a:prstGeom prst="rect">
              <a:avLst/>
            </a:prstGeom>
            <a:solidFill>
              <a:srgbClr val="E8F0ED"/>
            </a:solidFill>
            <a:ln>
              <a:noFill/>
            </a:ln>
          </p:spPr>
          <p:txBody>
            <a:bodyPr spcFirstLastPara="1" wrap="square" lIns="0" tIns="0" rIns="0" bIns="0" anchor="t" anchorCtr="0">
              <a:spAutoFit/>
            </a:bodyPr>
            <a:lstStyle/>
            <a:p>
              <a:pPr marL="0" marR="0" lvl="0" indent="0" algn="l" rtl="0">
                <a:spcBef>
                  <a:spcPts val="0"/>
                </a:spcBef>
                <a:spcAft>
                  <a:spcPts val="0"/>
                </a:spcAft>
                <a:buNone/>
              </a:pPr>
              <a:r>
                <a:rPr lang="ru-RU" sz="1200" b="1">
                  <a:solidFill>
                    <a:schemeClr val="dk1"/>
                  </a:solidFill>
                  <a:latin typeface="Calibri"/>
                  <a:ea typeface="Calibri"/>
                  <a:cs typeface="Calibri"/>
                  <a:sym typeface="Calibri"/>
                </a:rPr>
                <a:t>3. Проверьте:</a:t>
              </a:r>
              <a:endParaRPr/>
            </a:p>
          </p:txBody>
        </p:sp>
        <p:sp>
          <p:nvSpPr>
            <p:cNvPr id="746" name="Google Shape;746;p59"/>
            <p:cNvSpPr txBox="1"/>
            <p:nvPr/>
          </p:nvSpPr>
          <p:spPr>
            <a:xfrm>
              <a:off x="3421857" y="3131195"/>
              <a:ext cx="1745457" cy="461665"/>
            </a:xfrm>
            <a:prstGeom prst="rect">
              <a:avLst/>
            </a:prstGeom>
            <a:solidFill>
              <a:srgbClr val="FFFFFF"/>
            </a:solidFill>
            <a:ln>
              <a:noFill/>
            </a:ln>
          </p:spPr>
          <p:txBody>
            <a:bodyPr spcFirstLastPara="1" wrap="square" lIns="0" tIns="0" rIns="0" bIns="0" anchor="t" anchorCtr="0">
              <a:spAutoFit/>
            </a:bodyPr>
            <a:lstStyle/>
            <a:p>
              <a:pPr marL="0" marR="0" lvl="0" indent="0" algn="ctr" rtl="0">
                <a:spcBef>
                  <a:spcPts val="0"/>
                </a:spcBef>
                <a:spcAft>
                  <a:spcPts val="0"/>
                </a:spcAft>
                <a:buNone/>
              </a:pPr>
              <a:r>
                <a:rPr lang="ru-RU" sz="1200" b="1">
                  <a:solidFill>
                    <a:schemeClr val="dk1"/>
                  </a:solidFill>
                  <a:latin typeface="Calibri"/>
                  <a:ea typeface="Calibri"/>
                  <a:cs typeface="Calibri"/>
                  <a:sym typeface="Calibri"/>
                </a:rPr>
                <a:t>Вышла ли плацента?</a:t>
              </a:r>
              <a:endParaRPr/>
            </a:p>
            <a:p>
              <a:pPr marL="0" marR="0" lvl="0" indent="0" algn="ctr" rtl="0">
                <a:spcBef>
                  <a:spcPts val="0"/>
                </a:spcBef>
                <a:spcAft>
                  <a:spcPts val="0"/>
                </a:spcAft>
                <a:buNone/>
              </a:pPr>
              <a:endParaRPr sz="900" b="1">
                <a:solidFill>
                  <a:schemeClr val="dk1"/>
                </a:solidFill>
                <a:latin typeface="Calibri"/>
                <a:ea typeface="Calibri"/>
                <a:cs typeface="Calibri"/>
                <a:sym typeface="Calibri"/>
              </a:endParaRPr>
            </a:p>
            <a:p>
              <a:pPr marL="0" marR="0" lvl="0" indent="0" algn="ctr" rtl="0">
                <a:spcBef>
                  <a:spcPts val="0"/>
                </a:spcBef>
                <a:spcAft>
                  <a:spcPts val="0"/>
                </a:spcAft>
                <a:buNone/>
              </a:pPr>
              <a:endParaRPr sz="900" b="1">
                <a:solidFill>
                  <a:schemeClr val="dk1"/>
                </a:solidFill>
                <a:latin typeface="Calibri"/>
                <a:ea typeface="Calibri"/>
                <a:cs typeface="Calibri"/>
                <a:sym typeface="Calibri"/>
              </a:endParaRPr>
            </a:p>
          </p:txBody>
        </p:sp>
        <p:sp>
          <p:nvSpPr>
            <p:cNvPr id="747" name="Google Shape;747;p59"/>
            <p:cNvSpPr txBox="1"/>
            <p:nvPr/>
          </p:nvSpPr>
          <p:spPr>
            <a:xfrm>
              <a:off x="5443061" y="3077587"/>
              <a:ext cx="317659" cy="169277"/>
            </a:xfrm>
            <a:prstGeom prst="rect">
              <a:avLst/>
            </a:prstGeom>
            <a:solidFill>
              <a:srgbClr val="C6D9D5"/>
            </a:solidFill>
            <a:ln>
              <a:noFill/>
            </a:ln>
          </p:spPr>
          <p:txBody>
            <a:bodyPr spcFirstLastPara="1" wrap="square" lIns="0" tIns="0" rIns="0" bIns="0" anchor="t" anchorCtr="0">
              <a:spAutoFit/>
            </a:bodyPr>
            <a:lstStyle/>
            <a:p>
              <a:pPr marL="0" marR="0" lvl="0" indent="0" algn="ctr" rtl="0">
                <a:spcBef>
                  <a:spcPts val="0"/>
                </a:spcBef>
                <a:spcAft>
                  <a:spcPts val="0"/>
                </a:spcAft>
                <a:buNone/>
              </a:pPr>
              <a:r>
                <a:rPr lang="ru-RU" sz="1100" b="1">
                  <a:solidFill>
                    <a:schemeClr val="dk1"/>
                  </a:solidFill>
                  <a:latin typeface="Calibri"/>
                  <a:ea typeface="Calibri"/>
                  <a:cs typeface="Calibri"/>
                  <a:sym typeface="Calibri"/>
                </a:rPr>
                <a:t>Нет</a:t>
              </a:r>
              <a:endParaRPr/>
            </a:p>
          </p:txBody>
        </p:sp>
        <p:sp>
          <p:nvSpPr>
            <p:cNvPr id="748" name="Google Shape;748;p59"/>
            <p:cNvSpPr txBox="1"/>
            <p:nvPr/>
          </p:nvSpPr>
          <p:spPr>
            <a:xfrm>
              <a:off x="6095999" y="2892627"/>
              <a:ext cx="2682241" cy="1015663"/>
            </a:xfrm>
            <a:prstGeom prst="rect">
              <a:avLst/>
            </a:prstGeom>
            <a:solidFill>
              <a:srgbClr val="FFFFFF"/>
            </a:solidFill>
            <a:ln>
              <a:noFill/>
            </a:ln>
          </p:spPr>
          <p:txBody>
            <a:bodyPr spcFirstLastPara="1" wrap="square" lIns="0" tIns="0" rIns="0" bIns="0" anchor="t" anchorCtr="0">
              <a:spAutoFit/>
            </a:bodyPr>
            <a:lstStyle/>
            <a:p>
              <a:pPr marL="0" marR="0" lvl="0" indent="0" algn="ctr" rtl="0">
                <a:spcBef>
                  <a:spcPts val="0"/>
                </a:spcBef>
                <a:spcAft>
                  <a:spcPts val="0"/>
                </a:spcAft>
                <a:buNone/>
              </a:pPr>
              <a:r>
                <a:rPr lang="ru-RU" sz="1100">
                  <a:solidFill>
                    <a:schemeClr val="dk1"/>
                  </a:solidFill>
                  <a:latin typeface="Calibri"/>
                  <a:ea typeface="Calibri"/>
                  <a:cs typeface="Calibri"/>
                  <a:sym typeface="Calibri"/>
                </a:rPr>
                <a:t>Продолжайте массаж матки.</a:t>
              </a:r>
              <a:endParaRPr/>
            </a:p>
            <a:p>
              <a:pPr marL="0" marR="0" lvl="0" indent="0" algn="ctr" rtl="0">
                <a:spcBef>
                  <a:spcPts val="0"/>
                </a:spcBef>
                <a:spcAft>
                  <a:spcPts val="0"/>
                </a:spcAft>
                <a:buNone/>
              </a:pPr>
              <a:r>
                <a:rPr lang="ru-RU" sz="1100">
                  <a:solidFill>
                    <a:schemeClr val="dk1"/>
                  </a:solidFill>
                  <a:latin typeface="Calibri"/>
                  <a:ea typeface="Calibri"/>
                  <a:cs typeface="Calibri"/>
                  <a:sym typeface="Calibri"/>
                </a:rPr>
                <a:t>Когда матка станет твердой, плацента, скорее всего, выйдет.</a:t>
              </a:r>
              <a:endParaRPr/>
            </a:p>
            <a:p>
              <a:pPr marL="0" marR="0" lvl="0" indent="0" algn="ctr" rtl="0">
                <a:spcBef>
                  <a:spcPts val="0"/>
                </a:spcBef>
                <a:spcAft>
                  <a:spcPts val="0"/>
                </a:spcAft>
                <a:buNone/>
              </a:pPr>
              <a:r>
                <a:rPr lang="ru-RU" sz="1100">
                  <a:solidFill>
                    <a:schemeClr val="dk1"/>
                  </a:solidFill>
                  <a:latin typeface="Calibri"/>
                  <a:ea typeface="Calibri"/>
                  <a:cs typeface="Calibri"/>
                  <a:sym typeface="Calibri"/>
                </a:rPr>
                <a:t>Соберите плаценту и отправьте ее вместе с пациенткой.</a:t>
              </a:r>
              <a:endParaRPr/>
            </a:p>
            <a:p>
              <a:pPr marL="0" marR="0" lvl="0" indent="0" algn="ctr" rtl="0">
                <a:spcBef>
                  <a:spcPts val="0"/>
                </a:spcBef>
                <a:spcAft>
                  <a:spcPts val="0"/>
                </a:spcAft>
                <a:buNone/>
              </a:pPr>
              <a:r>
                <a:rPr lang="ru-RU" sz="1100">
                  <a:solidFill>
                    <a:schemeClr val="dk1"/>
                  </a:solidFill>
                  <a:latin typeface="Calibri"/>
                  <a:ea typeface="Calibri"/>
                  <a:cs typeface="Calibri"/>
                  <a:sym typeface="Calibri"/>
                </a:rPr>
                <a:t>Продолжайте давать окситоцин.</a:t>
              </a:r>
              <a:endParaRPr/>
            </a:p>
          </p:txBody>
        </p:sp>
        <p:sp>
          <p:nvSpPr>
            <p:cNvPr id="749" name="Google Shape;749;p59"/>
            <p:cNvSpPr txBox="1"/>
            <p:nvPr/>
          </p:nvSpPr>
          <p:spPr>
            <a:xfrm>
              <a:off x="5458301" y="3740527"/>
              <a:ext cx="317659" cy="169277"/>
            </a:xfrm>
            <a:prstGeom prst="rect">
              <a:avLst/>
            </a:prstGeom>
            <a:solidFill>
              <a:srgbClr val="C6D9D5"/>
            </a:solidFill>
            <a:ln>
              <a:noFill/>
            </a:ln>
          </p:spPr>
          <p:txBody>
            <a:bodyPr spcFirstLastPara="1" wrap="square" lIns="0" tIns="0" rIns="0" bIns="0" anchor="t" anchorCtr="0">
              <a:spAutoFit/>
            </a:bodyPr>
            <a:lstStyle/>
            <a:p>
              <a:pPr marL="0" marR="0" lvl="0" indent="0" algn="ctr" rtl="0">
                <a:spcBef>
                  <a:spcPts val="0"/>
                </a:spcBef>
                <a:spcAft>
                  <a:spcPts val="0"/>
                </a:spcAft>
                <a:buNone/>
              </a:pPr>
              <a:r>
                <a:rPr lang="ru-RU" sz="1100" b="1">
                  <a:solidFill>
                    <a:schemeClr val="dk1"/>
                  </a:solidFill>
                  <a:latin typeface="Calibri"/>
                  <a:ea typeface="Calibri"/>
                  <a:cs typeface="Calibri"/>
                  <a:sym typeface="Calibri"/>
                </a:rPr>
                <a:t>Да</a:t>
              </a:r>
              <a:endParaRPr/>
            </a:p>
          </p:txBody>
        </p:sp>
        <p:sp>
          <p:nvSpPr>
            <p:cNvPr id="750" name="Google Shape;750;p59"/>
            <p:cNvSpPr txBox="1"/>
            <p:nvPr/>
          </p:nvSpPr>
          <p:spPr>
            <a:xfrm>
              <a:off x="6117310" y="3983626"/>
              <a:ext cx="2660930" cy="507831"/>
            </a:xfrm>
            <a:prstGeom prst="rect">
              <a:avLst/>
            </a:prstGeom>
            <a:solidFill>
              <a:srgbClr val="FFFFFF"/>
            </a:solidFill>
            <a:ln>
              <a:noFill/>
            </a:ln>
          </p:spPr>
          <p:txBody>
            <a:bodyPr spcFirstLastPara="1" wrap="square" lIns="0" tIns="0" rIns="0" bIns="0" anchor="t" anchorCtr="0">
              <a:spAutoFit/>
            </a:bodyPr>
            <a:lstStyle/>
            <a:p>
              <a:pPr marL="0" marR="0" lvl="0" indent="0" algn="ctr" rtl="0">
                <a:spcBef>
                  <a:spcPts val="0"/>
                </a:spcBef>
                <a:spcAft>
                  <a:spcPts val="0"/>
                </a:spcAft>
                <a:buNone/>
              </a:pPr>
              <a:r>
                <a:rPr lang="ru-RU" sz="1100">
                  <a:solidFill>
                    <a:schemeClr val="dk1"/>
                  </a:solidFill>
                  <a:latin typeface="Calibri"/>
                  <a:ea typeface="Calibri"/>
                  <a:cs typeface="Calibri"/>
                  <a:sym typeface="Calibri"/>
                </a:rPr>
                <a:t>Продолжайте массаж матки пока не станет твердой.</a:t>
              </a:r>
              <a:endParaRPr/>
            </a:p>
            <a:p>
              <a:pPr marL="0" marR="0" lvl="0" indent="0" algn="ctr" rtl="0">
                <a:spcBef>
                  <a:spcPts val="0"/>
                </a:spcBef>
                <a:spcAft>
                  <a:spcPts val="0"/>
                </a:spcAft>
                <a:buNone/>
              </a:pPr>
              <a:r>
                <a:rPr lang="ru-RU" sz="1100">
                  <a:solidFill>
                    <a:schemeClr val="dk1"/>
                  </a:solidFill>
                  <a:latin typeface="Calibri"/>
                  <a:ea typeface="Calibri"/>
                  <a:cs typeface="Calibri"/>
                  <a:sym typeface="Calibri"/>
                </a:rPr>
                <a:t>Продолжайте давать окситоцин.</a:t>
              </a:r>
              <a:endParaRPr/>
            </a:p>
          </p:txBody>
        </p:sp>
        <p:sp>
          <p:nvSpPr>
            <p:cNvPr id="751" name="Google Shape;751;p59"/>
            <p:cNvSpPr txBox="1"/>
            <p:nvPr/>
          </p:nvSpPr>
          <p:spPr>
            <a:xfrm>
              <a:off x="3181696" y="4604594"/>
              <a:ext cx="1985618" cy="553998"/>
            </a:xfrm>
            <a:prstGeom prst="rect">
              <a:avLst/>
            </a:prstGeom>
            <a:solidFill>
              <a:srgbClr val="FFFFFF"/>
            </a:solidFill>
            <a:ln>
              <a:noFill/>
            </a:ln>
          </p:spPr>
          <p:txBody>
            <a:bodyPr spcFirstLastPara="1" wrap="square" lIns="0" tIns="0" rIns="0" bIns="0" anchor="t" anchorCtr="0">
              <a:spAutoFit/>
            </a:bodyPr>
            <a:lstStyle/>
            <a:p>
              <a:pPr marL="0" marR="0" lvl="0" indent="0" algn="ctr" rtl="0">
                <a:spcBef>
                  <a:spcPts val="0"/>
                </a:spcBef>
                <a:spcAft>
                  <a:spcPts val="0"/>
                </a:spcAft>
                <a:buNone/>
              </a:pPr>
              <a:r>
                <a:rPr lang="ru-RU" sz="1200" b="1">
                  <a:solidFill>
                    <a:schemeClr val="dk1"/>
                  </a:solidFill>
                  <a:latin typeface="Calibri"/>
                  <a:ea typeface="Calibri"/>
                  <a:cs typeface="Calibri"/>
                  <a:sym typeface="Calibri"/>
                </a:rPr>
                <a:t>Есть ли разрывы промежности или влагалища?</a:t>
              </a:r>
              <a:endParaRPr sz="900" b="1">
                <a:solidFill>
                  <a:schemeClr val="dk1"/>
                </a:solidFill>
                <a:latin typeface="Calibri"/>
                <a:ea typeface="Calibri"/>
                <a:cs typeface="Calibri"/>
                <a:sym typeface="Calibri"/>
              </a:endParaRPr>
            </a:p>
          </p:txBody>
        </p:sp>
        <p:sp>
          <p:nvSpPr>
            <p:cNvPr id="752" name="Google Shape;752;p59"/>
            <p:cNvSpPr txBox="1"/>
            <p:nvPr/>
          </p:nvSpPr>
          <p:spPr>
            <a:xfrm>
              <a:off x="5458301" y="4796954"/>
              <a:ext cx="317659" cy="169277"/>
            </a:xfrm>
            <a:prstGeom prst="rect">
              <a:avLst/>
            </a:prstGeom>
            <a:solidFill>
              <a:srgbClr val="C6D9D5"/>
            </a:solidFill>
            <a:ln>
              <a:noFill/>
            </a:ln>
          </p:spPr>
          <p:txBody>
            <a:bodyPr spcFirstLastPara="1" wrap="square" lIns="0" tIns="0" rIns="0" bIns="0" anchor="t" anchorCtr="0">
              <a:spAutoFit/>
            </a:bodyPr>
            <a:lstStyle/>
            <a:p>
              <a:pPr marL="0" marR="0" lvl="0" indent="0" algn="ctr" rtl="0">
                <a:spcBef>
                  <a:spcPts val="0"/>
                </a:spcBef>
                <a:spcAft>
                  <a:spcPts val="0"/>
                </a:spcAft>
                <a:buNone/>
              </a:pPr>
              <a:r>
                <a:rPr lang="ru-RU" sz="1100" b="1">
                  <a:solidFill>
                    <a:schemeClr val="dk1"/>
                  </a:solidFill>
                  <a:latin typeface="Calibri"/>
                  <a:ea typeface="Calibri"/>
                  <a:cs typeface="Calibri"/>
                  <a:sym typeface="Calibri"/>
                </a:rPr>
                <a:t>Да</a:t>
              </a:r>
              <a:endParaRPr/>
            </a:p>
          </p:txBody>
        </p:sp>
        <p:sp>
          <p:nvSpPr>
            <p:cNvPr id="753" name="Google Shape;753;p59"/>
            <p:cNvSpPr txBox="1"/>
            <p:nvPr/>
          </p:nvSpPr>
          <p:spPr>
            <a:xfrm>
              <a:off x="6095999" y="4612436"/>
              <a:ext cx="2660930" cy="553998"/>
            </a:xfrm>
            <a:prstGeom prst="rect">
              <a:avLst/>
            </a:prstGeom>
            <a:solidFill>
              <a:srgbClr val="FFFFFF"/>
            </a:solidFill>
            <a:ln>
              <a:noFill/>
            </a:ln>
          </p:spPr>
          <p:txBody>
            <a:bodyPr spcFirstLastPara="1" wrap="square" lIns="0" tIns="0" rIns="0" bIns="0" anchor="t" anchorCtr="0">
              <a:spAutoFit/>
            </a:bodyPr>
            <a:lstStyle/>
            <a:p>
              <a:pPr marL="0" marR="0" lvl="0" indent="0" algn="ctr" rtl="0">
                <a:spcBef>
                  <a:spcPts val="0"/>
                </a:spcBef>
                <a:spcAft>
                  <a:spcPts val="0"/>
                </a:spcAft>
                <a:buNone/>
              </a:pPr>
              <a:r>
                <a:rPr lang="ru-RU" sz="1200">
                  <a:solidFill>
                    <a:schemeClr val="dk1"/>
                  </a:solidFill>
                  <a:latin typeface="Calibri"/>
                  <a:ea typeface="Calibri"/>
                  <a:cs typeface="Calibri"/>
                  <a:sym typeface="Calibri"/>
                </a:rPr>
                <a:t>Примените давление со стерильной марлей, сведите ноги вместе.</a:t>
              </a:r>
              <a:endParaRPr/>
            </a:p>
            <a:p>
              <a:pPr marL="0" marR="0" lvl="0" indent="0" algn="ctr" rtl="0">
                <a:spcBef>
                  <a:spcPts val="0"/>
                </a:spcBef>
                <a:spcAft>
                  <a:spcPts val="0"/>
                </a:spcAft>
                <a:buNone/>
              </a:pPr>
              <a:r>
                <a:rPr lang="ru-RU" sz="1200">
                  <a:solidFill>
                    <a:schemeClr val="dk1"/>
                  </a:solidFill>
                  <a:latin typeface="Calibri"/>
                  <a:ea typeface="Calibri"/>
                  <a:cs typeface="Calibri"/>
                  <a:sym typeface="Calibri"/>
                </a:rPr>
                <a:t>Кровотечение продолжается?</a:t>
              </a:r>
              <a:endParaRPr/>
            </a:p>
          </p:txBody>
        </p:sp>
        <p:sp>
          <p:nvSpPr>
            <p:cNvPr id="754" name="Google Shape;754;p59"/>
            <p:cNvSpPr txBox="1"/>
            <p:nvPr/>
          </p:nvSpPr>
          <p:spPr>
            <a:xfrm>
              <a:off x="3815110" y="5545812"/>
              <a:ext cx="1352204" cy="369332"/>
            </a:xfrm>
            <a:prstGeom prst="rect">
              <a:avLst/>
            </a:prstGeom>
            <a:solidFill>
              <a:srgbClr val="FFFFFF"/>
            </a:solidFill>
            <a:ln>
              <a:noFill/>
            </a:ln>
          </p:spPr>
          <p:txBody>
            <a:bodyPr spcFirstLastPara="1" wrap="square" lIns="0" tIns="0" rIns="0" bIns="0" anchor="t" anchorCtr="0">
              <a:spAutoFit/>
            </a:bodyPr>
            <a:lstStyle/>
            <a:p>
              <a:pPr marL="0" marR="0" lvl="0" indent="0" algn="ctr" rtl="0">
                <a:spcBef>
                  <a:spcPts val="0"/>
                </a:spcBef>
                <a:spcAft>
                  <a:spcPts val="0"/>
                </a:spcAft>
                <a:buNone/>
              </a:pPr>
              <a:r>
                <a:rPr lang="ru-RU" sz="1200" b="1">
                  <a:solidFill>
                    <a:schemeClr val="dk1"/>
                  </a:solidFill>
                  <a:latin typeface="Calibri"/>
                  <a:ea typeface="Calibri"/>
                  <a:cs typeface="Calibri"/>
                  <a:sym typeface="Calibri"/>
                </a:rPr>
                <a:t>Кровотечение продолжается?</a:t>
              </a:r>
              <a:endParaRPr sz="900" b="1">
                <a:solidFill>
                  <a:schemeClr val="dk1"/>
                </a:solidFill>
                <a:latin typeface="Calibri"/>
                <a:ea typeface="Calibri"/>
                <a:cs typeface="Calibri"/>
                <a:sym typeface="Calibri"/>
              </a:endParaRPr>
            </a:p>
          </p:txBody>
        </p:sp>
        <p:sp>
          <p:nvSpPr>
            <p:cNvPr id="755" name="Google Shape;755;p59"/>
            <p:cNvSpPr txBox="1"/>
            <p:nvPr/>
          </p:nvSpPr>
          <p:spPr>
            <a:xfrm>
              <a:off x="5458301" y="5937856"/>
              <a:ext cx="317659" cy="169277"/>
            </a:xfrm>
            <a:prstGeom prst="rect">
              <a:avLst/>
            </a:prstGeom>
            <a:solidFill>
              <a:srgbClr val="C6D9D5"/>
            </a:solidFill>
            <a:ln>
              <a:noFill/>
            </a:ln>
          </p:spPr>
          <p:txBody>
            <a:bodyPr spcFirstLastPara="1" wrap="square" lIns="0" tIns="0" rIns="0" bIns="0" anchor="t" anchorCtr="0">
              <a:spAutoFit/>
            </a:bodyPr>
            <a:lstStyle/>
            <a:p>
              <a:pPr marL="0" marR="0" lvl="0" indent="0" algn="ctr" rtl="0">
                <a:spcBef>
                  <a:spcPts val="0"/>
                </a:spcBef>
                <a:spcAft>
                  <a:spcPts val="0"/>
                </a:spcAft>
                <a:buNone/>
              </a:pPr>
              <a:r>
                <a:rPr lang="ru-RU" sz="1100" b="1">
                  <a:solidFill>
                    <a:schemeClr val="dk1"/>
                  </a:solidFill>
                  <a:latin typeface="Calibri"/>
                  <a:ea typeface="Calibri"/>
                  <a:cs typeface="Calibri"/>
                  <a:sym typeface="Calibri"/>
                </a:rPr>
                <a:t>Да</a:t>
              </a:r>
              <a:endParaRPr/>
            </a:p>
          </p:txBody>
        </p:sp>
        <p:sp>
          <p:nvSpPr>
            <p:cNvPr id="756" name="Google Shape;756;p59"/>
            <p:cNvSpPr txBox="1"/>
            <p:nvPr/>
          </p:nvSpPr>
          <p:spPr>
            <a:xfrm>
              <a:off x="5450681" y="5500747"/>
              <a:ext cx="317659" cy="169277"/>
            </a:xfrm>
            <a:prstGeom prst="rect">
              <a:avLst/>
            </a:prstGeom>
            <a:solidFill>
              <a:srgbClr val="C6D9D5"/>
            </a:solidFill>
            <a:ln>
              <a:noFill/>
            </a:ln>
          </p:spPr>
          <p:txBody>
            <a:bodyPr spcFirstLastPara="1" wrap="square" lIns="0" tIns="0" rIns="0" bIns="0" anchor="t" anchorCtr="0">
              <a:spAutoFit/>
            </a:bodyPr>
            <a:lstStyle/>
            <a:p>
              <a:pPr marL="0" marR="0" lvl="0" indent="0" algn="ctr" rtl="0">
                <a:spcBef>
                  <a:spcPts val="0"/>
                </a:spcBef>
                <a:spcAft>
                  <a:spcPts val="0"/>
                </a:spcAft>
                <a:buNone/>
              </a:pPr>
              <a:r>
                <a:rPr lang="ru-RU" sz="1100" b="1">
                  <a:solidFill>
                    <a:schemeClr val="dk1"/>
                  </a:solidFill>
                  <a:latin typeface="Calibri"/>
                  <a:ea typeface="Calibri"/>
                  <a:cs typeface="Calibri"/>
                  <a:sym typeface="Calibri"/>
                </a:rPr>
                <a:t>Нет</a:t>
              </a:r>
              <a:endParaRPr/>
            </a:p>
          </p:txBody>
        </p:sp>
        <p:sp>
          <p:nvSpPr>
            <p:cNvPr id="757" name="Google Shape;757;p59"/>
            <p:cNvSpPr txBox="1"/>
            <p:nvPr/>
          </p:nvSpPr>
          <p:spPr>
            <a:xfrm>
              <a:off x="6111904" y="5370151"/>
              <a:ext cx="2660930" cy="338554"/>
            </a:xfrm>
            <a:prstGeom prst="rect">
              <a:avLst/>
            </a:prstGeom>
            <a:solidFill>
              <a:srgbClr val="FFFFFF"/>
            </a:solidFill>
            <a:ln>
              <a:noFill/>
            </a:ln>
          </p:spPr>
          <p:txBody>
            <a:bodyPr spcFirstLastPara="1" wrap="square" lIns="0" tIns="0" rIns="0" bIns="0" anchor="t" anchorCtr="0">
              <a:spAutoFit/>
            </a:bodyPr>
            <a:lstStyle/>
            <a:p>
              <a:pPr marL="0" marR="0" lvl="0" indent="0" algn="ctr" rtl="0">
                <a:spcBef>
                  <a:spcPts val="0"/>
                </a:spcBef>
                <a:spcAft>
                  <a:spcPts val="0"/>
                </a:spcAft>
                <a:buNone/>
              </a:pPr>
              <a:r>
                <a:rPr lang="ru-RU" sz="1100">
                  <a:solidFill>
                    <a:schemeClr val="dk1"/>
                  </a:solidFill>
                  <a:latin typeface="Calibri"/>
                  <a:ea typeface="Calibri"/>
                  <a:cs typeface="Calibri"/>
                  <a:sym typeface="Calibri"/>
                </a:rPr>
                <a:t>Продолжайте окситоцин как минимум 1 час после остановки кровотечения.</a:t>
              </a:r>
              <a:endParaRPr/>
            </a:p>
          </p:txBody>
        </p:sp>
        <p:sp>
          <p:nvSpPr>
            <p:cNvPr id="758" name="Google Shape;758;p59"/>
            <p:cNvSpPr txBox="1"/>
            <p:nvPr/>
          </p:nvSpPr>
          <p:spPr>
            <a:xfrm>
              <a:off x="6126592" y="5912422"/>
              <a:ext cx="2660930" cy="338554"/>
            </a:xfrm>
            <a:prstGeom prst="rect">
              <a:avLst/>
            </a:prstGeom>
            <a:solidFill>
              <a:srgbClr val="FFFFFF"/>
            </a:solidFill>
            <a:ln>
              <a:noFill/>
            </a:ln>
          </p:spPr>
          <p:txBody>
            <a:bodyPr spcFirstLastPara="1" wrap="square" lIns="0" tIns="0" rIns="0" bIns="0" anchor="t" anchorCtr="0">
              <a:spAutoFit/>
            </a:bodyPr>
            <a:lstStyle/>
            <a:p>
              <a:pPr marL="0" marR="0" lvl="0" indent="0" algn="ctr" rtl="0">
                <a:spcBef>
                  <a:spcPts val="0"/>
                </a:spcBef>
                <a:spcAft>
                  <a:spcPts val="0"/>
                </a:spcAft>
                <a:buNone/>
              </a:pPr>
              <a:r>
                <a:rPr lang="ru-RU" sz="1100">
                  <a:solidFill>
                    <a:schemeClr val="dk1"/>
                  </a:solidFill>
                  <a:latin typeface="Calibri"/>
                  <a:ea typeface="Calibri"/>
                  <a:cs typeface="Calibri"/>
                  <a:sym typeface="Calibri"/>
                </a:rPr>
                <a:t>Продолжайте в/в инфузию с окситоцином.</a:t>
              </a:r>
              <a:endParaRPr/>
            </a:p>
            <a:p>
              <a:pPr marL="0" marR="0" lvl="0" indent="0" algn="ctr" rtl="0">
                <a:spcBef>
                  <a:spcPts val="0"/>
                </a:spcBef>
                <a:spcAft>
                  <a:spcPts val="0"/>
                </a:spcAft>
                <a:buNone/>
              </a:pPr>
              <a:r>
                <a:rPr lang="ru-RU" sz="1100">
                  <a:solidFill>
                    <a:schemeClr val="dk1"/>
                  </a:solidFill>
                  <a:latin typeface="Calibri"/>
                  <a:ea typeface="Calibri"/>
                  <a:cs typeface="Calibri"/>
                  <a:sym typeface="Calibri"/>
                </a:rPr>
                <a:t>Поставьте 2-ю инфузионную систему</a:t>
              </a:r>
              <a:endParaRPr/>
            </a:p>
          </p:txBody>
        </p:sp>
        <p:sp>
          <p:nvSpPr>
            <p:cNvPr id="759" name="Google Shape;759;p59"/>
            <p:cNvSpPr txBox="1"/>
            <p:nvPr/>
          </p:nvSpPr>
          <p:spPr>
            <a:xfrm>
              <a:off x="3109912" y="6577283"/>
              <a:ext cx="2582228" cy="184666"/>
            </a:xfrm>
            <a:prstGeom prst="rect">
              <a:avLst/>
            </a:prstGeom>
            <a:solidFill>
              <a:srgbClr val="E8F0ED"/>
            </a:solidFill>
            <a:ln>
              <a:noFill/>
            </a:ln>
          </p:spPr>
          <p:txBody>
            <a:bodyPr spcFirstLastPara="1" wrap="square" lIns="0" tIns="0" rIns="0" bIns="0" anchor="t" anchorCtr="0">
              <a:spAutoFit/>
            </a:bodyPr>
            <a:lstStyle/>
            <a:p>
              <a:pPr marL="0" marR="0" lvl="0" indent="0" algn="l" rtl="0">
                <a:spcBef>
                  <a:spcPts val="0"/>
                </a:spcBef>
                <a:spcAft>
                  <a:spcPts val="0"/>
                </a:spcAft>
                <a:buNone/>
              </a:pPr>
              <a:r>
                <a:rPr lang="ru-RU" sz="1200" b="1">
                  <a:solidFill>
                    <a:schemeClr val="dk1"/>
                  </a:solidFill>
                  <a:latin typeface="Calibri"/>
                  <a:ea typeface="Calibri"/>
                  <a:cs typeface="Calibri"/>
                  <a:sym typeface="Calibri"/>
                </a:rPr>
                <a:t>4. Немедленно передайте пациентку</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6"/>
          <p:cNvSpPr txBox="1"/>
          <p:nvPr/>
        </p:nvSpPr>
        <p:spPr>
          <a:xfrm>
            <a:off x="381630" y="3150854"/>
            <a:ext cx="11301039" cy="1565746"/>
          </a:xfrm>
          <a:prstGeom prst="rect">
            <a:avLst/>
          </a:prstGeom>
          <a:solidFill>
            <a:srgbClr val="FBE4D4"/>
          </a:solidFill>
          <a:ln w="9525" cap="flat" cmpd="sng">
            <a:solidFill>
              <a:srgbClr val="FBE4D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rgbClr val="203864"/>
              </a:solidFill>
              <a:latin typeface="Arial"/>
              <a:ea typeface="Arial"/>
              <a:cs typeface="Arial"/>
              <a:sym typeface="Arial"/>
            </a:endParaRPr>
          </a:p>
        </p:txBody>
      </p:sp>
      <p:sp>
        <p:nvSpPr>
          <p:cNvPr id="258" name="Google Shape;258;p6"/>
          <p:cNvSpPr txBox="1"/>
          <p:nvPr/>
        </p:nvSpPr>
        <p:spPr>
          <a:xfrm>
            <a:off x="379253" y="1602961"/>
            <a:ext cx="11292933" cy="1549534"/>
          </a:xfrm>
          <a:prstGeom prst="rect">
            <a:avLst/>
          </a:prstGeom>
          <a:solidFill>
            <a:srgbClr val="FBE4D4"/>
          </a:solidFill>
          <a:ln w="9525" cap="flat" cmpd="sng">
            <a:solidFill>
              <a:srgbClr val="FBE4D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rgbClr val="203864"/>
              </a:solidFill>
              <a:latin typeface="Arial"/>
              <a:ea typeface="Arial"/>
              <a:cs typeface="Arial"/>
              <a:sym typeface="Arial"/>
            </a:endParaRPr>
          </a:p>
        </p:txBody>
      </p:sp>
      <p:sp>
        <p:nvSpPr>
          <p:cNvPr id="259" name="Google Shape;259;p6"/>
          <p:cNvSpPr txBox="1">
            <a:spLocks noGrp="1"/>
          </p:cNvSpPr>
          <p:nvPr>
            <p:ph type="title"/>
          </p:nvPr>
        </p:nvSpPr>
        <p:spPr>
          <a:xfrm>
            <a:off x="311102" y="29637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Цели</a:t>
            </a:r>
            <a:endParaRPr/>
          </a:p>
        </p:txBody>
      </p:sp>
      <p:sp>
        <p:nvSpPr>
          <p:cNvPr id="260" name="Google Shape;260;p6"/>
          <p:cNvSpPr txBox="1">
            <a:spLocks noGrp="1"/>
          </p:cNvSpPr>
          <p:nvPr>
            <p:ph type="body" idx="1"/>
          </p:nvPr>
        </p:nvSpPr>
        <p:spPr>
          <a:xfrm>
            <a:off x="379853" y="1802708"/>
            <a:ext cx="11107953" cy="4351338"/>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None/>
            </a:pPr>
            <a:r>
              <a:rPr lang="ru-RU" sz="2400">
                <a:latin typeface="Arial"/>
                <a:ea typeface="Arial"/>
                <a:cs typeface="Arial"/>
                <a:sym typeface="Arial"/>
              </a:rPr>
              <a:t>Цель </a:t>
            </a:r>
            <a:r>
              <a:rPr lang="ru-RU" sz="2400" b="1">
                <a:latin typeface="Arial"/>
                <a:ea typeface="Arial"/>
                <a:cs typeface="Arial"/>
                <a:sym typeface="Arial"/>
              </a:rPr>
              <a:t>первичного обследования</a:t>
            </a:r>
            <a:r>
              <a:rPr lang="ru-RU" sz="2400">
                <a:latin typeface="Arial"/>
                <a:ea typeface="Arial"/>
                <a:cs typeface="Arial"/>
                <a:sym typeface="Arial"/>
              </a:rPr>
              <a:t> – выявить шок и любые обратимые причины шока. </a:t>
            </a:r>
            <a:endParaRPr/>
          </a:p>
          <a:p>
            <a:pPr marL="0" lvl="0" indent="0" algn="l" rtl="0">
              <a:lnSpc>
                <a:spcPct val="115000"/>
              </a:lnSpc>
              <a:spcBef>
                <a:spcPts val="500"/>
              </a:spcBef>
              <a:spcAft>
                <a:spcPts val="0"/>
              </a:spcAft>
              <a:buClr>
                <a:schemeClr val="dk1"/>
              </a:buClr>
              <a:buSzPts val="1100"/>
              <a:buNone/>
            </a:pPr>
            <a:endParaRPr sz="2400"/>
          </a:p>
          <a:p>
            <a:pPr marL="0" lvl="0" indent="0" algn="l" rtl="0">
              <a:lnSpc>
                <a:spcPct val="115000"/>
              </a:lnSpc>
              <a:spcBef>
                <a:spcPts val="500"/>
              </a:spcBef>
              <a:spcAft>
                <a:spcPts val="0"/>
              </a:spcAft>
              <a:buClr>
                <a:schemeClr val="dk1"/>
              </a:buClr>
              <a:buSzPts val="1100"/>
              <a:buNone/>
            </a:pPr>
            <a:r>
              <a:rPr lang="ru-RU" sz="2400">
                <a:latin typeface="Arial"/>
                <a:ea typeface="Arial"/>
                <a:cs typeface="Arial"/>
                <a:sym typeface="Arial"/>
              </a:rPr>
              <a:t>Цель </a:t>
            </a:r>
            <a:r>
              <a:rPr lang="ru-RU" sz="2400" b="1">
                <a:latin typeface="Arial"/>
                <a:ea typeface="Arial"/>
                <a:cs typeface="Arial"/>
                <a:sym typeface="Arial"/>
              </a:rPr>
              <a:t>лечения в остром периоде</a:t>
            </a:r>
            <a:r>
              <a:rPr lang="ru-RU" sz="2400">
                <a:latin typeface="Arial"/>
                <a:ea typeface="Arial"/>
                <a:cs typeface="Arial"/>
                <a:sym typeface="Arial"/>
              </a:rPr>
              <a:t> – восстановить перфузию (доставку кислорода к органам) и по возможности устранить продолжающуюся потерю жидкости. </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60"/>
          <p:cNvSpPr txBox="1">
            <a:spLocks noGrp="1"/>
          </p:cNvSpPr>
          <p:nvPr>
            <p:ph type="title"/>
          </p:nvPr>
        </p:nvSpPr>
        <p:spPr>
          <a:xfrm>
            <a:off x="303179" y="32459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Лечение</a:t>
            </a:r>
            <a:endParaRPr/>
          </a:p>
        </p:txBody>
      </p:sp>
      <p:sp>
        <p:nvSpPr>
          <p:cNvPr id="766" name="Google Shape;766;p60"/>
          <p:cNvSpPr txBox="1">
            <a:spLocks noGrp="1"/>
          </p:cNvSpPr>
          <p:nvPr>
            <p:ph type="body" idx="1"/>
          </p:nvPr>
        </p:nvSpPr>
        <p:spPr>
          <a:xfrm>
            <a:off x="420407" y="1446997"/>
            <a:ext cx="10849495" cy="4843116"/>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100000"/>
              </a:lnSpc>
              <a:spcBef>
                <a:spcPts val="0"/>
              </a:spcBef>
              <a:spcAft>
                <a:spcPts val="0"/>
              </a:spcAft>
              <a:buClr>
                <a:schemeClr val="dk1"/>
              </a:buClr>
              <a:buSzPts val="2800"/>
              <a:buNone/>
            </a:pPr>
            <a:r>
              <a:rPr lang="ru-RU" dirty="0">
                <a:latin typeface="Arial"/>
                <a:ea typeface="Arial"/>
                <a:cs typeface="Arial"/>
                <a:sym typeface="Arial"/>
              </a:rPr>
              <a:t>При потере жидкости из-за </a:t>
            </a:r>
            <a:r>
              <a:rPr lang="ru-RU" b="1" dirty="0">
                <a:latin typeface="Arial"/>
                <a:ea typeface="Arial"/>
                <a:cs typeface="Arial"/>
                <a:sym typeface="Arial"/>
              </a:rPr>
              <a:t>ожогов:</a:t>
            </a:r>
            <a:endParaRPr dirty="0"/>
          </a:p>
          <a:p>
            <a:pPr marL="800100" lvl="1">
              <a:lnSpc>
                <a:spcPct val="100000"/>
              </a:lnSpc>
              <a:spcBef>
                <a:spcPts val="0"/>
              </a:spcBef>
              <a:buSzPts val="2200"/>
            </a:pPr>
            <a:r>
              <a:rPr lang="ru-RU" dirty="0">
                <a:latin typeface="Arial"/>
                <a:ea typeface="Arial"/>
                <a:cs typeface="Arial"/>
                <a:sym typeface="Arial"/>
              </a:rPr>
              <a:t>Ожоги разрушают кожный барьер и могут привести к значительной потере жидкости.</a:t>
            </a:r>
            <a:endParaRPr dirty="0"/>
          </a:p>
          <a:p>
            <a:pPr marL="800100" lvl="1">
              <a:lnSpc>
                <a:spcPct val="100000"/>
              </a:lnSpc>
              <a:spcBef>
                <a:spcPts val="0"/>
              </a:spcBef>
              <a:buSzPts val="2200"/>
            </a:pPr>
            <a:r>
              <a:rPr lang="ru-RU" dirty="0">
                <a:latin typeface="Arial"/>
                <a:ea typeface="Arial"/>
                <a:cs typeface="Arial"/>
                <a:sym typeface="Arial"/>
              </a:rPr>
              <a:t>Рассчитайте потребность в восполнении жидкости по формуле </a:t>
            </a:r>
            <a:r>
              <a:rPr lang="ru-RU" dirty="0" err="1">
                <a:latin typeface="Arial"/>
                <a:ea typeface="Arial"/>
                <a:cs typeface="Arial"/>
                <a:sym typeface="Arial"/>
              </a:rPr>
              <a:t>Паркленда</a:t>
            </a:r>
            <a:r>
              <a:rPr lang="ru-RU" dirty="0">
                <a:latin typeface="Arial"/>
                <a:ea typeface="Arial"/>
                <a:cs typeface="Arial"/>
                <a:sym typeface="Arial"/>
              </a:rPr>
              <a:t>.</a:t>
            </a:r>
            <a:endParaRPr dirty="0"/>
          </a:p>
          <a:p>
            <a:pPr marL="685800" lvl="1" indent="-76200" algn="l" rtl="0">
              <a:lnSpc>
                <a:spcPct val="100000"/>
              </a:lnSpc>
              <a:spcBef>
                <a:spcPts val="0"/>
              </a:spcBef>
              <a:spcAft>
                <a:spcPts val="0"/>
              </a:spcAft>
              <a:buClr>
                <a:schemeClr val="dk1"/>
              </a:buClr>
              <a:buSzPts val="2400"/>
              <a:buNone/>
            </a:pPr>
            <a:endParaRPr dirty="0"/>
          </a:p>
          <a:p>
            <a:pPr marL="685800" lvl="1" indent="-76200" algn="l" rtl="0">
              <a:lnSpc>
                <a:spcPct val="100000"/>
              </a:lnSpc>
              <a:spcBef>
                <a:spcPts val="0"/>
              </a:spcBef>
              <a:spcAft>
                <a:spcPts val="0"/>
              </a:spcAft>
              <a:buClr>
                <a:schemeClr val="dk1"/>
              </a:buClr>
              <a:buSzPts val="2400"/>
              <a:buNone/>
            </a:pPr>
            <a:endParaRPr dirty="0"/>
          </a:p>
          <a:p>
            <a:pPr marL="685800" lvl="1" indent="-76200" algn="l" rtl="0">
              <a:lnSpc>
                <a:spcPct val="100000"/>
              </a:lnSpc>
              <a:spcBef>
                <a:spcPts val="0"/>
              </a:spcBef>
              <a:spcAft>
                <a:spcPts val="0"/>
              </a:spcAft>
              <a:buClr>
                <a:schemeClr val="dk1"/>
              </a:buClr>
              <a:buSzPts val="2400"/>
              <a:buNone/>
            </a:pPr>
            <a:endParaRPr dirty="0"/>
          </a:p>
          <a:p>
            <a:pPr marL="0" lvl="0" indent="0" algn="l" rtl="0">
              <a:lnSpc>
                <a:spcPct val="100000"/>
              </a:lnSpc>
              <a:spcBef>
                <a:spcPts val="0"/>
              </a:spcBef>
              <a:spcAft>
                <a:spcPts val="0"/>
              </a:spcAft>
              <a:buClr>
                <a:schemeClr val="dk1"/>
              </a:buClr>
              <a:buSzPts val="2800"/>
              <a:buNone/>
            </a:pPr>
            <a:r>
              <a:rPr lang="ru-RU" dirty="0">
                <a:latin typeface="Arial"/>
                <a:ea typeface="Arial"/>
                <a:cs typeface="Arial"/>
                <a:sym typeface="Arial"/>
              </a:rPr>
              <a:t>При подозрении на </a:t>
            </a:r>
            <a:r>
              <a:rPr lang="ru-RU" b="1" dirty="0">
                <a:latin typeface="Arial"/>
                <a:ea typeface="Arial"/>
                <a:cs typeface="Arial"/>
                <a:sym typeface="Arial"/>
              </a:rPr>
              <a:t>гипергликемию:</a:t>
            </a:r>
            <a:endParaRPr dirty="0"/>
          </a:p>
          <a:p>
            <a:pPr marL="800100" lvl="1">
              <a:lnSpc>
                <a:spcPct val="100000"/>
              </a:lnSpc>
              <a:spcBef>
                <a:spcPts val="0"/>
              </a:spcBef>
              <a:buSzPts val="2200"/>
            </a:pPr>
            <a:r>
              <a:rPr lang="ru-RU" dirty="0">
                <a:latin typeface="Arial"/>
                <a:ea typeface="Arial"/>
                <a:cs typeface="Arial"/>
                <a:sym typeface="Arial"/>
              </a:rPr>
              <a:t>Если есть опасения по поводу диабетического кетоацидоза (ДКА), проведите в/в ИНФУЗИОННУЮ ТЕРАПИЮ.</a:t>
            </a:r>
            <a:endParaRPr dirty="0"/>
          </a:p>
          <a:p>
            <a:pPr marL="800100" lvl="1">
              <a:lnSpc>
                <a:spcPct val="100000"/>
              </a:lnSpc>
              <a:spcBef>
                <a:spcPts val="0"/>
              </a:spcBef>
              <a:buSzPts val="2200"/>
            </a:pPr>
            <a:r>
              <a:rPr lang="ru-RU" dirty="0">
                <a:latin typeface="Arial"/>
                <a:ea typeface="Arial"/>
                <a:cs typeface="Arial"/>
                <a:sym typeface="Arial"/>
              </a:rPr>
              <a:t>Состояние пациента с ДКА крайне тяжелое, планируйте его срочную ПЕРЕДАЧУ / ПЕРЕВОД.</a:t>
            </a:r>
            <a:endParaRPr dirty="0"/>
          </a:p>
        </p:txBody>
      </p:sp>
      <p:pic>
        <p:nvPicPr>
          <p:cNvPr id="767" name="Google Shape;767;p60" descr="A picture containing lamp, light&#10;&#10;Description automatically generated"/>
          <p:cNvPicPr preferRelativeResize="0"/>
          <p:nvPr/>
        </p:nvPicPr>
        <p:blipFill rotWithShape="1">
          <a:blip r:embed="rId3">
            <a:alphaModFix/>
          </a:blip>
          <a:srcRect/>
          <a:stretch/>
        </p:blipFill>
        <p:spPr>
          <a:xfrm>
            <a:off x="9974317" y="2566566"/>
            <a:ext cx="2091559" cy="1914525"/>
          </a:xfrm>
          <a:prstGeom prst="rect">
            <a:avLst/>
          </a:prstGeom>
          <a:noFill/>
          <a:ln>
            <a:noFill/>
          </a:ln>
        </p:spPr>
      </p:pic>
      <p:sp>
        <p:nvSpPr>
          <p:cNvPr id="768" name="Google Shape;768;p60"/>
          <p:cNvSpPr txBox="1"/>
          <p:nvPr/>
        </p:nvSpPr>
        <p:spPr>
          <a:xfrm>
            <a:off x="10428514" y="4350286"/>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61"/>
          <p:cNvSpPr txBox="1">
            <a:spLocks noGrp="1"/>
          </p:cNvSpPr>
          <p:nvPr>
            <p:ph type="title"/>
          </p:nvPr>
        </p:nvSpPr>
        <p:spPr>
          <a:xfrm>
            <a:off x="286966" y="25163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Лечение</a:t>
            </a:r>
            <a:endParaRPr/>
          </a:p>
        </p:txBody>
      </p:sp>
      <p:sp>
        <p:nvSpPr>
          <p:cNvPr id="775" name="Google Shape;775;p61"/>
          <p:cNvSpPr txBox="1">
            <a:spLocks noGrp="1"/>
          </p:cNvSpPr>
          <p:nvPr>
            <p:ph type="body" idx="1"/>
          </p:nvPr>
        </p:nvSpPr>
        <p:spPr>
          <a:xfrm>
            <a:off x="384242" y="1715007"/>
            <a:ext cx="9001496" cy="4843116"/>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100000"/>
              </a:lnSpc>
              <a:spcBef>
                <a:spcPts val="0"/>
              </a:spcBef>
              <a:spcAft>
                <a:spcPts val="0"/>
              </a:spcAft>
              <a:buClr>
                <a:schemeClr val="dk1"/>
              </a:buClr>
              <a:buSzPts val="2800"/>
              <a:buNone/>
            </a:pPr>
            <a:r>
              <a:rPr lang="ru-RU" dirty="0">
                <a:latin typeface="Arial"/>
                <a:ea typeface="Arial"/>
                <a:cs typeface="Arial"/>
                <a:sym typeface="Arial"/>
              </a:rPr>
              <a:t>При </a:t>
            </a:r>
            <a:r>
              <a:rPr lang="ru-RU" b="1" dirty="0">
                <a:latin typeface="Arial"/>
                <a:ea typeface="Arial"/>
                <a:cs typeface="Arial"/>
                <a:sym typeface="Arial"/>
              </a:rPr>
              <a:t>лихорадке и шоке:</a:t>
            </a:r>
            <a:endParaRPr dirty="0"/>
          </a:p>
          <a:p>
            <a:pPr marL="800100" lvl="1">
              <a:lnSpc>
                <a:spcPct val="100000"/>
              </a:lnSpc>
              <a:spcBef>
                <a:spcPts val="0"/>
              </a:spcBef>
              <a:buSzPts val="2000"/>
            </a:pPr>
            <a:r>
              <a:rPr lang="ru-RU" dirty="0">
                <a:latin typeface="Arial"/>
                <a:ea typeface="Arial"/>
                <a:cs typeface="Arial"/>
                <a:sym typeface="Arial"/>
              </a:rPr>
              <a:t>Дайте в/в РАСТВОРЫ и начните давать АНТИБИОТИКИ.</a:t>
            </a:r>
            <a:endParaRPr dirty="0"/>
          </a:p>
          <a:p>
            <a:pPr marL="800100" lvl="1">
              <a:lnSpc>
                <a:spcPct val="100000"/>
              </a:lnSpc>
              <a:spcBef>
                <a:spcPts val="0"/>
              </a:spcBef>
              <a:buSzPts val="2000"/>
            </a:pPr>
            <a:r>
              <a:rPr lang="ru-RU" dirty="0">
                <a:latin typeface="Arial"/>
                <a:ea typeface="Arial"/>
                <a:cs typeface="Arial"/>
                <a:sym typeface="Arial"/>
              </a:rPr>
              <a:t>При подозрении на инфекционную диарею (например, при холере):</a:t>
            </a:r>
            <a:endParaRPr dirty="0"/>
          </a:p>
          <a:p>
            <a:pPr marL="1257300" lvl="2" algn="l" rtl="0">
              <a:lnSpc>
                <a:spcPct val="100000"/>
              </a:lnSpc>
              <a:spcBef>
                <a:spcPts val="0"/>
              </a:spcBef>
              <a:spcAft>
                <a:spcPts val="0"/>
              </a:spcAft>
              <a:buClr>
                <a:schemeClr val="dk1"/>
              </a:buClr>
              <a:buSzPts val="2400"/>
              <a:buFont typeface="Wingdings" panose="05000000000000000000" pitchFamily="2" charset="2"/>
              <a:buChar char="ü"/>
            </a:pPr>
            <a:r>
              <a:rPr lang="ru-RU" sz="2400" dirty="0">
                <a:latin typeface="Arial"/>
                <a:ea typeface="Arial"/>
                <a:cs typeface="Arial"/>
                <a:sym typeface="Arial"/>
              </a:rPr>
              <a:t>Используйте перчатки, фартуки и соблюдайте МЕРЫ ПРЕДОСТОРОЖНОСТИ В ВИДЕ ИЗОЛЯЦИИ пациента.</a:t>
            </a:r>
            <a:endParaRPr dirty="0"/>
          </a:p>
          <a:p>
            <a:pPr marL="1257300" lvl="2" algn="l" rtl="0">
              <a:lnSpc>
                <a:spcPct val="100000"/>
              </a:lnSpc>
              <a:spcBef>
                <a:spcPts val="0"/>
              </a:spcBef>
              <a:spcAft>
                <a:spcPts val="0"/>
              </a:spcAft>
              <a:buClr>
                <a:schemeClr val="dk1"/>
              </a:buClr>
              <a:buSzPts val="2400"/>
              <a:buFont typeface="Wingdings" panose="05000000000000000000" pitchFamily="2" charset="2"/>
              <a:buChar char="ü"/>
            </a:pPr>
            <a:r>
              <a:rPr lang="ru-RU" sz="2400" dirty="0">
                <a:latin typeface="Arial"/>
                <a:ea typeface="Arial"/>
                <a:cs typeface="Arial"/>
                <a:sym typeface="Arial"/>
              </a:rPr>
              <a:t>Всегда сообщайте о подозрительных случаях в местные органы здравоохранения.</a:t>
            </a:r>
            <a:endParaRPr dirty="0"/>
          </a:p>
          <a:p>
            <a:pPr marL="800100" lvl="1">
              <a:lnSpc>
                <a:spcPct val="100000"/>
              </a:lnSpc>
              <a:spcBef>
                <a:spcPts val="0"/>
              </a:spcBef>
              <a:buSzPts val="2000"/>
            </a:pPr>
            <a:r>
              <a:rPr lang="ru-RU" dirty="0">
                <a:latin typeface="Arial"/>
                <a:ea typeface="Arial"/>
                <a:cs typeface="Arial"/>
                <a:sym typeface="Arial"/>
              </a:rPr>
              <a:t>Если признаки нарушения перфузии не проходят, приготовьтесь к экстренной ПЕРЕДАЧЕ / ПЕРЕВОДУ пациента.</a:t>
            </a:r>
            <a:endParaRPr dirty="0"/>
          </a:p>
        </p:txBody>
      </p:sp>
      <p:pic>
        <p:nvPicPr>
          <p:cNvPr id="776" name="Google Shape;776;p61" descr="A picture containing icon&#10;&#10;Description automatically generated"/>
          <p:cNvPicPr preferRelativeResize="0"/>
          <p:nvPr/>
        </p:nvPicPr>
        <p:blipFill rotWithShape="1">
          <a:blip r:embed="rId3">
            <a:alphaModFix/>
          </a:blip>
          <a:srcRect/>
          <a:stretch/>
        </p:blipFill>
        <p:spPr>
          <a:xfrm>
            <a:off x="9064558" y="3927989"/>
            <a:ext cx="2743200" cy="1913114"/>
          </a:xfrm>
          <a:prstGeom prst="rect">
            <a:avLst/>
          </a:prstGeom>
          <a:noFill/>
          <a:ln>
            <a:noFill/>
          </a:ln>
        </p:spPr>
      </p:pic>
      <p:pic>
        <p:nvPicPr>
          <p:cNvPr id="777" name="Google Shape;777;p61" descr="A picture containing lamp, light&#10;&#10;Description automatically generated"/>
          <p:cNvPicPr preferRelativeResize="0"/>
          <p:nvPr/>
        </p:nvPicPr>
        <p:blipFill rotWithShape="1">
          <a:blip r:embed="rId4">
            <a:alphaModFix/>
          </a:blip>
          <a:srcRect/>
          <a:stretch/>
        </p:blipFill>
        <p:spPr>
          <a:xfrm>
            <a:off x="9077031" y="2098130"/>
            <a:ext cx="2743200" cy="1914525"/>
          </a:xfrm>
          <a:prstGeom prst="rect">
            <a:avLst/>
          </a:prstGeom>
          <a:noFill/>
          <a:ln>
            <a:noFill/>
          </a:ln>
        </p:spPr>
      </p:pic>
      <p:sp>
        <p:nvSpPr>
          <p:cNvPr id="778" name="Google Shape;778;p61"/>
          <p:cNvSpPr txBox="1"/>
          <p:nvPr/>
        </p:nvSpPr>
        <p:spPr>
          <a:xfrm>
            <a:off x="9566888" y="5439057"/>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62"/>
          <p:cNvSpPr txBox="1">
            <a:spLocks noGrp="1"/>
          </p:cNvSpPr>
          <p:nvPr>
            <p:ph type="title"/>
          </p:nvPr>
        </p:nvSpPr>
        <p:spPr>
          <a:xfrm>
            <a:off x="196516" y="18178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Лечение</a:t>
            </a:r>
            <a:endParaRPr/>
          </a:p>
        </p:txBody>
      </p:sp>
      <p:sp>
        <p:nvSpPr>
          <p:cNvPr id="785" name="Google Shape;785;p62"/>
          <p:cNvSpPr txBox="1">
            <a:spLocks noGrp="1"/>
          </p:cNvSpPr>
          <p:nvPr>
            <p:ph type="body" idx="1"/>
          </p:nvPr>
        </p:nvSpPr>
        <p:spPr>
          <a:xfrm>
            <a:off x="276725" y="1450056"/>
            <a:ext cx="11198630" cy="484311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800"/>
              <a:buNone/>
            </a:pPr>
            <a:r>
              <a:rPr lang="ru-RU" dirty="0">
                <a:latin typeface="Arial"/>
                <a:ea typeface="Arial"/>
                <a:cs typeface="Arial"/>
                <a:sym typeface="Arial"/>
              </a:rPr>
              <a:t>При подозрении на </a:t>
            </a:r>
            <a:r>
              <a:rPr lang="ru-RU" b="1" dirty="0">
                <a:latin typeface="Arial"/>
                <a:ea typeface="Arial"/>
                <a:cs typeface="Arial"/>
                <a:sym typeface="Arial"/>
              </a:rPr>
              <a:t>спинальные причины:</a:t>
            </a:r>
            <a:r>
              <a:rPr lang="ru-RU" dirty="0">
                <a:latin typeface="Arial"/>
                <a:ea typeface="Arial"/>
                <a:cs typeface="Arial"/>
                <a:sym typeface="Arial"/>
              </a:rPr>
              <a:t>	</a:t>
            </a:r>
            <a:endParaRPr dirty="0"/>
          </a:p>
          <a:p>
            <a:pPr marL="800100" lvl="1">
              <a:lnSpc>
                <a:spcPct val="100000"/>
              </a:lnSpc>
              <a:spcBef>
                <a:spcPts val="0"/>
              </a:spcBef>
              <a:buSzPts val="2200"/>
            </a:pPr>
            <a:r>
              <a:rPr lang="ru-RU" dirty="0">
                <a:latin typeface="Arial"/>
                <a:ea typeface="Arial"/>
                <a:cs typeface="Arial"/>
                <a:sym typeface="Arial"/>
              </a:rPr>
              <a:t>Дайте в/в РАСТВОРЫ.</a:t>
            </a:r>
            <a:endParaRPr dirty="0"/>
          </a:p>
          <a:p>
            <a:pPr marL="800100" lvl="1">
              <a:lnSpc>
                <a:spcPct val="100000"/>
              </a:lnSpc>
              <a:spcBef>
                <a:spcPts val="0"/>
              </a:spcBef>
              <a:buSzPts val="2200"/>
            </a:pPr>
            <a:r>
              <a:rPr lang="ru-RU" dirty="0"/>
              <a:t>Подготовьтесь к срочной ПЕРЕДАЧЕ / ПЕРЕВОДУ пациента со спинальной травмой для оказания постоянной помощи.</a:t>
            </a:r>
            <a:endParaRPr dirty="0"/>
          </a:p>
          <a:p>
            <a:pPr marL="685800" lvl="1" indent="-76200" algn="l" rtl="0">
              <a:lnSpc>
                <a:spcPct val="100000"/>
              </a:lnSpc>
              <a:spcBef>
                <a:spcPts val="0"/>
              </a:spcBef>
              <a:spcAft>
                <a:spcPts val="0"/>
              </a:spcAft>
              <a:buClr>
                <a:schemeClr val="dk1"/>
              </a:buClr>
              <a:buSzPts val="2400"/>
              <a:buNone/>
            </a:pPr>
            <a:endParaRPr dirty="0"/>
          </a:p>
          <a:p>
            <a:pPr marL="685800" lvl="1" indent="-76200" algn="l" rtl="0">
              <a:lnSpc>
                <a:spcPct val="100000"/>
              </a:lnSpc>
              <a:spcBef>
                <a:spcPts val="0"/>
              </a:spcBef>
              <a:spcAft>
                <a:spcPts val="0"/>
              </a:spcAft>
              <a:buClr>
                <a:schemeClr val="dk1"/>
              </a:buClr>
              <a:buSzPts val="2400"/>
              <a:buNone/>
            </a:pPr>
            <a:endParaRPr dirty="0"/>
          </a:p>
          <a:p>
            <a:pPr marL="0" lvl="0" indent="0" algn="l" rtl="0">
              <a:lnSpc>
                <a:spcPct val="100000"/>
              </a:lnSpc>
              <a:spcBef>
                <a:spcPts val="0"/>
              </a:spcBef>
              <a:spcAft>
                <a:spcPts val="0"/>
              </a:spcAft>
              <a:buClr>
                <a:schemeClr val="dk1"/>
              </a:buClr>
              <a:buSzPts val="2800"/>
              <a:buNone/>
            </a:pPr>
            <a:r>
              <a:rPr lang="ru-RU" dirty="0">
                <a:latin typeface="Arial"/>
                <a:ea typeface="Arial"/>
                <a:cs typeface="Arial"/>
                <a:sym typeface="Arial"/>
              </a:rPr>
              <a:t>При подозрении на </a:t>
            </a:r>
            <a:r>
              <a:rPr lang="ru-RU" b="1" dirty="0">
                <a:latin typeface="Arial"/>
                <a:ea typeface="Arial"/>
                <a:cs typeface="Arial"/>
                <a:sym typeface="Arial"/>
              </a:rPr>
              <a:t>внутреннее кровотечение, желудочное кровотечение или кишечное кровотечение:</a:t>
            </a:r>
            <a:endParaRPr dirty="0"/>
          </a:p>
          <a:p>
            <a:pPr marL="800100" lvl="1">
              <a:lnSpc>
                <a:spcPct val="100000"/>
              </a:lnSpc>
              <a:spcBef>
                <a:spcPts val="0"/>
              </a:spcBef>
              <a:buSzPts val="2200"/>
            </a:pPr>
            <a:r>
              <a:rPr lang="ru-RU" dirty="0">
                <a:latin typeface="Arial"/>
                <a:ea typeface="Arial"/>
                <a:cs typeface="Arial"/>
                <a:sym typeface="Arial"/>
              </a:rPr>
              <a:t>Дайте в/в РАСТВОРЫ.</a:t>
            </a:r>
            <a:endParaRPr dirty="0"/>
          </a:p>
          <a:p>
            <a:pPr marL="800100" lvl="1">
              <a:lnSpc>
                <a:spcPct val="100000"/>
              </a:lnSpc>
              <a:spcBef>
                <a:spcPts val="0"/>
              </a:spcBef>
              <a:buSzPts val="2200"/>
            </a:pPr>
            <a:r>
              <a:rPr lang="ru-RU" dirty="0">
                <a:latin typeface="Arial"/>
                <a:ea typeface="Arial"/>
                <a:cs typeface="Arial"/>
                <a:sym typeface="Arial"/>
              </a:rPr>
              <a:t>Дайте КРОВЬ или организуйте ПЕРЕДАЧУ / ПЕРЕВОД пациента для переливания крови.</a:t>
            </a:r>
            <a:endParaRP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63"/>
          <p:cNvSpPr txBox="1">
            <a:spLocks noGrp="1"/>
          </p:cNvSpPr>
          <p:nvPr>
            <p:ph type="title"/>
          </p:nvPr>
        </p:nvSpPr>
        <p:spPr>
          <a:xfrm>
            <a:off x="242350" y="19324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Лечение</a:t>
            </a:r>
            <a:endParaRPr/>
          </a:p>
        </p:txBody>
      </p:sp>
      <p:sp>
        <p:nvSpPr>
          <p:cNvPr id="792" name="Google Shape;792;p63"/>
          <p:cNvSpPr txBox="1">
            <a:spLocks noGrp="1"/>
          </p:cNvSpPr>
          <p:nvPr>
            <p:ph type="body" idx="1"/>
          </p:nvPr>
        </p:nvSpPr>
        <p:spPr>
          <a:xfrm>
            <a:off x="242350" y="1638061"/>
            <a:ext cx="9607939" cy="4843116"/>
          </a:xfrm>
          <a:prstGeom prst="rect">
            <a:avLst/>
          </a:prstGeom>
          <a:noFill/>
          <a:ln>
            <a:noFill/>
          </a:ln>
        </p:spPr>
        <p:txBody>
          <a:bodyPr spcFirstLastPara="1" wrap="square" lIns="91425" tIns="45700" rIns="91425" bIns="45700" anchor="ctr" anchorCtr="0">
            <a:normAutofit fontScale="92500"/>
          </a:bodyPr>
          <a:lstStyle/>
          <a:p>
            <a:pPr marL="0" lvl="0" indent="0" algn="l" rtl="0">
              <a:lnSpc>
                <a:spcPct val="100000"/>
              </a:lnSpc>
              <a:spcBef>
                <a:spcPts val="0"/>
              </a:spcBef>
              <a:spcAft>
                <a:spcPts val="0"/>
              </a:spcAft>
              <a:buClr>
                <a:schemeClr val="dk1"/>
              </a:buClr>
              <a:buSzPts val="2200"/>
              <a:buNone/>
            </a:pPr>
            <a:r>
              <a:rPr lang="ru-RU" sz="2200" dirty="0">
                <a:latin typeface="Arial"/>
                <a:ea typeface="Arial"/>
                <a:cs typeface="Arial"/>
                <a:sym typeface="Arial"/>
              </a:rPr>
              <a:t>При подозрении на </a:t>
            </a:r>
            <a:r>
              <a:rPr lang="ru-RU" sz="2200" b="1" dirty="0">
                <a:latin typeface="Arial"/>
                <a:ea typeface="Arial"/>
                <a:cs typeface="Arial"/>
                <a:sym typeface="Arial"/>
              </a:rPr>
              <a:t>внематочную беременность</a:t>
            </a:r>
            <a:r>
              <a:rPr lang="ru-RU" sz="2200" b="1" dirty="0"/>
              <a:t>:</a:t>
            </a:r>
            <a:endParaRPr dirty="0"/>
          </a:p>
          <a:p>
            <a:pPr marL="800100" lvl="1">
              <a:lnSpc>
                <a:spcPct val="100000"/>
              </a:lnSpc>
              <a:spcBef>
                <a:spcPts val="0"/>
              </a:spcBef>
              <a:buSzPts val="2200"/>
            </a:pPr>
            <a:r>
              <a:rPr lang="ru-RU" sz="2200" dirty="0">
                <a:latin typeface="Arial"/>
                <a:ea typeface="Arial"/>
                <a:cs typeface="Arial"/>
                <a:sym typeface="Arial"/>
              </a:rPr>
              <a:t>Дайте в/в РАСТВОРЫ.</a:t>
            </a:r>
            <a:endParaRPr dirty="0"/>
          </a:p>
          <a:p>
            <a:pPr marL="800100" lvl="1">
              <a:lnSpc>
                <a:spcPct val="100000"/>
              </a:lnSpc>
              <a:spcBef>
                <a:spcPts val="0"/>
              </a:spcBef>
              <a:buSzPts val="2200"/>
            </a:pPr>
            <a:r>
              <a:rPr lang="ru-RU" sz="2200" dirty="0">
                <a:latin typeface="Arial"/>
                <a:ea typeface="Arial"/>
                <a:cs typeface="Arial"/>
                <a:sym typeface="Arial"/>
              </a:rPr>
              <a:t>ПЕРЕДАЧА / ПЕРЕВОД для переливания крови и акушерской помощи.</a:t>
            </a:r>
            <a:endParaRPr dirty="0"/>
          </a:p>
          <a:p>
            <a:pPr marL="685800" lvl="1" indent="-88900" algn="l" rtl="0">
              <a:lnSpc>
                <a:spcPct val="100000"/>
              </a:lnSpc>
              <a:spcBef>
                <a:spcPts val="0"/>
              </a:spcBef>
              <a:spcAft>
                <a:spcPts val="0"/>
              </a:spcAft>
              <a:buClr>
                <a:schemeClr val="dk1"/>
              </a:buClr>
              <a:buSzPts val="2200"/>
              <a:buNone/>
            </a:pPr>
            <a:endParaRPr sz="2200" dirty="0"/>
          </a:p>
          <a:p>
            <a:pPr marL="685800" lvl="1" indent="-88900" algn="l" rtl="0">
              <a:lnSpc>
                <a:spcPct val="100000"/>
              </a:lnSpc>
              <a:spcBef>
                <a:spcPts val="0"/>
              </a:spcBef>
              <a:spcAft>
                <a:spcPts val="0"/>
              </a:spcAft>
              <a:buClr>
                <a:schemeClr val="dk1"/>
              </a:buClr>
              <a:buSzPts val="2200"/>
              <a:buNone/>
            </a:pPr>
            <a:endParaRPr sz="2200" dirty="0"/>
          </a:p>
          <a:p>
            <a:pPr marL="0" lvl="0" indent="0" algn="l" rtl="0">
              <a:lnSpc>
                <a:spcPct val="100000"/>
              </a:lnSpc>
              <a:spcBef>
                <a:spcPts val="0"/>
              </a:spcBef>
              <a:spcAft>
                <a:spcPts val="0"/>
              </a:spcAft>
              <a:buClr>
                <a:schemeClr val="dk1"/>
              </a:buClr>
              <a:buSzPts val="2200"/>
              <a:buNone/>
            </a:pPr>
            <a:r>
              <a:rPr lang="ru-RU" sz="2200" dirty="0">
                <a:latin typeface="Arial"/>
                <a:ea typeface="Arial"/>
                <a:cs typeface="Arial"/>
                <a:sym typeface="Arial"/>
              </a:rPr>
              <a:t>При подозрении на </a:t>
            </a:r>
            <a:r>
              <a:rPr lang="ru-RU" sz="2200" b="1" dirty="0">
                <a:latin typeface="Arial"/>
                <a:ea typeface="Arial"/>
                <a:cs typeface="Arial"/>
                <a:sym typeface="Arial"/>
              </a:rPr>
              <a:t>послеродовое кровотечение:</a:t>
            </a:r>
            <a:endParaRPr dirty="0"/>
          </a:p>
          <a:p>
            <a:pPr marL="800100" lvl="1">
              <a:lnSpc>
                <a:spcPct val="100000"/>
              </a:lnSpc>
              <a:spcBef>
                <a:spcPts val="0"/>
              </a:spcBef>
              <a:buSzPts val="2200"/>
            </a:pPr>
            <a:r>
              <a:rPr lang="ru-RU" sz="2200" dirty="0">
                <a:latin typeface="Arial"/>
                <a:ea typeface="Arial"/>
                <a:cs typeface="Arial"/>
                <a:sym typeface="Arial"/>
              </a:rPr>
              <a:t>Дайте ОКСИТОЦИН</a:t>
            </a:r>
            <a:endParaRPr dirty="0"/>
          </a:p>
          <a:p>
            <a:pPr marL="800100" lvl="1">
              <a:lnSpc>
                <a:spcPct val="100000"/>
              </a:lnSpc>
              <a:spcBef>
                <a:spcPts val="0"/>
              </a:spcBef>
              <a:buSzPts val="2200"/>
            </a:pPr>
            <a:r>
              <a:rPr lang="ru-RU" sz="2200" dirty="0">
                <a:latin typeface="Arial"/>
                <a:ea typeface="Arial"/>
                <a:cs typeface="Arial"/>
                <a:sym typeface="Arial"/>
              </a:rPr>
              <a:t>Дайте в/в РАСТВОРЫ </a:t>
            </a:r>
            <a:endParaRPr dirty="0"/>
          </a:p>
          <a:p>
            <a:pPr marL="800100" lvl="1">
              <a:lnSpc>
                <a:spcPct val="100000"/>
              </a:lnSpc>
              <a:spcBef>
                <a:spcPts val="0"/>
              </a:spcBef>
              <a:buSzPts val="2200"/>
            </a:pPr>
            <a:r>
              <a:rPr lang="ru-RU" sz="2200" dirty="0">
                <a:latin typeface="Arial"/>
                <a:ea typeface="Arial"/>
                <a:cs typeface="Arial"/>
                <a:sym typeface="Arial"/>
              </a:rPr>
              <a:t>Запланируйте скорейшую ПЕРЕДАЧУ / ПЕРЕВОД пациентки в центр, где оказывают акушерскую помощь</a:t>
            </a:r>
            <a:endParaRPr dirty="0"/>
          </a:p>
          <a:p>
            <a:pPr marL="800100" lvl="1">
              <a:lnSpc>
                <a:spcPct val="100000"/>
              </a:lnSpc>
              <a:spcBef>
                <a:spcPts val="0"/>
              </a:spcBef>
              <a:buSzPts val="2200"/>
            </a:pPr>
            <a:r>
              <a:rPr lang="ru-RU" sz="2200" dirty="0">
                <a:latin typeface="Arial"/>
                <a:ea typeface="Arial"/>
                <a:cs typeface="Arial"/>
                <a:sym typeface="Arial"/>
              </a:rPr>
              <a:t>Выполняйте МАССАЖ МАТКИ до тех пор, пока она не станет твердой</a:t>
            </a:r>
            <a:endParaRPr dirty="0"/>
          </a:p>
          <a:p>
            <a:pPr marL="800100" lvl="1">
              <a:lnSpc>
                <a:spcPct val="100000"/>
              </a:lnSpc>
              <a:spcBef>
                <a:spcPts val="0"/>
              </a:spcBef>
              <a:buSzPts val="2200"/>
            </a:pPr>
            <a:r>
              <a:rPr lang="ru-RU" sz="2200" dirty="0">
                <a:latin typeface="Arial"/>
                <a:ea typeface="Arial"/>
                <a:cs typeface="Arial"/>
                <a:sym typeface="Arial"/>
              </a:rPr>
              <a:t>СОБЕРИТЕ плаценту для осмотра специалистом </a:t>
            </a:r>
            <a:endParaRPr dirty="0"/>
          </a:p>
          <a:p>
            <a:pPr marL="800100" lvl="1">
              <a:lnSpc>
                <a:spcPct val="100000"/>
              </a:lnSpc>
              <a:spcBef>
                <a:spcPts val="0"/>
              </a:spcBef>
              <a:buSzPts val="2200"/>
            </a:pPr>
            <a:r>
              <a:rPr lang="ru-RU" sz="2200" b="1" dirty="0">
                <a:latin typeface="Arial"/>
                <a:ea typeface="Arial"/>
                <a:cs typeface="Arial"/>
                <a:sym typeface="Arial"/>
              </a:rPr>
              <a:t>Проверьте</a:t>
            </a:r>
            <a:r>
              <a:rPr lang="ru-RU" sz="2200" dirty="0">
                <a:latin typeface="Arial"/>
                <a:ea typeface="Arial"/>
                <a:cs typeface="Arial"/>
                <a:sym typeface="Arial"/>
              </a:rPr>
              <a:t> наличие разрывов промежности или влагалища и ПРИМЕНИТЕ ПРЯМОЕ ДАВЛЕНИЕ.</a:t>
            </a:r>
            <a:endParaRPr sz="2200" dirty="0"/>
          </a:p>
        </p:txBody>
      </p:sp>
      <p:pic>
        <p:nvPicPr>
          <p:cNvPr id="793" name="Google Shape;793;p63" descr="Logo&#10;&#10;Description automatically generated"/>
          <p:cNvPicPr preferRelativeResize="0"/>
          <p:nvPr/>
        </p:nvPicPr>
        <p:blipFill rotWithShape="1">
          <a:blip r:embed="rId3">
            <a:alphaModFix/>
          </a:blip>
          <a:srcRect/>
          <a:stretch/>
        </p:blipFill>
        <p:spPr>
          <a:xfrm>
            <a:off x="9220815" y="2317639"/>
            <a:ext cx="3074270" cy="2373499"/>
          </a:xfrm>
          <a:prstGeom prst="rect">
            <a:avLst/>
          </a:prstGeom>
          <a:noFill/>
          <a:ln>
            <a:noFill/>
          </a:ln>
        </p:spPr>
      </p:pic>
      <p:sp>
        <p:nvSpPr>
          <p:cNvPr id="794" name="Google Shape;794;p63"/>
          <p:cNvSpPr txBox="1"/>
          <p:nvPr/>
        </p:nvSpPr>
        <p:spPr>
          <a:xfrm>
            <a:off x="9876207" y="4560333"/>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64"/>
          <p:cNvSpPr txBox="1">
            <a:spLocks noGrp="1"/>
          </p:cNvSpPr>
          <p:nvPr>
            <p:ph type="title"/>
          </p:nvPr>
        </p:nvSpPr>
        <p:spPr>
          <a:xfrm>
            <a:off x="493128" y="22996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Лечение</a:t>
            </a:r>
            <a:endParaRPr/>
          </a:p>
        </p:txBody>
      </p:sp>
      <p:sp>
        <p:nvSpPr>
          <p:cNvPr id="801" name="Google Shape;801;p64"/>
          <p:cNvSpPr txBox="1">
            <a:spLocks noGrp="1"/>
          </p:cNvSpPr>
          <p:nvPr>
            <p:ph type="body" idx="1"/>
          </p:nvPr>
        </p:nvSpPr>
        <p:spPr>
          <a:xfrm>
            <a:off x="494516" y="1334233"/>
            <a:ext cx="8733567" cy="4843116"/>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chemeClr val="dk1"/>
              </a:buClr>
              <a:buSzPct val="100000"/>
              <a:buNone/>
            </a:pPr>
            <a:r>
              <a:rPr lang="ru-RU" dirty="0">
                <a:latin typeface="Arial"/>
                <a:ea typeface="Arial"/>
                <a:cs typeface="Arial"/>
                <a:sym typeface="Arial"/>
              </a:rPr>
              <a:t>При подозрении на </a:t>
            </a:r>
            <a:r>
              <a:rPr lang="ru-RU" b="1" dirty="0">
                <a:latin typeface="Arial"/>
                <a:ea typeface="Arial"/>
                <a:cs typeface="Arial"/>
                <a:sym typeface="Arial"/>
              </a:rPr>
              <a:t>напряженный пневмоторакс:</a:t>
            </a:r>
            <a:r>
              <a:rPr lang="ru-RU" dirty="0">
                <a:latin typeface="Arial"/>
                <a:ea typeface="Arial"/>
                <a:cs typeface="Arial"/>
                <a:sym typeface="Arial"/>
              </a:rPr>
              <a:t>	</a:t>
            </a:r>
            <a:endParaRPr dirty="0"/>
          </a:p>
          <a:p>
            <a:pPr marL="800100" lvl="1">
              <a:lnSpc>
                <a:spcPct val="100000"/>
              </a:lnSpc>
              <a:spcBef>
                <a:spcPts val="0"/>
              </a:spcBef>
              <a:buSzPct val="100000"/>
            </a:pPr>
            <a:r>
              <a:rPr lang="ru-RU" dirty="0">
                <a:latin typeface="Arial"/>
                <a:ea typeface="Arial"/>
                <a:cs typeface="Arial"/>
                <a:sym typeface="Arial"/>
              </a:rPr>
              <a:t>Выполните экстренную ИГОЛЬЧАТУЮ ДЕКОМПРЕССИЮ.</a:t>
            </a:r>
            <a:endParaRPr dirty="0"/>
          </a:p>
          <a:p>
            <a:pPr marL="800100" lvl="1">
              <a:lnSpc>
                <a:spcPct val="100000"/>
              </a:lnSpc>
              <a:spcBef>
                <a:spcPts val="0"/>
              </a:spcBef>
              <a:buSzPct val="100000"/>
            </a:pPr>
            <a:r>
              <a:rPr lang="ru-RU" dirty="0">
                <a:latin typeface="Arial"/>
                <a:ea typeface="Arial"/>
                <a:cs typeface="Arial"/>
                <a:sym typeface="Arial"/>
              </a:rPr>
              <a:t>Дайте КИСЛОРОД.</a:t>
            </a:r>
            <a:endParaRPr dirty="0"/>
          </a:p>
          <a:p>
            <a:pPr marL="800100" lvl="1">
              <a:lnSpc>
                <a:spcPct val="100000"/>
              </a:lnSpc>
              <a:spcBef>
                <a:spcPts val="0"/>
              </a:spcBef>
              <a:buSzPct val="100000"/>
            </a:pPr>
            <a:r>
              <a:rPr lang="ru-RU" dirty="0">
                <a:latin typeface="Arial"/>
                <a:ea typeface="Arial"/>
                <a:cs typeface="Arial"/>
                <a:sym typeface="Arial"/>
              </a:rPr>
              <a:t>Дайте в/в РАСТВОРЫ.</a:t>
            </a:r>
            <a:endParaRPr dirty="0"/>
          </a:p>
          <a:p>
            <a:pPr marL="800100" lvl="1">
              <a:lnSpc>
                <a:spcPct val="100000"/>
              </a:lnSpc>
              <a:spcBef>
                <a:spcPts val="0"/>
              </a:spcBef>
              <a:buSzPct val="100000"/>
            </a:pPr>
            <a:r>
              <a:rPr lang="ru-RU" dirty="0">
                <a:latin typeface="Arial"/>
                <a:ea typeface="Arial"/>
                <a:cs typeface="Arial"/>
                <a:sym typeface="Arial"/>
              </a:rPr>
              <a:t>Подготовьтесь к срочной ПЕРЕДАЧЕ / ПЕРЕВОДУ пациента в центр, где ему можно будет поставить плевральный дренаж.</a:t>
            </a:r>
            <a:endParaRPr dirty="0"/>
          </a:p>
          <a:p>
            <a:pPr marL="685800" lvl="1" indent="-87630" algn="l" rtl="0">
              <a:lnSpc>
                <a:spcPct val="100000"/>
              </a:lnSpc>
              <a:spcBef>
                <a:spcPts val="0"/>
              </a:spcBef>
              <a:spcAft>
                <a:spcPts val="0"/>
              </a:spcAft>
              <a:buClr>
                <a:schemeClr val="dk1"/>
              </a:buClr>
              <a:buSzPct val="100000"/>
              <a:buNone/>
            </a:pPr>
            <a:endParaRPr dirty="0"/>
          </a:p>
          <a:p>
            <a:pPr marL="685800" lvl="1" indent="-87630" algn="l" rtl="0">
              <a:lnSpc>
                <a:spcPct val="100000"/>
              </a:lnSpc>
              <a:spcBef>
                <a:spcPts val="0"/>
              </a:spcBef>
              <a:spcAft>
                <a:spcPts val="0"/>
              </a:spcAft>
              <a:buClr>
                <a:schemeClr val="dk1"/>
              </a:buClr>
              <a:buSzPct val="100000"/>
              <a:buNone/>
            </a:pPr>
            <a:endParaRPr dirty="0"/>
          </a:p>
          <a:p>
            <a:pPr marL="0" lvl="0" indent="0" algn="l" rtl="0">
              <a:lnSpc>
                <a:spcPct val="100000"/>
              </a:lnSpc>
              <a:spcBef>
                <a:spcPts val="0"/>
              </a:spcBef>
              <a:spcAft>
                <a:spcPts val="0"/>
              </a:spcAft>
              <a:buClr>
                <a:schemeClr val="dk1"/>
              </a:buClr>
              <a:buSzPct val="100000"/>
              <a:buNone/>
            </a:pPr>
            <a:r>
              <a:rPr lang="ru-RU" dirty="0">
                <a:latin typeface="Arial"/>
                <a:ea typeface="Arial"/>
                <a:cs typeface="Arial"/>
                <a:sym typeface="Arial"/>
              </a:rPr>
              <a:t>При подозрении на </a:t>
            </a:r>
            <a:r>
              <a:rPr lang="ru-RU" b="1" dirty="0">
                <a:latin typeface="Arial"/>
                <a:ea typeface="Arial"/>
                <a:cs typeface="Arial"/>
                <a:sym typeface="Arial"/>
              </a:rPr>
              <a:t>тампонаду сердца:</a:t>
            </a:r>
            <a:endParaRPr dirty="0"/>
          </a:p>
          <a:p>
            <a:pPr marL="800100" lvl="1">
              <a:lnSpc>
                <a:spcPct val="100000"/>
              </a:lnSpc>
              <a:spcBef>
                <a:spcPts val="0"/>
              </a:spcBef>
              <a:buSzPct val="100000"/>
            </a:pPr>
            <a:r>
              <a:rPr lang="ru-RU" dirty="0">
                <a:latin typeface="Arial"/>
                <a:ea typeface="Arial"/>
                <a:cs typeface="Arial"/>
                <a:sym typeface="Arial"/>
              </a:rPr>
              <a:t>Дайте в/в РАСТВОРЫ, чтобы обеспечить наполнение сердца. </a:t>
            </a:r>
            <a:endParaRPr dirty="0"/>
          </a:p>
          <a:p>
            <a:pPr marL="800100" lvl="1">
              <a:lnSpc>
                <a:spcPct val="100000"/>
              </a:lnSpc>
              <a:spcBef>
                <a:spcPts val="0"/>
              </a:spcBef>
              <a:buSzPct val="100000"/>
            </a:pPr>
            <a:r>
              <a:rPr lang="ru-RU" dirty="0">
                <a:latin typeface="Arial"/>
                <a:ea typeface="Arial"/>
                <a:cs typeface="Arial"/>
                <a:sym typeface="Arial"/>
              </a:rPr>
              <a:t>Подготовьтесь к срочной ПЕРЕДАЧЕ / ПЕРЕВОДУ пациента в центр, где можно будет произвести дренаж перикардиальной жидкости.</a:t>
            </a:r>
            <a:endParaRPr dirty="0"/>
          </a:p>
          <a:p>
            <a:pPr marL="685800" lvl="1" indent="-87630" algn="l" rtl="0">
              <a:lnSpc>
                <a:spcPct val="100000"/>
              </a:lnSpc>
              <a:spcBef>
                <a:spcPts val="0"/>
              </a:spcBef>
              <a:spcAft>
                <a:spcPts val="0"/>
              </a:spcAft>
              <a:buClr>
                <a:schemeClr val="dk1"/>
              </a:buClr>
              <a:buSzPct val="100000"/>
              <a:buNone/>
            </a:pPr>
            <a:endParaRPr dirty="0"/>
          </a:p>
          <a:p>
            <a:pPr marL="685800" lvl="1" indent="-87630" algn="l" rtl="0">
              <a:lnSpc>
                <a:spcPct val="100000"/>
              </a:lnSpc>
              <a:spcBef>
                <a:spcPts val="0"/>
              </a:spcBef>
              <a:spcAft>
                <a:spcPts val="0"/>
              </a:spcAft>
              <a:buClr>
                <a:schemeClr val="dk1"/>
              </a:buClr>
              <a:buSzPct val="100000"/>
              <a:buNone/>
            </a:pPr>
            <a:endParaRPr dirty="0"/>
          </a:p>
        </p:txBody>
      </p:sp>
      <p:pic>
        <p:nvPicPr>
          <p:cNvPr id="802" name="Google Shape;802;p64"/>
          <p:cNvPicPr preferRelativeResize="0"/>
          <p:nvPr/>
        </p:nvPicPr>
        <p:blipFill rotWithShape="1">
          <a:blip r:embed="rId3">
            <a:alphaModFix/>
          </a:blip>
          <a:srcRect/>
          <a:stretch/>
        </p:blipFill>
        <p:spPr>
          <a:xfrm>
            <a:off x="8151781" y="2444024"/>
            <a:ext cx="3703188" cy="2583216"/>
          </a:xfrm>
          <a:prstGeom prst="rect">
            <a:avLst/>
          </a:prstGeom>
          <a:noFill/>
          <a:ln>
            <a:noFill/>
          </a:ln>
        </p:spPr>
      </p:pic>
      <p:sp>
        <p:nvSpPr>
          <p:cNvPr id="803" name="Google Shape;803;p64"/>
          <p:cNvSpPr txBox="1"/>
          <p:nvPr/>
        </p:nvSpPr>
        <p:spPr>
          <a:xfrm>
            <a:off x="9121632" y="5027240"/>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65"/>
          <p:cNvSpPr txBox="1">
            <a:spLocks noGrp="1"/>
          </p:cNvSpPr>
          <p:nvPr>
            <p:ph type="title"/>
          </p:nvPr>
        </p:nvSpPr>
        <p:spPr>
          <a:xfrm>
            <a:off x="522666" y="201034"/>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Лечение</a:t>
            </a:r>
            <a:endParaRPr/>
          </a:p>
        </p:txBody>
      </p:sp>
      <p:sp>
        <p:nvSpPr>
          <p:cNvPr id="810" name="Google Shape;810;p65"/>
          <p:cNvSpPr txBox="1">
            <a:spLocks noGrp="1"/>
          </p:cNvSpPr>
          <p:nvPr>
            <p:ph type="body" idx="1"/>
          </p:nvPr>
        </p:nvSpPr>
        <p:spPr>
          <a:xfrm>
            <a:off x="346834" y="1377948"/>
            <a:ext cx="11198700" cy="48432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100000"/>
              </a:lnSpc>
              <a:spcBef>
                <a:spcPts val="0"/>
              </a:spcBef>
              <a:spcAft>
                <a:spcPts val="0"/>
              </a:spcAft>
              <a:buClr>
                <a:schemeClr val="dk1"/>
              </a:buClr>
              <a:buSzPts val="2800"/>
              <a:buNone/>
            </a:pPr>
            <a:r>
              <a:rPr lang="ru-RU" dirty="0">
                <a:latin typeface="Arial"/>
                <a:ea typeface="Arial"/>
                <a:cs typeface="Arial"/>
                <a:sym typeface="Arial"/>
              </a:rPr>
              <a:t>При подозрении на </a:t>
            </a:r>
            <a:r>
              <a:rPr lang="ru-RU" b="1" dirty="0">
                <a:latin typeface="Arial"/>
                <a:ea typeface="Arial"/>
                <a:cs typeface="Arial"/>
                <a:sym typeface="Arial"/>
              </a:rPr>
              <a:t>сердечный приступ:</a:t>
            </a:r>
            <a:endParaRPr dirty="0"/>
          </a:p>
          <a:p>
            <a:pPr marL="800100" lvl="1">
              <a:lnSpc>
                <a:spcPct val="100000"/>
              </a:lnSpc>
              <a:spcBef>
                <a:spcPts val="0"/>
              </a:spcBef>
              <a:buSzPts val="2000"/>
            </a:pPr>
            <a:r>
              <a:rPr lang="ru-RU" dirty="0">
                <a:latin typeface="Arial"/>
                <a:ea typeface="Arial"/>
                <a:cs typeface="Arial"/>
                <a:sym typeface="Arial"/>
              </a:rPr>
              <a:t>При наличии показаний дайте АСПИРИН.</a:t>
            </a:r>
            <a:endParaRPr dirty="0"/>
          </a:p>
          <a:p>
            <a:pPr marL="800100" lvl="1">
              <a:lnSpc>
                <a:spcPct val="100000"/>
              </a:lnSpc>
              <a:spcBef>
                <a:spcPts val="0"/>
              </a:spcBef>
              <a:buSzPts val="2000"/>
            </a:pPr>
            <a:r>
              <a:rPr lang="ru-RU" dirty="0">
                <a:latin typeface="Arial"/>
                <a:ea typeface="Arial"/>
                <a:cs typeface="Arial"/>
                <a:sym typeface="Arial"/>
              </a:rPr>
              <a:t>Дайте в/в РАСТВОРЫ, часто проводите повторную оценку.</a:t>
            </a:r>
            <a:endParaRPr dirty="0"/>
          </a:p>
          <a:p>
            <a:pPr marL="800100" lvl="1">
              <a:lnSpc>
                <a:spcPct val="100000"/>
              </a:lnSpc>
              <a:spcBef>
                <a:spcPts val="0"/>
              </a:spcBef>
              <a:buSzPts val="2000"/>
            </a:pPr>
            <a:r>
              <a:rPr lang="ru-RU" dirty="0"/>
              <a:t>Вначале дайте КИСЛОРОД. </a:t>
            </a:r>
            <a:endParaRPr dirty="0"/>
          </a:p>
          <a:p>
            <a:pPr marL="800100" lvl="1">
              <a:lnSpc>
                <a:spcPct val="100000"/>
              </a:lnSpc>
              <a:spcBef>
                <a:spcPts val="0"/>
              </a:spcBef>
              <a:buSzPts val="2000"/>
            </a:pPr>
            <a:r>
              <a:rPr lang="ru-RU" dirty="0">
                <a:latin typeface="Arial"/>
                <a:ea typeface="Arial"/>
                <a:cs typeface="Arial"/>
                <a:sym typeface="Arial"/>
              </a:rPr>
              <a:t>Запланируйте срочную ПЕРЕДАЧУ / ПЕРЕВОД пациента.</a:t>
            </a:r>
            <a:endParaRPr dirty="0"/>
          </a:p>
          <a:p>
            <a:pPr marL="685800" lvl="1" indent="-76200" algn="l" rtl="0">
              <a:lnSpc>
                <a:spcPct val="100000"/>
              </a:lnSpc>
              <a:spcBef>
                <a:spcPts val="0"/>
              </a:spcBef>
              <a:spcAft>
                <a:spcPts val="0"/>
              </a:spcAft>
              <a:buClr>
                <a:schemeClr val="dk1"/>
              </a:buClr>
              <a:buSzPts val="2400"/>
              <a:buNone/>
            </a:pPr>
            <a:endParaRPr dirty="0"/>
          </a:p>
          <a:p>
            <a:pPr marL="0" lvl="0" indent="0" algn="l" rtl="0">
              <a:lnSpc>
                <a:spcPct val="100000"/>
              </a:lnSpc>
              <a:spcBef>
                <a:spcPts val="0"/>
              </a:spcBef>
              <a:spcAft>
                <a:spcPts val="0"/>
              </a:spcAft>
              <a:buClr>
                <a:schemeClr val="dk1"/>
              </a:buClr>
              <a:buSzPts val="2800"/>
              <a:buNone/>
            </a:pPr>
            <a:r>
              <a:rPr lang="ru-RU" dirty="0">
                <a:latin typeface="Arial"/>
                <a:ea typeface="Arial"/>
                <a:cs typeface="Arial"/>
                <a:sym typeface="Arial"/>
              </a:rPr>
              <a:t>При подозрении на </a:t>
            </a:r>
            <a:r>
              <a:rPr lang="ru-RU" b="1" dirty="0">
                <a:latin typeface="Arial"/>
                <a:ea typeface="Arial"/>
                <a:cs typeface="Arial"/>
                <a:sym typeface="Arial"/>
              </a:rPr>
              <a:t>сердечную недостаточность:</a:t>
            </a:r>
            <a:endParaRPr dirty="0"/>
          </a:p>
          <a:p>
            <a:pPr marL="800100" lvl="1">
              <a:lnSpc>
                <a:spcPct val="100000"/>
              </a:lnSpc>
              <a:spcBef>
                <a:spcPts val="0"/>
              </a:spcBef>
              <a:buClr>
                <a:schemeClr val="accent2"/>
              </a:buClr>
              <a:buSzPts val="2400"/>
            </a:pPr>
            <a:r>
              <a:rPr lang="ru-RU" dirty="0">
                <a:solidFill>
                  <a:schemeClr val="accent2"/>
                </a:solidFill>
                <a:latin typeface="Arial"/>
                <a:ea typeface="Arial"/>
                <a:cs typeface="Arial"/>
                <a:sym typeface="Arial"/>
              </a:rPr>
              <a:t>Медленно</a:t>
            </a:r>
            <a:r>
              <a:rPr lang="ru-RU" dirty="0">
                <a:latin typeface="Arial"/>
                <a:ea typeface="Arial"/>
                <a:cs typeface="Arial"/>
                <a:sym typeface="Arial"/>
              </a:rPr>
              <a:t> вводите в/в РАСТВОРЫ, </a:t>
            </a:r>
            <a:r>
              <a:rPr lang="ru-RU" b="1" dirty="0">
                <a:latin typeface="Arial"/>
                <a:ea typeface="Arial"/>
                <a:cs typeface="Arial"/>
                <a:sym typeface="Arial"/>
              </a:rPr>
              <a:t>проверяйте</a:t>
            </a:r>
            <a:r>
              <a:rPr lang="ru-RU" dirty="0">
                <a:latin typeface="Arial"/>
                <a:ea typeface="Arial"/>
                <a:cs typeface="Arial"/>
                <a:sym typeface="Arial"/>
              </a:rPr>
              <a:t> легкие на наличие хрипов.</a:t>
            </a:r>
            <a:endParaRPr i="1" dirty="0">
              <a:latin typeface="Arial"/>
              <a:ea typeface="Arial"/>
              <a:cs typeface="Arial"/>
              <a:sym typeface="Arial"/>
            </a:endParaRPr>
          </a:p>
          <a:p>
            <a:pPr marL="800100" lvl="1">
              <a:lnSpc>
                <a:spcPct val="100000"/>
              </a:lnSpc>
              <a:spcBef>
                <a:spcPts val="0"/>
              </a:spcBef>
              <a:buSzPts val="2000"/>
            </a:pPr>
            <a:r>
              <a:rPr lang="ru-RU" dirty="0">
                <a:latin typeface="Arial"/>
                <a:ea typeface="Arial"/>
                <a:cs typeface="Arial"/>
                <a:sym typeface="Arial"/>
              </a:rPr>
              <a:t>Прекратите вводить в/в растворы, если развивается перегрузка жидкостью:</a:t>
            </a:r>
            <a:endParaRPr dirty="0"/>
          </a:p>
          <a:p>
            <a:pPr marL="1257300" lvl="2" algn="l" rtl="0">
              <a:lnSpc>
                <a:spcPct val="100000"/>
              </a:lnSpc>
              <a:spcBef>
                <a:spcPts val="0"/>
              </a:spcBef>
              <a:spcAft>
                <a:spcPts val="0"/>
              </a:spcAft>
              <a:buClr>
                <a:schemeClr val="dk1"/>
              </a:buClr>
              <a:buSzPts val="2000"/>
              <a:buFont typeface="Wingdings" panose="05000000000000000000" pitchFamily="2" charset="2"/>
              <a:buChar char="ü"/>
            </a:pPr>
            <a:r>
              <a:rPr lang="ru-RU" dirty="0">
                <a:latin typeface="Arial"/>
                <a:ea typeface="Arial"/>
                <a:cs typeface="Arial"/>
                <a:sym typeface="Arial"/>
              </a:rPr>
              <a:t>Затрудненное дыхание, хрипы, увеличение частоты дыхания, увеличение частоты сердечных сокращений</a:t>
            </a:r>
            <a:endParaRPr dirty="0"/>
          </a:p>
          <a:p>
            <a:pPr marL="800100" lvl="1">
              <a:lnSpc>
                <a:spcPct val="100000"/>
              </a:lnSpc>
              <a:spcBef>
                <a:spcPts val="0"/>
              </a:spcBef>
              <a:buSzPts val="2000"/>
            </a:pPr>
            <a:r>
              <a:rPr lang="ru-RU" dirty="0">
                <a:latin typeface="Arial"/>
                <a:ea typeface="Arial"/>
                <a:cs typeface="Arial"/>
                <a:sym typeface="Arial"/>
              </a:rPr>
              <a:t>Запланируйте срочную ПЕРЕДАЧУ / ПЕРЕВОД пациента.</a:t>
            </a:r>
            <a:endParaRPr dirty="0"/>
          </a:p>
        </p:txBody>
      </p:sp>
      <p:pic>
        <p:nvPicPr>
          <p:cNvPr id="811" name="Google Shape;811;p65"/>
          <p:cNvPicPr preferRelativeResize="0"/>
          <p:nvPr/>
        </p:nvPicPr>
        <p:blipFill rotWithShape="1">
          <a:blip r:embed="rId3">
            <a:alphaModFix/>
          </a:blip>
          <a:srcRect l="11677" t="12404" r="26050"/>
          <a:stretch/>
        </p:blipFill>
        <p:spPr>
          <a:xfrm>
            <a:off x="10171746" y="923578"/>
            <a:ext cx="1919294" cy="2374621"/>
          </a:xfrm>
          <a:prstGeom prst="rect">
            <a:avLst/>
          </a:prstGeom>
          <a:noFill/>
          <a:ln>
            <a:noFill/>
          </a:ln>
        </p:spPr>
      </p:pic>
      <p:sp>
        <p:nvSpPr>
          <p:cNvPr id="812" name="Google Shape;812;p65"/>
          <p:cNvSpPr txBox="1"/>
          <p:nvPr/>
        </p:nvSpPr>
        <p:spPr>
          <a:xfrm>
            <a:off x="10327554" y="3298195"/>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p66"/>
          <p:cNvSpPr txBox="1">
            <a:spLocks noGrp="1"/>
          </p:cNvSpPr>
          <p:nvPr>
            <p:ph type="title"/>
          </p:nvPr>
        </p:nvSpPr>
        <p:spPr>
          <a:xfrm>
            <a:off x="288185" y="25053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Лечение</a:t>
            </a:r>
            <a:endParaRPr/>
          </a:p>
        </p:txBody>
      </p:sp>
      <p:sp>
        <p:nvSpPr>
          <p:cNvPr id="819" name="Google Shape;819;p66"/>
          <p:cNvSpPr txBox="1">
            <a:spLocks noGrp="1"/>
          </p:cNvSpPr>
          <p:nvPr>
            <p:ph type="body" idx="1"/>
          </p:nvPr>
        </p:nvSpPr>
        <p:spPr>
          <a:xfrm>
            <a:off x="288184" y="1507350"/>
            <a:ext cx="9927679" cy="4843116"/>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chemeClr val="dk1"/>
              </a:buClr>
              <a:buSzPct val="100000"/>
              <a:buNone/>
            </a:pPr>
            <a:r>
              <a:rPr lang="ru-RU" dirty="0">
                <a:latin typeface="Arial"/>
                <a:ea typeface="Arial"/>
                <a:cs typeface="Arial"/>
                <a:sym typeface="Arial"/>
              </a:rPr>
              <a:t>При подозрении на </a:t>
            </a:r>
            <a:r>
              <a:rPr lang="ru-RU" b="1" dirty="0">
                <a:latin typeface="Arial"/>
                <a:ea typeface="Arial"/>
                <a:cs typeface="Arial"/>
                <a:sym typeface="Arial"/>
              </a:rPr>
              <a:t>тяжелую аллергическую реакцию:</a:t>
            </a:r>
            <a:endParaRPr dirty="0"/>
          </a:p>
          <a:p>
            <a:pPr marL="800100" lvl="1">
              <a:lnSpc>
                <a:spcPct val="100000"/>
              </a:lnSpc>
              <a:spcBef>
                <a:spcPts val="0"/>
              </a:spcBef>
              <a:buSzPct val="100000"/>
            </a:pPr>
            <a:r>
              <a:rPr lang="ru-RU" dirty="0">
                <a:latin typeface="Arial"/>
                <a:ea typeface="Arial"/>
                <a:cs typeface="Arial"/>
                <a:sym typeface="Arial"/>
              </a:rPr>
              <a:t>Дайте в/м АДРЕНАЛИН.</a:t>
            </a:r>
            <a:endParaRPr dirty="0"/>
          </a:p>
          <a:p>
            <a:pPr marL="800100" lvl="1">
              <a:lnSpc>
                <a:spcPct val="100000"/>
              </a:lnSpc>
              <a:spcBef>
                <a:spcPts val="0"/>
              </a:spcBef>
              <a:buSzPct val="100000"/>
            </a:pPr>
            <a:r>
              <a:rPr lang="ru-RU" dirty="0">
                <a:latin typeface="Arial"/>
                <a:ea typeface="Arial"/>
                <a:cs typeface="Arial"/>
                <a:sym typeface="Arial"/>
              </a:rPr>
              <a:t>Обеспечьте в/в ДОСТУП.</a:t>
            </a:r>
            <a:endParaRPr dirty="0"/>
          </a:p>
          <a:p>
            <a:pPr marL="800100" lvl="1">
              <a:lnSpc>
                <a:spcPct val="100000"/>
              </a:lnSpc>
              <a:spcBef>
                <a:spcPts val="0"/>
              </a:spcBef>
              <a:buSzPct val="100000"/>
            </a:pPr>
            <a:r>
              <a:rPr lang="ru-RU" dirty="0">
                <a:latin typeface="Arial"/>
                <a:ea typeface="Arial"/>
                <a:cs typeface="Arial"/>
                <a:sym typeface="Arial"/>
              </a:rPr>
              <a:t>Внимательно СЛЕДИТЕ за пациентом, так как действие адреналина может закончиться:</a:t>
            </a:r>
            <a:endParaRPr dirty="0"/>
          </a:p>
          <a:p>
            <a:pPr marL="1257300" lvl="2" algn="l" rtl="0">
              <a:lnSpc>
                <a:spcPct val="100000"/>
              </a:lnSpc>
              <a:spcBef>
                <a:spcPts val="0"/>
              </a:spcBef>
              <a:spcAft>
                <a:spcPts val="0"/>
              </a:spcAft>
              <a:buClr>
                <a:schemeClr val="dk1"/>
              </a:buClr>
              <a:buSzPct val="100000"/>
              <a:buFont typeface="Wingdings" panose="05000000000000000000" pitchFamily="2" charset="2"/>
              <a:buChar char="ü"/>
            </a:pPr>
            <a:r>
              <a:rPr lang="ru-RU" dirty="0">
                <a:latin typeface="Arial"/>
                <a:ea typeface="Arial"/>
                <a:cs typeface="Arial"/>
                <a:sym typeface="Arial"/>
              </a:rPr>
              <a:t>Вам может понадобиться вторая доза </a:t>
            </a:r>
            <a:endParaRPr dirty="0"/>
          </a:p>
          <a:p>
            <a:pPr marL="800100" lvl="1">
              <a:lnSpc>
                <a:spcPct val="100000"/>
              </a:lnSpc>
              <a:spcBef>
                <a:spcPts val="0"/>
              </a:spcBef>
              <a:buSzPct val="100000"/>
            </a:pPr>
            <a:r>
              <a:rPr lang="ru-RU" dirty="0">
                <a:latin typeface="Arial"/>
                <a:ea typeface="Arial"/>
                <a:cs typeface="Arial"/>
                <a:sym typeface="Arial"/>
              </a:rPr>
              <a:t>Если дыхательные пути отекли или затруднено дыхание, позаботьтесь о ПЕРЕДАЧЕ / ПЕРЕВОДЕ пациента.</a:t>
            </a:r>
            <a:endParaRPr dirty="0"/>
          </a:p>
          <a:p>
            <a:pPr marL="685800" lvl="1" indent="-87630" algn="l" rtl="0">
              <a:lnSpc>
                <a:spcPct val="100000"/>
              </a:lnSpc>
              <a:spcBef>
                <a:spcPts val="0"/>
              </a:spcBef>
              <a:spcAft>
                <a:spcPts val="0"/>
              </a:spcAft>
              <a:buClr>
                <a:schemeClr val="dk1"/>
              </a:buClr>
              <a:buSzPct val="100000"/>
              <a:buNone/>
            </a:pPr>
            <a:endParaRPr dirty="0"/>
          </a:p>
          <a:p>
            <a:pPr marL="0" lvl="0" indent="0" algn="l" rtl="0">
              <a:lnSpc>
                <a:spcPct val="100000"/>
              </a:lnSpc>
              <a:spcBef>
                <a:spcPts val="0"/>
              </a:spcBef>
              <a:spcAft>
                <a:spcPts val="0"/>
              </a:spcAft>
              <a:buClr>
                <a:schemeClr val="dk1"/>
              </a:buClr>
              <a:buSzPct val="100000"/>
              <a:buNone/>
            </a:pPr>
            <a:r>
              <a:rPr lang="ru-RU" dirty="0">
                <a:latin typeface="Arial"/>
                <a:ea typeface="Arial"/>
                <a:cs typeface="Arial"/>
                <a:sym typeface="Arial"/>
              </a:rPr>
              <a:t>При подозрении на </a:t>
            </a:r>
            <a:r>
              <a:rPr lang="ru-RU" b="1" dirty="0">
                <a:latin typeface="Arial"/>
                <a:ea typeface="Arial"/>
                <a:cs typeface="Arial"/>
                <a:sym typeface="Arial"/>
              </a:rPr>
              <a:t>травму или кровопотерю:</a:t>
            </a:r>
            <a:endParaRPr dirty="0"/>
          </a:p>
          <a:p>
            <a:pPr marL="800100" lvl="1">
              <a:lnSpc>
                <a:spcPct val="100000"/>
              </a:lnSpc>
              <a:spcBef>
                <a:spcPts val="0"/>
              </a:spcBef>
              <a:buSzPct val="100000"/>
            </a:pPr>
            <a:r>
              <a:rPr lang="ru-RU" dirty="0">
                <a:latin typeface="Arial"/>
                <a:ea typeface="Arial"/>
                <a:cs typeface="Arial"/>
                <a:sym typeface="Arial"/>
              </a:rPr>
              <a:t>Остановите кровотечение.</a:t>
            </a:r>
            <a:endParaRPr dirty="0"/>
          </a:p>
          <a:p>
            <a:pPr marL="800100" lvl="1">
              <a:lnSpc>
                <a:spcPct val="100000"/>
              </a:lnSpc>
              <a:spcBef>
                <a:spcPts val="0"/>
              </a:spcBef>
              <a:buSzPct val="100000"/>
            </a:pPr>
            <a:r>
              <a:rPr lang="ru-RU" dirty="0">
                <a:latin typeface="Arial"/>
                <a:ea typeface="Arial"/>
                <a:cs typeface="Arial"/>
                <a:sym typeface="Arial"/>
              </a:rPr>
              <a:t>Дайте в/в РАСТВОРЫ.</a:t>
            </a:r>
            <a:endParaRPr dirty="0"/>
          </a:p>
          <a:p>
            <a:pPr marL="800100" lvl="1">
              <a:lnSpc>
                <a:spcPct val="100000"/>
              </a:lnSpc>
              <a:spcBef>
                <a:spcPts val="0"/>
              </a:spcBef>
              <a:buSzPct val="100000"/>
            </a:pPr>
            <a:r>
              <a:rPr lang="ru-RU" dirty="0">
                <a:latin typeface="Arial"/>
                <a:ea typeface="Arial"/>
                <a:cs typeface="Arial"/>
                <a:sym typeface="Arial"/>
              </a:rPr>
              <a:t>Проведите тщательную оценку травмы.</a:t>
            </a:r>
            <a:endParaRPr dirty="0"/>
          </a:p>
          <a:p>
            <a:pPr marL="800100" lvl="1">
              <a:lnSpc>
                <a:spcPct val="100000"/>
              </a:lnSpc>
              <a:spcBef>
                <a:spcPts val="0"/>
              </a:spcBef>
              <a:buSzPct val="100000"/>
            </a:pPr>
            <a:r>
              <a:rPr lang="ru-RU" dirty="0">
                <a:latin typeface="Arial"/>
                <a:ea typeface="Arial"/>
                <a:cs typeface="Arial"/>
                <a:sym typeface="Arial"/>
              </a:rPr>
              <a:t>Запланируйте срочную ПЕРЕДАЧУ / ПЕРЕВОД пациента для переливания крови или хирургической помощи.</a:t>
            </a:r>
            <a:endParaRPr dirty="0"/>
          </a:p>
          <a:p>
            <a:pPr marL="685800" lvl="1" indent="-87630" algn="l" rtl="0">
              <a:lnSpc>
                <a:spcPct val="100000"/>
              </a:lnSpc>
              <a:spcBef>
                <a:spcPts val="0"/>
              </a:spcBef>
              <a:spcAft>
                <a:spcPts val="0"/>
              </a:spcAft>
              <a:buClr>
                <a:schemeClr val="dk1"/>
              </a:buClr>
              <a:buSzPct val="100000"/>
              <a:buNone/>
            </a:pPr>
            <a:endParaRPr dirty="0"/>
          </a:p>
          <a:p>
            <a:pPr marL="685800" lvl="1" indent="-87630" algn="l" rtl="0">
              <a:lnSpc>
                <a:spcPct val="100000"/>
              </a:lnSpc>
              <a:spcBef>
                <a:spcPts val="0"/>
              </a:spcBef>
              <a:spcAft>
                <a:spcPts val="0"/>
              </a:spcAft>
              <a:buClr>
                <a:schemeClr val="dk1"/>
              </a:buClr>
              <a:buSzPct val="100000"/>
              <a:buNone/>
            </a:pPr>
            <a:endParaRPr dirty="0"/>
          </a:p>
          <a:p>
            <a:pPr marL="685800" lvl="1" indent="-87630" algn="l" rtl="0">
              <a:lnSpc>
                <a:spcPct val="100000"/>
              </a:lnSpc>
              <a:spcBef>
                <a:spcPts val="0"/>
              </a:spcBef>
              <a:spcAft>
                <a:spcPts val="0"/>
              </a:spcAft>
              <a:buClr>
                <a:schemeClr val="dk1"/>
              </a:buClr>
              <a:buSzPct val="100000"/>
              <a:buNone/>
            </a:pPr>
            <a:endParaRPr dirty="0"/>
          </a:p>
        </p:txBody>
      </p:sp>
      <p:pic>
        <p:nvPicPr>
          <p:cNvPr id="820" name="Google Shape;820;p66"/>
          <p:cNvPicPr preferRelativeResize="0"/>
          <p:nvPr/>
        </p:nvPicPr>
        <p:blipFill rotWithShape="1">
          <a:blip r:embed="rId3">
            <a:alphaModFix/>
          </a:blip>
          <a:srcRect/>
          <a:stretch/>
        </p:blipFill>
        <p:spPr>
          <a:xfrm>
            <a:off x="8956604" y="2965397"/>
            <a:ext cx="2947212" cy="2053692"/>
          </a:xfrm>
          <a:prstGeom prst="rect">
            <a:avLst/>
          </a:prstGeom>
          <a:noFill/>
          <a:ln>
            <a:noFill/>
          </a:ln>
        </p:spPr>
      </p:pic>
      <p:sp>
        <p:nvSpPr>
          <p:cNvPr id="821" name="Google Shape;821;p66"/>
          <p:cNvSpPr txBox="1"/>
          <p:nvPr/>
        </p:nvSpPr>
        <p:spPr>
          <a:xfrm>
            <a:off x="9927679" y="5089040"/>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67"/>
          <p:cNvSpPr txBox="1">
            <a:spLocks noGrp="1"/>
          </p:cNvSpPr>
          <p:nvPr>
            <p:ph type="title"/>
          </p:nvPr>
        </p:nvSpPr>
        <p:spPr>
          <a:xfrm>
            <a:off x="285749" y="68131"/>
            <a:ext cx="10515600" cy="109749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rPr>
              <a:t>Вопрос из рабочей тетради № 4</a:t>
            </a:r>
            <a:endParaRPr dirty="0"/>
          </a:p>
        </p:txBody>
      </p:sp>
      <p:sp>
        <p:nvSpPr>
          <p:cNvPr id="828" name="Google Shape;828;p67"/>
          <p:cNvSpPr txBox="1">
            <a:spLocks noGrp="1"/>
          </p:cNvSpPr>
          <p:nvPr>
            <p:ph type="body" idx="1"/>
          </p:nvPr>
        </p:nvSpPr>
        <p:spPr>
          <a:xfrm>
            <a:off x="285749" y="1009305"/>
            <a:ext cx="10515600" cy="46474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sz="2400" dirty="0"/>
              <a:t>Используя приведенный выше раздел рабочей тетради, перечислите, что вы будете делать, чтобы оказать помощь следующим пациентам: </a:t>
            </a:r>
            <a:endParaRPr dirty="0"/>
          </a:p>
        </p:txBody>
      </p:sp>
      <p:pic>
        <p:nvPicPr>
          <p:cNvPr id="829" name="Google Shape;829;p67"/>
          <p:cNvPicPr preferRelativeResize="0"/>
          <p:nvPr/>
        </p:nvPicPr>
        <p:blipFill rotWithShape="1">
          <a:blip r:embed="rId3">
            <a:alphaModFix/>
          </a:blip>
          <a:srcRect/>
          <a:stretch/>
        </p:blipFill>
        <p:spPr>
          <a:xfrm>
            <a:off x="10257905" y="365124"/>
            <a:ext cx="1648346" cy="1288362"/>
          </a:xfrm>
          <a:prstGeom prst="rect">
            <a:avLst/>
          </a:prstGeom>
          <a:noFill/>
          <a:ln>
            <a:noFill/>
          </a:ln>
        </p:spPr>
      </p:pic>
      <p:graphicFrame>
        <p:nvGraphicFramePr>
          <p:cNvPr id="830" name="Google Shape;830;p67"/>
          <p:cNvGraphicFramePr/>
          <p:nvPr>
            <p:extLst>
              <p:ext uri="{D42A27DB-BD31-4B8C-83A1-F6EECF244321}">
                <p14:modId xmlns:p14="http://schemas.microsoft.com/office/powerpoint/2010/main" val="3257348035"/>
              </p:ext>
            </p:extLst>
          </p:nvPr>
        </p:nvGraphicFramePr>
        <p:xfrm>
          <a:off x="385329" y="2036468"/>
          <a:ext cx="10882750" cy="4188890"/>
        </p:xfrm>
        <a:graphic>
          <a:graphicData uri="http://schemas.openxmlformats.org/drawingml/2006/table">
            <a:tbl>
              <a:tblPr firstRow="1" bandRow="1">
                <a:noFill/>
                <a:tableStyleId>{20C7381D-B3F8-475C-8EF5-15B3D7B7B2F7}</a:tableStyleId>
              </a:tblPr>
              <a:tblGrid>
                <a:gridCol w="8226875">
                  <a:extLst>
                    <a:ext uri="{9D8B030D-6E8A-4147-A177-3AD203B41FA5}">
                      <a16:colId xmlns:a16="http://schemas.microsoft.com/office/drawing/2014/main" val="20000"/>
                    </a:ext>
                  </a:extLst>
                </a:gridCol>
                <a:gridCol w="2655875">
                  <a:extLst>
                    <a:ext uri="{9D8B030D-6E8A-4147-A177-3AD203B41FA5}">
                      <a16:colId xmlns:a16="http://schemas.microsoft.com/office/drawing/2014/main" val="20001"/>
                    </a:ext>
                  </a:extLst>
                </a:gridCol>
              </a:tblGrid>
              <a:tr h="1323750">
                <a:tc>
                  <a:txBody>
                    <a:bodyPr/>
                    <a:lstStyle/>
                    <a:p>
                      <a:pPr marL="0" marR="0" lvl="0" indent="0" algn="l" rtl="0">
                        <a:lnSpc>
                          <a:spcPct val="100000"/>
                        </a:lnSpc>
                        <a:spcBef>
                          <a:spcPts val="0"/>
                        </a:spcBef>
                        <a:spcAft>
                          <a:spcPts val="0"/>
                        </a:spcAft>
                        <a:buClr>
                          <a:schemeClr val="dk1"/>
                        </a:buClr>
                        <a:buSzPts val="2200"/>
                        <a:buFont typeface="Arial"/>
                        <a:buNone/>
                      </a:pPr>
                      <a:r>
                        <a:rPr lang="ru-RU" sz="2200" b="0" i="0" u="none" strike="noStrike" dirty="0">
                          <a:solidFill>
                            <a:schemeClr val="dk1"/>
                          </a:solidFill>
                          <a:latin typeface="Arial"/>
                          <a:ea typeface="Arial"/>
                          <a:cs typeface="Arial"/>
                          <a:sym typeface="Arial"/>
                        </a:rPr>
                        <a:t>6-летний мальчик поступил с лихорадкой. Он в состоянии шока и не выглядит недоедающим. В вашем учреждении есть оборудование для постановки инфузионной системы.  </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2200" dirty="0">
                          <a:latin typeface="Arial"/>
                          <a:ea typeface="Arial"/>
                          <a:cs typeface="Arial"/>
                          <a:sym typeface="Arial"/>
                        </a:rPr>
                        <a:t>1.</a:t>
                      </a:r>
                      <a:endParaRPr dirty="0"/>
                    </a:p>
                    <a:p>
                      <a:pPr marL="0" marR="0" lvl="0" indent="0" algn="l" rtl="0">
                        <a:spcBef>
                          <a:spcPts val="0"/>
                        </a:spcBef>
                        <a:spcAft>
                          <a:spcPts val="0"/>
                        </a:spcAft>
                        <a:buNone/>
                      </a:pPr>
                      <a:r>
                        <a:rPr lang="ru-RU" sz="2200" dirty="0">
                          <a:latin typeface="Arial"/>
                          <a:ea typeface="Arial"/>
                          <a:cs typeface="Arial"/>
                          <a:sym typeface="Arial"/>
                        </a:rPr>
                        <a:t>2.</a:t>
                      </a:r>
                      <a:endParaRPr dirty="0"/>
                    </a:p>
                    <a:p>
                      <a:pPr marL="0" marR="0" lvl="0" indent="0" algn="l" rtl="0">
                        <a:spcBef>
                          <a:spcPts val="0"/>
                        </a:spcBef>
                        <a:spcAft>
                          <a:spcPts val="0"/>
                        </a:spcAft>
                        <a:buNone/>
                      </a:pPr>
                      <a:r>
                        <a:rPr lang="ru-RU" sz="2200" dirty="0">
                          <a:latin typeface="Arial"/>
                          <a:ea typeface="Arial"/>
                          <a:cs typeface="Arial"/>
                          <a:sym typeface="Arial"/>
                        </a:rPr>
                        <a:t>3.</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324925">
                <a:tc>
                  <a:txBody>
                    <a:bodyPr/>
                    <a:lstStyle/>
                    <a:p>
                      <a:pPr marL="0" marR="0" lvl="0" indent="0" algn="l" rtl="0">
                        <a:lnSpc>
                          <a:spcPct val="100000"/>
                        </a:lnSpc>
                        <a:spcBef>
                          <a:spcPts val="0"/>
                        </a:spcBef>
                        <a:spcAft>
                          <a:spcPts val="0"/>
                        </a:spcAft>
                        <a:buClr>
                          <a:schemeClr val="dk1"/>
                        </a:buClr>
                        <a:buSzPts val="2200"/>
                        <a:buFont typeface="Arial"/>
                        <a:buNone/>
                      </a:pPr>
                      <a:r>
                        <a:rPr lang="ru-RU" sz="2200" b="0" i="0" u="none" strike="noStrike" dirty="0">
                          <a:solidFill>
                            <a:schemeClr val="dk1"/>
                          </a:solidFill>
                          <a:latin typeface="Arial"/>
                          <a:ea typeface="Arial"/>
                          <a:cs typeface="Arial"/>
                          <a:sym typeface="Arial"/>
                        </a:rPr>
                        <a:t>Молодой человек поступил после аварии на мотоцикле. У него большой кровоточащий порез на руке, а под ним – большая лужа крови. Во время осмотра он находится в состоянии шока.</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2200" dirty="0">
                          <a:latin typeface="Arial"/>
                          <a:ea typeface="Arial"/>
                          <a:cs typeface="Arial"/>
                          <a:sym typeface="Arial"/>
                        </a:rPr>
                        <a:t>1.</a:t>
                      </a:r>
                      <a:endParaRPr dirty="0"/>
                    </a:p>
                    <a:p>
                      <a:pPr marL="0" marR="0" lvl="0" indent="0" algn="l" rtl="0">
                        <a:spcBef>
                          <a:spcPts val="0"/>
                        </a:spcBef>
                        <a:spcAft>
                          <a:spcPts val="0"/>
                        </a:spcAft>
                        <a:buNone/>
                      </a:pPr>
                      <a:r>
                        <a:rPr lang="ru-RU" sz="2200" dirty="0">
                          <a:latin typeface="Arial"/>
                          <a:ea typeface="Arial"/>
                          <a:cs typeface="Arial"/>
                          <a:sym typeface="Arial"/>
                        </a:rPr>
                        <a:t>2.</a:t>
                      </a:r>
                      <a:endParaRPr dirty="0"/>
                    </a:p>
                    <a:p>
                      <a:pPr marL="0" marR="0" lvl="0" indent="0" algn="l" rtl="0">
                        <a:spcBef>
                          <a:spcPts val="0"/>
                        </a:spcBef>
                        <a:spcAft>
                          <a:spcPts val="0"/>
                        </a:spcAft>
                        <a:buNone/>
                      </a:pPr>
                      <a:r>
                        <a:rPr lang="ru-RU" sz="2200" dirty="0">
                          <a:latin typeface="Arial"/>
                          <a:ea typeface="Arial"/>
                          <a:cs typeface="Arial"/>
                          <a:sym typeface="Arial"/>
                        </a:rPr>
                        <a:t>3.</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201900">
                <a:tc>
                  <a:txBody>
                    <a:bodyPr/>
                    <a:lstStyle/>
                    <a:p>
                      <a:pPr marL="0" marR="0" lvl="0" indent="0" algn="l" rtl="0">
                        <a:spcBef>
                          <a:spcPts val="0"/>
                        </a:spcBef>
                        <a:spcAft>
                          <a:spcPts val="0"/>
                        </a:spcAft>
                        <a:buNone/>
                      </a:pPr>
                      <a:r>
                        <a:rPr lang="ru-RU" sz="2200" b="0" i="0" u="none" strike="noStrike" dirty="0">
                          <a:solidFill>
                            <a:schemeClr val="dk1"/>
                          </a:solidFill>
                          <a:latin typeface="Arial"/>
                          <a:ea typeface="Arial"/>
                          <a:cs typeface="Arial"/>
                          <a:sym typeface="Arial"/>
                        </a:rPr>
                        <a:t>30-летняя женщина поступила в больницу после того, как случайно съела креветки. Она знает, что у нее аллергия на моллюсков, ее тело покрыто красной, зудящей сыпью, и она в состоянии шока.</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2200" dirty="0">
                          <a:latin typeface="Arial"/>
                          <a:ea typeface="Arial"/>
                          <a:cs typeface="Arial"/>
                          <a:sym typeface="Arial"/>
                        </a:rPr>
                        <a:t>1.</a:t>
                      </a:r>
                      <a:endParaRPr dirty="0"/>
                    </a:p>
                    <a:p>
                      <a:pPr marL="0" marR="0" lvl="0" indent="0" algn="l" rtl="0">
                        <a:spcBef>
                          <a:spcPts val="0"/>
                        </a:spcBef>
                        <a:spcAft>
                          <a:spcPts val="0"/>
                        </a:spcAft>
                        <a:buNone/>
                      </a:pPr>
                      <a:r>
                        <a:rPr lang="ru-RU" sz="2200" dirty="0">
                          <a:latin typeface="Arial"/>
                          <a:ea typeface="Arial"/>
                          <a:cs typeface="Arial"/>
                          <a:sym typeface="Arial"/>
                        </a:rPr>
                        <a:t>2.</a:t>
                      </a:r>
                      <a:endParaRPr dirty="0"/>
                    </a:p>
                    <a:p>
                      <a:pPr marL="0" marR="0" lvl="0" indent="0" algn="l" rtl="0">
                        <a:spcBef>
                          <a:spcPts val="0"/>
                        </a:spcBef>
                        <a:spcAft>
                          <a:spcPts val="0"/>
                        </a:spcAft>
                        <a:buNone/>
                      </a:pPr>
                      <a:r>
                        <a:rPr lang="ru-RU" sz="2200" dirty="0">
                          <a:latin typeface="Arial"/>
                          <a:ea typeface="Arial"/>
                          <a:cs typeface="Arial"/>
                          <a:sym typeface="Arial"/>
                        </a:rPr>
                        <a:t>3.</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68"/>
          <p:cNvSpPr txBox="1">
            <a:spLocks noGrp="1"/>
          </p:cNvSpPr>
          <p:nvPr>
            <p:ph type="title"/>
          </p:nvPr>
        </p:nvSpPr>
        <p:spPr>
          <a:xfrm>
            <a:off x="189689" y="13814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Особые педиатрические аспекты: шок</a:t>
            </a:r>
            <a:endParaRPr/>
          </a:p>
        </p:txBody>
      </p:sp>
      <p:sp>
        <p:nvSpPr>
          <p:cNvPr id="837" name="Google Shape;837;p68"/>
          <p:cNvSpPr txBox="1">
            <a:spLocks noGrp="1"/>
          </p:cNvSpPr>
          <p:nvPr>
            <p:ph type="body" idx="1"/>
          </p:nvPr>
        </p:nvSpPr>
        <p:spPr>
          <a:xfrm>
            <a:off x="185322" y="1284098"/>
            <a:ext cx="10401398" cy="5238621"/>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Clr>
                <a:schemeClr val="dk1"/>
              </a:buClr>
              <a:buSzPts val="2200"/>
              <a:buChar char="•"/>
            </a:pPr>
            <a:r>
              <a:rPr lang="ru-RU" sz="2200" dirty="0">
                <a:latin typeface="Arial"/>
                <a:ea typeface="Arial"/>
                <a:cs typeface="Arial"/>
                <a:sym typeface="Arial"/>
              </a:rPr>
              <a:t>У детей может быстро развиться </a:t>
            </a:r>
            <a:r>
              <a:rPr lang="ru-RU" sz="2200" dirty="0">
                <a:solidFill>
                  <a:schemeClr val="accent2"/>
                </a:solidFill>
                <a:latin typeface="Arial"/>
                <a:ea typeface="Arial"/>
                <a:cs typeface="Arial"/>
                <a:sym typeface="Arial"/>
              </a:rPr>
              <a:t>шок от обезвоживания</a:t>
            </a:r>
            <a:r>
              <a:rPr lang="ru-RU" sz="2200" dirty="0">
                <a:latin typeface="Arial"/>
                <a:ea typeface="Arial"/>
                <a:cs typeface="Arial"/>
                <a:sym typeface="Arial"/>
              </a:rPr>
              <a:t>, который представляет угрозу для жизни:</a:t>
            </a:r>
            <a:endParaRPr dirty="0"/>
          </a:p>
          <a:p>
            <a:pPr marL="800100" lvl="1" algn="l" rtl="0">
              <a:lnSpc>
                <a:spcPct val="90000"/>
              </a:lnSpc>
              <a:spcBef>
                <a:spcPts val="500"/>
              </a:spcBef>
              <a:spcAft>
                <a:spcPts val="0"/>
              </a:spcAft>
              <a:buClr>
                <a:schemeClr val="dk1"/>
              </a:buClr>
              <a:buSzPts val="2200"/>
              <a:buFont typeface="Wingdings" panose="05000000000000000000" pitchFamily="2" charset="2"/>
              <a:buChar char="ü"/>
            </a:pPr>
            <a:r>
              <a:rPr lang="ru-RU" sz="2000" dirty="0">
                <a:latin typeface="Arial"/>
                <a:ea typeface="Arial"/>
                <a:cs typeface="Arial"/>
                <a:sym typeface="Arial"/>
              </a:rPr>
              <a:t>У детей относительно большая площадь поверхности тела, с которой они теряют жидкость.</a:t>
            </a:r>
            <a:endParaRPr sz="2000" dirty="0"/>
          </a:p>
          <a:p>
            <a:pPr marL="800100" lvl="1" algn="l" rtl="0">
              <a:lnSpc>
                <a:spcPct val="90000"/>
              </a:lnSpc>
              <a:spcBef>
                <a:spcPts val="500"/>
              </a:spcBef>
              <a:spcAft>
                <a:spcPts val="0"/>
              </a:spcAft>
              <a:buClr>
                <a:schemeClr val="dk1"/>
              </a:buClr>
              <a:buSzPts val="2200"/>
              <a:buFont typeface="Wingdings" panose="05000000000000000000" pitchFamily="2" charset="2"/>
              <a:buChar char="ü"/>
            </a:pPr>
            <a:r>
              <a:rPr lang="ru-RU" sz="2000" dirty="0">
                <a:latin typeface="Arial"/>
                <a:ea typeface="Arial"/>
                <a:cs typeface="Arial"/>
                <a:sym typeface="Arial"/>
              </a:rPr>
              <a:t>Особому риску подвержены младенцы и маленькие дети, которые не могут сказать, когда они хотят пить, и больше не могут пить самостоятельно.</a:t>
            </a:r>
            <a:endParaRPr sz="2000" dirty="0"/>
          </a:p>
          <a:p>
            <a:pPr marL="457200" lvl="1" indent="0" algn="l" rtl="0">
              <a:lnSpc>
                <a:spcPct val="90000"/>
              </a:lnSpc>
              <a:spcBef>
                <a:spcPts val="500"/>
              </a:spcBef>
              <a:spcAft>
                <a:spcPts val="0"/>
              </a:spcAft>
              <a:buClr>
                <a:schemeClr val="dk1"/>
              </a:buClr>
              <a:buSzPts val="2200"/>
              <a:buNone/>
            </a:pPr>
            <a:endParaRPr sz="2200" dirty="0">
              <a:latin typeface="Arial"/>
              <a:ea typeface="Arial"/>
              <a:cs typeface="Arial"/>
              <a:sym typeface="Arial"/>
            </a:endParaRPr>
          </a:p>
          <a:p>
            <a:pPr marL="228600" lvl="0" indent="-228600" algn="l" rtl="0">
              <a:lnSpc>
                <a:spcPct val="90000"/>
              </a:lnSpc>
              <a:spcBef>
                <a:spcPts val="1000"/>
              </a:spcBef>
              <a:spcAft>
                <a:spcPts val="0"/>
              </a:spcAft>
              <a:buClr>
                <a:schemeClr val="dk1"/>
              </a:buClr>
              <a:buSzPts val="2200"/>
              <a:buChar char="•"/>
            </a:pPr>
            <a:r>
              <a:rPr lang="ru-RU" sz="2200" dirty="0">
                <a:latin typeface="Arial"/>
                <a:ea typeface="Arial"/>
                <a:cs typeface="Arial"/>
                <a:sym typeface="Arial"/>
              </a:rPr>
              <a:t>Оценка шока у детей:</a:t>
            </a:r>
            <a:endParaRPr dirty="0"/>
          </a:p>
          <a:p>
            <a:pPr marL="800100" lvl="1" algn="l" rtl="0">
              <a:lnSpc>
                <a:spcPct val="90000"/>
              </a:lnSpc>
              <a:spcBef>
                <a:spcPts val="500"/>
              </a:spcBef>
              <a:spcAft>
                <a:spcPts val="0"/>
              </a:spcAft>
              <a:buClr>
                <a:schemeClr val="dk1"/>
              </a:buClr>
              <a:buSzPts val="2200"/>
              <a:buFont typeface="Wingdings" panose="05000000000000000000" pitchFamily="2" charset="2"/>
              <a:buChar char="ü"/>
            </a:pPr>
            <a:r>
              <a:rPr lang="ru-RU" sz="2000" dirty="0">
                <a:latin typeface="Arial"/>
                <a:ea typeface="Arial"/>
                <a:cs typeface="Arial"/>
                <a:sym typeface="Arial"/>
              </a:rPr>
              <a:t>Клиническое определение, основанное на рекомендациях ВОЗ: холодные конечности, время наполнения капилляров &gt;3 секунд, слабый и учащенный пульс </a:t>
            </a:r>
            <a:endParaRPr sz="2000" dirty="0"/>
          </a:p>
          <a:p>
            <a:pPr marL="800100" lvl="1" algn="l" rtl="0">
              <a:lnSpc>
                <a:spcPct val="90000"/>
              </a:lnSpc>
              <a:spcBef>
                <a:spcPts val="500"/>
              </a:spcBef>
              <a:spcAft>
                <a:spcPts val="0"/>
              </a:spcAft>
              <a:buClr>
                <a:schemeClr val="dk1"/>
              </a:buClr>
              <a:buSzPts val="2200"/>
              <a:buFont typeface="Wingdings" panose="05000000000000000000" pitchFamily="2" charset="2"/>
              <a:buChar char="ü"/>
            </a:pPr>
            <a:r>
              <a:rPr lang="ru-RU" sz="2000" dirty="0">
                <a:latin typeface="Arial"/>
                <a:ea typeface="Arial"/>
                <a:cs typeface="Arial"/>
                <a:sym typeface="Arial"/>
              </a:rPr>
              <a:t>К другим важным признакам низкой перфузии относятся низкое артериальное давление, учащенное дыхание, изменение психического статуса, снижение диуреза, признаки дегидратации.</a:t>
            </a:r>
            <a:endParaRPr sz="2000" dirty="0"/>
          </a:p>
        </p:txBody>
      </p:sp>
      <p:pic>
        <p:nvPicPr>
          <p:cNvPr id="838" name="Google Shape;838;p68" descr="Logo&#10;&#10;Description automatically generated"/>
          <p:cNvPicPr preferRelativeResize="0"/>
          <p:nvPr/>
        </p:nvPicPr>
        <p:blipFill rotWithShape="1">
          <a:blip r:embed="rId3">
            <a:alphaModFix/>
          </a:blip>
          <a:srcRect/>
          <a:stretch/>
        </p:blipFill>
        <p:spPr>
          <a:xfrm>
            <a:off x="9612548" y="2888974"/>
            <a:ext cx="2131435" cy="1465179"/>
          </a:xfrm>
          <a:prstGeom prst="rect">
            <a:avLst/>
          </a:prstGeom>
          <a:noFill/>
          <a:ln>
            <a:noFill/>
          </a:ln>
        </p:spPr>
      </p:pic>
      <p:sp>
        <p:nvSpPr>
          <p:cNvPr id="839" name="Google Shape;839;p68"/>
          <p:cNvSpPr txBox="1"/>
          <p:nvPr/>
        </p:nvSpPr>
        <p:spPr>
          <a:xfrm>
            <a:off x="10243192" y="4409906"/>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69"/>
          <p:cNvSpPr txBox="1">
            <a:spLocks noGrp="1"/>
          </p:cNvSpPr>
          <p:nvPr>
            <p:ph type="title"/>
          </p:nvPr>
        </p:nvSpPr>
        <p:spPr>
          <a:xfrm>
            <a:off x="319391" y="38133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Признаки обезвоживания у детей: </a:t>
            </a:r>
            <a:br>
              <a:rPr lang="ru-RU" sz="4000">
                <a:solidFill>
                  <a:srgbClr val="1F3864"/>
                </a:solidFill>
              </a:rPr>
            </a:br>
            <a:r>
              <a:rPr lang="ru-RU" sz="4000">
                <a:solidFill>
                  <a:schemeClr val="accent2"/>
                </a:solidFill>
              </a:rPr>
              <a:t>Признаки опасности  </a:t>
            </a:r>
            <a:endParaRPr/>
          </a:p>
        </p:txBody>
      </p:sp>
      <p:sp>
        <p:nvSpPr>
          <p:cNvPr id="846" name="Google Shape;846;p69"/>
          <p:cNvSpPr txBox="1">
            <a:spLocks noGrp="1"/>
          </p:cNvSpPr>
          <p:nvPr>
            <p:ph type="body" idx="1"/>
          </p:nvPr>
        </p:nvSpPr>
        <p:spPr>
          <a:xfrm>
            <a:off x="384243" y="1825625"/>
            <a:ext cx="10733116" cy="4351338"/>
          </a:xfrm>
          <a:prstGeom prst="rect">
            <a:avLst/>
          </a:prstGeom>
          <a:noFill/>
          <a:ln>
            <a:noFill/>
          </a:ln>
        </p:spPr>
        <p:txBody>
          <a:bodyPr spcFirstLastPara="1" wrap="square" lIns="91425" tIns="45700" rIns="91425" bIns="45700" anchor="ctr" anchorCtr="0">
            <a:normAutofit lnSpcReduction="10000"/>
          </a:bodyPr>
          <a:lstStyle/>
          <a:p>
            <a:pPr marL="228600" lvl="0" indent="-228600" algn="l" rtl="0">
              <a:lnSpc>
                <a:spcPct val="90000"/>
              </a:lnSpc>
              <a:spcBef>
                <a:spcPts val="0"/>
              </a:spcBef>
              <a:spcAft>
                <a:spcPts val="0"/>
              </a:spcAft>
              <a:buClr>
                <a:schemeClr val="dk1"/>
              </a:buClr>
              <a:buSzPts val="2800"/>
              <a:buChar char="•"/>
            </a:pPr>
            <a:r>
              <a:rPr lang="ru-RU" dirty="0">
                <a:latin typeface="Arial"/>
                <a:ea typeface="Arial"/>
                <a:cs typeface="Arial"/>
                <a:sym typeface="Arial"/>
              </a:rPr>
              <a:t>Очень сухая ротовая полость и губы</a:t>
            </a:r>
            <a:endParaRPr dirty="0"/>
          </a:p>
          <a:p>
            <a:pPr marL="228600" lvl="0" indent="-228600" algn="l" rtl="0">
              <a:lnSpc>
                <a:spcPct val="90000"/>
              </a:lnSpc>
              <a:spcBef>
                <a:spcPts val="1000"/>
              </a:spcBef>
              <a:spcAft>
                <a:spcPts val="0"/>
              </a:spcAft>
              <a:buClr>
                <a:schemeClr val="accent2"/>
              </a:buClr>
              <a:buSzPts val="2800"/>
              <a:buChar char="•"/>
            </a:pPr>
            <a:r>
              <a:rPr lang="ru-RU" dirty="0">
                <a:solidFill>
                  <a:schemeClr val="accent2"/>
                </a:solidFill>
                <a:latin typeface="Arial"/>
                <a:ea typeface="Arial"/>
                <a:cs typeface="Arial"/>
                <a:sym typeface="Arial"/>
              </a:rPr>
              <a:t>Летаргия </a:t>
            </a:r>
            <a:r>
              <a:rPr lang="ru-RU" dirty="0">
                <a:latin typeface="Arial"/>
                <a:ea typeface="Arial"/>
                <a:cs typeface="Arial"/>
                <a:sym typeface="Arial"/>
              </a:rPr>
              <a:t>(чрезмерная сонливость, замедленная реакция, ребенок не взаимодействует с другими) </a:t>
            </a:r>
            <a:endParaRPr dirty="0"/>
          </a:p>
          <a:p>
            <a:pPr marL="228600" lvl="0" indent="-228600" algn="l" rtl="0">
              <a:lnSpc>
                <a:spcPct val="90000"/>
              </a:lnSpc>
              <a:spcBef>
                <a:spcPts val="1000"/>
              </a:spcBef>
              <a:spcAft>
                <a:spcPts val="0"/>
              </a:spcAft>
              <a:buClr>
                <a:schemeClr val="dk1"/>
              </a:buClr>
              <a:buSzPts val="2800"/>
              <a:buChar char="•"/>
            </a:pPr>
            <a:r>
              <a:rPr lang="ru-RU" dirty="0">
                <a:latin typeface="Arial"/>
                <a:ea typeface="Arial"/>
                <a:cs typeface="Arial"/>
                <a:sym typeface="Arial"/>
              </a:rPr>
              <a:t>Запавшие глаза</a:t>
            </a:r>
            <a:endParaRPr dirty="0"/>
          </a:p>
          <a:p>
            <a:pPr marL="228600" lvl="0" indent="-228600" algn="l" rtl="0">
              <a:lnSpc>
                <a:spcPct val="90000"/>
              </a:lnSpc>
              <a:spcBef>
                <a:spcPts val="1000"/>
              </a:spcBef>
              <a:spcAft>
                <a:spcPts val="0"/>
              </a:spcAft>
              <a:buClr>
                <a:schemeClr val="dk1"/>
              </a:buClr>
              <a:buSzPts val="2800"/>
              <a:buChar char="•"/>
            </a:pPr>
            <a:r>
              <a:rPr lang="ru-RU" dirty="0">
                <a:latin typeface="Arial"/>
                <a:ea typeface="Arial"/>
                <a:cs typeface="Arial"/>
                <a:sym typeface="Arial"/>
              </a:rPr>
              <a:t>Небольшое количество темной мочи</a:t>
            </a:r>
            <a:endParaRPr dirty="0"/>
          </a:p>
          <a:p>
            <a:pPr marL="228600" lvl="0" indent="-228600" algn="l" rtl="0">
              <a:lnSpc>
                <a:spcPct val="90000"/>
              </a:lnSpc>
              <a:spcBef>
                <a:spcPts val="1000"/>
              </a:spcBef>
              <a:spcAft>
                <a:spcPts val="0"/>
              </a:spcAft>
              <a:buClr>
                <a:schemeClr val="dk1"/>
              </a:buClr>
              <a:buSzPts val="2800"/>
              <a:buChar char="•"/>
            </a:pPr>
            <a:r>
              <a:rPr lang="ru-RU" dirty="0">
                <a:latin typeface="Arial"/>
                <a:ea typeface="Arial"/>
                <a:cs typeface="Arial"/>
                <a:sym typeface="Arial"/>
              </a:rPr>
              <a:t>Впалый родничок у младенцев до 1 года</a:t>
            </a:r>
            <a:endParaRPr dirty="0"/>
          </a:p>
          <a:p>
            <a:pPr marL="228600" lvl="0" indent="-228600" algn="l" rtl="0">
              <a:lnSpc>
                <a:spcPct val="90000"/>
              </a:lnSpc>
              <a:spcBef>
                <a:spcPts val="1000"/>
              </a:spcBef>
              <a:spcAft>
                <a:spcPts val="0"/>
              </a:spcAft>
              <a:buClr>
                <a:schemeClr val="dk1"/>
              </a:buClr>
              <a:buSzPts val="2800"/>
              <a:buChar char="•"/>
            </a:pPr>
            <a:r>
              <a:rPr lang="ru-RU" dirty="0">
                <a:latin typeface="Arial"/>
                <a:ea typeface="Arial"/>
                <a:cs typeface="Arial"/>
                <a:sym typeface="Arial"/>
              </a:rPr>
              <a:t>Замедленная </a:t>
            </a:r>
            <a:r>
              <a:rPr lang="ru-RU" dirty="0" err="1">
                <a:latin typeface="Arial"/>
                <a:ea typeface="Arial"/>
                <a:cs typeface="Arial"/>
                <a:sym typeface="Arial"/>
              </a:rPr>
              <a:t>рекапилляризация</a:t>
            </a:r>
            <a:r>
              <a:rPr lang="ru-RU" dirty="0">
                <a:latin typeface="Arial"/>
                <a:ea typeface="Arial"/>
                <a:cs typeface="Arial"/>
                <a:sym typeface="Arial"/>
              </a:rPr>
              <a:t> (свыше 3 секунд)</a:t>
            </a:r>
            <a:endParaRPr dirty="0"/>
          </a:p>
          <a:p>
            <a:pPr marL="228600" lvl="0" indent="-228600" algn="l" rtl="0">
              <a:lnSpc>
                <a:spcPct val="90000"/>
              </a:lnSpc>
              <a:spcBef>
                <a:spcPts val="1000"/>
              </a:spcBef>
              <a:spcAft>
                <a:spcPts val="0"/>
              </a:spcAft>
              <a:buClr>
                <a:schemeClr val="dk1"/>
              </a:buClr>
              <a:buSzPts val="2800"/>
              <a:buChar char="•"/>
            </a:pPr>
            <a:r>
              <a:rPr lang="ru-RU" dirty="0">
                <a:latin typeface="Arial"/>
                <a:ea typeface="Arial"/>
                <a:cs typeface="Arial"/>
                <a:sym typeface="Arial"/>
              </a:rPr>
              <a:t>Аномальный кожный щипковый тест</a:t>
            </a:r>
            <a:endParaRPr dirty="0"/>
          </a:p>
          <a:p>
            <a:pPr marL="228600" lvl="0" indent="-228600" algn="l" rtl="0">
              <a:lnSpc>
                <a:spcPct val="90000"/>
              </a:lnSpc>
              <a:spcBef>
                <a:spcPts val="1000"/>
              </a:spcBef>
              <a:spcAft>
                <a:spcPts val="0"/>
              </a:spcAft>
              <a:buClr>
                <a:schemeClr val="dk1"/>
              </a:buClr>
              <a:buSzPts val="2800"/>
              <a:buChar char="•"/>
            </a:pPr>
            <a:r>
              <a:rPr lang="ru-RU" dirty="0">
                <a:latin typeface="Arial"/>
                <a:ea typeface="Arial"/>
                <a:cs typeface="Arial"/>
                <a:sym typeface="Arial"/>
              </a:rPr>
              <a:t>Бледность</a:t>
            </a:r>
            <a:endParaRPr dirty="0"/>
          </a:p>
        </p:txBody>
      </p:sp>
      <p:sp>
        <p:nvSpPr>
          <p:cNvPr id="847" name="Google Shape;847;p69"/>
          <p:cNvSpPr txBox="1"/>
          <p:nvPr/>
        </p:nvSpPr>
        <p:spPr>
          <a:xfrm>
            <a:off x="6096000" y="1825625"/>
            <a:ext cx="5538952" cy="4351338"/>
          </a:xfrm>
          <a:prstGeom prst="rect">
            <a:avLst/>
          </a:prstGeom>
          <a:noFill/>
          <a:ln>
            <a:noFill/>
          </a:ln>
        </p:spPr>
        <p:txBody>
          <a:bodyPr spcFirstLastPara="1" wrap="square" lIns="91425" tIns="45700" rIns="91425" bIns="45700" anchor="t" anchorCtr="0">
            <a:normAutofit/>
          </a:bodyPr>
          <a:lstStyle/>
          <a:p>
            <a:pPr marL="228600" marR="0" lvl="0" indent="-50800" algn="l" rtl="0">
              <a:lnSpc>
                <a:spcPct val="90000"/>
              </a:lnSpc>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p:txBody>
      </p:sp>
      <p:sp>
        <p:nvSpPr>
          <p:cNvPr id="848" name="Google Shape;848;p69"/>
          <p:cNvSpPr/>
          <p:nvPr/>
        </p:nvSpPr>
        <p:spPr>
          <a:xfrm>
            <a:off x="10451329" y="-331261"/>
            <a:ext cx="1804941" cy="24006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2"/>
              </a:buClr>
              <a:buSzPts val="15000"/>
              <a:buFont typeface="Calibri"/>
              <a:buNone/>
            </a:pPr>
            <a:r>
              <a:rPr lang="ru-RU" sz="15000" b="1" i="0" u="none" strike="noStrike" cap="none">
                <a:solidFill>
                  <a:schemeClr val="accent2"/>
                </a:solidFill>
                <a:latin typeface="Calibri"/>
                <a:ea typeface="Calibri"/>
                <a:cs typeface="Calibri"/>
                <a:sym typeface="Calibri"/>
              </a:rPr>
              <a:t>!</a:t>
            </a:r>
            <a:endParaRPr/>
          </a:p>
        </p:txBody>
      </p:sp>
      <p:pic>
        <p:nvPicPr>
          <p:cNvPr id="849" name="Google Shape;849;p69" descr="A picture containing text, vector graphics&#10;&#10;Description automatically generated"/>
          <p:cNvPicPr preferRelativeResize="0"/>
          <p:nvPr/>
        </p:nvPicPr>
        <p:blipFill rotWithShape="1">
          <a:blip r:embed="rId3">
            <a:alphaModFix/>
          </a:blip>
          <a:srcRect/>
          <a:stretch/>
        </p:blipFill>
        <p:spPr>
          <a:xfrm>
            <a:off x="9027931" y="2664980"/>
            <a:ext cx="2743200" cy="1913114"/>
          </a:xfrm>
          <a:prstGeom prst="rect">
            <a:avLst/>
          </a:prstGeom>
          <a:noFill/>
          <a:ln>
            <a:noFill/>
          </a:ln>
        </p:spPr>
      </p:pic>
      <p:sp>
        <p:nvSpPr>
          <p:cNvPr id="850" name="Google Shape;850;p69"/>
          <p:cNvSpPr txBox="1"/>
          <p:nvPr/>
        </p:nvSpPr>
        <p:spPr>
          <a:xfrm>
            <a:off x="9589208" y="4481275"/>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pic>
        <p:nvPicPr>
          <p:cNvPr id="851" name="Google Shape;851;p69"/>
          <p:cNvPicPr preferRelativeResize="0"/>
          <p:nvPr/>
        </p:nvPicPr>
        <p:blipFill rotWithShape="1">
          <a:blip r:embed="rId4">
            <a:alphaModFix/>
          </a:blip>
          <a:srcRect t="30364" b="14588"/>
          <a:stretch/>
        </p:blipFill>
        <p:spPr>
          <a:xfrm>
            <a:off x="7113040" y="5173679"/>
            <a:ext cx="4056610" cy="1385502"/>
          </a:xfrm>
          <a:prstGeom prst="rect">
            <a:avLst/>
          </a:prstGeom>
          <a:noFill/>
          <a:ln>
            <a:noFill/>
          </a:ln>
        </p:spPr>
      </p:pic>
      <p:sp>
        <p:nvSpPr>
          <p:cNvPr id="852" name="Google Shape;852;p69"/>
          <p:cNvSpPr txBox="1"/>
          <p:nvPr/>
        </p:nvSpPr>
        <p:spPr>
          <a:xfrm>
            <a:off x="8259602" y="6241352"/>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rPr>
              <a:t>Протокол ABCDE </a:t>
            </a:r>
            <a:endParaRPr dirty="0"/>
          </a:p>
        </p:txBody>
      </p:sp>
      <p:sp>
        <p:nvSpPr>
          <p:cNvPr id="267" name="Google Shape;26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700"/>
              <a:buNone/>
            </a:pPr>
            <a:r>
              <a:rPr lang="ru-RU" b="1" dirty="0">
                <a:solidFill>
                  <a:schemeClr val="accent2"/>
                </a:solidFill>
                <a:latin typeface="Arial"/>
                <a:ea typeface="Arial"/>
                <a:cs typeface="Arial"/>
                <a:sym typeface="Arial"/>
              </a:rPr>
              <a:t>ПОМНИТЕ</a:t>
            </a:r>
            <a:r>
              <a:rPr lang="ru-RU" dirty="0">
                <a:solidFill>
                  <a:schemeClr val="accent2"/>
                </a:solidFill>
                <a:latin typeface="Arial"/>
                <a:ea typeface="Arial"/>
                <a:cs typeface="Arial"/>
                <a:sym typeface="Arial"/>
              </a:rPr>
              <a:t> </a:t>
            </a:r>
            <a:r>
              <a:rPr lang="ru-RU" dirty="0">
                <a:latin typeface="Arial"/>
                <a:ea typeface="Arial"/>
                <a:cs typeface="Arial"/>
                <a:sym typeface="Arial"/>
              </a:rPr>
              <a:t>…………</a:t>
            </a:r>
            <a:endParaRPr dirty="0"/>
          </a:p>
          <a:p>
            <a:pPr marL="0" lvl="0" indent="0" algn="l" rtl="0">
              <a:lnSpc>
                <a:spcPct val="90000"/>
              </a:lnSpc>
              <a:spcBef>
                <a:spcPts val="0"/>
              </a:spcBef>
              <a:spcAft>
                <a:spcPts val="0"/>
              </a:spcAft>
              <a:buClr>
                <a:schemeClr val="dk1"/>
              </a:buClr>
              <a:buSzPts val="700"/>
              <a:buNone/>
            </a:pPr>
            <a:endParaRPr dirty="0"/>
          </a:p>
          <a:p>
            <a:pPr marL="0" lvl="0" indent="0" algn="l" rtl="0">
              <a:lnSpc>
                <a:spcPct val="90000"/>
              </a:lnSpc>
              <a:spcBef>
                <a:spcPts val="0"/>
              </a:spcBef>
              <a:spcAft>
                <a:spcPts val="0"/>
              </a:spcAft>
              <a:buClr>
                <a:schemeClr val="dk1"/>
              </a:buClr>
              <a:buSzPts val="700"/>
              <a:buNone/>
            </a:pPr>
            <a:r>
              <a:rPr lang="ru-RU" dirty="0">
                <a:latin typeface="Arial"/>
                <a:ea typeface="Arial"/>
                <a:cs typeface="Arial"/>
                <a:sym typeface="Arial"/>
              </a:rPr>
              <a:t>Всегда начинайте с протокола ABCDE И </a:t>
            </a:r>
            <a:r>
              <a:rPr lang="ru-RU" dirty="0"/>
              <a:t>устраняйте</a:t>
            </a:r>
            <a:r>
              <a:rPr lang="ru-RU" dirty="0">
                <a:latin typeface="Arial"/>
                <a:ea typeface="Arial"/>
                <a:cs typeface="Arial"/>
                <a:sym typeface="Arial"/>
              </a:rPr>
              <a:t> угрожающие жизни состояния.</a:t>
            </a:r>
            <a:endParaRPr dirty="0"/>
          </a:p>
          <a:p>
            <a:pPr marL="0" lvl="0" indent="0" algn="l" rtl="0">
              <a:lnSpc>
                <a:spcPct val="90000"/>
              </a:lnSpc>
              <a:spcBef>
                <a:spcPts val="0"/>
              </a:spcBef>
              <a:spcAft>
                <a:spcPts val="0"/>
              </a:spcAft>
              <a:buClr>
                <a:schemeClr val="dk1"/>
              </a:buClr>
              <a:buSzPts val="700"/>
              <a:buNone/>
            </a:pPr>
            <a:endParaRPr dirty="0">
              <a:solidFill>
                <a:schemeClr val="dk1"/>
              </a:solidFill>
            </a:endParaRPr>
          </a:p>
          <a:p>
            <a:pPr marL="0" lvl="0" indent="0" algn="l" rtl="0">
              <a:lnSpc>
                <a:spcPct val="90000"/>
              </a:lnSpc>
              <a:spcBef>
                <a:spcPts val="0"/>
              </a:spcBef>
              <a:spcAft>
                <a:spcPts val="0"/>
              </a:spcAft>
              <a:buClr>
                <a:schemeClr val="dk1"/>
              </a:buClr>
              <a:buSzPts val="700"/>
              <a:buNone/>
            </a:pPr>
            <a:r>
              <a:rPr lang="ru-RU" dirty="0">
                <a:solidFill>
                  <a:schemeClr val="dk1"/>
                </a:solidFill>
                <a:latin typeface="Arial"/>
                <a:ea typeface="Arial"/>
                <a:cs typeface="Arial"/>
                <a:sym typeface="Arial"/>
              </a:rPr>
              <a:t>Затем соберите </a:t>
            </a:r>
            <a:r>
              <a:rPr lang="ru-RU" b="1" dirty="0">
                <a:solidFill>
                  <a:schemeClr val="dk1"/>
                </a:solidFill>
                <a:latin typeface="Arial"/>
                <a:ea typeface="Arial"/>
                <a:cs typeface="Arial"/>
                <a:sym typeface="Arial"/>
              </a:rPr>
              <a:t>анамнез по схеме SAMPLE</a:t>
            </a:r>
            <a:r>
              <a:rPr lang="ru-RU" dirty="0">
                <a:solidFill>
                  <a:schemeClr val="dk1"/>
                </a:solidFill>
                <a:latin typeface="Arial"/>
                <a:ea typeface="Arial"/>
                <a:cs typeface="Arial"/>
                <a:sym typeface="Arial"/>
              </a:rPr>
              <a:t>.</a:t>
            </a:r>
            <a:endParaRPr dirty="0"/>
          </a:p>
          <a:p>
            <a:pPr marL="0" lvl="0" indent="0" algn="l" rtl="0">
              <a:lnSpc>
                <a:spcPct val="90000"/>
              </a:lnSpc>
              <a:spcBef>
                <a:spcPts val="0"/>
              </a:spcBef>
              <a:spcAft>
                <a:spcPts val="0"/>
              </a:spcAft>
              <a:buClr>
                <a:schemeClr val="dk1"/>
              </a:buClr>
              <a:buSzPts val="700"/>
              <a:buNone/>
            </a:pPr>
            <a:endParaRPr dirty="0">
              <a:solidFill>
                <a:schemeClr val="dk1"/>
              </a:solidFill>
            </a:endParaRPr>
          </a:p>
          <a:p>
            <a:pPr marL="0" lvl="0" indent="0" algn="l" rtl="0">
              <a:lnSpc>
                <a:spcPct val="90000"/>
              </a:lnSpc>
              <a:spcBef>
                <a:spcPts val="0"/>
              </a:spcBef>
              <a:spcAft>
                <a:spcPts val="0"/>
              </a:spcAft>
              <a:buClr>
                <a:schemeClr val="dk1"/>
              </a:buClr>
              <a:buSzPts val="700"/>
              <a:buNone/>
            </a:pPr>
            <a:r>
              <a:rPr lang="ru-RU" dirty="0">
                <a:latin typeface="Arial"/>
                <a:ea typeface="Arial"/>
                <a:cs typeface="Arial"/>
                <a:sym typeface="Arial"/>
              </a:rPr>
              <a:t>Затем проводите </a:t>
            </a:r>
            <a:r>
              <a:rPr lang="ru-RU" u="sng" dirty="0">
                <a:latin typeface="Arial"/>
                <a:ea typeface="Arial"/>
                <a:cs typeface="Arial"/>
                <a:sym typeface="Arial"/>
              </a:rPr>
              <a:t>вторичное обследование</a:t>
            </a:r>
            <a:r>
              <a:rPr lang="ru-RU" dirty="0">
                <a:latin typeface="Arial"/>
                <a:ea typeface="Arial"/>
                <a:cs typeface="Arial"/>
                <a:sym typeface="Arial"/>
              </a:rPr>
              <a:t>. </a:t>
            </a:r>
            <a:r>
              <a:rPr lang="ru-RU" dirty="0">
                <a:solidFill>
                  <a:schemeClr val="dk1"/>
                </a:solidFill>
                <a:latin typeface="Arial"/>
                <a:ea typeface="Arial"/>
                <a:cs typeface="Arial"/>
                <a:sym typeface="Arial"/>
              </a:rPr>
              <a:t> </a:t>
            </a:r>
            <a:r>
              <a:rPr lang="ru-RU" sz="3200" dirty="0">
                <a:solidFill>
                  <a:schemeClr val="dk1"/>
                </a:solidFill>
                <a:latin typeface="Arial"/>
                <a:ea typeface="Arial"/>
                <a:cs typeface="Arial"/>
                <a:sym typeface="Arial"/>
              </a:rPr>
              <a:t> </a:t>
            </a: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268" name="Google Shape;268;p7"/>
          <p:cNvSpPr/>
          <p:nvPr/>
        </p:nvSpPr>
        <p:spPr>
          <a:xfrm>
            <a:off x="8719426" y="1526478"/>
            <a:ext cx="4197455" cy="24006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2"/>
              </a:buClr>
              <a:buSzPts val="15000"/>
              <a:buFont typeface="Calibri"/>
              <a:buNone/>
            </a:pPr>
            <a:r>
              <a:rPr lang="ru-RU" sz="15000" b="1" i="0" u="none" strike="noStrike" cap="none">
                <a:solidFill>
                  <a:schemeClr val="accent2"/>
                </a:solidFill>
                <a:latin typeface="Calibri"/>
                <a:ea typeface="Calibri"/>
                <a:cs typeface="Calibri"/>
                <a:sym typeface="Calibri"/>
              </a:rPr>
              <a:t>!</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70"/>
          <p:cNvSpPr txBox="1">
            <a:spLocks noGrp="1"/>
          </p:cNvSpPr>
          <p:nvPr>
            <p:ph type="title"/>
          </p:nvPr>
        </p:nvSpPr>
        <p:spPr>
          <a:xfrm>
            <a:off x="80865" y="-3435"/>
            <a:ext cx="1211113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latin typeface="Arial"/>
                <a:ea typeface="Arial"/>
                <a:cs typeface="Arial"/>
                <a:sym typeface="Arial"/>
              </a:rPr>
              <a:t>Особые педиатрические аспекты: общие причины</a:t>
            </a:r>
            <a:endParaRPr dirty="0"/>
          </a:p>
        </p:txBody>
      </p:sp>
      <p:sp>
        <p:nvSpPr>
          <p:cNvPr id="859" name="Google Shape;859;p70"/>
          <p:cNvSpPr txBox="1">
            <a:spLocks noGrp="1"/>
          </p:cNvSpPr>
          <p:nvPr>
            <p:ph type="body" idx="1"/>
          </p:nvPr>
        </p:nvSpPr>
        <p:spPr>
          <a:xfrm>
            <a:off x="299429" y="1173273"/>
            <a:ext cx="9846369" cy="5206262"/>
          </a:xfrm>
          <a:prstGeom prst="rect">
            <a:avLst/>
          </a:prstGeom>
          <a:noFill/>
          <a:ln>
            <a:noFill/>
          </a:ln>
        </p:spPr>
        <p:txBody>
          <a:bodyPr spcFirstLastPara="1" wrap="square" lIns="91425" tIns="45700" rIns="91425" bIns="45700" anchor="ctr" anchorCtr="0">
            <a:noAutofit/>
          </a:bodyPr>
          <a:lstStyle/>
          <a:p>
            <a:pPr marL="228600" lvl="0" indent="-228600" algn="l" rtl="0">
              <a:lnSpc>
                <a:spcPct val="100000"/>
              </a:lnSpc>
              <a:spcBef>
                <a:spcPts val="0"/>
              </a:spcBef>
              <a:spcAft>
                <a:spcPts val="0"/>
              </a:spcAft>
              <a:buClr>
                <a:schemeClr val="dk1"/>
              </a:buClr>
              <a:buSzPts val="2200"/>
              <a:buChar char="•"/>
            </a:pPr>
            <a:r>
              <a:rPr lang="ru-RU" sz="2200" dirty="0">
                <a:latin typeface="Arial"/>
                <a:ea typeface="Arial"/>
                <a:cs typeface="Arial"/>
                <a:sym typeface="Arial"/>
              </a:rPr>
              <a:t>Гастроэнтерит вызывает внезапный приступ </a:t>
            </a:r>
            <a:r>
              <a:rPr lang="ru-RU" sz="2200" b="1" dirty="0">
                <a:latin typeface="Arial"/>
                <a:ea typeface="Arial"/>
                <a:cs typeface="Arial"/>
                <a:sym typeface="Arial"/>
              </a:rPr>
              <a:t>рвоты и диареи </a:t>
            </a:r>
            <a:r>
              <a:rPr lang="ru-RU" sz="2200" dirty="0">
                <a:latin typeface="Arial"/>
                <a:ea typeface="Arial"/>
                <a:cs typeface="Arial"/>
                <a:sym typeface="Arial"/>
              </a:rPr>
              <a:t>с болями в животе и лихорадкой.</a:t>
            </a:r>
            <a:endParaRPr dirty="0"/>
          </a:p>
          <a:p>
            <a:pPr marL="228600" lvl="0" indent="-228600" algn="l" rtl="0">
              <a:lnSpc>
                <a:spcPct val="100000"/>
              </a:lnSpc>
              <a:spcBef>
                <a:spcPts val="1000"/>
              </a:spcBef>
              <a:spcAft>
                <a:spcPts val="0"/>
              </a:spcAft>
              <a:buClr>
                <a:schemeClr val="dk1"/>
              </a:buClr>
              <a:buSzPts val="2200"/>
              <a:buChar char="•"/>
            </a:pPr>
            <a:r>
              <a:rPr lang="ru-RU" sz="2200" b="1" dirty="0">
                <a:latin typeface="Arial"/>
                <a:ea typeface="Arial"/>
                <a:cs typeface="Arial"/>
                <a:sym typeface="Arial"/>
              </a:rPr>
              <a:t>Рвота без диареи </a:t>
            </a:r>
            <a:r>
              <a:rPr lang="ru-RU" sz="2200" dirty="0">
                <a:latin typeface="Arial"/>
                <a:ea typeface="Arial"/>
                <a:cs typeface="Arial"/>
                <a:sym typeface="Arial"/>
              </a:rPr>
              <a:t>может указывать на повышенное внутричерепное давление (травма или опухоль или отёк мозга) или непроходимость кишечника.</a:t>
            </a:r>
            <a:endParaRPr dirty="0"/>
          </a:p>
          <a:p>
            <a:pPr marL="800100" lvl="1" algn="l" rtl="0">
              <a:lnSpc>
                <a:spcPct val="100000"/>
              </a:lnSpc>
              <a:spcBef>
                <a:spcPts val="500"/>
              </a:spcBef>
              <a:spcAft>
                <a:spcPts val="0"/>
              </a:spcAft>
              <a:buClr>
                <a:schemeClr val="dk1"/>
              </a:buClr>
              <a:buSzPts val="2200"/>
              <a:buFont typeface="Wingdings" panose="05000000000000000000" pitchFamily="2" charset="2"/>
              <a:buChar char="ü"/>
            </a:pPr>
            <a:r>
              <a:rPr lang="ru-RU" sz="2000" dirty="0">
                <a:latin typeface="Arial"/>
                <a:ea typeface="Arial"/>
                <a:cs typeface="Arial"/>
                <a:sym typeface="Arial"/>
              </a:rPr>
              <a:t>Важно осмотреть ребенка на предмет наличия признаков травмы.</a:t>
            </a:r>
            <a:endParaRPr sz="2000" dirty="0"/>
          </a:p>
          <a:p>
            <a:pPr marL="800100" lvl="1" algn="l" rtl="0">
              <a:lnSpc>
                <a:spcPct val="100000"/>
              </a:lnSpc>
              <a:spcBef>
                <a:spcPts val="500"/>
              </a:spcBef>
              <a:spcAft>
                <a:spcPts val="0"/>
              </a:spcAft>
              <a:buClr>
                <a:schemeClr val="dk1"/>
              </a:buClr>
              <a:buSzPts val="2200"/>
              <a:buFont typeface="Wingdings" panose="05000000000000000000" pitchFamily="2" charset="2"/>
              <a:buChar char="ü"/>
            </a:pPr>
            <a:r>
              <a:rPr lang="ru-RU" sz="2000" dirty="0">
                <a:latin typeface="Arial"/>
                <a:ea typeface="Arial"/>
                <a:cs typeface="Arial"/>
                <a:sym typeface="Arial"/>
              </a:rPr>
              <a:t>Рвота в сочетании с лихорадкой может указывать на наличие инфекции.</a:t>
            </a:r>
            <a:endParaRPr sz="2000" dirty="0"/>
          </a:p>
          <a:p>
            <a:pPr marL="685800" lvl="1" indent="-88900" algn="l" rtl="0">
              <a:lnSpc>
                <a:spcPct val="100000"/>
              </a:lnSpc>
              <a:spcBef>
                <a:spcPts val="500"/>
              </a:spcBef>
              <a:spcAft>
                <a:spcPts val="0"/>
              </a:spcAft>
              <a:buClr>
                <a:schemeClr val="dk1"/>
              </a:buClr>
              <a:buSzPts val="2200"/>
              <a:buNone/>
            </a:pPr>
            <a:endParaRPr sz="2200" dirty="0">
              <a:latin typeface="Arial"/>
              <a:ea typeface="Arial"/>
              <a:cs typeface="Arial"/>
              <a:sym typeface="Arial"/>
            </a:endParaRPr>
          </a:p>
          <a:p>
            <a:pPr marL="228600" lvl="0" indent="-228600" algn="l" rtl="0">
              <a:lnSpc>
                <a:spcPct val="100000"/>
              </a:lnSpc>
              <a:spcBef>
                <a:spcPts val="1000"/>
              </a:spcBef>
              <a:spcAft>
                <a:spcPts val="0"/>
              </a:spcAft>
              <a:buClr>
                <a:schemeClr val="dk1"/>
              </a:buClr>
              <a:buSzPts val="2200"/>
              <a:buChar char="•"/>
            </a:pPr>
            <a:r>
              <a:rPr lang="ru-RU" sz="2200" b="1" dirty="0">
                <a:latin typeface="Arial"/>
                <a:ea typeface="Arial"/>
                <a:cs typeface="Arial"/>
                <a:sym typeface="Arial"/>
              </a:rPr>
              <a:t>Генерализированная инфекция:</a:t>
            </a:r>
            <a:endParaRPr dirty="0"/>
          </a:p>
          <a:p>
            <a:pPr marL="800100" lvl="1" algn="l" rtl="0">
              <a:lnSpc>
                <a:spcPct val="100000"/>
              </a:lnSpc>
              <a:spcBef>
                <a:spcPts val="500"/>
              </a:spcBef>
              <a:spcAft>
                <a:spcPts val="0"/>
              </a:spcAft>
              <a:buClr>
                <a:schemeClr val="dk1"/>
              </a:buClr>
              <a:buSzPts val="2200"/>
              <a:buFont typeface="Wingdings" panose="05000000000000000000" pitchFamily="2" charset="2"/>
              <a:buChar char="ü"/>
            </a:pPr>
            <a:r>
              <a:rPr lang="ru-RU" sz="2000" dirty="0">
                <a:latin typeface="Arial"/>
                <a:ea typeface="Arial"/>
                <a:cs typeface="Arial"/>
                <a:sym typeface="Arial"/>
              </a:rPr>
              <a:t>При лихорадке дети быстро теряют жидкость и происходит стремительное обезвоживание.</a:t>
            </a:r>
            <a:endParaRPr sz="2000" dirty="0"/>
          </a:p>
          <a:p>
            <a:pPr marL="800100" lvl="1" algn="l" rtl="0">
              <a:lnSpc>
                <a:spcPct val="100000"/>
              </a:lnSpc>
              <a:spcBef>
                <a:spcPts val="500"/>
              </a:spcBef>
              <a:spcAft>
                <a:spcPts val="0"/>
              </a:spcAft>
              <a:buClr>
                <a:schemeClr val="dk1"/>
              </a:buClr>
              <a:buSzPts val="2200"/>
              <a:buFont typeface="Wingdings" panose="05000000000000000000" pitchFamily="2" charset="2"/>
              <a:buChar char="ü"/>
            </a:pPr>
            <a:r>
              <a:rPr lang="ru-RU" sz="2000" dirty="0">
                <a:latin typeface="Arial"/>
                <a:ea typeface="Arial"/>
                <a:cs typeface="Arial"/>
                <a:sym typeface="Arial"/>
              </a:rPr>
              <a:t>Генерализированная инфекция может привести к расширению кровеносных сосудов, как и у взрослых, что значительно усугубит шок.</a:t>
            </a:r>
            <a:endParaRPr sz="2200" dirty="0"/>
          </a:p>
        </p:txBody>
      </p:sp>
      <p:pic>
        <p:nvPicPr>
          <p:cNvPr id="860" name="Google Shape;860;p70" descr="A picture containing text&#10;&#10;Description automatically generated"/>
          <p:cNvPicPr preferRelativeResize="0"/>
          <p:nvPr/>
        </p:nvPicPr>
        <p:blipFill rotWithShape="1">
          <a:blip r:embed="rId3">
            <a:alphaModFix/>
          </a:blip>
          <a:srcRect l="16161"/>
          <a:stretch/>
        </p:blipFill>
        <p:spPr>
          <a:xfrm>
            <a:off x="9803218" y="1999105"/>
            <a:ext cx="2299888" cy="1914204"/>
          </a:xfrm>
          <a:prstGeom prst="rect">
            <a:avLst/>
          </a:prstGeom>
          <a:noFill/>
          <a:ln>
            <a:noFill/>
          </a:ln>
        </p:spPr>
      </p:pic>
      <p:sp>
        <p:nvSpPr>
          <p:cNvPr id="861" name="Google Shape;861;p70"/>
          <p:cNvSpPr txBox="1"/>
          <p:nvPr/>
        </p:nvSpPr>
        <p:spPr>
          <a:xfrm>
            <a:off x="10248025" y="3913309"/>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71"/>
          <p:cNvSpPr txBox="1">
            <a:spLocks noGrp="1"/>
          </p:cNvSpPr>
          <p:nvPr>
            <p:ph type="title"/>
          </p:nvPr>
        </p:nvSpPr>
        <p:spPr>
          <a:xfrm>
            <a:off x="118134" y="148509"/>
            <a:ext cx="1189335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Особые педиатрические аспекты: недоедание </a:t>
            </a:r>
            <a:endParaRPr/>
          </a:p>
        </p:txBody>
      </p:sp>
      <p:sp>
        <p:nvSpPr>
          <p:cNvPr id="868" name="Google Shape;868;p71"/>
          <p:cNvSpPr txBox="1">
            <a:spLocks noGrp="1"/>
          </p:cNvSpPr>
          <p:nvPr>
            <p:ph type="body" idx="1"/>
          </p:nvPr>
        </p:nvSpPr>
        <p:spPr>
          <a:xfrm>
            <a:off x="202933" y="1265859"/>
            <a:ext cx="9607686" cy="4674928"/>
          </a:xfrm>
          <a:prstGeom prst="rect">
            <a:avLst/>
          </a:prstGeom>
          <a:noFill/>
          <a:ln>
            <a:noFill/>
          </a:ln>
        </p:spPr>
        <p:txBody>
          <a:bodyPr spcFirstLastPara="1" wrap="square" lIns="91425" tIns="45700" rIns="91425" bIns="45700" anchor="ctr" anchorCtr="0">
            <a:normAutofit fontScale="92500" lnSpcReduction="20000"/>
          </a:bodyPr>
          <a:lstStyle/>
          <a:p>
            <a:pPr marL="0" lvl="0" indent="0" algn="l" rtl="0">
              <a:lnSpc>
                <a:spcPct val="100000"/>
              </a:lnSpc>
              <a:spcBef>
                <a:spcPts val="0"/>
              </a:spcBef>
              <a:spcAft>
                <a:spcPts val="0"/>
              </a:spcAft>
              <a:buClr>
                <a:schemeClr val="dk1"/>
              </a:buClr>
              <a:buSzPct val="100000"/>
              <a:buNone/>
            </a:pPr>
            <a:endParaRPr sz="2400" dirty="0"/>
          </a:p>
          <a:p>
            <a:pPr marL="685800" lvl="1" indent="-228600" algn="l" rtl="0">
              <a:lnSpc>
                <a:spcPct val="100000"/>
              </a:lnSpc>
              <a:spcBef>
                <a:spcPts val="500"/>
              </a:spcBef>
              <a:spcAft>
                <a:spcPts val="0"/>
              </a:spcAft>
              <a:buClr>
                <a:schemeClr val="dk1"/>
              </a:buClr>
              <a:buSzPct val="100000"/>
              <a:buChar char="•"/>
            </a:pPr>
            <a:r>
              <a:rPr lang="ru-RU" dirty="0">
                <a:latin typeface="Arial"/>
                <a:ea typeface="Arial"/>
                <a:cs typeface="Arial"/>
                <a:sym typeface="Arial"/>
              </a:rPr>
              <a:t>При шоке </a:t>
            </a:r>
            <a:r>
              <a:rPr lang="ru-RU" sz="2400" dirty="0">
                <a:latin typeface="Noto Sans Symbols"/>
                <a:ea typeface="Noto Sans Symbols"/>
                <a:cs typeface="Noto Sans Symbols"/>
                <a:sym typeface="Noto Sans Symbols"/>
              </a:rPr>
              <a:t>-</a:t>
            </a:r>
            <a:r>
              <a:rPr lang="ru-RU" dirty="0">
                <a:latin typeface="Arial"/>
                <a:ea typeface="Arial"/>
                <a:cs typeface="Arial"/>
                <a:sym typeface="Arial"/>
              </a:rPr>
              <a:t> дайте специализированные в/в РАСТВОРЫ, если таковые имеются</a:t>
            </a:r>
            <a:r>
              <a:rPr lang="ru-RU" dirty="0"/>
              <a:t>:</a:t>
            </a:r>
            <a:endParaRPr dirty="0"/>
          </a:p>
          <a:p>
            <a:pPr marL="1257300" lvl="2" algn="l" rtl="0">
              <a:lnSpc>
                <a:spcPct val="100000"/>
              </a:lnSpc>
              <a:spcBef>
                <a:spcPts val="500"/>
              </a:spcBef>
              <a:spcAft>
                <a:spcPts val="0"/>
              </a:spcAft>
              <a:buClr>
                <a:schemeClr val="dk1"/>
              </a:buClr>
              <a:buSzPct val="100000"/>
              <a:buFont typeface="Wingdings" panose="05000000000000000000" pitchFamily="2" charset="2"/>
              <a:buChar char="ü"/>
            </a:pPr>
            <a:r>
              <a:rPr lang="ru-RU" sz="2100" dirty="0"/>
              <a:t>Недоедающие дети подвержены высокому риску гипогликемии и нуждаются в глюкозе в дополнение к растворам. </a:t>
            </a:r>
            <a:endParaRPr sz="1900" dirty="0"/>
          </a:p>
          <a:p>
            <a:pPr marL="685800" lvl="1" indent="-228600" algn="l" rtl="0">
              <a:lnSpc>
                <a:spcPct val="100000"/>
              </a:lnSpc>
              <a:spcBef>
                <a:spcPts val="500"/>
              </a:spcBef>
              <a:spcAft>
                <a:spcPts val="0"/>
              </a:spcAft>
              <a:buClr>
                <a:schemeClr val="dk1"/>
              </a:buClr>
              <a:buSzPct val="100000"/>
              <a:buChar char="•"/>
            </a:pPr>
            <a:r>
              <a:rPr lang="ru-RU" dirty="0">
                <a:latin typeface="Arial"/>
                <a:ea typeface="Arial"/>
                <a:cs typeface="Arial"/>
                <a:sym typeface="Arial"/>
              </a:rPr>
              <a:t>Вводите меньший объем в/в РАСТВОРОВ более медленно и часто проводите повторную оценку.</a:t>
            </a:r>
            <a:endParaRPr dirty="0"/>
          </a:p>
          <a:p>
            <a:pPr marL="1257300" lvl="2" algn="l" rtl="0">
              <a:lnSpc>
                <a:spcPct val="100000"/>
              </a:lnSpc>
              <a:spcBef>
                <a:spcPts val="500"/>
              </a:spcBef>
              <a:spcAft>
                <a:spcPts val="0"/>
              </a:spcAft>
              <a:buClr>
                <a:schemeClr val="dk1"/>
              </a:buClr>
              <a:buSzPct val="100000"/>
              <a:buFont typeface="Wingdings" panose="05000000000000000000" pitchFamily="2" charset="2"/>
              <a:buChar char="ü"/>
            </a:pPr>
            <a:r>
              <a:rPr lang="ru-RU" sz="2200" b="1" dirty="0" err="1">
                <a:latin typeface="Arial"/>
                <a:ea typeface="Arial"/>
                <a:cs typeface="Arial"/>
                <a:sym typeface="Arial"/>
              </a:rPr>
              <a:t>Аускультируйте</a:t>
            </a:r>
            <a:r>
              <a:rPr lang="ru-RU" sz="2200" b="1" dirty="0">
                <a:latin typeface="Arial"/>
                <a:ea typeface="Arial"/>
                <a:cs typeface="Arial"/>
                <a:sym typeface="Arial"/>
              </a:rPr>
              <a:t> </a:t>
            </a:r>
            <a:r>
              <a:rPr lang="ru-RU" sz="2200" dirty="0">
                <a:latin typeface="Arial"/>
                <a:ea typeface="Arial"/>
                <a:cs typeface="Arial"/>
                <a:sym typeface="Arial"/>
              </a:rPr>
              <a:t>лёгкие на предмет </a:t>
            </a:r>
            <a:r>
              <a:rPr lang="ru-RU" sz="2200" i="1" dirty="0">
                <a:latin typeface="Arial"/>
                <a:ea typeface="Arial"/>
                <a:cs typeface="Arial"/>
                <a:sym typeface="Arial"/>
              </a:rPr>
              <a:t>хрипов  и</a:t>
            </a:r>
            <a:r>
              <a:rPr lang="ru-RU" sz="2200" dirty="0">
                <a:latin typeface="Arial"/>
                <a:ea typeface="Arial"/>
                <a:cs typeface="Arial"/>
                <a:sym typeface="Arial"/>
              </a:rPr>
              <a:t> признаков перегрузки жидкостью каждые 5 минут.</a:t>
            </a:r>
            <a:endParaRPr sz="1900" dirty="0"/>
          </a:p>
          <a:p>
            <a:pPr marL="685800" lvl="1" indent="-228600" algn="l" rtl="0">
              <a:lnSpc>
                <a:spcPct val="100000"/>
              </a:lnSpc>
              <a:spcBef>
                <a:spcPts val="500"/>
              </a:spcBef>
              <a:spcAft>
                <a:spcPts val="0"/>
              </a:spcAft>
              <a:buClr>
                <a:schemeClr val="dk1"/>
              </a:buClr>
              <a:buSzPct val="100000"/>
              <a:buChar char="•"/>
            </a:pPr>
            <a:r>
              <a:rPr lang="ru-RU" dirty="0">
                <a:latin typeface="Arial"/>
                <a:ea typeface="Arial"/>
                <a:cs typeface="Arial"/>
                <a:sym typeface="Arial"/>
              </a:rPr>
              <a:t>Прекратите вводить в/в растворы, если развивается перегрузка жидкостью.</a:t>
            </a:r>
            <a:endParaRPr dirty="0"/>
          </a:p>
          <a:p>
            <a:pPr marL="685800" lvl="1" indent="-228600" algn="l" rtl="0">
              <a:lnSpc>
                <a:spcPct val="100000"/>
              </a:lnSpc>
              <a:spcBef>
                <a:spcPts val="500"/>
              </a:spcBef>
              <a:spcAft>
                <a:spcPts val="0"/>
              </a:spcAft>
              <a:buClr>
                <a:schemeClr val="dk1"/>
              </a:buClr>
              <a:buSzPct val="100000"/>
              <a:buChar char="•"/>
            </a:pPr>
            <a:r>
              <a:rPr lang="ru-RU" dirty="0">
                <a:latin typeface="Arial"/>
                <a:ea typeface="Arial"/>
                <a:cs typeface="Arial"/>
                <a:sym typeface="Arial"/>
              </a:rPr>
              <a:t>Переходите на ПЕРОРАЛЬНЫЕ РАСТВОРЫ, </a:t>
            </a:r>
            <a:r>
              <a:rPr lang="ru-RU" dirty="0">
                <a:solidFill>
                  <a:schemeClr val="accent2"/>
                </a:solidFill>
                <a:latin typeface="Arial"/>
                <a:ea typeface="Arial"/>
                <a:cs typeface="Arial"/>
                <a:sym typeface="Arial"/>
              </a:rPr>
              <a:t>как только признаки недостаточной перфузии начнут исчезать</a:t>
            </a:r>
            <a:r>
              <a:rPr lang="ru-RU" dirty="0">
                <a:latin typeface="Arial"/>
                <a:ea typeface="Arial"/>
                <a:cs typeface="Arial"/>
                <a:sym typeface="Arial"/>
              </a:rPr>
              <a:t>.</a:t>
            </a:r>
            <a:endParaRPr dirty="0"/>
          </a:p>
          <a:p>
            <a:pPr marL="685800" lvl="1" indent="-228600" algn="l" rtl="0">
              <a:lnSpc>
                <a:spcPct val="100000"/>
              </a:lnSpc>
              <a:spcBef>
                <a:spcPts val="500"/>
              </a:spcBef>
              <a:spcAft>
                <a:spcPts val="0"/>
              </a:spcAft>
              <a:buClr>
                <a:schemeClr val="dk1"/>
              </a:buClr>
              <a:buSzPct val="100000"/>
              <a:buChar char="•"/>
            </a:pPr>
            <a:r>
              <a:rPr lang="ru-RU" dirty="0">
                <a:latin typeface="Arial"/>
                <a:ea typeface="Arial"/>
                <a:cs typeface="Arial"/>
                <a:sym typeface="Arial"/>
              </a:rPr>
              <a:t>Запланируйте срочную ПЕРЕДАЧУ / ПЕРЕВОД пациента в специализированное учреждение.</a:t>
            </a:r>
            <a:endParaRPr dirty="0"/>
          </a:p>
        </p:txBody>
      </p:sp>
      <p:pic>
        <p:nvPicPr>
          <p:cNvPr id="869" name="Google Shape;869;p71" descr="A picture containing icon&#10;&#10;Description automatically generated"/>
          <p:cNvPicPr preferRelativeResize="0"/>
          <p:nvPr/>
        </p:nvPicPr>
        <p:blipFill rotWithShape="1">
          <a:blip r:embed="rId3">
            <a:alphaModFix/>
          </a:blip>
          <a:srcRect/>
          <a:stretch/>
        </p:blipFill>
        <p:spPr>
          <a:xfrm>
            <a:off x="9890393" y="1530501"/>
            <a:ext cx="2072870" cy="1431851"/>
          </a:xfrm>
          <a:prstGeom prst="rect">
            <a:avLst/>
          </a:prstGeom>
          <a:noFill/>
          <a:ln>
            <a:noFill/>
          </a:ln>
        </p:spPr>
      </p:pic>
      <p:sp>
        <p:nvSpPr>
          <p:cNvPr id="870" name="Google Shape;870;p71"/>
          <p:cNvSpPr txBox="1"/>
          <p:nvPr/>
        </p:nvSpPr>
        <p:spPr>
          <a:xfrm>
            <a:off x="10279551" y="2959943"/>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pic>
        <p:nvPicPr>
          <p:cNvPr id="871" name="Google Shape;871;p71" descr="A picture containing text, vector graphics&#10;&#10;Description automatically generated"/>
          <p:cNvPicPr preferRelativeResize="0"/>
          <p:nvPr/>
        </p:nvPicPr>
        <p:blipFill rotWithShape="1">
          <a:blip r:embed="rId4">
            <a:alphaModFix/>
          </a:blip>
          <a:srcRect/>
          <a:stretch/>
        </p:blipFill>
        <p:spPr>
          <a:xfrm>
            <a:off x="9890393" y="3204453"/>
            <a:ext cx="2301607" cy="2427990"/>
          </a:xfrm>
          <a:prstGeom prst="rect">
            <a:avLst/>
          </a:prstGeom>
          <a:noFill/>
          <a:ln>
            <a:noFill/>
          </a:ln>
        </p:spPr>
      </p:pic>
      <p:sp>
        <p:nvSpPr>
          <p:cNvPr id="872" name="Google Shape;872;p71"/>
          <p:cNvSpPr txBox="1"/>
          <p:nvPr/>
        </p:nvSpPr>
        <p:spPr>
          <a:xfrm>
            <a:off x="10140142" y="5501638"/>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p72"/>
          <p:cNvSpPr txBox="1">
            <a:spLocks noGrp="1"/>
          </p:cNvSpPr>
          <p:nvPr>
            <p:ph type="title"/>
          </p:nvPr>
        </p:nvSpPr>
        <p:spPr>
          <a:xfrm>
            <a:off x="838200" y="54883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rPr>
              <a:t>Вопрос из рабочей тетради № 5</a:t>
            </a:r>
            <a:endParaRPr dirty="0"/>
          </a:p>
        </p:txBody>
      </p:sp>
      <p:sp>
        <p:nvSpPr>
          <p:cNvPr id="879" name="Google Shape;879;p72"/>
          <p:cNvSpPr txBox="1">
            <a:spLocks noGrp="1"/>
          </p:cNvSpPr>
          <p:nvPr>
            <p:ph type="body" idx="1"/>
          </p:nvPr>
        </p:nvSpPr>
        <p:spPr>
          <a:xfrm>
            <a:off x="838200" y="1874395"/>
            <a:ext cx="10515600" cy="4376776"/>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ru-RU"/>
              <a:t>Используя приведенный выше раздел рабочей тетради, перечислите признаки сильного обезвоживания у детей</a:t>
            </a: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ru-RU"/>
              <a:t>1.</a:t>
            </a:r>
            <a:endParaRPr/>
          </a:p>
          <a:p>
            <a:pPr marL="0" lvl="0" indent="0" algn="l" rtl="0">
              <a:lnSpc>
                <a:spcPct val="90000"/>
              </a:lnSpc>
              <a:spcBef>
                <a:spcPts val="1000"/>
              </a:spcBef>
              <a:spcAft>
                <a:spcPts val="0"/>
              </a:spcAft>
              <a:buClr>
                <a:schemeClr val="dk1"/>
              </a:buClr>
              <a:buSzPct val="100000"/>
              <a:buNone/>
            </a:pPr>
            <a:r>
              <a:rPr lang="ru-RU"/>
              <a:t>2.</a:t>
            </a:r>
            <a:endParaRPr/>
          </a:p>
          <a:p>
            <a:pPr marL="0" lvl="0" indent="0" algn="l" rtl="0">
              <a:lnSpc>
                <a:spcPct val="90000"/>
              </a:lnSpc>
              <a:spcBef>
                <a:spcPts val="1000"/>
              </a:spcBef>
              <a:spcAft>
                <a:spcPts val="0"/>
              </a:spcAft>
              <a:buClr>
                <a:schemeClr val="dk1"/>
              </a:buClr>
              <a:buSzPct val="100000"/>
              <a:buNone/>
            </a:pPr>
            <a:r>
              <a:rPr lang="ru-RU"/>
              <a:t>3.</a:t>
            </a:r>
            <a:endParaRPr/>
          </a:p>
          <a:p>
            <a:pPr marL="0" lvl="0" indent="0" algn="l" rtl="0">
              <a:lnSpc>
                <a:spcPct val="90000"/>
              </a:lnSpc>
              <a:spcBef>
                <a:spcPts val="1000"/>
              </a:spcBef>
              <a:spcAft>
                <a:spcPts val="0"/>
              </a:spcAft>
              <a:buClr>
                <a:schemeClr val="dk1"/>
              </a:buClr>
              <a:buSzPct val="100000"/>
              <a:buNone/>
            </a:pPr>
            <a:r>
              <a:rPr lang="ru-RU"/>
              <a:t>4.</a:t>
            </a:r>
            <a:endParaRPr/>
          </a:p>
          <a:p>
            <a:pPr marL="0" lvl="0" indent="0" algn="l" rtl="0">
              <a:lnSpc>
                <a:spcPct val="90000"/>
              </a:lnSpc>
              <a:spcBef>
                <a:spcPts val="1000"/>
              </a:spcBef>
              <a:spcAft>
                <a:spcPts val="0"/>
              </a:spcAft>
              <a:buClr>
                <a:schemeClr val="dk1"/>
              </a:buClr>
              <a:buSzPct val="100000"/>
              <a:buNone/>
            </a:pPr>
            <a:r>
              <a:rPr lang="ru-RU"/>
              <a:t>5.</a:t>
            </a:r>
            <a:endParaRPr/>
          </a:p>
          <a:p>
            <a:pPr marL="0" lvl="0" indent="0" algn="l" rtl="0">
              <a:lnSpc>
                <a:spcPct val="90000"/>
              </a:lnSpc>
              <a:spcBef>
                <a:spcPts val="1000"/>
              </a:spcBef>
              <a:spcAft>
                <a:spcPts val="0"/>
              </a:spcAft>
              <a:buClr>
                <a:schemeClr val="dk1"/>
              </a:buClr>
              <a:buSzPct val="100000"/>
              <a:buNone/>
            </a:pPr>
            <a:r>
              <a:rPr lang="ru-RU"/>
              <a:t>6.</a:t>
            </a:r>
            <a:endParaRPr/>
          </a:p>
          <a:p>
            <a:pPr marL="0" lvl="0" indent="0" algn="l" rtl="0">
              <a:lnSpc>
                <a:spcPct val="90000"/>
              </a:lnSpc>
              <a:spcBef>
                <a:spcPts val="1000"/>
              </a:spcBef>
              <a:spcAft>
                <a:spcPts val="0"/>
              </a:spcAft>
              <a:buClr>
                <a:schemeClr val="dk1"/>
              </a:buClr>
              <a:buSzPct val="100000"/>
              <a:buNone/>
            </a:pPr>
            <a:r>
              <a:rPr lang="ru-RU"/>
              <a:t>7.</a:t>
            </a:r>
            <a:endParaRPr/>
          </a:p>
          <a:p>
            <a:pPr marL="0" lvl="0" indent="0" algn="l" rtl="0">
              <a:lnSpc>
                <a:spcPct val="90000"/>
              </a:lnSpc>
              <a:spcBef>
                <a:spcPts val="1000"/>
              </a:spcBef>
              <a:spcAft>
                <a:spcPts val="0"/>
              </a:spcAft>
              <a:buClr>
                <a:schemeClr val="dk1"/>
              </a:buClr>
              <a:buSzPct val="100000"/>
              <a:buNone/>
            </a:pPr>
            <a:r>
              <a:rPr lang="ru-RU"/>
              <a:t>8. </a:t>
            </a:r>
            <a:endParaRPr/>
          </a:p>
        </p:txBody>
      </p:sp>
      <p:pic>
        <p:nvPicPr>
          <p:cNvPr id="880" name="Google Shape;880;p72"/>
          <p:cNvPicPr preferRelativeResize="0"/>
          <p:nvPr/>
        </p:nvPicPr>
        <p:blipFill rotWithShape="1">
          <a:blip r:embed="rId3">
            <a:alphaModFix/>
          </a:blip>
          <a:srcRect/>
          <a:stretch/>
        </p:blipFill>
        <p:spPr>
          <a:xfrm>
            <a:off x="10034907" y="166341"/>
            <a:ext cx="1930978" cy="150927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73"/>
          <p:cNvSpPr txBox="1">
            <a:spLocks noGrp="1"/>
          </p:cNvSpPr>
          <p:nvPr>
            <p:ph type="title"/>
          </p:nvPr>
        </p:nvSpPr>
        <p:spPr>
          <a:xfrm>
            <a:off x="345478" y="28491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Порядок действий при передаче пациента</a:t>
            </a:r>
            <a:endParaRPr/>
          </a:p>
        </p:txBody>
      </p:sp>
      <p:sp>
        <p:nvSpPr>
          <p:cNvPr id="887" name="Google Shape;887;p73"/>
          <p:cNvSpPr txBox="1">
            <a:spLocks noGrp="1"/>
          </p:cNvSpPr>
          <p:nvPr>
            <p:ph type="body" idx="1"/>
          </p:nvPr>
        </p:nvSpPr>
        <p:spPr>
          <a:xfrm>
            <a:off x="391313" y="1653745"/>
            <a:ext cx="11084407" cy="4351338"/>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200"/>
              <a:buChar char="•"/>
            </a:pPr>
            <a:r>
              <a:rPr lang="ru-RU" sz="2200" dirty="0">
                <a:latin typeface="Arial"/>
                <a:ea typeface="Arial"/>
                <a:cs typeface="Arial"/>
                <a:sym typeface="Arial"/>
              </a:rPr>
              <a:t>Состояние людей с шоком может ухудшиться или они могут быстро умереть, поэтому за ними необходимо тщательно наблюдать.</a:t>
            </a:r>
            <a:endParaRPr dirty="0"/>
          </a:p>
          <a:p>
            <a:pPr marL="228600" lvl="0" indent="-228600" algn="l" rtl="0">
              <a:lnSpc>
                <a:spcPct val="90000"/>
              </a:lnSpc>
              <a:spcBef>
                <a:spcPts val="1000"/>
              </a:spcBef>
              <a:spcAft>
                <a:spcPts val="0"/>
              </a:spcAft>
              <a:buClr>
                <a:schemeClr val="dk1"/>
              </a:buClr>
              <a:buSzPts val="2200"/>
              <a:buChar char="•"/>
            </a:pPr>
            <a:r>
              <a:rPr lang="ru-RU" sz="2200" dirty="0">
                <a:latin typeface="Arial"/>
                <a:ea typeface="Arial"/>
                <a:cs typeface="Arial"/>
                <a:sym typeface="Arial"/>
              </a:rPr>
              <a:t>Болезни, вызывающие шок, также могут привести к проблемам со способностью организма контролировать баланс жидкости, поэтому внимательно следите, чтобы у пациента не было затрудненного дыхания.</a:t>
            </a:r>
            <a:endParaRPr dirty="0"/>
          </a:p>
          <a:p>
            <a:pPr marL="228600" lvl="0" indent="-228600" algn="l" rtl="0">
              <a:lnSpc>
                <a:spcPct val="90000"/>
              </a:lnSpc>
              <a:spcBef>
                <a:spcPts val="1000"/>
              </a:spcBef>
              <a:spcAft>
                <a:spcPts val="0"/>
              </a:spcAft>
              <a:buClr>
                <a:schemeClr val="dk1"/>
              </a:buClr>
              <a:buSzPts val="2200"/>
              <a:buChar char="•"/>
            </a:pPr>
            <a:r>
              <a:rPr lang="ru-RU" sz="2200" dirty="0">
                <a:latin typeface="Arial"/>
                <a:ea typeface="Arial"/>
                <a:cs typeface="Arial"/>
                <a:sym typeface="Arial"/>
              </a:rPr>
              <a:t>У пациентов в состоянии шока может быть спутанность сознания или тревожность; обеспечьте их безопасность при транспортировке.</a:t>
            </a:r>
            <a:endParaRPr dirty="0"/>
          </a:p>
          <a:p>
            <a:pPr marL="228600" lvl="0" indent="-228600" algn="l" rtl="0">
              <a:lnSpc>
                <a:spcPct val="90000"/>
              </a:lnSpc>
              <a:spcBef>
                <a:spcPts val="1000"/>
              </a:spcBef>
              <a:spcAft>
                <a:spcPts val="0"/>
              </a:spcAft>
              <a:buClr>
                <a:schemeClr val="dk1"/>
              </a:buClr>
              <a:buSzPts val="2200"/>
              <a:buChar char="•"/>
            </a:pPr>
            <a:r>
              <a:rPr lang="ru-RU" sz="2200" dirty="0">
                <a:latin typeface="Arial"/>
                <a:ea typeface="Arial"/>
                <a:cs typeface="Arial"/>
                <a:sym typeface="Arial"/>
              </a:rPr>
              <a:t>Пациентам может потребоваться ПЕРЕДАЧА / ПЕРЕВОД для переливания крови, общей / акушерской хирургической помощи.</a:t>
            </a:r>
            <a:endParaRPr dirty="0"/>
          </a:p>
          <a:p>
            <a:pPr marL="800100" lvl="1" algn="l" rtl="0">
              <a:lnSpc>
                <a:spcPct val="90000"/>
              </a:lnSpc>
              <a:spcBef>
                <a:spcPts val="500"/>
              </a:spcBef>
              <a:spcAft>
                <a:spcPts val="0"/>
              </a:spcAft>
              <a:buClr>
                <a:schemeClr val="dk1"/>
              </a:buClr>
              <a:buSzPts val="2200"/>
              <a:buFont typeface="Wingdings" panose="05000000000000000000" pitchFamily="2" charset="2"/>
              <a:buChar char="ü"/>
            </a:pPr>
            <a:r>
              <a:rPr lang="ru-RU" sz="2000" dirty="0">
                <a:latin typeface="Arial"/>
                <a:ea typeface="Arial"/>
                <a:cs typeface="Arial"/>
                <a:sym typeface="Arial"/>
              </a:rPr>
              <a:t>Свяжитесь с принимающим учреждением, чтобы убедиться в наличии этих ресурсов</a:t>
            </a:r>
            <a:r>
              <a:rPr lang="ru-RU" sz="2200" dirty="0">
                <a:latin typeface="Arial"/>
                <a:ea typeface="Arial"/>
                <a:cs typeface="Arial"/>
                <a:sym typeface="Arial"/>
              </a:rPr>
              <a:t>.</a:t>
            </a:r>
            <a:endParaRP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74"/>
          <p:cNvSpPr txBox="1">
            <a:spLocks noGrp="1"/>
          </p:cNvSpPr>
          <p:nvPr>
            <p:ph type="title"/>
          </p:nvPr>
        </p:nvSpPr>
        <p:spPr>
          <a:xfrm>
            <a:off x="2033752" y="210343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000"/>
              <a:buFont typeface="Arial"/>
              <a:buNone/>
            </a:pPr>
            <a:r>
              <a:rPr lang="ru-RU"/>
              <a:t>Вопросы</a:t>
            </a:r>
            <a:endParaRPr/>
          </a:p>
        </p:txBody>
      </p:sp>
      <p:pic>
        <p:nvPicPr>
          <p:cNvPr id="894" name="Google Shape;894;p74" descr="Logo, icon&#10;&#10;Description automatically generated"/>
          <p:cNvPicPr preferRelativeResize="0"/>
          <p:nvPr/>
        </p:nvPicPr>
        <p:blipFill rotWithShape="1">
          <a:blip r:embed="rId3">
            <a:alphaModFix/>
          </a:blip>
          <a:srcRect/>
          <a:stretch/>
        </p:blipFill>
        <p:spPr>
          <a:xfrm>
            <a:off x="3164541" y="1084192"/>
            <a:ext cx="6714564" cy="3488346"/>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899" name="Google Shape;899;p75"/>
          <p:cNvSpPr txBox="1"/>
          <p:nvPr/>
        </p:nvSpPr>
        <p:spPr>
          <a:xfrm>
            <a:off x="-2349" y="1828935"/>
            <a:ext cx="12201211" cy="1398163"/>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
        <p:nvSpPr>
          <p:cNvPr id="900" name="Google Shape;900;p75"/>
          <p:cNvSpPr txBox="1">
            <a:spLocks noGrp="1"/>
          </p:cNvSpPr>
          <p:nvPr>
            <p:ph type="title"/>
          </p:nvPr>
        </p:nvSpPr>
        <p:spPr>
          <a:xfrm>
            <a:off x="93050" y="1813346"/>
            <a:ext cx="10515600" cy="14301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Arial"/>
              <a:buNone/>
            </a:pPr>
            <a:r>
              <a:rPr lang="ru-RU" sz="4000" b="1">
                <a:solidFill>
                  <a:srgbClr val="FFFFFF"/>
                </a:solidFill>
                <a:latin typeface="Arial"/>
                <a:ea typeface="Arial"/>
                <a:cs typeface="Arial"/>
                <a:sym typeface="Arial"/>
              </a:rPr>
              <a:t>Быстрые карточки</a:t>
            </a:r>
            <a:endParaRPr/>
          </a:p>
        </p:txBody>
      </p:sp>
      <p:pic>
        <p:nvPicPr>
          <p:cNvPr id="901" name="Google Shape;901;p75" descr="Logo, company name&#10;&#10;Description automatically generated"/>
          <p:cNvPicPr preferRelativeResize="0"/>
          <p:nvPr/>
        </p:nvPicPr>
        <p:blipFill rotWithShape="1">
          <a:blip r:embed="rId3">
            <a:alphaModFix/>
          </a:blip>
          <a:srcRect/>
          <a:stretch/>
        </p:blipFill>
        <p:spPr>
          <a:xfrm>
            <a:off x="8990107" y="5716787"/>
            <a:ext cx="3155301" cy="1090789"/>
          </a:xfrm>
          <a:prstGeom prst="rect">
            <a:avLst/>
          </a:prstGeom>
          <a:noFill/>
          <a:ln>
            <a:noFill/>
          </a:ln>
        </p:spPr>
      </p:pic>
      <p:pic>
        <p:nvPicPr>
          <p:cNvPr id="902" name="Google Shape;902;p75"/>
          <p:cNvPicPr preferRelativeResize="0"/>
          <p:nvPr/>
        </p:nvPicPr>
        <p:blipFill rotWithShape="1">
          <a:blip r:embed="rId4">
            <a:alphaModFix/>
          </a:blip>
          <a:srcRect/>
          <a:stretch/>
        </p:blipFill>
        <p:spPr>
          <a:xfrm>
            <a:off x="10992457" y="107079"/>
            <a:ext cx="1085850" cy="1609725"/>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pic>
        <p:nvPicPr>
          <p:cNvPr id="908" name="Google Shape;908;p76"/>
          <p:cNvPicPr preferRelativeResize="0"/>
          <p:nvPr/>
        </p:nvPicPr>
        <p:blipFill rotWithShape="1">
          <a:blip r:embed="rId3">
            <a:alphaModFix/>
          </a:blip>
          <a:srcRect/>
          <a:stretch/>
        </p:blipFill>
        <p:spPr>
          <a:xfrm>
            <a:off x="94075" y="-1"/>
            <a:ext cx="10888885" cy="6745125"/>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pic>
        <p:nvPicPr>
          <p:cNvPr id="914" name="Google Shape;914;p77"/>
          <p:cNvPicPr preferRelativeResize="0"/>
          <p:nvPr/>
        </p:nvPicPr>
        <p:blipFill rotWithShape="1">
          <a:blip r:embed="rId3">
            <a:alphaModFix/>
          </a:blip>
          <a:srcRect/>
          <a:stretch/>
        </p:blipFill>
        <p:spPr>
          <a:xfrm>
            <a:off x="193415" y="-3"/>
            <a:ext cx="10755227" cy="6258799"/>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pic>
        <p:nvPicPr>
          <p:cNvPr id="920" name="Google Shape;920;p78"/>
          <p:cNvPicPr preferRelativeResize="0"/>
          <p:nvPr/>
        </p:nvPicPr>
        <p:blipFill rotWithShape="1">
          <a:blip r:embed="rId3">
            <a:alphaModFix/>
          </a:blip>
          <a:srcRect/>
          <a:stretch/>
        </p:blipFill>
        <p:spPr>
          <a:xfrm>
            <a:off x="-1" y="209554"/>
            <a:ext cx="11754969" cy="5678780"/>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pic>
        <p:nvPicPr>
          <p:cNvPr id="926" name="Google Shape;926;p79"/>
          <p:cNvPicPr preferRelativeResize="0"/>
          <p:nvPr/>
        </p:nvPicPr>
        <p:blipFill rotWithShape="1">
          <a:blip r:embed="rId3">
            <a:alphaModFix/>
          </a:blip>
          <a:srcRect/>
          <a:stretch/>
        </p:blipFill>
        <p:spPr>
          <a:xfrm>
            <a:off x="0" y="0"/>
            <a:ext cx="9200699"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8"/>
          <p:cNvSpPr txBox="1">
            <a:spLocks noGrp="1"/>
          </p:cNvSpPr>
          <p:nvPr>
            <p:ph type="body" idx="1"/>
          </p:nvPr>
        </p:nvSpPr>
        <p:spPr>
          <a:xfrm>
            <a:off x="2288954" y="2687842"/>
            <a:ext cx="8894861" cy="413733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200"/>
              <a:buNone/>
            </a:pPr>
            <a:r>
              <a:rPr lang="ru-RU" sz="2200" b="1" u="sng" dirty="0">
                <a:latin typeface="Arial"/>
                <a:ea typeface="Arial"/>
                <a:cs typeface="Arial"/>
                <a:sym typeface="Arial"/>
              </a:rPr>
              <a:t>Дыхание</a:t>
            </a:r>
            <a:endParaRPr dirty="0"/>
          </a:p>
          <a:p>
            <a:pPr marL="685800" lvl="1" indent="-228600" algn="l" rtl="0">
              <a:lnSpc>
                <a:spcPct val="90000"/>
              </a:lnSpc>
              <a:spcBef>
                <a:spcPts val="500"/>
              </a:spcBef>
              <a:spcAft>
                <a:spcPts val="0"/>
              </a:spcAft>
              <a:buClr>
                <a:schemeClr val="dk1"/>
              </a:buClr>
              <a:buSzPts val="2200"/>
              <a:buChar char="•"/>
            </a:pPr>
            <a:r>
              <a:rPr lang="ru-RU" sz="2200" i="1" dirty="0">
                <a:latin typeface="Arial"/>
                <a:ea typeface="Arial"/>
                <a:cs typeface="Arial"/>
                <a:sym typeface="Arial"/>
              </a:rPr>
              <a:t>Свистящие</a:t>
            </a:r>
            <a:r>
              <a:rPr lang="ru-RU" sz="2200" dirty="0">
                <a:latin typeface="Arial"/>
                <a:ea typeface="Arial"/>
                <a:cs typeface="Arial"/>
                <a:sym typeface="Arial"/>
              </a:rPr>
              <a:t> </a:t>
            </a:r>
            <a:r>
              <a:rPr lang="ru-RU" sz="2200" i="1" dirty="0">
                <a:latin typeface="Arial"/>
                <a:ea typeface="Arial"/>
                <a:cs typeface="Arial"/>
                <a:sym typeface="Arial"/>
              </a:rPr>
              <a:t>хрипы</a:t>
            </a:r>
            <a:r>
              <a:rPr lang="ru-RU" sz="2200" dirty="0">
                <a:latin typeface="Arial"/>
                <a:ea typeface="Arial"/>
                <a:cs typeface="Arial"/>
                <a:sym typeface="Arial"/>
              </a:rPr>
              <a:t> могут указывать на наличие аллергической реакции.</a:t>
            </a:r>
            <a:endParaRPr dirty="0"/>
          </a:p>
          <a:p>
            <a:pPr marL="1257300" lvl="2" algn="l" rtl="0">
              <a:lnSpc>
                <a:spcPct val="90000"/>
              </a:lnSpc>
              <a:spcBef>
                <a:spcPts val="500"/>
              </a:spcBef>
              <a:spcAft>
                <a:spcPts val="0"/>
              </a:spcAft>
              <a:buClr>
                <a:schemeClr val="dk1"/>
              </a:buClr>
              <a:buSzPts val="2200"/>
              <a:buFont typeface="Wingdings" panose="05000000000000000000" pitchFamily="2" charset="2"/>
              <a:buChar char="ü"/>
            </a:pPr>
            <a:r>
              <a:rPr lang="ru-RU" sz="2200" dirty="0">
                <a:latin typeface="Arial"/>
                <a:ea typeface="Arial"/>
                <a:cs typeface="Arial"/>
                <a:sym typeface="Arial"/>
              </a:rPr>
              <a:t>Тяжелая аллергическая реакция может вызвать шок.</a:t>
            </a:r>
            <a:endParaRPr dirty="0"/>
          </a:p>
          <a:p>
            <a:pPr marL="685800" lvl="1" indent="-228600" algn="l" rtl="0">
              <a:lnSpc>
                <a:spcPct val="90000"/>
              </a:lnSpc>
              <a:spcBef>
                <a:spcPts val="500"/>
              </a:spcBef>
              <a:spcAft>
                <a:spcPts val="0"/>
              </a:spcAft>
              <a:buClr>
                <a:schemeClr val="dk1"/>
              </a:buClr>
              <a:buSzPts val="2200"/>
              <a:buChar char="•"/>
            </a:pPr>
            <a:r>
              <a:rPr lang="ru-RU" sz="2200" dirty="0">
                <a:latin typeface="Arial"/>
                <a:ea typeface="Arial"/>
                <a:cs typeface="Arial"/>
                <a:sym typeface="Arial"/>
              </a:rPr>
              <a:t>Шок и </a:t>
            </a:r>
            <a:r>
              <a:rPr lang="ru-RU" sz="2200" i="1" dirty="0">
                <a:latin typeface="Arial"/>
                <a:ea typeface="Arial"/>
                <a:cs typeface="Arial"/>
                <a:sym typeface="Arial"/>
              </a:rPr>
              <a:t>отсутствие дыхательных шумов</a:t>
            </a:r>
            <a:r>
              <a:rPr lang="ru-RU" sz="2200" dirty="0">
                <a:latin typeface="Arial"/>
                <a:ea typeface="Arial"/>
                <a:cs typeface="Arial"/>
                <a:sym typeface="Arial"/>
              </a:rPr>
              <a:t> с одной стороны (напряженный пневмоторакс).</a:t>
            </a:r>
            <a:endParaRPr dirty="0"/>
          </a:p>
          <a:p>
            <a:pPr marL="685800" lvl="1" indent="-228600" algn="l" rtl="0">
              <a:lnSpc>
                <a:spcPct val="90000"/>
              </a:lnSpc>
              <a:spcBef>
                <a:spcPts val="500"/>
              </a:spcBef>
              <a:spcAft>
                <a:spcPts val="0"/>
              </a:spcAft>
              <a:buClr>
                <a:schemeClr val="dk1"/>
              </a:buClr>
              <a:buSzPts val="2200"/>
              <a:buChar char="•"/>
            </a:pPr>
            <a:r>
              <a:rPr lang="ru-RU" sz="2200" dirty="0">
                <a:latin typeface="Arial"/>
                <a:ea typeface="Arial"/>
                <a:cs typeface="Arial"/>
                <a:sym typeface="Arial"/>
              </a:rPr>
              <a:t>Затрудненное или учащённое дыхание может быть вызвано недостаточной перфузией</a:t>
            </a:r>
            <a:endParaRPr dirty="0"/>
          </a:p>
          <a:p>
            <a:pPr marL="685800" lvl="1" indent="-228600" algn="l" rtl="0">
              <a:lnSpc>
                <a:spcPct val="90000"/>
              </a:lnSpc>
              <a:spcBef>
                <a:spcPts val="500"/>
              </a:spcBef>
              <a:spcAft>
                <a:spcPts val="0"/>
              </a:spcAft>
              <a:buClr>
                <a:schemeClr val="dk1"/>
              </a:buClr>
              <a:buSzPts val="2200"/>
              <a:buChar char="•"/>
            </a:pPr>
            <a:r>
              <a:rPr lang="ru-RU" sz="2200" dirty="0">
                <a:latin typeface="Arial"/>
                <a:ea typeface="Arial"/>
                <a:cs typeface="Arial"/>
                <a:sym typeface="Arial"/>
              </a:rPr>
              <a:t>Сердечная недостаточность может привести к низкой перфузии и затруднению дыхания </a:t>
            </a:r>
            <a:endParaRPr dirty="0"/>
          </a:p>
          <a:p>
            <a:pPr marL="685800" lvl="1" indent="-228600" algn="l" rtl="0">
              <a:lnSpc>
                <a:spcPct val="90000"/>
              </a:lnSpc>
              <a:spcBef>
                <a:spcPts val="500"/>
              </a:spcBef>
              <a:spcAft>
                <a:spcPts val="0"/>
              </a:spcAft>
              <a:buClr>
                <a:schemeClr val="dk1"/>
              </a:buClr>
              <a:buSzPts val="2200"/>
              <a:buChar char="•"/>
            </a:pPr>
            <a:r>
              <a:rPr lang="ru-RU" sz="2200" dirty="0">
                <a:latin typeface="Arial"/>
                <a:ea typeface="Arial"/>
                <a:cs typeface="Arial"/>
                <a:sym typeface="Arial"/>
              </a:rPr>
              <a:t>Тяжелые инфекции, сопровождающиеся воспалением легких, могут вызвать затруднение дыхания.</a:t>
            </a:r>
            <a:endParaRPr dirty="0"/>
          </a:p>
        </p:txBody>
      </p:sp>
      <p:sp>
        <p:nvSpPr>
          <p:cNvPr id="275" name="Google Shape;275;p8"/>
          <p:cNvSpPr txBox="1"/>
          <p:nvPr/>
        </p:nvSpPr>
        <p:spPr>
          <a:xfrm>
            <a:off x="2288954" y="1211701"/>
            <a:ext cx="9131305" cy="147614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200"/>
              <a:buFont typeface="Arial"/>
              <a:buNone/>
            </a:pPr>
            <a:r>
              <a:rPr lang="ru-RU" sz="2200" b="1" u="sng" dirty="0">
                <a:solidFill>
                  <a:schemeClr val="dk1"/>
                </a:solidFill>
                <a:latin typeface="Arial"/>
                <a:ea typeface="Arial"/>
                <a:cs typeface="Arial"/>
                <a:sym typeface="Arial"/>
              </a:rPr>
              <a:t>Дыхательные пути</a:t>
            </a:r>
            <a:endParaRPr dirty="0"/>
          </a:p>
          <a:p>
            <a:pPr marL="685800" marR="0" lvl="1" indent="-228600" algn="l" rtl="0">
              <a:lnSpc>
                <a:spcPct val="90000"/>
              </a:lnSpc>
              <a:spcBef>
                <a:spcPts val="500"/>
              </a:spcBef>
              <a:spcAft>
                <a:spcPts val="0"/>
              </a:spcAft>
              <a:buClr>
                <a:schemeClr val="dk1"/>
              </a:buClr>
              <a:buSzPts val="2200"/>
              <a:buFont typeface="Arial"/>
              <a:buChar char="•"/>
            </a:pPr>
            <a:r>
              <a:rPr lang="ru-RU" sz="2200" b="1" i="0" u="none" strike="noStrike" cap="none" dirty="0">
                <a:solidFill>
                  <a:schemeClr val="dk1"/>
                </a:solidFill>
                <a:latin typeface="Arial"/>
                <a:ea typeface="Arial"/>
                <a:cs typeface="Arial"/>
                <a:sym typeface="Arial"/>
              </a:rPr>
              <a:t>Проверьте</a:t>
            </a:r>
            <a:r>
              <a:rPr lang="ru-RU" sz="2200" b="0" i="0" u="none" strike="noStrike" cap="none" dirty="0">
                <a:solidFill>
                  <a:schemeClr val="dk1"/>
                </a:solidFill>
                <a:latin typeface="Arial"/>
                <a:ea typeface="Arial"/>
                <a:cs typeface="Arial"/>
                <a:sym typeface="Arial"/>
              </a:rPr>
              <a:t>, нет ли отёка лица или ротовой полости (аллергическая реакция).</a:t>
            </a:r>
            <a:endParaRPr dirty="0"/>
          </a:p>
          <a:p>
            <a:pPr marL="1257300" marR="0" lvl="2" indent="-342900" algn="l" rtl="0">
              <a:lnSpc>
                <a:spcPct val="90000"/>
              </a:lnSpc>
              <a:spcBef>
                <a:spcPts val="500"/>
              </a:spcBef>
              <a:spcAft>
                <a:spcPts val="0"/>
              </a:spcAft>
              <a:buClr>
                <a:schemeClr val="dk1"/>
              </a:buClr>
              <a:buSzPts val="2200"/>
              <a:buFont typeface="Wingdings" panose="05000000000000000000" pitchFamily="2" charset="2"/>
              <a:buChar char="ü"/>
            </a:pPr>
            <a:r>
              <a:rPr lang="ru-RU" sz="2200" b="0" i="0" u="none" strike="noStrike" cap="none" dirty="0">
                <a:solidFill>
                  <a:schemeClr val="dk1"/>
                </a:solidFill>
                <a:latin typeface="Arial"/>
                <a:ea typeface="Arial"/>
                <a:cs typeface="Arial"/>
                <a:sym typeface="Arial"/>
              </a:rPr>
              <a:t>Тяжелая аллергическая реакция может вызвать шок.</a:t>
            </a:r>
            <a:endParaRPr dirty="0"/>
          </a:p>
        </p:txBody>
      </p:sp>
      <p:sp>
        <p:nvSpPr>
          <p:cNvPr id="276" name="Google Shape;276;p8"/>
          <p:cNvSpPr txBox="1"/>
          <p:nvPr/>
        </p:nvSpPr>
        <p:spPr>
          <a:xfrm>
            <a:off x="162140" y="32824"/>
            <a:ext cx="10515599"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F3864"/>
              </a:buClr>
              <a:buSzPts val="4000"/>
              <a:buFont typeface="Calibri"/>
              <a:buNone/>
            </a:pPr>
            <a:r>
              <a:rPr lang="ru-RU" sz="4000">
                <a:solidFill>
                  <a:srgbClr val="1F3864"/>
                </a:solidFill>
                <a:latin typeface="Calibri"/>
                <a:ea typeface="Calibri"/>
                <a:cs typeface="Calibri"/>
                <a:sym typeface="Calibri"/>
              </a:rPr>
              <a:t>Ключевые элементы подхода ABCDE</a:t>
            </a:r>
            <a:endParaRPr/>
          </a:p>
        </p:txBody>
      </p:sp>
      <p:pic>
        <p:nvPicPr>
          <p:cNvPr id="277" name="Google Shape;277;p8"/>
          <p:cNvPicPr preferRelativeResize="0"/>
          <p:nvPr/>
        </p:nvPicPr>
        <p:blipFill rotWithShape="1">
          <a:blip r:embed="rId3">
            <a:alphaModFix/>
          </a:blip>
          <a:srcRect/>
          <a:stretch/>
        </p:blipFill>
        <p:spPr>
          <a:xfrm>
            <a:off x="164168" y="1359133"/>
            <a:ext cx="1857375" cy="990600"/>
          </a:xfrm>
          <a:prstGeom prst="rect">
            <a:avLst/>
          </a:prstGeom>
          <a:noFill/>
          <a:ln>
            <a:noFill/>
          </a:ln>
        </p:spPr>
      </p:pic>
      <p:pic>
        <p:nvPicPr>
          <p:cNvPr id="278" name="Google Shape;278;p8" descr="Icon&#10;&#10;Description automatically generated"/>
          <p:cNvPicPr preferRelativeResize="0"/>
          <p:nvPr/>
        </p:nvPicPr>
        <p:blipFill rotWithShape="1">
          <a:blip r:embed="rId4">
            <a:alphaModFix/>
          </a:blip>
          <a:srcRect/>
          <a:stretch/>
        </p:blipFill>
        <p:spPr>
          <a:xfrm>
            <a:off x="162140" y="3059621"/>
            <a:ext cx="1876425" cy="104775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80"/>
          <p:cNvSpPr txBox="1">
            <a:spLocks noGrp="1"/>
          </p:cNvSpPr>
          <p:nvPr>
            <p:ph type="title"/>
          </p:nvPr>
        </p:nvSpPr>
        <p:spPr>
          <a:xfrm>
            <a:off x="838200" y="529911"/>
            <a:ext cx="10515600" cy="73198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latin typeface="Arial"/>
                <a:ea typeface="Arial"/>
                <a:cs typeface="Arial"/>
                <a:sym typeface="Arial"/>
              </a:rPr>
              <a:t>Краткий обзор</a:t>
            </a:r>
            <a:endParaRPr dirty="0"/>
          </a:p>
        </p:txBody>
      </p:sp>
      <p:sp>
        <p:nvSpPr>
          <p:cNvPr id="933" name="Google Shape;933;p80"/>
          <p:cNvSpPr txBox="1">
            <a:spLocks noGrp="1"/>
          </p:cNvSpPr>
          <p:nvPr>
            <p:ph type="body" idx="1"/>
          </p:nvPr>
        </p:nvSpPr>
        <p:spPr>
          <a:xfrm>
            <a:off x="838200" y="1841012"/>
            <a:ext cx="10265229" cy="433421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F3864"/>
              </a:buClr>
              <a:buSzPts val="2200"/>
              <a:buNone/>
            </a:pPr>
            <a:r>
              <a:rPr lang="ru-RU" sz="2200" dirty="0">
                <a:solidFill>
                  <a:srgbClr val="1F3864"/>
                </a:solidFill>
                <a:latin typeface="Arial"/>
                <a:ea typeface="Arial"/>
                <a:cs typeface="Arial"/>
                <a:sym typeface="Arial"/>
              </a:rPr>
              <a:t>В этой презентации мы рассмотрели следующие темы:</a:t>
            </a:r>
            <a:endParaRPr dirty="0"/>
          </a:p>
          <a:p>
            <a:pPr marL="228600" lvl="0" indent="-228600" algn="l" rtl="0">
              <a:lnSpc>
                <a:spcPct val="90000"/>
              </a:lnSpc>
              <a:spcBef>
                <a:spcPts val="1000"/>
              </a:spcBef>
              <a:spcAft>
                <a:spcPts val="0"/>
              </a:spcAft>
              <a:buClr>
                <a:srgbClr val="000000"/>
              </a:buClr>
              <a:buSzPts val="2200"/>
              <a:buFont typeface="Arial"/>
              <a:buChar char="•"/>
            </a:pPr>
            <a:r>
              <a:rPr lang="ru-RU" sz="2200" dirty="0">
                <a:solidFill>
                  <a:srgbClr val="000000"/>
                </a:solidFill>
                <a:latin typeface="Arial"/>
                <a:ea typeface="Arial"/>
                <a:cs typeface="Arial"/>
                <a:sym typeface="Arial"/>
              </a:rPr>
              <a:t>Признаки шока и низкой перфузии</a:t>
            </a:r>
            <a:endParaRPr dirty="0"/>
          </a:p>
          <a:p>
            <a:pPr marL="228600" lvl="0" indent="-228600" algn="l" rtl="0">
              <a:lnSpc>
                <a:spcPct val="90000"/>
              </a:lnSpc>
              <a:spcBef>
                <a:spcPts val="1000"/>
              </a:spcBef>
              <a:spcAft>
                <a:spcPts val="0"/>
              </a:spcAft>
              <a:buClr>
                <a:srgbClr val="000000"/>
              </a:buClr>
              <a:buSzPts val="2200"/>
              <a:buFont typeface="Arial"/>
              <a:buChar char="•"/>
            </a:pPr>
            <a:r>
              <a:rPr lang="ru-RU" sz="2200" dirty="0">
                <a:solidFill>
                  <a:srgbClr val="000000"/>
                </a:solidFill>
                <a:latin typeface="Arial"/>
                <a:ea typeface="Arial"/>
                <a:cs typeface="Arial"/>
                <a:sym typeface="Arial"/>
              </a:rPr>
              <a:t>Сбор анамнеза по схеме SAMPLE у пациента в состоянии шока</a:t>
            </a:r>
            <a:endParaRPr dirty="0"/>
          </a:p>
          <a:p>
            <a:pPr marL="228600" lvl="0" indent="-228600" algn="l" rtl="0">
              <a:lnSpc>
                <a:spcPct val="90000"/>
              </a:lnSpc>
              <a:spcBef>
                <a:spcPts val="1000"/>
              </a:spcBef>
              <a:spcAft>
                <a:spcPts val="0"/>
              </a:spcAft>
              <a:buClr>
                <a:srgbClr val="000000"/>
              </a:buClr>
              <a:buSzPts val="2200"/>
              <a:buChar char="•"/>
            </a:pPr>
            <a:r>
              <a:rPr lang="ru-RU" sz="2200" dirty="0">
                <a:solidFill>
                  <a:srgbClr val="000000"/>
                </a:solidFill>
                <a:latin typeface="Arial"/>
                <a:ea typeface="Arial"/>
                <a:cs typeface="Arial"/>
                <a:sym typeface="Arial"/>
              </a:rPr>
              <a:t>Как проводить вторичное обследование пациента в состоянии шока</a:t>
            </a:r>
            <a:endParaRPr dirty="0"/>
          </a:p>
          <a:p>
            <a:pPr marL="228600" lvl="0" indent="-228600" algn="l" rtl="0">
              <a:lnSpc>
                <a:spcPct val="90000"/>
              </a:lnSpc>
              <a:spcBef>
                <a:spcPts val="1000"/>
              </a:spcBef>
              <a:spcAft>
                <a:spcPts val="0"/>
              </a:spcAft>
              <a:buClr>
                <a:srgbClr val="000000"/>
              </a:buClr>
              <a:buSzPts val="2200"/>
              <a:buChar char="•"/>
            </a:pPr>
            <a:r>
              <a:rPr lang="ru-RU" sz="2200" dirty="0">
                <a:solidFill>
                  <a:srgbClr val="000000"/>
                </a:solidFill>
                <a:latin typeface="Arial"/>
                <a:ea typeface="Arial"/>
                <a:cs typeface="Arial"/>
                <a:sym typeface="Arial"/>
              </a:rPr>
              <a:t>Оценка баланса жидкости у пациента</a:t>
            </a:r>
            <a:endParaRPr dirty="0"/>
          </a:p>
          <a:p>
            <a:pPr marL="228600" lvl="0" indent="-228600" algn="l" rtl="0">
              <a:lnSpc>
                <a:spcPct val="90000"/>
              </a:lnSpc>
              <a:spcBef>
                <a:spcPts val="1000"/>
              </a:spcBef>
              <a:spcAft>
                <a:spcPts val="0"/>
              </a:spcAft>
              <a:buClr>
                <a:srgbClr val="000000"/>
              </a:buClr>
              <a:buSzPts val="2200"/>
              <a:buChar char="•"/>
            </a:pPr>
            <a:r>
              <a:rPr lang="ru-RU" sz="2200" dirty="0">
                <a:solidFill>
                  <a:srgbClr val="000000"/>
                </a:solidFill>
                <a:latin typeface="Arial"/>
                <a:ea typeface="Arial"/>
                <a:cs typeface="Arial"/>
                <a:sym typeface="Arial"/>
              </a:rPr>
              <a:t>Подходящий вариант инфузионной терапии в зависимости от возраста, веса и состояния пациента</a:t>
            </a:r>
            <a:endParaRPr dirty="0"/>
          </a:p>
          <a:p>
            <a:pPr marL="228600" lvl="0" indent="-228600" algn="l" rtl="0">
              <a:lnSpc>
                <a:spcPct val="90000"/>
              </a:lnSpc>
              <a:spcBef>
                <a:spcPts val="1000"/>
              </a:spcBef>
              <a:spcAft>
                <a:spcPts val="0"/>
              </a:spcAft>
              <a:buClr>
                <a:srgbClr val="000000"/>
              </a:buClr>
              <a:buSzPts val="2200"/>
              <a:buChar char="•"/>
            </a:pPr>
            <a:r>
              <a:rPr lang="ru-RU" sz="2200" dirty="0">
                <a:solidFill>
                  <a:srgbClr val="000000"/>
                </a:solidFill>
                <a:latin typeface="Arial"/>
                <a:ea typeface="Arial"/>
                <a:cs typeface="Arial"/>
                <a:sym typeface="Arial"/>
              </a:rPr>
              <a:t>Распознавание признаков недоедания, анемии и ожогов и соответствующая корректировка инфузионной реанимации</a:t>
            </a:r>
            <a:endParaRPr dirty="0"/>
          </a:p>
          <a:p>
            <a:pPr marL="228600" lvl="0" indent="-228600" algn="l" rtl="0">
              <a:lnSpc>
                <a:spcPct val="90000"/>
              </a:lnSpc>
              <a:spcBef>
                <a:spcPts val="1000"/>
              </a:spcBef>
              <a:spcAft>
                <a:spcPts val="0"/>
              </a:spcAft>
              <a:buClr>
                <a:srgbClr val="000000"/>
              </a:buClr>
              <a:buSzPts val="2200"/>
              <a:buChar char="•"/>
            </a:pPr>
            <a:r>
              <a:rPr lang="ru-RU" sz="2200" dirty="0">
                <a:solidFill>
                  <a:srgbClr val="000000"/>
                </a:solidFill>
                <a:latin typeface="Arial"/>
                <a:ea typeface="Arial"/>
                <a:cs typeface="Arial"/>
                <a:sym typeface="Arial"/>
              </a:rPr>
              <a:t>Причины развития шока, представляющие собой высокий риск</a:t>
            </a:r>
            <a:endParaRPr dirty="0"/>
          </a:p>
          <a:p>
            <a:pPr marL="228600" lvl="0" indent="-228600" algn="l" rtl="0">
              <a:lnSpc>
                <a:spcPct val="90000"/>
              </a:lnSpc>
              <a:spcBef>
                <a:spcPts val="1000"/>
              </a:spcBef>
              <a:spcAft>
                <a:spcPts val="0"/>
              </a:spcAft>
              <a:buClr>
                <a:srgbClr val="000000"/>
              </a:buClr>
              <a:buSzPts val="2200"/>
              <a:buChar char="•"/>
            </a:pPr>
            <a:r>
              <a:rPr lang="ru-RU" sz="2200" dirty="0">
                <a:solidFill>
                  <a:srgbClr val="000000"/>
                </a:solidFill>
                <a:latin typeface="Arial"/>
                <a:ea typeface="Arial"/>
                <a:cs typeface="Arial"/>
                <a:sym typeface="Arial"/>
              </a:rPr>
              <a:t>Критические действия при лечении пациентов в состоянии шока</a:t>
            </a:r>
            <a:endParaRPr dirty="0"/>
          </a:p>
          <a:p>
            <a:pPr marL="228600" lvl="0" indent="-228600" algn="l" rtl="0">
              <a:lnSpc>
                <a:spcPct val="90000"/>
              </a:lnSpc>
              <a:spcBef>
                <a:spcPts val="1000"/>
              </a:spcBef>
              <a:spcAft>
                <a:spcPts val="0"/>
              </a:spcAft>
              <a:buClr>
                <a:srgbClr val="000000"/>
              </a:buClr>
              <a:buSzPts val="2200"/>
              <a:buChar char="•"/>
            </a:pPr>
            <a:r>
              <a:rPr lang="ru-RU" sz="2200" dirty="0">
                <a:solidFill>
                  <a:srgbClr val="000000"/>
                </a:solidFill>
                <a:latin typeface="Arial"/>
                <a:ea typeface="Arial"/>
                <a:cs typeface="Arial"/>
                <a:sym typeface="Arial"/>
              </a:rPr>
              <a:t>Особые педиатрические аспекты у пациентов в состоянии шока</a:t>
            </a:r>
            <a:endParaRPr dirty="0"/>
          </a:p>
          <a:p>
            <a:pPr marL="228600" lvl="0" indent="-228600" algn="l" rtl="0">
              <a:lnSpc>
                <a:spcPct val="90000"/>
              </a:lnSpc>
              <a:spcBef>
                <a:spcPts val="1000"/>
              </a:spcBef>
              <a:spcAft>
                <a:spcPts val="0"/>
              </a:spcAft>
              <a:buClr>
                <a:srgbClr val="000000"/>
              </a:buClr>
              <a:buSzPts val="2200"/>
              <a:buChar char="•"/>
            </a:pPr>
            <a:r>
              <a:rPr lang="ru-RU" sz="2200" dirty="0">
                <a:solidFill>
                  <a:srgbClr val="000000"/>
                </a:solidFill>
                <a:latin typeface="Arial"/>
                <a:ea typeface="Arial"/>
                <a:cs typeface="Arial"/>
                <a:sym typeface="Arial"/>
              </a:rPr>
              <a:t>Порядок действий во время передачи и транспортировки пациентов в состоянии шока</a:t>
            </a:r>
            <a:endParaRPr sz="2200" dirty="0"/>
          </a:p>
        </p:txBody>
      </p:sp>
      <p:sp>
        <p:nvSpPr>
          <p:cNvPr id="934" name="Google Shape;934;p80"/>
          <p:cNvSpPr txBox="1"/>
          <p:nvPr/>
        </p:nvSpPr>
        <p:spPr>
          <a:xfrm>
            <a:off x="-2044" y="394276"/>
            <a:ext cx="12193740" cy="135635"/>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9"/>
          <p:cNvSpPr txBox="1"/>
          <p:nvPr/>
        </p:nvSpPr>
        <p:spPr>
          <a:xfrm>
            <a:off x="2276287" y="1133693"/>
            <a:ext cx="9753573" cy="1975267"/>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Arial"/>
              <a:buNone/>
            </a:pPr>
            <a:r>
              <a:rPr lang="ru-RU" sz="2000" b="1" u="sng" dirty="0">
                <a:solidFill>
                  <a:schemeClr val="dk1"/>
                </a:solidFill>
                <a:latin typeface="Arial"/>
                <a:ea typeface="Arial"/>
                <a:cs typeface="Arial"/>
                <a:sym typeface="Arial"/>
              </a:rPr>
              <a:t>Кровообращение</a:t>
            </a:r>
            <a:endParaRPr dirty="0"/>
          </a:p>
          <a:p>
            <a:pPr marL="228600" marR="0" lvl="0" indent="-228600" algn="l" rtl="0">
              <a:lnSpc>
                <a:spcPct val="90000"/>
              </a:lnSpc>
              <a:spcBef>
                <a:spcPts val="0"/>
              </a:spcBef>
              <a:spcAft>
                <a:spcPts val="0"/>
              </a:spcAft>
              <a:buClr>
                <a:schemeClr val="dk1"/>
              </a:buClr>
              <a:buSzPts val="2000"/>
              <a:buFont typeface="Arial"/>
              <a:buChar char="•"/>
            </a:pPr>
            <a:r>
              <a:rPr lang="ru-RU" sz="2000" b="1" dirty="0">
                <a:solidFill>
                  <a:schemeClr val="dk1"/>
                </a:solidFill>
                <a:latin typeface="Arial"/>
                <a:ea typeface="Arial"/>
                <a:cs typeface="Arial"/>
                <a:sym typeface="Arial"/>
              </a:rPr>
              <a:t>Проверьте</a:t>
            </a:r>
            <a:r>
              <a:rPr lang="ru-RU" sz="2000" dirty="0">
                <a:solidFill>
                  <a:schemeClr val="dk1"/>
                </a:solidFill>
                <a:latin typeface="Arial"/>
                <a:ea typeface="Arial"/>
                <a:cs typeface="Arial"/>
                <a:sym typeface="Arial"/>
              </a:rPr>
              <a:t>, нет ли кровотечения:</a:t>
            </a:r>
            <a:endParaRPr dirty="0"/>
          </a:p>
          <a:p>
            <a:pPr marL="800100" marR="0" lvl="2" indent="-342900" algn="l" rtl="0">
              <a:lnSpc>
                <a:spcPct val="90000"/>
              </a:lnSpc>
              <a:spcBef>
                <a:spcPts val="0"/>
              </a:spcBef>
              <a:spcAft>
                <a:spcPts val="0"/>
              </a:spcAft>
              <a:buClr>
                <a:schemeClr val="dk1"/>
              </a:buClr>
              <a:buSzPts val="2000"/>
              <a:buFont typeface="Wingdings" panose="05000000000000000000" pitchFamily="2" charset="2"/>
              <a:buChar char="ü"/>
            </a:pPr>
            <a:r>
              <a:rPr lang="ru-RU" sz="2000" b="0" i="0" u="none" strike="noStrike" cap="none" dirty="0">
                <a:solidFill>
                  <a:schemeClr val="dk1"/>
                </a:solidFill>
                <a:latin typeface="Arial"/>
                <a:ea typeface="Arial"/>
                <a:cs typeface="Arial"/>
                <a:sym typeface="Arial"/>
              </a:rPr>
              <a:t>Из желудка и кишечника</a:t>
            </a:r>
            <a:endParaRPr dirty="0"/>
          </a:p>
          <a:p>
            <a:pPr marL="800100" marR="0" lvl="2" indent="-342900" algn="l" rtl="0">
              <a:lnSpc>
                <a:spcPct val="90000"/>
              </a:lnSpc>
              <a:spcBef>
                <a:spcPts val="0"/>
              </a:spcBef>
              <a:spcAft>
                <a:spcPts val="0"/>
              </a:spcAft>
              <a:buClr>
                <a:schemeClr val="dk1"/>
              </a:buClr>
              <a:buSzPts val="2000"/>
              <a:buFont typeface="Wingdings" panose="05000000000000000000" pitchFamily="2" charset="2"/>
              <a:buChar char="ü"/>
            </a:pPr>
            <a:r>
              <a:rPr lang="ru-RU" sz="2000" b="0" i="0" u="none" strike="noStrike" cap="none" dirty="0">
                <a:solidFill>
                  <a:schemeClr val="dk1"/>
                </a:solidFill>
                <a:latin typeface="Arial"/>
                <a:ea typeface="Arial"/>
                <a:cs typeface="Arial"/>
                <a:sym typeface="Arial"/>
              </a:rPr>
              <a:t>После родов</a:t>
            </a:r>
            <a:endParaRPr dirty="0"/>
          </a:p>
          <a:p>
            <a:pPr marL="800100" marR="0" lvl="2" indent="-342900" algn="l" rtl="0">
              <a:lnSpc>
                <a:spcPct val="90000"/>
              </a:lnSpc>
              <a:spcBef>
                <a:spcPts val="0"/>
              </a:spcBef>
              <a:spcAft>
                <a:spcPts val="0"/>
              </a:spcAft>
              <a:buClr>
                <a:schemeClr val="dk1"/>
              </a:buClr>
              <a:buSzPts val="2000"/>
              <a:buFont typeface="Wingdings" panose="05000000000000000000" pitchFamily="2" charset="2"/>
              <a:buChar char="ü"/>
            </a:pPr>
            <a:r>
              <a:rPr lang="ru-RU" sz="2000" b="0" i="0" u="none" strike="noStrike" cap="none" dirty="0">
                <a:solidFill>
                  <a:schemeClr val="dk1"/>
                </a:solidFill>
                <a:latin typeface="Arial"/>
                <a:ea typeface="Arial"/>
                <a:cs typeface="Arial"/>
                <a:sym typeface="Arial"/>
              </a:rPr>
              <a:t>Наличие травм груди, живота, таза, длинных костей, кровоточащих ран</a:t>
            </a:r>
            <a:endParaRPr dirty="0"/>
          </a:p>
          <a:p>
            <a:pPr marL="228600" marR="0" lvl="0" indent="-228600" algn="l" rtl="0">
              <a:lnSpc>
                <a:spcPct val="90000"/>
              </a:lnSpc>
              <a:spcBef>
                <a:spcPts val="0"/>
              </a:spcBef>
              <a:spcAft>
                <a:spcPts val="0"/>
              </a:spcAft>
              <a:buClr>
                <a:schemeClr val="dk1"/>
              </a:buClr>
              <a:buSzPts val="2000"/>
              <a:buFont typeface="Arial"/>
              <a:buChar char="•"/>
            </a:pPr>
            <a:r>
              <a:rPr lang="ru-RU" sz="2000" b="1" dirty="0">
                <a:solidFill>
                  <a:schemeClr val="dk1"/>
                </a:solidFill>
                <a:latin typeface="Arial"/>
                <a:ea typeface="Arial"/>
                <a:cs typeface="Arial"/>
                <a:sym typeface="Arial"/>
              </a:rPr>
              <a:t>Проверьте</a:t>
            </a:r>
            <a:r>
              <a:rPr lang="ru-RU" sz="2000" dirty="0">
                <a:solidFill>
                  <a:schemeClr val="dk1"/>
                </a:solidFill>
                <a:latin typeface="Arial"/>
                <a:ea typeface="Arial"/>
                <a:cs typeface="Arial"/>
                <a:sym typeface="Arial"/>
              </a:rPr>
              <a:t>, нет ли потери жидкости из-за рвоты, диареи, обширных ожогов, избыточного мочеиспускания.</a:t>
            </a:r>
            <a:endParaRPr dirty="0"/>
          </a:p>
        </p:txBody>
      </p:sp>
      <p:sp>
        <p:nvSpPr>
          <p:cNvPr id="285" name="Google Shape;285;p9"/>
          <p:cNvSpPr txBox="1"/>
          <p:nvPr/>
        </p:nvSpPr>
        <p:spPr>
          <a:xfrm>
            <a:off x="2276856" y="3491112"/>
            <a:ext cx="9833864" cy="147712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Arial"/>
              <a:buNone/>
            </a:pPr>
            <a:r>
              <a:rPr lang="ru-RU" sz="2000" b="1" u="sng" dirty="0">
                <a:solidFill>
                  <a:schemeClr val="dk1"/>
                </a:solidFill>
                <a:latin typeface="Arial"/>
                <a:ea typeface="Arial"/>
                <a:cs typeface="Arial"/>
                <a:sym typeface="Arial"/>
              </a:rPr>
              <a:t>Функции ЦНС</a:t>
            </a:r>
            <a:r>
              <a:rPr lang="ru-RU" sz="2000" u="sng" dirty="0">
                <a:solidFill>
                  <a:schemeClr val="dk1"/>
                </a:solidFill>
                <a:latin typeface="Arial"/>
                <a:ea typeface="Arial"/>
                <a:cs typeface="Arial"/>
                <a:sym typeface="Arial"/>
              </a:rPr>
              <a:t> </a:t>
            </a:r>
            <a:endParaRPr dirty="0"/>
          </a:p>
          <a:p>
            <a:pPr marL="228600" marR="0" lvl="0" indent="-228600" algn="l" rtl="0">
              <a:lnSpc>
                <a:spcPct val="90000"/>
              </a:lnSpc>
              <a:spcBef>
                <a:spcPts val="0"/>
              </a:spcBef>
              <a:spcAft>
                <a:spcPts val="0"/>
              </a:spcAft>
              <a:buClr>
                <a:schemeClr val="dk1"/>
              </a:buClr>
              <a:buSzPts val="2000"/>
              <a:buFont typeface="Arial"/>
              <a:buChar char="•"/>
            </a:pPr>
            <a:r>
              <a:rPr lang="ru-RU" sz="2000" b="1" dirty="0">
                <a:solidFill>
                  <a:schemeClr val="dk1"/>
                </a:solidFill>
                <a:latin typeface="Arial"/>
                <a:ea typeface="Arial"/>
                <a:cs typeface="Arial"/>
                <a:sym typeface="Arial"/>
              </a:rPr>
              <a:t>Проверьте</a:t>
            </a:r>
            <a:r>
              <a:rPr lang="ru-RU" sz="2000" dirty="0">
                <a:solidFill>
                  <a:schemeClr val="dk1"/>
                </a:solidFill>
                <a:latin typeface="Arial"/>
                <a:ea typeface="Arial"/>
                <a:cs typeface="Arial"/>
                <a:sym typeface="Arial"/>
              </a:rPr>
              <a:t>, нет ли у пациента спутанности сознания.</a:t>
            </a:r>
            <a:endParaRPr dirty="0"/>
          </a:p>
          <a:p>
            <a:pPr marL="800100" marR="0" lvl="1" indent="-342900" algn="l" rtl="0">
              <a:lnSpc>
                <a:spcPct val="90000"/>
              </a:lnSpc>
              <a:spcBef>
                <a:spcPts val="0"/>
              </a:spcBef>
              <a:spcAft>
                <a:spcPts val="0"/>
              </a:spcAft>
              <a:buClr>
                <a:schemeClr val="dk1"/>
              </a:buClr>
              <a:buSzPts val="2000"/>
              <a:buFont typeface="Wingdings" panose="05000000000000000000" pitchFamily="2" charset="2"/>
              <a:buChar char="ü"/>
            </a:pPr>
            <a:r>
              <a:rPr lang="ru-RU" sz="2000" b="0" i="0" u="none" strike="noStrike" cap="none" dirty="0">
                <a:solidFill>
                  <a:schemeClr val="dk1"/>
                </a:solidFill>
                <a:latin typeface="Arial"/>
                <a:ea typeface="Arial"/>
                <a:cs typeface="Arial"/>
                <a:sym typeface="Arial"/>
              </a:rPr>
              <a:t>Спутанность сознания у человека с низкой перфузией свидетельствует о тяжелом шоке.</a:t>
            </a:r>
            <a:endParaRPr dirty="0"/>
          </a:p>
          <a:p>
            <a:pPr marL="228600" marR="0" lvl="0" indent="-228600" algn="l" rtl="0">
              <a:lnSpc>
                <a:spcPct val="90000"/>
              </a:lnSpc>
              <a:spcBef>
                <a:spcPts val="0"/>
              </a:spcBef>
              <a:spcAft>
                <a:spcPts val="0"/>
              </a:spcAft>
              <a:buClr>
                <a:schemeClr val="dk1"/>
              </a:buClr>
              <a:buSzPts val="2000"/>
              <a:buFont typeface="Arial"/>
              <a:buChar char="•"/>
            </a:pPr>
            <a:r>
              <a:rPr lang="ru-RU" sz="2000" dirty="0">
                <a:solidFill>
                  <a:schemeClr val="dk1"/>
                </a:solidFill>
                <a:latin typeface="Arial"/>
                <a:ea typeface="Arial"/>
                <a:cs typeface="Arial"/>
                <a:sym typeface="Arial"/>
              </a:rPr>
              <a:t>Паралич может указывать на повреждение спинного мозга, вызвавшее шок.  </a:t>
            </a:r>
            <a:endParaRPr dirty="0"/>
          </a:p>
        </p:txBody>
      </p:sp>
      <p:sp>
        <p:nvSpPr>
          <p:cNvPr id="286" name="Google Shape;286;p9"/>
          <p:cNvSpPr txBox="1"/>
          <p:nvPr/>
        </p:nvSpPr>
        <p:spPr>
          <a:xfrm>
            <a:off x="2276287" y="5074447"/>
            <a:ext cx="8987915" cy="1750729"/>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Arial"/>
              <a:buNone/>
            </a:pPr>
            <a:r>
              <a:rPr lang="ru-RU" sz="2000" b="1" u="sng" dirty="0">
                <a:solidFill>
                  <a:schemeClr val="dk1"/>
                </a:solidFill>
                <a:latin typeface="Arial"/>
                <a:ea typeface="Arial"/>
                <a:cs typeface="Arial"/>
                <a:sym typeface="Arial"/>
              </a:rPr>
              <a:t>Воздействие окружающей среды / осмотр пациента</a:t>
            </a:r>
            <a:endParaRPr dirty="0"/>
          </a:p>
          <a:p>
            <a:pPr marL="228600" marR="0" lvl="0" indent="-228600" algn="l" rtl="0">
              <a:lnSpc>
                <a:spcPct val="90000"/>
              </a:lnSpc>
              <a:spcBef>
                <a:spcPts val="0"/>
              </a:spcBef>
              <a:spcAft>
                <a:spcPts val="0"/>
              </a:spcAft>
              <a:buClr>
                <a:schemeClr val="dk1"/>
              </a:buClr>
              <a:buSzPts val="2000"/>
              <a:buFont typeface="Arial"/>
              <a:buChar char="•"/>
            </a:pPr>
            <a:r>
              <a:rPr lang="ru-RU" sz="2000" b="1" dirty="0">
                <a:solidFill>
                  <a:schemeClr val="dk1"/>
                </a:solidFill>
                <a:latin typeface="Arial"/>
                <a:ea typeface="Arial"/>
                <a:cs typeface="Arial"/>
                <a:sym typeface="Arial"/>
              </a:rPr>
              <a:t>Проверьте</a:t>
            </a:r>
            <a:r>
              <a:rPr lang="ru-RU" sz="2000" dirty="0">
                <a:solidFill>
                  <a:schemeClr val="dk1"/>
                </a:solidFill>
                <a:latin typeface="Arial"/>
                <a:ea typeface="Arial"/>
                <a:cs typeface="Arial"/>
                <a:sym typeface="Arial"/>
              </a:rPr>
              <a:t>, нет ли признаков кровотечения, травмы, не влажная / холодная ли кожа у пациента.</a:t>
            </a:r>
            <a:endParaRPr dirty="0"/>
          </a:p>
          <a:p>
            <a:pPr marL="228600" marR="0" lvl="0" indent="-228600" algn="l" rtl="0">
              <a:lnSpc>
                <a:spcPct val="90000"/>
              </a:lnSpc>
              <a:spcBef>
                <a:spcPts val="0"/>
              </a:spcBef>
              <a:spcAft>
                <a:spcPts val="0"/>
              </a:spcAft>
              <a:buClr>
                <a:schemeClr val="dk1"/>
              </a:buClr>
              <a:buSzPts val="2000"/>
              <a:buFont typeface="Arial"/>
              <a:buChar char="•"/>
            </a:pPr>
            <a:r>
              <a:rPr lang="ru-RU" sz="2000" b="1" dirty="0">
                <a:solidFill>
                  <a:schemeClr val="dk1"/>
                </a:solidFill>
                <a:latin typeface="Arial"/>
                <a:ea typeface="Arial"/>
                <a:cs typeface="Arial"/>
                <a:sym typeface="Arial"/>
              </a:rPr>
              <a:t>Ищите</a:t>
            </a:r>
            <a:r>
              <a:rPr lang="ru-RU" sz="2000" dirty="0">
                <a:solidFill>
                  <a:schemeClr val="dk1"/>
                </a:solidFill>
                <a:latin typeface="Arial"/>
                <a:ea typeface="Arial"/>
                <a:cs typeface="Arial"/>
                <a:sym typeface="Arial"/>
              </a:rPr>
              <a:t> сыпь или крапивницу, предполагающую аллергическую реакцию или инфекцию.</a:t>
            </a:r>
            <a:endParaRPr dirty="0"/>
          </a:p>
          <a:p>
            <a:pPr marL="228600" marR="0" lvl="0" indent="-228600" algn="l" rtl="0">
              <a:lnSpc>
                <a:spcPct val="90000"/>
              </a:lnSpc>
              <a:spcBef>
                <a:spcPts val="0"/>
              </a:spcBef>
              <a:spcAft>
                <a:spcPts val="0"/>
              </a:spcAft>
              <a:buClr>
                <a:schemeClr val="dk1"/>
              </a:buClr>
              <a:buSzPts val="2000"/>
              <a:buFont typeface="Arial"/>
              <a:buChar char="•"/>
            </a:pPr>
            <a:r>
              <a:rPr lang="ru-RU" sz="2000" dirty="0">
                <a:solidFill>
                  <a:schemeClr val="dk1"/>
                </a:solidFill>
                <a:latin typeface="Arial"/>
                <a:ea typeface="Arial"/>
                <a:cs typeface="Arial"/>
                <a:sym typeface="Arial"/>
              </a:rPr>
              <a:t>Держите пациента в тепле.</a:t>
            </a:r>
            <a:endParaRPr dirty="0"/>
          </a:p>
        </p:txBody>
      </p:sp>
      <p:sp>
        <p:nvSpPr>
          <p:cNvPr id="287" name="Google Shape;287;p9"/>
          <p:cNvSpPr txBox="1"/>
          <p:nvPr/>
        </p:nvSpPr>
        <p:spPr>
          <a:xfrm>
            <a:off x="162140" y="32824"/>
            <a:ext cx="10515599"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F3864"/>
              </a:buClr>
              <a:buSzPts val="4000"/>
              <a:buFont typeface="Calibri"/>
              <a:buNone/>
            </a:pPr>
            <a:r>
              <a:rPr lang="ru-RU" sz="4000">
                <a:solidFill>
                  <a:srgbClr val="1F3864"/>
                </a:solidFill>
                <a:latin typeface="Calibri"/>
                <a:ea typeface="Calibri"/>
                <a:cs typeface="Calibri"/>
                <a:sym typeface="Calibri"/>
              </a:rPr>
              <a:t>Ключевые элементы подхода ABCDE</a:t>
            </a:r>
            <a:endParaRPr/>
          </a:p>
        </p:txBody>
      </p:sp>
      <p:pic>
        <p:nvPicPr>
          <p:cNvPr id="288" name="Google Shape;288;p9"/>
          <p:cNvPicPr preferRelativeResize="0"/>
          <p:nvPr/>
        </p:nvPicPr>
        <p:blipFill rotWithShape="1">
          <a:blip r:embed="rId3">
            <a:alphaModFix/>
          </a:blip>
          <a:srcRect/>
          <a:stretch/>
        </p:blipFill>
        <p:spPr>
          <a:xfrm>
            <a:off x="145439" y="1133693"/>
            <a:ext cx="1866900" cy="981075"/>
          </a:xfrm>
          <a:prstGeom prst="rect">
            <a:avLst/>
          </a:prstGeom>
          <a:noFill/>
          <a:ln>
            <a:noFill/>
          </a:ln>
        </p:spPr>
      </p:pic>
      <p:pic>
        <p:nvPicPr>
          <p:cNvPr id="289" name="Google Shape;289;p9" descr="A picture containing text&#10;&#10;Description automatically generated"/>
          <p:cNvPicPr preferRelativeResize="0"/>
          <p:nvPr/>
        </p:nvPicPr>
        <p:blipFill rotWithShape="1">
          <a:blip r:embed="rId4">
            <a:alphaModFix/>
          </a:blip>
          <a:srcRect/>
          <a:stretch/>
        </p:blipFill>
        <p:spPr>
          <a:xfrm>
            <a:off x="174014" y="3530433"/>
            <a:ext cx="1809750" cy="971550"/>
          </a:xfrm>
          <a:prstGeom prst="rect">
            <a:avLst/>
          </a:prstGeom>
          <a:noFill/>
          <a:ln>
            <a:noFill/>
          </a:ln>
        </p:spPr>
      </p:pic>
      <p:pic>
        <p:nvPicPr>
          <p:cNvPr id="290" name="Google Shape;290;p9" descr="A picture containing text, clipart&#10;&#10;Description automatically generated"/>
          <p:cNvPicPr preferRelativeResize="0"/>
          <p:nvPr/>
        </p:nvPicPr>
        <p:blipFill rotWithShape="1">
          <a:blip r:embed="rId5">
            <a:alphaModFix/>
          </a:blip>
          <a:srcRect/>
          <a:stretch/>
        </p:blipFill>
        <p:spPr>
          <a:xfrm>
            <a:off x="174014" y="5074447"/>
            <a:ext cx="1838325" cy="9810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918</TotalTime>
  <Words>11502</Words>
  <Application>Microsoft Office PowerPoint</Application>
  <PresentationFormat>Широкий екран</PresentationFormat>
  <Paragraphs>1055</Paragraphs>
  <Slides>80</Slides>
  <Notes>80</Notes>
  <HiddenSlides>0</HiddenSlides>
  <MMClips>0</MMClips>
  <ScaleCrop>false</ScaleCrop>
  <HeadingPairs>
    <vt:vector size="6" baseType="variant">
      <vt:variant>
        <vt:lpstr>Використані шрифти</vt:lpstr>
      </vt:variant>
      <vt:variant>
        <vt:i4>7</vt:i4>
      </vt:variant>
      <vt:variant>
        <vt:lpstr>Тема</vt:lpstr>
      </vt:variant>
      <vt:variant>
        <vt:i4>2</vt:i4>
      </vt:variant>
      <vt:variant>
        <vt:lpstr>Заголовки слайдів</vt:lpstr>
      </vt:variant>
      <vt:variant>
        <vt:i4>80</vt:i4>
      </vt:variant>
    </vt:vector>
  </HeadingPairs>
  <TitlesOfParts>
    <vt:vector size="89" baseType="lpstr">
      <vt:lpstr>Economica</vt:lpstr>
      <vt:lpstr>Lato</vt:lpstr>
      <vt:lpstr>Arial</vt:lpstr>
      <vt:lpstr>Calibri</vt:lpstr>
      <vt:lpstr>Times</vt:lpstr>
      <vt:lpstr>Noto Sans Symbols</vt:lpstr>
      <vt:lpstr>Wingdings</vt:lpstr>
      <vt:lpstr>Office Theme</vt:lpstr>
      <vt:lpstr>Office Theme</vt:lpstr>
      <vt:lpstr>Шок</vt:lpstr>
      <vt:lpstr>Цели</vt:lpstr>
      <vt:lpstr>Необходимые навыки</vt:lpstr>
      <vt:lpstr>Что такое шок?</vt:lpstr>
      <vt:lpstr>Причины низкой перфузии</vt:lpstr>
      <vt:lpstr>Цели</vt:lpstr>
      <vt:lpstr>Протокол ABCDE </vt:lpstr>
      <vt:lpstr>Презентація PowerPoint</vt:lpstr>
      <vt:lpstr>Презентація PowerPoint</vt:lpstr>
      <vt:lpstr>Шок</vt:lpstr>
      <vt:lpstr>S: Признаки и симптомы</vt:lpstr>
      <vt:lpstr>S: Признаки и симптомы</vt:lpstr>
      <vt:lpstr>S: Признаки и симптомы</vt:lpstr>
      <vt:lpstr>S: Признаки и симптомы</vt:lpstr>
      <vt:lpstr>S: Признаки и симптомы</vt:lpstr>
      <vt:lpstr>S: Признаки и симптомы</vt:lpstr>
      <vt:lpstr>Презентація PowerPoint</vt:lpstr>
      <vt:lpstr>A: Аллергические реакции</vt:lpstr>
      <vt:lpstr>M: Медикаменты</vt:lpstr>
      <vt:lpstr>P: Анамнез жизни</vt:lpstr>
      <vt:lpstr>L: Последний прием пищи / питья</vt:lpstr>
      <vt:lpstr>E: События, ставшие причиной травмы / болезни </vt:lpstr>
      <vt:lpstr>E: События, ставшие причиной травмы / болезни </vt:lpstr>
      <vt:lpstr>Вопрос из рабочей тетради № 1</vt:lpstr>
      <vt:lpstr>Шок</vt:lpstr>
      <vt:lpstr>ПОМНИТЕ</vt:lpstr>
      <vt:lpstr>Презентація PowerPoint</vt:lpstr>
      <vt:lpstr>Результаты вторичного обследования</vt:lpstr>
      <vt:lpstr>Результаты вторичного обследования</vt:lpstr>
      <vt:lpstr>Результаты вторичного обследования</vt:lpstr>
      <vt:lpstr>Результаты вторичного обследования</vt:lpstr>
      <vt:lpstr>Результаты вторичного обследования</vt:lpstr>
      <vt:lpstr>Результаты вторичного обследования</vt:lpstr>
      <vt:lpstr>Результаты вторичного обследования</vt:lpstr>
      <vt:lpstr>Вопрос из рабочей тетради № 2</vt:lpstr>
      <vt:lpstr>Шок</vt:lpstr>
      <vt:lpstr>Низкая перфузия из-за расширения кровеносных сосудов</vt:lpstr>
      <vt:lpstr>Низкая перфузия из-за расширения кровеносных сосудов</vt:lpstr>
      <vt:lpstr>Низкая перфузия из-за расширения кровеносных сосудов</vt:lpstr>
      <vt:lpstr>Низкая перфузия из-за потери жидкости</vt:lpstr>
      <vt:lpstr>Низкая перфузия из-за потери жидкости</vt:lpstr>
      <vt:lpstr>Низкая перфузия из-за потери жидкости</vt:lpstr>
      <vt:lpstr>Низкая перфузия из-за кровопотери</vt:lpstr>
      <vt:lpstr>Низкая перфузия из-за кровопотери</vt:lpstr>
      <vt:lpstr>Низкая перфузия из-за кровопотери</vt:lpstr>
      <vt:lpstr>Низкая перфузия из-за кровопотери</vt:lpstr>
      <vt:lpstr>Низкая перфузия из-за проблем с сердцем</vt:lpstr>
      <vt:lpstr>Низкая перфузия из-за проблем с сердцем</vt:lpstr>
      <vt:lpstr>Низкая перфузия из-за проблем с сердцем</vt:lpstr>
      <vt:lpstr>Низкая перфузия из-за проблем с сердцем</vt:lpstr>
      <vt:lpstr>Низкая перфузия из-за проблем с сердцем</vt:lpstr>
      <vt:lpstr>ПОМНИТЕ…Гипогликемия может быть похожа на шок</vt:lpstr>
      <vt:lpstr>Вопрос из рабочей тетради № 3</vt:lpstr>
      <vt:lpstr>Шок</vt:lpstr>
      <vt:lpstr>Лечение</vt:lpstr>
      <vt:lpstr>Презентація PowerPoint</vt:lpstr>
      <vt:lpstr>Лечение: послеродовое кровотечение</vt:lpstr>
      <vt:lpstr>Презентація PowerPoint</vt:lpstr>
      <vt:lpstr>Презентація PowerPoint</vt:lpstr>
      <vt:lpstr>Лечение</vt:lpstr>
      <vt:lpstr>Лечение</vt:lpstr>
      <vt:lpstr>Лечение</vt:lpstr>
      <vt:lpstr>Лечение</vt:lpstr>
      <vt:lpstr>Лечение</vt:lpstr>
      <vt:lpstr>Лечение</vt:lpstr>
      <vt:lpstr>Лечение</vt:lpstr>
      <vt:lpstr>Вопрос из рабочей тетради № 4</vt:lpstr>
      <vt:lpstr>Особые педиатрические аспекты: шок</vt:lpstr>
      <vt:lpstr>Признаки обезвоживания у детей:  Признаки опасности  </vt:lpstr>
      <vt:lpstr>Особые педиатрические аспекты: общие причины</vt:lpstr>
      <vt:lpstr>Особые педиатрические аспекты: недоедание </vt:lpstr>
      <vt:lpstr>Вопрос из рабочей тетради № 5</vt:lpstr>
      <vt:lpstr>Порядок действий при передаче пациента</vt:lpstr>
      <vt:lpstr>Вопросы</vt:lpstr>
      <vt:lpstr>Быстрые карточки</vt:lpstr>
      <vt:lpstr>Презентація PowerPoint</vt:lpstr>
      <vt:lpstr>Презентація PowerPoint</vt:lpstr>
      <vt:lpstr>Презентація PowerPoint</vt:lpstr>
      <vt:lpstr>Презентація PowerPoint</vt:lpstr>
      <vt:lpstr>Краткий обзор</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Alexander INGLIS</dc:creator>
  <cp:lastModifiedBy>Oles Yehorov</cp:lastModifiedBy>
  <cp:revision>5</cp:revision>
  <dcterms:created xsi:type="dcterms:W3CDTF">2023-05-01T23:42:20Z</dcterms:created>
  <dcterms:modified xsi:type="dcterms:W3CDTF">2024-07-13T10:32:58Z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0x01010012F35176C8D5024CA9622F560EAE4050</vt:lpwstr>
  </property>
  <property fmtid="{D5CDD505-2E9C-101B-9397-08002B2CF9AE}" pid="3" name="MediaServiceImageTags">
    <vt:lpwstr/>
  </property>
</Properties>
</file>