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Lst>
  <p:notesMasterIdLst>
    <p:notesMasterId r:id="rId25"/>
  </p:notesMasterIdLst>
  <p:sldIdLst>
    <p:sldId id="556" r:id="rId6"/>
    <p:sldId id="343" r:id="rId7"/>
    <p:sldId id="266" r:id="rId8"/>
    <p:sldId id="270" r:id="rId9"/>
    <p:sldId id="523" r:id="rId10"/>
    <p:sldId id="504" r:id="rId11"/>
    <p:sldId id="529" r:id="rId12"/>
    <p:sldId id="530" r:id="rId13"/>
    <p:sldId id="291" r:id="rId14"/>
    <p:sldId id="512" r:id="rId15"/>
    <p:sldId id="513" r:id="rId16"/>
    <p:sldId id="508" r:id="rId17"/>
    <p:sldId id="509" r:id="rId18"/>
    <p:sldId id="346" r:id="rId19"/>
    <p:sldId id="342" r:id="rId20"/>
    <p:sldId id="503" r:id="rId21"/>
    <p:sldId id="525" r:id="rId22"/>
    <p:sldId id="290" r:id="rId23"/>
    <p:sldId id="344" r:id="rId24"/>
  </p:sldIdLst>
  <p:sldSz cx="12192000" cy="6858000"/>
  <p:notesSz cx="6858000" cy="9144000"/>
  <p:embeddedFontLst>
    <p:embeddedFont>
      <p:font typeface="Atkinson Hyperlegible" pitchFamily="2"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
      <p:font typeface="Source Sans Pro" panose="020B0503030403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61" roundtripDataSignature="AMtx7mgUGg5c5MRc+QOZZx3GGKavpRFVI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na gaarder" initials="" lastIdx="8" clrIdx="0"/>
  <p:cmAuthor id="1" name="Anonymous" initials="" lastIdx="6" clrIdx="1"/>
  <p:cmAuthor id="2" name="Rachel Tullet" initials="RT" lastIdx="29" clrIdx="2">
    <p:extLst>
      <p:ext uri="{19B8F6BF-5375-455C-9EA6-DF929625EA0E}">
        <p15:presenceInfo xmlns:p15="http://schemas.microsoft.com/office/powerpoint/2012/main" userId="0500be93d1ba368d" providerId="Windows Live"/>
      </p:ext>
    </p:extLst>
  </p:cmAuthor>
  <p:cmAuthor id="3" name="CSY" initials="CSY" lastIdx="6" clrIdx="3">
    <p:extLst>
      <p:ext uri="{19B8F6BF-5375-455C-9EA6-DF929625EA0E}">
        <p15:presenceInfo xmlns:p15="http://schemas.microsoft.com/office/powerpoint/2012/main" userId="CSY" providerId="None"/>
      </p:ext>
    </p:extLst>
  </p:cmAuthor>
  <p:cmAuthor id="4" name="TULLET, Rachel Beth" initials="TB" lastIdx="10" clrIdx="4">
    <p:extLst>
      <p:ext uri="{19B8F6BF-5375-455C-9EA6-DF929625EA0E}">
        <p15:presenceInfo xmlns:p15="http://schemas.microsoft.com/office/powerpoint/2012/main" userId="S::tulletr@who.int::1fc2c28b-ed7a-43e7-a015-42a665ab83e5" providerId="AD"/>
      </p:ext>
    </p:extLst>
  </p:cmAuthor>
  <p:cmAuthor id="5" name="CALVELLO HYNES, Emilie" initials="CE" lastIdx="5" clrIdx="5">
    <p:extLst>
      <p:ext uri="{19B8F6BF-5375-455C-9EA6-DF929625EA0E}">
        <p15:presenceInfo xmlns:p15="http://schemas.microsoft.com/office/powerpoint/2012/main" userId="S::ecalvello@who.int::c9dfdd63-2c12-40ec-9141-bdc893ad90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FB3445-68A2-4894-BBEC-E7E2B5CEA351}">
  <a:tblStyle styleId="{AFFB3445-68A2-4894-BBEC-E7E2B5CEA35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346DBEA-4BD6-4EC4-9311-CE1207D01715}"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20000"/>
            </a:schemeClr>
          </a:solidFill>
        </a:fill>
      </a:tcStyle>
    </a:band1H>
    <a:band2H>
      <a:tcTxStyle b="off" i="off"/>
      <a:tcStyle>
        <a:tcBdr/>
      </a:tcStyle>
    </a:band2H>
    <a:band1V>
      <a:tcTxStyle b="off" i="off"/>
      <a:tcStyle>
        <a:tcBdr/>
        <a:fill>
          <a:solidFill>
            <a:schemeClr val="accent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88574"/>
  </p:normalViewPr>
  <p:slideViewPr>
    <p:cSldViewPr snapToGrid="0">
      <p:cViewPr varScale="1">
        <p:scale>
          <a:sx n="91" d="100"/>
          <a:sy n="91" d="100"/>
        </p:scale>
        <p:origin x="19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61"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64"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font" Target="fonts/font16.fntdata"/><Relationship Id="rId6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VELLO HYNES, Emilie" userId="S::ecalvello@who.int::c9dfdd63-2c12-40ec-9141-bdc893ad90f1" providerId="AD" clId="Web-{54F3E579-F9D3-1BED-3AC5-E7F4764B7A54}"/>
    <pc:docChg chg="">
      <pc:chgData name="CALVELLO HYNES, Emilie" userId="S::ecalvello@who.int::c9dfdd63-2c12-40ec-9141-bdc893ad90f1" providerId="AD" clId="Web-{54F3E579-F9D3-1BED-3AC5-E7F4764B7A54}" dt="2023-11-09T13:31:03.703" v="0"/>
      <pc:docMkLst>
        <pc:docMk/>
      </pc:docMkLst>
      <pc:sldChg chg="addCm">
        <pc:chgData name="CALVELLO HYNES, Emilie" userId="S::ecalvello@who.int::c9dfdd63-2c12-40ec-9141-bdc893ad90f1" providerId="AD" clId="Web-{54F3E579-F9D3-1BED-3AC5-E7F4764B7A54}" dt="2023-11-09T13:31:03.703" v="0"/>
        <pc:sldMkLst>
          <pc:docMk/>
          <pc:sldMk cId="1314825412" sldId="270"/>
        </pc:sldMkLst>
      </pc:sldChg>
    </pc:docChg>
  </pc:docChgLst>
  <pc:docChgLst>
    <pc:chgData name="TULLET, Rachel Beth" userId="S::tulletr@who.int::1fc2c28b-ed7a-43e7-a015-42a665ab83e5" providerId="AD" clId="Web-{A8D11EC7-5B58-3707-6DAB-403EE03E3AA0}"/>
    <pc:docChg chg="modSld">
      <pc:chgData name="TULLET, Rachel Beth" userId="S::tulletr@who.int::1fc2c28b-ed7a-43e7-a015-42a665ab83e5" providerId="AD" clId="Web-{A8D11EC7-5B58-3707-6DAB-403EE03E3AA0}" dt="2023-11-12T20:41:17.241" v="21"/>
      <pc:docMkLst>
        <pc:docMk/>
      </pc:docMkLst>
      <pc:sldChg chg="modSp">
        <pc:chgData name="TULLET, Rachel Beth" userId="S::tulletr@who.int::1fc2c28b-ed7a-43e7-a015-42a665ab83e5" providerId="AD" clId="Web-{A8D11EC7-5B58-3707-6DAB-403EE03E3AA0}" dt="2023-11-12T20:41:17.241" v="21"/>
        <pc:sldMkLst>
          <pc:docMk/>
          <pc:sldMk cId="2467908001" sldId="291"/>
        </pc:sldMkLst>
        <pc:graphicFrameChg chg="mod modGraphic">
          <ac:chgData name="TULLET, Rachel Beth" userId="S::tulletr@who.int::1fc2c28b-ed7a-43e7-a015-42a665ab83e5" providerId="AD" clId="Web-{A8D11EC7-5B58-3707-6DAB-403EE03E3AA0}" dt="2023-11-12T20:41:17.241" v="21"/>
          <ac:graphicFrameMkLst>
            <pc:docMk/>
            <pc:sldMk cId="2467908001" sldId="291"/>
            <ac:graphicFrameMk id="4" creationId="{2846FD62-8B47-37E7-49C0-429A9817402D}"/>
          </ac:graphicFrameMkLst>
        </pc:graphicFrameChg>
      </pc:sldChg>
    </pc:docChg>
  </pc:docChgLst>
  <pc:docChgLst>
    <pc:chgData clId="Web-{BF56FE97-D231-CD11-6CEE-83D1A7618A28}"/>
    <pc:docChg chg="modSld">
      <pc:chgData name="" userId="" providerId="" clId="Web-{BF56FE97-D231-CD11-6CEE-83D1A7618A28}" dt="2023-11-12T17:43:57.629" v="0" actId="1076"/>
      <pc:docMkLst>
        <pc:docMk/>
      </pc:docMkLst>
      <pc:sldChg chg="modSp">
        <pc:chgData name="" userId="" providerId="" clId="Web-{BF56FE97-D231-CD11-6CEE-83D1A7618A28}" dt="2023-11-12T17:43:57.629" v="0" actId="1076"/>
        <pc:sldMkLst>
          <pc:docMk/>
          <pc:sldMk cId="991195418" sldId="396"/>
        </pc:sldMkLst>
        <pc:picChg chg="mod">
          <ac:chgData name="" userId="" providerId="" clId="Web-{BF56FE97-D231-CD11-6CEE-83D1A7618A28}" dt="2023-11-12T17:43:57.629" v="0" actId="1076"/>
          <ac:picMkLst>
            <pc:docMk/>
            <pc:sldMk cId="991195418" sldId="396"/>
            <ac:picMk id="6" creationId="{18935058-08D2-7324-104F-7B84879F6BD6}"/>
          </ac:picMkLst>
        </pc:picChg>
      </pc:sldChg>
    </pc:docChg>
  </pc:docChgLst>
  <pc:docChgLst>
    <pc:chgData name="CALVELLO HYNES, Emilie" userId="S::ecalvello@who.int::c9dfdd63-2c12-40ec-9141-bdc893ad90f1" providerId="AD" clId="Web-{DD05224B-6DA1-F6F4-107B-734CC59217B8}"/>
    <pc:docChg chg="modSld">
      <pc:chgData name="CALVELLO HYNES, Emilie" userId="S::ecalvello@who.int::c9dfdd63-2c12-40ec-9141-bdc893ad90f1" providerId="AD" clId="Web-{DD05224B-6DA1-F6F4-107B-734CC59217B8}" dt="2023-11-09T13:27:11.903" v="24" actId="1076"/>
      <pc:docMkLst>
        <pc:docMk/>
      </pc:docMkLst>
      <pc:sldChg chg="modSp">
        <pc:chgData name="CALVELLO HYNES, Emilie" userId="S::ecalvello@who.int::c9dfdd63-2c12-40ec-9141-bdc893ad90f1" providerId="AD" clId="Web-{DD05224B-6DA1-F6F4-107B-734CC59217B8}" dt="2023-11-09T13:07:26.776" v="7"/>
        <pc:sldMkLst>
          <pc:docMk/>
          <pc:sldMk cId="1483610259" sldId="351"/>
        </pc:sldMkLst>
        <pc:graphicFrameChg chg="mod modGraphic">
          <ac:chgData name="CALVELLO HYNES, Emilie" userId="S::ecalvello@who.int::c9dfdd63-2c12-40ec-9141-bdc893ad90f1" providerId="AD" clId="Web-{DD05224B-6DA1-F6F4-107B-734CC59217B8}" dt="2023-11-09T13:07:26.776" v="7"/>
          <ac:graphicFrameMkLst>
            <pc:docMk/>
            <pc:sldMk cId="1483610259" sldId="351"/>
            <ac:graphicFrameMk id="2" creationId="{00000000-0000-0000-0000-000000000000}"/>
          </ac:graphicFrameMkLst>
        </pc:graphicFrameChg>
      </pc:sldChg>
      <pc:sldChg chg="modSp">
        <pc:chgData name="CALVELLO HYNES, Emilie" userId="S::ecalvello@who.int::c9dfdd63-2c12-40ec-9141-bdc893ad90f1" providerId="AD" clId="Web-{DD05224B-6DA1-F6F4-107B-734CC59217B8}" dt="2023-11-09T13:27:11.903" v="24" actId="1076"/>
        <pc:sldMkLst>
          <pc:docMk/>
          <pc:sldMk cId="588012450" sldId="503"/>
        </pc:sldMkLst>
        <pc:spChg chg="mod">
          <ac:chgData name="CALVELLO HYNES, Emilie" userId="S::ecalvello@who.int::c9dfdd63-2c12-40ec-9141-bdc893ad90f1" providerId="AD" clId="Web-{DD05224B-6DA1-F6F4-107B-734CC59217B8}" dt="2023-11-09T13:27:11.903" v="24" actId="1076"/>
          <ac:spMkLst>
            <pc:docMk/>
            <pc:sldMk cId="588012450" sldId="503"/>
            <ac:spMk id="2" creationId="{7170231B-E143-D497-B049-743E7406EF33}"/>
          </ac:spMkLst>
        </pc:spChg>
        <pc:graphicFrameChg chg="mod modGraphic">
          <ac:chgData name="CALVELLO HYNES, Emilie" userId="S::ecalvello@who.int::c9dfdd63-2c12-40ec-9141-bdc893ad90f1" providerId="AD" clId="Web-{DD05224B-6DA1-F6F4-107B-734CC59217B8}" dt="2023-11-09T13:27:07.965" v="23" actId="1076"/>
          <ac:graphicFrameMkLst>
            <pc:docMk/>
            <pc:sldMk cId="588012450" sldId="503"/>
            <ac:graphicFrameMk id="150" creationId="{00000000-0000-0000-0000-000000000000}"/>
          </ac:graphicFrameMkLst>
        </pc:graphicFrameChg>
      </pc:sldChg>
      <pc:sldChg chg="modSp">
        <pc:chgData name="CALVELLO HYNES, Emilie" userId="S::ecalvello@who.int::c9dfdd63-2c12-40ec-9141-bdc893ad90f1" providerId="AD" clId="Web-{DD05224B-6DA1-F6F4-107B-734CC59217B8}" dt="2023-11-09T13:11:24.377" v="9"/>
        <pc:sldMkLst>
          <pc:docMk/>
          <pc:sldMk cId="2733504223" sldId="512"/>
        </pc:sldMkLst>
        <pc:graphicFrameChg chg="mod modGraphic">
          <ac:chgData name="CALVELLO HYNES, Emilie" userId="S::ecalvello@who.int::c9dfdd63-2c12-40ec-9141-bdc893ad90f1" providerId="AD" clId="Web-{DD05224B-6DA1-F6F4-107B-734CC59217B8}" dt="2023-11-09T13:11:24.377" v="9"/>
          <ac:graphicFrameMkLst>
            <pc:docMk/>
            <pc:sldMk cId="2733504223" sldId="512"/>
            <ac:graphicFrameMk id="5" creationId="{D8561A00-BA79-8FC1-A2C3-EFD7EECEBA28}"/>
          </ac:graphicFrameMkLst>
        </pc:graphicFrameChg>
      </pc:sldChg>
      <pc:sldChg chg="modSp">
        <pc:chgData name="CALVELLO HYNES, Emilie" userId="S::ecalvello@who.int::c9dfdd63-2c12-40ec-9141-bdc893ad90f1" providerId="AD" clId="Web-{DD05224B-6DA1-F6F4-107B-734CC59217B8}" dt="2023-11-09T13:11:40.033" v="15"/>
        <pc:sldMkLst>
          <pc:docMk/>
          <pc:sldMk cId="3851142479" sldId="513"/>
        </pc:sldMkLst>
        <pc:graphicFrameChg chg="mod modGraphic">
          <ac:chgData name="CALVELLO HYNES, Emilie" userId="S::ecalvello@who.int::c9dfdd63-2c12-40ec-9141-bdc893ad90f1" providerId="AD" clId="Web-{DD05224B-6DA1-F6F4-107B-734CC59217B8}" dt="2023-11-09T13:11:40.033" v="15"/>
          <ac:graphicFrameMkLst>
            <pc:docMk/>
            <pc:sldMk cId="3851142479" sldId="513"/>
            <ac:graphicFrameMk id="5" creationId="{A07E9F39-C3B4-AF13-5DD6-A0B29A25854E}"/>
          </ac:graphicFrameMkLst>
        </pc:graphicFrameChg>
      </pc:sldChg>
    </pc:docChg>
  </pc:docChgLst>
  <pc:docChgLst>
    <pc:chgData name="Seif, Janesca" userId="746caf7a-ff57-497b-ad65-8cb552a9f586" providerId="ADAL" clId="{F443ADF1-47DF-694F-8999-C2BB12FC03F5}"/>
    <pc:docChg chg="undo custSel modSld">
      <pc:chgData name="Seif, Janesca" userId="746caf7a-ff57-497b-ad65-8cb552a9f586" providerId="ADAL" clId="{F443ADF1-47DF-694F-8999-C2BB12FC03F5}" dt="2024-05-09T14:34:33.962" v="70" actId="478"/>
      <pc:docMkLst>
        <pc:docMk/>
      </pc:docMkLst>
      <pc:sldChg chg="delSp mod">
        <pc:chgData name="Seif, Janesca" userId="746caf7a-ff57-497b-ad65-8cb552a9f586" providerId="ADAL" clId="{F443ADF1-47DF-694F-8999-C2BB12FC03F5}" dt="2024-05-09T14:32:41.257" v="0" actId="478"/>
        <pc:sldMkLst>
          <pc:docMk/>
          <pc:sldMk cId="2094896056" sldId="266"/>
        </pc:sldMkLst>
        <pc:spChg chg="del">
          <ac:chgData name="Seif, Janesca" userId="746caf7a-ff57-497b-ad65-8cb552a9f586" providerId="ADAL" clId="{F443ADF1-47DF-694F-8999-C2BB12FC03F5}" dt="2024-05-09T14:32:41.257" v="0" actId="478"/>
          <ac:spMkLst>
            <pc:docMk/>
            <pc:sldMk cId="2094896056" sldId="266"/>
            <ac:spMk id="5" creationId="{2A1A7F4A-E2FF-6800-17F7-B04D08139440}"/>
          </ac:spMkLst>
        </pc:spChg>
      </pc:sldChg>
      <pc:sldChg chg="delSp mod">
        <pc:chgData name="Seif, Janesca" userId="746caf7a-ff57-497b-ad65-8cb552a9f586" providerId="ADAL" clId="{F443ADF1-47DF-694F-8999-C2BB12FC03F5}" dt="2024-05-09T14:32:48.853" v="1" actId="478"/>
        <pc:sldMkLst>
          <pc:docMk/>
          <pc:sldMk cId="2467908001" sldId="291"/>
        </pc:sldMkLst>
        <pc:spChg chg="del">
          <ac:chgData name="Seif, Janesca" userId="746caf7a-ff57-497b-ad65-8cb552a9f586" providerId="ADAL" clId="{F443ADF1-47DF-694F-8999-C2BB12FC03F5}" dt="2024-05-09T14:32:48.853" v="1" actId="478"/>
          <ac:spMkLst>
            <pc:docMk/>
            <pc:sldMk cId="2467908001" sldId="291"/>
            <ac:spMk id="8" creationId="{21E70BF6-35FA-F920-7BE6-C4177D3F9E09}"/>
          </ac:spMkLst>
        </pc:spChg>
      </pc:sldChg>
      <pc:sldChg chg="delSp mod">
        <pc:chgData name="Seif, Janesca" userId="746caf7a-ff57-497b-ad65-8cb552a9f586" providerId="ADAL" clId="{F443ADF1-47DF-694F-8999-C2BB12FC03F5}" dt="2024-05-09T14:34:27.930" v="68" actId="478"/>
        <pc:sldMkLst>
          <pc:docMk/>
          <pc:sldMk cId="992023244" sldId="342"/>
        </pc:sldMkLst>
        <pc:spChg chg="del">
          <ac:chgData name="Seif, Janesca" userId="746caf7a-ff57-497b-ad65-8cb552a9f586" providerId="ADAL" clId="{F443ADF1-47DF-694F-8999-C2BB12FC03F5}" dt="2024-05-09T14:34:27.930" v="68" actId="478"/>
          <ac:spMkLst>
            <pc:docMk/>
            <pc:sldMk cId="992023244" sldId="342"/>
            <ac:spMk id="3" creationId="{616A8CDA-2C5E-FD38-7354-9C07B7E741F5}"/>
          </ac:spMkLst>
        </pc:spChg>
      </pc:sldChg>
      <pc:sldChg chg="delSp mod">
        <pc:chgData name="Seif, Janesca" userId="746caf7a-ff57-497b-ad65-8cb552a9f586" providerId="ADAL" clId="{F443ADF1-47DF-694F-8999-C2BB12FC03F5}" dt="2024-05-09T14:34:15.451" v="67" actId="478"/>
        <pc:sldMkLst>
          <pc:docMk/>
          <pc:sldMk cId="3843493960" sldId="346"/>
        </pc:sldMkLst>
        <pc:spChg chg="del">
          <ac:chgData name="Seif, Janesca" userId="746caf7a-ff57-497b-ad65-8cb552a9f586" providerId="ADAL" clId="{F443ADF1-47DF-694F-8999-C2BB12FC03F5}" dt="2024-05-09T14:34:15.451" v="67" actId="478"/>
          <ac:spMkLst>
            <pc:docMk/>
            <pc:sldMk cId="3843493960" sldId="346"/>
            <ac:spMk id="3" creationId="{FFF6E6F8-EBEE-5A05-FA4E-213BB3EB4A28}"/>
          </ac:spMkLst>
        </pc:spChg>
      </pc:sldChg>
      <pc:sldChg chg="delSp mod">
        <pc:chgData name="Seif, Janesca" userId="746caf7a-ff57-497b-ad65-8cb552a9f586" providerId="ADAL" clId="{F443ADF1-47DF-694F-8999-C2BB12FC03F5}" dt="2024-05-09T14:34:33.962" v="70" actId="478"/>
        <pc:sldMkLst>
          <pc:docMk/>
          <pc:sldMk cId="588012450" sldId="503"/>
        </pc:sldMkLst>
        <pc:spChg chg="del">
          <ac:chgData name="Seif, Janesca" userId="746caf7a-ff57-497b-ad65-8cb552a9f586" providerId="ADAL" clId="{F443ADF1-47DF-694F-8999-C2BB12FC03F5}" dt="2024-05-09T14:34:33.962" v="70" actId="478"/>
          <ac:spMkLst>
            <pc:docMk/>
            <pc:sldMk cId="588012450" sldId="503"/>
            <ac:spMk id="6" creationId="{7D48CCB7-1A9A-032D-29CB-33DAE8CEEE34}"/>
          </ac:spMkLst>
        </pc:spChg>
        <pc:spChg chg="del">
          <ac:chgData name="Seif, Janesca" userId="746caf7a-ff57-497b-ad65-8cb552a9f586" providerId="ADAL" clId="{F443ADF1-47DF-694F-8999-C2BB12FC03F5}" dt="2024-05-09T14:34:31.330" v="69" actId="478"/>
          <ac:spMkLst>
            <pc:docMk/>
            <pc:sldMk cId="588012450" sldId="503"/>
            <ac:spMk id="7" creationId="{3E57BA32-7201-00FC-8E1C-833926282420}"/>
          </ac:spMkLst>
        </pc:spChg>
      </pc:sldChg>
      <pc:sldChg chg="delSp modSp mod">
        <pc:chgData name="Seif, Janesca" userId="746caf7a-ff57-497b-ad65-8cb552a9f586" providerId="ADAL" clId="{F443ADF1-47DF-694F-8999-C2BB12FC03F5}" dt="2024-05-09T14:34:04.381" v="65" actId="1036"/>
        <pc:sldMkLst>
          <pc:docMk/>
          <pc:sldMk cId="3150923739" sldId="508"/>
        </pc:sldMkLst>
        <pc:spChg chg="del">
          <ac:chgData name="Seif, Janesca" userId="746caf7a-ff57-497b-ad65-8cb552a9f586" providerId="ADAL" clId="{F443ADF1-47DF-694F-8999-C2BB12FC03F5}" dt="2024-05-09T14:33:48.826" v="43" actId="478"/>
          <ac:spMkLst>
            <pc:docMk/>
            <pc:sldMk cId="3150923739" sldId="508"/>
            <ac:spMk id="8" creationId="{21E70BF6-35FA-F920-7BE6-C4177D3F9E09}"/>
          </ac:spMkLst>
        </pc:spChg>
        <pc:graphicFrameChg chg="mod modGraphic">
          <ac:chgData name="Seif, Janesca" userId="746caf7a-ff57-497b-ad65-8cb552a9f586" providerId="ADAL" clId="{F443ADF1-47DF-694F-8999-C2BB12FC03F5}" dt="2024-05-09T14:34:04.381" v="65" actId="1036"/>
          <ac:graphicFrameMkLst>
            <pc:docMk/>
            <pc:sldMk cId="3150923739" sldId="508"/>
            <ac:graphicFrameMk id="9" creationId="{2846FD62-8B47-37E7-49C0-429A9817402D}"/>
          </ac:graphicFrameMkLst>
        </pc:graphicFrameChg>
      </pc:sldChg>
      <pc:sldChg chg="delSp mod">
        <pc:chgData name="Seif, Janesca" userId="746caf7a-ff57-497b-ad65-8cb552a9f586" providerId="ADAL" clId="{F443ADF1-47DF-694F-8999-C2BB12FC03F5}" dt="2024-05-09T14:34:10.592" v="66" actId="478"/>
        <pc:sldMkLst>
          <pc:docMk/>
          <pc:sldMk cId="4195302334" sldId="509"/>
        </pc:sldMkLst>
        <pc:spChg chg="del">
          <ac:chgData name="Seif, Janesca" userId="746caf7a-ff57-497b-ad65-8cb552a9f586" providerId="ADAL" clId="{F443ADF1-47DF-694F-8999-C2BB12FC03F5}" dt="2024-05-09T14:34:10.592" v="66" actId="478"/>
          <ac:spMkLst>
            <pc:docMk/>
            <pc:sldMk cId="4195302334" sldId="509"/>
            <ac:spMk id="6" creationId="{B2EE83A2-0195-2243-1A47-6B3B0FA50AC4}"/>
          </ac:spMkLst>
        </pc:spChg>
      </pc:sldChg>
      <pc:sldChg chg="delSp mod">
        <pc:chgData name="Seif, Janesca" userId="746caf7a-ff57-497b-ad65-8cb552a9f586" providerId="ADAL" clId="{F443ADF1-47DF-694F-8999-C2BB12FC03F5}" dt="2024-05-09T14:32:54.276" v="3" actId="478"/>
        <pc:sldMkLst>
          <pc:docMk/>
          <pc:sldMk cId="2733504223" sldId="512"/>
        </pc:sldMkLst>
        <pc:spChg chg="del">
          <ac:chgData name="Seif, Janesca" userId="746caf7a-ff57-497b-ad65-8cb552a9f586" providerId="ADAL" clId="{F443ADF1-47DF-694F-8999-C2BB12FC03F5}" dt="2024-05-09T14:32:54.276" v="3" actId="478"/>
          <ac:spMkLst>
            <pc:docMk/>
            <pc:sldMk cId="2733504223" sldId="512"/>
            <ac:spMk id="11" creationId="{5C38B7F9-75B1-4429-FDBE-D50C161CCDB6}"/>
          </ac:spMkLst>
        </pc:spChg>
        <pc:spChg chg="del">
          <ac:chgData name="Seif, Janesca" userId="746caf7a-ff57-497b-ad65-8cb552a9f586" providerId="ADAL" clId="{F443ADF1-47DF-694F-8999-C2BB12FC03F5}" dt="2024-05-09T14:32:51.816" v="2" actId="478"/>
          <ac:spMkLst>
            <pc:docMk/>
            <pc:sldMk cId="2733504223" sldId="512"/>
            <ac:spMk id="15" creationId="{65550190-B342-5950-61B1-BB0353FA7FA3}"/>
          </ac:spMkLst>
        </pc:spChg>
      </pc:sldChg>
      <pc:sldChg chg="delSp mod">
        <pc:chgData name="Seif, Janesca" userId="746caf7a-ff57-497b-ad65-8cb552a9f586" providerId="ADAL" clId="{F443ADF1-47DF-694F-8999-C2BB12FC03F5}" dt="2024-05-09T14:32:57.442" v="4" actId="478"/>
        <pc:sldMkLst>
          <pc:docMk/>
          <pc:sldMk cId="3851142479" sldId="513"/>
        </pc:sldMkLst>
        <pc:spChg chg="del">
          <ac:chgData name="Seif, Janesca" userId="746caf7a-ff57-497b-ad65-8cb552a9f586" providerId="ADAL" clId="{F443ADF1-47DF-694F-8999-C2BB12FC03F5}" dt="2024-05-09T14:32:57.442" v="4" actId="478"/>
          <ac:spMkLst>
            <pc:docMk/>
            <pc:sldMk cId="3851142479" sldId="513"/>
            <ac:spMk id="19" creationId="{CBF9B7FE-8E00-2A1F-40A4-661A9BEAA46B}"/>
          </ac:spMkLst>
        </pc:spChg>
      </pc:sldChg>
    </pc:docChg>
  </pc:docChgLst>
  <pc:docChgLst>
    <pc:chgData name="TULLET, Rachel Beth" userId="S::tulletr@who.int::1fc2c28b-ed7a-43e7-a015-42a665ab83e5" providerId="AD" clId="Web-{B0CDC397-87A9-D2E1-C468-348F775EC2FA}"/>
    <pc:docChg chg="delSld">
      <pc:chgData name="TULLET, Rachel Beth" userId="S::tulletr@who.int::1fc2c28b-ed7a-43e7-a015-42a665ab83e5" providerId="AD" clId="Web-{B0CDC397-87A9-D2E1-C468-348F775EC2FA}" dt="2023-11-12T17:46:09.477" v="1"/>
      <pc:docMkLst>
        <pc:docMk/>
      </pc:docMkLst>
      <pc:sldChg chg="del">
        <pc:chgData name="TULLET, Rachel Beth" userId="S::tulletr@who.int::1fc2c28b-ed7a-43e7-a015-42a665ab83e5" providerId="AD" clId="Web-{B0CDC397-87A9-D2E1-C468-348F775EC2FA}" dt="2023-11-12T17:46:04.898" v="0"/>
        <pc:sldMkLst>
          <pc:docMk/>
          <pc:sldMk cId="0" sldId="524"/>
        </pc:sldMkLst>
      </pc:sldChg>
      <pc:sldChg chg="del">
        <pc:chgData name="TULLET, Rachel Beth" userId="S::tulletr@who.int::1fc2c28b-ed7a-43e7-a015-42a665ab83e5" providerId="AD" clId="Web-{B0CDC397-87A9-D2E1-C468-348F775EC2FA}" dt="2023-11-12T17:46:09.477" v="1"/>
        <pc:sldMkLst>
          <pc:docMk/>
          <pc:sldMk cId="2230182913" sldId="527"/>
        </pc:sldMkLst>
      </pc:sldChg>
    </pc:docChg>
  </pc:docChgLst>
  <pc:docChgLst>
    <pc:chgData name="CALVELLO HYNES, Emilie" userId="S::ecalvello@who.int::c9dfdd63-2c12-40ec-9141-bdc893ad90f1" providerId="AD" clId="Web-{C83FDA5E-B47D-5DAB-939B-90C65EDD5321}"/>
    <pc:docChg chg="modSld">
      <pc:chgData name="CALVELLO HYNES, Emilie" userId="S::ecalvello@who.int::c9dfdd63-2c12-40ec-9141-bdc893ad90f1" providerId="AD" clId="Web-{C83FDA5E-B47D-5DAB-939B-90C65EDD5321}" dt="2023-11-20T11:11:56.013" v="35" actId="1076"/>
      <pc:docMkLst>
        <pc:docMk/>
      </pc:docMkLst>
      <pc:sldChg chg="modSp">
        <pc:chgData name="CALVELLO HYNES, Emilie" userId="S::ecalvello@who.int::c9dfdd63-2c12-40ec-9141-bdc893ad90f1" providerId="AD" clId="Web-{C83FDA5E-B47D-5DAB-939B-90C65EDD5321}" dt="2023-11-20T11:11:56.013" v="35" actId="1076"/>
        <pc:sldMkLst>
          <pc:docMk/>
          <pc:sldMk cId="2467908001" sldId="291"/>
        </pc:sldMkLst>
        <pc:graphicFrameChg chg="mod modGraphic">
          <ac:chgData name="CALVELLO HYNES, Emilie" userId="S::ecalvello@who.int::c9dfdd63-2c12-40ec-9141-bdc893ad90f1" providerId="AD" clId="Web-{C83FDA5E-B47D-5DAB-939B-90C65EDD5321}" dt="2023-11-20T11:11:47.591" v="31"/>
          <ac:graphicFrameMkLst>
            <pc:docMk/>
            <pc:sldMk cId="2467908001" sldId="291"/>
            <ac:graphicFrameMk id="9" creationId="{2846FD62-8B47-37E7-49C0-429A9817402D}"/>
          </ac:graphicFrameMkLst>
        </pc:graphicFrameChg>
        <pc:picChg chg="mod">
          <ac:chgData name="CALVELLO HYNES, Emilie" userId="S::ecalvello@who.int::c9dfdd63-2c12-40ec-9141-bdc893ad90f1" providerId="AD" clId="Web-{C83FDA5E-B47D-5DAB-939B-90C65EDD5321}" dt="2023-11-20T11:11:54.404" v="34" actId="14100"/>
          <ac:picMkLst>
            <pc:docMk/>
            <pc:sldMk cId="2467908001" sldId="291"/>
            <ac:picMk id="11" creationId="{61E7264D-FF76-0F16-3B2B-557B7AE603D9}"/>
          </ac:picMkLst>
        </pc:picChg>
        <pc:picChg chg="mod">
          <ac:chgData name="CALVELLO HYNES, Emilie" userId="S::ecalvello@who.int::c9dfdd63-2c12-40ec-9141-bdc893ad90f1" providerId="AD" clId="Web-{C83FDA5E-B47D-5DAB-939B-90C65EDD5321}" dt="2023-11-20T11:11:56.013" v="35" actId="1076"/>
          <ac:picMkLst>
            <pc:docMk/>
            <pc:sldMk cId="2467908001" sldId="291"/>
            <ac:picMk id="15" creationId="{CA66D53F-CB1F-5D91-CF4D-5032A522FF61}"/>
          </ac:picMkLst>
        </pc:picChg>
      </pc:sldChg>
      <pc:sldChg chg="modNotes">
        <pc:chgData name="CALVELLO HYNES, Emilie" userId="S::ecalvello@who.int::c9dfdd63-2c12-40ec-9141-bdc893ad90f1" providerId="AD" clId="Web-{C83FDA5E-B47D-5DAB-939B-90C65EDD5321}" dt="2023-11-20T11:09:33.509" v="0"/>
        <pc:sldMkLst>
          <pc:docMk/>
          <pc:sldMk cId="991195418" sldId="396"/>
        </pc:sldMkLst>
      </pc:sldChg>
      <pc:sldChg chg="modNotes">
        <pc:chgData name="CALVELLO HYNES, Emilie" userId="S::ecalvello@who.int::c9dfdd63-2c12-40ec-9141-bdc893ad90f1" providerId="AD" clId="Web-{C83FDA5E-B47D-5DAB-939B-90C65EDD5321}" dt="2023-11-20T11:10:27.135" v="2"/>
        <pc:sldMkLst>
          <pc:docMk/>
          <pc:sldMk cId="0" sldId="523"/>
        </pc:sldMkLst>
      </pc:sldChg>
      <pc:sldChg chg="modNotes">
        <pc:chgData name="CALVELLO HYNES, Emilie" userId="S::ecalvello@who.int::c9dfdd63-2c12-40ec-9141-bdc893ad90f1" providerId="AD" clId="Web-{C83FDA5E-B47D-5DAB-939B-90C65EDD5321}" dt="2023-11-20T11:10:55.621" v="4"/>
        <pc:sldMkLst>
          <pc:docMk/>
          <pc:sldMk cId="1028932395" sldId="529"/>
        </pc:sldMkLst>
      </pc:sldChg>
      <pc:sldChg chg="modNotes">
        <pc:chgData name="CALVELLO HYNES, Emilie" userId="S::ecalvello@who.int::c9dfdd63-2c12-40ec-9141-bdc893ad90f1" providerId="AD" clId="Web-{C83FDA5E-B47D-5DAB-939B-90C65EDD5321}" dt="2023-11-20T11:11:04.840" v="5"/>
        <pc:sldMkLst>
          <pc:docMk/>
          <pc:sldMk cId="1603755363" sldId="530"/>
        </pc:sldMkLst>
      </pc:sldChg>
    </pc:docChg>
  </pc:docChgLst>
  <pc:docChgLst>
    <pc:chgData name="TULLET, Rachel Beth" userId="S::tulletr@who.int::1fc2c28b-ed7a-43e7-a015-42a665ab83e5" providerId="AD" clId="Web-{BF56FE97-D231-CD11-6CEE-83D1A7618A28}"/>
    <pc:docChg chg="delSld modSld">
      <pc:chgData name="TULLET, Rachel Beth" userId="S::tulletr@who.int::1fc2c28b-ed7a-43e7-a015-42a665ab83e5" providerId="AD" clId="Web-{BF56FE97-D231-CD11-6CEE-83D1A7618A28}" dt="2023-11-12T17:45:23.429" v="12"/>
      <pc:docMkLst>
        <pc:docMk/>
      </pc:docMkLst>
      <pc:sldChg chg="modSp delCm">
        <pc:chgData name="TULLET, Rachel Beth" userId="S::tulletr@who.int::1fc2c28b-ed7a-43e7-a015-42a665ab83e5" providerId="AD" clId="Web-{BF56FE97-D231-CD11-6CEE-83D1A7618A28}" dt="2023-11-12T17:45:02.037" v="11" actId="1076"/>
        <pc:sldMkLst>
          <pc:docMk/>
          <pc:sldMk cId="1314825412" sldId="270"/>
        </pc:sldMkLst>
        <pc:picChg chg="mod">
          <ac:chgData name="TULLET, Rachel Beth" userId="S::tulletr@who.int::1fc2c28b-ed7a-43e7-a015-42a665ab83e5" providerId="AD" clId="Web-{BF56FE97-D231-CD11-6CEE-83D1A7618A28}" dt="2023-11-12T17:45:02.037" v="11" actId="1076"/>
          <ac:picMkLst>
            <pc:docMk/>
            <pc:sldMk cId="1314825412" sldId="270"/>
            <ac:picMk id="5" creationId="{251FA137-10A9-33D0-5D68-8985142BB84A}"/>
          </ac:picMkLst>
        </pc:picChg>
      </pc:sldChg>
      <pc:sldChg chg="del">
        <pc:chgData name="TULLET, Rachel Beth" userId="S::tulletr@who.int::1fc2c28b-ed7a-43e7-a015-42a665ab83e5" providerId="AD" clId="Web-{BF56FE97-D231-CD11-6CEE-83D1A7618A28}" dt="2023-11-12T17:45:01.756" v="6"/>
        <pc:sldMkLst>
          <pc:docMk/>
          <pc:sldMk cId="222798566" sldId="292"/>
        </pc:sldMkLst>
      </pc:sldChg>
      <pc:sldChg chg="modSp">
        <pc:chgData name="TULLET, Rachel Beth" userId="S::tulletr@who.int::1fc2c28b-ed7a-43e7-a015-42a665ab83e5" providerId="AD" clId="Web-{BF56FE97-D231-CD11-6CEE-83D1A7618A28}" dt="2023-11-12T17:44:28.427" v="2" actId="1076"/>
        <pc:sldMkLst>
          <pc:docMk/>
          <pc:sldMk cId="1775914953" sldId="343"/>
        </pc:sldMkLst>
        <pc:spChg chg="mod">
          <ac:chgData name="TULLET, Rachel Beth" userId="S::tulletr@who.int::1fc2c28b-ed7a-43e7-a015-42a665ab83e5" providerId="AD" clId="Web-{BF56FE97-D231-CD11-6CEE-83D1A7618A28}" dt="2023-11-12T17:44:25.599" v="1" actId="1076"/>
          <ac:spMkLst>
            <pc:docMk/>
            <pc:sldMk cId="1775914953" sldId="343"/>
            <ac:spMk id="3" creationId="{5887CEEC-0934-AC2E-A716-86AAF7464919}"/>
          </ac:spMkLst>
        </pc:spChg>
        <pc:picChg chg="mod">
          <ac:chgData name="TULLET, Rachel Beth" userId="S::tulletr@who.int::1fc2c28b-ed7a-43e7-a015-42a665ab83e5" providerId="AD" clId="Web-{BF56FE97-D231-CD11-6CEE-83D1A7618A28}" dt="2023-11-12T17:44:28.427" v="2" actId="1076"/>
          <ac:picMkLst>
            <pc:docMk/>
            <pc:sldMk cId="1775914953" sldId="343"/>
            <ac:picMk id="4" creationId="{355A510B-F352-5AD3-C619-E50AAB5355D2}"/>
          </ac:picMkLst>
        </pc:picChg>
      </pc:sldChg>
      <pc:sldChg chg="del">
        <pc:chgData name="TULLET, Rachel Beth" userId="S::tulletr@who.int::1fc2c28b-ed7a-43e7-a015-42a665ab83e5" providerId="AD" clId="Web-{BF56FE97-D231-CD11-6CEE-83D1A7618A28}" dt="2023-11-12T17:45:23.429" v="12"/>
        <pc:sldMkLst>
          <pc:docMk/>
          <pc:sldMk cId="1483610259" sldId="351"/>
        </pc:sldMkLst>
      </pc:sldChg>
      <pc:sldChg chg="modSp">
        <pc:chgData name="TULLET, Rachel Beth" userId="S::tulletr@who.int::1fc2c28b-ed7a-43e7-a015-42a665ab83e5" providerId="AD" clId="Web-{BF56FE97-D231-CD11-6CEE-83D1A7618A28}" dt="2023-11-12T17:44:03.676" v="0" actId="1076"/>
        <pc:sldMkLst>
          <pc:docMk/>
          <pc:sldMk cId="991195418" sldId="396"/>
        </pc:sldMkLst>
        <pc:picChg chg="mod">
          <ac:chgData name="TULLET, Rachel Beth" userId="S::tulletr@who.int::1fc2c28b-ed7a-43e7-a015-42a665ab83e5" providerId="AD" clId="Web-{BF56FE97-D231-CD11-6CEE-83D1A7618A28}" dt="2023-11-12T17:44:03.676" v="0" actId="1076"/>
          <ac:picMkLst>
            <pc:docMk/>
            <pc:sldMk cId="991195418" sldId="396"/>
            <ac:picMk id="6" creationId="{18935058-08D2-7324-104F-7B84879F6BD6}"/>
          </ac:picMkLst>
        </pc:picChg>
      </pc:sldChg>
      <pc:sldChg chg="del">
        <pc:chgData name="TULLET, Rachel Beth" userId="S::tulletr@who.int::1fc2c28b-ed7a-43e7-a015-42a665ab83e5" providerId="AD" clId="Web-{BF56FE97-D231-CD11-6CEE-83D1A7618A28}" dt="2023-11-12T17:44:44.537" v="5"/>
        <pc:sldMkLst>
          <pc:docMk/>
          <pc:sldMk cId="2315302848" sldId="502"/>
        </pc:sldMkLst>
      </pc:sldChg>
      <pc:sldChg chg="del">
        <pc:chgData name="TULLET, Rachel Beth" userId="S::tulletr@who.int::1fc2c28b-ed7a-43e7-a015-42a665ab83e5" providerId="AD" clId="Web-{BF56FE97-D231-CD11-6CEE-83D1A7618A28}" dt="2023-11-12T17:45:01.787" v="9"/>
        <pc:sldMkLst>
          <pc:docMk/>
          <pc:sldMk cId="285451865" sldId="515"/>
        </pc:sldMkLst>
      </pc:sldChg>
      <pc:sldChg chg="del">
        <pc:chgData name="TULLET, Rachel Beth" userId="S::tulletr@who.int::1fc2c28b-ed7a-43e7-a015-42a665ab83e5" providerId="AD" clId="Web-{BF56FE97-D231-CD11-6CEE-83D1A7618A28}" dt="2023-11-12T17:45:01.756" v="7"/>
        <pc:sldMkLst>
          <pc:docMk/>
          <pc:sldMk cId="0" sldId="521"/>
        </pc:sldMkLst>
      </pc:sldChg>
      <pc:sldChg chg="del">
        <pc:chgData name="TULLET, Rachel Beth" userId="S::tulletr@who.int::1fc2c28b-ed7a-43e7-a015-42a665ab83e5" providerId="AD" clId="Web-{BF56FE97-D231-CD11-6CEE-83D1A7618A28}" dt="2023-11-12T17:45:01.772" v="8"/>
        <pc:sldMkLst>
          <pc:docMk/>
          <pc:sldMk cId="0" sldId="522"/>
        </pc:sldMkLst>
      </pc:sldChg>
      <pc:sldChg chg="del">
        <pc:chgData name="TULLET, Rachel Beth" userId="S::tulletr@who.int::1fc2c28b-ed7a-43e7-a015-42a665ab83e5" providerId="AD" clId="Web-{BF56FE97-D231-CD11-6CEE-83D1A7618A28}" dt="2023-11-12T17:44:44.537" v="4"/>
        <pc:sldMkLst>
          <pc:docMk/>
          <pc:sldMk cId="1724784599" sldId="531"/>
        </pc:sldMkLst>
      </pc:sldChg>
      <pc:sldChg chg="del">
        <pc:chgData name="TULLET, Rachel Beth" userId="S::tulletr@who.int::1fc2c28b-ed7a-43e7-a015-42a665ab83e5" providerId="AD" clId="Web-{BF56FE97-D231-CD11-6CEE-83D1A7618A28}" dt="2023-11-12T17:44:44.521" v="3"/>
        <pc:sldMkLst>
          <pc:docMk/>
          <pc:sldMk cId="1574025171" sldId="532"/>
        </pc:sldMkLst>
      </pc:sldChg>
    </pc:docChg>
  </pc:docChgLst>
  <pc:docChgLst>
    <pc:chgData name="CALVELLO HYNES, Emilie" userId="c9dfdd63-2c12-40ec-9141-bdc893ad90f1" providerId="ADAL" clId="{F534CEBA-5364-D04A-834D-2FC20F77444E}"/>
    <pc:docChg chg="modSld">
      <pc:chgData name="CALVELLO HYNES, Emilie" userId="c9dfdd63-2c12-40ec-9141-bdc893ad90f1" providerId="ADAL" clId="{F534CEBA-5364-D04A-834D-2FC20F77444E}" dt="2023-11-20T11:23:01.475" v="61"/>
      <pc:docMkLst>
        <pc:docMk/>
      </pc:docMkLst>
      <pc:sldChg chg="modSp mod">
        <pc:chgData name="CALVELLO HYNES, Emilie" userId="c9dfdd63-2c12-40ec-9141-bdc893ad90f1" providerId="ADAL" clId="{F534CEBA-5364-D04A-834D-2FC20F77444E}" dt="2023-11-20T11:14:22.319" v="21" actId="20577"/>
        <pc:sldMkLst>
          <pc:docMk/>
          <pc:sldMk cId="2467908001" sldId="291"/>
        </pc:sldMkLst>
        <pc:spChg chg="mod">
          <ac:chgData name="CALVELLO HYNES, Emilie" userId="c9dfdd63-2c12-40ec-9141-bdc893ad90f1" providerId="ADAL" clId="{F534CEBA-5364-D04A-834D-2FC20F77444E}" dt="2023-11-20T11:14:12.928" v="1" actId="1076"/>
          <ac:spMkLst>
            <pc:docMk/>
            <pc:sldMk cId="2467908001" sldId="291"/>
            <ac:spMk id="8" creationId="{21E70BF6-35FA-F920-7BE6-C4177D3F9E09}"/>
          </ac:spMkLst>
        </pc:spChg>
        <pc:graphicFrameChg chg="mod modGraphic">
          <ac:chgData name="CALVELLO HYNES, Emilie" userId="c9dfdd63-2c12-40ec-9141-bdc893ad90f1" providerId="ADAL" clId="{F534CEBA-5364-D04A-834D-2FC20F77444E}" dt="2023-11-20T11:14:22.319" v="21" actId="20577"/>
          <ac:graphicFrameMkLst>
            <pc:docMk/>
            <pc:sldMk cId="2467908001" sldId="291"/>
            <ac:graphicFrameMk id="9" creationId="{2846FD62-8B47-37E7-49C0-429A9817402D}"/>
          </ac:graphicFrameMkLst>
        </pc:graphicFrameChg>
        <pc:picChg chg="mod">
          <ac:chgData name="CALVELLO HYNES, Emilie" userId="c9dfdd63-2c12-40ec-9141-bdc893ad90f1" providerId="ADAL" clId="{F534CEBA-5364-D04A-834D-2FC20F77444E}" dt="2023-11-20T11:14:14.792" v="2" actId="1076"/>
          <ac:picMkLst>
            <pc:docMk/>
            <pc:sldMk cId="2467908001" sldId="291"/>
            <ac:picMk id="17" creationId="{DDC58418-D2A0-0066-3651-C178370C368A}"/>
          </ac:picMkLst>
        </pc:picChg>
      </pc:sldChg>
      <pc:sldChg chg="modNotesTx">
        <pc:chgData name="CALVELLO HYNES, Emilie" userId="c9dfdd63-2c12-40ec-9141-bdc893ad90f1" providerId="ADAL" clId="{F534CEBA-5364-D04A-834D-2FC20F77444E}" dt="2023-11-20T11:23:01.475" v="61"/>
        <pc:sldMkLst>
          <pc:docMk/>
          <pc:sldMk cId="3843493960" sldId="346"/>
        </pc:sldMkLst>
      </pc:sldChg>
      <pc:sldChg chg="modSp mod">
        <pc:chgData name="CALVELLO HYNES, Emilie" userId="c9dfdd63-2c12-40ec-9141-bdc893ad90f1" providerId="ADAL" clId="{F534CEBA-5364-D04A-834D-2FC20F77444E}" dt="2023-11-20T11:15:38.520" v="60" actId="20577"/>
        <pc:sldMkLst>
          <pc:docMk/>
          <pc:sldMk cId="3150923739" sldId="508"/>
        </pc:sldMkLst>
        <pc:graphicFrameChg chg="modGraphic">
          <ac:chgData name="CALVELLO HYNES, Emilie" userId="c9dfdd63-2c12-40ec-9141-bdc893ad90f1" providerId="ADAL" clId="{F534CEBA-5364-D04A-834D-2FC20F77444E}" dt="2023-11-20T11:15:38.520" v="60" actId="20577"/>
          <ac:graphicFrameMkLst>
            <pc:docMk/>
            <pc:sldMk cId="3150923739" sldId="508"/>
            <ac:graphicFrameMk id="9" creationId="{2846FD62-8B47-37E7-49C0-429A9817402D}"/>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5" dt="2023-10-09T02:11:47.715" idx="3">
    <p:pos x="6765" y="176"/>
    <p:text>reminder: need to update transcript/text.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ED7A5-AF99-42F5-A31A-D188D11E8B7C}"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n-US"/>
        </a:p>
      </dgm:t>
    </dgm:pt>
    <dgm:pt modelId="{CFCAA16D-0301-43A1-9EC1-F2213ABE124B}">
      <dgm:prSet/>
      <dgm:spPr>
        <a:ln>
          <a:solidFill>
            <a:srgbClr val="2570B0"/>
          </a:solidFill>
        </a:ln>
      </dgm:spPr>
      <dgm:t>
        <a:bodyPr/>
        <a:lstStyle/>
        <a:p>
          <a:pPr rtl="0"/>
          <a:r>
            <a:rPr lang="en-US">
              <a:latin typeface="Atkinson Hyperlegible"/>
            </a:rPr>
            <a:t>The goal of </a:t>
          </a:r>
          <a:r>
            <a:rPr lang="en-US" u="sng">
              <a:solidFill>
                <a:srgbClr val="2570B0"/>
              </a:solidFill>
              <a:latin typeface="Atkinson Hyperlegible"/>
            </a:rPr>
            <a:t>initial assessment </a:t>
          </a:r>
          <a:r>
            <a:rPr lang="en-US">
              <a:latin typeface="Atkinson Hyperlegible"/>
            </a:rPr>
            <a:t>is </a:t>
          </a:r>
          <a:r>
            <a:rPr lang="en-US" b="0">
              <a:latin typeface="Atkinson Hyperlegible"/>
            </a:rPr>
            <a:t>to manage </a:t>
          </a:r>
          <a:r>
            <a:rPr lang="en-US" b="0" err="1">
              <a:latin typeface="Atkinson Hyperlegible"/>
            </a:rPr>
            <a:t>CABCDE</a:t>
          </a:r>
          <a:r>
            <a:rPr lang="en-US" b="0">
              <a:latin typeface="Atkinson Hyperlegible"/>
            </a:rPr>
            <a:t> and </a:t>
          </a:r>
          <a:r>
            <a:rPr lang="en-US">
              <a:latin typeface="Atkinson Hyperlegible"/>
            </a:rPr>
            <a:t>identify life-threatening conditions.</a:t>
          </a:r>
        </a:p>
      </dgm:t>
    </dgm:pt>
    <dgm:pt modelId="{F5F841B1-5841-4FC2-8ED4-6A54069ACD44}" type="parTrans" cxnId="{F8B1945D-9A03-43B2-8351-1F0EC13F3291}">
      <dgm:prSet/>
      <dgm:spPr/>
      <dgm:t>
        <a:bodyPr/>
        <a:lstStyle/>
        <a:p>
          <a:endParaRPr lang="en-US"/>
        </a:p>
      </dgm:t>
    </dgm:pt>
    <dgm:pt modelId="{8BF9004F-5023-4D15-8913-0D99AEEBC529}" type="sibTrans" cxnId="{F8B1945D-9A03-43B2-8351-1F0EC13F3291}">
      <dgm:prSet/>
      <dgm:spPr/>
      <dgm:t>
        <a:bodyPr/>
        <a:lstStyle/>
        <a:p>
          <a:endParaRPr lang="en-US"/>
        </a:p>
      </dgm:t>
    </dgm:pt>
    <dgm:pt modelId="{B30DB58C-3630-4B6B-B8EC-4B43CFC38E64}">
      <dgm:prSet phldr="0"/>
      <dgm:spPr/>
      <dgm:t>
        <a:bodyPr/>
        <a:lstStyle/>
        <a:p>
          <a:pPr rtl="0"/>
          <a:r>
            <a:rPr lang="en-US">
              <a:latin typeface="Atkinson Hyperlegible"/>
            </a:rPr>
            <a:t>The goal of </a:t>
          </a:r>
          <a:r>
            <a:rPr lang="en-US" u="sng">
              <a:solidFill>
                <a:srgbClr val="2570B0"/>
              </a:solidFill>
              <a:latin typeface="Atkinson Hyperlegible"/>
            </a:rPr>
            <a:t>acute management </a:t>
          </a:r>
          <a:r>
            <a:rPr lang="en-US">
              <a:latin typeface="Atkinson Hyperlegible"/>
            </a:rPr>
            <a:t>is </a:t>
          </a:r>
          <a:r>
            <a:rPr lang="en-US" b="0">
              <a:latin typeface="Atkinson Hyperlegible"/>
            </a:rPr>
            <a:t>to prevent </a:t>
          </a:r>
          <a:r>
            <a:rPr lang="en-US" b="0">
              <a:solidFill>
                <a:schemeClr val="accent2"/>
              </a:solidFill>
              <a:latin typeface="Atkinson Hyperlegible"/>
            </a:rPr>
            <a:t>secondary injury </a:t>
          </a:r>
          <a:r>
            <a:rPr lang="en-US" b="0">
              <a:latin typeface="Atkinson Hyperlegible"/>
            </a:rPr>
            <a:t>from poor oxygenation and decreased perfusion, control pain and plan ongoing care. </a:t>
          </a:r>
          <a:endParaRPr lang="en-US"/>
        </a:p>
      </dgm:t>
    </dgm:pt>
    <dgm:pt modelId="{B86BF98C-62D6-4EDB-A385-BEF08EBB85DA}" type="parTrans" cxnId="{ECB0BAE7-5515-43E0-872C-9AAC0609B4C7}">
      <dgm:prSet/>
      <dgm:spPr/>
      <dgm:t>
        <a:bodyPr/>
        <a:lstStyle/>
        <a:p>
          <a:endParaRPr lang="en-GB"/>
        </a:p>
      </dgm:t>
    </dgm:pt>
    <dgm:pt modelId="{EF91514B-D9BB-4DF5-B0AC-17CDEF9F10B5}" type="sibTrans" cxnId="{ECB0BAE7-5515-43E0-872C-9AAC0609B4C7}">
      <dgm:prSet/>
      <dgm:spPr/>
      <dgm:t>
        <a:bodyPr/>
        <a:lstStyle/>
        <a:p>
          <a:endParaRPr lang="en-GB"/>
        </a:p>
      </dgm:t>
    </dgm:pt>
    <dgm:pt modelId="{8A4A255F-C1B2-45B1-A6A5-B3E647CBB82E}" type="pres">
      <dgm:prSet presAssocID="{729ED7A5-AF99-42F5-A31A-D188D11E8B7C}" presName="linear" presStyleCnt="0">
        <dgm:presLayoutVars>
          <dgm:animLvl val="lvl"/>
          <dgm:resizeHandles val="exact"/>
        </dgm:presLayoutVars>
      </dgm:prSet>
      <dgm:spPr/>
    </dgm:pt>
    <dgm:pt modelId="{601ED358-ADEA-493A-913A-890C8F8C662A}" type="pres">
      <dgm:prSet presAssocID="{CFCAA16D-0301-43A1-9EC1-F2213ABE124B}" presName="parentText" presStyleLbl="node1" presStyleIdx="0" presStyleCnt="2">
        <dgm:presLayoutVars>
          <dgm:chMax val="0"/>
          <dgm:bulletEnabled val="1"/>
        </dgm:presLayoutVars>
      </dgm:prSet>
      <dgm:spPr/>
    </dgm:pt>
    <dgm:pt modelId="{A069874E-D916-4DDF-AD1C-1ED875200894}" type="pres">
      <dgm:prSet presAssocID="{8BF9004F-5023-4D15-8913-0D99AEEBC529}" presName="spacer" presStyleCnt="0"/>
      <dgm:spPr/>
    </dgm:pt>
    <dgm:pt modelId="{49168026-9EDA-4D67-B208-B66D86553776}" type="pres">
      <dgm:prSet presAssocID="{B30DB58C-3630-4B6B-B8EC-4B43CFC38E64}" presName="parentText" presStyleLbl="node1" presStyleIdx="1" presStyleCnt="2">
        <dgm:presLayoutVars>
          <dgm:chMax val="0"/>
          <dgm:bulletEnabled val="1"/>
        </dgm:presLayoutVars>
      </dgm:prSet>
      <dgm:spPr/>
    </dgm:pt>
  </dgm:ptLst>
  <dgm:cxnLst>
    <dgm:cxn modelId="{580EE62E-B704-42F8-8D6B-2A54BC31F6E3}" type="presOf" srcId="{B30DB58C-3630-4B6B-B8EC-4B43CFC38E64}" destId="{49168026-9EDA-4D67-B208-B66D86553776}" srcOrd="0" destOrd="0" presId="urn:microsoft.com/office/officeart/2005/8/layout/vList2"/>
    <dgm:cxn modelId="{F01FDE41-96F2-4A60-89CF-C6A5BC6F9FE2}" type="presOf" srcId="{CFCAA16D-0301-43A1-9EC1-F2213ABE124B}" destId="{601ED358-ADEA-493A-913A-890C8F8C662A}" srcOrd="0" destOrd="0" presId="urn:microsoft.com/office/officeart/2005/8/layout/vList2"/>
    <dgm:cxn modelId="{F8B1945D-9A03-43B2-8351-1F0EC13F3291}" srcId="{729ED7A5-AF99-42F5-A31A-D188D11E8B7C}" destId="{CFCAA16D-0301-43A1-9EC1-F2213ABE124B}" srcOrd="0" destOrd="0" parTransId="{F5F841B1-5841-4FC2-8ED4-6A54069ACD44}" sibTransId="{8BF9004F-5023-4D15-8913-0D99AEEBC529}"/>
    <dgm:cxn modelId="{ECB0BAE7-5515-43E0-872C-9AAC0609B4C7}" srcId="{729ED7A5-AF99-42F5-A31A-D188D11E8B7C}" destId="{B30DB58C-3630-4B6B-B8EC-4B43CFC38E64}" srcOrd="1" destOrd="0" parTransId="{B86BF98C-62D6-4EDB-A385-BEF08EBB85DA}" sibTransId="{EF91514B-D9BB-4DF5-B0AC-17CDEF9F10B5}"/>
    <dgm:cxn modelId="{025F75EB-200C-4948-A606-C2AEDB42AA8E}" type="presOf" srcId="{729ED7A5-AF99-42F5-A31A-D188D11E8B7C}" destId="{8A4A255F-C1B2-45B1-A6A5-B3E647CBB82E}" srcOrd="0" destOrd="0" presId="urn:microsoft.com/office/officeart/2005/8/layout/vList2"/>
    <dgm:cxn modelId="{23835A9B-EDCA-4050-B11B-FD8CEE9E65E1}" type="presParOf" srcId="{8A4A255F-C1B2-45B1-A6A5-B3E647CBB82E}" destId="{601ED358-ADEA-493A-913A-890C8F8C662A}" srcOrd="0" destOrd="0" presId="urn:microsoft.com/office/officeart/2005/8/layout/vList2"/>
    <dgm:cxn modelId="{9D7CA23A-171B-49A4-8B2D-B4230F336CD9}" type="presParOf" srcId="{8A4A255F-C1B2-45B1-A6A5-B3E647CBB82E}" destId="{A069874E-D916-4DDF-AD1C-1ED875200894}" srcOrd="1" destOrd="0" presId="urn:microsoft.com/office/officeart/2005/8/layout/vList2"/>
    <dgm:cxn modelId="{7B500CAC-5569-443E-9E50-7A9062F087AC}" type="presParOf" srcId="{8A4A255F-C1B2-45B1-A6A5-B3E647CBB82E}" destId="{49168026-9EDA-4D67-B208-B66D8655377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ED358-ADEA-493A-913A-890C8F8C662A}">
      <dsp:nvSpPr>
        <dsp:cNvPr id="0" name=""/>
        <dsp:cNvSpPr/>
      </dsp:nvSpPr>
      <dsp:spPr>
        <a:xfrm>
          <a:off x="0" y="379268"/>
          <a:ext cx="10515600" cy="1750320"/>
        </a:xfrm>
        <a:prstGeom prst="roundRect">
          <a:avLst/>
        </a:prstGeom>
        <a:solidFill>
          <a:schemeClr val="lt1">
            <a:hueOff val="0"/>
            <a:satOff val="0"/>
            <a:lumOff val="0"/>
            <a:alphaOff val="0"/>
          </a:schemeClr>
        </a:solidFill>
        <a:ln w="38100" cap="flat" cmpd="sng" algn="ctr">
          <a:solidFill>
            <a:srgbClr val="2570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a:latin typeface="Atkinson Hyperlegible"/>
            </a:rPr>
            <a:t>The goal of </a:t>
          </a:r>
          <a:r>
            <a:rPr lang="en-US" sz="3200" u="sng" kern="1200">
              <a:solidFill>
                <a:srgbClr val="2570B0"/>
              </a:solidFill>
              <a:latin typeface="Atkinson Hyperlegible"/>
            </a:rPr>
            <a:t>initial assessment </a:t>
          </a:r>
          <a:r>
            <a:rPr lang="en-US" sz="3200" kern="1200">
              <a:latin typeface="Atkinson Hyperlegible"/>
            </a:rPr>
            <a:t>is </a:t>
          </a:r>
          <a:r>
            <a:rPr lang="en-US" sz="3200" b="0" kern="1200">
              <a:latin typeface="Atkinson Hyperlegible"/>
            </a:rPr>
            <a:t>to manage </a:t>
          </a:r>
          <a:r>
            <a:rPr lang="en-US" sz="3200" b="0" kern="1200" err="1">
              <a:latin typeface="Atkinson Hyperlegible"/>
            </a:rPr>
            <a:t>CABCDE</a:t>
          </a:r>
          <a:r>
            <a:rPr lang="en-US" sz="3200" b="0" kern="1200">
              <a:latin typeface="Atkinson Hyperlegible"/>
            </a:rPr>
            <a:t> and </a:t>
          </a:r>
          <a:r>
            <a:rPr lang="en-US" sz="3200" kern="1200">
              <a:latin typeface="Atkinson Hyperlegible"/>
            </a:rPr>
            <a:t>identify life-threatening conditions.</a:t>
          </a:r>
        </a:p>
      </dsp:txBody>
      <dsp:txXfrm>
        <a:off x="85444" y="464712"/>
        <a:ext cx="10344712" cy="1579432"/>
      </dsp:txXfrm>
    </dsp:sp>
    <dsp:sp modelId="{49168026-9EDA-4D67-B208-B66D86553776}">
      <dsp:nvSpPr>
        <dsp:cNvPr id="0" name=""/>
        <dsp:cNvSpPr/>
      </dsp:nvSpPr>
      <dsp:spPr>
        <a:xfrm>
          <a:off x="0" y="2221748"/>
          <a:ext cx="10515600" cy="175032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a:latin typeface="Atkinson Hyperlegible"/>
            </a:rPr>
            <a:t>The goal of </a:t>
          </a:r>
          <a:r>
            <a:rPr lang="en-US" sz="3200" u="sng" kern="1200">
              <a:solidFill>
                <a:srgbClr val="2570B0"/>
              </a:solidFill>
              <a:latin typeface="Atkinson Hyperlegible"/>
            </a:rPr>
            <a:t>acute management </a:t>
          </a:r>
          <a:r>
            <a:rPr lang="en-US" sz="3200" kern="1200">
              <a:latin typeface="Atkinson Hyperlegible"/>
            </a:rPr>
            <a:t>is </a:t>
          </a:r>
          <a:r>
            <a:rPr lang="en-US" sz="3200" b="0" kern="1200">
              <a:latin typeface="Atkinson Hyperlegible"/>
            </a:rPr>
            <a:t>to prevent </a:t>
          </a:r>
          <a:r>
            <a:rPr lang="en-US" sz="3200" b="0" kern="1200">
              <a:solidFill>
                <a:schemeClr val="accent2"/>
              </a:solidFill>
              <a:latin typeface="Atkinson Hyperlegible"/>
            </a:rPr>
            <a:t>secondary injury </a:t>
          </a:r>
          <a:r>
            <a:rPr lang="en-US" sz="3200" b="0" kern="1200">
              <a:latin typeface="Atkinson Hyperlegible"/>
            </a:rPr>
            <a:t>from poor oxygenation and decreased perfusion, control pain and plan ongoing care. </a:t>
          </a:r>
          <a:endParaRPr lang="en-US" sz="3200" kern="1200"/>
        </a:p>
      </dsp:txBody>
      <dsp:txXfrm>
        <a:off x="85444" y="2307192"/>
        <a:ext cx="10344712" cy="1579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Basic Emergency Care Course – Portable Learning Laboratory. </a:t>
            </a:r>
          </a:p>
          <a:p>
            <a:endParaRPr lang="en-US"/>
          </a:p>
        </p:txBody>
      </p:sp>
      <p:sp>
        <p:nvSpPr>
          <p:cNvPr id="4" name="Slide Number Placeholder 3"/>
          <p:cNvSpPr>
            <a:spLocks noGrp="1"/>
          </p:cNvSpPr>
          <p:nvPr>
            <p:ph type="sldNum" sz="quarter" idx="5"/>
          </p:nvPr>
        </p:nvSpPr>
        <p:spPr/>
        <p:txBody>
          <a:bodyPr/>
          <a:lstStyle/>
          <a:p>
            <a:fld id="{9DC8B127-BCC3-3C47-A54D-2397AE52E804}" type="slidenum">
              <a:rPr lang="en-US" smtClean="0"/>
              <a:t>1</a:t>
            </a:fld>
            <a:endParaRPr lang="en-US"/>
          </a:p>
        </p:txBody>
      </p:sp>
    </p:spTree>
    <p:extLst>
      <p:ext uri="{BB962C8B-B14F-4D97-AF65-F5344CB8AC3E}">
        <p14:creationId xmlns:p14="http://schemas.microsoft.com/office/powerpoint/2010/main" val="1819234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Sucking chest wounds are an open wound to the chest wall with air passing though. You may notice bubbling or sucking noises. The patient will have difficulty breathing and chest pain. Give oxygen to the patient and place a three-sided dressing over the wound. Observe continuously to prevent occlusion of the dressing, which can lead to tension pneumothorax. Plan for rapid transfer for placement of a chest tube.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9353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Tension pneumothorax is a life-threatening condition.  Air in the space between the lungs and the chest wall can expand to collapse the lung, and place tension on the contents of the chest. Any pneumothorax can become a tension pneumothorax so remember to re-evaluate all patients with suspected pneumothorax regularly. Signs and symptoms are hypotension with difficulty breathing and any of the following: distended neck veins, absent breath sounds on affected side, hyper-resonance with percussion on affected side. Patients may have tracheal shift away from the affected side, although this is a late sign. Initial management includes performing needle decompression and giving oxygen and IV fluids. Patients should be transferred to a </a:t>
            </a:r>
            <a:r>
              <a:rPr lang="en-US" sz="1800" b="0" i="0" err="1">
                <a:solidFill>
                  <a:srgbClr val="000000"/>
                </a:solidFill>
                <a:effectLst/>
                <a:latin typeface="Calibri" panose="020F0502020204030204" pitchFamily="34" charset="0"/>
              </a:rPr>
              <a:t>centre</a:t>
            </a:r>
            <a:r>
              <a:rPr lang="en-US" sz="1800" b="0" i="0">
                <a:solidFill>
                  <a:srgbClr val="000000"/>
                </a:solidFill>
                <a:effectLst/>
                <a:latin typeface="Calibri" panose="020F0502020204030204" pitchFamily="34" charset="0"/>
              </a:rPr>
              <a:t> that can perform definitive chest thoracostomy (placement of a chest tube).   </a:t>
            </a:r>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9347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US" sz="1800" b="0" i="0" dirty="0">
                <a:solidFill>
                  <a:srgbClr val="000000"/>
                </a:solidFill>
                <a:effectLst/>
                <a:latin typeface="Calibri" panose="020F0502020204030204" pitchFamily="34" charset="0"/>
              </a:rPr>
              <a:t>There may be major internal bleeding in the chest (large </a:t>
            </a:r>
            <a:r>
              <a:rPr lang="en-US" sz="1800" b="0" i="0" dirty="0" err="1">
                <a:solidFill>
                  <a:srgbClr val="000000"/>
                </a:solidFill>
                <a:effectLst/>
                <a:latin typeface="Calibri" panose="020F0502020204030204" pitchFamily="34" charset="0"/>
              </a:rPr>
              <a:t>haemothorax</a:t>
            </a:r>
            <a:r>
              <a:rPr lang="en-US" sz="1800" b="0" i="0" dirty="0">
                <a:solidFill>
                  <a:srgbClr val="000000"/>
                </a:solidFill>
                <a:effectLst/>
                <a:latin typeface="Calibri" panose="020F0502020204030204" pitchFamily="34" charset="0"/>
              </a:rPr>
              <a:t>), abdomen, pelvis, back or long bones. Check for wounds to the chest, abdomen, back and pelvis. Tachypnoea, decreased air entry, and dullness to percussion can indicate large </a:t>
            </a:r>
            <a:r>
              <a:rPr lang="en-US" sz="1800" b="0" i="0" dirty="0" err="1">
                <a:solidFill>
                  <a:srgbClr val="000000"/>
                </a:solidFill>
                <a:effectLst/>
                <a:latin typeface="Calibri" panose="020F0502020204030204" pitchFamily="34" charset="0"/>
              </a:rPr>
              <a:t>haemothorax</a:t>
            </a:r>
            <a:r>
              <a:rPr lang="en-US" sz="1800" b="0" i="0" dirty="0">
                <a:solidFill>
                  <a:srgbClr val="000000"/>
                </a:solidFill>
                <a:effectLst/>
                <a:latin typeface="Calibri" panose="020F0502020204030204" pitchFamily="34" charset="0"/>
              </a:rPr>
              <a:t>. Examine the abdomen, pelvis, back and limbs. Look for signs of shock, e.g. pale, sweating, delayed capillary refill, tachycardia, hypotension, altered mental status.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Apply direct pressure or deep wound packing to control active bleeding from wounds. If </a:t>
            </a:r>
            <a:r>
              <a:rPr lang="en-US" sz="1800" b="0" i="0" dirty="0" err="1">
                <a:solidFill>
                  <a:srgbClr val="000000"/>
                </a:solidFill>
                <a:effectLst/>
                <a:latin typeface="Calibri" panose="020F0502020204030204" pitchFamily="34" charset="0"/>
              </a:rPr>
              <a:t>haemothorax</a:t>
            </a:r>
            <a:r>
              <a:rPr lang="en-US" sz="1800" b="0" i="0" dirty="0">
                <a:solidFill>
                  <a:srgbClr val="000000"/>
                </a:solidFill>
                <a:effectLst/>
                <a:latin typeface="Calibri" panose="020F0502020204030204" pitchFamily="34" charset="0"/>
              </a:rPr>
              <a:t>, give oxygen and refer for chest drain. If signs of shock, gain IV access and give IV fluids. Plan for rapid handover/transfusion to a surgeon </a:t>
            </a:r>
            <a:r>
              <a:rPr lang="en-US" sz="1800" b="0" i="1" dirty="0">
                <a:solidFill>
                  <a:srgbClr val="000000"/>
                </a:solidFill>
                <a:effectLst/>
                <a:latin typeface="Calibri" panose="020F0502020204030204" pitchFamily="34" charset="0"/>
              </a:rPr>
              <a:t>and initiate process for blood transfusion. </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marL="0" lvl="0" indent="0" algn="l" rtl="0">
              <a:lnSpc>
                <a:spcPct val="100000"/>
              </a:lnSpc>
              <a:spcBef>
                <a:spcPts val="0"/>
              </a:spcBef>
              <a:spcAft>
                <a:spcPts val="0"/>
              </a:spcAft>
              <a:buSzPts val="1400"/>
              <a:buNone/>
            </a:pPr>
            <a:endParaRPr dirty="0"/>
          </a:p>
        </p:txBody>
      </p:sp>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1522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0" i="0">
                <a:solidFill>
                  <a:srgbClr val="000000"/>
                </a:solidFill>
                <a:effectLst/>
                <a:latin typeface="Calibri" panose="020F0502020204030204" pitchFamily="34" charset="0"/>
              </a:rPr>
              <a:t>Pericardial tamponade occurs when fluid builds up in the sac around the heart. The amount of fluid and the associated pressure can collapse the chambers of the heart, preventing the heart from filling. This leads to signs of poor perfusion or shock. Associated symptoms include tachycardia, tachypnoea, hypotension, pale skin, cold extremities, and capillary refill time greater than three seconds. Additional signs include distended neck veins caused by the back pressure exerted on the heart and veins, muffled heart sounds from the fluid decreasing the ability of sound to resonate, as well as dizziness, confusion and altered mental status. Check for wounds to the chest, back and abdomen. The initial management includes intravenous fluids to improve heart filling and rapid handover and transfer to a centre capable of draining the fluid via a procure called a pericardiocentesis.    </a:t>
            </a:r>
            <a:endParaRPr lang="en-US" sz="120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13</a:t>
            </a:fld>
            <a:endParaRPr lang="en-US"/>
          </a:p>
        </p:txBody>
      </p:sp>
    </p:spTree>
    <p:extLst>
      <p:ext uri="{BB962C8B-B14F-4D97-AF65-F5344CB8AC3E}">
        <p14:creationId xmlns:p14="http://schemas.microsoft.com/office/powerpoint/2010/main" val="438248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sz="1800" b="0" i="0" dirty="0">
                <a:solidFill>
                  <a:srgbClr val="000000"/>
                </a:solidFill>
                <a:effectLst/>
                <a:latin typeface="Calibri" panose="020F0502020204030204" pitchFamily="34" charset="0"/>
              </a:rPr>
              <a:t>Threatened limb with fracture is a limb-threatening condition. Signs and symptoms include deformity or crepitus of the bone, absent pulses beyond the fracture, capillary refill time of greater than three seconds beyond the fracture, and cold extremities with blue or grey discolouration of the skin beyond the fracture. There be altered sensation in the limb. If there are weak or absent pulses, or signs of poor perfusion, consider vascular injury and reduce the fracture immediately and apply a splint. Always check pulses, capillary refill and sensation before and after any reduction. Give pain relief. Plan for rapid handover/transfer to a surgeon. Remember to consider compartment syndrome. Danger signs included severe pain, tight skin, loss of sensation and loss of pulses as a late sign. Refer urgently.  </a:t>
            </a:r>
            <a:endParaRPr dirty="0"/>
          </a:p>
        </p:txBody>
      </p:sp>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2897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NZ" sz="1800" b="0" i="0">
                <a:solidFill>
                  <a:srgbClr val="000000"/>
                </a:solidFill>
                <a:effectLst/>
                <a:latin typeface="Calibri" panose="020F0502020204030204" pitchFamily="34" charset="0"/>
              </a:rPr>
              <a:t>If there is a simple fracture, splint for comfort and consider straightening. Give pain relief. </a:t>
            </a:r>
            <a:endParaRPr lang="en-NZ" b="0" i="0">
              <a:solidFill>
                <a:srgbClr val="000000"/>
              </a:solidFill>
              <a:effectLst/>
              <a:latin typeface="Segoe UI" panose="020B0502040204020203" pitchFamily="34" charset="0"/>
            </a:endParaRPr>
          </a:p>
          <a:p>
            <a:pPr algn="l" rtl="0" fontAlgn="base"/>
            <a:r>
              <a:rPr lang="en-NZ" sz="1800" b="0" i="0">
                <a:solidFill>
                  <a:srgbClr val="000000"/>
                </a:solidFill>
                <a:effectLst/>
                <a:latin typeface="Calibri" panose="020F0502020204030204" pitchFamily="34" charset="0"/>
              </a:rPr>
              <a:t>Consider any patient to have an open fracture if there is a wound, more than just a skin abrasion, near a fracture site.  </a:t>
            </a:r>
            <a:endParaRPr lang="en-NZ" b="0" i="0">
              <a:solidFill>
                <a:srgbClr val="000000"/>
              </a:solidFill>
              <a:effectLst/>
              <a:latin typeface="Segoe UI" panose="020B0502040204020203" pitchFamily="34" charset="0"/>
            </a:endParaRPr>
          </a:p>
          <a:p>
            <a:pPr algn="l" rtl="0" fontAlgn="base"/>
            <a:r>
              <a:rPr lang="en-NZ" sz="1800" b="0" i="0">
                <a:solidFill>
                  <a:srgbClr val="000000"/>
                </a:solidFill>
                <a:effectLst/>
                <a:latin typeface="Calibri" panose="020F0502020204030204" pitchFamily="34" charset="0"/>
              </a:rPr>
              <a:t>If there is an open fracture, control any external bleeding with direct pressure. The wound should be irrigated with saline or clean water. Splint for comfort and consider straightening.  </a:t>
            </a:r>
            <a:endParaRPr lang="en-NZ" b="0" i="0">
              <a:solidFill>
                <a:srgbClr val="000000"/>
              </a:solidFill>
              <a:effectLst/>
              <a:latin typeface="Segoe UI" panose="020B0502040204020203" pitchFamily="34" charset="0"/>
            </a:endParaRPr>
          </a:p>
          <a:p>
            <a:pPr algn="l" rtl="0" fontAlgn="base"/>
            <a:r>
              <a:rPr lang="en-NZ" sz="1800" b="0" i="0">
                <a:solidFill>
                  <a:srgbClr val="000000"/>
                </a:solidFill>
                <a:effectLst/>
                <a:latin typeface="Calibri" panose="020F0502020204030204" pitchFamily="34" charset="0"/>
              </a:rPr>
              <a:t>If there is poor perfusion to the limb, perform immediate reduction and splinting.  </a:t>
            </a:r>
            <a:endParaRPr lang="en-NZ" b="0" i="0">
              <a:solidFill>
                <a:srgbClr val="000000"/>
              </a:solidFill>
              <a:effectLst/>
              <a:latin typeface="Segoe UI" panose="020B0502040204020203" pitchFamily="34" charset="0"/>
            </a:endParaRPr>
          </a:p>
          <a:p>
            <a:pPr algn="l" rtl="0" fontAlgn="base"/>
            <a:r>
              <a:rPr lang="en-NZ" sz="1800" b="0" i="0">
                <a:solidFill>
                  <a:srgbClr val="000000"/>
                </a:solidFill>
                <a:effectLst/>
                <a:latin typeface="Calibri" panose="020F0502020204030204" pitchFamily="34" charset="0"/>
              </a:rPr>
              <a:t>Give antibiotics and update tetanus vaccination early. Give pain relief and plan for handover / transfer to a surgeon. If available, obtain x-rays of the affected body regions including the joint above and below the affected side. </a:t>
            </a:r>
            <a:endParaRPr lang="en-NZ" b="0" i="0">
              <a:solidFill>
                <a:srgbClr val="000000"/>
              </a:solidFill>
              <a:effectLst/>
              <a:latin typeface="Segoe UI" panose="020B0502040204020203" pitchFamily="34" charset="0"/>
            </a:endParaRPr>
          </a:p>
          <a:p>
            <a:pPr marL="0" lvl="0" indent="0" algn="l" rtl="0">
              <a:lnSpc>
                <a:spcPct val="100000"/>
              </a:lnSpc>
              <a:spcBef>
                <a:spcPts val="0"/>
              </a:spcBef>
              <a:spcAft>
                <a:spcPts val="0"/>
              </a:spcAft>
              <a:buSzPts val="1400"/>
              <a:buNone/>
            </a:pPr>
            <a:endParaRPr/>
          </a:p>
        </p:txBody>
      </p:sp>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2831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000000"/>
                </a:solidFill>
                <a:effectLst/>
                <a:latin typeface="Calibri" panose="020F0502020204030204" pitchFamily="34" charset="0"/>
              </a:rPr>
              <a:t>To manage wounds: clean with saline or with clean water. Dress with sterile gauze. Always remember to check perfusion beyond the wound before and after any dressing. Splint extremity wounds. Stabilise but do not remove any penetrating objects which are still in the wound, as shown in the picture. Give tetanus vaccination if needed. Give antibiotics as per local protocol for open fractures, penetrating abdominal and chest injuries. Remember to always check for perfusion distal to the wound and look for any decrease in strength or sensation.</a:t>
            </a:r>
            <a:endParaRPr/>
          </a:p>
        </p:txBody>
      </p:sp>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0351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NZ" sz="1800" b="0" i="0">
                <a:solidFill>
                  <a:srgbClr val="000000"/>
                </a:solidFill>
                <a:effectLst/>
                <a:latin typeface="Calibri" panose="020F0502020204030204" pitchFamily="34" charset="0"/>
              </a:rPr>
              <a:t>Trauma patients can have complex injuries and get worse or die very quickly. High-risk conditions always require handover / transfer to a specialist unit for ongoing care.  </a:t>
            </a:r>
            <a:endParaRPr lang="en-NZ" b="0" i="0">
              <a:solidFill>
                <a:srgbClr val="000000"/>
              </a:solidFill>
              <a:effectLst/>
              <a:latin typeface="Segoe UI" panose="020B0502040204020203" pitchFamily="34" charset="0"/>
            </a:endParaRPr>
          </a:p>
          <a:p>
            <a:pPr algn="l" rtl="0" fontAlgn="base"/>
            <a:r>
              <a:rPr lang="en-NZ" sz="1800" b="0" i="0">
                <a:solidFill>
                  <a:srgbClr val="000000"/>
                </a:solidFill>
                <a:effectLst/>
                <a:latin typeface="Calibri" panose="020F0502020204030204" pitchFamily="34" charset="0"/>
              </a:rPr>
              <a:t>Remember that if a patient required </a:t>
            </a:r>
            <a:r>
              <a:rPr lang="en-NZ" sz="1800" b="0" i="0" u="sng">
                <a:solidFill>
                  <a:srgbClr val="000000"/>
                </a:solidFill>
                <a:effectLst/>
                <a:latin typeface="Calibri" panose="020F0502020204030204" pitchFamily="34" charset="0"/>
              </a:rPr>
              <a:t>oxygen</a:t>
            </a:r>
            <a:r>
              <a:rPr lang="en-NZ" sz="1800" b="0" i="0">
                <a:solidFill>
                  <a:srgbClr val="000000"/>
                </a:solidFill>
                <a:effectLst/>
                <a:latin typeface="Calibri" panose="020F0502020204030204" pitchFamily="34" charset="0"/>
              </a:rPr>
              <a:t>, arrange to continue it during transport and handover. Ensure </a:t>
            </a:r>
            <a:r>
              <a:rPr lang="en-NZ" sz="1800" b="0" i="0" u="sng">
                <a:solidFill>
                  <a:srgbClr val="000000"/>
                </a:solidFill>
                <a:effectLst/>
                <a:latin typeface="Calibri" panose="020F0502020204030204" pitchFamily="34" charset="0"/>
              </a:rPr>
              <a:t>bleeding is controlled</a:t>
            </a:r>
            <a:r>
              <a:rPr lang="en-NZ" sz="1800" b="0" i="0">
                <a:solidFill>
                  <a:srgbClr val="000000"/>
                </a:solidFill>
                <a:effectLst/>
                <a:latin typeface="Calibri" panose="020F0502020204030204" pitchFamily="34" charset="0"/>
              </a:rPr>
              <a:t>. If an injured person is displaying signs of shock, ensure treatment with IV fluids is continued on transfer. Communicate injuries, important medical problems and what has been done for the patient during handover/transfer. </a:t>
            </a:r>
            <a:endParaRPr lang="en-NZ" b="0" i="0">
              <a:solidFill>
                <a:srgbClr val="000000"/>
              </a:solidFill>
              <a:effectLst/>
              <a:latin typeface="Segoe UI" panose="020B0502040204020203" pitchFamily="34" charset="0"/>
            </a:endParaRPr>
          </a:p>
          <a:p>
            <a:pPr marL="0" marR="0" lvl="0" indent="0" algn="l" rtl="0">
              <a:lnSpc>
                <a:spcPct val="115000"/>
              </a:lnSpc>
              <a:spcBef>
                <a:spcPts val="500"/>
              </a:spcBef>
              <a:spcAft>
                <a:spcPts val="0"/>
              </a:spcAft>
              <a:buClr>
                <a:schemeClr val="dk1"/>
              </a:buClr>
              <a:buSzPct val="25000"/>
              <a:buFont typeface="Arial"/>
              <a:buNone/>
            </a:pPr>
            <a:endParaRPr lang="en-US" sz="120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17</a:t>
            </a:fld>
            <a:endParaRPr lang="en-US"/>
          </a:p>
        </p:txBody>
      </p:sp>
    </p:spTree>
    <p:extLst>
      <p:ext uri="{BB962C8B-B14F-4D97-AF65-F5344CB8AC3E}">
        <p14:creationId xmlns:p14="http://schemas.microsoft.com/office/powerpoint/2010/main" val="1394633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0"/>
              </a:spcBef>
              <a:spcAft>
                <a:spcPts val="0"/>
              </a:spcAft>
              <a:buClr>
                <a:schemeClr val="dk1"/>
              </a:buClr>
              <a:buSzPct val="25000"/>
              <a:buFont typeface="Arial"/>
              <a:buNone/>
            </a:pPr>
            <a:r>
              <a:rPr lang="en-NZ" sz="1800" b="0" i="0">
                <a:solidFill>
                  <a:srgbClr val="000000"/>
                </a:solidFill>
                <a:effectLst/>
                <a:latin typeface="Calibri" panose="020F0502020204030204" pitchFamily="34" charset="0"/>
              </a:rPr>
              <a:t>Remember the goal of initial assessment is to manage CABCDE and identify life-threatening conditions. The goal of acute management is to prevent secondary injury from poor oxygenation and decreased perfusion, control pain and plan ongoing care.  </a:t>
            </a:r>
            <a:endParaRPr lang="en-US" sz="1200" b="0" i="0" u="none" strike="noStrike" cap="none">
              <a:solidFill>
                <a:schemeClr val="dk1"/>
              </a:solidFill>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768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0" i="0">
                <a:solidFill>
                  <a:srgbClr val="000000"/>
                </a:solidFill>
                <a:effectLst/>
                <a:latin typeface="Calibri" panose="020F0502020204030204" pitchFamily="34" charset="0"/>
              </a:rPr>
              <a:t>In this presentation we have covered the trauma primary survey for conflict trauma, the signs and symptoms of acute life-threatening conditions caused by penetrating trauma and critical CABCDE actions for acute life-threatening conditions caused by penetrating trauma. This is the end of the Penetrating Injuries module.   </a:t>
            </a:r>
            <a:endParaRPr lang="en-US"/>
          </a:p>
        </p:txBody>
      </p:sp>
      <p:sp>
        <p:nvSpPr>
          <p:cNvPr id="4" name="Slide Number Placeholder 3"/>
          <p:cNvSpPr>
            <a:spLocks noGrp="1"/>
          </p:cNvSpPr>
          <p:nvPr>
            <p:ph type="sldNum" sz="quarter" idx="5"/>
          </p:nvPr>
        </p:nvSpPr>
        <p:spPr/>
        <p:txBody>
          <a:bodyPr/>
          <a:lstStyle/>
          <a:p>
            <a:fld id="{E77D51AC-D752-3941-A409-509C60B45285}" type="slidenum">
              <a:rPr lang="en-US" smtClean="0"/>
              <a:t>19</a:t>
            </a:fld>
            <a:endParaRPr lang="en-US"/>
          </a:p>
        </p:txBody>
      </p:sp>
    </p:spTree>
    <p:extLst>
      <p:ext uri="{BB962C8B-B14F-4D97-AF65-F5344CB8AC3E}">
        <p14:creationId xmlns:p14="http://schemas.microsoft.com/office/powerpoint/2010/main" val="82678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0" i="0">
                <a:solidFill>
                  <a:srgbClr val="000000"/>
                </a:solidFill>
                <a:effectLst/>
                <a:latin typeface="Calibri" panose="020F0502020204030204" pitchFamily="34" charset="0"/>
              </a:rPr>
              <a:t>By the end of this presentation, you will be able to: describe the trauma primary survey approach for conflict trauma, identify signs and symptoms of acute life-threatening injuries and identify critical CABCDE actions for penetrating injuries.  </a:t>
            </a:r>
            <a:endParaRPr lang="en-US"/>
          </a:p>
        </p:txBody>
      </p:sp>
      <p:sp>
        <p:nvSpPr>
          <p:cNvPr id="4" name="Slide Number Placeholder 3"/>
          <p:cNvSpPr>
            <a:spLocks noGrp="1"/>
          </p:cNvSpPr>
          <p:nvPr>
            <p:ph type="sldNum" sz="quarter" idx="5"/>
          </p:nvPr>
        </p:nvSpPr>
        <p:spPr/>
        <p:txBody>
          <a:bodyPr/>
          <a:lstStyle/>
          <a:p>
            <a:fld id="{E77D51AC-D752-3941-A409-509C60B45285}" type="slidenum">
              <a:rPr lang="en-US" smtClean="0"/>
              <a:t>2</a:t>
            </a:fld>
            <a:endParaRPr lang="en-US"/>
          </a:p>
        </p:txBody>
      </p:sp>
    </p:spTree>
    <p:extLst>
      <p:ext uri="{BB962C8B-B14F-4D97-AF65-F5344CB8AC3E}">
        <p14:creationId xmlns:p14="http://schemas.microsoft.com/office/powerpoint/2010/main" val="50344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0" i="0">
                <a:solidFill>
                  <a:srgbClr val="000000"/>
                </a:solidFill>
                <a:effectLst/>
                <a:latin typeface="Calibri" panose="020F0502020204030204" pitchFamily="34" charset="0"/>
              </a:rPr>
              <a:t>Penetrating injuries are common in conflict trauma. These injuries can be caused by gunshot, missiles, fragments or shrapnel. The object or objects can pass through the body or remain inside. There may be single or multiple penetrating wounds. The location of the wound or wounds does not accurately predict the path of the projectile. Patients with penetrating injury may have sustained additional serious trauma, for example blast injury of burns. A systematic CABCDE approach is required for all patients with any penetrating injuries. </a:t>
            </a:r>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725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sz="1800" b="0" i="0">
                <a:solidFill>
                  <a:srgbClr val="000000"/>
                </a:solidFill>
                <a:effectLst/>
                <a:latin typeface="Calibri" panose="020F0502020204030204" pitchFamily="34" charset="0"/>
              </a:rPr>
              <a:t>These life-threatening conditions may be caused by penetrating trauma. Let’s look at each element of CABCDE.  For C, there may be major bleeding. For A, there may be obstruction by a foreign body, traumatic injury or a neck haematoma. For B, there may be a tension pneumothorax or large haemothorax. For C there may be pulselessness, shock, major bleeding or pericardial tamponade. For D, there may be increased pressure on the brain or seizures / convulsions. Penetrating trauma can cause cervical spine injury. Remember there may be more than one life-threatening condition. </a:t>
            </a:r>
            <a:r>
              <a:rPr lang="en-NZ" sz="1800" b="0" i="1">
                <a:solidFill>
                  <a:srgbClr val="000000"/>
                </a:solidFill>
                <a:effectLst/>
                <a:latin typeface="Calibri" panose="020F0502020204030204" pitchFamily="34" charset="0"/>
              </a:rPr>
              <a:t>These are some examples, and you can revise the assessment and management of these conditions in the core BEC course modules.</a:t>
            </a:r>
            <a:r>
              <a:rPr lang="en-NZ" sz="1800" b="0" i="0">
                <a:solidFill>
                  <a:srgbClr val="000000"/>
                </a:solidFill>
                <a:effectLst/>
                <a:latin typeface="Calibri" panose="020F0502020204030204" pitchFamily="34" charset="0"/>
              </a:rPr>
              <a:t>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97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sz="1200" dirty="0">
                <a:solidFill>
                  <a:schemeClr val="dk1"/>
                </a:solidFill>
                <a:latin typeface="Calibri"/>
                <a:ea typeface="Calibri"/>
                <a:cs typeface="Calibri"/>
                <a:sym typeface="Calibri"/>
              </a:rPr>
              <a:t>People who initially appear well may have hidden life-threatening injuries, such as internal bleeding.</a:t>
            </a:r>
            <a:r>
              <a:rPr lang="en-US" dirty="0"/>
              <a:t>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indent="0"/>
            <a:r>
              <a:rPr lang="en-US" sz="1200" dirty="0">
                <a:solidFill>
                  <a:schemeClr val="dk1"/>
                </a:solidFill>
                <a:latin typeface="Calibri"/>
                <a:ea typeface="Calibri"/>
                <a:cs typeface="Calibri"/>
                <a:sym typeface="Calibri"/>
              </a:rPr>
              <a:t>It is very important to re-assess trauma patients frequently using the primary survey.</a:t>
            </a:r>
            <a:r>
              <a:rPr lang="en-US" dirty="0"/>
              <a:t>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Once you find a primary survey problem and manage it, go back and repeat the primary survey to identify any new problems and make sure that the management worked. Ideally, the </a:t>
            </a:r>
            <a:r>
              <a:rPr lang="en-US"/>
              <a:t>CABCDE</a:t>
            </a:r>
            <a:r>
              <a:rPr lang="en-US" sz="1200">
                <a:solidFill>
                  <a:schemeClr val="dk1"/>
                </a:solidFill>
                <a:latin typeface="Calibri"/>
                <a:ea typeface="Calibri"/>
                <a:cs typeface="Calibri"/>
                <a:sym typeface="Calibri"/>
              </a:rPr>
              <a:t> approach should be rechecked every 15 minutes and with any change in condition.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02" name="Google Shape;10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NZ" sz="1800" b="0" i="0">
                <a:solidFill>
                  <a:srgbClr val="000000"/>
                </a:solidFill>
                <a:effectLst/>
                <a:latin typeface="Calibri" panose="020F0502020204030204" pitchFamily="34" charset="0"/>
              </a:rPr>
              <a:t>Now we will look at penetrating injury patterns and common conditions.  </a:t>
            </a:r>
            <a:endParaRPr lang="en-NZ" kern="100">
              <a:effectLst/>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7464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NZ" dirty="0">
                <a:solidFill>
                  <a:srgbClr val="000000"/>
                </a:solidFill>
              </a:rPr>
              <a:t>High energy-transfer projectiles can cause injury through the direct effects of penetration on structures, the indirect effects of shockwaves transmitted to adjacent structures for example to liver, spleen, brain, muscles </a:t>
            </a:r>
            <a:r>
              <a:rPr lang="en-NZ" b="0" i="0" dirty="0">
                <a:solidFill>
                  <a:srgbClr val="000000"/>
                </a:solidFill>
                <a:effectLst/>
              </a:rPr>
              <a:t>or </a:t>
            </a:r>
            <a:r>
              <a:rPr lang="en-NZ" dirty="0">
                <a:solidFill>
                  <a:srgbClr val="000000"/>
                </a:solidFill>
              </a:rPr>
              <a:t>vessels</a:t>
            </a:r>
            <a:r>
              <a:rPr lang="en-NZ" b="0" i="0" dirty="0">
                <a:solidFill>
                  <a:srgbClr val="000000"/>
                </a:solidFill>
                <a:effectLst/>
              </a:rPr>
              <a:t>, or </a:t>
            </a:r>
            <a:r>
              <a:rPr lang="en-NZ" dirty="0">
                <a:solidFill>
                  <a:srgbClr val="000000"/>
                </a:solidFill>
              </a:rPr>
              <a:t>cavitation effects as </a:t>
            </a:r>
            <a:r>
              <a:rPr lang="en-NZ" b="0" i="0" dirty="0">
                <a:solidFill>
                  <a:srgbClr val="000000"/>
                </a:solidFill>
                <a:effectLst/>
              </a:rPr>
              <a:t>the </a:t>
            </a:r>
            <a:r>
              <a:rPr lang="en-NZ" dirty="0">
                <a:solidFill>
                  <a:srgbClr val="000000"/>
                </a:solidFill>
              </a:rPr>
              <a:t>projectile passes through tissue</a:t>
            </a:r>
            <a:r>
              <a:rPr lang="en-NZ" b="0" i="0" dirty="0">
                <a:solidFill>
                  <a:srgbClr val="000000"/>
                </a:solidFill>
                <a:effectLst/>
              </a:rPr>
              <a:t>.</a:t>
            </a:r>
            <a:endParaRPr lang="en-NZ" dirty="0">
              <a:solidFill>
                <a:srgbClr val="000000"/>
              </a:solidFill>
            </a:endParaRPr>
          </a:p>
          <a:p>
            <a:r>
              <a:rPr lang="en-NZ" dirty="0">
                <a:solidFill>
                  <a:srgbClr val="000000"/>
                </a:solidFill>
              </a:rPr>
              <a:t>Higher mass, higher velocity projectiles usually have more kinetic energy which causes more</a:t>
            </a:r>
            <a:r>
              <a:rPr lang="en-NZ" b="0" dirty="0">
                <a:solidFill>
                  <a:srgbClr val="000000"/>
                </a:solidFill>
                <a:effectLst/>
              </a:rPr>
              <a:t> tissue damage.</a:t>
            </a:r>
            <a:r>
              <a:rPr lang="en-NZ" dirty="0">
                <a:solidFill>
                  <a:srgbClr val="000000"/>
                </a:solidFill>
              </a:rPr>
              <a:t> </a:t>
            </a:r>
          </a:p>
          <a:p>
            <a:r>
              <a:rPr lang="en-NZ" dirty="0">
                <a:solidFill>
                  <a:srgbClr val="000000"/>
                </a:solidFill>
              </a:rPr>
              <a:t>Signs of high energy-transfer injury include</a:t>
            </a:r>
            <a:r>
              <a:rPr lang="en-NZ" b="0" i="0" dirty="0">
                <a:solidFill>
                  <a:srgbClr val="000000"/>
                </a:solidFill>
                <a:effectLst/>
              </a:rPr>
              <a:t> swollen or tense</a:t>
            </a:r>
            <a:r>
              <a:rPr lang="en-NZ" dirty="0">
                <a:solidFill>
                  <a:srgbClr val="000000"/>
                </a:solidFill>
              </a:rPr>
              <a:t> limbs </a:t>
            </a:r>
            <a:r>
              <a:rPr lang="en-NZ" b="0" i="0" dirty="0">
                <a:solidFill>
                  <a:srgbClr val="000000"/>
                </a:solidFill>
                <a:effectLst/>
              </a:rPr>
              <a:t>with poor perfusion distal to the wound</a:t>
            </a:r>
            <a:r>
              <a:rPr lang="en-NZ" dirty="0">
                <a:solidFill>
                  <a:srgbClr val="000000"/>
                </a:solidFill>
              </a:rPr>
              <a:t>, signs of internal chest, abdomen, pelvic or head injury, and bullet </a:t>
            </a:r>
            <a:r>
              <a:rPr lang="en-NZ" b="0" i="0" dirty="0">
                <a:solidFill>
                  <a:srgbClr val="000000"/>
                </a:solidFill>
                <a:effectLst/>
              </a:rPr>
              <a:t>fragmentation and bony fracture fragments seen on </a:t>
            </a:r>
            <a:r>
              <a:rPr lang="en-NZ" dirty="0">
                <a:solidFill>
                  <a:srgbClr val="000000"/>
                </a:solidFill>
              </a:rPr>
              <a:t>imaging</a:t>
            </a:r>
            <a:r>
              <a:rPr lang="en-NZ" b="0" i="0" dirty="0">
                <a:solidFill>
                  <a:srgbClr val="000000"/>
                </a:solidFill>
                <a:effectLst/>
              </a:rPr>
              <a:t>. </a:t>
            </a:r>
            <a:r>
              <a:rPr lang="en-NZ" dirty="0">
                <a:solidFill>
                  <a:srgbClr val="000000"/>
                </a:solidFill>
              </a:rPr>
              <a:t>Resuscitate a patient </a:t>
            </a:r>
            <a:r>
              <a:rPr lang="en-NZ" b="0" i="0" dirty="0">
                <a:solidFill>
                  <a:srgbClr val="000000"/>
                </a:solidFill>
                <a:effectLst/>
              </a:rPr>
              <a:t>before obtaining </a:t>
            </a:r>
            <a:r>
              <a:rPr lang="en-NZ" dirty="0">
                <a:solidFill>
                  <a:srgbClr val="000000"/>
                </a:solidFill>
              </a:rPr>
              <a:t>imaging</a:t>
            </a:r>
            <a:r>
              <a:rPr lang="en-NZ" b="0" i="0" dirty="0">
                <a:solidFill>
                  <a:srgbClr val="000000"/>
                </a:solidFill>
                <a:effectLst/>
              </a:rPr>
              <a:t>.</a:t>
            </a:r>
            <a:endParaRPr lang="en-NZ" dirty="0">
              <a:solidFill>
                <a:srgbClr val="000000"/>
              </a:solidFill>
            </a:endParaRPr>
          </a:p>
          <a:p>
            <a:r>
              <a:rPr lang="en-NZ" dirty="0">
                <a:solidFill>
                  <a:srgbClr val="000000"/>
                </a:solidFill>
              </a:rPr>
              <a:t>Wounds with extensive underlying tissue damage must be explored surgically</a:t>
            </a:r>
            <a:r>
              <a:rPr lang="en-NZ" b="0" i="0" dirty="0">
                <a:solidFill>
                  <a:srgbClr val="000000"/>
                </a:solidFill>
                <a:effectLst/>
              </a:rPr>
              <a:t>. Consult a surgeon or arrange for rapid handover</a:t>
            </a:r>
            <a:r>
              <a:rPr lang="en-NZ" dirty="0">
                <a:solidFill>
                  <a:srgbClr val="000000"/>
                </a:solidFill>
              </a:rPr>
              <a:t> </a:t>
            </a:r>
            <a:r>
              <a:rPr lang="en-NZ" b="0" i="0" dirty="0">
                <a:solidFill>
                  <a:srgbClr val="000000"/>
                </a:solidFill>
                <a:effectLst/>
              </a:rPr>
              <a:t>/</a:t>
            </a:r>
            <a:r>
              <a:rPr lang="en-NZ" dirty="0">
                <a:solidFill>
                  <a:srgbClr val="000000"/>
                </a:solidFill>
              </a:rPr>
              <a:t> </a:t>
            </a:r>
            <a:r>
              <a:rPr lang="en-NZ" b="0" i="0" dirty="0">
                <a:solidFill>
                  <a:srgbClr val="000000"/>
                </a:solidFill>
                <a:effectLst/>
              </a:rPr>
              <a:t>transfer. </a:t>
            </a:r>
            <a:endParaRPr lang="en-NZ" dirty="0"/>
          </a:p>
          <a:p>
            <a:pPr marL="0" lvl="0" indent="0" algn="l">
              <a:lnSpc>
                <a:spcPct val="100000"/>
              </a:lnSpc>
              <a:spcBef>
                <a:spcPts val="0"/>
              </a:spcBef>
              <a:spcAft>
                <a:spcPts val="0"/>
              </a:spcAft>
              <a:buSzPts val="1200"/>
              <a:buFont typeface="Arial"/>
              <a:buNone/>
            </a:pPr>
            <a:endParaRPr lang="en-NZ" sz="1800" dirty="0">
              <a:solidFill>
                <a:schemeClr val="dk1"/>
              </a:solidFill>
              <a:latin typeface="Calibri"/>
              <a:ea typeface="Calibri"/>
              <a:cs typeface="Calibri"/>
            </a:endParaRPr>
          </a:p>
        </p:txBody>
      </p:sp>
      <p:sp>
        <p:nvSpPr>
          <p:cNvPr id="129" name="Google Shape;12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63233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NZ"/>
              <a:t>Low energy projectiles cause injury through direct effects of penetration on structures e.g., open fracture. </a:t>
            </a:r>
            <a:endParaRPr lang="en-US"/>
          </a:p>
          <a:p>
            <a:r>
              <a:rPr lang="en-NZ" dirty="0"/>
              <a:t>Lower mass, lower velocity projectiles for example knives or shotgun pellets, usually have less kinetic energy and so generally cause less tissue damage. This depends on factors including the location of the wound and the type of penetrating object.</a:t>
            </a:r>
            <a:endParaRPr lang="en-US" dirty="0"/>
          </a:p>
          <a:p>
            <a:r>
              <a:rPr lang="en-NZ" dirty="0"/>
              <a:t>Check carefully for any signs of tissue damage away from the main path of the projectile.</a:t>
            </a:r>
            <a:endParaRPr lang="en-US" dirty="0"/>
          </a:p>
          <a:p>
            <a:r>
              <a:rPr lang="en-NZ" dirty="0"/>
              <a:t>Discuss management with a surgeon or arrange for handover / transfer.</a:t>
            </a:r>
            <a:endParaRPr lang="en-US" dirty="0"/>
          </a:p>
          <a:p>
            <a:pPr marL="0" lvl="0" indent="0" algn="l">
              <a:lnSpc>
                <a:spcPct val="100000"/>
              </a:lnSpc>
              <a:spcBef>
                <a:spcPts val="0"/>
              </a:spcBef>
              <a:spcAft>
                <a:spcPts val="0"/>
              </a:spcAft>
              <a:buSzPts val="1200"/>
              <a:buFont typeface="Arial"/>
              <a:buNone/>
            </a:pPr>
            <a:endParaRPr sz="1200" b="1" dirty="0">
              <a:solidFill>
                <a:schemeClr val="dk1"/>
              </a:solidFill>
              <a:latin typeface="Calibri"/>
              <a:ea typeface="Calibri"/>
              <a:cs typeface="Calibri"/>
            </a:endParaRPr>
          </a:p>
        </p:txBody>
      </p:sp>
      <p:sp>
        <p:nvSpPr>
          <p:cNvPr id="129" name="Google Shape;12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527636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fontAlgn="base"/>
            <a:r>
              <a:rPr lang="en-NZ" sz="1800" b="0" i="0">
                <a:solidFill>
                  <a:srgbClr val="000000"/>
                </a:solidFill>
                <a:effectLst/>
                <a:latin typeface="Calibri" panose="020F0502020204030204" pitchFamily="34" charset="0"/>
              </a:rPr>
              <a:t>Open wounds, such as lacerations and abrasions, should be assessed for rapid or pulsating bleeding. Check for blood pooling under the patient around the axillae, genital area, buttocks or back. Pumping or squirting blood suggests arterial bleeding. Control external bleeding with direct pressure. </a:t>
            </a:r>
            <a:endParaRPr lang="en-NZ" b="0" i="0">
              <a:solidFill>
                <a:srgbClr val="000000"/>
              </a:solidFill>
              <a:effectLst/>
              <a:latin typeface="Segoe UI" panose="020B0502040204020203" pitchFamily="34" charset="0"/>
            </a:endParaRPr>
          </a:p>
          <a:p>
            <a:pPr algn="l" rtl="0" fontAlgn="base"/>
            <a:r>
              <a:rPr lang="en-NZ" sz="1800" b="0" i="0">
                <a:solidFill>
                  <a:srgbClr val="000000"/>
                </a:solidFill>
                <a:effectLst/>
                <a:latin typeface="Calibri" panose="020F0502020204030204" pitchFamily="34" charset="0"/>
              </a:rPr>
              <a:t>Signs of major, also known as massive or catastrophic haemorrhage, is blood that is spraying, pouring or pooling. Assess for signs and symptoms of shock. The patient may be pale, sweating, have delayed capillary refill, hypotension and altered mental status. For management, immediately apply direct pressure or deep wound packing to control active bleeding. If the bleeding from a limb and not controllable with direct pressure, apply a tourniquet noting the time of application. If signs of shock, gain IV access and give IV fluids. Plan for rapid handover/transfer to a surgeon, and for blood transfusion. </a:t>
            </a:r>
            <a:endParaRPr lang="en-NZ" b="0" i="0">
              <a:solidFill>
                <a:srgbClr val="000000"/>
              </a:solidFill>
              <a:effectLst/>
              <a:latin typeface="Segoe UI" panose="020B0502040204020203" pitchFamily="34" charset="0"/>
            </a:endParaRPr>
          </a:p>
          <a:p>
            <a:pPr marL="0" lvl="0" indent="0" algn="l" rtl="0">
              <a:lnSpc>
                <a:spcPct val="100000"/>
              </a:lnSpc>
              <a:spcBef>
                <a:spcPts val="0"/>
              </a:spcBef>
              <a:spcAft>
                <a:spcPts val="0"/>
              </a:spcAft>
              <a:buSzPts val="1400"/>
              <a:buNone/>
            </a:pPr>
            <a:endParaRPr/>
          </a:p>
        </p:txBody>
      </p:sp>
      <p:sp>
        <p:nvSpPr>
          <p:cNvPr id="147" name="Google Shape;1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7964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
        <p:cNvGrpSpPr/>
        <p:nvPr/>
      </p:nvGrpSpPr>
      <p:grpSpPr>
        <a:xfrm>
          <a:off x="0" y="0"/>
          <a:ext cx="0" cy="0"/>
          <a:chOff x="0" y="0"/>
          <a:chExt cx="0" cy="0"/>
        </a:xfrm>
      </p:grpSpPr>
      <p:sp>
        <p:nvSpPr>
          <p:cNvPr id="17" name="Google Shape;1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7511F8-C154-AFD5-D954-B368F85BE104}"/>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5" name="Footer Placeholder 4">
            <a:extLst>
              <a:ext uri="{FF2B5EF4-FFF2-40B4-BE49-F238E27FC236}">
                <a16:creationId xmlns:a16="http://schemas.microsoft.com/office/drawing/2014/main" id="{2B3C7668-E834-3C6A-0340-3B29A5D74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2BA68-3C0E-75AE-11D6-2256CF93C233}"/>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2" name="Picture 11">
            <a:extLst>
              <a:ext uri="{FF2B5EF4-FFF2-40B4-BE49-F238E27FC236}">
                <a16:creationId xmlns:a16="http://schemas.microsoft.com/office/drawing/2014/main" id="{BDAB7703-E988-5776-E0AB-CED75B01AF8C}"/>
              </a:ext>
            </a:extLst>
          </p:cNvPr>
          <p:cNvPicPr>
            <a:picLocks noChangeAspect="1"/>
          </p:cNvPicPr>
          <p:nvPr userDrawn="1"/>
        </p:nvPicPr>
        <p:blipFill>
          <a:blip r:embed="rId2"/>
          <a:stretch>
            <a:fillRect/>
          </a:stretch>
        </p:blipFill>
        <p:spPr>
          <a:xfrm>
            <a:off x="0" y="702463"/>
            <a:ext cx="12192000" cy="4276919"/>
          </a:xfrm>
          <a:prstGeom prst="rect">
            <a:avLst/>
          </a:prstGeom>
        </p:spPr>
      </p:pic>
      <p:pic>
        <p:nvPicPr>
          <p:cNvPr id="13" name="Picture 6">
            <a:extLst>
              <a:ext uri="{FF2B5EF4-FFF2-40B4-BE49-F238E27FC236}">
                <a16:creationId xmlns:a16="http://schemas.microsoft.com/office/drawing/2014/main" id="{A3E93538-C518-DCA7-5B30-08B6BC7F8E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417737" y="5707792"/>
            <a:ext cx="767330" cy="764060"/>
          </a:xfrm>
          <a:prstGeom prst="rect">
            <a:avLst/>
          </a:prstGeom>
        </p:spPr>
      </p:pic>
      <p:pic>
        <p:nvPicPr>
          <p:cNvPr id="14" name="Picture 7">
            <a:extLst>
              <a:ext uri="{FF2B5EF4-FFF2-40B4-BE49-F238E27FC236}">
                <a16:creationId xmlns:a16="http://schemas.microsoft.com/office/drawing/2014/main" id="{06C4EFFF-2205-C53A-8408-26AC3B693B4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11341795" y="5707792"/>
            <a:ext cx="661523" cy="764059"/>
          </a:xfrm>
          <a:prstGeom prst="rect">
            <a:avLst/>
          </a:prstGeom>
        </p:spPr>
      </p:pic>
      <p:pic>
        <p:nvPicPr>
          <p:cNvPr id="2" name="Picture 11">
            <a:extLst>
              <a:ext uri="{FF2B5EF4-FFF2-40B4-BE49-F238E27FC236}">
                <a16:creationId xmlns:a16="http://schemas.microsoft.com/office/drawing/2014/main" id="{63473810-17D6-4E1D-D28E-3504EF93A96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9493678" y="5708823"/>
            <a:ext cx="767331" cy="790044"/>
          </a:xfrm>
          <a:prstGeom prst="rect">
            <a:avLst/>
          </a:prstGeom>
        </p:spPr>
      </p:pic>
    </p:spTree>
    <p:extLst>
      <p:ext uri="{BB962C8B-B14F-4D97-AF65-F5344CB8AC3E}">
        <p14:creationId xmlns:p14="http://schemas.microsoft.com/office/powerpoint/2010/main" val="2532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F6BA5981-A898-F9B7-0068-D3C8D8BB61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000528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F6BA5981-A898-F9B7-0068-D3C8D8BB61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402862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7" name="Picture 11">
            <a:extLst>
              <a:ext uri="{FF2B5EF4-FFF2-40B4-BE49-F238E27FC236}">
                <a16:creationId xmlns:a16="http://schemas.microsoft.com/office/drawing/2014/main" id="{38345911-90C3-B8FF-884D-6F2568F679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3541993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7" name="Picture 11">
            <a:extLst>
              <a:ext uri="{FF2B5EF4-FFF2-40B4-BE49-F238E27FC236}">
                <a16:creationId xmlns:a16="http://schemas.microsoft.com/office/drawing/2014/main" id="{334006BD-D80A-EBC8-3798-EE06E4A084A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29012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F332-77F7-4BB9-4006-79E48AC54E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BCC0A7C-57A1-7697-9A97-F8FB62BD4A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5EE30EB-1D9F-7CBD-5EE9-8CD4BB45E06F}"/>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5" name="Footer Placeholder 4">
            <a:extLst>
              <a:ext uri="{FF2B5EF4-FFF2-40B4-BE49-F238E27FC236}">
                <a16:creationId xmlns:a16="http://schemas.microsoft.com/office/drawing/2014/main" id="{E4DEAF58-1B02-E6C3-2047-EA6F8DCD8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6B880-41B8-FFEE-5FA6-411028620CC3}"/>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3DB92B05-3C5C-4D2F-E941-86EEDADAE5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3902077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8BCF-99E9-3805-760F-F70E448CE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742C59-6BD5-6D90-9AF5-B37BAAB12D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70E166-F192-FA83-C96D-16B27BDE2DA7}"/>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6" name="Footer Placeholder 5">
            <a:extLst>
              <a:ext uri="{FF2B5EF4-FFF2-40B4-BE49-F238E27FC236}">
                <a16:creationId xmlns:a16="http://schemas.microsoft.com/office/drawing/2014/main" id="{ADA7E0CD-965B-6AA7-87E5-FBFB6BDE7581}"/>
              </a:ext>
            </a:extLst>
          </p:cNvPr>
          <p:cNvSpPr>
            <a:spLocks noGrp="1"/>
          </p:cNvSpPr>
          <p:nvPr>
            <p:ph type="ftr" sz="quarter" idx="11"/>
          </p:nvPr>
        </p:nvSpPr>
        <p:spPr/>
        <p:txBody>
          <a:bodyPr/>
          <a:lstStyle/>
          <a:p>
            <a:endParaRPr lang="en-US"/>
          </a:p>
        </p:txBody>
      </p:sp>
      <p:pic>
        <p:nvPicPr>
          <p:cNvPr id="9" name="Picture 11">
            <a:extLst>
              <a:ext uri="{FF2B5EF4-FFF2-40B4-BE49-F238E27FC236}">
                <a16:creationId xmlns:a16="http://schemas.microsoft.com/office/drawing/2014/main" id="{5E5154C1-0452-382D-A3EA-D9A3D1DDD3B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3090084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0BF8-69F9-593D-815A-86B55E296E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5D385D-A83C-991F-DE26-41AA9E065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2F58EA-7583-CF6C-739C-8922973E59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62153ED-E549-AA1B-E7C4-BBA226B95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BA03A4-5A9A-4942-B8A0-BFB89B7022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432F611-36FB-BAA9-C91D-81B80FF05D6F}"/>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8" name="Footer Placeholder 7">
            <a:extLst>
              <a:ext uri="{FF2B5EF4-FFF2-40B4-BE49-F238E27FC236}">
                <a16:creationId xmlns:a16="http://schemas.microsoft.com/office/drawing/2014/main" id="{BF810DBF-DA43-23F0-26C6-87601D5CE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A3C30-F484-DF05-ADC3-4B2890AC8BCD}"/>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035FFEA1-F982-15E8-45BD-C0767E351C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3856803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B2D-E106-7C84-8243-FDC9B879A3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9DA33-E9FE-F505-767B-47F7134C5381}"/>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4" name="Footer Placeholder 3">
            <a:extLst>
              <a:ext uri="{FF2B5EF4-FFF2-40B4-BE49-F238E27FC236}">
                <a16:creationId xmlns:a16="http://schemas.microsoft.com/office/drawing/2014/main" id="{61540424-8B09-DCA8-BFAC-F377A4AAE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3E861-B1FC-B82F-A0C6-8649D0457E94}"/>
              </a:ext>
            </a:extLst>
          </p:cNvPr>
          <p:cNvSpPr>
            <a:spLocks noGrp="1"/>
          </p:cNvSpPr>
          <p:nvPr>
            <p:ph type="sldNum" sz="quarter" idx="12"/>
          </p:nvPr>
        </p:nvSpPr>
        <p:spPr/>
        <p:txBody>
          <a:bodyPr/>
          <a:lstStyle/>
          <a:p>
            <a:fld id="{3E5185A4-716C-E044-8BDB-1F8624C1D1BC}" type="slidenum">
              <a:rPr lang="en-US" smtClean="0"/>
              <a:t>‹#›</a:t>
            </a:fld>
            <a:endParaRPr lang="en-US"/>
          </a:p>
        </p:txBody>
      </p:sp>
      <p:sp>
        <p:nvSpPr>
          <p:cNvPr id="9" name="TextBox 4">
            <a:extLst>
              <a:ext uri="{FF2B5EF4-FFF2-40B4-BE49-F238E27FC236}">
                <a16:creationId xmlns:a16="http://schemas.microsoft.com/office/drawing/2014/main" id="{F033E4AD-C96D-FA01-AAA7-92991A55C490}"/>
              </a:ext>
            </a:extLst>
          </p:cNvPr>
          <p:cNvSpPr txBox="1"/>
          <p:nvPr/>
        </p:nvSpPr>
        <p:spPr>
          <a:xfrm>
            <a:off x="283094" y="888043"/>
            <a:ext cx="3086100" cy="3266928"/>
          </a:xfrm>
          <a:prstGeom prst="rect">
            <a:avLst/>
          </a:prstGeom>
        </p:spPr>
        <p:txBody>
          <a:bodyPr lIns="50800" tIns="50800" rIns="50800" bIns="50800" rtlCol="0" anchor="ctr"/>
          <a:lstStyle/>
          <a:p>
            <a:pPr algn="ctr">
              <a:lnSpc>
                <a:spcPts val="2633"/>
              </a:lnSpc>
            </a:pPr>
            <a:endParaRPr/>
          </a:p>
        </p:txBody>
      </p:sp>
      <p:pic>
        <p:nvPicPr>
          <p:cNvPr id="6" name="Picture 11">
            <a:extLst>
              <a:ext uri="{FF2B5EF4-FFF2-40B4-BE49-F238E27FC236}">
                <a16:creationId xmlns:a16="http://schemas.microsoft.com/office/drawing/2014/main" id="{6EE501DD-A837-B685-298C-48C8E1C0BD5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4167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B2D-E106-7C84-8243-FDC9B879A3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9DA33-E9FE-F505-767B-47F7134C5381}"/>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4" name="Footer Placeholder 3">
            <a:extLst>
              <a:ext uri="{FF2B5EF4-FFF2-40B4-BE49-F238E27FC236}">
                <a16:creationId xmlns:a16="http://schemas.microsoft.com/office/drawing/2014/main" id="{61540424-8B09-DCA8-BFAC-F377A4AAE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3E861-B1FC-B82F-A0C6-8649D0457E94}"/>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D6ED8C2E-CBE3-3130-90A1-B9C855B79F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316158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E327-A5F6-52ED-3D5C-273D8D78A5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854F92-99D3-2A7D-89F9-AD992E6E7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6412CFB-C458-5F1A-A343-CF2A50194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A1233B-F3AD-FE35-A7B4-D5BC98A40DEA}"/>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6" name="Footer Placeholder 5">
            <a:extLst>
              <a:ext uri="{FF2B5EF4-FFF2-40B4-BE49-F238E27FC236}">
                <a16:creationId xmlns:a16="http://schemas.microsoft.com/office/drawing/2014/main" id="{5CF92CAB-2395-67C2-21BF-60A82BEE2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99C2AA-B8DE-7526-C9ED-F398E2641E15}"/>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8" name="Picture 11">
            <a:extLst>
              <a:ext uri="{FF2B5EF4-FFF2-40B4-BE49-F238E27FC236}">
                <a16:creationId xmlns:a16="http://schemas.microsoft.com/office/drawing/2014/main" id="{31FBE48E-D083-1592-A771-1AF14E516AE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3856588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5262-A431-DB25-8545-241456C762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FD8C45F-419E-7451-3284-0C0C2C82C9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A00DF8-B29C-0319-9081-780A6FFCE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C3D562-D0E9-084E-980F-84D78646484F}"/>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6" name="Footer Placeholder 5">
            <a:extLst>
              <a:ext uri="{FF2B5EF4-FFF2-40B4-BE49-F238E27FC236}">
                <a16:creationId xmlns:a16="http://schemas.microsoft.com/office/drawing/2014/main" id="{45648023-6BD8-0834-3BBF-AA3B5486F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6CC173-895A-E6FF-C836-F03CADC406EA}"/>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CF5042D4-C92C-62AC-F6AB-3C25B73126E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860677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A2F6-F003-24E9-DB46-6487EEE8401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DD0AB3F-F5FB-ED16-A059-ECBD717101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4D6518-5B62-6199-F5DB-E05BDDE5067A}"/>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5" name="Footer Placeholder 4">
            <a:extLst>
              <a:ext uri="{FF2B5EF4-FFF2-40B4-BE49-F238E27FC236}">
                <a16:creationId xmlns:a16="http://schemas.microsoft.com/office/drawing/2014/main" id="{84143285-F879-6032-9675-5F46E885D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24FF0-0736-97D5-2DA3-25A8CADCC552}"/>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2948571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D07C0-67E5-9DAA-4433-9638470A4E4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37F0CE7-6C1B-8344-2D44-0535E93A96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F261CE-2AB4-48AB-0AD5-1C80EE28E48E}"/>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5" name="Footer Placeholder 4">
            <a:extLst>
              <a:ext uri="{FF2B5EF4-FFF2-40B4-BE49-F238E27FC236}">
                <a16:creationId xmlns:a16="http://schemas.microsoft.com/office/drawing/2014/main" id="{C6A6EDDF-2FB3-474F-1EC2-A11C855E5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A8EB1-2D74-9CC2-D6D1-6B20B330C14C}"/>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901336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AF318-4839-A72D-D0FB-78FF4512E9DD}"/>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3" name="Footer Placeholder 2">
            <a:extLst>
              <a:ext uri="{FF2B5EF4-FFF2-40B4-BE49-F238E27FC236}">
                <a16:creationId xmlns:a16="http://schemas.microsoft.com/office/drawing/2014/main" id="{40281815-4835-80F3-9BF3-2BC0841F84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8E7A62-CC20-6C2D-548D-4FA8B40C675C}"/>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8" name="Picture 7">
            <a:extLst>
              <a:ext uri="{FF2B5EF4-FFF2-40B4-BE49-F238E27FC236}">
                <a16:creationId xmlns:a16="http://schemas.microsoft.com/office/drawing/2014/main" id="{C121C9C0-4860-17B1-B394-9665BD09E2C0}"/>
              </a:ext>
            </a:extLst>
          </p:cNvPr>
          <p:cNvPicPr>
            <a:picLocks noChangeAspect="1"/>
          </p:cNvPicPr>
          <p:nvPr userDrawn="1"/>
        </p:nvPicPr>
        <p:blipFill>
          <a:blip r:embed="rId2"/>
          <a:stretch>
            <a:fillRect/>
          </a:stretch>
        </p:blipFill>
        <p:spPr>
          <a:xfrm>
            <a:off x="0" y="711199"/>
            <a:ext cx="12192000" cy="4276919"/>
          </a:xfrm>
          <a:prstGeom prst="rect">
            <a:avLst/>
          </a:prstGeom>
        </p:spPr>
      </p:pic>
      <p:pic>
        <p:nvPicPr>
          <p:cNvPr id="7" name="Picture 11">
            <a:extLst>
              <a:ext uri="{FF2B5EF4-FFF2-40B4-BE49-F238E27FC236}">
                <a16:creationId xmlns:a16="http://schemas.microsoft.com/office/drawing/2014/main" id="{26366E9F-BA72-DA1E-CFCB-E18AE1FC022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960826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6A8-5922-4F23-2794-6BA5C1F19158}"/>
              </a:ext>
            </a:extLst>
          </p:cNvPr>
          <p:cNvSpPr>
            <a:spLocks noGrp="1"/>
          </p:cNvSpPr>
          <p:nvPr>
            <p:ph type="title"/>
          </p:nvPr>
        </p:nvSpPr>
        <p:spPr/>
        <p:txBody>
          <a:bodyPr/>
          <a:lstStyle/>
          <a:p>
            <a:r>
              <a:rPr lang="en-GB"/>
              <a:t>Click to edit Master title style</a:t>
            </a:r>
            <a:endParaRPr lang="en-US"/>
          </a:p>
        </p:txBody>
      </p:sp>
      <p:pic>
        <p:nvPicPr>
          <p:cNvPr id="4" name="Picture 11">
            <a:extLst>
              <a:ext uri="{FF2B5EF4-FFF2-40B4-BE49-F238E27FC236}">
                <a16:creationId xmlns:a16="http://schemas.microsoft.com/office/drawing/2014/main" id="{71939976-E4CC-5D05-D6B6-048078DC5AA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729671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4AED-563E-74A3-6848-2744F87124E9}"/>
              </a:ext>
            </a:extLst>
          </p:cNvPr>
          <p:cNvSpPr>
            <a:spLocks noGrp="1"/>
          </p:cNvSpPr>
          <p:nvPr>
            <p:ph type="title"/>
          </p:nvPr>
        </p:nvSpPr>
        <p:spPr>
          <a:xfrm>
            <a:off x="709613" y="1528848"/>
            <a:ext cx="10515600" cy="1325563"/>
          </a:xfrm>
        </p:spPr>
        <p:txBody>
          <a:bodyPr/>
          <a:lstStyle/>
          <a:p>
            <a:r>
              <a:rPr lang="en-GB"/>
              <a:t>Click to edit Master title style</a:t>
            </a:r>
            <a:endParaRPr lang="en-US"/>
          </a:p>
        </p:txBody>
      </p:sp>
      <p:pic>
        <p:nvPicPr>
          <p:cNvPr id="5" name="Picture 6">
            <a:extLst>
              <a:ext uri="{FF2B5EF4-FFF2-40B4-BE49-F238E27FC236}">
                <a16:creationId xmlns:a16="http://schemas.microsoft.com/office/drawing/2014/main" id="{8F8E0D6A-AB1E-62C5-52AD-667F75C811F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0262810" y="5668052"/>
            <a:ext cx="912021" cy="908135"/>
          </a:xfrm>
          <a:prstGeom prst="rect">
            <a:avLst/>
          </a:prstGeom>
        </p:spPr>
      </p:pic>
      <p:pic>
        <p:nvPicPr>
          <p:cNvPr id="6" name="Picture 7">
            <a:extLst>
              <a:ext uri="{FF2B5EF4-FFF2-40B4-BE49-F238E27FC236}">
                <a16:creationId xmlns:a16="http://schemas.microsoft.com/office/drawing/2014/main" id="{82A960A2-4432-4E16-7686-34CC311CCA4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341794" y="5708823"/>
            <a:ext cx="750965" cy="867364"/>
          </a:xfrm>
          <a:prstGeom prst="rect">
            <a:avLst/>
          </a:prstGeom>
        </p:spPr>
      </p:pic>
      <p:pic>
        <p:nvPicPr>
          <p:cNvPr id="7" name="Picture 11">
            <a:extLst>
              <a:ext uri="{FF2B5EF4-FFF2-40B4-BE49-F238E27FC236}">
                <a16:creationId xmlns:a16="http://schemas.microsoft.com/office/drawing/2014/main" id="{561488D7-F4A2-FDB7-6C16-A82D5C72795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9101350" y="5605518"/>
            <a:ext cx="942763" cy="970669"/>
          </a:xfrm>
          <a:prstGeom prst="rect">
            <a:avLst/>
          </a:prstGeom>
        </p:spPr>
      </p:pic>
      <p:pic>
        <p:nvPicPr>
          <p:cNvPr id="8" name="Picture 7">
            <a:extLst>
              <a:ext uri="{FF2B5EF4-FFF2-40B4-BE49-F238E27FC236}">
                <a16:creationId xmlns:a16="http://schemas.microsoft.com/office/drawing/2014/main" id="{8345DF08-4228-8446-A665-6BC145ACB9EA}"/>
              </a:ext>
            </a:extLst>
          </p:cNvPr>
          <p:cNvPicPr>
            <a:picLocks noChangeAspect="1"/>
          </p:cNvPicPr>
          <p:nvPr userDrawn="1"/>
        </p:nvPicPr>
        <p:blipFill>
          <a:blip r:embed="rId5"/>
          <a:stretch>
            <a:fillRect/>
          </a:stretch>
        </p:blipFill>
        <p:spPr>
          <a:xfrm>
            <a:off x="0" y="621861"/>
            <a:ext cx="12192000" cy="4276919"/>
          </a:xfrm>
          <a:prstGeom prst="rect">
            <a:avLst/>
          </a:prstGeom>
        </p:spPr>
      </p:pic>
    </p:spTree>
    <p:extLst>
      <p:ext uri="{BB962C8B-B14F-4D97-AF65-F5344CB8AC3E}">
        <p14:creationId xmlns:p14="http://schemas.microsoft.com/office/powerpoint/2010/main" val="122079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6A8-5922-4F23-2794-6BA5C1F19158}"/>
              </a:ext>
            </a:extLst>
          </p:cNvPr>
          <p:cNvSpPr>
            <a:spLocks noGrp="1"/>
          </p:cNvSpPr>
          <p:nvPr>
            <p:ph type="title"/>
          </p:nvPr>
        </p:nvSpPr>
        <p:spPr/>
        <p:txBody>
          <a:bodyPr/>
          <a:lstStyle/>
          <a:p>
            <a:r>
              <a:rPr lang="en-GB"/>
              <a:t>Click to edit Master title style</a:t>
            </a:r>
            <a:endParaRPr lang="en-US"/>
          </a:p>
        </p:txBody>
      </p:sp>
      <p:pic>
        <p:nvPicPr>
          <p:cNvPr id="4" name="Picture 11">
            <a:extLst>
              <a:ext uri="{FF2B5EF4-FFF2-40B4-BE49-F238E27FC236}">
                <a16:creationId xmlns:a16="http://schemas.microsoft.com/office/drawing/2014/main" id="{71939976-E4CC-5D05-D6B6-048078DC5AA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90836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8BCF-99E9-3805-760F-F70E448CE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742C59-6BD5-6D90-9AF5-B37BAAB12D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A3E87FD-C2F2-4E13-05A0-7BF9BD9E4B2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70E166-F192-FA83-C96D-16B27BDE2DA7}"/>
              </a:ext>
            </a:extLst>
          </p:cNvPr>
          <p:cNvSpPr>
            <a:spLocks noGrp="1"/>
          </p:cNvSpPr>
          <p:nvPr>
            <p:ph type="dt" sz="half" idx="10"/>
          </p:nvPr>
        </p:nvSpPr>
        <p:spPr/>
        <p:txBody>
          <a:bodyPr/>
          <a:lstStyle/>
          <a:p>
            <a:fld id="{0CEB2ACC-7CBC-F146-9D8D-F3CB02D92E12}" type="datetimeFigureOut">
              <a:rPr lang="en-US" smtClean="0"/>
              <a:t>3/6/25</a:t>
            </a:fld>
            <a:endParaRPr lang="en-US"/>
          </a:p>
        </p:txBody>
      </p:sp>
      <p:sp>
        <p:nvSpPr>
          <p:cNvPr id="6" name="Footer Placeholder 5">
            <a:extLst>
              <a:ext uri="{FF2B5EF4-FFF2-40B4-BE49-F238E27FC236}">
                <a16:creationId xmlns:a16="http://schemas.microsoft.com/office/drawing/2014/main" id="{ADA7E0CD-965B-6AA7-87E5-FBFB6BDE7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36283-3E79-3D56-58FB-D8445BA582A9}"/>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2867861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20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endParaRPr lang="en-US"/>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773120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
        <p:cNvGrpSpPr/>
        <p:nvPr/>
      </p:nvGrpSpPr>
      <p:grpSpPr>
        <a:xfrm>
          <a:off x="0" y="0"/>
          <a:ext cx="0" cy="0"/>
          <a:chOff x="0" y="0"/>
          <a:chExt cx="0" cy="0"/>
        </a:xfrm>
      </p:grpSpPr>
      <p:sp>
        <p:nvSpPr>
          <p:cNvPr id="39" name="Google Shape;3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1" name="Google Shape;4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 name="Google Shape;4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a:spLocks noGrp="1"/>
          </p:cNvSpPr>
          <p:nvPr>
            <p:ph type="pic" idx="2"/>
          </p:nvPr>
        </p:nvSpPr>
        <p:spPr>
          <a:xfrm>
            <a:off x="5183188" y="987425"/>
            <a:ext cx="6172200" cy="4873625"/>
          </a:xfrm>
          <a:prstGeom prst="rect">
            <a:avLst/>
          </a:prstGeom>
          <a:noFill/>
          <a:ln>
            <a:noFill/>
          </a:ln>
        </p:spPr>
      </p:sp>
      <p:sp>
        <p:nvSpPr>
          <p:cNvPr id="48" name="Google Shape;4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heme" Target="../theme/theme2.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11"/>
          <p:cNvPicPr preferRelativeResize="0"/>
          <p:nvPr/>
        </p:nvPicPr>
        <p:blipFill rotWithShape="1">
          <a:blip r:embed="rId12">
            <a:alphaModFix/>
          </a:blip>
          <a:srcRect/>
          <a:stretch/>
        </p:blipFill>
        <p:spPr>
          <a:xfrm>
            <a:off x="9785037" y="150149"/>
            <a:ext cx="2200275" cy="7143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88"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0C954-38EA-8B84-C416-DFEBF9C81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7521D5-B6CA-1EF7-496B-043B1DE36E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601AFE-AD36-E920-90A3-2330934F0F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0CEB2ACC-7CBC-F146-9D8D-F3CB02D92E12}" type="datetimeFigureOut">
              <a:rPr lang="en-US" smtClean="0"/>
              <a:pPr/>
              <a:t>3/6/25</a:t>
            </a:fld>
            <a:endParaRPr lang="en-US"/>
          </a:p>
        </p:txBody>
      </p:sp>
      <p:sp>
        <p:nvSpPr>
          <p:cNvPr id="5" name="Footer Placeholder 4">
            <a:extLst>
              <a:ext uri="{FF2B5EF4-FFF2-40B4-BE49-F238E27FC236}">
                <a16:creationId xmlns:a16="http://schemas.microsoft.com/office/drawing/2014/main" id="{A431A432-5979-6543-5941-5ABA3C94D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07526F49-1CA4-85A1-4E23-A7DF8523F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3E5185A4-716C-E044-8BDB-1F8624C1D1BC}" type="slidenum">
              <a:rPr lang="en-US" smtClean="0"/>
              <a:pPr/>
              <a:t>‹#›</a:t>
            </a:fld>
            <a:endParaRPr lang="en-US"/>
          </a:p>
        </p:txBody>
      </p:sp>
    </p:spTree>
    <p:extLst>
      <p:ext uri="{BB962C8B-B14F-4D97-AF65-F5344CB8AC3E}">
        <p14:creationId xmlns:p14="http://schemas.microsoft.com/office/powerpoint/2010/main" val="263583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9" r:id="rId20"/>
  </p:sldLayoutIdLst>
  <p:txStyles>
    <p:titleStyle>
      <a:lvl1pPr algn="l" defTabSz="914400" rtl="0" eaLnBrk="1" latinLnBrk="0" hangingPunct="1">
        <a:lnSpc>
          <a:spcPct val="90000"/>
        </a:lnSpc>
        <a:spcBef>
          <a:spcPct val="0"/>
        </a:spcBef>
        <a:buNone/>
        <a:defRPr sz="60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D9271EB-2C51-312B-A5BA-0AE9EF1E6FBE}"/>
              </a:ext>
            </a:extLst>
          </p:cNvPr>
          <p:cNvSpPr>
            <a:spLocks noGrp="1"/>
          </p:cNvSpPr>
          <p:nvPr>
            <p:ph type="ctrTitle"/>
          </p:nvPr>
        </p:nvSpPr>
        <p:spPr>
          <a:xfrm>
            <a:off x="457199" y="571499"/>
            <a:ext cx="7369489" cy="1913382"/>
          </a:xfrm>
        </p:spPr>
        <p:txBody>
          <a:bodyPr>
            <a:normAutofit/>
          </a:bodyPr>
          <a:lstStyle/>
          <a:p>
            <a:r>
              <a:rPr lang="en-GB" sz="4000" b="1" dirty="0">
                <a:solidFill>
                  <a:schemeClr val="bg1"/>
                </a:solidFill>
                <a:latin typeface="Atkinson Hyperlegible" pitchFamily="2" charset="0"/>
                <a:cs typeface="Calibri" panose="020F0502020204030204" pitchFamily="34" charset="0"/>
              </a:rPr>
              <a:t>Basic Emergency Care</a:t>
            </a:r>
            <a:br>
              <a:rPr lang="en-GB" i="0" u="none" strike="noStrike" dirty="0">
                <a:solidFill>
                  <a:schemeClr val="bg1"/>
                </a:solidFill>
                <a:effectLst/>
                <a:latin typeface="Atkinson Hyperlegible" pitchFamily="2" charset="0"/>
              </a:rPr>
            </a:br>
            <a:r>
              <a:rPr lang="en-GB" sz="2400" i="0" u="none" strike="noStrike" dirty="0">
                <a:solidFill>
                  <a:schemeClr val="bg1"/>
                </a:solidFill>
                <a:effectLst/>
                <a:latin typeface="Atkinson Hyperlegible" pitchFamily="2" charset="0"/>
              </a:rPr>
              <a:t>Approach to the acutely ill and injured</a:t>
            </a:r>
            <a:endParaRPr lang="en-GB" dirty="0">
              <a:solidFill>
                <a:schemeClr val="bg1"/>
              </a:solidFill>
              <a:latin typeface="Atkinson Hyperlegible" pitchFamily="2" charset="0"/>
            </a:endParaRPr>
          </a:p>
        </p:txBody>
      </p:sp>
      <p:pic>
        <p:nvPicPr>
          <p:cNvPr id="2" name="Picture 1" descr="A picture containing text&#10;&#10;Description automatically generated">
            <a:extLst>
              <a:ext uri="{FF2B5EF4-FFF2-40B4-BE49-F238E27FC236}">
                <a16:creationId xmlns:a16="http://schemas.microsoft.com/office/drawing/2014/main" id="{A2F76F27-3983-F734-BA92-632E0BFA36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571" b="11905"/>
          <a:stretch/>
        </p:blipFill>
        <p:spPr>
          <a:xfrm>
            <a:off x="7315201" y="-1"/>
            <a:ext cx="4876799" cy="6858001"/>
          </a:xfrm>
          <a:prstGeom prst="rect">
            <a:avLst/>
          </a:prstGeom>
        </p:spPr>
      </p:pic>
      <p:sp>
        <p:nvSpPr>
          <p:cNvPr id="8" name="Subtitle 7">
            <a:extLst>
              <a:ext uri="{FF2B5EF4-FFF2-40B4-BE49-F238E27FC236}">
                <a16:creationId xmlns:a16="http://schemas.microsoft.com/office/drawing/2014/main" id="{CDDFEA53-3764-74AE-EA25-12FECCF64080}"/>
              </a:ext>
            </a:extLst>
          </p:cNvPr>
          <p:cNvSpPr>
            <a:spLocks noGrp="1"/>
          </p:cNvSpPr>
          <p:nvPr>
            <p:ph type="subTitle" idx="1"/>
          </p:nvPr>
        </p:nvSpPr>
        <p:spPr>
          <a:xfrm>
            <a:off x="345797" y="3186545"/>
            <a:ext cx="7592292" cy="1655762"/>
          </a:xfrm>
        </p:spPr>
        <p:txBody>
          <a:bodyPr>
            <a:normAutofit/>
          </a:bodyPr>
          <a:lstStyle/>
          <a:p>
            <a:r>
              <a:rPr lang="en-GB" sz="2800" b="1" dirty="0">
                <a:latin typeface="Atkinson Hyperlegible" pitchFamily="2" charset="0"/>
              </a:rPr>
              <a:t>Conflict Related Injury module</a:t>
            </a:r>
          </a:p>
          <a:p>
            <a:endParaRPr lang="en-GB" sz="2800" b="1" dirty="0">
              <a:latin typeface="Atkinson Hyperlegible" pitchFamily="2" charset="0"/>
            </a:endParaRPr>
          </a:p>
          <a:p>
            <a:r>
              <a:rPr lang="en-GB" sz="2800" b="1" dirty="0">
                <a:solidFill>
                  <a:srgbClr val="FFFFFF"/>
                </a:solidFill>
                <a:latin typeface="Atkinson Hyperlegible" pitchFamily="2" charset="77"/>
              </a:rPr>
              <a:t>Penetrating Injuries</a:t>
            </a:r>
            <a:endParaRPr lang="en-GB" sz="2800" b="1" dirty="0">
              <a:latin typeface="Atkinson Hyperlegible" pitchFamily="2" charset="0"/>
            </a:endParaRPr>
          </a:p>
        </p:txBody>
      </p:sp>
    </p:spTree>
    <p:extLst>
      <p:ext uri="{BB962C8B-B14F-4D97-AF65-F5344CB8AC3E}">
        <p14:creationId xmlns:p14="http://schemas.microsoft.com/office/powerpoint/2010/main" val="175320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020E3-80BE-073B-E935-03BE16B38CBB}"/>
              </a:ext>
            </a:extLst>
          </p:cNvPr>
          <p:cNvSpPr>
            <a:spLocks noGrp="1"/>
          </p:cNvSpPr>
          <p:nvPr>
            <p:ph type="title"/>
          </p:nvPr>
        </p:nvSpPr>
        <p:spPr>
          <a:xfrm>
            <a:off x="256200" y="557125"/>
            <a:ext cx="10515600" cy="1325563"/>
          </a:xfrm>
        </p:spPr>
        <p:txBody>
          <a:bodyPr/>
          <a:lstStyle/>
          <a:p>
            <a:r>
              <a:rPr lang="en-US" sz="4000">
                <a:solidFill>
                  <a:schemeClr val="accent1">
                    <a:lumMod val="50000"/>
                  </a:schemeClr>
                </a:solidFill>
                <a:latin typeface="Atkinson Hyperlegible"/>
              </a:rPr>
              <a:t>Sucking Chest Wound</a:t>
            </a:r>
            <a:endParaRPr lang="en-GB" sz="4000">
              <a:solidFill>
                <a:schemeClr val="accent1">
                  <a:lumMod val="50000"/>
                </a:schemeClr>
              </a:solidFill>
              <a:latin typeface="Atkinson Hyperlegible"/>
            </a:endParaRPr>
          </a:p>
          <a:p>
            <a:endParaRPr lang="en-GB">
              <a:latin typeface="Atkinson Hyperlegible"/>
            </a:endParaRPr>
          </a:p>
        </p:txBody>
      </p:sp>
      <p:graphicFrame>
        <p:nvGraphicFramePr>
          <p:cNvPr id="5" name="Table 4">
            <a:extLst>
              <a:ext uri="{FF2B5EF4-FFF2-40B4-BE49-F238E27FC236}">
                <a16:creationId xmlns:a16="http://schemas.microsoft.com/office/drawing/2014/main" id="{D8561A00-BA79-8FC1-A2C3-EFD7EECEBA28}"/>
              </a:ext>
            </a:extLst>
          </p:cNvPr>
          <p:cNvGraphicFramePr>
            <a:graphicFrameLocks noGrp="1"/>
          </p:cNvGraphicFramePr>
          <p:nvPr>
            <p:extLst>
              <p:ext uri="{D42A27DB-BD31-4B8C-83A1-F6EECF244321}">
                <p14:modId xmlns:p14="http://schemas.microsoft.com/office/powerpoint/2010/main" val="288155860"/>
              </p:ext>
            </p:extLst>
          </p:nvPr>
        </p:nvGraphicFramePr>
        <p:xfrm>
          <a:off x="265416" y="1561007"/>
          <a:ext cx="11659402" cy="4839793"/>
        </p:xfrm>
        <a:graphic>
          <a:graphicData uri="http://schemas.openxmlformats.org/drawingml/2006/table">
            <a:tbl>
              <a:tblPr firstRow="1" bandRow="1">
                <a:tableStyleId>{2D5ABB26-0587-4C30-8999-92F81FD0307C}</a:tableStyleId>
              </a:tblPr>
              <a:tblGrid>
                <a:gridCol w="5808806">
                  <a:extLst>
                    <a:ext uri="{9D8B030D-6E8A-4147-A177-3AD203B41FA5}">
                      <a16:colId xmlns:a16="http://schemas.microsoft.com/office/drawing/2014/main" val="20000"/>
                    </a:ext>
                  </a:extLst>
                </a:gridCol>
                <a:gridCol w="5850596">
                  <a:extLst>
                    <a:ext uri="{9D8B030D-6E8A-4147-A177-3AD203B41FA5}">
                      <a16:colId xmlns:a16="http://schemas.microsoft.com/office/drawing/2014/main" val="20001"/>
                    </a:ext>
                  </a:extLst>
                </a:gridCol>
              </a:tblGrid>
              <a:tr h="526064">
                <a:tc>
                  <a:txBody>
                    <a:bodyPr/>
                    <a:lstStyle/>
                    <a:p>
                      <a:pPr algn="l"/>
                      <a:r>
                        <a:rPr lang="en-US" sz="2400">
                          <a:latin typeface="Atkinson Hyperlegible"/>
                          <a:ea typeface="Source Sans Pro"/>
                          <a:cs typeface="Roboto"/>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2400">
                          <a:latin typeface="Atkinson Hyperlegible"/>
                          <a:ea typeface="Source Sans Pro"/>
                          <a:cs typeface="Roboto"/>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4313729">
                <a:tc>
                  <a:txBody>
                    <a:bodyPr/>
                    <a:lstStyle/>
                    <a:p>
                      <a:pPr marL="342900" marR="0" lvl="0" indent="-342900" algn="l" rtl="0" eaLnBrk="1" fontAlgn="auto" latinLnBrk="0" hangingPunct="1">
                        <a:lnSpc>
                          <a:spcPct val="100000"/>
                        </a:lnSpc>
                        <a:spcBef>
                          <a:spcPts val="0"/>
                        </a:spcBef>
                        <a:spcAft>
                          <a:spcPts val="0"/>
                        </a:spcAft>
                        <a:buClrTx/>
                        <a:buSzTx/>
                        <a:buFont typeface="Arial" charset="0"/>
                        <a:buChar char="•"/>
                      </a:pPr>
                      <a:r>
                        <a:rPr lang="en-US" sz="2400" i="0" baseline="0">
                          <a:solidFill>
                            <a:schemeClr val="tx1"/>
                          </a:solidFill>
                          <a:latin typeface="Atkinson Hyperlegible"/>
                          <a:ea typeface="Source Sans Pro"/>
                          <a:cs typeface="Roboto"/>
                        </a:rPr>
                        <a:t>Open wound to chest wall with air passing through.</a:t>
                      </a:r>
                    </a:p>
                    <a:p>
                      <a:pPr marL="342900" marR="0" lvl="0" indent="-342900" algn="l" rtl="0" eaLnBrk="1" fontAlgn="auto" latinLnBrk="0" hangingPunct="1">
                        <a:lnSpc>
                          <a:spcPct val="100000"/>
                        </a:lnSpc>
                        <a:spcBef>
                          <a:spcPts val="0"/>
                        </a:spcBef>
                        <a:spcAft>
                          <a:spcPts val="0"/>
                        </a:spcAft>
                        <a:buClrTx/>
                        <a:buSzTx/>
                        <a:buFont typeface="Arial" charset="0"/>
                        <a:buChar char="•"/>
                      </a:pPr>
                      <a:r>
                        <a:rPr lang="en-US" sz="2400" i="0" baseline="0">
                          <a:solidFill>
                            <a:schemeClr val="tx1"/>
                          </a:solidFill>
                          <a:latin typeface="Atkinson Hyperlegible"/>
                          <a:ea typeface="Source Sans Pro"/>
                          <a:cs typeface="Roboto"/>
                        </a:rPr>
                        <a:t>Bubbling or sucking noises from chest</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Atkinson Hyperlegible"/>
                          <a:ea typeface="Source Sans Pro"/>
                          <a:cs typeface="Roboto"/>
                        </a:rPr>
                        <a:t>Difficulty in breathing</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Atkinson Hyperlegible"/>
                          <a:ea typeface="Source Sans Pro"/>
                          <a:cs typeface="Roboto"/>
                        </a:rPr>
                        <a:t>Chest 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a:solidFill>
                            <a:schemeClr val="tx1"/>
                          </a:solidFill>
                          <a:latin typeface="Atkinson Hyperlegible"/>
                          <a:ea typeface="Source Sans Pro"/>
                          <a:cs typeface="Roboto"/>
                        </a:rPr>
                        <a:t>Give OXYGEN.</a:t>
                      </a:r>
                    </a:p>
                    <a:p>
                      <a:pPr marL="342900" lvl="0" indent="-342900">
                        <a:buFont typeface="Arial" charset="0"/>
                        <a:buChar char="•"/>
                      </a:pPr>
                      <a:r>
                        <a:rPr lang="en-US" sz="2400" baseline="0">
                          <a:solidFill>
                            <a:schemeClr val="tx1"/>
                          </a:solidFill>
                          <a:latin typeface="Atkinson Hyperlegible"/>
                          <a:ea typeface="Source Sans Pro"/>
                          <a:cs typeface="Roboto"/>
                        </a:rPr>
                        <a:t>Place a THREE-SIDED DRESSING. </a:t>
                      </a:r>
                    </a:p>
                    <a:p>
                      <a:pPr marL="800100" lvl="1" indent="-342900">
                        <a:buFont typeface="Arial" charset="0"/>
                        <a:buChar char="•"/>
                      </a:pPr>
                      <a:r>
                        <a:rPr lang="en-US" sz="2400" baseline="0">
                          <a:solidFill>
                            <a:schemeClr val="tx1"/>
                          </a:solidFill>
                          <a:latin typeface="Atkinson Hyperlegible"/>
                          <a:ea typeface="Source Sans Pro"/>
                          <a:cs typeface="Roboto"/>
                        </a:rPr>
                        <a:t>Observe continuously to prevent dressing occlusion (tension pneumothorax). </a:t>
                      </a:r>
                    </a:p>
                    <a:p>
                      <a:pPr marL="342900" lvl="0" indent="-342900">
                        <a:buFont typeface="Arial" charset="0"/>
                        <a:buChar char="•"/>
                      </a:pPr>
                      <a:r>
                        <a:rPr lang="en-US" sz="2400" baseline="0">
                          <a:solidFill>
                            <a:schemeClr val="tx1"/>
                          </a:solidFill>
                          <a:latin typeface="Atkinson Hyperlegible"/>
                          <a:ea typeface="Source Sans Pro"/>
                          <a:cs typeface="Roboto"/>
                        </a:rPr>
                        <a:t>Plan for rapid HANDOVER/TRANSFER for placement of a chest tube.</a:t>
                      </a:r>
                      <a:endParaRPr lang="en-US" sz="2400" baseline="0">
                        <a:solidFill>
                          <a:srgbClr val="FF0000"/>
                        </a:solidFill>
                        <a:latin typeface="Atkinson Hyperlegible"/>
                        <a:ea typeface="Source Sans Pro"/>
                        <a:cs typeface="Roboto"/>
                      </a:endParaRPr>
                    </a:p>
                    <a:p>
                      <a:pPr marL="800100" lvl="1" indent="-342900">
                        <a:buFont typeface="Arial" charset="0"/>
                        <a:buChar char="•"/>
                      </a:pPr>
                      <a:endParaRPr lang="en-US" sz="2400" baseline="0">
                        <a:solidFill>
                          <a:srgbClr val="FF0000"/>
                        </a:solidFill>
                        <a:latin typeface="Atkinson Hyperlegible"/>
                        <a:ea typeface="Source Sans Pro"/>
                        <a:cs typeface="Roboto"/>
                      </a:endParaRPr>
                    </a:p>
                    <a:p>
                      <a:pPr marL="800100" lvl="1" indent="-342900">
                        <a:buFont typeface="Arial" charset="0"/>
                        <a:buChar char="•"/>
                      </a:pPr>
                      <a:endParaRPr lang="en-US" sz="2400" baseline="0">
                        <a:solidFill>
                          <a:srgbClr val="FF0000"/>
                        </a:solidFill>
                        <a:latin typeface="Atkinson Hyperlegible"/>
                        <a:ea typeface="Source Sans Pr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9" name="Picture 4" descr="A cartoon of a person lying down with blood on his stomach&#10;&#10;Description automatically generated">
            <a:extLst>
              <a:ext uri="{FF2B5EF4-FFF2-40B4-BE49-F238E27FC236}">
                <a16:creationId xmlns:a16="http://schemas.microsoft.com/office/drawing/2014/main" id="{83CEB07A-62D5-A3EF-F873-D5C6F09B45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0848" y="4519536"/>
            <a:ext cx="2554133" cy="1781339"/>
          </a:xfrm>
          <a:prstGeom prst="rect">
            <a:avLst/>
          </a:prstGeom>
        </p:spPr>
      </p:pic>
      <p:pic>
        <p:nvPicPr>
          <p:cNvPr id="13" name="Picture 3" descr="A picture containing text, vector graphics&#10;&#10;Description automatically generated">
            <a:extLst>
              <a:ext uri="{FF2B5EF4-FFF2-40B4-BE49-F238E27FC236}">
                <a16:creationId xmlns:a16="http://schemas.microsoft.com/office/drawing/2014/main" id="{7025F4DC-94B9-EBA6-CFCF-8132D21BB7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107" y="4452390"/>
            <a:ext cx="2548404" cy="1775611"/>
          </a:xfrm>
          <a:prstGeom prst="rect">
            <a:avLst/>
          </a:prstGeom>
        </p:spPr>
      </p:pic>
    </p:spTree>
    <p:extLst>
      <p:ext uri="{BB962C8B-B14F-4D97-AF65-F5344CB8AC3E}">
        <p14:creationId xmlns:p14="http://schemas.microsoft.com/office/powerpoint/2010/main" val="273350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855B-5F2F-45F4-4198-11612EAFA15B}"/>
              </a:ext>
            </a:extLst>
          </p:cNvPr>
          <p:cNvSpPr>
            <a:spLocks noGrp="1"/>
          </p:cNvSpPr>
          <p:nvPr>
            <p:ph type="title"/>
          </p:nvPr>
        </p:nvSpPr>
        <p:spPr>
          <a:xfrm>
            <a:off x="304200" y="299125"/>
            <a:ext cx="10515600" cy="1325563"/>
          </a:xfrm>
        </p:spPr>
        <p:txBody>
          <a:bodyPr/>
          <a:lstStyle/>
          <a:p>
            <a:r>
              <a:rPr lang="en-US" sz="4000">
                <a:solidFill>
                  <a:schemeClr val="accent1">
                    <a:lumMod val="50000"/>
                  </a:schemeClr>
                </a:solidFill>
                <a:latin typeface="Atkinson Hyperlegible"/>
              </a:rPr>
              <a:t>Tension Pneumothorax </a:t>
            </a:r>
          </a:p>
        </p:txBody>
      </p:sp>
      <p:graphicFrame>
        <p:nvGraphicFramePr>
          <p:cNvPr id="5" name="Table 4">
            <a:extLst>
              <a:ext uri="{FF2B5EF4-FFF2-40B4-BE49-F238E27FC236}">
                <a16:creationId xmlns:a16="http://schemas.microsoft.com/office/drawing/2014/main" id="{A07E9F39-C3B4-AF13-5DD6-A0B29A25854E}"/>
              </a:ext>
            </a:extLst>
          </p:cNvPr>
          <p:cNvGraphicFramePr>
            <a:graphicFrameLocks noGrp="1"/>
          </p:cNvGraphicFramePr>
          <p:nvPr>
            <p:extLst>
              <p:ext uri="{D42A27DB-BD31-4B8C-83A1-F6EECF244321}">
                <p14:modId xmlns:p14="http://schemas.microsoft.com/office/powerpoint/2010/main" val="1475722040"/>
              </p:ext>
            </p:extLst>
          </p:nvPr>
        </p:nvGraphicFramePr>
        <p:xfrm>
          <a:off x="301765" y="1627706"/>
          <a:ext cx="11592561" cy="4242049"/>
        </p:xfrm>
        <a:graphic>
          <a:graphicData uri="http://schemas.openxmlformats.org/drawingml/2006/table">
            <a:tbl>
              <a:tblPr firstRow="1" bandRow="1">
                <a:tableStyleId>{2D5ABB26-0587-4C30-8999-92F81FD0307C}</a:tableStyleId>
              </a:tblPr>
              <a:tblGrid>
                <a:gridCol w="5775505">
                  <a:extLst>
                    <a:ext uri="{9D8B030D-6E8A-4147-A177-3AD203B41FA5}">
                      <a16:colId xmlns:a16="http://schemas.microsoft.com/office/drawing/2014/main" val="20000"/>
                    </a:ext>
                  </a:extLst>
                </a:gridCol>
                <a:gridCol w="5817056">
                  <a:extLst>
                    <a:ext uri="{9D8B030D-6E8A-4147-A177-3AD203B41FA5}">
                      <a16:colId xmlns:a16="http://schemas.microsoft.com/office/drawing/2014/main" val="20001"/>
                    </a:ext>
                  </a:extLst>
                </a:gridCol>
              </a:tblGrid>
              <a:tr h="566520">
                <a:tc>
                  <a:txBody>
                    <a:bodyPr/>
                    <a:lstStyle/>
                    <a:p>
                      <a:pPr algn="l"/>
                      <a:r>
                        <a:rPr lang="en-US" sz="2400">
                          <a:latin typeface="Atkinson Hyperlegible"/>
                          <a:ea typeface="Source Sans Pro"/>
                          <a:cs typeface="Roboto"/>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2400">
                          <a:latin typeface="Atkinson Hyperlegible"/>
                          <a:ea typeface="Source Sans Pro"/>
                          <a:cs typeface="Roboto"/>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3675529">
                <a:tc>
                  <a: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2400" i="0" baseline="0">
                          <a:solidFill>
                            <a:schemeClr val="tx1"/>
                          </a:solidFill>
                          <a:latin typeface="Atkinson Hyperlegible"/>
                          <a:ea typeface="Source Sans Pro"/>
                          <a:cs typeface="Roboto"/>
                        </a:rPr>
                        <a:t>Hypotension</a:t>
                      </a:r>
                      <a:r>
                        <a:rPr lang="en-US" sz="2400" i="1" baseline="0">
                          <a:solidFill>
                            <a:schemeClr val="tx1"/>
                          </a:solidFill>
                          <a:latin typeface="Atkinson Hyperlegible"/>
                          <a:ea typeface="Source Sans Pro"/>
                          <a:cs typeface="Roboto"/>
                        </a:rPr>
                        <a:t> </a:t>
                      </a:r>
                      <a:r>
                        <a:rPr lang="en-US" sz="2400" b="1" i="0" u="sng" baseline="0">
                          <a:solidFill>
                            <a:schemeClr val="tx1"/>
                          </a:solidFill>
                          <a:latin typeface="Atkinson Hyperlegible"/>
                          <a:ea typeface="Source Sans Pro"/>
                          <a:cs typeface="Roboto"/>
                        </a:rPr>
                        <a:t>with</a:t>
                      </a:r>
                      <a:r>
                        <a:rPr lang="en-US" sz="2400" i="0" baseline="0">
                          <a:solidFill>
                            <a:schemeClr val="tx1"/>
                          </a:solidFill>
                          <a:latin typeface="Atkinson Hyperlegible"/>
                          <a:ea typeface="Source Sans Pro"/>
                          <a:cs typeface="Roboto"/>
                        </a:rPr>
                        <a:t> difficulty breathing and </a:t>
                      </a:r>
                      <a:r>
                        <a:rPr lang="en-US" sz="2400" i="0" u="sng" baseline="0">
                          <a:solidFill>
                            <a:schemeClr val="tx1"/>
                          </a:solidFill>
                          <a:latin typeface="Atkinson Hyperlegible"/>
                          <a:ea typeface="Source Sans Pro"/>
                          <a:cs typeface="Roboto"/>
                        </a:rPr>
                        <a:t>any</a:t>
                      </a:r>
                      <a:r>
                        <a:rPr lang="en-US" sz="2400" i="0" baseline="0">
                          <a:solidFill>
                            <a:schemeClr val="tx1"/>
                          </a:solidFill>
                          <a:latin typeface="Atkinson Hyperlegible"/>
                          <a:ea typeface="Source Sans Pro"/>
                          <a:cs typeface="Roboto"/>
                        </a:rPr>
                        <a:t> of the following:</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Atkinson Hyperlegible"/>
                          <a:ea typeface="Source Sans Pro"/>
                          <a:cs typeface="Roboto"/>
                        </a:rPr>
                        <a:t>Distended neck veins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accent2"/>
                          </a:solidFill>
                          <a:latin typeface="Atkinson Hyperlegible"/>
                          <a:ea typeface="Source Sans Pro"/>
                          <a:cs typeface="Roboto"/>
                        </a:rPr>
                        <a:t>Absent breath sounds </a:t>
                      </a:r>
                      <a:r>
                        <a:rPr lang="en-US" sz="2400" i="0" baseline="0">
                          <a:solidFill>
                            <a:schemeClr val="tx1"/>
                          </a:solidFill>
                          <a:latin typeface="Atkinson Hyperlegible"/>
                          <a:ea typeface="Source Sans Pro"/>
                          <a:cs typeface="Roboto"/>
                        </a:rPr>
                        <a:t>on affected side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Atkinson Hyperlegible"/>
                          <a:ea typeface="Source Sans Pro"/>
                          <a:cs typeface="Roboto"/>
                        </a:rPr>
                        <a:t>Hyperresonance with percussion on affected side</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n-US" sz="2400" i="0" baseline="0">
                          <a:solidFill>
                            <a:schemeClr val="tx1"/>
                          </a:solidFill>
                          <a:latin typeface="Atkinson Hyperlegible"/>
                          <a:ea typeface="Source Sans Pro"/>
                          <a:cs typeface="Roboto"/>
                        </a:rPr>
                        <a:t>May have tracheal shift away from affected side</a:t>
                      </a:r>
                      <a:endParaRPr lang="en-US">
                        <a:latin typeface="Atkinson Hyperlegible"/>
                        <a:ea typeface="Source Sans 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a:solidFill>
                            <a:schemeClr val="tx1">
                              <a:lumMod val="95000"/>
                              <a:lumOff val="5000"/>
                            </a:schemeClr>
                          </a:solidFill>
                          <a:latin typeface="Atkinson Hyperlegible"/>
                          <a:ea typeface="Source Sans Pro"/>
                          <a:cs typeface="Roboto"/>
                        </a:rPr>
                        <a:t>Perform NEEDLE DECOMPRESSION</a:t>
                      </a:r>
                    </a:p>
                    <a:p>
                      <a:pPr marL="342900" lvl="0" indent="-342900">
                        <a:buFont typeface="Arial" charset="0"/>
                        <a:buChar char="•"/>
                      </a:pPr>
                      <a:r>
                        <a:rPr lang="en-US" sz="2400" baseline="0">
                          <a:solidFill>
                            <a:schemeClr val="tx1">
                              <a:lumMod val="95000"/>
                              <a:lumOff val="5000"/>
                            </a:schemeClr>
                          </a:solidFill>
                          <a:latin typeface="Atkinson Hyperlegible"/>
                          <a:ea typeface="Source Sans Pro"/>
                          <a:cs typeface="Roboto"/>
                        </a:rPr>
                        <a:t>Give OXYGEN and IV FLUIDS.</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a:solidFill>
                            <a:schemeClr val="tx1">
                              <a:lumMod val="95000"/>
                              <a:lumOff val="5000"/>
                            </a:schemeClr>
                          </a:solidFill>
                          <a:latin typeface="Atkinson Hyperlegible"/>
                          <a:ea typeface="Source Sans Pro"/>
                          <a:cs typeface="Roboto"/>
                        </a:rPr>
                        <a:t>Plan for HANDOVER/TRANSFER.</a:t>
                      </a:r>
                    </a:p>
                    <a:p>
                      <a:pPr marL="342900" marR="0" lvl="0" indent="-342900" algn="l" defTabSz="914400">
                        <a:lnSpc>
                          <a:spcPct val="100000"/>
                        </a:lnSpc>
                        <a:spcBef>
                          <a:spcPts val="0"/>
                        </a:spcBef>
                        <a:spcAft>
                          <a:spcPts val="0"/>
                        </a:spcAft>
                        <a:buClrTx/>
                        <a:buSzTx/>
                        <a:buFont typeface="Arial" charset="0"/>
                        <a:buChar char="•"/>
                        <a:tabLst/>
                        <a:defRPr/>
                      </a:pPr>
                      <a:r>
                        <a:rPr lang="en-US" sz="2400" baseline="0">
                          <a:solidFill>
                            <a:schemeClr val="tx1">
                              <a:lumMod val="95000"/>
                              <a:lumOff val="5000"/>
                            </a:schemeClr>
                          </a:solidFill>
                          <a:latin typeface="Atkinson Hyperlegible"/>
                          <a:ea typeface="Source Sans Pro"/>
                          <a:cs typeface="Roboto"/>
                        </a:rPr>
                        <a:t>Arrange for urgent chest tube.</a:t>
                      </a:r>
                      <a:endParaRPr lang="en-US"/>
                    </a:p>
                    <a:p>
                      <a:pPr marL="342900" lvl="0" indent="-342900">
                        <a:buFont typeface="Arial" charset="0"/>
                        <a:buChar char="•"/>
                      </a:pPr>
                      <a:endParaRPr lang="en-US" sz="2400" baseline="0">
                        <a:solidFill>
                          <a:schemeClr val="tx1"/>
                        </a:solidFill>
                        <a:latin typeface="Atkinson Hyperlegible" pitchFamily="2" charset="0"/>
                        <a:ea typeface="Source Sans Pro" panose="020B0503030403020204" pitchFamily="34" charset="0"/>
                        <a:cs typeface="Roboto" panose="02000000000000000000" pitchFamily="2" charset="0"/>
                      </a:endParaRPr>
                    </a:p>
                    <a:p>
                      <a:pPr marL="342900" lvl="0" indent="-342900">
                        <a:buFont typeface="Arial" charset="0"/>
                        <a:buChar char="•"/>
                      </a:pPr>
                      <a:endParaRPr lang="en-US" sz="2400" baseline="0">
                        <a:solidFill>
                          <a:schemeClr val="tx1"/>
                        </a:solidFill>
                        <a:latin typeface="Atkinson Hyperlegible" pitchFamily="2" charset="0"/>
                        <a:ea typeface="Source Sans Pro" panose="020B0503030403020204" pitchFamily="34" charset="0"/>
                        <a:cs typeface="Roboto" panose="02000000000000000000" pitchFamily="2" charset="0"/>
                      </a:endParaRPr>
                    </a:p>
                    <a:p>
                      <a:pPr marL="457200" lvl="1" indent="0">
                        <a:buNone/>
                      </a:pPr>
                      <a:endParaRPr lang="en-US" sz="2400" baseline="0">
                        <a:solidFill>
                          <a:srgbClr val="FF0000"/>
                        </a:solidFill>
                        <a:latin typeface="Atkinson Hyperlegible" pitchFamily="2" charset="0"/>
                        <a:ea typeface="Source Sans Pro" panose="020B0503030403020204" pitchFamily="34"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5" name="Picture 7" descr="A picture containing text, map&#10;&#10;Description automatically generated">
            <a:extLst>
              <a:ext uri="{FF2B5EF4-FFF2-40B4-BE49-F238E27FC236}">
                <a16:creationId xmlns:a16="http://schemas.microsoft.com/office/drawing/2014/main" id="{0A1E1ECE-0BEA-5630-9190-ED6C8BAFF9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28578" y="3781617"/>
            <a:ext cx="2743200" cy="1913562"/>
          </a:xfrm>
          <a:prstGeom prst="rect">
            <a:avLst/>
          </a:prstGeom>
        </p:spPr>
      </p:pic>
      <p:sp>
        <p:nvSpPr>
          <p:cNvPr id="21" name="TextBox 20">
            <a:extLst>
              <a:ext uri="{FF2B5EF4-FFF2-40B4-BE49-F238E27FC236}">
                <a16:creationId xmlns:a16="http://schemas.microsoft.com/office/drawing/2014/main" id="{3291BF72-F121-8E42-E35D-1389DB974CE3}"/>
              </a:ext>
            </a:extLst>
          </p:cNvPr>
          <p:cNvSpPr txBox="1"/>
          <p:nvPr/>
        </p:nvSpPr>
        <p:spPr>
          <a:xfrm>
            <a:off x="907777" y="6056555"/>
            <a:ext cx="1070956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203864"/>
                </a:solidFill>
                <a:latin typeface="Atkinson Hyperlegible" pitchFamily="2" charset="0"/>
              </a:rPr>
              <a:t>Any pneumothorax can become a tension pneumothorax! </a:t>
            </a:r>
            <a:endParaRPr lang="en-US">
              <a:latin typeface="Atkinson Hyperlegible" pitchFamily="2" charset="0"/>
            </a:endParaRPr>
          </a:p>
        </p:txBody>
      </p:sp>
    </p:spTree>
    <p:extLst>
      <p:ext uri="{BB962C8B-B14F-4D97-AF65-F5344CB8AC3E}">
        <p14:creationId xmlns:p14="http://schemas.microsoft.com/office/powerpoint/2010/main" val="385114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aphicFrame>
        <p:nvGraphicFramePr>
          <p:cNvPr id="9" name="Google Shape;150;p9">
            <a:extLst>
              <a:ext uri="{FF2B5EF4-FFF2-40B4-BE49-F238E27FC236}">
                <a16:creationId xmlns:a16="http://schemas.microsoft.com/office/drawing/2014/main" id="{2846FD62-8B47-37E7-49C0-429A9817402D}"/>
              </a:ext>
            </a:extLst>
          </p:cNvPr>
          <p:cNvGraphicFramePr/>
          <p:nvPr>
            <p:extLst>
              <p:ext uri="{D42A27DB-BD31-4B8C-83A1-F6EECF244321}">
                <p14:modId xmlns:p14="http://schemas.microsoft.com/office/powerpoint/2010/main" val="4102149029"/>
              </p:ext>
            </p:extLst>
          </p:nvPr>
        </p:nvGraphicFramePr>
        <p:xfrm>
          <a:off x="273821" y="1604846"/>
          <a:ext cx="11557141" cy="4390496"/>
        </p:xfrm>
        <a:graphic>
          <a:graphicData uri="http://schemas.openxmlformats.org/drawingml/2006/table">
            <a:tbl>
              <a:tblPr firstRow="1" bandRow="1"/>
              <a:tblGrid>
                <a:gridCol w="4729655">
                  <a:extLst>
                    <a:ext uri="{9D8B030D-6E8A-4147-A177-3AD203B41FA5}">
                      <a16:colId xmlns:a16="http://schemas.microsoft.com/office/drawing/2014/main" val="20000"/>
                    </a:ext>
                  </a:extLst>
                </a:gridCol>
                <a:gridCol w="6827486">
                  <a:extLst>
                    <a:ext uri="{9D8B030D-6E8A-4147-A177-3AD203B41FA5}">
                      <a16:colId xmlns:a16="http://schemas.microsoft.com/office/drawing/2014/main" val="20001"/>
                    </a:ext>
                  </a:extLst>
                </a:gridCol>
              </a:tblGrid>
              <a:tr h="410703">
                <a:tc>
                  <a:txBody>
                    <a:bodyPr/>
                    <a:lstStyle/>
                    <a:p>
                      <a:pPr marL="0" marR="0" lvl="0" indent="0" algn="l" rtl="0">
                        <a:lnSpc>
                          <a:spcPct val="100000"/>
                        </a:lnSpc>
                        <a:spcBef>
                          <a:spcPts val="0"/>
                        </a:spcBef>
                        <a:spcAft>
                          <a:spcPts val="0"/>
                        </a:spcAft>
                        <a:buClr>
                          <a:srgbClr val="000000"/>
                        </a:buClr>
                        <a:buSzPts val="1800"/>
                        <a:buFont typeface="Arial"/>
                        <a:buNone/>
                      </a:pPr>
                      <a:r>
                        <a:rPr lang="en-US" sz="2400" b="1" u="none" strike="noStrike" cap="none">
                          <a:latin typeface="Atkinson Hyperlegible"/>
                        </a:rPr>
                        <a:t>Signs and symptoms</a:t>
                      </a:r>
                      <a:endParaRPr sz="2400" b="1" u="none" strike="noStrike" cap="none">
                        <a:latin typeface="Atkinson Hyperlegible"/>
                      </a:endParaRPr>
                    </a:p>
                  </a:txBody>
                  <a:tcPr marL="91450" marR="91450" marT="45725" marB="45725">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b="1" u="none" strike="noStrike" cap="none">
                          <a:latin typeface="Atkinson Hyperlegible"/>
                        </a:rPr>
                        <a:t>Management</a:t>
                      </a:r>
                      <a:endParaRPr sz="2400" b="1" u="none" strike="noStrike" cap="none">
                        <a:latin typeface="Atkinson Hyperlegible"/>
                      </a:endParaRPr>
                    </a:p>
                  </a:txBody>
                  <a:tcPr marL="91450" marR="91450" marT="45725" marB="45725">
                    <a:solidFill>
                      <a:schemeClr val="accent1">
                        <a:lumMod val="20000"/>
                        <a:lumOff val="80000"/>
                      </a:schemeClr>
                    </a:solidFill>
                  </a:tcPr>
                </a:tc>
                <a:extLst>
                  <a:ext uri="{0D108BD9-81ED-4DB2-BD59-A6C34878D82A}">
                    <a16:rowId xmlns:a16="http://schemas.microsoft.com/office/drawing/2014/main" val="10000"/>
                  </a:ext>
                </a:extLst>
              </a:tr>
              <a:tr h="3933286">
                <a:tc>
                  <a:txBody>
                    <a:bodyPr/>
                    <a:lstStyle/>
                    <a:p>
                      <a:pPr marL="342900" marR="0" lvl="0" indent="-342900" algn="l"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pPr>
                      <a:r>
                        <a:rPr lang="en-NZ" sz="2400" u="none" strike="noStrike" cap="none">
                          <a:solidFill>
                            <a:schemeClr val="tx1"/>
                          </a:solidFill>
                          <a:latin typeface="Atkinson Hyperlegible"/>
                        </a:rPr>
                        <a:t>Wounds to chest, abdomen, back, pelvis</a:t>
                      </a:r>
                    </a:p>
                    <a:p>
                      <a:pPr marL="342900" marR="0" lvl="0" indent="-342900" algn="l">
                        <a:lnSpc>
                          <a:spcPct val="100000"/>
                        </a:lnSpc>
                        <a:spcBef>
                          <a:spcPts val="0"/>
                        </a:spcBef>
                        <a:spcAft>
                          <a:spcPts val="0"/>
                        </a:spcAft>
                        <a:buSzPts val="1800"/>
                        <a:buFont typeface="Arial" panose="020B0604020202020204" pitchFamily="34" charset="0"/>
                        <a:buChar char="•"/>
                      </a:pPr>
                      <a:r>
                        <a:rPr lang="en-NZ" sz="2400" u="none" strike="noStrike" cap="none">
                          <a:solidFill>
                            <a:schemeClr val="tx1"/>
                          </a:solidFill>
                          <a:latin typeface="Atkinson Hyperlegible"/>
                        </a:rPr>
                        <a:t>Tachypnoea, decreased air entry, dull to percussion (haemothorax)</a:t>
                      </a:r>
                    </a:p>
                    <a:p>
                      <a:pPr marL="342900" marR="0" lvl="0" indent="-342900" algn="l">
                        <a:lnSpc>
                          <a:spcPct val="100000"/>
                        </a:lnSpc>
                        <a:spcBef>
                          <a:spcPts val="0"/>
                        </a:spcBef>
                        <a:spcAft>
                          <a:spcPts val="0"/>
                        </a:spcAft>
                        <a:buSzPts val="1800"/>
                        <a:buFont typeface="Arial" panose="020B0604020202020204" pitchFamily="34" charset="0"/>
                        <a:buChar char="•"/>
                      </a:pPr>
                      <a:r>
                        <a:rPr lang="en-NZ" sz="2400" u="none" strike="noStrike" cap="none">
                          <a:solidFill>
                            <a:schemeClr val="tx1"/>
                          </a:solidFill>
                          <a:latin typeface="Atkinson Hyperlegible"/>
                        </a:rPr>
                        <a:t>Pain</a:t>
                      </a:r>
                    </a:p>
                    <a:p>
                      <a:pPr marL="342900" marR="0" lvl="0" indent="-342900" algn="l">
                        <a:lnSpc>
                          <a:spcPct val="100000"/>
                        </a:lnSpc>
                        <a:spcBef>
                          <a:spcPts val="0"/>
                        </a:spcBef>
                        <a:spcAft>
                          <a:spcPts val="0"/>
                        </a:spcAft>
                        <a:buSzPts val="1800"/>
                        <a:buFont typeface="Arial" panose="020B0604020202020204" pitchFamily="34" charset="0"/>
                        <a:buChar char="•"/>
                      </a:pPr>
                      <a:r>
                        <a:rPr lang="en-NZ" sz="2400" u="none" strike="noStrike" cap="none">
                          <a:solidFill>
                            <a:schemeClr val="tx1"/>
                          </a:solidFill>
                          <a:latin typeface="Atkinson Hyperlegible"/>
                        </a:rPr>
                        <a:t>Signs of shock e.g., pale, sweating, </a:t>
                      </a:r>
                      <a:r>
                        <a:rPr lang="en-GB" sz="2400" u="none" strike="noStrike" cap="none">
                          <a:solidFill>
                            <a:schemeClr val="tx1"/>
                          </a:solidFill>
                          <a:latin typeface="Atkinson Hyperlegible"/>
                        </a:rPr>
                        <a:t>d</a:t>
                      </a:r>
                      <a:r>
                        <a:rPr lang="en-GB" sz="2400" u="none" strike="noStrike" cap="none">
                          <a:latin typeface="Atkinson Hyperlegible"/>
                        </a:rPr>
                        <a:t>elayed cap. refill, tachycardia, hypotension, altered mental status.</a:t>
                      </a: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GB" sz="2400" u="none" strike="noStrike" cap="none" dirty="0">
                          <a:latin typeface="Atkinson Hyperlegible"/>
                        </a:rPr>
                        <a:t>Apply DIRECT PRESSURE or DEEP WOUND PACKING to control active bleeding from wounds.</a:t>
                      </a:r>
                    </a:p>
                    <a:p>
                      <a:pPr marL="285750" marR="0" lvl="0" indent="-285750" algn="l">
                        <a:lnSpc>
                          <a:spcPct val="100000"/>
                        </a:lnSpc>
                        <a:spcBef>
                          <a:spcPts val="0"/>
                        </a:spcBef>
                        <a:spcAft>
                          <a:spcPts val="0"/>
                        </a:spcAft>
                        <a:buClr>
                          <a:srgbClr val="000000"/>
                        </a:buClr>
                        <a:buSzPts val="1800"/>
                        <a:buFont typeface="Arial"/>
                        <a:buChar char="•"/>
                      </a:pPr>
                      <a:r>
                        <a:rPr lang="en-GB" sz="2400" u="none" strike="noStrike" cap="none" dirty="0">
                          <a:latin typeface="Atkinson Hyperlegible"/>
                        </a:rPr>
                        <a:t>If haemothorax  </a:t>
                      </a:r>
                      <a:r>
                        <a:rPr lang="en-GB" sz="2400" u="none" strike="noStrike" cap="none" dirty="0">
                          <a:latin typeface="Atkinson Hyperlegible"/>
                          <a:sym typeface="Wingdings" panose="05000000000000000000" pitchFamily="2" charset="2"/>
                        </a:rPr>
                        <a:t></a:t>
                      </a:r>
                      <a:r>
                        <a:rPr lang="en-GB" sz="2400" u="none" strike="noStrike" cap="none" dirty="0">
                          <a:latin typeface="Atkinson Hyperlegible"/>
                        </a:rPr>
                        <a:t> Give OXYGEN and refer for chest tube.</a:t>
                      </a:r>
                      <a:endParaRPr lang="en-GB" sz="2400" b="0" i="0" u="none" strike="noStrike" cap="none" noProof="0" dirty="0">
                        <a:solidFill>
                          <a:srgbClr val="000000"/>
                        </a:solidFill>
                        <a:latin typeface="Atkinson Hyperlegible"/>
                      </a:endParaRPr>
                    </a:p>
                    <a:p>
                      <a:pPr marL="285750" marR="0" lvl="0" indent="-285750" algn="l" rtl="0">
                        <a:lnSpc>
                          <a:spcPct val="100000"/>
                        </a:lnSpc>
                        <a:spcBef>
                          <a:spcPts val="0"/>
                        </a:spcBef>
                        <a:spcAft>
                          <a:spcPts val="0"/>
                        </a:spcAft>
                        <a:buClr>
                          <a:schemeClr val="dk1"/>
                        </a:buClr>
                        <a:buSzPts val="1800"/>
                        <a:buFont typeface="Arial"/>
                        <a:buChar char="•"/>
                      </a:pPr>
                      <a:r>
                        <a:rPr lang="en-GB" sz="2400" u="none" strike="noStrike" cap="none" dirty="0">
                          <a:latin typeface="Atkinson Hyperlegible"/>
                        </a:rPr>
                        <a:t>If signs of shock </a:t>
                      </a:r>
                      <a:r>
                        <a:rPr lang="en-GB" sz="2400" u="none" strike="noStrike" cap="none" dirty="0">
                          <a:latin typeface="Atkinson Hyperlegible"/>
                          <a:sym typeface="Wingdings" panose="05000000000000000000" pitchFamily="2" charset="2"/>
                        </a:rPr>
                        <a:t> </a:t>
                      </a:r>
                      <a:r>
                        <a:rPr lang="en-GB" sz="2400" u="none" strike="noStrike" cap="none" dirty="0">
                          <a:latin typeface="Atkinson Hyperlegible"/>
                        </a:rPr>
                        <a:t>Give IV FLUIDS and arrange for blood transfusion.</a:t>
                      </a:r>
                    </a:p>
                    <a:p>
                      <a:pPr marL="285750" marR="0" lvl="0" indent="-285750" algn="l" rtl="0">
                        <a:lnSpc>
                          <a:spcPct val="100000"/>
                        </a:lnSpc>
                        <a:spcBef>
                          <a:spcPts val="0"/>
                        </a:spcBef>
                        <a:spcAft>
                          <a:spcPts val="0"/>
                        </a:spcAft>
                        <a:buClr>
                          <a:schemeClr val="dk1"/>
                        </a:buClr>
                        <a:buSzPts val="1800"/>
                        <a:buFont typeface="Arial"/>
                        <a:buChar char="•"/>
                      </a:pPr>
                      <a:r>
                        <a:rPr lang="en-GB" sz="2400" u="none" strike="noStrike" cap="none" dirty="0">
                          <a:latin typeface="Atkinson Hyperlegible"/>
                        </a:rPr>
                        <a:t>Plan for rapid HANDOVER/</a:t>
                      </a:r>
                      <a:endParaRPr lang="en-GB" dirty="0"/>
                    </a:p>
                    <a:p>
                      <a:pPr marL="0" marR="0" lvl="0" indent="0" algn="l">
                        <a:lnSpc>
                          <a:spcPct val="100000"/>
                        </a:lnSpc>
                        <a:spcBef>
                          <a:spcPts val="0"/>
                        </a:spcBef>
                        <a:spcAft>
                          <a:spcPts val="0"/>
                        </a:spcAft>
                        <a:buClr>
                          <a:srgbClr val="000000"/>
                        </a:buClr>
                        <a:buSzPts val="1800"/>
                        <a:buNone/>
                      </a:pPr>
                      <a:r>
                        <a:rPr lang="en-GB" sz="2400" u="none" strike="noStrike" cap="none" dirty="0">
                          <a:latin typeface="Atkinson Hyperlegible"/>
                        </a:rPr>
                        <a:t>   TRANSFER to a surgeon. </a:t>
                      </a:r>
                      <a:endParaRPr lang="en-GB" dirty="0"/>
                    </a:p>
                  </a:txBody>
                  <a:tcPr marL="91450" marR="91450" marT="45725" marB="45725"/>
                </a:tc>
                <a:extLst>
                  <a:ext uri="{0D108BD9-81ED-4DB2-BD59-A6C34878D82A}">
                    <a16:rowId xmlns:a16="http://schemas.microsoft.com/office/drawing/2014/main" val="10003"/>
                  </a:ext>
                </a:extLst>
              </a:tr>
            </a:tbl>
          </a:graphicData>
        </a:graphic>
      </p:graphicFrame>
      <p:pic>
        <p:nvPicPr>
          <p:cNvPr id="17" name="Picture 16">
            <a:extLst>
              <a:ext uri="{FF2B5EF4-FFF2-40B4-BE49-F238E27FC236}">
                <a16:creationId xmlns:a16="http://schemas.microsoft.com/office/drawing/2014/main" id="{DDC58418-D2A0-0066-3651-C178370C36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13805" y="4275070"/>
            <a:ext cx="2027422" cy="1414403"/>
          </a:xfrm>
          <a:prstGeom prst="rect">
            <a:avLst/>
          </a:prstGeom>
        </p:spPr>
      </p:pic>
      <p:sp>
        <p:nvSpPr>
          <p:cNvPr id="2" name="Google Shape;131;p8">
            <a:extLst>
              <a:ext uri="{FF2B5EF4-FFF2-40B4-BE49-F238E27FC236}">
                <a16:creationId xmlns:a16="http://schemas.microsoft.com/office/drawing/2014/main" id="{879A362D-BF7D-E2BA-1EC4-3B1A5629650D}"/>
              </a:ext>
            </a:extLst>
          </p:cNvPr>
          <p:cNvSpPr txBox="1">
            <a:spLocks/>
          </p:cNvSpPr>
          <p:nvPr/>
        </p:nvSpPr>
        <p:spPr>
          <a:xfrm>
            <a:off x="247042" y="273530"/>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000000"/>
              </a:buClr>
              <a:buSzPts val="2000"/>
            </a:pPr>
            <a:r>
              <a:rPr lang="en-GB" sz="4000">
                <a:solidFill>
                  <a:schemeClr val="accent1">
                    <a:lumMod val="50000"/>
                  </a:schemeClr>
                </a:solidFill>
                <a:latin typeface="Atkinson Hyperlegible"/>
              </a:rPr>
              <a:t>Major Haemorrhage (internal)</a:t>
            </a:r>
            <a:endParaRPr lang="en-GB" sz="4000">
              <a:solidFill>
                <a:schemeClr val="accent1">
                  <a:lumMod val="50000"/>
                </a:schemeClr>
              </a:solidFill>
              <a:latin typeface="Atkinson Hyperlegible" pitchFamily="2" charset="0"/>
            </a:endParaRPr>
          </a:p>
        </p:txBody>
      </p:sp>
      <p:sp>
        <p:nvSpPr>
          <p:cNvPr id="3" name="TextBox 2">
            <a:extLst>
              <a:ext uri="{FF2B5EF4-FFF2-40B4-BE49-F238E27FC236}">
                <a16:creationId xmlns:a16="http://schemas.microsoft.com/office/drawing/2014/main" id="{A3C0864E-12E9-C7E6-56F4-05834C03CB97}"/>
              </a:ext>
            </a:extLst>
          </p:cNvPr>
          <p:cNvSpPr txBox="1"/>
          <p:nvPr/>
        </p:nvSpPr>
        <p:spPr>
          <a:xfrm>
            <a:off x="1807780" y="5968124"/>
            <a:ext cx="9031889"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NZ" sz="2600">
                <a:solidFill>
                  <a:srgbClr val="ED7D31"/>
                </a:solidFill>
                <a:latin typeface="Atkinson Hyperlegible"/>
              </a:rPr>
              <a:t>REMEMBER! Always check the front and back of the patient, and look for multiple wounds </a:t>
            </a:r>
            <a:endParaRPr lang="en-GB"/>
          </a:p>
        </p:txBody>
      </p:sp>
    </p:spTree>
    <p:extLst>
      <p:ext uri="{BB962C8B-B14F-4D97-AF65-F5344CB8AC3E}">
        <p14:creationId xmlns:p14="http://schemas.microsoft.com/office/powerpoint/2010/main" val="3150923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4300"/>
            <a:ext cx="11553825" cy="1325563"/>
          </a:xfrm>
        </p:spPr>
        <p:txBody>
          <a:bodyPr>
            <a:normAutofit/>
          </a:bodyPr>
          <a:lstStyle/>
          <a:p>
            <a:r>
              <a:rPr lang="en-US" sz="4000">
                <a:solidFill>
                  <a:schemeClr val="accent1">
                    <a:lumMod val="50000"/>
                  </a:schemeClr>
                </a:solidFill>
                <a:latin typeface="Atkinson Hyperlegible"/>
                <a:ea typeface="Source Sans Pro"/>
                <a:cs typeface="Roboto"/>
              </a:rPr>
              <a:t>Pericardial Tamponade</a:t>
            </a:r>
          </a:p>
        </p:txBody>
      </p:sp>
      <p:graphicFrame>
        <p:nvGraphicFramePr>
          <p:cNvPr id="7" name="Table 6"/>
          <p:cNvGraphicFramePr>
            <a:graphicFrameLocks noGrp="1"/>
          </p:cNvGraphicFramePr>
          <p:nvPr>
            <p:extLst>
              <p:ext uri="{D42A27DB-BD31-4B8C-83A1-F6EECF244321}">
                <p14:modId xmlns:p14="http://schemas.microsoft.com/office/powerpoint/2010/main" val="4270556026"/>
              </p:ext>
            </p:extLst>
          </p:nvPr>
        </p:nvGraphicFramePr>
        <p:xfrm>
          <a:off x="186088" y="1485204"/>
          <a:ext cx="11714620" cy="4206240"/>
        </p:xfrm>
        <a:graphic>
          <a:graphicData uri="http://schemas.openxmlformats.org/drawingml/2006/table">
            <a:tbl>
              <a:tblPr firstRow="1" bandRow="1">
                <a:tableStyleId>{2D5ABB26-0587-4C30-8999-92F81FD0307C}</a:tableStyleId>
              </a:tblPr>
              <a:tblGrid>
                <a:gridCol w="5836316">
                  <a:extLst>
                    <a:ext uri="{9D8B030D-6E8A-4147-A177-3AD203B41FA5}">
                      <a16:colId xmlns:a16="http://schemas.microsoft.com/office/drawing/2014/main" val="20000"/>
                    </a:ext>
                  </a:extLst>
                </a:gridCol>
                <a:gridCol w="5878304">
                  <a:extLst>
                    <a:ext uri="{9D8B030D-6E8A-4147-A177-3AD203B41FA5}">
                      <a16:colId xmlns:a16="http://schemas.microsoft.com/office/drawing/2014/main" val="20001"/>
                    </a:ext>
                  </a:extLst>
                </a:gridCol>
              </a:tblGrid>
              <a:tr h="420321">
                <a:tc>
                  <a:txBody>
                    <a:bodyPr/>
                    <a:lstStyle/>
                    <a:p>
                      <a:pPr algn="l"/>
                      <a:r>
                        <a:rPr lang="en-US" sz="2400" b="1">
                          <a:latin typeface="Atkinson Hyperlegible" pitchFamily="2" charset="0"/>
                          <a:ea typeface="Source Sans Pro"/>
                          <a:cs typeface="Calibri"/>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lang="en-US" sz="2400" b="1">
                          <a:latin typeface="Atkinson Hyperlegible" pitchFamily="2" charset="0"/>
                          <a:ea typeface="Source Sans Pro"/>
                          <a:cs typeface="Calibri"/>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051899">
                <a:tc>
                  <a:txBody>
                    <a:bodyPr/>
                    <a:lstStyle/>
                    <a:p>
                      <a:pPr marL="285750" lvl="0" indent="-285750">
                        <a:buFont typeface="Arial" charset="0"/>
                        <a:buChar char="•"/>
                      </a:pPr>
                      <a:r>
                        <a:rPr lang="en-US" sz="2400">
                          <a:solidFill>
                            <a:schemeClr val="tx1"/>
                          </a:solidFill>
                          <a:latin typeface="Atkinson Hyperlegible" pitchFamily="2" charset="0"/>
                          <a:ea typeface="Source Sans Pro"/>
                          <a:cs typeface="Calibri"/>
                        </a:rPr>
                        <a:t>Wound to the chest, back or abdomen</a:t>
                      </a:r>
                    </a:p>
                    <a:p>
                      <a:pPr marL="285750" lvl="0" indent="-285750">
                        <a:buFont typeface="Arial" charset="0"/>
                        <a:buChar char="•"/>
                      </a:pPr>
                      <a:r>
                        <a:rPr lang="en-US" sz="2400">
                          <a:latin typeface="Atkinson Hyperlegible" pitchFamily="2" charset="0"/>
                          <a:ea typeface="Source Sans Pro"/>
                          <a:cs typeface="Calibri"/>
                        </a:rPr>
                        <a:t>Signs of poor perfusion</a:t>
                      </a:r>
                    </a:p>
                    <a:p>
                      <a:pPr marL="742950" lvl="1" indent="-285750">
                        <a:buFont typeface="Arial" charset="0"/>
                        <a:buChar char="•"/>
                      </a:pPr>
                      <a:r>
                        <a:rPr lang="en-US" sz="2400">
                          <a:latin typeface="Atkinson Hyperlegible" pitchFamily="2" charset="0"/>
                          <a:ea typeface="Source Sans Pro"/>
                          <a:cs typeface="Calibri"/>
                        </a:rPr>
                        <a:t>Tachycardia, tachypnoea, hypotension, pale skin, cold extremities, capillary refill &gt;3</a:t>
                      </a:r>
                      <a:r>
                        <a:rPr lang="en-US" sz="2400" baseline="0">
                          <a:latin typeface="Atkinson Hyperlegible" pitchFamily="2" charset="0"/>
                          <a:ea typeface="Source Sans Pro"/>
                          <a:cs typeface="Calibri"/>
                        </a:rPr>
                        <a:t> seconds</a:t>
                      </a:r>
                      <a:endParaRPr lang="en-US" sz="2400">
                        <a:latin typeface="Atkinson Hyperlegible" pitchFamily="2" charset="0"/>
                        <a:ea typeface="Source Sans Pro"/>
                        <a:cs typeface="Calibri"/>
                      </a:endParaRPr>
                    </a:p>
                    <a:p>
                      <a:pPr marL="285750" lvl="0" indent="-285750">
                        <a:buFont typeface="Arial" charset="0"/>
                        <a:buChar char="•"/>
                      </a:pPr>
                      <a:r>
                        <a:rPr lang="en-US" sz="2400">
                          <a:latin typeface="Atkinson Hyperlegible" pitchFamily="2" charset="0"/>
                          <a:ea typeface="Source Sans Pro"/>
                          <a:cs typeface="Calibri"/>
                        </a:rPr>
                        <a:t>Distended neck veins</a:t>
                      </a:r>
                    </a:p>
                    <a:p>
                      <a:pPr marL="285750" lvl="0" indent="-285750">
                        <a:buFont typeface="Arial" charset="0"/>
                        <a:buChar char="•"/>
                      </a:pPr>
                      <a:r>
                        <a:rPr lang="en-US" sz="2400">
                          <a:latin typeface="Atkinson Hyperlegible" pitchFamily="2" charset="0"/>
                          <a:ea typeface="Source Sans Pro"/>
                          <a:cs typeface="Calibri"/>
                        </a:rPr>
                        <a:t>Muffled heart sounds</a:t>
                      </a:r>
                    </a:p>
                    <a:p>
                      <a:pPr marL="285750" lvl="0" indent="-285750">
                        <a:buFont typeface="Arial" charset="0"/>
                        <a:buChar char="•"/>
                      </a:pPr>
                      <a:r>
                        <a:rPr lang="en-US" sz="2400">
                          <a:latin typeface="Atkinson Hyperlegible" pitchFamily="2" charset="0"/>
                          <a:ea typeface="Source Sans Pro"/>
                          <a:cs typeface="Calibri"/>
                        </a:rPr>
                        <a:t>Dizziness, confusion, altered mental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charset="0"/>
                        <a:buChar char="•"/>
                      </a:pPr>
                      <a:r>
                        <a:rPr lang="en-US" sz="2400">
                          <a:solidFill>
                            <a:schemeClr val="tx1">
                              <a:lumMod val="95000"/>
                              <a:lumOff val="5000"/>
                            </a:schemeClr>
                          </a:solidFill>
                          <a:latin typeface="Atkinson Hyperlegible" pitchFamily="2" charset="0"/>
                          <a:ea typeface="Source Sans Pro"/>
                          <a:cs typeface="Calibri"/>
                        </a:rPr>
                        <a:t>Give IV FLUIDS to improve heart</a:t>
                      </a:r>
                      <a:r>
                        <a:rPr lang="en-US" sz="2400" baseline="0">
                          <a:solidFill>
                            <a:schemeClr val="tx1">
                              <a:lumMod val="95000"/>
                              <a:lumOff val="5000"/>
                            </a:schemeClr>
                          </a:solidFill>
                          <a:latin typeface="Atkinson Hyperlegible" pitchFamily="2" charset="0"/>
                          <a:ea typeface="Source Sans Pro"/>
                          <a:cs typeface="Calibri"/>
                        </a:rPr>
                        <a:t> filling.</a:t>
                      </a:r>
                    </a:p>
                    <a:p>
                      <a:pPr marL="285750" lvl="0" indent="-285750">
                        <a:buFont typeface="Arial" charset="0"/>
                        <a:buChar char="•"/>
                      </a:pPr>
                      <a:r>
                        <a:rPr lang="en-US" sz="2400" baseline="0">
                          <a:solidFill>
                            <a:schemeClr val="tx1">
                              <a:lumMod val="95000"/>
                              <a:lumOff val="5000"/>
                            </a:schemeClr>
                          </a:solidFill>
                          <a:latin typeface="Atkinson Hyperlegible" pitchFamily="2" charset="0"/>
                          <a:ea typeface="Source Sans Pro"/>
                          <a:cs typeface="Calibri"/>
                        </a:rPr>
                        <a:t>Plan for rapid HANDOVER/TRANSFER to provider capable of draining the fluid. </a:t>
                      </a:r>
                      <a:endParaRPr lang="en-US" sz="2400">
                        <a:solidFill>
                          <a:schemeClr val="tx1">
                            <a:lumMod val="95000"/>
                            <a:lumOff val="5000"/>
                          </a:schemeClr>
                        </a:solidFill>
                        <a:latin typeface="Atkinson Hyperlegible" pitchFamily="2" charset="0"/>
                        <a:ea typeface="Source Sans Pro"/>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 name="Picture 4" descr="A picture containing logo&#10;&#10;Description automatically generated">
            <a:extLst>
              <a:ext uri="{FF2B5EF4-FFF2-40B4-BE49-F238E27FC236}">
                <a16:creationId xmlns:a16="http://schemas.microsoft.com/office/drawing/2014/main" id="{A0E7C0BE-EC74-9F44-8031-6D6F9A0B17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94573" y="3364140"/>
            <a:ext cx="2630881" cy="1832511"/>
          </a:xfrm>
          <a:prstGeom prst="rect">
            <a:avLst/>
          </a:prstGeom>
        </p:spPr>
      </p:pic>
      <p:sp>
        <p:nvSpPr>
          <p:cNvPr id="5" name="TextBox 4">
            <a:extLst>
              <a:ext uri="{FF2B5EF4-FFF2-40B4-BE49-F238E27FC236}">
                <a16:creationId xmlns:a16="http://schemas.microsoft.com/office/drawing/2014/main" id="{DDCB2083-375D-ACC1-42C2-1DE98AE5E596}"/>
              </a:ext>
            </a:extLst>
          </p:cNvPr>
          <p:cNvSpPr txBox="1"/>
          <p:nvPr/>
        </p:nvSpPr>
        <p:spPr>
          <a:xfrm>
            <a:off x="590359" y="5912703"/>
            <a:ext cx="1113509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accent2"/>
                </a:solidFill>
                <a:latin typeface="Source Sans Pro"/>
                <a:ea typeface="Source Sans Pro"/>
                <a:cs typeface="Segoe UI"/>
              </a:rPr>
              <a:t>Pericardial tamponade occurs when fluid builds up in the sac around the heart.​</a:t>
            </a:r>
          </a:p>
          <a:p>
            <a:pPr algn="ctr"/>
            <a:r>
              <a:rPr lang="en-US" sz="2400">
                <a:solidFill>
                  <a:schemeClr val="accent2"/>
                </a:solidFill>
                <a:latin typeface="Source Sans Pro"/>
                <a:ea typeface="Source Sans Pro"/>
                <a:cs typeface="Segoe UI"/>
              </a:rPr>
              <a:t>This can collapse the chambers and prevent the heart from filling. ​</a:t>
            </a:r>
          </a:p>
        </p:txBody>
      </p:sp>
    </p:spTree>
    <p:extLst>
      <p:ext uri="{BB962C8B-B14F-4D97-AF65-F5344CB8AC3E}">
        <p14:creationId xmlns:p14="http://schemas.microsoft.com/office/powerpoint/2010/main" val="4195302334"/>
      </p:ext>
    </p:extLst>
  </p:cSld>
  <p:clrMapOvr>
    <a:masterClrMapping/>
  </p:clrMapOvr>
  <mc:AlternateContent xmlns:mc="http://schemas.openxmlformats.org/markup-compatibility/2006" xmlns:p14="http://schemas.microsoft.com/office/powerpoint/2010/main">
    <mc:Choice Requires="p14">
      <p:transition spd="slow" p14:dur="2000" advTm="72470"/>
    </mc:Choice>
    <mc:Fallback xmlns="">
      <p:transition spd="slow" advTm="7247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229055" y="4487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a:solidFill>
                  <a:schemeClr val="accent1">
                    <a:lumMod val="50000"/>
                  </a:schemeClr>
                </a:solidFill>
                <a:latin typeface="Atkinson Hyperlegible" pitchFamily="2" charset="0"/>
              </a:rPr>
              <a:t>Threatened limb with fracture</a:t>
            </a:r>
            <a:endParaRPr>
              <a:solidFill>
                <a:schemeClr val="accent1">
                  <a:lumMod val="50000"/>
                </a:schemeClr>
              </a:solidFill>
              <a:latin typeface="Atkinson Hyperlegible" pitchFamily="2" charset="0"/>
            </a:endParaRPr>
          </a:p>
        </p:txBody>
      </p:sp>
      <p:graphicFrame>
        <p:nvGraphicFramePr>
          <p:cNvPr id="150" name="Google Shape;150;p9"/>
          <p:cNvGraphicFramePr/>
          <p:nvPr/>
        </p:nvGraphicFramePr>
        <p:xfrm>
          <a:off x="317429" y="1247027"/>
          <a:ext cx="11557142" cy="4449580"/>
        </p:xfrm>
        <a:graphic>
          <a:graphicData uri="http://schemas.openxmlformats.org/drawingml/2006/table">
            <a:tbl>
              <a:tblPr firstRow="1" bandRow="1"/>
              <a:tblGrid>
                <a:gridCol w="5813207">
                  <a:extLst>
                    <a:ext uri="{9D8B030D-6E8A-4147-A177-3AD203B41FA5}">
                      <a16:colId xmlns:a16="http://schemas.microsoft.com/office/drawing/2014/main" val="20000"/>
                    </a:ext>
                  </a:extLst>
                </a:gridCol>
                <a:gridCol w="5743935">
                  <a:extLst>
                    <a:ext uri="{9D8B030D-6E8A-4147-A177-3AD203B41FA5}">
                      <a16:colId xmlns:a16="http://schemas.microsoft.com/office/drawing/2014/main" val="20001"/>
                    </a:ext>
                  </a:extLst>
                </a:gridCol>
              </a:tblGrid>
              <a:tr h="483658">
                <a:tc>
                  <a:txBody>
                    <a:bodyPr/>
                    <a:lstStyle/>
                    <a:p>
                      <a:pPr marL="0" marR="0" lvl="0" indent="0" algn="l" rtl="0">
                        <a:lnSpc>
                          <a:spcPct val="100000"/>
                        </a:lnSpc>
                        <a:spcBef>
                          <a:spcPts val="0"/>
                        </a:spcBef>
                        <a:spcAft>
                          <a:spcPts val="0"/>
                        </a:spcAft>
                        <a:buClr>
                          <a:srgbClr val="000000"/>
                        </a:buClr>
                        <a:buSzPts val="1800"/>
                        <a:buFont typeface="Arial"/>
                        <a:buNone/>
                      </a:pPr>
                      <a:r>
                        <a:rPr lang="en-US" sz="2400" b="1" u="none" strike="noStrike" cap="none">
                          <a:latin typeface="Atkinson Hyperlegible" pitchFamily="2" charset="0"/>
                        </a:rPr>
                        <a:t>Signs and symptoms</a:t>
                      </a:r>
                      <a:endParaRPr sz="2400" b="1" u="none" strike="noStrike" cap="none">
                        <a:latin typeface="Atkinson Hyperlegible" pitchFamily="2" charset="0"/>
                      </a:endParaRPr>
                    </a:p>
                  </a:txBody>
                  <a:tcPr marL="91450" marR="91450" marT="45725" marB="45725">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b="1" u="none" strike="noStrike" cap="none">
                          <a:latin typeface="Atkinson Hyperlegible" pitchFamily="2" charset="0"/>
                        </a:rPr>
                        <a:t>Management</a:t>
                      </a:r>
                      <a:endParaRPr sz="2400" b="1" u="none" strike="noStrike" cap="none">
                        <a:latin typeface="Atkinson Hyperlegible" pitchFamily="2" charset="0"/>
                      </a:endParaRPr>
                    </a:p>
                  </a:txBody>
                  <a:tcPr marL="91450" marR="91450" marT="45725" marB="45725">
                    <a:solidFill>
                      <a:schemeClr val="accent1">
                        <a:lumMod val="20000"/>
                        <a:lumOff val="80000"/>
                      </a:schemeClr>
                    </a:solidFill>
                  </a:tcPr>
                </a:tc>
                <a:extLst>
                  <a:ext uri="{0D108BD9-81ED-4DB2-BD59-A6C34878D82A}">
                    <a16:rowId xmlns:a16="http://schemas.microsoft.com/office/drawing/2014/main" val="10000"/>
                  </a:ext>
                </a:extLst>
              </a:tr>
              <a:tr h="3965922">
                <a:tc>
                  <a:txBody>
                    <a:bodyPr/>
                    <a:lstStyle/>
                    <a:p>
                      <a:pPr marL="342900" lvl="0" indent="-342900">
                        <a:buFont typeface="Arial" charset="0"/>
                        <a:buChar char="•"/>
                      </a:pPr>
                      <a:r>
                        <a:rPr lang="en-US" sz="2400">
                          <a:latin typeface="Atkinson Hyperlegible" pitchFamily="2" charset="0"/>
                          <a:ea typeface="Source Sans Pro"/>
                          <a:cs typeface="Roboto"/>
                        </a:rPr>
                        <a:t>Deformity or crepitus of the bone</a:t>
                      </a:r>
                    </a:p>
                    <a:p>
                      <a:pPr marL="342900" lvl="0" indent="-342900">
                        <a:buFont typeface="Arial" charset="0"/>
                        <a:buChar char="•"/>
                      </a:pPr>
                      <a:r>
                        <a:rPr lang="en-US" sz="2400">
                          <a:latin typeface="Atkinson Hyperlegible" pitchFamily="2" charset="0"/>
                          <a:ea typeface="Source Sans Pro"/>
                          <a:cs typeface="Roboto"/>
                        </a:rPr>
                        <a:t>Absent pulses beyond the fracture</a:t>
                      </a:r>
                    </a:p>
                    <a:p>
                      <a:pPr marL="342900" lvl="0" indent="-342900">
                        <a:buFont typeface="Arial" charset="0"/>
                        <a:buChar char="•"/>
                      </a:pPr>
                      <a:r>
                        <a:rPr lang="en-US" sz="2400">
                          <a:latin typeface="Atkinson Hyperlegible" pitchFamily="2" charset="0"/>
                          <a:ea typeface="Source Sans Pro"/>
                          <a:cs typeface="Roboto"/>
                        </a:rPr>
                        <a:t>Capillary refill time of greater than 3 seconds beyond fracture</a:t>
                      </a:r>
                    </a:p>
                    <a:p>
                      <a:pPr marL="342900" lvl="0" indent="-342900">
                        <a:buFont typeface="Arial" charset="0"/>
                        <a:buChar char="•"/>
                      </a:pPr>
                      <a:r>
                        <a:rPr lang="en-US" sz="2400">
                          <a:latin typeface="Atkinson Hyperlegible" pitchFamily="2" charset="0"/>
                          <a:ea typeface="Source Sans Pro"/>
                          <a:cs typeface="Roboto"/>
                        </a:rPr>
                        <a:t>Cold extremities with blue or gray coloration of skin beyond the fracture </a:t>
                      </a:r>
                    </a:p>
                    <a:p>
                      <a:pPr marL="0" marR="0" lvl="0" indent="0" algn="l" rtl="0">
                        <a:lnSpc>
                          <a:spcPct val="100000"/>
                        </a:lnSpc>
                        <a:spcBef>
                          <a:spcPts val="0"/>
                        </a:spcBef>
                        <a:spcAft>
                          <a:spcPts val="0"/>
                        </a:spcAft>
                        <a:buClr>
                          <a:schemeClr val="dk1"/>
                        </a:buClr>
                        <a:buSzPts val="1800"/>
                        <a:buFont typeface="Arial"/>
                        <a:buNone/>
                      </a:pPr>
                      <a:endParaRPr lang="en-GB" sz="2400" u="none" strike="noStrike" cap="none">
                        <a:solidFill>
                          <a:schemeClr val="tx1"/>
                        </a:solidFill>
                        <a:latin typeface="Atkinson Hyperlegible" pitchFamily="2" charset="0"/>
                      </a:endParaRPr>
                    </a:p>
                    <a:p>
                      <a:pPr marL="0" marR="0" lvl="0" indent="0" algn="l" rtl="0">
                        <a:lnSpc>
                          <a:spcPct val="100000"/>
                        </a:lnSpc>
                        <a:spcBef>
                          <a:spcPts val="0"/>
                        </a:spcBef>
                        <a:spcAft>
                          <a:spcPts val="0"/>
                        </a:spcAft>
                        <a:buClr>
                          <a:srgbClr val="000000"/>
                        </a:buClr>
                        <a:buSzPts val="1800"/>
                        <a:buFont typeface="Arial"/>
                        <a:buNone/>
                      </a:pPr>
                      <a:endParaRPr lang="en-NZ" sz="2400" u="none" strike="noStrike" cap="none">
                        <a:solidFill>
                          <a:schemeClr val="tx1"/>
                        </a:solidFill>
                        <a:latin typeface="Atkinson Hyperlegible" pitchFamily="2" charset="0"/>
                      </a:endParaRPr>
                    </a:p>
                    <a:p>
                      <a:pPr marL="0" marR="0" lvl="0" indent="0" algn="l" rtl="0">
                        <a:lnSpc>
                          <a:spcPct val="100000"/>
                        </a:lnSpc>
                        <a:spcBef>
                          <a:spcPts val="0"/>
                        </a:spcBef>
                        <a:spcAft>
                          <a:spcPts val="0"/>
                        </a:spcAft>
                        <a:buClr>
                          <a:srgbClr val="000000"/>
                        </a:buClr>
                        <a:buSzPts val="1800"/>
                        <a:buFont typeface="Arial"/>
                        <a:buNone/>
                      </a:pPr>
                      <a:endParaRPr sz="2400" u="none" strike="noStrike" cap="none">
                        <a:solidFill>
                          <a:schemeClr val="tx1"/>
                        </a:solidFill>
                        <a:latin typeface="Atkinson Hyperlegible" pitchFamily="2" charset="0"/>
                      </a:endParaRPr>
                    </a:p>
                  </a:txBody>
                  <a:tcPr marL="91450" marR="91450" marT="45725" marB="45725"/>
                </a:tc>
                <a:tc>
                  <a:txBody>
                    <a:bodyPr/>
                    <a:lstStyle/>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2400">
                          <a:solidFill>
                            <a:schemeClr val="tx1"/>
                          </a:solidFill>
                          <a:latin typeface="Atkinson Hyperlegible" pitchFamily="2" charset="0"/>
                          <a:ea typeface="Source Sans Pro"/>
                          <a:cs typeface="Roboto"/>
                        </a:rPr>
                        <a:t>If weak pulses or poor perfusion </a:t>
                      </a:r>
                      <a:r>
                        <a:rPr lang="en-US" sz="2400">
                          <a:solidFill>
                            <a:schemeClr val="tx1"/>
                          </a:solidFill>
                          <a:latin typeface="Atkinson Hyperlegible" pitchFamily="2" charset="0"/>
                          <a:ea typeface="Source Sans Pro"/>
                          <a:cs typeface="Roboto"/>
                          <a:sym typeface="Wingdings" panose="05000000000000000000" pitchFamily="2" charset="2"/>
                        </a:rPr>
                        <a:t>consider vascular injury and </a:t>
                      </a:r>
                      <a:r>
                        <a:rPr lang="en-US" sz="2400" b="0">
                          <a:solidFill>
                            <a:schemeClr val="tx1"/>
                          </a:solidFill>
                          <a:latin typeface="Atkinson Hyperlegible" pitchFamily="2" charset="0"/>
                          <a:ea typeface="Source Sans Pro"/>
                          <a:cs typeface="Roboto"/>
                        </a:rPr>
                        <a:t>REDUCE</a:t>
                      </a:r>
                      <a:r>
                        <a:rPr lang="en-GB" sz="2400" u="none" strike="noStrike" cap="none">
                          <a:solidFill>
                            <a:schemeClr val="tx1"/>
                          </a:solidFill>
                          <a:latin typeface="Atkinson Hyperlegible" pitchFamily="2" charset="0"/>
                        </a:rPr>
                        <a:t> the fracture immediately and apply a splint. </a:t>
                      </a: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2400">
                          <a:solidFill>
                            <a:schemeClr val="tx1"/>
                          </a:solidFill>
                          <a:latin typeface="Atkinson Hyperlegible" pitchFamily="2" charset="0"/>
                          <a:ea typeface="Source Sans Pro"/>
                          <a:cs typeface="Roboto"/>
                        </a:rPr>
                        <a:t>Always </a:t>
                      </a:r>
                      <a:r>
                        <a:rPr lang="en-US" sz="2400" b="0">
                          <a:solidFill>
                            <a:schemeClr val="accent2"/>
                          </a:solidFill>
                          <a:latin typeface="Atkinson Hyperlegible" pitchFamily="2" charset="0"/>
                          <a:ea typeface="Source Sans Pro"/>
                          <a:cs typeface="Roboto"/>
                        </a:rPr>
                        <a:t>check</a:t>
                      </a:r>
                      <a:r>
                        <a:rPr lang="en-US" sz="2400" b="1">
                          <a:solidFill>
                            <a:schemeClr val="accent2"/>
                          </a:solidFill>
                          <a:latin typeface="Atkinson Hyperlegible" pitchFamily="2" charset="0"/>
                          <a:ea typeface="Source Sans Pro"/>
                          <a:cs typeface="Roboto"/>
                        </a:rPr>
                        <a:t> </a:t>
                      </a:r>
                      <a:r>
                        <a:rPr lang="en-US" sz="2400">
                          <a:solidFill>
                            <a:schemeClr val="accent2"/>
                          </a:solidFill>
                          <a:latin typeface="Atkinson Hyperlegible" pitchFamily="2" charset="0"/>
                          <a:ea typeface="Source Sans Pro"/>
                          <a:cs typeface="Roboto"/>
                        </a:rPr>
                        <a:t>pulses, capillary refill and sensation</a:t>
                      </a:r>
                      <a:r>
                        <a:rPr lang="en-US" sz="2400">
                          <a:solidFill>
                            <a:schemeClr val="tx1"/>
                          </a:solidFill>
                          <a:latin typeface="Atkinson Hyperlegible" pitchFamily="2" charset="0"/>
                          <a:ea typeface="Source Sans Pro"/>
                          <a:cs typeface="Roboto"/>
                        </a:rPr>
                        <a:t> before </a:t>
                      </a:r>
                      <a:r>
                        <a:rPr lang="en-US" sz="2400" b="0" u="sng">
                          <a:solidFill>
                            <a:schemeClr val="tx1"/>
                          </a:solidFill>
                          <a:latin typeface="Atkinson Hyperlegible" pitchFamily="2" charset="0"/>
                          <a:ea typeface="Source Sans Pro"/>
                          <a:cs typeface="Roboto"/>
                        </a:rPr>
                        <a:t>and</a:t>
                      </a:r>
                      <a:r>
                        <a:rPr lang="en-US" sz="2400" b="1" u="none">
                          <a:solidFill>
                            <a:schemeClr val="tx1"/>
                          </a:solidFill>
                          <a:latin typeface="Atkinson Hyperlegible" pitchFamily="2" charset="0"/>
                          <a:ea typeface="Source Sans Pro"/>
                          <a:cs typeface="Roboto"/>
                        </a:rPr>
                        <a:t> </a:t>
                      </a:r>
                      <a:r>
                        <a:rPr lang="en-US" sz="2400">
                          <a:solidFill>
                            <a:schemeClr val="tx1"/>
                          </a:solidFill>
                          <a:latin typeface="Atkinson Hyperlegible" pitchFamily="2" charset="0"/>
                          <a:ea typeface="Source Sans Pro"/>
                          <a:cs typeface="Roboto"/>
                        </a:rPr>
                        <a:t>after any reduction </a:t>
                      </a: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GB" sz="2400"/>
                        <a:t>Give PAIN RELIEF.</a:t>
                      </a: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GB" sz="2400" u="none" strike="noStrike" cap="none">
                          <a:solidFill>
                            <a:schemeClr val="tx1"/>
                          </a:solidFill>
                          <a:latin typeface="Atkinson Hyperlegible" pitchFamily="2" charset="0"/>
                        </a:rPr>
                        <a:t>Plan for rapid HANDOVER/TRANSFER to a surgeon.</a:t>
                      </a:r>
                    </a:p>
                  </a:txBody>
                  <a:tcPr marL="91450" marR="91450" marT="45725" marB="45725"/>
                </a:tc>
                <a:extLst>
                  <a:ext uri="{0D108BD9-81ED-4DB2-BD59-A6C34878D82A}">
                    <a16:rowId xmlns:a16="http://schemas.microsoft.com/office/drawing/2014/main" val="10003"/>
                  </a:ext>
                </a:extLst>
              </a:tr>
            </a:tbl>
          </a:graphicData>
        </a:graphic>
      </p:graphicFrame>
      <p:pic>
        <p:nvPicPr>
          <p:cNvPr id="2" name="Picture 3" descr="A picture containing text, clipart&#10;&#10;Description automatically generated">
            <a:extLst>
              <a:ext uri="{FF2B5EF4-FFF2-40B4-BE49-F238E27FC236}">
                <a16:creationId xmlns:a16="http://schemas.microsoft.com/office/drawing/2014/main" id="{BFDBAB6D-F5AC-5E2A-926E-EC0907BC58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3286" y="3700809"/>
            <a:ext cx="2574906" cy="1797563"/>
          </a:xfrm>
          <a:prstGeom prst="rect">
            <a:avLst/>
          </a:prstGeom>
        </p:spPr>
      </p:pic>
      <p:sp>
        <p:nvSpPr>
          <p:cNvPr id="5" name="TextBox 4">
            <a:extLst>
              <a:ext uri="{FF2B5EF4-FFF2-40B4-BE49-F238E27FC236}">
                <a16:creationId xmlns:a16="http://schemas.microsoft.com/office/drawing/2014/main" id="{000650BC-142E-3A43-612C-9C91FC598A0E}"/>
              </a:ext>
            </a:extLst>
          </p:cNvPr>
          <p:cNvSpPr txBox="1"/>
          <p:nvPr/>
        </p:nvSpPr>
        <p:spPr>
          <a:xfrm>
            <a:off x="775855" y="5903662"/>
            <a:ext cx="10806545" cy="830997"/>
          </a:xfrm>
          <a:prstGeom prst="rect">
            <a:avLst/>
          </a:prstGeom>
          <a:noFill/>
        </p:spPr>
        <p:txBody>
          <a:bodyPr wrap="square">
            <a:spAutoFit/>
          </a:bodyPr>
          <a:lstStyle/>
          <a:p>
            <a:pPr marL="0" marR="0" lvl="0" indent="0" algn="ctr" rtl="0">
              <a:lnSpc>
                <a:spcPct val="100000"/>
              </a:lnSpc>
              <a:spcBef>
                <a:spcPts val="0"/>
              </a:spcBef>
              <a:spcAft>
                <a:spcPts val="0"/>
              </a:spcAft>
              <a:buClr>
                <a:schemeClr val="dk1"/>
              </a:buClr>
              <a:buSzPts val="1800"/>
              <a:buFont typeface="Arial"/>
              <a:buNone/>
            </a:pPr>
            <a:r>
              <a:rPr lang="en-GB" sz="2400" u="none" strike="noStrike" cap="none">
                <a:solidFill>
                  <a:schemeClr val="accent2"/>
                </a:solidFill>
                <a:latin typeface="Atkinson Hyperlegible" pitchFamily="2" charset="0"/>
              </a:rPr>
              <a:t>Consider compartment syndrome. Danger signs include severe pain, tight skin, loss of sensation and loss of pulses. Refer urgently! </a:t>
            </a:r>
          </a:p>
        </p:txBody>
      </p:sp>
    </p:spTree>
    <p:extLst>
      <p:ext uri="{BB962C8B-B14F-4D97-AF65-F5344CB8AC3E}">
        <p14:creationId xmlns:p14="http://schemas.microsoft.com/office/powerpoint/2010/main" val="3843493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374937" y="1402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a:solidFill>
                  <a:schemeClr val="accent1">
                    <a:lumMod val="50000"/>
                  </a:schemeClr>
                </a:solidFill>
                <a:latin typeface="Atkinson Hyperlegible" pitchFamily="2" charset="0"/>
              </a:rPr>
              <a:t>Simple and open fractures</a:t>
            </a:r>
            <a:endParaRPr>
              <a:solidFill>
                <a:schemeClr val="accent1">
                  <a:lumMod val="50000"/>
                </a:schemeClr>
              </a:solidFill>
              <a:latin typeface="Atkinson Hyperlegible" pitchFamily="2" charset="0"/>
            </a:endParaRPr>
          </a:p>
        </p:txBody>
      </p:sp>
      <p:graphicFrame>
        <p:nvGraphicFramePr>
          <p:cNvPr id="150" name="Google Shape;150;p9"/>
          <p:cNvGraphicFramePr/>
          <p:nvPr/>
        </p:nvGraphicFramePr>
        <p:xfrm>
          <a:off x="245911" y="1403733"/>
          <a:ext cx="11714875" cy="4526904"/>
        </p:xfrm>
        <a:graphic>
          <a:graphicData uri="http://schemas.openxmlformats.org/drawingml/2006/table">
            <a:tbl>
              <a:tblPr firstRow="1" bandRow="1"/>
              <a:tblGrid>
                <a:gridCol w="2168865">
                  <a:extLst>
                    <a:ext uri="{9D8B030D-6E8A-4147-A177-3AD203B41FA5}">
                      <a16:colId xmlns:a16="http://schemas.microsoft.com/office/drawing/2014/main" val="20000"/>
                    </a:ext>
                  </a:extLst>
                </a:gridCol>
                <a:gridCol w="9546010">
                  <a:extLst>
                    <a:ext uri="{9D8B030D-6E8A-4147-A177-3AD203B41FA5}">
                      <a16:colId xmlns:a16="http://schemas.microsoft.com/office/drawing/2014/main" val="20001"/>
                    </a:ext>
                  </a:extLst>
                </a:gridCol>
              </a:tblGrid>
              <a:tr h="419653">
                <a:tc>
                  <a:txBody>
                    <a:bodyPr/>
                    <a:lstStyle/>
                    <a:p>
                      <a:pPr marL="0" marR="0" lvl="0" indent="0" algn="l" rtl="0">
                        <a:lnSpc>
                          <a:spcPct val="100000"/>
                        </a:lnSpc>
                        <a:spcBef>
                          <a:spcPts val="0"/>
                        </a:spcBef>
                        <a:spcAft>
                          <a:spcPts val="0"/>
                        </a:spcAft>
                        <a:buClr>
                          <a:srgbClr val="000000"/>
                        </a:buClr>
                        <a:buSzPts val="1800"/>
                        <a:buFont typeface="Arial"/>
                        <a:buNone/>
                      </a:pPr>
                      <a:r>
                        <a:rPr lang="en-US" sz="2400" b="1" u="none" strike="noStrike" cap="none">
                          <a:latin typeface="Atkinson Hyperlegible" pitchFamily="2" charset="0"/>
                        </a:rPr>
                        <a:t>Injury</a:t>
                      </a:r>
                      <a:endParaRPr sz="2400" b="1" u="none" strike="noStrike" cap="none">
                        <a:latin typeface="Atkinson Hyperlegible" pitchFamily="2" charset="0"/>
                      </a:endParaRPr>
                    </a:p>
                  </a:txBody>
                  <a:tcPr marL="91450" marR="91450" marT="45725" marB="45725">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b="1" u="none" strike="noStrike" cap="none">
                          <a:latin typeface="Atkinson Hyperlegible" pitchFamily="2" charset="0"/>
                        </a:rPr>
                        <a:t>Management</a:t>
                      </a:r>
                      <a:endParaRPr sz="2400" b="1" u="none" strike="noStrike" cap="none">
                        <a:latin typeface="Atkinson Hyperlegible" pitchFamily="2" charset="0"/>
                      </a:endParaRPr>
                    </a:p>
                  </a:txBody>
                  <a:tcPr marL="91450" marR="91450" marT="45725" marB="45725">
                    <a:solidFill>
                      <a:schemeClr val="accent1">
                        <a:lumMod val="20000"/>
                        <a:lumOff val="80000"/>
                      </a:schemeClr>
                    </a:solidFill>
                  </a:tcPr>
                </a:tc>
                <a:extLst>
                  <a:ext uri="{0D108BD9-81ED-4DB2-BD59-A6C34878D82A}">
                    <a16:rowId xmlns:a16="http://schemas.microsoft.com/office/drawing/2014/main" val="10000"/>
                  </a:ext>
                </a:extLst>
              </a:tr>
              <a:tr h="791472">
                <a:tc>
                  <a:txBody>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US" sz="2400">
                          <a:latin typeface="Atkinson Hyperlegible" pitchFamily="2" charset="0"/>
                        </a:rPr>
                        <a:t>Simple fracture</a:t>
                      </a:r>
                    </a:p>
                  </a:txBody>
                  <a:tcPr marL="91450" marR="91450" marT="45725" marB="45725"/>
                </a:tc>
                <a:tc>
                  <a:txBody>
                    <a:bodyPr/>
                    <a:lstStyle/>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GB" sz="2400">
                          <a:latin typeface="Atkinson Hyperlegible" pitchFamily="2" charset="0"/>
                        </a:rPr>
                        <a:t>SPLINT for comfort and consider straightening (reduction). </a:t>
                      </a:r>
                      <a:endParaRPr lang="en-GB" sz="2400" u="none" strike="noStrike" cap="none">
                        <a:solidFill>
                          <a:schemeClr val="tx1"/>
                        </a:solidFill>
                        <a:latin typeface="Atkinson Hyperlegible" pitchFamily="2" charset="0"/>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GB" sz="2400" u="none" strike="noStrike" cap="none">
                          <a:solidFill>
                            <a:schemeClr val="tx1"/>
                          </a:solidFill>
                          <a:latin typeface="Atkinson Hyperlegible" pitchFamily="2" charset="0"/>
                        </a:rPr>
                        <a:t>Give PAIN RELIEF.</a:t>
                      </a:r>
                      <a:endParaRPr lang="en-GB" sz="2400">
                        <a:latin typeface="Atkinson Hyperlegible" pitchFamily="2" charset="0"/>
                      </a:endParaRPr>
                    </a:p>
                  </a:txBody>
                  <a:tcPr marL="91450" marR="91450" marT="45725" marB="45725"/>
                </a:tc>
                <a:extLst>
                  <a:ext uri="{0D108BD9-81ED-4DB2-BD59-A6C34878D82A}">
                    <a16:rowId xmlns:a16="http://schemas.microsoft.com/office/drawing/2014/main" val="10003"/>
                  </a:ext>
                </a:extLst>
              </a:tr>
              <a:tr h="3246724">
                <a:tc>
                  <a:txBody>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US" sz="2400">
                          <a:latin typeface="Atkinson Hyperlegible" pitchFamily="2" charset="0"/>
                        </a:rPr>
                        <a:t>Open fracture</a:t>
                      </a:r>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GB" sz="2400">
                          <a:latin typeface="Atkinson Hyperlegible" pitchFamily="2" charset="0"/>
                        </a:rPr>
                        <a:t>Control bleeding with DIRECT PRESSURE.</a:t>
                      </a:r>
                    </a:p>
                    <a:p>
                      <a:pPr marL="285750" marR="0" lvl="0" indent="-285750" algn="l" rtl="0">
                        <a:spcBef>
                          <a:spcPts val="0"/>
                        </a:spcBef>
                        <a:spcAft>
                          <a:spcPts val="0"/>
                        </a:spcAft>
                        <a:buClr>
                          <a:schemeClr val="dk1"/>
                        </a:buClr>
                        <a:buSzPts val="1800"/>
                        <a:buFont typeface="Arial"/>
                        <a:buChar char="•"/>
                      </a:pPr>
                      <a:r>
                        <a:rPr lang="en-GB" sz="2400">
                          <a:latin typeface="Atkinson Hyperlegible" pitchFamily="2" charset="0"/>
                        </a:rPr>
                        <a:t>Wound should be IRRIGATED with saline or clean water.</a:t>
                      </a: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GB" sz="2400">
                          <a:latin typeface="Atkinson Hyperlegible" pitchFamily="2" charset="0"/>
                        </a:rPr>
                        <a:t>SPLINT for comfort and consider straightening.</a:t>
                      </a: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2400">
                          <a:solidFill>
                            <a:schemeClr val="tx1"/>
                          </a:solidFill>
                          <a:latin typeface="Atkinson Hyperlegible" pitchFamily="2" charset="0"/>
                          <a:ea typeface="Source Sans Pro"/>
                          <a:cs typeface="Roboto"/>
                        </a:rPr>
                        <a:t>Perform immediate REDUCTION and SPLINTING if poor perfusion.</a:t>
                      </a:r>
                      <a:endParaRPr lang="en-GB" sz="2400">
                        <a:latin typeface="Atkinson Hyperlegible" pitchFamily="2" charset="0"/>
                      </a:endParaRPr>
                    </a:p>
                    <a:p>
                      <a:pPr marL="285750" marR="0" lvl="0" indent="-285750" algn="l" rtl="0">
                        <a:spcBef>
                          <a:spcPts val="0"/>
                        </a:spcBef>
                        <a:spcAft>
                          <a:spcPts val="0"/>
                        </a:spcAft>
                        <a:buClr>
                          <a:schemeClr val="dk1"/>
                        </a:buClr>
                        <a:buSzPts val="1800"/>
                        <a:buFont typeface="Arial"/>
                        <a:buChar char="•"/>
                      </a:pPr>
                      <a:r>
                        <a:rPr lang="en-GB" sz="2400">
                          <a:latin typeface="Atkinson Hyperlegible" pitchFamily="2" charset="0"/>
                        </a:rPr>
                        <a:t>Give ANTIBIOTICS and TETANUS VACCINATION early.</a:t>
                      </a:r>
                    </a:p>
                    <a:p>
                      <a:pPr marL="285750" marR="0" lvl="0" indent="-285750" algn="l" rtl="0">
                        <a:spcBef>
                          <a:spcPts val="0"/>
                        </a:spcBef>
                        <a:spcAft>
                          <a:spcPts val="0"/>
                        </a:spcAft>
                        <a:buClr>
                          <a:schemeClr val="dk1"/>
                        </a:buClr>
                        <a:buSzPts val="1800"/>
                        <a:buFont typeface="Arial"/>
                        <a:buChar char="•"/>
                      </a:pPr>
                      <a:r>
                        <a:rPr lang="en-GB" sz="2400">
                          <a:latin typeface="Atkinson Hyperlegible" pitchFamily="2" charset="0"/>
                        </a:rPr>
                        <a:t>Give PAIN RELIEF.</a:t>
                      </a:r>
                    </a:p>
                    <a:p>
                      <a:pPr marL="285750" marR="0" lvl="0" indent="-285750" algn="l" rtl="0">
                        <a:spcBef>
                          <a:spcPts val="0"/>
                        </a:spcBef>
                        <a:spcAft>
                          <a:spcPts val="0"/>
                        </a:spcAft>
                        <a:buClr>
                          <a:schemeClr val="dk1"/>
                        </a:buClr>
                        <a:buSzPts val="1800"/>
                        <a:buFont typeface="Arial"/>
                        <a:buChar char="•"/>
                      </a:pPr>
                      <a:r>
                        <a:rPr lang="en-GB" sz="2400">
                          <a:latin typeface="Atkinson Hyperlegible" pitchFamily="2" charset="0"/>
                        </a:rPr>
                        <a:t>Plan for HANDOVER / TRANSFER to a surgeon.</a:t>
                      </a:r>
                    </a:p>
                  </a:txBody>
                  <a:tcPr marL="91450" marR="91450" marT="45725" marB="45725"/>
                </a:tc>
                <a:extLst>
                  <a:ext uri="{0D108BD9-81ED-4DB2-BD59-A6C34878D82A}">
                    <a16:rowId xmlns:a16="http://schemas.microsoft.com/office/drawing/2014/main" val="35754158"/>
                  </a:ext>
                </a:extLst>
              </a:tr>
            </a:tbl>
          </a:graphicData>
        </a:graphic>
      </p:graphicFrame>
      <p:pic>
        <p:nvPicPr>
          <p:cNvPr id="2" name="Picture 4" descr="Logo&#10;&#10;Description automatically generated">
            <a:extLst>
              <a:ext uri="{FF2B5EF4-FFF2-40B4-BE49-F238E27FC236}">
                <a16:creationId xmlns:a16="http://schemas.microsoft.com/office/drawing/2014/main" id="{A7D81791-6E82-55A3-A6CC-C399BA4610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11" y="4029735"/>
            <a:ext cx="2078953" cy="1447471"/>
          </a:xfrm>
          <a:prstGeom prst="rect">
            <a:avLst/>
          </a:prstGeom>
        </p:spPr>
      </p:pic>
      <p:sp>
        <p:nvSpPr>
          <p:cNvPr id="5" name="TextBox 4">
            <a:extLst>
              <a:ext uri="{FF2B5EF4-FFF2-40B4-BE49-F238E27FC236}">
                <a16:creationId xmlns:a16="http://schemas.microsoft.com/office/drawing/2014/main" id="{4D5EB9FE-20D4-5E42-E696-D332E2AB0AEF}"/>
              </a:ext>
            </a:extLst>
          </p:cNvPr>
          <p:cNvSpPr txBox="1"/>
          <p:nvPr/>
        </p:nvSpPr>
        <p:spPr>
          <a:xfrm>
            <a:off x="1035011" y="5942225"/>
            <a:ext cx="10515600" cy="830997"/>
          </a:xfrm>
          <a:prstGeom prst="rect">
            <a:avLst/>
          </a:prstGeom>
          <a:noFill/>
        </p:spPr>
        <p:txBody>
          <a:bodyPr wrap="square">
            <a:spAutoFit/>
          </a:bodyPr>
          <a:lstStyle/>
          <a:p>
            <a:pPr algn="ctr"/>
            <a:r>
              <a:rPr lang="en-US" sz="2400">
                <a:solidFill>
                  <a:schemeClr val="accent2"/>
                </a:solidFill>
                <a:latin typeface="Atkinson Hyperlegible" pitchFamily="2" charset="0"/>
                <a:ea typeface="Source Sans Pro"/>
                <a:cs typeface="Roboto"/>
              </a:rPr>
              <a:t>Consider any patient to have an open fracture if there is a wound </a:t>
            </a:r>
          </a:p>
          <a:p>
            <a:pPr algn="ctr"/>
            <a:r>
              <a:rPr lang="en-US" sz="2400">
                <a:solidFill>
                  <a:schemeClr val="accent2"/>
                </a:solidFill>
                <a:latin typeface="Atkinson Hyperlegible" pitchFamily="2" charset="0"/>
                <a:ea typeface="Source Sans Pro"/>
                <a:cs typeface="Roboto"/>
              </a:rPr>
              <a:t>(more than just a skin abrasion) near a fracture site.</a:t>
            </a:r>
          </a:p>
        </p:txBody>
      </p:sp>
    </p:spTree>
    <p:extLst>
      <p:ext uri="{BB962C8B-B14F-4D97-AF65-F5344CB8AC3E}">
        <p14:creationId xmlns:p14="http://schemas.microsoft.com/office/powerpoint/2010/main" val="992023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247042"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a:solidFill>
                  <a:schemeClr val="bg2"/>
                </a:solidFill>
                <a:latin typeface="Atkinson Hyperlegible"/>
              </a:rPr>
              <a:t>Wounds</a:t>
            </a:r>
            <a:endParaRPr>
              <a:solidFill>
                <a:schemeClr val="bg2"/>
              </a:solidFill>
              <a:latin typeface="Atkinson Hyperlegible"/>
            </a:endParaRPr>
          </a:p>
        </p:txBody>
      </p:sp>
      <p:sp>
        <p:nvSpPr>
          <p:cNvPr id="2" name="Text Placeholder 1">
            <a:extLst>
              <a:ext uri="{FF2B5EF4-FFF2-40B4-BE49-F238E27FC236}">
                <a16:creationId xmlns:a16="http://schemas.microsoft.com/office/drawing/2014/main" id="{7170231B-E143-D497-B049-743E7406EF33}"/>
              </a:ext>
            </a:extLst>
          </p:cNvPr>
          <p:cNvSpPr>
            <a:spLocks noGrp="1"/>
          </p:cNvSpPr>
          <p:nvPr>
            <p:ph type="body" idx="1"/>
          </p:nvPr>
        </p:nvSpPr>
        <p:spPr>
          <a:xfrm>
            <a:off x="996696" y="6130834"/>
            <a:ext cx="10515600" cy="823663"/>
          </a:xfrm>
        </p:spPr>
        <p:txBody>
          <a:bodyPr>
            <a:normAutofit fontScale="92500" lnSpcReduction="20000"/>
          </a:bodyPr>
          <a:lstStyle/>
          <a:p>
            <a:pPr marL="114300" indent="0" algn="ctr">
              <a:buNone/>
            </a:pPr>
            <a:r>
              <a:rPr lang="en-NZ">
                <a:solidFill>
                  <a:schemeClr val="accent2"/>
                </a:solidFill>
                <a:latin typeface="Atkinson Hyperlegible" pitchFamily="2" charset="0"/>
              </a:rPr>
              <a:t>REMEMBER! Check for reduced perfusion distal to the wound, and look for any decrease in strength or sensation.</a:t>
            </a:r>
            <a:endParaRPr lang="en-GB">
              <a:solidFill>
                <a:schemeClr val="accent2"/>
              </a:solidFill>
              <a:latin typeface="Atkinson Hyperlegible" pitchFamily="2" charset="0"/>
            </a:endParaRPr>
          </a:p>
        </p:txBody>
      </p:sp>
      <p:graphicFrame>
        <p:nvGraphicFramePr>
          <p:cNvPr id="150" name="Google Shape;150;p9"/>
          <p:cNvGraphicFramePr/>
          <p:nvPr>
            <p:extLst>
              <p:ext uri="{D42A27DB-BD31-4B8C-83A1-F6EECF244321}">
                <p14:modId xmlns:p14="http://schemas.microsoft.com/office/powerpoint/2010/main" val="3928030087"/>
              </p:ext>
            </p:extLst>
          </p:nvPr>
        </p:nvGraphicFramePr>
        <p:xfrm>
          <a:off x="289214" y="919728"/>
          <a:ext cx="11544151" cy="5065788"/>
        </p:xfrm>
        <a:graphic>
          <a:graphicData uri="http://schemas.openxmlformats.org/drawingml/2006/table">
            <a:tbl>
              <a:tblPr bandRow="1">
                <a:tableStyleId>{AFFB3445-68A2-4894-BBEC-E7E2B5CEA351}</a:tableStyleId>
              </a:tblPr>
              <a:tblGrid>
                <a:gridCol w="2363755">
                  <a:extLst>
                    <a:ext uri="{9D8B030D-6E8A-4147-A177-3AD203B41FA5}">
                      <a16:colId xmlns:a16="http://schemas.microsoft.com/office/drawing/2014/main" val="20000"/>
                    </a:ext>
                  </a:extLst>
                </a:gridCol>
                <a:gridCol w="9180396">
                  <a:extLst>
                    <a:ext uri="{9D8B030D-6E8A-4147-A177-3AD203B41FA5}">
                      <a16:colId xmlns:a16="http://schemas.microsoft.com/office/drawing/2014/main" val="20001"/>
                    </a:ext>
                  </a:extLst>
                </a:gridCol>
              </a:tblGrid>
              <a:tr h="829056">
                <a:tc>
                  <a:txBody>
                    <a:bodyPr/>
                    <a:lstStyle/>
                    <a:p>
                      <a:pPr marL="0" marR="0" lvl="0" indent="0" algn="l" rtl="0">
                        <a:lnSpc>
                          <a:spcPct val="100000"/>
                        </a:lnSpc>
                        <a:spcBef>
                          <a:spcPts val="0"/>
                        </a:spcBef>
                        <a:spcAft>
                          <a:spcPts val="0"/>
                        </a:spcAft>
                        <a:buClr>
                          <a:srgbClr val="000000"/>
                        </a:buClr>
                        <a:buSzPts val="1800"/>
                        <a:buFont typeface="Arial"/>
                        <a:buNone/>
                      </a:pPr>
                      <a:r>
                        <a:rPr lang="en-US" sz="2400" b="1" u="none" strike="noStrike" cap="none">
                          <a:latin typeface="Atkinson Hyperlegible"/>
                        </a:rPr>
                        <a:t>Signs and symptoms</a:t>
                      </a:r>
                      <a:endParaRPr sz="2400" b="1" u="none" strike="noStrike" cap="none">
                        <a:latin typeface="Atkinson Hyperlegible"/>
                      </a:endParaRPr>
                    </a:p>
                  </a:txBody>
                  <a:tcPr marL="91450" marR="91450" marT="45725" marB="45725">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b="1" u="none" strike="noStrike" cap="none">
                          <a:latin typeface="Atkinson Hyperlegible"/>
                        </a:rPr>
                        <a:t>Management</a:t>
                      </a:r>
                      <a:endParaRPr sz="2400" b="1" u="none" strike="noStrike" cap="none">
                        <a:latin typeface="Atkinson Hyperlegible"/>
                      </a:endParaRPr>
                    </a:p>
                  </a:txBody>
                  <a:tcPr marL="91450" marR="91450" marT="45725" marB="45725">
                    <a:solidFill>
                      <a:schemeClr val="accent1">
                        <a:lumMod val="20000"/>
                        <a:lumOff val="80000"/>
                      </a:schemeClr>
                    </a:solidFill>
                  </a:tcPr>
                </a:tc>
                <a:extLst>
                  <a:ext uri="{0D108BD9-81ED-4DB2-BD59-A6C34878D82A}">
                    <a16:rowId xmlns:a16="http://schemas.microsoft.com/office/drawing/2014/main" val="10000"/>
                  </a:ext>
                </a:extLst>
              </a:tr>
              <a:tr h="4236732">
                <a:tc>
                  <a:txBody>
                    <a:bodyPr/>
                    <a:lstStyle/>
                    <a:p>
                      <a:pPr marL="0" marR="0" lvl="0" indent="0" algn="l" rtl="0">
                        <a:lnSpc>
                          <a:spcPct val="100000"/>
                        </a:lnSpc>
                        <a:spcBef>
                          <a:spcPts val="0"/>
                        </a:spcBef>
                        <a:spcAft>
                          <a:spcPts val="0"/>
                        </a:spcAft>
                        <a:buClr>
                          <a:schemeClr val="dk1"/>
                        </a:buClr>
                        <a:buSzPts val="2200"/>
                        <a:buFont typeface="Calibri"/>
                        <a:buNone/>
                      </a:pPr>
                      <a:r>
                        <a:rPr lang="en-US" sz="2400" b="0" u="none" strike="noStrike" cap="none">
                          <a:solidFill>
                            <a:schemeClr val="tx1"/>
                          </a:solidFill>
                          <a:latin typeface="Atkinson Hyperlegible"/>
                          <a:ea typeface="Calibri"/>
                          <a:cs typeface="Calibri"/>
                          <a:sym typeface="Calibri"/>
                        </a:rPr>
                        <a:t>Wounds</a:t>
                      </a:r>
                    </a:p>
                    <a:p>
                      <a:pPr marL="0" marR="0" lvl="0" indent="0" algn="l" rtl="0">
                        <a:lnSpc>
                          <a:spcPct val="100000"/>
                        </a:lnSpc>
                        <a:spcBef>
                          <a:spcPts val="0"/>
                        </a:spcBef>
                        <a:spcAft>
                          <a:spcPts val="0"/>
                        </a:spcAft>
                        <a:buClr>
                          <a:schemeClr val="dk1"/>
                        </a:buClr>
                        <a:buSzPts val="2200"/>
                        <a:buFont typeface="Calibri"/>
                        <a:buNone/>
                      </a:pPr>
                      <a:endParaRPr lang="en-US" sz="2400" b="0" u="none" strike="noStrike" cap="none">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endParaRPr lang="en-US" sz="2400" b="0" u="none" strike="noStrike" cap="none">
                        <a:solidFill>
                          <a:schemeClr val="tx1"/>
                        </a:solidFill>
                      </a:endParaRPr>
                    </a:p>
                  </a:txBody>
                  <a:tcPr marL="91450" marR="91450" marT="45725" marB="45725"/>
                </a:tc>
                <a:tc>
                  <a:txBody>
                    <a:bodyPr/>
                    <a:lstStyle/>
                    <a:p>
                      <a:pPr marL="434340" marR="0" lvl="0" indent="-342900" algn="l" rtl="0">
                        <a:lnSpc>
                          <a:spcPct val="100000"/>
                        </a:lnSpc>
                        <a:spcBef>
                          <a:spcPts val="0"/>
                        </a:spcBef>
                        <a:spcAft>
                          <a:spcPts val="0"/>
                        </a:spcAft>
                        <a:buClr>
                          <a:srgbClr val="000000"/>
                        </a:buClr>
                        <a:buSzPts val="2200"/>
                        <a:buFont typeface="Arial" panose="020B0604020202020204" pitchFamily="34" charset="0"/>
                        <a:buChar char="•"/>
                      </a:pPr>
                      <a:r>
                        <a:rPr lang="en-GB" sz="2400" b="0" i="0" u="none" strike="noStrike" cap="none" dirty="0">
                          <a:solidFill>
                            <a:srgbClr val="000000"/>
                          </a:solidFill>
                          <a:latin typeface="Atkinson Hyperlegible"/>
                          <a:ea typeface="Calibri"/>
                          <a:cs typeface="Calibri"/>
                          <a:sym typeface="Calibri"/>
                        </a:rPr>
                        <a:t>CLEAN wounds with </a:t>
                      </a:r>
                      <a:r>
                        <a:rPr lang="en-GB" sz="2400" b="0" i="0" u="none" strike="noStrike" cap="none" dirty="0">
                          <a:solidFill>
                            <a:schemeClr val="tx1"/>
                          </a:solidFill>
                          <a:latin typeface="Atkinson Hyperlegible"/>
                          <a:ea typeface="Calibri"/>
                          <a:cs typeface="Calibri"/>
                          <a:sym typeface="Calibri"/>
                        </a:rPr>
                        <a:t>saline or clean water.</a:t>
                      </a:r>
                      <a:endParaRPr lang="en-GB" sz="1600" u="none" strike="noStrike" cap="none" dirty="0">
                        <a:solidFill>
                          <a:schemeClr val="tx1"/>
                        </a:solidFill>
                        <a:latin typeface="Atkinson Hyperlegible"/>
                      </a:endParaRPr>
                    </a:p>
                    <a:p>
                      <a:pPr marL="434340" marR="0" lvl="0" indent="-342900" algn="l" rtl="0">
                        <a:lnSpc>
                          <a:spcPct val="100000"/>
                        </a:lnSpc>
                        <a:spcBef>
                          <a:spcPts val="0"/>
                        </a:spcBef>
                        <a:spcAft>
                          <a:spcPts val="0"/>
                        </a:spcAft>
                        <a:buClr>
                          <a:srgbClr val="000000"/>
                        </a:buClr>
                        <a:buSzPts val="2200"/>
                        <a:buFont typeface="Arial"/>
                        <a:buChar char="•"/>
                      </a:pPr>
                      <a:r>
                        <a:rPr lang="en-GB" sz="2400" b="0" i="0" u="none" strike="noStrike" cap="none" dirty="0">
                          <a:solidFill>
                            <a:srgbClr val="000000"/>
                          </a:solidFill>
                          <a:latin typeface="Atkinson Hyperlegible"/>
                          <a:ea typeface="Calibri"/>
                          <a:cs typeface="Calibri"/>
                          <a:sym typeface="Calibri"/>
                        </a:rPr>
                        <a:t>DRESS wounds with sterile gauze.</a:t>
                      </a:r>
                      <a:endParaRPr lang="en-GB" sz="1600" u="none" strike="noStrike" cap="none" dirty="0">
                        <a:latin typeface="Atkinson Hyperlegible"/>
                      </a:endParaRPr>
                    </a:p>
                    <a:p>
                      <a:pPr marL="434340" marR="0" lvl="0" indent="-342900" algn="l" rtl="0">
                        <a:lnSpc>
                          <a:spcPct val="100000"/>
                        </a:lnSpc>
                        <a:spcBef>
                          <a:spcPts val="0"/>
                        </a:spcBef>
                        <a:spcAft>
                          <a:spcPts val="0"/>
                        </a:spcAft>
                        <a:buClr>
                          <a:srgbClr val="000000"/>
                        </a:buClr>
                        <a:buSzPts val="2200"/>
                        <a:buFont typeface="Arial"/>
                        <a:buChar char="•"/>
                      </a:pPr>
                      <a:r>
                        <a:rPr lang="en-GB" sz="2400" b="0" i="0" u="none" strike="noStrike" cap="none" dirty="0">
                          <a:solidFill>
                            <a:srgbClr val="000000"/>
                          </a:solidFill>
                          <a:latin typeface="Atkinson Hyperlegible"/>
                          <a:ea typeface="Calibri"/>
                          <a:cs typeface="Calibri"/>
                          <a:sym typeface="Calibri"/>
                        </a:rPr>
                        <a:t>CHECK perfusion beyond the wound before and after dressing.</a:t>
                      </a:r>
                      <a:endParaRPr lang="en-GB" sz="2400" b="0" i="0" u="none" strike="noStrike" cap="none" dirty="0">
                        <a:solidFill>
                          <a:srgbClr val="000000"/>
                        </a:solidFill>
                        <a:latin typeface="Atkinson Hyperlegible"/>
                        <a:cs typeface="Calibri"/>
                      </a:endParaRPr>
                    </a:p>
                    <a:p>
                      <a:pPr marL="434340" marR="0" lvl="0" indent="-342900" algn="l" rtl="0">
                        <a:lnSpc>
                          <a:spcPct val="100000"/>
                        </a:lnSpc>
                        <a:spcBef>
                          <a:spcPts val="0"/>
                        </a:spcBef>
                        <a:spcAft>
                          <a:spcPts val="0"/>
                        </a:spcAft>
                        <a:buClr>
                          <a:srgbClr val="000000"/>
                        </a:buClr>
                        <a:buSzPts val="2200"/>
                        <a:buFont typeface="Arial"/>
                        <a:buChar char="•"/>
                      </a:pPr>
                      <a:r>
                        <a:rPr lang="en-GB" sz="2400" b="0" i="0" u="none" strike="noStrike" cap="none" dirty="0">
                          <a:solidFill>
                            <a:srgbClr val="000000"/>
                          </a:solidFill>
                          <a:latin typeface="Atkinson Hyperlegible"/>
                          <a:ea typeface="Calibri"/>
                          <a:cs typeface="Calibri"/>
                          <a:sym typeface="Calibri"/>
                        </a:rPr>
                        <a:t>SPLINT </a:t>
                      </a:r>
                      <a:r>
                        <a:rPr lang="en-GB" sz="2400" b="0" i="0" u="none" strike="noStrike" cap="none" dirty="0">
                          <a:solidFill>
                            <a:schemeClr val="tx1"/>
                          </a:solidFill>
                          <a:latin typeface="Atkinson Hyperlegible"/>
                          <a:ea typeface="Calibri"/>
                          <a:cs typeface="Calibri"/>
                          <a:sym typeface="Calibri"/>
                        </a:rPr>
                        <a:t>extremity wounds.</a:t>
                      </a:r>
                      <a:r>
                        <a:rPr lang="en-GB" sz="1600" b="0" i="0" u="none" strike="noStrike" cap="none" dirty="0">
                          <a:solidFill>
                            <a:schemeClr val="tx1"/>
                          </a:solidFill>
                          <a:latin typeface="Atkinson Hyperlegible"/>
                          <a:ea typeface="Calibri"/>
                          <a:cs typeface="Arial"/>
                        </a:rPr>
                        <a:t> </a:t>
                      </a:r>
                      <a:r>
                        <a:rPr lang="en-GB" sz="1600" b="0" i="0" u="none" strike="noStrike" cap="none" dirty="0">
                          <a:solidFill>
                            <a:schemeClr val="tx1"/>
                          </a:solidFill>
                          <a:latin typeface="Atkinson Hyperlegible"/>
                          <a:ea typeface="Calibri"/>
                          <a:cs typeface="Arial"/>
                          <a:sym typeface="Arial"/>
                        </a:rPr>
                        <a:t> </a:t>
                      </a:r>
                      <a:r>
                        <a:rPr lang="en-GB" sz="2400" b="0" i="0" u="none" strike="noStrike" cap="none" dirty="0">
                          <a:solidFill>
                            <a:srgbClr val="000000"/>
                          </a:solidFill>
                          <a:latin typeface="Atkinson Hyperlegible"/>
                          <a:ea typeface="Calibri"/>
                          <a:cs typeface="Calibri"/>
                          <a:sym typeface="Calibri"/>
                        </a:rPr>
                        <a:t>Stabilize but do </a:t>
                      </a:r>
                      <a:r>
                        <a:rPr lang="en-GB" sz="2400" b="0" i="0" u="sng" strike="noStrike" cap="none" dirty="0">
                          <a:solidFill>
                            <a:srgbClr val="000000"/>
                          </a:solidFill>
                          <a:latin typeface="Atkinson Hyperlegible"/>
                          <a:ea typeface="Calibri"/>
                          <a:cs typeface="Calibri"/>
                          <a:sym typeface="Calibri"/>
                        </a:rPr>
                        <a:t>NOT</a:t>
                      </a:r>
                      <a:r>
                        <a:rPr lang="en-GB" sz="2400" b="0" i="0" u="none" strike="noStrike" cap="none" dirty="0">
                          <a:solidFill>
                            <a:srgbClr val="000000"/>
                          </a:solidFill>
                          <a:latin typeface="Atkinson Hyperlegible"/>
                          <a:ea typeface="Calibri"/>
                          <a:cs typeface="Calibri"/>
                          <a:sym typeface="Calibri"/>
                        </a:rPr>
                        <a:t> remove penetrating objects.</a:t>
                      </a:r>
                    </a:p>
                    <a:p>
                      <a:pPr marL="434340" marR="0" lvl="0" indent="-342900" algn="l" rtl="0">
                        <a:lnSpc>
                          <a:spcPct val="100000"/>
                        </a:lnSpc>
                        <a:spcBef>
                          <a:spcPts val="0"/>
                        </a:spcBef>
                        <a:spcAft>
                          <a:spcPts val="0"/>
                        </a:spcAft>
                        <a:buClr>
                          <a:srgbClr val="000000"/>
                        </a:buClr>
                        <a:buSzPts val="2200"/>
                        <a:buFont typeface="Arial"/>
                        <a:buChar char="•"/>
                      </a:pPr>
                      <a:r>
                        <a:rPr lang="en-GB" sz="2400" b="0" i="0" u="none" strike="noStrike" cap="none" dirty="0">
                          <a:solidFill>
                            <a:srgbClr val="000000"/>
                          </a:solidFill>
                          <a:latin typeface="Atkinson Hyperlegible"/>
                          <a:ea typeface="Calibri"/>
                          <a:cs typeface="Calibri"/>
                          <a:sym typeface="Calibri"/>
                        </a:rPr>
                        <a:t>COVER abdominal evisceration wounds with sterile, saline soaked gauze</a:t>
                      </a:r>
                      <a:r>
                        <a:rPr lang="en-GB" sz="2400" b="0" i="0" u="none" strike="noStrike" cap="none" dirty="0">
                          <a:solidFill>
                            <a:srgbClr val="000000"/>
                          </a:solidFill>
                          <a:latin typeface="Atkinson Hyperlegible"/>
                          <a:ea typeface="Calibri"/>
                          <a:cs typeface="Calibri"/>
                        </a:rPr>
                        <a:t> </a:t>
                      </a:r>
                      <a:endParaRPr lang="en-GB" sz="1600" u="none" strike="noStrike" cap="none" dirty="0">
                        <a:highlight>
                          <a:srgbClr val="FFFF00"/>
                        </a:highlight>
                        <a:latin typeface="Atkinson Hyperlegible"/>
                      </a:endParaRPr>
                    </a:p>
                    <a:p>
                      <a:pPr marL="434340" marR="0" lvl="0" indent="-342900" algn="l" rtl="0">
                        <a:lnSpc>
                          <a:spcPct val="100000"/>
                        </a:lnSpc>
                        <a:spcBef>
                          <a:spcPts val="0"/>
                        </a:spcBef>
                        <a:spcAft>
                          <a:spcPts val="0"/>
                        </a:spcAft>
                        <a:buClr>
                          <a:srgbClr val="000000"/>
                        </a:buClr>
                        <a:buSzPts val="2200"/>
                        <a:buFont typeface="Arial"/>
                        <a:buChar char="•"/>
                      </a:pPr>
                      <a:r>
                        <a:rPr lang="en-GB" sz="2400" b="0" i="0" u="none" strike="noStrike" cap="none" dirty="0">
                          <a:solidFill>
                            <a:srgbClr val="000000"/>
                          </a:solidFill>
                          <a:latin typeface="Atkinson Hyperlegible"/>
                          <a:ea typeface="Calibri"/>
                          <a:cs typeface="Calibri"/>
                          <a:sym typeface="Calibri"/>
                        </a:rPr>
                        <a:t>Give TETANUS vaccination if needed.</a:t>
                      </a:r>
                      <a:endParaRPr lang="en-GB" sz="1600" u="none" strike="noStrike" cap="none" dirty="0">
                        <a:latin typeface="Atkinson Hyperlegible"/>
                      </a:endParaRPr>
                    </a:p>
                    <a:p>
                      <a:pPr marL="434340" marR="0" lvl="0" indent="-342900" algn="l" rtl="0">
                        <a:lnSpc>
                          <a:spcPct val="100000"/>
                        </a:lnSpc>
                        <a:spcBef>
                          <a:spcPts val="0"/>
                        </a:spcBef>
                        <a:spcAft>
                          <a:spcPts val="0"/>
                        </a:spcAft>
                        <a:buClr>
                          <a:srgbClr val="000000"/>
                        </a:buClr>
                        <a:buSzPts val="2200"/>
                        <a:buFont typeface="Arial"/>
                        <a:buChar char="•"/>
                      </a:pPr>
                      <a:r>
                        <a:rPr lang="en-GB" sz="2400" b="0" i="0" u="none" strike="noStrike" cap="none" dirty="0">
                          <a:solidFill>
                            <a:srgbClr val="000000"/>
                          </a:solidFill>
                          <a:latin typeface="Atkinson Hyperlegible"/>
                          <a:ea typeface="Calibri"/>
                          <a:cs typeface="Calibri"/>
                          <a:sym typeface="Calibri"/>
                        </a:rPr>
                        <a:t>Give ANTIBIOTICS per local protocol for</a:t>
                      </a:r>
                      <a:r>
                        <a:rPr lang="en-GB" sz="2400" b="0" i="0" u="none" strike="noStrike" cap="none" dirty="0">
                          <a:solidFill>
                            <a:srgbClr val="000000"/>
                          </a:solidFill>
                          <a:latin typeface="Atkinson Hyperlegible"/>
                          <a:ea typeface="Calibri"/>
                          <a:cs typeface="Calibri"/>
                        </a:rPr>
                        <a:t> </a:t>
                      </a:r>
                    </a:p>
                    <a:p>
                      <a:pPr marL="91440" marR="0" lvl="0" indent="0" algn="l" rtl="0">
                        <a:lnSpc>
                          <a:spcPct val="100000"/>
                        </a:lnSpc>
                        <a:spcBef>
                          <a:spcPts val="0"/>
                        </a:spcBef>
                        <a:spcAft>
                          <a:spcPts val="0"/>
                        </a:spcAft>
                        <a:buClr>
                          <a:srgbClr val="000000"/>
                        </a:buClr>
                        <a:buSzPts val="2200"/>
                        <a:buFont typeface="Arial"/>
                        <a:buNone/>
                      </a:pPr>
                      <a:r>
                        <a:rPr lang="en-GB" sz="2400" b="0" i="0" u="none" strike="noStrike" cap="none" dirty="0">
                          <a:solidFill>
                            <a:srgbClr val="000000"/>
                          </a:solidFill>
                          <a:latin typeface="Atkinson Hyperlegible"/>
                          <a:ea typeface="Calibri"/>
                          <a:cs typeface="Calibri"/>
                        </a:rPr>
                        <a:t>    </a:t>
                      </a:r>
                      <a:r>
                        <a:rPr lang="en-GB" sz="2400" b="0" i="0" u="none" strike="noStrike" cap="none" dirty="0">
                          <a:solidFill>
                            <a:srgbClr val="000000"/>
                          </a:solidFill>
                          <a:latin typeface="Atkinson Hyperlegible"/>
                          <a:ea typeface="Calibri"/>
                          <a:cs typeface="Calibri"/>
                          <a:sym typeface="Calibri"/>
                        </a:rPr>
                        <a:t> open fractures, penetrating abdominal</a:t>
                      </a:r>
                      <a:r>
                        <a:rPr lang="en-GB" sz="2400" b="0" i="0" u="none" strike="noStrike" cap="none" dirty="0">
                          <a:solidFill>
                            <a:srgbClr val="000000"/>
                          </a:solidFill>
                          <a:latin typeface="Atkinson Hyperlegible"/>
                          <a:ea typeface="Calibri"/>
                          <a:cs typeface="Calibri"/>
                        </a:rPr>
                        <a:t> </a:t>
                      </a:r>
                      <a:endParaRPr lang="en-GB" sz="2400" b="0" i="0" u="none" strike="noStrike" cap="none" dirty="0">
                        <a:solidFill>
                          <a:srgbClr val="000000"/>
                        </a:solidFill>
                        <a:latin typeface="Atkinson Hyperlegible"/>
                        <a:ea typeface="Calibri"/>
                        <a:cs typeface="Calibri"/>
                        <a:sym typeface="Calibri"/>
                      </a:endParaRPr>
                    </a:p>
                    <a:p>
                      <a:pPr marL="91440" marR="0" lvl="0" indent="0" algn="l" rtl="0">
                        <a:lnSpc>
                          <a:spcPct val="100000"/>
                        </a:lnSpc>
                        <a:spcBef>
                          <a:spcPts val="0"/>
                        </a:spcBef>
                        <a:spcAft>
                          <a:spcPts val="0"/>
                        </a:spcAft>
                        <a:buClr>
                          <a:srgbClr val="000000"/>
                        </a:buClr>
                        <a:buSzPts val="2200"/>
                        <a:buFont typeface="Arial"/>
                        <a:buNone/>
                      </a:pPr>
                      <a:r>
                        <a:rPr lang="en-GB" sz="2400" b="0" i="0" u="none" strike="noStrike" cap="none" dirty="0">
                          <a:solidFill>
                            <a:srgbClr val="000000"/>
                          </a:solidFill>
                          <a:latin typeface="Atkinson Hyperlegible"/>
                          <a:ea typeface="Calibri"/>
                          <a:cs typeface="Calibri"/>
                        </a:rPr>
                        <a:t>     </a:t>
                      </a:r>
                      <a:r>
                        <a:rPr lang="en-GB" sz="2400" b="0" i="0" u="none" strike="noStrike" cap="none" dirty="0">
                          <a:solidFill>
                            <a:srgbClr val="000000"/>
                          </a:solidFill>
                          <a:latin typeface="Atkinson Hyperlegible"/>
                          <a:ea typeface="Calibri"/>
                          <a:cs typeface="Calibri"/>
                          <a:sym typeface="Calibri"/>
                        </a:rPr>
                        <a:t>and chest injuries.</a:t>
                      </a:r>
                    </a:p>
                  </a:txBody>
                  <a:tcPr marL="91450" marR="91450" marT="45725" marB="45725"/>
                </a:tc>
                <a:extLst>
                  <a:ext uri="{0D108BD9-81ED-4DB2-BD59-A6C34878D82A}">
                    <a16:rowId xmlns:a16="http://schemas.microsoft.com/office/drawing/2014/main" val="10003"/>
                  </a:ext>
                </a:extLst>
              </a:tr>
            </a:tbl>
          </a:graphicData>
        </a:graphic>
      </p:graphicFrame>
      <p:pic>
        <p:nvPicPr>
          <p:cNvPr id="3" name="Picture 2" descr="A picture containing drawing, human face, sketch, illustration&#10;&#10;Description automatically generated">
            <a:extLst>
              <a:ext uri="{FF2B5EF4-FFF2-40B4-BE49-F238E27FC236}">
                <a16:creationId xmlns:a16="http://schemas.microsoft.com/office/drawing/2014/main" id="{44A68A8F-BC02-5AAC-D604-4E9C83C437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333" y="3394364"/>
            <a:ext cx="1900077" cy="1325563"/>
          </a:xfrm>
          <a:prstGeom prst="rect">
            <a:avLst/>
          </a:prstGeom>
        </p:spPr>
      </p:pic>
      <p:pic>
        <p:nvPicPr>
          <p:cNvPr id="5" name="Picture 4">
            <a:extLst>
              <a:ext uri="{FF2B5EF4-FFF2-40B4-BE49-F238E27FC236}">
                <a16:creationId xmlns:a16="http://schemas.microsoft.com/office/drawing/2014/main" id="{95164556-2A9E-8460-60E8-BEFBE1BEC9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17062" y="4170696"/>
            <a:ext cx="2157708" cy="1508722"/>
          </a:xfrm>
          <a:prstGeom prst="rect">
            <a:avLst/>
          </a:prstGeom>
        </p:spPr>
      </p:pic>
    </p:spTree>
    <p:extLst>
      <p:ext uri="{BB962C8B-B14F-4D97-AF65-F5344CB8AC3E}">
        <p14:creationId xmlns:p14="http://schemas.microsoft.com/office/powerpoint/2010/main" val="588012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143"/>
            <a:ext cx="10515600" cy="1325563"/>
          </a:xfrm>
        </p:spPr>
        <p:txBody>
          <a:bodyPr>
            <a:normAutofit/>
          </a:bodyPr>
          <a:lstStyle/>
          <a:p>
            <a:r>
              <a:rPr lang="en-US" sz="4000">
                <a:solidFill>
                  <a:schemeClr val="accent1">
                    <a:lumMod val="50000"/>
                  </a:schemeClr>
                </a:solidFill>
                <a:latin typeface="Atkinson Hyperlegible" pitchFamily="2" charset="0"/>
              </a:rPr>
              <a:t>Disposition Considerations</a:t>
            </a:r>
          </a:p>
        </p:txBody>
      </p:sp>
      <p:sp>
        <p:nvSpPr>
          <p:cNvPr id="3" name="Content Placeholder 2"/>
          <p:cNvSpPr>
            <a:spLocks noGrp="1"/>
          </p:cNvSpPr>
          <p:nvPr>
            <p:ph idx="1"/>
          </p:nvPr>
        </p:nvSpPr>
        <p:spPr>
          <a:xfrm>
            <a:off x="457200" y="1479261"/>
            <a:ext cx="11277600" cy="4351338"/>
          </a:xfrm>
        </p:spPr>
        <p:txBody>
          <a:bodyPr vert="horz" lIns="91440" tIns="45720" rIns="91440" bIns="45720" rtlCol="0" anchor="t">
            <a:noAutofit/>
          </a:bodyPr>
          <a:lstStyle/>
          <a:p>
            <a:pPr marL="342900"/>
            <a:r>
              <a:rPr lang="en-US" sz="2400">
                <a:latin typeface="Atkinson Hyperlegible"/>
                <a:ea typeface="Source Sans Pro"/>
                <a:cs typeface="Roboto"/>
              </a:rPr>
              <a:t>Trauma patients can have complex injuries and get worse or die very quickly.</a:t>
            </a:r>
          </a:p>
          <a:p>
            <a:pPr marL="342900"/>
            <a:r>
              <a:rPr lang="en-US" sz="2400">
                <a:solidFill>
                  <a:schemeClr val="accent2"/>
                </a:solidFill>
                <a:latin typeface="Atkinson Hyperlegible"/>
                <a:ea typeface="Source Sans Pro"/>
                <a:cs typeface="Roboto"/>
              </a:rPr>
              <a:t>High-risk conditions always require HANDOVER/TRANSFER </a:t>
            </a:r>
            <a:r>
              <a:rPr lang="en-US" sz="2400">
                <a:latin typeface="Atkinson Hyperlegible"/>
                <a:ea typeface="Source Sans Pro"/>
                <a:cs typeface="Roboto"/>
              </a:rPr>
              <a:t>to a specialist unit for ongoing care.</a:t>
            </a:r>
          </a:p>
          <a:p>
            <a:pPr marL="342900"/>
            <a:r>
              <a:rPr lang="en-US" sz="2400">
                <a:latin typeface="Atkinson Hyperlegible"/>
                <a:cs typeface="Roboto"/>
              </a:rPr>
              <a:t>Remember that if a patient required </a:t>
            </a:r>
            <a:r>
              <a:rPr lang="en-US" sz="2400">
                <a:solidFill>
                  <a:schemeClr val="tx1"/>
                </a:solidFill>
                <a:latin typeface="Atkinson Hyperlegible"/>
                <a:cs typeface="Roboto"/>
              </a:rPr>
              <a:t>OXYGEN </a:t>
            </a:r>
            <a:r>
              <a:rPr lang="en-US" sz="2400">
                <a:latin typeface="Atkinson Hyperlegible"/>
                <a:cs typeface="Roboto"/>
              </a:rPr>
              <a:t>arrange to continue it during transport and handover.</a:t>
            </a:r>
          </a:p>
          <a:p>
            <a:pPr marL="342900"/>
            <a:r>
              <a:rPr lang="en-US" sz="2400">
                <a:latin typeface="Atkinson Hyperlegible"/>
                <a:cs typeface="Roboto"/>
              </a:rPr>
              <a:t>Ensure </a:t>
            </a:r>
            <a:r>
              <a:rPr lang="en-US" sz="2400">
                <a:solidFill>
                  <a:schemeClr val="accent2"/>
                </a:solidFill>
                <a:latin typeface="Atkinson Hyperlegible"/>
                <a:cs typeface="Roboto"/>
              </a:rPr>
              <a:t>bleeding is controlled </a:t>
            </a:r>
            <a:r>
              <a:rPr lang="en-US" sz="2400">
                <a:solidFill>
                  <a:schemeClr val="tx1"/>
                </a:solidFill>
                <a:latin typeface="Atkinson Hyperlegible"/>
                <a:cs typeface="Roboto"/>
              </a:rPr>
              <a:t>and arrange for early blood transfusion</a:t>
            </a:r>
            <a:r>
              <a:rPr lang="en-US" sz="2400">
                <a:solidFill>
                  <a:schemeClr val="accent2"/>
                </a:solidFill>
                <a:latin typeface="Atkinson Hyperlegible"/>
                <a:cs typeface="Roboto"/>
              </a:rPr>
              <a:t>.</a:t>
            </a:r>
          </a:p>
          <a:p>
            <a:pPr marL="342900"/>
            <a:r>
              <a:rPr lang="en-US" sz="2400">
                <a:latin typeface="Atkinson Hyperlegible"/>
                <a:cs typeface="Roboto"/>
              </a:rPr>
              <a:t>If an injured person is displaying signs of shock, ensure treatment with</a:t>
            </a:r>
            <a:r>
              <a:rPr lang="en-US" sz="2400">
                <a:solidFill>
                  <a:srgbClr val="FF0000"/>
                </a:solidFill>
                <a:latin typeface="Atkinson Hyperlegible"/>
                <a:cs typeface="Roboto"/>
              </a:rPr>
              <a:t> </a:t>
            </a:r>
            <a:r>
              <a:rPr lang="en-US" sz="2400">
                <a:solidFill>
                  <a:schemeClr val="tx1"/>
                </a:solidFill>
                <a:latin typeface="Atkinson Hyperlegible"/>
                <a:cs typeface="Roboto"/>
              </a:rPr>
              <a:t>IV FLUIDS or blood </a:t>
            </a:r>
            <a:r>
              <a:rPr lang="en-US" sz="2400">
                <a:latin typeface="Atkinson Hyperlegible"/>
                <a:cs typeface="Roboto"/>
              </a:rPr>
              <a:t>is continued on transfer.</a:t>
            </a:r>
          </a:p>
          <a:p>
            <a:pPr marL="342900"/>
            <a:r>
              <a:rPr lang="en-US" sz="2400">
                <a:solidFill>
                  <a:schemeClr val="accent2"/>
                </a:solidFill>
                <a:latin typeface="Atkinson Hyperlegible" pitchFamily="2" charset="0"/>
                <a:cs typeface="Roboto"/>
              </a:rPr>
              <a:t>Communicate</a:t>
            </a:r>
            <a:r>
              <a:rPr lang="en-US" sz="2400">
                <a:latin typeface="Atkinson Hyperlegible" pitchFamily="2" charset="0"/>
                <a:cs typeface="Roboto"/>
              </a:rPr>
              <a:t> injuries, important medical problems and what has been done for the patient during handover/transfer. </a:t>
            </a:r>
            <a:endParaRPr lang="en-US" sz="2400">
              <a:latin typeface="Atkinson Hyperlegible" pitchFamily="2" charset="0"/>
            </a:endParaRPr>
          </a:p>
        </p:txBody>
      </p:sp>
    </p:spTree>
    <p:extLst>
      <p:ext uri="{BB962C8B-B14F-4D97-AF65-F5344CB8AC3E}">
        <p14:creationId xmlns:p14="http://schemas.microsoft.com/office/powerpoint/2010/main" val="1965795884"/>
      </p:ext>
    </p:extLst>
  </p:cSld>
  <p:clrMapOvr>
    <a:masterClrMapping/>
  </p:clrMapOvr>
  <mc:AlternateContent xmlns:mc="http://schemas.openxmlformats.org/markup-compatibility/2006" xmlns:p14="http://schemas.microsoft.com/office/powerpoint/2010/main">
    <mc:Choice Requires="p14">
      <p:transition spd="slow" p14:dur="2000" advTm="30258"/>
    </mc:Choice>
    <mc:Fallback xmlns="">
      <p:transition spd="slow" advTm="3025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1567" y="448469"/>
            <a:ext cx="10515600" cy="1325563"/>
          </a:xfrm>
        </p:spPr>
        <p:txBody>
          <a:bodyPr/>
          <a:lstStyle/>
          <a:p>
            <a:r>
              <a:rPr lang="en-US" sz="4000">
                <a:solidFill>
                  <a:schemeClr val="accent1">
                    <a:lumMod val="50000"/>
                  </a:schemeClr>
                </a:solidFill>
                <a:latin typeface="Atkinson Hyperlegible" pitchFamily="2" charset="0"/>
              </a:rPr>
              <a:t>REMEMBER</a:t>
            </a:r>
          </a:p>
        </p:txBody>
      </p:sp>
      <p:graphicFrame>
        <p:nvGraphicFramePr>
          <p:cNvPr id="7" name="Content Placeholder 2">
            <a:extLst>
              <a:ext uri="{FF2B5EF4-FFF2-40B4-BE49-F238E27FC236}">
                <a16:creationId xmlns:a16="http://schemas.microsoft.com/office/drawing/2014/main" id="{5202139A-42BB-F64E-B2DC-41CC6D44FD1D}"/>
              </a:ext>
            </a:extLst>
          </p:cNvPr>
          <p:cNvGraphicFramePr>
            <a:graphicFrameLocks noGrp="1"/>
          </p:cNvGraphicFramePr>
          <p:nvPr>
            <p:ph idx="4294967295"/>
            <p:extLst>
              <p:ext uri="{D42A27DB-BD31-4B8C-83A1-F6EECF244321}">
                <p14:modId xmlns:p14="http://schemas.microsoft.com/office/powerpoint/2010/main" val="1891063873"/>
              </p:ext>
            </p:extLst>
          </p:nvPr>
        </p:nvGraphicFramePr>
        <p:xfrm>
          <a:off x="681567" y="1690688"/>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0543117"/>
      </p:ext>
    </p:extLst>
  </p:cSld>
  <p:clrMapOvr>
    <a:masterClrMapping/>
  </p:clrMapOvr>
  <mc:AlternateContent xmlns:mc="http://schemas.openxmlformats.org/markup-compatibility/2006" xmlns:p14="http://schemas.microsoft.com/office/powerpoint/2010/main">
    <mc:Choice Requires="p14">
      <p:transition spd="slow" p14:dur="2000" advTm="21611"/>
    </mc:Choice>
    <mc:Fallback xmlns="">
      <p:transition spd="slow" advTm="2161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0A61-8DD4-90E3-0549-5ED52945F812}"/>
              </a:ext>
            </a:extLst>
          </p:cNvPr>
          <p:cNvSpPr>
            <a:spLocks noGrp="1"/>
          </p:cNvSpPr>
          <p:nvPr>
            <p:ph type="title"/>
          </p:nvPr>
        </p:nvSpPr>
        <p:spPr>
          <a:xfrm>
            <a:off x="404906" y="365125"/>
            <a:ext cx="10515600" cy="1325563"/>
          </a:xfrm>
        </p:spPr>
        <p:txBody>
          <a:bodyPr>
            <a:normAutofit/>
          </a:bodyPr>
          <a:lstStyle/>
          <a:p>
            <a:r>
              <a:rPr lang="en-US" sz="4000">
                <a:solidFill>
                  <a:schemeClr val="accent1">
                    <a:lumMod val="50000"/>
                  </a:schemeClr>
                </a:solidFill>
                <a:latin typeface="Atkinson Hyperlegible" pitchFamily="2" charset="0"/>
                <a:ea typeface="Source Sans Pro"/>
                <a:cs typeface="Roboto"/>
              </a:rPr>
              <a:t>Summary</a:t>
            </a:r>
            <a:endParaRPr lang="en-US" sz="4000">
              <a:solidFill>
                <a:schemeClr val="accent1">
                  <a:lumMod val="50000"/>
                </a:schemeClr>
              </a:solidFill>
              <a:latin typeface="Atkinson Hyperlegible" pitchFamily="2" charset="0"/>
            </a:endParaRPr>
          </a:p>
        </p:txBody>
      </p:sp>
      <p:sp>
        <p:nvSpPr>
          <p:cNvPr id="3" name="Content Placeholder 2">
            <a:extLst>
              <a:ext uri="{FF2B5EF4-FFF2-40B4-BE49-F238E27FC236}">
                <a16:creationId xmlns:a16="http://schemas.microsoft.com/office/drawing/2014/main" id="{5887CEEC-0934-AC2E-A716-86AAF7464919}"/>
              </a:ext>
            </a:extLst>
          </p:cNvPr>
          <p:cNvSpPr>
            <a:spLocks noGrp="1"/>
          </p:cNvSpPr>
          <p:nvPr>
            <p:ph idx="1"/>
          </p:nvPr>
        </p:nvSpPr>
        <p:spPr>
          <a:xfrm>
            <a:off x="479612" y="1683684"/>
            <a:ext cx="10515600" cy="4351338"/>
          </a:xfrm>
        </p:spPr>
        <p:txBody>
          <a:bodyPr vert="horz" lIns="91440" tIns="45720" rIns="91440" bIns="45720" rtlCol="0" anchor="t">
            <a:normAutofit/>
          </a:bodyPr>
          <a:lstStyle/>
          <a:p>
            <a:pPr marL="0" indent="0">
              <a:buNone/>
            </a:pPr>
            <a:r>
              <a:rPr lang="en-US" sz="2400">
                <a:solidFill>
                  <a:schemeClr val="tx1"/>
                </a:solidFill>
                <a:latin typeface="Atkinson Hyperlegible"/>
                <a:ea typeface="Source Sans Pro"/>
                <a:cs typeface="Arial"/>
              </a:rPr>
              <a:t>In this presentation, we have covered:</a:t>
            </a:r>
          </a:p>
          <a:p>
            <a:r>
              <a:rPr lang="en-US" sz="2400">
                <a:solidFill>
                  <a:srgbClr val="000000"/>
                </a:solidFill>
                <a:latin typeface="Atkinson Hyperlegible"/>
                <a:ea typeface="Source Sans Pro"/>
                <a:cs typeface="Arial"/>
              </a:rPr>
              <a:t>The trauma primary survey approach for conflict-related injury</a:t>
            </a:r>
            <a:endParaRPr lang="en-US" sz="2400">
              <a:solidFill>
                <a:srgbClr val="000000"/>
              </a:solidFill>
              <a:latin typeface="Atkinson Hyperlegible" pitchFamily="2" charset="0"/>
              <a:ea typeface="Source Sans Pro"/>
              <a:cs typeface="Arial"/>
            </a:endParaRPr>
          </a:p>
          <a:p>
            <a:r>
              <a:rPr lang="en-US" sz="2400">
                <a:solidFill>
                  <a:srgbClr val="000000"/>
                </a:solidFill>
                <a:latin typeface="Atkinson Hyperlegible"/>
                <a:ea typeface="Source Sans Pro"/>
                <a:cs typeface="Arial"/>
              </a:rPr>
              <a:t>The signs and symptoms of acute life-threatening conditions caused by penetrating trauma</a:t>
            </a:r>
            <a:endParaRPr lang="en-US" sz="2400">
              <a:solidFill>
                <a:srgbClr val="000000"/>
              </a:solidFill>
              <a:latin typeface="Atkinson Hyperlegible" pitchFamily="2" charset="0"/>
              <a:ea typeface="Source Sans Pro"/>
              <a:cs typeface="Arial"/>
            </a:endParaRPr>
          </a:p>
          <a:p>
            <a:r>
              <a:rPr lang="en-US" sz="2400">
                <a:solidFill>
                  <a:srgbClr val="000000"/>
                </a:solidFill>
                <a:latin typeface="Atkinson Hyperlegible"/>
                <a:ea typeface="Source Sans Pro"/>
                <a:cs typeface="Arial"/>
              </a:rPr>
              <a:t>Critical CABCDE actions for acute life-threatening conditions caused by penetrating trauma</a:t>
            </a:r>
            <a:endParaRPr lang="en-US" sz="2400">
              <a:solidFill>
                <a:srgbClr val="000000"/>
              </a:solidFill>
              <a:latin typeface="Atkinson Hyperlegible" pitchFamily="2" charset="0"/>
              <a:ea typeface="Source Sans Pro"/>
              <a:cs typeface="Arial"/>
            </a:endParaRPr>
          </a:p>
          <a:p>
            <a:endParaRPr lang="en-US" sz="2400">
              <a:latin typeface="Atkinson Hyperlegible" pitchFamily="2" charset="0"/>
              <a:cs typeface="Segoe UI"/>
            </a:endParaRPr>
          </a:p>
        </p:txBody>
      </p:sp>
      <p:sp>
        <p:nvSpPr>
          <p:cNvPr id="5" name="Google Shape;45;p1">
            <a:extLst>
              <a:ext uri="{FF2B5EF4-FFF2-40B4-BE49-F238E27FC236}">
                <a16:creationId xmlns:a16="http://schemas.microsoft.com/office/drawing/2014/main" id="{E48E06FA-F8ED-7E0C-33C8-C3B9CFBEA19B}"/>
              </a:ext>
            </a:extLst>
          </p:cNvPr>
          <p:cNvSpPr txBox="1">
            <a:spLocks noGrp="1"/>
          </p:cNvSpPr>
          <p:nvPr/>
        </p:nvSpPr>
        <p:spPr>
          <a:xfrm>
            <a:off x="0" y="1338241"/>
            <a:ext cx="12193740" cy="135635"/>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Tree>
    <p:extLst>
      <p:ext uri="{BB962C8B-B14F-4D97-AF65-F5344CB8AC3E}">
        <p14:creationId xmlns:p14="http://schemas.microsoft.com/office/powerpoint/2010/main" val="193268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0A61-8DD4-90E3-0549-5ED52945F812}"/>
              </a:ext>
            </a:extLst>
          </p:cNvPr>
          <p:cNvSpPr>
            <a:spLocks noGrp="1"/>
          </p:cNvSpPr>
          <p:nvPr>
            <p:ph type="title"/>
          </p:nvPr>
        </p:nvSpPr>
        <p:spPr>
          <a:xfrm>
            <a:off x="404906" y="365125"/>
            <a:ext cx="10515600" cy="1325563"/>
          </a:xfrm>
        </p:spPr>
        <p:txBody>
          <a:bodyPr>
            <a:normAutofit/>
          </a:bodyPr>
          <a:lstStyle/>
          <a:p>
            <a:r>
              <a:rPr lang="en-US" sz="4000">
                <a:solidFill>
                  <a:schemeClr val="accent1">
                    <a:lumMod val="50000"/>
                  </a:schemeClr>
                </a:solidFill>
                <a:latin typeface="Atkinson Hyperlegible" pitchFamily="2" charset="0"/>
                <a:ea typeface="Source Sans Pro"/>
                <a:cs typeface="Roboto"/>
              </a:rPr>
              <a:t>Objectives</a:t>
            </a:r>
            <a:endParaRPr lang="en-US" sz="4000">
              <a:solidFill>
                <a:schemeClr val="accent1">
                  <a:lumMod val="50000"/>
                </a:schemeClr>
              </a:solidFill>
              <a:latin typeface="Atkinson Hyperlegible" pitchFamily="2" charset="0"/>
            </a:endParaRPr>
          </a:p>
        </p:txBody>
      </p:sp>
      <p:sp>
        <p:nvSpPr>
          <p:cNvPr id="3" name="Content Placeholder 2">
            <a:extLst>
              <a:ext uri="{FF2B5EF4-FFF2-40B4-BE49-F238E27FC236}">
                <a16:creationId xmlns:a16="http://schemas.microsoft.com/office/drawing/2014/main" id="{5887CEEC-0934-AC2E-A716-86AAF7464919}"/>
              </a:ext>
            </a:extLst>
          </p:cNvPr>
          <p:cNvSpPr>
            <a:spLocks noGrp="1"/>
          </p:cNvSpPr>
          <p:nvPr>
            <p:ph idx="1"/>
          </p:nvPr>
        </p:nvSpPr>
        <p:spPr>
          <a:xfrm>
            <a:off x="491518" y="1784887"/>
            <a:ext cx="10515600" cy="4351338"/>
          </a:xfrm>
        </p:spPr>
        <p:txBody>
          <a:bodyPr vert="horz" lIns="91440" tIns="45720" rIns="91440" bIns="45720" rtlCol="0" anchor="t">
            <a:normAutofit/>
          </a:bodyPr>
          <a:lstStyle/>
          <a:p>
            <a:pPr marL="0" indent="0">
              <a:buNone/>
            </a:pPr>
            <a:r>
              <a:rPr lang="en-US" sz="2400">
                <a:solidFill>
                  <a:schemeClr val="tx1"/>
                </a:solidFill>
                <a:latin typeface="Atkinson Hyperlegible"/>
                <a:ea typeface="Source Sans Pro"/>
                <a:cs typeface="Arial"/>
              </a:rPr>
              <a:t>By the end of this presentation, you will be able to:</a:t>
            </a:r>
          </a:p>
          <a:p>
            <a:r>
              <a:rPr lang="en-US" sz="2400">
                <a:solidFill>
                  <a:srgbClr val="000000"/>
                </a:solidFill>
                <a:latin typeface="Atkinson Hyperlegible"/>
                <a:ea typeface="Source Sans Pro"/>
                <a:cs typeface="Arial"/>
              </a:rPr>
              <a:t>Describe the trauma primary survey approach for conflict-related injury</a:t>
            </a:r>
          </a:p>
          <a:p>
            <a:r>
              <a:rPr lang="en-US" sz="2400">
                <a:solidFill>
                  <a:srgbClr val="000000"/>
                </a:solidFill>
                <a:latin typeface="Atkinson Hyperlegible"/>
                <a:ea typeface="Source Sans Pro"/>
                <a:cs typeface="Arial"/>
              </a:rPr>
              <a:t>Identify signs and symptoms of acute life-threatening conditions</a:t>
            </a:r>
          </a:p>
          <a:p>
            <a:r>
              <a:rPr lang="en-US" sz="2400">
                <a:solidFill>
                  <a:srgbClr val="000000"/>
                </a:solidFill>
                <a:latin typeface="Atkinson Hyperlegible"/>
                <a:ea typeface="Source Sans Pro"/>
                <a:cs typeface="Arial"/>
              </a:rPr>
              <a:t>Identify critical CABCDE actions for penetrating injuries</a:t>
            </a:r>
          </a:p>
          <a:p>
            <a:endParaRPr lang="en-US" sz="2400">
              <a:solidFill>
                <a:srgbClr val="000000"/>
              </a:solidFill>
              <a:latin typeface="Atkinson Hyperlegible" pitchFamily="2" charset="0"/>
              <a:ea typeface="Source Sans Pro"/>
              <a:cs typeface="Arial"/>
            </a:endParaRPr>
          </a:p>
          <a:p>
            <a:endParaRPr lang="en-US" sz="2400">
              <a:solidFill>
                <a:srgbClr val="000000"/>
              </a:solidFill>
              <a:latin typeface="Atkinson Hyperlegible" pitchFamily="2" charset="0"/>
              <a:cs typeface="Segoe UI"/>
            </a:endParaRPr>
          </a:p>
        </p:txBody>
      </p:sp>
      <p:sp>
        <p:nvSpPr>
          <p:cNvPr id="5" name="Google Shape;45;p1">
            <a:extLst>
              <a:ext uri="{FF2B5EF4-FFF2-40B4-BE49-F238E27FC236}">
                <a16:creationId xmlns:a16="http://schemas.microsoft.com/office/drawing/2014/main" id="{E48E06FA-F8ED-7E0C-33C8-C3B9CFBEA19B}"/>
              </a:ext>
            </a:extLst>
          </p:cNvPr>
          <p:cNvSpPr txBox="1">
            <a:spLocks noGrp="1"/>
          </p:cNvSpPr>
          <p:nvPr/>
        </p:nvSpPr>
        <p:spPr>
          <a:xfrm>
            <a:off x="-1740" y="1450964"/>
            <a:ext cx="12193740" cy="135635"/>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Tree>
    <p:extLst>
      <p:ext uri="{BB962C8B-B14F-4D97-AF65-F5344CB8AC3E}">
        <p14:creationId xmlns:p14="http://schemas.microsoft.com/office/powerpoint/2010/main" val="177591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05D30-A5CA-544B-BE2A-DFCA5579ED5F}"/>
              </a:ext>
            </a:extLst>
          </p:cNvPr>
          <p:cNvSpPr>
            <a:spLocks noGrp="1"/>
          </p:cNvSpPr>
          <p:nvPr>
            <p:ph type="title"/>
          </p:nvPr>
        </p:nvSpPr>
        <p:spPr>
          <a:xfrm>
            <a:off x="669907" y="545979"/>
            <a:ext cx="10515600" cy="1325563"/>
          </a:xfrm>
        </p:spPr>
        <p:txBody>
          <a:bodyPr/>
          <a:lstStyle/>
          <a:p>
            <a:r>
              <a:rPr lang="en-NZ">
                <a:solidFill>
                  <a:schemeClr val="accent1">
                    <a:lumMod val="50000"/>
                  </a:schemeClr>
                </a:solidFill>
                <a:latin typeface="Atkinson Hyperlegible"/>
              </a:rPr>
              <a:t>Penetrating Injuries in Conflict Settings</a:t>
            </a:r>
            <a:endParaRPr lang="en-GB">
              <a:solidFill>
                <a:schemeClr val="accent1">
                  <a:lumMod val="50000"/>
                </a:schemeClr>
              </a:solidFill>
              <a:latin typeface="Atkinson Hyperlegible" pitchFamily="2" charset="0"/>
            </a:endParaRPr>
          </a:p>
        </p:txBody>
      </p:sp>
      <p:sp>
        <p:nvSpPr>
          <p:cNvPr id="3" name="Text Placeholder 2">
            <a:extLst>
              <a:ext uri="{FF2B5EF4-FFF2-40B4-BE49-F238E27FC236}">
                <a16:creationId xmlns:a16="http://schemas.microsoft.com/office/drawing/2014/main" id="{B7A0B912-7AF1-57F3-2795-D30383D7EAB1}"/>
              </a:ext>
            </a:extLst>
          </p:cNvPr>
          <p:cNvSpPr>
            <a:spLocks noGrp="1"/>
          </p:cNvSpPr>
          <p:nvPr>
            <p:ph type="body" idx="1"/>
          </p:nvPr>
        </p:nvSpPr>
        <p:spPr>
          <a:xfrm>
            <a:off x="385579" y="1961900"/>
            <a:ext cx="11354476" cy="2936196"/>
          </a:xfrm>
        </p:spPr>
        <p:txBody>
          <a:bodyPr>
            <a:normAutofit fontScale="92500"/>
          </a:bodyPr>
          <a:lstStyle/>
          <a:p>
            <a:r>
              <a:rPr lang="en-US" sz="2400">
                <a:solidFill>
                  <a:schemeClr val="tx1"/>
                </a:solidFill>
                <a:latin typeface="Atkinson Hyperlegible"/>
                <a:sym typeface="Calibri"/>
              </a:rPr>
              <a:t>Penetrating injuries are common in conflict trauma</a:t>
            </a:r>
            <a:r>
              <a:rPr lang="en-US" sz="2400">
                <a:solidFill>
                  <a:schemeClr val="tx1"/>
                </a:solidFill>
                <a:latin typeface="Atkinson Hyperlegible"/>
              </a:rPr>
              <a:t>.</a:t>
            </a:r>
          </a:p>
          <a:p>
            <a:r>
              <a:rPr lang="en-US" sz="2400">
                <a:solidFill>
                  <a:schemeClr val="tx1"/>
                </a:solidFill>
                <a:latin typeface="Atkinson Hyperlegible"/>
                <a:sym typeface="Calibri"/>
              </a:rPr>
              <a:t>Injuries can be caused by gunshot, missiles, fragments or shrapnel</a:t>
            </a:r>
            <a:r>
              <a:rPr lang="en-US" sz="2400">
                <a:solidFill>
                  <a:schemeClr val="tx1"/>
                </a:solidFill>
                <a:latin typeface="Atkinson Hyperlegible"/>
              </a:rPr>
              <a:t>. The object/s can pass through the body or remain inside. </a:t>
            </a:r>
            <a:endParaRPr lang="en-US" sz="2400">
              <a:solidFill>
                <a:schemeClr val="tx1"/>
              </a:solidFill>
              <a:latin typeface="Atkinson Hyperlegible" pitchFamily="2" charset="0"/>
            </a:endParaRPr>
          </a:p>
          <a:p>
            <a:r>
              <a:rPr lang="en-US" sz="2400">
                <a:solidFill>
                  <a:schemeClr val="tx1"/>
                </a:solidFill>
                <a:latin typeface="Atkinson Hyperlegible"/>
              </a:rPr>
              <a:t>There may be single or multiple penetrating wounds.</a:t>
            </a:r>
          </a:p>
          <a:p>
            <a:r>
              <a:rPr lang="en-US" sz="2400">
                <a:solidFill>
                  <a:schemeClr val="tx1"/>
                </a:solidFill>
                <a:latin typeface="Atkinson Hyperlegible"/>
              </a:rPr>
              <a:t>The location of the wound/s does not accurately predict the path of the projectile.</a:t>
            </a:r>
            <a:endParaRPr lang="en-GB" sz="2400">
              <a:solidFill>
                <a:schemeClr val="tx1"/>
              </a:solidFill>
              <a:latin typeface="Atkinson Hyperlegible"/>
            </a:endParaRPr>
          </a:p>
          <a:p>
            <a:r>
              <a:rPr lang="en-US" sz="2400">
                <a:solidFill>
                  <a:schemeClr val="tx1"/>
                </a:solidFill>
                <a:latin typeface="Atkinson Hyperlegible"/>
              </a:rPr>
              <a:t>Patients with penetrating injury may have sustained additional serious trauma (e.g., blast injury or burns). </a:t>
            </a:r>
            <a:endParaRPr lang="en-GB" sz="2400">
              <a:solidFill>
                <a:schemeClr val="tx1"/>
              </a:solidFill>
              <a:latin typeface="Atkinson Hyperlegible"/>
            </a:endParaRPr>
          </a:p>
          <a:p>
            <a:endParaRPr lang="en-US" sz="2400">
              <a:solidFill>
                <a:schemeClr val="tx1"/>
              </a:solidFill>
              <a:latin typeface="Atkinson Hyperlegible"/>
            </a:endParaRPr>
          </a:p>
        </p:txBody>
      </p:sp>
      <p:pic>
        <p:nvPicPr>
          <p:cNvPr id="4" name="Google Shape;123;p7">
            <a:extLst>
              <a:ext uri="{FF2B5EF4-FFF2-40B4-BE49-F238E27FC236}">
                <a16:creationId xmlns:a16="http://schemas.microsoft.com/office/drawing/2014/main" id="{A6A438DF-D5E9-44DE-2253-58CE18E8CC03}"/>
              </a:ext>
            </a:extLst>
          </p:cNvPr>
          <p:cNvPicPr preferRelativeResize="0"/>
          <p:nvPr/>
        </p:nvPicPr>
        <p:blipFill rotWithShape="1">
          <a:blip r:embed="rId3">
            <a:alphaModFix/>
          </a:blip>
          <a:srcRect/>
          <a:stretch/>
        </p:blipFill>
        <p:spPr>
          <a:xfrm>
            <a:off x="8178299" y="4799847"/>
            <a:ext cx="3281656" cy="1426174"/>
          </a:xfrm>
          <a:prstGeom prst="rect">
            <a:avLst/>
          </a:prstGeom>
          <a:noFill/>
          <a:ln>
            <a:noFill/>
          </a:ln>
        </p:spPr>
      </p:pic>
      <p:sp>
        <p:nvSpPr>
          <p:cNvPr id="6" name="TextBox 5">
            <a:extLst>
              <a:ext uri="{FF2B5EF4-FFF2-40B4-BE49-F238E27FC236}">
                <a16:creationId xmlns:a16="http://schemas.microsoft.com/office/drawing/2014/main" id="{DB68B810-7E0D-5AFB-F3F9-8722B1AF47E8}"/>
              </a:ext>
            </a:extLst>
          </p:cNvPr>
          <p:cNvSpPr txBox="1"/>
          <p:nvPr/>
        </p:nvSpPr>
        <p:spPr>
          <a:xfrm>
            <a:off x="385579" y="5402799"/>
            <a:ext cx="812385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ED7D31"/>
                </a:solidFill>
                <a:latin typeface="Atkinson Hyperlegible"/>
              </a:rPr>
              <a:t>A systematic </a:t>
            </a:r>
            <a:r>
              <a:rPr lang="en-US" sz="2400" err="1">
                <a:solidFill>
                  <a:srgbClr val="ED7D31"/>
                </a:solidFill>
                <a:latin typeface="Atkinson Hyperlegible"/>
              </a:rPr>
              <a:t>CABCDE</a:t>
            </a:r>
            <a:r>
              <a:rPr lang="en-US" sz="2400">
                <a:solidFill>
                  <a:srgbClr val="ED7D31"/>
                </a:solidFill>
                <a:latin typeface="Atkinson Hyperlegible"/>
              </a:rPr>
              <a:t> approach is required for all patients with any penetrating injuries!​</a:t>
            </a:r>
            <a:endParaRPr lang="en-US" sz="2400"/>
          </a:p>
        </p:txBody>
      </p:sp>
    </p:spTree>
    <p:extLst>
      <p:ext uri="{BB962C8B-B14F-4D97-AF65-F5344CB8AC3E}">
        <p14:creationId xmlns:p14="http://schemas.microsoft.com/office/powerpoint/2010/main" val="209489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94469162"/>
              </p:ext>
            </p:extLst>
          </p:nvPr>
        </p:nvGraphicFramePr>
        <p:xfrm>
          <a:off x="367145" y="1934840"/>
          <a:ext cx="11367521" cy="4507013"/>
        </p:xfrm>
        <a:graphic>
          <a:graphicData uri="http://schemas.openxmlformats.org/drawingml/2006/table">
            <a:tbl>
              <a:tblPr firstRow="1" bandRow="1">
                <a:tableStyleId>{2D5ABB26-0587-4C30-8999-92F81FD0307C}</a:tableStyleId>
              </a:tblPr>
              <a:tblGrid>
                <a:gridCol w="2194560">
                  <a:extLst>
                    <a:ext uri="{9D8B030D-6E8A-4147-A177-3AD203B41FA5}">
                      <a16:colId xmlns:a16="http://schemas.microsoft.com/office/drawing/2014/main" val="1637837890"/>
                    </a:ext>
                  </a:extLst>
                </a:gridCol>
                <a:gridCol w="2164079">
                  <a:extLst>
                    <a:ext uri="{9D8B030D-6E8A-4147-A177-3AD203B41FA5}">
                      <a16:colId xmlns:a16="http://schemas.microsoft.com/office/drawing/2014/main" val="20000"/>
                    </a:ext>
                  </a:extLst>
                </a:gridCol>
                <a:gridCol w="2423663">
                  <a:extLst>
                    <a:ext uri="{9D8B030D-6E8A-4147-A177-3AD203B41FA5}">
                      <a16:colId xmlns:a16="http://schemas.microsoft.com/office/drawing/2014/main" val="20001"/>
                    </a:ext>
                  </a:extLst>
                </a:gridCol>
                <a:gridCol w="2419978">
                  <a:extLst>
                    <a:ext uri="{9D8B030D-6E8A-4147-A177-3AD203B41FA5}">
                      <a16:colId xmlns:a16="http://schemas.microsoft.com/office/drawing/2014/main" val="20002"/>
                    </a:ext>
                  </a:extLst>
                </a:gridCol>
                <a:gridCol w="2165241">
                  <a:extLst>
                    <a:ext uri="{9D8B030D-6E8A-4147-A177-3AD203B41FA5}">
                      <a16:colId xmlns:a16="http://schemas.microsoft.com/office/drawing/2014/main" val="20003"/>
                    </a:ext>
                  </a:extLst>
                </a:gridCol>
              </a:tblGrid>
              <a:tr h="1123733">
                <a:tc>
                  <a:txBody>
                    <a:bodyPr/>
                    <a:lstStyle/>
                    <a:p>
                      <a:pPr lvl="0">
                        <a:buNone/>
                      </a:pPr>
                      <a:endParaRPr lang="en-US" sz="2400">
                        <a:latin typeface="Atkinson Hyperlegible"/>
                        <a:ea typeface="Source Sans Pro"/>
                        <a:cs typeface="Aharoni"/>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US" sz="2400">
                        <a:latin typeface="Atkinson Hyperlegible" pitchFamily="2" charset="0"/>
                        <a:ea typeface="Source Sans Pro" panose="020B0503030403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Atkinson Hyperlegible" pitchFamily="2" charset="0"/>
                        <a:ea typeface="Source Sans Pro" panose="020B0503030403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Atkinson Hyperlegible" pitchFamily="2" charset="0"/>
                        <a:ea typeface="Source Sans Pro" panose="020B0503030403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Atkinson Hyperlegible" pitchFamily="2" charset="0"/>
                        <a:ea typeface="Source Sans Pro" panose="020B0503030403020204" pitchFamily="34" charset="0"/>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57888">
                <a:tc>
                  <a:txBody>
                    <a:bodyPr/>
                    <a:lstStyle/>
                    <a:p>
                      <a:pPr marL="285750" lvl="0" indent="-285750" algn="l">
                        <a:buClr>
                          <a:srgbClr val="000000"/>
                        </a:buClr>
                        <a:buFont typeface="Arial,Sans-Serif"/>
                        <a:buChar char="•"/>
                      </a:pPr>
                      <a:r>
                        <a:rPr lang="en-US" sz="2400" b="0" i="0" u="none" strike="noStrike" noProof="0" err="1">
                          <a:solidFill>
                            <a:srgbClr val="000000"/>
                          </a:solidFill>
                          <a:latin typeface="Atkinson Hyperlegible"/>
                        </a:rPr>
                        <a:t>CatastrophicBleeding</a:t>
                      </a:r>
                      <a:endParaRPr lang="en-US" err="1"/>
                    </a:p>
                    <a:p>
                      <a:pPr marL="342900" lvl="0" indent="-342900" algn="l" defTabSz="914400">
                        <a:lnSpc>
                          <a:spcPct val="100000"/>
                        </a:lnSpc>
                        <a:spcBef>
                          <a:spcPts val="0"/>
                        </a:spcBef>
                        <a:spcAft>
                          <a:spcPts val="0"/>
                        </a:spcAft>
                        <a:buFont typeface="Arial"/>
                        <a:buChar char="•"/>
                        <a:tabLst/>
                        <a:defRPr/>
                      </a:pPr>
                      <a:endParaRPr lang="en-US" sz="2400" b="0">
                        <a:latin typeface="Atkinson Hyperlegible"/>
                        <a:ea typeface="Source Sans Pro"/>
                        <a:cs typeface="Aharoni"/>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85750" indent="-285750">
                        <a:buFont typeface="Arial" charset="0"/>
                        <a:buChar char="•"/>
                      </a:pPr>
                      <a:r>
                        <a:rPr lang="en-US" sz="2400" b="0">
                          <a:latin typeface="Atkinson Hyperlegible"/>
                          <a:ea typeface="Source Sans Pro"/>
                          <a:cs typeface="Aharoni"/>
                        </a:rPr>
                        <a:t>Obstruction: foreign body</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400" b="0">
                          <a:latin typeface="Atkinson Hyperlegible"/>
                          <a:ea typeface="Source Sans Pro"/>
                          <a:cs typeface="Aharoni"/>
                        </a:rPr>
                        <a:t>Obstruction:</a:t>
                      </a:r>
                      <a:r>
                        <a:rPr lang="en-US" sz="2400" b="0" baseline="0">
                          <a:latin typeface="Atkinson Hyperlegible"/>
                          <a:ea typeface="Source Sans Pro"/>
                          <a:cs typeface="Aharoni"/>
                        </a:rPr>
                        <a:t> </a:t>
                      </a:r>
                      <a:r>
                        <a:rPr lang="en-US" sz="2400" b="0">
                          <a:latin typeface="Atkinson Hyperlegible"/>
                          <a:ea typeface="Source Sans Pro"/>
                          <a:cs typeface="Aharoni"/>
                        </a:rPr>
                        <a:t>trauma</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400" b="0">
                          <a:latin typeface="Atkinson Hyperlegible"/>
                          <a:ea typeface="Source Sans Pro"/>
                          <a:cs typeface="Aharoni"/>
                        </a:rPr>
                        <a:t>Obstruction: neck </a:t>
                      </a:r>
                      <a:r>
                        <a:rPr lang="en-US" sz="2400" b="0" err="1">
                          <a:latin typeface="Atkinson Hyperlegible"/>
                          <a:ea typeface="Source Sans Pro"/>
                          <a:cs typeface="Aharoni"/>
                        </a:rPr>
                        <a:t>haematoma</a:t>
                      </a:r>
                      <a:endParaRPr lang="en-US" sz="2400" b="0">
                        <a:latin typeface="Atkinson Hyperlegible"/>
                        <a:ea typeface="Source Sans Pro"/>
                        <a:cs typeface="Aharon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charset="0"/>
                        <a:buChar char="•"/>
                      </a:pPr>
                      <a:r>
                        <a:rPr lang="en-US" sz="2400" b="0">
                          <a:latin typeface="Atkinson Hyperlegible"/>
                          <a:ea typeface="Source Sans Pro"/>
                          <a:cs typeface="Aharoni"/>
                        </a:rPr>
                        <a:t>Tension pneumothorax</a:t>
                      </a:r>
                    </a:p>
                    <a:p>
                      <a:pPr marL="285750" indent="-285750">
                        <a:buFont typeface="Arial" charset="0"/>
                        <a:buChar char="•"/>
                      </a:pPr>
                      <a:r>
                        <a:rPr lang="en-US" sz="2400" b="0" baseline="0">
                          <a:latin typeface="Atkinson Hyperlegible"/>
                          <a:ea typeface="Source Sans Pro"/>
                          <a:cs typeface="Aharoni"/>
                        </a:rPr>
                        <a:t>Large </a:t>
                      </a:r>
                      <a:r>
                        <a:rPr lang="en-US" sz="2400" b="0" baseline="0" err="1">
                          <a:latin typeface="Atkinson Hyperlegible"/>
                          <a:ea typeface="Source Sans Pro"/>
                          <a:cs typeface="Aharoni"/>
                        </a:rPr>
                        <a:t>haemothorax</a:t>
                      </a:r>
                      <a:endParaRPr lang="en-US" sz="2400" b="0" baseline="0">
                        <a:latin typeface="Atkinson Hyperlegible"/>
                        <a:ea typeface="Source Sans Pro"/>
                        <a:cs typeface="Aharon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charset="0"/>
                        <a:buChar char="•"/>
                      </a:pPr>
                      <a:r>
                        <a:rPr lang="en-US" sz="2400" b="0">
                          <a:latin typeface="Atkinson Hyperlegible"/>
                          <a:ea typeface="Source Sans Pro"/>
                          <a:cs typeface="Aharoni"/>
                        </a:rPr>
                        <a:t>Cardiac arrest</a:t>
                      </a:r>
                    </a:p>
                    <a:p>
                      <a:pPr marL="285750" indent="-285750">
                        <a:buFont typeface="Arial" charset="0"/>
                        <a:buChar char="•"/>
                      </a:pPr>
                      <a:r>
                        <a:rPr lang="en-US" sz="2400" b="0">
                          <a:latin typeface="Atkinson Hyperlegible"/>
                          <a:ea typeface="Source Sans Pro"/>
                          <a:cs typeface="Aharoni"/>
                        </a:rPr>
                        <a:t>Shock</a:t>
                      </a:r>
                    </a:p>
                    <a:p>
                      <a:pPr marL="285750" indent="-285750">
                        <a:buFont typeface="Arial" charset="0"/>
                        <a:buChar char="•"/>
                      </a:pPr>
                      <a:r>
                        <a:rPr lang="en-US" sz="2400" b="0">
                          <a:latin typeface="Atkinson Hyperlegible"/>
                          <a:ea typeface="Source Sans Pro"/>
                          <a:cs typeface="Aharoni"/>
                        </a:rPr>
                        <a:t>Major bleeding</a:t>
                      </a:r>
                    </a:p>
                    <a:p>
                      <a:pPr marL="285750" indent="-285750">
                        <a:buFont typeface="Arial" charset="0"/>
                        <a:buChar char="•"/>
                      </a:pPr>
                      <a:r>
                        <a:rPr lang="en-US" sz="2400" b="0">
                          <a:latin typeface="Atkinson Hyperlegible"/>
                          <a:ea typeface="Source Sans Pro"/>
                          <a:cs typeface="Aharoni"/>
                        </a:rPr>
                        <a:t>Pericardial</a:t>
                      </a:r>
                      <a:r>
                        <a:rPr lang="en-US" sz="2400" b="0" baseline="0">
                          <a:latin typeface="Atkinson Hyperlegible"/>
                          <a:ea typeface="Source Sans Pro"/>
                          <a:cs typeface="Aharoni"/>
                        </a:rPr>
                        <a:t> Tamponade</a:t>
                      </a:r>
                      <a:endParaRPr lang="en-US" sz="2400" b="0">
                        <a:latin typeface="Atkinson Hyperlegible"/>
                        <a:ea typeface="Source Sans Pro"/>
                        <a:cs typeface="Aharon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charset="0"/>
                        <a:buChar char="•"/>
                      </a:pPr>
                      <a:r>
                        <a:rPr lang="en-US" sz="2400" b="0">
                          <a:latin typeface="Atkinson Hyperlegible"/>
                          <a:ea typeface="Source Sans Pro"/>
                          <a:cs typeface="Aharoni"/>
                        </a:rPr>
                        <a:t>Increased</a:t>
                      </a:r>
                      <a:r>
                        <a:rPr lang="en-US" sz="2400" b="0" baseline="0">
                          <a:latin typeface="Atkinson Hyperlegible"/>
                          <a:ea typeface="Source Sans Pro"/>
                          <a:cs typeface="Aharoni"/>
                        </a:rPr>
                        <a:t> pressure on the brain (head injury)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charset="0"/>
                        <a:buChar char="•"/>
                        <a:tabLst/>
                        <a:defRPr/>
                      </a:pPr>
                      <a:r>
                        <a:rPr lang="en-US" sz="2400" b="0" baseline="0">
                          <a:latin typeface="Atkinson Hyperlegible"/>
                          <a:ea typeface="Source Sans Pro"/>
                          <a:cs typeface="Aharoni"/>
                        </a:rPr>
                        <a:t>Seizures/ convulsions (head injury)</a:t>
                      </a:r>
                      <a:endParaRPr lang="en-US" sz="2400" b="0" baseline="0">
                        <a:solidFill>
                          <a:srgbClr val="FF0000"/>
                        </a:solidFill>
                        <a:latin typeface="Atkinson Hyperlegible"/>
                        <a:ea typeface="Source Sans Pro"/>
                        <a:cs typeface="Aharoni"/>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charset="0"/>
                        <a:buChar char="•"/>
                        <a:tabLst/>
                        <a:defRPr/>
                      </a:pPr>
                      <a:r>
                        <a:rPr lang="en-US" sz="2400" b="0">
                          <a:solidFill>
                            <a:schemeClr val="tx1"/>
                          </a:solidFill>
                          <a:latin typeface="Atkinson Hyperlegible"/>
                          <a:ea typeface="Source Sans Pro"/>
                          <a:cs typeface="Aharoni"/>
                        </a:rPr>
                        <a:t>Cervical spine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276219" y="91655"/>
            <a:ext cx="10515600" cy="1325563"/>
          </a:xfrm>
        </p:spPr>
        <p:txBody>
          <a:bodyPr>
            <a:normAutofit/>
          </a:bodyPr>
          <a:lstStyle/>
          <a:p>
            <a:r>
              <a:rPr lang="en-US" sz="4000">
                <a:solidFill>
                  <a:srgbClr val="1F3864"/>
                </a:solidFill>
                <a:latin typeface="Atkinson Hyperlegible" pitchFamily="2" charset="0"/>
                <a:ea typeface="Source Sans Pro"/>
                <a:cs typeface="Roboto"/>
              </a:rPr>
              <a:t>Life-Threatening Conditions </a:t>
            </a:r>
          </a:p>
        </p:txBody>
      </p:sp>
      <p:sp>
        <p:nvSpPr>
          <p:cNvPr id="4" name="Text Placeholder 3">
            <a:extLst>
              <a:ext uri="{FF2B5EF4-FFF2-40B4-BE49-F238E27FC236}">
                <a16:creationId xmlns:a16="http://schemas.microsoft.com/office/drawing/2014/main" id="{744F3410-1BBE-4E70-ACCD-FFD34F6F7CB2}"/>
              </a:ext>
            </a:extLst>
          </p:cNvPr>
          <p:cNvSpPr>
            <a:spLocks noGrp="1"/>
          </p:cNvSpPr>
          <p:nvPr>
            <p:ph type="body" idx="1"/>
          </p:nvPr>
        </p:nvSpPr>
        <p:spPr>
          <a:xfrm>
            <a:off x="-204335" y="1192284"/>
            <a:ext cx="12168116" cy="1672705"/>
          </a:xfrm>
        </p:spPr>
        <p:txBody>
          <a:bodyPr/>
          <a:lstStyle/>
          <a:p>
            <a:pPr marL="114300" indent="0" algn="ctr">
              <a:buNone/>
            </a:pPr>
            <a:r>
              <a:rPr lang="en-NZ"/>
              <a:t>These life-threatening conditions may be caused by penetrating trauma!</a:t>
            </a:r>
            <a:endParaRPr lang="en-GB"/>
          </a:p>
        </p:txBody>
      </p:sp>
      <p:pic>
        <p:nvPicPr>
          <p:cNvPr id="6" name="Google Shape;378;p34" descr="A picture containing icon&#10;&#10;Description automatically generated">
            <a:extLst>
              <a:ext uri="{FF2B5EF4-FFF2-40B4-BE49-F238E27FC236}">
                <a16:creationId xmlns:a16="http://schemas.microsoft.com/office/drawing/2014/main" id="{F87CA34E-2697-30BC-3C26-4A378990355C}"/>
              </a:ext>
            </a:extLst>
          </p:cNvPr>
          <p:cNvPicPr preferRelativeResize="0"/>
          <p:nvPr/>
        </p:nvPicPr>
        <p:blipFill rotWithShape="1">
          <a:blip r:embed="rId3">
            <a:alphaModFix/>
          </a:blip>
          <a:srcRect/>
          <a:stretch/>
        </p:blipFill>
        <p:spPr>
          <a:xfrm>
            <a:off x="2733815" y="2044702"/>
            <a:ext cx="1842855" cy="984539"/>
          </a:xfrm>
          <a:prstGeom prst="rect">
            <a:avLst/>
          </a:prstGeom>
          <a:noFill/>
          <a:ln>
            <a:noFill/>
          </a:ln>
        </p:spPr>
      </p:pic>
      <p:pic>
        <p:nvPicPr>
          <p:cNvPr id="8" name="Google Shape;379;p34" descr="Icon&#10;&#10;Description automatically generated">
            <a:extLst>
              <a:ext uri="{FF2B5EF4-FFF2-40B4-BE49-F238E27FC236}">
                <a16:creationId xmlns:a16="http://schemas.microsoft.com/office/drawing/2014/main" id="{7F9FAFE6-292C-373F-1BFC-A0E357AB6F25}"/>
              </a:ext>
            </a:extLst>
          </p:cNvPr>
          <p:cNvPicPr preferRelativeResize="0"/>
          <p:nvPr/>
        </p:nvPicPr>
        <p:blipFill rotWithShape="1">
          <a:blip r:embed="rId4">
            <a:alphaModFix/>
          </a:blip>
          <a:srcRect/>
          <a:stretch/>
        </p:blipFill>
        <p:spPr>
          <a:xfrm>
            <a:off x="5129490" y="1977968"/>
            <a:ext cx="1864541" cy="1033057"/>
          </a:xfrm>
          <a:prstGeom prst="rect">
            <a:avLst/>
          </a:prstGeom>
          <a:noFill/>
          <a:ln>
            <a:noFill/>
          </a:ln>
        </p:spPr>
      </p:pic>
      <p:pic>
        <p:nvPicPr>
          <p:cNvPr id="16" name="Google Shape;380;p34" descr="A picture containing icon&#10;&#10;Description automatically generated">
            <a:extLst>
              <a:ext uri="{FF2B5EF4-FFF2-40B4-BE49-F238E27FC236}">
                <a16:creationId xmlns:a16="http://schemas.microsoft.com/office/drawing/2014/main" id="{D8EA475C-F3E0-BD81-BFF3-D3545688DC35}"/>
              </a:ext>
            </a:extLst>
          </p:cNvPr>
          <p:cNvPicPr preferRelativeResize="0"/>
          <p:nvPr/>
        </p:nvPicPr>
        <p:blipFill rotWithShape="1">
          <a:blip r:embed="rId5">
            <a:alphaModFix/>
          </a:blip>
          <a:srcRect/>
          <a:stretch/>
        </p:blipFill>
        <p:spPr>
          <a:xfrm>
            <a:off x="506791" y="1985225"/>
            <a:ext cx="1849481" cy="974726"/>
          </a:xfrm>
          <a:prstGeom prst="rect">
            <a:avLst/>
          </a:prstGeom>
          <a:noFill/>
          <a:ln>
            <a:noFill/>
          </a:ln>
        </p:spPr>
      </p:pic>
      <p:pic>
        <p:nvPicPr>
          <p:cNvPr id="18" name="Google Shape;381;p34" descr="A picture containing logo&#10;&#10;Description automatically generated">
            <a:extLst>
              <a:ext uri="{FF2B5EF4-FFF2-40B4-BE49-F238E27FC236}">
                <a16:creationId xmlns:a16="http://schemas.microsoft.com/office/drawing/2014/main" id="{5B3D5002-7B39-28B4-50C8-2B8451F489D0}"/>
              </a:ext>
            </a:extLst>
          </p:cNvPr>
          <p:cNvPicPr preferRelativeResize="0"/>
          <p:nvPr/>
        </p:nvPicPr>
        <p:blipFill rotWithShape="1">
          <a:blip r:embed="rId6">
            <a:alphaModFix/>
          </a:blip>
          <a:srcRect/>
          <a:stretch/>
        </p:blipFill>
        <p:spPr>
          <a:xfrm>
            <a:off x="9825082" y="2048876"/>
            <a:ext cx="1804414" cy="962354"/>
          </a:xfrm>
          <a:prstGeom prst="rect">
            <a:avLst/>
          </a:prstGeom>
          <a:noFill/>
          <a:ln>
            <a:noFill/>
          </a:ln>
        </p:spPr>
      </p:pic>
      <p:pic>
        <p:nvPicPr>
          <p:cNvPr id="3" name="Google Shape;380;p34" descr="A picture containing icon&#10;&#10;Description automatically generated">
            <a:extLst>
              <a:ext uri="{FF2B5EF4-FFF2-40B4-BE49-F238E27FC236}">
                <a16:creationId xmlns:a16="http://schemas.microsoft.com/office/drawing/2014/main" id="{903FB3CC-6321-39E4-C3CA-F27FCC02DD93}"/>
              </a:ext>
            </a:extLst>
          </p:cNvPr>
          <p:cNvPicPr preferRelativeResize="0"/>
          <p:nvPr/>
        </p:nvPicPr>
        <p:blipFill rotWithShape="1">
          <a:blip r:embed="rId5">
            <a:alphaModFix/>
          </a:blip>
          <a:srcRect/>
          <a:stretch/>
        </p:blipFill>
        <p:spPr>
          <a:xfrm>
            <a:off x="7539695" y="2028826"/>
            <a:ext cx="1849481" cy="974726"/>
          </a:xfrm>
          <a:prstGeom prst="rect">
            <a:avLst/>
          </a:prstGeom>
          <a:noFill/>
          <a:ln>
            <a:noFill/>
          </a:ln>
        </p:spPr>
      </p:pic>
    </p:spTree>
    <p:extLst>
      <p:ext uri="{BB962C8B-B14F-4D97-AF65-F5344CB8AC3E}">
        <p14:creationId xmlns:p14="http://schemas.microsoft.com/office/powerpoint/2010/main" val="1314825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a:solidFill>
                  <a:schemeClr val="accent1">
                    <a:lumMod val="50000"/>
                  </a:schemeClr>
                </a:solidFill>
                <a:latin typeface="Atkinson Hyperlegible" pitchFamily="2" charset="0"/>
              </a:rPr>
              <a:t>Trauma Primary Survey 	</a:t>
            </a:r>
            <a:endParaRPr sz="4000">
              <a:solidFill>
                <a:schemeClr val="accent1">
                  <a:lumMod val="50000"/>
                </a:schemeClr>
              </a:solidFill>
              <a:latin typeface="Atkinson Hyperlegible" pitchFamily="2" charset="0"/>
            </a:endParaRPr>
          </a:p>
        </p:txBody>
      </p:sp>
      <p:sp>
        <p:nvSpPr>
          <p:cNvPr id="105" name="Google Shape;105;p5"/>
          <p:cNvSpPr txBox="1">
            <a:spLocks noGrp="1"/>
          </p:cNvSpPr>
          <p:nvPr>
            <p:ph type="body" idx="1"/>
          </p:nvPr>
        </p:nvSpPr>
        <p:spPr>
          <a:xfrm>
            <a:off x="838200" y="1825625"/>
            <a:ext cx="1004993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000"/>
              <a:buNone/>
            </a:pPr>
            <a:r>
              <a:rPr lang="en-US">
                <a:solidFill>
                  <a:schemeClr val="accent2"/>
                </a:solidFill>
                <a:latin typeface="Atkinson Hyperlegible" pitchFamily="2" charset="0"/>
                <a:sym typeface="Calibri"/>
              </a:rPr>
              <a:t>REMEMBER</a:t>
            </a:r>
            <a:r>
              <a:rPr lang="en-US" sz="2400">
                <a:solidFill>
                  <a:schemeClr val="dk1"/>
                </a:solidFill>
                <a:latin typeface="Atkinson Hyperlegible" pitchFamily="2" charset="0"/>
                <a:sym typeface="Calibri"/>
              </a:rPr>
              <a:t> </a:t>
            </a:r>
            <a:r>
              <a:rPr lang="en-US" sz="2400">
                <a:latin typeface="Atkinson Hyperlegible" pitchFamily="2" charset="0"/>
                <a:sym typeface="Calibri"/>
              </a:rPr>
              <a:t>…………</a:t>
            </a:r>
            <a:endParaRPr sz="2400">
              <a:latin typeface="Atkinson Hyperlegible" pitchFamily="2" charset="0"/>
            </a:endParaRPr>
          </a:p>
          <a:p>
            <a:pPr marL="0" lvl="0" indent="0" algn="l" rtl="0">
              <a:lnSpc>
                <a:spcPct val="90000"/>
              </a:lnSpc>
              <a:spcBef>
                <a:spcPts val="0"/>
              </a:spcBef>
              <a:spcAft>
                <a:spcPts val="0"/>
              </a:spcAft>
              <a:buClr>
                <a:schemeClr val="dk1"/>
              </a:buClr>
              <a:buSzPts val="700"/>
              <a:buNone/>
            </a:pPr>
            <a:endParaRPr sz="2400">
              <a:latin typeface="Atkinson Hyperlegible" pitchFamily="2" charset="0"/>
              <a:sym typeface="Calibri"/>
            </a:endParaRPr>
          </a:p>
          <a:p>
            <a:pPr marL="0" lvl="0" indent="0" algn="l" rtl="0">
              <a:lnSpc>
                <a:spcPct val="90000"/>
              </a:lnSpc>
              <a:spcBef>
                <a:spcPts val="0"/>
              </a:spcBef>
              <a:spcAft>
                <a:spcPts val="0"/>
              </a:spcAft>
              <a:buClr>
                <a:schemeClr val="dk1"/>
              </a:buClr>
              <a:buSzPts val="700"/>
              <a:buNone/>
            </a:pPr>
            <a:r>
              <a:rPr lang="en-US" sz="2400">
                <a:solidFill>
                  <a:schemeClr val="dk1"/>
                </a:solidFill>
                <a:latin typeface="Atkinson Hyperlegible" pitchFamily="2" charset="0"/>
                <a:sym typeface="Calibri"/>
              </a:rPr>
              <a:t>People who initially appear uninjured may have hidden life-threatening injuries such as internal bleeding.</a:t>
            </a:r>
            <a:endParaRPr sz="2400">
              <a:latin typeface="Atkinson Hyperlegible" pitchFamily="2" charset="0"/>
            </a:endParaRPr>
          </a:p>
          <a:p>
            <a:pPr marL="0" lvl="0" indent="0" algn="l" rtl="0">
              <a:lnSpc>
                <a:spcPct val="90000"/>
              </a:lnSpc>
              <a:spcBef>
                <a:spcPts val="0"/>
              </a:spcBef>
              <a:spcAft>
                <a:spcPts val="0"/>
              </a:spcAft>
              <a:buClr>
                <a:schemeClr val="dk1"/>
              </a:buClr>
              <a:buSzPts val="700"/>
              <a:buNone/>
            </a:pPr>
            <a:endParaRPr sz="2400">
              <a:solidFill>
                <a:schemeClr val="dk1"/>
              </a:solidFill>
              <a:latin typeface="Atkinson Hyperlegible" pitchFamily="2" charset="0"/>
              <a:sym typeface="Calibri"/>
            </a:endParaRPr>
          </a:p>
          <a:p>
            <a:pPr marL="0" lvl="0" indent="0" algn="l" rtl="0">
              <a:lnSpc>
                <a:spcPct val="90000"/>
              </a:lnSpc>
              <a:spcBef>
                <a:spcPts val="0"/>
              </a:spcBef>
              <a:spcAft>
                <a:spcPts val="0"/>
              </a:spcAft>
              <a:buClr>
                <a:schemeClr val="dk1"/>
              </a:buClr>
              <a:buSzPts val="700"/>
              <a:buNone/>
            </a:pPr>
            <a:r>
              <a:rPr lang="en-US" sz="2400">
                <a:solidFill>
                  <a:schemeClr val="dk1"/>
                </a:solidFill>
                <a:latin typeface="Atkinson Hyperlegible" pitchFamily="2" charset="0"/>
                <a:sym typeface="Calibri"/>
              </a:rPr>
              <a:t>It is very important to reassess trauma patients frequently using the primary survey (repeat often). </a:t>
            </a:r>
            <a:endParaRPr sz="2400">
              <a:latin typeface="Atkinson Hyperlegible" pitchFamily="2" charset="0"/>
            </a:endParaRPr>
          </a:p>
          <a:p>
            <a:pPr marL="0" lvl="0" indent="0" algn="l" rtl="0">
              <a:lnSpc>
                <a:spcPct val="90000"/>
              </a:lnSpc>
              <a:spcBef>
                <a:spcPts val="0"/>
              </a:spcBef>
              <a:spcAft>
                <a:spcPts val="0"/>
              </a:spcAft>
              <a:buClr>
                <a:schemeClr val="dk1"/>
              </a:buClr>
              <a:buSzPts val="700"/>
              <a:buNone/>
            </a:pPr>
            <a:endParaRPr sz="2400">
              <a:solidFill>
                <a:schemeClr val="dk1"/>
              </a:solidFill>
              <a:latin typeface="Atkinson Hyperlegible" pitchFamily="2" charset="0"/>
              <a:sym typeface="Calibri"/>
            </a:endParaRPr>
          </a:p>
          <a:p>
            <a:pPr marL="0" lvl="0" indent="0" algn="l" rtl="0">
              <a:lnSpc>
                <a:spcPct val="90000"/>
              </a:lnSpc>
              <a:spcBef>
                <a:spcPts val="0"/>
              </a:spcBef>
              <a:spcAft>
                <a:spcPts val="0"/>
              </a:spcAft>
              <a:buClr>
                <a:schemeClr val="dk1"/>
              </a:buClr>
              <a:buSzPts val="700"/>
              <a:buNone/>
            </a:pPr>
            <a:r>
              <a:rPr lang="en-US" sz="2400">
                <a:solidFill>
                  <a:schemeClr val="dk1"/>
                </a:solidFill>
                <a:latin typeface="Atkinson Hyperlegible" pitchFamily="2" charset="0"/>
                <a:sym typeface="Calibri"/>
              </a:rPr>
              <a:t>Vital signs should be checked at </a:t>
            </a:r>
            <a:r>
              <a:rPr lang="en-US" sz="2400">
                <a:solidFill>
                  <a:schemeClr val="accent2"/>
                </a:solidFill>
                <a:latin typeface="Atkinson Hyperlegible" pitchFamily="2" charset="0"/>
                <a:sym typeface="Calibri"/>
              </a:rPr>
              <a:t>the end </a:t>
            </a:r>
            <a:r>
              <a:rPr lang="en-US" sz="2400">
                <a:solidFill>
                  <a:schemeClr val="dk1"/>
                </a:solidFill>
                <a:latin typeface="Atkinson Hyperlegible" pitchFamily="2" charset="0"/>
                <a:sym typeface="Calibri"/>
              </a:rPr>
              <a:t>of the primary survey but do not delay interventions for vital signs.</a:t>
            </a:r>
            <a:endParaRPr sz="2400">
              <a:solidFill>
                <a:schemeClr val="dk1"/>
              </a:solidFill>
              <a:latin typeface="Atkinson Hyperlegible" pitchFamily="2" charset="0"/>
              <a:sym typeface="Calibri"/>
            </a:endParaRPr>
          </a:p>
          <a:p>
            <a:pPr marL="228600" lvl="0" indent="-50800" algn="ctr" rtl="0">
              <a:lnSpc>
                <a:spcPct val="90000"/>
              </a:lnSpc>
              <a:spcBef>
                <a:spcPts val="1000"/>
              </a:spcBef>
              <a:spcAft>
                <a:spcPts val="0"/>
              </a:spcAft>
              <a:buClr>
                <a:schemeClr val="dk1"/>
              </a:buClr>
              <a:buSzPts val="2800"/>
              <a:buNone/>
            </a:pPr>
            <a:endParaRPr>
              <a:latin typeface="Atkinson Hyperlegible" pitchFamily="2" charset="0"/>
            </a:endParaRPr>
          </a:p>
        </p:txBody>
      </p:sp>
      <p:sp>
        <p:nvSpPr>
          <p:cNvPr id="2" name="Rectangle 1">
            <a:extLst>
              <a:ext uri="{FF2B5EF4-FFF2-40B4-BE49-F238E27FC236}">
                <a16:creationId xmlns:a16="http://schemas.microsoft.com/office/drawing/2014/main" id="{07859DC4-8480-7E2D-42AA-DD5725EB690B}"/>
              </a:ext>
            </a:extLst>
          </p:cNvPr>
          <p:cNvSpPr/>
          <p:nvPr/>
        </p:nvSpPr>
        <p:spPr>
          <a:xfrm>
            <a:off x="9289364" y="2617174"/>
            <a:ext cx="3079750"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2029461"/>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75862" y="2111271"/>
            <a:ext cx="10515600" cy="1430151"/>
          </a:xfrm>
        </p:spPr>
        <p:txBody>
          <a:bodyPr>
            <a:normAutofit/>
          </a:bodyPr>
          <a:lstStyle/>
          <a:p>
            <a:r>
              <a:rPr lang="en-US" sz="4000" b="1">
                <a:solidFill>
                  <a:srgbClr val="FFFFFF"/>
                </a:solidFill>
                <a:latin typeface="Atkinson Hyperlegible" pitchFamily="2" charset="0"/>
                <a:ea typeface="Source Sans Pro"/>
                <a:cs typeface="Roboto"/>
              </a:rPr>
              <a:t>Injury Patterns and Conditions</a:t>
            </a:r>
          </a:p>
        </p:txBody>
      </p:sp>
      <p:sp>
        <p:nvSpPr>
          <p:cNvPr id="6" name="Google Shape;69;p1">
            <a:extLst>
              <a:ext uri="{FF2B5EF4-FFF2-40B4-BE49-F238E27FC236}">
                <a16:creationId xmlns:a16="http://schemas.microsoft.com/office/drawing/2014/main" id="{BDBC4998-73A3-E708-A965-FB4E9DB5DC5E}"/>
              </a:ext>
            </a:extLst>
          </p:cNvPr>
          <p:cNvSpPr txBox="1">
            <a:spLocks/>
          </p:cNvSpPr>
          <p:nvPr/>
        </p:nvSpPr>
        <p:spPr>
          <a:xfrm>
            <a:off x="76345" y="3980330"/>
            <a:ext cx="10570607" cy="165576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3000"/>
              <a:buFont typeface="Arial"/>
              <a:buNone/>
            </a:pPr>
            <a:endParaRPr lang="en-GB">
              <a:latin typeface="Atkinson Hyperlegible" pitchFamily="2" charset="0"/>
            </a:endParaRPr>
          </a:p>
        </p:txBody>
      </p:sp>
    </p:spTree>
    <p:extLst>
      <p:ext uri="{BB962C8B-B14F-4D97-AF65-F5344CB8AC3E}">
        <p14:creationId xmlns:p14="http://schemas.microsoft.com/office/powerpoint/2010/main" val="395481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8"/>
          <p:cNvSpPr txBox="1">
            <a:spLocks noGrp="1"/>
          </p:cNvSpPr>
          <p:nvPr>
            <p:ph type="title"/>
          </p:nvPr>
        </p:nvSpPr>
        <p:spPr>
          <a:xfrm>
            <a:off x="232719" y="283309"/>
            <a:ext cx="10515600" cy="1325563"/>
          </a:xfrm>
          <a:prstGeom prst="rect">
            <a:avLst/>
          </a:prstGeom>
          <a:noFill/>
          <a:ln>
            <a:noFill/>
          </a:ln>
        </p:spPr>
        <p:txBody>
          <a:bodyPr spcFirstLastPara="1" wrap="square" lIns="91425" tIns="45700" rIns="91425" bIns="45700" anchor="ctr" anchorCtr="0">
            <a:normAutofit/>
          </a:bodyPr>
          <a:lstStyle/>
          <a:p>
            <a:pPr>
              <a:lnSpc>
                <a:spcPct val="100000"/>
              </a:lnSpc>
              <a:buClr>
                <a:srgbClr val="000000"/>
              </a:buClr>
              <a:buSzPts val="2000"/>
            </a:pPr>
            <a:r>
              <a:rPr lang="en-NZ" sz="4000" u="none" strike="noStrike" cap="none">
                <a:solidFill>
                  <a:schemeClr val="accent1">
                    <a:lumMod val="50000"/>
                  </a:schemeClr>
                </a:solidFill>
                <a:latin typeface="Atkinson Hyperlegible"/>
                <a:sym typeface="Calibri"/>
              </a:rPr>
              <a:t>H</a:t>
            </a:r>
            <a:r>
              <a:rPr lang="en-GB" sz="4000" err="1">
                <a:solidFill>
                  <a:schemeClr val="accent1">
                    <a:lumMod val="50000"/>
                  </a:schemeClr>
                </a:solidFill>
                <a:latin typeface="Atkinson Hyperlegible"/>
              </a:rPr>
              <a:t>igh</a:t>
            </a:r>
            <a:r>
              <a:rPr lang="en-GB" sz="4000">
                <a:solidFill>
                  <a:schemeClr val="accent1">
                    <a:lumMod val="50000"/>
                  </a:schemeClr>
                </a:solidFill>
                <a:latin typeface="Atkinson Hyperlegible"/>
              </a:rPr>
              <a:t> energy-transfer injury</a:t>
            </a:r>
            <a:endParaRPr lang="en-GB" sz="4000" u="none" strike="noStrike" cap="none">
              <a:solidFill>
                <a:schemeClr val="accent1">
                  <a:lumMod val="50000"/>
                </a:schemeClr>
              </a:solidFill>
              <a:latin typeface="Atkinson Hyperlegible"/>
              <a:sym typeface="Calibri"/>
            </a:endParaRPr>
          </a:p>
        </p:txBody>
      </p:sp>
      <p:sp>
        <p:nvSpPr>
          <p:cNvPr id="2" name="Text Placeholder 1">
            <a:extLst>
              <a:ext uri="{FF2B5EF4-FFF2-40B4-BE49-F238E27FC236}">
                <a16:creationId xmlns:a16="http://schemas.microsoft.com/office/drawing/2014/main" id="{FDC84044-1790-272F-AB8E-E9CBA85C0C4E}"/>
              </a:ext>
            </a:extLst>
          </p:cNvPr>
          <p:cNvSpPr>
            <a:spLocks noGrp="1"/>
          </p:cNvSpPr>
          <p:nvPr>
            <p:ph type="body" idx="1"/>
          </p:nvPr>
        </p:nvSpPr>
        <p:spPr>
          <a:xfrm>
            <a:off x="426684" y="5426218"/>
            <a:ext cx="11625460" cy="1431782"/>
          </a:xfrm>
        </p:spPr>
        <p:txBody>
          <a:bodyPr>
            <a:normAutofit fontScale="92500"/>
          </a:bodyPr>
          <a:lstStyle/>
          <a:p>
            <a:pPr marL="285750" marR="0" lvl="0" indent="-285750" algn="l" rtl="0">
              <a:lnSpc>
                <a:spcPct val="100000"/>
              </a:lnSpc>
              <a:spcBef>
                <a:spcPts val="0"/>
              </a:spcBef>
              <a:spcAft>
                <a:spcPts val="0"/>
              </a:spcAft>
              <a:buClr>
                <a:srgbClr val="000000"/>
              </a:buClr>
              <a:buSzPts val="2000"/>
              <a:buFont typeface="Arial"/>
              <a:buChar char="•"/>
            </a:pPr>
            <a:endParaRPr lang="en-GB">
              <a:solidFill>
                <a:schemeClr val="tx1"/>
              </a:solidFill>
              <a:latin typeface="Atkinson Hyperlegible" pitchFamily="2" charset="0"/>
            </a:endParaRPr>
          </a:p>
          <a:p>
            <a:pPr marL="0" marR="0" lvl="0" indent="0" algn="ctr" rtl="0">
              <a:lnSpc>
                <a:spcPct val="100000"/>
              </a:lnSpc>
              <a:spcBef>
                <a:spcPts val="0"/>
              </a:spcBef>
              <a:spcAft>
                <a:spcPts val="0"/>
              </a:spcAft>
              <a:buClr>
                <a:srgbClr val="000000"/>
              </a:buClr>
              <a:buSzPts val="2000"/>
              <a:buFont typeface="Arial"/>
              <a:buNone/>
            </a:pPr>
            <a:r>
              <a:rPr lang="en-GB">
                <a:solidFill>
                  <a:schemeClr val="accent2"/>
                </a:solidFill>
                <a:latin typeface="Atkinson Hyperlegible" pitchFamily="2" charset="0"/>
              </a:rPr>
              <a:t>Wounds with extensive underlying tissue damage must be explored surgically. </a:t>
            </a:r>
          </a:p>
          <a:p>
            <a:pPr marL="0" marR="0" lvl="0" indent="0" algn="ctr" rtl="0">
              <a:lnSpc>
                <a:spcPct val="100000"/>
              </a:lnSpc>
              <a:spcBef>
                <a:spcPts val="0"/>
              </a:spcBef>
              <a:spcAft>
                <a:spcPts val="0"/>
              </a:spcAft>
              <a:buClr>
                <a:srgbClr val="000000"/>
              </a:buClr>
              <a:buSzPts val="2000"/>
              <a:buFont typeface="Arial"/>
              <a:buNone/>
            </a:pPr>
            <a:r>
              <a:rPr lang="en-GB" sz="2800" u="none" strike="noStrike" cap="none">
                <a:solidFill>
                  <a:schemeClr val="accent2"/>
                </a:solidFill>
                <a:latin typeface="Atkinson Hyperlegible" pitchFamily="2" charset="0"/>
              </a:rPr>
              <a:t>CONSULT a surgeon or arrange for rapid HANDOVER/TRANSFER. </a:t>
            </a:r>
          </a:p>
          <a:p>
            <a:pPr marL="285750" marR="0" lvl="0" indent="-285750" algn="l" rtl="0">
              <a:lnSpc>
                <a:spcPct val="100000"/>
              </a:lnSpc>
              <a:spcBef>
                <a:spcPts val="0"/>
              </a:spcBef>
              <a:spcAft>
                <a:spcPts val="0"/>
              </a:spcAft>
              <a:buClr>
                <a:srgbClr val="000000"/>
              </a:buClr>
              <a:buSzPts val="2000"/>
              <a:buFont typeface="Arial"/>
              <a:buChar char="•"/>
            </a:pPr>
            <a:endParaRPr lang="en-GB" sz="2800" u="none" strike="noStrike" cap="none">
              <a:solidFill>
                <a:schemeClr val="tx1"/>
              </a:solidFill>
            </a:endParaRPr>
          </a:p>
          <a:p>
            <a:endParaRPr lang="en-GB"/>
          </a:p>
        </p:txBody>
      </p:sp>
      <p:sp>
        <p:nvSpPr>
          <p:cNvPr id="4" name="Text Placeholder 4">
            <a:extLst>
              <a:ext uri="{FF2B5EF4-FFF2-40B4-BE49-F238E27FC236}">
                <a16:creationId xmlns:a16="http://schemas.microsoft.com/office/drawing/2014/main" id="{5954869A-28D3-38A6-94EB-2E0F76A161F2}"/>
              </a:ext>
            </a:extLst>
          </p:cNvPr>
          <p:cNvSpPr txBox="1">
            <a:spLocks/>
          </p:cNvSpPr>
          <p:nvPr/>
        </p:nvSpPr>
        <p:spPr>
          <a:xfrm>
            <a:off x="325582" y="1469011"/>
            <a:ext cx="11439734" cy="4351338"/>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defRPr/>
            </a:pPr>
            <a:r>
              <a:rPr lang="en-GB" sz="2600">
                <a:solidFill>
                  <a:schemeClr val="tx1"/>
                </a:solidFill>
                <a:latin typeface="Atkinson Hyperlegible"/>
              </a:rPr>
              <a:t>High energy projectiles can cause injury through:</a:t>
            </a:r>
          </a:p>
          <a:p>
            <a:pPr indent="-457200">
              <a:lnSpc>
                <a:spcPct val="100000"/>
              </a:lnSpc>
              <a:spcBef>
                <a:spcPts val="0"/>
              </a:spcBef>
              <a:buSzPts val="2000"/>
              <a:defRPr/>
            </a:pPr>
            <a:r>
              <a:rPr lang="en-GB" sz="2600">
                <a:solidFill>
                  <a:schemeClr val="tx1"/>
                </a:solidFill>
                <a:latin typeface="Atkinson Hyperlegible"/>
              </a:rPr>
              <a:t>Direct effects of penetration on structures</a:t>
            </a:r>
          </a:p>
          <a:p>
            <a:pPr indent="-457200">
              <a:lnSpc>
                <a:spcPct val="100000"/>
              </a:lnSpc>
              <a:spcBef>
                <a:spcPts val="0"/>
              </a:spcBef>
              <a:buSzPts val="2000"/>
              <a:defRPr/>
            </a:pPr>
            <a:r>
              <a:rPr lang="en-GB" sz="2600">
                <a:solidFill>
                  <a:schemeClr val="tx1"/>
                </a:solidFill>
                <a:latin typeface="Atkinson Hyperlegible"/>
              </a:rPr>
              <a:t>Indirect effects of shockwaves transmitted to adjacent structures e.g., to liver, spleen, brain, muscles or vessels</a:t>
            </a:r>
          </a:p>
          <a:p>
            <a:pPr indent="-457200">
              <a:lnSpc>
                <a:spcPct val="100000"/>
              </a:lnSpc>
              <a:spcBef>
                <a:spcPts val="0"/>
              </a:spcBef>
              <a:buSzPts val="2000"/>
              <a:defRPr/>
            </a:pPr>
            <a:r>
              <a:rPr lang="en-GB" sz="2600">
                <a:solidFill>
                  <a:schemeClr val="tx1"/>
                </a:solidFill>
                <a:latin typeface="Atkinson Hyperlegible"/>
              </a:rPr>
              <a:t>Cavitation effects as the projectile passes through tissue</a:t>
            </a:r>
          </a:p>
          <a:p>
            <a:pPr marL="0" indent="0">
              <a:lnSpc>
                <a:spcPct val="100000"/>
              </a:lnSpc>
              <a:spcBef>
                <a:spcPts val="0"/>
              </a:spcBef>
              <a:buSzPts val="2000"/>
              <a:buNone/>
              <a:defRPr/>
            </a:pPr>
            <a:endParaRPr lang="en-GB" sz="2600">
              <a:solidFill>
                <a:schemeClr val="tx1"/>
              </a:solidFill>
              <a:latin typeface="Atkinson Hyperlegible" pitchFamily="2" charset="0"/>
            </a:endParaRPr>
          </a:p>
          <a:p>
            <a:pPr marL="0" indent="0">
              <a:lnSpc>
                <a:spcPct val="100000"/>
              </a:lnSpc>
              <a:spcBef>
                <a:spcPts val="0"/>
              </a:spcBef>
              <a:buSzPts val="2000"/>
              <a:buNone/>
              <a:defRPr/>
            </a:pPr>
            <a:r>
              <a:rPr lang="en-GB" sz="2600">
                <a:solidFill>
                  <a:schemeClr val="tx1"/>
                </a:solidFill>
                <a:latin typeface="Atkinson Hyperlegible"/>
              </a:rPr>
              <a:t>Higher mass, higher velocity projectiles usually have more kinetic energy which causes more tissue damage. </a:t>
            </a:r>
          </a:p>
          <a:p>
            <a:pPr marL="0" indent="0">
              <a:lnSpc>
                <a:spcPct val="100000"/>
              </a:lnSpc>
              <a:spcBef>
                <a:spcPts val="0"/>
              </a:spcBef>
              <a:buSzPts val="2000"/>
              <a:buNone/>
              <a:defRPr/>
            </a:pPr>
            <a:endParaRPr lang="en-GB">
              <a:solidFill>
                <a:schemeClr val="tx1"/>
              </a:solidFill>
              <a:latin typeface="Atkinson Hyperlegible" pitchFamily="2" charset="0"/>
            </a:endParaRPr>
          </a:p>
          <a:p>
            <a:pPr marL="0" indent="0">
              <a:lnSpc>
                <a:spcPct val="100000"/>
              </a:lnSpc>
              <a:spcBef>
                <a:spcPts val="0"/>
              </a:spcBef>
              <a:buSzPts val="2000"/>
              <a:buNone/>
              <a:defRPr/>
            </a:pPr>
            <a:r>
              <a:rPr lang="en-GB" sz="2600">
                <a:solidFill>
                  <a:schemeClr val="tx1"/>
                </a:solidFill>
                <a:latin typeface="Atkinson Hyperlegible"/>
              </a:rPr>
              <a:t>Signs of high energy-transfer injury include:</a:t>
            </a:r>
          </a:p>
          <a:p>
            <a:pPr marL="342900">
              <a:lnSpc>
                <a:spcPct val="100000"/>
              </a:lnSpc>
              <a:spcBef>
                <a:spcPts val="0"/>
              </a:spcBef>
              <a:buSzPts val="2000"/>
            </a:pPr>
            <a:r>
              <a:rPr lang="en-GB" sz="2600">
                <a:solidFill>
                  <a:schemeClr val="tx1"/>
                </a:solidFill>
                <a:latin typeface="Atkinson Hyperlegible"/>
              </a:rPr>
              <a:t>Swollen or tense limbs with poor perfusion distal to the wound</a:t>
            </a:r>
          </a:p>
          <a:p>
            <a:pPr marL="342900">
              <a:lnSpc>
                <a:spcPct val="100000"/>
              </a:lnSpc>
              <a:spcBef>
                <a:spcPts val="0"/>
              </a:spcBef>
              <a:buSzPts val="2000"/>
            </a:pPr>
            <a:r>
              <a:rPr lang="en-GB" sz="2600">
                <a:solidFill>
                  <a:schemeClr val="tx1"/>
                </a:solidFill>
                <a:latin typeface="Atkinson Hyperlegible"/>
              </a:rPr>
              <a:t>S</a:t>
            </a:r>
            <a:r>
              <a:rPr lang="en-GB" sz="2600" u="none" strike="noStrike" cap="none">
                <a:solidFill>
                  <a:schemeClr val="tx1"/>
                </a:solidFill>
                <a:latin typeface="Atkinson Hyperlegible"/>
              </a:rPr>
              <a:t>igns of internal chest / abdomen / pelvic / head injury</a:t>
            </a:r>
            <a:endParaRPr lang="en-GB" sz="2600">
              <a:solidFill>
                <a:schemeClr val="tx1"/>
              </a:solidFill>
              <a:latin typeface="Atkinson Hyperlegible" pitchFamily="2" charset="0"/>
            </a:endParaRPr>
          </a:p>
          <a:p>
            <a:pPr marL="342900">
              <a:lnSpc>
                <a:spcPct val="100000"/>
              </a:lnSpc>
              <a:spcBef>
                <a:spcPts val="0"/>
              </a:spcBef>
              <a:buSzPts val="2000"/>
            </a:pPr>
            <a:r>
              <a:rPr lang="en-GB" sz="2600">
                <a:solidFill>
                  <a:schemeClr val="tx1"/>
                </a:solidFill>
                <a:latin typeface="Atkinson Hyperlegible"/>
              </a:rPr>
              <a:t>Bullet fragmentation and bony fracture fragments seen on imaging (resuscitate patient before obtaining imaging)</a:t>
            </a:r>
          </a:p>
          <a:p>
            <a:pPr marL="342900">
              <a:lnSpc>
                <a:spcPct val="100000"/>
              </a:lnSpc>
              <a:spcBef>
                <a:spcPts val="0"/>
              </a:spcBef>
              <a:buClr>
                <a:srgbClr val="FF0000"/>
              </a:buClr>
              <a:buSzPts val="2000"/>
            </a:pPr>
            <a:endParaRPr lang="en-GB">
              <a:solidFill>
                <a:schemeClr val="tx1"/>
              </a:solidFill>
            </a:endParaRPr>
          </a:p>
          <a:p>
            <a:endParaRPr lang="en-GB"/>
          </a:p>
        </p:txBody>
      </p:sp>
    </p:spTree>
    <p:extLst>
      <p:ext uri="{BB962C8B-B14F-4D97-AF65-F5344CB8AC3E}">
        <p14:creationId xmlns:p14="http://schemas.microsoft.com/office/powerpoint/2010/main" val="102893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8"/>
          <p:cNvSpPr txBox="1">
            <a:spLocks noGrp="1"/>
          </p:cNvSpPr>
          <p:nvPr>
            <p:ph type="title"/>
          </p:nvPr>
        </p:nvSpPr>
        <p:spPr>
          <a:xfrm>
            <a:off x="232719" y="28330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2000"/>
              <a:buFont typeface="Arial"/>
              <a:buNone/>
            </a:pPr>
            <a:r>
              <a:rPr lang="en-NZ" sz="4000">
                <a:solidFill>
                  <a:schemeClr val="accent1">
                    <a:lumMod val="50000"/>
                  </a:schemeClr>
                </a:solidFill>
                <a:latin typeface="Atkinson Hyperlegible" pitchFamily="2" charset="0"/>
              </a:rPr>
              <a:t>L</a:t>
            </a:r>
            <a:r>
              <a:rPr lang="en-GB" sz="4000">
                <a:solidFill>
                  <a:schemeClr val="accent1">
                    <a:lumMod val="50000"/>
                  </a:schemeClr>
                </a:solidFill>
                <a:latin typeface="Atkinson Hyperlegible" pitchFamily="2" charset="0"/>
              </a:rPr>
              <a:t>ow energy-transfer injury</a:t>
            </a:r>
            <a:endParaRPr lang="en-GB" sz="4000" u="none" strike="noStrike" cap="none">
              <a:solidFill>
                <a:schemeClr val="accent1">
                  <a:lumMod val="50000"/>
                </a:schemeClr>
              </a:solidFill>
              <a:latin typeface="Atkinson Hyperlegible" pitchFamily="2" charset="0"/>
              <a:sym typeface="Calibri"/>
            </a:endParaRPr>
          </a:p>
        </p:txBody>
      </p:sp>
      <p:sp>
        <p:nvSpPr>
          <p:cNvPr id="2" name="Text Placeholder 1">
            <a:extLst>
              <a:ext uri="{FF2B5EF4-FFF2-40B4-BE49-F238E27FC236}">
                <a16:creationId xmlns:a16="http://schemas.microsoft.com/office/drawing/2014/main" id="{FDC84044-1790-272F-AB8E-E9CBA85C0C4E}"/>
              </a:ext>
            </a:extLst>
          </p:cNvPr>
          <p:cNvSpPr>
            <a:spLocks noGrp="1"/>
          </p:cNvSpPr>
          <p:nvPr>
            <p:ph type="body" idx="1"/>
          </p:nvPr>
        </p:nvSpPr>
        <p:spPr>
          <a:xfrm>
            <a:off x="-341828" y="5582526"/>
            <a:ext cx="13488126" cy="1431782"/>
          </a:xfrm>
        </p:spPr>
        <p:txBody>
          <a:bodyPr>
            <a:normAutofit/>
          </a:bodyPr>
          <a:lstStyle/>
          <a:p>
            <a:pPr marL="285750" marR="0" lvl="0" indent="-285750" algn="l" rtl="0">
              <a:lnSpc>
                <a:spcPct val="100000"/>
              </a:lnSpc>
              <a:spcBef>
                <a:spcPts val="0"/>
              </a:spcBef>
              <a:spcAft>
                <a:spcPts val="0"/>
              </a:spcAft>
              <a:buClr>
                <a:srgbClr val="000000"/>
              </a:buClr>
              <a:buSzPts val="2000"/>
              <a:buFont typeface="Arial"/>
              <a:buChar char="•"/>
            </a:pPr>
            <a:endParaRPr lang="en-GB">
              <a:solidFill>
                <a:schemeClr val="tx1"/>
              </a:solidFill>
              <a:latin typeface="Atkinson Hyperlegible" pitchFamily="2" charset="0"/>
            </a:endParaRPr>
          </a:p>
          <a:p>
            <a:pPr marL="0" indent="0" algn="ctr">
              <a:lnSpc>
                <a:spcPct val="100000"/>
              </a:lnSpc>
              <a:spcBef>
                <a:spcPts val="0"/>
              </a:spcBef>
              <a:buClr>
                <a:srgbClr val="000000"/>
              </a:buClr>
              <a:buSzPts val="2000"/>
              <a:buNone/>
            </a:pPr>
            <a:r>
              <a:rPr lang="en-GB" sz="2600">
                <a:solidFill>
                  <a:schemeClr val="accent2"/>
                </a:solidFill>
                <a:latin typeface="Atkinson Hyperlegible"/>
              </a:rPr>
              <a:t>Discuss management with a surgeon or </a:t>
            </a:r>
            <a:r>
              <a:rPr lang="en-GB" sz="2600" u="none" strike="noStrike" cap="none">
                <a:solidFill>
                  <a:schemeClr val="accent2"/>
                </a:solidFill>
                <a:latin typeface="Atkinson Hyperlegible"/>
              </a:rPr>
              <a:t>arrange for HANDOVER/TRANSFER.</a:t>
            </a:r>
            <a:r>
              <a:rPr lang="en-GB" sz="2600">
                <a:solidFill>
                  <a:schemeClr val="accent2"/>
                </a:solidFill>
                <a:latin typeface="Atkinson Hyperlegible"/>
              </a:rPr>
              <a:t> </a:t>
            </a:r>
            <a:endParaRPr lang="en-GB" sz="2600" u="none" strike="noStrike" cap="none">
              <a:solidFill>
                <a:schemeClr val="accent2"/>
              </a:solidFill>
              <a:latin typeface="Atkinson Hyperlegible" pitchFamily="2" charset="0"/>
            </a:endParaRPr>
          </a:p>
          <a:p>
            <a:pPr marL="285750" marR="0" lvl="0" indent="-285750" algn="l" rtl="0">
              <a:lnSpc>
                <a:spcPct val="100000"/>
              </a:lnSpc>
              <a:spcBef>
                <a:spcPts val="0"/>
              </a:spcBef>
              <a:spcAft>
                <a:spcPts val="0"/>
              </a:spcAft>
              <a:buClr>
                <a:srgbClr val="000000"/>
              </a:buClr>
              <a:buSzPts val="2000"/>
              <a:buFont typeface="Arial"/>
              <a:buChar char="•"/>
            </a:pPr>
            <a:endParaRPr lang="en-GB" sz="2800" u="none" strike="noStrike" cap="none">
              <a:solidFill>
                <a:schemeClr val="tx1"/>
              </a:solidFill>
            </a:endParaRPr>
          </a:p>
          <a:p>
            <a:endParaRPr lang="en-GB"/>
          </a:p>
        </p:txBody>
      </p:sp>
      <p:sp>
        <p:nvSpPr>
          <p:cNvPr id="4" name="Text Placeholder 4">
            <a:extLst>
              <a:ext uri="{FF2B5EF4-FFF2-40B4-BE49-F238E27FC236}">
                <a16:creationId xmlns:a16="http://schemas.microsoft.com/office/drawing/2014/main" id="{5954869A-28D3-38A6-94EB-2E0F76A161F2}"/>
              </a:ext>
            </a:extLst>
          </p:cNvPr>
          <p:cNvSpPr txBox="1">
            <a:spLocks/>
          </p:cNvSpPr>
          <p:nvPr/>
        </p:nvSpPr>
        <p:spPr>
          <a:xfrm>
            <a:off x="325582" y="1608872"/>
            <a:ext cx="11439734"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defRPr/>
            </a:pPr>
            <a:r>
              <a:rPr lang="en-GB" sz="2600">
                <a:solidFill>
                  <a:schemeClr val="tx1"/>
                </a:solidFill>
                <a:latin typeface="Atkinson Hyperlegible"/>
              </a:rPr>
              <a:t>Low energy projectiles cause injury through:</a:t>
            </a:r>
          </a:p>
          <a:p>
            <a:pPr indent="-457200">
              <a:lnSpc>
                <a:spcPct val="100000"/>
              </a:lnSpc>
              <a:spcBef>
                <a:spcPts val="0"/>
              </a:spcBef>
              <a:buSzPts val="2000"/>
              <a:defRPr/>
            </a:pPr>
            <a:r>
              <a:rPr lang="en-GB" sz="2600">
                <a:solidFill>
                  <a:schemeClr val="tx1"/>
                </a:solidFill>
                <a:latin typeface="Atkinson Hyperlegible"/>
              </a:rPr>
              <a:t>Direct effects of penetration on structures e.g., open fracture</a:t>
            </a:r>
          </a:p>
          <a:p>
            <a:pPr marL="0" indent="0">
              <a:lnSpc>
                <a:spcPct val="100000"/>
              </a:lnSpc>
              <a:spcBef>
                <a:spcPts val="0"/>
              </a:spcBef>
              <a:buSzPts val="2000"/>
              <a:buNone/>
              <a:defRPr/>
            </a:pPr>
            <a:endParaRPr lang="en-GB" sz="2600">
              <a:solidFill>
                <a:schemeClr val="tx1"/>
              </a:solidFill>
              <a:latin typeface="Atkinson Hyperlegible" pitchFamily="2" charset="0"/>
            </a:endParaRPr>
          </a:p>
          <a:p>
            <a:pPr marL="0" indent="0">
              <a:lnSpc>
                <a:spcPct val="100000"/>
              </a:lnSpc>
              <a:spcBef>
                <a:spcPts val="0"/>
              </a:spcBef>
              <a:buSzPts val="2000"/>
              <a:buNone/>
              <a:defRPr/>
            </a:pPr>
            <a:r>
              <a:rPr lang="en-GB" sz="2600">
                <a:solidFill>
                  <a:schemeClr val="tx1"/>
                </a:solidFill>
                <a:latin typeface="Atkinson Hyperlegible"/>
              </a:rPr>
              <a:t>Lower mass, lower velocity projectiles e.g., knives or shotgun pellets, usually have less kinetic energy and so generally cause less tissue damage.</a:t>
            </a:r>
          </a:p>
          <a:p>
            <a:pPr indent="-457200">
              <a:lnSpc>
                <a:spcPct val="100000"/>
              </a:lnSpc>
              <a:spcBef>
                <a:spcPts val="0"/>
              </a:spcBef>
              <a:buSzPts val="2000"/>
              <a:defRPr/>
            </a:pPr>
            <a:r>
              <a:rPr lang="en-GB" sz="2600">
                <a:solidFill>
                  <a:schemeClr val="tx1"/>
                </a:solidFill>
                <a:latin typeface="Atkinson Hyperlegible"/>
              </a:rPr>
              <a:t>This depends on factors including the location of the wound and the type of penetrating object.</a:t>
            </a:r>
          </a:p>
          <a:p>
            <a:pPr marL="0" indent="0">
              <a:lnSpc>
                <a:spcPct val="100000"/>
              </a:lnSpc>
              <a:spcBef>
                <a:spcPts val="0"/>
              </a:spcBef>
              <a:buSzPts val="2000"/>
              <a:buNone/>
              <a:defRPr/>
            </a:pPr>
            <a:endParaRPr lang="en-GB">
              <a:solidFill>
                <a:schemeClr val="tx1"/>
              </a:solidFill>
              <a:latin typeface="Atkinson Hyperlegible" pitchFamily="2" charset="0"/>
            </a:endParaRPr>
          </a:p>
          <a:p>
            <a:pPr marL="0" indent="0">
              <a:lnSpc>
                <a:spcPct val="100000"/>
              </a:lnSpc>
              <a:spcBef>
                <a:spcPts val="0"/>
              </a:spcBef>
              <a:buSzPts val="2000"/>
              <a:buFont typeface="Arial"/>
              <a:buNone/>
              <a:defRPr/>
            </a:pPr>
            <a:r>
              <a:rPr lang="en-GB" sz="2600">
                <a:solidFill>
                  <a:schemeClr val="tx1"/>
                </a:solidFill>
                <a:latin typeface="Atkinson Hyperlegible"/>
              </a:rPr>
              <a:t>Check carefully for any signs of tissue damage away from the main path of the projectile.</a:t>
            </a:r>
          </a:p>
        </p:txBody>
      </p:sp>
    </p:spTree>
    <p:extLst>
      <p:ext uri="{BB962C8B-B14F-4D97-AF65-F5344CB8AC3E}">
        <p14:creationId xmlns:p14="http://schemas.microsoft.com/office/powerpoint/2010/main" val="160375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aphicFrame>
        <p:nvGraphicFramePr>
          <p:cNvPr id="9" name="Google Shape;150;p9">
            <a:extLst>
              <a:ext uri="{FF2B5EF4-FFF2-40B4-BE49-F238E27FC236}">
                <a16:creationId xmlns:a16="http://schemas.microsoft.com/office/drawing/2014/main" id="{2846FD62-8B47-37E7-49C0-429A9817402D}"/>
              </a:ext>
            </a:extLst>
          </p:cNvPr>
          <p:cNvGraphicFramePr/>
          <p:nvPr>
            <p:extLst>
              <p:ext uri="{D42A27DB-BD31-4B8C-83A1-F6EECF244321}">
                <p14:modId xmlns:p14="http://schemas.microsoft.com/office/powerpoint/2010/main" val="3477975520"/>
              </p:ext>
            </p:extLst>
          </p:nvPr>
        </p:nvGraphicFramePr>
        <p:xfrm>
          <a:off x="247545" y="1602750"/>
          <a:ext cx="11557142" cy="4876820"/>
        </p:xfrm>
        <a:graphic>
          <a:graphicData uri="http://schemas.openxmlformats.org/drawingml/2006/table">
            <a:tbl>
              <a:tblPr firstRow="1" bandRow="1"/>
              <a:tblGrid>
                <a:gridCol w="4368176">
                  <a:extLst>
                    <a:ext uri="{9D8B030D-6E8A-4147-A177-3AD203B41FA5}">
                      <a16:colId xmlns:a16="http://schemas.microsoft.com/office/drawing/2014/main" val="20000"/>
                    </a:ext>
                  </a:extLst>
                </a:gridCol>
                <a:gridCol w="7188966">
                  <a:extLst>
                    <a:ext uri="{9D8B030D-6E8A-4147-A177-3AD203B41FA5}">
                      <a16:colId xmlns:a16="http://schemas.microsoft.com/office/drawing/2014/main" val="20001"/>
                    </a:ext>
                  </a:extLst>
                </a:gridCol>
              </a:tblGrid>
              <a:tr h="432231">
                <a:tc>
                  <a:txBody>
                    <a:bodyPr/>
                    <a:lstStyle/>
                    <a:p>
                      <a:pPr marL="0" marR="0" lvl="0" indent="0" algn="l" rtl="0">
                        <a:lnSpc>
                          <a:spcPct val="100000"/>
                        </a:lnSpc>
                        <a:spcBef>
                          <a:spcPts val="0"/>
                        </a:spcBef>
                        <a:spcAft>
                          <a:spcPts val="0"/>
                        </a:spcAft>
                        <a:buClr>
                          <a:srgbClr val="000000"/>
                        </a:buClr>
                        <a:buSzPts val="1800"/>
                        <a:buFont typeface="Arial"/>
                        <a:buNone/>
                      </a:pPr>
                      <a:r>
                        <a:rPr lang="en-US" sz="2400" b="1" u="none" strike="noStrike" cap="none" dirty="0">
                          <a:latin typeface="Atkinson Hyperlegible"/>
                        </a:rPr>
                        <a:t>Signs and symptoms</a:t>
                      </a:r>
                      <a:endParaRPr sz="2400" b="1" u="none" strike="noStrike" cap="none" dirty="0">
                        <a:latin typeface="Atkinson Hyperlegible"/>
                      </a:endParaRPr>
                    </a:p>
                  </a:txBody>
                  <a:tcPr marL="91450" marR="91450" marT="45725" marB="45725">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b="1" u="none" strike="noStrike" cap="none" dirty="0">
                          <a:latin typeface="Atkinson Hyperlegible"/>
                        </a:rPr>
                        <a:t>Management</a:t>
                      </a:r>
                      <a:endParaRPr sz="2400" b="1" u="none" strike="noStrike" cap="none" dirty="0">
                        <a:latin typeface="Atkinson Hyperlegible"/>
                      </a:endParaRPr>
                    </a:p>
                  </a:txBody>
                  <a:tcPr marL="91450" marR="91450" marT="45725" marB="45725">
                    <a:solidFill>
                      <a:schemeClr val="accent1">
                        <a:lumMod val="20000"/>
                        <a:lumOff val="80000"/>
                      </a:schemeClr>
                    </a:solidFill>
                  </a:tcPr>
                </a:tc>
                <a:extLst>
                  <a:ext uri="{0D108BD9-81ED-4DB2-BD59-A6C34878D82A}">
                    <a16:rowId xmlns:a16="http://schemas.microsoft.com/office/drawing/2014/main" val="10000"/>
                  </a:ext>
                </a:extLst>
              </a:tr>
              <a:tr h="926768">
                <a:tc>
                  <a:txBody>
                    <a:bodyPr/>
                    <a:lstStyle/>
                    <a:p>
                      <a:pPr marL="0" marR="0" lvl="0" indent="0" algn="l" rtl="0">
                        <a:lnSpc>
                          <a:spcPct val="100000"/>
                        </a:lnSpc>
                        <a:spcBef>
                          <a:spcPts val="0"/>
                        </a:spcBef>
                        <a:spcAft>
                          <a:spcPts val="0"/>
                        </a:spcAft>
                        <a:buClr>
                          <a:srgbClr val="000000"/>
                        </a:buClr>
                        <a:buSzPts val="1800"/>
                        <a:buFont typeface="Arial"/>
                        <a:buNone/>
                      </a:pPr>
                      <a:r>
                        <a:rPr lang="en-NZ" sz="2400" u="none" strike="noStrike" cap="none" dirty="0">
                          <a:solidFill>
                            <a:schemeClr val="tx1"/>
                          </a:solidFill>
                          <a:latin typeface="Atkinson Hyperlegible"/>
                        </a:rPr>
                        <a:t>Catastrophic*haemorrhage is blood that is spraying, pouring or pooling</a:t>
                      </a:r>
                    </a:p>
                    <a:p>
                      <a:pPr marL="0" marR="0" lvl="0" indent="0" algn="l" rtl="0">
                        <a:lnSpc>
                          <a:spcPct val="100000"/>
                        </a:lnSpc>
                        <a:spcBef>
                          <a:spcPts val="0"/>
                        </a:spcBef>
                        <a:spcAft>
                          <a:spcPts val="0"/>
                        </a:spcAft>
                        <a:buClr>
                          <a:srgbClr val="000000"/>
                        </a:buClr>
                        <a:buSzPts val="1800"/>
                        <a:buFont typeface="Arial" panose="020B0604020202020204" pitchFamily="34" charset="0"/>
                        <a:buNone/>
                      </a:pPr>
                      <a:endParaRPr lang="en-NZ" sz="2400" u="none" strike="noStrike" cap="none">
                        <a:solidFill>
                          <a:schemeClr val="tx1"/>
                        </a:solidFill>
                        <a:latin typeface="Atkinson Hyperlegible" pitchFamily="2" charset="0"/>
                      </a:endParaRPr>
                    </a:p>
                    <a:p>
                      <a:pPr marL="0" marR="0" lvl="0" indent="0" algn="l" rtl="0" eaLnBrk="1" fontAlgn="auto" latinLnBrk="0" hangingPunct="1">
                        <a:lnSpc>
                          <a:spcPct val="100000"/>
                        </a:lnSpc>
                        <a:spcBef>
                          <a:spcPts val="0"/>
                        </a:spcBef>
                        <a:spcAft>
                          <a:spcPts val="0"/>
                        </a:spcAft>
                        <a:buClr>
                          <a:srgbClr val="000000"/>
                        </a:buClr>
                        <a:buSzPts val="1800"/>
                        <a:buFont typeface="Arial" panose="020B0604020202020204" pitchFamily="34" charset="0"/>
                        <a:buNone/>
                      </a:pPr>
                      <a:r>
                        <a:rPr lang="en-NZ" sz="2400" u="none" strike="noStrike" cap="none" dirty="0">
                          <a:solidFill>
                            <a:schemeClr val="tx1"/>
                          </a:solidFill>
                          <a:latin typeface="Atkinson Hyperlegible"/>
                        </a:rPr>
                        <a:t>Signs of shock: </a:t>
                      </a:r>
                    </a:p>
                    <a:p>
                      <a:pPr marL="342900" marR="0" lvl="0" indent="-34290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lang="en-NZ" sz="2400" u="none" strike="noStrike" cap="none" dirty="0">
                          <a:solidFill>
                            <a:schemeClr val="tx1"/>
                          </a:solidFill>
                          <a:latin typeface="Atkinson Hyperlegible"/>
                        </a:rPr>
                        <a:t>Pale, sweating</a:t>
                      </a:r>
                    </a:p>
                    <a:p>
                      <a:pPr marL="342900" marR="0" lvl="0" indent="-34290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lang="en-GB" sz="2400" u="none" strike="noStrike" cap="none" dirty="0">
                          <a:latin typeface="Atkinson Hyperlegible"/>
                        </a:rPr>
                        <a:t>Delayed capillary refill, hypotension</a:t>
                      </a:r>
                    </a:p>
                    <a:p>
                      <a:pPr marL="342900" marR="0" lvl="0" indent="-34290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lang="en-GB" sz="2400" u="none" strike="noStrike" cap="none" dirty="0">
                          <a:latin typeface="Atkinson Hyperlegible"/>
                        </a:rPr>
                        <a:t>Altered mental status</a:t>
                      </a:r>
                    </a:p>
                    <a:p>
                      <a:pPr marL="0" marR="0" lvl="0" indent="0" algn="l" rtl="0">
                        <a:lnSpc>
                          <a:spcPct val="100000"/>
                        </a:lnSpc>
                        <a:spcBef>
                          <a:spcPts val="0"/>
                        </a:spcBef>
                        <a:spcAft>
                          <a:spcPts val="0"/>
                        </a:spcAft>
                        <a:buClr>
                          <a:srgbClr val="000000"/>
                        </a:buClr>
                        <a:buSzPts val="1800"/>
                        <a:buFont typeface="Arial" panose="020B0604020202020204" pitchFamily="34" charset="0"/>
                        <a:buNone/>
                      </a:pPr>
                      <a:endParaRPr lang="en-NZ" sz="2400" u="none" strike="noStrike" cap="none">
                        <a:solidFill>
                          <a:schemeClr val="tx1"/>
                        </a:solidFill>
                        <a:latin typeface="Atkinson Hyperlegible" pitchFamily="2" charset="0"/>
                      </a:endParaRPr>
                    </a:p>
                    <a:p>
                      <a:pPr marL="0" marR="0" lvl="0" indent="0" algn="l" rtl="0">
                        <a:lnSpc>
                          <a:spcPct val="100000"/>
                        </a:lnSpc>
                        <a:spcBef>
                          <a:spcPts val="0"/>
                        </a:spcBef>
                        <a:spcAft>
                          <a:spcPts val="0"/>
                        </a:spcAft>
                        <a:buClr>
                          <a:srgbClr val="000000"/>
                        </a:buClr>
                        <a:buSzPts val="1800"/>
                        <a:buFont typeface="Arial" panose="020B0604020202020204" pitchFamily="34" charset="0"/>
                        <a:buNone/>
                      </a:pPr>
                      <a:r>
                        <a:rPr lang="en-NZ" sz="2200" i="1" u="none" strike="noStrike" cap="none" dirty="0">
                          <a:solidFill>
                            <a:schemeClr val="tx1"/>
                          </a:solidFill>
                          <a:latin typeface="Atkinson Hyperlegible"/>
                        </a:rPr>
                        <a:t>*massive or catastrophic</a:t>
                      </a:r>
                    </a:p>
                    <a:p>
                      <a:pPr marL="0" marR="0" lvl="0" indent="0" algn="l">
                        <a:lnSpc>
                          <a:spcPct val="100000"/>
                        </a:lnSpc>
                        <a:spcBef>
                          <a:spcPts val="0"/>
                        </a:spcBef>
                        <a:spcAft>
                          <a:spcPts val="0"/>
                        </a:spcAft>
                        <a:buSzPts val="1800"/>
                        <a:buFont typeface="Arial" panose="020B0604020202020204" pitchFamily="34" charset="0"/>
                        <a:buNone/>
                      </a:pPr>
                      <a:endParaRPr lang="en-NZ" sz="2200" i="1" u="none" strike="noStrike" cap="none" dirty="0">
                        <a:solidFill>
                          <a:schemeClr val="tx1"/>
                        </a:solidFill>
                        <a:latin typeface="Atkinson Hyperlegible"/>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GB" sz="2400" u="none" strike="noStrike" cap="none" dirty="0">
                          <a:latin typeface="Atkinson Hyperlegible"/>
                        </a:rPr>
                        <a:t>Apply DIRECT PRESSURE or DEEP WOUND PACKING to control active bleeding.</a:t>
                      </a:r>
                    </a:p>
                    <a:p>
                      <a:pPr marL="285750" marR="0" lvl="0" indent="-285750" algn="l" rtl="0">
                        <a:lnSpc>
                          <a:spcPct val="100000"/>
                        </a:lnSpc>
                        <a:spcBef>
                          <a:spcPts val="0"/>
                        </a:spcBef>
                        <a:spcAft>
                          <a:spcPts val="0"/>
                        </a:spcAft>
                        <a:buClr>
                          <a:schemeClr val="dk1"/>
                        </a:buClr>
                        <a:buSzPts val="1800"/>
                        <a:buFont typeface="Arial"/>
                        <a:buChar char="•"/>
                      </a:pPr>
                      <a:r>
                        <a:rPr lang="en-GB" sz="2400" u="none" strike="noStrike" cap="none" dirty="0">
                          <a:latin typeface="Atkinson Hyperlegible"/>
                        </a:rPr>
                        <a:t>If bleeding not controlled with direct pressure</a:t>
                      </a:r>
                      <a:r>
                        <a:rPr lang="en-GB" sz="2400" u="none" strike="noStrike" cap="none" dirty="0">
                          <a:latin typeface="Atkinson Hyperlegible"/>
                          <a:sym typeface="Wingdings" pitchFamily="2" charset="2"/>
                        </a:rPr>
                        <a:t></a:t>
                      </a:r>
                      <a:r>
                        <a:rPr lang="en-GB" sz="2400" u="none" strike="noStrike" cap="none" dirty="0">
                          <a:latin typeface="Atkinson Hyperlegible"/>
                        </a:rPr>
                        <a:t> apply a tourniquet.</a:t>
                      </a:r>
                    </a:p>
                    <a:p>
                      <a:pPr marL="285750" marR="0" lvl="0" indent="-285750" algn="l" rtl="0">
                        <a:lnSpc>
                          <a:spcPct val="100000"/>
                        </a:lnSpc>
                        <a:spcBef>
                          <a:spcPts val="0"/>
                        </a:spcBef>
                        <a:spcAft>
                          <a:spcPts val="0"/>
                        </a:spcAft>
                        <a:buClr>
                          <a:schemeClr val="dk1"/>
                        </a:buClr>
                        <a:buSzPts val="1800"/>
                        <a:buFont typeface="Arial"/>
                        <a:buChar char="•"/>
                      </a:pPr>
                      <a:r>
                        <a:rPr lang="en-GB" sz="2400" u="none" strike="noStrike" cap="none" dirty="0">
                          <a:latin typeface="Atkinson Hyperlegible"/>
                        </a:rPr>
                        <a:t>If signs of shock </a:t>
                      </a:r>
                      <a:r>
                        <a:rPr lang="en-GB" sz="2400" u="none" strike="noStrike" cap="none" dirty="0">
                          <a:latin typeface="Atkinson Hyperlegible"/>
                          <a:sym typeface="Wingdings" panose="05000000000000000000" pitchFamily="2" charset="2"/>
                        </a:rPr>
                        <a:t> </a:t>
                      </a:r>
                      <a:r>
                        <a:rPr lang="en-GB" sz="2400" u="none" strike="noStrike" cap="none" dirty="0">
                          <a:latin typeface="Atkinson Hyperlegible"/>
                        </a:rPr>
                        <a:t>Give IV FLUIDS and arrange for blood transfusion</a:t>
                      </a:r>
                    </a:p>
                    <a:p>
                      <a:pPr marL="285750" marR="0" lvl="0" indent="-285750" algn="l" rtl="0">
                        <a:lnSpc>
                          <a:spcPct val="100000"/>
                        </a:lnSpc>
                        <a:spcBef>
                          <a:spcPts val="0"/>
                        </a:spcBef>
                        <a:spcAft>
                          <a:spcPts val="0"/>
                        </a:spcAft>
                        <a:buClr>
                          <a:schemeClr val="dk1"/>
                        </a:buClr>
                        <a:buSzPts val="1800"/>
                        <a:buFont typeface="Arial"/>
                        <a:buChar char="•"/>
                      </a:pPr>
                      <a:r>
                        <a:rPr lang="en-GB" sz="2400" u="none" strike="noStrike" cap="none" dirty="0">
                          <a:latin typeface="Atkinson Hyperlegible"/>
                        </a:rPr>
                        <a:t>Plan for rapid HANDOVER/TRANSFER to a surgeon. </a:t>
                      </a:r>
                    </a:p>
                    <a:p>
                      <a:pPr marL="285750" marR="0" lvl="0" indent="-285750" algn="l" rtl="0">
                        <a:lnSpc>
                          <a:spcPct val="100000"/>
                        </a:lnSpc>
                        <a:spcBef>
                          <a:spcPts val="0"/>
                        </a:spcBef>
                        <a:spcAft>
                          <a:spcPts val="0"/>
                        </a:spcAft>
                        <a:buClr>
                          <a:schemeClr val="dk1"/>
                        </a:buClr>
                        <a:buSzPts val="1800"/>
                        <a:buFont typeface="Arial"/>
                        <a:buChar char="•"/>
                      </a:pPr>
                      <a:endParaRPr lang="en-GB" sz="2400" u="none" strike="noStrike" cap="none" dirty="0">
                        <a:solidFill>
                          <a:schemeClr val="tx1"/>
                        </a:solidFill>
                        <a:latin typeface="Atkinson Hyperlegible" pitchFamily="2" charset="0"/>
                      </a:endParaRPr>
                    </a:p>
                  </a:txBody>
                  <a:tcPr marL="91450" marR="91450" marT="45725" marB="45725"/>
                </a:tc>
                <a:extLst>
                  <a:ext uri="{0D108BD9-81ED-4DB2-BD59-A6C34878D82A}">
                    <a16:rowId xmlns:a16="http://schemas.microsoft.com/office/drawing/2014/main" val="10003"/>
                  </a:ext>
                </a:extLst>
              </a:tr>
            </a:tbl>
          </a:graphicData>
        </a:graphic>
      </p:graphicFrame>
      <p:pic>
        <p:nvPicPr>
          <p:cNvPr id="11" name="Picture 10" descr="A picture containing clipart, drawing, child art, illustration&#10;&#10;Description automatically generated">
            <a:extLst>
              <a:ext uri="{FF2B5EF4-FFF2-40B4-BE49-F238E27FC236}">
                <a16:creationId xmlns:a16="http://schemas.microsoft.com/office/drawing/2014/main" id="{61E7264D-FF76-0F16-3B2B-557B7AE603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2247" y="5022800"/>
            <a:ext cx="1948413" cy="1358574"/>
          </a:xfrm>
          <a:prstGeom prst="rect">
            <a:avLst/>
          </a:prstGeom>
        </p:spPr>
      </p:pic>
      <p:pic>
        <p:nvPicPr>
          <p:cNvPr id="15" name="Picture 14" descr="A picture containing clipart, illustration, drawing, animated cartoon&#10;&#10;Description automatically generated">
            <a:extLst>
              <a:ext uri="{FF2B5EF4-FFF2-40B4-BE49-F238E27FC236}">
                <a16:creationId xmlns:a16="http://schemas.microsoft.com/office/drawing/2014/main" id="{CA66D53F-CB1F-5D91-CF4D-5032A522FF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4176" y="4965047"/>
            <a:ext cx="2027627" cy="1414403"/>
          </a:xfrm>
          <a:prstGeom prst="rect">
            <a:avLst/>
          </a:prstGeom>
        </p:spPr>
      </p:pic>
      <p:pic>
        <p:nvPicPr>
          <p:cNvPr id="17" name="Picture 16">
            <a:extLst>
              <a:ext uri="{FF2B5EF4-FFF2-40B4-BE49-F238E27FC236}">
                <a16:creationId xmlns:a16="http://schemas.microsoft.com/office/drawing/2014/main" id="{DDC58418-D2A0-0066-3651-C178370C36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5319" y="4803557"/>
            <a:ext cx="2027422" cy="1414403"/>
          </a:xfrm>
          <a:prstGeom prst="rect">
            <a:avLst/>
          </a:prstGeom>
        </p:spPr>
      </p:pic>
      <p:sp>
        <p:nvSpPr>
          <p:cNvPr id="2" name="Google Shape;131;p8">
            <a:extLst>
              <a:ext uri="{FF2B5EF4-FFF2-40B4-BE49-F238E27FC236}">
                <a16:creationId xmlns:a16="http://schemas.microsoft.com/office/drawing/2014/main" id="{879A362D-BF7D-E2BA-1EC4-3B1A5629650D}"/>
              </a:ext>
            </a:extLst>
          </p:cNvPr>
          <p:cNvSpPr txBox="1">
            <a:spLocks/>
          </p:cNvSpPr>
          <p:nvPr/>
        </p:nvSpPr>
        <p:spPr>
          <a:xfrm>
            <a:off x="247042" y="273530"/>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000000"/>
              </a:buClr>
              <a:buSzPts val="2000"/>
            </a:pPr>
            <a:r>
              <a:rPr lang="en-GB" sz="4000">
                <a:solidFill>
                  <a:schemeClr val="accent1">
                    <a:lumMod val="50000"/>
                  </a:schemeClr>
                </a:solidFill>
                <a:latin typeface="Atkinson Hyperlegible"/>
              </a:rPr>
              <a:t>Catastrophic Haemorrhage (external)</a:t>
            </a:r>
            <a:endParaRPr lang="en-GB" sz="4000">
              <a:solidFill>
                <a:schemeClr val="accent1">
                  <a:lumMod val="50000"/>
                </a:schemeClr>
              </a:solidFill>
              <a:latin typeface="Atkinson Hyperlegible" pitchFamily="2" charset="0"/>
            </a:endParaRPr>
          </a:p>
        </p:txBody>
      </p:sp>
    </p:spTree>
    <p:extLst>
      <p:ext uri="{BB962C8B-B14F-4D97-AF65-F5344CB8AC3E}">
        <p14:creationId xmlns:p14="http://schemas.microsoft.com/office/powerpoint/2010/main" val="2467908001"/>
      </p:ext>
    </p:extLst>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f8844e5-dbc7-4a99-914b-4c1e544e1600">
      <Terms xmlns="http://schemas.microsoft.com/office/infopath/2007/PartnerControls"/>
    </lcf76f155ced4ddcb4097134ff3c332f>
    <TaxCatchAll xmlns="3039acbe-0701-4809-b89c-56ec6dbdc121" xsi:nil="true"/>
    <SharedWithUsers xmlns="3039acbe-0701-4809-b89c-56ec6dbdc121">
      <UserInfo>
        <DisplayName>CHARBONNEY, Emmanuel</DisplayName>
        <AccountId>105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C4F4F8C673C242A40081C9183480EA" ma:contentTypeVersion="17" ma:contentTypeDescription="Create a new document." ma:contentTypeScope="" ma:versionID="a45a7ba287c6162765a58e215786a10c">
  <xsd:schema xmlns:xsd="http://www.w3.org/2001/XMLSchema" xmlns:xs="http://www.w3.org/2001/XMLSchema" xmlns:p="http://schemas.microsoft.com/office/2006/metadata/properties" xmlns:ns2="4f8844e5-dbc7-4a99-914b-4c1e544e1600" xmlns:ns3="3039acbe-0701-4809-b89c-56ec6dbdc121" targetNamespace="http://schemas.microsoft.com/office/2006/metadata/properties" ma:root="true" ma:fieldsID="4500a3d279db7c88051d270de2f7d5f1" ns2:_="" ns3:_="">
    <xsd:import namespace="4f8844e5-dbc7-4a99-914b-4c1e544e1600"/>
    <xsd:import namespace="3039acbe-0701-4809-b89c-56ec6dbdc1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844e5-dbc7-4a99-914b-4c1e544e1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39acbe-0701-4809-b89c-56ec6dbdc1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316b637-8533-4d59-8094-38105a1dd216}" ma:internalName="TaxCatchAll" ma:showField="CatchAllData" ma:web="3039acbe-0701-4809-b89c-56ec6dbdc1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056FD2-2457-40C5-8F9B-170F228B2285}">
  <ds:schemaRefs>
    <ds:schemaRef ds:uri="http://schemas.microsoft.com/office/2006/documentManagement/types"/>
    <ds:schemaRef ds:uri="http://purl.org/dc/elements/1.1/"/>
    <ds:schemaRef ds:uri="http://purl.org/dc/terms/"/>
    <ds:schemaRef ds:uri="http://www.w3.org/XML/1998/namespace"/>
    <ds:schemaRef ds:uri="4f8844e5-dbc7-4a99-914b-4c1e544e1600"/>
    <ds:schemaRef ds:uri="3039acbe-0701-4809-b89c-56ec6dbdc121"/>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308DB07-737C-4E95-B4FF-196A2CF8A674}">
  <ds:schemaRefs>
    <ds:schemaRef ds:uri="3039acbe-0701-4809-b89c-56ec6dbdc121"/>
    <ds:schemaRef ds:uri="4f8844e5-dbc7-4a99-914b-4c1e544e16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09632D-8A56-4E66-9FD8-B2C081F17E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3251</Words>
  <Application>Microsoft Macintosh PowerPoint</Application>
  <PresentationFormat>Widescreen</PresentationFormat>
  <Paragraphs>242</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Lato</vt:lpstr>
      <vt:lpstr>Arial,Sans-Serif</vt:lpstr>
      <vt:lpstr>Calibri</vt:lpstr>
      <vt:lpstr>Atkinson Hyperlegible</vt:lpstr>
      <vt:lpstr>Segoe UI</vt:lpstr>
      <vt:lpstr>Source Sans Pro</vt:lpstr>
      <vt:lpstr>2_Office Theme</vt:lpstr>
      <vt:lpstr>Office Theme</vt:lpstr>
      <vt:lpstr>Basic Emergency Care Approach to the acutely ill and injured</vt:lpstr>
      <vt:lpstr>Objectives</vt:lpstr>
      <vt:lpstr>Penetrating Injuries in Conflict Settings</vt:lpstr>
      <vt:lpstr>Life-Threatening Conditions </vt:lpstr>
      <vt:lpstr>Trauma Primary Survey  </vt:lpstr>
      <vt:lpstr>Injury Patterns and Conditions</vt:lpstr>
      <vt:lpstr>High energy-transfer injury</vt:lpstr>
      <vt:lpstr>Low energy-transfer injury</vt:lpstr>
      <vt:lpstr>PowerPoint Presentation</vt:lpstr>
      <vt:lpstr>Sucking Chest Wound </vt:lpstr>
      <vt:lpstr>Tension Pneumothorax </vt:lpstr>
      <vt:lpstr>PowerPoint Presentation</vt:lpstr>
      <vt:lpstr>Pericardial Tamponade</vt:lpstr>
      <vt:lpstr>Threatened limb with fracture</vt:lpstr>
      <vt:lpstr>Simple and open fractures</vt:lpstr>
      <vt:lpstr>Wounds</vt:lpstr>
      <vt:lpstr>Disposition Considerations</vt:lpstr>
      <vt:lpstr>REMEMBER</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Trauma: Ballistic injuries Penetrating injuries from:  gunshot, missile, fragment, shrapnel</dc:title>
  <dc:creator>julia dixon</dc:creator>
  <cp:lastModifiedBy>TALISHINSKAYA, Fidan</cp:lastModifiedBy>
  <cp:revision>24</cp:revision>
  <dcterms:created xsi:type="dcterms:W3CDTF">2022-03-03T04:25:44Z</dcterms:created>
  <dcterms:modified xsi:type="dcterms:W3CDTF">2025-03-07T00:53:07Z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0x010100B5C4F4F8C673C242A40081C9183480EA</vt:lpwstr>
  </property>
  <property fmtid="{D5CDD505-2E9C-101B-9397-08002B2CF9AE}" pid="3" name="MediaServiceImageTags">
    <vt:lpwstr/>
  </property>
</Properties>
</file>