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716" r:id="rId5"/>
    <p:sldMasterId id="2147483648" r:id="rId6"/>
    <p:sldMasterId id="2147483660" r:id="rId7"/>
  </p:sldMasterIdLst>
  <p:notesMasterIdLst>
    <p:notesMasterId r:id="rId24"/>
  </p:notesMasterIdLst>
  <p:sldIdLst>
    <p:sldId id="556" r:id="rId8"/>
    <p:sldId id="2147472902" r:id="rId9"/>
    <p:sldId id="2147472904" r:id="rId10"/>
    <p:sldId id="2147472905" r:id="rId11"/>
    <p:sldId id="2147472906" r:id="rId12"/>
    <p:sldId id="2147472907" r:id="rId13"/>
    <p:sldId id="2147472908" r:id="rId14"/>
    <p:sldId id="2147472909" r:id="rId15"/>
    <p:sldId id="2147472910" r:id="rId16"/>
    <p:sldId id="2147472911" r:id="rId17"/>
    <p:sldId id="2147472912" r:id="rId18"/>
    <p:sldId id="2147472914" r:id="rId19"/>
    <p:sldId id="2147472920" r:id="rId20"/>
    <p:sldId id="2147472915" r:id="rId21"/>
    <p:sldId id="2147472916" r:id="rId22"/>
    <p:sldId id="21474729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0" autoAdjust="0"/>
    <p:restoredTop sz="79895"/>
  </p:normalViewPr>
  <p:slideViewPr>
    <p:cSldViewPr snapToGrid="0">
      <p:cViewPr varScale="1">
        <p:scale>
          <a:sx n="83" d="100"/>
          <a:sy n="83" d="100"/>
        </p:scale>
        <p:origin x="232" y="368"/>
      </p:cViewPr>
      <p:guideLst/>
    </p:cSldViewPr>
  </p:slideViewPr>
  <p:outlineViewPr>
    <p:cViewPr>
      <p:scale>
        <a:sx n="33" d="100"/>
        <a:sy n="33" d="100"/>
      </p:scale>
      <p:origin x="0" y="-53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VELLO HYNES, Emilie" userId="c9dfdd63-2c12-40ec-9141-bdc893ad90f1" providerId="ADAL" clId="{93BBD9E4-F2F4-3F4B-8501-BD0E2835CA19}"/>
    <pc:docChg chg="modSld sldOrd">
      <pc:chgData name="CALVELLO HYNES, Emilie" userId="c9dfdd63-2c12-40ec-9141-bdc893ad90f1" providerId="ADAL" clId="{93BBD9E4-F2F4-3F4B-8501-BD0E2835CA19}" dt="2023-11-20T11:04:54.326" v="4" actId="20577"/>
      <pc:docMkLst>
        <pc:docMk/>
      </pc:docMkLst>
      <pc:sldChg chg="modSp mod">
        <pc:chgData name="CALVELLO HYNES, Emilie" userId="c9dfdd63-2c12-40ec-9141-bdc893ad90f1" providerId="ADAL" clId="{93BBD9E4-F2F4-3F4B-8501-BD0E2835CA19}" dt="2023-11-20T11:03:40.846" v="1" actId="14734"/>
        <pc:sldMkLst>
          <pc:docMk/>
          <pc:sldMk cId="2300881447" sldId="2147472908"/>
        </pc:sldMkLst>
        <pc:graphicFrameChg chg="modGraphic">
          <ac:chgData name="CALVELLO HYNES, Emilie" userId="c9dfdd63-2c12-40ec-9141-bdc893ad90f1" providerId="ADAL" clId="{93BBD9E4-F2F4-3F4B-8501-BD0E2835CA19}" dt="2023-11-20T11:03:40.846" v="1" actId="14734"/>
          <ac:graphicFrameMkLst>
            <pc:docMk/>
            <pc:sldMk cId="2300881447" sldId="2147472908"/>
            <ac:graphicFrameMk id="84" creationId="{00000000-0000-0000-0000-000000000000}"/>
          </ac:graphicFrameMkLst>
        </pc:graphicFrameChg>
      </pc:sldChg>
      <pc:sldChg chg="ord">
        <pc:chgData name="CALVELLO HYNES, Emilie" userId="c9dfdd63-2c12-40ec-9141-bdc893ad90f1" providerId="ADAL" clId="{93BBD9E4-F2F4-3F4B-8501-BD0E2835CA19}" dt="2023-11-20T11:04:16.725" v="2" actId="20578"/>
        <pc:sldMkLst>
          <pc:docMk/>
          <pc:sldMk cId="2596739249" sldId="2147472909"/>
        </pc:sldMkLst>
      </pc:sldChg>
      <pc:sldChg chg="modNotesTx">
        <pc:chgData name="CALVELLO HYNES, Emilie" userId="c9dfdd63-2c12-40ec-9141-bdc893ad90f1" providerId="ADAL" clId="{93BBD9E4-F2F4-3F4B-8501-BD0E2835CA19}" dt="2023-11-20T11:04:54.326" v="4" actId="20577"/>
        <pc:sldMkLst>
          <pc:docMk/>
          <pc:sldMk cId="2856257923" sldId="2147472911"/>
        </pc:sldMkLst>
      </pc:sldChg>
    </pc:docChg>
  </pc:docChgLst>
  <pc:docChgLst>
    <pc:chgData name="CALVELLO HYNES, Emilie" userId="S::ecalvello@who.int::c9dfdd63-2c12-40ec-9141-bdc893ad90f1" providerId="AD" clId="Web-{13BD87BE-5523-1947-F304-E9909874155F}"/>
    <pc:docChg chg="modSld sldOrd">
      <pc:chgData name="CALVELLO HYNES, Emilie" userId="S::ecalvello@who.int::c9dfdd63-2c12-40ec-9141-bdc893ad90f1" providerId="AD" clId="Web-{13BD87BE-5523-1947-F304-E9909874155F}" dt="2023-11-20T11:02:02.986" v="30"/>
      <pc:docMkLst>
        <pc:docMk/>
      </pc:docMkLst>
      <pc:sldChg chg="modNotes">
        <pc:chgData name="CALVELLO HYNES, Emilie" userId="S::ecalvello@who.int::c9dfdd63-2c12-40ec-9141-bdc893ad90f1" providerId="AD" clId="Web-{13BD87BE-5523-1947-F304-E9909874155F}" dt="2023-11-20T11:02:02.986" v="30"/>
        <pc:sldMkLst>
          <pc:docMk/>
          <pc:sldMk cId="312597271" sldId="2147472904"/>
        </pc:sldMkLst>
      </pc:sldChg>
      <pc:sldChg chg="modSp">
        <pc:chgData name="CALVELLO HYNES, Emilie" userId="S::ecalvello@who.int::c9dfdd63-2c12-40ec-9141-bdc893ad90f1" providerId="AD" clId="Web-{13BD87BE-5523-1947-F304-E9909874155F}" dt="2023-11-20T10:58:05.580" v="28"/>
        <pc:sldMkLst>
          <pc:docMk/>
          <pc:sldMk cId="2030838273" sldId="2147472907"/>
        </pc:sldMkLst>
        <pc:graphicFrameChg chg="mod modGraphic">
          <ac:chgData name="CALVELLO HYNES, Emilie" userId="S::ecalvello@who.int::c9dfdd63-2c12-40ec-9141-bdc893ad90f1" providerId="AD" clId="Web-{13BD87BE-5523-1947-F304-E9909874155F}" dt="2023-11-20T10:58:05.580" v="28"/>
          <ac:graphicFrameMkLst>
            <pc:docMk/>
            <pc:sldMk cId="2030838273" sldId="2147472907"/>
            <ac:graphicFrameMk id="84" creationId="{00000000-0000-0000-0000-000000000000}"/>
          </ac:graphicFrameMkLst>
        </pc:graphicFrameChg>
      </pc:sldChg>
      <pc:sldChg chg="ord">
        <pc:chgData name="CALVELLO HYNES, Emilie" userId="S::ecalvello@who.int::c9dfdd63-2c12-40ec-9141-bdc893ad90f1" providerId="AD" clId="Web-{13BD87BE-5523-1947-F304-E9909874155F}" dt="2023-11-20T10:57:30.499" v="0"/>
        <pc:sldMkLst>
          <pc:docMk/>
          <pc:sldMk cId="2596739249" sldId="2147472909"/>
        </pc:sldMkLst>
      </pc:sldChg>
    </pc:docChg>
  </pc:docChgLst>
  <pc:docChgLst>
    <pc:chgData name="TULLET, Rachel Beth" userId="S::tulletr@who.int::1fc2c28b-ed7a-43e7-a015-42a665ab83e5" providerId="AD" clId="Web-{EC55DE77-FFAD-84C8-94E2-0CD52F083F34}"/>
    <pc:docChg chg="addSld delSld modSld">
      <pc:chgData name="TULLET, Rachel Beth" userId="S::tulletr@who.int::1fc2c28b-ed7a-43e7-a015-42a665ab83e5" providerId="AD" clId="Web-{EC55DE77-FFAD-84C8-94E2-0CD52F083F34}" dt="2023-11-12T20:14:52.836" v="136"/>
      <pc:docMkLst>
        <pc:docMk/>
      </pc:docMkLst>
      <pc:sldChg chg="delSp add del delAnim modNotes">
        <pc:chgData name="TULLET, Rachel Beth" userId="S::tulletr@who.int::1fc2c28b-ed7a-43e7-a015-42a665ab83e5" providerId="AD" clId="Web-{EC55DE77-FFAD-84C8-94E2-0CD52F083F34}" dt="2023-11-12T20:14:52.836" v="136"/>
        <pc:sldMkLst>
          <pc:docMk/>
          <pc:sldMk cId="2595767980" sldId="2147472919"/>
        </pc:sldMkLst>
        <pc:picChg chg="del">
          <ac:chgData name="TULLET, Rachel Beth" userId="S::tulletr@who.int::1fc2c28b-ed7a-43e7-a015-42a665ab83e5" providerId="AD" clId="Web-{EC55DE77-FFAD-84C8-94E2-0CD52F083F34}" dt="2023-11-12T20:00:54.013" v="1"/>
          <ac:picMkLst>
            <pc:docMk/>
            <pc:sldMk cId="2595767980" sldId="2147472919"/>
            <ac:picMk id="3" creationId="{B23621CB-B1CA-E5CF-BDD8-D081880EF933}"/>
          </ac:picMkLst>
        </pc:picChg>
      </pc:sldChg>
      <pc:sldChg chg="add">
        <pc:chgData name="TULLET, Rachel Beth" userId="S::tulletr@who.int::1fc2c28b-ed7a-43e7-a015-42a665ab83e5" providerId="AD" clId="Web-{EC55DE77-FFAD-84C8-94E2-0CD52F083F34}" dt="2023-11-12T20:14:33.444" v="135"/>
        <pc:sldMkLst>
          <pc:docMk/>
          <pc:sldMk cId="2640987052" sldId="2147472920"/>
        </pc:sldMkLst>
      </pc:sldChg>
    </pc:docChg>
  </pc:docChgLst>
  <pc:docChgLst>
    <pc:chgData name="Rachel Tullet" userId="0500be93d1ba368d" providerId="LiveId" clId="{5DA50F0E-6E87-4CF4-ADC9-387099EA6737}"/>
    <pc:docChg chg="modSld">
      <pc:chgData name="Rachel Tullet" userId="0500be93d1ba368d" providerId="LiveId" clId="{5DA50F0E-6E87-4CF4-ADC9-387099EA6737}" dt="2023-11-12T19:26:18.584" v="153"/>
      <pc:docMkLst>
        <pc:docMk/>
      </pc:docMkLst>
      <pc:sldChg chg="addSp delSp modSp mod modTransition modAnim">
        <pc:chgData name="Rachel Tullet" userId="0500be93d1ba368d" providerId="LiveId" clId="{5DA50F0E-6E87-4CF4-ADC9-387099EA6737}" dt="2023-11-12T19:24:47.561" v="145"/>
        <pc:sldMkLst>
          <pc:docMk/>
          <pc:sldMk cId="357314227" sldId="2147472902"/>
        </pc:sldMkLst>
        <pc:spChg chg="mod">
          <ac:chgData name="Rachel Tullet" userId="0500be93d1ba368d" providerId="LiveId" clId="{5DA50F0E-6E87-4CF4-ADC9-387099EA6737}" dt="2023-11-12T19:24:08.207" v="142" actId="20577"/>
          <ac:spMkLst>
            <pc:docMk/>
            <pc:sldMk cId="357314227" sldId="2147472902"/>
            <ac:spMk id="3" creationId="{5887CEEC-0934-AC2E-A716-86AAF7464919}"/>
          </ac:spMkLst>
        </pc:spChg>
        <pc:picChg chg="add del mod">
          <ac:chgData name="Rachel Tullet" userId="0500be93d1ba368d" providerId="LiveId" clId="{5DA50F0E-6E87-4CF4-ADC9-387099EA6737}" dt="2023-11-12T19:00:55.894" v="7"/>
          <ac:picMkLst>
            <pc:docMk/>
            <pc:sldMk cId="357314227" sldId="2147472902"/>
            <ac:picMk id="10" creationId="{73A8323D-B16F-8DF6-7858-B0536FC79035}"/>
          </ac:picMkLst>
        </pc:picChg>
        <pc:picChg chg="add del mod ord">
          <ac:chgData name="Rachel Tullet" userId="0500be93d1ba368d" providerId="LiveId" clId="{5DA50F0E-6E87-4CF4-ADC9-387099EA6737}" dt="2023-11-12T19:01:23.287" v="8"/>
          <ac:picMkLst>
            <pc:docMk/>
            <pc:sldMk cId="357314227" sldId="2147472902"/>
            <ac:picMk id="13" creationId="{1AB30532-C140-7B65-235A-0B3B832E5C9F}"/>
          </ac:picMkLst>
        </pc:picChg>
        <pc:picChg chg="add del mod">
          <ac:chgData name="Rachel Tullet" userId="0500be93d1ba368d" providerId="LiveId" clId="{5DA50F0E-6E87-4CF4-ADC9-387099EA6737}" dt="2023-11-12T19:24:21.578" v="144"/>
          <ac:picMkLst>
            <pc:docMk/>
            <pc:sldMk cId="357314227" sldId="2147472902"/>
            <ac:picMk id="14" creationId="{A57394CA-1E1E-1522-56FD-8592552C6BB0}"/>
          </ac:picMkLst>
        </pc:picChg>
        <pc:picChg chg="add del mod ord">
          <ac:chgData name="Rachel Tullet" userId="0500be93d1ba368d" providerId="LiveId" clId="{5DA50F0E-6E87-4CF4-ADC9-387099EA6737}" dt="2023-11-12T19:24:47.561" v="145"/>
          <ac:picMkLst>
            <pc:docMk/>
            <pc:sldMk cId="357314227" sldId="2147472902"/>
            <ac:picMk id="18" creationId="{3C19687B-EA17-BD89-D4AE-2BAFF56EB4D6}"/>
          </ac:picMkLst>
        </pc:picChg>
        <pc:picChg chg="add mod">
          <ac:chgData name="Rachel Tullet" userId="0500be93d1ba368d" providerId="LiveId" clId="{5DA50F0E-6E87-4CF4-ADC9-387099EA6737}" dt="2023-11-12T19:24:47.561" v="145"/>
          <ac:picMkLst>
            <pc:docMk/>
            <pc:sldMk cId="357314227" sldId="2147472902"/>
            <ac:picMk id="19" creationId="{37777253-66A8-3672-81EA-8734E1CE3F92}"/>
          </ac:picMkLst>
        </pc:picChg>
      </pc:sldChg>
      <pc:sldChg chg="addSp delSp modSp mod modTransition modAnim">
        <pc:chgData name="Rachel Tullet" userId="0500be93d1ba368d" providerId="LiveId" clId="{5DA50F0E-6E87-4CF4-ADC9-387099EA6737}" dt="2023-11-12T19:09:38.115" v="103"/>
        <pc:sldMkLst>
          <pc:docMk/>
          <pc:sldMk cId="2030838273" sldId="2147472907"/>
        </pc:sldMkLst>
        <pc:graphicFrameChg chg="mod">
          <ac:chgData name="Rachel Tullet" userId="0500be93d1ba368d" providerId="LiveId" clId="{5DA50F0E-6E87-4CF4-ADC9-387099EA6737}" dt="2023-11-12T19:07:43.522" v="100" actId="20577"/>
          <ac:graphicFrameMkLst>
            <pc:docMk/>
            <pc:sldMk cId="2030838273" sldId="2147472907"/>
            <ac:graphicFrameMk id="84" creationId="{00000000-0000-0000-0000-000000000000}"/>
          </ac:graphicFrameMkLst>
        </pc:graphicFrameChg>
        <pc:picChg chg="add del mod ord">
          <ac:chgData name="Rachel Tullet" userId="0500be93d1ba368d" providerId="LiveId" clId="{5DA50F0E-6E87-4CF4-ADC9-387099EA6737}" dt="2023-11-12T19:06:15.400" v="11"/>
          <ac:picMkLst>
            <pc:docMk/>
            <pc:sldMk cId="2030838273" sldId="2147472907"/>
            <ac:picMk id="9" creationId="{C9B8E345-AD62-1CA8-2AE4-6E68E58B66D0}"/>
          </ac:picMkLst>
        </pc:picChg>
        <pc:picChg chg="add del mod">
          <ac:chgData name="Rachel Tullet" userId="0500be93d1ba368d" providerId="LiveId" clId="{5DA50F0E-6E87-4CF4-ADC9-387099EA6737}" dt="2023-11-12T19:08:04.362" v="102"/>
          <ac:picMkLst>
            <pc:docMk/>
            <pc:sldMk cId="2030838273" sldId="2147472907"/>
            <ac:picMk id="10" creationId="{26A571A3-D6A1-EE19-8E35-B4A8A7EBFE8D}"/>
          </ac:picMkLst>
        </pc:picChg>
        <pc:picChg chg="del">
          <ac:chgData name="Rachel Tullet" userId="0500be93d1ba368d" providerId="LiveId" clId="{5DA50F0E-6E87-4CF4-ADC9-387099EA6737}" dt="2023-11-12T19:04:59.184" v="10"/>
          <ac:picMkLst>
            <pc:docMk/>
            <pc:sldMk cId="2030838273" sldId="2147472907"/>
            <ac:picMk id="13" creationId="{70793D26-2AC7-FDF0-C373-14C0AB57761A}"/>
          </ac:picMkLst>
        </pc:picChg>
        <pc:picChg chg="add del mod ord">
          <ac:chgData name="Rachel Tullet" userId="0500be93d1ba368d" providerId="LiveId" clId="{5DA50F0E-6E87-4CF4-ADC9-387099EA6737}" dt="2023-11-12T19:09:38.115" v="103"/>
          <ac:picMkLst>
            <pc:docMk/>
            <pc:sldMk cId="2030838273" sldId="2147472907"/>
            <ac:picMk id="15" creationId="{F7226061-949C-35AA-E202-197DB641FF6E}"/>
          </ac:picMkLst>
        </pc:picChg>
        <pc:picChg chg="add mod">
          <ac:chgData name="Rachel Tullet" userId="0500be93d1ba368d" providerId="LiveId" clId="{5DA50F0E-6E87-4CF4-ADC9-387099EA6737}" dt="2023-11-12T19:09:38.115" v="103"/>
          <ac:picMkLst>
            <pc:docMk/>
            <pc:sldMk cId="2030838273" sldId="2147472907"/>
            <ac:picMk id="16" creationId="{0A3A4EAA-C8BA-B93A-8F66-8186DCEE6D2B}"/>
          </ac:picMkLst>
        </pc:picChg>
      </pc:sldChg>
      <pc:sldChg chg="addSp delSp modSp mod modTransition modAnim">
        <pc:chgData name="Rachel Tullet" userId="0500be93d1ba368d" providerId="LiveId" clId="{5DA50F0E-6E87-4CF4-ADC9-387099EA6737}" dt="2023-11-12T19:25:04.356" v="146" actId="1076"/>
        <pc:sldMkLst>
          <pc:docMk/>
          <pc:sldMk cId="2300881447" sldId="2147472908"/>
        </pc:sldMkLst>
        <pc:graphicFrameChg chg="mod">
          <ac:chgData name="Rachel Tullet" userId="0500be93d1ba368d" providerId="LiveId" clId="{5DA50F0E-6E87-4CF4-ADC9-387099EA6737}" dt="2023-11-12T19:13:29.794" v="111" actId="20577"/>
          <ac:graphicFrameMkLst>
            <pc:docMk/>
            <pc:sldMk cId="2300881447" sldId="2147472908"/>
            <ac:graphicFrameMk id="84" creationId="{00000000-0000-0000-0000-000000000000}"/>
          </ac:graphicFrameMkLst>
        </pc:graphicFrameChg>
        <pc:picChg chg="add del mod ord">
          <ac:chgData name="Rachel Tullet" userId="0500be93d1ba368d" providerId="LiveId" clId="{5DA50F0E-6E87-4CF4-ADC9-387099EA6737}" dt="2023-11-12T19:13:19.766" v="106"/>
          <ac:picMkLst>
            <pc:docMk/>
            <pc:sldMk cId="2300881447" sldId="2147472908"/>
            <ac:picMk id="14" creationId="{5BA3F744-E222-C4B8-4E35-359985D7E807}"/>
          </ac:picMkLst>
        </pc:picChg>
        <pc:picChg chg="del">
          <ac:chgData name="Rachel Tullet" userId="0500be93d1ba368d" providerId="LiveId" clId="{5DA50F0E-6E87-4CF4-ADC9-387099EA6737}" dt="2023-11-12T19:11:55.562" v="105"/>
          <ac:picMkLst>
            <pc:docMk/>
            <pc:sldMk cId="2300881447" sldId="2147472908"/>
            <ac:picMk id="15" creationId="{F88C2283-9329-D84A-8650-AEC2525A7830}"/>
          </ac:picMkLst>
        </pc:picChg>
        <pc:picChg chg="add del mod">
          <ac:chgData name="Rachel Tullet" userId="0500be93d1ba368d" providerId="LiveId" clId="{5DA50F0E-6E87-4CF4-ADC9-387099EA6737}" dt="2023-11-12T19:14:09.906" v="113"/>
          <ac:picMkLst>
            <pc:docMk/>
            <pc:sldMk cId="2300881447" sldId="2147472908"/>
            <ac:picMk id="16" creationId="{000DCE5F-6135-91A7-B1F0-3C6953439102}"/>
          </ac:picMkLst>
        </pc:picChg>
        <pc:picChg chg="add del mod ord">
          <ac:chgData name="Rachel Tullet" userId="0500be93d1ba368d" providerId="LiveId" clId="{5DA50F0E-6E87-4CF4-ADC9-387099EA6737}" dt="2023-11-12T19:15:46.450" v="114"/>
          <ac:picMkLst>
            <pc:docMk/>
            <pc:sldMk cId="2300881447" sldId="2147472908"/>
            <ac:picMk id="20" creationId="{E447EB89-19FA-FE37-9793-A7A160071EBC}"/>
          </ac:picMkLst>
        </pc:picChg>
        <pc:picChg chg="add del mod">
          <ac:chgData name="Rachel Tullet" userId="0500be93d1ba368d" providerId="LiveId" clId="{5DA50F0E-6E87-4CF4-ADC9-387099EA6737}" dt="2023-11-12T19:16:51.338" v="115" actId="478"/>
          <ac:picMkLst>
            <pc:docMk/>
            <pc:sldMk cId="2300881447" sldId="2147472908"/>
            <ac:picMk id="21" creationId="{107CEACF-2CFB-F5D6-4B15-0DC7FEB9F596}"/>
          </ac:picMkLst>
        </pc:picChg>
        <pc:picChg chg="add del mod">
          <ac:chgData name="Rachel Tullet" userId="0500be93d1ba368d" providerId="LiveId" clId="{5DA50F0E-6E87-4CF4-ADC9-387099EA6737}" dt="2023-11-12T19:17:50.635" v="118"/>
          <ac:picMkLst>
            <pc:docMk/>
            <pc:sldMk cId="2300881447" sldId="2147472908"/>
            <ac:picMk id="28" creationId="{6A654B30-0292-059A-F31D-4224AC3DE712}"/>
          </ac:picMkLst>
        </pc:picChg>
        <pc:picChg chg="add del mod">
          <ac:chgData name="Rachel Tullet" userId="0500be93d1ba368d" providerId="LiveId" clId="{5DA50F0E-6E87-4CF4-ADC9-387099EA6737}" dt="2023-11-12T19:18:42.756" v="120"/>
          <ac:picMkLst>
            <pc:docMk/>
            <pc:sldMk cId="2300881447" sldId="2147472908"/>
            <ac:picMk id="29" creationId="{535DF56B-8572-7084-FA12-9EA39A154D8E}"/>
          </ac:picMkLst>
        </pc:picChg>
        <pc:picChg chg="add del mod ord">
          <ac:chgData name="Rachel Tullet" userId="0500be93d1ba368d" providerId="LiveId" clId="{5DA50F0E-6E87-4CF4-ADC9-387099EA6737}" dt="2023-11-12T19:19:10.888" v="121"/>
          <ac:picMkLst>
            <pc:docMk/>
            <pc:sldMk cId="2300881447" sldId="2147472908"/>
            <ac:picMk id="32" creationId="{76E6D870-D781-EC17-2191-EC181E7CA7EB}"/>
          </ac:picMkLst>
        </pc:picChg>
        <pc:picChg chg="add del mod">
          <ac:chgData name="Rachel Tullet" userId="0500be93d1ba368d" providerId="LiveId" clId="{5DA50F0E-6E87-4CF4-ADC9-387099EA6737}" dt="2023-11-12T19:19:15.504" v="123"/>
          <ac:picMkLst>
            <pc:docMk/>
            <pc:sldMk cId="2300881447" sldId="2147472908"/>
            <ac:picMk id="33" creationId="{5FDD9060-4DE6-D951-7497-8772862DC5A4}"/>
          </ac:picMkLst>
        </pc:picChg>
        <pc:picChg chg="add del mod ord">
          <ac:chgData name="Rachel Tullet" userId="0500be93d1ba368d" providerId="LiveId" clId="{5DA50F0E-6E87-4CF4-ADC9-387099EA6737}" dt="2023-11-12T19:20:49.522" v="124"/>
          <ac:picMkLst>
            <pc:docMk/>
            <pc:sldMk cId="2300881447" sldId="2147472908"/>
            <ac:picMk id="36" creationId="{54028BBC-0E33-2657-7D28-4CE297CAF97B}"/>
          </ac:picMkLst>
        </pc:picChg>
        <pc:picChg chg="add mod">
          <ac:chgData name="Rachel Tullet" userId="0500be93d1ba368d" providerId="LiveId" clId="{5DA50F0E-6E87-4CF4-ADC9-387099EA6737}" dt="2023-11-12T19:25:04.356" v="146" actId="1076"/>
          <ac:picMkLst>
            <pc:docMk/>
            <pc:sldMk cId="2300881447" sldId="2147472908"/>
            <ac:picMk id="37" creationId="{1B527F27-760E-07D9-81F7-AC3FCE7CBF2D}"/>
          </ac:picMkLst>
        </pc:picChg>
      </pc:sldChg>
      <pc:sldChg chg="addSp delSp modSp mod modTransition modAnim">
        <pc:chgData name="Rachel Tullet" userId="0500be93d1ba368d" providerId="LiveId" clId="{5DA50F0E-6E87-4CF4-ADC9-387099EA6737}" dt="2023-11-12T19:26:18.584" v="153"/>
        <pc:sldMkLst>
          <pc:docMk/>
          <pc:sldMk cId="892899465" sldId="2147472913"/>
        </pc:sldMkLst>
        <pc:spChg chg="mod">
          <ac:chgData name="Rachel Tullet" userId="0500be93d1ba368d" providerId="LiveId" clId="{5DA50F0E-6E87-4CF4-ADC9-387099EA6737}" dt="2023-11-12T19:25:39.389" v="150" actId="20577"/>
          <ac:spMkLst>
            <pc:docMk/>
            <pc:sldMk cId="892899465" sldId="2147472913"/>
            <ac:spMk id="3" creationId="{5887CEEC-0934-AC2E-A716-86AAF7464919}"/>
          </ac:spMkLst>
        </pc:spChg>
        <pc:picChg chg="add del mod">
          <ac:chgData name="Rachel Tullet" userId="0500be93d1ba368d" providerId="LiveId" clId="{5DA50F0E-6E87-4CF4-ADC9-387099EA6737}" dt="2023-11-12T19:23:04.541" v="127"/>
          <ac:picMkLst>
            <pc:docMk/>
            <pc:sldMk cId="892899465" sldId="2147472913"/>
            <ac:picMk id="7" creationId="{49DA58AF-1810-BC1D-0B79-98EDD421DED2}"/>
          </ac:picMkLst>
        </pc:picChg>
        <pc:picChg chg="add del mod">
          <ac:chgData name="Rachel Tullet" userId="0500be93d1ba368d" providerId="LiveId" clId="{5DA50F0E-6E87-4CF4-ADC9-387099EA6737}" dt="2023-11-12T19:25:52.560" v="152"/>
          <ac:picMkLst>
            <pc:docMk/>
            <pc:sldMk cId="892899465" sldId="2147472913"/>
            <ac:picMk id="8" creationId="{7F9E5316-E2CD-002E-FE38-A8CCE96B4FF3}"/>
          </ac:picMkLst>
        </pc:picChg>
        <pc:picChg chg="add del mod ord">
          <ac:chgData name="Rachel Tullet" userId="0500be93d1ba368d" providerId="LiveId" clId="{5DA50F0E-6E87-4CF4-ADC9-387099EA6737}" dt="2023-11-12T19:26:18.584" v="153"/>
          <ac:picMkLst>
            <pc:docMk/>
            <pc:sldMk cId="892899465" sldId="2147472913"/>
            <ac:picMk id="12" creationId="{BE23D73D-9F26-67CE-5EA2-7917BC44DBF3}"/>
          </ac:picMkLst>
        </pc:picChg>
        <pc:picChg chg="add mod">
          <ac:chgData name="Rachel Tullet" userId="0500be93d1ba368d" providerId="LiveId" clId="{5DA50F0E-6E87-4CF4-ADC9-387099EA6737}" dt="2023-11-12T19:26:18.584" v="153"/>
          <ac:picMkLst>
            <pc:docMk/>
            <pc:sldMk cId="892899465" sldId="2147472913"/>
            <ac:picMk id="13" creationId="{90F37A29-653F-F6DF-FA38-9982F5EFFC03}"/>
          </ac:picMkLst>
        </pc:picChg>
      </pc:sldChg>
      <pc:sldChg chg="addSp delSp modSp mod modTransition">
        <pc:chgData name="Rachel Tullet" userId="0500be93d1ba368d" providerId="LiveId" clId="{5DA50F0E-6E87-4CF4-ADC9-387099EA6737}" dt="2023-11-12T19:23:40.635" v="128" actId="1076"/>
        <pc:sldMkLst>
          <pc:docMk/>
          <pc:sldMk cId="3546122112" sldId="2147472918"/>
        </pc:sldMkLst>
        <pc:picChg chg="add del mod">
          <ac:chgData name="Rachel Tullet" userId="0500be93d1ba368d" providerId="LiveId" clId="{5DA50F0E-6E87-4CF4-ADC9-387099EA6737}" dt="2023-11-12T19:00:17.511" v="4"/>
          <ac:picMkLst>
            <pc:docMk/>
            <pc:sldMk cId="3546122112" sldId="2147472918"/>
            <ac:picMk id="4" creationId="{CD48F687-60A5-9134-23C4-2B880077C86C}"/>
          </ac:picMkLst>
        </pc:picChg>
        <pc:picChg chg="add mod">
          <ac:chgData name="Rachel Tullet" userId="0500be93d1ba368d" providerId="LiveId" clId="{5DA50F0E-6E87-4CF4-ADC9-387099EA6737}" dt="2023-11-12T19:23:40.635" v="128" actId="1076"/>
          <ac:picMkLst>
            <pc:docMk/>
            <pc:sldMk cId="3546122112" sldId="2147472918"/>
            <ac:picMk id="6" creationId="{282A50DA-E5D9-489A-AEB1-8113C7B27AE0}"/>
          </ac:picMkLst>
        </pc:picChg>
      </pc:sldChg>
    </pc:docChg>
  </pc:docChgLst>
  <pc:docChgLst>
    <pc:chgData name="Seif, Janesca" userId="746caf7a-ff57-497b-ad65-8cb552a9f586" providerId="ADAL" clId="{8DC405F6-874A-7143-88B7-5CDCD18F611A}"/>
    <pc:docChg chg="custSel modSld">
      <pc:chgData name="Seif, Janesca" userId="746caf7a-ff57-497b-ad65-8cb552a9f586" providerId="ADAL" clId="{8DC405F6-874A-7143-88B7-5CDCD18F611A}" dt="2024-05-09T14:41:14.101" v="6" actId="478"/>
      <pc:docMkLst>
        <pc:docMk/>
      </pc:docMkLst>
      <pc:sldChg chg="delSp mod">
        <pc:chgData name="Seif, Janesca" userId="746caf7a-ff57-497b-ad65-8cb552a9f586" providerId="ADAL" clId="{8DC405F6-874A-7143-88B7-5CDCD18F611A}" dt="2024-05-09T14:40:54.340" v="0" actId="478"/>
        <pc:sldMkLst>
          <pc:docMk/>
          <pc:sldMk cId="312597271" sldId="2147472904"/>
        </pc:sldMkLst>
        <pc:spChg chg="del">
          <ac:chgData name="Seif, Janesca" userId="746caf7a-ff57-497b-ad65-8cb552a9f586" providerId="ADAL" clId="{8DC405F6-874A-7143-88B7-5CDCD18F611A}" dt="2024-05-09T14:40:54.340" v="0" actId="478"/>
          <ac:spMkLst>
            <pc:docMk/>
            <pc:sldMk cId="312597271" sldId="2147472904"/>
            <ac:spMk id="9" creationId="{F19D1B5B-E02F-708F-3783-8F44447F78AE}"/>
          </ac:spMkLst>
        </pc:spChg>
      </pc:sldChg>
      <pc:sldChg chg="delSp mod">
        <pc:chgData name="Seif, Janesca" userId="746caf7a-ff57-497b-ad65-8cb552a9f586" providerId="ADAL" clId="{8DC405F6-874A-7143-88B7-5CDCD18F611A}" dt="2024-05-09T14:40:57.954" v="1" actId="478"/>
        <pc:sldMkLst>
          <pc:docMk/>
          <pc:sldMk cId="3003144572" sldId="2147472905"/>
        </pc:sldMkLst>
        <pc:spChg chg="del">
          <ac:chgData name="Seif, Janesca" userId="746caf7a-ff57-497b-ad65-8cb552a9f586" providerId="ADAL" clId="{8DC405F6-874A-7143-88B7-5CDCD18F611A}" dt="2024-05-09T14:40:57.954" v="1" actId="478"/>
          <ac:spMkLst>
            <pc:docMk/>
            <pc:sldMk cId="3003144572" sldId="2147472905"/>
            <ac:spMk id="2" creationId="{6566EB52-AD67-06D9-01B9-D55AB3BDDCF1}"/>
          </ac:spMkLst>
        </pc:spChg>
      </pc:sldChg>
      <pc:sldChg chg="delSp mod">
        <pc:chgData name="Seif, Janesca" userId="746caf7a-ff57-497b-ad65-8cb552a9f586" providerId="ADAL" clId="{8DC405F6-874A-7143-88B7-5CDCD18F611A}" dt="2024-05-09T14:41:01.850" v="2" actId="478"/>
        <pc:sldMkLst>
          <pc:docMk/>
          <pc:sldMk cId="3626933074" sldId="2147472906"/>
        </pc:sldMkLst>
        <pc:spChg chg="del">
          <ac:chgData name="Seif, Janesca" userId="746caf7a-ff57-497b-ad65-8cb552a9f586" providerId="ADAL" clId="{8DC405F6-874A-7143-88B7-5CDCD18F611A}" dt="2024-05-09T14:41:01.850" v="2" actId="478"/>
          <ac:spMkLst>
            <pc:docMk/>
            <pc:sldMk cId="3626933074" sldId="2147472906"/>
            <ac:spMk id="2" creationId="{6566EB52-AD67-06D9-01B9-D55AB3BDDCF1}"/>
          </ac:spMkLst>
        </pc:spChg>
      </pc:sldChg>
      <pc:sldChg chg="delSp mod">
        <pc:chgData name="Seif, Janesca" userId="746caf7a-ff57-497b-ad65-8cb552a9f586" providerId="ADAL" clId="{8DC405F6-874A-7143-88B7-5CDCD18F611A}" dt="2024-05-09T14:41:05.159" v="3" actId="478"/>
        <pc:sldMkLst>
          <pc:docMk/>
          <pc:sldMk cId="2030838273" sldId="2147472907"/>
        </pc:sldMkLst>
        <pc:spChg chg="del">
          <ac:chgData name="Seif, Janesca" userId="746caf7a-ff57-497b-ad65-8cb552a9f586" providerId="ADAL" clId="{8DC405F6-874A-7143-88B7-5CDCD18F611A}" dt="2024-05-09T14:41:05.159" v="3" actId="478"/>
          <ac:spMkLst>
            <pc:docMk/>
            <pc:sldMk cId="2030838273" sldId="2147472907"/>
            <ac:spMk id="5" creationId="{8ACF573C-8ED6-8535-9FD7-21175333E362}"/>
          </ac:spMkLst>
        </pc:spChg>
      </pc:sldChg>
      <pc:sldChg chg="delSp mod">
        <pc:chgData name="Seif, Janesca" userId="746caf7a-ff57-497b-ad65-8cb552a9f586" providerId="ADAL" clId="{8DC405F6-874A-7143-88B7-5CDCD18F611A}" dt="2024-05-09T14:41:08.569" v="4" actId="478"/>
        <pc:sldMkLst>
          <pc:docMk/>
          <pc:sldMk cId="2300881447" sldId="2147472908"/>
        </pc:sldMkLst>
        <pc:spChg chg="del">
          <ac:chgData name="Seif, Janesca" userId="746caf7a-ff57-497b-ad65-8cb552a9f586" providerId="ADAL" clId="{8DC405F6-874A-7143-88B7-5CDCD18F611A}" dt="2024-05-09T14:41:08.569" v="4" actId="478"/>
          <ac:spMkLst>
            <pc:docMk/>
            <pc:sldMk cId="2300881447" sldId="2147472908"/>
            <ac:spMk id="4" creationId="{DAA04FFD-1ADB-712F-CE56-B47F94D20D6F}"/>
          </ac:spMkLst>
        </pc:spChg>
      </pc:sldChg>
      <pc:sldChg chg="delSp mod">
        <pc:chgData name="Seif, Janesca" userId="746caf7a-ff57-497b-ad65-8cb552a9f586" providerId="ADAL" clId="{8DC405F6-874A-7143-88B7-5CDCD18F611A}" dt="2024-05-09T14:41:10.985" v="5" actId="478"/>
        <pc:sldMkLst>
          <pc:docMk/>
          <pc:sldMk cId="2596739249" sldId="2147472909"/>
        </pc:sldMkLst>
        <pc:spChg chg="del">
          <ac:chgData name="Seif, Janesca" userId="746caf7a-ff57-497b-ad65-8cb552a9f586" providerId="ADAL" clId="{8DC405F6-874A-7143-88B7-5CDCD18F611A}" dt="2024-05-09T14:41:10.985" v="5" actId="478"/>
          <ac:spMkLst>
            <pc:docMk/>
            <pc:sldMk cId="2596739249" sldId="2147472909"/>
            <ac:spMk id="4" creationId="{6AD3B9D8-6756-975D-3113-E1D8AAC35C0A}"/>
          </ac:spMkLst>
        </pc:spChg>
      </pc:sldChg>
      <pc:sldChg chg="delSp mod">
        <pc:chgData name="Seif, Janesca" userId="746caf7a-ff57-497b-ad65-8cb552a9f586" providerId="ADAL" clId="{8DC405F6-874A-7143-88B7-5CDCD18F611A}" dt="2024-05-09T14:41:14.101" v="6" actId="478"/>
        <pc:sldMkLst>
          <pc:docMk/>
          <pc:sldMk cId="927465320" sldId="2147472910"/>
        </pc:sldMkLst>
        <pc:spChg chg="del">
          <ac:chgData name="Seif, Janesca" userId="746caf7a-ff57-497b-ad65-8cb552a9f586" providerId="ADAL" clId="{8DC405F6-874A-7143-88B7-5CDCD18F611A}" dt="2024-05-09T14:41:14.101" v="6" actId="478"/>
          <ac:spMkLst>
            <pc:docMk/>
            <pc:sldMk cId="927465320" sldId="2147472910"/>
            <ac:spMk id="4" creationId="{BA2F6493-4965-1540-DA74-1C61436DF9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ED7A5-AF99-42F5-A31A-D188D11E8B7C}"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CFCAA16D-0301-43A1-9EC1-F2213ABE124B}">
      <dgm:prSet/>
      <dgm:spPr>
        <a:ln>
          <a:solidFill>
            <a:srgbClr val="2570B0"/>
          </a:solidFill>
        </a:ln>
      </dgm:spPr>
      <dgm:t>
        <a:bodyPr/>
        <a:lstStyle/>
        <a:p>
          <a:pPr rtl="0"/>
          <a:r>
            <a:rPr lang="en-US">
              <a:latin typeface="Atkinson Hyperlegible"/>
            </a:rPr>
            <a:t>The goal of </a:t>
          </a:r>
          <a:r>
            <a:rPr lang="en-US" u="sng">
              <a:solidFill>
                <a:srgbClr val="2570B0"/>
              </a:solidFill>
              <a:latin typeface="Atkinson Hyperlegible"/>
            </a:rPr>
            <a:t>initial assessment </a:t>
          </a:r>
          <a:r>
            <a:rPr lang="en-US">
              <a:latin typeface="Atkinson Hyperlegible"/>
            </a:rPr>
            <a:t>is </a:t>
          </a:r>
          <a:r>
            <a:rPr lang="en-US" b="0">
              <a:latin typeface="Atkinson Hyperlegible"/>
            </a:rPr>
            <a:t>to manage </a:t>
          </a:r>
          <a:r>
            <a:rPr lang="en-US" b="0" err="1">
              <a:latin typeface="Atkinson Hyperlegible"/>
            </a:rPr>
            <a:t>CABCDE</a:t>
          </a:r>
          <a:r>
            <a:rPr lang="en-US" b="0">
              <a:latin typeface="Atkinson Hyperlegible"/>
            </a:rPr>
            <a:t> and </a:t>
          </a:r>
          <a:r>
            <a:rPr lang="en-US">
              <a:latin typeface="Atkinson Hyperlegible"/>
            </a:rPr>
            <a:t>identify life-threatening conditions.</a:t>
          </a:r>
        </a:p>
      </dgm:t>
    </dgm:pt>
    <dgm:pt modelId="{F5F841B1-5841-4FC2-8ED4-6A54069ACD44}" type="parTrans" cxnId="{F8B1945D-9A03-43B2-8351-1F0EC13F3291}">
      <dgm:prSet/>
      <dgm:spPr/>
      <dgm:t>
        <a:bodyPr/>
        <a:lstStyle/>
        <a:p>
          <a:endParaRPr lang="en-US"/>
        </a:p>
      </dgm:t>
    </dgm:pt>
    <dgm:pt modelId="{8BF9004F-5023-4D15-8913-0D99AEEBC529}" type="sibTrans" cxnId="{F8B1945D-9A03-43B2-8351-1F0EC13F3291}">
      <dgm:prSet/>
      <dgm:spPr/>
      <dgm:t>
        <a:bodyPr/>
        <a:lstStyle/>
        <a:p>
          <a:endParaRPr lang="en-US"/>
        </a:p>
      </dgm:t>
    </dgm:pt>
    <dgm:pt modelId="{B30DB58C-3630-4B6B-B8EC-4B43CFC38E64}">
      <dgm:prSet phldr="0"/>
      <dgm:spPr/>
      <dgm:t>
        <a:bodyPr/>
        <a:lstStyle/>
        <a:p>
          <a:pPr rtl="0"/>
          <a:r>
            <a:rPr lang="en-US">
              <a:latin typeface="Atkinson Hyperlegible"/>
            </a:rPr>
            <a:t>The goal of </a:t>
          </a:r>
          <a:r>
            <a:rPr lang="en-US" u="sng">
              <a:solidFill>
                <a:srgbClr val="2570B0"/>
              </a:solidFill>
              <a:latin typeface="Atkinson Hyperlegible"/>
            </a:rPr>
            <a:t>acute management </a:t>
          </a:r>
          <a:r>
            <a:rPr lang="en-US">
              <a:latin typeface="Atkinson Hyperlegible"/>
            </a:rPr>
            <a:t>is </a:t>
          </a:r>
          <a:r>
            <a:rPr lang="en-US" b="0">
              <a:latin typeface="Atkinson Hyperlegible"/>
            </a:rPr>
            <a:t>to prevent </a:t>
          </a:r>
          <a:r>
            <a:rPr lang="en-US" b="0">
              <a:solidFill>
                <a:schemeClr val="accent2"/>
              </a:solidFill>
              <a:latin typeface="Atkinson Hyperlegible"/>
            </a:rPr>
            <a:t>secondary injury </a:t>
          </a:r>
          <a:r>
            <a:rPr lang="en-US" b="0">
              <a:latin typeface="Atkinson Hyperlegible"/>
            </a:rPr>
            <a:t>from poor oxygenation and decreased perfusion, control pain and plan ongoing care. </a:t>
          </a:r>
          <a:endParaRPr lang="en-US"/>
        </a:p>
      </dgm:t>
    </dgm:pt>
    <dgm:pt modelId="{B86BF98C-62D6-4EDB-A385-BEF08EBB85DA}" type="parTrans" cxnId="{ECB0BAE7-5515-43E0-872C-9AAC0609B4C7}">
      <dgm:prSet/>
      <dgm:spPr/>
      <dgm:t>
        <a:bodyPr/>
        <a:lstStyle/>
        <a:p>
          <a:endParaRPr lang="en-GB"/>
        </a:p>
      </dgm:t>
    </dgm:pt>
    <dgm:pt modelId="{EF91514B-D9BB-4DF5-B0AC-17CDEF9F10B5}" type="sibTrans" cxnId="{ECB0BAE7-5515-43E0-872C-9AAC0609B4C7}">
      <dgm:prSet/>
      <dgm:spPr/>
      <dgm:t>
        <a:bodyPr/>
        <a:lstStyle/>
        <a:p>
          <a:endParaRPr lang="en-GB"/>
        </a:p>
      </dgm:t>
    </dgm:pt>
    <dgm:pt modelId="{8A4A255F-C1B2-45B1-A6A5-B3E647CBB82E}" type="pres">
      <dgm:prSet presAssocID="{729ED7A5-AF99-42F5-A31A-D188D11E8B7C}" presName="linear" presStyleCnt="0">
        <dgm:presLayoutVars>
          <dgm:animLvl val="lvl"/>
          <dgm:resizeHandles val="exact"/>
        </dgm:presLayoutVars>
      </dgm:prSet>
      <dgm:spPr/>
    </dgm:pt>
    <dgm:pt modelId="{601ED358-ADEA-493A-913A-890C8F8C662A}" type="pres">
      <dgm:prSet presAssocID="{CFCAA16D-0301-43A1-9EC1-F2213ABE124B}" presName="parentText" presStyleLbl="node1" presStyleIdx="0" presStyleCnt="2">
        <dgm:presLayoutVars>
          <dgm:chMax val="0"/>
          <dgm:bulletEnabled val="1"/>
        </dgm:presLayoutVars>
      </dgm:prSet>
      <dgm:spPr/>
    </dgm:pt>
    <dgm:pt modelId="{A069874E-D916-4DDF-AD1C-1ED875200894}" type="pres">
      <dgm:prSet presAssocID="{8BF9004F-5023-4D15-8913-0D99AEEBC529}" presName="spacer" presStyleCnt="0"/>
      <dgm:spPr/>
    </dgm:pt>
    <dgm:pt modelId="{49168026-9EDA-4D67-B208-B66D86553776}" type="pres">
      <dgm:prSet presAssocID="{B30DB58C-3630-4B6B-B8EC-4B43CFC38E64}" presName="parentText" presStyleLbl="node1" presStyleIdx="1" presStyleCnt="2">
        <dgm:presLayoutVars>
          <dgm:chMax val="0"/>
          <dgm:bulletEnabled val="1"/>
        </dgm:presLayoutVars>
      </dgm:prSet>
      <dgm:spPr/>
    </dgm:pt>
  </dgm:ptLst>
  <dgm:cxnLst>
    <dgm:cxn modelId="{580EE62E-B704-42F8-8D6B-2A54BC31F6E3}" type="presOf" srcId="{B30DB58C-3630-4B6B-B8EC-4B43CFC38E64}" destId="{49168026-9EDA-4D67-B208-B66D86553776}" srcOrd="0" destOrd="0" presId="urn:microsoft.com/office/officeart/2005/8/layout/vList2"/>
    <dgm:cxn modelId="{F01FDE41-96F2-4A60-89CF-C6A5BC6F9FE2}" type="presOf" srcId="{CFCAA16D-0301-43A1-9EC1-F2213ABE124B}" destId="{601ED358-ADEA-493A-913A-890C8F8C662A}" srcOrd="0" destOrd="0" presId="urn:microsoft.com/office/officeart/2005/8/layout/vList2"/>
    <dgm:cxn modelId="{F8B1945D-9A03-43B2-8351-1F0EC13F3291}" srcId="{729ED7A5-AF99-42F5-A31A-D188D11E8B7C}" destId="{CFCAA16D-0301-43A1-9EC1-F2213ABE124B}" srcOrd="0" destOrd="0" parTransId="{F5F841B1-5841-4FC2-8ED4-6A54069ACD44}" sibTransId="{8BF9004F-5023-4D15-8913-0D99AEEBC529}"/>
    <dgm:cxn modelId="{ECB0BAE7-5515-43E0-872C-9AAC0609B4C7}" srcId="{729ED7A5-AF99-42F5-A31A-D188D11E8B7C}" destId="{B30DB58C-3630-4B6B-B8EC-4B43CFC38E64}" srcOrd="1" destOrd="0" parTransId="{B86BF98C-62D6-4EDB-A385-BEF08EBB85DA}" sibTransId="{EF91514B-D9BB-4DF5-B0AC-17CDEF9F10B5}"/>
    <dgm:cxn modelId="{025F75EB-200C-4948-A606-C2AEDB42AA8E}" type="presOf" srcId="{729ED7A5-AF99-42F5-A31A-D188D11E8B7C}" destId="{8A4A255F-C1B2-45B1-A6A5-B3E647CBB82E}" srcOrd="0" destOrd="0" presId="urn:microsoft.com/office/officeart/2005/8/layout/vList2"/>
    <dgm:cxn modelId="{23835A9B-EDCA-4050-B11B-FD8CEE9E65E1}" type="presParOf" srcId="{8A4A255F-C1B2-45B1-A6A5-B3E647CBB82E}" destId="{601ED358-ADEA-493A-913A-890C8F8C662A}" srcOrd="0" destOrd="0" presId="urn:microsoft.com/office/officeart/2005/8/layout/vList2"/>
    <dgm:cxn modelId="{9D7CA23A-171B-49A4-8B2D-B4230F336CD9}" type="presParOf" srcId="{8A4A255F-C1B2-45B1-A6A5-B3E647CBB82E}" destId="{A069874E-D916-4DDF-AD1C-1ED875200894}" srcOrd="1" destOrd="0" presId="urn:microsoft.com/office/officeart/2005/8/layout/vList2"/>
    <dgm:cxn modelId="{7B500CAC-5569-443E-9E50-7A9062F087AC}" type="presParOf" srcId="{8A4A255F-C1B2-45B1-A6A5-B3E647CBB82E}" destId="{49168026-9EDA-4D67-B208-B66D865537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D358-ADEA-493A-913A-890C8F8C662A}">
      <dsp:nvSpPr>
        <dsp:cNvPr id="0" name=""/>
        <dsp:cNvSpPr/>
      </dsp:nvSpPr>
      <dsp:spPr>
        <a:xfrm>
          <a:off x="0" y="379268"/>
          <a:ext cx="10515600" cy="1750320"/>
        </a:xfrm>
        <a:prstGeom prst="roundRect">
          <a:avLst/>
        </a:prstGeom>
        <a:solidFill>
          <a:schemeClr val="lt1">
            <a:hueOff val="0"/>
            <a:satOff val="0"/>
            <a:lumOff val="0"/>
            <a:alphaOff val="0"/>
          </a:schemeClr>
        </a:solidFill>
        <a:ln w="38100" cap="flat" cmpd="sng" algn="ctr">
          <a:solidFill>
            <a:srgbClr val="2570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initial assessment </a:t>
          </a:r>
          <a:r>
            <a:rPr lang="en-US" sz="3200" kern="1200">
              <a:latin typeface="Atkinson Hyperlegible"/>
            </a:rPr>
            <a:t>is </a:t>
          </a:r>
          <a:r>
            <a:rPr lang="en-US" sz="3200" b="0" kern="1200">
              <a:latin typeface="Atkinson Hyperlegible"/>
            </a:rPr>
            <a:t>to manage </a:t>
          </a:r>
          <a:r>
            <a:rPr lang="en-US" sz="3200" b="0" kern="1200" err="1">
              <a:latin typeface="Atkinson Hyperlegible"/>
            </a:rPr>
            <a:t>CABCDE</a:t>
          </a:r>
          <a:r>
            <a:rPr lang="en-US" sz="3200" b="0" kern="1200">
              <a:latin typeface="Atkinson Hyperlegible"/>
            </a:rPr>
            <a:t> and </a:t>
          </a:r>
          <a:r>
            <a:rPr lang="en-US" sz="3200" kern="1200">
              <a:latin typeface="Atkinson Hyperlegible"/>
            </a:rPr>
            <a:t>identify life-threatening conditions.</a:t>
          </a:r>
        </a:p>
      </dsp:txBody>
      <dsp:txXfrm>
        <a:off x="85444" y="464712"/>
        <a:ext cx="10344712" cy="1579432"/>
      </dsp:txXfrm>
    </dsp:sp>
    <dsp:sp modelId="{49168026-9EDA-4D67-B208-B66D86553776}">
      <dsp:nvSpPr>
        <dsp:cNvPr id="0" name=""/>
        <dsp:cNvSpPr/>
      </dsp:nvSpPr>
      <dsp:spPr>
        <a:xfrm>
          <a:off x="0" y="2221748"/>
          <a:ext cx="10515600" cy="175032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acute management </a:t>
          </a:r>
          <a:r>
            <a:rPr lang="en-US" sz="3200" kern="1200">
              <a:latin typeface="Atkinson Hyperlegible"/>
            </a:rPr>
            <a:t>is </a:t>
          </a:r>
          <a:r>
            <a:rPr lang="en-US" sz="3200" b="0" kern="1200">
              <a:latin typeface="Atkinson Hyperlegible"/>
            </a:rPr>
            <a:t>to prevent </a:t>
          </a:r>
          <a:r>
            <a:rPr lang="en-US" sz="3200" b="0" kern="1200">
              <a:solidFill>
                <a:schemeClr val="accent2"/>
              </a:solidFill>
              <a:latin typeface="Atkinson Hyperlegible"/>
            </a:rPr>
            <a:t>secondary injury </a:t>
          </a:r>
          <a:r>
            <a:rPr lang="en-US" sz="3200" b="0" kern="1200">
              <a:latin typeface="Atkinson Hyperlegible"/>
            </a:rPr>
            <a:t>from poor oxygenation and decreased perfusion, control pain and plan ongoing care. </a:t>
          </a:r>
          <a:endParaRPr lang="en-US" sz="3200" kern="1200"/>
        </a:p>
      </dsp:txBody>
      <dsp:txXfrm>
        <a:off x="85444" y="2307192"/>
        <a:ext cx="10344712"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833F5-D941-4087-A9A0-92CED70B2DC8}" type="datetimeFigureOut">
              <a:rPr lang="en-GB" smtClean="0"/>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A47DE-2236-4467-898F-C5808FC3BADA}" type="slidenum">
              <a:rPr lang="en-GB" smtClean="0"/>
              <a:t>‹#›</a:t>
            </a:fld>
            <a:endParaRPr lang="en-GB"/>
          </a:p>
        </p:txBody>
      </p:sp>
    </p:spTree>
    <p:extLst>
      <p:ext uri="{BB962C8B-B14F-4D97-AF65-F5344CB8AC3E}">
        <p14:creationId xmlns:p14="http://schemas.microsoft.com/office/powerpoint/2010/main" val="415922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Basic Emergency Care Course – Portable Learning Laboratory. </a:t>
            </a:r>
          </a:p>
          <a:p>
            <a:endParaRPr lang="en-US" dirty="0"/>
          </a:p>
        </p:txBody>
      </p:sp>
      <p:sp>
        <p:nvSpPr>
          <p:cNvPr id="4" name="Slide Number Placeholder 3"/>
          <p:cNvSpPr>
            <a:spLocks noGrp="1"/>
          </p:cNvSpPr>
          <p:nvPr>
            <p:ph type="sldNum" sz="quarter" idx="5"/>
          </p:nvPr>
        </p:nvSpPr>
        <p:spPr/>
        <p:txBody>
          <a:bodyPr/>
          <a:lstStyle/>
          <a:p>
            <a:fld id="{9DC8B127-BCC3-3C47-A54D-2397AE52E804}" type="slidenum">
              <a:rPr lang="en-US" smtClean="0"/>
              <a:t>1</a:t>
            </a:fld>
            <a:endParaRPr lang="en-US"/>
          </a:p>
        </p:txBody>
      </p:sp>
    </p:spTree>
    <p:extLst>
      <p:ext uri="{BB962C8B-B14F-4D97-AF65-F5344CB8AC3E}">
        <p14:creationId xmlns:p14="http://schemas.microsoft.com/office/powerpoint/2010/main" val="181923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dirty="0">
                <a:solidFill>
                  <a:srgbClr val="000000"/>
                </a:solidFill>
                <a:effectLst/>
                <a:latin typeface="Calibri" panose="020F0502020204030204" pitchFamily="34" charset="0"/>
              </a:rPr>
              <a:t>Remember, people who initially appear uninjured may have hidden, life-threatening problems such as internal bleeding. It is very important to reassess trauma patients frequently using the primary survey. Vital signs should be checked at the end of the primary survey, </a:t>
            </a:r>
            <a:r>
              <a:rPr lang="en-US" sz="1800" b="0" i="1" dirty="0">
                <a:solidFill>
                  <a:srgbClr val="000000"/>
                </a:solidFill>
                <a:effectLst/>
                <a:latin typeface="Calibri" panose="020F0502020204030204" pitchFamily="34" charset="0"/>
              </a:rPr>
              <a:t>if not already done,</a:t>
            </a:r>
            <a:r>
              <a:rPr lang="en-US" sz="1800" b="0" i="0" dirty="0">
                <a:solidFill>
                  <a:srgbClr val="000000"/>
                </a:solidFill>
                <a:effectLst/>
                <a:latin typeface="Calibri" panose="020F0502020204030204" pitchFamily="34" charset="0"/>
              </a:rPr>
              <a:t> but do not delay interventions for vital signs. If you find a problem with any of the CABCDE elements, you must stop, correct the problem and then go back to the beginning and reassess CABCDE again. </a:t>
            </a:r>
            <a:endParaRPr dirty="0"/>
          </a:p>
          <a:p>
            <a:pPr marL="0" lvl="0" indent="0" algn="l" rtl="0">
              <a:lnSpc>
                <a:spcPct val="100000"/>
              </a:lnSpc>
              <a:spcBef>
                <a:spcPts val="0"/>
              </a:spcBef>
              <a:spcAft>
                <a:spcPts val="0"/>
              </a:spcAft>
              <a:buSzPts val="1400"/>
              <a:buNone/>
            </a:pPr>
            <a:endParaRPr dirty="0"/>
          </a:p>
        </p:txBody>
      </p:sp>
      <p:sp>
        <p:nvSpPr>
          <p:cNvPr id="102" name="Google Shape;1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gn="l" rtl="0" fontAlgn="base"/>
            <a:r>
              <a:rPr lang="en-NZ" sz="1800" b="0" i="0" dirty="0">
                <a:solidFill>
                  <a:srgbClr val="000000"/>
                </a:solidFill>
                <a:effectLst/>
                <a:latin typeface="Calibri" panose="020F0502020204030204" pitchFamily="34" charset="0"/>
              </a:rPr>
              <a:t>The CABCDE should be followed by a rapid history taking using the SAMPLE approach. The SAMPLE approach is a standard way of gathering the key history related to an illness or injury. Sources of information include: the ill/injured person, family members, friends, bystanders, or prior providers.  </a:t>
            </a:r>
            <a:endParaRPr lang="en-NZ" b="0" i="0" dirty="0">
              <a:solidFill>
                <a:srgbClr val="000000"/>
              </a:solidFill>
              <a:effectLst/>
              <a:latin typeface="Segoe UI" panose="020B0502040204020203" pitchFamily="34" charset="0"/>
            </a:endParaRPr>
          </a:p>
          <a:p>
            <a:pPr algn="l" rtl="0" fontAlgn="base"/>
            <a:r>
              <a:rPr lang="en-NZ" sz="1800" b="0" i="0" u="sng" dirty="0">
                <a:solidFill>
                  <a:srgbClr val="000000"/>
                </a:solidFill>
                <a:effectLst/>
                <a:latin typeface="Calibri" panose="020F0502020204030204" pitchFamily="34" charset="0"/>
              </a:rPr>
              <a:t>S is for signs and symptoms</a:t>
            </a:r>
            <a:r>
              <a:rPr lang="en-NZ" sz="1800" b="0" i="0" dirty="0">
                <a:solidFill>
                  <a:srgbClr val="000000"/>
                </a:solidFill>
                <a:effectLst/>
                <a:latin typeface="Calibri" panose="020F0502020204030204" pitchFamily="34" charset="0"/>
              </a:rPr>
              <a:t>, as reported by the patient or others. This is essential to assessment and management. </a:t>
            </a:r>
            <a:r>
              <a:rPr lang="en-NZ" sz="1800" b="0" i="0" u="sng" dirty="0">
                <a:solidFill>
                  <a:srgbClr val="000000"/>
                </a:solidFill>
                <a:effectLst/>
                <a:latin typeface="Calibri" panose="020F0502020204030204" pitchFamily="34" charset="0"/>
              </a:rPr>
              <a:t>A is for allergies</a:t>
            </a:r>
            <a:r>
              <a:rPr lang="en-NZ" sz="1800" b="0" i="0" dirty="0">
                <a:solidFill>
                  <a:srgbClr val="000000"/>
                </a:solidFill>
                <a:effectLst/>
                <a:latin typeface="Calibri" panose="020F0502020204030204" pitchFamily="34" charset="0"/>
              </a:rPr>
              <a:t>. It is important to be aware of medication allergies so that treatments do not cause harm. Allergies may also suggest anaphylaxis as the cause of acute symptoms. </a:t>
            </a:r>
            <a:r>
              <a:rPr lang="en-NZ" sz="1800" b="0" i="0" u="sng" dirty="0">
                <a:solidFill>
                  <a:srgbClr val="000000"/>
                </a:solidFill>
                <a:effectLst/>
                <a:latin typeface="Calibri" panose="020F0502020204030204" pitchFamily="34" charset="0"/>
              </a:rPr>
              <a:t>M is for Medications</a:t>
            </a:r>
            <a:r>
              <a:rPr lang="en-NZ" sz="1800" b="0" i="0" dirty="0">
                <a:solidFill>
                  <a:srgbClr val="000000"/>
                </a:solidFill>
                <a:effectLst/>
                <a:latin typeface="Calibri" panose="020F0502020204030204" pitchFamily="34" charset="0"/>
              </a:rPr>
              <a:t>. Obtain a full list of medications that the person currently takes and ask about recent medication or dose changes. These may affect treatment decisions and are important to understanding the person’s chronic conditions.  </a:t>
            </a:r>
            <a:r>
              <a:rPr lang="en-NZ" sz="1800" b="0" i="0" u="sng" dirty="0">
                <a:solidFill>
                  <a:srgbClr val="000000"/>
                </a:solidFill>
                <a:effectLst/>
                <a:latin typeface="Calibri" panose="020F0502020204030204" pitchFamily="34" charset="0"/>
              </a:rPr>
              <a:t>P is for Past medical history</a:t>
            </a:r>
            <a:r>
              <a:rPr lang="en-NZ" sz="1800" b="0" i="0" dirty="0">
                <a:solidFill>
                  <a:srgbClr val="000000"/>
                </a:solidFill>
                <a:effectLst/>
                <a:latin typeface="Calibri" panose="020F0502020204030204" pitchFamily="34" charset="0"/>
              </a:rPr>
              <a:t>. Knowing prior medical conditions may help in understanding the current illness and may change management choices. Also ask about pregnancy. </a:t>
            </a:r>
            <a:r>
              <a:rPr lang="en-NZ" sz="1800" b="0" i="0" u="sng" dirty="0">
                <a:solidFill>
                  <a:srgbClr val="000000"/>
                </a:solidFill>
                <a:effectLst/>
                <a:latin typeface="Calibri" panose="020F0502020204030204" pitchFamily="34" charset="0"/>
              </a:rPr>
              <a:t>L is for last oral intake</a:t>
            </a:r>
            <a:r>
              <a:rPr lang="en-NZ" sz="1800" b="0" i="0" dirty="0">
                <a:solidFill>
                  <a:srgbClr val="000000"/>
                </a:solidFill>
                <a:effectLst/>
                <a:latin typeface="Calibri" panose="020F0502020204030204" pitchFamily="34" charset="0"/>
              </a:rPr>
              <a:t>. Record the time of last oral intake and whether solid or liquid. A full stomach increases the risk of vomiting and subsequent choking, especially with sedation or intubation that might be required for surgical procedures. </a:t>
            </a:r>
            <a:r>
              <a:rPr lang="en-NZ" sz="1800" b="0" i="0" u="sng" dirty="0">
                <a:solidFill>
                  <a:srgbClr val="000000"/>
                </a:solidFill>
                <a:effectLst/>
                <a:latin typeface="Calibri" panose="020F0502020204030204" pitchFamily="34" charset="0"/>
              </a:rPr>
              <a:t>E is for the events</a:t>
            </a:r>
            <a:r>
              <a:rPr lang="en-NZ" sz="1800" b="0" i="0" dirty="0">
                <a:solidFill>
                  <a:srgbClr val="000000"/>
                </a:solidFill>
                <a:effectLst/>
                <a:latin typeface="Calibri" panose="020F0502020204030204" pitchFamily="34" charset="0"/>
              </a:rPr>
              <a:t> surrounding the injury or illness. </a:t>
            </a:r>
            <a:endParaRPr lang="en-NZ" b="0" i="0" dirty="0">
              <a:solidFill>
                <a:srgbClr val="000000"/>
              </a:solidFill>
              <a:effectLst/>
              <a:latin typeface="Segoe UI" panose="020B0502040204020203" pitchFamily="34" charset="0"/>
            </a:endParaRPr>
          </a:p>
          <a:p>
            <a:pPr algn="l" rtl="0" fontAlgn="base"/>
            <a:r>
              <a:rPr lang="en-NZ" sz="1800" b="0" i="0" dirty="0">
                <a:solidFill>
                  <a:srgbClr val="000000"/>
                </a:solidFill>
                <a:effectLst/>
                <a:latin typeface="Calibri" panose="020F0502020204030204" pitchFamily="34" charset="0"/>
              </a:rPr>
              <a:t>Using the standard SAMPLE approach allows healthcare providers to collect key information quickly and to easily communicate about acutely ill or injured patients. </a:t>
            </a:r>
            <a:endParaRPr lang="en-NZ" b="0" i="0" dirty="0">
              <a:solidFill>
                <a:srgbClr val="000000"/>
              </a:solidFill>
              <a:effectLst/>
              <a:latin typeface="Segoe UI" panose="020B0502040204020203" pitchFamily="34" charset="0"/>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499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dirty="0">
                <a:solidFill>
                  <a:srgbClr val="000000"/>
                </a:solidFill>
                <a:effectLst/>
                <a:latin typeface="Calibri" panose="020F0502020204030204" pitchFamily="34" charset="0"/>
              </a:rPr>
              <a:t>The secondary survey is a detailed head-to-toe examination</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designed to identify any additional injuries or issues requiring intervention. </a:t>
            </a:r>
            <a:r>
              <a:rPr lang="en-US" sz="1800" b="0" i="0" u="none" strike="noStrike" cap="none" dirty="0">
                <a:solidFill>
                  <a:schemeClr val="accent1">
                    <a:lumMod val="50000"/>
                  </a:schemeClr>
                </a:solidFill>
                <a:latin typeface="Atkinson Hyperlegible"/>
                <a:ea typeface="Calibri"/>
                <a:cs typeface="Calibri"/>
                <a:sym typeface="Calibri"/>
              </a:rPr>
              <a:t>Remember</a:t>
            </a:r>
            <a:r>
              <a:rPr lang="en-US" sz="1800" b="0" i="0" u="none" strike="noStrike" cap="none" dirty="0">
                <a:solidFill>
                  <a:srgbClr val="000000"/>
                </a:solidFill>
                <a:latin typeface="Atkinson Hyperlegible"/>
                <a:ea typeface="Calibri"/>
                <a:cs typeface="Calibri"/>
                <a:sym typeface="Calibri"/>
              </a:rPr>
              <a:t> you should have ALREADY</a:t>
            </a:r>
            <a:r>
              <a:rPr lang="en-US" sz="1800" b="1" i="0" u="none" strike="noStrike" cap="none" dirty="0">
                <a:solidFill>
                  <a:srgbClr val="000000"/>
                </a:solidFill>
                <a:latin typeface="Atkinson Hyperlegible"/>
                <a:ea typeface="Calibri"/>
                <a:cs typeface="Calibri"/>
                <a:sym typeface="Calibri"/>
              </a:rPr>
              <a:t> </a:t>
            </a:r>
            <a:r>
              <a:rPr lang="en-US" sz="1800" b="0" i="0" u="none" strike="noStrike" cap="none" dirty="0">
                <a:solidFill>
                  <a:srgbClr val="000000"/>
                </a:solidFill>
                <a:latin typeface="Atkinson Hyperlegible"/>
                <a:ea typeface="Calibri"/>
                <a:cs typeface="Calibri"/>
                <a:sym typeface="Calibri"/>
              </a:rPr>
              <a:t>completed the </a:t>
            </a:r>
            <a:r>
              <a:rPr lang="en-US" sz="1800" dirty="0">
                <a:solidFill>
                  <a:srgbClr val="000000"/>
                </a:solidFill>
                <a:latin typeface="Atkinson Hyperlegible"/>
              </a:rPr>
              <a:t>CABCDE</a:t>
            </a:r>
            <a:r>
              <a:rPr lang="en-US" sz="1800" b="0" i="0" u="none" strike="noStrike" cap="none" dirty="0">
                <a:solidFill>
                  <a:srgbClr val="000000"/>
                </a:solidFill>
                <a:latin typeface="Atkinson Hyperlegible"/>
                <a:ea typeface="Calibri"/>
                <a:cs typeface="Calibri"/>
                <a:sym typeface="Calibri"/>
              </a:rPr>
              <a:t> Exam and treated life-threatening conditions BEFORE doing this extensive examination.</a:t>
            </a:r>
            <a:endParaRPr lang="en-US" sz="1800" b="0" i="0" u="none" strike="noStrike" cap="none" dirty="0">
              <a:solidFill>
                <a:srgbClr val="000000"/>
              </a:solidFill>
              <a:latin typeface="Atkinson Hyperlegible"/>
              <a:ea typeface="Calibri"/>
              <a:cs typeface="Calibri"/>
            </a:endParaRPr>
          </a:p>
          <a:p>
            <a:pPr marL="0" lvl="0" indent="0" algn="l" rtl="0">
              <a:lnSpc>
                <a:spcPct val="100000"/>
              </a:lnSpc>
              <a:spcBef>
                <a:spcPts val="0"/>
              </a:spcBef>
              <a:spcAft>
                <a:spcPts val="0"/>
              </a:spcAft>
              <a:buSzPts val="1400"/>
              <a:buNone/>
            </a:pPr>
            <a:r>
              <a:rPr lang="en-US" sz="1800" b="0" i="0" dirty="0">
                <a:solidFill>
                  <a:srgbClr val="000000"/>
                </a:solidFill>
                <a:effectLst/>
                <a:latin typeface="Calibri" panose="020F0502020204030204" pitchFamily="34" charset="0"/>
              </a:rPr>
              <a:t>The secondary survey gives the provider an organized way to assess the entire body for signs of trauma that may not have been obvious on the primary survey or immediately life-threatening.  Remember that very painful or frightening injuries may distract both patients and providers from recognizing other injuries. Always examine the entire body. Consider injury to air-filled organs if the patient has been exposed to blast. </a:t>
            </a:r>
            <a:r>
              <a:rPr lang="en-US" sz="1800" b="0" i="1" dirty="0">
                <a:solidFill>
                  <a:srgbClr val="000000"/>
                </a:solidFill>
                <a:effectLst/>
                <a:latin typeface="Calibri" panose="020F0502020204030204" pitchFamily="34" charset="0"/>
              </a:rPr>
              <a:t> Don’t forget to consider if the patient could have experienced sexual violence.</a:t>
            </a:r>
            <a:r>
              <a:rPr lang="en-US" sz="1800" b="0" i="0" dirty="0">
                <a:solidFill>
                  <a:srgbClr val="000000"/>
                </a:solidFill>
                <a:effectLst/>
                <a:latin typeface="Calibri" panose="020F0502020204030204" pitchFamily="34" charset="0"/>
              </a:rPr>
              <a:t> If the secondary survey identifies a CABCDE condition, stop and return immediately to the primary survey to manage it. </a:t>
            </a:r>
            <a:endParaRPr dirty="0"/>
          </a:p>
        </p:txBody>
      </p:sp>
      <p:sp>
        <p:nvSpPr>
          <p:cNvPr id="110" name="Google Shape;1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b="0" i="0" u="none" strike="noStrike" dirty="0">
                <a:solidFill>
                  <a:srgbClr val="000000"/>
                </a:solidFill>
                <a:effectLst/>
                <a:latin typeface="Segoe UI" panose="020B0502040204020203" pitchFamily="34" charset="0"/>
              </a:rPr>
              <a:t>The CABCDE exam follows the same sequence for special population groups such as children, pregnancy and older adults. Consider any: anatomical difference, physiological differences e.g., in vital signs, and specific vulnerability to injury.</a:t>
            </a:r>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Segoe UI" panose="020B0502040204020203" pitchFamily="34" charset="0"/>
              </a:rPr>
              <a:t>Remember that children may have significant internal injuries even if there is no or minimal external sign of injury. Resuscitation of the pregnant woman gives the best chance of survival for the woman and the </a:t>
            </a:r>
            <a:r>
              <a:rPr lang="en-US" b="0" i="0" u="none" strike="noStrike" dirty="0" err="1">
                <a:solidFill>
                  <a:srgbClr val="000000"/>
                </a:solidFill>
                <a:effectLst/>
                <a:latin typeface="Segoe UI" panose="020B0502040204020203" pitchFamily="34" charset="0"/>
              </a:rPr>
              <a:t>foetus</a:t>
            </a:r>
            <a:r>
              <a:rPr lang="en-US" b="0" i="0" u="none" strike="noStrike" dirty="0">
                <a:solidFill>
                  <a:srgbClr val="000000"/>
                </a:solidFill>
                <a:effectLst/>
                <a:latin typeface="Segoe UI" panose="020B0502040204020203" pitchFamily="34" charset="0"/>
              </a:rPr>
              <a:t>. </a:t>
            </a:r>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Segoe UI" panose="020B0502040204020203" pitchFamily="34" charset="0"/>
              </a:rPr>
              <a:t>Older adults have less physiological reserve and may decompensate faster from traumatic injuries. </a:t>
            </a:r>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Segoe UI" panose="020B0502040204020203" pitchFamily="34" charset="0"/>
            </a:endParaRPr>
          </a:p>
        </p:txBody>
      </p:sp>
      <p:sp>
        <p:nvSpPr>
          <p:cNvPr id="110" name="Google Shape;1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9036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dirty="0">
                <a:solidFill>
                  <a:srgbClr val="000000"/>
                </a:solidFill>
                <a:effectLst/>
                <a:latin typeface="Calibri" panose="020F0502020204030204" pitchFamily="34" charset="0"/>
              </a:rPr>
              <a:t>Trauma patients can have complex injuries and get worse or die very quickly. High-risk conditions always require handover / transfer to a specialist unit for ongoing care.  </a:t>
            </a:r>
            <a:endParaRPr lang="en-NZ" b="0" i="0" dirty="0">
              <a:solidFill>
                <a:srgbClr val="000000"/>
              </a:solidFill>
              <a:effectLst/>
              <a:latin typeface="Segoe UI" panose="020B0502040204020203" pitchFamily="34" charset="0"/>
            </a:endParaRPr>
          </a:p>
          <a:p>
            <a:pPr algn="l" rtl="0" fontAlgn="base"/>
            <a:r>
              <a:rPr lang="en-NZ" sz="1800" b="0" i="0" dirty="0">
                <a:solidFill>
                  <a:srgbClr val="000000"/>
                </a:solidFill>
                <a:effectLst/>
                <a:latin typeface="Calibri" panose="020F0502020204030204" pitchFamily="34" charset="0"/>
              </a:rPr>
              <a:t>Remember that if a patient required </a:t>
            </a:r>
            <a:r>
              <a:rPr lang="en-NZ" sz="1800" b="0" i="0" u="sng" dirty="0">
                <a:solidFill>
                  <a:srgbClr val="000000"/>
                </a:solidFill>
                <a:effectLst/>
                <a:latin typeface="Calibri" panose="020F0502020204030204" pitchFamily="34" charset="0"/>
              </a:rPr>
              <a:t>oxygen</a:t>
            </a:r>
            <a:r>
              <a:rPr lang="en-NZ" sz="1800" b="0" i="0" dirty="0">
                <a:solidFill>
                  <a:srgbClr val="000000"/>
                </a:solidFill>
                <a:effectLst/>
                <a:latin typeface="Calibri" panose="020F0502020204030204" pitchFamily="34" charset="0"/>
              </a:rPr>
              <a:t>, arrange to continue it during transport and handover. Ensure </a:t>
            </a:r>
            <a:r>
              <a:rPr lang="en-NZ" sz="1800" b="0" i="0" u="sng" dirty="0">
                <a:solidFill>
                  <a:srgbClr val="000000"/>
                </a:solidFill>
                <a:effectLst/>
                <a:latin typeface="Calibri" panose="020F0502020204030204" pitchFamily="34" charset="0"/>
              </a:rPr>
              <a:t>bleeding is controlled</a:t>
            </a:r>
            <a:r>
              <a:rPr lang="en-NZ" sz="1800" b="0" i="0" dirty="0">
                <a:solidFill>
                  <a:srgbClr val="000000"/>
                </a:solidFill>
                <a:effectLst/>
                <a:latin typeface="Calibri" panose="020F0502020204030204" pitchFamily="34" charset="0"/>
              </a:rPr>
              <a:t>. If an injured person is displaying signs of shock, ensure treatment with IV fluids is continued on transfer. Communicate injuries, important medical problems and what has been done for the patient during handover/transfer. </a:t>
            </a:r>
            <a:endParaRPr lang="en-NZ" b="0" i="0" dirty="0">
              <a:solidFill>
                <a:srgbClr val="000000"/>
              </a:solidFill>
              <a:effectLst/>
              <a:latin typeface="Segoe UI" panose="020B0502040204020203" pitchFamily="34" charset="0"/>
            </a:endParaRPr>
          </a:p>
          <a:p>
            <a:pPr marL="0" marR="0" lvl="0" indent="0" algn="l" rtl="0">
              <a:lnSpc>
                <a:spcPct val="115000"/>
              </a:lnSpc>
              <a:spcBef>
                <a:spcPts val="500"/>
              </a:spcBef>
              <a:spcAft>
                <a:spcPts val="0"/>
              </a:spcAft>
              <a:buClr>
                <a:schemeClr val="dk1"/>
              </a:buClr>
              <a:buSzPct val="25000"/>
              <a:buFont typeface="Arial"/>
              <a:buNone/>
            </a:pPr>
            <a:endParaRPr lang="en-US" sz="12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139463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NZ" sz="1800" b="0" i="0" dirty="0">
                <a:solidFill>
                  <a:srgbClr val="000000"/>
                </a:solidFill>
                <a:effectLst/>
                <a:latin typeface="Calibri" panose="020F0502020204030204" pitchFamily="34" charset="0"/>
              </a:rPr>
              <a:t>Remember the goal of initial assessment is to manage CABCDE and identify life-threatening conditions. The goal of acute management is to prevent secondary injury from poor oxygenation and decreased perfusion, control pain and plan ongoing care.  </a:t>
            </a:r>
            <a:endParaRPr lang="en-US" sz="1200" b="0" i="0" u="none" strike="noStrike" cap="none" dirty="0">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6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a:ea typeface="Calibri"/>
                <a:cs typeface="Calibri"/>
              </a:rPr>
              <a:t>In this presentation, we have covered: the trauma primary survey approach for </a:t>
            </a:r>
            <a:r>
              <a:rPr lang="en-NZ" sz="1800" dirty="0">
                <a:solidFill>
                  <a:srgbClr val="000000"/>
                </a:solidFill>
                <a:latin typeface="Calibri"/>
                <a:ea typeface="Calibri"/>
                <a:cs typeface="Calibri"/>
              </a:rPr>
              <a:t>conflict-related injury</a:t>
            </a:r>
            <a:r>
              <a:rPr lang="en-NZ" sz="1800" b="0" i="0" dirty="0">
                <a:solidFill>
                  <a:srgbClr val="000000"/>
                </a:solidFill>
                <a:effectLst/>
                <a:latin typeface="Calibri"/>
                <a:ea typeface="Calibri"/>
                <a:cs typeface="Calibri"/>
              </a:rPr>
              <a:t>, the signs and symptoms of acute life-and limb-threatening conditions</a:t>
            </a:r>
            <a:r>
              <a:rPr lang="en-NZ" sz="1800" dirty="0">
                <a:solidFill>
                  <a:srgbClr val="000000"/>
                </a:solidFill>
                <a:latin typeface="Calibri"/>
                <a:ea typeface="Calibri"/>
                <a:cs typeface="Calibri"/>
              </a:rPr>
              <a:t>,</a:t>
            </a:r>
            <a:r>
              <a:rPr lang="en-NZ" sz="1800" b="0" i="0" dirty="0">
                <a:solidFill>
                  <a:srgbClr val="000000"/>
                </a:solidFill>
                <a:effectLst/>
                <a:latin typeface="Calibri"/>
                <a:ea typeface="Calibri"/>
                <a:cs typeface="Calibri"/>
              </a:rPr>
              <a:t> </a:t>
            </a:r>
            <a:r>
              <a:rPr lang="en-NZ" sz="1800" dirty="0">
                <a:solidFill>
                  <a:srgbClr val="000000"/>
                </a:solidFill>
                <a:latin typeface="Calibri"/>
                <a:ea typeface="Calibri"/>
                <a:cs typeface="Calibri"/>
              </a:rPr>
              <a:t>and</a:t>
            </a:r>
            <a:r>
              <a:rPr lang="en-NZ" sz="1800" b="0" i="0" dirty="0">
                <a:solidFill>
                  <a:srgbClr val="000000"/>
                </a:solidFill>
                <a:effectLst/>
                <a:latin typeface="Calibri"/>
                <a:ea typeface="Calibri"/>
                <a:cs typeface="Calibri"/>
              </a:rPr>
              <a:t> critical CABCDE actions for </a:t>
            </a:r>
            <a:r>
              <a:rPr lang="en-NZ" sz="1800" dirty="0">
                <a:solidFill>
                  <a:srgbClr val="000000"/>
                </a:solidFill>
                <a:latin typeface="Calibri"/>
                <a:ea typeface="Calibri"/>
                <a:cs typeface="Calibri"/>
              </a:rPr>
              <a:t>conflict-related injury</a:t>
            </a:r>
            <a:r>
              <a:rPr lang="en-NZ" sz="1800" b="0" i="0" dirty="0">
                <a:solidFill>
                  <a:srgbClr val="000000"/>
                </a:solidFill>
                <a:effectLst/>
                <a:latin typeface="Calibri"/>
                <a:ea typeface="Calibri"/>
                <a:cs typeface="Calibri"/>
              </a:rPr>
              <a:t>. This is the end of the </a:t>
            </a:r>
            <a:r>
              <a:rPr lang="en-NZ" sz="1800" dirty="0">
                <a:solidFill>
                  <a:srgbClr val="000000"/>
                </a:solidFill>
                <a:latin typeface="Calibri"/>
                <a:ea typeface="Calibri"/>
                <a:cs typeface="Calibri"/>
              </a:rPr>
              <a:t>Primary Survey module.</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77D51AC-D752-3941-A409-509C60B45285}" type="slidenum">
              <a:rPr lang="en-US" smtClean="0"/>
              <a:t>16</a:t>
            </a:fld>
            <a:endParaRPr lang="en-US"/>
          </a:p>
        </p:txBody>
      </p:sp>
    </p:spTree>
    <p:extLst>
      <p:ext uri="{BB962C8B-B14F-4D97-AF65-F5344CB8AC3E}">
        <p14:creationId xmlns:p14="http://schemas.microsoft.com/office/powerpoint/2010/main" val="8267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dirty="0">
                <a:solidFill>
                  <a:srgbClr val="000000"/>
                </a:solidFill>
                <a:effectLst/>
                <a:latin typeface="Calibri"/>
                <a:ea typeface="Calibri"/>
                <a:cs typeface="Calibri"/>
              </a:rPr>
              <a:t>By the end of this presentation, you will be able to: describe the trauma primary survey approach for </a:t>
            </a:r>
            <a:r>
              <a:rPr lang="en-NZ" sz="1800" dirty="0">
                <a:solidFill>
                  <a:srgbClr val="000000"/>
                </a:solidFill>
                <a:latin typeface="Calibri"/>
                <a:ea typeface="Calibri"/>
                <a:cs typeface="Calibri"/>
              </a:rPr>
              <a:t>conflict-related injury</a:t>
            </a:r>
            <a:r>
              <a:rPr lang="en-NZ" sz="1800" b="0" i="0" dirty="0">
                <a:solidFill>
                  <a:srgbClr val="000000"/>
                </a:solidFill>
                <a:effectLst/>
                <a:latin typeface="Calibri"/>
                <a:ea typeface="Calibri"/>
                <a:cs typeface="Calibri"/>
              </a:rPr>
              <a:t>, identify signs and symptoms of acute life and</a:t>
            </a:r>
            <a:r>
              <a:rPr lang="en-NZ" sz="1800" b="0" i="0" baseline="0" dirty="0">
                <a:solidFill>
                  <a:srgbClr val="000000"/>
                </a:solidFill>
                <a:effectLst/>
                <a:latin typeface="Calibri"/>
                <a:ea typeface="Calibri"/>
                <a:cs typeface="Calibri"/>
              </a:rPr>
              <a:t> limb</a:t>
            </a:r>
            <a:r>
              <a:rPr lang="en-NZ" sz="1800" b="0" i="0" dirty="0">
                <a:solidFill>
                  <a:srgbClr val="000000"/>
                </a:solidFill>
                <a:effectLst/>
                <a:latin typeface="Calibri"/>
                <a:ea typeface="Calibri"/>
                <a:cs typeface="Calibri"/>
              </a:rPr>
              <a:t>-threatening conditions and identify critical CABCDE actions for </a:t>
            </a:r>
            <a:r>
              <a:rPr lang="en-NZ" sz="1800" dirty="0">
                <a:solidFill>
                  <a:srgbClr val="000000"/>
                </a:solidFill>
                <a:latin typeface="Calibri"/>
                <a:ea typeface="Calibri"/>
                <a:cs typeface="Calibri"/>
              </a:rPr>
              <a:t>conflict-related injury</a:t>
            </a:r>
            <a:r>
              <a:rPr lang="en-NZ" sz="1800" b="0" i="0" dirty="0">
                <a:solidFill>
                  <a:srgbClr val="000000"/>
                </a:solidFill>
                <a:effectLst/>
                <a:latin typeface="Calibri"/>
                <a:ea typeface="Calibri"/>
                <a:cs typeface="Calibri"/>
              </a:rPr>
              <a:t>.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77D51AC-D752-3941-A409-509C60B45285}" type="slidenum">
              <a:rPr lang="en-US" smtClean="0"/>
              <a:t>2</a:t>
            </a:fld>
            <a:endParaRPr lang="en-US"/>
          </a:p>
        </p:txBody>
      </p:sp>
    </p:spTree>
    <p:extLst>
      <p:ext uri="{BB962C8B-B14F-4D97-AF65-F5344CB8AC3E}">
        <p14:creationId xmlns:p14="http://schemas.microsoft.com/office/powerpoint/2010/main" val="5034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n-US" b="0" i="0" u="none" strike="noStrike" dirty="0">
                <a:solidFill>
                  <a:srgbClr val="000000"/>
                </a:solidFill>
                <a:effectLst/>
              </a:rPr>
              <a:t>Although this can be challenging in conflict </a:t>
            </a:r>
            <a:r>
              <a:rPr lang="en-US" dirty="0">
                <a:solidFill>
                  <a:srgbClr val="000000"/>
                </a:solidFill>
              </a:rPr>
              <a:t>situations</a:t>
            </a:r>
            <a:r>
              <a:rPr lang="en-US" b="0" i="0" u="none" strike="noStrike" dirty="0">
                <a:solidFill>
                  <a:srgbClr val="000000"/>
                </a:solidFill>
                <a:effectLst/>
              </a:rPr>
              <a:t>, the most important step is to stay safe. Before approaching the patient, consider scene safety including conflict specific hazards,</a:t>
            </a:r>
            <a:r>
              <a:rPr lang="en-US" dirty="0">
                <a:solidFill>
                  <a:srgbClr val="000000"/>
                </a:solidFill>
              </a:rPr>
              <a:t> </a:t>
            </a:r>
            <a:r>
              <a:rPr lang="en-US" b="0" i="0" u="none" strike="noStrike" dirty="0">
                <a:solidFill>
                  <a:srgbClr val="000000"/>
                </a:solidFill>
                <a:effectLst/>
              </a:rPr>
              <a:t>violence</a:t>
            </a:r>
            <a:r>
              <a:rPr lang="en-US" dirty="0">
                <a:solidFill>
                  <a:srgbClr val="000000"/>
                </a:solidFill>
              </a:rPr>
              <a:t> </a:t>
            </a:r>
            <a:r>
              <a:rPr lang="en-US" b="0" i="0" u="none" strike="noStrike" dirty="0">
                <a:solidFill>
                  <a:srgbClr val="000000"/>
                </a:solidFill>
                <a:effectLst/>
              </a:rPr>
              <a:t>and infectious disease</a:t>
            </a:r>
            <a:r>
              <a:rPr lang="en-US" dirty="0">
                <a:solidFill>
                  <a:srgbClr val="000000"/>
                </a:solidFill>
              </a:rPr>
              <a:t> </a:t>
            </a:r>
            <a:r>
              <a:rPr lang="en-US" b="0" i="0" u="none" strike="noStrike" dirty="0">
                <a:solidFill>
                  <a:srgbClr val="000000"/>
                </a:solidFill>
                <a:effectLst/>
              </a:rPr>
              <a:t>risk.</a:t>
            </a:r>
            <a:r>
              <a:rPr lang="en-US" b="0" i="0" dirty="0">
                <a:solidFill>
                  <a:srgbClr val="000000"/>
                </a:solidFill>
                <a:effectLst/>
              </a:rPr>
              <a:t> </a:t>
            </a:r>
            <a:r>
              <a:rPr lang="en-US" dirty="0">
                <a:solidFill>
                  <a:srgbClr val="000000"/>
                </a:solidFill>
              </a:rPr>
              <a:t>  </a:t>
            </a:r>
            <a:r>
              <a:rPr lang="en-US" b="0" i="0" u="none" strike="noStrike" dirty="0">
                <a:solidFill>
                  <a:srgbClr val="000000"/>
                </a:solidFill>
                <a:effectLst/>
              </a:rPr>
              <a:t>Call for help early, especially if receiving multiple patients. </a:t>
            </a:r>
            <a:r>
              <a:rPr lang="en-NZ" b="0" i="0" dirty="0">
                <a:solidFill>
                  <a:srgbClr val="000000"/>
                </a:solidFill>
                <a:effectLst/>
              </a:rPr>
              <a:t>To protect yourself from infectious risks, put on appropriate personal protective equipment before assessing the patient. Consider the appropriate personal protective equipment for each situation. This could include gloves, eye protection, a gown and mask.  Cleaning and decontamination are important. Use PPE and wash your hands before and after every patient contact or use alcohol gel cleanser. Clean or disinfect surfaces. Refer to local decontamination protocols for chemical exposures and know who to contact for advice.</a:t>
            </a: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66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The first phase is the trauma primary survey which should be done in ALL trauma patients immediately upon the patient’s arrival.  The Primary Survey for conflict trauma follows similar steps as for all trauma patients. A ‘C’ is added in front of the ABCDE framework to ensure checking for major external bleeding (catastrophic bleeding). If life-threatening problems are identified, stop and manage them first before moving 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First, look for any sign of catastrophic or massive bleeding; blood that is spraying, pouring or pooling. Apply direct pressure to control active bleeding. If the wound is deep, perform deep wound packing and apply direct pressure. Apply a tourniquet to amputated limbs or uncontrolled bleeding from limbs. </a:t>
            </a:r>
            <a:endParaRPr lang="en-US"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692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The next element of the trauma ABCDE primary survey is the airway assessment. The first step is to assess if the patient can talk. Speak to your patient and see if they can talk to you. Look for any neck swelling or injury. Look for an expanding neck hematoma, or significant swelling of the neck tissues. Look for any vomit, blood or saliva in the mouth or nose, burned nasal hairs or soot around the nose or the mouth, and signs of head, or neck trauma.</a:t>
            </a:r>
            <a:r>
              <a:rPr lang="en-US" sz="1800" b="0" i="1"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Listen for any gurgling, snoring, stridor or noisy breathing. Think, is there any risk of cervical spine injury?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Management follows any abnormal assessment finding. Stabilize the cervical spine using available local materials. If needed, open the airway, using the jaw thrust. Remember the head tilt chin lift should not be used in trauma patients, as this can cause further injury to the cervical spine Suction any airway secretions and remove any visible foreign objects. If necessary, place an oral or a nasal airway. Remember, if the patient has significant facial trauma, you should not use a nasal airway. Plan for rapid handover/transfer if significant airway problems. </a:t>
            </a:r>
            <a:endParaRPr lang="en-US"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76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As part of the initial breathing assessment, look, listen and feel. Look for increased work of breathing and abnormal chest wall movement. Look for sucking chest wounds, cyanosis, bruising or other signs of injury to the chest.  Next, listen for abnormal breath sounds, for example, absent or decreased breath sounds. Check if the trachea is midline.  Feel for crepitus, which is a cracking or popping sensation under the skin caused by air in the skin. Listen for dull sounds or hyperresonance with percussion of the lung fields.  Look</a:t>
            </a:r>
            <a:r>
              <a:rPr lang="en-US" sz="1800" b="0" i="0" baseline="0" dirty="0">
                <a:solidFill>
                  <a:srgbClr val="000000"/>
                </a:solidFill>
                <a:effectLst/>
                <a:latin typeface="Calibri" panose="020F0502020204030204" pitchFamily="34" charset="0"/>
              </a:rPr>
              <a:t> for any circumferential deep torso burns.</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first step in breathing management is to give oxygen. If you identify signs of a tension pneumothorax, perform a needle decompression, give oxygen, give IV fluids</a:t>
            </a:r>
            <a:r>
              <a:rPr lang="en-US" sz="1800" b="0" i="0" baseline="0" dirty="0">
                <a:solidFill>
                  <a:srgbClr val="000000"/>
                </a:solidFill>
                <a:effectLst/>
                <a:latin typeface="Calibri" panose="020F0502020204030204" pitchFamily="34" charset="0"/>
              </a:rPr>
              <a:t> and arrange for emergency handover / transfer for a chest tube.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you identify any penetrating and sucking chest wounds, cover the wound with a 3-sided dressing. If during your breathing assessment you find the breathing is inadequate, or the patient remains hypoxic, assist their breathing with bag –valve- mask ventilation.  If there are circumferential deep torso burns,</a:t>
            </a:r>
            <a:r>
              <a:rPr lang="en-US" sz="1800" b="0" i="0" baseline="0" dirty="0">
                <a:solidFill>
                  <a:srgbClr val="000000"/>
                </a:solidFill>
                <a:effectLst/>
                <a:latin typeface="Calibri" panose="020F0502020204030204" pitchFamily="34" charset="0"/>
              </a:rPr>
              <a:t> arrange emergency handover / transfer to a surgeon.</a:t>
            </a:r>
            <a:endParaRPr lang="en-US"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387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For the circulation assessment, look, listen, and feel. Look again for external bleeding. Feel for a fast or weak pulse and check for a capillary refill time greater than 3 seconds. Check if the patient is pale, if the skin is cool and if neck veins are distended. Check for signs of internal bleeding.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Common sites of internal bleeding include the chest, abdomen, pelvis and long bones.  Also look</a:t>
            </a:r>
            <a:r>
              <a:rPr lang="en-US" sz="1800" b="0" i="0" baseline="0" dirty="0">
                <a:solidFill>
                  <a:srgbClr val="000000"/>
                </a:solidFill>
                <a:effectLst/>
                <a:latin typeface="Calibri" panose="020F0502020204030204" pitchFamily="34" charset="0"/>
              </a:rPr>
              <a:t> for any circumferential deep limb burns.</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you find any abnormal circulation assessments, be sure to manage the problem immediately. Apply direct, firm pressure to any active bleeding. If you are unable to control bleeding with direct pressure and the wound is deep, perform deep wound packing. Apply a tourniquet to amputated limbs or if uncontrolled bleeding from a limb.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the patient has signs of poor perfusion or shock, or has ongoing blood loss, start 2 large IVs and give intravenous fluid. Initiate</a:t>
            </a:r>
            <a:r>
              <a:rPr lang="en-US" sz="1800" b="0" i="0" baseline="0" dirty="0">
                <a:solidFill>
                  <a:srgbClr val="000000"/>
                </a:solidFill>
                <a:effectLst/>
                <a:latin typeface="Calibri" panose="020F0502020204030204" pitchFamily="34" charset="0"/>
              </a:rPr>
              <a:t> process for blood transfusion.</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there is a suspected femur fracture, apply a splint to reduce internal bleeding from the fracture. If you suspect a pelvic fracture, apply a pelvic binder.  If there are circumferential</a:t>
            </a:r>
            <a:r>
              <a:rPr lang="en-US" sz="1800" b="0" i="0" baseline="0" dirty="0">
                <a:solidFill>
                  <a:srgbClr val="000000"/>
                </a:solidFill>
                <a:effectLst/>
                <a:latin typeface="Calibri" panose="020F0502020204030204" pitchFamily="34" charset="0"/>
              </a:rPr>
              <a:t> deep limb burns, arrange emergency handover / transfer to a surgeon.</a:t>
            </a:r>
            <a:endParaRPr lang="en-US"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NZ" sz="1800" b="0" i="0" dirty="0">
                <a:solidFill>
                  <a:srgbClr val="000000"/>
                </a:solidFill>
                <a:effectLst/>
                <a:latin typeface="Calibri" panose="020F0502020204030204" pitchFamily="34" charset="0"/>
              </a:rPr>
              <a:t>For disability, assess if the patient confused or agitated. Check the level of consciousness with the GCS or AVPU scale. Check if the pupils are equal and reactive, and if the patient can feel and move all extremities.  </a:t>
            </a:r>
            <a:endParaRPr lang="en-NZ" b="0" i="0" dirty="0">
              <a:solidFill>
                <a:srgbClr val="000000"/>
              </a:solidFill>
              <a:effectLst/>
              <a:latin typeface="Segoe UI" panose="020B0502040204020203" pitchFamily="34" charset="0"/>
            </a:endParaRPr>
          </a:p>
          <a:p>
            <a:pPr algn="l" rtl="0" fontAlgn="base"/>
            <a:r>
              <a:rPr lang="en-NZ" sz="1800" b="0" i="0" dirty="0">
                <a:solidFill>
                  <a:srgbClr val="000000"/>
                </a:solidFill>
                <a:effectLst/>
                <a:latin typeface="Calibri" panose="020F0502020204030204" pitchFamily="34" charset="0"/>
              </a:rPr>
              <a:t>To manage critical disability conditions: if the patient is lethargic or unconscious, re-assess their airway frequently and provide airway management as required. If there is altered mental status, think about a closed head injury. Give oxygen. Do not forget to check the glucose and if there is low blood glucose or you are unable to check, give glucose. </a:t>
            </a:r>
            <a:endParaRPr lang="en-NZ"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NZ" sz="1800" b="0" i="0" dirty="0">
                <a:solidFill>
                  <a:srgbClr val="000000"/>
                </a:solidFill>
                <a:effectLst/>
                <a:latin typeface="Calibri" panose="020F0502020204030204" pitchFamily="34" charset="0"/>
              </a:rPr>
              <a:t>For exposure, remove all clothing and examine the entire body for injury including the back, groin and underarms. This is very important as there may be hidden injuries or multiple injuries. Use the log-roll manoeuvre to access the back and spine. If necessary to identify penetrating wounds causing life-threatening conditions, the log-roll may be performed in B or C. </a:t>
            </a:r>
            <a:endParaRPr lang="en-NZ" b="0" i="0" dirty="0">
              <a:solidFill>
                <a:srgbClr val="000000"/>
              </a:solidFill>
              <a:effectLst/>
              <a:latin typeface="Segoe UI" panose="020B0502040204020203" pitchFamily="34" charset="0"/>
            </a:endParaRPr>
          </a:p>
          <a:p>
            <a:pPr algn="l" rtl="0" fontAlgn="base"/>
            <a:r>
              <a:rPr lang="en-NZ" sz="1800" b="0" i="0" dirty="0">
                <a:solidFill>
                  <a:srgbClr val="000000"/>
                </a:solidFill>
                <a:effectLst/>
                <a:latin typeface="Calibri" panose="020F0502020204030204" pitchFamily="34" charset="0"/>
              </a:rPr>
              <a:t>To manage critical exposure conditions: remove restrictive clothing and all jewellery. Remove any wet clothes and dry the patient thoroughly. Cover the patient as soon as possible to prevent hypothermia.   </a:t>
            </a:r>
            <a:endParaRPr lang="en-NZ"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980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1.emf"/><Relationship Id="rId4" Type="http://schemas.openxmlformats.org/officeDocument/2006/relationships/oleObject" Target="../embeddings/oleObject1.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png"/><Relationship Id="rId4"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F813-F5C6-CF8A-4F5F-3E60EF64E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255037-6230-BEAF-F260-47B33D889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8BED64-B98A-5E44-CD7A-C4B2B2140386}"/>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83C6C479-EA67-71B8-380F-7FC643A40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2BEE6-2506-DF2E-9CCB-A2C1B064067B}"/>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313461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062B-C798-7480-2DCD-9510A3414C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8083C9-167C-9B50-ED6C-48FEC588D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3EDFDD-E233-74AE-03B9-742BD683BE74}"/>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3E0DDC00-FAC5-DB0D-FA87-6098892AE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E80EF-0147-8701-3720-A0EBF433039C}"/>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389456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AA21C-5A5D-37FF-909C-858CBE9293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44544F-8094-0976-635C-94F0C681C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726EA-C0AE-0C92-8B78-A9D8EA17B54D}"/>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8DE84FC5-2E49-73E6-5A60-752681438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E673D-8B77-6FED-648C-881AE95FBBFD}"/>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230795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7981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13854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888389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
        <p:nvSpPr>
          <p:cNvPr id="5" name="TextBox 4">
            <a:extLst>
              <a:ext uri="{FF2B5EF4-FFF2-40B4-BE49-F238E27FC236}">
                <a16:creationId xmlns:a16="http://schemas.microsoft.com/office/drawing/2014/main" id="{C6E8856E-F401-F30C-5668-9839DE2BA790}"/>
              </a:ext>
            </a:extLst>
          </p:cNvPr>
          <p:cNvSpPr txBox="1"/>
          <p:nvPr userDrawn="1"/>
        </p:nvSpPr>
        <p:spPr>
          <a:xfrm>
            <a:off x="5997040" y="6146972"/>
            <a:ext cx="6097836" cy="523220"/>
          </a:xfrm>
          <a:prstGeom prst="rect">
            <a:avLst/>
          </a:prstGeom>
          <a:noFill/>
        </p:spPr>
        <p:txBody>
          <a:bodyPr wrap="square">
            <a:spAutoFit/>
          </a:bodyPr>
          <a:lstStyle/>
          <a:p>
            <a:pPr algn="r"/>
            <a:r>
              <a:rPr lang="en-GB" sz="1200" b="1">
                <a:solidFill>
                  <a:schemeClr val="tx2"/>
                </a:solidFill>
                <a:latin typeface="Calibri" panose="020F0502020204030204" pitchFamily="34" charset="0"/>
                <a:cs typeface="Calibri" panose="020F0502020204030204" pitchFamily="34" charset="0"/>
              </a:rPr>
              <a:t>WHO/ ICRC</a:t>
            </a:r>
            <a:br>
              <a:rPr lang="en-GB" sz="1600" b="1">
                <a:solidFill>
                  <a:schemeClr val="tx2"/>
                </a:solidFill>
                <a:latin typeface="Calibri" panose="020F0502020204030204" pitchFamily="34" charset="0"/>
                <a:cs typeface="Calibri" panose="020F0502020204030204" pitchFamily="34" charset="0"/>
              </a:rPr>
            </a:br>
            <a:r>
              <a:rPr lang="en-GB" sz="1600" b="1">
                <a:solidFill>
                  <a:schemeClr val="tx2"/>
                </a:solidFill>
                <a:latin typeface="Calibri" panose="020F0502020204030204" pitchFamily="34" charset="0"/>
                <a:cs typeface="Calibri" panose="020F0502020204030204" pitchFamily="34" charset="0"/>
              </a:rPr>
              <a:t>Basic Emergency Care Course</a:t>
            </a:r>
            <a:endParaRPr lang="en-GB" sz="1600">
              <a:solidFill>
                <a:schemeClr val="tx2"/>
              </a:solidFill>
            </a:endParaRPr>
          </a:p>
        </p:txBody>
      </p:sp>
    </p:spTree>
    <p:extLst>
      <p:ext uri="{BB962C8B-B14F-4D97-AF65-F5344CB8AC3E}">
        <p14:creationId xmlns:p14="http://schemas.microsoft.com/office/powerpoint/2010/main" val="122842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1384999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29554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23035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8562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0447-8C75-E502-EF51-3729DAB85D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347AA3-E61E-3A8A-9C1A-9A2EB2928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A3716-A631-70C3-9346-C3BB09891D8E}"/>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FACF9703-DDE1-94C7-30FC-C0F076F38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EEAC6-09BA-966D-5132-06339D3CB52F}"/>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249522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77820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descr="A close-up of hands holding a child's hand&#10;&#10;Description automatically generated with medium confidence">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722683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56080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306324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75906B-9E00-8348-A356-A1DE427D3C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463498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678530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04511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637822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06338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5363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6E27-0B0C-A2DF-D9CD-CB22316DC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A9AB97-2FF8-B324-E287-11D44B36F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4C575-4927-1437-63FD-C74425C88D26}"/>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63AF92A0-F16F-48AA-051C-A37D3B9C8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F5D83-4DBD-A0EF-DC60-DEE7396A2C2B}"/>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3221852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08782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933535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49248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4519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245929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077690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55102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endParaRPr lang="en-US"/>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535777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5710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endParaRPr lang="en-US"/>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endParaRPr lang="en-US"/>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endParaRPr lang="en-US"/>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110315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8248-C1E3-CD6E-A811-C7A9BA56DB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9F2C8E-0C91-D61C-47C1-BE62B936C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977DC9-B980-3B6C-DC81-C26A22D24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0F6F65-C0D9-DB5C-4894-9B45D6870044}"/>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6" name="Footer Placeholder 5">
            <a:extLst>
              <a:ext uri="{FF2B5EF4-FFF2-40B4-BE49-F238E27FC236}">
                <a16:creationId xmlns:a16="http://schemas.microsoft.com/office/drawing/2014/main" id="{D635672F-8799-41BE-E8E1-5516797A15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F3CA99-FFE4-B3E9-07C2-A3CA36B88F08}"/>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2963372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10321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13117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960824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37392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928658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28963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49813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398403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42420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E33C-2A9B-EE74-B0E2-FC8CED171A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359D84-DD40-CBA1-98CF-93AAA2211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162EF-ADEC-4BDC-B37D-4AC1B414C9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9C3B97-113C-7904-C938-909EC8045B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CDD143-1F74-5B07-DEB7-2197A9CA2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40162E-4295-C778-2038-47157A0A0126}"/>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8" name="Footer Placeholder 7">
            <a:extLst>
              <a:ext uri="{FF2B5EF4-FFF2-40B4-BE49-F238E27FC236}">
                <a16:creationId xmlns:a16="http://schemas.microsoft.com/office/drawing/2014/main" id="{E1B9923D-54F6-B2FB-C2E3-B85E8D0BF4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33BADC-64A1-C876-F50D-3F3A8C9FAA94}"/>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4135079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04992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013934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100392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38278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772BBD-44B3-43D0-8898-55A1AEBAD7B6}"/>
              </a:ext>
            </a:extLst>
          </p:cNvPr>
          <p:cNvGraphicFramePr>
            <a:graphicFrameLocks noChangeAspect="1"/>
          </p:cNvGraphicFramePr>
          <p:nvPr userDrawn="1">
            <p:custDataLst>
              <p:tags r:id="rId1"/>
            </p:custDataLst>
            <p:extLst>
              <p:ext uri="{D42A27DB-BD31-4B8C-83A1-F6EECF244321}">
                <p14:modId xmlns:p14="http://schemas.microsoft.com/office/powerpoint/2010/main" val="3792024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a:extLst>
                          <a:ext uri="{FF2B5EF4-FFF2-40B4-BE49-F238E27FC236}">
                            <a16:creationId xmlns:a16="http://schemas.microsoft.com/office/drawing/2014/main" id="{7D772BBD-44B3-43D0-8898-55A1AEBAD7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Slide Number">
            <a:extLst>
              <a:ext uri="{FF2B5EF4-FFF2-40B4-BE49-F238E27FC236}">
                <a16:creationId xmlns:a16="http://schemas.microsoft.com/office/drawing/2014/main" id="{47628BBB-D579-44BC-9810-9FD519C30CC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GB" sz="900" b="0">
              <a:solidFill>
                <a:srgbClr val="000000"/>
              </a:solidFill>
              <a:latin typeface="+mn-lt"/>
              <a:ea typeface="+mn-ea"/>
              <a:cs typeface="Arial" panose="020B0604020202020204" pitchFamily="34" charset="0"/>
            </a:endParaRPr>
          </a:p>
        </p:txBody>
      </p:sp>
    </p:spTree>
    <p:extLst>
      <p:ext uri="{BB962C8B-B14F-4D97-AF65-F5344CB8AC3E}">
        <p14:creationId xmlns:p14="http://schemas.microsoft.com/office/powerpoint/2010/main" val="3654095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80318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2CEE-466C-4264-15AC-AB48DD7BD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452EA-6FA6-63AF-ADCA-134C0624A19E}"/>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4" name="Footer Placeholder 3">
            <a:extLst>
              <a:ext uri="{FF2B5EF4-FFF2-40B4-BE49-F238E27FC236}">
                <a16:creationId xmlns:a16="http://schemas.microsoft.com/office/drawing/2014/main" id="{52691226-6F1C-8A9A-EA6D-7CAAAFDB43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30D2B8-A2BE-BD6C-D168-5AE840E11637}"/>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1825093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a:spLocks noGrp="1"/>
          </p:cNvSpPr>
          <p:nvPr>
            <p:ph type="pic" idx="2"/>
          </p:nvPr>
        </p:nvSpPr>
        <p:spPr>
          <a:xfrm>
            <a:off x="5183188" y="987425"/>
            <a:ext cx="6172200" cy="4873625"/>
          </a:xfrm>
          <a:prstGeom prst="rect">
            <a:avLst/>
          </a:prstGeom>
          <a:noFill/>
          <a:ln>
            <a:noFill/>
          </a:ln>
        </p:spPr>
      </p:sp>
      <p:sp>
        <p:nvSpPr>
          <p:cNvPr id="48" name="Google Shape;4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a:srcRect l="13878" t="10479" r="12212" b="9766"/>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16404274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32150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7227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5694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6F8EC-E9D1-52FC-06B3-3422EAD8DFBD}"/>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3" name="Footer Placeholder 2">
            <a:extLst>
              <a:ext uri="{FF2B5EF4-FFF2-40B4-BE49-F238E27FC236}">
                <a16:creationId xmlns:a16="http://schemas.microsoft.com/office/drawing/2014/main" id="{47888A44-C073-09A2-0BBC-AE36BB0857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77CB00-0C7D-3FF0-9488-E558F3198653}"/>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2393969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5068063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56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064380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138920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232210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529175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678413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243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4173656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8275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9B31-68B6-D735-3B73-9C148FBBB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7F1645-6049-37A7-77D0-5C2B7A8E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78B5AD-DDCE-8F64-F47A-CA4A1714B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B031F-8D75-08D0-684E-8329734FFB4F}"/>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6" name="Footer Placeholder 5">
            <a:extLst>
              <a:ext uri="{FF2B5EF4-FFF2-40B4-BE49-F238E27FC236}">
                <a16:creationId xmlns:a16="http://schemas.microsoft.com/office/drawing/2014/main" id="{25A0AB6F-5053-C5B2-7A6D-0F43927F1A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3613C-C050-459C-626A-4C1432091493}"/>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4147229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4175334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730792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a:srcRect l="13878" t="10479" r="12212" b="9766"/>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537271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909082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814558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91385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8816-E696-6997-4CCE-7963EBF18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5C5631-2508-B729-A07D-EED162004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41BB26-E129-80D0-B8D6-FF9AC42B9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DDB3A-E305-FDAF-A55E-D41318D2C53C}"/>
              </a:ext>
            </a:extLst>
          </p:cNvPr>
          <p:cNvSpPr>
            <a:spLocks noGrp="1"/>
          </p:cNvSpPr>
          <p:nvPr>
            <p:ph type="dt" sz="half" idx="10"/>
          </p:nvPr>
        </p:nvSpPr>
        <p:spPr/>
        <p:txBody>
          <a:bodyPr/>
          <a:lstStyle/>
          <a:p>
            <a:fld id="{DE1A553E-1A4F-4F91-81CD-7CDBC55E63CB}" type="datetimeFigureOut">
              <a:rPr lang="en-GB" smtClean="0"/>
              <a:t>06/03/2025</a:t>
            </a:fld>
            <a:endParaRPr lang="en-GB"/>
          </a:p>
        </p:txBody>
      </p:sp>
      <p:sp>
        <p:nvSpPr>
          <p:cNvPr id="6" name="Footer Placeholder 5">
            <a:extLst>
              <a:ext uri="{FF2B5EF4-FFF2-40B4-BE49-F238E27FC236}">
                <a16:creationId xmlns:a16="http://schemas.microsoft.com/office/drawing/2014/main" id="{B322F08D-94A3-FBDE-B1C8-EA7C968CD5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1AC497-4180-AE90-7A10-C7F3290D1FDF}"/>
              </a:ext>
            </a:extLst>
          </p:cNvPr>
          <p:cNvSpPr>
            <a:spLocks noGrp="1"/>
          </p:cNvSpPr>
          <p:nvPr>
            <p:ph type="sldNum" sz="quarter" idx="12"/>
          </p:nvPr>
        </p:nvSpPr>
        <p:spPr/>
        <p:txBody>
          <a:bodyPr/>
          <a:lstStyle/>
          <a:p>
            <a:fld id="{D0D09A81-F51A-4343-9AB6-E2DAE55F8A41}" type="slidenum">
              <a:rPr lang="en-GB" smtClean="0"/>
              <a:t>‹#›</a:t>
            </a:fld>
            <a:endParaRPr lang="en-GB"/>
          </a:p>
        </p:txBody>
      </p:sp>
    </p:spTree>
    <p:extLst>
      <p:ext uri="{BB962C8B-B14F-4D97-AF65-F5344CB8AC3E}">
        <p14:creationId xmlns:p14="http://schemas.microsoft.com/office/powerpoint/2010/main" val="158107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22.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3.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4.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5C9D3-9753-876A-542F-1CA72B2C6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14BA7-2894-9D24-18DB-59AC7A36F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13E255-1E85-8FE6-A107-B653BB814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A553E-1A4F-4F91-81CD-7CDBC55E63CB}" type="datetimeFigureOut">
              <a:rPr lang="en-GB" smtClean="0"/>
              <a:t>06/03/2025</a:t>
            </a:fld>
            <a:endParaRPr lang="en-GB"/>
          </a:p>
        </p:txBody>
      </p:sp>
      <p:sp>
        <p:nvSpPr>
          <p:cNvPr id="5" name="Footer Placeholder 4">
            <a:extLst>
              <a:ext uri="{FF2B5EF4-FFF2-40B4-BE49-F238E27FC236}">
                <a16:creationId xmlns:a16="http://schemas.microsoft.com/office/drawing/2014/main" id="{8E98D778-0100-39CC-C679-74BAB831D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E4651D-3B3F-DCA9-5015-741ABD9B3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09A81-F51A-4343-9AB6-E2DAE55F8A41}" type="slidenum">
              <a:rPr lang="en-GB" smtClean="0"/>
              <a:t>‹#›</a:t>
            </a:fld>
            <a:endParaRPr lang="en-GB"/>
          </a:p>
        </p:txBody>
      </p:sp>
    </p:spTree>
    <p:extLst>
      <p:ext uri="{BB962C8B-B14F-4D97-AF65-F5344CB8AC3E}">
        <p14:creationId xmlns:p14="http://schemas.microsoft.com/office/powerpoint/2010/main" val="3842776959"/>
      </p:ext>
    </p:extLst>
  </p:cSld>
  <p:clrMap bg1="lt1" tx1="dk1" bg2="lt2" tx2="dk2" accent1="accent1" accent2="accent2" accent3="accent3" accent4="accent4" accent5="accent5" accent6="accent6" hlink="hlink" folHlink="folHlink"/>
  <p:sldLayoutIdLst>
    <p:sldLayoutId id="2147483649"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42297955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3"/>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3/6/25</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4974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36" r:id="rId20"/>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271EB-2C51-312B-A5BA-0AE9EF1E6FBE}"/>
              </a:ext>
            </a:extLst>
          </p:cNvPr>
          <p:cNvSpPr>
            <a:spLocks noGrp="1"/>
          </p:cNvSpPr>
          <p:nvPr>
            <p:ph type="ctrTitle"/>
          </p:nvPr>
        </p:nvSpPr>
        <p:spPr>
          <a:xfrm>
            <a:off x="457199" y="571499"/>
            <a:ext cx="6641025" cy="1913382"/>
          </a:xfrm>
        </p:spPr>
        <p:txBody>
          <a:bodyPr>
            <a:normAutofit/>
          </a:bodyPr>
          <a:lstStyle/>
          <a:p>
            <a:r>
              <a:rPr lang="en-GB" sz="4000" b="1" dirty="0">
                <a:solidFill>
                  <a:schemeClr val="bg1"/>
                </a:solidFill>
                <a:latin typeface="Atkinson Hyperlegible" pitchFamily="2" charset="0"/>
                <a:cs typeface="Calibri" panose="020F0502020204030204" pitchFamily="34" charset="0"/>
              </a:rPr>
              <a:t>Basic Emergency Care</a:t>
            </a:r>
            <a:br>
              <a:rPr lang="en-GB" i="0" u="none" strike="noStrike" dirty="0">
                <a:solidFill>
                  <a:schemeClr val="bg1"/>
                </a:solidFill>
                <a:effectLst/>
                <a:latin typeface="Atkinson Hyperlegible" pitchFamily="2" charset="0"/>
              </a:rPr>
            </a:br>
            <a:r>
              <a:rPr lang="en-GB" sz="2400" i="0" u="none" strike="noStrike" dirty="0">
                <a:solidFill>
                  <a:schemeClr val="bg1"/>
                </a:solidFill>
                <a:effectLst/>
                <a:latin typeface="Atkinson Hyperlegible" pitchFamily="2" charset="0"/>
              </a:rPr>
              <a:t>Approach to the acutely ill and injured</a:t>
            </a:r>
            <a:endParaRPr lang="en-GB" dirty="0">
              <a:solidFill>
                <a:schemeClr val="bg1"/>
              </a:solidFill>
              <a:latin typeface="Atkinson Hyperlegible" pitchFamily="2" charset="0"/>
            </a:endParaRPr>
          </a:p>
        </p:txBody>
      </p:sp>
      <p:pic>
        <p:nvPicPr>
          <p:cNvPr id="2" name="Picture 1" descr="A picture containing text&#10;&#10;Description automatically generated">
            <a:extLst>
              <a:ext uri="{FF2B5EF4-FFF2-40B4-BE49-F238E27FC236}">
                <a16:creationId xmlns:a16="http://schemas.microsoft.com/office/drawing/2014/main" id="{A2F76F27-3983-F734-BA92-632E0BFA3636}"/>
              </a:ext>
            </a:extLst>
          </p:cNvPr>
          <p:cNvPicPr>
            <a:picLocks noChangeAspect="1"/>
          </p:cNvPicPr>
          <p:nvPr/>
        </p:nvPicPr>
        <p:blipFill rotWithShape="1">
          <a:blip r:embed="rId3"/>
          <a:srcRect l="10918" b="12478"/>
          <a:stretch/>
        </p:blipFill>
        <p:spPr>
          <a:xfrm>
            <a:off x="7343335" y="0"/>
            <a:ext cx="4936982" cy="6858000"/>
          </a:xfrm>
          <a:prstGeom prst="rect">
            <a:avLst/>
          </a:prstGeom>
        </p:spPr>
      </p:pic>
      <p:sp>
        <p:nvSpPr>
          <p:cNvPr id="8" name="Subtitle 7">
            <a:extLst>
              <a:ext uri="{FF2B5EF4-FFF2-40B4-BE49-F238E27FC236}">
                <a16:creationId xmlns:a16="http://schemas.microsoft.com/office/drawing/2014/main" id="{CDDFEA53-3764-74AE-EA25-12FECCF64080}"/>
              </a:ext>
            </a:extLst>
          </p:cNvPr>
          <p:cNvSpPr>
            <a:spLocks noGrp="1"/>
          </p:cNvSpPr>
          <p:nvPr>
            <p:ph type="subTitle" idx="1"/>
          </p:nvPr>
        </p:nvSpPr>
        <p:spPr>
          <a:xfrm>
            <a:off x="345797" y="3186545"/>
            <a:ext cx="7592292" cy="1655762"/>
          </a:xfrm>
        </p:spPr>
        <p:txBody>
          <a:bodyPr>
            <a:normAutofit/>
          </a:bodyPr>
          <a:lstStyle/>
          <a:p>
            <a:r>
              <a:rPr lang="en-GB" sz="2800" b="1" dirty="0">
                <a:latin typeface="Atkinson Hyperlegible" pitchFamily="2" charset="0"/>
              </a:rPr>
              <a:t>Conflict Related Injury module</a:t>
            </a:r>
          </a:p>
          <a:p>
            <a:endParaRPr lang="en-GB" sz="2800" b="1" dirty="0">
              <a:latin typeface="Atkinson Hyperlegible" pitchFamily="2" charset="0"/>
            </a:endParaRPr>
          </a:p>
          <a:p>
            <a:r>
              <a:rPr lang="en-GB" sz="2800" b="1" dirty="0">
                <a:solidFill>
                  <a:srgbClr val="FFFFFF"/>
                </a:solidFill>
                <a:latin typeface="Atkinson Hyperlegible" pitchFamily="2" charset="77"/>
              </a:rPr>
              <a:t>Primary Survey</a:t>
            </a:r>
          </a:p>
        </p:txBody>
      </p:sp>
    </p:spTree>
    <p:extLst>
      <p:ext uri="{BB962C8B-B14F-4D97-AF65-F5344CB8AC3E}">
        <p14:creationId xmlns:p14="http://schemas.microsoft.com/office/powerpoint/2010/main" val="17532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Primary Survey 	</a:t>
            </a:r>
            <a:endParaRPr sz="4000" dirty="0">
              <a:solidFill>
                <a:schemeClr val="accent1">
                  <a:lumMod val="50000"/>
                </a:schemeClr>
              </a:solidFill>
              <a:latin typeface="Atkinson Hyperlegible" pitchFamily="2" charset="0"/>
            </a:endParaRPr>
          </a:p>
        </p:txBody>
      </p:sp>
      <p:sp>
        <p:nvSpPr>
          <p:cNvPr id="105" name="Google Shape;105;p5"/>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r>
              <a:rPr lang="en-US">
                <a:solidFill>
                  <a:schemeClr val="accent2"/>
                </a:solidFill>
                <a:latin typeface="Atkinson Hyperlegible" pitchFamily="2" charset="0"/>
                <a:sym typeface="Calibri"/>
              </a:rPr>
              <a:t>REMEMBER</a:t>
            </a:r>
            <a:r>
              <a:rPr lang="en-US" sz="2400">
                <a:solidFill>
                  <a:schemeClr val="dk1"/>
                </a:solidFill>
                <a:latin typeface="Atkinson Hyperlegible" pitchFamily="2" charset="0"/>
                <a:sym typeface="Calibri"/>
              </a:rPr>
              <a:t> </a:t>
            </a:r>
            <a:r>
              <a:rPr lang="en-US" sz="2400">
                <a:latin typeface="Atkinson Hyperlegible" pitchFamily="2" charset="0"/>
                <a:sym typeface="Calibri"/>
              </a:rPr>
              <a:t>…………</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People who initially appear uninjured may have hidden life-threatening injuries such as internal bleeding.</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It is very important to reassess trauma patients frequently using the primary survey (repeat often). </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Vital signs should be checked at </a:t>
            </a:r>
            <a:r>
              <a:rPr lang="en-US" sz="2400">
                <a:solidFill>
                  <a:schemeClr val="accent2"/>
                </a:solidFill>
                <a:latin typeface="Atkinson Hyperlegible" pitchFamily="2" charset="0"/>
                <a:sym typeface="Calibri"/>
              </a:rPr>
              <a:t>the end </a:t>
            </a:r>
            <a:r>
              <a:rPr lang="en-US" sz="2400">
                <a:solidFill>
                  <a:schemeClr val="dk1"/>
                </a:solidFill>
                <a:latin typeface="Atkinson Hyperlegible" pitchFamily="2" charset="0"/>
                <a:sym typeface="Calibri"/>
              </a:rPr>
              <a:t>of the primary survey but do not delay interventions for vital signs.</a:t>
            </a:r>
            <a:endParaRPr sz="2400">
              <a:solidFill>
                <a:schemeClr val="dk1"/>
              </a:solidFill>
              <a:latin typeface="Atkinson Hyperlegible" pitchFamily="2" charset="0"/>
              <a:sym typeface="Calibri"/>
            </a:endParaRPr>
          </a:p>
          <a:p>
            <a:pPr marL="228600" lvl="0" indent="-50800" algn="ctr" rtl="0">
              <a:lnSpc>
                <a:spcPct val="90000"/>
              </a:lnSpc>
              <a:spcBef>
                <a:spcPts val="1000"/>
              </a:spcBef>
              <a:spcAft>
                <a:spcPts val="0"/>
              </a:spcAft>
              <a:buClr>
                <a:schemeClr val="dk1"/>
              </a:buClr>
              <a:buSzPts val="2800"/>
              <a:buNone/>
            </a:pPr>
            <a:endParaRPr>
              <a:latin typeface="Atkinson Hyperlegible" pitchFamily="2" charset="0"/>
            </a:endParaRPr>
          </a:p>
        </p:txBody>
      </p:sp>
      <p:sp>
        <p:nvSpPr>
          <p:cNvPr id="2" name="Rectangle 1">
            <a:extLst>
              <a:ext uri="{FF2B5EF4-FFF2-40B4-BE49-F238E27FC236}">
                <a16:creationId xmlns:a16="http://schemas.microsoft.com/office/drawing/2014/main" id="{07859DC4-8480-7E2D-42AA-DD5725EB690B}"/>
              </a:ext>
            </a:extLst>
          </p:cNvPr>
          <p:cNvSpPr/>
          <p:nvPr/>
        </p:nvSpPr>
        <p:spPr>
          <a:xfrm>
            <a:off x="9289364" y="2617174"/>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856257923"/>
      </p:ext>
    </p:extLst>
  </p:cSld>
  <p:clrMapOvr>
    <a:masterClrMapping/>
  </p:clrMapOvr>
  <mc:AlternateContent xmlns:mc="http://schemas.openxmlformats.org/markup-compatibility/2006" xmlns:p14="http://schemas.microsoft.com/office/powerpoint/2010/main">
    <mc:Choice Requires="p14">
      <p:transition spd="slow" p14:dur="2000" advTm="34387"/>
    </mc:Choice>
    <mc:Fallback xmlns="">
      <p:transition spd="slow" advTm="343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Shape 113"/>
          <p:cNvSpPr txBox="1">
            <a:spLocks/>
          </p:cNvSpPr>
          <p:nvPr/>
        </p:nvSpPr>
        <p:spPr>
          <a:xfrm>
            <a:off x="303179" y="45099"/>
            <a:ext cx="10515599"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marL="0" marR="0" lvl="0" indent="0" algn="l" defTabSz="914400" rtl="0" eaLnBrk="1" fontAlgn="auto" latinLnBrk="0" hangingPunct="1">
              <a:lnSpc>
                <a:spcPct val="90000"/>
              </a:lnSpc>
              <a:spcBef>
                <a:spcPts val="0"/>
              </a:spcBef>
              <a:spcAft>
                <a:spcPts val="0"/>
              </a:spcAft>
              <a:buClr>
                <a:prstClr val="black"/>
              </a:buClr>
              <a:buSzPct val="25000"/>
              <a:buFont typeface="Calibri"/>
              <a:buNone/>
              <a:tabLst/>
              <a:defRPr/>
            </a:pPr>
            <a:r>
              <a:rPr kumimoji="0" lang="en-US" sz="4000" b="0" i="0" u="none" strike="noStrike" kern="1200" cap="none" spc="0" normalizeH="0" baseline="0" noProof="0">
                <a:ln>
                  <a:noFill/>
                </a:ln>
                <a:solidFill>
                  <a:schemeClr val="accent1">
                    <a:lumMod val="50000"/>
                  </a:schemeClr>
                </a:solidFill>
                <a:effectLst/>
                <a:uLnTx/>
                <a:uFillTx/>
                <a:latin typeface="Atkinson Hyperlegible" pitchFamily="2" charset="0"/>
                <a:sym typeface="Calibri"/>
              </a:rPr>
              <a:t>The SAMPLE history	</a:t>
            </a:r>
          </a:p>
        </p:txBody>
      </p:sp>
      <p:graphicFrame>
        <p:nvGraphicFramePr>
          <p:cNvPr id="2" name="Table 1"/>
          <p:cNvGraphicFramePr>
            <a:graphicFrameLocks noGrp="1"/>
          </p:cNvGraphicFramePr>
          <p:nvPr>
            <p:extLst>
              <p:ext uri="{D42A27DB-BD31-4B8C-83A1-F6EECF244321}">
                <p14:modId xmlns:p14="http://schemas.microsoft.com/office/powerpoint/2010/main" val="1119909133"/>
              </p:ext>
            </p:extLst>
          </p:nvPr>
        </p:nvGraphicFramePr>
        <p:xfrm>
          <a:off x="363557" y="1130303"/>
          <a:ext cx="11263408" cy="5257285"/>
        </p:xfrm>
        <a:graphic>
          <a:graphicData uri="http://schemas.openxmlformats.org/drawingml/2006/table">
            <a:tbl>
              <a:tblPr firstRow="1" bandRow="1">
                <a:effectLst/>
                <a:tableStyleId>{5C22544A-7EE6-4342-B048-85BDC9FD1C3A}</a:tableStyleId>
              </a:tblPr>
              <a:tblGrid>
                <a:gridCol w="594267">
                  <a:extLst>
                    <a:ext uri="{9D8B030D-6E8A-4147-A177-3AD203B41FA5}">
                      <a16:colId xmlns:a16="http://schemas.microsoft.com/office/drawing/2014/main" val="20000"/>
                    </a:ext>
                  </a:extLst>
                </a:gridCol>
                <a:gridCol w="2574833">
                  <a:extLst>
                    <a:ext uri="{9D8B030D-6E8A-4147-A177-3AD203B41FA5}">
                      <a16:colId xmlns:a16="http://schemas.microsoft.com/office/drawing/2014/main" val="20001"/>
                    </a:ext>
                  </a:extLst>
                </a:gridCol>
                <a:gridCol w="8094308">
                  <a:extLst>
                    <a:ext uri="{9D8B030D-6E8A-4147-A177-3AD203B41FA5}">
                      <a16:colId xmlns:a16="http://schemas.microsoft.com/office/drawing/2014/main" val="20002"/>
                    </a:ext>
                  </a:extLst>
                </a:gridCol>
              </a:tblGrid>
              <a:tr h="776725">
                <a:tc>
                  <a:txBody>
                    <a:bodyPr/>
                    <a:lstStyle/>
                    <a:p>
                      <a:r>
                        <a:rPr lang="en-US" sz="3600" b="1" dirty="0">
                          <a:solidFill>
                            <a:schemeClr val="tx1"/>
                          </a:solidFill>
                          <a:latin typeface="Atkinson Hyperlegible"/>
                          <a:ea typeface="Source Sans Pro"/>
                          <a:cs typeface="Roboto"/>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b="0" dirty="0">
                          <a:solidFill>
                            <a:schemeClr val="tx1"/>
                          </a:solidFill>
                          <a:latin typeface="Atkinson Hyperlegible"/>
                          <a:ea typeface="Source Sans Pro"/>
                          <a:cs typeface="Roboto"/>
                        </a:rPr>
                        <a:t>Signs and 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tx1"/>
                          </a:solidFill>
                          <a:latin typeface="Atkinson Hyperlegible"/>
                          <a:ea typeface="Source Sans Pro"/>
                          <a:cs typeface="Roboto"/>
                        </a:rPr>
                        <a:t>Patient/family’s report of signs and symptoms is an essential part of assessment. </a:t>
                      </a:r>
                      <a:endParaRPr lang="en-US" sz="2400" b="0" dirty="0">
                        <a:solidFill>
                          <a:schemeClr val="tx1"/>
                        </a:solidFill>
                        <a:latin typeface="Atkinson Hyperlegible" pitchFamily="2"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6725">
                <a:tc>
                  <a:txBody>
                    <a:bodyPr/>
                    <a:lstStyle/>
                    <a:p>
                      <a:r>
                        <a:rPr lang="en-US" sz="3600" b="1" dirty="0">
                          <a:solidFill>
                            <a:schemeClr val="tx1"/>
                          </a:solidFill>
                          <a:latin typeface="Atkinson Hyperlegible"/>
                          <a:ea typeface="Source Sans Pro"/>
                          <a:cs typeface="Roboto"/>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solidFill>
                            <a:schemeClr val="tx1"/>
                          </a:solidFill>
                          <a:latin typeface="Atkinson Hyperlegible"/>
                          <a:ea typeface="Source Sans Pro"/>
                          <a:cs typeface="Roboto"/>
                        </a:rPr>
                        <a:t>Allergies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tkinson Hyperlegible"/>
                          <a:ea typeface="Source Sans Pro"/>
                          <a:cs typeface="Roboto"/>
                        </a:rPr>
                        <a:t>Important</a:t>
                      </a:r>
                      <a:r>
                        <a:rPr lang="en-US" sz="2400" baseline="0" dirty="0">
                          <a:solidFill>
                            <a:schemeClr val="tx1"/>
                          </a:solidFill>
                          <a:latin typeface="Atkinson Hyperlegible"/>
                          <a:ea typeface="Source Sans Pro"/>
                          <a:cs typeface="Roboto"/>
                        </a:rPr>
                        <a:t> to prevent harm</a:t>
                      </a:r>
                      <a:endParaRPr lang="en-US" sz="2400" dirty="0">
                        <a:solidFill>
                          <a:schemeClr val="tx1"/>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6725">
                <a:tc>
                  <a:txBody>
                    <a:bodyPr/>
                    <a:lstStyle/>
                    <a:p>
                      <a:r>
                        <a:rPr lang="en-US" sz="3600" b="1" dirty="0">
                          <a:solidFill>
                            <a:schemeClr val="tx1"/>
                          </a:solidFill>
                          <a:latin typeface="Atkinson Hyperlegible"/>
                          <a:ea typeface="Source Sans Pro"/>
                          <a:cs typeface="Roboto"/>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solidFill>
                            <a:schemeClr val="tx1"/>
                          </a:solidFill>
                          <a:latin typeface="Atkinson Hyperlegible"/>
                          <a:ea typeface="Source Sans Pro"/>
                          <a:cs typeface="Roboto"/>
                        </a:rPr>
                        <a:t>Medications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tkinson Hyperlegible"/>
                          <a:ea typeface="Source Sans Pro"/>
                          <a:cs typeface="Roboto"/>
                        </a:rPr>
                        <a:t>Obtain a full list and</a:t>
                      </a:r>
                      <a:r>
                        <a:rPr lang="en-US" sz="2400" baseline="0" dirty="0">
                          <a:solidFill>
                            <a:schemeClr val="tx1"/>
                          </a:solidFill>
                          <a:latin typeface="Atkinson Hyperlegible"/>
                          <a:ea typeface="Source Sans Pro"/>
                          <a:cs typeface="Roboto"/>
                        </a:rPr>
                        <a:t> note recent medication or dose changes.</a:t>
                      </a:r>
                      <a:endParaRPr lang="en-US" sz="2400" dirty="0">
                        <a:solidFill>
                          <a:schemeClr val="tx1"/>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6725">
                <a:tc>
                  <a:txBody>
                    <a:bodyPr/>
                    <a:lstStyle/>
                    <a:p>
                      <a:r>
                        <a:rPr lang="en-US" sz="3600" b="1" dirty="0">
                          <a:solidFill>
                            <a:schemeClr val="tx1"/>
                          </a:solidFill>
                          <a:latin typeface="Atkinson Hyperlegible"/>
                          <a:ea typeface="Source Sans Pro"/>
                          <a:cs typeface="Roboto"/>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Atkinson Hyperlegible"/>
                          <a:ea typeface="Source Sans Pro"/>
                          <a:cs typeface="Roboto"/>
                        </a:rPr>
                        <a:t>Past medical history</a:t>
                      </a:r>
                      <a:endParaRPr lang="en-US" sz="2400" dirty="0">
                        <a:solidFill>
                          <a:schemeClr val="tx1"/>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tkinson Hyperlegible"/>
                          <a:ea typeface="Source Sans Pro"/>
                          <a:cs typeface="Roboto"/>
                        </a:rPr>
                        <a:t>May</a:t>
                      </a:r>
                      <a:r>
                        <a:rPr lang="en-US" sz="2400" baseline="0" dirty="0">
                          <a:solidFill>
                            <a:schemeClr val="tx1"/>
                          </a:solidFill>
                          <a:latin typeface="Atkinson Hyperlegible"/>
                          <a:ea typeface="Source Sans Pro"/>
                          <a:cs typeface="Roboto"/>
                        </a:rPr>
                        <a:t> help in understanding current illness and change management choices.</a:t>
                      </a:r>
                      <a:endParaRPr lang="en-US" sz="2400" dirty="0">
                        <a:solidFill>
                          <a:schemeClr val="tx1"/>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6725">
                <a:tc>
                  <a:txBody>
                    <a:bodyPr/>
                    <a:lstStyle/>
                    <a:p>
                      <a:r>
                        <a:rPr lang="en-US" sz="3600" b="1" dirty="0">
                          <a:solidFill>
                            <a:schemeClr val="tx1"/>
                          </a:solidFill>
                          <a:latin typeface="Atkinson Hyperlegible"/>
                          <a:ea typeface="Source Sans Pro"/>
                          <a:cs typeface="Roboto"/>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solidFill>
                            <a:schemeClr val="tx1"/>
                          </a:solidFill>
                          <a:latin typeface="Atkinson Hyperlegible"/>
                          <a:ea typeface="Source Sans Pro"/>
                          <a:cs typeface="Roboto"/>
                        </a:rPr>
                        <a:t>Last oral intake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tkinson Hyperlegible"/>
                          <a:ea typeface="Source Sans Pro"/>
                          <a:cs typeface="Roboto"/>
                        </a:rPr>
                        <a:t>Note whether solid or liquid; vomiting</a:t>
                      </a:r>
                      <a:r>
                        <a:rPr lang="en-US" sz="2400" baseline="0" dirty="0">
                          <a:solidFill>
                            <a:schemeClr val="tx1"/>
                          </a:solidFill>
                          <a:latin typeface="Atkinson Hyperlegible"/>
                          <a:ea typeface="Source Sans Pro"/>
                          <a:cs typeface="Roboto"/>
                        </a:rPr>
                        <a:t>/choking risk for sedation, intubation or surgical procedures.</a:t>
                      </a:r>
                      <a:endParaRPr lang="en-US" sz="2400" dirty="0">
                        <a:solidFill>
                          <a:schemeClr val="tx1"/>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76725">
                <a:tc>
                  <a:txBody>
                    <a:bodyPr/>
                    <a:lstStyle/>
                    <a:p>
                      <a:r>
                        <a:rPr lang="en-US" sz="3600" b="1" dirty="0">
                          <a:solidFill>
                            <a:schemeClr val="tx1"/>
                          </a:solidFill>
                          <a:latin typeface="Atkinson Hyperlegible"/>
                          <a:ea typeface="Source Sans Pro"/>
                          <a:cs typeface="Roboto"/>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dirty="0">
                          <a:solidFill>
                            <a:schemeClr val="tx1"/>
                          </a:solidFill>
                          <a:latin typeface="Atkinson Hyperlegible"/>
                          <a:ea typeface="Source Sans Pro"/>
                          <a:cs typeface="Roboto"/>
                        </a:rPr>
                        <a:t>Events surrounding the injury/illness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tkinson Hyperlegible"/>
                          <a:ea typeface="Source Sans Pro"/>
                          <a:cs typeface="Roboto"/>
                        </a:rPr>
                        <a:t>Helpful clues to the cause,</a:t>
                      </a:r>
                      <a:r>
                        <a:rPr lang="en-US" sz="2400" baseline="0" dirty="0">
                          <a:solidFill>
                            <a:schemeClr val="tx1"/>
                          </a:solidFill>
                          <a:latin typeface="Atkinson Hyperlegible"/>
                          <a:ea typeface="Source Sans Pro"/>
                          <a:cs typeface="Roboto"/>
                        </a:rPr>
                        <a:t> progression and severity of current illness. </a:t>
                      </a:r>
                      <a:r>
                        <a:rPr lang="en-US" sz="2400" baseline="0" dirty="0">
                          <a:solidFill>
                            <a:schemeClr val="accent2"/>
                          </a:solidFill>
                          <a:latin typeface="Atkinson Hyperlegible"/>
                          <a:ea typeface="Source Sans Pro"/>
                          <a:cs typeface="Roboto"/>
                        </a:rPr>
                        <a:t>REMEMBER there may be other mechanisms of injury (e.g., penetrating trauma, burns). </a:t>
                      </a:r>
                      <a:endParaRPr lang="en-US" sz="2400" dirty="0">
                        <a:solidFill>
                          <a:schemeClr val="accent2"/>
                        </a:solidFill>
                        <a:latin typeface="Atkinson Hyperlegible"/>
                        <a:ea typeface="Source Sans Pro"/>
                        <a:cs typeface="Robo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83332055"/>
      </p:ext>
    </p:extLst>
  </p:cSld>
  <p:clrMapOvr>
    <a:masterClrMapping/>
  </p:clrMapOvr>
  <p:transition spd="slow" advTm="106647">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73391" y="1928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Secondary Survey</a:t>
            </a:r>
            <a:endParaRPr sz="4000" dirty="0">
              <a:solidFill>
                <a:schemeClr val="accent1">
                  <a:lumMod val="50000"/>
                </a:schemeClr>
              </a:solidFill>
              <a:latin typeface="Atkinson Hyperlegible" pitchFamily="2" charset="0"/>
            </a:endParaRPr>
          </a:p>
        </p:txBody>
      </p:sp>
      <p:sp>
        <p:nvSpPr>
          <p:cNvPr id="113" name="Google Shape;113;p6"/>
          <p:cNvSpPr txBox="1">
            <a:spLocks noGrp="1"/>
          </p:cNvSpPr>
          <p:nvPr>
            <p:ph type="body" idx="1"/>
          </p:nvPr>
        </p:nvSpPr>
        <p:spPr>
          <a:xfrm>
            <a:off x="903009" y="1651065"/>
            <a:ext cx="105156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3500"/>
              <a:buNone/>
            </a:pPr>
            <a:r>
              <a:rPr lang="en-US" sz="2400" b="1" dirty="0">
                <a:latin typeface="Atkinson Hyperlegible" pitchFamily="2" charset="0"/>
              </a:rPr>
              <a:t>Look, listen and feel </a:t>
            </a:r>
          </a:p>
          <a:p>
            <a:pPr marL="0" lvl="0" indent="0" rtl="0">
              <a:lnSpc>
                <a:spcPct val="90000"/>
              </a:lnSpc>
              <a:spcBef>
                <a:spcPts val="0"/>
              </a:spcBef>
              <a:spcAft>
                <a:spcPts val="0"/>
              </a:spcAft>
              <a:buClr>
                <a:schemeClr val="dk1"/>
              </a:buClr>
              <a:buSzPts val="3500"/>
              <a:buNone/>
            </a:pPr>
            <a:endParaRPr lang="en-US" sz="2400" b="1" i="0" u="none" strike="noStrike" cap="none" dirty="0">
              <a:solidFill>
                <a:schemeClr val="accent1">
                  <a:lumMod val="50000"/>
                </a:schemeClr>
              </a:solidFill>
              <a:latin typeface="Atkinson Hyperlegible" pitchFamily="2" charset="0"/>
              <a:ea typeface="Calibri"/>
              <a:cs typeface="Calibri"/>
              <a:sym typeface="Calibri"/>
            </a:endParaRPr>
          </a:p>
          <a:p>
            <a:pPr marL="0" lvl="0" indent="0" rtl="0">
              <a:lnSpc>
                <a:spcPct val="90000"/>
              </a:lnSpc>
              <a:spcBef>
                <a:spcPts val="0"/>
              </a:spcBef>
              <a:spcAft>
                <a:spcPts val="0"/>
              </a:spcAft>
              <a:buClr>
                <a:schemeClr val="dk1"/>
              </a:buClr>
              <a:buSzPts val="3500"/>
              <a:buNone/>
            </a:pPr>
            <a:r>
              <a:rPr lang="en-US" sz="2400" b="0" i="0" u="none" strike="noStrike" cap="none" dirty="0">
                <a:solidFill>
                  <a:schemeClr val="accent1">
                    <a:lumMod val="50000"/>
                  </a:schemeClr>
                </a:solidFill>
                <a:latin typeface="Atkinson Hyperlegible"/>
                <a:ea typeface="Calibri"/>
                <a:cs typeface="Calibri"/>
                <a:sym typeface="Calibri"/>
              </a:rPr>
              <a:t>Remember</a:t>
            </a:r>
            <a:r>
              <a:rPr lang="en-US" sz="2400" b="0" i="0" u="none" strike="noStrike" cap="none" dirty="0">
                <a:solidFill>
                  <a:srgbClr val="000000"/>
                </a:solidFill>
                <a:latin typeface="Atkinson Hyperlegible"/>
                <a:ea typeface="Calibri"/>
                <a:cs typeface="Calibri"/>
                <a:sym typeface="Calibri"/>
              </a:rPr>
              <a:t> you should have ALREADY</a:t>
            </a:r>
            <a:r>
              <a:rPr lang="en-US" sz="2400" b="1" i="0" u="none" strike="noStrike" cap="none" dirty="0">
                <a:solidFill>
                  <a:srgbClr val="000000"/>
                </a:solidFill>
                <a:latin typeface="Atkinson Hyperlegible"/>
                <a:ea typeface="Calibri"/>
                <a:cs typeface="Calibri"/>
                <a:sym typeface="Calibri"/>
              </a:rPr>
              <a:t> </a:t>
            </a:r>
            <a:r>
              <a:rPr lang="en-US" sz="2400" b="0" i="0" u="none" strike="noStrike" cap="none" dirty="0">
                <a:solidFill>
                  <a:srgbClr val="000000"/>
                </a:solidFill>
                <a:latin typeface="Atkinson Hyperlegible"/>
                <a:ea typeface="Calibri"/>
                <a:cs typeface="Calibri"/>
                <a:sym typeface="Calibri"/>
              </a:rPr>
              <a:t>completed the </a:t>
            </a:r>
            <a:r>
              <a:rPr lang="en-US" sz="2400" dirty="0">
                <a:solidFill>
                  <a:srgbClr val="000000"/>
                </a:solidFill>
                <a:latin typeface="Atkinson Hyperlegible"/>
              </a:rPr>
              <a:t>CABCDE</a:t>
            </a:r>
            <a:r>
              <a:rPr lang="en-US" sz="2400" b="0" i="0" u="none" strike="noStrike" cap="none" dirty="0">
                <a:solidFill>
                  <a:srgbClr val="000000"/>
                </a:solidFill>
                <a:latin typeface="Atkinson Hyperlegible"/>
                <a:ea typeface="Calibri"/>
                <a:cs typeface="Calibri"/>
                <a:sym typeface="Calibri"/>
              </a:rPr>
              <a:t> Exam and treated life-threatening conditions BEFORE doing this extensive examination.</a:t>
            </a:r>
            <a:endParaRPr lang="en-US" sz="2400" b="0" i="0" u="none" strike="noStrike" cap="none" dirty="0">
              <a:solidFill>
                <a:srgbClr val="000000"/>
              </a:solidFill>
              <a:latin typeface="Atkinson Hyperlegible"/>
              <a:ea typeface="Calibri"/>
              <a:cs typeface="Calibri"/>
            </a:endParaRPr>
          </a:p>
          <a:p>
            <a:pPr marL="0" lvl="0" indent="0" rtl="0">
              <a:lnSpc>
                <a:spcPct val="90000"/>
              </a:lnSpc>
              <a:spcBef>
                <a:spcPts val="0"/>
              </a:spcBef>
              <a:spcAft>
                <a:spcPts val="0"/>
              </a:spcAft>
              <a:buClr>
                <a:schemeClr val="dk1"/>
              </a:buClr>
              <a:buSzPts val="3500"/>
              <a:buNone/>
            </a:pPr>
            <a:endParaRPr lang="en-US" sz="2400" dirty="0">
              <a:solidFill>
                <a:srgbClr val="000000"/>
              </a:solidFill>
              <a:latin typeface="Atkinson Hyperlegible" pitchFamily="2" charset="0"/>
            </a:endParaRPr>
          </a:p>
          <a:p>
            <a:pPr marL="0" lvl="0" indent="0" rtl="0">
              <a:lnSpc>
                <a:spcPct val="90000"/>
              </a:lnSpc>
              <a:spcBef>
                <a:spcPts val="0"/>
              </a:spcBef>
              <a:spcAft>
                <a:spcPts val="0"/>
              </a:spcAft>
              <a:buClr>
                <a:schemeClr val="dk1"/>
              </a:buClr>
              <a:buSzPts val="3500"/>
              <a:buNone/>
            </a:pPr>
            <a:r>
              <a:rPr lang="en-US" sz="2400" b="0" i="0" u="none" strike="noStrike" cap="none" dirty="0">
                <a:solidFill>
                  <a:srgbClr val="000000"/>
                </a:solidFill>
                <a:latin typeface="Atkinson Hyperlegible" pitchFamily="2" charset="0"/>
                <a:ea typeface="Calibri"/>
                <a:cs typeface="Calibri"/>
                <a:sym typeface="Calibri"/>
              </a:rPr>
              <a:t>Perform a detailed </a:t>
            </a:r>
            <a:r>
              <a:rPr lang="en-US" sz="2400" b="0" i="0" u="none" strike="noStrike" cap="none" dirty="0">
                <a:solidFill>
                  <a:schemeClr val="accent2"/>
                </a:solidFill>
                <a:latin typeface="Atkinson Hyperlegible" pitchFamily="2" charset="0"/>
                <a:ea typeface="Calibri"/>
                <a:cs typeface="Calibri"/>
                <a:sym typeface="Calibri"/>
              </a:rPr>
              <a:t>head-to-toe examination </a:t>
            </a:r>
            <a:r>
              <a:rPr lang="en-US" sz="2400" b="0" i="0" u="none" strike="noStrike" cap="none" dirty="0">
                <a:solidFill>
                  <a:srgbClr val="000000"/>
                </a:solidFill>
                <a:latin typeface="Atkinson Hyperlegible" pitchFamily="2" charset="0"/>
                <a:ea typeface="Calibri"/>
                <a:cs typeface="Calibri"/>
                <a:sym typeface="Calibri"/>
              </a:rPr>
              <a:t>of the patient.</a:t>
            </a:r>
            <a:endParaRPr lang="en-US" sz="2400" dirty="0">
              <a:solidFill>
                <a:srgbClr val="000000"/>
              </a:solidFill>
              <a:latin typeface="Atkinson Hyperlegible" pitchFamily="2" charset="0"/>
            </a:endParaRPr>
          </a:p>
          <a:p>
            <a:pPr marL="0" lvl="0" indent="0" rtl="0">
              <a:lnSpc>
                <a:spcPct val="90000"/>
              </a:lnSpc>
              <a:spcBef>
                <a:spcPts val="0"/>
              </a:spcBef>
              <a:spcAft>
                <a:spcPts val="0"/>
              </a:spcAft>
              <a:buClr>
                <a:schemeClr val="dk1"/>
              </a:buClr>
              <a:buSzPts val="3500"/>
              <a:buNone/>
            </a:pPr>
            <a:endParaRPr lang="en-US" sz="2400" b="0" i="0" u="none" strike="noStrike" cap="none" dirty="0">
              <a:solidFill>
                <a:srgbClr val="000000"/>
              </a:solidFill>
              <a:latin typeface="Atkinson Hyperlegible" pitchFamily="2" charset="0"/>
              <a:ea typeface="Calibri"/>
              <a:cs typeface="Calibri"/>
              <a:sym typeface="Calibri"/>
            </a:endParaRPr>
          </a:p>
          <a:p>
            <a:pPr marL="0" lvl="0" indent="0" rtl="0">
              <a:lnSpc>
                <a:spcPct val="90000"/>
              </a:lnSpc>
              <a:spcBef>
                <a:spcPts val="0"/>
              </a:spcBef>
              <a:spcAft>
                <a:spcPts val="0"/>
              </a:spcAft>
              <a:buClr>
                <a:schemeClr val="dk1"/>
              </a:buClr>
              <a:buSzPts val="3500"/>
              <a:buNone/>
            </a:pPr>
            <a:r>
              <a:rPr lang="en-US" sz="2400" b="0" i="0" u="none" strike="noStrike" cap="none" dirty="0">
                <a:solidFill>
                  <a:srgbClr val="000000"/>
                </a:solidFill>
                <a:latin typeface="Atkinson Hyperlegible" pitchFamily="2" charset="0"/>
                <a:ea typeface="Calibri"/>
                <a:cs typeface="Calibri"/>
                <a:sym typeface="Calibri"/>
              </a:rPr>
              <a:t>Remember that very painful or frightening injuries may distract from others.</a:t>
            </a:r>
            <a:endParaRPr lang="en-US" sz="2400" b="0" i="0" u="none" strike="noStrike" cap="none" dirty="0">
              <a:solidFill>
                <a:srgbClr val="000000"/>
              </a:solidFill>
              <a:latin typeface="Atkinson Hyperlegible" pitchFamily="2" charset="0"/>
              <a:sym typeface="Arial"/>
            </a:endParaRPr>
          </a:p>
        </p:txBody>
      </p:sp>
      <p:sp>
        <p:nvSpPr>
          <p:cNvPr id="2" name="Rectangle 1">
            <a:extLst>
              <a:ext uri="{FF2B5EF4-FFF2-40B4-BE49-F238E27FC236}">
                <a16:creationId xmlns:a16="http://schemas.microsoft.com/office/drawing/2014/main" id="{C6858968-C9B0-FAAD-058E-3F2B35D3E589}"/>
              </a:ext>
            </a:extLst>
          </p:cNvPr>
          <p:cNvSpPr/>
          <p:nvPr/>
        </p:nvSpPr>
        <p:spPr>
          <a:xfrm>
            <a:off x="9401022" y="2228671"/>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
        <p:nvSpPr>
          <p:cNvPr id="3" name="TextBox 1">
            <a:extLst>
              <a:ext uri="{FF2B5EF4-FFF2-40B4-BE49-F238E27FC236}">
                <a16:creationId xmlns:a16="http://schemas.microsoft.com/office/drawing/2014/main" id="{C59988EA-C113-6F17-0C71-55DCCA120346}"/>
              </a:ext>
            </a:extLst>
          </p:cNvPr>
          <p:cNvSpPr txBox="1"/>
          <p:nvPr/>
        </p:nvSpPr>
        <p:spPr>
          <a:xfrm>
            <a:off x="1267963" y="4978083"/>
            <a:ext cx="9674444" cy="1569660"/>
          </a:xfrm>
          <a:prstGeom prst="rect">
            <a:avLst/>
          </a:prstGeom>
          <a:noFill/>
          <a:ln>
            <a:solidFill>
              <a:schemeClr val="accent2"/>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ctr"/>
            <a:r>
              <a:rPr lang="en-US" sz="2400" dirty="0">
                <a:latin typeface="Atkinson Hyperlegible" pitchFamily="2" charset="0"/>
                <a:ea typeface="Source Sans Pro"/>
                <a:cs typeface="Roboto"/>
              </a:rPr>
              <a:t>Always</a:t>
            </a:r>
            <a:r>
              <a:rPr lang="en-US" sz="2400" dirty="0">
                <a:solidFill>
                  <a:schemeClr val="accent2"/>
                </a:solidFill>
                <a:latin typeface="Atkinson Hyperlegible" pitchFamily="2" charset="0"/>
                <a:ea typeface="Source Sans Pro"/>
                <a:cs typeface="Roboto"/>
              </a:rPr>
              <a:t> check the entire body</a:t>
            </a:r>
            <a:r>
              <a:rPr lang="en-US" sz="2400" dirty="0">
                <a:latin typeface="Atkinson Hyperlegible" pitchFamily="2" charset="0"/>
                <a:ea typeface="Source Sans Pro"/>
                <a:cs typeface="Roboto"/>
              </a:rPr>
              <a:t> for wounds.</a:t>
            </a:r>
            <a:endParaRPr lang="en-US"/>
          </a:p>
          <a:p>
            <a:pPr lvl="2" algn="ctr"/>
            <a:endParaRPr lang="en-US" sz="2400" dirty="0">
              <a:latin typeface="Atkinson Hyperlegible" pitchFamily="2" charset="0"/>
              <a:ea typeface="Source Sans Pro"/>
              <a:cs typeface="Roboto" panose="02000000000000000000" pitchFamily="2" charset="0"/>
            </a:endParaRPr>
          </a:p>
          <a:p>
            <a:pPr lvl="3" algn="ctr"/>
            <a:r>
              <a:rPr lang="en-US" sz="2400" dirty="0">
                <a:latin typeface="Atkinson Hyperlegible"/>
                <a:ea typeface="Source Sans Pro"/>
                <a:cs typeface="Roboto"/>
              </a:rPr>
              <a:t>Consider injury to air-filled organs (lung, stomach and bowel) if the patient has been exposed to blast.</a:t>
            </a:r>
            <a:endParaRPr lang="en-US" dirty="0">
              <a:latin typeface="Atkinson Hyperlegible"/>
              <a:ea typeface="Source Sans Pro"/>
              <a:cs typeface="Roboto"/>
            </a:endParaRPr>
          </a:p>
        </p:txBody>
      </p:sp>
    </p:spTree>
    <p:extLst>
      <p:ext uri="{BB962C8B-B14F-4D97-AF65-F5344CB8AC3E}">
        <p14:creationId xmlns:p14="http://schemas.microsoft.com/office/powerpoint/2010/main" val="3493614463"/>
      </p:ext>
    </p:extLst>
  </p:cSld>
  <p:clrMapOvr>
    <a:masterClrMapping/>
  </p:clrMapOvr>
  <mc:AlternateContent xmlns:mc="http://schemas.openxmlformats.org/markup-compatibility/2006" xmlns:p14="http://schemas.microsoft.com/office/powerpoint/2010/main">
    <mc:Choice Requires="p14">
      <p:transition spd="slow" p14:dur="2000" advTm="65728"/>
    </mc:Choice>
    <mc:Fallback xmlns="">
      <p:transition spd="slow" advTm="657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73391" y="1928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chemeClr val="accent1">
                    <a:lumMod val="50000"/>
                  </a:schemeClr>
                </a:solidFill>
                <a:latin typeface="Atkinson Hyperlegible" pitchFamily="2" charset="0"/>
              </a:rPr>
              <a:t>Special considerations</a:t>
            </a:r>
            <a:endParaRPr sz="4000">
              <a:solidFill>
                <a:schemeClr val="accent1">
                  <a:lumMod val="50000"/>
                </a:schemeClr>
              </a:solidFill>
              <a:latin typeface="Atkinson Hyperlegible" pitchFamily="2" charset="0"/>
            </a:endParaRPr>
          </a:p>
        </p:txBody>
      </p:sp>
      <p:sp>
        <p:nvSpPr>
          <p:cNvPr id="113" name="Google Shape;113;p6"/>
          <p:cNvSpPr txBox="1">
            <a:spLocks noGrp="1"/>
          </p:cNvSpPr>
          <p:nvPr>
            <p:ph type="body" idx="1"/>
          </p:nvPr>
        </p:nvSpPr>
        <p:spPr>
          <a:xfrm>
            <a:off x="833672" y="1518378"/>
            <a:ext cx="11033619" cy="4934744"/>
          </a:xfrm>
          <a:prstGeom prst="rect">
            <a:avLst/>
          </a:prstGeom>
          <a:noFill/>
          <a:ln>
            <a:noFill/>
          </a:ln>
        </p:spPr>
        <p:txBody>
          <a:bodyPr spcFirstLastPara="1" wrap="square" lIns="91425" tIns="45700" rIns="91425" bIns="45700" anchor="t" anchorCtr="0">
            <a:normAutofit lnSpcReduction="10000"/>
          </a:bodyPr>
          <a:lstStyle/>
          <a:p>
            <a:pPr marL="0" lvl="0" indent="0" rtl="0">
              <a:lnSpc>
                <a:spcPct val="90000"/>
              </a:lnSpc>
              <a:spcBef>
                <a:spcPts val="0"/>
              </a:spcBef>
              <a:spcAft>
                <a:spcPts val="0"/>
              </a:spcAft>
              <a:buClr>
                <a:schemeClr val="dk1"/>
              </a:buClr>
              <a:buSzPts val="3500"/>
              <a:buNone/>
            </a:pPr>
            <a:r>
              <a:rPr lang="en-US" sz="2400" b="1">
                <a:latin typeface="Atkinson Hyperlegible"/>
              </a:rPr>
              <a:t>Children, Pregnancy and Older Adults</a:t>
            </a:r>
          </a:p>
          <a:p>
            <a:pPr marL="0" lvl="0" indent="0" rtl="0">
              <a:lnSpc>
                <a:spcPct val="90000"/>
              </a:lnSpc>
              <a:spcBef>
                <a:spcPts val="0"/>
              </a:spcBef>
              <a:spcAft>
                <a:spcPts val="0"/>
              </a:spcAft>
              <a:buClr>
                <a:schemeClr val="dk1"/>
              </a:buClr>
              <a:buSzPts val="3500"/>
              <a:buNone/>
            </a:pPr>
            <a:endParaRPr lang="en-US" sz="2400" b="1" i="0" u="none" strike="noStrike" cap="none">
              <a:solidFill>
                <a:schemeClr val="accent1">
                  <a:lumMod val="50000"/>
                </a:schemeClr>
              </a:solidFill>
              <a:latin typeface="Atkinson Hyperlegible" pitchFamily="2" charset="0"/>
              <a:ea typeface="Calibri"/>
              <a:cs typeface="Calibri"/>
              <a:sym typeface="Calibri"/>
            </a:endParaRPr>
          </a:p>
          <a:p>
            <a:pPr marL="0" lvl="0" indent="0" rtl="0">
              <a:lnSpc>
                <a:spcPct val="90000"/>
              </a:lnSpc>
              <a:spcBef>
                <a:spcPts val="0"/>
              </a:spcBef>
              <a:spcAft>
                <a:spcPts val="0"/>
              </a:spcAft>
              <a:buClr>
                <a:schemeClr val="dk1"/>
              </a:buClr>
              <a:buSzPts val="3500"/>
              <a:buNone/>
            </a:pPr>
            <a:r>
              <a:rPr lang="en-US" sz="2400" b="0" i="0" u="none" strike="noStrike" cap="none" dirty="0">
                <a:solidFill>
                  <a:schemeClr val="accent1">
                    <a:lumMod val="50000"/>
                  </a:schemeClr>
                </a:solidFill>
                <a:latin typeface="Atkinson Hyperlegible"/>
                <a:ea typeface="Calibri"/>
                <a:cs typeface="Calibri"/>
                <a:sym typeface="Calibri"/>
              </a:rPr>
              <a:t>The </a:t>
            </a:r>
            <a:r>
              <a:rPr lang="en-US" sz="2400" dirty="0">
                <a:solidFill>
                  <a:srgbClr val="000000"/>
                </a:solidFill>
                <a:latin typeface="Atkinson Hyperlegible"/>
              </a:rPr>
              <a:t>CABCDE exam</a:t>
            </a:r>
            <a:r>
              <a:rPr lang="en-US" sz="2400" b="0" i="0" u="none" strike="noStrike" cap="none" dirty="0">
                <a:solidFill>
                  <a:srgbClr val="000000"/>
                </a:solidFill>
                <a:latin typeface="Atkinson Hyperlegible"/>
                <a:ea typeface="Calibri"/>
                <a:cs typeface="Calibri"/>
                <a:sym typeface="Calibri"/>
              </a:rPr>
              <a:t> follows the same sequence for special population groups. Consider any:</a:t>
            </a:r>
            <a:endParaRPr lang="en-US" sz="2400" b="0" i="0" u="none" strike="noStrike" cap="none">
              <a:solidFill>
                <a:srgbClr val="000000"/>
              </a:solidFill>
              <a:latin typeface="Atkinson Hyperlegible"/>
              <a:ea typeface="Calibri"/>
              <a:cs typeface="Calibri"/>
            </a:endParaRPr>
          </a:p>
          <a:p>
            <a:pPr marL="342900">
              <a:spcBef>
                <a:spcPts val="0"/>
              </a:spcBef>
              <a:buSzPts val="3500"/>
            </a:pPr>
            <a:r>
              <a:rPr lang="en-US" sz="2400" dirty="0">
                <a:solidFill>
                  <a:schemeClr val="accent2"/>
                </a:solidFill>
                <a:latin typeface="Atkinson Hyperlegible"/>
              </a:rPr>
              <a:t>A</a:t>
            </a:r>
            <a:r>
              <a:rPr lang="en-US" sz="2400" b="0" i="0" u="none" strike="noStrike" cap="none" dirty="0">
                <a:solidFill>
                  <a:schemeClr val="accent2"/>
                </a:solidFill>
                <a:latin typeface="Atkinson Hyperlegible"/>
                <a:ea typeface="Calibri"/>
                <a:cs typeface="Calibri"/>
                <a:sym typeface="Calibri"/>
              </a:rPr>
              <a:t>natomical </a:t>
            </a:r>
            <a:r>
              <a:rPr lang="en-US" sz="2400" dirty="0">
                <a:solidFill>
                  <a:schemeClr val="accent2"/>
                </a:solidFill>
                <a:latin typeface="Atkinson Hyperlegible"/>
              </a:rPr>
              <a:t>differences </a:t>
            </a:r>
            <a:endParaRPr lang="en-US" sz="2400">
              <a:solidFill>
                <a:schemeClr val="accent2"/>
              </a:solidFill>
              <a:latin typeface="Atkinson Hyperlegible"/>
            </a:endParaRPr>
          </a:p>
          <a:p>
            <a:pPr marL="342900">
              <a:spcBef>
                <a:spcPts val="0"/>
              </a:spcBef>
              <a:buSzPts val="3500"/>
            </a:pPr>
            <a:r>
              <a:rPr lang="en-US" sz="2400" dirty="0">
                <a:solidFill>
                  <a:schemeClr val="accent2"/>
                </a:solidFill>
                <a:latin typeface="Atkinson Hyperlegible"/>
              </a:rPr>
              <a:t>Physiological differences </a:t>
            </a:r>
            <a:r>
              <a:rPr lang="en-US" sz="2400" dirty="0">
                <a:solidFill>
                  <a:schemeClr val="tx1"/>
                </a:solidFill>
                <a:latin typeface="Atkinson Hyperlegible"/>
              </a:rPr>
              <a:t>e.g., vital signs</a:t>
            </a:r>
            <a:endParaRPr lang="en-US" sz="2400">
              <a:solidFill>
                <a:schemeClr val="tx1"/>
              </a:solidFill>
              <a:latin typeface="Atkinson Hyperlegible"/>
            </a:endParaRPr>
          </a:p>
          <a:p>
            <a:pPr marL="342900">
              <a:spcBef>
                <a:spcPts val="0"/>
              </a:spcBef>
              <a:buSzPts val="3500"/>
            </a:pPr>
            <a:r>
              <a:rPr lang="en-US" sz="2400" dirty="0">
                <a:solidFill>
                  <a:srgbClr val="000000"/>
                </a:solidFill>
                <a:latin typeface="Atkinson Hyperlegible"/>
              </a:rPr>
              <a:t>Specific </a:t>
            </a:r>
            <a:r>
              <a:rPr lang="en-US" sz="2400" b="0" i="0" u="none" strike="noStrike" cap="none" dirty="0">
                <a:solidFill>
                  <a:schemeClr val="accent2"/>
                </a:solidFill>
                <a:latin typeface="Atkinson Hyperlegible"/>
                <a:ea typeface="Calibri"/>
                <a:cs typeface="Calibri"/>
                <a:sym typeface="Calibri"/>
              </a:rPr>
              <a:t>vulnerability to injury</a:t>
            </a:r>
            <a:endParaRPr lang="en-US" sz="2400" b="0" i="0" u="none" strike="noStrike" cap="none">
              <a:solidFill>
                <a:schemeClr val="accent2"/>
              </a:solidFill>
              <a:latin typeface="Atkinson Hyperlegible"/>
              <a:ea typeface="Calibri"/>
              <a:cs typeface="Calibri"/>
            </a:endParaRPr>
          </a:p>
          <a:p>
            <a:pPr marL="342900">
              <a:spcBef>
                <a:spcPts val="0"/>
              </a:spcBef>
              <a:buSzPts val="3500"/>
            </a:pPr>
            <a:endParaRPr lang="en-US" sz="2400" b="0" i="0" u="none" strike="noStrike" cap="none">
              <a:solidFill>
                <a:srgbClr val="000000"/>
              </a:solidFill>
              <a:latin typeface="Atkinson Hyperlegible"/>
              <a:ea typeface="Calibri"/>
              <a:cs typeface="Calibri"/>
            </a:endParaRPr>
          </a:p>
          <a:p>
            <a:pPr marL="0" lvl="0" indent="0" rtl="0">
              <a:lnSpc>
                <a:spcPct val="90000"/>
              </a:lnSpc>
              <a:spcBef>
                <a:spcPts val="0"/>
              </a:spcBef>
              <a:spcAft>
                <a:spcPts val="0"/>
              </a:spcAft>
              <a:buClr>
                <a:schemeClr val="dk1"/>
              </a:buClr>
              <a:buSzPts val="3500"/>
              <a:buNone/>
            </a:pPr>
            <a:endParaRPr lang="en-US" sz="2400" b="0" i="0" u="none" strike="noStrike" cap="none">
              <a:solidFill>
                <a:srgbClr val="000000"/>
              </a:solidFill>
              <a:latin typeface="Atkinson Hyperlegible" pitchFamily="2" charset="0"/>
              <a:ea typeface="Calibri"/>
              <a:cs typeface="Calibri"/>
              <a:sym typeface="Calibri"/>
            </a:endParaRPr>
          </a:p>
          <a:p>
            <a:pPr marL="0" lvl="0" indent="0" rtl="0">
              <a:lnSpc>
                <a:spcPct val="90000"/>
              </a:lnSpc>
              <a:spcBef>
                <a:spcPts val="0"/>
              </a:spcBef>
              <a:spcAft>
                <a:spcPts val="0"/>
              </a:spcAft>
              <a:buClr>
                <a:schemeClr val="dk1"/>
              </a:buClr>
              <a:buSzPts val="3500"/>
              <a:buNone/>
            </a:pPr>
            <a:r>
              <a:rPr lang="en-US" sz="2400" b="0" i="0" u="none" strike="noStrike" cap="none" dirty="0">
                <a:solidFill>
                  <a:srgbClr val="000000"/>
                </a:solidFill>
                <a:latin typeface="Atkinson Hyperlegible"/>
                <a:ea typeface="Calibri"/>
                <a:cs typeface="Calibri"/>
                <a:sym typeface="Calibri"/>
              </a:rPr>
              <a:t>Remember:</a:t>
            </a:r>
            <a:endParaRPr lang="en-US" sz="2400" b="0" i="0" u="none" strike="noStrike" cap="none">
              <a:solidFill>
                <a:srgbClr val="000000"/>
              </a:solidFill>
              <a:latin typeface="Atkinson Hyperlegible"/>
              <a:ea typeface="Calibri"/>
              <a:cs typeface="Calibri"/>
            </a:endParaRPr>
          </a:p>
          <a:p>
            <a:pPr marL="342900">
              <a:spcBef>
                <a:spcPts val="0"/>
              </a:spcBef>
              <a:buSzPts val="3500"/>
            </a:pPr>
            <a:r>
              <a:rPr lang="en-US" sz="2400" dirty="0">
                <a:solidFill>
                  <a:srgbClr val="000000"/>
                </a:solidFill>
                <a:latin typeface="Atkinson Hyperlegible"/>
              </a:rPr>
              <a:t>Children may have significant internal injuries even if no/minimal external sign of injury.</a:t>
            </a:r>
            <a:endParaRPr lang="en-US" sz="2400" dirty="0">
              <a:solidFill>
                <a:srgbClr val="000000"/>
              </a:solidFill>
              <a:latin typeface="Atkinson Hyperlegible" pitchFamily="2" charset="0"/>
            </a:endParaRPr>
          </a:p>
          <a:p>
            <a:pPr marL="342900">
              <a:spcBef>
                <a:spcPts val="0"/>
              </a:spcBef>
              <a:buSzPts val="3500"/>
            </a:pPr>
            <a:r>
              <a:rPr lang="en-US" sz="2400" dirty="0">
                <a:solidFill>
                  <a:srgbClr val="000000"/>
                </a:solidFill>
                <a:latin typeface="Atkinson Hyperlegible"/>
              </a:rPr>
              <a:t>Resuscitation of the pregnant woman gives the best chance of survival for the woman and the </a:t>
            </a:r>
            <a:r>
              <a:rPr lang="en-US" sz="2400" dirty="0" err="1">
                <a:solidFill>
                  <a:srgbClr val="000000"/>
                </a:solidFill>
                <a:latin typeface="Atkinson Hyperlegible"/>
              </a:rPr>
              <a:t>foetus</a:t>
            </a:r>
            <a:r>
              <a:rPr lang="en-US" sz="2400" dirty="0">
                <a:solidFill>
                  <a:srgbClr val="000000"/>
                </a:solidFill>
                <a:latin typeface="Atkinson Hyperlegible"/>
              </a:rPr>
              <a:t>.</a:t>
            </a:r>
            <a:endParaRPr lang="en-US" sz="2400" dirty="0">
              <a:solidFill>
                <a:srgbClr val="000000"/>
              </a:solidFill>
              <a:latin typeface="Atkinson Hyperlegible" pitchFamily="2" charset="0"/>
            </a:endParaRPr>
          </a:p>
          <a:p>
            <a:pPr marL="342900">
              <a:spcBef>
                <a:spcPts val="0"/>
              </a:spcBef>
              <a:buSzPts val="3500"/>
            </a:pPr>
            <a:r>
              <a:rPr lang="en-US" sz="2400" b="0" i="0" u="none" strike="noStrike" cap="none" dirty="0">
                <a:solidFill>
                  <a:srgbClr val="000000"/>
                </a:solidFill>
                <a:latin typeface="Atkinson Hyperlegible"/>
                <a:sym typeface="Arial"/>
              </a:rPr>
              <a:t>Older adults have less physiological reserve and may decompensate faster from traumatic injuries</a:t>
            </a:r>
            <a:r>
              <a:rPr lang="en-US" sz="2400" dirty="0">
                <a:solidFill>
                  <a:srgbClr val="000000"/>
                </a:solidFill>
                <a:latin typeface="Atkinson Hyperlegible"/>
                <a:sym typeface="Arial"/>
              </a:rPr>
              <a:t>.</a:t>
            </a:r>
            <a:endParaRPr lang="en-US" sz="2400" b="0" i="0" u="none" strike="noStrike" cap="none" dirty="0">
              <a:solidFill>
                <a:srgbClr val="000000"/>
              </a:solidFill>
              <a:latin typeface="Atkinson Hyperlegible" pitchFamily="2" charset="0"/>
            </a:endParaRPr>
          </a:p>
        </p:txBody>
      </p:sp>
      <p:sp>
        <p:nvSpPr>
          <p:cNvPr id="2" name="Rectangle 1">
            <a:extLst>
              <a:ext uri="{FF2B5EF4-FFF2-40B4-BE49-F238E27FC236}">
                <a16:creationId xmlns:a16="http://schemas.microsoft.com/office/drawing/2014/main" id="{C6858968-C9B0-FAAD-058E-3F2B35D3E589}"/>
              </a:ext>
            </a:extLst>
          </p:cNvPr>
          <p:cNvSpPr/>
          <p:nvPr/>
        </p:nvSpPr>
        <p:spPr>
          <a:xfrm>
            <a:off x="9918449" y="1980857"/>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640987052"/>
      </p:ext>
    </p:extLst>
  </p:cSld>
  <p:clrMapOvr>
    <a:masterClrMapping/>
  </p:clrMapOvr>
  <mc:AlternateContent xmlns:mc="http://schemas.openxmlformats.org/markup-compatibility/2006" xmlns:p14="http://schemas.microsoft.com/office/powerpoint/2010/main">
    <mc:Choice Requires="p14">
      <p:transition spd="slow" p14:dur="2000" advTm="43912"/>
    </mc:Choice>
    <mc:Fallback xmlns="">
      <p:transition spd="slow" advTm="439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43"/>
            <a:ext cx="10515600" cy="1325563"/>
          </a:xfrm>
        </p:spPr>
        <p:txBody>
          <a:bodyPr>
            <a:normAutofit/>
          </a:bodyPr>
          <a:lstStyle/>
          <a:p>
            <a:r>
              <a:rPr lang="en-US" sz="4000" dirty="0">
                <a:solidFill>
                  <a:schemeClr val="accent1">
                    <a:lumMod val="50000"/>
                  </a:schemeClr>
                </a:solidFill>
                <a:latin typeface="Atkinson Hyperlegible" pitchFamily="2" charset="0"/>
              </a:rPr>
              <a:t>Disposition Considerations</a:t>
            </a:r>
          </a:p>
        </p:txBody>
      </p:sp>
      <p:sp>
        <p:nvSpPr>
          <p:cNvPr id="3" name="Content Placeholder 2"/>
          <p:cNvSpPr>
            <a:spLocks noGrp="1"/>
          </p:cNvSpPr>
          <p:nvPr>
            <p:ph idx="1"/>
          </p:nvPr>
        </p:nvSpPr>
        <p:spPr>
          <a:xfrm>
            <a:off x="457200" y="1479261"/>
            <a:ext cx="11277600" cy="4351338"/>
          </a:xfrm>
        </p:spPr>
        <p:txBody>
          <a:bodyPr vert="horz" lIns="91440" tIns="45720" rIns="91440" bIns="45720" rtlCol="0" anchor="t">
            <a:noAutofit/>
          </a:bodyPr>
          <a:lstStyle/>
          <a:p>
            <a:pPr marL="342900"/>
            <a:r>
              <a:rPr lang="en-US" sz="2400">
                <a:latin typeface="Atkinson Hyperlegible"/>
                <a:ea typeface="Source Sans Pro"/>
                <a:cs typeface="Roboto"/>
              </a:rPr>
              <a:t>Trauma patients can have complex injuries and get worse or die very quickly.</a:t>
            </a:r>
          </a:p>
          <a:p>
            <a:pPr marL="342900"/>
            <a:r>
              <a:rPr lang="en-US" sz="2400">
                <a:solidFill>
                  <a:schemeClr val="accent2"/>
                </a:solidFill>
                <a:latin typeface="Atkinson Hyperlegible"/>
                <a:ea typeface="Source Sans Pro"/>
                <a:cs typeface="Roboto"/>
              </a:rPr>
              <a:t>High-risk conditions always require HANDOVER/TRANSFER </a:t>
            </a:r>
            <a:r>
              <a:rPr lang="en-US" sz="2400">
                <a:latin typeface="Atkinson Hyperlegible"/>
                <a:ea typeface="Source Sans Pro"/>
                <a:cs typeface="Roboto"/>
              </a:rPr>
              <a:t>to a specialist unit for ongoing care.</a:t>
            </a:r>
          </a:p>
          <a:p>
            <a:pPr marL="342900"/>
            <a:r>
              <a:rPr lang="en-US" sz="2400">
                <a:latin typeface="Atkinson Hyperlegible"/>
                <a:cs typeface="Roboto"/>
              </a:rPr>
              <a:t>Remember that if a patient required </a:t>
            </a:r>
            <a:r>
              <a:rPr lang="en-US" sz="2400">
                <a:solidFill>
                  <a:schemeClr val="tx1"/>
                </a:solidFill>
                <a:latin typeface="Atkinson Hyperlegible"/>
                <a:cs typeface="Roboto"/>
              </a:rPr>
              <a:t>OXYGEN </a:t>
            </a:r>
            <a:r>
              <a:rPr lang="en-US" sz="2400">
                <a:latin typeface="Atkinson Hyperlegible"/>
                <a:cs typeface="Roboto"/>
              </a:rPr>
              <a:t>arrange to continue it during transport and handover.</a:t>
            </a:r>
          </a:p>
          <a:p>
            <a:pPr marL="342900"/>
            <a:r>
              <a:rPr lang="en-US" sz="2400">
                <a:latin typeface="Atkinson Hyperlegible"/>
                <a:cs typeface="Roboto"/>
              </a:rPr>
              <a:t>Ensure </a:t>
            </a:r>
            <a:r>
              <a:rPr lang="en-US" sz="2400">
                <a:solidFill>
                  <a:schemeClr val="accent2"/>
                </a:solidFill>
                <a:latin typeface="Atkinson Hyperlegible"/>
                <a:cs typeface="Roboto"/>
              </a:rPr>
              <a:t>bleeding is controlled </a:t>
            </a:r>
            <a:r>
              <a:rPr lang="en-US" sz="2400">
                <a:solidFill>
                  <a:schemeClr val="tx1"/>
                </a:solidFill>
                <a:latin typeface="Atkinson Hyperlegible"/>
                <a:cs typeface="Roboto"/>
              </a:rPr>
              <a:t>and arrange for early blood transfusion</a:t>
            </a:r>
            <a:r>
              <a:rPr lang="en-US" sz="2400">
                <a:solidFill>
                  <a:schemeClr val="accent2"/>
                </a:solidFill>
                <a:latin typeface="Atkinson Hyperlegible"/>
                <a:cs typeface="Roboto"/>
              </a:rPr>
              <a:t>.</a:t>
            </a:r>
          </a:p>
          <a:p>
            <a:pPr marL="342900"/>
            <a:r>
              <a:rPr lang="en-US" sz="2400">
                <a:latin typeface="Atkinson Hyperlegible"/>
                <a:cs typeface="Roboto"/>
              </a:rPr>
              <a:t>If an injured person is displaying signs of shock, ensure treatment with</a:t>
            </a:r>
            <a:r>
              <a:rPr lang="en-US" sz="2400">
                <a:solidFill>
                  <a:srgbClr val="FF0000"/>
                </a:solidFill>
                <a:latin typeface="Atkinson Hyperlegible"/>
                <a:cs typeface="Roboto"/>
              </a:rPr>
              <a:t> </a:t>
            </a:r>
            <a:r>
              <a:rPr lang="en-US" sz="2400">
                <a:solidFill>
                  <a:schemeClr val="tx1"/>
                </a:solidFill>
                <a:latin typeface="Atkinson Hyperlegible"/>
                <a:cs typeface="Roboto"/>
              </a:rPr>
              <a:t>IV FLUIDS or blood </a:t>
            </a:r>
            <a:r>
              <a:rPr lang="en-US" sz="2400">
                <a:latin typeface="Atkinson Hyperlegible"/>
                <a:cs typeface="Roboto"/>
              </a:rPr>
              <a:t>is continued on transfer.</a:t>
            </a:r>
          </a:p>
          <a:p>
            <a:pPr marL="342900"/>
            <a:r>
              <a:rPr lang="en-US" sz="2400">
                <a:solidFill>
                  <a:schemeClr val="accent2"/>
                </a:solidFill>
                <a:latin typeface="Atkinson Hyperlegible" pitchFamily="2" charset="0"/>
                <a:cs typeface="Roboto"/>
              </a:rPr>
              <a:t>Communicate</a:t>
            </a:r>
            <a:r>
              <a:rPr lang="en-US" sz="2400">
                <a:latin typeface="Atkinson Hyperlegible" pitchFamily="2" charset="0"/>
                <a:cs typeface="Roboto"/>
              </a:rPr>
              <a:t> injuries, important medical problems and what has been done for the patient during handover/transfer. </a:t>
            </a:r>
            <a:endParaRPr lang="en-US" sz="2400">
              <a:latin typeface="Atkinson Hyperlegible" pitchFamily="2" charset="0"/>
            </a:endParaRPr>
          </a:p>
        </p:txBody>
      </p:sp>
    </p:spTree>
    <p:extLst>
      <p:ext uri="{BB962C8B-B14F-4D97-AF65-F5344CB8AC3E}">
        <p14:creationId xmlns:p14="http://schemas.microsoft.com/office/powerpoint/2010/main" val="3960181316"/>
      </p:ext>
    </p:extLst>
  </p:cSld>
  <p:clrMapOvr>
    <a:masterClrMapping/>
  </p:clrMapOvr>
  <mc:AlternateContent xmlns:mc="http://schemas.openxmlformats.org/markup-compatibility/2006" xmlns:p14="http://schemas.microsoft.com/office/powerpoint/2010/main">
    <mc:Choice Requires="p14">
      <p:transition spd="slow" p14:dur="2000" advTm="39433"/>
    </mc:Choice>
    <mc:Fallback xmlns="">
      <p:transition spd="slow" advTm="394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567" y="448469"/>
            <a:ext cx="10515600" cy="1325563"/>
          </a:xfrm>
        </p:spPr>
        <p:txBody>
          <a:bodyPr/>
          <a:lstStyle/>
          <a:p>
            <a:r>
              <a:rPr lang="en-US" sz="4000" dirty="0">
                <a:solidFill>
                  <a:schemeClr val="accent1">
                    <a:lumMod val="50000"/>
                  </a:schemeClr>
                </a:solidFill>
                <a:latin typeface="Atkinson Hyperlegible" pitchFamily="2" charset="0"/>
              </a:rPr>
              <a:t>REMEMBER</a:t>
            </a:r>
          </a:p>
        </p:txBody>
      </p:sp>
      <p:graphicFrame>
        <p:nvGraphicFramePr>
          <p:cNvPr id="7" name="Content Placeholder 2">
            <a:extLst>
              <a:ext uri="{FF2B5EF4-FFF2-40B4-BE49-F238E27FC236}">
                <a16:creationId xmlns:a16="http://schemas.microsoft.com/office/drawing/2014/main" id="{5202139A-42BB-F64E-B2DC-41CC6D44FD1D}"/>
              </a:ext>
            </a:extLst>
          </p:cNvPr>
          <p:cNvGraphicFramePr>
            <a:graphicFrameLocks noGrp="1"/>
          </p:cNvGraphicFramePr>
          <p:nvPr>
            <p:ph idx="4294967295"/>
            <p:extLst>
              <p:ext uri="{D42A27DB-BD31-4B8C-83A1-F6EECF244321}">
                <p14:modId xmlns:p14="http://schemas.microsoft.com/office/powerpoint/2010/main" val="2419166595"/>
              </p:ext>
            </p:extLst>
          </p:nvPr>
        </p:nvGraphicFramePr>
        <p:xfrm>
          <a:off x="681567" y="16906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210025"/>
      </p:ext>
    </p:extLst>
  </p:cSld>
  <p:clrMapOvr>
    <a:masterClrMapping/>
  </p:clrMapOvr>
  <mc:AlternateContent xmlns:mc="http://schemas.openxmlformats.org/markup-compatibility/2006" xmlns:p14="http://schemas.microsoft.com/office/powerpoint/2010/main">
    <mc:Choice Requires="p14">
      <p:transition spd="slow" p14:dur="2000" advTm="22009"/>
    </mc:Choice>
    <mc:Fallback xmlns="">
      <p:transition spd="slow" advTm="220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p:nvPr>
        </p:nvSpPr>
        <p:spPr>
          <a:xfrm>
            <a:off x="404906" y="365125"/>
            <a:ext cx="10515600" cy="1325563"/>
          </a:xfrm>
        </p:spPr>
        <p:txBody>
          <a:bodyPr>
            <a:normAutofit/>
          </a:bodyPr>
          <a:lstStyle/>
          <a:p>
            <a:r>
              <a:rPr lang="en-US" sz="4000" dirty="0">
                <a:solidFill>
                  <a:schemeClr val="accent1">
                    <a:lumMod val="50000"/>
                  </a:schemeClr>
                </a:solidFill>
                <a:latin typeface="Atkinson Hyperlegible" pitchFamily="2" charset="0"/>
                <a:ea typeface="Source Sans Pro"/>
                <a:cs typeface="Roboto"/>
              </a:rPr>
              <a:t>Summary</a:t>
            </a:r>
            <a:endParaRPr lang="en-US" sz="4000" dirty="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1"/>
          </p:nvPr>
        </p:nvSpPr>
        <p:spPr>
          <a:xfrm>
            <a:off x="479611" y="1683684"/>
            <a:ext cx="11012733" cy="4351338"/>
          </a:xfrm>
        </p:spPr>
        <p:txBody>
          <a:bodyPr vert="horz" lIns="91440" tIns="45720" rIns="91440" bIns="45720" rtlCol="0" anchor="t">
            <a:normAutofit/>
          </a:bodyPr>
          <a:lstStyle/>
          <a:p>
            <a:pPr marL="0" indent="0">
              <a:buNone/>
            </a:pPr>
            <a:r>
              <a:rPr lang="en-US" sz="2400" dirty="0">
                <a:solidFill>
                  <a:schemeClr val="tx1"/>
                </a:solidFill>
                <a:latin typeface="Atkinson Hyperlegible"/>
                <a:ea typeface="Source Sans Pro"/>
                <a:cs typeface="Arial"/>
              </a:rPr>
              <a:t>In this presentation, we have covered:</a:t>
            </a:r>
          </a:p>
          <a:p>
            <a:r>
              <a:rPr lang="en-US" sz="2400" dirty="0">
                <a:solidFill>
                  <a:srgbClr val="000000"/>
                </a:solidFill>
                <a:latin typeface="Atkinson Hyperlegible"/>
                <a:ea typeface="Source Sans Pro"/>
                <a:cs typeface="Arial"/>
              </a:rPr>
              <a:t>The trauma primary survey approach for conflict-related injury</a:t>
            </a:r>
          </a:p>
          <a:p>
            <a:r>
              <a:rPr lang="en-US" sz="2400" dirty="0">
                <a:solidFill>
                  <a:srgbClr val="000000"/>
                </a:solidFill>
                <a:latin typeface="Atkinson Hyperlegible"/>
                <a:ea typeface="Source Sans Pro"/>
                <a:cs typeface="Arial"/>
              </a:rPr>
              <a:t>The signs and symptoms of acute life- and limb- threatening conditions </a:t>
            </a:r>
            <a:endParaRPr lang="en-US" sz="2400" dirty="0">
              <a:solidFill>
                <a:srgbClr val="000000"/>
              </a:solidFill>
              <a:latin typeface="Atkinson Hyperlegible" pitchFamily="2" charset="0"/>
              <a:ea typeface="Source Sans Pro"/>
              <a:cs typeface="Arial"/>
            </a:endParaRPr>
          </a:p>
          <a:p>
            <a:r>
              <a:rPr lang="en-US" sz="2400" dirty="0">
                <a:solidFill>
                  <a:srgbClr val="000000"/>
                </a:solidFill>
                <a:latin typeface="Atkinson Hyperlegible"/>
                <a:ea typeface="Source Sans Pro"/>
                <a:cs typeface="Arial"/>
              </a:rPr>
              <a:t>Critical CABCDE actions for conflict-related injury</a:t>
            </a:r>
          </a:p>
          <a:p>
            <a:endParaRPr lang="en-US" sz="2400" dirty="0">
              <a:latin typeface="Atkinson Hyperlegible" pitchFamily="2" charset="0"/>
              <a:cs typeface="Segoe UI"/>
            </a:endParaRPr>
          </a:p>
        </p:txBody>
      </p:sp>
      <p:sp>
        <p:nvSpPr>
          <p:cNvPr id="4" name="Google Shape;45;p1">
            <a:extLst>
              <a:ext uri="{FF2B5EF4-FFF2-40B4-BE49-F238E27FC236}">
                <a16:creationId xmlns:a16="http://schemas.microsoft.com/office/drawing/2014/main" id="{53D37363-81C1-31DF-6AF3-D47298CDC061}"/>
              </a:ext>
            </a:extLst>
          </p:cNvPr>
          <p:cNvSpPr txBox="1">
            <a:spLocks noGrp="1"/>
          </p:cNvSpPr>
          <p:nvPr/>
        </p:nvSpPr>
        <p:spPr>
          <a:xfrm>
            <a:off x="-1740" y="1449810"/>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892899465"/>
      </p:ext>
    </p:extLst>
  </p:cSld>
  <p:clrMapOvr>
    <a:masterClrMapping/>
  </p:clrMapOvr>
  <mc:AlternateContent xmlns:mc="http://schemas.openxmlformats.org/markup-compatibility/2006" xmlns:p14="http://schemas.microsoft.com/office/powerpoint/2010/main">
    <mc:Choice Requires="p14">
      <p:transition spd="slow" p14:dur="2000" advTm="22686"/>
    </mc:Choice>
    <mc:Fallback xmlns="">
      <p:transition spd="slow" advTm="226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idx="4294967295"/>
          </p:nvPr>
        </p:nvSpPr>
        <p:spPr>
          <a:xfrm>
            <a:off x="0" y="365125"/>
            <a:ext cx="10515600" cy="1325563"/>
          </a:xfrm>
        </p:spPr>
        <p:txBody>
          <a:bodyPr>
            <a:normAutofit/>
          </a:bodyPr>
          <a:lstStyle/>
          <a:p>
            <a:r>
              <a:rPr lang="en-US" sz="4000" dirty="0">
                <a:solidFill>
                  <a:schemeClr val="accent1">
                    <a:lumMod val="50000"/>
                  </a:schemeClr>
                </a:solidFill>
                <a:latin typeface="Atkinson Hyperlegible" pitchFamily="2" charset="0"/>
                <a:ea typeface="Source Sans Pro"/>
                <a:cs typeface="Roboto"/>
              </a:rPr>
              <a:t>Objectives</a:t>
            </a:r>
            <a:endParaRPr lang="en-US" sz="4000" dirty="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marL="0" indent="0">
              <a:buNone/>
            </a:pPr>
            <a:r>
              <a:rPr lang="en-US" sz="2400" dirty="0">
                <a:solidFill>
                  <a:schemeClr val="tx1"/>
                </a:solidFill>
                <a:latin typeface="Atkinson Hyperlegible"/>
                <a:ea typeface="Source Sans Pro"/>
                <a:cs typeface="Arial"/>
              </a:rPr>
              <a:t>By the end of this presentation, you will be able to:</a:t>
            </a:r>
          </a:p>
          <a:p>
            <a:r>
              <a:rPr lang="en-US" sz="2400" dirty="0">
                <a:solidFill>
                  <a:srgbClr val="000000"/>
                </a:solidFill>
                <a:latin typeface="Atkinson Hyperlegible"/>
                <a:ea typeface="Source Sans Pro"/>
                <a:cs typeface="Arial"/>
              </a:rPr>
              <a:t>Describe the trauma primary survey approach for conflict-related injury</a:t>
            </a:r>
          </a:p>
          <a:p>
            <a:r>
              <a:rPr lang="en-US" sz="2400" dirty="0">
                <a:solidFill>
                  <a:srgbClr val="000000"/>
                </a:solidFill>
                <a:latin typeface="Atkinson Hyperlegible"/>
                <a:ea typeface="Source Sans Pro"/>
                <a:cs typeface="Arial"/>
              </a:rPr>
              <a:t>Identify signs and symptoms of acute life and limb-threatening conditions</a:t>
            </a:r>
          </a:p>
          <a:p>
            <a:r>
              <a:rPr lang="en-US" sz="2400" dirty="0">
                <a:solidFill>
                  <a:srgbClr val="000000"/>
                </a:solidFill>
                <a:latin typeface="Atkinson Hyperlegible"/>
                <a:ea typeface="Source Sans Pro"/>
                <a:cs typeface="Arial"/>
              </a:rPr>
              <a:t>Identify critical CABCDE actions for conflict-related injury </a:t>
            </a:r>
          </a:p>
          <a:p>
            <a:endParaRPr lang="en-US" sz="2400" dirty="0">
              <a:solidFill>
                <a:srgbClr val="000000"/>
              </a:solidFill>
              <a:latin typeface="Atkinson Hyperlegible" pitchFamily="2" charset="0"/>
              <a:ea typeface="Source Sans Pro"/>
              <a:cs typeface="Arial"/>
            </a:endParaRPr>
          </a:p>
          <a:p>
            <a:endParaRPr lang="en-US" sz="2400" dirty="0">
              <a:solidFill>
                <a:srgbClr val="000000"/>
              </a:solidFill>
              <a:latin typeface="Atkinson Hyperlegible" pitchFamily="2" charset="0"/>
              <a:cs typeface="Segoe UI"/>
            </a:endParaRPr>
          </a:p>
        </p:txBody>
      </p:sp>
      <p:sp>
        <p:nvSpPr>
          <p:cNvPr id="4" name="Google Shape;45;p1">
            <a:extLst>
              <a:ext uri="{FF2B5EF4-FFF2-40B4-BE49-F238E27FC236}">
                <a16:creationId xmlns:a16="http://schemas.microsoft.com/office/drawing/2014/main" id="{53D37363-81C1-31DF-6AF3-D47298CDC061}"/>
              </a:ext>
            </a:extLst>
          </p:cNvPr>
          <p:cNvSpPr txBox="1">
            <a:spLocks noGrp="1"/>
          </p:cNvSpPr>
          <p:nvPr/>
        </p:nvSpPr>
        <p:spPr>
          <a:xfrm>
            <a:off x="0" y="1324764"/>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357314227"/>
      </p:ext>
    </p:extLst>
  </p:cSld>
  <p:clrMapOvr>
    <a:masterClrMapping/>
  </p:clrMapOvr>
  <mc:AlternateContent xmlns:mc="http://schemas.openxmlformats.org/markup-compatibility/2006" xmlns:p14="http://schemas.microsoft.com/office/powerpoint/2010/main">
    <mc:Choice Requires="p14">
      <p:transition spd="slow" p14:dur="2000" advTm="22639"/>
    </mc:Choice>
    <mc:Fallback xmlns="">
      <p:transition spd="slow" advTm="226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0A2B7886-E354-A376-AF22-A7A59BBFFDAB}"/>
              </a:ext>
            </a:extLst>
          </p:cNvPr>
          <p:cNvSpPr>
            <a:spLocks noGrp="1"/>
          </p:cNvSpPr>
          <p:nvPr>
            <p:ph type="title" idx="4294967295"/>
          </p:nvPr>
        </p:nvSpPr>
        <p:spPr>
          <a:xfrm>
            <a:off x="32414" y="305330"/>
            <a:ext cx="10509250" cy="893763"/>
          </a:xfrm>
        </p:spPr>
        <p:txBody>
          <a:bodyPr/>
          <a:lstStyle/>
          <a:p>
            <a:r>
              <a:rPr lang="en-US" sz="4000" dirty="0">
                <a:solidFill>
                  <a:schemeClr val="accent2"/>
                </a:solidFill>
                <a:latin typeface="Atkinson Hyperlegible"/>
                <a:ea typeface="Source Sans Pro"/>
                <a:cs typeface="Roboto"/>
              </a:rPr>
              <a:t>Safety</a:t>
            </a:r>
            <a:r>
              <a:rPr lang="en-US" sz="4000" b="1" dirty="0">
                <a:solidFill>
                  <a:schemeClr val="accent2"/>
                </a:solidFill>
                <a:latin typeface="Atkinson Hyperlegible"/>
                <a:ea typeface="Source Sans Pro"/>
                <a:cs typeface="Roboto"/>
              </a:rPr>
              <a:t> </a:t>
            </a:r>
            <a:r>
              <a:rPr lang="en-US" sz="4000" dirty="0">
                <a:solidFill>
                  <a:schemeClr val="accent2"/>
                </a:solidFill>
                <a:latin typeface="Atkinson Hyperlegible"/>
                <a:ea typeface="Source Sans Pro"/>
                <a:cs typeface="Roboto"/>
              </a:rPr>
              <a:t>considerations</a:t>
            </a:r>
          </a:p>
          <a:p>
            <a:endParaRPr lang="en-US" dirty="0">
              <a:solidFill>
                <a:srgbClr val="FF0000"/>
              </a:solidFill>
              <a:latin typeface="Atkinson Hyperlegible"/>
            </a:endParaRPr>
          </a:p>
        </p:txBody>
      </p:sp>
      <p:sp>
        <p:nvSpPr>
          <p:cNvPr id="5" name="Text Placeholder 4">
            <a:extLst>
              <a:ext uri="{FF2B5EF4-FFF2-40B4-BE49-F238E27FC236}">
                <a16:creationId xmlns:a16="http://schemas.microsoft.com/office/drawing/2014/main" id="{BA56D17A-D809-F62A-EF09-0CC4585C5C1A}"/>
              </a:ext>
            </a:extLst>
          </p:cNvPr>
          <p:cNvSpPr>
            <a:spLocks noGrp="1"/>
          </p:cNvSpPr>
          <p:nvPr>
            <p:ph type="body" idx="4294967295"/>
          </p:nvPr>
        </p:nvSpPr>
        <p:spPr>
          <a:xfrm>
            <a:off x="149626" y="2829944"/>
            <a:ext cx="5157788" cy="823913"/>
          </a:xfrm>
        </p:spPr>
        <p:txBody>
          <a:bodyPr>
            <a:normAutofit/>
          </a:bodyPr>
          <a:lstStyle/>
          <a:p>
            <a:pPr marL="50800" indent="0">
              <a:buNone/>
            </a:pPr>
            <a:r>
              <a:rPr lang="en-US" dirty="0">
                <a:latin typeface="Atkinson Hyperlegible"/>
                <a:ea typeface="Source Sans Pro"/>
                <a:cs typeface="Roboto"/>
              </a:rPr>
              <a:t>Personal protective equipment</a:t>
            </a:r>
            <a:endParaRPr lang="en-US" dirty="0">
              <a:latin typeface="Atkinson Hyperlegible"/>
            </a:endParaRPr>
          </a:p>
        </p:txBody>
      </p:sp>
      <p:sp>
        <p:nvSpPr>
          <p:cNvPr id="7" name="Content Placeholder 6">
            <a:extLst>
              <a:ext uri="{FF2B5EF4-FFF2-40B4-BE49-F238E27FC236}">
                <a16:creationId xmlns:a16="http://schemas.microsoft.com/office/drawing/2014/main" id="{4CE74102-5DFE-B25C-21D4-646A1FBE913F}"/>
              </a:ext>
            </a:extLst>
          </p:cNvPr>
          <p:cNvSpPr>
            <a:spLocks noGrp="1"/>
          </p:cNvSpPr>
          <p:nvPr>
            <p:ph sz="half" idx="4294967295"/>
          </p:nvPr>
        </p:nvSpPr>
        <p:spPr>
          <a:xfrm>
            <a:off x="0" y="3495675"/>
            <a:ext cx="5429250" cy="3684588"/>
          </a:xfrm>
        </p:spPr>
        <p:txBody>
          <a:bodyPr vert="horz" lIns="91440" tIns="45720" rIns="91440" bIns="45720" rtlCol="0" anchor="t">
            <a:normAutofit/>
          </a:bodyPr>
          <a:lstStyle/>
          <a:p>
            <a:r>
              <a:rPr lang="en-US" sz="2400">
                <a:latin typeface="Atkinson Hyperlegible"/>
                <a:ea typeface="Source Sans Pro"/>
                <a:cs typeface="Roboto"/>
              </a:rPr>
              <a:t>Consider appropriate PPE for situation</a:t>
            </a:r>
            <a:endParaRPr lang="en-US" sz="2400">
              <a:latin typeface="Atkinson Hyperlegible"/>
            </a:endParaRPr>
          </a:p>
          <a:p>
            <a:pPr lvl="1"/>
            <a:r>
              <a:rPr lang="en-US">
                <a:latin typeface="Atkinson Hyperlegible"/>
                <a:ea typeface="Source Sans Pro"/>
                <a:cs typeface="Arial"/>
              </a:rPr>
              <a:t>Hand washing</a:t>
            </a:r>
          </a:p>
          <a:p>
            <a:pPr lvl="1"/>
            <a:r>
              <a:rPr lang="en-US">
                <a:latin typeface="Atkinson Hyperlegible"/>
                <a:ea typeface="Source Sans Pro"/>
                <a:cs typeface="Arial"/>
              </a:rPr>
              <a:t>Gloves</a:t>
            </a:r>
          </a:p>
          <a:p>
            <a:pPr lvl="1"/>
            <a:r>
              <a:rPr lang="en-US">
                <a:latin typeface="Atkinson Hyperlegible"/>
                <a:ea typeface="Source Sans Pro"/>
                <a:cs typeface="Arial"/>
              </a:rPr>
              <a:t>Gown</a:t>
            </a:r>
          </a:p>
          <a:p>
            <a:pPr lvl="1"/>
            <a:r>
              <a:rPr lang="en-US">
                <a:latin typeface="Atkinson Hyperlegible"/>
                <a:ea typeface="Source Sans Pro"/>
                <a:cs typeface="Arial"/>
              </a:rPr>
              <a:t>Mask</a:t>
            </a:r>
          </a:p>
          <a:p>
            <a:pPr lvl="1"/>
            <a:r>
              <a:rPr lang="en-US">
                <a:latin typeface="Atkinson Hyperlegible"/>
                <a:ea typeface="Source Sans Pro"/>
                <a:cs typeface="Arial"/>
              </a:rPr>
              <a:t>Goggles</a:t>
            </a:r>
          </a:p>
        </p:txBody>
      </p:sp>
      <p:sp>
        <p:nvSpPr>
          <p:cNvPr id="8" name="Text Placeholder 7">
            <a:extLst>
              <a:ext uri="{FF2B5EF4-FFF2-40B4-BE49-F238E27FC236}">
                <a16:creationId xmlns:a16="http://schemas.microsoft.com/office/drawing/2014/main" id="{AE0DFA16-964C-67E5-95D0-9916BB270672}"/>
              </a:ext>
            </a:extLst>
          </p:cNvPr>
          <p:cNvSpPr>
            <a:spLocks noGrp="1"/>
          </p:cNvSpPr>
          <p:nvPr>
            <p:ph type="body" sz="quarter" idx="4294967295"/>
          </p:nvPr>
        </p:nvSpPr>
        <p:spPr>
          <a:xfrm>
            <a:off x="7008813" y="2907083"/>
            <a:ext cx="5183187" cy="823913"/>
          </a:xfrm>
        </p:spPr>
        <p:txBody>
          <a:bodyPr>
            <a:normAutofit/>
          </a:bodyPr>
          <a:lstStyle/>
          <a:p>
            <a:pPr marL="50800" indent="0">
              <a:buNone/>
            </a:pPr>
            <a:r>
              <a:rPr lang="en-US" dirty="0">
                <a:latin typeface="Atkinson Hyperlegible"/>
                <a:ea typeface="Source Sans Pro"/>
                <a:cs typeface="Roboto"/>
              </a:rPr>
              <a:t>Cleaning and decontamination</a:t>
            </a:r>
            <a:endParaRPr lang="en-US" dirty="0">
              <a:latin typeface="Atkinson Hyperlegible"/>
            </a:endParaRPr>
          </a:p>
        </p:txBody>
      </p:sp>
      <p:sp>
        <p:nvSpPr>
          <p:cNvPr id="10" name="Content Placeholder 9">
            <a:extLst>
              <a:ext uri="{FF2B5EF4-FFF2-40B4-BE49-F238E27FC236}">
                <a16:creationId xmlns:a16="http://schemas.microsoft.com/office/drawing/2014/main" id="{816EA0B0-23AE-CC55-40B1-95FC458B331D}"/>
              </a:ext>
            </a:extLst>
          </p:cNvPr>
          <p:cNvSpPr>
            <a:spLocks noGrp="1"/>
          </p:cNvSpPr>
          <p:nvPr>
            <p:ph sz="quarter" idx="4294967295"/>
          </p:nvPr>
        </p:nvSpPr>
        <p:spPr>
          <a:xfrm>
            <a:off x="6602413" y="3498850"/>
            <a:ext cx="5589587" cy="3684588"/>
          </a:xfrm>
        </p:spPr>
        <p:txBody>
          <a:bodyPr vert="horz" lIns="91440" tIns="45720" rIns="91440" bIns="45720" rtlCol="0" anchor="t">
            <a:normAutofit/>
          </a:bodyPr>
          <a:lstStyle/>
          <a:p>
            <a:pPr marL="800100" lvl="1" indent="-342900">
              <a:spcBef>
                <a:spcPts val="0"/>
              </a:spcBef>
            </a:pPr>
            <a:r>
              <a:rPr lang="en-US">
                <a:solidFill>
                  <a:schemeClr val="dk1"/>
                </a:solidFill>
                <a:latin typeface="Source Sans Pro"/>
                <a:ea typeface="Source Sans Pro"/>
                <a:cs typeface="Arial"/>
              </a:rPr>
              <a:t>Use PPE and wash your hands before and after </a:t>
            </a:r>
            <a:r>
              <a:rPr lang="en-US" u="sng">
                <a:solidFill>
                  <a:schemeClr val="dk1"/>
                </a:solidFill>
                <a:latin typeface="Source Sans Pro"/>
                <a:ea typeface="Source Sans Pro"/>
                <a:cs typeface="Arial"/>
              </a:rPr>
              <a:t>every</a:t>
            </a:r>
            <a:r>
              <a:rPr lang="en-US">
                <a:solidFill>
                  <a:schemeClr val="dk1"/>
                </a:solidFill>
                <a:latin typeface="Source Sans Pro"/>
                <a:ea typeface="Source Sans Pro"/>
                <a:cs typeface="Arial"/>
              </a:rPr>
              <a:t> patient contact (or alcohol gel cleanser). </a:t>
            </a:r>
          </a:p>
          <a:p>
            <a:pPr marL="457200" lvl="1" indent="0">
              <a:spcBef>
                <a:spcPts val="0"/>
              </a:spcBef>
              <a:buNone/>
            </a:pPr>
            <a:endParaRPr lang="en-US">
              <a:solidFill>
                <a:schemeClr val="dk1"/>
              </a:solidFill>
              <a:latin typeface="Source Sans Pro"/>
              <a:cs typeface="Arial"/>
            </a:endParaRPr>
          </a:p>
          <a:p>
            <a:pPr marL="800100" lvl="1" indent="-342900">
              <a:spcBef>
                <a:spcPts val="0"/>
              </a:spcBef>
            </a:pPr>
            <a:r>
              <a:rPr lang="en-US">
                <a:solidFill>
                  <a:schemeClr val="dk1"/>
                </a:solidFill>
                <a:latin typeface="Source Sans Pro"/>
                <a:ea typeface="Source Sans Pro"/>
                <a:cs typeface="Arial"/>
              </a:rPr>
              <a:t>Clean/disinfect surfaces </a:t>
            </a:r>
          </a:p>
          <a:p>
            <a:pPr marL="457200" lvl="1" indent="0">
              <a:spcBef>
                <a:spcPts val="0"/>
              </a:spcBef>
              <a:buNone/>
            </a:pPr>
            <a:endParaRPr lang="en-US">
              <a:solidFill>
                <a:schemeClr val="dk1"/>
              </a:solidFill>
              <a:latin typeface="Source Sans Pro"/>
              <a:ea typeface="Source Sans Pro"/>
              <a:cs typeface="Arial"/>
            </a:endParaRPr>
          </a:p>
          <a:p>
            <a:pPr marL="800100" lvl="1" indent="-342900">
              <a:spcBef>
                <a:spcPts val="0"/>
              </a:spcBef>
            </a:pPr>
            <a:r>
              <a:rPr lang="en-US">
                <a:solidFill>
                  <a:schemeClr val="dk1"/>
                </a:solidFill>
                <a:latin typeface="Source Sans Pro"/>
                <a:ea typeface="Source Sans Pro"/>
                <a:cs typeface="Arial"/>
              </a:rPr>
              <a:t>Refer to local decontamination protocols for chemical exposures and know who to call for advice. </a:t>
            </a:r>
          </a:p>
          <a:p>
            <a:pPr marL="800100" lvl="1" indent="-342900">
              <a:spcBef>
                <a:spcPts val="0"/>
              </a:spcBef>
            </a:pPr>
            <a:endParaRPr lang="en-US">
              <a:solidFill>
                <a:schemeClr val="dk1"/>
              </a:solidFill>
              <a:latin typeface="Arial"/>
              <a:cs typeface="Arial"/>
            </a:endParaRPr>
          </a:p>
          <a:p>
            <a:pPr marL="0" indent="0">
              <a:buNone/>
            </a:pPr>
            <a:endParaRPr lang="en-US" sz="2400"/>
          </a:p>
        </p:txBody>
      </p:sp>
      <p:pic>
        <p:nvPicPr>
          <p:cNvPr id="4" name="Picture 5" descr="A picture containing diagram&#10;&#10;Description automatically generated">
            <a:extLst>
              <a:ext uri="{FF2B5EF4-FFF2-40B4-BE49-F238E27FC236}">
                <a16:creationId xmlns:a16="http://schemas.microsoft.com/office/drawing/2014/main" id="{BB48CB79-D958-A862-68C1-9531042502BC}"/>
              </a:ext>
            </a:extLst>
          </p:cNvPr>
          <p:cNvPicPr>
            <a:picLocks noChangeAspect="1"/>
          </p:cNvPicPr>
          <p:nvPr/>
        </p:nvPicPr>
        <p:blipFill>
          <a:blip r:embed="rId3"/>
          <a:stretch>
            <a:fillRect/>
          </a:stretch>
        </p:blipFill>
        <p:spPr>
          <a:xfrm>
            <a:off x="3252207" y="4192674"/>
            <a:ext cx="2743200" cy="1913114"/>
          </a:xfrm>
          <a:prstGeom prst="rect">
            <a:avLst/>
          </a:prstGeom>
        </p:spPr>
      </p:pic>
      <p:sp>
        <p:nvSpPr>
          <p:cNvPr id="6" name="TextBox 5">
            <a:extLst>
              <a:ext uri="{FF2B5EF4-FFF2-40B4-BE49-F238E27FC236}">
                <a16:creationId xmlns:a16="http://schemas.microsoft.com/office/drawing/2014/main" id="{2327E52D-7269-67B1-920A-44EFC2E59CAB}"/>
              </a:ext>
            </a:extLst>
          </p:cNvPr>
          <p:cNvSpPr txBox="1"/>
          <p:nvPr/>
        </p:nvSpPr>
        <p:spPr>
          <a:xfrm>
            <a:off x="303030" y="891808"/>
            <a:ext cx="11238896" cy="188378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 panose="020B0604020202020204" pitchFamily="34" charset="0"/>
              <a:buChar char="•"/>
            </a:pPr>
            <a:r>
              <a:rPr lang="en-US" sz="2400" dirty="0">
                <a:latin typeface="Atkinson Hyperlegible"/>
              </a:rPr>
              <a:t>Although this can be challenging in conflict settings, the most important step is to </a:t>
            </a:r>
            <a:r>
              <a:rPr lang="en-US" sz="2400" b="1" dirty="0">
                <a:latin typeface="Atkinson Hyperlegible"/>
              </a:rPr>
              <a:t>stay safe. </a:t>
            </a:r>
            <a:r>
              <a:rPr lang="en-US" sz="2400" dirty="0">
                <a:solidFill>
                  <a:schemeClr val="tx1"/>
                </a:solidFill>
                <a:latin typeface="Atkinson Hyperlegible"/>
              </a:rPr>
              <a:t>Before approaching the patient, consider scene safety including conflict specific hazards such as chemical, toxin or radiologic (follow local decontamination protocols). Consider</a:t>
            </a:r>
            <a:r>
              <a:rPr lang="en-US" sz="2400" dirty="0">
                <a:latin typeface="Atkinson Hyperlegible"/>
              </a:rPr>
              <a:t> violence and infectious disease risk.</a:t>
            </a:r>
            <a:endParaRPr lang="en-US" dirty="0">
              <a:latin typeface="Atkinson Hyperlegible"/>
            </a:endParaRPr>
          </a:p>
          <a:p>
            <a:pPr marL="342900" indent="-342900">
              <a:lnSpc>
                <a:spcPct val="90000"/>
              </a:lnSpc>
              <a:spcBef>
                <a:spcPts val="1000"/>
              </a:spcBef>
              <a:buFont typeface="Arial" panose="020B0604020202020204" pitchFamily="34" charset="0"/>
              <a:buChar char="•"/>
            </a:pPr>
            <a:r>
              <a:rPr lang="en-US" sz="2400" b="1" dirty="0">
                <a:latin typeface="Atkinson Hyperlegible"/>
              </a:rPr>
              <a:t>Call for help early </a:t>
            </a:r>
            <a:r>
              <a:rPr lang="en-US" sz="2400" dirty="0">
                <a:latin typeface="Atkinson Hyperlegible"/>
              </a:rPr>
              <a:t>especially if receiving multiple patients. </a:t>
            </a:r>
            <a:endParaRPr lang="en-US" sz="2400" b="1" dirty="0"/>
          </a:p>
        </p:txBody>
      </p:sp>
    </p:spTree>
    <p:extLst>
      <p:ext uri="{BB962C8B-B14F-4D97-AF65-F5344CB8AC3E}">
        <p14:creationId xmlns:p14="http://schemas.microsoft.com/office/powerpoint/2010/main" val="312597271"/>
      </p:ext>
    </p:extLst>
  </p:cSld>
  <p:clrMapOvr>
    <a:masterClrMapping/>
  </p:clrMapOvr>
  <p:transition spd="slow" advTm="61329">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524649" y="1230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1">
                    <a:lumMod val="50000"/>
                  </a:schemeClr>
                </a:solidFill>
                <a:latin typeface="Atkinson Hyperlegible" pitchFamily="2" charset="0"/>
              </a:rPr>
              <a:t>Trauma Primary Survey</a:t>
            </a:r>
            <a:endParaRPr dirty="0">
              <a:solidFill>
                <a:schemeClr val="accent1">
                  <a:lumMod val="50000"/>
                </a:schemeClr>
              </a:solidFill>
              <a:latin typeface="Atkinson Hyperlegible" pitchFamily="2" charset="0"/>
            </a:endParaRPr>
          </a:p>
        </p:txBody>
      </p:sp>
      <p:graphicFrame>
        <p:nvGraphicFramePr>
          <p:cNvPr id="75" name="Google Shape;75;p2"/>
          <p:cNvGraphicFramePr/>
          <p:nvPr>
            <p:extLst>
              <p:ext uri="{D42A27DB-BD31-4B8C-83A1-F6EECF244321}">
                <p14:modId xmlns:p14="http://schemas.microsoft.com/office/powerpoint/2010/main" val="3741421175"/>
              </p:ext>
            </p:extLst>
          </p:nvPr>
        </p:nvGraphicFramePr>
        <p:xfrm>
          <a:off x="365320" y="3962796"/>
          <a:ext cx="11214425" cy="2743220"/>
        </p:xfrm>
        <a:graphic>
          <a:graphicData uri="http://schemas.openxmlformats.org/drawingml/2006/table">
            <a:tbl>
              <a:tblPr firstRow="1" bandRow="1">
                <a:noFill/>
              </a:tblPr>
              <a:tblGrid>
                <a:gridCol w="2023550">
                  <a:extLst>
                    <a:ext uri="{9D8B030D-6E8A-4147-A177-3AD203B41FA5}">
                      <a16:colId xmlns:a16="http://schemas.microsoft.com/office/drawing/2014/main" val="20000"/>
                    </a:ext>
                  </a:extLst>
                </a:gridCol>
                <a:gridCol w="4319950">
                  <a:extLst>
                    <a:ext uri="{9D8B030D-6E8A-4147-A177-3AD203B41FA5}">
                      <a16:colId xmlns:a16="http://schemas.microsoft.com/office/drawing/2014/main" val="20001"/>
                    </a:ext>
                  </a:extLst>
                </a:gridCol>
                <a:gridCol w="4870925">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Assessment</a:t>
                      </a: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Management of Critical Conditions</a:t>
                      </a: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Catastrophic Bleeding</a:t>
                      </a:r>
                    </a:p>
                    <a:p>
                      <a:pPr marL="0" marR="0" lvl="0" indent="0" algn="l" rtl="0">
                        <a:lnSpc>
                          <a:spcPct val="100000"/>
                        </a:lnSpc>
                        <a:spcBef>
                          <a:spcPts val="0"/>
                        </a:spcBef>
                        <a:spcAft>
                          <a:spcPts val="0"/>
                        </a:spcAft>
                        <a:buClr>
                          <a:srgbClr val="000000"/>
                        </a:buClr>
                        <a:buSzPts val="1800"/>
                        <a:buFont typeface="Arial"/>
                        <a:buNone/>
                      </a:pPr>
                      <a:endParaRPr lang="en-US" sz="2400" u="none" strike="noStrike" cap="none">
                        <a:latin typeface="Atkinson Hyperlegible" pitchFamily="2"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a:solidFill>
                          <a:schemeClr val="accent2"/>
                        </a:solidFill>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eaLnBrk="1" fontAlgn="auto" latinLnBrk="0" hangingPunct="1">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Is there any sign of catastrophic external bleeding? (blood spraying, pouring or pooling)</a:t>
                      </a:r>
                    </a:p>
                    <a:p>
                      <a:pPr marL="285750" marR="0" lvl="0" indent="-285750" algn="l" rtl="0">
                        <a:lnSpc>
                          <a:spcPct val="100000"/>
                        </a:lnSpc>
                        <a:spcBef>
                          <a:spcPts val="0"/>
                        </a:spcBef>
                        <a:spcAft>
                          <a:spcPts val="0"/>
                        </a:spcAft>
                        <a:buClr>
                          <a:schemeClr val="dk1"/>
                        </a:buClr>
                        <a:buSzPts val="1800"/>
                        <a:buFont typeface="Arial"/>
                        <a:buChar char="•"/>
                      </a:pPr>
                      <a:endParaRPr lang="en-NZ" sz="2400" u="none" strike="noStrike" cap="none">
                        <a:latin typeface="Atkinson Hyperlegible" pitchFamily="2" charset="0"/>
                      </a:endParaRPr>
                    </a:p>
                    <a:p>
                      <a:pPr marL="0" marR="0" lvl="0" indent="0" algn="l" rtl="0">
                        <a:lnSpc>
                          <a:spcPct val="100000"/>
                        </a:lnSpc>
                        <a:spcBef>
                          <a:spcPts val="0"/>
                        </a:spcBef>
                        <a:spcAft>
                          <a:spcPts val="0"/>
                        </a:spcAft>
                        <a:buClr>
                          <a:schemeClr val="dk1"/>
                        </a:buClr>
                        <a:buSzPts val="1800"/>
                        <a:buFont typeface="Arial"/>
                        <a:buNone/>
                      </a:pPr>
                      <a:r>
                        <a:rPr lang="en-NZ" sz="2000" u="none" strike="noStrike" cap="none" dirty="0">
                          <a:latin typeface="Atkinson Hyperlegible"/>
                        </a:rPr>
                        <a:t>*major or massive</a:t>
                      </a:r>
                      <a:r>
                        <a:rPr lang="en-NZ" sz="2000" u="none" strike="noStrike" cap="none" baseline="0" dirty="0">
                          <a:latin typeface="Atkinson Hyperlegible"/>
                        </a:rPr>
                        <a:t> bleeding</a:t>
                      </a:r>
                      <a:endParaRPr sz="20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Apply DIRECT PRESSURE or DEEP WOUND PACKING to control active bleeding.	</a:t>
                      </a: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Apply TOURNIQUET to amputated limbs or uncontrolled bleeding from limbs.</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7" name="Google Shape;77;p2"/>
          <p:cNvSpPr txBox="1"/>
          <p:nvPr/>
        </p:nvSpPr>
        <p:spPr>
          <a:xfrm>
            <a:off x="524649" y="1285117"/>
            <a:ext cx="7772400" cy="26776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tkinson Hyperlegible"/>
                <a:ea typeface="Calibri"/>
                <a:cs typeface="Calibri"/>
                <a:sym typeface="Calibri"/>
              </a:rPr>
              <a:t>The Primary Survey for </a:t>
            </a:r>
            <a:r>
              <a:rPr lang="en-US" sz="2400" dirty="0">
                <a:latin typeface="Atkinson Hyperlegible"/>
                <a:ea typeface="Calibri"/>
                <a:cs typeface="Calibri"/>
                <a:sym typeface="Calibri"/>
              </a:rPr>
              <a:t>conflict</a:t>
            </a:r>
            <a:r>
              <a:rPr lang="en-US" sz="2400" b="0" i="0" u="none" strike="noStrike" cap="none" dirty="0">
                <a:solidFill>
                  <a:srgbClr val="000000"/>
                </a:solidFill>
                <a:latin typeface="Atkinson Hyperlegible"/>
                <a:ea typeface="Calibri"/>
                <a:cs typeface="Calibri"/>
                <a:sym typeface="Calibri"/>
              </a:rPr>
              <a:t> trauma follows similar steps as ALL trauma! ​</a:t>
            </a:r>
            <a:endParaRPr sz="1400" b="0" i="0" u="none" strike="noStrike" cap="none" dirty="0">
              <a:solidFill>
                <a:srgbClr val="000000"/>
              </a:solidFill>
              <a:latin typeface="Atkinson Hyperlegible"/>
              <a:sym typeface="Arial"/>
            </a:endParaRPr>
          </a:p>
          <a:p>
            <a:pPr marL="285750" indent="-285750">
              <a:buSzPts val="2400"/>
              <a:buFont typeface="Arial"/>
              <a:buChar char="•"/>
            </a:pPr>
            <a:r>
              <a:rPr lang="en-US" sz="2400" b="0" i="0" u="none" strike="noStrike" cap="none" dirty="0">
                <a:solidFill>
                  <a:srgbClr val="000000"/>
                </a:solidFill>
                <a:latin typeface="Atkinson Hyperlegible"/>
                <a:ea typeface="Calibri"/>
                <a:cs typeface="Calibri"/>
                <a:sym typeface="Calibri"/>
              </a:rPr>
              <a:t>For conflict trauma, a ‘</a:t>
            </a:r>
            <a:r>
              <a:rPr lang="en-US" sz="2400" b="0" i="0" u="none" strike="noStrike" cap="none" dirty="0">
                <a:solidFill>
                  <a:schemeClr val="tx1"/>
                </a:solidFill>
                <a:latin typeface="Atkinson Hyperlegible"/>
                <a:ea typeface="Calibri"/>
                <a:cs typeface="Calibri"/>
                <a:sym typeface="Calibri"/>
              </a:rPr>
              <a:t>C</a:t>
            </a:r>
            <a:r>
              <a:rPr lang="en-US" sz="2400" b="0" i="0" u="none" strike="noStrike" cap="none" dirty="0">
                <a:solidFill>
                  <a:srgbClr val="000000"/>
                </a:solidFill>
                <a:latin typeface="Atkinson Hyperlegible"/>
                <a:ea typeface="Calibri"/>
                <a:cs typeface="Calibri"/>
                <a:sym typeface="Calibri"/>
              </a:rPr>
              <a:t>’ is added in front of the ABCDE framework to ensure checking </a:t>
            </a:r>
            <a:r>
              <a:rPr lang="en-US" sz="2400" dirty="0">
                <a:latin typeface="Atkinson Hyperlegible"/>
                <a:ea typeface="Calibri"/>
                <a:cs typeface="Calibri"/>
                <a:sym typeface="Calibri"/>
              </a:rPr>
              <a:t>for catastrophic external bleeding</a:t>
            </a:r>
            <a:endParaRPr lang="en-US" sz="2400" b="0" i="0" u="none" strike="noStrike" cap="none" dirty="0">
              <a:solidFill>
                <a:srgbClr val="000000"/>
              </a:solidFill>
              <a:latin typeface="Atkinson Hyperlegible"/>
              <a:ea typeface="Calibri"/>
              <a:cs typeface="Calibri"/>
            </a:endParaRPr>
          </a:p>
          <a:p>
            <a:pPr marL="285750" indent="-285750">
              <a:buSzPts val="2400"/>
              <a:buFont typeface="Arial"/>
              <a:buChar char="•"/>
            </a:pPr>
            <a:r>
              <a:rPr lang="en-US" sz="2400" b="1" i="0" u="none" strike="noStrike" cap="none" dirty="0">
                <a:solidFill>
                  <a:schemeClr val="accent2"/>
                </a:solidFill>
                <a:latin typeface="Atkinson Hyperlegible"/>
                <a:ea typeface="Calibri"/>
                <a:cs typeface="Calibri"/>
                <a:sym typeface="Calibri"/>
              </a:rPr>
              <a:t>If life-threatening problems are identified, </a:t>
            </a:r>
            <a:endParaRPr sz="2400" b="0" i="0" u="none" strike="noStrike" cap="none" dirty="0">
              <a:solidFill>
                <a:schemeClr val="accent2"/>
              </a:solidFill>
              <a:latin typeface="Atkinson Hyperlegible"/>
              <a:ea typeface="Calibri"/>
              <a:cs typeface="Calibri"/>
            </a:endParaRPr>
          </a:p>
          <a:p>
            <a:pPr marL="0" marR="0" lvl="0" indent="0" algn="l" rtl="0">
              <a:lnSpc>
                <a:spcPct val="100000"/>
              </a:lnSpc>
              <a:spcBef>
                <a:spcPts val="0"/>
              </a:spcBef>
              <a:spcAft>
                <a:spcPts val="0"/>
              </a:spcAft>
              <a:buClr>
                <a:srgbClr val="FF0000"/>
              </a:buClr>
              <a:buSzPts val="2400"/>
              <a:buFont typeface="Calibri"/>
              <a:buNone/>
            </a:pPr>
            <a:r>
              <a:rPr lang="en-US" sz="2400" b="1" i="0" u="none" strike="noStrike" cap="none" dirty="0">
                <a:solidFill>
                  <a:schemeClr val="accent2"/>
                </a:solidFill>
                <a:latin typeface="Atkinson Hyperlegible" pitchFamily="2" charset="0"/>
                <a:ea typeface="Calibri"/>
                <a:cs typeface="Calibri"/>
                <a:sym typeface="Calibri"/>
              </a:rPr>
              <a:t>    stop and manage them first! </a:t>
            </a:r>
            <a:endParaRPr sz="2400" b="0" i="0" u="none" strike="noStrike" cap="none" dirty="0">
              <a:solidFill>
                <a:schemeClr val="accent2"/>
              </a:solidFill>
              <a:latin typeface="Atkinson Hyperlegible" pitchFamily="2" charset="0"/>
              <a:ea typeface="Calibri"/>
              <a:cs typeface="Calibri"/>
              <a:sym typeface="Calibri"/>
            </a:endParaRPr>
          </a:p>
        </p:txBody>
      </p:sp>
      <p:pic>
        <p:nvPicPr>
          <p:cNvPr id="4" name="Google Shape;380;p34" descr="A picture containing icon&#10;&#10;Description automatically generated">
            <a:extLst>
              <a:ext uri="{FF2B5EF4-FFF2-40B4-BE49-F238E27FC236}">
                <a16:creationId xmlns:a16="http://schemas.microsoft.com/office/drawing/2014/main" id="{AF0A704A-3BBF-D23D-3F4C-DC5582F5F980}"/>
              </a:ext>
            </a:extLst>
          </p:cNvPr>
          <p:cNvPicPr preferRelativeResize="0"/>
          <p:nvPr/>
        </p:nvPicPr>
        <p:blipFill rotWithShape="1">
          <a:blip r:embed="rId3">
            <a:alphaModFix/>
          </a:blip>
          <a:srcRect l="50732"/>
          <a:stretch/>
        </p:blipFill>
        <p:spPr>
          <a:xfrm>
            <a:off x="365320" y="5629794"/>
            <a:ext cx="706987" cy="795066"/>
          </a:xfrm>
          <a:prstGeom prst="rect">
            <a:avLst/>
          </a:prstGeom>
          <a:noFill/>
          <a:ln>
            <a:noFill/>
          </a:ln>
        </p:spPr>
      </p:pic>
      <p:pic>
        <p:nvPicPr>
          <p:cNvPr id="7" name="Picture 6" descr="A picture containing drawing, child art, illustration, clipart&#10;&#10;Description automatically generated">
            <a:extLst>
              <a:ext uri="{FF2B5EF4-FFF2-40B4-BE49-F238E27FC236}">
                <a16:creationId xmlns:a16="http://schemas.microsoft.com/office/drawing/2014/main" id="{96311563-06A1-0964-00E6-7B751A9CA480}"/>
              </a:ext>
            </a:extLst>
          </p:cNvPr>
          <p:cNvPicPr>
            <a:picLocks noChangeAspect="1"/>
          </p:cNvPicPr>
          <p:nvPr/>
        </p:nvPicPr>
        <p:blipFill>
          <a:blip r:embed="rId4"/>
          <a:stretch>
            <a:fillRect/>
          </a:stretch>
        </p:blipFill>
        <p:spPr>
          <a:xfrm>
            <a:off x="8842004" y="1729805"/>
            <a:ext cx="2669339" cy="1861603"/>
          </a:xfrm>
          <a:prstGeom prst="rect">
            <a:avLst/>
          </a:prstGeom>
        </p:spPr>
      </p:pic>
    </p:spTree>
    <p:extLst>
      <p:ext uri="{BB962C8B-B14F-4D97-AF65-F5344CB8AC3E}">
        <p14:creationId xmlns:p14="http://schemas.microsoft.com/office/powerpoint/2010/main" val="3003144572"/>
      </p:ext>
    </p:extLst>
  </p:cSld>
  <p:clrMapOvr>
    <a:masterClrMapping/>
  </p:clrMapOvr>
  <mc:AlternateContent xmlns:mc="http://schemas.openxmlformats.org/markup-compatibility/2006" xmlns:p14="http://schemas.microsoft.com/office/powerpoint/2010/main">
    <mc:Choice Requires="p14">
      <p:transition spd="slow" p14:dur="2000" advTm="53955"/>
    </mc:Choice>
    <mc:Fallback xmlns="">
      <p:transition spd="slow" advTm="539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556054" y="35933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1">
                    <a:lumMod val="50000"/>
                  </a:schemeClr>
                </a:solidFill>
                <a:latin typeface="Atkinson Hyperlegible" pitchFamily="2" charset="0"/>
              </a:rPr>
              <a:t>Trauma Primary Survey</a:t>
            </a:r>
            <a:endParaRPr dirty="0">
              <a:solidFill>
                <a:schemeClr val="accent1">
                  <a:lumMod val="50000"/>
                </a:schemeClr>
              </a:solidFill>
              <a:latin typeface="Atkinson Hyperlegible" pitchFamily="2" charset="0"/>
            </a:endParaRPr>
          </a:p>
        </p:txBody>
      </p:sp>
      <p:graphicFrame>
        <p:nvGraphicFramePr>
          <p:cNvPr id="75" name="Google Shape;75;p2"/>
          <p:cNvGraphicFramePr/>
          <p:nvPr>
            <p:extLst>
              <p:ext uri="{D42A27DB-BD31-4B8C-83A1-F6EECF244321}">
                <p14:modId xmlns:p14="http://schemas.microsoft.com/office/powerpoint/2010/main" val="1801670278"/>
              </p:ext>
            </p:extLst>
          </p:nvPr>
        </p:nvGraphicFramePr>
        <p:xfrm>
          <a:off x="556054" y="1539356"/>
          <a:ext cx="11214425" cy="4937780"/>
        </p:xfrm>
        <a:graphic>
          <a:graphicData uri="http://schemas.openxmlformats.org/drawingml/2006/table">
            <a:tbl>
              <a:tblPr firstRow="1" bandRow="1">
                <a:noFill/>
              </a:tblPr>
              <a:tblGrid>
                <a:gridCol w="1872725">
                  <a:extLst>
                    <a:ext uri="{9D8B030D-6E8A-4147-A177-3AD203B41FA5}">
                      <a16:colId xmlns:a16="http://schemas.microsoft.com/office/drawing/2014/main" val="20000"/>
                    </a:ext>
                  </a:extLst>
                </a:gridCol>
                <a:gridCol w="4308352">
                  <a:extLst>
                    <a:ext uri="{9D8B030D-6E8A-4147-A177-3AD203B41FA5}">
                      <a16:colId xmlns:a16="http://schemas.microsoft.com/office/drawing/2014/main" val="20001"/>
                    </a:ext>
                  </a:extLst>
                </a:gridCol>
                <a:gridCol w="5033348">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Assessment</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Management of Critical Conditions</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Airway</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Can the patient talk?</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Any neck swelling or injuries?</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Any gurgling, snoring, stridor or noisy breathing?</a:t>
                      </a: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Is there risk of cervical spine injury?</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Stabilize cervical spine.</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Open airway using JAW THRUST.</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SUCTION airway secretions.</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Place ORAL/NASAL AIRWAY if necessary (avoid NASAL AIRWAY in facial trauma).</a:t>
                      </a: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endParaRPr lang="en-NZ"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8" name="Google Shape;78;p2"/>
          <p:cNvPicPr preferRelativeResize="0"/>
          <p:nvPr/>
        </p:nvPicPr>
        <p:blipFill rotWithShape="1">
          <a:blip r:embed="rId3">
            <a:alphaModFix/>
          </a:blip>
          <a:srcRect/>
          <a:stretch/>
        </p:blipFill>
        <p:spPr>
          <a:xfrm>
            <a:off x="9297434" y="4352351"/>
            <a:ext cx="2230071" cy="1794040"/>
          </a:xfrm>
          <a:prstGeom prst="rect">
            <a:avLst/>
          </a:prstGeom>
          <a:noFill/>
          <a:ln>
            <a:noFill/>
          </a:ln>
        </p:spPr>
      </p:pic>
      <p:pic>
        <p:nvPicPr>
          <p:cNvPr id="3" name="Google Shape;378;p34" descr="A picture containing icon&#10;&#10;Description automatically generated">
            <a:extLst>
              <a:ext uri="{FF2B5EF4-FFF2-40B4-BE49-F238E27FC236}">
                <a16:creationId xmlns:a16="http://schemas.microsoft.com/office/drawing/2014/main" id="{40F6E4CE-F231-3EFA-DA02-BFFAA8E23528}"/>
              </a:ext>
            </a:extLst>
          </p:cNvPr>
          <p:cNvPicPr preferRelativeResize="0"/>
          <p:nvPr/>
        </p:nvPicPr>
        <p:blipFill rotWithShape="1">
          <a:blip r:embed="rId4">
            <a:alphaModFix/>
          </a:blip>
          <a:srcRect/>
          <a:stretch/>
        </p:blipFill>
        <p:spPr>
          <a:xfrm>
            <a:off x="599833" y="2401497"/>
            <a:ext cx="1324998" cy="710437"/>
          </a:xfrm>
          <a:prstGeom prst="rect">
            <a:avLst/>
          </a:prstGeom>
          <a:noFill/>
          <a:ln>
            <a:noFill/>
          </a:ln>
        </p:spPr>
      </p:pic>
    </p:spTree>
    <p:extLst>
      <p:ext uri="{BB962C8B-B14F-4D97-AF65-F5344CB8AC3E}">
        <p14:creationId xmlns:p14="http://schemas.microsoft.com/office/powerpoint/2010/main" val="3626933074"/>
      </p:ext>
    </p:extLst>
  </p:cSld>
  <p:clrMapOvr>
    <a:masterClrMapping/>
  </p:clrMapOvr>
  <mc:AlternateContent xmlns:mc="http://schemas.openxmlformats.org/markup-compatibility/2006" xmlns:p14="http://schemas.microsoft.com/office/powerpoint/2010/main">
    <mc:Choice Requires="p14">
      <p:transition spd="slow" p14:dur="2000" advTm="86568"/>
    </mc:Choice>
    <mc:Fallback xmlns="">
      <p:transition spd="slow" advTm="865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263237" y="1473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Primary Survey</a:t>
            </a:r>
            <a:endParaRPr sz="4000" dirty="0">
              <a:solidFill>
                <a:schemeClr val="accent1">
                  <a:lumMod val="50000"/>
                </a:schemeClr>
              </a:solidFill>
              <a:latin typeface="Atkinson Hyperlegible" pitchFamily="2" charset="0"/>
            </a:endParaRPr>
          </a:p>
        </p:txBody>
      </p:sp>
      <p:graphicFrame>
        <p:nvGraphicFramePr>
          <p:cNvPr id="84" name="Google Shape;84;p3"/>
          <p:cNvGraphicFramePr/>
          <p:nvPr>
            <p:extLst>
              <p:ext uri="{D42A27DB-BD31-4B8C-83A1-F6EECF244321}">
                <p14:modId xmlns:p14="http://schemas.microsoft.com/office/powerpoint/2010/main" val="552247010"/>
              </p:ext>
            </p:extLst>
          </p:nvPr>
        </p:nvGraphicFramePr>
        <p:xfrm>
          <a:off x="270154" y="1432202"/>
          <a:ext cx="11651689" cy="5303540"/>
        </p:xfrm>
        <a:graphic>
          <a:graphicData uri="http://schemas.openxmlformats.org/drawingml/2006/table">
            <a:tbl>
              <a:tblPr firstRow="1" bandRow="1">
                <a:noFill/>
              </a:tblPr>
              <a:tblGrid>
                <a:gridCol w="1663959">
                  <a:extLst>
                    <a:ext uri="{9D8B030D-6E8A-4147-A177-3AD203B41FA5}">
                      <a16:colId xmlns:a16="http://schemas.microsoft.com/office/drawing/2014/main" val="20000"/>
                    </a:ext>
                  </a:extLst>
                </a:gridCol>
                <a:gridCol w="4488721">
                  <a:extLst>
                    <a:ext uri="{9D8B030D-6E8A-4147-A177-3AD203B41FA5}">
                      <a16:colId xmlns:a16="http://schemas.microsoft.com/office/drawing/2014/main" val="20001"/>
                    </a:ext>
                  </a:extLst>
                </a:gridCol>
                <a:gridCol w="5499009">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Assessment</a:t>
                      </a: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Management of Critical Conditions</a:t>
                      </a: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Atkinson Hyperlegible"/>
                        </a:rPr>
                        <a:t>Breathing</a:t>
                      </a: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Any increased work of breathing?</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Any sucking chest wounds or bruising?</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Any abnormal breath sounds?</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Is the trachea midline?</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Any crepitus with palpation?</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b="0" i="0" u="none" strike="noStrike" cap="none" noProof="0" dirty="0">
                          <a:solidFill>
                            <a:srgbClr val="000000"/>
                          </a:solidFill>
                          <a:latin typeface="Atkinson Hyperlegible"/>
                        </a:rPr>
                        <a:t>Any circumferential deep torso burns?</a:t>
                      </a:r>
                    </a:p>
                    <a:p>
                      <a:pPr marL="285750" marR="0" lvl="0" indent="-285750" algn="l" rtl="0">
                        <a:lnSpc>
                          <a:spcPct val="100000"/>
                        </a:lnSpc>
                        <a:spcBef>
                          <a:spcPts val="0"/>
                        </a:spcBef>
                        <a:spcAft>
                          <a:spcPts val="0"/>
                        </a:spcAft>
                        <a:buClr>
                          <a:schemeClr val="dk1"/>
                        </a:buClr>
                        <a:buSzPts val="1800"/>
                        <a:buFont typeface="Arial"/>
                        <a:buChar char="•"/>
                      </a:pPr>
                      <a:endParaRPr sz="2400" u="none" strike="noStrike" cap="none" dirty="0">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Give OXYGEN.</a:t>
                      </a:r>
                      <a:endParaRPr sz="2400" u="none" strike="noStrike" cap="none" dirty="0">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If tension pneumothorax </a:t>
                      </a:r>
                      <a:r>
                        <a:rPr lang="en-US" sz="2400" u="none" strike="noStrike" cap="none" dirty="0">
                          <a:latin typeface="Atkinson Hyperlegible"/>
                          <a:sym typeface="Wingdings" pitchFamily="2" charset="2"/>
                        </a:rPr>
                        <a:t></a:t>
                      </a:r>
                      <a:r>
                        <a:rPr lang="en-US" sz="2400" u="none" strike="noStrike" cap="none" dirty="0">
                          <a:latin typeface="Atkinson Hyperlegible"/>
                        </a:rPr>
                        <a:t> perform NEEDLE DECOMPRESSION, </a:t>
                      </a:r>
                      <a:r>
                        <a:rPr lang="en-US" sz="2400" b="0" i="0" u="none" strike="noStrike" cap="none" noProof="0" dirty="0">
                          <a:solidFill>
                            <a:srgbClr val="000000"/>
                          </a:solidFill>
                          <a:latin typeface="Atkinson Hyperlegible"/>
                        </a:rPr>
                        <a:t>give OXYGEN, IV FLUIDS and arrange for emergency</a:t>
                      </a:r>
                      <a:r>
                        <a:rPr lang="en-US" sz="2400" b="0" i="0" u="none" strike="noStrike" cap="none" baseline="0" noProof="0" dirty="0">
                          <a:solidFill>
                            <a:srgbClr val="000000"/>
                          </a:solidFill>
                          <a:latin typeface="Atkinson Hyperlegible"/>
                        </a:rPr>
                        <a:t> </a:t>
                      </a:r>
                      <a:r>
                        <a:rPr lang="en-US" sz="2400" b="0" i="0" u="none" strike="noStrike" cap="none" noProof="0" dirty="0">
                          <a:solidFill>
                            <a:srgbClr val="000000"/>
                          </a:solidFill>
                          <a:latin typeface="Atkinson Hyperlegible"/>
                        </a:rPr>
                        <a:t>chest tube.</a:t>
                      </a:r>
                    </a:p>
                    <a:p>
                      <a:pPr marL="285750" marR="0" lvl="0" indent="-285750" algn="l">
                        <a:lnSpc>
                          <a:spcPct val="100000"/>
                        </a:lnSpc>
                        <a:spcBef>
                          <a:spcPts val="0"/>
                        </a:spcBef>
                        <a:spcAft>
                          <a:spcPts val="0"/>
                        </a:spcAft>
                        <a:buClr>
                          <a:srgbClr val="000000"/>
                        </a:buClr>
                        <a:buSzPts val="1800"/>
                        <a:buFont typeface="Arial"/>
                        <a:buChar char="•"/>
                      </a:pPr>
                      <a:r>
                        <a:rPr lang="en-US" sz="2400" u="none" strike="noStrike" cap="none" dirty="0">
                          <a:latin typeface="Atkinson Hyperlegible"/>
                        </a:rPr>
                        <a:t>If sucking chest wound </a:t>
                      </a:r>
                      <a:r>
                        <a:rPr lang="en-US" sz="2400" u="none" strike="noStrike" cap="none" dirty="0">
                          <a:latin typeface="Atkinson Hyperlegible"/>
                          <a:sym typeface="Wingdings" pitchFamily="2" charset="2"/>
                        </a:rPr>
                        <a:t></a:t>
                      </a:r>
                      <a:r>
                        <a:rPr lang="en-US" sz="2400" u="none" strike="noStrike" cap="none" dirty="0">
                          <a:latin typeface="Atkinson Hyperlegible"/>
                        </a:rPr>
                        <a:t> apply THREE-SIDED DRESSING.</a:t>
                      </a:r>
                    </a:p>
                    <a:p>
                      <a:pPr marL="285750" marR="0" lvl="0" indent="-285750" algn="l">
                        <a:lnSpc>
                          <a:spcPct val="100000"/>
                        </a:lnSpc>
                        <a:spcBef>
                          <a:spcPts val="0"/>
                        </a:spcBef>
                        <a:spcAft>
                          <a:spcPts val="0"/>
                        </a:spcAft>
                        <a:buClr>
                          <a:srgbClr val="000000"/>
                        </a:buClr>
                        <a:buSzPts val="1800"/>
                        <a:buFont typeface="Arial"/>
                        <a:buChar char="•"/>
                      </a:pPr>
                      <a:r>
                        <a:rPr lang="en-US" sz="2400" u="none" strike="noStrike" cap="none" dirty="0">
                          <a:latin typeface="Atkinson Hyperlegible"/>
                        </a:rPr>
                        <a:t>If breathing is not adequate</a:t>
                      </a:r>
                      <a:r>
                        <a:rPr lang="en-US" sz="2400" u="none" strike="noStrike" cap="none" dirty="0">
                          <a:latin typeface="Atkinson Hyperlegible"/>
                          <a:sym typeface="Wingdings" pitchFamily="2" charset="2"/>
                        </a:rPr>
                        <a:t></a:t>
                      </a:r>
                      <a:r>
                        <a:rPr lang="en-US" sz="2400" u="none" strike="noStrike" cap="none" dirty="0">
                          <a:latin typeface="Atkinson Hyperlegible"/>
                        </a:rPr>
                        <a:t> assist with BAG-VALVE-MASK VENTILATION.</a:t>
                      </a: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If circumferential deep torso burns </a:t>
                      </a:r>
                      <a:r>
                        <a:rPr lang="en-US" sz="2400" b="0" i="0" u="none" strike="noStrike" cap="none" noProof="0" dirty="0">
                          <a:solidFill>
                            <a:srgbClr val="000000"/>
                          </a:solidFill>
                          <a:latin typeface="Wingdings"/>
                          <a:sym typeface="Wingdings"/>
                        </a:rPr>
                        <a:t></a:t>
                      </a:r>
                      <a:r>
                        <a:rPr lang="en-US" sz="2400" u="none" strike="noStrike" cap="none" dirty="0">
                          <a:latin typeface="Atkinson Hyperlegible"/>
                        </a:rPr>
                        <a:t> emergency HANDOVER /TRANSFER to surgeon</a:t>
                      </a:r>
                      <a:endParaRPr lang="en-US" sz="24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Google Shape;379;p34" descr="Icon&#10;&#10;Description automatically generated">
            <a:extLst>
              <a:ext uri="{FF2B5EF4-FFF2-40B4-BE49-F238E27FC236}">
                <a16:creationId xmlns:a16="http://schemas.microsoft.com/office/drawing/2014/main" id="{37E44BCB-E48A-0F2A-0103-CB4962646089}"/>
              </a:ext>
            </a:extLst>
          </p:cNvPr>
          <p:cNvPicPr preferRelativeResize="0"/>
          <p:nvPr/>
        </p:nvPicPr>
        <p:blipFill rotWithShape="1">
          <a:blip r:embed="rId3">
            <a:alphaModFix/>
          </a:blip>
          <a:srcRect/>
          <a:stretch/>
        </p:blipFill>
        <p:spPr>
          <a:xfrm>
            <a:off x="309825" y="2360232"/>
            <a:ext cx="1434978" cy="795066"/>
          </a:xfrm>
          <a:prstGeom prst="rect">
            <a:avLst/>
          </a:prstGeom>
          <a:noFill/>
          <a:ln>
            <a:noFill/>
          </a:ln>
        </p:spPr>
      </p:pic>
      <p:pic>
        <p:nvPicPr>
          <p:cNvPr id="4" name="Google Shape;87;p3">
            <a:extLst>
              <a:ext uri="{FF2B5EF4-FFF2-40B4-BE49-F238E27FC236}">
                <a16:creationId xmlns:a16="http://schemas.microsoft.com/office/drawing/2014/main" id="{E775B9EC-82F1-EF0E-3844-48840A192AA7}"/>
              </a:ext>
            </a:extLst>
          </p:cNvPr>
          <p:cNvPicPr preferRelativeResize="0"/>
          <p:nvPr/>
        </p:nvPicPr>
        <p:blipFill rotWithShape="1">
          <a:blip r:embed="rId4">
            <a:alphaModFix/>
          </a:blip>
          <a:srcRect/>
          <a:stretch/>
        </p:blipFill>
        <p:spPr>
          <a:xfrm>
            <a:off x="4585891" y="5125972"/>
            <a:ext cx="1686723" cy="1325563"/>
          </a:xfrm>
          <a:prstGeom prst="rect">
            <a:avLst/>
          </a:prstGeom>
          <a:noFill/>
          <a:ln>
            <a:noFill/>
          </a:ln>
        </p:spPr>
      </p:pic>
    </p:spTree>
    <p:extLst>
      <p:ext uri="{BB962C8B-B14F-4D97-AF65-F5344CB8AC3E}">
        <p14:creationId xmlns:p14="http://schemas.microsoft.com/office/powerpoint/2010/main" val="2030838273"/>
      </p:ext>
    </p:extLst>
  </p:cSld>
  <p:clrMapOvr>
    <a:masterClrMapping/>
  </p:clrMapOvr>
  <mc:AlternateContent xmlns:mc="http://schemas.openxmlformats.org/markup-compatibility/2006" xmlns:p14="http://schemas.microsoft.com/office/powerpoint/2010/main">
    <mc:Choice Requires="p14">
      <p:transition spd="slow" p14:dur="2000" advTm="90295"/>
    </mc:Choice>
    <mc:Fallback xmlns="">
      <p:transition spd="slow" advTm="902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6" name="Picture 5">
            <a:extLst>
              <a:ext uri="{FF2B5EF4-FFF2-40B4-BE49-F238E27FC236}">
                <a16:creationId xmlns:a16="http://schemas.microsoft.com/office/drawing/2014/main" id="{9672E12A-E2B9-11B2-BDAE-07E0CF9739E3}"/>
              </a:ext>
            </a:extLst>
          </p:cNvPr>
          <p:cNvPicPr>
            <a:picLocks noChangeAspect="1"/>
          </p:cNvPicPr>
          <p:nvPr/>
        </p:nvPicPr>
        <p:blipFill>
          <a:blip r:embed="rId3"/>
          <a:stretch>
            <a:fillRect/>
          </a:stretch>
        </p:blipFill>
        <p:spPr>
          <a:xfrm>
            <a:off x="3394710" y="4817121"/>
            <a:ext cx="2701290" cy="1884518"/>
          </a:xfrm>
          <a:prstGeom prst="rect">
            <a:avLst/>
          </a:prstGeom>
        </p:spPr>
      </p:pic>
      <p:sp>
        <p:nvSpPr>
          <p:cNvPr id="83" name="Google Shape;83;p3"/>
          <p:cNvSpPr txBox="1">
            <a:spLocks noGrp="1"/>
          </p:cNvSpPr>
          <p:nvPr>
            <p:ph type="title"/>
          </p:nvPr>
        </p:nvSpPr>
        <p:spPr>
          <a:xfrm>
            <a:off x="263237" y="1473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Primary Survey</a:t>
            </a:r>
            <a:endParaRPr sz="4000" dirty="0">
              <a:solidFill>
                <a:schemeClr val="accent1">
                  <a:lumMod val="50000"/>
                </a:schemeClr>
              </a:solidFill>
              <a:latin typeface="Atkinson Hyperlegible" pitchFamily="2" charset="0"/>
            </a:endParaRPr>
          </a:p>
        </p:txBody>
      </p:sp>
      <p:graphicFrame>
        <p:nvGraphicFramePr>
          <p:cNvPr id="84" name="Google Shape;84;p3"/>
          <p:cNvGraphicFramePr/>
          <p:nvPr>
            <p:extLst>
              <p:ext uri="{D42A27DB-BD31-4B8C-83A1-F6EECF244321}">
                <p14:modId xmlns:p14="http://schemas.microsoft.com/office/powerpoint/2010/main" val="3651084155"/>
              </p:ext>
            </p:extLst>
          </p:nvPr>
        </p:nvGraphicFramePr>
        <p:xfrm>
          <a:off x="264632" y="1189246"/>
          <a:ext cx="11651691" cy="5669300"/>
        </p:xfrm>
        <a:graphic>
          <a:graphicData uri="http://schemas.openxmlformats.org/drawingml/2006/table">
            <a:tbl>
              <a:tblPr firstRow="1" bandRow="1">
                <a:noFill/>
              </a:tblPr>
              <a:tblGrid>
                <a:gridCol w="1653068">
                  <a:extLst>
                    <a:ext uri="{9D8B030D-6E8A-4147-A177-3AD203B41FA5}">
                      <a16:colId xmlns:a16="http://schemas.microsoft.com/office/drawing/2014/main" val="20000"/>
                    </a:ext>
                  </a:extLst>
                </a:gridCol>
                <a:gridCol w="4654550">
                  <a:extLst>
                    <a:ext uri="{9D8B030D-6E8A-4147-A177-3AD203B41FA5}">
                      <a16:colId xmlns:a16="http://schemas.microsoft.com/office/drawing/2014/main" val="20001"/>
                    </a:ext>
                  </a:extLst>
                </a:gridCol>
                <a:gridCol w="5344073">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a:rPr>
                        <a:t>Assessment</a:t>
                      </a:r>
                      <a:endParaRPr sz="2400" u="none" strike="noStrike" cap="none">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a:rPr>
                        <a:t>Management of Critical Conditions</a:t>
                      </a:r>
                      <a:endParaRPr sz="2400" u="none" strike="noStrike" cap="none">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a:rPr>
                        <a:t>Circulation</a:t>
                      </a:r>
                      <a:endParaRPr sz="2400" u="none" strike="noStrike" cap="none">
                        <a:latin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Is there any external bleeding?</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Is the pulse fast or weak?</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Is the patient </a:t>
                      </a:r>
                      <a:r>
                        <a:rPr lang="en-US" sz="2400" u="none" strike="noStrike" cap="none" dirty="0" err="1">
                          <a:latin typeface="Atkinson Hyperlegible"/>
                        </a:rPr>
                        <a:t>pale?Is</a:t>
                      </a:r>
                      <a:r>
                        <a:rPr lang="en-US" sz="2400" u="none" strike="noStrike" cap="none" dirty="0">
                          <a:latin typeface="Atkinson Hyperlegible"/>
                        </a:rPr>
                        <a:t> the skin cold?</a:t>
                      </a:r>
                      <a:endParaRPr sz="2400" u="none" strike="noStrike" cap="none" dirty="0">
                        <a:latin typeface="Atkinson Hyperlegible" pitchFamily="2" charset="0"/>
                      </a:endParaRPr>
                    </a:p>
                    <a:p>
                      <a:pPr marL="285750" marR="0" lvl="0" indent="-285750" algn="l">
                        <a:lnSpc>
                          <a:spcPct val="100000"/>
                        </a:lnSpc>
                        <a:spcBef>
                          <a:spcPts val="0"/>
                        </a:spcBef>
                        <a:spcAft>
                          <a:spcPts val="0"/>
                        </a:spcAft>
                        <a:buClr>
                          <a:srgbClr val="000000"/>
                        </a:buClr>
                        <a:buSzPts val="1800"/>
                        <a:buFont typeface="Arial"/>
                        <a:buChar char="•"/>
                      </a:pPr>
                      <a:r>
                        <a:rPr lang="en-US" sz="2400" b="0" i="0" u="none" strike="noStrike" cap="none" noProof="0" dirty="0">
                          <a:solidFill>
                            <a:srgbClr val="000000"/>
                          </a:solidFill>
                          <a:latin typeface="Atkinson Hyperlegible"/>
                        </a:rPr>
                        <a:t>Is the capillary refill &gt; 3 sec.?</a:t>
                      </a:r>
                      <a:endParaRPr lang="en-US"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Are the neck veins distended?</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Any signs of internal bleeding?</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u="none" strike="noStrike" cap="none" dirty="0">
                          <a:latin typeface="Atkinson Hyperlegible"/>
                        </a:rPr>
                        <a:t>Any circumferential deep limb burns?</a:t>
                      </a:r>
                    </a:p>
                    <a:p>
                      <a:pPr marL="285750" marR="0" lvl="0" indent="-285750" algn="l" rtl="0">
                        <a:lnSpc>
                          <a:spcPct val="100000"/>
                        </a:lnSpc>
                        <a:spcBef>
                          <a:spcPts val="0"/>
                        </a:spcBef>
                        <a:spcAft>
                          <a:spcPts val="0"/>
                        </a:spcAft>
                        <a:buClr>
                          <a:schemeClr val="dk1"/>
                        </a:buClr>
                        <a:buSzPts val="1800"/>
                        <a:buFont typeface="Arial"/>
                        <a:buChar char="•"/>
                      </a:pPr>
                      <a:endParaRPr sz="2400" u="none" strike="noStrike" cap="none" dirty="0">
                        <a:latin typeface="Atkinson Hyperlegible"/>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Apply DIRECT PRESSURE or DEEP WOUND PACKING to control active bleeding. 	</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Apply TOURNIQUET to amputated limbs or uncontrolled bleeding.</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If poor perfusion </a:t>
                      </a:r>
                      <a:r>
                        <a:rPr lang="en-US" sz="2400" u="none" strike="noStrike" cap="none" dirty="0">
                          <a:latin typeface="Atkinson Hyperlegible"/>
                          <a:sym typeface="Wingdings" pitchFamily="2" charset="2"/>
                        </a:rPr>
                        <a:t> </a:t>
                      </a:r>
                      <a:r>
                        <a:rPr lang="en-US" sz="2400" b="0" u="none" strike="noStrike" cap="none" dirty="0">
                          <a:solidFill>
                            <a:schemeClr val="dk1"/>
                          </a:solidFill>
                          <a:latin typeface="Atkinson Hyperlegible"/>
                          <a:ea typeface="Calibri"/>
                          <a:cs typeface="Calibri"/>
                          <a:sym typeface="Calibri"/>
                        </a:rPr>
                        <a:t>insert 2 large bore IV cannula and give IV FLUID.</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u="none" strike="noStrike" cap="none" dirty="0">
                          <a:latin typeface="Atkinson Hyperlegible"/>
                        </a:rPr>
                        <a:t>Initiate process for blood transfusion. </a:t>
                      </a:r>
                      <a:endParaRPr sz="2400" u="none" strike="noStrike" cap="none" dirty="0">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SPLINT suspected femur fracture.</a:t>
                      </a:r>
                      <a:endParaRPr sz="2400" u="none" strike="noStrike" cap="none" dirty="0">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dirty="0">
                          <a:latin typeface="Atkinson Hyperlegible"/>
                        </a:rPr>
                        <a:t>BIND suspected pelvic fracture.</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lang="en-US" sz="2400" u="none" strike="noStrike" cap="none" dirty="0">
                          <a:latin typeface="Atkinson Hyperlegible"/>
                        </a:rPr>
                        <a:t>If circumferential deep limb burns </a:t>
                      </a:r>
                      <a:r>
                        <a:rPr lang="en-US" sz="2400" b="0" i="0" u="none" strike="noStrike" cap="none" noProof="0" dirty="0">
                          <a:solidFill>
                            <a:srgbClr val="000000"/>
                          </a:solidFill>
                          <a:latin typeface="Wingdings"/>
                          <a:sym typeface="Wingdings"/>
                        </a:rPr>
                        <a:t></a:t>
                      </a:r>
                      <a:r>
                        <a:rPr lang="en-US" sz="2400" u="none" strike="noStrike" cap="none" dirty="0">
                          <a:latin typeface="Atkinson Hyperlegible"/>
                        </a:rPr>
                        <a:t>emergency HANDOVER/TRANSFER to surgeon</a:t>
                      </a: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 name="Google Shape;380;p34" descr="A picture containing icon&#10;&#10;Description automatically generated">
            <a:extLst>
              <a:ext uri="{FF2B5EF4-FFF2-40B4-BE49-F238E27FC236}">
                <a16:creationId xmlns:a16="http://schemas.microsoft.com/office/drawing/2014/main" id="{A24E3627-6C8D-E23C-0B07-5A84F3F8BFBB}"/>
              </a:ext>
            </a:extLst>
          </p:cNvPr>
          <p:cNvPicPr preferRelativeResize="0"/>
          <p:nvPr/>
        </p:nvPicPr>
        <p:blipFill rotWithShape="1">
          <a:blip r:embed="rId4">
            <a:alphaModFix/>
          </a:blip>
          <a:srcRect/>
          <a:stretch/>
        </p:blipFill>
        <p:spPr>
          <a:xfrm>
            <a:off x="343484" y="2311290"/>
            <a:ext cx="1434978" cy="795066"/>
          </a:xfrm>
          <a:prstGeom prst="rect">
            <a:avLst/>
          </a:prstGeom>
          <a:noFill/>
          <a:ln>
            <a:noFill/>
          </a:ln>
        </p:spPr>
      </p:pic>
    </p:spTree>
    <p:extLst>
      <p:ext uri="{BB962C8B-B14F-4D97-AF65-F5344CB8AC3E}">
        <p14:creationId xmlns:p14="http://schemas.microsoft.com/office/powerpoint/2010/main" val="2300881447"/>
      </p:ext>
    </p:extLst>
  </p:cSld>
  <p:clrMapOvr>
    <a:masterClrMapping/>
  </p:clrMapOvr>
  <mc:AlternateContent xmlns:mc="http://schemas.openxmlformats.org/markup-compatibility/2006" xmlns:p14="http://schemas.microsoft.com/office/powerpoint/2010/main">
    <mc:Choice Requires="p14">
      <p:transition spd="slow" p14:dur="2000" advTm="90652"/>
    </mc:Choice>
    <mc:Fallback xmlns="">
      <p:transition spd="slow" advTm="906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217345" y="2655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Primary Survey</a:t>
            </a:r>
            <a:endParaRPr sz="4000" dirty="0">
              <a:solidFill>
                <a:schemeClr val="accent1">
                  <a:lumMod val="50000"/>
                </a:schemeClr>
              </a:solidFill>
              <a:latin typeface="Atkinson Hyperlegible" pitchFamily="2" charset="0"/>
            </a:endParaRPr>
          </a:p>
        </p:txBody>
      </p:sp>
      <p:graphicFrame>
        <p:nvGraphicFramePr>
          <p:cNvPr id="94" name="Google Shape;94;p4"/>
          <p:cNvGraphicFramePr/>
          <p:nvPr>
            <p:extLst>
              <p:ext uri="{D42A27DB-BD31-4B8C-83A1-F6EECF244321}">
                <p14:modId xmlns:p14="http://schemas.microsoft.com/office/powerpoint/2010/main" val="750892387"/>
              </p:ext>
            </p:extLst>
          </p:nvPr>
        </p:nvGraphicFramePr>
        <p:xfrm>
          <a:off x="287819" y="1733486"/>
          <a:ext cx="11616359" cy="3840500"/>
        </p:xfrm>
        <a:graphic>
          <a:graphicData uri="http://schemas.openxmlformats.org/drawingml/2006/table">
            <a:tbl>
              <a:tblPr firstRow="1" bandRow="1">
                <a:noFill/>
              </a:tblPr>
              <a:tblGrid>
                <a:gridCol w="1577795">
                  <a:extLst>
                    <a:ext uri="{9D8B030D-6E8A-4147-A177-3AD203B41FA5}">
                      <a16:colId xmlns:a16="http://schemas.microsoft.com/office/drawing/2014/main" val="20000"/>
                    </a:ext>
                  </a:extLst>
                </a:gridCol>
                <a:gridCol w="4663669">
                  <a:extLst>
                    <a:ext uri="{9D8B030D-6E8A-4147-A177-3AD203B41FA5}">
                      <a16:colId xmlns:a16="http://schemas.microsoft.com/office/drawing/2014/main" val="20001"/>
                    </a:ext>
                  </a:extLst>
                </a:gridCol>
                <a:gridCol w="5374895">
                  <a:extLst>
                    <a:ext uri="{9D8B030D-6E8A-4147-A177-3AD203B41FA5}">
                      <a16:colId xmlns:a16="http://schemas.microsoft.com/office/drawing/2014/main" val="20002"/>
                    </a:ext>
                  </a:extLst>
                </a:gridCol>
              </a:tblGrid>
              <a:tr h="273458">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Assessment</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Management of Critical Conditions</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Disability</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Is the patient confused or agitated?</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What is the GCS or AVPU?</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Are the pupils equal?</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Can the patient feel and move all extremities?</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If patient is lethargic or unconscious </a:t>
                      </a:r>
                      <a:r>
                        <a:rPr lang="en-US" sz="2400" u="none" strike="noStrike" cap="none">
                          <a:latin typeface="Atkinson Hyperlegible" pitchFamily="2" charset="0"/>
                          <a:sym typeface="Wingdings" pitchFamily="2" charset="2"/>
                        </a:rPr>
                        <a:t></a:t>
                      </a:r>
                      <a:r>
                        <a:rPr lang="en-US" sz="2400" u="none" strike="noStrike" cap="none">
                          <a:latin typeface="Atkinson Hyperlegible" pitchFamily="2" charset="0"/>
                        </a:rPr>
                        <a:t> RE-ASSESS airway frequently</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THINK of closed head injury with altered mental status.</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Give OXYGEN.</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If low blood glucose or unable to check</a:t>
                      </a:r>
                      <a:r>
                        <a:rPr lang="en-US" sz="2400" u="none" strike="noStrike" cap="none">
                          <a:latin typeface="Atkinson Hyperlegible" pitchFamily="2" charset="0"/>
                          <a:sym typeface="Wingdings" pitchFamily="2" charset="2"/>
                        </a:rPr>
                        <a:t></a:t>
                      </a:r>
                      <a:r>
                        <a:rPr lang="en-US" sz="2400" u="none" strike="noStrike" cap="none">
                          <a:latin typeface="Atkinson Hyperlegible" pitchFamily="2" charset="0"/>
                        </a:rPr>
                        <a:t> give GLUCOSE</a:t>
                      </a:r>
                    </a:p>
                    <a:p>
                      <a:pPr marL="285750" marR="0" lvl="0" indent="-285750" algn="l" rtl="0">
                        <a:lnSpc>
                          <a:spcPct val="100000"/>
                        </a:lnSpc>
                        <a:spcBef>
                          <a:spcPts val="0"/>
                        </a:spcBef>
                        <a:spcAft>
                          <a:spcPts val="0"/>
                        </a:spcAft>
                        <a:buClr>
                          <a:schemeClr val="dk1"/>
                        </a:buClr>
                        <a:buSzPts val="1800"/>
                        <a:buFont typeface="Arial"/>
                        <a:buChar char="•"/>
                      </a:pPr>
                      <a:endParaRPr lang="en-US"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7" name="Google Shape;97;p4"/>
          <p:cNvPicPr preferRelativeResize="0"/>
          <p:nvPr/>
        </p:nvPicPr>
        <p:blipFill rotWithShape="1">
          <a:blip r:embed="rId3">
            <a:alphaModFix/>
          </a:blip>
          <a:srcRect/>
          <a:stretch/>
        </p:blipFill>
        <p:spPr>
          <a:xfrm>
            <a:off x="4292856" y="4473742"/>
            <a:ext cx="2145211" cy="932287"/>
          </a:xfrm>
          <a:prstGeom prst="rect">
            <a:avLst/>
          </a:prstGeom>
          <a:noFill/>
          <a:ln>
            <a:noFill/>
          </a:ln>
        </p:spPr>
      </p:pic>
      <p:pic>
        <p:nvPicPr>
          <p:cNvPr id="2" name="Google Shape;381;p34" descr="A picture containing logo&#10;&#10;Description automatically generated">
            <a:extLst>
              <a:ext uri="{FF2B5EF4-FFF2-40B4-BE49-F238E27FC236}">
                <a16:creationId xmlns:a16="http://schemas.microsoft.com/office/drawing/2014/main" id="{4CDD84E4-DE9C-5BD3-CEEB-4B75F453ECC6}"/>
              </a:ext>
            </a:extLst>
          </p:cNvPr>
          <p:cNvPicPr preferRelativeResize="0"/>
          <p:nvPr/>
        </p:nvPicPr>
        <p:blipFill rotWithShape="1">
          <a:blip r:embed="rId4">
            <a:alphaModFix/>
          </a:blip>
          <a:srcRect/>
          <a:stretch/>
        </p:blipFill>
        <p:spPr>
          <a:xfrm>
            <a:off x="386343" y="3118981"/>
            <a:ext cx="1286704" cy="721862"/>
          </a:xfrm>
          <a:prstGeom prst="rect">
            <a:avLst/>
          </a:prstGeom>
          <a:noFill/>
          <a:ln>
            <a:noFill/>
          </a:ln>
        </p:spPr>
      </p:pic>
      <p:sp>
        <p:nvSpPr>
          <p:cNvPr id="3" name="TextBox 2">
            <a:extLst>
              <a:ext uri="{FF2B5EF4-FFF2-40B4-BE49-F238E27FC236}">
                <a16:creationId xmlns:a16="http://schemas.microsoft.com/office/drawing/2014/main" id="{E450C972-11B3-0617-E1F8-4B465788632B}"/>
              </a:ext>
            </a:extLst>
          </p:cNvPr>
          <p:cNvSpPr txBox="1"/>
          <p:nvPr/>
        </p:nvSpPr>
        <p:spPr>
          <a:xfrm>
            <a:off x="644235" y="5859106"/>
            <a:ext cx="10903526" cy="889667"/>
          </a:xfrm>
          <a:prstGeom prst="rect">
            <a:avLst/>
          </a:prstGeom>
          <a:noFill/>
        </p:spPr>
        <p:txBody>
          <a:bodyPr wrap="square">
            <a:spAutoFit/>
          </a:bodyPr>
          <a:lstStyle/>
          <a:p>
            <a:pPr marR="0" lvl="0" algn="ctr" rtl="0">
              <a:lnSpc>
                <a:spcPct val="110000"/>
              </a:lnSpc>
              <a:spcBef>
                <a:spcPts val="0"/>
              </a:spcBef>
              <a:spcAft>
                <a:spcPts val="0"/>
              </a:spcAft>
              <a:buClr>
                <a:schemeClr val="dk1"/>
              </a:buClr>
              <a:buSzPts val="2700"/>
            </a:pPr>
            <a:r>
              <a:rPr lang="en-GB" sz="2400">
                <a:solidFill>
                  <a:schemeClr val="accent2"/>
                </a:solidFill>
                <a:latin typeface="Atkinson Hyperlegible" pitchFamily="2" charset="0"/>
                <a:ea typeface="Calibri"/>
                <a:cs typeface="Calibri"/>
                <a:sym typeface="Calibri"/>
              </a:rPr>
              <a:t>REMEMBER! Confused or unresponsive patients may have a severe head injury or have deafness from the blast.</a:t>
            </a:r>
            <a:endParaRPr lang="en-GB" sz="2400">
              <a:solidFill>
                <a:schemeClr val="accent2"/>
              </a:solidFill>
              <a:latin typeface="Atkinson Hyperlegible" pitchFamily="2" charset="0"/>
            </a:endParaRPr>
          </a:p>
        </p:txBody>
      </p:sp>
    </p:spTree>
    <p:extLst>
      <p:ext uri="{BB962C8B-B14F-4D97-AF65-F5344CB8AC3E}">
        <p14:creationId xmlns:p14="http://schemas.microsoft.com/office/powerpoint/2010/main" val="2596739249"/>
      </p:ext>
    </p:extLst>
  </p:cSld>
  <p:clrMapOvr>
    <a:masterClrMapping/>
  </p:clrMapOvr>
  <mc:AlternateContent xmlns:mc="http://schemas.openxmlformats.org/markup-compatibility/2006" xmlns:p14="http://schemas.microsoft.com/office/powerpoint/2010/main">
    <mc:Choice Requires="p14">
      <p:transition spd="slow" p14:dur="2000" advTm="45797"/>
    </mc:Choice>
    <mc:Fallback xmlns="">
      <p:transition spd="slow" advTm="457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325025" y="193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solidFill>
                  <a:schemeClr val="accent1">
                    <a:lumMod val="50000"/>
                  </a:schemeClr>
                </a:solidFill>
                <a:latin typeface="Atkinson Hyperlegible" pitchFamily="2" charset="0"/>
              </a:rPr>
              <a:t>Trauma Primary Survey</a:t>
            </a:r>
            <a:endParaRPr sz="4000" dirty="0">
              <a:solidFill>
                <a:schemeClr val="accent1">
                  <a:lumMod val="50000"/>
                </a:schemeClr>
              </a:solidFill>
              <a:latin typeface="Atkinson Hyperlegible" pitchFamily="2" charset="0"/>
            </a:endParaRPr>
          </a:p>
        </p:txBody>
      </p:sp>
      <p:graphicFrame>
        <p:nvGraphicFramePr>
          <p:cNvPr id="94" name="Google Shape;94;p4"/>
          <p:cNvGraphicFramePr/>
          <p:nvPr>
            <p:extLst>
              <p:ext uri="{D42A27DB-BD31-4B8C-83A1-F6EECF244321}">
                <p14:modId xmlns:p14="http://schemas.microsoft.com/office/powerpoint/2010/main" val="1292528606"/>
              </p:ext>
            </p:extLst>
          </p:nvPr>
        </p:nvGraphicFramePr>
        <p:xfrm>
          <a:off x="325025" y="1442026"/>
          <a:ext cx="11616358" cy="4897891"/>
        </p:xfrm>
        <a:graphic>
          <a:graphicData uri="http://schemas.openxmlformats.org/drawingml/2006/table">
            <a:tbl>
              <a:tblPr firstRow="1" bandRow="1">
                <a:noFill/>
              </a:tblPr>
              <a:tblGrid>
                <a:gridCol w="1577795">
                  <a:extLst>
                    <a:ext uri="{9D8B030D-6E8A-4147-A177-3AD203B41FA5}">
                      <a16:colId xmlns:a16="http://schemas.microsoft.com/office/drawing/2014/main" val="20000"/>
                    </a:ext>
                  </a:extLst>
                </a:gridCol>
                <a:gridCol w="4720962">
                  <a:extLst>
                    <a:ext uri="{9D8B030D-6E8A-4147-A177-3AD203B41FA5}">
                      <a16:colId xmlns:a16="http://schemas.microsoft.com/office/drawing/2014/main" val="20001"/>
                    </a:ext>
                  </a:extLst>
                </a:gridCol>
                <a:gridCol w="5317601">
                  <a:extLst>
                    <a:ext uri="{9D8B030D-6E8A-4147-A177-3AD203B41FA5}">
                      <a16:colId xmlns:a16="http://schemas.microsoft.com/office/drawing/2014/main" val="20002"/>
                    </a:ext>
                  </a:extLst>
                </a:gridCol>
              </a:tblGrid>
              <a:tr h="418941">
                <a:tc>
                  <a:txBody>
                    <a:bodyPr/>
                    <a:lstStyle/>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Assessment</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Management of Critical Conditions</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40681">
                <a:tc>
                  <a:txBody>
                    <a:bodyPr/>
                    <a:lstStyle/>
                    <a:p>
                      <a:pPr marL="0" marR="0" lvl="0" indent="0" algn="l" rtl="0">
                        <a:lnSpc>
                          <a:spcPct val="100000"/>
                        </a:lnSpc>
                        <a:spcBef>
                          <a:spcPts val="0"/>
                        </a:spcBef>
                        <a:spcAft>
                          <a:spcPts val="0"/>
                        </a:spcAft>
                        <a:buClr>
                          <a:srgbClr val="000000"/>
                        </a:buClr>
                        <a:buSzPts val="1800"/>
                        <a:buFont typeface="Arial"/>
                        <a:buNone/>
                      </a:pPr>
                      <a:r>
                        <a:rPr lang="en-US" sz="2400" u="none" strike="noStrike" cap="none">
                          <a:latin typeface="Atkinson Hyperlegible" pitchFamily="2" charset="0"/>
                        </a:rPr>
                        <a:t>Exposure</a:t>
                      </a:r>
                      <a:endParaRPr sz="2400" u="none" strike="noStrike" cap="none">
                        <a:latin typeface="Atkinson Hyperlegible" pitchFamily="2" charset="0"/>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Remove all clothing.</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Examine entire body for injury, including back, groin and underarms. </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Use the log-roll </a:t>
                      </a:r>
                      <a:r>
                        <a:rPr lang="en-US" sz="2400" u="none" strike="noStrike" cap="none" err="1">
                          <a:latin typeface="Atkinson Hyperlegible" pitchFamily="2" charset="0"/>
                        </a:rPr>
                        <a:t>manoeuvre</a:t>
                      </a:r>
                      <a:r>
                        <a:rPr lang="en-US" sz="2400" u="none" strike="noStrike" cap="none">
                          <a:latin typeface="Atkinson Hyperlegible" pitchFamily="2" charset="0"/>
                        </a:rPr>
                        <a:t> to assess the back and spine (if necessary to identify penetrating wounds, may perform in B or C).</a:t>
                      </a:r>
                      <a:endParaRPr sz="2400" u="none" strike="noStrike" cap="none">
                        <a:latin typeface="Atkinson Hyperlegible" pitchFamily="2" charset="0"/>
                      </a:endParaRPr>
                    </a:p>
                    <a:p>
                      <a:pPr marL="285750" marR="0" lvl="0" indent="-171450" algn="l" rtl="0">
                        <a:lnSpc>
                          <a:spcPct val="100000"/>
                        </a:lnSpc>
                        <a:spcBef>
                          <a:spcPts val="0"/>
                        </a:spcBef>
                        <a:spcAft>
                          <a:spcPts val="0"/>
                        </a:spcAft>
                        <a:buClr>
                          <a:schemeClr val="dk1"/>
                        </a:buClr>
                        <a:buSzPts val="1800"/>
                        <a:buFont typeface="Arial"/>
                        <a:buNone/>
                      </a:pPr>
                      <a:endParaRPr sz="2400" u="none" strike="noStrike" cap="none">
                        <a:latin typeface="Atkinson Hyperlegible" pitchFamily="2" charset="0"/>
                      </a:endParaRPr>
                    </a:p>
                    <a:p>
                      <a:pPr marL="285750" marR="0" lvl="0" indent="-171450" algn="l" rtl="0">
                        <a:lnSpc>
                          <a:spcPct val="100000"/>
                        </a:lnSpc>
                        <a:spcBef>
                          <a:spcPts val="0"/>
                        </a:spcBef>
                        <a:spcAft>
                          <a:spcPts val="0"/>
                        </a:spcAft>
                        <a:buClr>
                          <a:schemeClr val="dk1"/>
                        </a:buClr>
                        <a:buSzPts val="1800"/>
                        <a:buFont typeface="Arial"/>
                        <a:buNone/>
                      </a:pPr>
                      <a:endParaRPr sz="2400" u="none" strike="noStrike" cap="none">
                        <a:latin typeface="Atkinson Hyperlegible" pitchFamily="2" charset="0"/>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Remove restrictive clothing and all </a:t>
                      </a:r>
                      <a:r>
                        <a:rPr lang="en-US" sz="2400" u="none" strike="noStrike" cap="none" err="1">
                          <a:latin typeface="Atkinson Hyperlegible" pitchFamily="2" charset="0"/>
                        </a:rPr>
                        <a:t>jewellery</a:t>
                      </a:r>
                      <a:r>
                        <a:rPr lang="en-US" sz="2400" u="none" strike="noStrike" cap="none">
                          <a:latin typeface="Atkinson Hyperlegible" pitchFamily="2" charset="0"/>
                        </a:rPr>
                        <a:t>.</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Remove any wet clothes and dry patient thoroughly.</a:t>
                      </a:r>
                      <a:endParaRPr sz="2400" u="none" strike="noStrike" cap="none">
                        <a:latin typeface="Atkinson Hyperlegible" pitchFamily="2" charset="0"/>
                      </a:endParaRPr>
                    </a:p>
                    <a:p>
                      <a:pPr marL="285750" marR="0" lvl="0" indent="-285750" algn="l" rtl="0">
                        <a:lnSpc>
                          <a:spcPct val="100000"/>
                        </a:lnSpc>
                        <a:spcBef>
                          <a:spcPts val="0"/>
                        </a:spcBef>
                        <a:spcAft>
                          <a:spcPts val="0"/>
                        </a:spcAft>
                        <a:buClr>
                          <a:schemeClr val="dk1"/>
                        </a:buClr>
                        <a:buSzPts val="1800"/>
                        <a:buFont typeface="Arial"/>
                        <a:buChar char="•"/>
                      </a:pPr>
                      <a:r>
                        <a:rPr lang="en-US" sz="2400" u="none" strike="noStrike" cap="none">
                          <a:latin typeface="Atkinson Hyperlegible" pitchFamily="2" charset="0"/>
                        </a:rPr>
                        <a:t>Cover the patient as soon as possible to prevent hypothermia.</a:t>
                      </a:r>
                      <a:endParaRPr sz="2400" u="none" strike="noStrike" cap="none">
                        <a:latin typeface="Atkinson Hyperlegible" pitchFamily="2"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a:latin typeface="Atkinson Hyperlegible" pitchFamily="2" charset="0"/>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98" name="Google Shape;98;p4"/>
          <p:cNvPicPr preferRelativeResize="0"/>
          <p:nvPr/>
        </p:nvPicPr>
        <p:blipFill rotWithShape="1">
          <a:blip r:embed="rId3">
            <a:alphaModFix/>
          </a:blip>
          <a:srcRect/>
          <a:stretch/>
        </p:blipFill>
        <p:spPr>
          <a:xfrm>
            <a:off x="6726767" y="4355453"/>
            <a:ext cx="3265532" cy="1559918"/>
          </a:xfrm>
          <a:prstGeom prst="rect">
            <a:avLst/>
          </a:prstGeom>
          <a:noFill/>
          <a:ln>
            <a:noFill/>
          </a:ln>
        </p:spPr>
      </p:pic>
      <p:pic>
        <p:nvPicPr>
          <p:cNvPr id="3" name="Google Shape;382;p34" descr="A picture containing text, clipart&#10;&#10;Description automatically generated">
            <a:extLst>
              <a:ext uri="{FF2B5EF4-FFF2-40B4-BE49-F238E27FC236}">
                <a16:creationId xmlns:a16="http://schemas.microsoft.com/office/drawing/2014/main" id="{073311C0-CBBC-1A74-B981-AD79BDEF879C}"/>
              </a:ext>
            </a:extLst>
          </p:cNvPr>
          <p:cNvPicPr preferRelativeResize="0"/>
          <p:nvPr/>
        </p:nvPicPr>
        <p:blipFill rotWithShape="1">
          <a:blip r:embed="rId4">
            <a:alphaModFix/>
          </a:blip>
          <a:srcRect/>
          <a:stretch/>
        </p:blipFill>
        <p:spPr>
          <a:xfrm>
            <a:off x="414782" y="2711505"/>
            <a:ext cx="1354959" cy="703333"/>
          </a:xfrm>
          <a:prstGeom prst="rect">
            <a:avLst/>
          </a:prstGeom>
          <a:noFill/>
          <a:ln>
            <a:noFill/>
          </a:ln>
        </p:spPr>
      </p:pic>
    </p:spTree>
    <p:extLst>
      <p:ext uri="{BB962C8B-B14F-4D97-AF65-F5344CB8AC3E}">
        <p14:creationId xmlns:p14="http://schemas.microsoft.com/office/powerpoint/2010/main" val="927465320"/>
      </p:ext>
    </p:extLst>
  </p:cSld>
  <p:clrMapOvr>
    <a:masterClrMapping/>
  </p:clrMapOvr>
  <mc:AlternateContent xmlns:mc="http://schemas.openxmlformats.org/markup-compatibility/2006" xmlns:p14="http://schemas.microsoft.com/office/powerpoint/2010/main">
    <mc:Choice Requires="p14">
      <p:transition spd="slow" p14:dur="2000" advTm="43459"/>
    </mc:Choice>
    <mc:Fallback xmlns="">
      <p:transition spd="slow" advTm="4345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4F4F8C673C242A40081C9183480EA" ma:contentTypeVersion="17" ma:contentTypeDescription="Create a new document." ma:contentTypeScope="" ma:versionID="a45a7ba287c6162765a58e215786a10c">
  <xsd:schema xmlns:xsd="http://www.w3.org/2001/XMLSchema" xmlns:xs="http://www.w3.org/2001/XMLSchema" xmlns:p="http://schemas.microsoft.com/office/2006/metadata/properties" xmlns:ns2="4f8844e5-dbc7-4a99-914b-4c1e544e1600" xmlns:ns3="3039acbe-0701-4809-b89c-56ec6dbdc121" targetNamespace="http://schemas.microsoft.com/office/2006/metadata/properties" ma:root="true" ma:fieldsID="4500a3d279db7c88051d270de2f7d5f1" ns2:_="" ns3:_="">
    <xsd:import namespace="4f8844e5-dbc7-4a99-914b-4c1e544e1600"/>
    <xsd:import namespace="3039acbe-0701-4809-b89c-56ec6dbdc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844e5-dbc7-4a99-914b-4c1e544e1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9acbe-0701-4809-b89c-56ec6dbdc1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16b637-8533-4d59-8094-38105a1dd216}" ma:internalName="TaxCatchAll" ma:showField="CatchAllData" ma:web="3039acbe-0701-4809-b89c-56ec6dbdc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8844e5-dbc7-4a99-914b-4c1e544e1600">
      <Terms xmlns="http://schemas.microsoft.com/office/infopath/2007/PartnerControls"/>
    </lcf76f155ced4ddcb4097134ff3c332f>
    <TaxCatchAll xmlns="3039acbe-0701-4809-b89c-56ec6dbdc121" xsi:nil="true"/>
  </documentManagement>
</p:properties>
</file>

<file path=customXml/itemProps1.xml><?xml version="1.0" encoding="utf-8"?>
<ds:datastoreItem xmlns:ds="http://schemas.openxmlformats.org/officeDocument/2006/customXml" ds:itemID="{BA5F69D4-1E6B-49C4-9A05-F1191A63F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844e5-dbc7-4a99-914b-4c1e544e1600"/>
    <ds:schemaRef ds:uri="3039acbe-0701-4809-b89c-56ec6dbdc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54A86-7168-478C-84C3-A1975CBEE477}">
  <ds:schemaRefs>
    <ds:schemaRef ds:uri="http://schemas.microsoft.com/sharepoint/v3/contenttype/forms"/>
  </ds:schemaRefs>
</ds:datastoreItem>
</file>

<file path=customXml/itemProps3.xml><?xml version="1.0" encoding="utf-8"?>
<ds:datastoreItem xmlns:ds="http://schemas.openxmlformats.org/officeDocument/2006/customXml" ds:itemID="{FD5E005B-F513-4A26-8B2B-C9AF736B3D8A}">
  <ds:schemaRefs>
    <ds:schemaRef ds:uri="http://schemas.microsoft.com/office/infopath/2007/PartnerControls"/>
    <ds:schemaRef ds:uri="http://www.w3.org/XML/1998/namespace"/>
    <ds:schemaRef ds:uri="http://purl.org/dc/terms/"/>
    <ds:schemaRef ds:uri="http://purl.org/dc/elements/1.1/"/>
    <ds:schemaRef ds:uri="3039acbe-0701-4809-b89c-56ec6dbdc12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4f8844e5-dbc7-4a99-914b-4c1e544e1600"/>
  </ds:schemaRefs>
</ds:datastoreItem>
</file>

<file path=docProps/app.xml><?xml version="1.0" encoding="utf-8"?>
<Properties xmlns="http://schemas.openxmlformats.org/officeDocument/2006/extended-properties" xmlns:vt="http://schemas.openxmlformats.org/officeDocument/2006/docPropsVTypes">
  <TotalTime>4</TotalTime>
  <Words>3217</Words>
  <Application>Microsoft Macintosh PowerPoint</Application>
  <PresentationFormat>Widescreen</PresentationFormat>
  <Paragraphs>222</Paragraphs>
  <Slides>16</Slides>
  <Notes>16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9" baseType="lpstr">
      <vt:lpstr>Arial</vt:lpstr>
      <vt:lpstr>Atkinson Hyperlegible</vt:lpstr>
      <vt:lpstr>Calibri</vt:lpstr>
      <vt:lpstr>Calibri Light</vt:lpstr>
      <vt:lpstr>Lato</vt:lpstr>
      <vt:lpstr>Segoe UI</vt:lpstr>
      <vt:lpstr>Source Sans Pro</vt:lpstr>
      <vt:lpstr>Wingdings</vt:lpstr>
      <vt:lpstr>Office Theme</vt:lpstr>
      <vt:lpstr>1_Office Theme</vt:lpstr>
      <vt:lpstr>2_Office Theme</vt:lpstr>
      <vt:lpstr>Office Theme</vt:lpstr>
      <vt:lpstr>think-cell Slide</vt:lpstr>
      <vt:lpstr>Basic Emergency Care Approach to the acutely ill and injured</vt:lpstr>
      <vt:lpstr>Objectives</vt:lpstr>
      <vt:lpstr>Safety considerations </vt:lpstr>
      <vt:lpstr>Trauma Primary Survey</vt:lpstr>
      <vt:lpstr>Trauma Primary Survey</vt:lpstr>
      <vt:lpstr>Trauma Primary Survey</vt:lpstr>
      <vt:lpstr>Trauma Primary Survey</vt:lpstr>
      <vt:lpstr>Trauma Primary Survey</vt:lpstr>
      <vt:lpstr>Trauma Primary Survey</vt:lpstr>
      <vt:lpstr>Trauma Primary Survey  </vt:lpstr>
      <vt:lpstr>PowerPoint Presentation</vt:lpstr>
      <vt:lpstr>Trauma Secondary Survey</vt:lpstr>
      <vt:lpstr>Special considerations</vt:lpstr>
      <vt:lpstr>Disposition Considerations</vt:lpstr>
      <vt:lpstr>REMEMBER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Tullet</dc:creator>
  <cp:lastModifiedBy>TALISHINSKAYA, Fidan</cp:lastModifiedBy>
  <cp:revision>108</cp:revision>
  <dcterms:created xsi:type="dcterms:W3CDTF">2023-11-10T16:23:59Z</dcterms:created>
  <dcterms:modified xsi:type="dcterms:W3CDTF">2025-03-07T00:50:09Z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