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5" r:id="rId5"/>
  </p:sldMasterIdLst>
  <p:notesMasterIdLst>
    <p:notesMasterId r:id="rId35"/>
  </p:notesMasterIdLst>
  <p:sldIdLst>
    <p:sldId id="300" r:id="rId6"/>
    <p:sldId id="301" r:id="rId7"/>
    <p:sldId id="274" r:id="rId8"/>
    <p:sldId id="275" r:id="rId9"/>
    <p:sldId id="276" r:id="rId10"/>
    <p:sldId id="277" r:id="rId11"/>
    <p:sldId id="278" r:id="rId12"/>
    <p:sldId id="273" r:id="rId13"/>
    <p:sldId id="279" r:id="rId14"/>
    <p:sldId id="280" r:id="rId15"/>
    <p:sldId id="281" r:id="rId16"/>
    <p:sldId id="282" r:id="rId17"/>
    <p:sldId id="284" r:id="rId18"/>
    <p:sldId id="283" r:id="rId19"/>
    <p:sldId id="306" r:id="rId20"/>
    <p:sldId id="286" r:id="rId21"/>
    <p:sldId id="297" r:id="rId22"/>
    <p:sldId id="287" r:id="rId23"/>
    <p:sldId id="288" r:id="rId24"/>
    <p:sldId id="289" r:id="rId25"/>
    <p:sldId id="298" r:id="rId26"/>
    <p:sldId id="303" r:id="rId27"/>
    <p:sldId id="291" r:id="rId28"/>
    <p:sldId id="292" r:id="rId29"/>
    <p:sldId id="299" r:id="rId30"/>
    <p:sldId id="304" r:id="rId31"/>
    <p:sldId id="294" r:id="rId32"/>
    <p:sldId id="305" r:id="rId33"/>
    <p:sldId id="28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D8D214-4E4A-6427-04CA-17FD577B5EB5}" name="Rachel Tullet" initials="RT" userId="0500be93d1ba368d" providerId="Windows Live"/>
  <p188:author id="{AFA03778-911B-54ED-123A-F7AEAA7C72F7}" name="TULLET, Rachel Beth" initials="TB" userId="S::tulletr@who.int::1fc2c28b-ed7a-43e7-a015-42a665ab83e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CA51"/>
    <a:srgbClr val="494949"/>
    <a:srgbClr val="FFFFFF"/>
    <a:srgbClr val="F37A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0719" autoAdjust="0"/>
  </p:normalViewPr>
  <p:slideViewPr>
    <p:cSldViewPr snapToGrid="0">
      <p:cViewPr varScale="1">
        <p:scale>
          <a:sx n="71" d="100"/>
          <a:sy n="71" d="100"/>
        </p:scale>
        <p:origin x="1032" y="62"/>
      </p:cViewPr>
      <p:guideLst/>
    </p:cSldViewPr>
  </p:slideViewPr>
  <p:notesTextViewPr>
    <p:cViewPr>
      <p:scale>
        <a:sx n="1" d="1"/>
        <a:sy n="1" d="1"/>
      </p:scale>
      <p:origin x="0" y="-269"/>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2733A6-1003-4E42-B224-F82E5D9B7176}" type="datetimeFigureOut">
              <a:rPr lang="en-US" smtClean="0"/>
              <a:t>7/13/2024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EBEC74-AEC8-466B-8A7C-46BC03990F76}" type="slidenum">
              <a:rPr lang="en-US" smtClean="0"/>
              <a:t>‹№›</a:t>
            </a:fld>
            <a:endParaRPr lang="en-US"/>
          </a:p>
        </p:txBody>
      </p:sp>
    </p:spTree>
    <p:extLst>
      <p:ext uri="{BB962C8B-B14F-4D97-AF65-F5344CB8AC3E}">
        <p14:creationId xmlns:p14="http://schemas.microsoft.com/office/powerpoint/2010/main" val="74735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a:lnSpc>
                <a:spcPct val="107000"/>
              </a:lnSpc>
              <a:spcAft>
                <a:spcPts val="800"/>
              </a:spcAft>
            </a:pPr>
            <a:r>
              <a:rPr lang="ru-RU" sz="1800" dirty="0">
                <a:effectLst/>
                <a:latin typeface="Calibri" panose="020F0502020204030204" pitchFamily="34" charset="0"/>
                <a:ea typeface="Calibri" panose="020F0502020204030204" pitchFamily="34" charset="0"/>
                <a:cs typeface="Arial" panose="020B0604020202020204" pitchFamily="34" charset="0"/>
              </a:rPr>
              <a:t>Добро пожаловать на модуль «Перевод и передача пациента». </a:t>
            </a:r>
            <a:endParaRPr lang="en-CH"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41140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ru-RU" sz="1800" kern="100" dirty="0">
                <a:effectLst/>
                <a:latin typeface="Calibri" panose="020F0502020204030204" pitchFamily="34" charset="0"/>
                <a:ea typeface="Calibri" panose="020F0502020204030204" pitchFamily="34" charset="0"/>
                <a:cs typeface="Arial" panose="020B0604020202020204" pitchFamily="34" charset="0"/>
              </a:rPr>
              <a:t>SBAR поможет вам оказывать помощь пациентам и передавать их следующей бригаде. Его легко запомнить, он проясняет, какую информацию нужно четко и быстро донести до следующей бригады, и указывает на критические действия. </a:t>
            </a:r>
          </a:p>
        </p:txBody>
      </p:sp>
      <p:sp>
        <p:nvSpPr>
          <p:cNvPr id="4" name="Slide Number Placeholder 3"/>
          <p:cNvSpPr>
            <a:spLocks noGrp="1"/>
          </p:cNvSpPr>
          <p:nvPr>
            <p:ph type="sldNum" sz="quarter" idx="5"/>
          </p:nvPr>
        </p:nvSpPr>
        <p:spPr/>
        <p:txBody>
          <a:bodyPr/>
          <a:lstStyle/>
          <a:p>
            <a:fld id="{32EBEC74-AEC8-466B-8A7C-46BC03990F76}" type="slidenum">
              <a:rPr lang="en-US" smtClean="0"/>
              <a:t>10</a:t>
            </a:fld>
            <a:endParaRPr lang="en-US"/>
          </a:p>
        </p:txBody>
      </p:sp>
    </p:spTree>
    <p:extLst>
      <p:ext uri="{BB962C8B-B14F-4D97-AF65-F5344CB8AC3E}">
        <p14:creationId xmlns:p14="http://schemas.microsoft.com/office/powerpoint/2010/main" val="3150788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ru-RU" sz="1800" kern="100" dirty="0">
                <a:effectLst/>
                <a:latin typeface="Calibri" panose="020F0502020204030204" pitchFamily="34" charset="0"/>
                <a:ea typeface="Calibri" panose="020F0502020204030204" pitchFamily="34" charset="0"/>
                <a:cs typeface="Arial" panose="020B0604020202020204" pitchFamily="34" charset="0"/>
              </a:rPr>
              <a:t>Буква «S» в слове SBAR означает ситуацию. Начните с определения себя, своей роли и уровня подготовки. Идентифицируйте пациента по имени, полу, возрасту. Затем укажите основную жалобу пациента – то есть причину, по которой он поступил, – и его первоначальное описание проблемы. </a:t>
            </a:r>
          </a:p>
          <a:p>
            <a:pPr>
              <a:lnSpc>
                <a:spcPct val="107000"/>
              </a:lnSpc>
              <a:spcAft>
                <a:spcPts val="800"/>
              </a:spcAft>
            </a:pPr>
            <a:r>
              <a:rPr lang="ru-RU" sz="1800" kern="100" dirty="0">
                <a:effectLst/>
                <a:latin typeface="Calibri" panose="020F0502020204030204" pitchFamily="34" charset="0"/>
                <a:ea typeface="Calibri" panose="020F0502020204030204" pitchFamily="34" charset="0"/>
                <a:cs typeface="Arial" panose="020B0604020202020204" pitchFamily="34" charset="0"/>
              </a:rPr>
              <a:t>Цель «S» – описать непосредственную конкретную ситуацию, включая имя пациента, его местоположение и аномальные показатели жизнедеятельности. Это обеспечивает контекст для принимающего медработника и готовит его к тому, чтобы лучше понять состояние пациента. </a:t>
            </a:r>
          </a:p>
        </p:txBody>
      </p:sp>
      <p:sp>
        <p:nvSpPr>
          <p:cNvPr id="4" name="Slide Number Placeholder 3"/>
          <p:cNvSpPr>
            <a:spLocks noGrp="1"/>
          </p:cNvSpPr>
          <p:nvPr>
            <p:ph type="sldNum" sz="quarter" idx="5"/>
          </p:nvPr>
        </p:nvSpPr>
        <p:spPr/>
        <p:txBody>
          <a:bodyPr/>
          <a:lstStyle/>
          <a:p>
            <a:fld id="{32EBEC74-AEC8-466B-8A7C-46BC03990F76}" type="slidenum">
              <a:rPr lang="en-US" smtClean="0"/>
              <a:t>11</a:t>
            </a:fld>
            <a:endParaRPr lang="en-US"/>
          </a:p>
        </p:txBody>
      </p:sp>
    </p:spTree>
    <p:extLst>
      <p:ext uri="{BB962C8B-B14F-4D97-AF65-F5344CB8AC3E}">
        <p14:creationId xmlns:p14="http://schemas.microsoft.com/office/powerpoint/2010/main" val="3718494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ru-RU" sz="1800" kern="100" dirty="0">
                <a:effectLst/>
                <a:latin typeface="Calibri" panose="020F0502020204030204" pitchFamily="34" charset="0"/>
                <a:ea typeface="Calibri" panose="020F0502020204030204" pitchFamily="34" charset="0"/>
                <a:cs typeface="Arial" panose="020B0604020202020204" pitchFamily="34" charset="0"/>
              </a:rPr>
              <a:t>Буква «B» в слове SBAR означает общую информацию. Назовите причину перевода пациента и объясните важные и значимые моменты истории его болезни. Это должны быть только те аспекты, которые имеют непосредственное отношение к сегодняшней ситуации. Не стоит перечислять все сведения из истории болезни пациента. Далее перечислите от двух до четырех наиболее важных и значимых аспектов этого случая. Как правило, это элементы анамнеза, </a:t>
            </a:r>
            <a:r>
              <a:rPr lang="ru-RU" sz="1800" kern="100" dirty="0" err="1">
                <a:effectLst/>
                <a:latin typeface="Calibri" panose="020F0502020204030204" pitchFamily="34" charset="0"/>
                <a:ea typeface="Calibri" panose="020F0502020204030204" pitchFamily="34" charset="0"/>
                <a:cs typeface="Arial" panose="020B0604020202020204" pitchFamily="34" charset="0"/>
              </a:rPr>
              <a:t>физикального</a:t>
            </a:r>
            <a:r>
              <a:rPr lang="ru-RU" sz="1800" kern="100" dirty="0">
                <a:effectLst/>
                <a:latin typeface="Calibri" panose="020F0502020204030204" pitchFamily="34" charset="0"/>
                <a:ea typeface="Calibri" panose="020F0502020204030204" pitchFamily="34" charset="0"/>
                <a:cs typeface="Arial" panose="020B0604020202020204" pitchFamily="34" charset="0"/>
              </a:rPr>
              <a:t> обследования и результатов соответствующих анализов. Наконец, вы должны указать все важные результаты обследования по алгоритму ABCDE и все проведенные вмешательства. В этот этап следует включить полный набор показателей жизнедеятельности пациента. Цель – быть кратким и лаконичным, но при этом передать основные сведения о болезни или травме пациента и о том, какую помощь он получил на данный момент. Сосредоточьтесь на наиболее важной и полезной информации для принимающего учреждения. </a:t>
            </a:r>
          </a:p>
        </p:txBody>
      </p:sp>
      <p:sp>
        <p:nvSpPr>
          <p:cNvPr id="4" name="Slide Number Placeholder 3"/>
          <p:cNvSpPr>
            <a:spLocks noGrp="1"/>
          </p:cNvSpPr>
          <p:nvPr>
            <p:ph type="sldNum" sz="quarter" idx="5"/>
          </p:nvPr>
        </p:nvSpPr>
        <p:spPr/>
        <p:txBody>
          <a:bodyPr/>
          <a:lstStyle/>
          <a:p>
            <a:fld id="{32EBEC74-AEC8-466B-8A7C-46BC03990F76}" type="slidenum">
              <a:rPr lang="en-US" smtClean="0"/>
              <a:t>12</a:t>
            </a:fld>
            <a:endParaRPr lang="en-US"/>
          </a:p>
        </p:txBody>
      </p:sp>
    </p:spTree>
    <p:extLst>
      <p:ext uri="{BB962C8B-B14F-4D97-AF65-F5344CB8AC3E}">
        <p14:creationId xmlns:p14="http://schemas.microsoft.com/office/powerpoint/2010/main" val="2558432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ru-RU" sz="1800" kern="100" dirty="0">
                <a:effectLst/>
                <a:latin typeface="Calibri" panose="020F0502020204030204" pitchFamily="34" charset="0"/>
                <a:ea typeface="Calibri" panose="020F0502020204030204" pitchFamily="34" charset="0"/>
                <a:cs typeface="Arial" panose="020B0604020202020204" pitchFamily="34" charset="0"/>
              </a:rPr>
              <a:t>После слов «ситуация» и «общая информация» в SBAR следует буква «A», означающая оценку. Вы должны указать, что, по вашему мнению, не так с пациентом, и обсудить причину его перевода. В частности, расскажите о клинических впечатлениях или кратком дифференциальном диагнозе, а также обсудите опасения, которые у вас есть по поводу дальнейшего развития состояния пациента. Кроме того, может потребоваться повторная оценка конкретных выполненных вмешательств. </a:t>
            </a:r>
          </a:p>
        </p:txBody>
      </p:sp>
      <p:sp>
        <p:nvSpPr>
          <p:cNvPr id="4" name="Slide Number Placeholder 3"/>
          <p:cNvSpPr>
            <a:spLocks noGrp="1"/>
          </p:cNvSpPr>
          <p:nvPr>
            <p:ph type="sldNum" sz="quarter" idx="5"/>
          </p:nvPr>
        </p:nvSpPr>
        <p:spPr/>
        <p:txBody>
          <a:bodyPr/>
          <a:lstStyle/>
          <a:p>
            <a:fld id="{32EBEC74-AEC8-466B-8A7C-46BC03990F76}" type="slidenum">
              <a:rPr lang="en-US" smtClean="0"/>
              <a:t>13</a:t>
            </a:fld>
            <a:endParaRPr lang="en-US"/>
          </a:p>
        </p:txBody>
      </p:sp>
    </p:spTree>
    <p:extLst>
      <p:ext uri="{BB962C8B-B14F-4D97-AF65-F5344CB8AC3E}">
        <p14:creationId xmlns:p14="http://schemas.microsoft.com/office/powerpoint/2010/main" val="4204427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ru-RU" sz="1800" kern="100" dirty="0">
                <a:effectLst/>
                <a:latin typeface="Calibri" panose="020F0502020204030204" pitchFamily="34" charset="0"/>
                <a:ea typeface="Calibri" panose="020F0502020204030204" pitchFamily="34" charset="0"/>
                <a:cs typeface="Arial" panose="020B0604020202020204" pitchFamily="34" charset="0"/>
              </a:rPr>
              <a:t>Последней частью SBAR являются рекомендации. Здесь вы перечисляете конкретные вещи, к которым должен подготовиться новый поставщик медицинских услуг. Объяснив свое клиническое впечатление, вы должны обсудить уже начатые процедуры и вмешательства, а также следующие шаги в плане лечения. Конкретно перечислите опасения по поводу возможного ухудшения состояния пациента. Например, пациенту может потребоваться тщательное наблюдение за дыхательными путями, или если у пациента изначально было низкое артериальное давление, следующей бригаде, возможно, придется часто контролировать показатели жизнедеятельности и </a:t>
            </a:r>
            <a:r>
              <a:rPr lang="ru-RU" sz="1800" kern="100" dirty="0" err="1">
                <a:effectLst/>
                <a:latin typeface="Calibri" panose="020F0502020204030204" pitchFamily="34" charset="0"/>
                <a:ea typeface="Calibri" panose="020F0502020204030204" pitchFamily="34" charset="0"/>
                <a:cs typeface="Arial" panose="020B0604020202020204" pitchFamily="34" charset="0"/>
              </a:rPr>
              <a:t>болюсно</a:t>
            </a:r>
            <a:r>
              <a:rPr lang="ru-RU" sz="1800" kern="100" dirty="0">
                <a:effectLst/>
                <a:latin typeface="Calibri" panose="020F0502020204030204" pitchFamily="34" charset="0"/>
                <a:ea typeface="Calibri" panose="020F0502020204030204" pitchFamily="34" charset="0"/>
                <a:cs typeface="Arial" panose="020B0604020202020204" pitchFamily="34" charset="0"/>
              </a:rPr>
              <a:t> вводить еще одну порцию раствора, если артериальное давление снова упадет. Наконец, следует обратить внимание на предыдущие виды терапии, которые могут требовать контроля или дополнительных вмешательств. Например, время введения последней дозы адреналина или налоксона, наложение трехсторонней повязки, за которой необходимо следить на предмет свертывания крови или ее повреждения, или контроль кровотечения, который может потребовать повторной оценки на предмет продолжения кровотечения. </a:t>
            </a:r>
          </a:p>
        </p:txBody>
      </p:sp>
      <p:sp>
        <p:nvSpPr>
          <p:cNvPr id="4" name="Slide Number Placeholder 3"/>
          <p:cNvSpPr>
            <a:spLocks noGrp="1"/>
          </p:cNvSpPr>
          <p:nvPr>
            <p:ph type="sldNum" sz="quarter" idx="5"/>
          </p:nvPr>
        </p:nvSpPr>
        <p:spPr/>
        <p:txBody>
          <a:bodyPr/>
          <a:lstStyle/>
          <a:p>
            <a:fld id="{32EBEC74-AEC8-466B-8A7C-46BC03990F76}" type="slidenum">
              <a:rPr lang="en-US" smtClean="0"/>
              <a:t>14</a:t>
            </a:fld>
            <a:endParaRPr lang="en-US"/>
          </a:p>
        </p:txBody>
      </p:sp>
    </p:spTree>
    <p:extLst>
      <p:ext uri="{BB962C8B-B14F-4D97-AF65-F5344CB8AC3E}">
        <p14:creationId xmlns:p14="http://schemas.microsoft.com/office/powerpoint/2010/main" val="3729777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a:lnSpc>
                <a:spcPct val="107000"/>
              </a:lnSpc>
              <a:spcAft>
                <a:spcPts val="800"/>
              </a:spcAft>
            </a:pPr>
            <a:endParaRPr lang="en-NZ" sz="1800" kern="100" dirty="0">
              <a:effectLst/>
              <a:latin typeface="Calibri" panose="020F0502020204030204" pitchFamily="34" charset="0"/>
              <a:ea typeface="Calibri" panose="020F0502020204030204" pitchFamily="34" charset="0"/>
              <a:cs typeface="Calibri"/>
            </a:endParaRPr>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71106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ru-RU" sz="1800" kern="100" dirty="0">
                <a:effectLst/>
                <a:latin typeface="Calibri" panose="020F0502020204030204" pitchFamily="34" charset="0"/>
                <a:ea typeface="Calibri" panose="020F0502020204030204" pitchFamily="34" charset="0"/>
                <a:cs typeface="Arial" panose="020B0604020202020204" pitchFamily="34" charset="0"/>
              </a:rPr>
              <a:t>Давайте попрактикуемся. В нашем первом случае речь идет о 22-летнем мужчине, который ехал на мотоцикле и на большой скорости врезался в автомобиль. Его сбросило с мотоцикла, и на нем не было шлема. Его дыхательные пути открыты; дыхание с обеих сторон грудной клетки нормальное; пульс хорошо прощупывается, около 90 ударов в минуту; реагирует только на боль; у него перелом бедра, в открытой ране видна кость; на лбу ссадины. Вы провели иммобилизацию позвоночника, поставили в/в инфузионную систему и наложили шину на перелом. Вы с коллегой доставили его с места происшествия в больницу для передачи поставщику медицинских услуг. </a:t>
            </a:r>
          </a:p>
        </p:txBody>
      </p:sp>
      <p:sp>
        <p:nvSpPr>
          <p:cNvPr id="4" name="Slide Number Placeholder 3"/>
          <p:cNvSpPr>
            <a:spLocks noGrp="1"/>
          </p:cNvSpPr>
          <p:nvPr>
            <p:ph type="sldNum" sz="quarter" idx="5"/>
          </p:nvPr>
        </p:nvSpPr>
        <p:spPr/>
        <p:txBody>
          <a:bodyPr/>
          <a:lstStyle/>
          <a:p>
            <a:fld id="{32EBEC74-AEC8-466B-8A7C-46BC03990F76}" type="slidenum">
              <a:rPr lang="en-US" smtClean="0"/>
              <a:t>16</a:t>
            </a:fld>
            <a:endParaRPr lang="en-US"/>
          </a:p>
        </p:txBody>
      </p:sp>
    </p:spTree>
    <p:extLst>
      <p:ext uri="{BB962C8B-B14F-4D97-AF65-F5344CB8AC3E}">
        <p14:creationId xmlns:p14="http://schemas.microsoft.com/office/powerpoint/2010/main" val="3844708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ru-RU" sz="1800" kern="100" dirty="0">
                <a:effectLst/>
                <a:latin typeface="Calibri" panose="020F0502020204030204" pitchFamily="34" charset="0"/>
                <a:ea typeface="Calibri" panose="020F0502020204030204" pitchFamily="34" charset="0"/>
                <a:cs typeface="Arial" panose="020B0604020202020204" pitchFamily="34" charset="0"/>
              </a:rPr>
              <a:t>Рассмотрите ключевые компоненты передачи по методике SBAR, которые вы могли бы предоставить новой бригаде, передавая ей ведение этого пациента. Не забудьте сообщить о ситуации, предоставить общую информацию, дать свою оценку и рекомендации. На этом слайде показаны некоторые ключевые особенности данного случая. </a:t>
            </a:r>
          </a:p>
        </p:txBody>
      </p:sp>
      <p:sp>
        <p:nvSpPr>
          <p:cNvPr id="4" name="Slide Number Placeholder 3"/>
          <p:cNvSpPr>
            <a:spLocks noGrp="1"/>
          </p:cNvSpPr>
          <p:nvPr>
            <p:ph type="sldNum" sz="quarter" idx="5"/>
          </p:nvPr>
        </p:nvSpPr>
        <p:spPr/>
        <p:txBody>
          <a:bodyPr/>
          <a:lstStyle/>
          <a:p>
            <a:fld id="{32EBEC74-AEC8-466B-8A7C-46BC03990F76}" type="slidenum">
              <a:rPr lang="en-US" smtClean="0"/>
              <a:t>17</a:t>
            </a:fld>
            <a:endParaRPr lang="en-US"/>
          </a:p>
        </p:txBody>
      </p:sp>
    </p:spTree>
    <p:extLst>
      <p:ext uri="{BB962C8B-B14F-4D97-AF65-F5344CB8AC3E}">
        <p14:creationId xmlns:p14="http://schemas.microsoft.com/office/powerpoint/2010/main" val="190064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ru-RU" sz="1800" kern="100" dirty="0">
                <a:effectLst/>
                <a:latin typeface="Calibri" panose="020F0502020204030204" pitchFamily="34" charset="0"/>
                <a:ea typeface="Calibri" panose="020F0502020204030204" pitchFamily="34" charset="0"/>
                <a:cs typeface="Arial" panose="020B0604020202020204" pitchFamily="34" charset="0"/>
              </a:rPr>
              <a:t>Пожалуйста, уделите время и рассмотрите ключевые компоненты передачи по методике SBAR, которые вы могли бы предоставить новой бригаде, передавая ей ведение этого пациента. Не забудьте сообщить о ситуации, предоставить общую информацию, дать свою оценку и рекомендации. Прежде чем перейти к следующему слайду, уделите несколько минут и запишите информацию по методике SBAR, которую вы бы предоставили новой бригаде, передавая ей ведение этого пациента. </a:t>
            </a:r>
          </a:p>
        </p:txBody>
      </p:sp>
      <p:sp>
        <p:nvSpPr>
          <p:cNvPr id="4" name="Slide Number Placeholder 3"/>
          <p:cNvSpPr>
            <a:spLocks noGrp="1"/>
          </p:cNvSpPr>
          <p:nvPr>
            <p:ph type="sldNum" sz="quarter" idx="5"/>
          </p:nvPr>
        </p:nvSpPr>
        <p:spPr/>
        <p:txBody>
          <a:bodyPr/>
          <a:lstStyle/>
          <a:p>
            <a:fld id="{32EBEC74-AEC8-466B-8A7C-46BC03990F76}" type="slidenum">
              <a:rPr lang="en-US" smtClean="0"/>
              <a:t>18</a:t>
            </a:fld>
            <a:endParaRPr lang="en-US"/>
          </a:p>
        </p:txBody>
      </p:sp>
    </p:spTree>
    <p:extLst>
      <p:ext uri="{BB962C8B-B14F-4D97-AF65-F5344CB8AC3E}">
        <p14:creationId xmlns:p14="http://schemas.microsoft.com/office/powerpoint/2010/main" val="890118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ru-RU" sz="1800" kern="100" dirty="0">
                <a:effectLst/>
                <a:latin typeface="Calibri" panose="020F0502020204030204" pitchFamily="34" charset="0"/>
                <a:ea typeface="Calibri" panose="020F0502020204030204" pitchFamily="34" charset="0"/>
                <a:cs typeface="Arial" panose="020B0604020202020204" pitchFamily="34" charset="0"/>
              </a:rPr>
              <a:t>Основные компоненты передачи по методике SBAR могут включать следующее: Это мужчина 22-х лет, который попал в аварию на мотоцикле, двигаясь на высокой скорости. На нем не было шлема и его выбросило с мотоцикла.  Он реагирует только на боль, у него признаки травмы головы и открытый перелом бедра. В настоящее время у него сохраняется проходимость дыхательных путей, дыхание не затруднено, признаков шока нет. Мы провели иммобилизацию позвоночника, поставили в/в инфузию и наложили шину на перелом. Нас беспокоит нарушение сознания; из-за его измененного психического состояния мы не можем сказать, есть ли у него травма позвоночника, мы также опасаемся осложнений после открытого перелома бедра. Мы переводим его для хирургического лечения и дальнейшего неврологического обследования. Необходимо поддерживать спинальную иммобилизацию, внимательно следить за состоянием дыхательных путей и психическим состоянием пациента, а также наблюдать за ним на предмет усиления кровотечения или развития признаков шока. В этом примере SBAR кратко описывается ситуация с пациентом, приводится краткая история болезни, а затем дается оценка состояния пациента. Затем следуют рекомендации, которые могут включать объяснение необходимости перевода пациента, проведенные вмешательства, опасения по поводу состояния пациента и рекомендации по текущему наблюдению.</a:t>
            </a:r>
          </a:p>
          <a:p>
            <a:endParaRPr lang="en-US" dirty="0"/>
          </a:p>
        </p:txBody>
      </p:sp>
      <p:sp>
        <p:nvSpPr>
          <p:cNvPr id="4" name="Slide Number Placeholder 3"/>
          <p:cNvSpPr>
            <a:spLocks noGrp="1"/>
          </p:cNvSpPr>
          <p:nvPr>
            <p:ph type="sldNum" sz="quarter" idx="5"/>
          </p:nvPr>
        </p:nvSpPr>
        <p:spPr/>
        <p:txBody>
          <a:bodyPr/>
          <a:lstStyle/>
          <a:p>
            <a:fld id="{32EBEC74-AEC8-466B-8A7C-46BC03990F76}" type="slidenum">
              <a:rPr lang="en-US" smtClean="0"/>
              <a:t>19</a:t>
            </a:fld>
            <a:endParaRPr lang="en-US"/>
          </a:p>
        </p:txBody>
      </p:sp>
    </p:spTree>
    <p:extLst>
      <p:ext uri="{BB962C8B-B14F-4D97-AF65-F5344CB8AC3E}">
        <p14:creationId xmlns:p14="http://schemas.microsoft.com/office/powerpoint/2010/main" val="94734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ru-RU" sz="1800" kern="100" dirty="0">
                <a:effectLst/>
                <a:latin typeface="Calibri" panose="020F0502020204030204" pitchFamily="34" charset="0"/>
                <a:ea typeface="Calibri" panose="020F0502020204030204" pitchFamily="34" charset="0"/>
                <a:cs typeface="Arial" panose="020B0604020202020204" pitchFamily="34" charset="0"/>
              </a:rPr>
              <a:t>К концу презентации вы сможете: понимать этапы перевода пациентов, включая планирование места назначения, транспортировку и передачу пациента, а также использовать модель SBAR для передачи пациента.</a:t>
            </a:r>
          </a:p>
          <a:p>
            <a:pPr marL="0" marR="0">
              <a:lnSpc>
                <a:spcPct val="107000"/>
              </a:lnSpc>
              <a:spcBef>
                <a:spcPts val="0"/>
              </a:spcBef>
              <a:spcAft>
                <a:spcPts val="800"/>
              </a:spcAft>
            </a:pPr>
            <a:r>
              <a:rPr lang="en-NZ" sz="18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ru-RU" sz="1800" kern="100" dirty="0">
                <a:effectLst/>
                <a:latin typeface="Calibri" panose="020F0502020204030204" pitchFamily="34" charset="0"/>
                <a:ea typeface="Calibri" panose="020F0502020204030204" pitchFamily="34" charset="0"/>
                <a:cs typeface="Arial" panose="020B0604020202020204" pitchFamily="34" charset="0"/>
              </a:rPr>
              <a:t>Мы обсудим ключевые вопросы, возникающие при передаче пациента между медицинскими бригадами и перемещении пациентов между учреждениями. Перевод пациента может быть очень опасным моментом из-за недопонимания или ошибок в коммуникации между бригадами, а состояние пациента может ухудшиться во время перемещения между учреждениями. Очень важно иметь четкий стиль общения и подход к переводу и передаче пациента. </a:t>
            </a:r>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48987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ru-RU" sz="1800" kern="100" dirty="0">
                <a:effectLst/>
                <a:latin typeface="Calibri" panose="020F0502020204030204" pitchFamily="34" charset="0"/>
                <a:ea typeface="Calibri" panose="020F0502020204030204" pitchFamily="34" charset="0"/>
                <a:cs typeface="Arial" panose="020B0604020202020204" pitchFamily="34" charset="0"/>
              </a:rPr>
              <a:t>Давайте потренируемся на другом примере. У 14-летней девочки был приступ судорог / конвульсий в школе. Ее привезли к вам ее учителя, потому что судороги не прекращались. </a:t>
            </a:r>
          </a:p>
          <a:p>
            <a:pPr>
              <a:lnSpc>
                <a:spcPct val="107000"/>
              </a:lnSpc>
              <a:spcAft>
                <a:spcPts val="800"/>
              </a:spcAft>
            </a:pPr>
            <a:r>
              <a:rPr lang="ru-RU" sz="1800" kern="100" dirty="0">
                <a:effectLst/>
                <a:latin typeface="Calibri" panose="020F0502020204030204" pitchFamily="34" charset="0"/>
                <a:ea typeface="Calibri" panose="020F0502020204030204" pitchFamily="34" charset="0"/>
                <a:cs typeface="Arial" panose="020B0604020202020204" pitchFamily="34" charset="0"/>
              </a:rPr>
              <a:t>Вы ввели бензодиазепин, что привело к прекращению судорог. После этого вы смогли провести обследование по алгоритму ABCDE, а затем полное обследование с головы до ног. У нее нет лихорадки, нормальная частота сердечных сокращений, артериальное давление и частота дыхания. Она реагирует на голос. У нее прикушен язык, и она обмочилась; других повреждений и сыпи у нее нет.</a:t>
            </a:r>
          </a:p>
        </p:txBody>
      </p:sp>
      <p:sp>
        <p:nvSpPr>
          <p:cNvPr id="4" name="Slide Number Placeholder 3"/>
          <p:cNvSpPr>
            <a:spLocks noGrp="1"/>
          </p:cNvSpPr>
          <p:nvPr>
            <p:ph type="sldNum" sz="quarter" idx="5"/>
          </p:nvPr>
        </p:nvSpPr>
        <p:spPr/>
        <p:txBody>
          <a:bodyPr/>
          <a:lstStyle/>
          <a:p>
            <a:fld id="{32EBEC74-AEC8-466B-8A7C-46BC03990F76}" type="slidenum">
              <a:rPr lang="en-US" smtClean="0"/>
              <a:t>20</a:t>
            </a:fld>
            <a:endParaRPr lang="en-US"/>
          </a:p>
        </p:txBody>
      </p:sp>
    </p:spTree>
    <p:extLst>
      <p:ext uri="{BB962C8B-B14F-4D97-AF65-F5344CB8AC3E}">
        <p14:creationId xmlns:p14="http://schemas.microsoft.com/office/powerpoint/2010/main" val="642004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ru-RU" sz="1800" kern="100" dirty="0">
                <a:effectLst/>
                <a:latin typeface="Calibri" panose="020F0502020204030204" pitchFamily="34" charset="0"/>
                <a:ea typeface="Calibri" panose="020F0502020204030204" pitchFamily="34" charset="0"/>
                <a:cs typeface="Arial" panose="020B0604020202020204" pitchFamily="34" charset="0"/>
              </a:rPr>
              <a:t>Рассмотрите ключевые компоненты передачи по методике SBAR, которые вы могли бы предоставить новой бригаде, передавая ей ведение этого пациента. Не забудьте сообщить о ситуации, предоставить общую информацию, дать свою оценку и рекомендации. На этом слайде показаны некоторые ключевые особенности данного случая. </a:t>
            </a:r>
          </a:p>
        </p:txBody>
      </p:sp>
      <p:sp>
        <p:nvSpPr>
          <p:cNvPr id="4" name="Slide Number Placeholder 3"/>
          <p:cNvSpPr>
            <a:spLocks noGrp="1"/>
          </p:cNvSpPr>
          <p:nvPr>
            <p:ph type="sldNum" sz="quarter" idx="5"/>
          </p:nvPr>
        </p:nvSpPr>
        <p:spPr/>
        <p:txBody>
          <a:bodyPr/>
          <a:lstStyle/>
          <a:p>
            <a:fld id="{32EBEC74-AEC8-466B-8A7C-46BC03990F76}" type="slidenum">
              <a:rPr lang="en-US" smtClean="0"/>
              <a:t>21</a:t>
            </a:fld>
            <a:endParaRPr lang="en-US"/>
          </a:p>
        </p:txBody>
      </p:sp>
    </p:spTree>
    <p:extLst>
      <p:ext uri="{BB962C8B-B14F-4D97-AF65-F5344CB8AC3E}">
        <p14:creationId xmlns:p14="http://schemas.microsoft.com/office/powerpoint/2010/main" val="1054262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ru-RU" sz="1800" kern="100" dirty="0">
                <a:effectLst/>
                <a:latin typeface="Calibri" panose="020F0502020204030204" pitchFamily="34" charset="0"/>
                <a:ea typeface="Calibri" panose="020F0502020204030204" pitchFamily="34" charset="0"/>
                <a:cs typeface="Arial" panose="020B0604020202020204" pitchFamily="34" charset="0"/>
              </a:rPr>
              <a:t>Пожалуйста, уделите время и рассмотрите ключевые компоненты передачи по методике SBAR, которые вы могли бы предоставить новой бригаде, передавая ей ведение этого пациента. Не забудьте сообщить о ситуации, предоставить общую информацию, дать свою оценку и рекомендации. Прежде чем перейти к следующему слайду, уделите несколько минут и запишите информацию по методике SBAR, которую вы бы предоставили новой бригаде, передавая ей ведение этого пациента. </a:t>
            </a:r>
          </a:p>
        </p:txBody>
      </p:sp>
      <p:sp>
        <p:nvSpPr>
          <p:cNvPr id="4" name="Slide Number Placeholder 3"/>
          <p:cNvSpPr>
            <a:spLocks noGrp="1"/>
          </p:cNvSpPr>
          <p:nvPr>
            <p:ph type="sldNum" sz="quarter" idx="5"/>
          </p:nvPr>
        </p:nvSpPr>
        <p:spPr/>
        <p:txBody>
          <a:bodyPr/>
          <a:lstStyle/>
          <a:p>
            <a:fld id="{32EBEC74-AEC8-466B-8A7C-46BC03990F76}" type="slidenum">
              <a:rPr lang="en-US" smtClean="0"/>
              <a:t>22</a:t>
            </a:fld>
            <a:endParaRPr lang="en-US"/>
          </a:p>
        </p:txBody>
      </p:sp>
    </p:spTree>
    <p:extLst>
      <p:ext uri="{BB962C8B-B14F-4D97-AF65-F5344CB8AC3E}">
        <p14:creationId xmlns:p14="http://schemas.microsoft.com/office/powerpoint/2010/main" val="523193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ru-RU" sz="1800" kern="100" dirty="0">
                <a:effectLst/>
                <a:latin typeface="Calibri" panose="020F0502020204030204" pitchFamily="34" charset="0"/>
                <a:ea typeface="Calibri" panose="020F0502020204030204" pitchFamily="34" charset="0"/>
                <a:cs typeface="Arial" panose="020B0604020202020204" pitchFamily="34" charset="0"/>
              </a:rPr>
              <a:t>Основные компоненты передачи по методике SBAR могут включать следующее: </a:t>
            </a:r>
          </a:p>
          <a:p>
            <a:pPr>
              <a:lnSpc>
                <a:spcPct val="107000"/>
              </a:lnSpc>
              <a:spcAft>
                <a:spcPts val="800"/>
              </a:spcAft>
            </a:pPr>
            <a:r>
              <a:rPr lang="ru-RU" sz="1800" kern="100" dirty="0">
                <a:effectLst/>
                <a:latin typeface="Calibri" panose="020F0502020204030204" pitchFamily="34" charset="0"/>
                <a:ea typeface="Calibri" panose="020F0502020204030204" pitchFamily="34" charset="0"/>
                <a:cs typeface="Arial" panose="020B0604020202020204" pitchFamily="34" charset="0"/>
              </a:rPr>
              <a:t>Это 14-летняя девочка, у которой был затяжной судорожный припадок, она билась в конвульсиях при поступлении; судороги были остановлены одной дозой диазепама 10 мг, и сейчас она остается сонной, у нее нормальные показатели жизнедеятельности и нет лихорадки. Ее переводят для дальнейшего обследования в связи с припадком. Следите за проходимостью дыхательных путей, так как она получила седативные препараты (диазепам).</a:t>
            </a:r>
          </a:p>
        </p:txBody>
      </p:sp>
      <p:sp>
        <p:nvSpPr>
          <p:cNvPr id="4" name="Slide Number Placeholder 3"/>
          <p:cNvSpPr>
            <a:spLocks noGrp="1"/>
          </p:cNvSpPr>
          <p:nvPr>
            <p:ph type="sldNum" sz="quarter" idx="5"/>
          </p:nvPr>
        </p:nvSpPr>
        <p:spPr/>
        <p:txBody>
          <a:bodyPr/>
          <a:lstStyle/>
          <a:p>
            <a:fld id="{32EBEC74-AEC8-466B-8A7C-46BC03990F76}" type="slidenum">
              <a:rPr lang="en-US" smtClean="0"/>
              <a:t>23</a:t>
            </a:fld>
            <a:endParaRPr lang="en-US"/>
          </a:p>
        </p:txBody>
      </p:sp>
    </p:spTree>
    <p:extLst>
      <p:ext uri="{BB962C8B-B14F-4D97-AF65-F5344CB8AC3E}">
        <p14:creationId xmlns:p14="http://schemas.microsoft.com/office/powerpoint/2010/main" val="2064067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ru-RU" sz="1800" kern="100" dirty="0">
                <a:effectLst/>
                <a:latin typeface="Calibri" panose="020F0502020204030204" pitchFamily="34" charset="0"/>
                <a:ea typeface="Calibri" panose="020F0502020204030204" pitchFamily="34" charset="0"/>
                <a:cs typeface="Arial" panose="020B0604020202020204" pitchFamily="34" charset="0"/>
              </a:rPr>
              <a:t>Давайте потренируемся на другом примере. У 75-летнего мужчины появилась боль в груди, когда он шел домой с рынка. Его привезли к вам на такси. Он говорит, что боль в груди началась 30 минут назад и ощущалась как сильное давление в центре груди. У него нет аллергии. Он принимает препарат от артериального давления, но не может вспомнить его название. 2 года назад у него случился сердечный приступ, который по ощущениям был очень похож на ту боль, которую он испытывал сегодня. Его последний прием пищи был 6 часов назад. Боль началась, когда он шел домой, неся несколько тяжелых сумок, хотя сейчас боли нет. Показатели жизнедеятельности, результаты обследования по алгоритму ABCDE и осмотра с головы до ног в норме. Вы дали пациенту аспирин и установили в/в инфузионную систему, а теперь передадите его старшему медработнику.</a:t>
            </a:r>
          </a:p>
          <a:p>
            <a:endParaRPr lang="en-US" dirty="0">
              <a:cs typeface="Calibri"/>
            </a:endParaRPr>
          </a:p>
        </p:txBody>
      </p:sp>
      <p:sp>
        <p:nvSpPr>
          <p:cNvPr id="4" name="Slide Number Placeholder 3"/>
          <p:cNvSpPr>
            <a:spLocks noGrp="1"/>
          </p:cNvSpPr>
          <p:nvPr>
            <p:ph type="sldNum" sz="quarter" idx="5"/>
          </p:nvPr>
        </p:nvSpPr>
        <p:spPr/>
        <p:txBody>
          <a:bodyPr/>
          <a:lstStyle/>
          <a:p>
            <a:fld id="{32EBEC74-AEC8-466B-8A7C-46BC03990F76}" type="slidenum">
              <a:rPr lang="en-US" smtClean="0"/>
              <a:t>24</a:t>
            </a:fld>
            <a:endParaRPr lang="en-US"/>
          </a:p>
        </p:txBody>
      </p:sp>
    </p:spTree>
    <p:extLst>
      <p:ext uri="{BB962C8B-B14F-4D97-AF65-F5344CB8AC3E}">
        <p14:creationId xmlns:p14="http://schemas.microsoft.com/office/powerpoint/2010/main" val="1301491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ru-RU" sz="1800" kern="100" dirty="0">
                <a:effectLst/>
                <a:latin typeface="Calibri" panose="020F0502020204030204" pitchFamily="34" charset="0"/>
                <a:ea typeface="Calibri" panose="020F0502020204030204" pitchFamily="34" charset="0"/>
                <a:cs typeface="Arial" panose="020B0604020202020204" pitchFamily="34" charset="0"/>
              </a:rPr>
              <a:t>Рассмотрите ключевые компоненты передачи по методике SBAR, которые вы могли бы предоставить новой бригаде, передавая ей ведение этого пациента. Не забудьте сообщить о ситуации, предоставить общую информацию, дать свою оценку и рекомендации. На этом слайде показаны некоторые ключевые особенности данного случая. </a:t>
            </a:r>
          </a:p>
          <a:p>
            <a:endParaRPr lang="en-US" dirty="0">
              <a:cs typeface="Calibri"/>
            </a:endParaRPr>
          </a:p>
        </p:txBody>
      </p:sp>
      <p:sp>
        <p:nvSpPr>
          <p:cNvPr id="4" name="Slide Number Placeholder 3"/>
          <p:cNvSpPr>
            <a:spLocks noGrp="1"/>
          </p:cNvSpPr>
          <p:nvPr>
            <p:ph type="sldNum" sz="quarter" idx="5"/>
          </p:nvPr>
        </p:nvSpPr>
        <p:spPr/>
        <p:txBody>
          <a:bodyPr/>
          <a:lstStyle/>
          <a:p>
            <a:fld id="{32EBEC74-AEC8-466B-8A7C-46BC03990F76}" type="slidenum">
              <a:rPr lang="en-US" smtClean="0"/>
              <a:t>25</a:t>
            </a:fld>
            <a:endParaRPr lang="en-US"/>
          </a:p>
        </p:txBody>
      </p:sp>
    </p:spTree>
    <p:extLst>
      <p:ext uri="{BB962C8B-B14F-4D97-AF65-F5344CB8AC3E}">
        <p14:creationId xmlns:p14="http://schemas.microsoft.com/office/powerpoint/2010/main" val="21904768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ru-RU" sz="1800" kern="100" dirty="0">
                <a:effectLst/>
                <a:latin typeface="Calibri" panose="020F0502020204030204" pitchFamily="34" charset="0"/>
                <a:ea typeface="Calibri" panose="020F0502020204030204" pitchFamily="34" charset="0"/>
                <a:cs typeface="Arial" panose="020B0604020202020204" pitchFamily="34" charset="0"/>
              </a:rPr>
              <a:t>Пожалуйста, уделите время и рассмотрите ключевые компоненты передачи по методике SBAR, которые вы могли бы предоставить новой бригаде, передавая ей ведение этого пациента. Не забудьте сообщить о ситуации, предоставить общую информацию, дать свою оценку и рекомендации. Прежде чем перейти к следующему слайду, уделите несколько минут и запишите информацию по методике SBAR, которую вы бы предоставили новой бригаде, передавая ей ведение этого пациента. </a:t>
            </a:r>
          </a:p>
        </p:txBody>
      </p:sp>
      <p:sp>
        <p:nvSpPr>
          <p:cNvPr id="4" name="Slide Number Placeholder 3"/>
          <p:cNvSpPr>
            <a:spLocks noGrp="1"/>
          </p:cNvSpPr>
          <p:nvPr>
            <p:ph type="sldNum" sz="quarter" idx="5"/>
          </p:nvPr>
        </p:nvSpPr>
        <p:spPr/>
        <p:txBody>
          <a:bodyPr/>
          <a:lstStyle/>
          <a:p>
            <a:fld id="{32EBEC74-AEC8-466B-8A7C-46BC03990F76}" type="slidenum">
              <a:rPr lang="en-US" smtClean="0"/>
              <a:t>26</a:t>
            </a:fld>
            <a:endParaRPr lang="en-US"/>
          </a:p>
        </p:txBody>
      </p:sp>
    </p:spTree>
    <p:extLst>
      <p:ext uri="{BB962C8B-B14F-4D97-AF65-F5344CB8AC3E}">
        <p14:creationId xmlns:p14="http://schemas.microsoft.com/office/powerpoint/2010/main" val="1483775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ru-RU" sz="1800" kern="100" dirty="0">
                <a:effectLst/>
                <a:latin typeface="Calibri" panose="020F0502020204030204" pitchFamily="34" charset="0"/>
                <a:ea typeface="Calibri" panose="020F0502020204030204" pitchFamily="34" charset="0"/>
                <a:cs typeface="Arial" panose="020B0604020202020204" pitchFamily="34" charset="0"/>
              </a:rPr>
              <a:t>Основные компоненты передачи по методике SBAR могут включать следующее: Это мужчина 75 лет с инфарктом в анамнезе, у которого появились боли в груди, похожие на те, что были при предыдущем инфаркте. Боль началась во время ходьбы и продолжалась более 30 минут, но теперь исчезла. Он получил аспирин и подключен к инфузионной системе. Меня беспокоит, что у него могут быть проблемы с сердцем. Его следует наблюдать на предмет изменений в ABCDE или возобновления боли в груди.</a:t>
            </a:r>
          </a:p>
        </p:txBody>
      </p:sp>
      <p:sp>
        <p:nvSpPr>
          <p:cNvPr id="4" name="Slide Number Placeholder 3"/>
          <p:cNvSpPr>
            <a:spLocks noGrp="1"/>
          </p:cNvSpPr>
          <p:nvPr>
            <p:ph type="sldNum" sz="quarter" idx="5"/>
          </p:nvPr>
        </p:nvSpPr>
        <p:spPr/>
        <p:txBody>
          <a:bodyPr/>
          <a:lstStyle/>
          <a:p>
            <a:fld id="{32EBEC74-AEC8-466B-8A7C-46BC03990F76}" type="slidenum">
              <a:rPr lang="en-US" smtClean="0"/>
              <a:t>27</a:t>
            </a:fld>
            <a:endParaRPr lang="en-US"/>
          </a:p>
        </p:txBody>
      </p:sp>
    </p:spTree>
    <p:extLst>
      <p:ext uri="{BB962C8B-B14F-4D97-AF65-F5344CB8AC3E}">
        <p14:creationId xmlns:p14="http://schemas.microsoft.com/office/powerpoint/2010/main" val="9261023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a:lnSpc>
                <a:spcPct val="107000"/>
              </a:lnSpc>
              <a:spcAft>
                <a:spcPts val="800"/>
              </a:spcAft>
            </a:pPr>
            <a:r>
              <a:rPr lang="ru-RU" sz="1800" kern="100" dirty="0">
                <a:effectLst/>
                <a:latin typeface="Calibri" panose="020F0502020204030204" pitchFamily="34" charset="0"/>
                <a:ea typeface="Calibri" panose="020F0502020204030204" pitchFamily="34" charset="0"/>
                <a:cs typeface="Arial" panose="020B0604020202020204" pitchFamily="34" charset="0"/>
              </a:rPr>
              <a:t>Есть ли у вас вопросы о переводе / передаче пациента?</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45855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ru-RU" sz="1800" kern="100" dirty="0">
                <a:effectLst/>
                <a:latin typeface="Calibri" panose="020F0502020204030204" pitchFamily="34" charset="0"/>
                <a:ea typeface="Calibri" panose="020F0502020204030204" pitchFamily="34" charset="0"/>
                <a:cs typeface="Arial" panose="020B0604020202020204" pitchFamily="34" charset="0"/>
              </a:rPr>
              <a:t>Перевод пациентов – важная и жизненно необходимая часть вашей работы в качестве поставщика услуг экстренной помощи. Для обеспечения наличия достаточных ресурсов в пункте назначения важно соответствующее планирование. В идеале у вас должна быть возможность связаться с пунктом назначения и принимающей бригадой для обсуждения пациента. При транспортировке пациента должны присутствовать как минимум два человека: один – за рулем, другой – постоянно находится рядом с пациентом, обеспечивая постоянный мониторинг и возможные вмешательства. Хорошо организованная и оперативная передача пациента имеет решающее значение для обеспечения надлежащего ухода за ним. Передача пациентов должна проводиться стандартным образом с использованием метода SBAR – ситуация, общая информация, оценка и рекомендации. </a:t>
            </a:r>
          </a:p>
        </p:txBody>
      </p:sp>
      <p:sp>
        <p:nvSpPr>
          <p:cNvPr id="4" name="Slide Number Placeholder 3"/>
          <p:cNvSpPr>
            <a:spLocks noGrp="1"/>
          </p:cNvSpPr>
          <p:nvPr>
            <p:ph type="sldNum" sz="quarter" idx="5"/>
          </p:nvPr>
        </p:nvSpPr>
        <p:spPr/>
        <p:txBody>
          <a:bodyPr/>
          <a:lstStyle/>
          <a:p>
            <a:fld id="{32EBEC74-AEC8-466B-8A7C-46BC03990F76}" type="slidenum">
              <a:rPr lang="en-US" smtClean="0"/>
              <a:t>29</a:t>
            </a:fld>
            <a:endParaRPr lang="en-US"/>
          </a:p>
        </p:txBody>
      </p:sp>
    </p:spTree>
    <p:extLst>
      <p:ext uri="{BB962C8B-B14F-4D97-AF65-F5344CB8AC3E}">
        <p14:creationId xmlns:p14="http://schemas.microsoft.com/office/powerpoint/2010/main" val="2159238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ru-RU" sz="1800" kern="100" dirty="0">
                <a:effectLst/>
                <a:latin typeface="Calibri" panose="020F0502020204030204" pitchFamily="34" charset="0"/>
                <a:ea typeface="Calibri" panose="020F0502020204030204" pitchFamily="34" charset="0"/>
                <a:cs typeface="Arial" panose="020B0604020202020204" pitchFamily="34" charset="0"/>
              </a:rPr>
              <a:t>Базовый курс по оказанию экстренной помощи разработан для использования в полевых условиях, на скорой помощи и в медицинских учреждениях. Многие из вас будут переводить пациентов в учреждения более высокого уровня для оказания дополнительной помощи или предоставления ресурсов, и именно поэтому мы должны уделить время тому, как правильно и безопасно переводить пациентов. </a:t>
            </a:r>
          </a:p>
          <a:p>
            <a:pPr>
              <a:lnSpc>
                <a:spcPct val="107000"/>
              </a:lnSpc>
              <a:spcAft>
                <a:spcPts val="800"/>
              </a:spcAft>
            </a:pPr>
            <a:r>
              <a:rPr lang="ru-RU" sz="1800" kern="100" dirty="0">
                <a:effectLst/>
                <a:latin typeface="Calibri" panose="020F0502020204030204" pitchFamily="34" charset="0"/>
                <a:ea typeface="Calibri" panose="020F0502020204030204" pitchFamily="34" charset="0"/>
                <a:cs typeface="Arial" panose="020B0604020202020204" pitchFamily="34" charset="0"/>
              </a:rPr>
              <a:t>Передача пациента состоит из трех основных этапов. </a:t>
            </a:r>
          </a:p>
          <a:p>
            <a:pPr>
              <a:lnSpc>
                <a:spcPct val="107000"/>
              </a:lnSpc>
              <a:spcAft>
                <a:spcPts val="800"/>
              </a:spcAft>
            </a:pPr>
            <a:r>
              <a:rPr lang="ru-RU" sz="1800" kern="100" dirty="0">
                <a:effectLst/>
                <a:latin typeface="Calibri" panose="020F0502020204030204" pitchFamily="34" charset="0"/>
                <a:ea typeface="Calibri" panose="020F0502020204030204" pitchFamily="34" charset="0"/>
                <a:cs typeface="Arial" panose="020B0604020202020204" pitchFamily="34" charset="0"/>
              </a:rPr>
              <a:t>Первый этап – это планирование пункта назначения, то есть решение, куда лучше всего направить пациента, второй – собственно физическая транспортировка, а третий – передача пациента новой бригаде, которая возьмет на себя оказание помощи пациенту. </a:t>
            </a:r>
          </a:p>
        </p:txBody>
      </p:sp>
      <p:sp>
        <p:nvSpPr>
          <p:cNvPr id="4" name="Slide Number Placeholder 3"/>
          <p:cNvSpPr>
            <a:spLocks noGrp="1"/>
          </p:cNvSpPr>
          <p:nvPr>
            <p:ph type="sldNum" sz="quarter" idx="5"/>
          </p:nvPr>
        </p:nvSpPr>
        <p:spPr/>
        <p:txBody>
          <a:bodyPr/>
          <a:lstStyle/>
          <a:p>
            <a:fld id="{32EBEC74-AEC8-466B-8A7C-46BC03990F76}" type="slidenum">
              <a:rPr lang="en-US" smtClean="0"/>
              <a:t>3</a:t>
            </a:fld>
            <a:endParaRPr lang="en-US"/>
          </a:p>
        </p:txBody>
      </p:sp>
    </p:spTree>
    <p:extLst>
      <p:ext uri="{BB962C8B-B14F-4D97-AF65-F5344CB8AC3E}">
        <p14:creationId xmlns:p14="http://schemas.microsoft.com/office/powerpoint/2010/main" val="911746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ru-RU" sz="1800" kern="100" dirty="0">
                <a:effectLst/>
                <a:latin typeface="Calibri" panose="020F0502020204030204" pitchFamily="34" charset="0"/>
                <a:ea typeface="Calibri" panose="020F0502020204030204" pitchFamily="34" charset="0"/>
                <a:cs typeface="Arial" panose="020B0604020202020204" pitchFamily="34" charset="0"/>
              </a:rPr>
              <a:t>При планировании пункта назначения важно быть уверенным, что вы направляетесь в правильное и наиболее подходящее место. Если вы работаете в полевых условиях, это может быть ближайшее медицинское учреждение, где можно оказать экстренную помощь. Если вы являетесь поставщиком медицинских услуг на базе учреждения, это может быть другое учреждение со специализированными медицинскими услугами или ресурсами, такими как кардиологическая, акушерская или нейрохирургическая помощь. Пунктом назначения также может быть другой уровень общего профиля в одном и том же учреждении. Примеры могут быть следующими: перевод пациента в отделение интенсивной терапии в той же больнице, беременная женщина, которую необходимо перевести из отделения экстренной помощи в акушерское отделение, или критический пациент в отделении экстренной помощи, которого необходимо перевести в операционную.</a:t>
            </a:r>
          </a:p>
          <a:p>
            <a:pPr>
              <a:lnSpc>
                <a:spcPct val="107000"/>
              </a:lnSpc>
              <a:spcAft>
                <a:spcPts val="800"/>
              </a:spcAft>
            </a:pPr>
            <a:r>
              <a:rPr lang="ru-RU" sz="1800" kern="100" dirty="0">
                <a:effectLst/>
                <a:latin typeface="Calibri" panose="020F0502020204030204" pitchFamily="34" charset="0"/>
                <a:ea typeface="Calibri" panose="020F0502020204030204" pitchFamily="34" charset="0"/>
                <a:cs typeface="Arial" panose="020B0604020202020204" pitchFamily="34" charset="0"/>
              </a:rPr>
              <a:t>Наша задача – обеспечить безопасное перемещение пациента, даже если оно будет коротким или в пределах одного учреждения. </a:t>
            </a:r>
          </a:p>
          <a:p>
            <a:endParaRPr lang="en-US" dirty="0"/>
          </a:p>
        </p:txBody>
      </p:sp>
      <p:sp>
        <p:nvSpPr>
          <p:cNvPr id="4" name="Slide Number Placeholder 3"/>
          <p:cNvSpPr>
            <a:spLocks noGrp="1"/>
          </p:cNvSpPr>
          <p:nvPr>
            <p:ph type="sldNum" sz="quarter" idx="5"/>
          </p:nvPr>
        </p:nvSpPr>
        <p:spPr/>
        <p:txBody>
          <a:bodyPr/>
          <a:lstStyle/>
          <a:p>
            <a:fld id="{32EBEC74-AEC8-466B-8A7C-46BC03990F76}" type="slidenum">
              <a:rPr lang="en-US" smtClean="0"/>
              <a:t>4</a:t>
            </a:fld>
            <a:endParaRPr lang="en-US"/>
          </a:p>
        </p:txBody>
      </p:sp>
    </p:spTree>
    <p:extLst>
      <p:ext uri="{BB962C8B-B14F-4D97-AF65-F5344CB8AC3E}">
        <p14:creationId xmlns:p14="http://schemas.microsoft.com/office/powerpoint/2010/main" val="1041848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ru-RU" sz="1800" kern="100" dirty="0">
                <a:effectLst/>
                <a:latin typeface="Calibri" panose="020F0502020204030204" pitchFamily="34" charset="0"/>
                <a:ea typeface="Calibri" panose="020F0502020204030204" pitchFamily="34" charset="0"/>
                <a:cs typeface="Arial" panose="020B0604020202020204" pitchFamily="34" charset="0"/>
              </a:rPr>
              <a:t>При планировании пункта назначения всегда следите за тем, чтобы уровень услуг в пункте назначения соответствовал потребностям пациента. Например, если пациент нуждается в хирургической процедуре, убедитесь, что в пункте назначения есть операционный зал, и что хирург и хирургическая команда есть в наличии.  Перевод пациента занимает много времени и сил, а ненужные переводы, когда ресурсы недоступны, являются небезопасными и задерживают оказание надлежащей помощи пациенту.  Также необходимо убедиться в наличии необходимых ресурсов в пункте назначения; если пациенту потребуется переливание крови, убедитесь, что в пункте назначения имеется кровь. Наконец, учитывайте необходимое для перевода расстояние и время. Если пациент очень нестабилен, как вы думаете, переживет ли он транспортировку? Не отправить ли его в более близкорасположенное учреждение, где смогут стабилизировать его состояние? Выбрав место назначения, позвоните туда, чтобы убедиться, что они смогут принять пациента. </a:t>
            </a:r>
          </a:p>
        </p:txBody>
      </p:sp>
      <p:sp>
        <p:nvSpPr>
          <p:cNvPr id="4" name="Slide Number Placeholder 3"/>
          <p:cNvSpPr>
            <a:spLocks noGrp="1"/>
          </p:cNvSpPr>
          <p:nvPr>
            <p:ph type="sldNum" sz="quarter" idx="5"/>
          </p:nvPr>
        </p:nvSpPr>
        <p:spPr/>
        <p:txBody>
          <a:bodyPr/>
          <a:lstStyle/>
          <a:p>
            <a:fld id="{32EBEC74-AEC8-466B-8A7C-46BC03990F76}" type="slidenum">
              <a:rPr lang="en-US" smtClean="0"/>
              <a:t>5</a:t>
            </a:fld>
            <a:endParaRPr lang="en-US"/>
          </a:p>
        </p:txBody>
      </p:sp>
    </p:spTree>
    <p:extLst>
      <p:ext uri="{BB962C8B-B14F-4D97-AF65-F5344CB8AC3E}">
        <p14:creationId xmlns:p14="http://schemas.microsoft.com/office/powerpoint/2010/main" val="520332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ru-RU" sz="1800" kern="100" dirty="0">
                <a:effectLst/>
                <a:latin typeface="Calibri" panose="020F0502020204030204" pitchFamily="34" charset="0"/>
                <a:ea typeface="Calibri" panose="020F0502020204030204" pitchFamily="34" charset="0"/>
                <a:cs typeface="Arial" panose="020B0604020202020204" pitchFamily="34" charset="0"/>
              </a:rPr>
              <a:t>Теперь вам нужно приступить к самой транспортировке. </a:t>
            </a:r>
          </a:p>
          <a:p>
            <a:pPr>
              <a:lnSpc>
                <a:spcPct val="107000"/>
              </a:lnSpc>
              <a:spcAft>
                <a:spcPts val="800"/>
              </a:spcAft>
            </a:pPr>
            <a:r>
              <a:rPr lang="ru-RU" sz="1800" kern="100" dirty="0">
                <a:effectLst/>
                <a:latin typeface="Calibri" panose="020F0502020204030204" pitchFamily="34" charset="0"/>
                <a:ea typeface="Calibri" panose="020F0502020204030204" pitchFamily="34" charset="0"/>
                <a:cs typeface="Arial" panose="020B0604020202020204" pitchFamily="34" charset="0"/>
              </a:rPr>
              <a:t>Цели транспортировки:</a:t>
            </a:r>
          </a:p>
          <a:p>
            <a:pPr marL="342900" indent="-342900">
              <a:lnSpc>
                <a:spcPct val="107000"/>
              </a:lnSpc>
              <a:spcAft>
                <a:spcPts val="800"/>
              </a:spcAft>
              <a:buAutoNum type="arabicParenR"/>
            </a:pPr>
            <a:r>
              <a:rPr lang="ru-RU" sz="1800" kern="100" dirty="0">
                <a:effectLst/>
                <a:latin typeface="Calibri" panose="020F0502020204030204" pitchFamily="34" charset="0"/>
                <a:ea typeface="Calibri" panose="020F0502020204030204" pitchFamily="34" charset="0"/>
                <a:cs typeface="Arial" panose="020B0604020202020204" pitchFamily="34" charset="0"/>
              </a:rPr>
              <a:t>физическая транспортировка пациента из точки A в точку Б, и </a:t>
            </a:r>
          </a:p>
          <a:p>
            <a:pPr marL="342900" indent="-342900">
              <a:lnSpc>
                <a:spcPct val="107000"/>
              </a:lnSpc>
              <a:spcAft>
                <a:spcPts val="800"/>
              </a:spcAft>
              <a:buAutoNum type="arabicParenR"/>
            </a:pPr>
            <a:r>
              <a:rPr lang="ru-RU" sz="1800" kern="100" dirty="0">
                <a:effectLst/>
                <a:latin typeface="Calibri" panose="020F0502020204030204" pitchFamily="34" charset="0"/>
                <a:ea typeface="Calibri" panose="020F0502020204030204" pitchFamily="34" charset="0"/>
                <a:cs typeface="Arial" panose="020B0604020202020204" pitchFamily="34" charset="0"/>
              </a:rPr>
              <a:t>оказание помощи пациенту в процессе перевода. </a:t>
            </a:r>
          </a:p>
          <a:p>
            <a:pPr marL="342900" indent="-342900">
              <a:lnSpc>
                <a:spcPct val="107000"/>
              </a:lnSpc>
              <a:spcAft>
                <a:spcPts val="800"/>
              </a:spcAft>
              <a:buAutoNum type="arabicParenR"/>
            </a:pPr>
            <a:endParaRPr lang="ru-RU" sz="1800" kern="1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ru-RU" sz="1800" kern="100" dirty="0">
                <a:effectLst/>
                <a:latin typeface="Calibri" panose="020F0502020204030204" pitchFamily="34" charset="0"/>
                <a:ea typeface="Calibri" panose="020F0502020204030204" pitchFamily="34" charset="0"/>
                <a:cs typeface="Arial" panose="020B0604020202020204" pitchFamily="34" charset="0"/>
              </a:rPr>
              <a:t>Важно признать, что эти две цели не могут быть достигнуты одним и тем же человеком.  Человек, ведущий машину скорой помощи или осуществляющий транспортировку, должен сосредоточиться на безопасном управлении транспортным средством, он не может отвечать за наблюдение за пациентом. Второй человек должен постоянно находиться рядом с пациентом, чтобы контролировать и обеспечивать уход. </a:t>
            </a:r>
          </a:p>
          <a:p>
            <a:pPr marL="0" indent="0">
              <a:lnSpc>
                <a:spcPct val="107000"/>
              </a:lnSpc>
              <a:spcAft>
                <a:spcPts val="800"/>
              </a:spcAft>
              <a:buNone/>
            </a:pPr>
            <a:r>
              <a:rPr lang="ru-RU" sz="1800" kern="100" dirty="0">
                <a:effectLst/>
                <a:latin typeface="Calibri" panose="020F0502020204030204" pitchFamily="34" charset="0"/>
                <a:ea typeface="Calibri" panose="020F0502020204030204" pitchFamily="34" charset="0"/>
                <a:cs typeface="Arial" panose="020B0604020202020204" pitchFamily="34" charset="0"/>
              </a:rPr>
              <a:t>Во время транспортировки следует предугадывать потребности пациента. Пациенту может потребоваться дополнительная в/в инфузия или повторная доза определенных лекарств. У пациента могут быть сложные потребности, такие как </a:t>
            </a:r>
            <a:r>
              <a:rPr lang="ru-RU" sz="1800" kern="100" dirty="0" err="1">
                <a:effectLst/>
                <a:latin typeface="Calibri" panose="020F0502020204030204" pitchFamily="34" charset="0"/>
                <a:ea typeface="Calibri" panose="020F0502020204030204" pitchFamily="34" charset="0"/>
                <a:cs typeface="Arial" panose="020B0604020202020204" pitchFamily="34" charset="0"/>
              </a:rPr>
              <a:t>кардиомониторинг</a:t>
            </a:r>
            <a:r>
              <a:rPr lang="ru-RU" sz="1800" kern="100" dirty="0">
                <a:effectLst/>
                <a:latin typeface="Calibri" panose="020F0502020204030204" pitchFamily="34" charset="0"/>
                <a:ea typeface="Calibri" panose="020F0502020204030204" pitchFamily="34" charset="0"/>
                <a:cs typeface="Arial" panose="020B0604020202020204" pitchFamily="34" charset="0"/>
              </a:rPr>
              <a:t> или АДР, он может нуждаться в повторном позиционировании и аспирации или просто в периодической проверке показателей жизнедеятельности. Ухаживать за пациентом во время транспортировки легко, если вы находитесь у его койки; проблемы возникают, когда медработник не находится в задней части машины скорой помощи или когда кому-то не поручено следить за пациентом и оказывать ему помощь.  </a:t>
            </a:r>
          </a:p>
          <a:p>
            <a:pPr>
              <a:lnSpc>
                <a:spcPct val="107000"/>
              </a:lnSpc>
              <a:spcAft>
                <a:spcPts val="800"/>
              </a:spcAft>
            </a:pPr>
            <a:r>
              <a:rPr lang="ru-RU" sz="1800" kern="100" dirty="0">
                <a:effectLst/>
                <a:latin typeface="Calibri" panose="020F0502020204030204" pitchFamily="34" charset="0"/>
                <a:ea typeface="Calibri" panose="020F0502020204030204" pitchFamily="34" charset="0"/>
                <a:cs typeface="Arial" panose="020B0604020202020204" pitchFamily="34" charset="0"/>
              </a:rPr>
              <a:t>По возможности обеспечьте связь с принимающим учреждением во время перевода пациента. Важно сообщить им, что вы едете, когда вы приедете и есть ли какая-либо новая информация или изменения в состоянии пациента во время транспортировки. Также важно фиксировать или документировать изменения и вмешательства во время транспортировки, чтобы это было включено в медицинскую карту пациента. </a:t>
            </a:r>
          </a:p>
          <a:p>
            <a:pPr>
              <a:lnSpc>
                <a:spcPct val="107000"/>
              </a:lnSpc>
              <a:spcAft>
                <a:spcPts val="800"/>
              </a:spcAft>
            </a:pPr>
            <a:r>
              <a:rPr lang="ru-RU" sz="1800" kern="100" dirty="0">
                <a:effectLst/>
                <a:latin typeface="Calibri" panose="020F0502020204030204" pitchFamily="34" charset="0"/>
                <a:ea typeface="Calibri" panose="020F0502020204030204" pitchFamily="34" charset="0"/>
                <a:cs typeface="Arial" panose="020B0604020202020204" pitchFamily="34" charset="0"/>
              </a:rPr>
              <a:t>Также могут быть разработаны протоколы для поставщиков медицинских услуг во время перевода пациента. Иногда это может зависеть от конкретного пациента и отправляющего учреждения. Вы можете рассказать им о том, чего следует ожидать, о возможных осложнениях, которые могут возникнуть у пациента, и о том, что нужно делать в этом случае. Например, если вашему пациенту нужна трехсторонняя повязка на проникающую рану грудной клетки, важно объяснить медработникам, принимающим пациента, как проверить свертываемость крови и нарушение целостности повязки, а также как снять / заменить повязку. Также убедитесь, что в машине скорой помощи есть соответствующее оборудование для ухода за пациентом во время транспортировки. </a:t>
            </a:r>
          </a:p>
          <a:p>
            <a:pPr>
              <a:lnSpc>
                <a:spcPct val="107000"/>
              </a:lnSpc>
              <a:spcAft>
                <a:spcPts val="800"/>
              </a:spcAft>
            </a:pPr>
            <a:r>
              <a:rPr lang="ru-RU" sz="1800" kern="100" dirty="0">
                <a:effectLst/>
                <a:latin typeface="Calibri" panose="020F0502020204030204" pitchFamily="34" charset="0"/>
                <a:ea typeface="Calibri" panose="020F0502020204030204" pitchFamily="34" charset="0"/>
                <a:cs typeface="Arial" panose="020B0604020202020204" pitchFamily="34" charset="0"/>
              </a:rPr>
              <a:t>Всегда следите за тем, чтобы пациент дал согласие на перевод, знал, что его переводят, почему его переводят и куда его переводят. Если пациент недееспособен, вы обязаны обсудить вопрос о переводе с его семьей. Убедитесь, что они осведомлены о переводе, согласны на него и знают, куда направляется пациент. </a:t>
            </a:r>
          </a:p>
        </p:txBody>
      </p:sp>
      <p:sp>
        <p:nvSpPr>
          <p:cNvPr id="4" name="Slide Number Placeholder 3"/>
          <p:cNvSpPr>
            <a:spLocks noGrp="1"/>
          </p:cNvSpPr>
          <p:nvPr>
            <p:ph type="sldNum" sz="quarter" idx="5"/>
          </p:nvPr>
        </p:nvSpPr>
        <p:spPr/>
        <p:txBody>
          <a:bodyPr/>
          <a:lstStyle/>
          <a:p>
            <a:fld id="{32EBEC74-AEC8-466B-8A7C-46BC03990F76}" type="slidenum">
              <a:rPr lang="en-US" smtClean="0"/>
              <a:t>6</a:t>
            </a:fld>
            <a:endParaRPr lang="en-US"/>
          </a:p>
        </p:txBody>
      </p:sp>
    </p:spTree>
    <p:extLst>
      <p:ext uri="{BB962C8B-B14F-4D97-AF65-F5344CB8AC3E}">
        <p14:creationId xmlns:p14="http://schemas.microsoft.com/office/powerpoint/2010/main" val="3301170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ru-RU" sz="1800" kern="100" dirty="0">
                <a:effectLst/>
                <a:latin typeface="Calibri" panose="020F0502020204030204" pitchFamily="34" charset="0"/>
                <a:ea typeface="Calibri" panose="020F0502020204030204" pitchFamily="34" charset="0"/>
                <a:cs typeface="Arial" panose="020B0604020202020204" pitchFamily="34" charset="0"/>
              </a:rPr>
              <a:t>После прибытия в принимающее учреждение необходимо официально передать пациента принимающей бригаде. Каждый раз, когда уход передается от одной бригады к другой или от одного поставщика медицинских услуг к другому, необходимо осуществить формальную передачу пациента. Это может произойти при переводе пациентов между учреждениями, между уровнями медицинской помощи или отделениями в пределах одного учреждения, при поступлении пациентов или когда вы заканчиваете свою смену. На слайде перечислены примеры передачи, которые происходят во время перевода пациента из одного учреждения в другое. Передача данных должна происходить удаленно от отправляющего учреждения к принимающему, чтобы обе бригады знали, какие ресурсы необходимы и чего ожидать; также передача осуществляется между поставщиками транспортных услуг. </a:t>
            </a:r>
          </a:p>
          <a:p>
            <a:pPr>
              <a:lnSpc>
                <a:spcPct val="107000"/>
              </a:lnSpc>
              <a:spcAft>
                <a:spcPts val="800"/>
              </a:spcAft>
            </a:pPr>
            <a:r>
              <a:rPr lang="ru-RU" sz="1800" kern="100" dirty="0">
                <a:effectLst/>
                <a:latin typeface="Calibri" panose="020F0502020204030204" pitchFamily="34" charset="0"/>
                <a:ea typeface="Calibri" panose="020F0502020204030204" pitchFamily="34" charset="0"/>
                <a:cs typeface="Arial" panose="020B0604020202020204" pitchFamily="34" charset="0"/>
              </a:rPr>
              <a:t>Уход за пациентом с угрожающей жизни травмой или заболеванием представляет собой непрерывный процесс, который начинается с момента инцидента и заканчивается специализированным лечением. Как вы можете себе представить, передача лечения может происходить много раз на протяжении всего маршрута пациента. Поскольку в это время высок риск ошибок и недопонимания, необходимо разработать политику, предусматривающую стандартизированный метод передачи пациентов, который должен выполняться всегда. При каждой передаче пациента необходимо ее официально оформлять. Для каждого пациента должен быть составлен устный и письменный отчет. </a:t>
            </a:r>
          </a:p>
          <a:p>
            <a:pPr>
              <a:lnSpc>
                <a:spcPct val="107000"/>
              </a:lnSpc>
              <a:spcAft>
                <a:spcPts val="800"/>
              </a:spcAft>
            </a:pPr>
            <a:r>
              <a:rPr lang="ru-RU" sz="1800" kern="100" dirty="0">
                <a:effectLst/>
                <a:latin typeface="Calibri" panose="020F0502020204030204" pitchFamily="34" charset="0"/>
                <a:ea typeface="Calibri" panose="020F0502020204030204" pitchFamily="34" charset="0"/>
                <a:cs typeface="Arial" panose="020B0604020202020204" pitchFamily="34" charset="0"/>
              </a:rPr>
              <a:t>При приеме пациента в принимающем учреждении должна быть выделена специальная приемная зона, где можно осуществить передачу пациента. Это может включать сортировочный скрининг и регистрацию пациента. Медицинские работники и другой административный персонал должны быть обучены тому, как принимать пациента и как его передавать. Необходимо позаботиться о том, чтобы вместе с пациентом были переданы распечатки всех записей, карты пациента, проведенные процедуры, результаты анализов и снимки. В тех случаях, когда проводилась визуализация, в идеале вместе с пациентом должна быть передана электронная копия снимков, чтобы принимающее учреждение могло их просмотреть.</a:t>
            </a:r>
          </a:p>
          <a:p>
            <a:endParaRPr lang="en-US" dirty="0"/>
          </a:p>
        </p:txBody>
      </p:sp>
      <p:sp>
        <p:nvSpPr>
          <p:cNvPr id="4" name="Slide Number Placeholder 3"/>
          <p:cNvSpPr>
            <a:spLocks noGrp="1"/>
          </p:cNvSpPr>
          <p:nvPr>
            <p:ph type="sldNum" sz="quarter" idx="5"/>
          </p:nvPr>
        </p:nvSpPr>
        <p:spPr/>
        <p:txBody>
          <a:bodyPr/>
          <a:lstStyle/>
          <a:p>
            <a:fld id="{32EBEC74-AEC8-466B-8A7C-46BC03990F76}" type="slidenum">
              <a:rPr lang="en-US" smtClean="0"/>
              <a:t>7</a:t>
            </a:fld>
            <a:endParaRPr lang="en-US"/>
          </a:p>
        </p:txBody>
      </p:sp>
    </p:spTree>
    <p:extLst>
      <p:ext uri="{BB962C8B-B14F-4D97-AF65-F5344CB8AC3E}">
        <p14:creationId xmlns:p14="http://schemas.microsoft.com/office/powerpoint/2010/main" val="3112498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ru-RU" sz="1800" kern="100" dirty="0">
                <a:effectLst/>
                <a:latin typeface="Calibri" panose="020F0502020204030204" pitchFamily="34" charset="0"/>
                <a:ea typeface="Calibri" panose="020F0502020204030204" pitchFamily="34" charset="0"/>
                <a:cs typeface="Arial" panose="020B0604020202020204" pitchFamily="34" charset="0"/>
              </a:rPr>
              <a:t>Существует множество различных способов передачи пациента.  В каждом учреждении или системе должен быть согласованный, стандартизированный метод, который используют все поставщики медицинских услуг.  </a:t>
            </a:r>
          </a:p>
          <a:p>
            <a:pPr>
              <a:lnSpc>
                <a:spcPct val="107000"/>
              </a:lnSpc>
              <a:spcAft>
                <a:spcPts val="800"/>
              </a:spcAft>
            </a:pPr>
            <a:r>
              <a:rPr lang="ru-RU" sz="1800" kern="100" dirty="0">
                <a:effectLst/>
                <a:latin typeface="Calibri" panose="020F0502020204030204" pitchFamily="34" charset="0"/>
                <a:ea typeface="Calibri" panose="020F0502020204030204" pitchFamily="34" charset="0"/>
                <a:cs typeface="Arial" panose="020B0604020202020204" pitchFamily="34" charset="0"/>
              </a:rPr>
              <a:t>Для курса «Базовая экстренная помощь» мы рекомендуем использовать метод SBAR. </a:t>
            </a:r>
          </a:p>
          <a:p>
            <a:pPr>
              <a:lnSpc>
                <a:spcPct val="107000"/>
              </a:lnSpc>
              <a:spcAft>
                <a:spcPts val="800"/>
              </a:spcAft>
            </a:pPr>
            <a:r>
              <a:rPr lang="ru-RU" sz="1800" kern="100" dirty="0">
                <a:effectLst/>
                <a:latin typeface="Calibri" panose="020F0502020204030204" pitchFamily="34" charset="0"/>
                <a:ea typeface="Calibri" panose="020F0502020204030204" pitchFamily="34" charset="0"/>
                <a:cs typeface="Arial" panose="020B0604020202020204" pitchFamily="34" charset="0"/>
              </a:rPr>
              <a:t>SBAR – это структурированный метод передачи важной информации между поставщиками медицинских услуг. Доказано, что он улучшает коммуникацию между бригадами и повышает безопасность пациентов. </a:t>
            </a:r>
          </a:p>
          <a:p>
            <a:pPr>
              <a:lnSpc>
                <a:spcPct val="107000"/>
              </a:lnSpc>
              <a:spcAft>
                <a:spcPts val="800"/>
              </a:spcAft>
            </a:pPr>
            <a:r>
              <a:rPr lang="ru-RU" sz="1800" kern="100" dirty="0">
                <a:effectLst/>
                <a:latin typeface="Calibri" panose="020F0502020204030204" pitchFamily="34" charset="0"/>
                <a:ea typeface="Calibri" panose="020F0502020204030204" pitchFamily="34" charset="0"/>
                <a:cs typeface="Arial" panose="020B0604020202020204" pitchFamily="34" charset="0"/>
              </a:rPr>
              <a:t>SBAR состоит из 4 этапов: ситуация, общая информация, оценка и рекомендация. </a:t>
            </a:r>
          </a:p>
        </p:txBody>
      </p:sp>
      <p:sp>
        <p:nvSpPr>
          <p:cNvPr id="4" name="Slide Number Placeholder 3"/>
          <p:cNvSpPr>
            <a:spLocks noGrp="1"/>
          </p:cNvSpPr>
          <p:nvPr>
            <p:ph type="sldNum" sz="quarter" idx="5"/>
          </p:nvPr>
        </p:nvSpPr>
        <p:spPr/>
        <p:txBody>
          <a:bodyPr/>
          <a:lstStyle/>
          <a:p>
            <a:fld id="{32EBEC74-AEC8-466B-8A7C-46BC03990F76}" type="slidenum">
              <a:rPr lang="en-US" smtClean="0"/>
              <a:t>8</a:t>
            </a:fld>
            <a:endParaRPr lang="en-US"/>
          </a:p>
        </p:txBody>
      </p:sp>
    </p:spTree>
    <p:extLst>
      <p:ext uri="{BB962C8B-B14F-4D97-AF65-F5344CB8AC3E}">
        <p14:creationId xmlns:p14="http://schemas.microsoft.com/office/powerpoint/2010/main" val="1802934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ru-RU" sz="1800" kern="100" dirty="0">
                <a:effectLst/>
                <a:latin typeface="Calibri" panose="020F0502020204030204" pitchFamily="34" charset="0"/>
                <a:ea typeface="Calibri" panose="020F0502020204030204" pitchFamily="34" charset="0"/>
                <a:cs typeface="Arial" panose="020B0604020202020204" pitchFamily="34" charset="0"/>
              </a:rPr>
              <a:t>Мы рекомендуем использовать SBAR, потому что этот метод прост и легко запоминается, он позволяет эффективно общаться представителям разных дисциплин, уровней подготовки и квалификации.  SBAR создает общую ментальную модель для всех случаев и ситуаций, связанных с передачей пациента, а также для критического обмена информацией. SBAR – это подсказка для запоминания, которая способствует предварительной подготовке к коммуникации со следующей бригадой. Это требует подготовки, планирования и обдумывания. Информация подается в точном виде, что снижает вероятность недопонимания и врачебных ошибок. </a:t>
            </a:r>
          </a:p>
        </p:txBody>
      </p:sp>
      <p:sp>
        <p:nvSpPr>
          <p:cNvPr id="4" name="Slide Number Placeholder 3"/>
          <p:cNvSpPr>
            <a:spLocks noGrp="1"/>
          </p:cNvSpPr>
          <p:nvPr>
            <p:ph type="sldNum" sz="quarter" idx="5"/>
          </p:nvPr>
        </p:nvSpPr>
        <p:spPr/>
        <p:txBody>
          <a:bodyPr/>
          <a:lstStyle/>
          <a:p>
            <a:fld id="{32EBEC74-AEC8-466B-8A7C-46BC03990F76}" type="slidenum">
              <a:rPr lang="en-US" smtClean="0"/>
              <a:t>9</a:t>
            </a:fld>
            <a:endParaRPr lang="en-US"/>
          </a:p>
        </p:txBody>
      </p:sp>
    </p:spTree>
    <p:extLst>
      <p:ext uri="{BB962C8B-B14F-4D97-AF65-F5344CB8AC3E}">
        <p14:creationId xmlns:p14="http://schemas.microsoft.com/office/powerpoint/2010/main" val="21739569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67511F8-C154-AFD5-D954-B368F85BE104}"/>
              </a:ext>
            </a:extLst>
          </p:cNvPr>
          <p:cNvSpPr>
            <a:spLocks noGrp="1"/>
          </p:cNvSpPr>
          <p:nvPr>
            <p:ph type="dt" sz="half" idx="10"/>
          </p:nvPr>
        </p:nvSpPr>
        <p:spPr/>
        <p:txBody>
          <a:bodyPr/>
          <a:lstStyle/>
          <a:p>
            <a:fld id="{0CEB2ACC-7CBC-F146-9D8D-F3CB02D92E12}" type="datetimeFigureOut">
              <a:rPr lang="en-US" smtClean="0"/>
              <a:t>7/13/2024</a:t>
            </a:fld>
            <a:endParaRPr lang="en-US"/>
          </a:p>
        </p:txBody>
      </p:sp>
      <p:sp>
        <p:nvSpPr>
          <p:cNvPr id="5" name="Footer Placeholder 4">
            <a:extLst>
              <a:ext uri="{FF2B5EF4-FFF2-40B4-BE49-F238E27FC236}">
                <a16:creationId xmlns:a16="http://schemas.microsoft.com/office/drawing/2014/main" id="{2B3C7668-E834-3C6A-0340-3B29A5D741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12BA68-3C0E-75AE-11D6-2256CF93C233}"/>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12" name="Picture 11">
            <a:extLst>
              <a:ext uri="{FF2B5EF4-FFF2-40B4-BE49-F238E27FC236}">
                <a16:creationId xmlns:a16="http://schemas.microsoft.com/office/drawing/2014/main" id="{BDAB7703-E988-5776-E0AB-CED75B01AF8C}"/>
              </a:ext>
            </a:extLst>
          </p:cNvPr>
          <p:cNvPicPr>
            <a:picLocks noChangeAspect="1"/>
          </p:cNvPicPr>
          <p:nvPr userDrawn="1"/>
        </p:nvPicPr>
        <p:blipFill>
          <a:blip r:embed="rId2"/>
          <a:stretch>
            <a:fillRect/>
          </a:stretch>
        </p:blipFill>
        <p:spPr>
          <a:xfrm>
            <a:off x="0" y="702463"/>
            <a:ext cx="12192000" cy="4276919"/>
          </a:xfrm>
          <a:prstGeom prst="rect">
            <a:avLst/>
          </a:prstGeom>
        </p:spPr>
      </p:pic>
      <p:pic>
        <p:nvPicPr>
          <p:cNvPr id="13" name="Picture 6">
            <a:extLst>
              <a:ext uri="{FF2B5EF4-FFF2-40B4-BE49-F238E27FC236}">
                <a16:creationId xmlns:a16="http://schemas.microsoft.com/office/drawing/2014/main" id="{A3E93538-C518-DCA7-5B30-08B6BC7F8E0E}"/>
              </a:ext>
            </a:extLst>
          </p:cNvPr>
          <p:cNvPicPr>
            <a:picLocks noChangeAspect="1"/>
          </p:cNvPicPr>
          <p:nvPr userDrawn="1"/>
        </p:nvPicPr>
        <p:blipFill>
          <a:blip r:embed="rId3"/>
          <a:srcRect l="13878" t="10479" r="12212" b="9766"/>
          <a:stretch>
            <a:fillRect/>
          </a:stretch>
        </p:blipFill>
        <p:spPr>
          <a:xfrm>
            <a:off x="10417737" y="5707792"/>
            <a:ext cx="767330" cy="764060"/>
          </a:xfrm>
          <a:prstGeom prst="rect">
            <a:avLst/>
          </a:prstGeom>
        </p:spPr>
      </p:pic>
      <p:pic>
        <p:nvPicPr>
          <p:cNvPr id="14" name="Picture 7">
            <a:extLst>
              <a:ext uri="{FF2B5EF4-FFF2-40B4-BE49-F238E27FC236}">
                <a16:creationId xmlns:a16="http://schemas.microsoft.com/office/drawing/2014/main" id="{06C4EFFF-2205-C53A-8408-26AC3B693B43}"/>
              </a:ext>
            </a:extLst>
          </p:cNvPr>
          <p:cNvPicPr>
            <a:picLocks noChangeAspect="1"/>
          </p:cNvPicPr>
          <p:nvPr userDrawn="1"/>
        </p:nvPicPr>
        <p:blipFill>
          <a:blip r:embed="rId4"/>
          <a:srcRect/>
          <a:stretch>
            <a:fillRect/>
          </a:stretch>
        </p:blipFill>
        <p:spPr>
          <a:xfrm>
            <a:off x="11341795" y="5707792"/>
            <a:ext cx="661523" cy="764059"/>
          </a:xfrm>
          <a:prstGeom prst="rect">
            <a:avLst/>
          </a:prstGeom>
        </p:spPr>
      </p:pic>
      <p:pic>
        <p:nvPicPr>
          <p:cNvPr id="2" name="Picture 11">
            <a:extLst>
              <a:ext uri="{FF2B5EF4-FFF2-40B4-BE49-F238E27FC236}">
                <a16:creationId xmlns:a16="http://schemas.microsoft.com/office/drawing/2014/main" id="{63473810-17D6-4E1D-D28E-3504EF93A96E}"/>
              </a:ext>
            </a:extLst>
          </p:cNvPr>
          <p:cNvPicPr>
            <a:picLocks noChangeAspect="1"/>
          </p:cNvPicPr>
          <p:nvPr userDrawn="1"/>
        </p:nvPicPr>
        <p:blipFill>
          <a:blip r:embed="rId5"/>
          <a:srcRect/>
          <a:stretch>
            <a:fillRect/>
          </a:stretch>
        </p:blipFill>
        <p:spPr>
          <a:xfrm>
            <a:off x="9493678" y="5708823"/>
            <a:ext cx="767331" cy="790044"/>
          </a:xfrm>
          <a:prstGeom prst="rect">
            <a:avLst/>
          </a:prstGeom>
        </p:spPr>
      </p:pic>
    </p:spTree>
    <p:extLst>
      <p:ext uri="{BB962C8B-B14F-4D97-AF65-F5344CB8AC3E}">
        <p14:creationId xmlns:p14="http://schemas.microsoft.com/office/powerpoint/2010/main" val="2913793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7B2D-E106-7C84-8243-FDC9B879A31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B29DA33-E9FE-F505-767B-47F7134C5381}"/>
              </a:ext>
            </a:extLst>
          </p:cNvPr>
          <p:cNvSpPr>
            <a:spLocks noGrp="1"/>
          </p:cNvSpPr>
          <p:nvPr>
            <p:ph type="dt" sz="half" idx="10"/>
          </p:nvPr>
        </p:nvSpPr>
        <p:spPr/>
        <p:txBody>
          <a:bodyPr/>
          <a:lstStyle/>
          <a:p>
            <a:fld id="{0CEB2ACC-7CBC-F146-9D8D-F3CB02D92E12}" type="datetimeFigureOut">
              <a:rPr lang="en-US" smtClean="0"/>
              <a:t>7/13/2024</a:t>
            </a:fld>
            <a:endParaRPr lang="en-US"/>
          </a:p>
        </p:txBody>
      </p:sp>
      <p:sp>
        <p:nvSpPr>
          <p:cNvPr id="4" name="Footer Placeholder 3">
            <a:extLst>
              <a:ext uri="{FF2B5EF4-FFF2-40B4-BE49-F238E27FC236}">
                <a16:creationId xmlns:a16="http://schemas.microsoft.com/office/drawing/2014/main" id="{61540424-8B09-DCA8-BFAC-F377A4AAEB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13E861-B1FC-B82F-A0C6-8649D0457E94}"/>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11" name="Picture 11">
            <a:extLst>
              <a:ext uri="{FF2B5EF4-FFF2-40B4-BE49-F238E27FC236}">
                <a16:creationId xmlns:a16="http://schemas.microsoft.com/office/drawing/2014/main" id="{D6ED8C2E-CBE3-3130-90A1-B9C855B79F31}"/>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2910504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CE327-A5F6-52ED-3D5C-273D8D78A55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9854F92-99D3-2A7D-89F9-AD992E6E7E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6412CFB-C458-5F1A-A343-CF2A501946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A1233B-F3AD-FE35-A7B4-D5BC98A40DEA}"/>
              </a:ext>
            </a:extLst>
          </p:cNvPr>
          <p:cNvSpPr>
            <a:spLocks noGrp="1"/>
          </p:cNvSpPr>
          <p:nvPr>
            <p:ph type="dt" sz="half" idx="10"/>
          </p:nvPr>
        </p:nvSpPr>
        <p:spPr/>
        <p:txBody>
          <a:bodyPr/>
          <a:lstStyle/>
          <a:p>
            <a:fld id="{0CEB2ACC-7CBC-F146-9D8D-F3CB02D92E12}" type="datetimeFigureOut">
              <a:rPr lang="en-US" smtClean="0"/>
              <a:t>7/13/2024</a:t>
            </a:fld>
            <a:endParaRPr lang="en-US"/>
          </a:p>
        </p:txBody>
      </p:sp>
      <p:sp>
        <p:nvSpPr>
          <p:cNvPr id="6" name="Footer Placeholder 5">
            <a:extLst>
              <a:ext uri="{FF2B5EF4-FFF2-40B4-BE49-F238E27FC236}">
                <a16:creationId xmlns:a16="http://schemas.microsoft.com/office/drawing/2014/main" id="{5CF92CAB-2395-67C2-21BF-60A82BEE2D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99C2AA-B8DE-7526-C9ED-F398E2641E15}"/>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8" name="Picture 11">
            <a:extLst>
              <a:ext uri="{FF2B5EF4-FFF2-40B4-BE49-F238E27FC236}">
                <a16:creationId xmlns:a16="http://schemas.microsoft.com/office/drawing/2014/main" id="{31FBE48E-D083-1592-A771-1AF14E516AEE}"/>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3954643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55262-A431-DB25-8545-241456C7628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FD8C45F-419E-7451-3284-0C0C2C82C9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A00DF8-B29C-0319-9081-780A6FFCEB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DC3D562-D0E9-084E-980F-84D78646484F}"/>
              </a:ext>
            </a:extLst>
          </p:cNvPr>
          <p:cNvSpPr>
            <a:spLocks noGrp="1"/>
          </p:cNvSpPr>
          <p:nvPr>
            <p:ph type="dt" sz="half" idx="10"/>
          </p:nvPr>
        </p:nvSpPr>
        <p:spPr/>
        <p:txBody>
          <a:bodyPr/>
          <a:lstStyle/>
          <a:p>
            <a:fld id="{0CEB2ACC-7CBC-F146-9D8D-F3CB02D92E12}" type="datetimeFigureOut">
              <a:rPr lang="en-US" smtClean="0"/>
              <a:t>7/13/2024</a:t>
            </a:fld>
            <a:endParaRPr lang="en-US"/>
          </a:p>
        </p:txBody>
      </p:sp>
      <p:sp>
        <p:nvSpPr>
          <p:cNvPr id="6" name="Footer Placeholder 5">
            <a:extLst>
              <a:ext uri="{FF2B5EF4-FFF2-40B4-BE49-F238E27FC236}">
                <a16:creationId xmlns:a16="http://schemas.microsoft.com/office/drawing/2014/main" id="{45648023-6BD8-0834-3BBF-AA3B5486FA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6CC173-895A-E6FF-C836-F03CADC406EA}"/>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9" name="Picture 11">
            <a:extLst>
              <a:ext uri="{FF2B5EF4-FFF2-40B4-BE49-F238E27FC236}">
                <a16:creationId xmlns:a16="http://schemas.microsoft.com/office/drawing/2014/main" id="{CF5042D4-C92C-62AC-F6AB-3C25B73126EC}"/>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973906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8A2F6-F003-24E9-DB46-6487EEE8401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DD0AB3F-F5FB-ED16-A059-ECBD7171015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4D6518-5B62-6199-F5DB-E05BDDE5067A}"/>
              </a:ext>
            </a:extLst>
          </p:cNvPr>
          <p:cNvSpPr>
            <a:spLocks noGrp="1"/>
          </p:cNvSpPr>
          <p:nvPr>
            <p:ph type="dt" sz="half" idx="10"/>
          </p:nvPr>
        </p:nvSpPr>
        <p:spPr/>
        <p:txBody>
          <a:bodyPr/>
          <a:lstStyle/>
          <a:p>
            <a:fld id="{0CEB2ACC-7CBC-F146-9D8D-F3CB02D92E12}" type="datetimeFigureOut">
              <a:rPr lang="en-US" smtClean="0"/>
              <a:t>7/13/2024</a:t>
            </a:fld>
            <a:endParaRPr lang="en-US"/>
          </a:p>
        </p:txBody>
      </p:sp>
      <p:sp>
        <p:nvSpPr>
          <p:cNvPr id="5" name="Footer Placeholder 4">
            <a:extLst>
              <a:ext uri="{FF2B5EF4-FFF2-40B4-BE49-F238E27FC236}">
                <a16:creationId xmlns:a16="http://schemas.microsoft.com/office/drawing/2014/main" id="{84143285-F879-6032-9675-5F46E885DA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124FF0-0736-97D5-2DA3-25A8CADCC552}"/>
              </a:ext>
            </a:extLst>
          </p:cNvPr>
          <p:cNvSpPr>
            <a:spLocks noGrp="1"/>
          </p:cNvSpPr>
          <p:nvPr>
            <p:ph type="sldNum" sz="quarter" idx="12"/>
          </p:nvPr>
        </p:nvSpPr>
        <p:spPr/>
        <p:txBody>
          <a:bodyPr/>
          <a:lstStyle/>
          <a:p>
            <a:fld id="{3E5185A4-716C-E044-8BDB-1F8624C1D1BC}" type="slidenum">
              <a:rPr lang="en-US" smtClean="0"/>
              <a:t>‹№›</a:t>
            </a:fld>
            <a:endParaRPr lang="en-US"/>
          </a:p>
        </p:txBody>
      </p:sp>
    </p:spTree>
    <p:extLst>
      <p:ext uri="{BB962C8B-B14F-4D97-AF65-F5344CB8AC3E}">
        <p14:creationId xmlns:p14="http://schemas.microsoft.com/office/powerpoint/2010/main" val="19535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CD07C0-67E5-9DAA-4433-9638470A4E4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37F0CE7-6C1B-8344-2D44-0535E93A964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DF261CE-2AB4-48AB-0AD5-1C80EE28E48E}"/>
              </a:ext>
            </a:extLst>
          </p:cNvPr>
          <p:cNvSpPr>
            <a:spLocks noGrp="1"/>
          </p:cNvSpPr>
          <p:nvPr>
            <p:ph type="dt" sz="half" idx="10"/>
          </p:nvPr>
        </p:nvSpPr>
        <p:spPr/>
        <p:txBody>
          <a:bodyPr/>
          <a:lstStyle/>
          <a:p>
            <a:fld id="{0CEB2ACC-7CBC-F146-9D8D-F3CB02D92E12}" type="datetimeFigureOut">
              <a:rPr lang="en-US" smtClean="0"/>
              <a:t>7/13/2024</a:t>
            </a:fld>
            <a:endParaRPr lang="en-US"/>
          </a:p>
        </p:txBody>
      </p:sp>
      <p:sp>
        <p:nvSpPr>
          <p:cNvPr id="5" name="Footer Placeholder 4">
            <a:extLst>
              <a:ext uri="{FF2B5EF4-FFF2-40B4-BE49-F238E27FC236}">
                <a16:creationId xmlns:a16="http://schemas.microsoft.com/office/drawing/2014/main" id="{C6A6EDDF-2FB3-474F-1EC2-A11C855E59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A8EB1-2D74-9CC2-D6D1-6B20B330C14C}"/>
              </a:ext>
            </a:extLst>
          </p:cNvPr>
          <p:cNvSpPr>
            <a:spLocks noGrp="1"/>
          </p:cNvSpPr>
          <p:nvPr>
            <p:ph type="sldNum" sz="quarter" idx="12"/>
          </p:nvPr>
        </p:nvSpPr>
        <p:spPr/>
        <p:txBody>
          <a:bodyPr/>
          <a:lstStyle/>
          <a:p>
            <a:fld id="{3E5185A4-716C-E044-8BDB-1F8624C1D1BC}" type="slidenum">
              <a:rPr lang="en-US" smtClean="0"/>
              <a:t>‹№›</a:t>
            </a:fld>
            <a:endParaRPr lang="en-US"/>
          </a:p>
        </p:txBody>
      </p:sp>
    </p:spTree>
    <p:extLst>
      <p:ext uri="{BB962C8B-B14F-4D97-AF65-F5344CB8AC3E}">
        <p14:creationId xmlns:p14="http://schemas.microsoft.com/office/powerpoint/2010/main" val="3688646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9AF318-4839-A72D-D0FB-78FF4512E9DD}"/>
              </a:ext>
            </a:extLst>
          </p:cNvPr>
          <p:cNvSpPr>
            <a:spLocks noGrp="1"/>
          </p:cNvSpPr>
          <p:nvPr>
            <p:ph type="dt" sz="half" idx="10"/>
          </p:nvPr>
        </p:nvSpPr>
        <p:spPr/>
        <p:txBody>
          <a:bodyPr/>
          <a:lstStyle/>
          <a:p>
            <a:fld id="{0CEB2ACC-7CBC-F146-9D8D-F3CB02D92E12}" type="datetimeFigureOut">
              <a:rPr lang="en-US" smtClean="0"/>
              <a:t>7/13/2024</a:t>
            </a:fld>
            <a:endParaRPr lang="en-US"/>
          </a:p>
        </p:txBody>
      </p:sp>
      <p:sp>
        <p:nvSpPr>
          <p:cNvPr id="3" name="Footer Placeholder 2">
            <a:extLst>
              <a:ext uri="{FF2B5EF4-FFF2-40B4-BE49-F238E27FC236}">
                <a16:creationId xmlns:a16="http://schemas.microsoft.com/office/drawing/2014/main" id="{40281815-4835-80F3-9BF3-2BC0841F84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8E7A62-CC20-6C2D-548D-4FA8B40C675C}"/>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8" name="Picture 7">
            <a:extLst>
              <a:ext uri="{FF2B5EF4-FFF2-40B4-BE49-F238E27FC236}">
                <a16:creationId xmlns:a16="http://schemas.microsoft.com/office/drawing/2014/main" id="{C121C9C0-4860-17B1-B394-9665BD09E2C0}"/>
              </a:ext>
            </a:extLst>
          </p:cNvPr>
          <p:cNvPicPr>
            <a:picLocks noChangeAspect="1"/>
          </p:cNvPicPr>
          <p:nvPr userDrawn="1"/>
        </p:nvPicPr>
        <p:blipFill>
          <a:blip r:embed="rId2"/>
          <a:stretch>
            <a:fillRect/>
          </a:stretch>
        </p:blipFill>
        <p:spPr>
          <a:xfrm>
            <a:off x="0" y="711199"/>
            <a:ext cx="12192000" cy="4276919"/>
          </a:xfrm>
          <a:prstGeom prst="rect">
            <a:avLst/>
          </a:prstGeom>
        </p:spPr>
      </p:pic>
      <p:pic>
        <p:nvPicPr>
          <p:cNvPr id="7" name="Picture 11">
            <a:extLst>
              <a:ext uri="{FF2B5EF4-FFF2-40B4-BE49-F238E27FC236}">
                <a16:creationId xmlns:a16="http://schemas.microsoft.com/office/drawing/2014/main" id="{26366E9F-BA72-DA1E-CFCB-E18AE1FC0227}"/>
              </a:ext>
            </a:extLst>
          </p:cNvPr>
          <p:cNvPicPr>
            <a:picLocks noChangeAspect="1"/>
          </p:cNvPicPr>
          <p:nvPr userDrawn="1"/>
        </p:nvPicPr>
        <p:blipFill>
          <a:blip r:embed="rId3"/>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271020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B96A8-5922-4F23-2794-6BA5C1F19158}"/>
              </a:ext>
            </a:extLst>
          </p:cNvPr>
          <p:cNvSpPr>
            <a:spLocks noGrp="1"/>
          </p:cNvSpPr>
          <p:nvPr>
            <p:ph type="title"/>
          </p:nvPr>
        </p:nvSpPr>
        <p:spPr/>
        <p:txBody>
          <a:bodyPr/>
          <a:lstStyle/>
          <a:p>
            <a:r>
              <a:rPr lang="en-GB"/>
              <a:t>Click to edit Master title style</a:t>
            </a:r>
            <a:endParaRPr lang="en-US"/>
          </a:p>
        </p:txBody>
      </p:sp>
      <p:pic>
        <p:nvPicPr>
          <p:cNvPr id="4" name="Picture 11">
            <a:extLst>
              <a:ext uri="{FF2B5EF4-FFF2-40B4-BE49-F238E27FC236}">
                <a16:creationId xmlns:a16="http://schemas.microsoft.com/office/drawing/2014/main" id="{71939976-E4CC-5D05-D6B6-048078DC5AA9}"/>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2702611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54AED-563E-74A3-6848-2744F87124E9}"/>
              </a:ext>
            </a:extLst>
          </p:cNvPr>
          <p:cNvSpPr>
            <a:spLocks noGrp="1"/>
          </p:cNvSpPr>
          <p:nvPr>
            <p:ph type="title"/>
          </p:nvPr>
        </p:nvSpPr>
        <p:spPr>
          <a:xfrm>
            <a:off x="709613" y="1528848"/>
            <a:ext cx="10515600" cy="1325563"/>
          </a:xfrm>
        </p:spPr>
        <p:txBody>
          <a:bodyPr/>
          <a:lstStyle/>
          <a:p>
            <a:r>
              <a:rPr lang="en-GB"/>
              <a:t>Click to edit Master title style</a:t>
            </a:r>
            <a:endParaRPr lang="en-US"/>
          </a:p>
        </p:txBody>
      </p:sp>
      <p:pic>
        <p:nvPicPr>
          <p:cNvPr id="5" name="Picture 6">
            <a:extLst>
              <a:ext uri="{FF2B5EF4-FFF2-40B4-BE49-F238E27FC236}">
                <a16:creationId xmlns:a16="http://schemas.microsoft.com/office/drawing/2014/main" id="{8F8E0D6A-AB1E-62C5-52AD-667F75C811F0}"/>
              </a:ext>
            </a:extLst>
          </p:cNvPr>
          <p:cNvPicPr>
            <a:picLocks noChangeAspect="1"/>
          </p:cNvPicPr>
          <p:nvPr userDrawn="1"/>
        </p:nvPicPr>
        <p:blipFill>
          <a:blip r:embed="rId2"/>
          <a:srcRect l="13878" t="10479" r="12212" b="9766"/>
          <a:stretch>
            <a:fillRect/>
          </a:stretch>
        </p:blipFill>
        <p:spPr>
          <a:xfrm>
            <a:off x="10262810" y="5668052"/>
            <a:ext cx="912021" cy="908135"/>
          </a:xfrm>
          <a:prstGeom prst="rect">
            <a:avLst/>
          </a:prstGeom>
        </p:spPr>
      </p:pic>
      <p:pic>
        <p:nvPicPr>
          <p:cNvPr id="6" name="Picture 7">
            <a:extLst>
              <a:ext uri="{FF2B5EF4-FFF2-40B4-BE49-F238E27FC236}">
                <a16:creationId xmlns:a16="http://schemas.microsoft.com/office/drawing/2014/main" id="{82A960A2-4432-4E16-7686-34CC311CCA47}"/>
              </a:ext>
            </a:extLst>
          </p:cNvPr>
          <p:cNvPicPr>
            <a:picLocks noChangeAspect="1"/>
          </p:cNvPicPr>
          <p:nvPr userDrawn="1"/>
        </p:nvPicPr>
        <p:blipFill>
          <a:blip r:embed="rId3"/>
          <a:srcRect/>
          <a:stretch>
            <a:fillRect/>
          </a:stretch>
        </p:blipFill>
        <p:spPr>
          <a:xfrm>
            <a:off x="11341794" y="5708823"/>
            <a:ext cx="750965" cy="867364"/>
          </a:xfrm>
          <a:prstGeom prst="rect">
            <a:avLst/>
          </a:prstGeom>
        </p:spPr>
      </p:pic>
      <p:pic>
        <p:nvPicPr>
          <p:cNvPr id="7" name="Picture 11">
            <a:extLst>
              <a:ext uri="{FF2B5EF4-FFF2-40B4-BE49-F238E27FC236}">
                <a16:creationId xmlns:a16="http://schemas.microsoft.com/office/drawing/2014/main" id="{561488D7-F4A2-FDB7-6C16-A82D5C72795D}"/>
              </a:ext>
            </a:extLst>
          </p:cNvPr>
          <p:cNvPicPr>
            <a:picLocks noChangeAspect="1"/>
          </p:cNvPicPr>
          <p:nvPr userDrawn="1"/>
        </p:nvPicPr>
        <p:blipFill>
          <a:blip r:embed="rId4"/>
          <a:srcRect/>
          <a:stretch>
            <a:fillRect/>
          </a:stretch>
        </p:blipFill>
        <p:spPr>
          <a:xfrm>
            <a:off x="9101350" y="5605518"/>
            <a:ext cx="942763" cy="970669"/>
          </a:xfrm>
          <a:prstGeom prst="rect">
            <a:avLst/>
          </a:prstGeom>
        </p:spPr>
      </p:pic>
      <p:pic>
        <p:nvPicPr>
          <p:cNvPr id="8" name="Picture 7">
            <a:extLst>
              <a:ext uri="{FF2B5EF4-FFF2-40B4-BE49-F238E27FC236}">
                <a16:creationId xmlns:a16="http://schemas.microsoft.com/office/drawing/2014/main" id="{8345DF08-4228-8446-A665-6BC145ACB9EA}"/>
              </a:ext>
            </a:extLst>
          </p:cNvPr>
          <p:cNvPicPr>
            <a:picLocks noChangeAspect="1"/>
          </p:cNvPicPr>
          <p:nvPr userDrawn="1"/>
        </p:nvPicPr>
        <p:blipFill>
          <a:blip r:embed="rId5"/>
          <a:stretch>
            <a:fillRect/>
          </a:stretch>
        </p:blipFill>
        <p:spPr>
          <a:xfrm>
            <a:off x="0" y="621861"/>
            <a:ext cx="12192000" cy="4276919"/>
          </a:xfrm>
          <a:prstGeom prst="rect">
            <a:avLst/>
          </a:prstGeom>
        </p:spPr>
      </p:pic>
    </p:spTree>
    <p:extLst>
      <p:ext uri="{BB962C8B-B14F-4D97-AF65-F5344CB8AC3E}">
        <p14:creationId xmlns:p14="http://schemas.microsoft.com/office/powerpoint/2010/main" val="239497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B96A8-5922-4F23-2794-6BA5C1F19158}"/>
              </a:ext>
            </a:extLst>
          </p:cNvPr>
          <p:cNvSpPr>
            <a:spLocks noGrp="1"/>
          </p:cNvSpPr>
          <p:nvPr>
            <p:ph type="title"/>
          </p:nvPr>
        </p:nvSpPr>
        <p:spPr/>
        <p:txBody>
          <a:bodyPr/>
          <a:lstStyle/>
          <a:p>
            <a:r>
              <a:rPr lang="en-GB"/>
              <a:t>Click to edit Master title style</a:t>
            </a:r>
            <a:endParaRPr lang="en-US"/>
          </a:p>
        </p:txBody>
      </p:sp>
      <p:pic>
        <p:nvPicPr>
          <p:cNvPr id="4" name="Picture 11">
            <a:extLst>
              <a:ext uri="{FF2B5EF4-FFF2-40B4-BE49-F238E27FC236}">
                <a16:creationId xmlns:a16="http://schemas.microsoft.com/office/drawing/2014/main" id="{71939976-E4CC-5D05-D6B6-048078DC5AA9}"/>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430024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98BCF-99E9-3805-760F-F70E448CE42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F742C59-6BD5-6D90-9AF5-B37BAAB12DC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A3E87FD-C2F2-4E13-05A0-7BF9BD9E4B2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070E166-F192-FA83-C96D-16B27BDE2DA7}"/>
              </a:ext>
            </a:extLst>
          </p:cNvPr>
          <p:cNvSpPr>
            <a:spLocks noGrp="1"/>
          </p:cNvSpPr>
          <p:nvPr>
            <p:ph type="dt" sz="half" idx="10"/>
          </p:nvPr>
        </p:nvSpPr>
        <p:spPr/>
        <p:txBody>
          <a:bodyPr/>
          <a:lstStyle/>
          <a:p>
            <a:fld id="{0CEB2ACC-7CBC-F146-9D8D-F3CB02D92E12}" type="datetimeFigureOut">
              <a:rPr lang="en-US" smtClean="0"/>
              <a:t>7/13/2024</a:t>
            </a:fld>
            <a:endParaRPr lang="en-US"/>
          </a:p>
        </p:txBody>
      </p:sp>
      <p:sp>
        <p:nvSpPr>
          <p:cNvPr id="6" name="Footer Placeholder 5">
            <a:extLst>
              <a:ext uri="{FF2B5EF4-FFF2-40B4-BE49-F238E27FC236}">
                <a16:creationId xmlns:a16="http://schemas.microsoft.com/office/drawing/2014/main" id="{ADA7E0CD-965B-6AA7-87E5-FBFB6BDE75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36283-3E79-3D56-58FB-D8445BA582A9}"/>
              </a:ext>
            </a:extLst>
          </p:cNvPr>
          <p:cNvSpPr>
            <a:spLocks noGrp="1"/>
          </p:cNvSpPr>
          <p:nvPr>
            <p:ph type="sldNum" sz="quarter" idx="12"/>
          </p:nvPr>
        </p:nvSpPr>
        <p:spPr/>
        <p:txBody>
          <a:bodyPr/>
          <a:lstStyle/>
          <a:p>
            <a:fld id="{3E5185A4-716C-E044-8BDB-1F8624C1D1BC}" type="slidenum">
              <a:rPr lang="en-US" smtClean="0"/>
              <a:t>‹№›</a:t>
            </a:fld>
            <a:endParaRPr lang="en-US"/>
          </a:p>
        </p:txBody>
      </p:sp>
    </p:spTree>
    <p:extLst>
      <p:ext uri="{BB962C8B-B14F-4D97-AF65-F5344CB8AC3E}">
        <p14:creationId xmlns:p14="http://schemas.microsoft.com/office/powerpoint/2010/main" val="755797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A859-EB37-9738-48EF-DDE5A85808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47F7C9-A2D8-1E76-B45A-C995106FFA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949C14-3958-B887-B87C-F438FF0254F9}"/>
              </a:ext>
            </a:extLst>
          </p:cNvPr>
          <p:cNvSpPr>
            <a:spLocks noGrp="1"/>
          </p:cNvSpPr>
          <p:nvPr>
            <p:ph type="dt" sz="half" idx="10"/>
          </p:nvPr>
        </p:nvSpPr>
        <p:spPr/>
        <p:txBody>
          <a:bodyPr/>
          <a:lstStyle/>
          <a:p>
            <a:fld id="{0CEB2ACC-7CBC-F146-9D8D-F3CB02D92E12}" type="datetimeFigureOut">
              <a:rPr lang="en-US" smtClean="0"/>
              <a:t>7/13/2024</a:t>
            </a:fld>
            <a:endParaRPr lang="en-US"/>
          </a:p>
        </p:txBody>
      </p:sp>
      <p:sp>
        <p:nvSpPr>
          <p:cNvPr id="5" name="Footer Placeholder 4">
            <a:extLst>
              <a:ext uri="{FF2B5EF4-FFF2-40B4-BE49-F238E27FC236}">
                <a16:creationId xmlns:a16="http://schemas.microsoft.com/office/drawing/2014/main" id="{81924383-7911-B66A-46B2-4BB259A84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24282-F3EC-3C65-D4B2-7AEF26D3691B}"/>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9" name="Picture 11">
            <a:extLst>
              <a:ext uri="{FF2B5EF4-FFF2-40B4-BE49-F238E27FC236}">
                <a16:creationId xmlns:a16="http://schemas.microsoft.com/office/drawing/2014/main" id="{F6BA5981-A898-F9B7-0068-D3C8D8BB61CD}"/>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030853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67511F8-C154-AFD5-D954-B368F85BE104}"/>
              </a:ext>
            </a:extLst>
          </p:cNvPr>
          <p:cNvSpPr>
            <a:spLocks noGrp="1"/>
          </p:cNvSpPr>
          <p:nvPr>
            <p:ph type="dt" sz="half" idx="10"/>
          </p:nvPr>
        </p:nvSpPr>
        <p:spPr/>
        <p:txBody>
          <a:bodyPr/>
          <a:lstStyle/>
          <a:p>
            <a:fld id="{0CEB2ACC-7CBC-F146-9D8D-F3CB02D92E12}" type="datetimeFigureOut">
              <a:rPr lang="en-US" smtClean="0"/>
              <a:t>7/13/2024</a:t>
            </a:fld>
            <a:endParaRPr lang="en-US"/>
          </a:p>
        </p:txBody>
      </p:sp>
      <p:sp>
        <p:nvSpPr>
          <p:cNvPr id="5" name="Footer Placeholder 4">
            <a:extLst>
              <a:ext uri="{FF2B5EF4-FFF2-40B4-BE49-F238E27FC236}">
                <a16:creationId xmlns:a16="http://schemas.microsoft.com/office/drawing/2014/main" id="{2B3C7668-E834-3C6A-0340-3B29A5D741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12BA68-3C0E-75AE-11D6-2256CF93C233}"/>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12" name="Picture 11">
            <a:extLst>
              <a:ext uri="{FF2B5EF4-FFF2-40B4-BE49-F238E27FC236}">
                <a16:creationId xmlns:a16="http://schemas.microsoft.com/office/drawing/2014/main" id="{BDAB7703-E988-5776-E0AB-CED75B01AF8C}"/>
              </a:ext>
            </a:extLst>
          </p:cNvPr>
          <p:cNvPicPr>
            <a:picLocks noChangeAspect="1"/>
          </p:cNvPicPr>
          <p:nvPr userDrawn="1"/>
        </p:nvPicPr>
        <p:blipFill>
          <a:blip r:embed="rId2"/>
          <a:stretch>
            <a:fillRect/>
          </a:stretch>
        </p:blipFill>
        <p:spPr>
          <a:xfrm>
            <a:off x="0" y="702463"/>
            <a:ext cx="12192000" cy="4276919"/>
          </a:xfrm>
          <a:prstGeom prst="rect">
            <a:avLst/>
          </a:prstGeom>
        </p:spPr>
      </p:pic>
      <p:pic>
        <p:nvPicPr>
          <p:cNvPr id="13" name="Picture 6">
            <a:extLst>
              <a:ext uri="{FF2B5EF4-FFF2-40B4-BE49-F238E27FC236}">
                <a16:creationId xmlns:a16="http://schemas.microsoft.com/office/drawing/2014/main" id="{A3E93538-C518-DCA7-5B30-08B6BC7F8E0E}"/>
              </a:ext>
            </a:extLst>
          </p:cNvPr>
          <p:cNvPicPr>
            <a:picLocks noChangeAspect="1"/>
          </p:cNvPicPr>
          <p:nvPr userDrawn="1"/>
        </p:nvPicPr>
        <p:blipFill>
          <a:blip r:embed="rId3"/>
          <a:srcRect l="13878" t="10479" r="12212" b="9766"/>
          <a:stretch>
            <a:fillRect/>
          </a:stretch>
        </p:blipFill>
        <p:spPr>
          <a:xfrm>
            <a:off x="10417737" y="5707792"/>
            <a:ext cx="767330" cy="764060"/>
          </a:xfrm>
          <a:prstGeom prst="rect">
            <a:avLst/>
          </a:prstGeom>
        </p:spPr>
      </p:pic>
      <p:pic>
        <p:nvPicPr>
          <p:cNvPr id="14" name="Picture 7">
            <a:extLst>
              <a:ext uri="{FF2B5EF4-FFF2-40B4-BE49-F238E27FC236}">
                <a16:creationId xmlns:a16="http://schemas.microsoft.com/office/drawing/2014/main" id="{06C4EFFF-2205-C53A-8408-26AC3B693B43}"/>
              </a:ext>
            </a:extLst>
          </p:cNvPr>
          <p:cNvPicPr>
            <a:picLocks noChangeAspect="1"/>
          </p:cNvPicPr>
          <p:nvPr userDrawn="1"/>
        </p:nvPicPr>
        <p:blipFill>
          <a:blip r:embed="rId4"/>
          <a:srcRect/>
          <a:stretch>
            <a:fillRect/>
          </a:stretch>
        </p:blipFill>
        <p:spPr>
          <a:xfrm>
            <a:off x="11341795" y="5707792"/>
            <a:ext cx="661523" cy="764059"/>
          </a:xfrm>
          <a:prstGeom prst="rect">
            <a:avLst/>
          </a:prstGeom>
        </p:spPr>
      </p:pic>
      <p:pic>
        <p:nvPicPr>
          <p:cNvPr id="2" name="Picture 11">
            <a:extLst>
              <a:ext uri="{FF2B5EF4-FFF2-40B4-BE49-F238E27FC236}">
                <a16:creationId xmlns:a16="http://schemas.microsoft.com/office/drawing/2014/main" id="{63473810-17D6-4E1D-D28E-3504EF93A96E}"/>
              </a:ext>
            </a:extLst>
          </p:cNvPr>
          <p:cNvPicPr>
            <a:picLocks noChangeAspect="1"/>
          </p:cNvPicPr>
          <p:nvPr userDrawn="1"/>
        </p:nvPicPr>
        <p:blipFill>
          <a:blip r:embed="rId5"/>
          <a:srcRect/>
          <a:stretch>
            <a:fillRect/>
          </a:stretch>
        </p:blipFill>
        <p:spPr>
          <a:xfrm>
            <a:off x="9493678" y="5708823"/>
            <a:ext cx="767331" cy="790044"/>
          </a:xfrm>
          <a:prstGeom prst="rect">
            <a:avLst/>
          </a:prstGeom>
        </p:spPr>
      </p:pic>
    </p:spTree>
    <p:extLst>
      <p:ext uri="{BB962C8B-B14F-4D97-AF65-F5344CB8AC3E}">
        <p14:creationId xmlns:p14="http://schemas.microsoft.com/office/powerpoint/2010/main" val="2913793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A859-EB37-9738-48EF-DDE5A85808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47F7C9-A2D8-1E76-B45A-C995106FFA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949C14-3958-B887-B87C-F438FF0254F9}"/>
              </a:ext>
            </a:extLst>
          </p:cNvPr>
          <p:cNvSpPr>
            <a:spLocks noGrp="1"/>
          </p:cNvSpPr>
          <p:nvPr>
            <p:ph type="dt" sz="half" idx="10"/>
          </p:nvPr>
        </p:nvSpPr>
        <p:spPr/>
        <p:txBody>
          <a:bodyPr/>
          <a:lstStyle/>
          <a:p>
            <a:fld id="{0CEB2ACC-7CBC-F146-9D8D-F3CB02D92E12}" type="datetimeFigureOut">
              <a:rPr lang="en-US" smtClean="0"/>
              <a:t>7/13/2024</a:t>
            </a:fld>
            <a:endParaRPr lang="en-US"/>
          </a:p>
        </p:txBody>
      </p:sp>
      <p:sp>
        <p:nvSpPr>
          <p:cNvPr id="5" name="Footer Placeholder 4">
            <a:extLst>
              <a:ext uri="{FF2B5EF4-FFF2-40B4-BE49-F238E27FC236}">
                <a16:creationId xmlns:a16="http://schemas.microsoft.com/office/drawing/2014/main" id="{81924383-7911-B66A-46B2-4BB259A84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24282-F3EC-3C65-D4B2-7AEF26D3691B}"/>
              </a:ext>
            </a:extLst>
          </p:cNvPr>
          <p:cNvSpPr>
            <a:spLocks noGrp="1"/>
          </p:cNvSpPr>
          <p:nvPr>
            <p:ph type="sldNum" sz="quarter" idx="12"/>
          </p:nvPr>
        </p:nvSpPr>
        <p:spPr/>
        <p:txBody>
          <a:bodyPr/>
          <a:lstStyle/>
          <a:p>
            <a:fld id="{3E5185A4-716C-E044-8BDB-1F8624C1D1BC}" type="slidenum">
              <a:rPr lang="en-US" smtClean="0"/>
              <a:t>‹№›</a:t>
            </a:fld>
            <a:endParaRPr lang="en-US"/>
          </a:p>
        </p:txBody>
      </p:sp>
    </p:spTree>
    <p:extLst>
      <p:ext uri="{BB962C8B-B14F-4D97-AF65-F5344CB8AC3E}">
        <p14:creationId xmlns:p14="http://schemas.microsoft.com/office/powerpoint/2010/main" val="1030853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A859-EB37-9738-48EF-DDE5A85808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47F7C9-A2D8-1E76-B45A-C995106FFA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949C14-3958-B887-B87C-F438FF0254F9}"/>
              </a:ext>
            </a:extLst>
          </p:cNvPr>
          <p:cNvSpPr>
            <a:spLocks noGrp="1"/>
          </p:cNvSpPr>
          <p:nvPr>
            <p:ph type="dt" sz="half" idx="10"/>
          </p:nvPr>
        </p:nvSpPr>
        <p:spPr/>
        <p:txBody>
          <a:bodyPr/>
          <a:lstStyle/>
          <a:p>
            <a:fld id="{0CEB2ACC-7CBC-F146-9D8D-F3CB02D92E12}" type="datetimeFigureOut">
              <a:rPr lang="en-US" smtClean="0"/>
              <a:t>7/13/2024</a:t>
            </a:fld>
            <a:endParaRPr lang="en-US"/>
          </a:p>
        </p:txBody>
      </p:sp>
      <p:sp>
        <p:nvSpPr>
          <p:cNvPr id="5" name="Footer Placeholder 4">
            <a:extLst>
              <a:ext uri="{FF2B5EF4-FFF2-40B4-BE49-F238E27FC236}">
                <a16:creationId xmlns:a16="http://schemas.microsoft.com/office/drawing/2014/main" id="{81924383-7911-B66A-46B2-4BB259A84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24282-F3EC-3C65-D4B2-7AEF26D3691B}"/>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9" name="Picture 11">
            <a:extLst>
              <a:ext uri="{FF2B5EF4-FFF2-40B4-BE49-F238E27FC236}">
                <a16:creationId xmlns:a16="http://schemas.microsoft.com/office/drawing/2014/main" id="{F6BA5981-A898-F9B7-0068-D3C8D8BB61CD}"/>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27349710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A859-EB37-9738-48EF-DDE5A85808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47F7C9-A2D8-1E76-B45A-C995106FFA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949C14-3958-B887-B87C-F438FF0254F9}"/>
              </a:ext>
            </a:extLst>
          </p:cNvPr>
          <p:cNvSpPr>
            <a:spLocks noGrp="1"/>
          </p:cNvSpPr>
          <p:nvPr>
            <p:ph type="dt" sz="half" idx="10"/>
          </p:nvPr>
        </p:nvSpPr>
        <p:spPr/>
        <p:txBody>
          <a:bodyPr/>
          <a:lstStyle/>
          <a:p>
            <a:fld id="{0CEB2ACC-7CBC-F146-9D8D-F3CB02D92E12}" type="datetimeFigureOut">
              <a:rPr lang="en-US" smtClean="0"/>
              <a:t>7/13/2024</a:t>
            </a:fld>
            <a:endParaRPr lang="en-US"/>
          </a:p>
        </p:txBody>
      </p:sp>
      <p:sp>
        <p:nvSpPr>
          <p:cNvPr id="5" name="Footer Placeholder 4">
            <a:extLst>
              <a:ext uri="{FF2B5EF4-FFF2-40B4-BE49-F238E27FC236}">
                <a16:creationId xmlns:a16="http://schemas.microsoft.com/office/drawing/2014/main" id="{81924383-7911-B66A-46B2-4BB259A84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24282-F3EC-3C65-D4B2-7AEF26D3691B}"/>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7" name="Picture 11">
            <a:extLst>
              <a:ext uri="{FF2B5EF4-FFF2-40B4-BE49-F238E27FC236}">
                <a16:creationId xmlns:a16="http://schemas.microsoft.com/office/drawing/2014/main" id="{38345911-90C3-B8FF-884D-6F2568F6793C}"/>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653995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A859-EB37-9738-48EF-DDE5A85808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47F7C9-A2D8-1E76-B45A-C995106FFA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949C14-3958-B887-B87C-F438FF0254F9}"/>
              </a:ext>
            </a:extLst>
          </p:cNvPr>
          <p:cNvSpPr>
            <a:spLocks noGrp="1"/>
          </p:cNvSpPr>
          <p:nvPr>
            <p:ph type="dt" sz="half" idx="10"/>
          </p:nvPr>
        </p:nvSpPr>
        <p:spPr/>
        <p:txBody>
          <a:bodyPr/>
          <a:lstStyle/>
          <a:p>
            <a:fld id="{0CEB2ACC-7CBC-F146-9D8D-F3CB02D92E12}" type="datetimeFigureOut">
              <a:rPr lang="en-US" smtClean="0"/>
              <a:t>7/13/2024</a:t>
            </a:fld>
            <a:endParaRPr lang="en-US"/>
          </a:p>
        </p:txBody>
      </p:sp>
      <p:sp>
        <p:nvSpPr>
          <p:cNvPr id="5" name="Footer Placeholder 4">
            <a:extLst>
              <a:ext uri="{FF2B5EF4-FFF2-40B4-BE49-F238E27FC236}">
                <a16:creationId xmlns:a16="http://schemas.microsoft.com/office/drawing/2014/main" id="{81924383-7911-B66A-46B2-4BB259A84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24282-F3EC-3C65-D4B2-7AEF26D3691B}"/>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7" name="Picture 11">
            <a:extLst>
              <a:ext uri="{FF2B5EF4-FFF2-40B4-BE49-F238E27FC236}">
                <a16:creationId xmlns:a16="http://schemas.microsoft.com/office/drawing/2014/main" id="{334006BD-D80A-EBC8-3798-EE06E4A084A1}"/>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385750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7F332-77F7-4BB9-4006-79E48AC54E3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BCC0A7C-57A1-7697-9A97-F8FB62BD4A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5EE30EB-1D9F-7CBD-5EE9-8CD4BB45E06F}"/>
              </a:ext>
            </a:extLst>
          </p:cNvPr>
          <p:cNvSpPr>
            <a:spLocks noGrp="1"/>
          </p:cNvSpPr>
          <p:nvPr>
            <p:ph type="dt" sz="half" idx="10"/>
          </p:nvPr>
        </p:nvSpPr>
        <p:spPr/>
        <p:txBody>
          <a:bodyPr/>
          <a:lstStyle/>
          <a:p>
            <a:fld id="{0CEB2ACC-7CBC-F146-9D8D-F3CB02D92E12}" type="datetimeFigureOut">
              <a:rPr lang="en-US" smtClean="0"/>
              <a:t>7/13/2024</a:t>
            </a:fld>
            <a:endParaRPr lang="en-US"/>
          </a:p>
        </p:txBody>
      </p:sp>
      <p:sp>
        <p:nvSpPr>
          <p:cNvPr id="5" name="Footer Placeholder 4">
            <a:extLst>
              <a:ext uri="{FF2B5EF4-FFF2-40B4-BE49-F238E27FC236}">
                <a16:creationId xmlns:a16="http://schemas.microsoft.com/office/drawing/2014/main" id="{E4DEAF58-1B02-E6C3-2047-EA6F8DCD8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A6B880-41B8-FFEE-5FA6-411028620CC3}"/>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9" name="Picture 11">
            <a:extLst>
              <a:ext uri="{FF2B5EF4-FFF2-40B4-BE49-F238E27FC236}">
                <a16:creationId xmlns:a16="http://schemas.microsoft.com/office/drawing/2014/main" id="{3DB92B05-3C5C-4D2F-E941-86EEDADAE5D7}"/>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7330518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98BCF-99E9-3805-760F-F70E448CE42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F742C59-6BD5-6D90-9AF5-B37BAAB12DC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070E166-F192-FA83-C96D-16B27BDE2DA7}"/>
              </a:ext>
            </a:extLst>
          </p:cNvPr>
          <p:cNvSpPr>
            <a:spLocks noGrp="1"/>
          </p:cNvSpPr>
          <p:nvPr>
            <p:ph type="dt" sz="half" idx="10"/>
          </p:nvPr>
        </p:nvSpPr>
        <p:spPr/>
        <p:txBody>
          <a:bodyPr/>
          <a:lstStyle/>
          <a:p>
            <a:fld id="{0CEB2ACC-7CBC-F146-9D8D-F3CB02D92E12}" type="datetimeFigureOut">
              <a:rPr lang="en-US" smtClean="0"/>
              <a:t>7/13/2024</a:t>
            </a:fld>
            <a:endParaRPr lang="en-US"/>
          </a:p>
        </p:txBody>
      </p:sp>
      <p:sp>
        <p:nvSpPr>
          <p:cNvPr id="6" name="Footer Placeholder 5">
            <a:extLst>
              <a:ext uri="{FF2B5EF4-FFF2-40B4-BE49-F238E27FC236}">
                <a16:creationId xmlns:a16="http://schemas.microsoft.com/office/drawing/2014/main" id="{ADA7E0CD-965B-6AA7-87E5-FBFB6BDE7581}"/>
              </a:ext>
            </a:extLst>
          </p:cNvPr>
          <p:cNvSpPr>
            <a:spLocks noGrp="1"/>
          </p:cNvSpPr>
          <p:nvPr>
            <p:ph type="ftr" sz="quarter" idx="11"/>
          </p:nvPr>
        </p:nvSpPr>
        <p:spPr/>
        <p:txBody>
          <a:bodyPr/>
          <a:lstStyle/>
          <a:p>
            <a:endParaRPr lang="en-US"/>
          </a:p>
        </p:txBody>
      </p:sp>
      <p:pic>
        <p:nvPicPr>
          <p:cNvPr id="9" name="Picture 11">
            <a:extLst>
              <a:ext uri="{FF2B5EF4-FFF2-40B4-BE49-F238E27FC236}">
                <a16:creationId xmlns:a16="http://schemas.microsoft.com/office/drawing/2014/main" id="{5E5154C1-0452-382D-A3EA-D9A3D1DDD3BC}"/>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9285506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90BF8-69F9-593D-815A-86B55E296EA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5D385D-A83C-991F-DE26-41AA9E0653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72F58EA-7583-CF6C-739C-8922973E59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62153ED-E549-AA1B-E7C4-BBA226B951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6BA03A4-5A9A-4942-B8A0-BFB89B7022F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432F611-36FB-BAA9-C91D-81B80FF05D6F}"/>
              </a:ext>
            </a:extLst>
          </p:cNvPr>
          <p:cNvSpPr>
            <a:spLocks noGrp="1"/>
          </p:cNvSpPr>
          <p:nvPr>
            <p:ph type="dt" sz="half" idx="10"/>
          </p:nvPr>
        </p:nvSpPr>
        <p:spPr/>
        <p:txBody>
          <a:bodyPr/>
          <a:lstStyle/>
          <a:p>
            <a:fld id="{0CEB2ACC-7CBC-F146-9D8D-F3CB02D92E12}" type="datetimeFigureOut">
              <a:rPr lang="en-US" smtClean="0"/>
              <a:t>7/13/2024</a:t>
            </a:fld>
            <a:endParaRPr lang="en-US"/>
          </a:p>
        </p:txBody>
      </p:sp>
      <p:sp>
        <p:nvSpPr>
          <p:cNvPr id="8" name="Footer Placeholder 7">
            <a:extLst>
              <a:ext uri="{FF2B5EF4-FFF2-40B4-BE49-F238E27FC236}">
                <a16:creationId xmlns:a16="http://schemas.microsoft.com/office/drawing/2014/main" id="{BF810DBF-DA43-23F0-26C6-87601D5CE7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9A3C30-F484-DF05-ADC3-4B2890AC8BCD}"/>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11" name="Picture 11">
            <a:extLst>
              <a:ext uri="{FF2B5EF4-FFF2-40B4-BE49-F238E27FC236}">
                <a16:creationId xmlns:a16="http://schemas.microsoft.com/office/drawing/2014/main" id="{035FFEA1-F982-15E8-45BD-C0767E351C8D}"/>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572098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7B2D-E106-7C84-8243-FDC9B879A31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B29DA33-E9FE-F505-767B-47F7134C5381}"/>
              </a:ext>
            </a:extLst>
          </p:cNvPr>
          <p:cNvSpPr>
            <a:spLocks noGrp="1"/>
          </p:cNvSpPr>
          <p:nvPr>
            <p:ph type="dt" sz="half" idx="10"/>
          </p:nvPr>
        </p:nvSpPr>
        <p:spPr/>
        <p:txBody>
          <a:bodyPr/>
          <a:lstStyle/>
          <a:p>
            <a:fld id="{0CEB2ACC-7CBC-F146-9D8D-F3CB02D92E12}" type="datetimeFigureOut">
              <a:rPr lang="en-US" smtClean="0"/>
              <a:t>7/13/2024</a:t>
            </a:fld>
            <a:endParaRPr lang="en-US"/>
          </a:p>
        </p:txBody>
      </p:sp>
      <p:sp>
        <p:nvSpPr>
          <p:cNvPr id="4" name="Footer Placeholder 3">
            <a:extLst>
              <a:ext uri="{FF2B5EF4-FFF2-40B4-BE49-F238E27FC236}">
                <a16:creationId xmlns:a16="http://schemas.microsoft.com/office/drawing/2014/main" id="{61540424-8B09-DCA8-BFAC-F377A4AAEB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13E861-B1FC-B82F-A0C6-8649D0457E94}"/>
              </a:ext>
            </a:extLst>
          </p:cNvPr>
          <p:cNvSpPr>
            <a:spLocks noGrp="1"/>
          </p:cNvSpPr>
          <p:nvPr>
            <p:ph type="sldNum" sz="quarter" idx="12"/>
          </p:nvPr>
        </p:nvSpPr>
        <p:spPr/>
        <p:txBody>
          <a:bodyPr/>
          <a:lstStyle/>
          <a:p>
            <a:fld id="{3E5185A4-716C-E044-8BDB-1F8624C1D1BC}" type="slidenum">
              <a:rPr lang="en-US" smtClean="0"/>
              <a:t>‹№›</a:t>
            </a:fld>
            <a:endParaRPr lang="en-US"/>
          </a:p>
        </p:txBody>
      </p:sp>
      <p:sp>
        <p:nvSpPr>
          <p:cNvPr id="9" name="TextBox 4">
            <a:extLst>
              <a:ext uri="{FF2B5EF4-FFF2-40B4-BE49-F238E27FC236}">
                <a16:creationId xmlns:a16="http://schemas.microsoft.com/office/drawing/2014/main" id="{F033E4AD-C96D-FA01-AAA7-92991A55C490}"/>
              </a:ext>
            </a:extLst>
          </p:cNvPr>
          <p:cNvSpPr txBox="1"/>
          <p:nvPr/>
        </p:nvSpPr>
        <p:spPr>
          <a:xfrm>
            <a:off x="283094" y="888043"/>
            <a:ext cx="3086100" cy="3266928"/>
          </a:xfrm>
          <a:prstGeom prst="rect">
            <a:avLst/>
          </a:prstGeom>
        </p:spPr>
        <p:txBody>
          <a:bodyPr lIns="50800" tIns="50800" rIns="50800" bIns="50800" rtlCol="0" anchor="ctr"/>
          <a:lstStyle/>
          <a:p>
            <a:pPr algn="ctr">
              <a:lnSpc>
                <a:spcPts val="2633"/>
              </a:lnSpc>
            </a:pPr>
            <a:endParaRPr/>
          </a:p>
        </p:txBody>
      </p:sp>
      <p:pic>
        <p:nvPicPr>
          <p:cNvPr id="6" name="Picture 11">
            <a:extLst>
              <a:ext uri="{FF2B5EF4-FFF2-40B4-BE49-F238E27FC236}">
                <a16:creationId xmlns:a16="http://schemas.microsoft.com/office/drawing/2014/main" id="{6EE501DD-A837-B685-298C-48C8E1C0BD58}"/>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63470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7B2D-E106-7C84-8243-FDC9B879A31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B29DA33-E9FE-F505-767B-47F7134C5381}"/>
              </a:ext>
            </a:extLst>
          </p:cNvPr>
          <p:cNvSpPr>
            <a:spLocks noGrp="1"/>
          </p:cNvSpPr>
          <p:nvPr>
            <p:ph type="dt" sz="half" idx="10"/>
          </p:nvPr>
        </p:nvSpPr>
        <p:spPr/>
        <p:txBody>
          <a:bodyPr/>
          <a:lstStyle/>
          <a:p>
            <a:fld id="{0CEB2ACC-7CBC-F146-9D8D-F3CB02D92E12}" type="datetimeFigureOut">
              <a:rPr lang="en-US" smtClean="0"/>
              <a:t>7/13/2024</a:t>
            </a:fld>
            <a:endParaRPr lang="en-US"/>
          </a:p>
        </p:txBody>
      </p:sp>
      <p:sp>
        <p:nvSpPr>
          <p:cNvPr id="4" name="Footer Placeholder 3">
            <a:extLst>
              <a:ext uri="{FF2B5EF4-FFF2-40B4-BE49-F238E27FC236}">
                <a16:creationId xmlns:a16="http://schemas.microsoft.com/office/drawing/2014/main" id="{61540424-8B09-DCA8-BFAC-F377A4AAEB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13E861-B1FC-B82F-A0C6-8649D0457E94}"/>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11" name="Picture 11">
            <a:extLst>
              <a:ext uri="{FF2B5EF4-FFF2-40B4-BE49-F238E27FC236}">
                <a16:creationId xmlns:a16="http://schemas.microsoft.com/office/drawing/2014/main" id="{D6ED8C2E-CBE3-3130-90A1-B9C855B79F31}"/>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2910504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A859-EB37-9738-48EF-DDE5A85808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47F7C9-A2D8-1E76-B45A-C995106FFA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949C14-3958-B887-B87C-F438FF0254F9}"/>
              </a:ext>
            </a:extLst>
          </p:cNvPr>
          <p:cNvSpPr>
            <a:spLocks noGrp="1"/>
          </p:cNvSpPr>
          <p:nvPr>
            <p:ph type="dt" sz="half" idx="10"/>
          </p:nvPr>
        </p:nvSpPr>
        <p:spPr/>
        <p:txBody>
          <a:bodyPr/>
          <a:lstStyle/>
          <a:p>
            <a:fld id="{0CEB2ACC-7CBC-F146-9D8D-F3CB02D92E12}" type="datetimeFigureOut">
              <a:rPr lang="en-US" smtClean="0"/>
              <a:t>7/13/2024</a:t>
            </a:fld>
            <a:endParaRPr lang="en-US"/>
          </a:p>
        </p:txBody>
      </p:sp>
      <p:sp>
        <p:nvSpPr>
          <p:cNvPr id="5" name="Footer Placeholder 4">
            <a:extLst>
              <a:ext uri="{FF2B5EF4-FFF2-40B4-BE49-F238E27FC236}">
                <a16:creationId xmlns:a16="http://schemas.microsoft.com/office/drawing/2014/main" id="{81924383-7911-B66A-46B2-4BB259A84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24282-F3EC-3C65-D4B2-7AEF26D3691B}"/>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9" name="Picture 11">
            <a:extLst>
              <a:ext uri="{FF2B5EF4-FFF2-40B4-BE49-F238E27FC236}">
                <a16:creationId xmlns:a16="http://schemas.microsoft.com/office/drawing/2014/main" id="{F6BA5981-A898-F9B7-0068-D3C8D8BB61CD}"/>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27349710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CE327-A5F6-52ED-3D5C-273D8D78A55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9854F92-99D3-2A7D-89F9-AD992E6E7E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6412CFB-C458-5F1A-A343-CF2A501946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A1233B-F3AD-FE35-A7B4-D5BC98A40DEA}"/>
              </a:ext>
            </a:extLst>
          </p:cNvPr>
          <p:cNvSpPr>
            <a:spLocks noGrp="1"/>
          </p:cNvSpPr>
          <p:nvPr>
            <p:ph type="dt" sz="half" idx="10"/>
          </p:nvPr>
        </p:nvSpPr>
        <p:spPr/>
        <p:txBody>
          <a:bodyPr/>
          <a:lstStyle/>
          <a:p>
            <a:fld id="{0CEB2ACC-7CBC-F146-9D8D-F3CB02D92E12}" type="datetimeFigureOut">
              <a:rPr lang="en-US" smtClean="0"/>
              <a:t>7/13/2024</a:t>
            </a:fld>
            <a:endParaRPr lang="en-US"/>
          </a:p>
        </p:txBody>
      </p:sp>
      <p:sp>
        <p:nvSpPr>
          <p:cNvPr id="6" name="Footer Placeholder 5">
            <a:extLst>
              <a:ext uri="{FF2B5EF4-FFF2-40B4-BE49-F238E27FC236}">
                <a16:creationId xmlns:a16="http://schemas.microsoft.com/office/drawing/2014/main" id="{5CF92CAB-2395-67C2-21BF-60A82BEE2D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99C2AA-B8DE-7526-C9ED-F398E2641E15}"/>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8" name="Picture 11">
            <a:extLst>
              <a:ext uri="{FF2B5EF4-FFF2-40B4-BE49-F238E27FC236}">
                <a16:creationId xmlns:a16="http://schemas.microsoft.com/office/drawing/2014/main" id="{31FBE48E-D083-1592-A771-1AF14E516AEE}"/>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39546431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55262-A431-DB25-8545-241456C7628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FD8C45F-419E-7451-3284-0C0C2C82C9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A00DF8-B29C-0319-9081-780A6FFCEB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DC3D562-D0E9-084E-980F-84D78646484F}"/>
              </a:ext>
            </a:extLst>
          </p:cNvPr>
          <p:cNvSpPr>
            <a:spLocks noGrp="1"/>
          </p:cNvSpPr>
          <p:nvPr>
            <p:ph type="dt" sz="half" idx="10"/>
          </p:nvPr>
        </p:nvSpPr>
        <p:spPr/>
        <p:txBody>
          <a:bodyPr/>
          <a:lstStyle/>
          <a:p>
            <a:fld id="{0CEB2ACC-7CBC-F146-9D8D-F3CB02D92E12}" type="datetimeFigureOut">
              <a:rPr lang="en-US" smtClean="0"/>
              <a:t>7/13/2024</a:t>
            </a:fld>
            <a:endParaRPr lang="en-US"/>
          </a:p>
        </p:txBody>
      </p:sp>
      <p:sp>
        <p:nvSpPr>
          <p:cNvPr id="6" name="Footer Placeholder 5">
            <a:extLst>
              <a:ext uri="{FF2B5EF4-FFF2-40B4-BE49-F238E27FC236}">
                <a16:creationId xmlns:a16="http://schemas.microsoft.com/office/drawing/2014/main" id="{45648023-6BD8-0834-3BBF-AA3B5486FA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6CC173-895A-E6FF-C836-F03CADC406EA}"/>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9" name="Picture 11">
            <a:extLst>
              <a:ext uri="{FF2B5EF4-FFF2-40B4-BE49-F238E27FC236}">
                <a16:creationId xmlns:a16="http://schemas.microsoft.com/office/drawing/2014/main" id="{CF5042D4-C92C-62AC-F6AB-3C25B73126EC}"/>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9739065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8A2F6-F003-24E9-DB46-6487EEE8401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DD0AB3F-F5FB-ED16-A059-ECBD7171015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4D6518-5B62-6199-F5DB-E05BDDE5067A}"/>
              </a:ext>
            </a:extLst>
          </p:cNvPr>
          <p:cNvSpPr>
            <a:spLocks noGrp="1"/>
          </p:cNvSpPr>
          <p:nvPr>
            <p:ph type="dt" sz="half" idx="10"/>
          </p:nvPr>
        </p:nvSpPr>
        <p:spPr/>
        <p:txBody>
          <a:bodyPr/>
          <a:lstStyle/>
          <a:p>
            <a:fld id="{0CEB2ACC-7CBC-F146-9D8D-F3CB02D92E12}" type="datetimeFigureOut">
              <a:rPr lang="en-US" smtClean="0"/>
              <a:t>7/13/2024</a:t>
            </a:fld>
            <a:endParaRPr lang="en-US"/>
          </a:p>
        </p:txBody>
      </p:sp>
      <p:sp>
        <p:nvSpPr>
          <p:cNvPr id="5" name="Footer Placeholder 4">
            <a:extLst>
              <a:ext uri="{FF2B5EF4-FFF2-40B4-BE49-F238E27FC236}">
                <a16:creationId xmlns:a16="http://schemas.microsoft.com/office/drawing/2014/main" id="{84143285-F879-6032-9675-5F46E885DA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124FF0-0736-97D5-2DA3-25A8CADCC552}"/>
              </a:ext>
            </a:extLst>
          </p:cNvPr>
          <p:cNvSpPr>
            <a:spLocks noGrp="1"/>
          </p:cNvSpPr>
          <p:nvPr>
            <p:ph type="sldNum" sz="quarter" idx="12"/>
          </p:nvPr>
        </p:nvSpPr>
        <p:spPr/>
        <p:txBody>
          <a:bodyPr/>
          <a:lstStyle/>
          <a:p>
            <a:fld id="{3E5185A4-716C-E044-8BDB-1F8624C1D1BC}" type="slidenum">
              <a:rPr lang="en-US" smtClean="0"/>
              <a:t>‹№›</a:t>
            </a:fld>
            <a:endParaRPr lang="en-US"/>
          </a:p>
        </p:txBody>
      </p:sp>
    </p:spTree>
    <p:extLst>
      <p:ext uri="{BB962C8B-B14F-4D97-AF65-F5344CB8AC3E}">
        <p14:creationId xmlns:p14="http://schemas.microsoft.com/office/powerpoint/2010/main" val="195352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CD07C0-67E5-9DAA-4433-9638470A4E4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37F0CE7-6C1B-8344-2D44-0535E93A964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DF261CE-2AB4-48AB-0AD5-1C80EE28E48E}"/>
              </a:ext>
            </a:extLst>
          </p:cNvPr>
          <p:cNvSpPr>
            <a:spLocks noGrp="1"/>
          </p:cNvSpPr>
          <p:nvPr>
            <p:ph type="dt" sz="half" idx="10"/>
          </p:nvPr>
        </p:nvSpPr>
        <p:spPr/>
        <p:txBody>
          <a:bodyPr/>
          <a:lstStyle/>
          <a:p>
            <a:fld id="{0CEB2ACC-7CBC-F146-9D8D-F3CB02D92E12}" type="datetimeFigureOut">
              <a:rPr lang="en-US" smtClean="0"/>
              <a:t>7/13/2024</a:t>
            </a:fld>
            <a:endParaRPr lang="en-US"/>
          </a:p>
        </p:txBody>
      </p:sp>
      <p:sp>
        <p:nvSpPr>
          <p:cNvPr id="5" name="Footer Placeholder 4">
            <a:extLst>
              <a:ext uri="{FF2B5EF4-FFF2-40B4-BE49-F238E27FC236}">
                <a16:creationId xmlns:a16="http://schemas.microsoft.com/office/drawing/2014/main" id="{C6A6EDDF-2FB3-474F-1EC2-A11C855E59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A8EB1-2D74-9CC2-D6D1-6B20B330C14C}"/>
              </a:ext>
            </a:extLst>
          </p:cNvPr>
          <p:cNvSpPr>
            <a:spLocks noGrp="1"/>
          </p:cNvSpPr>
          <p:nvPr>
            <p:ph type="sldNum" sz="quarter" idx="12"/>
          </p:nvPr>
        </p:nvSpPr>
        <p:spPr/>
        <p:txBody>
          <a:bodyPr/>
          <a:lstStyle/>
          <a:p>
            <a:fld id="{3E5185A4-716C-E044-8BDB-1F8624C1D1BC}" type="slidenum">
              <a:rPr lang="en-US" smtClean="0"/>
              <a:t>‹№›</a:t>
            </a:fld>
            <a:endParaRPr lang="en-US"/>
          </a:p>
        </p:txBody>
      </p:sp>
    </p:spTree>
    <p:extLst>
      <p:ext uri="{BB962C8B-B14F-4D97-AF65-F5344CB8AC3E}">
        <p14:creationId xmlns:p14="http://schemas.microsoft.com/office/powerpoint/2010/main" val="36886466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9AF318-4839-A72D-D0FB-78FF4512E9DD}"/>
              </a:ext>
            </a:extLst>
          </p:cNvPr>
          <p:cNvSpPr>
            <a:spLocks noGrp="1"/>
          </p:cNvSpPr>
          <p:nvPr>
            <p:ph type="dt" sz="half" idx="10"/>
          </p:nvPr>
        </p:nvSpPr>
        <p:spPr/>
        <p:txBody>
          <a:bodyPr/>
          <a:lstStyle/>
          <a:p>
            <a:fld id="{0CEB2ACC-7CBC-F146-9D8D-F3CB02D92E12}" type="datetimeFigureOut">
              <a:rPr lang="en-US" smtClean="0"/>
              <a:t>7/13/2024</a:t>
            </a:fld>
            <a:endParaRPr lang="en-US"/>
          </a:p>
        </p:txBody>
      </p:sp>
      <p:sp>
        <p:nvSpPr>
          <p:cNvPr id="3" name="Footer Placeholder 2">
            <a:extLst>
              <a:ext uri="{FF2B5EF4-FFF2-40B4-BE49-F238E27FC236}">
                <a16:creationId xmlns:a16="http://schemas.microsoft.com/office/drawing/2014/main" id="{40281815-4835-80F3-9BF3-2BC0841F84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8E7A62-CC20-6C2D-548D-4FA8B40C675C}"/>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8" name="Picture 7">
            <a:extLst>
              <a:ext uri="{FF2B5EF4-FFF2-40B4-BE49-F238E27FC236}">
                <a16:creationId xmlns:a16="http://schemas.microsoft.com/office/drawing/2014/main" id="{C121C9C0-4860-17B1-B394-9665BD09E2C0}"/>
              </a:ext>
            </a:extLst>
          </p:cNvPr>
          <p:cNvPicPr>
            <a:picLocks noChangeAspect="1"/>
          </p:cNvPicPr>
          <p:nvPr userDrawn="1"/>
        </p:nvPicPr>
        <p:blipFill>
          <a:blip r:embed="rId2"/>
          <a:stretch>
            <a:fillRect/>
          </a:stretch>
        </p:blipFill>
        <p:spPr>
          <a:xfrm>
            <a:off x="0" y="711199"/>
            <a:ext cx="12192000" cy="4276919"/>
          </a:xfrm>
          <a:prstGeom prst="rect">
            <a:avLst/>
          </a:prstGeom>
        </p:spPr>
      </p:pic>
      <p:pic>
        <p:nvPicPr>
          <p:cNvPr id="7" name="Picture 11">
            <a:extLst>
              <a:ext uri="{FF2B5EF4-FFF2-40B4-BE49-F238E27FC236}">
                <a16:creationId xmlns:a16="http://schemas.microsoft.com/office/drawing/2014/main" id="{26366E9F-BA72-DA1E-CFCB-E18AE1FC0227}"/>
              </a:ext>
            </a:extLst>
          </p:cNvPr>
          <p:cNvPicPr>
            <a:picLocks noChangeAspect="1"/>
          </p:cNvPicPr>
          <p:nvPr userDrawn="1"/>
        </p:nvPicPr>
        <p:blipFill>
          <a:blip r:embed="rId3"/>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2710208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B96A8-5922-4F23-2794-6BA5C1F19158}"/>
              </a:ext>
            </a:extLst>
          </p:cNvPr>
          <p:cNvSpPr>
            <a:spLocks noGrp="1"/>
          </p:cNvSpPr>
          <p:nvPr>
            <p:ph type="title"/>
          </p:nvPr>
        </p:nvSpPr>
        <p:spPr/>
        <p:txBody>
          <a:bodyPr/>
          <a:lstStyle/>
          <a:p>
            <a:r>
              <a:rPr lang="en-GB"/>
              <a:t>Click to edit Master title style</a:t>
            </a:r>
            <a:endParaRPr lang="en-US"/>
          </a:p>
        </p:txBody>
      </p:sp>
      <p:pic>
        <p:nvPicPr>
          <p:cNvPr id="4" name="Picture 11">
            <a:extLst>
              <a:ext uri="{FF2B5EF4-FFF2-40B4-BE49-F238E27FC236}">
                <a16:creationId xmlns:a16="http://schemas.microsoft.com/office/drawing/2014/main" id="{71939976-E4CC-5D05-D6B6-048078DC5AA9}"/>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27026113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54AED-563E-74A3-6848-2744F87124E9}"/>
              </a:ext>
            </a:extLst>
          </p:cNvPr>
          <p:cNvSpPr>
            <a:spLocks noGrp="1"/>
          </p:cNvSpPr>
          <p:nvPr>
            <p:ph type="title"/>
          </p:nvPr>
        </p:nvSpPr>
        <p:spPr>
          <a:xfrm>
            <a:off x="709613" y="1528848"/>
            <a:ext cx="10515600" cy="1325563"/>
          </a:xfrm>
        </p:spPr>
        <p:txBody>
          <a:bodyPr/>
          <a:lstStyle/>
          <a:p>
            <a:r>
              <a:rPr lang="en-GB"/>
              <a:t>Click to edit Master title style</a:t>
            </a:r>
            <a:endParaRPr lang="en-US"/>
          </a:p>
        </p:txBody>
      </p:sp>
      <p:pic>
        <p:nvPicPr>
          <p:cNvPr id="5" name="Picture 6">
            <a:extLst>
              <a:ext uri="{FF2B5EF4-FFF2-40B4-BE49-F238E27FC236}">
                <a16:creationId xmlns:a16="http://schemas.microsoft.com/office/drawing/2014/main" id="{8F8E0D6A-AB1E-62C5-52AD-667F75C811F0}"/>
              </a:ext>
            </a:extLst>
          </p:cNvPr>
          <p:cNvPicPr>
            <a:picLocks noChangeAspect="1"/>
          </p:cNvPicPr>
          <p:nvPr userDrawn="1"/>
        </p:nvPicPr>
        <p:blipFill>
          <a:blip r:embed="rId2"/>
          <a:srcRect l="13878" t="10479" r="12212" b="9766"/>
          <a:stretch>
            <a:fillRect/>
          </a:stretch>
        </p:blipFill>
        <p:spPr>
          <a:xfrm>
            <a:off x="10262810" y="5668052"/>
            <a:ext cx="912021" cy="908135"/>
          </a:xfrm>
          <a:prstGeom prst="rect">
            <a:avLst/>
          </a:prstGeom>
        </p:spPr>
      </p:pic>
      <p:pic>
        <p:nvPicPr>
          <p:cNvPr id="6" name="Picture 7">
            <a:extLst>
              <a:ext uri="{FF2B5EF4-FFF2-40B4-BE49-F238E27FC236}">
                <a16:creationId xmlns:a16="http://schemas.microsoft.com/office/drawing/2014/main" id="{82A960A2-4432-4E16-7686-34CC311CCA47}"/>
              </a:ext>
            </a:extLst>
          </p:cNvPr>
          <p:cNvPicPr>
            <a:picLocks noChangeAspect="1"/>
          </p:cNvPicPr>
          <p:nvPr userDrawn="1"/>
        </p:nvPicPr>
        <p:blipFill>
          <a:blip r:embed="rId3"/>
          <a:srcRect/>
          <a:stretch>
            <a:fillRect/>
          </a:stretch>
        </p:blipFill>
        <p:spPr>
          <a:xfrm>
            <a:off x="11341794" y="5708823"/>
            <a:ext cx="750965" cy="867364"/>
          </a:xfrm>
          <a:prstGeom prst="rect">
            <a:avLst/>
          </a:prstGeom>
        </p:spPr>
      </p:pic>
      <p:pic>
        <p:nvPicPr>
          <p:cNvPr id="7" name="Picture 11">
            <a:extLst>
              <a:ext uri="{FF2B5EF4-FFF2-40B4-BE49-F238E27FC236}">
                <a16:creationId xmlns:a16="http://schemas.microsoft.com/office/drawing/2014/main" id="{561488D7-F4A2-FDB7-6C16-A82D5C72795D}"/>
              </a:ext>
            </a:extLst>
          </p:cNvPr>
          <p:cNvPicPr>
            <a:picLocks noChangeAspect="1"/>
          </p:cNvPicPr>
          <p:nvPr userDrawn="1"/>
        </p:nvPicPr>
        <p:blipFill>
          <a:blip r:embed="rId4"/>
          <a:srcRect/>
          <a:stretch>
            <a:fillRect/>
          </a:stretch>
        </p:blipFill>
        <p:spPr>
          <a:xfrm>
            <a:off x="9101350" y="5605518"/>
            <a:ext cx="942763" cy="970669"/>
          </a:xfrm>
          <a:prstGeom prst="rect">
            <a:avLst/>
          </a:prstGeom>
        </p:spPr>
      </p:pic>
      <p:pic>
        <p:nvPicPr>
          <p:cNvPr id="8" name="Picture 7">
            <a:extLst>
              <a:ext uri="{FF2B5EF4-FFF2-40B4-BE49-F238E27FC236}">
                <a16:creationId xmlns:a16="http://schemas.microsoft.com/office/drawing/2014/main" id="{8345DF08-4228-8446-A665-6BC145ACB9EA}"/>
              </a:ext>
            </a:extLst>
          </p:cNvPr>
          <p:cNvPicPr>
            <a:picLocks noChangeAspect="1"/>
          </p:cNvPicPr>
          <p:nvPr userDrawn="1"/>
        </p:nvPicPr>
        <p:blipFill>
          <a:blip r:embed="rId5"/>
          <a:stretch>
            <a:fillRect/>
          </a:stretch>
        </p:blipFill>
        <p:spPr>
          <a:xfrm>
            <a:off x="0" y="621861"/>
            <a:ext cx="12192000" cy="4276919"/>
          </a:xfrm>
          <a:prstGeom prst="rect">
            <a:avLst/>
          </a:prstGeom>
        </p:spPr>
      </p:pic>
    </p:spTree>
    <p:extLst>
      <p:ext uri="{BB962C8B-B14F-4D97-AF65-F5344CB8AC3E}">
        <p14:creationId xmlns:p14="http://schemas.microsoft.com/office/powerpoint/2010/main" val="23949717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B96A8-5922-4F23-2794-6BA5C1F19158}"/>
              </a:ext>
            </a:extLst>
          </p:cNvPr>
          <p:cNvSpPr>
            <a:spLocks noGrp="1"/>
          </p:cNvSpPr>
          <p:nvPr>
            <p:ph type="title"/>
          </p:nvPr>
        </p:nvSpPr>
        <p:spPr/>
        <p:txBody>
          <a:bodyPr/>
          <a:lstStyle/>
          <a:p>
            <a:r>
              <a:rPr lang="en-GB"/>
              <a:t>Click to edit Master title style</a:t>
            </a:r>
            <a:endParaRPr lang="en-US"/>
          </a:p>
        </p:txBody>
      </p:sp>
      <p:pic>
        <p:nvPicPr>
          <p:cNvPr id="4" name="Picture 11">
            <a:extLst>
              <a:ext uri="{FF2B5EF4-FFF2-40B4-BE49-F238E27FC236}">
                <a16:creationId xmlns:a16="http://schemas.microsoft.com/office/drawing/2014/main" id="{71939976-E4CC-5D05-D6B6-048078DC5AA9}"/>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430024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A859-EB37-9738-48EF-DDE5A85808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47F7C9-A2D8-1E76-B45A-C995106FFA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949C14-3958-B887-B87C-F438FF0254F9}"/>
              </a:ext>
            </a:extLst>
          </p:cNvPr>
          <p:cNvSpPr>
            <a:spLocks noGrp="1"/>
          </p:cNvSpPr>
          <p:nvPr>
            <p:ph type="dt" sz="half" idx="10"/>
          </p:nvPr>
        </p:nvSpPr>
        <p:spPr/>
        <p:txBody>
          <a:bodyPr/>
          <a:lstStyle/>
          <a:p>
            <a:fld id="{0CEB2ACC-7CBC-F146-9D8D-F3CB02D92E12}" type="datetimeFigureOut">
              <a:rPr lang="en-US" smtClean="0"/>
              <a:t>7/13/2024</a:t>
            </a:fld>
            <a:endParaRPr lang="en-US"/>
          </a:p>
        </p:txBody>
      </p:sp>
      <p:sp>
        <p:nvSpPr>
          <p:cNvPr id="5" name="Footer Placeholder 4">
            <a:extLst>
              <a:ext uri="{FF2B5EF4-FFF2-40B4-BE49-F238E27FC236}">
                <a16:creationId xmlns:a16="http://schemas.microsoft.com/office/drawing/2014/main" id="{81924383-7911-B66A-46B2-4BB259A84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24282-F3EC-3C65-D4B2-7AEF26D3691B}"/>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7" name="Picture 11">
            <a:extLst>
              <a:ext uri="{FF2B5EF4-FFF2-40B4-BE49-F238E27FC236}">
                <a16:creationId xmlns:a16="http://schemas.microsoft.com/office/drawing/2014/main" id="{38345911-90C3-B8FF-884D-6F2568F6793C}"/>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653995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A859-EB37-9738-48EF-DDE5A85808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47F7C9-A2D8-1E76-B45A-C995106FFA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949C14-3958-B887-B87C-F438FF0254F9}"/>
              </a:ext>
            </a:extLst>
          </p:cNvPr>
          <p:cNvSpPr>
            <a:spLocks noGrp="1"/>
          </p:cNvSpPr>
          <p:nvPr>
            <p:ph type="dt" sz="half" idx="10"/>
          </p:nvPr>
        </p:nvSpPr>
        <p:spPr/>
        <p:txBody>
          <a:bodyPr/>
          <a:lstStyle/>
          <a:p>
            <a:fld id="{0CEB2ACC-7CBC-F146-9D8D-F3CB02D92E12}" type="datetimeFigureOut">
              <a:rPr lang="en-US" smtClean="0"/>
              <a:t>7/13/2024</a:t>
            </a:fld>
            <a:endParaRPr lang="en-US"/>
          </a:p>
        </p:txBody>
      </p:sp>
      <p:sp>
        <p:nvSpPr>
          <p:cNvPr id="5" name="Footer Placeholder 4">
            <a:extLst>
              <a:ext uri="{FF2B5EF4-FFF2-40B4-BE49-F238E27FC236}">
                <a16:creationId xmlns:a16="http://schemas.microsoft.com/office/drawing/2014/main" id="{81924383-7911-B66A-46B2-4BB259A84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24282-F3EC-3C65-D4B2-7AEF26D3691B}"/>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7" name="Picture 11">
            <a:extLst>
              <a:ext uri="{FF2B5EF4-FFF2-40B4-BE49-F238E27FC236}">
                <a16:creationId xmlns:a16="http://schemas.microsoft.com/office/drawing/2014/main" id="{334006BD-D80A-EBC8-3798-EE06E4A084A1}"/>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385750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7F332-77F7-4BB9-4006-79E48AC54E3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BCC0A7C-57A1-7697-9A97-F8FB62BD4A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5EE30EB-1D9F-7CBD-5EE9-8CD4BB45E06F}"/>
              </a:ext>
            </a:extLst>
          </p:cNvPr>
          <p:cNvSpPr>
            <a:spLocks noGrp="1"/>
          </p:cNvSpPr>
          <p:nvPr>
            <p:ph type="dt" sz="half" idx="10"/>
          </p:nvPr>
        </p:nvSpPr>
        <p:spPr/>
        <p:txBody>
          <a:bodyPr/>
          <a:lstStyle/>
          <a:p>
            <a:fld id="{0CEB2ACC-7CBC-F146-9D8D-F3CB02D92E12}" type="datetimeFigureOut">
              <a:rPr lang="en-US" smtClean="0"/>
              <a:t>7/13/2024</a:t>
            </a:fld>
            <a:endParaRPr lang="en-US"/>
          </a:p>
        </p:txBody>
      </p:sp>
      <p:sp>
        <p:nvSpPr>
          <p:cNvPr id="5" name="Footer Placeholder 4">
            <a:extLst>
              <a:ext uri="{FF2B5EF4-FFF2-40B4-BE49-F238E27FC236}">
                <a16:creationId xmlns:a16="http://schemas.microsoft.com/office/drawing/2014/main" id="{E4DEAF58-1B02-E6C3-2047-EA6F8DCD8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A6B880-41B8-FFEE-5FA6-411028620CC3}"/>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9" name="Picture 11">
            <a:extLst>
              <a:ext uri="{FF2B5EF4-FFF2-40B4-BE49-F238E27FC236}">
                <a16:creationId xmlns:a16="http://schemas.microsoft.com/office/drawing/2014/main" id="{3DB92B05-3C5C-4D2F-E941-86EEDADAE5D7}"/>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733051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98BCF-99E9-3805-760F-F70E448CE42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F742C59-6BD5-6D90-9AF5-B37BAAB12DC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070E166-F192-FA83-C96D-16B27BDE2DA7}"/>
              </a:ext>
            </a:extLst>
          </p:cNvPr>
          <p:cNvSpPr>
            <a:spLocks noGrp="1"/>
          </p:cNvSpPr>
          <p:nvPr>
            <p:ph type="dt" sz="half" idx="10"/>
          </p:nvPr>
        </p:nvSpPr>
        <p:spPr/>
        <p:txBody>
          <a:bodyPr/>
          <a:lstStyle/>
          <a:p>
            <a:fld id="{0CEB2ACC-7CBC-F146-9D8D-F3CB02D92E12}" type="datetimeFigureOut">
              <a:rPr lang="en-US" smtClean="0"/>
              <a:t>7/13/2024</a:t>
            </a:fld>
            <a:endParaRPr lang="en-US"/>
          </a:p>
        </p:txBody>
      </p:sp>
      <p:sp>
        <p:nvSpPr>
          <p:cNvPr id="6" name="Footer Placeholder 5">
            <a:extLst>
              <a:ext uri="{FF2B5EF4-FFF2-40B4-BE49-F238E27FC236}">
                <a16:creationId xmlns:a16="http://schemas.microsoft.com/office/drawing/2014/main" id="{ADA7E0CD-965B-6AA7-87E5-FBFB6BDE7581}"/>
              </a:ext>
            </a:extLst>
          </p:cNvPr>
          <p:cNvSpPr>
            <a:spLocks noGrp="1"/>
          </p:cNvSpPr>
          <p:nvPr>
            <p:ph type="ftr" sz="quarter" idx="11"/>
          </p:nvPr>
        </p:nvSpPr>
        <p:spPr/>
        <p:txBody>
          <a:bodyPr/>
          <a:lstStyle/>
          <a:p>
            <a:endParaRPr lang="en-US"/>
          </a:p>
        </p:txBody>
      </p:sp>
      <p:pic>
        <p:nvPicPr>
          <p:cNvPr id="9" name="Picture 11">
            <a:extLst>
              <a:ext uri="{FF2B5EF4-FFF2-40B4-BE49-F238E27FC236}">
                <a16:creationId xmlns:a16="http://schemas.microsoft.com/office/drawing/2014/main" id="{5E5154C1-0452-382D-A3EA-D9A3D1DDD3BC}"/>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928550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90BF8-69F9-593D-815A-86B55E296EA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5D385D-A83C-991F-DE26-41AA9E0653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72F58EA-7583-CF6C-739C-8922973E59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62153ED-E549-AA1B-E7C4-BBA226B951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6BA03A4-5A9A-4942-B8A0-BFB89B7022F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432F611-36FB-BAA9-C91D-81B80FF05D6F}"/>
              </a:ext>
            </a:extLst>
          </p:cNvPr>
          <p:cNvSpPr>
            <a:spLocks noGrp="1"/>
          </p:cNvSpPr>
          <p:nvPr>
            <p:ph type="dt" sz="half" idx="10"/>
          </p:nvPr>
        </p:nvSpPr>
        <p:spPr/>
        <p:txBody>
          <a:bodyPr/>
          <a:lstStyle/>
          <a:p>
            <a:fld id="{0CEB2ACC-7CBC-F146-9D8D-F3CB02D92E12}" type="datetimeFigureOut">
              <a:rPr lang="en-US" smtClean="0"/>
              <a:t>7/13/2024</a:t>
            </a:fld>
            <a:endParaRPr lang="en-US"/>
          </a:p>
        </p:txBody>
      </p:sp>
      <p:sp>
        <p:nvSpPr>
          <p:cNvPr id="8" name="Footer Placeholder 7">
            <a:extLst>
              <a:ext uri="{FF2B5EF4-FFF2-40B4-BE49-F238E27FC236}">
                <a16:creationId xmlns:a16="http://schemas.microsoft.com/office/drawing/2014/main" id="{BF810DBF-DA43-23F0-26C6-87601D5CE7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9A3C30-F484-DF05-ADC3-4B2890AC8BCD}"/>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11" name="Picture 11">
            <a:extLst>
              <a:ext uri="{FF2B5EF4-FFF2-40B4-BE49-F238E27FC236}">
                <a16:creationId xmlns:a16="http://schemas.microsoft.com/office/drawing/2014/main" id="{035FFEA1-F982-15E8-45BD-C0767E351C8D}"/>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572098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7B2D-E106-7C84-8243-FDC9B879A31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B29DA33-E9FE-F505-767B-47F7134C5381}"/>
              </a:ext>
            </a:extLst>
          </p:cNvPr>
          <p:cNvSpPr>
            <a:spLocks noGrp="1"/>
          </p:cNvSpPr>
          <p:nvPr>
            <p:ph type="dt" sz="half" idx="10"/>
          </p:nvPr>
        </p:nvSpPr>
        <p:spPr/>
        <p:txBody>
          <a:bodyPr/>
          <a:lstStyle/>
          <a:p>
            <a:fld id="{0CEB2ACC-7CBC-F146-9D8D-F3CB02D92E12}" type="datetimeFigureOut">
              <a:rPr lang="en-US" smtClean="0"/>
              <a:t>7/13/2024</a:t>
            </a:fld>
            <a:endParaRPr lang="en-US"/>
          </a:p>
        </p:txBody>
      </p:sp>
      <p:sp>
        <p:nvSpPr>
          <p:cNvPr id="4" name="Footer Placeholder 3">
            <a:extLst>
              <a:ext uri="{FF2B5EF4-FFF2-40B4-BE49-F238E27FC236}">
                <a16:creationId xmlns:a16="http://schemas.microsoft.com/office/drawing/2014/main" id="{61540424-8B09-DCA8-BFAC-F377A4AAEB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13E861-B1FC-B82F-A0C6-8649D0457E94}"/>
              </a:ext>
            </a:extLst>
          </p:cNvPr>
          <p:cNvSpPr>
            <a:spLocks noGrp="1"/>
          </p:cNvSpPr>
          <p:nvPr>
            <p:ph type="sldNum" sz="quarter" idx="12"/>
          </p:nvPr>
        </p:nvSpPr>
        <p:spPr/>
        <p:txBody>
          <a:bodyPr/>
          <a:lstStyle/>
          <a:p>
            <a:fld id="{3E5185A4-716C-E044-8BDB-1F8624C1D1BC}" type="slidenum">
              <a:rPr lang="en-US" smtClean="0"/>
              <a:t>‹№›</a:t>
            </a:fld>
            <a:endParaRPr lang="en-US"/>
          </a:p>
        </p:txBody>
      </p:sp>
      <p:sp>
        <p:nvSpPr>
          <p:cNvPr id="9" name="TextBox 4">
            <a:extLst>
              <a:ext uri="{FF2B5EF4-FFF2-40B4-BE49-F238E27FC236}">
                <a16:creationId xmlns:a16="http://schemas.microsoft.com/office/drawing/2014/main" id="{F033E4AD-C96D-FA01-AAA7-92991A55C490}"/>
              </a:ext>
            </a:extLst>
          </p:cNvPr>
          <p:cNvSpPr txBox="1"/>
          <p:nvPr/>
        </p:nvSpPr>
        <p:spPr>
          <a:xfrm>
            <a:off x="283094" y="888043"/>
            <a:ext cx="3086100" cy="3266928"/>
          </a:xfrm>
          <a:prstGeom prst="rect">
            <a:avLst/>
          </a:prstGeom>
        </p:spPr>
        <p:txBody>
          <a:bodyPr lIns="50800" tIns="50800" rIns="50800" bIns="50800" rtlCol="0" anchor="ctr"/>
          <a:lstStyle/>
          <a:p>
            <a:pPr algn="ctr">
              <a:lnSpc>
                <a:spcPts val="2633"/>
              </a:lnSpc>
            </a:pPr>
            <a:endParaRPr/>
          </a:p>
        </p:txBody>
      </p:sp>
      <p:pic>
        <p:nvPicPr>
          <p:cNvPr id="6" name="Picture 11">
            <a:extLst>
              <a:ext uri="{FF2B5EF4-FFF2-40B4-BE49-F238E27FC236}">
                <a16:creationId xmlns:a16="http://schemas.microsoft.com/office/drawing/2014/main" id="{6EE501DD-A837-B685-298C-48C8E1C0BD58}"/>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63470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image" Target="../media/image4.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0C954-38EA-8B84-C416-DFEBF9C814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27521D5-B6CA-1EF7-496B-043B1DE36E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6601AFE-AD36-E920-90A3-2330934F0F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ource Sans Pro" panose="020B0503030403020204" pitchFamily="34" charset="0"/>
                <a:ea typeface="Source Sans Pro" panose="020B0503030403020204" pitchFamily="34" charset="0"/>
              </a:defRPr>
            </a:lvl1pPr>
          </a:lstStyle>
          <a:p>
            <a:fld id="{0CEB2ACC-7CBC-F146-9D8D-F3CB02D92E12}" type="datetimeFigureOut">
              <a:rPr lang="en-US" smtClean="0"/>
              <a:pPr/>
              <a:t>7/13/2024</a:t>
            </a:fld>
            <a:endParaRPr lang="en-US"/>
          </a:p>
        </p:txBody>
      </p:sp>
      <p:sp>
        <p:nvSpPr>
          <p:cNvPr id="5" name="Footer Placeholder 4">
            <a:extLst>
              <a:ext uri="{FF2B5EF4-FFF2-40B4-BE49-F238E27FC236}">
                <a16:creationId xmlns:a16="http://schemas.microsoft.com/office/drawing/2014/main" id="{A431A432-5979-6543-5941-5ABA3C94D7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panose="020B0503030403020204" pitchFamily="34" charset="0"/>
                <a:ea typeface="Source Sans Pro" panose="020B0503030403020204" pitchFamily="34" charset="0"/>
              </a:defRPr>
            </a:lvl1pPr>
          </a:lstStyle>
          <a:p>
            <a:endParaRPr lang="en-US"/>
          </a:p>
        </p:txBody>
      </p:sp>
      <p:sp>
        <p:nvSpPr>
          <p:cNvPr id="6" name="Slide Number Placeholder 5">
            <a:extLst>
              <a:ext uri="{FF2B5EF4-FFF2-40B4-BE49-F238E27FC236}">
                <a16:creationId xmlns:a16="http://schemas.microsoft.com/office/drawing/2014/main" id="{07526F49-1CA4-85A1-4E23-A7DF8523F8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panose="020B0503030403020204" pitchFamily="34" charset="0"/>
                <a:ea typeface="Source Sans Pro" panose="020B0503030403020204" pitchFamily="34" charset="0"/>
              </a:defRPr>
            </a:lvl1pPr>
          </a:lstStyle>
          <a:p>
            <a:fld id="{3E5185A4-716C-E044-8BDB-1F8624C1D1BC}" type="slidenum">
              <a:rPr lang="en-US" smtClean="0"/>
              <a:pPr/>
              <a:t>‹№›</a:t>
            </a:fld>
            <a:endParaRPr lang="en-US"/>
          </a:p>
        </p:txBody>
      </p:sp>
    </p:spTree>
    <p:extLst>
      <p:ext uri="{BB962C8B-B14F-4D97-AF65-F5344CB8AC3E}">
        <p14:creationId xmlns:p14="http://schemas.microsoft.com/office/powerpoint/2010/main" val="2988828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62" r:id="rId4"/>
    <p:sldLayoutId id="2147483660" r:id="rId5"/>
    <p:sldLayoutId id="2147483651" r:id="rId6"/>
    <p:sldLayoutId id="2147483652" r:id="rId7"/>
    <p:sldLayoutId id="2147483653" r:id="rId8"/>
    <p:sldLayoutId id="2147483654" r:id="rId9"/>
    <p:sldLayoutId id="2147483661" r:id="rId10"/>
    <p:sldLayoutId id="2147483656" r:id="rId11"/>
    <p:sldLayoutId id="2147483657" r:id="rId12"/>
    <p:sldLayoutId id="2147483658" r:id="rId13"/>
    <p:sldLayoutId id="2147483659" r:id="rId14"/>
    <p:sldLayoutId id="2147483655" r:id="rId15"/>
    <p:sldLayoutId id="2147483671" r:id="rId16"/>
    <p:sldLayoutId id="2147483664" r:id="rId17"/>
    <p:sldLayoutId id="2147483669" r:id="rId18"/>
    <p:sldLayoutId id="2147483708" r:id="rId19"/>
  </p:sldLayoutIdLst>
  <p:txStyles>
    <p:titleStyle>
      <a:lvl1pPr algn="l" defTabSz="914400" rtl="0" eaLnBrk="1" latinLnBrk="0" hangingPunct="1">
        <a:lnSpc>
          <a:spcPct val="90000"/>
        </a:lnSpc>
        <a:spcBef>
          <a:spcPct val="0"/>
        </a:spcBef>
        <a:buNone/>
        <a:defRPr sz="60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0C954-38EA-8B84-C416-DFEBF9C814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27521D5-B6CA-1EF7-496B-043B1DE36E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6601AFE-AD36-E920-90A3-2330934F0F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ource Sans Pro" panose="020B0503030403020204" pitchFamily="34" charset="0"/>
                <a:ea typeface="Source Sans Pro" panose="020B0503030403020204" pitchFamily="34" charset="0"/>
              </a:defRPr>
            </a:lvl1pPr>
          </a:lstStyle>
          <a:p>
            <a:fld id="{0CEB2ACC-7CBC-F146-9D8D-F3CB02D92E12}" type="datetimeFigureOut">
              <a:rPr lang="en-US" smtClean="0"/>
              <a:pPr/>
              <a:t>7/13/2024</a:t>
            </a:fld>
            <a:endParaRPr lang="en-US"/>
          </a:p>
        </p:txBody>
      </p:sp>
      <p:sp>
        <p:nvSpPr>
          <p:cNvPr id="5" name="Footer Placeholder 4">
            <a:extLst>
              <a:ext uri="{FF2B5EF4-FFF2-40B4-BE49-F238E27FC236}">
                <a16:creationId xmlns:a16="http://schemas.microsoft.com/office/drawing/2014/main" id="{A431A432-5979-6543-5941-5ABA3C94D7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panose="020B0503030403020204" pitchFamily="34" charset="0"/>
                <a:ea typeface="Source Sans Pro" panose="020B0503030403020204" pitchFamily="34" charset="0"/>
              </a:defRPr>
            </a:lvl1pPr>
          </a:lstStyle>
          <a:p>
            <a:endParaRPr lang="en-US"/>
          </a:p>
        </p:txBody>
      </p:sp>
      <p:sp>
        <p:nvSpPr>
          <p:cNvPr id="6" name="Slide Number Placeholder 5">
            <a:extLst>
              <a:ext uri="{FF2B5EF4-FFF2-40B4-BE49-F238E27FC236}">
                <a16:creationId xmlns:a16="http://schemas.microsoft.com/office/drawing/2014/main" id="{07526F49-1CA4-85A1-4E23-A7DF8523F8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panose="020B0503030403020204" pitchFamily="34" charset="0"/>
                <a:ea typeface="Source Sans Pro" panose="020B0503030403020204" pitchFamily="34" charset="0"/>
              </a:defRPr>
            </a:lvl1pPr>
          </a:lstStyle>
          <a:p>
            <a:fld id="{3E5185A4-716C-E044-8BDB-1F8624C1D1BC}" type="slidenum">
              <a:rPr lang="en-US" smtClean="0"/>
              <a:pPr/>
              <a:t>‹№›</a:t>
            </a:fld>
            <a:endParaRPr lang="en-US"/>
          </a:p>
        </p:txBody>
      </p:sp>
      <p:pic>
        <p:nvPicPr>
          <p:cNvPr id="7" name="Picture 11">
            <a:extLst>
              <a:ext uri="{FF2B5EF4-FFF2-40B4-BE49-F238E27FC236}">
                <a16:creationId xmlns:a16="http://schemas.microsoft.com/office/drawing/2014/main" id="{CAAD5DB5-05CD-2423-932B-ACA8DB60D0F9}"/>
              </a:ext>
            </a:extLst>
          </p:cNvPr>
          <p:cNvPicPr>
            <a:picLocks noChangeAspect="1"/>
          </p:cNvPicPr>
          <p:nvPr userDrawn="1"/>
        </p:nvPicPr>
        <p:blipFill>
          <a:blip r:embed="rId20"/>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298882876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09" r:id="rId3"/>
    <p:sldLayoutId id="2147483710" r:id="rId4"/>
    <p:sldLayoutId id="2147483718" r:id="rId5"/>
    <p:sldLayoutId id="2147483719" r:id="rId6"/>
    <p:sldLayoutId id="2147483720" r:id="rId7"/>
    <p:sldLayoutId id="2147483721" r:id="rId8"/>
    <p:sldLayoutId id="2147483722" r:id="rId9"/>
    <p:sldLayoutId id="2147483711" r:id="rId10"/>
    <p:sldLayoutId id="2147483723" r:id="rId11"/>
    <p:sldLayoutId id="2147483724" r:id="rId12"/>
    <p:sldLayoutId id="2147483725" r:id="rId13"/>
    <p:sldLayoutId id="2147483726" r:id="rId14"/>
    <p:sldLayoutId id="2147483727" r:id="rId15"/>
    <p:sldLayoutId id="2147483712" r:id="rId16"/>
    <p:sldLayoutId id="2147483713" r:id="rId17"/>
    <p:sldLayoutId id="2147483714" r:id="rId18"/>
  </p:sldLayoutIdLst>
  <p:txStyles>
    <p:titleStyle>
      <a:lvl1pPr algn="l" defTabSz="914400" rtl="0" eaLnBrk="1" latinLnBrk="0" hangingPunct="1">
        <a:lnSpc>
          <a:spcPct val="90000"/>
        </a:lnSpc>
        <a:spcBef>
          <a:spcPct val="0"/>
        </a:spcBef>
        <a:buNone/>
        <a:defRPr sz="60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5" name="Google Shape;45;p1">
            <a:extLst>
              <a:ext uri="{FF2B5EF4-FFF2-40B4-BE49-F238E27FC236}">
                <a16:creationId xmlns:a16="http://schemas.microsoft.com/office/drawing/2014/main" id="{CD716821-B786-8443-44B2-27D218762B59}"/>
              </a:ext>
            </a:extLst>
          </p:cNvPr>
          <p:cNvSpPr txBox="1">
            <a:spLocks noGrp="1"/>
          </p:cNvSpPr>
          <p:nvPr/>
        </p:nvSpPr>
        <p:spPr>
          <a:xfrm>
            <a:off x="-2349" y="1828935"/>
            <a:ext cx="12201211" cy="1398163"/>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indent="-228600"/>
            <a:endParaRPr lang="en-US">
              <a:solidFill>
                <a:srgbClr val="FFFFFF"/>
              </a:solidFill>
            </a:endParaRPr>
          </a:p>
          <a:p>
            <a:pPr marL="228600" lvl="0" indent="-228600" algn="l">
              <a:lnSpc>
                <a:spcPct val="90000"/>
              </a:lnSpc>
              <a:spcBef>
                <a:spcPts val="1000"/>
              </a:spcBef>
              <a:spcAft>
                <a:spcPts val="0"/>
              </a:spcAft>
              <a:buSzPts val="1920"/>
              <a:buFont typeface="Arial"/>
              <a:buNone/>
            </a:pPr>
            <a:endParaRPr lang="en-US">
              <a:solidFill>
                <a:srgbClr val="FFFFFF"/>
              </a:solidFill>
            </a:endParaRPr>
          </a:p>
          <a:p>
            <a:pPr marL="228600" indent="-228600"/>
            <a:endParaRPr lang="en-US">
              <a:solidFill>
                <a:srgbClr val="FFFFFF"/>
              </a:solidFill>
            </a:endParaRPr>
          </a:p>
        </p:txBody>
      </p:sp>
      <p:sp>
        <p:nvSpPr>
          <p:cNvPr id="98" name="Shape 98"/>
          <p:cNvSpPr txBox="1">
            <a:spLocks noGrp="1"/>
          </p:cNvSpPr>
          <p:nvPr>
            <p:ph type="title"/>
          </p:nvPr>
        </p:nvSpPr>
        <p:spPr>
          <a:xfrm>
            <a:off x="93050" y="1813346"/>
            <a:ext cx="10515600" cy="1430151"/>
          </a:xfrm>
        </p:spPr>
        <p:txBody>
          <a:bodyPr>
            <a:normAutofit/>
          </a:bodyPr>
          <a:lstStyle/>
          <a:p>
            <a:r>
              <a:rPr lang="ru-RU" sz="4000" b="1">
                <a:solidFill>
                  <a:srgbClr val="FFFFFF"/>
                </a:solidFill>
                <a:latin typeface="Source Sans Pro"/>
                <a:ea typeface="Source Sans Pro"/>
                <a:cs typeface="Roboto"/>
              </a:rPr>
              <a:t>Перевод и передача пациента</a:t>
            </a:r>
          </a:p>
        </p:txBody>
      </p:sp>
      <p:pic>
        <p:nvPicPr>
          <p:cNvPr id="10" name="Picture 10" descr="Logo, company name&#10;&#10;Description automatically generated">
            <a:extLst>
              <a:ext uri="{FF2B5EF4-FFF2-40B4-BE49-F238E27FC236}">
                <a16:creationId xmlns:a16="http://schemas.microsoft.com/office/drawing/2014/main" id="{5FA17D39-950F-0825-4B1A-A05E0F473C8D}"/>
              </a:ext>
            </a:extLst>
          </p:cNvPr>
          <p:cNvPicPr>
            <a:picLocks noChangeAspect="1"/>
          </p:cNvPicPr>
          <p:nvPr/>
        </p:nvPicPr>
        <p:blipFill>
          <a:blip r:embed="rId3"/>
          <a:stretch>
            <a:fillRect/>
          </a:stretch>
        </p:blipFill>
        <p:spPr>
          <a:xfrm>
            <a:off x="8964917" y="5716787"/>
            <a:ext cx="3155301" cy="1090789"/>
          </a:xfrm>
          <a:prstGeom prst="rect">
            <a:avLst/>
          </a:prstGeom>
        </p:spPr>
      </p:pic>
      <p:pic>
        <p:nvPicPr>
          <p:cNvPr id="3" name="Picture 3">
            <a:extLst>
              <a:ext uri="{FF2B5EF4-FFF2-40B4-BE49-F238E27FC236}">
                <a16:creationId xmlns:a16="http://schemas.microsoft.com/office/drawing/2014/main" id="{AFCC85C5-1368-7C0B-1C7B-9A21C772D8A4}"/>
              </a:ext>
            </a:extLst>
          </p:cNvPr>
          <p:cNvPicPr>
            <a:picLocks noChangeAspect="1"/>
          </p:cNvPicPr>
          <p:nvPr/>
        </p:nvPicPr>
        <p:blipFill>
          <a:blip r:embed="rId4"/>
          <a:stretch>
            <a:fillRect/>
          </a:stretch>
        </p:blipFill>
        <p:spPr>
          <a:xfrm>
            <a:off x="11002094" y="88960"/>
            <a:ext cx="1085850" cy="1619250"/>
          </a:xfrm>
          <a:prstGeom prst="rect">
            <a:avLst/>
          </a:prstGeom>
        </p:spPr>
      </p:pic>
      <p:sp>
        <p:nvSpPr>
          <p:cNvPr id="6" name="Google Shape;50;p1">
            <a:extLst>
              <a:ext uri="{FF2B5EF4-FFF2-40B4-BE49-F238E27FC236}">
                <a16:creationId xmlns:a16="http://schemas.microsoft.com/office/drawing/2014/main" id="{00266D8A-DEA9-BEE5-DAD6-7EFD3F2B67A0}"/>
              </a:ext>
            </a:extLst>
          </p:cNvPr>
          <p:cNvSpPr txBox="1"/>
          <p:nvPr/>
        </p:nvSpPr>
        <p:spPr>
          <a:xfrm>
            <a:off x="-156349" y="3259879"/>
            <a:ext cx="12105453" cy="523180"/>
          </a:xfrm>
          <a:prstGeom prst="rect">
            <a:avLst/>
          </a:prstGeom>
          <a:noFill/>
          <a:ln>
            <a:noFill/>
          </a:ln>
        </p:spPr>
        <p:txBody>
          <a:bodyPr spcFirstLastPara="1" wrap="square" lIns="365750" tIns="45700" rIns="45700" bIns="457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2800"/>
            </a:pPr>
            <a:r>
              <a:rPr lang="ru-RU" sz="2800" b="1">
                <a:solidFill>
                  <a:schemeClr val="accent1">
                    <a:lumMod val="50000"/>
                  </a:schemeClr>
                </a:solidFill>
                <a:latin typeface="Source Sans Pro"/>
                <a:ea typeface="Quattrocento Sans"/>
                <a:cs typeface="Quattrocento Sans"/>
                <a:sym typeface="Quattrocento Sans"/>
              </a:rPr>
              <a:t>Базовый курс по оказанию экстренной помощи</a:t>
            </a:r>
          </a:p>
        </p:txBody>
      </p:sp>
    </p:spTree>
    <p:extLst>
      <p:ext uri="{BB962C8B-B14F-4D97-AF65-F5344CB8AC3E}">
        <p14:creationId xmlns:p14="http://schemas.microsoft.com/office/powerpoint/2010/main" val="692489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65A7E-4B2C-4303-959B-39AED6835978}"/>
              </a:ext>
            </a:extLst>
          </p:cNvPr>
          <p:cNvSpPr>
            <a:spLocks noGrp="1"/>
          </p:cNvSpPr>
          <p:nvPr>
            <p:ph type="title"/>
          </p:nvPr>
        </p:nvSpPr>
        <p:spPr/>
        <p:txBody>
          <a:bodyPr>
            <a:normAutofit/>
          </a:bodyPr>
          <a:lstStyle/>
          <a:p>
            <a:r>
              <a:rPr lang="ru-RU" sz="4000">
                <a:solidFill>
                  <a:srgbClr val="1F3864"/>
                </a:solidFill>
              </a:rPr>
              <a:t>Как формат SBAR может мне помочь?</a:t>
            </a:r>
          </a:p>
        </p:txBody>
      </p:sp>
      <p:sp>
        <p:nvSpPr>
          <p:cNvPr id="3" name="Content Placeholder 2">
            <a:extLst>
              <a:ext uri="{FF2B5EF4-FFF2-40B4-BE49-F238E27FC236}">
                <a16:creationId xmlns:a16="http://schemas.microsoft.com/office/drawing/2014/main" id="{4A41F3D4-1923-4DF7-BE20-1B00538854AE}"/>
              </a:ext>
            </a:extLst>
          </p:cNvPr>
          <p:cNvSpPr>
            <a:spLocks noGrp="1"/>
          </p:cNvSpPr>
          <p:nvPr>
            <p:ph idx="1"/>
          </p:nvPr>
        </p:nvSpPr>
        <p:spPr/>
        <p:txBody>
          <a:bodyPr vert="horz" lIns="91440" tIns="45720" rIns="91440" bIns="45720" rtlCol="0" anchor="ctr">
            <a:normAutofit/>
          </a:bodyPr>
          <a:lstStyle/>
          <a:p>
            <a:r>
              <a:rPr lang="ru-RU" sz="2400" dirty="0">
                <a:latin typeface="Source Sans Pro"/>
                <a:ea typeface="Source Sans Pro"/>
                <a:cs typeface="Roboto"/>
              </a:rPr>
              <a:t>Легко запоминается</a:t>
            </a:r>
          </a:p>
          <a:p>
            <a:endParaRPr lang="en-US" sz="2400" dirty="0"/>
          </a:p>
          <a:p>
            <a:r>
              <a:rPr lang="ru-RU" sz="2400" dirty="0">
                <a:latin typeface="Source Sans Pro"/>
                <a:ea typeface="Source Sans Pro"/>
                <a:cs typeface="Roboto"/>
              </a:rPr>
              <a:t>Четко определяет, какую информацию необходимо быстро передать</a:t>
            </a:r>
          </a:p>
          <a:p>
            <a:endParaRPr lang="en-US" sz="2400" dirty="0"/>
          </a:p>
          <a:p>
            <a:r>
              <a:rPr lang="ru-RU" sz="2400" dirty="0">
                <a:latin typeface="Source Sans Pro"/>
                <a:ea typeface="Source Sans Pro"/>
                <a:cs typeface="Roboto"/>
              </a:rPr>
              <a:t>Указания к действию</a:t>
            </a:r>
            <a:endParaRPr lang="en-US" sz="2400" dirty="0"/>
          </a:p>
        </p:txBody>
      </p:sp>
    </p:spTree>
    <p:extLst>
      <p:ext uri="{BB962C8B-B14F-4D97-AF65-F5344CB8AC3E}">
        <p14:creationId xmlns:p14="http://schemas.microsoft.com/office/powerpoint/2010/main" val="1604336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852D81-8BD1-E146-07DA-5AD1F62D0E5F}"/>
              </a:ext>
            </a:extLst>
          </p:cNvPr>
          <p:cNvSpPr/>
          <p:nvPr/>
        </p:nvSpPr>
        <p:spPr>
          <a:xfrm>
            <a:off x="842608" y="3732032"/>
            <a:ext cx="10571633" cy="1803442"/>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E06456-5727-4617-8FDB-EEDB00E4BB91}"/>
              </a:ext>
            </a:extLst>
          </p:cNvPr>
          <p:cNvSpPr>
            <a:spLocks noGrp="1"/>
          </p:cNvSpPr>
          <p:nvPr>
            <p:ph type="title"/>
          </p:nvPr>
        </p:nvSpPr>
        <p:spPr/>
        <p:txBody>
          <a:bodyPr>
            <a:normAutofit/>
          </a:bodyPr>
          <a:lstStyle/>
          <a:p>
            <a:r>
              <a:rPr lang="ru-RU" sz="4000" b="1">
                <a:solidFill>
                  <a:srgbClr val="1F3864"/>
                </a:solidFill>
                <a:latin typeface="Source Sans Pro"/>
                <a:ea typeface="Source Sans Pro"/>
              </a:rPr>
              <a:t>S</a:t>
            </a:r>
            <a:r>
              <a:rPr lang="ru-RU" sz="4000">
                <a:solidFill>
                  <a:srgbClr val="1F3864"/>
                </a:solidFill>
                <a:latin typeface="Source Sans Pro"/>
                <a:ea typeface="Source Sans Pro"/>
              </a:rPr>
              <a:t> - Ситуация</a:t>
            </a:r>
          </a:p>
        </p:txBody>
      </p:sp>
      <p:sp>
        <p:nvSpPr>
          <p:cNvPr id="3" name="Content Placeholder 2">
            <a:extLst>
              <a:ext uri="{FF2B5EF4-FFF2-40B4-BE49-F238E27FC236}">
                <a16:creationId xmlns:a16="http://schemas.microsoft.com/office/drawing/2014/main" id="{BB1AECA0-06E3-43BB-85C8-13A8CE113091}"/>
              </a:ext>
            </a:extLst>
          </p:cNvPr>
          <p:cNvSpPr>
            <a:spLocks noGrp="1"/>
          </p:cNvSpPr>
          <p:nvPr>
            <p:ph idx="1"/>
          </p:nvPr>
        </p:nvSpPr>
        <p:spPr>
          <a:xfrm>
            <a:off x="984642" y="1690688"/>
            <a:ext cx="10515600" cy="3803383"/>
          </a:xfrm>
        </p:spPr>
        <p:txBody>
          <a:bodyPr vert="horz" lIns="91440" tIns="45720" rIns="91440" bIns="45720" rtlCol="0" anchor="t">
            <a:normAutofit lnSpcReduction="10000"/>
          </a:bodyPr>
          <a:lstStyle/>
          <a:p>
            <a:r>
              <a:rPr lang="ru-RU" dirty="0">
                <a:latin typeface="Source Sans Pro"/>
                <a:ea typeface="Source Sans Pro"/>
                <a:cs typeface="Roboto"/>
              </a:rPr>
              <a:t>Назовите себя </a:t>
            </a:r>
          </a:p>
          <a:p>
            <a:r>
              <a:rPr lang="ru-RU" dirty="0">
                <a:latin typeface="Source Sans Pro"/>
                <a:ea typeface="Source Sans Pro"/>
                <a:cs typeface="Roboto"/>
              </a:rPr>
              <a:t>Идентифицируйте пациента по имени, полу, возрасту</a:t>
            </a:r>
          </a:p>
          <a:p>
            <a:r>
              <a:rPr lang="ru-RU" dirty="0">
                <a:latin typeface="Source Sans Pro"/>
                <a:ea typeface="Source Sans Pro"/>
                <a:cs typeface="Roboto"/>
              </a:rPr>
              <a:t>Основные жалобы (первоначальное описание проблемы пациентом) </a:t>
            </a:r>
          </a:p>
          <a:p>
            <a:endParaRPr lang="en-GB" altLang="en-US" dirty="0"/>
          </a:p>
          <a:p>
            <a:pPr marL="0" indent="0">
              <a:buNone/>
            </a:pPr>
            <a:r>
              <a:rPr lang="ru-RU" b="1" dirty="0">
                <a:latin typeface="Source Sans Pro"/>
                <a:ea typeface="Source Sans Pro"/>
                <a:cs typeface="Roboto"/>
              </a:rPr>
              <a:t>Цель </a:t>
            </a:r>
          </a:p>
          <a:p>
            <a:r>
              <a:rPr lang="ru-RU" dirty="0">
                <a:latin typeface="Source Sans Pro"/>
                <a:ea typeface="Source Sans Pro"/>
                <a:cs typeface="Roboto"/>
              </a:rPr>
              <a:t>Описать конкретную ситуацию, включая имя пациента, его местонахождение (и серьезные отклонения в показателях жизнедеятельности).</a:t>
            </a:r>
          </a:p>
          <a:p>
            <a:endParaRPr lang="en-US" dirty="0"/>
          </a:p>
        </p:txBody>
      </p:sp>
    </p:spTree>
    <p:extLst>
      <p:ext uri="{BB962C8B-B14F-4D97-AF65-F5344CB8AC3E}">
        <p14:creationId xmlns:p14="http://schemas.microsoft.com/office/powerpoint/2010/main" val="2396825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EAED7-D1B2-46BD-917E-03040188F681}"/>
              </a:ext>
            </a:extLst>
          </p:cNvPr>
          <p:cNvSpPr>
            <a:spLocks noGrp="1"/>
          </p:cNvSpPr>
          <p:nvPr>
            <p:ph type="title"/>
          </p:nvPr>
        </p:nvSpPr>
        <p:spPr/>
        <p:txBody>
          <a:bodyPr>
            <a:normAutofit/>
          </a:bodyPr>
          <a:lstStyle/>
          <a:p>
            <a:r>
              <a:rPr lang="ru-RU" sz="4000" b="1">
                <a:solidFill>
                  <a:srgbClr val="1F3864"/>
                </a:solidFill>
                <a:latin typeface="Source Sans Pro"/>
                <a:ea typeface="Source Sans Pro"/>
                <a:cs typeface="Roboto"/>
              </a:rPr>
              <a:t>B</a:t>
            </a:r>
            <a:r>
              <a:rPr lang="ru-RU" sz="4000">
                <a:solidFill>
                  <a:srgbClr val="1F3864"/>
                </a:solidFill>
                <a:latin typeface="Source Sans Pro"/>
                <a:ea typeface="Source Sans Pro"/>
                <a:cs typeface="Roboto"/>
              </a:rPr>
              <a:t> - Общая информация о создавшейся ситуации</a:t>
            </a:r>
          </a:p>
        </p:txBody>
      </p:sp>
      <p:sp>
        <p:nvSpPr>
          <p:cNvPr id="3" name="Content Placeholder 2">
            <a:extLst>
              <a:ext uri="{FF2B5EF4-FFF2-40B4-BE49-F238E27FC236}">
                <a16:creationId xmlns:a16="http://schemas.microsoft.com/office/drawing/2014/main" id="{7D57DBBD-064F-409C-802E-F9A1A32DD52D}"/>
              </a:ext>
            </a:extLst>
          </p:cNvPr>
          <p:cNvSpPr>
            <a:spLocks noGrp="1"/>
          </p:cNvSpPr>
          <p:nvPr>
            <p:ph idx="1"/>
          </p:nvPr>
        </p:nvSpPr>
        <p:spPr>
          <a:xfrm>
            <a:off x="838199" y="1825625"/>
            <a:ext cx="11070516" cy="4351338"/>
          </a:xfrm>
        </p:spPr>
        <p:txBody>
          <a:bodyPr vert="horz" lIns="91440" tIns="45720" rIns="91440" bIns="45720" rtlCol="0" anchor="ctr">
            <a:normAutofit/>
          </a:bodyPr>
          <a:lstStyle/>
          <a:p>
            <a:r>
              <a:rPr lang="ru-RU" sz="2400" dirty="0">
                <a:latin typeface="Source Sans Pro"/>
                <a:ea typeface="Source Sans Pro"/>
                <a:cs typeface="Roboto"/>
              </a:rPr>
              <a:t>Укажите причину перевода пациента.</a:t>
            </a:r>
          </a:p>
          <a:p>
            <a:r>
              <a:rPr lang="ru-RU" sz="2400" dirty="0">
                <a:latin typeface="Source Sans Pro"/>
                <a:ea typeface="Source Sans Pro"/>
                <a:cs typeface="Roboto"/>
              </a:rPr>
              <a:t>Поясните значимые моменты в истории болезни:</a:t>
            </a:r>
          </a:p>
          <a:p>
            <a:pPr lvl="1">
              <a:buFont typeface="Wingdings" panose="05000000000000000000" pitchFamily="2" charset="2"/>
              <a:buChar char="ü"/>
            </a:pPr>
            <a:r>
              <a:rPr lang="ru-RU" sz="2000" dirty="0">
                <a:latin typeface="Source Sans Pro"/>
                <a:ea typeface="Source Sans Pro"/>
                <a:cs typeface="Roboto"/>
              </a:rPr>
              <a:t>Два-четыре наиболее важных и значимых аспекта состояния пациента (элементы анамнеза, </a:t>
            </a:r>
            <a:r>
              <a:rPr lang="ru-RU" sz="2000" dirty="0" err="1">
                <a:latin typeface="Source Sans Pro"/>
                <a:ea typeface="Source Sans Pro"/>
                <a:cs typeface="Roboto"/>
              </a:rPr>
              <a:t>физикального</a:t>
            </a:r>
            <a:r>
              <a:rPr lang="ru-RU" sz="2000" dirty="0">
                <a:latin typeface="Source Sans Pro"/>
                <a:ea typeface="Source Sans Pro"/>
                <a:cs typeface="Roboto"/>
              </a:rPr>
              <a:t> обследования, результаты тестов)</a:t>
            </a:r>
          </a:p>
          <a:p>
            <a:r>
              <a:rPr lang="ru-RU" sz="2400" dirty="0">
                <a:latin typeface="Source Sans Pro"/>
                <a:ea typeface="Source Sans Pro"/>
                <a:cs typeface="Roboto"/>
              </a:rPr>
              <a:t>Включите все важные результаты / вмешательства в рамках протокола ABCDE.</a:t>
            </a:r>
          </a:p>
          <a:p>
            <a:r>
              <a:rPr lang="ru-RU" sz="2400" dirty="0">
                <a:latin typeface="Source Sans Pro"/>
                <a:ea typeface="Source Sans Pro"/>
                <a:cs typeface="Roboto"/>
              </a:rPr>
              <a:t>Включите показатели жизнедеятельности.</a:t>
            </a:r>
          </a:p>
          <a:p>
            <a:endParaRPr lang="en-US" sz="2400" dirty="0"/>
          </a:p>
        </p:txBody>
      </p:sp>
      <p:pic>
        <p:nvPicPr>
          <p:cNvPr id="4" name="Picture 4">
            <a:extLst>
              <a:ext uri="{FF2B5EF4-FFF2-40B4-BE49-F238E27FC236}">
                <a16:creationId xmlns:a16="http://schemas.microsoft.com/office/drawing/2014/main" id="{3C03E167-40D5-D369-0775-33240F8FCB4C}"/>
              </a:ext>
            </a:extLst>
          </p:cNvPr>
          <p:cNvPicPr>
            <a:picLocks noChangeAspect="1"/>
          </p:cNvPicPr>
          <p:nvPr/>
        </p:nvPicPr>
        <p:blipFill>
          <a:blip r:embed="rId3"/>
          <a:stretch>
            <a:fillRect/>
          </a:stretch>
        </p:blipFill>
        <p:spPr>
          <a:xfrm>
            <a:off x="7732849" y="4195869"/>
            <a:ext cx="3291232" cy="2297006"/>
          </a:xfrm>
          <a:prstGeom prst="rect">
            <a:avLst/>
          </a:prstGeom>
        </p:spPr>
      </p:pic>
      <p:sp>
        <p:nvSpPr>
          <p:cNvPr id="6" name="TextBox 5">
            <a:extLst>
              <a:ext uri="{FF2B5EF4-FFF2-40B4-BE49-F238E27FC236}">
                <a16:creationId xmlns:a16="http://schemas.microsoft.com/office/drawing/2014/main" id="{F5A7E708-D2E9-C4A0-0466-AABD7CFBFDE9}"/>
              </a:ext>
            </a:extLst>
          </p:cNvPr>
          <p:cNvSpPr txBox="1"/>
          <p:nvPr/>
        </p:nvSpPr>
        <p:spPr>
          <a:xfrm>
            <a:off x="8641077" y="6492994"/>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050" b="1">
                <a:solidFill>
                  <a:srgbClr val="4D5156"/>
                </a:solidFill>
                <a:latin typeface="Arial"/>
              </a:rPr>
              <a:t>©</a:t>
            </a:r>
            <a:r>
              <a:rPr lang="ru-RU" sz="1100" b="1"/>
              <a:t>WHO/Laerdal Medical</a:t>
            </a:r>
          </a:p>
        </p:txBody>
      </p:sp>
    </p:spTree>
    <p:extLst>
      <p:ext uri="{BB962C8B-B14F-4D97-AF65-F5344CB8AC3E}">
        <p14:creationId xmlns:p14="http://schemas.microsoft.com/office/powerpoint/2010/main" val="2593804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7D5F3-85C9-4049-AB99-343B1197F835}"/>
              </a:ext>
            </a:extLst>
          </p:cNvPr>
          <p:cNvSpPr>
            <a:spLocks noGrp="1"/>
          </p:cNvSpPr>
          <p:nvPr>
            <p:ph type="title"/>
          </p:nvPr>
        </p:nvSpPr>
        <p:spPr/>
        <p:txBody>
          <a:bodyPr>
            <a:normAutofit/>
          </a:bodyPr>
          <a:lstStyle/>
          <a:p>
            <a:r>
              <a:rPr lang="ru-RU" sz="4000" b="1">
                <a:solidFill>
                  <a:srgbClr val="1F3864"/>
                </a:solidFill>
                <a:latin typeface="Source Sans Pro"/>
                <a:ea typeface="Source Sans Pro"/>
                <a:cs typeface="Roboto"/>
              </a:rPr>
              <a:t>A </a:t>
            </a:r>
            <a:r>
              <a:rPr lang="ru-RU" sz="4000">
                <a:solidFill>
                  <a:srgbClr val="1F3864"/>
                </a:solidFill>
                <a:latin typeface="Source Sans Pro"/>
                <a:ea typeface="Source Sans Pro"/>
                <a:cs typeface="Roboto"/>
              </a:rPr>
              <a:t>- Оценка сложившейся ситуации</a:t>
            </a:r>
          </a:p>
        </p:txBody>
      </p:sp>
      <p:sp>
        <p:nvSpPr>
          <p:cNvPr id="3" name="Content Placeholder 2">
            <a:extLst>
              <a:ext uri="{FF2B5EF4-FFF2-40B4-BE49-F238E27FC236}">
                <a16:creationId xmlns:a16="http://schemas.microsoft.com/office/drawing/2014/main" id="{84704168-4106-4151-9816-BBCB49D16C46}"/>
              </a:ext>
            </a:extLst>
          </p:cNvPr>
          <p:cNvSpPr>
            <a:spLocks noGrp="1"/>
          </p:cNvSpPr>
          <p:nvPr>
            <p:ph idx="1"/>
          </p:nvPr>
        </p:nvSpPr>
        <p:spPr/>
        <p:txBody>
          <a:bodyPr vert="horz" lIns="91440" tIns="45720" rIns="91440" bIns="45720" rtlCol="0" anchor="ctr">
            <a:normAutofit/>
          </a:bodyPr>
          <a:lstStyle/>
          <a:p>
            <a:pPr>
              <a:lnSpc>
                <a:spcPct val="100000"/>
              </a:lnSpc>
            </a:pPr>
            <a:r>
              <a:rPr lang="ru-RU" sz="2400" dirty="0">
                <a:latin typeface="Source Sans Pro"/>
                <a:ea typeface="Source Sans Pro"/>
                <a:cs typeface="Roboto"/>
              </a:rPr>
              <a:t>В чем, по вашему мнению, состоит проблема пациента?</a:t>
            </a:r>
          </a:p>
          <a:p>
            <a:pPr>
              <a:lnSpc>
                <a:spcPct val="100000"/>
              </a:lnSpc>
            </a:pPr>
            <a:r>
              <a:rPr lang="ru-RU" sz="2400" dirty="0"/>
              <a:t>Причина перевода пациента</a:t>
            </a:r>
          </a:p>
          <a:p>
            <a:pPr>
              <a:lnSpc>
                <a:spcPct val="100000"/>
              </a:lnSpc>
            </a:pPr>
            <a:r>
              <a:rPr lang="ru-RU" sz="2400" dirty="0">
                <a:latin typeface="Source Sans Pro"/>
                <a:ea typeface="Source Sans Pro"/>
                <a:cs typeface="Roboto"/>
              </a:rPr>
              <a:t>Включает в себя следующее:</a:t>
            </a:r>
          </a:p>
          <a:p>
            <a:pPr lvl="1">
              <a:lnSpc>
                <a:spcPct val="100000"/>
              </a:lnSpc>
              <a:buFont typeface="Wingdings" panose="05000000000000000000" pitchFamily="2" charset="2"/>
              <a:buChar char="ü"/>
            </a:pPr>
            <a:r>
              <a:rPr lang="ru-RU" sz="2000" dirty="0"/>
              <a:t>Данные клинического обследования, опасения</a:t>
            </a:r>
            <a:endParaRPr lang="en-US" sz="2000" dirty="0"/>
          </a:p>
        </p:txBody>
      </p:sp>
      <p:pic>
        <p:nvPicPr>
          <p:cNvPr id="4" name="Picture 4" descr="A picture containing diagram&#10;&#10;Description automatically generated">
            <a:extLst>
              <a:ext uri="{FF2B5EF4-FFF2-40B4-BE49-F238E27FC236}">
                <a16:creationId xmlns:a16="http://schemas.microsoft.com/office/drawing/2014/main" id="{27C0E877-8AE1-BD34-370B-AA3B60368492}"/>
              </a:ext>
            </a:extLst>
          </p:cNvPr>
          <p:cNvPicPr>
            <a:picLocks noChangeAspect="1"/>
          </p:cNvPicPr>
          <p:nvPr/>
        </p:nvPicPr>
        <p:blipFill>
          <a:blip r:embed="rId3"/>
          <a:stretch>
            <a:fillRect/>
          </a:stretch>
        </p:blipFill>
        <p:spPr>
          <a:xfrm>
            <a:off x="7539874" y="2931295"/>
            <a:ext cx="4008102" cy="2792452"/>
          </a:xfrm>
          <a:prstGeom prst="rect">
            <a:avLst/>
          </a:prstGeom>
        </p:spPr>
      </p:pic>
      <p:sp>
        <p:nvSpPr>
          <p:cNvPr id="6" name="TextBox 5">
            <a:extLst>
              <a:ext uri="{FF2B5EF4-FFF2-40B4-BE49-F238E27FC236}">
                <a16:creationId xmlns:a16="http://schemas.microsoft.com/office/drawing/2014/main" id="{C443CAB6-E1AB-EBE8-FA98-F0C11F93DE4C}"/>
              </a:ext>
            </a:extLst>
          </p:cNvPr>
          <p:cNvSpPr txBox="1"/>
          <p:nvPr/>
        </p:nvSpPr>
        <p:spPr>
          <a:xfrm>
            <a:off x="8785142" y="5830307"/>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050" b="1">
                <a:solidFill>
                  <a:srgbClr val="4D5156"/>
                </a:solidFill>
                <a:latin typeface="Arial"/>
              </a:rPr>
              <a:t>©</a:t>
            </a:r>
            <a:r>
              <a:rPr lang="ru-RU" sz="1100" b="1"/>
              <a:t>WHO/Laerdal Medical</a:t>
            </a:r>
          </a:p>
        </p:txBody>
      </p:sp>
    </p:spTree>
    <p:extLst>
      <p:ext uri="{BB962C8B-B14F-4D97-AF65-F5344CB8AC3E}">
        <p14:creationId xmlns:p14="http://schemas.microsoft.com/office/powerpoint/2010/main" val="154221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292FA-2A8B-4A4E-A1EA-462225883CE9}"/>
              </a:ext>
            </a:extLst>
          </p:cNvPr>
          <p:cNvSpPr>
            <a:spLocks noGrp="1"/>
          </p:cNvSpPr>
          <p:nvPr>
            <p:ph type="title"/>
          </p:nvPr>
        </p:nvSpPr>
        <p:spPr/>
        <p:txBody>
          <a:bodyPr>
            <a:normAutofit/>
          </a:bodyPr>
          <a:lstStyle/>
          <a:p>
            <a:r>
              <a:rPr lang="ru-RU" sz="4000" b="1">
                <a:solidFill>
                  <a:srgbClr val="1F3864"/>
                </a:solidFill>
                <a:latin typeface="Source Sans Pro"/>
                <a:ea typeface="Source Sans Pro"/>
                <a:cs typeface="Roboto"/>
              </a:rPr>
              <a:t>R</a:t>
            </a:r>
            <a:r>
              <a:rPr lang="ru-RU" sz="4000">
                <a:solidFill>
                  <a:srgbClr val="1F3864"/>
                </a:solidFill>
                <a:latin typeface="Source Sans Pro"/>
                <a:ea typeface="Source Sans Pro"/>
                <a:cs typeface="Roboto"/>
              </a:rPr>
              <a:t> - Рекомендации по дальнейшим действиям</a:t>
            </a:r>
          </a:p>
        </p:txBody>
      </p:sp>
      <p:sp>
        <p:nvSpPr>
          <p:cNvPr id="3" name="Content Placeholder 2">
            <a:extLst>
              <a:ext uri="{FF2B5EF4-FFF2-40B4-BE49-F238E27FC236}">
                <a16:creationId xmlns:a16="http://schemas.microsoft.com/office/drawing/2014/main" id="{28CB5AB7-3906-426E-9D34-1292A30E4C2F}"/>
              </a:ext>
            </a:extLst>
          </p:cNvPr>
          <p:cNvSpPr>
            <a:spLocks noGrp="1"/>
          </p:cNvSpPr>
          <p:nvPr>
            <p:ph idx="1"/>
          </p:nvPr>
        </p:nvSpPr>
        <p:spPr/>
        <p:txBody>
          <a:bodyPr vert="horz" lIns="91440" tIns="45720" rIns="91440" bIns="45720" rtlCol="0" anchor="ctr">
            <a:normAutofit/>
          </a:bodyPr>
          <a:lstStyle/>
          <a:p>
            <a:r>
              <a:rPr lang="ru-RU" sz="2400" dirty="0"/>
              <a:t>Особые моменты, к которым должен подготовиться новый поставщик медицинских услуг:</a:t>
            </a:r>
          </a:p>
          <a:p>
            <a:pPr lvl="1">
              <a:buFont typeface="Wingdings" panose="05000000000000000000" pitchFamily="2" charset="2"/>
              <a:buChar char="ü"/>
            </a:pPr>
            <a:r>
              <a:rPr lang="ru-RU" dirty="0">
                <a:latin typeface="Source Sans Pro"/>
                <a:ea typeface="Source Sans Pro"/>
                <a:cs typeface="Roboto"/>
              </a:rPr>
              <a:t>Следующие шаги по </a:t>
            </a:r>
            <a:r>
              <a:rPr lang="ru-RU" dirty="0">
                <a:solidFill>
                  <a:schemeClr val="accent2"/>
                </a:solidFill>
                <a:latin typeface="Source Sans Pro"/>
                <a:ea typeface="Source Sans Pro"/>
                <a:cs typeface="Roboto"/>
              </a:rPr>
              <a:t>плану лечения</a:t>
            </a:r>
          </a:p>
          <a:p>
            <a:pPr lvl="1">
              <a:buFont typeface="Wingdings" panose="05000000000000000000" pitchFamily="2" charset="2"/>
              <a:buChar char="ü"/>
            </a:pPr>
            <a:endParaRPr lang="en-US" dirty="0"/>
          </a:p>
          <a:p>
            <a:pPr lvl="1">
              <a:buFont typeface="Wingdings" panose="05000000000000000000" pitchFamily="2" charset="2"/>
              <a:buChar char="ü"/>
            </a:pPr>
            <a:r>
              <a:rPr lang="ru-RU" dirty="0">
                <a:latin typeface="Source Sans Pro"/>
                <a:ea typeface="Source Sans Pro"/>
                <a:cs typeface="Roboto"/>
              </a:rPr>
              <a:t>Потенциальное ухудшение состояния пациента (например, необходимость тщательного наблюдения за проходимостью дыхательных путей)</a:t>
            </a:r>
          </a:p>
          <a:p>
            <a:pPr lvl="1">
              <a:buFont typeface="Wingdings" panose="05000000000000000000" pitchFamily="2" charset="2"/>
              <a:buChar char="ü"/>
            </a:pPr>
            <a:endParaRPr lang="en-US" dirty="0"/>
          </a:p>
          <a:p>
            <a:pPr lvl="1">
              <a:buFont typeface="Wingdings" panose="05000000000000000000" pitchFamily="2" charset="2"/>
              <a:buChar char="ü"/>
            </a:pPr>
            <a:r>
              <a:rPr lang="ru-RU" dirty="0">
                <a:latin typeface="Source Sans Pro"/>
                <a:ea typeface="Source Sans Pro"/>
                <a:cs typeface="Roboto"/>
              </a:rPr>
              <a:t>Предупреждения в отношении предыдущих методов лечения (например, время введения последней дозы адреналина, необходимость следить за 3-сторонней повязкой)</a:t>
            </a:r>
            <a:endParaRPr lang="en-US" sz="2400" dirty="0"/>
          </a:p>
        </p:txBody>
      </p:sp>
      <p:pic>
        <p:nvPicPr>
          <p:cNvPr id="5" name="Picture 5">
            <a:extLst>
              <a:ext uri="{FF2B5EF4-FFF2-40B4-BE49-F238E27FC236}">
                <a16:creationId xmlns:a16="http://schemas.microsoft.com/office/drawing/2014/main" id="{E888AE3A-1F3E-7186-B9AA-ED23B9BDF82E}"/>
              </a:ext>
            </a:extLst>
          </p:cNvPr>
          <p:cNvPicPr>
            <a:picLocks noChangeAspect="1"/>
          </p:cNvPicPr>
          <p:nvPr/>
        </p:nvPicPr>
        <p:blipFill>
          <a:blip r:embed="rId3"/>
          <a:stretch>
            <a:fillRect/>
          </a:stretch>
        </p:blipFill>
        <p:spPr>
          <a:xfrm>
            <a:off x="9206879" y="4397375"/>
            <a:ext cx="2743200" cy="1914525"/>
          </a:xfrm>
          <a:prstGeom prst="rect">
            <a:avLst/>
          </a:prstGeom>
        </p:spPr>
      </p:pic>
      <p:sp>
        <p:nvSpPr>
          <p:cNvPr id="7" name="TextBox 6">
            <a:extLst>
              <a:ext uri="{FF2B5EF4-FFF2-40B4-BE49-F238E27FC236}">
                <a16:creationId xmlns:a16="http://schemas.microsoft.com/office/drawing/2014/main" id="{0B64AB5E-B0AE-A5A9-A81D-81118BA6EE25}"/>
              </a:ext>
            </a:extLst>
          </p:cNvPr>
          <p:cNvSpPr txBox="1"/>
          <p:nvPr/>
        </p:nvSpPr>
        <p:spPr>
          <a:xfrm>
            <a:off x="9303685" y="5880220"/>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050" b="1">
                <a:solidFill>
                  <a:srgbClr val="4D5156"/>
                </a:solidFill>
                <a:latin typeface="Arial"/>
              </a:rPr>
              <a:t>©</a:t>
            </a:r>
            <a:r>
              <a:rPr lang="ru-RU" sz="1100" b="1"/>
              <a:t>WHO/Laerdal Medical</a:t>
            </a:r>
          </a:p>
        </p:txBody>
      </p:sp>
    </p:spTree>
    <p:extLst>
      <p:ext uri="{BB962C8B-B14F-4D97-AF65-F5344CB8AC3E}">
        <p14:creationId xmlns:p14="http://schemas.microsoft.com/office/powerpoint/2010/main" val="3021750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5" name="Google Shape;45;p1">
            <a:extLst>
              <a:ext uri="{FF2B5EF4-FFF2-40B4-BE49-F238E27FC236}">
                <a16:creationId xmlns:a16="http://schemas.microsoft.com/office/drawing/2014/main" id="{CD716821-B786-8443-44B2-27D218762B59}"/>
              </a:ext>
            </a:extLst>
          </p:cNvPr>
          <p:cNvSpPr txBox="1">
            <a:spLocks noGrp="1"/>
          </p:cNvSpPr>
          <p:nvPr/>
        </p:nvSpPr>
        <p:spPr>
          <a:xfrm>
            <a:off x="-2349" y="1828935"/>
            <a:ext cx="12201211" cy="1398163"/>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indent="-228600"/>
            <a:endParaRPr lang="en-US">
              <a:solidFill>
                <a:srgbClr val="FFFFFF"/>
              </a:solidFill>
            </a:endParaRPr>
          </a:p>
          <a:p>
            <a:pPr marL="228600" lvl="0" indent="-228600" algn="l">
              <a:lnSpc>
                <a:spcPct val="90000"/>
              </a:lnSpc>
              <a:spcBef>
                <a:spcPts val="1000"/>
              </a:spcBef>
              <a:spcAft>
                <a:spcPts val="0"/>
              </a:spcAft>
              <a:buSzPts val="1920"/>
              <a:buFont typeface="Arial"/>
              <a:buNone/>
            </a:pPr>
            <a:endParaRPr lang="en-US">
              <a:solidFill>
                <a:srgbClr val="FFFFFF"/>
              </a:solidFill>
            </a:endParaRPr>
          </a:p>
          <a:p>
            <a:pPr marL="228600" indent="-228600"/>
            <a:endParaRPr lang="en-US">
              <a:solidFill>
                <a:srgbClr val="FFFFFF"/>
              </a:solidFill>
            </a:endParaRPr>
          </a:p>
        </p:txBody>
      </p:sp>
      <p:sp>
        <p:nvSpPr>
          <p:cNvPr id="98" name="Shape 98"/>
          <p:cNvSpPr txBox="1">
            <a:spLocks noGrp="1"/>
          </p:cNvSpPr>
          <p:nvPr>
            <p:ph type="title"/>
          </p:nvPr>
        </p:nvSpPr>
        <p:spPr>
          <a:xfrm>
            <a:off x="93050" y="1813346"/>
            <a:ext cx="10515600" cy="1430151"/>
          </a:xfrm>
        </p:spPr>
        <p:txBody>
          <a:bodyPr>
            <a:normAutofit/>
          </a:bodyPr>
          <a:lstStyle/>
          <a:p>
            <a:r>
              <a:rPr lang="ru-RU" sz="4000" b="1">
                <a:solidFill>
                  <a:srgbClr val="FFFFFF"/>
                </a:solidFill>
                <a:latin typeface="Source Sans Pro"/>
                <a:ea typeface="Source Sans Pro"/>
                <a:cs typeface="Roboto"/>
              </a:rPr>
              <a:t>Клинические случаи</a:t>
            </a:r>
          </a:p>
        </p:txBody>
      </p:sp>
      <p:pic>
        <p:nvPicPr>
          <p:cNvPr id="10" name="Picture 10" descr="Logo, company name&#10;&#10;Description automatically generated">
            <a:extLst>
              <a:ext uri="{FF2B5EF4-FFF2-40B4-BE49-F238E27FC236}">
                <a16:creationId xmlns:a16="http://schemas.microsoft.com/office/drawing/2014/main" id="{5FA17D39-950F-0825-4B1A-A05E0F473C8D}"/>
              </a:ext>
            </a:extLst>
          </p:cNvPr>
          <p:cNvPicPr>
            <a:picLocks noChangeAspect="1"/>
          </p:cNvPicPr>
          <p:nvPr/>
        </p:nvPicPr>
        <p:blipFill>
          <a:blip r:embed="rId3"/>
          <a:stretch>
            <a:fillRect/>
          </a:stretch>
        </p:blipFill>
        <p:spPr>
          <a:xfrm>
            <a:off x="8990107" y="5716787"/>
            <a:ext cx="3155301" cy="1090789"/>
          </a:xfrm>
          <a:prstGeom prst="rect">
            <a:avLst/>
          </a:prstGeom>
        </p:spPr>
      </p:pic>
      <p:pic>
        <p:nvPicPr>
          <p:cNvPr id="3" name="Picture 3">
            <a:extLst>
              <a:ext uri="{FF2B5EF4-FFF2-40B4-BE49-F238E27FC236}">
                <a16:creationId xmlns:a16="http://schemas.microsoft.com/office/drawing/2014/main" id="{F3BF7458-9A18-E2B2-55E8-7D424F03B0F9}"/>
              </a:ext>
            </a:extLst>
          </p:cNvPr>
          <p:cNvPicPr>
            <a:picLocks noChangeAspect="1"/>
          </p:cNvPicPr>
          <p:nvPr/>
        </p:nvPicPr>
        <p:blipFill>
          <a:blip r:embed="rId4"/>
          <a:stretch>
            <a:fillRect/>
          </a:stretch>
        </p:blipFill>
        <p:spPr>
          <a:xfrm>
            <a:off x="10944584" y="88960"/>
            <a:ext cx="1085850" cy="1619250"/>
          </a:xfrm>
          <a:prstGeom prst="rect">
            <a:avLst/>
          </a:prstGeom>
        </p:spPr>
      </p:pic>
    </p:spTree>
    <p:extLst>
      <p:ext uri="{BB962C8B-B14F-4D97-AF65-F5344CB8AC3E}">
        <p14:creationId xmlns:p14="http://schemas.microsoft.com/office/powerpoint/2010/main" val="115116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78FD1-147F-46E0-9E03-A828E00915AD}"/>
              </a:ext>
            </a:extLst>
          </p:cNvPr>
          <p:cNvSpPr>
            <a:spLocks noGrp="1"/>
          </p:cNvSpPr>
          <p:nvPr>
            <p:ph type="title"/>
          </p:nvPr>
        </p:nvSpPr>
        <p:spPr/>
        <p:txBody>
          <a:bodyPr>
            <a:normAutofit/>
          </a:bodyPr>
          <a:lstStyle/>
          <a:p>
            <a:r>
              <a:rPr lang="ru-RU" sz="4000">
                <a:solidFill>
                  <a:srgbClr val="1F3864"/>
                </a:solidFill>
              </a:rPr>
              <a:t>Клинический случай 1</a:t>
            </a:r>
          </a:p>
        </p:txBody>
      </p:sp>
      <p:sp>
        <p:nvSpPr>
          <p:cNvPr id="3" name="Content Placeholder 2">
            <a:extLst>
              <a:ext uri="{FF2B5EF4-FFF2-40B4-BE49-F238E27FC236}">
                <a16:creationId xmlns:a16="http://schemas.microsoft.com/office/drawing/2014/main" id="{90A3C791-3DC0-4B83-A87B-38C6EE1B87C7}"/>
              </a:ext>
            </a:extLst>
          </p:cNvPr>
          <p:cNvSpPr>
            <a:spLocks noGrp="1"/>
          </p:cNvSpPr>
          <p:nvPr>
            <p:ph idx="1"/>
          </p:nvPr>
        </p:nvSpPr>
        <p:spPr>
          <a:xfrm>
            <a:off x="838200" y="1374949"/>
            <a:ext cx="10215664" cy="5117925"/>
          </a:xfrm>
        </p:spPr>
        <p:txBody>
          <a:bodyPr vert="horz" lIns="91440" tIns="45720" rIns="91440" bIns="45720" rtlCol="0" anchor="ctr">
            <a:normAutofit fontScale="92500" lnSpcReduction="10000"/>
          </a:bodyPr>
          <a:lstStyle/>
          <a:p>
            <a:pPr marL="0" indent="0" algn="just">
              <a:buNone/>
            </a:pPr>
            <a:r>
              <a:rPr lang="ru-RU" sz="2400" dirty="0">
                <a:latin typeface="Source Sans Pro"/>
                <a:ea typeface="Source Sans Pro"/>
                <a:cs typeface="Roboto"/>
              </a:rPr>
              <a:t>22-летний мужчина ехал на мотоцикле, когда на большой скорости врезался в  автомобиль. Его сбросило с мотоцикла, и на нем не было шлема.</a:t>
            </a:r>
          </a:p>
          <a:p>
            <a:pPr marL="0" indent="0">
              <a:buNone/>
            </a:pPr>
            <a:endParaRPr lang="en-US" sz="2400" dirty="0">
              <a:latin typeface="Source Sans Pro"/>
              <a:ea typeface="Source Sans Pro"/>
              <a:cs typeface="Roboto"/>
            </a:endParaRPr>
          </a:p>
          <a:p>
            <a:pPr marL="0" indent="0">
              <a:buNone/>
            </a:pPr>
            <a:endParaRPr lang="en-US" sz="2400" dirty="0">
              <a:latin typeface="Source Sans Pro"/>
              <a:ea typeface="Source Sans Pro"/>
              <a:cs typeface="Roboto"/>
            </a:endParaRPr>
          </a:p>
          <a:p>
            <a:pPr marL="0" indent="0">
              <a:buNone/>
            </a:pPr>
            <a:endParaRPr lang="en-US" sz="2400" dirty="0">
              <a:latin typeface="Source Sans Pro"/>
              <a:ea typeface="Source Sans Pro"/>
              <a:cs typeface="Roboto"/>
            </a:endParaRPr>
          </a:p>
          <a:p>
            <a:pPr marL="0" indent="0">
              <a:buNone/>
            </a:pPr>
            <a:endParaRPr lang="en-US" sz="2400" dirty="0">
              <a:latin typeface="Source Sans Pro"/>
              <a:ea typeface="Source Sans Pro"/>
              <a:cs typeface="Roboto"/>
            </a:endParaRPr>
          </a:p>
          <a:p>
            <a:pPr marL="0" indent="0" algn="just">
              <a:buNone/>
            </a:pPr>
            <a:r>
              <a:rPr lang="ru-RU" sz="2400" dirty="0">
                <a:latin typeface="Source Sans Pro"/>
                <a:ea typeface="Source Sans Pro"/>
              </a:rPr>
              <a:t>Его дыхательные пути открыты; дыхание с обеих сторон грудной клетки нормальное; пульс хорошо прощупывается, около 90 ударов в минуту; реагирует только на боль; у него перелом бедра, в открытой ране видна кость; на лбу ссадины. </a:t>
            </a:r>
          </a:p>
          <a:p>
            <a:pPr marL="0" indent="0" algn="just">
              <a:buNone/>
            </a:pPr>
            <a:r>
              <a:rPr lang="ru-RU" sz="2400" dirty="0">
                <a:latin typeface="Source Sans Pro"/>
                <a:ea typeface="Source Sans Pro"/>
              </a:rPr>
              <a:t>Вы провели иммобилизацию позвоночника, поставили в/в инфузионную систему и наложили шину на перелом. </a:t>
            </a:r>
          </a:p>
          <a:p>
            <a:pPr marL="0" indent="0" algn="just">
              <a:buNone/>
            </a:pPr>
            <a:r>
              <a:rPr lang="ru-RU" sz="2400" dirty="0">
                <a:latin typeface="Source Sans Pro"/>
                <a:ea typeface="Source Sans Pro"/>
              </a:rPr>
              <a:t>Вы с коллегой доставили его с места происшествия в больницу для передачи поставщику медицинских услуг.</a:t>
            </a:r>
          </a:p>
        </p:txBody>
      </p:sp>
      <p:pic>
        <p:nvPicPr>
          <p:cNvPr id="7" name="Picture 7" descr="A picture containing text, vector graphics&#10;&#10;Description automatically generated">
            <a:extLst>
              <a:ext uri="{FF2B5EF4-FFF2-40B4-BE49-F238E27FC236}">
                <a16:creationId xmlns:a16="http://schemas.microsoft.com/office/drawing/2014/main" id="{58711F6F-A85F-DE2B-7FCB-CDB953229359}"/>
              </a:ext>
            </a:extLst>
          </p:cNvPr>
          <p:cNvPicPr>
            <a:picLocks noChangeAspect="1"/>
          </p:cNvPicPr>
          <p:nvPr/>
        </p:nvPicPr>
        <p:blipFill>
          <a:blip r:embed="rId3"/>
          <a:stretch>
            <a:fillRect/>
          </a:stretch>
        </p:blipFill>
        <p:spPr>
          <a:xfrm>
            <a:off x="3790501" y="1582433"/>
            <a:ext cx="3376418" cy="2361648"/>
          </a:xfrm>
          <a:prstGeom prst="rect">
            <a:avLst/>
          </a:prstGeom>
        </p:spPr>
      </p:pic>
      <p:sp>
        <p:nvSpPr>
          <p:cNvPr id="8" name="TextBox 1">
            <a:extLst>
              <a:ext uri="{FF2B5EF4-FFF2-40B4-BE49-F238E27FC236}">
                <a16:creationId xmlns:a16="http://schemas.microsoft.com/office/drawing/2014/main" id="{F4AB63DF-518B-2A41-E8AB-B28F26B14213}"/>
              </a:ext>
            </a:extLst>
          </p:cNvPr>
          <p:cNvSpPr txBox="1"/>
          <p:nvPr/>
        </p:nvSpPr>
        <p:spPr>
          <a:xfrm>
            <a:off x="3790501" y="3638686"/>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050" b="1">
                <a:solidFill>
                  <a:srgbClr val="4D5156"/>
                </a:solidFill>
                <a:latin typeface="Arial"/>
              </a:rPr>
              <a:t>©</a:t>
            </a:r>
            <a:r>
              <a:rPr lang="ru-RU" sz="1100" b="1"/>
              <a:t>WHO/Laerdal Medical</a:t>
            </a:r>
          </a:p>
        </p:txBody>
      </p:sp>
    </p:spTree>
    <p:extLst>
      <p:ext uri="{BB962C8B-B14F-4D97-AF65-F5344CB8AC3E}">
        <p14:creationId xmlns:p14="http://schemas.microsoft.com/office/powerpoint/2010/main" val="3000036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78FD1-147F-46E0-9E03-A828E00915AD}"/>
              </a:ext>
            </a:extLst>
          </p:cNvPr>
          <p:cNvSpPr>
            <a:spLocks noGrp="1"/>
          </p:cNvSpPr>
          <p:nvPr>
            <p:ph type="title"/>
          </p:nvPr>
        </p:nvSpPr>
        <p:spPr/>
        <p:txBody>
          <a:bodyPr>
            <a:normAutofit/>
          </a:bodyPr>
          <a:lstStyle/>
          <a:p>
            <a:r>
              <a:rPr lang="ru-RU" sz="4000">
                <a:solidFill>
                  <a:schemeClr val="accent1">
                    <a:lumMod val="50000"/>
                  </a:schemeClr>
                </a:solidFill>
                <a:latin typeface="Source Sans Pro"/>
                <a:ea typeface="Source Sans Pro"/>
              </a:rPr>
              <a:t>Клинический случай 1</a:t>
            </a:r>
          </a:p>
        </p:txBody>
      </p:sp>
      <p:sp>
        <p:nvSpPr>
          <p:cNvPr id="3" name="Content Placeholder 2">
            <a:extLst>
              <a:ext uri="{FF2B5EF4-FFF2-40B4-BE49-F238E27FC236}">
                <a16:creationId xmlns:a16="http://schemas.microsoft.com/office/drawing/2014/main" id="{90A3C791-3DC0-4B83-A87B-38C6EE1B87C7}"/>
              </a:ext>
            </a:extLst>
          </p:cNvPr>
          <p:cNvSpPr>
            <a:spLocks noGrp="1"/>
          </p:cNvSpPr>
          <p:nvPr>
            <p:ph idx="4294967295"/>
          </p:nvPr>
        </p:nvSpPr>
        <p:spPr>
          <a:xfrm>
            <a:off x="988540" y="1690688"/>
            <a:ext cx="10515600" cy="4351338"/>
          </a:xfrm>
        </p:spPr>
        <p:txBody>
          <a:bodyPr vert="horz" lIns="91440" tIns="45720" rIns="91440" bIns="45720" rtlCol="0" anchor="ctr">
            <a:normAutofit/>
          </a:bodyPr>
          <a:lstStyle/>
          <a:p>
            <a:pPr marL="0" indent="0" algn="just">
              <a:lnSpc>
                <a:spcPct val="100000"/>
              </a:lnSpc>
              <a:buNone/>
            </a:pPr>
            <a:r>
              <a:rPr lang="ru-RU" sz="2400" dirty="0">
                <a:solidFill>
                  <a:srgbClr val="FF0000"/>
                </a:solidFill>
                <a:latin typeface="Source Sans Pro"/>
                <a:ea typeface="Source Sans Pro"/>
              </a:rPr>
              <a:t>22-летний </a:t>
            </a:r>
            <a:r>
              <a:rPr lang="ru-RU" sz="2400" dirty="0">
                <a:latin typeface="Source Sans Pro"/>
                <a:ea typeface="Source Sans Pro"/>
              </a:rPr>
              <a:t>мужчина ехал на мотоцикле, когда на </a:t>
            </a:r>
            <a:r>
              <a:rPr lang="ru-RU" sz="2400" dirty="0">
                <a:solidFill>
                  <a:srgbClr val="FF0000"/>
                </a:solidFill>
                <a:latin typeface="Source Sans Pro"/>
                <a:ea typeface="Source Sans Pro"/>
              </a:rPr>
              <a:t>большой скорости</a:t>
            </a:r>
            <a:r>
              <a:rPr lang="ru-RU" sz="2400" dirty="0">
                <a:latin typeface="Source Sans Pro"/>
                <a:ea typeface="Source Sans Pro"/>
              </a:rPr>
              <a:t> врезался в автомобиль. Его </a:t>
            </a:r>
            <a:r>
              <a:rPr lang="ru-RU" sz="2400" dirty="0">
                <a:solidFill>
                  <a:srgbClr val="FF0000"/>
                </a:solidFill>
                <a:latin typeface="Source Sans Pro"/>
                <a:ea typeface="Source Sans Pro"/>
              </a:rPr>
              <a:t>сбросило</a:t>
            </a:r>
            <a:r>
              <a:rPr lang="ru-RU" sz="2400" dirty="0">
                <a:latin typeface="Source Sans Pro"/>
                <a:ea typeface="Source Sans Pro"/>
              </a:rPr>
              <a:t> с мотоцикла, и на нем </a:t>
            </a:r>
            <a:r>
              <a:rPr lang="ru-RU" sz="2400" dirty="0">
                <a:solidFill>
                  <a:srgbClr val="FF0000"/>
                </a:solidFill>
                <a:latin typeface="Source Sans Pro"/>
                <a:ea typeface="Source Sans Pro"/>
              </a:rPr>
              <a:t>не было шлема</a:t>
            </a:r>
            <a:r>
              <a:rPr lang="ru-RU" sz="2400" dirty="0">
                <a:latin typeface="Source Sans Pro"/>
                <a:ea typeface="Source Sans Pro"/>
              </a:rPr>
              <a:t>.</a:t>
            </a:r>
          </a:p>
          <a:p>
            <a:pPr marL="0" indent="0" algn="just">
              <a:lnSpc>
                <a:spcPct val="100000"/>
              </a:lnSpc>
              <a:buNone/>
            </a:pPr>
            <a:r>
              <a:rPr lang="ru-RU" sz="2400" dirty="0">
                <a:latin typeface="Source Sans Pro"/>
                <a:ea typeface="Source Sans Pro"/>
              </a:rPr>
              <a:t>Его </a:t>
            </a:r>
            <a:r>
              <a:rPr lang="ru-RU" sz="2400" dirty="0">
                <a:solidFill>
                  <a:srgbClr val="0070C0"/>
                </a:solidFill>
                <a:latin typeface="Source Sans Pro"/>
                <a:ea typeface="Source Sans Pro"/>
              </a:rPr>
              <a:t>дыхательные пути открыты; дыхание с обеих сторон грудной клетки нормальное; пульс хорошо прощупывается, около 90 ударов в минуту; реагирует только на боль; у него перелом бедра, в открытой ране видна кость; на лбу ссадины</a:t>
            </a:r>
            <a:r>
              <a:rPr lang="ru-RU" sz="2400" dirty="0">
                <a:latin typeface="Source Sans Pro"/>
                <a:ea typeface="Source Sans Pro"/>
              </a:rPr>
              <a:t>. </a:t>
            </a:r>
          </a:p>
          <a:p>
            <a:pPr marL="0" indent="0" algn="just">
              <a:lnSpc>
                <a:spcPct val="100000"/>
              </a:lnSpc>
              <a:buNone/>
            </a:pPr>
            <a:r>
              <a:rPr lang="ru-RU" sz="2400" dirty="0">
                <a:latin typeface="Source Sans Pro"/>
                <a:ea typeface="Source Sans Pro"/>
              </a:rPr>
              <a:t>Вы провели </a:t>
            </a:r>
            <a:r>
              <a:rPr lang="ru-RU" sz="2400" dirty="0">
                <a:solidFill>
                  <a:srgbClr val="00B050"/>
                </a:solidFill>
                <a:latin typeface="Source Sans Pro"/>
                <a:ea typeface="Source Sans Pro"/>
              </a:rPr>
              <a:t>иммобилизацию позвоночника, поставили в/в инфузионную систему и наложили шину на перелом</a:t>
            </a:r>
            <a:r>
              <a:rPr lang="ru-RU" sz="2400" dirty="0">
                <a:latin typeface="Source Sans Pro"/>
                <a:ea typeface="Source Sans Pro"/>
              </a:rPr>
              <a:t>. </a:t>
            </a:r>
          </a:p>
          <a:p>
            <a:pPr marL="0" indent="0" algn="just">
              <a:lnSpc>
                <a:spcPct val="100000"/>
              </a:lnSpc>
              <a:buNone/>
            </a:pPr>
            <a:r>
              <a:rPr lang="ru-RU" sz="2400" dirty="0">
                <a:latin typeface="Source Sans Pro"/>
                <a:ea typeface="Source Sans Pro"/>
              </a:rPr>
              <a:t>Вы с коллегой доставили его с места происшествия в больницу для передачи поставщику медицинских услуг.</a:t>
            </a:r>
          </a:p>
        </p:txBody>
      </p:sp>
    </p:spTree>
    <p:extLst>
      <p:ext uri="{BB962C8B-B14F-4D97-AF65-F5344CB8AC3E}">
        <p14:creationId xmlns:p14="http://schemas.microsoft.com/office/powerpoint/2010/main" val="2887590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DAE7D0E-7347-2E81-A154-3EB3F0E60C02}"/>
              </a:ext>
            </a:extLst>
          </p:cNvPr>
          <p:cNvSpPr/>
          <p:nvPr/>
        </p:nvSpPr>
        <p:spPr>
          <a:xfrm>
            <a:off x="3523488" y="2244731"/>
            <a:ext cx="7013377" cy="2368537"/>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EDBE24-47B6-4EF2-A058-05B3ED4AC2F5}"/>
              </a:ext>
            </a:extLst>
          </p:cNvPr>
          <p:cNvSpPr>
            <a:spLocks noGrp="1"/>
          </p:cNvSpPr>
          <p:nvPr>
            <p:ph type="title"/>
          </p:nvPr>
        </p:nvSpPr>
        <p:spPr>
          <a:xfrm>
            <a:off x="838200" y="365125"/>
            <a:ext cx="10812332" cy="1325563"/>
          </a:xfrm>
        </p:spPr>
        <p:txBody>
          <a:bodyPr>
            <a:normAutofit/>
          </a:bodyPr>
          <a:lstStyle/>
          <a:p>
            <a:r>
              <a:rPr lang="ru-RU" sz="4000" dirty="0">
                <a:solidFill>
                  <a:srgbClr val="1F3864"/>
                </a:solidFill>
              </a:rPr>
              <a:t>Попрактикуйте использование формата SBAR</a:t>
            </a:r>
          </a:p>
        </p:txBody>
      </p:sp>
      <p:sp>
        <p:nvSpPr>
          <p:cNvPr id="3" name="Content Placeholder 2">
            <a:extLst>
              <a:ext uri="{FF2B5EF4-FFF2-40B4-BE49-F238E27FC236}">
                <a16:creationId xmlns:a16="http://schemas.microsoft.com/office/drawing/2014/main" id="{D2BF155F-611A-4F3E-94C2-ABE76ABD7875}"/>
              </a:ext>
            </a:extLst>
          </p:cNvPr>
          <p:cNvSpPr>
            <a:spLocks noGrp="1"/>
          </p:cNvSpPr>
          <p:nvPr>
            <p:ph idx="4294967295"/>
          </p:nvPr>
        </p:nvSpPr>
        <p:spPr>
          <a:xfrm>
            <a:off x="3689917" y="2437599"/>
            <a:ext cx="10515600" cy="4351338"/>
          </a:xfrm>
        </p:spPr>
        <p:txBody>
          <a:bodyPr vert="horz" lIns="91440" tIns="45720" rIns="91440" bIns="45720" rtlCol="0" anchor="t">
            <a:normAutofit/>
          </a:bodyPr>
          <a:lstStyle/>
          <a:p>
            <a:r>
              <a:rPr lang="ru-RU" dirty="0">
                <a:latin typeface="Source Sans Pro"/>
                <a:ea typeface="Source Sans Pro"/>
              </a:rPr>
              <a:t>Опишите (</a:t>
            </a:r>
            <a:r>
              <a:rPr lang="ru-RU" b="1" dirty="0">
                <a:latin typeface="Source Sans Pro"/>
                <a:ea typeface="Source Sans Pro"/>
              </a:rPr>
              <a:t>S</a:t>
            </a:r>
            <a:r>
              <a:rPr lang="ru-RU" dirty="0">
                <a:latin typeface="Source Sans Pro"/>
                <a:ea typeface="Source Sans Pro"/>
              </a:rPr>
              <a:t>) ситуацию</a:t>
            </a:r>
          </a:p>
          <a:p>
            <a:r>
              <a:rPr lang="ru-RU" dirty="0">
                <a:latin typeface="Source Sans Pro"/>
                <a:ea typeface="Source Sans Pro"/>
              </a:rPr>
              <a:t>Предоставьте (</a:t>
            </a:r>
            <a:r>
              <a:rPr lang="ru-RU" b="1" dirty="0">
                <a:latin typeface="Source Sans Pro"/>
                <a:ea typeface="Source Sans Pro"/>
              </a:rPr>
              <a:t>B</a:t>
            </a:r>
            <a:r>
              <a:rPr lang="ru-RU" dirty="0">
                <a:latin typeface="Source Sans Pro"/>
                <a:ea typeface="Source Sans Pro"/>
              </a:rPr>
              <a:t>) общую информацию</a:t>
            </a:r>
          </a:p>
          <a:p>
            <a:r>
              <a:rPr lang="ru-RU" dirty="0">
                <a:latin typeface="Source Sans Pro"/>
                <a:ea typeface="Source Sans Pro"/>
              </a:rPr>
              <a:t>Какова ваша (</a:t>
            </a:r>
            <a:r>
              <a:rPr lang="ru-RU" b="1" dirty="0">
                <a:latin typeface="Source Sans Pro"/>
                <a:ea typeface="Source Sans Pro"/>
              </a:rPr>
              <a:t>A</a:t>
            </a:r>
            <a:r>
              <a:rPr lang="ru-RU" dirty="0">
                <a:latin typeface="Source Sans Pro"/>
                <a:ea typeface="Source Sans Pro"/>
              </a:rPr>
              <a:t>) оценка?</a:t>
            </a:r>
          </a:p>
          <a:p>
            <a:r>
              <a:rPr lang="ru-RU" dirty="0">
                <a:latin typeface="Source Sans Pro"/>
                <a:ea typeface="Source Sans Pro"/>
              </a:rPr>
              <a:t>Предоставьте (</a:t>
            </a:r>
            <a:r>
              <a:rPr lang="ru-RU" b="1" dirty="0">
                <a:latin typeface="Source Sans Pro"/>
                <a:ea typeface="Source Sans Pro"/>
              </a:rPr>
              <a:t>R) </a:t>
            </a:r>
            <a:r>
              <a:rPr lang="ru-RU" dirty="0">
                <a:latin typeface="Source Sans Pro"/>
                <a:ea typeface="Source Sans Pro"/>
              </a:rPr>
              <a:t>рекомендации</a:t>
            </a:r>
          </a:p>
        </p:txBody>
      </p:sp>
      <p:pic>
        <p:nvPicPr>
          <p:cNvPr id="4" name="Picture 4" descr="A picture containing text, clock&#10;&#10;Description automatically generated">
            <a:extLst>
              <a:ext uri="{FF2B5EF4-FFF2-40B4-BE49-F238E27FC236}">
                <a16:creationId xmlns:a16="http://schemas.microsoft.com/office/drawing/2014/main" id="{4B53BF18-00C2-405C-6D81-711971EC822B}"/>
              </a:ext>
            </a:extLst>
          </p:cNvPr>
          <p:cNvPicPr>
            <a:picLocks noChangeAspect="1"/>
          </p:cNvPicPr>
          <p:nvPr/>
        </p:nvPicPr>
        <p:blipFill>
          <a:blip r:embed="rId3"/>
          <a:stretch>
            <a:fillRect/>
          </a:stretch>
        </p:blipFill>
        <p:spPr>
          <a:xfrm>
            <a:off x="-89799" y="3706135"/>
            <a:ext cx="3779716" cy="2636600"/>
          </a:xfrm>
          <a:prstGeom prst="rect">
            <a:avLst/>
          </a:prstGeom>
        </p:spPr>
      </p:pic>
      <p:sp>
        <p:nvSpPr>
          <p:cNvPr id="5" name="TextBox 1">
            <a:extLst>
              <a:ext uri="{FF2B5EF4-FFF2-40B4-BE49-F238E27FC236}">
                <a16:creationId xmlns:a16="http://schemas.microsoft.com/office/drawing/2014/main" id="{6ABA59F4-C82E-3F0F-0942-175974A7019C}"/>
              </a:ext>
            </a:extLst>
          </p:cNvPr>
          <p:cNvSpPr txBox="1"/>
          <p:nvPr/>
        </p:nvSpPr>
        <p:spPr>
          <a:xfrm>
            <a:off x="838200" y="6081125"/>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050" b="1">
                <a:solidFill>
                  <a:srgbClr val="4D5156"/>
                </a:solidFill>
                <a:latin typeface="Arial"/>
              </a:rPr>
              <a:t>©</a:t>
            </a:r>
            <a:r>
              <a:rPr lang="ru-RU" sz="1100" b="1"/>
              <a:t>WHO/Laerdal Medical</a:t>
            </a:r>
          </a:p>
        </p:txBody>
      </p:sp>
    </p:spTree>
    <p:extLst>
      <p:ext uri="{BB962C8B-B14F-4D97-AF65-F5344CB8AC3E}">
        <p14:creationId xmlns:p14="http://schemas.microsoft.com/office/powerpoint/2010/main" val="940111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9444A-CD6D-4529-9EBB-027FA2D99B02}"/>
              </a:ext>
            </a:extLst>
          </p:cNvPr>
          <p:cNvSpPr>
            <a:spLocks noGrp="1"/>
          </p:cNvSpPr>
          <p:nvPr>
            <p:ph type="title"/>
          </p:nvPr>
        </p:nvSpPr>
        <p:spPr/>
        <p:txBody>
          <a:bodyPr>
            <a:normAutofit/>
          </a:bodyPr>
          <a:lstStyle/>
          <a:p>
            <a:r>
              <a:rPr lang="ru-RU" sz="4000">
                <a:solidFill>
                  <a:srgbClr val="1F3864"/>
                </a:solidFill>
              </a:rPr>
              <a:t>Пример формата SBAR</a:t>
            </a:r>
          </a:p>
        </p:txBody>
      </p:sp>
      <p:sp>
        <p:nvSpPr>
          <p:cNvPr id="3" name="Content Placeholder 2">
            <a:extLst>
              <a:ext uri="{FF2B5EF4-FFF2-40B4-BE49-F238E27FC236}">
                <a16:creationId xmlns:a16="http://schemas.microsoft.com/office/drawing/2014/main" id="{6A0281B6-285F-42E6-B7A5-7117426DCE7B}"/>
              </a:ext>
            </a:extLst>
          </p:cNvPr>
          <p:cNvSpPr>
            <a:spLocks noGrp="1"/>
          </p:cNvSpPr>
          <p:nvPr>
            <p:ph idx="4294967295"/>
          </p:nvPr>
        </p:nvSpPr>
        <p:spPr>
          <a:xfrm>
            <a:off x="838200" y="1570038"/>
            <a:ext cx="10515600" cy="4922837"/>
          </a:xfrm>
        </p:spPr>
        <p:txBody>
          <a:bodyPr vert="horz" lIns="91440" tIns="45720" rIns="91440" bIns="45720" rtlCol="0" anchor="ctr">
            <a:normAutofit lnSpcReduction="10000"/>
          </a:bodyPr>
          <a:lstStyle/>
          <a:p>
            <a:pPr marL="0" indent="0">
              <a:buNone/>
            </a:pPr>
            <a:r>
              <a:rPr lang="en-US" b="1" dirty="0">
                <a:latin typeface="Source Sans Pro"/>
                <a:ea typeface="Source Sans Pro"/>
              </a:rPr>
              <a:t>S - </a:t>
            </a:r>
            <a:r>
              <a:rPr lang="ru-RU" dirty="0">
                <a:latin typeface="Source Sans Pro"/>
                <a:ea typeface="Source Sans Pro"/>
              </a:rPr>
              <a:t>Мужчина 22-х лет, который попал в аварию на мотоцикле, без шлема и был выброшен из мотоцикла.</a:t>
            </a:r>
          </a:p>
          <a:p>
            <a:pPr marL="0" indent="0">
              <a:buNone/>
            </a:pPr>
            <a:r>
              <a:rPr lang="en-US" b="1" dirty="0">
                <a:latin typeface="Source Sans Pro"/>
                <a:ea typeface="Source Sans Pro"/>
              </a:rPr>
              <a:t>B</a:t>
            </a:r>
            <a:r>
              <a:rPr lang="ru-RU" b="1" dirty="0">
                <a:latin typeface="Source Sans Pro"/>
                <a:ea typeface="Source Sans Pro"/>
              </a:rPr>
              <a:t> -</a:t>
            </a:r>
            <a:r>
              <a:rPr lang="ru-RU" dirty="0">
                <a:latin typeface="Source Sans Pro"/>
                <a:ea typeface="Source Sans Pro"/>
              </a:rPr>
              <a:t>  Реагирует только на боль, у него открытый перелом бедра, но в настоящее время у него сохранена проходимость дыхательных путей и нет признаков шока.</a:t>
            </a:r>
          </a:p>
          <a:p>
            <a:pPr marL="0" indent="0">
              <a:buNone/>
            </a:pPr>
            <a:r>
              <a:rPr lang="ru-RU" b="1" dirty="0">
                <a:latin typeface="Source Sans Pro"/>
                <a:ea typeface="Source Sans Pro"/>
              </a:rPr>
              <a:t>А -</a:t>
            </a:r>
            <a:r>
              <a:rPr lang="ru-RU" dirty="0">
                <a:latin typeface="Source Sans Pro"/>
                <a:ea typeface="Source Sans Pro"/>
              </a:rPr>
              <a:t> Нас беспокоит его измененное психическое состояние и открытый перелом бедра, но мы не можем определить, есть ли у него травма позвоночника. Его необходимо перевести для хирургического лечения и дальнейшего неврологического обследования. </a:t>
            </a:r>
          </a:p>
          <a:p>
            <a:pPr marL="0" indent="0">
              <a:buNone/>
            </a:pPr>
            <a:r>
              <a:rPr lang="en-US" b="1" dirty="0">
                <a:latin typeface="Source Sans Pro"/>
                <a:ea typeface="Source Sans Pro"/>
              </a:rPr>
              <a:t>R - </a:t>
            </a:r>
            <a:r>
              <a:rPr lang="ru-RU" dirty="0">
                <a:latin typeface="Source Sans Pro"/>
                <a:ea typeface="Source Sans Pro"/>
              </a:rPr>
              <a:t>Необходимо поддерживать иммобилизацию позвоночника и наблюдать за пациентом на предмет усиления кровотечения и изменения психического статуса</a:t>
            </a:r>
            <a:r>
              <a:rPr lang="ru-RU" sz="2400" i="1" dirty="0">
                <a:latin typeface="Source Sans Pro"/>
                <a:ea typeface="Source Sans Pro"/>
              </a:rPr>
              <a:t>.</a:t>
            </a:r>
          </a:p>
        </p:txBody>
      </p:sp>
    </p:spTree>
    <p:extLst>
      <p:ext uri="{BB962C8B-B14F-4D97-AF65-F5344CB8AC3E}">
        <p14:creationId xmlns:p14="http://schemas.microsoft.com/office/powerpoint/2010/main" val="3632115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Google Shape;45;p1">
            <a:extLst>
              <a:ext uri="{FF2B5EF4-FFF2-40B4-BE49-F238E27FC236}">
                <a16:creationId xmlns:a16="http://schemas.microsoft.com/office/drawing/2014/main" id="{46FC61F4-6455-19BE-DBC3-EB42A8FC3396}"/>
              </a:ext>
            </a:extLst>
          </p:cNvPr>
          <p:cNvSpPr txBox="1">
            <a:spLocks noGrp="1"/>
          </p:cNvSpPr>
          <p:nvPr/>
        </p:nvSpPr>
        <p:spPr>
          <a:xfrm>
            <a:off x="-2044" y="394276"/>
            <a:ext cx="12193740" cy="135635"/>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indent="-228600"/>
            <a:endParaRPr lang="en-US">
              <a:solidFill>
                <a:srgbClr val="FFFFFF"/>
              </a:solidFill>
            </a:endParaRPr>
          </a:p>
          <a:p>
            <a:pPr marL="228600" lvl="0" indent="-228600" algn="l">
              <a:lnSpc>
                <a:spcPct val="90000"/>
              </a:lnSpc>
              <a:spcBef>
                <a:spcPts val="1000"/>
              </a:spcBef>
              <a:spcAft>
                <a:spcPts val="0"/>
              </a:spcAft>
              <a:buSzPts val="1920"/>
              <a:buFont typeface="Arial"/>
              <a:buNone/>
            </a:pPr>
            <a:endParaRPr lang="en-US">
              <a:solidFill>
                <a:srgbClr val="FFFFFF"/>
              </a:solidFill>
            </a:endParaRPr>
          </a:p>
          <a:p>
            <a:pPr marL="228600" indent="-228600"/>
            <a:endParaRPr lang="en-US">
              <a:solidFill>
                <a:srgbClr val="FFFFFF"/>
              </a:solidFill>
            </a:endParaRPr>
          </a:p>
        </p:txBody>
      </p:sp>
      <p:sp>
        <p:nvSpPr>
          <p:cNvPr id="98" name="Shape 98"/>
          <p:cNvSpPr txBox="1">
            <a:spLocks noGrp="1"/>
          </p:cNvSpPr>
          <p:nvPr>
            <p:ph type="title"/>
          </p:nvPr>
        </p:nvSpPr>
        <p:spPr>
          <a:xfrm>
            <a:off x="295732" y="632413"/>
            <a:ext cx="10515600" cy="1325563"/>
          </a:xfrm>
        </p:spPr>
        <p:txBody>
          <a:bodyPr>
            <a:normAutofit/>
          </a:bodyPr>
          <a:lstStyle/>
          <a:p>
            <a:pPr lvl="0"/>
            <a:r>
              <a:rPr lang="ru-RU" sz="4000" dirty="0">
                <a:solidFill>
                  <a:schemeClr val="accent1">
                    <a:lumMod val="50000"/>
                  </a:schemeClr>
                </a:solidFill>
                <a:latin typeface="Source Sans Pro"/>
                <a:ea typeface="Source Sans Pro"/>
                <a:cs typeface="Roboto"/>
                <a:sym typeface="Calibri"/>
              </a:rPr>
              <a:t>Цели</a:t>
            </a:r>
          </a:p>
        </p:txBody>
      </p:sp>
      <p:sp>
        <p:nvSpPr>
          <p:cNvPr id="99" name="Shape 99"/>
          <p:cNvSpPr txBox="1">
            <a:spLocks noGrp="1"/>
          </p:cNvSpPr>
          <p:nvPr>
            <p:ph idx="1"/>
          </p:nvPr>
        </p:nvSpPr>
        <p:spPr>
          <a:xfrm>
            <a:off x="295732" y="1652987"/>
            <a:ext cx="10515600" cy="4351338"/>
          </a:xfrm>
        </p:spPr>
        <p:txBody>
          <a:bodyPr vert="horz" lIns="91440" tIns="45720" rIns="91440" bIns="45720" rtlCol="0" anchor="ctr">
            <a:noAutofit/>
          </a:bodyPr>
          <a:lstStyle/>
          <a:p>
            <a:pPr marL="0" indent="0">
              <a:buNone/>
            </a:pPr>
            <a:r>
              <a:rPr lang="ru-RU" sz="2400" dirty="0">
                <a:solidFill>
                  <a:schemeClr val="accent1">
                    <a:lumMod val="50000"/>
                  </a:schemeClr>
                </a:solidFill>
                <a:latin typeface="Source Sans Pro"/>
                <a:ea typeface="Source Sans Pro"/>
                <a:cs typeface="Roboto"/>
              </a:rPr>
              <a:t>По окончании этого модуля вы сможете:</a:t>
            </a:r>
          </a:p>
          <a:p>
            <a:r>
              <a:rPr lang="ru-RU" sz="2400" dirty="0">
                <a:solidFill>
                  <a:srgbClr val="000000"/>
                </a:solidFill>
                <a:latin typeface="Source Sans Pro"/>
                <a:ea typeface="Source Sans Pro"/>
                <a:cs typeface="Roboto"/>
              </a:rPr>
              <a:t>Понимать этапы перевода пациентов, включая планирование пункта назначения, их транспортировку и передачу.</a:t>
            </a:r>
          </a:p>
          <a:p>
            <a:r>
              <a:rPr lang="ru-RU" sz="2400" dirty="0">
                <a:solidFill>
                  <a:srgbClr val="000000"/>
                </a:solidFill>
                <a:latin typeface="Source Sans Pro"/>
                <a:ea typeface="Source Sans Pro"/>
                <a:cs typeface="Roboto"/>
              </a:rPr>
              <a:t>Использовать модель SBAR для передачи пациента</a:t>
            </a:r>
            <a:endParaRPr lang="en-US" sz="2400" dirty="0">
              <a:solidFill>
                <a:schemeClr val="accent1">
                  <a:lumMod val="50000"/>
                </a:schemeClr>
              </a:solidFill>
              <a:latin typeface="Source Sans Pro"/>
              <a:ea typeface="Source Sans Pro"/>
              <a:cs typeface="Roboto"/>
            </a:endParaRPr>
          </a:p>
        </p:txBody>
      </p:sp>
    </p:spTree>
    <p:extLst>
      <p:ext uri="{BB962C8B-B14F-4D97-AF65-F5344CB8AC3E}">
        <p14:creationId xmlns:p14="http://schemas.microsoft.com/office/powerpoint/2010/main" val="765745061"/>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78FD1-147F-46E0-9E03-A828E00915AD}"/>
              </a:ext>
            </a:extLst>
          </p:cNvPr>
          <p:cNvSpPr>
            <a:spLocks noGrp="1"/>
          </p:cNvSpPr>
          <p:nvPr>
            <p:ph type="title"/>
          </p:nvPr>
        </p:nvSpPr>
        <p:spPr/>
        <p:txBody>
          <a:bodyPr>
            <a:normAutofit/>
          </a:bodyPr>
          <a:lstStyle/>
          <a:p>
            <a:r>
              <a:rPr lang="ru-RU" sz="4000">
                <a:solidFill>
                  <a:srgbClr val="1F3864"/>
                </a:solidFill>
              </a:rPr>
              <a:t>Клинический случай 2</a:t>
            </a:r>
          </a:p>
        </p:txBody>
      </p:sp>
      <p:sp>
        <p:nvSpPr>
          <p:cNvPr id="3" name="Content Placeholder 2">
            <a:extLst>
              <a:ext uri="{FF2B5EF4-FFF2-40B4-BE49-F238E27FC236}">
                <a16:creationId xmlns:a16="http://schemas.microsoft.com/office/drawing/2014/main" id="{90A3C791-3DC0-4B83-A87B-38C6EE1B87C7}"/>
              </a:ext>
            </a:extLst>
          </p:cNvPr>
          <p:cNvSpPr>
            <a:spLocks noGrp="1"/>
          </p:cNvSpPr>
          <p:nvPr>
            <p:ph idx="1"/>
          </p:nvPr>
        </p:nvSpPr>
        <p:spPr>
          <a:xfrm>
            <a:off x="941231" y="1587365"/>
            <a:ext cx="10186115" cy="4351338"/>
          </a:xfrm>
        </p:spPr>
        <p:txBody>
          <a:bodyPr vert="horz" lIns="91440" tIns="45720" rIns="91440" bIns="45720" rtlCol="0" anchor="ctr">
            <a:normAutofit/>
          </a:bodyPr>
          <a:lstStyle/>
          <a:p>
            <a:pPr marL="0" indent="0">
              <a:buNone/>
            </a:pPr>
            <a:r>
              <a:rPr lang="ru-RU" sz="2400" dirty="0">
                <a:latin typeface="Source Sans Pro"/>
                <a:ea typeface="Source Sans Pro"/>
              </a:rPr>
              <a:t>У 14-летней девочки был приступ судорог / конвульсий в школе. Ее привезли к вам ее учителя, потому что судороги не прекращались. </a:t>
            </a:r>
          </a:p>
          <a:p>
            <a:pPr marL="0" indent="0">
              <a:buNone/>
            </a:pPr>
            <a:r>
              <a:rPr lang="ru-RU" sz="2400" dirty="0">
                <a:latin typeface="Source Sans Pro"/>
                <a:ea typeface="Source Sans Pro"/>
              </a:rPr>
              <a:t>Вы ввели бензодиазепин, что привело к прекращению судорог. </a:t>
            </a:r>
            <a:r>
              <a:rPr lang="ru-RU" sz="2400" dirty="0"/>
              <a:t>После этого вы смогли провести обследование по алгоритму ABCDE, а затем полное обследование с головы до ног.</a:t>
            </a:r>
            <a:r>
              <a:rPr lang="ru-RU" sz="2400" dirty="0">
                <a:latin typeface="Source Sans Pro"/>
                <a:ea typeface="Source Sans Pro"/>
              </a:rPr>
              <a:t> </a:t>
            </a:r>
          </a:p>
          <a:p>
            <a:pPr marL="0" indent="0">
              <a:buNone/>
            </a:pPr>
            <a:r>
              <a:rPr lang="ru-RU" sz="2400" dirty="0">
                <a:latin typeface="Source Sans Pro"/>
                <a:ea typeface="Source Sans Pro"/>
              </a:rPr>
              <a:t>У нее нет лихорадки, нормальная частота сердечных сокращений, артериальное давление и частота дыхания. Она реагирует на голос. У нее прикушен язык, и она обмочилась; других повреждений и сыпи у нее нет. </a:t>
            </a:r>
            <a:br>
              <a:rPr lang="ru-RU" sz="2400" dirty="0"/>
            </a:br>
            <a:endParaRPr lang="ru-RU" sz="2400" dirty="0"/>
          </a:p>
        </p:txBody>
      </p:sp>
      <p:pic>
        <p:nvPicPr>
          <p:cNvPr id="4" name="Picture 4" descr="A picture containing logo&#10;&#10;Description automatically generated">
            <a:extLst>
              <a:ext uri="{FF2B5EF4-FFF2-40B4-BE49-F238E27FC236}">
                <a16:creationId xmlns:a16="http://schemas.microsoft.com/office/drawing/2014/main" id="{C5E3A2C8-FBC1-E933-6D3F-70D7BE9F4CC0}"/>
              </a:ext>
            </a:extLst>
          </p:cNvPr>
          <p:cNvPicPr>
            <a:picLocks noChangeAspect="1"/>
          </p:cNvPicPr>
          <p:nvPr/>
        </p:nvPicPr>
        <p:blipFill>
          <a:blip r:embed="rId3"/>
          <a:stretch>
            <a:fillRect/>
          </a:stretch>
        </p:blipFill>
        <p:spPr>
          <a:xfrm>
            <a:off x="7851455" y="5055481"/>
            <a:ext cx="2435223" cy="1325755"/>
          </a:xfrm>
          <a:prstGeom prst="rect">
            <a:avLst/>
          </a:prstGeom>
        </p:spPr>
      </p:pic>
      <p:sp>
        <p:nvSpPr>
          <p:cNvPr id="6" name="TextBox 5">
            <a:extLst>
              <a:ext uri="{FF2B5EF4-FFF2-40B4-BE49-F238E27FC236}">
                <a16:creationId xmlns:a16="http://schemas.microsoft.com/office/drawing/2014/main" id="{ECA3A862-D87F-DEDA-9BF6-B5387108C494}"/>
              </a:ext>
            </a:extLst>
          </p:cNvPr>
          <p:cNvSpPr txBox="1"/>
          <p:nvPr/>
        </p:nvSpPr>
        <p:spPr>
          <a:xfrm>
            <a:off x="8847493" y="6381237"/>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50" b="1" i="0" u="none" strike="noStrike" cap="none" normalizeH="0" baseline="0" noProof="0">
                <a:ln>
                  <a:noFill/>
                </a:ln>
                <a:solidFill>
                  <a:srgbClr val="4D5156"/>
                </a:solidFill>
                <a:effectLst/>
                <a:uLnTx/>
                <a:uFillTx/>
                <a:latin typeface="Arial"/>
                <a:ea typeface="+mn-ea"/>
                <a:cs typeface="+mn-cs"/>
              </a:rPr>
              <a:t>©</a:t>
            </a:r>
            <a:r>
              <a:rPr kumimoji="0" lang="ru-RU" sz="1100" b="1" i="0" u="none" strike="noStrike" cap="none" normalizeH="0" baseline="0" noProof="0">
                <a:ln>
                  <a:noFill/>
                </a:ln>
                <a:solidFill>
                  <a:prstClr val="black"/>
                </a:solidFill>
                <a:effectLst/>
                <a:uLnTx/>
                <a:uFillTx/>
                <a:latin typeface="Calibri" panose="020F0502020204030204"/>
                <a:ea typeface="+mn-ea"/>
                <a:cs typeface="+mn-cs"/>
              </a:rPr>
              <a:t>WHO/Laerdal Medical</a:t>
            </a:r>
          </a:p>
        </p:txBody>
      </p:sp>
    </p:spTree>
    <p:extLst>
      <p:ext uri="{BB962C8B-B14F-4D97-AF65-F5344CB8AC3E}">
        <p14:creationId xmlns:p14="http://schemas.microsoft.com/office/powerpoint/2010/main" val="2726826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78FD1-147F-46E0-9E03-A828E00915AD}"/>
              </a:ext>
            </a:extLst>
          </p:cNvPr>
          <p:cNvSpPr>
            <a:spLocks noGrp="1"/>
          </p:cNvSpPr>
          <p:nvPr>
            <p:ph type="title"/>
          </p:nvPr>
        </p:nvSpPr>
        <p:spPr>
          <a:xfrm>
            <a:off x="838200" y="378003"/>
            <a:ext cx="10515600" cy="1325563"/>
          </a:xfrm>
        </p:spPr>
        <p:txBody>
          <a:bodyPr>
            <a:normAutofit/>
          </a:bodyPr>
          <a:lstStyle/>
          <a:p>
            <a:r>
              <a:rPr lang="ru-RU" sz="4000">
                <a:solidFill>
                  <a:schemeClr val="accent1">
                    <a:lumMod val="50000"/>
                  </a:schemeClr>
                </a:solidFill>
                <a:latin typeface="Source Sans Pro"/>
                <a:ea typeface="Source Sans Pro"/>
              </a:rPr>
              <a:t>Клинический случай 2</a:t>
            </a:r>
          </a:p>
        </p:txBody>
      </p:sp>
      <p:sp>
        <p:nvSpPr>
          <p:cNvPr id="3" name="Content Placeholder 2">
            <a:extLst>
              <a:ext uri="{FF2B5EF4-FFF2-40B4-BE49-F238E27FC236}">
                <a16:creationId xmlns:a16="http://schemas.microsoft.com/office/drawing/2014/main" id="{90A3C791-3DC0-4B83-A87B-38C6EE1B87C7}"/>
              </a:ext>
            </a:extLst>
          </p:cNvPr>
          <p:cNvSpPr>
            <a:spLocks noGrp="1"/>
          </p:cNvSpPr>
          <p:nvPr>
            <p:ph idx="1"/>
          </p:nvPr>
        </p:nvSpPr>
        <p:spPr>
          <a:xfrm>
            <a:off x="838199" y="1600245"/>
            <a:ext cx="10650967" cy="4351338"/>
          </a:xfrm>
        </p:spPr>
        <p:txBody>
          <a:bodyPr vert="horz" lIns="91440" tIns="45720" rIns="91440" bIns="45720" rtlCol="0" anchor="ctr">
            <a:normAutofit/>
          </a:bodyPr>
          <a:lstStyle/>
          <a:p>
            <a:pPr marL="0" indent="0">
              <a:buNone/>
            </a:pPr>
            <a:r>
              <a:rPr lang="ru-RU" sz="2400" dirty="0">
                <a:latin typeface="Source Sans Pro"/>
                <a:ea typeface="Source Sans Pro"/>
              </a:rPr>
              <a:t>У </a:t>
            </a:r>
            <a:r>
              <a:rPr lang="ru-RU" sz="2400" dirty="0">
                <a:solidFill>
                  <a:srgbClr val="FF0000"/>
                </a:solidFill>
                <a:latin typeface="Source Sans Pro"/>
                <a:ea typeface="Source Sans Pro"/>
              </a:rPr>
              <a:t>14-летней девочки </a:t>
            </a:r>
            <a:r>
              <a:rPr lang="ru-RU" sz="2400" dirty="0">
                <a:latin typeface="Source Sans Pro"/>
                <a:ea typeface="Source Sans Pro"/>
              </a:rPr>
              <a:t>был приступ </a:t>
            </a:r>
            <a:r>
              <a:rPr lang="ru-RU" sz="2400" dirty="0">
                <a:solidFill>
                  <a:srgbClr val="FF0000"/>
                </a:solidFill>
                <a:latin typeface="Source Sans Pro"/>
                <a:ea typeface="Source Sans Pro"/>
              </a:rPr>
              <a:t>судорог / конвульсий</a:t>
            </a:r>
            <a:r>
              <a:rPr lang="ru-RU" sz="2400" dirty="0">
                <a:latin typeface="Source Sans Pro"/>
                <a:ea typeface="Source Sans Pro"/>
              </a:rPr>
              <a:t> в школе. Ее привезли к вам ее учителя, потому что </a:t>
            </a:r>
            <a:r>
              <a:rPr lang="ru-RU" sz="2400" dirty="0">
                <a:solidFill>
                  <a:srgbClr val="FF0000"/>
                </a:solidFill>
                <a:latin typeface="Source Sans Pro"/>
                <a:ea typeface="Source Sans Pro"/>
              </a:rPr>
              <a:t>судороги не прекращались</a:t>
            </a:r>
            <a:r>
              <a:rPr lang="ru-RU" sz="2400" dirty="0">
                <a:latin typeface="Source Sans Pro"/>
                <a:ea typeface="Source Sans Pro"/>
              </a:rPr>
              <a:t>.</a:t>
            </a:r>
          </a:p>
          <a:p>
            <a:pPr marL="0" indent="0">
              <a:buNone/>
            </a:pPr>
            <a:endParaRPr lang="en-US" sz="2400" dirty="0"/>
          </a:p>
          <a:p>
            <a:pPr marL="0" indent="0">
              <a:buNone/>
            </a:pPr>
            <a:r>
              <a:rPr lang="ru-RU" sz="2400" dirty="0">
                <a:latin typeface="Source Sans Pro"/>
                <a:ea typeface="Source Sans Pro"/>
              </a:rPr>
              <a:t>Вы ввели </a:t>
            </a:r>
            <a:r>
              <a:rPr lang="ru-RU" sz="2400" dirty="0">
                <a:solidFill>
                  <a:srgbClr val="00B050"/>
                </a:solidFill>
                <a:latin typeface="Source Sans Pro"/>
                <a:ea typeface="Source Sans Pro"/>
              </a:rPr>
              <a:t>бензодиазепин, что привело к прекращению судорог</a:t>
            </a:r>
            <a:r>
              <a:rPr lang="ru-RU" sz="2400" dirty="0">
                <a:latin typeface="Source Sans Pro"/>
                <a:ea typeface="Source Sans Pro"/>
              </a:rPr>
              <a:t>. </a:t>
            </a:r>
            <a:r>
              <a:rPr lang="ru-RU" sz="2400" dirty="0"/>
              <a:t>После этого вы смогли провести обследование по алгоритму ABCDE, а затем полное обследование с головы до ног.</a:t>
            </a:r>
            <a:r>
              <a:rPr lang="ru-RU" sz="2400" dirty="0">
                <a:latin typeface="Source Sans Pro"/>
                <a:ea typeface="Source Sans Pro"/>
              </a:rPr>
              <a:t> </a:t>
            </a:r>
          </a:p>
          <a:p>
            <a:pPr marL="0" indent="0">
              <a:buNone/>
            </a:pPr>
            <a:endParaRPr lang="en-US" sz="2400" dirty="0">
              <a:latin typeface="Source Sans Pro"/>
              <a:ea typeface="Source Sans Pro"/>
            </a:endParaRPr>
          </a:p>
          <a:p>
            <a:pPr marL="0" indent="0">
              <a:buNone/>
            </a:pPr>
            <a:r>
              <a:rPr lang="ru-RU" sz="2400" dirty="0">
                <a:latin typeface="Source Sans Pro"/>
                <a:ea typeface="Source Sans Pro"/>
              </a:rPr>
              <a:t>У нее </a:t>
            </a:r>
            <a:r>
              <a:rPr lang="ru-RU" sz="2400" dirty="0">
                <a:solidFill>
                  <a:schemeClr val="accent1"/>
                </a:solidFill>
                <a:latin typeface="Source Sans Pro"/>
                <a:ea typeface="Source Sans Pro"/>
              </a:rPr>
              <a:t>нет лихорадки, нормальная ЧСС, АД и ЧД. Она реагирует на голос. У нее прикушен язык, и она обмочилась; других повреждений и сыпи у нее нет. </a:t>
            </a:r>
            <a:endParaRPr lang="ru-RU" sz="2400" dirty="0"/>
          </a:p>
        </p:txBody>
      </p:sp>
    </p:spTree>
    <p:extLst>
      <p:ext uri="{BB962C8B-B14F-4D97-AF65-F5344CB8AC3E}">
        <p14:creationId xmlns:p14="http://schemas.microsoft.com/office/powerpoint/2010/main" val="4029596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DAE7D0E-7347-2E81-A154-3EB3F0E60C02}"/>
              </a:ext>
            </a:extLst>
          </p:cNvPr>
          <p:cNvSpPr/>
          <p:nvPr/>
        </p:nvSpPr>
        <p:spPr>
          <a:xfrm>
            <a:off x="3523488" y="2244731"/>
            <a:ext cx="6928317" cy="2368537"/>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EDBE24-47B6-4EF2-A058-05B3ED4AC2F5}"/>
              </a:ext>
            </a:extLst>
          </p:cNvPr>
          <p:cNvSpPr>
            <a:spLocks noGrp="1"/>
          </p:cNvSpPr>
          <p:nvPr>
            <p:ph type="title"/>
          </p:nvPr>
        </p:nvSpPr>
        <p:spPr/>
        <p:txBody>
          <a:bodyPr>
            <a:normAutofit/>
          </a:bodyPr>
          <a:lstStyle/>
          <a:p>
            <a:r>
              <a:rPr lang="ru-RU" sz="4000">
                <a:solidFill>
                  <a:srgbClr val="1F3864"/>
                </a:solidFill>
              </a:rPr>
              <a:t>Попрактикуйте использование формата SBAR</a:t>
            </a:r>
          </a:p>
        </p:txBody>
      </p:sp>
      <p:sp>
        <p:nvSpPr>
          <p:cNvPr id="3" name="Content Placeholder 2">
            <a:extLst>
              <a:ext uri="{FF2B5EF4-FFF2-40B4-BE49-F238E27FC236}">
                <a16:creationId xmlns:a16="http://schemas.microsoft.com/office/drawing/2014/main" id="{D2BF155F-611A-4F3E-94C2-ABE76ABD7875}"/>
              </a:ext>
            </a:extLst>
          </p:cNvPr>
          <p:cNvSpPr>
            <a:spLocks noGrp="1"/>
          </p:cNvSpPr>
          <p:nvPr>
            <p:ph idx="4294967295"/>
          </p:nvPr>
        </p:nvSpPr>
        <p:spPr>
          <a:xfrm>
            <a:off x="3689917" y="2437599"/>
            <a:ext cx="10515600" cy="4351338"/>
          </a:xfrm>
        </p:spPr>
        <p:txBody>
          <a:bodyPr vert="horz" lIns="91440" tIns="45720" rIns="91440" bIns="45720" rtlCol="0" anchor="t">
            <a:normAutofit/>
          </a:bodyPr>
          <a:lstStyle/>
          <a:p>
            <a:r>
              <a:rPr lang="ru-RU" dirty="0">
                <a:latin typeface="Source Sans Pro"/>
                <a:ea typeface="Source Sans Pro"/>
              </a:rPr>
              <a:t>Опишите (</a:t>
            </a:r>
            <a:r>
              <a:rPr lang="ru-RU" b="1" dirty="0">
                <a:latin typeface="Source Sans Pro"/>
                <a:ea typeface="Source Sans Pro"/>
              </a:rPr>
              <a:t>S</a:t>
            </a:r>
            <a:r>
              <a:rPr lang="ru-RU" dirty="0">
                <a:latin typeface="Source Sans Pro"/>
                <a:ea typeface="Source Sans Pro"/>
              </a:rPr>
              <a:t>) ситуацию</a:t>
            </a:r>
          </a:p>
          <a:p>
            <a:r>
              <a:rPr lang="ru-RU" dirty="0">
                <a:latin typeface="Source Sans Pro"/>
                <a:ea typeface="Source Sans Pro"/>
              </a:rPr>
              <a:t>Предоставьте (</a:t>
            </a:r>
            <a:r>
              <a:rPr lang="ru-RU" b="1" dirty="0">
                <a:latin typeface="Source Sans Pro"/>
                <a:ea typeface="Source Sans Pro"/>
              </a:rPr>
              <a:t>B</a:t>
            </a:r>
            <a:r>
              <a:rPr lang="ru-RU" dirty="0">
                <a:latin typeface="Source Sans Pro"/>
                <a:ea typeface="Source Sans Pro"/>
              </a:rPr>
              <a:t>) общую информацию</a:t>
            </a:r>
          </a:p>
          <a:p>
            <a:r>
              <a:rPr lang="ru-RU" dirty="0">
                <a:latin typeface="Source Sans Pro"/>
                <a:ea typeface="Source Sans Pro"/>
              </a:rPr>
              <a:t>Какова ваша (</a:t>
            </a:r>
            <a:r>
              <a:rPr lang="ru-RU" b="1" dirty="0">
                <a:latin typeface="Source Sans Pro"/>
                <a:ea typeface="Source Sans Pro"/>
              </a:rPr>
              <a:t>A</a:t>
            </a:r>
            <a:r>
              <a:rPr lang="ru-RU" dirty="0">
                <a:latin typeface="Source Sans Pro"/>
                <a:ea typeface="Source Sans Pro"/>
              </a:rPr>
              <a:t>) оценка?</a:t>
            </a:r>
          </a:p>
          <a:p>
            <a:r>
              <a:rPr lang="ru-RU" dirty="0">
                <a:latin typeface="Source Sans Pro"/>
                <a:ea typeface="Source Sans Pro"/>
              </a:rPr>
              <a:t>Предоставьте (</a:t>
            </a:r>
            <a:r>
              <a:rPr lang="ru-RU" b="1" dirty="0">
                <a:latin typeface="Source Sans Pro"/>
                <a:ea typeface="Source Sans Pro"/>
              </a:rPr>
              <a:t>R) </a:t>
            </a:r>
            <a:r>
              <a:rPr lang="ru-RU" dirty="0">
                <a:latin typeface="Source Sans Pro"/>
                <a:ea typeface="Source Sans Pro"/>
              </a:rPr>
              <a:t>рекомендации</a:t>
            </a:r>
          </a:p>
        </p:txBody>
      </p:sp>
      <p:pic>
        <p:nvPicPr>
          <p:cNvPr id="4" name="Picture 4" descr="A picture containing text, clock&#10;&#10;Description automatically generated">
            <a:extLst>
              <a:ext uri="{FF2B5EF4-FFF2-40B4-BE49-F238E27FC236}">
                <a16:creationId xmlns:a16="http://schemas.microsoft.com/office/drawing/2014/main" id="{4B53BF18-00C2-405C-6D81-711971EC822B}"/>
              </a:ext>
            </a:extLst>
          </p:cNvPr>
          <p:cNvPicPr>
            <a:picLocks noChangeAspect="1"/>
          </p:cNvPicPr>
          <p:nvPr/>
        </p:nvPicPr>
        <p:blipFill>
          <a:blip r:embed="rId3"/>
          <a:stretch>
            <a:fillRect/>
          </a:stretch>
        </p:blipFill>
        <p:spPr>
          <a:xfrm>
            <a:off x="-89799" y="3706135"/>
            <a:ext cx="3779716" cy="2636600"/>
          </a:xfrm>
          <a:prstGeom prst="rect">
            <a:avLst/>
          </a:prstGeom>
        </p:spPr>
      </p:pic>
      <p:sp>
        <p:nvSpPr>
          <p:cNvPr id="5" name="TextBox 1">
            <a:extLst>
              <a:ext uri="{FF2B5EF4-FFF2-40B4-BE49-F238E27FC236}">
                <a16:creationId xmlns:a16="http://schemas.microsoft.com/office/drawing/2014/main" id="{6ABA59F4-C82E-3F0F-0942-175974A7019C}"/>
              </a:ext>
            </a:extLst>
          </p:cNvPr>
          <p:cNvSpPr txBox="1"/>
          <p:nvPr/>
        </p:nvSpPr>
        <p:spPr>
          <a:xfrm>
            <a:off x="838200" y="6081125"/>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050" b="1">
                <a:solidFill>
                  <a:srgbClr val="4D5156"/>
                </a:solidFill>
                <a:latin typeface="Arial"/>
              </a:rPr>
              <a:t>©</a:t>
            </a:r>
            <a:r>
              <a:rPr lang="ru-RU" sz="1100" b="1"/>
              <a:t>WHO/Laerdal Medical</a:t>
            </a:r>
          </a:p>
        </p:txBody>
      </p:sp>
    </p:spTree>
    <p:extLst>
      <p:ext uri="{BB962C8B-B14F-4D97-AF65-F5344CB8AC3E}">
        <p14:creationId xmlns:p14="http://schemas.microsoft.com/office/powerpoint/2010/main" val="698530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9444A-CD6D-4529-9EBB-027FA2D99B02}"/>
              </a:ext>
            </a:extLst>
          </p:cNvPr>
          <p:cNvSpPr>
            <a:spLocks noGrp="1"/>
          </p:cNvSpPr>
          <p:nvPr>
            <p:ph type="title"/>
          </p:nvPr>
        </p:nvSpPr>
        <p:spPr/>
        <p:txBody>
          <a:bodyPr>
            <a:normAutofit/>
          </a:bodyPr>
          <a:lstStyle/>
          <a:p>
            <a:r>
              <a:rPr lang="ru-RU" sz="4000">
                <a:solidFill>
                  <a:schemeClr val="accent1">
                    <a:lumMod val="50000"/>
                  </a:schemeClr>
                </a:solidFill>
                <a:latin typeface="Source Sans Pro"/>
                <a:ea typeface="Source Sans Pro"/>
              </a:rPr>
              <a:t>Пример формата SBAR</a:t>
            </a:r>
          </a:p>
        </p:txBody>
      </p:sp>
      <p:sp>
        <p:nvSpPr>
          <p:cNvPr id="3" name="Content Placeholder 2">
            <a:extLst>
              <a:ext uri="{FF2B5EF4-FFF2-40B4-BE49-F238E27FC236}">
                <a16:creationId xmlns:a16="http://schemas.microsoft.com/office/drawing/2014/main" id="{6A0281B6-285F-42E6-B7A5-7117426DCE7B}"/>
              </a:ext>
            </a:extLst>
          </p:cNvPr>
          <p:cNvSpPr>
            <a:spLocks noGrp="1"/>
          </p:cNvSpPr>
          <p:nvPr>
            <p:ph idx="1"/>
          </p:nvPr>
        </p:nvSpPr>
        <p:spPr>
          <a:xfrm>
            <a:off x="838200" y="1825625"/>
            <a:ext cx="10515600" cy="4026536"/>
          </a:xfrm>
        </p:spPr>
        <p:txBody>
          <a:bodyPr vert="horz" lIns="91440" tIns="45720" rIns="91440" bIns="45720" rtlCol="0" anchor="ctr">
            <a:normAutofit/>
          </a:bodyPr>
          <a:lstStyle/>
          <a:p>
            <a:pPr marL="0" indent="0">
              <a:buNone/>
            </a:pPr>
            <a:r>
              <a:rPr lang="en-US" b="1" dirty="0">
                <a:latin typeface="Source Sans Pro"/>
                <a:ea typeface="Source Sans Pro"/>
              </a:rPr>
              <a:t>S -</a:t>
            </a:r>
            <a:r>
              <a:rPr lang="en-US" sz="3200" i="1" dirty="0">
                <a:latin typeface="Source Sans Pro"/>
                <a:ea typeface="Source Sans Pro"/>
              </a:rPr>
              <a:t> </a:t>
            </a:r>
            <a:r>
              <a:rPr lang="ru-RU" dirty="0">
                <a:latin typeface="Source Sans Pro"/>
                <a:ea typeface="Source Sans Pro"/>
              </a:rPr>
              <a:t>14-летняя девочка, у которой был затяжной судорожный припадок, она билась в конвульсиях при поступлении</a:t>
            </a:r>
            <a:r>
              <a:rPr lang="en-US" dirty="0">
                <a:latin typeface="Source Sans Pro"/>
                <a:ea typeface="Source Sans Pro"/>
              </a:rPr>
              <a:t>.</a:t>
            </a:r>
          </a:p>
          <a:p>
            <a:pPr marL="0" indent="0">
              <a:buNone/>
            </a:pPr>
            <a:r>
              <a:rPr lang="en-US" b="1" dirty="0">
                <a:latin typeface="Source Sans Pro"/>
                <a:ea typeface="Source Sans Pro"/>
              </a:rPr>
              <a:t>B -</a:t>
            </a:r>
            <a:r>
              <a:rPr lang="ru-RU" dirty="0">
                <a:latin typeface="Source Sans Pro"/>
                <a:ea typeface="Source Sans Pro"/>
              </a:rPr>
              <a:t> судороги были остановлены одной дозой диазепама 10 мг, и сейчас она остается сонной, у нее нормальные показатели жизнедеятельности и нет лихорадки. </a:t>
            </a:r>
            <a:endParaRPr lang="en-US" dirty="0">
              <a:latin typeface="Source Sans Pro"/>
              <a:ea typeface="Source Sans Pro"/>
            </a:endParaRPr>
          </a:p>
          <a:p>
            <a:pPr marL="0" indent="0">
              <a:buNone/>
            </a:pPr>
            <a:r>
              <a:rPr lang="en-US" b="1" dirty="0">
                <a:latin typeface="Source Sans Pro"/>
                <a:ea typeface="Source Sans Pro"/>
              </a:rPr>
              <a:t>A - </a:t>
            </a:r>
            <a:r>
              <a:rPr lang="ru-RU" dirty="0">
                <a:latin typeface="Source Sans Pro"/>
                <a:ea typeface="Source Sans Pro"/>
              </a:rPr>
              <a:t>Ее переводят для дальнейшего обследования в связи с приступом. </a:t>
            </a:r>
            <a:endParaRPr lang="en-US" dirty="0">
              <a:latin typeface="Source Sans Pro"/>
              <a:ea typeface="Source Sans Pro"/>
            </a:endParaRPr>
          </a:p>
          <a:p>
            <a:pPr marL="0" indent="0">
              <a:buNone/>
            </a:pPr>
            <a:r>
              <a:rPr lang="en-US" b="1" dirty="0">
                <a:latin typeface="Source Sans Pro"/>
                <a:ea typeface="Source Sans Pro"/>
              </a:rPr>
              <a:t>R –</a:t>
            </a:r>
            <a:r>
              <a:rPr lang="en-US" dirty="0">
                <a:latin typeface="Source Sans Pro"/>
                <a:ea typeface="Source Sans Pro"/>
              </a:rPr>
              <a:t> </a:t>
            </a:r>
            <a:r>
              <a:rPr lang="ru-RU" dirty="0">
                <a:latin typeface="Source Sans Pro"/>
                <a:ea typeface="Source Sans Pro"/>
              </a:rPr>
              <a:t>Необходимо следить за проходимостью дыхательных путей, так как она получила седативные препараты (диазепам)».</a:t>
            </a:r>
            <a:endParaRPr lang="ru-RU" sz="3600" dirty="0"/>
          </a:p>
        </p:txBody>
      </p:sp>
    </p:spTree>
    <p:extLst>
      <p:ext uri="{BB962C8B-B14F-4D97-AF65-F5344CB8AC3E}">
        <p14:creationId xmlns:p14="http://schemas.microsoft.com/office/powerpoint/2010/main" val="3593616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78FD1-147F-46E0-9E03-A828E00915AD}"/>
              </a:ext>
            </a:extLst>
          </p:cNvPr>
          <p:cNvSpPr>
            <a:spLocks noGrp="1"/>
          </p:cNvSpPr>
          <p:nvPr>
            <p:ph type="title"/>
          </p:nvPr>
        </p:nvSpPr>
        <p:spPr/>
        <p:txBody>
          <a:bodyPr>
            <a:normAutofit/>
          </a:bodyPr>
          <a:lstStyle/>
          <a:p>
            <a:r>
              <a:rPr lang="ru-RU" sz="4000">
                <a:solidFill>
                  <a:srgbClr val="1F3864"/>
                </a:solidFill>
              </a:rPr>
              <a:t>Клинический случай 3</a:t>
            </a:r>
          </a:p>
        </p:txBody>
      </p:sp>
      <p:sp>
        <p:nvSpPr>
          <p:cNvPr id="3" name="Content Placeholder 2">
            <a:extLst>
              <a:ext uri="{FF2B5EF4-FFF2-40B4-BE49-F238E27FC236}">
                <a16:creationId xmlns:a16="http://schemas.microsoft.com/office/drawing/2014/main" id="{90A3C791-3DC0-4B83-A87B-38C6EE1B87C7}"/>
              </a:ext>
            </a:extLst>
          </p:cNvPr>
          <p:cNvSpPr>
            <a:spLocks noGrp="1"/>
          </p:cNvSpPr>
          <p:nvPr>
            <p:ph idx="1"/>
          </p:nvPr>
        </p:nvSpPr>
        <p:spPr>
          <a:xfrm>
            <a:off x="838199" y="1690688"/>
            <a:ext cx="9790355" cy="4351338"/>
          </a:xfrm>
        </p:spPr>
        <p:txBody>
          <a:bodyPr vert="horz" lIns="91440" tIns="45720" rIns="91440" bIns="45720" rtlCol="0" anchor="ctr">
            <a:normAutofit fontScale="77500" lnSpcReduction="20000"/>
          </a:bodyPr>
          <a:lstStyle/>
          <a:p>
            <a:pPr marL="0" indent="0">
              <a:lnSpc>
                <a:spcPct val="110000"/>
              </a:lnSpc>
              <a:buNone/>
            </a:pPr>
            <a:r>
              <a:rPr lang="ru-RU" sz="2400" dirty="0">
                <a:latin typeface="Source Sans Pro"/>
                <a:ea typeface="Source Sans Pro"/>
              </a:rPr>
              <a:t>У 75-летнего мужчины появилась боль в груди, когда он шел домой с рынка. Его привезли к вам на такси. </a:t>
            </a:r>
          </a:p>
          <a:p>
            <a:pPr marL="0" indent="0">
              <a:lnSpc>
                <a:spcPct val="110000"/>
              </a:lnSpc>
              <a:buNone/>
            </a:pPr>
            <a:r>
              <a:rPr lang="ru-RU" sz="2400" dirty="0">
                <a:latin typeface="Source Sans Pro"/>
                <a:ea typeface="Source Sans Pro"/>
              </a:rPr>
              <a:t>Он говорит, что боль в груди началась 30 минут назад и ощущалась как сильное давление в центре груди. У него нет аллергии. Он принимает препарат от артериального давления, но не может вспомнить его название. 2 года назад у него случился сердечный приступ, который по ощущениям был очень похож на ту боль, которую он испытывал сегодня. </a:t>
            </a:r>
          </a:p>
          <a:p>
            <a:pPr marL="0" indent="0">
              <a:lnSpc>
                <a:spcPct val="110000"/>
              </a:lnSpc>
              <a:buNone/>
            </a:pPr>
            <a:r>
              <a:rPr lang="ru-RU" sz="2400" dirty="0">
                <a:latin typeface="Source Sans Pro"/>
                <a:ea typeface="Source Sans Pro"/>
              </a:rPr>
              <a:t>Его последний прием пищи был 6 часов назад. </a:t>
            </a:r>
          </a:p>
          <a:p>
            <a:pPr marL="0" indent="0">
              <a:lnSpc>
                <a:spcPct val="110000"/>
              </a:lnSpc>
              <a:buNone/>
            </a:pPr>
            <a:r>
              <a:rPr lang="ru-RU" sz="2400" dirty="0">
                <a:latin typeface="Source Sans Pro"/>
                <a:ea typeface="Source Sans Pro"/>
              </a:rPr>
              <a:t>Боль началась, когда он шел домой, неся несколько тяжелых сумок, хотя сейчас боли нет. </a:t>
            </a:r>
          </a:p>
          <a:p>
            <a:pPr marL="0" indent="0">
              <a:lnSpc>
                <a:spcPct val="110000"/>
              </a:lnSpc>
              <a:buNone/>
            </a:pPr>
            <a:r>
              <a:rPr lang="ru-RU" sz="2400" dirty="0">
                <a:latin typeface="Source Sans Pro"/>
                <a:ea typeface="Source Sans Pro"/>
              </a:rPr>
              <a:t>Показатели жизнедеятельности, результаты обследования по алгоритму ABCDE и осмотра с головы до ног в норме. </a:t>
            </a:r>
          </a:p>
          <a:p>
            <a:pPr marL="0" indent="0">
              <a:lnSpc>
                <a:spcPct val="110000"/>
              </a:lnSpc>
              <a:buNone/>
            </a:pPr>
            <a:r>
              <a:rPr lang="ru-RU" sz="2400" dirty="0">
                <a:latin typeface="Source Sans Pro"/>
                <a:ea typeface="Source Sans Pro"/>
              </a:rPr>
              <a:t>Вы дали пациенту аспирин и установили в/в инфузионную систему, а теперь передадите его старшему медработнику.</a:t>
            </a:r>
          </a:p>
        </p:txBody>
      </p:sp>
      <p:pic>
        <p:nvPicPr>
          <p:cNvPr id="4" name="Picture 4" descr="A picture containing text&#10;&#10;Description automatically generated">
            <a:extLst>
              <a:ext uri="{FF2B5EF4-FFF2-40B4-BE49-F238E27FC236}">
                <a16:creationId xmlns:a16="http://schemas.microsoft.com/office/drawing/2014/main" id="{E3F02B16-9266-7906-BFF8-80BF5337640F}"/>
              </a:ext>
            </a:extLst>
          </p:cNvPr>
          <p:cNvPicPr>
            <a:picLocks noChangeAspect="1"/>
          </p:cNvPicPr>
          <p:nvPr/>
        </p:nvPicPr>
        <p:blipFill rotWithShape="1">
          <a:blip r:embed="rId3"/>
          <a:srcRect l="12318" r="26716"/>
          <a:stretch/>
        </p:blipFill>
        <p:spPr>
          <a:xfrm>
            <a:off x="10391887" y="2641753"/>
            <a:ext cx="1672393" cy="1913114"/>
          </a:xfrm>
          <a:prstGeom prst="rect">
            <a:avLst/>
          </a:prstGeom>
        </p:spPr>
      </p:pic>
      <p:sp>
        <p:nvSpPr>
          <p:cNvPr id="7" name="TextBox 6">
            <a:extLst>
              <a:ext uri="{FF2B5EF4-FFF2-40B4-BE49-F238E27FC236}">
                <a16:creationId xmlns:a16="http://schemas.microsoft.com/office/drawing/2014/main" id="{D1ED56B5-9EEC-5413-CAF6-FAF527776454}"/>
              </a:ext>
            </a:extLst>
          </p:cNvPr>
          <p:cNvSpPr txBox="1"/>
          <p:nvPr/>
        </p:nvSpPr>
        <p:spPr>
          <a:xfrm>
            <a:off x="10300794" y="4552437"/>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50" b="1" i="0" u="none" strike="noStrike" cap="none" normalizeH="0" baseline="0" noProof="0" dirty="0">
                <a:ln>
                  <a:noFill/>
                </a:ln>
                <a:solidFill>
                  <a:srgbClr val="4D5156"/>
                </a:solidFill>
                <a:effectLst/>
                <a:uLnTx/>
                <a:uFillTx/>
                <a:latin typeface="Arial"/>
                <a:ea typeface="+mn-ea"/>
                <a:cs typeface="+mn-cs"/>
              </a:rPr>
              <a:t>©</a:t>
            </a:r>
            <a:r>
              <a:rPr kumimoji="0" lang="ru-RU" sz="1100" b="1" i="0" u="none" strike="noStrike" cap="none" normalizeH="0" baseline="0" noProof="0" dirty="0">
                <a:ln>
                  <a:noFill/>
                </a:ln>
                <a:solidFill>
                  <a:prstClr val="black"/>
                </a:solidFill>
                <a:effectLst/>
                <a:uLnTx/>
                <a:uFillTx/>
                <a:latin typeface="Calibri" panose="020F0502020204030204"/>
                <a:ea typeface="+mn-ea"/>
                <a:cs typeface="+mn-cs"/>
              </a:rPr>
              <a:t>WHO/</a:t>
            </a:r>
            <a:r>
              <a:rPr kumimoji="0" lang="ru-RU" sz="1100" b="1" i="0" u="none" strike="noStrike" cap="none" normalizeH="0" baseline="0" noProof="0" dirty="0" err="1">
                <a:ln>
                  <a:noFill/>
                </a:ln>
                <a:solidFill>
                  <a:prstClr val="black"/>
                </a:solidFill>
                <a:effectLst/>
                <a:uLnTx/>
                <a:uFillTx/>
                <a:latin typeface="Calibri" panose="020F0502020204030204"/>
                <a:ea typeface="+mn-ea"/>
                <a:cs typeface="+mn-cs"/>
              </a:rPr>
              <a:t>Laerdal</a:t>
            </a:r>
            <a:r>
              <a:rPr kumimoji="0" lang="ru-RU" sz="1100" b="1" i="0" u="none" strike="noStrike" cap="none" normalizeH="0" baseline="0" noProof="0" dirty="0">
                <a:ln>
                  <a:noFill/>
                </a:ln>
                <a:solidFill>
                  <a:prstClr val="black"/>
                </a:solidFill>
                <a:effectLst/>
                <a:uLnTx/>
                <a:uFillTx/>
                <a:latin typeface="Calibri" panose="020F0502020204030204"/>
                <a:ea typeface="+mn-ea"/>
                <a:cs typeface="+mn-cs"/>
              </a:rPr>
              <a:t> Medical</a:t>
            </a:r>
          </a:p>
        </p:txBody>
      </p:sp>
    </p:spTree>
    <p:extLst>
      <p:ext uri="{BB962C8B-B14F-4D97-AF65-F5344CB8AC3E}">
        <p14:creationId xmlns:p14="http://schemas.microsoft.com/office/powerpoint/2010/main" val="728737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78FD1-147F-46E0-9E03-A828E00915AD}"/>
              </a:ext>
            </a:extLst>
          </p:cNvPr>
          <p:cNvSpPr>
            <a:spLocks noGrp="1"/>
          </p:cNvSpPr>
          <p:nvPr>
            <p:ph type="title"/>
          </p:nvPr>
        </p:nvSpPr>
        <p:spPr/>
        <p:txBody>
          <a:bodyPr>
            <a:normAutofit/>
          </a:bodyPr>
          <a:lstStyle/>
          <a:p>
            <a:r>
              <a:rPr lang="ru-RU" sz="4000">
                <a:solidFill>
                  <a:srgbClr val="1F3864"/>
                </a:solidFill>
              </a:rPr>
              <a:t>Клинический случай 3</a:t>
            </a:r>
          </a:p>
        </p:txBody>
      </p:sp>
      <p:sp>
        <p:nvSpPr>
          <p:cNvPr id="3" name="Content Placeholder 2">
            <a:extLst>
              <a:ext uri="{FF2B5EF4-FFF2-40B4-BE49-F238E27FC236}">
                <a16:creationId xmlns:a16="http://schemas.microsoft.com/office/drawing/2014/main" id="{90A3C791-3DC0-4B83-A87B-38C6EE1B87C7}"/>
              </a:ext>
            </a:extLst>
          </p:cNvPr>
          <p:cNvSpPr>
            <a:spLocks noGrp="1"/>
          </p:cNvSpPr>
          <p:nvPr>
            <p:ph idx="1"/>
          </p:nvPr>
        </p:nvSpPr>
        <p:spPr/>
        <p:txBody>
          <a:bodyPr vert="horz" lIns="91440" tIns="45720" rIns="91440" bIns="45720" rtlCol="0" anchor="ctr">
            <a:normAutofit fontScale="92500" lnSpcReduction="20000"/>
          </a:bodyPr>
          <a:lstStyle/>
          <a:p>
            <a:pPr marL="0" indent="0">
              <a:buNone/>
            </a:pPr>
            <a:r>
              <a:rPr lang="ru-RU" sz="2400" dirty="0">
                <a:latin typeface="Source Sans Pro"/>
                <a:ea typeface="Source Sans Pro"/>
              </a:rPr>
              <a:t>У </a:t>
            </a:r>
            <a:r>
              <a:rPr lang="ru-RU" sz="2400" dirty="0">
                <a:solidFill>
                  <a:srgbClr val="FF0000"/>
                </a:solidFill>
                <a:latin typeface="Source Sans Pro"/>
                <a:ea typeface="Source Sans Pro"/>
              </a:rPr>
              <a:t>75-летнего мужчины</a:t>
            </a:r>
            <a:r>
              <a:rPr lang="ru-RU" sz="2400" dirty="0">
                <a:latin typeface="Source Sans Pro"/>
                <a:ea typeface="Source Sans Pro"/>
              </a:rPr>
              <a:t> появилась </a:t>
            </a:r>
            <a:r>
              <a:rPr lang="ru-RU" sz="2400" dirty="0">
                <a:solidFill>
                  <a:srgbClr val="FF0000"/>
                </a:solidFill>
                <a:latin typeface="Source Sans Pro"/>
                <a:ea typeface="Source Sans Pro"/>
              </a:rPr>
              <a:t>боль в груди, когда он шел</a:t>
            </a:r>
            <a:r>
              <a:rPr lang="ru-RU" sz="2400" dirty="0">
                <a:latin typeface="Source Sans Pro"/>
                <a:ea typeface="Source Sans Pro"/>
              </a:rPr>
              <a:t> домой с рынка. Его привезли к вам на такси. </a:t>
            </a:r>
          </a:p>
          <a:p>
            <a:pPr marL="0" indent="0">
              <a:buNone/>
            </a:pPr>
            <a:r>
              <a:rPr lang="ru-RU" sz="2400" dirty="0">
                <a:latin typeface="Source Sans Pro"/>
                <a:ea typeface="Source Sans Pro"/>
              </a:rPr>
              <a:t>Он говорит, что боль в груди </a:t>
            </a:r>
            <a:r>
              <a:rPr lang="ru-RU" sz="2400" dirty="0">
                <a:solidFill>
                  <a:srgbClr val="FF0000"/>
                </a:solidFill>
                <a:latin typeface="Source Sans Pro"/>
                <a:ea typeface="Source Sans Pro"/>
              </a:rPr>
              <a:t>началась 30 минут назад и ощущалась как сильное давление в центре груди</a:t>
            </a:r>
            <a:r>
              <a:rPr lang="ru-RU" sz="2400" dirty="0">
                <a:latin typeface="Source Sans Pro"/>
                <a:ea typeface="Source Sans Pro"/>
              </a:rPr>
              <a:t>. У него нет </a:t>
            </a:r>
            <a:r>
              <a:rPr lang="ru-RU" sz="2400" dirty="0">
                <a:solidFill>
                  <a:schemeClr val="accent1"/>
                </a:solidFill>
                <a:latin typeface="Source Sans Pro"/>
                <a:ea typeface="Source Sans Pro"/>
              </a:rPr>
              <a:t>аллергии.</a:t>
            </a:r>
            <a:r>
              <a:rPr lang="ru-RU" sz="2400" dirty="0">
                <a:latin typeface="Source Sans Pro"/>
                <a:ea typeface="Source Sans Pro"/>
              </a:rPr>
              <a:t> Он принимает </a:t>
            </a:r>
            <a:r>
              <a:rPr lang="ru-RU" sz="2400" dirty="0">
                <a:solidFill>
                  <a:schemeClr val="accent1"/>
                </a:solidFill>
                <a:latin typeface="Source Sans Pro"/>
                <a:ea typeface="Source Sans Pro"/>
              </a:rPr>
              <a:t>препарат от артериального давления</a:t>
            </a:r>
            <a:r>
              <a:rPr lang="ru-RU" sz="2400" dirty="0">
                <a:latin typeface="Source Sans Pro"/>
                <a:ea typeface="Source Sans Pro"/>
              </a:rPr>
              <a:t>, но не может вспомнить его название. </a:t>
            </a:r>
            <a:r>
              <a:rPr lang="ru-RU" sz="2400" dirty="0">
                <a:solidFill>
                  <a:schemeClr val="accent1"/>
                </a:solidFill>
                <a:latin typeface="Source Sans Pro"/>
                <a:ea typeface="Source Sans Pro"/>
              </a:rPr>
              <a:t>2 года назад у него случился сердечный приступ</a:t>
            </a:r>
            <a:r>
              <a:rPr lang="ru-RU" sz="2400" dirty="0">
                <a:latin typeface="Source Sans Pro"/>
                <a:ea typeface="Source Sans Pro"/>
              </a:rPr>
              <a:t>, который по ощущениям был очень </a:t>
            </a:r>
            <a:r>
              <a:rPr lang="ru-RU" sz="2400" dirty="0">
                <a:solidFill>
                  <a:schemeClr val="accent1"/>
                </a:solidFill>
                <a:latin typeface="Source Sans Pro"/>
                <a:ea typeface="Source Sans Pro"/>
              </a:rPr>
              <a:t>похож на ту боль, которую он испытывал сегодня</a:t>
            </a:r>
            <a:r>
              <a:rPr lang="ru-RU" sz="2400" dirty="0">
                <a:latin typeface="Source Sans Pro"/>
                <a:ea typeface="Source Sans Pro"/>
              </a:rPr>
              <a:t>. </a:t>
            </a:r>
          </a:p>
          <a:p>
            <a:pPr marL="0" indent="0">
              <a:buNone/>
            </a:pPr>
            <a:r>
              <a:rPr lang="ru-RU" sz="2400" dirty="0">
                <a:latin typeface="Source Sans Pro"/>
                <a:ea typeface="Source Sans Pro"/>
              </a:rPr>
              <a:t>Его </a:t>
            </a:r>
            <a:r>
              <a:rPr lang="ru-RU" sz="2400" dirty="0">
                <a:solidFill>
                  <a:schemeClr val="accent1"/>
                </a:solidFill>
                <a:latin typeface="Source Sans Pro"/>
                <a:ea typeface="Source Sans Pro"/>
              </a:rPr>
              <a:t>последний прием пищи был 6 часов назад</a:t>
            </a:r>
            <a:r>
              <a:rPr lang="ru-RU" sz="2400" dirty="0">
                <a:latin typeface="Source Sans Pro"/>
                <a:ea typeface="Source Sans Pro"/>
              </a:rPr>
              <a:t>. </a:t>
            </a:r>
          </a:p>
          <a:p>
            <a:pPr marL="0" indent="0">
              <a:buNone/>
            </a:pPr>
            <a:r>
              <a:rPr lang="ru-RU" sz="2400" dirty="0">
                <a:latin typeface="Source Sans Pro"/>
                <a:ea typeface="Source Sans Pro"/>
              </a:rPr>
              <a:t>Боль началась, когда он шел домой, неся несколько тяжелых сумок, хотя </a:t>
            </a:r>
            <a:r>
              <a:rPr lang="ru-RU" sz="2400" dirty="0">
                <a:solidFill>
                  <a:srgbClr val="FF0000"/>
                </a:solidFill>
                <a:latin typeface="Source Sans Pro"/>
                <a:ea typeface="Source Sans Pro"/>
              </a:rPr>
              <a:t>сейчас боли нет</a:t>
            </a:r>
            <a:r>
              <a:rPr lang="ru-RU" sz="2400" dirty="0">
                <a:latin typeface="Source Sans Pro"/>
                <a:ea typeface="Source Sans Pro"/>
              </a:rPr>
              <a:t>. </a:t>
            </a:r>
          </a:p>
          <a:p>
            <a:pPr marL="0" indent="0">
              <a:buNone/>
            </a:pPr>
            <a:r>
              <a:rPr lang="ru-RU" sz="2400" dirty="0">
                <a:solidFill>
                  <a:schemeClr val="accent1"/>
                </a:solidFill>
                <a:latin typeface="Source Sans Pro"/>
                <a:ea typeface="Source Sans Pro"/>
              </a:rPr>
              <a:t>Показатели жизнедеятельности, результаты обследования по алгоритму ABCDE и осмотра с головы до ног в норме.</a:t>
            </a:r>
            <a:r>
              <a:rPr lang="ru-RU" sz="2400" dirty="0">
                <a:latin typeface="Source Sans Pro"/>
                <a:ea typeface="Source Sans Pro"/>
              </a:rPr>
              <a:t> </a:t>
            </a:r>
          </a:p>
          <a:p>
            <a:pPr marL="0" indent="0">
              <a:buNone/>
            </a:pPr>
            <a:r>
              <a:rPr lang="ru-RU" sz="2400" dirty="0">
                <a:latin typeface="Source Sans Pro"/>
                <a:ea typeface="Source Sans Pro"/>
              </a:rPr>
              <a:t>Вы дали пациенту </a:t>
            </a:r>
            <a:r>
              <a:rPr lang="ru-RU" sz="2400" dirty="0">
                <a:solidFill>
                  <a:srgbClr val="00B050"/>
                </a:solidFill>
                <a:latin typeface="Source Sans Pro"/>
                <a:ea typeface="Source Sans Pro"/>
              </a:rPr>
              <a:t>аспирин и установили в/в инфузионную систему</a:t>
            </a:r>
            <a:r>
              <a:rPr lang="ru-RU" sz="2400" dirty="0">
                <a:latin typeface="Source Sans Pro"/>
                <a:ea typeface="Source Sans Pro"/>
              </a:rPr>
              <a:t>, а теперь передадите его старшему медработнику.</a:t>
            </a:r>
          </a:p>
        </p:txBody>
      </p:sp>
    </p:spTree>
    <p:extLst>
      <p:ext uri="{BB962C8B-B14F-4D97-AF65-F5344CB8AC3E}">
        <p14:creationId xmlns:p14="http://schemas.microsoft.com/office/powerpoint/2010/main" val="1840168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DAE7D0E-7347-2E81-A154-3EB3F0E60C02}"/>
              </a:ext>
            </a:extLst>
          </p:cNvPr>
          <p:cNvSpPr/>
          <p:nvPr/>
        </p:nvSpPr>
        <p:spPr>
          <a:xfrm>
            <a:off x="3523488" y="2244731"/>
            <a:ext cx="7119703" cy="2368537"/>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EDBE24-47B6-4EF2-A058-05B3ED4AC2F5}"/>
              </a:ext>
            </a:extLst>
          </p:cNvPr>
          <p:cNvSpPr>
            <a:spLocks noGrp="1"/>
          </p:cNvSpPr>
          <p:nvPr>
            <p:ph type="title"/>
          </p:nvPr>
        </p:nvSpPr>
        <p:spPr/>
        <p:txBody>
          <a:bodyPr>
            <a:normAutofit/>
          </a:bodyPr>
          <a:lstStyle/>
          <a:p>
            <a:r>
              <a:rPr lang="ru-RU" sz="4000">
                <a:solidFill>
                  <a:srgbClr val="1F3864"/>
                </a:solidFill>
              </a:rPr>
              <a:t>Попрактикуйте использование формата SBAR</a:t>
            </a:r>
          </a:p>
        </p:txBody>
      </p:sp>
      <p:sp>
        <p:nvSpPr>
          <p:cNvPr id="3" name="Content Placeholder 2">
            <a:extLst>
              <a:ext uri="{FF2B5EF4-FFF2-40B4-BE49-F238E27FC236}">
                <a16:creationId xmlns:a16="http://schemas.microsoft.com/office/drawing/2014/main" id="{D2BF155F-611A-4F3E-94C2-ABE76ABD7875}"/>
              </a:ext>
            </a:extLst>
          </p:cNvPr>
          <p:cNvSpPr>
            <a:spLocks noGrp="1"/>
          </p:cNvSpPr>
          <p:nvPr>
            <p:ph idx="4294967295"/>
          </p:nvPr>
        </p:nvSpPr>
        <p:spPr>
          <a:xfrm>
            <a:off x="3689917" y="2437599"/>
            <a:ext cx="10515600" cy="4351338"/>
          </a:xfrm>
        </p:spPr>
        <p:txBody>
          <a:bodyPr vert="horz" lIns="91440" tIns="45720" rIns="91440" bIns="45720" rtlCol="0" anchor="t">
            <a:normAutofit/>
          </a:bodyPr>
          <a:lstStyle/>
          <a:p>
            <a:r>
              <a:rPr lang="ru-RU" dirty="0">
                <a:latin typeface="Source Sans Pro"/>
                <a:ea typeface="Source Sans Pro"/>
              </a:rPr>
              <a:t>Опишите (</a:t>
            </a:r>
            <a:r>
              <a:rPr lang="ru-RU" b="1" dirty="0">
                <a:latin typeface="Source Sans Pro"/>
                <a:ea typeface="Source Sans Pro"/>
              </a:rPr>
              <a:t>S</a:t>
            </a:r>
            <a:r>
              <a:rPr lang="ru-RU" dirty="0">
                <a:latin typeface="Source Sans Pro"/>
                <a:ea typeface="Source Sans Pro"/>
              </a:rPr>
              <a:t>) ситуацию</a:t>
            </a:r>
          </a:p>
          <a:p>
            <a:r>
              <a:rPr lang="ru-RU" dirty="0">
                <a:latin typeface="Source Sans Pro"/>
                <a:ea typeface="Source Sans Pro"/>
              </a:rPr>
              <a:t>Предоставьте (</a:t>
            </a:r>
            <a:r>
              <a:rPr lang="ru-RU" b="1" dirty="0">
                <a:latin typeface="Source Sans Pro"/>
                <a:ea typeface="Source Sans Pro"/>
              </a:rPr>
              <a:t>B</a:t>
            </a:r>
            <a:r>
              <a:rPr lang="ru-RU" dirty="0">
                <a:latin typeface="Source Sans Pro"/>
                <a:ea typeface="Source Sans Pro"/>
              </a:rPr>
              <a:t>) общую информацию</a:t>
            </a:r>
          </a:p>
          <a:p>
            <a:r>
              <a:rPr lang="ru-RU" dirty="0">
                <a:latin typeface="Source Sans Pro"/>
                <a:ea typeface="Source Sans Pro"/>
              </a:rPr>
              <a:t>Какова ваша (</a:t>
            </a:r>
            <a:r>
              <a:rPr lang="ru-RU" b="1" dirty="0">
                <a:latin typeface="Source Sans Pro"/>
                <a:ea typeface="Source Sans Pro"/>
              </a:rPr>
              <a:t>A</a:t>
            </a:r>
            <a:r>
              <a:rPr lang="ru-RU" dirty="0">
                <a:latin typeface="Source Sans Pro"/>
                <a:ea typeface="Source Sans Pro"/>
              </a:rPr>
              <a:t>) оценка?</a:t>
            </a:r>
          </a:p>
          <a:p>
            <a:r>
              <a:rPr lang="ru-RU" dirty="0">
                <a:latin typeface="Source Sans Pro"/>
                <a:ea typeface="Source Sans Pro"/>
              </a:rPr>
              <a:t>Предоставьте (</a:t>
            </a:r>
            <a:r>
              <a:rPr lang="ru-RU" b="1" dirty="0">
                <a:latin typeface="Source Sans Pro"/>
                <a:ea typeface="Source Sans Pro"/>
              </a:rPr>
              <a:t>R) </a:t>
            </a:r>
            <a:r>
              <a:rPr lang="ru-RU" dirty="0">
                <a:latin typeface="Source Sans Pro"/>
                <a:ea typeface="Source Sans Pro"/>
              </a:rPr>
              <a:t>рекомендации</a:t>
            </a:r>
          </a:p>
        </p:txBody>
      </p:sp>
      <p:pic>
        <p:nvPicPr>
          <p:cNvPr id="4" name="Picture 4" descr="A picture containing text, clock&#10;&#10;Description automatically generated">
            <a:extLst>
              <a:ext uri="{FF2B5EF4-FFF2-40B4-BE49-F238E27FC236}">
                <a16:creationId xmlns:a16="http://schemas.microsoft.com/office/drawing/2014/main" id="{4B53BF18-00C2-405C-6D81-711971EC822B}"/>
              </a:ext>
            </a:extLst>
          </p:cNvPr>
          <p:cNvPicPr>
            <a:picLocks noChangeAspect="1"/>
          </p:cNvPicPr>
          <p:nvPr/>
        </p:nvPicPr>
        <p:blipFill>
          <a:blip r:embed="rId3"/>
          <a:stretch>
            <a:fillRect/>
          </a:stretch>
        </p:blipFill>
        <p:spPr>
          <a:xfrm>
            <a:off x="-89799" y="3706135"/>
            <a:ext cx="3779716" cy="2636600"/>
          </a:xfrm>
          <a:prstGeom prst="rect">
            <a:avLst/>
          </a:prstGeom>
        </p:spPr>
      </p:pic>
      <p:sp>
        <p:nvSpPr>
          <p:cNvPr id="5" name="TextBox 1">
            <a:extLst>
              <a:ext uri="{FF2B5EF4-FFF2-40B4-BE49-F238E27FC236}">
                <a16:creationId xmlns:a16="http://schemas.microsoft.com/office/drawing/2014/main" id="{6ABA59F4-C82E-3F0F-0942-175974A7019C}"/>
              </a:ext>
            </a:extLst>
          </p:cNvPr>
          <p:cNvSpPr txBox="1"/>
          <p:nvPr/>
        </p:nvSpPr>
        <p:spPr>
          <a:xfrm>
            <a:off x="838200" y="6081125"/>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050" b="1">
                <a:solidFill>
                  <a:srgbClr val="4D5156"/>
                </a:solidFill>
                <a:latin typeface="Arial"/>
              </a:rPr>
              <a:t>©</a:t>
            </a:r>
            <a:r>
              <a:rPr lang="ru-RU" sz="1100" b="1"/>
              <a:t>WHO/Laerdal Medical</a:t>
            </a:r>
          </a:p>
        </p:txBody>
      </p:sp>
    </p:spTree>
    <p:extLst>
      <p:ext uri="{BB962C8B-B14F-4D97-AF65-F5344CB8AC3E}">
        <p14:creationId xmlns:p14="http://schemas.microsoft.com/office/powerpoint/2010/main" val="798717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9444A-CD6D-4529-9EBB-027FA2D99B02}"/>
              </a:ext>
            </a:extLst>
          </p:cNvPr>
          <p:cNvSpPr>
            <a:spLocks noGrp="1"/>
          </p:cNvSpPr>
          <p:nvPr>
            <p:ph type="title"/>
          </p:nvPr>
        </p:nvSpPr>
        <p:spPr/>
        <p:txBody>
          <a:bodyPr>
            <a:normAutofit/>
          </a:bodyPr>
          <a:lstStyle/>
          <a:p>
            <a:r>
              <a:rPr lang="ru-RU" sz="4000">
                <a:solidFill>
                  <a:srgbClr val="1F3864"/>
                </a:solidFill>
              </a:rPr>
              <a:t>Пример формата SBAR</a:t>
            </a:r>
          </a:p>
        </p:txBody>
      </p:sp>
      <p:sp>
        <p:nvSpPr>
          <p:cNvPr id="3" name="Content Placeholder 2">
            <a:extLst>
              <a:ext uri="{FF2B5EF4-FFF2-40B4-BE49-F238E27FC236}">
                <a16:creationId xmlns:a16="http://schemas.microsoft.com/office/drawing/2014/main" id="{6A0281B6-285F-42E6-B7A5-7117426DCE7B}"/>
              </a:ext>
            </a:extLst>
          </p:cNvPr>
          <p:cNvSpPr>
            <a:spLocks noGrp="1"/>
          </p:cNvSpPr>
          <p:nvPr>
            <p:ph idx="1"/>
          </p:nvPr>
        </p:nvSpPr>
        <p:spPr>
          <a:xfrm>
            <a:off x="838200" y="1825625"/>
            <a:ext cx="10515600" cy="4144870"/>
          </a:xfrm>
        </p:spPr>
        <p:txBody>
          <a:bodyPr vert="horz" lIns="91440" tIns="45720" rIns="91440" bIns="45720" rtlCol="0" anchor="ctr">
            <a:normAutofit/>
          </a:bodyPr>
          <a:lstStyle/>
          <a:p>
            <a:pPr marL="0" indent="0">
              <a:buNone/>
            </a:pPr>
            <a:r>
              <a:rPr lang="en-US" b="1" dirty="0">
                <a:latin typeface="Source Sans Pro"/>
                <a:ea typeface="Source Sans Pro"/>
              </a:rPr>
              <a:t>S - </a:t>
            </a:r>
            <a:r>
              <a:rPr lang="ru-RU" dirty="0">
                <a:latin typeface="Source Sans Pro"/>
                <a:ea typeface="Source Sans Pro"/>
              </a:rPr>
              <a:t>Мужчина 75 лет с инфарктом в анамнезе, у которого появились боли в груди, похожие на те, что были при предыдущем инфаркте. Боль началась во время ходьбы и продолжалась более 30 минут, но теперь исчезла. </a:t>
            </a:r>
          </a:p>
          <a:p>
            <a:pPr marL="0" indent="0">
              <a:buNone/>
            </a:pPr>
            <a:r>
              <a:rPr lang="en-US" b="1" dirty="0">
                <a:latin typeface="Source Sans Pro"/>
                <a:ea typeface="Source Sans Pro"/>
              </a:rPr>
              <a:t>B -</a:t>
            </a:r>
            <a:r>
              <a:rPr lang="en-US" dirty="0">
                <a:latin typeface="Source Sans Pro"/>
                <a:ea typeface="Source Sans Pro"/>
              </a:rPr>
              <a:t> </a:t>
            </a:r>
            <a:r>
              <a:rPr lang="ru-RU" dirty="0">
                <a:latin typeface="Source Sans Pro"/>
                <a:ea typeface="Source Sans Pro"/>
              </a:rPr>
              <a:t>Он получил аспирин и подключен к инфузионной системе.</a:t>
            </a:r>
            <a:endParaRPr lang="en-US" dirty="0">
              <a:latin typeface="Source Sans Pro"/>
              <a:ea typeface="Source Sans Pro"/>
            </a:endParaRPr>
          </a:p>
          <a:p>
            <a:pPr marL="0" indent="0">
              <a:buNone/>
            </a:pPr>
            <a:r>
              <a:rPr lang="en-US" b="1" dirty="0">
                <a:latin typeface="Source Sans Pro"/>
                <a:ea typeface="Source Sans Pro"/>
              </a:rPr>
              <a:t>A - </a:t>
            </a:r>
            <a:r>
              <a:rPr lang="ru-RU" b="1" dirty="0">
                <a:latin typeface="Source Sans Pro"/>
                <a:ea typeface="Source Sans Pro"/>
              </a:rPr>
              <a:t> </a:t>
            </a:r>
            <a:r>
              <a:rPr lang="ru-RU" dirty="0">
                <a:latin typeface="Source Sans Pro"/>
                <a:ea typeface="Source Sans Pro"/>
              </a:rPr>
              <a:t>Меня беспокоит, что у него могут быть проблемы с сердцем.</a:t>
            </a:r>
            <a:endParaRPr lang="en-US" dirty="0">
              <a:latin typeface="Source Sans Pro"/>
              <a:ea typeface="Source Sans Pro"/>
            </a:endParaRPr>
          </a:p>
          <a:p>
            <a:pPr marL="0" indent="0">
              <a:buNone/>
            </a:pPr>
            <a:r>
              <a:rPr lang="en-US" b="1" dirty="0">
                <a:latin typeface="Source Sans Pro"/>
                <a:ea typeface="Source Sans Pro"/>
              </a:rPr>
              <a:t>R - </a:t>
            </a:r>
            <a:r>
              <a:rPr lang="ru-RU" dirty="0">
                <a:latin typeface="Source Sans Pro"/>
                <a:ea typeface="Source Sans Pro"/>
              </a:rPr>
              <a:t>Его следует наблюдать на предмет изменений в ABCDE или возобновления боли в груди</a:t>
            </a:r>
            <a:r>
              <a:rPr lang="ru-RU" sz="2400" i="1" dirty="0">
                <a:latin typeface="Source Sans Pro"/>
                <a:ea typeface="Source Sans Pro"/>
              </a:rPr>
              <a:t>».</a:t>
            </a:r>
            <a:endParaRPr lang="ru-RU" sz="2400" dirty="0"/>
          </a:p>
        </p:txBody>
      </p:sp>
    </p:spTree>
    <p:extLst>
      <p:ext uri="{BB962C8B-B14F-4D97-AF65-F5344CB8AC3E}">
        <p14:creationId xmlns:p14="http://schemas.microsoft.com/office/powerpoint/2010/main" val="527751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3752" y="2103437"/>
            <a:ext cx="10515600" cy="1325563"/>
          </a:xfrm>
        </p:spPr>
        <p:txBody>
          <a:bodyPr/>
          <a:lstStyle/>
          <a:p>
            <a:r>
              <a:rPr lang="ru-RU"/>
              <a:t>Вопросы</a:t>
            </a:r>
          </a:p>
        </p:txBody>
      </p:sp>
      <p:pic>
        <p:nvPicPr>
          <p:cNvPr id="3" name="Picture 4" descr="Logo, icon&#10;&#10;Description automatically generated">
            <a:extLst>
              <a:ext uri="{FF2B5EF4-FFF2-40B4-BE49-F238E27FC236}">
                <a16:creationId xmlns:a16="http://schemas.microsoft.com/office/drawing/2014/main" id="{7D985488-AC2E-EEE4-F3ED-D1C126FD8663}"/>
              </a:ext>
            </a:extLst>
          </p:cNvPr>
          <p:cNvPicPr>
            <a:picLocks noChangeAspect="1"/>
          </p:cNvPicPr>
          <p:nvPr/>
        </p:nvPicPr>
        <p:blipFill>
          <a:blip r:embed="rId3"/>
          <a:stretch>
            <a:fillRect/>
          </a:stretch>
        </p:blipFill>
        <p:spPr>
          <a:xfrm>
            <a:off x="3164541" y="1084192"/>
            <a:ext cx="6714564" cy="3488346"/>
          </a:xfrm>
          <a:prstGeom prst="rect">
            <a:avLst/>
          </a:prstGeom>
        </p:spPr>
      </p:pic>
    </p:spTree>
    <p:extLst>
      <p:ext uri="{BB962C8B-B14F-4D97-AF65-F5344CB8AC3E}">
        <p14:creationId xmlns:p14="http://schemas.microsoft.com/office/powerpoint/2010/main" val="3695609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DEE35-4082-414B-995A-D779240EA82D}"/>
              </a:ext>
            </a:extLst>
          </p:cNvPr>
          <p:cNvSpPr>
            <a:spLocks noGrp="1"/>
          </p:cNvSpPr>
          <p:nvPr>
            <p:ph type="title"/>
          </p:nvPr>
        </p:nvSpPr>
        <p:spPr/>
        <p:txBody>
          <a:bodyPr>
            <a:normAutofit/>
          </a:bodyPr>
          <a:lstStyle/>
          <a:p>
            <a:r>
              <a:rPr lang="ru-RU" sz="4000">
                <a:solidFill>
                  <a:srgbClr val="1F3864"/>
                </a:solidFill>
              </a:rPr>
              <a:t>Вывод</a:t>
            </a:r>
          </a:p>
        </p:txBody>
      </p:sp>
      <p:sp>
        <p:nvSpPr>
          <p:cNvPr id="3" name="Content Placeholder 2">
            <a:extLst>
              <a:ext uri="{FF2B5EF4-FFF2-40B4-BE49-F238E27FC236}">
                <a16:creationId xmlns:a16="http://schemas.microsoft.com/office/drawing/2014/main" id="{11C3DEF4-6071-4C82-AEDD-88DD7E454575}"/>
              </a:ext>
            </a:extLst>
          </p:cNvPr>
          <p:cNvSpPr>
            <a:spLocks noGrp="1"/>
          </p:cNvSpPr>
          <p:nvPr>
            <p:ph idx="1"/>
          </p:nvPr>
        </p:nvSpPr>
        <p:spPr>
          <a:xfrm>
            <a:off x="838199" y="1825625"/>
            <a:ext cx="10769301" cy="4351338"/>
          </a:xfrm>
        </p:spPr>
        <p:txBody>
          <a:bodyPr vert="horz" lIns="91440" tIns="45720" rIns="91440" bIns="45720" rtlCol="0" anchor="ctr">
            <a:normAutofit/>
          </a:bodyPr>
          <a:lstStyle/>
          <a:p>
            <a:r>
              <a:rPr lang="ru-RU" sz="2400" dirty="0">
                <a:latin typeface="Source Sans Pro"/>
                <a:ea typeface="Source Sans Pro"/>
                <a:cs typeface="Roboto"/>
              </a:rPr>
              <a:t>Перевод пациентов – важная и жизненно необходимая часть вашей работы.</a:t>
            </a:r>
          </a:p>
          <a:p>
            <a:r>
              <a:rPr lang="ru-RU" sz="2400" dirty="0">
                <a:latin typeface="Source Sans Pro"/>
                <a:ea typeface="Source Sans Pro"/>
                <a:cs typeface="Roboto"/>
              </a:rPr>
              <a:t>Планирование пункта назначения важно для обеспечения достаточного количества ресурсов в пункте назначения.</a:t>
            </a:r>
          </a:p>
          <a:p>
            <a:r>
              <a:rPr lang="ru-RU" sz="2400" dirty="0">
                <a:latin typeface="Source Sans Pro"/>
                <a:ea typeface="Source Sans Pro"/>
                <a:cs typeface="Roboto"/>
              </a:rPr>
              <a:t>В транспортировке должны участвовать как минимум 2 человека, чтобы один человек постоянно находился рядом с пациентом, обеспечивая постоянный мониторинг.</a:t>
            </a:r>
          </a:p>
          <a:p>
            <a:r>
              <a:rPr lang="ru-RU" sz="2400" dirty="0">
                <a:latin typeface="Source Sans Pro"/>
                <a:ea typeface="Source Sans Pro"/>
                <a:cs typeface="Roboto"/>
              </a:rPr>
              <a:t>Передача пациента – важнейшая часть оказания ему необходимой помощи, поэтому используйте метод SBAR.</a:t>
            </a:r>
          </a:p>
        </p:txBody>
      </p:sp>
    </p:spTree>
    <p:extLst>
      <p:ext uri="{BB962C8B-B14F-4D97-AF65-F5344CB8AC3E}">
        <p14:creationId xmlns:p14="http://schemas.microsoft.com/office/powerpoint/2010/main" val="1123814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D58D7-61C3-4991-9B46-C5B9FD2C9C7D}"/>
              </a:ext>
            </a:extLst>
          </p:cNvPr>
          <p:cNvSpPr>
            <a:spLocks noGrp="1"/>
          </p:cNvSpPr>
          <p:nvPr>
            <p:ph type="title"/>
          </p:nvPr>
        </p:nvSpPr>
        <p:spPr/>
        <p:txBody>
          <a:bodyPr>
            <a:normAutofit/>
          </a:bodyPr>
          <a:lstStyle/>
          <a:p>
            <a:r>
              <a:rPr lang="ru-RU" sz="4000">
                <a:solidFill>
                  <a:srgbClr val="1F3864"/>
                </a:solidFill>
                <a:latin typeface="Source Sans Pro"/>
                <a:ea typeface="Source Sans Pro"/>
                <a:cs typeface="Roboto"/>
              </a:rPr>
              <a:t>Перевод пациентов</a:t>
            </a:r>
          </a:p>
        </p:txBody>
      </p:sp>
      <p:sp>
        <p:nvSpPr>
          <p:cNvPr id="3" name="Content Placeholder 2">
            <a:extLst>
              <a:ext uri="{FF2B5EF4-FFF2-40B4-BE49-F238E27FC236}">
                <a16:creationId xmlns:a16="http://schemas.microsoft.com/office/drawing/2014/main" id="{176A799B-F7F5-4E68-A8BC-265670D940B7}"/>
              </a:ext>
            </a:extLst>
          </p:cNvPr>
          <p:cNvSpPr>
            <a:spLocks noGrp="1"/>
          </p:cNvSpPr>
          <p:nvPr>
            <p:ph idx="1"/>
          </p:nvPr>
        </p:nvSpPr>
        <p:spPr/>
        <p:txBody>
          <a:bodyPr vert="horz" lIns="91440" tIns="45720" rIns="91440" bIns="45720" rtlCol="0" anchor="ctr">
            <a:normAutofit/>
          </a:bodyPr>
          <a:lstStyle/>
          <a:p>
            <a:r>
              <a:rPr lang="ru-RU" sz="2400" dirty="0">
                <a:latin typeface="Source Sans Pro"/>
                <a:ea typeface="Source Sans Pro"/>
                <a:cs typeface="Roboto"/>
              </a:rPr>
              <a:t>Базовый курс по оказанию экстренной помощи – это курс для поставщиков медицинских услуг, работающих в полевых условиях, на скорой помощи и в медицинских учреждениях:</a:t>
            </a:r>
          </a:p>
          <a:p>
            <a:pPr lvl="1">
              <a:buFont typeface="Wingdings" panose="05000000000000000000" pitchFamily="2" charset="2"/>
              <a:buChar char="ü"/>
            </a:pPr>
            <a:r>
              <a:rPr lang="ru-RU" sz="2000" dirty="0">
                <a:latin typeface="Source Sans Pro"/>
                <a:ea typeface="Source Sans Pro"/>
                <a:cs typeface="Roboto"/>
              </a:rPr>
              <a:t>Пациентам потребуется перевод с места происшествия в ближайшее медицинское учреждение или между учреждениями.</a:t>
            </a:r>
          </a:p>
          <a:p>
            <a:endParaRPr lang="en-US" sz="2000" dirty="0"/>
          </a:p>
          <a:p>
            <a:r>
              <a:rPr lang="ru-RU" sz="2400" dirty="0">
                <a:latin typeface="Source Sans Pro"/>
                <a:ea typeface="Source Sans Pro"/>
                <a:cs typeface="Roboto"/>
              </a:rPr>
              <a:t>Этапы перевода пациентов:</a:t>
            </a:r>
          </a:p>
          <a:p>
            <a:pPr lvl="1">
              <a:buFont typeface="Wingdings" panose="05000000000000000000" pitchFamily="2" charset="2"/>
              <a:buChar char="ü"/>
            </a:pPr>
            <a:r>
              <a:rPr lang="ru-RU" sz="2000" dirty="0">
                <a:latin typeface="Source Sans Pro"/>
                <a:ea typeface="Source Sans Pro"/>
                <a:cs typeface="Roboto"/>
              </a:rPr>
              <a:t>Планирование пункта назначения</a:t>
            </a:r>
          </a:p>
          <a:p>
            <a:pPr lvl="1">
              <a:buFont typeface="Wingdings" panose="05000000000000000000" pitchFamily="2" charset="2"/>
              <a:buChar char="ü"/>
            </a:pPr>
            <a:r>
              <a:rPr lang="ru-RU" sz="2000" dirty="0">
                <a:latin typeface="Source Sans Pro"/>
                <a:ea typeface="Source Sans Pro"/>
                <a:cs typeface="Roboto"/>
              </a:rPr>
              <a:t>Транспортировка</a:t>
            </a:r>
          </a:p>
          <a:p>
            <a:pPr lvl="1">
              <a:buFont typeface="Wingdings" panose="05000000000000000000" pitchFamily="2" charset="2"/>
              <a:buChar char="ü"/>
            </a:pPr>
            <a:r>
              <a:rPr lang="ru-RU" sz="2000" dirty="0">
                <a:latin typeface="Source Sans Pro"/>
                <a:ea typeface="Source Sans Pro"/>
                <a:cs typeface="Roboto"/>
              </a:rPr>
              <a:t>Передача</a:t>
            </a:r>
          </a:p>
        </p:txBody>
      </p:sp>
      <p:pic>
        <p:nvPicPr>
          <p:cNvPr id="4" name="Picture 3">
            <a:extLst>
              <a:ext uri="{FF2B5EF4-FFF2-40B4-BE49-F238E27FC236}">
                <a16:creationId xmlns:a16="http://schemas.microsoft.com/office/drawing/2014/main" id="{D63AFBDA-97D4-0555-E86C-843837E09DBB}"/>
              </a:ext>
            </a:extLst>
          </p:cNvPr>
          <p:cNvPicPr>
            <a:picLocks noChangeAspect="1"/>
          </p:cNvPicPr>
          <p:nvPr/>
        </p:nvPicPr>
        <p:blipFill>
          <a:blip r:embed="rId3"/>
          <a:stretch>
            <a:fillRect/>
          </a:stretch>
        </p:blipFill>
        <p:spPr>
          <a:xfrm>
            <a:off x="5377821" y="3416462"/>
            <a:ext cx="6233525" cy="3075860"/>
          </a:xfrm>
          <a:prstGeom prst="rect">
            <a:avLst/>
          </a:prstGeom>
        </p:spPr>
      </p:pic>
      <p:sp>
        <p:nvSpPr>
          <p:cNvPr id="5" name="TextBox 1">
            <a:extLst>
              <a:ext uri="{FF2B5EF4-FFF2-40B4-BE49-F238E27FC236}">
                <a16:creationId xmlns:a16="http://schemas.microsoft.com/office/drawing/2014/main" id="{0973AABE-8D52-AFF2-5FC9-6468711BF2D5}"/>
              </a:ext>
            </a:extLst>
          </p:cNvPr>
          <p:cNvSpPr txBox="1"/>
          <p:nvPr/>
        </p:nvSpPr>
        <p:spPr>
          <a:xfrm>
            <a:off x="7612840" y="6176963"/>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050" b="1" dirty="0">
                <a:solidFill>
                  <a:srgbClr val="4D5156"/>
                </a:solidFill>
                <a:latin typeface="Arial"/>
              </a:rPr>
              <a:t>©</a:t>
            </a:r>
            <a:r>
              <a:rPr lang="ru-RU" sz="1100" b="1" dirty="0"/>
              <a:t>WHO/</a:t>
            </a:r>
            <a:r>
              <a:rPr lang="ru-RU" sz="1100" b="1" dirty="0" err="1"/>
              <a:t>Laerdal</a:t>
            </a:r>
            <a:r>
              <a:rPr lang="ru-RU" sz="1100" b="1" dirty="0"/>
              <a:t> Medical</a:t>
            </a:r>
          </a:p>
        </p:txBody>
      </p:sp>
    </p:spTree>
    <p:extLst>
      <p:ext uri="{BB962C8B-B14F-4D97-AF65-F5344CB8AC3E}">
        <p14:creationId xmlns:p14="http://schemas.microsoft.com/office/powerpoint/2010/main" val="525292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3431-5922-49F2-8C1F-14E00D4ACE1D}"/>
              </a:ext>
            </a:extLst>
          </p:cNvPr>
          <p:cNvSpPr>
            <a:spLocks noGrp="1"/>
          </p:cNvSpPr>
          <p:nvPr>
            <p:ph type="title"/>
          </p:nvPr>
        </p:nvSpPr>
        <p:spPr/>
        <p:txBody>
          <a:bodyPr>
            <a:normAutofit/>
          </a:bodyPr>
          <a:lstStyle/>
          <a:p>
            <a:r>
              <a:rPr lang="ru-RU" sz="4000">
                <a:solidFill>
                  <a:srgbClr val="1F3864"/>
                </a:solidFill>
                <a:latin typeface="Source Sans Pro"/>
                <a:ea typeface="Source Sans Pro"/>
                <a:cs typeface="Roboto"/>
              </a:rPr>
              <a:t>Планирование пункта назначения</a:t>
            </a:r>
          </a:p>
        </p:txBody>
      </p:sp>
      <p:sp>
        <p:nvSpPr>
          <p:cNvPr id="3" name="Content Placeholder 2">
            <a:extLst>
              <a:ext uri="{FF2B5EF4-FFF2-40B4-BE49-F238E27FC236}">
                <a16:creationId xmlns:a16="http://schemas.microsoft.com/office/drawing/2014/main" id="{35A0826C-9397-4C36-8822-BF3C4ABE6D01}"/>
              </a:ext>
            </a:extLst>
          </p:cNvPr>
          <p:cNvSpPr>
            <a:spLocks noGrp="1"/>
          </p:cNvSpPr>
          <p:nvPr>
            <p:ph idx="1"/>
          </p:nvPr>
        </p:nvSpPr>
        <p:spPr/>
        <p:txBody>
          <a:bodyPr vert="horz" lIns="91440" tIns="45720" rIns="91440" bIns="45720" rtlCol="0" anchor="t">
            <a:normAutofit/>
          </a:bodyPr>
          <a:lstStyle/>
          <a:p>
            <a:r>
              <a:rPr lang="ru-RU" sz="2400" dirty="0">
                <a:latin typeface="Source Sans Pro"/>
                <a:ea typeface="Source Sans Pro"/>
                <a:cs typeface="Roboto"/>
              </a:rPr>
              <a:t>Пациентов необходимо перевозить не только с места происшествия, но и между медицинскими учреждениями.</a:t>
            </a:r>
          </a:p>
          <a:p>
            <a:pPr marL="0" indent="0">
              <a:buNone/>
            </a:pPr>
            <a:endParaRPr lang="en-US" sz="2400" dirty="0"/>
          </a:p>
          <a:p>
            <a:r>
              <a:rPr lang="ru-RU" sz="2400" dirty="0">
                <a:latin typeface="Source Sans Pro"/>
                <a:ea typeface="Source Sans Pro"/>
                <a:cs typeface="Roboto"/>
              </a:rPr>
              <a:t>Пациенты также переводятся внутри учреждения (например, беременные женщины из отделения экстренной помощи в акушерское отделение).</a:t>
            </a:r>
          </a:p>
          <a:p>
            <a:endParaRPr lang="en-US" sz="2400" dirty="0"/>
          </a:p>
        </p:txBody>
      </p:sp>
      <p:grpSp>
        <p:nvGrpSpPr>
          <p:cNvPr id="10" name="Group 9">
            <a:extLst>
              <a:ext uri="{FF2B5EF4-FFF2-40B4-BE49-F238E27FC236}">
                <a16:creationId xmlns:a16="http://schemas.microsoft.com/office/drawing/2014/main" id="{369C664D-5B4A-2B7E-6E33-CEFB40975708}"/>
              </a:ext>
            </a:extLst>
          </p:cNvPr>
          <p:cNvGrpSpPr/>
          <p:nvPr/>
        </p:nvGrpSpPr>
        <p:grpSpPr>
          <a:xfrm>
            <a:off x="5353939" y="3934047"/>
            <a:ext cx="3949549" cy="2670183"/>
            <a:chOff x="5353939" y="3436883"/>
            <a:chExt cx="4431192" cy="3167347"/>
          </a:xfrm>
        </p:grpSpPr>
        <p:pic>
          <p:nvPicPr>
            <p:cNvPr id="6" name="Picture 5">
              <a:extLst>
                <a:ext uri="{FF2B5EF4-FFF2-40B4-BE49-F238E27FC236}">
                  <a16:creationId xmlns:a16="http://schemas.microsoft.com/office/drawing/2014/main" id="{35953078-4483-7A55-16C2-479465EB9FB7}"/>
                </a:ext>
              </a:extLst>
            </p:cNvPr>
            <p:cNvPicPr>
              <a:picLocks noChangeAspect="1"/>
            </p:cNvPicPr>
            <p:nvPr/>
          </p:nvPicPr>
          <p:blipFill>
            <a:blip r:embed="rId3"/>
            <a:stretch>
              <a:fillRect/>
            </a:stretch>
          </p:blipFill>
          <p:spPr>
            <a:xfrm>
              <a:off x="5353939" y="3505200"/>
              <a:ext cx="4431192" cy="3099030"/>
            </a:xfrm>
            <a:prstGeom prst="rect">
              <a:avLst/>
            </a:prstGeom>
          </p:spPr>
        </p:pic>
        <p:sp>
          <p:nvSpPr>
            <p:cNvPr id="9" name="Freeform 8">
              <a:extLst>
                <a:ext uri="{FF2B5EF4-FFF2-40B4-BE49-F238E27FC236}">
                  <a16:creationId xmlns:a16="http://schemas.microsoft.com/office/drawing/2014/main" id="{1CBEDFE8-CD57-2158-52AB-98F50C206C27}"/>
                </a:ext>
              </a:extLst>
            </p:cNvPr>
            <p:cNvSpPr/>
            <p:nvPr/>
          </p:nvSpPr>
          <p:spPr>
            <a:xfrm>
              <a:off x="7735614" y="3436883"/>
              <a:ext cx="767255" cy="441434"/>
            </a:xfrm>
            <a:custGeom>
              <a:avLst/>
              <a:gdLst>
                <a:gd name="connsiteX0" fmla="*/ 483476 w 767255"/>
                <a:gd name="connsiteY0" fmla="*/ 84083 h 441434"/>
                <a:gd name="connsiteX1" fmla="*/ 399393 w 767255"/>
                <a:gd name="connsiteY1" fmla="*/ 52551 h 441434"/>
                <a:gd name="connsiteX2" fmla="*/ 294289 w 767255"/>
                <a:gd name="connsiteY2" fmla="*/ 10510 h 441434"/>
                <a:gd name="connsiteX3" fmla="*/ 147145 w 767255"/>
                <a:gd name="connsiteY3" fmla="*/ 0 h 441434"/>
                <a:gd name="connsiteX4" fmla="*/ 10510 w 767255"/>
                <a:gd name="connsiteY4" fmla="*/ 10510 h 441434"/>
                <a:gd name="connsiteX5" fmla="*/ 0 w 767255"/>
                <a:gd name="connsiteY5" fmla="*/ 42041 h 441434"/>
                <a:gd name="connsiteX6" fmla="*/ 10510 w 767255"/>
                <a:gd name="connsiteY6" fmla="*/ 105103 h 441434"/>
                <a:gd name="connsiteX7" fmla="*/ 63062 w 767255"/>
                <a:gd name="connsiteY7" fmla="*/ 147145 h 441434"/>
                <a:gd name="connsiteX8" fmla="*/ 94593 w 767255"/>
                <a:gd name="connsiteY8" fmla="*/ 168165 h 441434"/>
                <a:gd name="connsiteX9" fmla="*/ 136634 w 767255"/>
                <a:gd name="connsiteY9" fmla="*/ 178676 h 441434"/>
                <a:gd name="connsiteX10" fmla="*/ 168165 w 767255"/>
                <a:gd name="connsiteY10" fmla="*/ 189186 h 441434"/>
                <a:gd name="connsiteX11" fmla="*/ 220717 w 767255"/>
                <a:gd name="connsiteY11" fmla="*/ 241738 h 441434"/>
                <a:gd name="connsiteX12" fmla="*/ 241738 w 767255"/>
                <a:gd name="connsiteY12" fmla="*/ 273269 h 441434"/>
                <a:gd name="connsiteX13" fmla="*/ 273269 w 767255"/>
                <a:gd name="connsiteY13" fmla="*/ 304800 h 441434"/>
                <a:gd name="connsiteX14" fmla="*/ 315310 w 767255"/>
                <a:gd name="connsiteY14" fmla="*/ 367862 h 441434"/>
                <a:gd name="connsiteX15" fmla="*/ 378372 w 767255"/>
                <a:gd name="connsiteY15" fmla="*/ 388883 h 441434"/>
                <a:gd name="connsiteX16" fmla="*/ 525517 w 767255"/>
                <a:gd name="connsiteY16" fmla="*/ 430924 h 441434"/>
                <a:gd name="connsiteX17" fmla="*/ 599089 w 767255"/>
                <a:gd name="connsiteY17" fmla="*/ 441434 h 441434"/>
                <a:gd name="connsiteX18" fmla="*/ 725214 w 767255"/>
                <a:gd name="connsiteY18" fmla="*/ 430924 h 441434"/>
                <a:gd name="connsiteX19" fmla="*/ 735724 w 767255"/>
                <a:gd name="connsiteY19" fmla="*/ 399393 h 441434"/>
                <a:gd name="connsiteX20" fmla="*/ 767255 w 767255"/>
                <a:gd name="connsiteY20" fmla="*/ 378372 h 441434"/>
                <a:gd name="connsiteX21" fmla="*/ 756745 w 767255"/>
                <a:gd name="connsiteY21" fmla="*/ 294289 h 441434"/>
                <a:gd name="connsiteX22" fmla="*/ 714703 w 767255"/>
                <a:gd name="connsiteY22" fmla="*/ 231227 h 441434"/>
                <a:gd name="connsiteX23" fmla="*/ 693683 w 767255"/>
                <a:gd name="connsiteY23" fmla="*/ 199696 h 441434"/>
                <a:gd name="connsiteX24" fmla="*/ 672662 w 767255"/>
                <a:gd name="connsiteY24" fmla="*/ 168165 h 441434"/>
                <a:gd name="connsiteX25" fmla="*/ 651641 w 767255"/>
                <a:gd name="connsiteY25" fmla="*/ 136634 h 441434"/>
                <a:gd name="connsiteX26" fmla="*/ 620110 w 767255"/>
                <a:gd name="connsiteY26" fmla="*/ 73572 h 441434"/>
                <a:gd name="connsiteX27" fmla="*/ 557048 w 767255"/>
                <a:gd name="connsiteY27" fmla="*/ 31531 h 441434"/>
                <a:gd name="connsiteX28" fmla="*/ 399393 w 767255"/>
                <a:gd name="connsiteY28" fmla="*/ 42041 h 4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7255" h="441434">
                  <a:moveTo>
                    <a:pt x="483476" y="84083"/>
                  </a:moveTo>
                  <a:cubicBezTo>
                    <a:pt x="455448" y="73572"/>
                    <a:pt x="427024" y="64064"/>
                    <a:pt x="399393" y="52551"/>
                  </a:cubicBezTo>
                  <a:cubicBezTo>
                    <a:pt x="364405" y="37972"/>
                    <a:pt x="334212" y="13362"/>
                    <a:pt x="294289" y="10510"/>
                  </a:cubicBezTo>
                  <a:lnTo>
                    <a:pt x="147145" y="0"/>
                  </a:lnTo>
                  <a:cubicBezTo>
                    <a:pt x="101600" y="3503"/>
                    <a:pt x="54432" y="-2039"/>
                    <a:pt x="10510" y="10510"/>
                  </a:cubicBezTo>
                  <a:cubicBezTo>
                    <a:pt x="-143" y="13554"/>
                    <a:pt x="0" y="30962"/>
                    <a:pt x="0" y="42041"/>
                  </a:cubicBezTo>
                  <a:cubicBezTo>
                    <a:pt x="0" y="63352"/>
                    <a:pt x="3771" y="84886"/>
                    <a:pt x="10510" y="105103"/>
                  </a:cubicBezTo>
                  <a:cubicBezTo>
                    <a:pt x="24684" y="147624"/>
                    <a:pt x="30943" y="131086"/>
                    <a:pt x="63062" y="147145"/>
                  </a:cubicBezTo>
                  <a:cubicBezTo>
                    <a:pt x="74360" y="152794"/>
                    <a:pt x="82983" y="163189"/>
                    <a:pt x="94593" y="168165"/>
                  </a:cubicBezTo>
                  <a:cubicBezTo>
                    <a:pt x="107870" y="173855"/>
                    <a:pt x="122745" y="174708"/>
                    <a:pt x="136634" y="178676"/>
                  </a:cubicBezTo>
                  <a:cubicBezTo>
                    <a:pt x="147287" y="181720"/>
                    <a:pt x="157655" y="185683"/>
                    <a:pt x="168165" y="189186"/>
                  </a:cubicBezTo>
                  <a:cubicBezTo>
                    <a:pt x="224221" y="273269"/>
                    <a:pt x="150648" y="171669"/>
                    <a:pt x="220717" y="241738"/>
                  </a:cubicBezTo>
                  <a:cubicBezTo>
                    <a:pt x="229649" y="250670"/>
                    <a:pt x="233651" y="263565"/>
                    <a:pt x="241738" y="273269"/>
                  </a:cubicBezTo>
                  <a:cubicBezTo>
                    <a:pt x="251254" y="284688"/>
                    <a:pt x="262759" y="294290"/>
                    <a:pt x="273269" y="304800"/>
                  </a:cubicBezTo>
                  <a:cubicBezTo>
                    <a:pt x="283145" y="334428"/>
                    <a:pt x="283102" y="349969"/>
                    <a:pt x="315310" y="367862"/>
                  </a:cubicBezTo>
                  <a:cubicBezTo>
                    <a:pt x="334679" y="378623"/>
                    <a:pt x="357351" y="381876"/>
                    <a:pt x="378372" y="388883"/>
                  </a:cubicBezTo>
                  <a:cubicBezTo>
                    <a:pt x="425237" y="404505"/>
                    <a:pt x="477169" y="424017"/>
                    <a:pt x="525517" y="430924"/>
                  </a:cubicBezTo>
                  <a:lnTo>
                    <a:pt x="599089" y="441434"/>
                  </a:lnTo>
                  <a:cubicBezTo>
                    <a:pt x="641131" y="437931"/>
                    <a:pt x="684892" y="443331"/>
                    <a:pt x="725214" y="430924"/>
                  </a:cubicBezTo>
                  <a:cubicBezTo>
                    <a:pt x="735803" y="427666"/>
                    <a:pt x="728803" y="408044"/>
                    <a:pt x="735724" y="399393"/>
                  </a:cubicBezTo>
                  <a:cubicBezTo>
                    <a:pt x="743615" y="389529"/>
                    <a:pt x="756745" y="385379"/>
                    <a:pt x="767255" y="378372"/>
                  </a:cubicBezTo>
                  <a:cubicBezTo>
                    <a:pt x="763752" y="350344"/>
                    <a:pt x="766245" y="320889"/>
                    <a:pt x="756745" y="294289"/>
                  </a:cubicBezTo>
                  <a:cubicBezTo>
                    <a:pt x="748248" y="270497"/>
                    <a:pt x="728717" y="252248"/>
                    <a:pt x="714703" y="231227"/>
                  </a:cubicBezTo>
                  <a:lnTo>
                    <a:pt x="693683" y="199696"/>
                  </a:lnTo>
                  <a:lnTo>
                    <a:pt x="672662" y="168165"/>
                  </a:lnTo>
                  <a:lnTo>
                    <a:pt x="651641" y="136634"/>
                  </a:lnTo>
                  <a:cubicBezTo>
                    <a:pt x="644144" y="114142"/>
                    <a:pt x="639287" y="90352"/>
                    <a:pt x="620110" y="73572"/>
                  </a:cubicBezTo>
                  <a:cubicBezTo>
                    <a:pt x="601097" y="56936"/>
                    <a:pt x="557048" y="31531"/>
                    <a:pt x="557048" y="31531"/>
                  </a:cubicBezTo>
                  <a:lnTo>
                    <a:pt x="399393" y="42041"/>
                  </a:lnTo>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1D5D158F-A466-767F-ADFF-69F596B576A9}"/>
              </a:ext>
            </a:extLst>
          </p:cNvPr>
          <p:cNvSpPr txBox="1"/>
          <p:nvPr/>
        </p:nvSpPr>
        <p:spPr>
          <a:xfrm>
            <a:off x="8067183" y="4001294"/>
            <a:ext cx="1329723" cy="338554"/>
          </a:xfrm>
          <a:prstGeom prst="rect">
            <a:avLst/>
          </a:prstGeom>
          <a:solidFill>
            <a:schemeClr val="bg1"/>
          </a:solidFill>
        </p:spPr>
        <p:txBody>
          <a:bodyPr wrap="none" rtlCol="0">
            <a:spAutoFit/>
          </a:bodyPr>
          <a:lstStyle/>
          <a:p>
            <a:r>
              <a:rPr lang="ru-RU" sz="1600" b="1" dirty="0">
                <a:solidFill>
                  <a:srgbClr val="FF0000"/>
                </a:solidFill>
              </a:rPr>
              <a:t>ПОСТАВЩИК</a:t>
            </a:r>
          </a:p>
        </p:txBody>
      </p:sp>
      <p:sp>
        <p:nvSpPr>
          <p:cNvPr id="5" name="TextBox 4">
            <a:extLst>
              <a:ext uri="{FF2B5EF4-FFF2-40B4-BE49-F238E27FC236}">
                <a16:creationId xmlns:a16="http://schemas.microsoft.com/office/drawing/2014/main" id="{FE1A7462-4CD2-8F8E-6BA9-A8668FBEA412}"/>
              </a:ext>
            </a:extLst>
          </p:cNvPr>
          <p:cNvSpPr txBox="1"/>
          <p:nvPr/>
        </p:nvSpPr>
        <p:spPr>
          <a:xfrm>
            <a:off x="6647306" y="4657303"/>
            <a:ext cx="1050609" cy="338554"/>
          </a:xfrm>
          <a:prstGeom prst="rect">
            <a:avLst/>
          </a:prstGeom>
          <a:solidFill>
            <a:schemeClr val="bg1"/>
          </a:solidFill>
        </p:spPr>
        <p:txBody>
          <a:bodyPr wrap="none" rtlCol="0">
            <a:spAutoFit/>
          </a:bodyPr>
          <a:lstStyle/>
          <a:p>
            <a:r>
              <a:rPr lang="ru-RU" sz="1600" b="1" dirty="0">
                <a:solidFill>
                  <a:srgbClr val="00B0F0"/>
                </a:solidFill>
              </a:rPr>
              <a:t>Передача</a:t>
            </a:r>
          </a:p>
        </p:txBody>
      </p:sp>
    </p:spTree>
    <p:extLst>
      <p:ext uri="{BB962C8B-B14F-4D97-AF65-F5344CB8AC3E}">
        <p14:creationId xmlns:p14="http://schemas.microsoft.com/office/powerpoint/2010/main" val="325948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8AB6D-A01C-4A1B-8975-21BCFF9FD76B}"/>
              </a:ext>
            </a:extLst>
          </p:cNvPr>
          <p:cNvSpPr>
            <a:spLocks noGrp="1"/>
          </p:cNvSpPr>
          <p:nvPr>
            <p:ph type="title"/>
          </p:nvPr>
        </p:nvSpPr>
        <p:spPr/>
        <p:txBody>
          <a:bodyPr>
            <a:normAutofit/>
          </a:bodyPr>
          <a:lstStyle/>
          <a:p>
            <a:r>
              <a:rPr lang="ru-RU" sz="4000">
                <a:solidFill>
                  <a:srgbClr val="1F3864"/>
                </a:solidFill>
                <a:latin typeface="Source Sans Pro"/>
                <a:ea typeface="Source Sans Pro"/>
                <a:cs typeface="Roboto"/>
              </a:rPr>
              <a:t>Планирование пункта назначения</a:t>
            </a:r>
          </a:p>
        </p:txBody>
      </p:sp>
      <p:sp>
        <p:nvSpPr>
          <p:cNvPr id="3" name="Content Placeholder 2">
            <a:extLst>
              <a:ext uri="{FF2B5EF4-FFF2-40B4-BE49-F238E27FC236}">
                <a16:creationId xmlns:a16="http://schemas.microsoft.com/office/drawing/2014/main" id="{A0742056-705B-4273-B357-39160E1F6547}"/>
              </a:ext>
            </a:extLst>
          </p:cNvPr>
          <p:cNvSpPr>
            <a:spLocks noGrp="1"/>
          </p:cNvSpPr>
          <p:nvPr>
            <p:ph idx="1"/>
          </p:nvPr>
        </p:nvSpPr>
        <p:spPr>
          <a:xfrm>
            <a:off x="838200" y="1825625"/>
            <a:ext cx="7337612" cy="4351338"/>
          </a:xfrm>
        </p:spPr>
        <p:txBody>
          <a:bodyPr vert="horz" lIns="91440" tIns="45720" rIns="91440" bIns="45720" rtlCol="0" anchor="ctr">
            <a:normAutofit/>
          </a:bodyPr>
          <a:lstStyle/>
          <a:p>
            <a:r>
              <a:rPr lang="ru-RU" sz="2400" dirty="0">
                <a:latin typeface="Source Sans Pro"/>
                <a:ea typeface="Source Sans Pro"/>
                <a:cs typeface="Roboto"/>
              </a:rPr>
              <a:t>Убедитесь, что уровень услуг в пункте назначения соответствует потребностям пациента (есть операционная, если необходимое оборудование).</a:t>
            </a:r>
          </a:p>
          <a:p>
            <a:endParaRPr lang="en-US" sz="2400" dirty="0"/>
          </a:p>
          <a:p>
            <a:r>
              <a:rPr lang="ru-RU" sz="2400" dirty="0">
                <a:latin typeface="Source Sans Pro"/>
                <a:ea typeface="Source Sans Pro"/>
                <a:cs typeface="Roboto"/>
              </a:rPr>
              <a:t>Убедитесь в наличии необходимых ресурсов (операционная работает, есть кровь для переливания).</a:t>
            </a:r>
          </a:p>
          <a:p>
            <a:endParaRPr lang="en-US" sz="2400" dirty="0"/>
          </a:p>
          <a:p>
            <a:r>
              <a:rPr lang="ru-RU" sz="2400" dirty="0">
                <a:latin typeface="Source Sans Pro"/>
                <a:ea typeface="Source Sans Pro"/>
                <a:cs typeface="Roboto"/>
              </a:rPr>
              <a:t>Убедитесь, что до пункта назначения можно добраться за необходимое время, учитывая состояние пациента.</a:t>
            </a:r>
          </a:p>
        </p:txBody>
      </p:sp>
      <p:grpSp>
        <p:nvGrpSpPr>
          <p:cNvPr id="8" name="Group 7">
            <a:extLst>
              <a:ext uri="{FF2B5EF4-FFF2-40B4-BE49-F238E27FC236}">
                <a16:creationId xmlns:a16="http://schemas.microsoft.com/office/drawing/2014/main" id="{1D85A08A-8159-B058-8FFA-6D7B1F27C510}"/>
              </a:ext>
            </a:extLst>
          </p:cNvPr>
          <p:cNvGrpSpPr/>
          <p:nvPr/>
        </p:nvGrpSpPr>
        <p:grpSpPr>
          <a:xfrm>
            <a:off x="8046719" y="1812132"/>
            <a:ext cx="3937299" cy="3001606"/>
            <a:chOff x="7142017" y="1812132"/>
            <a:chExt cx="5028962" cy="3001606"/>
          </a:xfrm>
        </p:grpSpPr>
        <p:pic>
          <p:nvPicPr>
            <p:cNvPr id="6" name="Picture 5">
              <a:extLst>
                <a:ext uri="{FF2B5EF4-FFF2-40B4-BE49-F238E27FC236}">
                  <a16:creationId xmlns:a16="http://schemas.microsoft.com/office/drawing/2014/main" id="{D851DC76-B29D-FF1D-B159-03C603AA1787}"/>
                </a:ext>
              </a:extLst>
            </p:cNvPr>
            <p:cNvPicPr>
              <a:picLocks noChangeAspect="1"/>
            </p:cNvPicPr>
            <p:nvPr/>
          </p:nvPicPr>
          <p:blipFill>
            <a:blip r:embed="rId3"/>
            <a:stretch>
              <a:fillRect/>
            </a:stretch>
          </p:blipFill>
          <p:spPr>
            <a:xfrm>
              <a:off x="7142017" y="1812132"/>
              <a:ext cx="4850067" cy="2805542"/>
            </a:xfrm>
            <a:prstGeom prst="rect">
              <a:avLst/>
            </a:prstGeom>
          </p:spPr>
        </p:pic>
        <p:sp>
          <p:nvSpPr>
            <p:cNvPr id="7" name="Freeform 6">
              <a:extLst>
                <a:ext uri="{FF2B5EF4-FFF2-40B4-BE49-F238E27FC236}">
                  <a16:creationId xmlns:a16="http://schemas.microsoft.com/office/drawing/2014/main" id="{1545BC95-4BD3-28E7-5DAF-36D14A98D538}"/>
                </a:ext>
              </a:extLst>
            </p:cNvPr>
            <p:cNvSpPr/>
            <p:nvPr/>
          </p:nvSpPr>
          <p:spPr>
            <a:xfrm>
              <a:off x="10467414" y="4120055"/>
              <a:ext cx="1703565" cy="693683"/>
            </a:xfrm>
            <a:custGeom>
              <a:avLst/>
              <a:gdLst>
                <a:gd name="connsiteX0" fmla="*/ 831207 w 1703565"/>
                <a:gd name="connsiteY0" fmla="*/ 31531 h 693683"/>
                <a:gd name="connsiteX1" fmla="*/ 726103 w 1703565"/>
                <a:gd name="connsiteY1" fmla="*/ 21021 h 693683"/>
                <a:gd name="connsiteX2" fmla="*/ 642020 w 1703565"/>
                <a:gd name="connsiteY2" fmla="*/ 10511 h 693683"/>
                <a:gd name="connsiteX3" fmla="*/ 452834 w 1703565"/>
                <a:gd name="connsiteY3" fmla="*/ 0 h 693683"/>
                <a:gd name="connsiteX4" fmla="*/ 127014 w 1703565"/>
                <a:gd name="connsiteY4" fmla="*/ 10511 h 693683"/>
                <a:gd name="connsiteX5" fmla="*/ 53441 w 1703565"/>
                <a:gd name="connsiteY5" fmla="*/ 73573 h 693683"/>
                <a:gd name="connsiteX6" fmla="*/ 11400 w 1703565"/>
                <a:gd name="connsiteY6" fmla="*/ 157655 h 693683"/>
                <a:gd name="connsiteX7" fmla="*/ 11400 w 1703565"/>
                <a:gd name="connsiteY7" fmla="*/ 304800 h 693683"/>
                <a:gd name="connsiteX8" fmla="*/ 21910 w 1703565"/>
                <a:gd name="connsiteY8" fmla="*/ 346842 h 693683"/>
                <a:gd name="connsiteX9" fmla="*/ 116503 w 1703565"/>
                <a:gd name="connsiteY9" fmla="*/ 420414 h 693683"/>
                <a:gd name="connsiteX10" fmla="*/ 169055 w 1703565"/>
                <a:gd name="connsiteY10" fmla="*/ 462455 h 693683"/>
                <a:gd name="connsiteX11" fmla="*/ 274158 w 1703565"/>
                <a:gd name="connsiteY11" fmla="*/ 515007 h 693683"/>
                <a:gd name="connsiteX12" fmla="*/ 316200 w 1703565"/>
                <a:gd name="connsiteY12" fmla="*/ 536028 h 693683"/>
                <a:gd name="connsiteX13" fmla="*/ 368752 w 1703565"/>
                <a:gd name="connsiteY13" fmla="*/ 557048 h 693683"/>
                <a:gd name="connsiteX14" fmla="*/ 421303 w 1703565"/>
                <a:gd name="connsiteY14" fmla="*/ 588579 h 693683"/>
                <a:gd name="connsiteX15" fmla="*/ 452834 w 1703565"/>
                <a:gd name="connsiteY15" fmla="*/ 599090 h 693683"/>
                <a:gd name="connsiteX16" fmla="*/ 536917 w 1703565"/>
                <a:gd name="connsiteY16" fmla="*/ 641131 h 693683"/>
                <a:gd name="connsiteX17" fmla="*/ 642020 w 1703565"/>
                <a:gd name="connsiteY17" fmla="*/ 662152 h 693683"/>
                <a:gd name="connsiteX18" fmla="*/ 694572 w 1703565"/>
                <a:gd name="connsiteY18" fmla="*/ 672662 h 693683"/>
                <a:gd name="connsiteX19" fmla="*/ 1020393 w 1703565"/>
                <a:gd name="connsiteY19" fmla="*/ 693683 h 693683"/>
                <a:gd name="connsiteX20" fmla="*/ 1251620 w 1703565"/>
                <a:gd name="connsiteY20" fmla="*/ 683173 h 693683"/>
                <a:gd name="connsiteX21" fmla="*/ 1640503 w 1703565"/>
                <a:gd name="connsiteY21" fmla="*/ 662152 h 693683"/>
                <a:gd name="connsiteX22" fmla="*/ 1672034 w 1703565"/>
                <a:gd name="connsiteY22" fmla="*/ 630621 h 693683"/>
                <a:gd name="connsiteX23" fmla="*/ 1703565 w 1703565"/>
                <a:gd name="connsiteY23" fmla="*/ 515007 h 693683"/>
                <a:gd name="connsiteX24" fmla="*/ 1693055 w 1703565"/>
                <a:gd name="connsiteY24" fmla="*/ 472966 h 693683"/>
                <a:gd name="connsiteX25" fmla="*/ 1545910 w 1703565"/>
                <a:gd name="connsiteY25" fmla="*/ 304800 h 693683"/>
                <a:gd name="connsiteX26" fmla="*/ 1503869 w 1703565"/>
                <a:gd name="connsiteY26" fmla="*/ 273269 h 693683"/>
                <a:gd name="connsiteX27" fmla="*/ 1461827 w 1703565"/>
                <a:gd name="connsiteY27" fmla="*/ 252248 h 693683"/>
                <a:gd name="connsiteX28" fmla="*/ 1346214 w 1703565"/>
                <a:gd name="connsiteY28" fmla="*/ 210207 h 693683"/>
                <a:gd name="connsiteX29" fmla="*/ 1178048 w 1703565"/>
                <a:gd name="connsiteY29" fmla="*/ 157655 h 693683"/>
                <a:gd name="connsiteX30" fmla="*/ 1114986 w 1703565"/>
                <a:gd name="connsiteY30" fmla="*/ 147145 h 693683"/>
                <a:gd name="connsiteX31" fmla="*/ 1062434 w 1703565"/>
                <a:gd name="connsiteY31" fmla="*/ 136635 h 693683"/>
                <a:gd name="connsiteX32" fmla="*/ 988862 w 1703565"/>
                <a:gd name="connsiteY32" fmla="*/ 126124 h 693683"/>
                <a:gd name="connsiteX33" fmla="*/ 946820 w 1703565"/>
                <a:gd name="connsiteY33" fmla="*/ 115614 h 693683"/>
                <a:gd name="connsiteX34" fmla="*/ 862738 w 1703565"/>
                <a:gd name="connsiteY34" fmla="*/ 105104 h 693683"/>
                <a:gd name="connsiteX35" fmla="*/ 799676 w 1703565"/>
                <a:gd name="connsiteY35" fmla="*/ 73573 h 693683"/>
                <a:gd name="connsiteX36" fmla="*/ 715593 w 1703565"/>
                <a:gd name="connsiteY36" fmla="*/ 42042 h 693683"/>
                <a:gd name="connsiteX37" fmla="*/ 694572 w 1703565"/>
                <a:gd name="connsiteY37" fmla="*/ 10511 h 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03565" h="693683">
                  <a:moveTo>
                    <a:pt x="831207" y="31531"/>
                  </a:moveTo>
                  <a:lnTo>
                    <a:pt x="726103" y="21021"/>
                  </a:lnTo>
                  <a:cubicBezTo>
                    <a:pt x="698030" y="17902"/>
                    <a:pt x="670183" y="12677"/>
                    <a:pt x="642020" y="10511"/>
                  </a:cubicBezTo>
                  <a:cubicBezTo>
                    <a:pt x="579047" y="5667"/>
                    <a:pt x="515896" y="3504"/>
                    <a:pt x="452834" y="0"/>
                  </a:cubicBezTo>
                  <a:cubicBezTo>
                    <a:pt x="344227" y="3504"/>
                    <a:pt x="235013" y="-1489"/>
                    <a:pt x="127014" y="10511"/>
                  </a:cubicBezTo>
                  <a:cubicBezTo>
                    <a:pt x="91750" y="14429"/>
                    <a:pt x="68406" y="46137"/>
                    <a:pt x="53441" y="73573"/>
                  </a:cubicBezTo>
                  <a:cubicBezTo>
                    <a:pt x="38436" y="101082"/>
                    <a:pt x="11400" y="157655"/>
                    <a:pt x="11400" y="157655"/>
                  </a:cubicBezTo>
                  <a:cubicBezTo>
                    <a:pt x="-3805" y="233677"/>
                    <a:pt x="-3797" y="206018"/>
                    <a:pt x="11400" y="304800"/>
                  </a:cubicBezTo>
                  <a:cubicBezTo>
                    <a:pt x="13597" y="319077"/>
                    <a:pt x="15450" y="333922"/>
                    <a:pt x="21910" y="346842"/>
                  </a:cubicBezTo>
                  <a:cubicBezTo>
                    <a:pt x="51100" y="405223"/>
                    <a:pt x="59832" y="384351"/>
                    <a:pt x="116503" y="420414"/>
                  </a:cubicBezTo>
                  <a:cubicBezTo>
                    <a:pt x="135429" y="432458"/>
                    <a:pt x="149819" y="450913"/>
                    <a:pt x="169055" y="462455"/>
                  </a:cubicBezTo>
                  <a:cubicBezTo>
                    <a:pt x="202643" y="482608"/>
                    <a:pt x="239124" y="497490"/>
                    <a:pt x="274158" y="515007"/>
                  </a:cubicBezTo>
                  <a:cubicBezTo>
                    <a:pt x="288172" y="522014"/>
                    <a:pt x="301652" y="530209"/>
                    <a:pt x="316200" y="536028"/>
                  </a:cubicBezTo>
                  <a:cubicBezTo>
                    <a:pt x="333717" y="543035"/>
                    <a:pt x="351877" y="548611"/>
                    <a:pt x="368752" y="557048"/>
                  </a:cubicBezTo>
                  <a:cubicBezTo>
                    <a:pt x="387024" y="566184"/>
                    <a:pt x="403032" y="579443"/>
                    <a:pt x="421303" y="588579"/>
                  </a:cubicBezTo>
                  <a:cubicBezTo>
                    <a:pt x="431212" y="593534"/>
                    <a:pt x="442748" y="594505"/>
                    <a:pt x="452834" y="599090"/>
                  </a:cubicBezTo>
                  <a:cubicBezTo>
                    <a:pt x="481361" y="612057"/>
                    <a:pt x="506190" y="634985"/>
                    <a:pt x="536917" y="641131"/>
                  </a:cubicBezTo>
                  <a:lnTo>
                    <a:pt x="642020" y="662152"/>
                  </a:lnTo>
                  <a:cubicBezTo>
                    <a:pt x="659537" y="665655"/>
                    <a:pt x="676769" y="671178"/>
                    <a:pt x="694572" y="672662"/>
                  </a:cubicBezTo>
                  <a:cubicBezTo>
                    <a:pt x="887124" y="688709"/>
                    <a:pt x="778567" y="680956"/>
                    <a:pt x="1020393" y="693683"/>
                  </a:cubicBezTo>
                  <a:lnTo>
                    <a:pt x="1251620" y="683173"/>
                  </a:lnTo>
                  <a:cubicBezTo>
                    <a:pt x="1627847" y="669736"/>
                    <a:pt x="1495193" y="710587"/>
                    <a:pt x="1640503" y="662152"/>
                  </a:cubicBezTo>
                  <a:cubicBezTo>
                    <a:pt x="1651013" y="651642"/>
                    <a:pt x="1664156" y="643226"/>
                    <a:pt x="1672034" y="630621"/>
                  </a:cubicBezTo>
                  <a:cubicBezTo>
                    <a:pt x="1695051" y="593793"/>
                    <a:pt x="1696638" y="556569"/>
                    <a:pt x="1703565" y="515007"/>
                  </a:cubicBezTo>
                  <a:cubicBezTo>
                    <a:pt x="1700062" y="500993"/>
                    <a:pt x="1698922" y="486166"/>
                    <a:pt x="1693055" y="472966"/>
                  </a:cubicBezTo>
                  <a:cubicBezTo>
                    <a:pt x="1664775" y="409336"/>
                    <a:pt x="1592487" y="339733"/>
                    <a:pt x="1545910" y="304800"/>
                  </a:cubicBezTo>
                  <a:cubicBezTo>
                    <a:pt x="1531896" y="294290"/>
                    <a:pt x="1518723" y="282553"/>
                    <a:pt x="1503869" y="273269"/>
                  </a:cubicBezTo>
                  <a:cubicBezTo>
                    <a:pt x="1490582" y="264965"/>
                    <a:pt x="1476145" y="258611"/>
                    <a:pt x="1461827" y="252248"/>
                  </a:cubicBezTo>
                  <a:cubicBezTo>
                    <a:pt x="1407137" y="227942"/>
                    <a:pt x="1405524" y="231389"/>
                    <a:pt x="1346214" y="210207"/>
                  </a:cubicBezTo>
                  <a:cubicBezTo>
                    <a:pt x="1250495" y="176022"/>
                    <a:pt x="1276293" y="178707"/>
                    <a:pt x="1178048" y="157655"/>
                  </a:cubicBezTo>
                  <a:cubicBezTo>
                    <a:pt x="1157210" y="153190"/>
                    <a:pt x="1135953" y="150957"/>
                    <a:pt x="1114986" y="147145"/>
                  </a:cubicBezTo>
                  <a:cubicBezTo>
                    <a:pt x="1097410" y="143949"/>
                    <a:pt x="1080055" y="139572"/>
                    <a:pt x="1062434" y="136635"/>
                  </a:cubicBezTo>
                  <a:cubicBezTo>
                    <a:pt x="1037998" y="132562"/>
                    <a:pt x="1013235" y="130556"/>
                    <a:pt x="988862" y="126124"/>
                  </a:cubicBezTo>
                  <a:cubicBezTo>
                    <a:pt x="974650" y="123540"/>
                    <a:pt x="961069" y="117989"/>
                    <a:pt x="946820" y="115614"/>
                  </a:cubicBezTo>
                  <a:cubicBezTo>
                    <a:pt x="918959" y="110971"/>
                    <a:pt x="890765" y="108607"/>
                    <a:pt x="862738" y="105104"/>
                  </a:cubicBezTo>
                  <a:cubicBezTo>
                    <a:pt x="783481" y="78683"/>
                    <a:pt x="881178" y="114323"/>
                    <a:pt x="799676" y="73573"/>
                  </a:cubicBezTo>
                  <a:cubicBezTo>
                    <a:pt x="774536" y="61003"/>
                    <a:pt x="742886" y="51139"/>
                    <a:pt x="715593" y="42042"/>
                  </a:cubicBezTo>
                  <a:lnTo>
                    <a:pt x="694572" y="10511"/>
                  </a:lnTo>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AE95E48C-B07D-8B8E-E06C-0C9EEE4E7804}"/>
              </a:ext>
            </a:extLst>
          </p:cNvPr>
          <p:cNvSpPr txBox="1"/>
          <p:nvPr/>
        </p:nvSpPr>
        <p:spPr>
          <a:xfrm>
            <a:off x="10353206" y="2974783"/>
            <a:ext cx="1276824" cy="338554"/>
          </a:xfrm>
          <a:prstGeom prst="rect">
            <a:avLst/>
          </a:prstGeom>
          <a:solidFill>
            <a:srgbClr val="F37A2A"/>
          </a:solidFill>
        </p:spPr>
        <p:txBody>
          <a:bodyPr wrap="none" rtlCol="0">
            <a:spAutoFit/>
          </a:bodyPr>
          <a:lstStyle/>
          <a:p>
            <a:r>
              <a:rPr lang="ru-RU" sz="1600" b="1" dirty="0">
                <a:solidFill>
                  <a:schemeClr val="bg1"/>
                </a:solidFill>
              </a:rPr>
              <a:t>СТАЦИОНАР</a:t>
            </a:r>
          </a:p>
        </p:txBody>
      </p:sp>
      <p:sp>
        <p:nvSpPr>
          <p:cNvPr id="5" name="TextBox 4">
            <a:extLst>
              <a:ext uri="{FF2B5EF4-FFF2-40B4-BE49-F238E27FC236}">
                <a16:creationId xmlns:a16="http://schemas.microsoft.com/office/drawing/2014/main" id="{DFDF614E-9065-B9B8-BE68-A261698945DC}"/>
              </a:ext>
            </a:extLst>
          </p:cNvPr>
          <p:cNvSpPr txBox="1"/>
          <p:nvPr/>
        </p:nvSpPr>
        <p:spPr>
          <a:xfrm>
            <a:off x="8175812" y="4201427"/>
            <a:ext cx="2071401" cy="400110"/>
          </a:xfrm>
          <a:prstGeom prst="rect">
            <a:avLst/>
          </a:prstGeom>
          <a:solidFill>
            <a:srgbClr val="FFFFFF"/>
          </a:solidFill>
        </p:spPr>
        <p:txBody>
          <a:bodyPr wrap="none" rtlCol="0">
            <a:spAutoFit/>
          </a:bodyPr>
          <a:lstStyle/>
          <a:p>
            <a:pPr marL="85725" indent="-85725">
              <a:buFont typeface="Arial" panose="020B0604020202020204" pitchFamily="34" charset="0"/>
              <a:buChar char="•"/>
            </a:pPr>
            <a:r>
              <a:rPr lang="ru-RU" sz="1000" dirty="0">
                <a:solidFill>
                  <a:srgbClr val="00B0F0"/>
                </a:solidFill>
                <a:latin typeface="Cambria" panose="02040503050406030204" pitchFamily="18" charset="0"/>
                <a:ea typeface="Cambria" panose="02040503050406030204" pitchFamily="18" charset="0"/>
              </a:rPr>
              <a:t>Ранняя экстренная помощь</a:t>
            </a:r>
          </a:p>
          <a:p>
            <a:pPr marL="85725" indent="-85725">
              <a:buFont typeface="Arial" panose="020B0604020202020204" pitchFamily="34" charset="0"/>
              <a:buChar char="•"/>
            </a:pPr>
            <a:r>
              <a:rPr lang="ru-RU" sz="1000" dirty="0">
                <a:solidFill>
                  <a:srgbClr val="00B0F0"/>
                </a:solidFill>
                <a:latin typeface="Cambria" panose="02040503050406030204" pitchFamily="18" charset="0"/>
                <a:ea typeface="Cambria" panose="02040503050406030204" pitchFamily="18" charset="0"/>
              </a:rPr>
              <a:t>Ранняя хирургическая помощь</a:t>
            </a:r>
          </a:p>
        </p:txBody>
      </p:sp>
    </p:spTree>
    <p:extLst>
      <p:ext uri="{BB962C8B-B14F-4D97-AF65-F5344CB8AC3E}">
        <p14:creationId xmlns:p14="http://schemas.microsoft.com/office/powerpoint/2010/main" val="1627099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49CA44-A2BA-D961-8602-03EC4F575D42}"/>
              </a:ext>
            </a:extLst>
          </p:cNvPr>
          <p:cNvSpPr/>
          <p:nvPr/>
        </p:nvSpPr>
        <p:spPr>
          <a:xfrm>
            <a:off x="515969" y="1472108"/>
            <a:ext cx="7612672" cy="1426723"/>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12AE66-458A-498B-87FF-83E1CCFF33EB}"/>
              </a:ext>
            </a:extLst>
          </p:cNvPr>
          <p:cNvSpPr>
            <a:spLocks noGrp="1"/>
          </p:cNvSpPr>
          <p:nvPr>
            <p:ph type="title"/>
          </p:nvPr>
        </p:nvSpPr>
        <p:spPr>
          <a:xfrm>
            <a:off x="435566" y="37051"/>
            <a:ext cx="10515600" cy="1325563"/>
          </a:xfrm>
        </p:spPr>
        <p:txBody>
          <a:bodyPr>
            <a:normAutofit/>
          </a:bodyPr>
          <a:lstStyle/>
          <a:p>
            <a:r>
              <a:rPr lang="ru-RU" sz="4000">
                <a:solidFill>
                  <a:srgbClr val="1F3864"/>
                </a:solidFill>
                <a:latin typeface="Source Sans Pro"/>
                <a:ea typeface="Source Sans Pro"/>
                <a:cs typeface="Roboto"/>
              </a:rPr>
              <a:t>Транспортировка</a:t>
            </a:r>
          </a:p>
        </p:txBody>
      </p:sp>
      <p:sp>
        <p:nvSpPr>
          <p:cNvPr id="3" name="Content Placeholder 2">
            <a:extLst>
              <a:ext uri="{FF2B5EF4-FFF2-40B4-BE49-F238E27FC236}">
                <a16:creationId xmlns:a16="http://schemas.microsoft.com/office/drawing/2014/main" id="{64B91178-2B16-41AF-9746-E5D5919766B0}"/>
              </a:ext>
            </a:extLst>
          </p:cNvPr>
          <p:cNvSpPr>
            <a:spLocks noGrp="1"/>
          </p:cNvSpPr>
          <p:nvPr>
            <p:ph idx="1"/>
          </p:nvPr>
        </p:nvSpPr>
        <p:spPr>
          <a:xfrm>
            <a:off x="442795" y="1731109"/>
            <a:ext cx="8034382" cy="4989234"/>
          </a:xfrm>
        </p:spPr>
        <p:txBody>
          <a:bodyPr vert="horz" lIns="91440" tIns="45720" rIns="91440" bIns="45720" rtlCol="0" anchor="t">
            <a:normAutofit fontScale="92500" lnSpcReduction="10000"/>
          </a:bodyPr>
          <a:lstStyle/>
          <a:p>
            <a:pPr marL="0" indent="0">
              <a:buNone/>
            </a:pPr>
            <a:r>
              <a:rPr lang="ru-RU" sz="2400" b="1" dirty="0">
                <a:latin typeface="Source Sans Pro"/>
                <a:ea typeface="Source Sans Pro"/>
                <a:cs typeface="Roboto"/>
              </a:rPr>
              <a:t>Цель транспортировки</a:t>
            </a:r>
          </a:p>
          <a:p>
            <a:pPr lvl="1"/>
            <a:r>
              <a:rPr lang="ru-RU" dirty="0">
                <a:latin typeface="Source Sans Pro"/>
                <a:ea typeface="Source Sans Pro"/>
                <a:cs typeface="Roboto"/>
              </a:rPr>
              <a:t>Перевозка пациента</a:t>
            </a:r>
          </a:p>
          <a:p>
            <a:pPr lvl="1"/>
            <a:r>
              <a:rPr lang="ru-RU" dirty="0">
                <a:latin typeface="Source Sans Pro"/>
                <a:ea typeface="Source Sans Pro"/>
                <a:cs typeface="Roboto"/>
              </a:rPr>
              <a:t>Оказание помощи пациенту во время транспортировки</a:t>
            </a:r>
          </a:p>
          <a:p>
            <a:pPr lvl="1"/>
            <a:endParaRPr lang="en-US" dirty="0"/>
          </a:p>
          <a:p>
            <a:r>
              <a:rPr lang="ru-RU" sz="2400" dirty="0">
                <a:latin typeface="Source Sans Pro"/>
                <a:ea typeface="Source Sans Pro"/>
                <a:cs typeface="Roboto"/>
              </a:rPr>
              <a:t>Обе цели НЕ МОГУТ быть достигнуты одним человеком:</a:t>
            </a:r>
          </a:p>
          <a:p>
            <a:pPr lvl="1">
              <a:buFont typeface="Wingdings" panose="05000000000000000000" pitchFamily="2" charset="2"/>
              <a:buChar char="ü"/>
            </a:pPr>
            <a:r>
              <a:rPr lang="ru-RU" sz="2200" dirty="0">
                <a:latin typeface="Source Sans Pro"/>
                <a:ea typeface="Source Sans Pro"/>
                <a:cs typeface="Roboto"/>
              </a:rPr>
              <a:t>Медработник постоянно находится с пациентом во время транспортировки, обеспечивая непрерывный мониторинг</a:t>
            </a:r>
          </a:p>
          <a:p>
            <a:pPr lvl="1">
              <a:buFont typeface="Wingdings" panose="05000000000000000000" pitchFamily="2" charset="2"/>
              <a:buChar char="ü"/>
            </a:pPr>
            <a:r>
              <a:rPr lang="ru-RU" sz="2200" dirty="0">
                <a:latin typeface="Source Sans Pro"/>
                <a:ea typeface="Source Sans Pro"/>
                <a:cs typeface="Roboto"/>
              </a:rPr>
              <a:t>Друг</a:t>
            </a:r>
            <a:r>
              <a:rPr lang="ru-RU" dirty="0">
                <a:latin typeface="Source Sans Pro"/>
                <a:ea typeface="Source Sans Pro"/>
                <a:cs typeface="Roboto"/>
              </a:rPr>
              <a:t>ой </a:t>
            </a:r>
            <a:r>
              <a:rPr lang="ru-RU" sz="2200" dirty="0">
                <a:latin typeface="Source Sans Pro"/>
                <a:ea typeface="Source Sans Pro"/>
                <a:cs typeface="Roboto"/>
              </a:rPr>
              <a:t>человек перевозит пациента</a:t>
            </a:r>
          </a:p>
          <a:p>
            <a:endParaRPr lang="en-US" sz="2400" dirty="0"/>
          </a:p>
          <a:p>
            <a:r>
              <a:rPr lang="ru-RU" sz="2400" dirty="0">
                <a:latin typeface="Source Sans Pro"/>
                <a:ea typeface="Source Sans Pro"/>
                <a:cs typeface="Roboto"/>
              </a:rPr>
              <a:t>Предусмотрите потребности пациента во время транспортировки (в/в инфузионные растворы, лекарственные препараты).</a:t>
            </a:r>
          </a:p>
          <a:p>
            <a:endParaRPr lang="en-US" sz="2400" dirty="0"/>
          </a:p>
          <a:p>
            <a:r>
              <a:rPr lang="ru-RU" sz="2400" dirty="0">
                <a:latin typeface="Source Sans Pro"/>
                <a:ea typeface="Source Sans Pro"/>
                <a:cs typeface="Roboto"/>
              </a:rPr>
              <a:t>Убедитесь, что семья и пациент осведомлены о его переводе.</a:t>
            </a:r>
          </a:p>
        </p:txBody>
      </p:sp>
      <p:grpSp>
        <p:nvGrpSpPr>
          <p:cNvPr id="7" name="Group 6">
            <a:extLst>
              <a:ext uri="{FF2B5EF4-FFF2-40B4-BE49-F238E27FC236}">
                <a16:creationId xmlns:a16="http://schemas.microsoft.com/office/drawing/2014/main" id="{374EDA13-0440-E9ED-D27B-785AFF6BFADD}"/>
              </a:ext>
            </a:extLst>
          </p:cNvPr>
          <p:cNvGrpSpPr/>
          <p:nvPr/>
        </p:nvGrpSpPr>
        <p:grpSpPr>
          <a:xfrm>
            <a:off x="8128640" y="1731109"/>
            <a:ext cx="3858731" cy="4465694"/>
            <a:chOff x="7804862" y="1273594"/>
            <a:chExt cx="4691225" cy="4884573"/>
          </a:xfrm>
        </p:grpSpPr>
        <p:pic>
          <p:nvPicPr>
            <p:cNvPr id="1026" name="Picture 2">
              <a:extLst>
                <a:ext uri="{FF2B5EF4-FFF2-40B4-BE49-F238E27FC236}">
                  <a16:creationId xmlns:a16="http://schemas.microsoft.com/office/drawing/2014/main" id="{7D4C40AA-05BA-ADF3-ED95-D2DC42A82A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4862" y="1273594"/>
              <a:ext cx="4691225" cy="4884573"/>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5">
              <a:extLst>
                <a:ext uri="{FF2B5EF4-FFF2-40B4-BE49-F238E27FC236}">
                  <a16:creationId xmlns:a16="http://schemas.microsoft.com/office/drawing/2014/main" id="{216B8893-3F41-45D3-36D8-2B5638F1029F}"/>
                </a:ext>
              </a:extLst>
            </p:cNvPr>
            <p:cNvSpPr/>
            <p:nvPr/>
          </p:nvSpPr>
          <p:spPr>
            <a:xfrm>
              <a:off x="10625959" y="4776024"/>
              <a:ext cx="759112" cy="762928"/>
            </a:xfrm>
            <a:custGeom>
              <a:avLst/>
              <a:gdLst>
                <a:gd name="connsiteX0" fmla="*/ 630620 w 759112"/>
                <a:gd name="connsiteY0" fmla="*/ 16693 h 762928"/>
                <a:gd name="connsiteX1" fmla="*/ 546538 w 759112"/>
                <a:gd name="connsiteY1" fmla="*/ 27204 h 762928"/>
                <a:gd name="connsiteX2" fmla="*/ 157655 w 759112"/>
                <a:gd name="connsiteY2" fmla="*/ 48224 h 762928"/>
                <a:gd name="connsiteX3" fmla="*/ 52551 w 759112"/>
                <a:gd name="connsiteY3" fmla="*/ 132307 h 762928"/>
                <a:gd name="connsiteX4" fmla="*/ 21020 w 759112"/>
                <a:gd name="connsiteY4" fmla="*/ 184859 h 762928"/>
                <a:gd name="connsiteX5" fmla="*/ 0 w 759112"/>
                <a:gd name="connsiteY5" fmla="*/ 247921 h 762928"/>
                <a:gd name="connsiteX6" fmla="*/ 10510 w 759112"/>
                <a:gd name="connsiteY6" fmla="*/ 342514 h 762928"/>
                <a:gd name="connsiteX7" fmla="*/ 31531 w 759112"/>
                <a:gd name="connsiteY7" fmla="*/ 395066 h 762928"/>
                <a:gd name="connsiteX8" fmla="*/ 94593 w 759112"/>
                <a:gd name="connsiteY8" fmla="*/ 489659 h 762928"/>
                <a:gd name="connsiteX9" fmla="*/ 126124 w 759112"/>
                <a:gd name="connsiteY9" fmla="*/ 521190 h 762928"/>
                <a:gd name="connsiteX10" fmla="*/ 147144 w 759112"/>
                <a:gd name="connsiteY10" fmla="*/ 552721 h 762928"/>
                <a:gd name="connsiteX11" fmla="*/ 294289 w 759112"/>
                <a:gd name="connsiteY11" fmla="*/ 678845 h 762928"/>
                <a:gd name="connsiteX12" fmla="*/ 409903 w 759112"/>
                <a:gd name="connsiteY12" fmla="*/ 741907 h 762928"/>
                <a:gd name="connsiteX13" fmla="*/ 515007 w 759112"/>
                <a:gd name="connsiteY13" fmla="*/ 762928 h 762928"/>
                <a:gd name="connsiteX14" fmla="*/ 630620 w 759112"/>
                <a:gd name="connsiteY14" fmla="*/ 752417 h 762928"/>
                <a:gd name="connsiteX15" fmla="*/ 683172 w 759112"/>
                <a:gd name="connsiteY15" fmla="*/ 720886 h 762928"/>
                <a:gd name="connsiteX16" fmla="*/ 735724 w 759112"/>
                <a:gd name="connsiteY16" fmla="*/ 636804 h 762928"/>
                <a:gd name="connsiteX17" fmla="*/ 746234 w 759112"/>
                <a:gd name="connsiteY17" fmla="*/ 605273 h 762928"/>
                <a:gd name="connsiteX18" fmla="*/ 746234 w 759112"/>
                <a:gd name="connsiteY18" fmla="*/ 342514 h 762928"/>
                <a:gd name="connsiteX19" fmla="*/ 725213 w 759112"/>
                <a:gd name="connsiteY19" fmla="*/ 289962 h 762928"/>
                <a:gd name="connsiteX20" fmla="*/ 714703 w 759112"/>
                <a:gd name="connsiteY20" fmla="*/ 247921 h 762928"/>
                <a:gd name="connsiteX21" fmla="*/ 693682 w 759112"/>
                <a:gd name="connsiteY21" fmla="*/ 195369 h 762928"/>
                <a:gd name="connsiteX22" fmla="*/ 662151 w 759112"/>
                <a:gd name="connsiteY22" fmla="*/ 58735 h 762928"/>
                <a:gd name="connsiteX23" fmla="*/ 651641 w 759112"/>
                <a:gd name="connsiteY23" fmla="*/ 16693 h 762928"/>
                <a:gd name="connsiteX24" fmla="*/ 630620 w 759112"/>
                <a:gd name="connsiteY24" fmla="*/ 16693 h 76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9112" h="762928">
                  <a:moveTo>
                    <a:pt x="630620" y="16693"/>
                  </a:moveTo>
                  <a:cubicBezTo>
                    <a:pt x="602593" y="20197"/>
                    <a:pt x="574746" y="25757"/>
                    <a:pt x="546538" y="27204"/>
                  </a:cubicBezTo>
                  <a:lnTo>
                    <a:pt x="157655" y="48224"/>
                  </a:lnTo>
                  <a:cubicBezTo>
                    <a:pt x="113352" y="77760"/>
                    <a:pt x="84806" y="90836"/>
                    <a:pt x="52551" y="132307"/>
                  </a:cubicBezTo>
                  <a:cubicBezTo>
                    <a:pt x="40009" y="148432"/>
                    <a:pt x="29473" y="166262"/>
                    <a:pt x="21020" y="184859"/>
                  </a:cubicBezTo>
                  <a:cubicBezTo>
                    <a:pt x="11851" y="205031"/>
                    <a:pt x="0" y="247921"/>
                    <a:pt x="0" y="247921"/>
                  </a:cubicBezTo>
                  <a:cubicBezTo>
                    <a:pt x="3503" y="279452"/>
                    <a:pt x="3863" y="311493"/>
                    <a:pt x="10510" y="342514"/>
                  </a:cubicBezTo>
                  <a:cubicBezTo>
                    <a:pt x="14463" y="360962"/>
                    <a:pt x="23093" y="378191"/>
                    <a:pt x="31531" y="395066"/>
                  </a:cubicBezTo>
                  <a:cubicBezTo>
                    <a:pt x="45643" y="423289"/>
                    <a:pt x="73471" y="465016"/>
                    <a:pt x="94593" y="489659"/>
                  </a:cubicBezTo>
                  <a:cubicBezTo>
                    <a:pt x="104266" y="500945"/>
                    <a:pt x="116608" y="509771"/>
                    <a:pt x="126124" y="521190"/>
                  </a:cubicBezTo>
                  <a:cubicBezTo>
                    <a:pt x="134211" y="530894"/>
                    <a:pt x="138647" y="543374"/>
                    <a:pt x="147144" y="552721"/>
                  </a:cubicBezTo>
                  <a:cubicBezTo>
                    <a:pt x="225565" y="638985"/>
                    <a:pt x="213241" y="624813"/>
                    <a:pt x="294289" y="678845"/>
                  </a:cubicBezTo>
                  <a:cubicBezTo>
                    <a:pt x="327177" y="700770"/>
                    <a:pt x="375834" y="735093"/>
                    <a:pt x="409903" y="741907"/>
                  </a:cubicBezTo>
                  <a:lnTo>
                    <a:pt x="515007" y="762928"/>
                  </a:lnTo>
                  <a:cubicBezTo>
                    <a:pt x="553545" y="759424"/>
                    <a:pt x="593079" y="761802"/>
                    <a:pt x="630620" y="752417"/>
                  </a:cubicBezTo>
                  <a:cubicBezTo>
                    <a:pt x="650439" y="747462"/>
                    <a:pt x="667798" y="734338"/>
                    <a:pt x="683172" y="720886"/>
                  </a:cubicBezTo>
                  <a:cubicBezTo>
                    <a:pt x="703865" y="702780"/>
                    <a:pt x="724971" y="661894"/>
                    <a:pt x="735724" y="636804"/>
                  </a:cubicBezTo>
                  <a:cubicBezTo>
                    <a:pt x="740088" y="626621"/>
                    <a:pt x="742731" y="615783"/>
                    <a:pt x="746234" y="605273"/>
                  </a:cubicBezTo>
                  <a:cubicBezTo>
                    <a:pt x="760512" y="491047"/>
                    <a:pt x="766074" y="488011"/>
                    <a:pt x="746234" y="342514"/>
                  </a:cubicBezTo>
                  <a:cubicBezTo>
                    <a:pt x="743685" y="323820"/>
                    <a:pt x="731179" y="307861"/>
                    <a:pt x="725213" y="289962"/>
                  </a:cubicBezTo>
                  <a:cubicBezTo>
                    <a:pt x="720645" y="276258"/>
                    <a:pt x="719271" y="261625"/>
                    <a:pt x="714703" y="247921"/>
                  </a:cubicBezTo>
                  <a:cubicBezTo>
                    <a:pt x="708737" y="230022"/>
                    <a:pt x="699230" y="213401"/>
                    <a:pt x="693682" y="195369"/>
                  </a:cubicBezTo>
                  <a:cubicBezTo>
                    <a:pt x="673085" y="128428"/>
                    <a:pt x="675388" y="118299"/>
                    <a:pt x="662151" y="58735"/>
                  </a:cubicBezTo>
                  <a:cubicBezTo>
                    <a:pt x="659017" y="44634"/>
                    <a:pt x="655609" y="30583"/>
                    <a:pt x="651641" y="16693"/>
                  </a:cubicBezTo>
                  <a:cubicBezTo>
                    <a:pt x="648598" y="6040"/>
                    <a:pt x="641131" y="-14838"/>
                    <a:pt x="630620" y="16693"/>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3B52FD32-10B0-3CD6-4AEB-2C1A710EFC0F}"/>
              </a:ext>
            </a:extLst>
          </p:cNvPr>
          <p:cNvSpPr txBox="1"/>
          <p:nvPr/>
        </p:nvSpPr>
        <p:spPr>
          <a:xfrm>
            <a:off x="9145035" y="3512196"/>
            <a:ext cx="796693" cy="169277"/>
          </a:xfrm>
          <a:prstGeom prst="rect">
            <a:avLst/>
          </a:prstGeom>
          <a:solidFill>
            <a:schemeClr val="bg1"/>
          </a:solidFill>
        </p:spPr>
        <p:txBody>
          <a:bodyPr wrap="none" lIns="0" tIns="0" rIns="0" bIns="0" rtlCol="0">
            <a:spAutoFit/>
          </a:bodyPr>
          <a:lstStyle/>
          <a:p>
            <a:r>
              <a:rPr lang="ru-RU" sz="1100" b="1" dirty="0">
                <a:solidFill>
                  <a:srgbClr val="FF0000"/>
                </a:solidFill>
              </a:rPr>
              <a:t>ПОСТАВЩИК</a:t>
            </a:r>
          </a:p>
        </p:txBody>
      </p:sp>
      <p:sp>
        <p:nvSpPr>
          <p:cNvPr id="8" name="TextBox 7">
            <a:extLst>
              <a:ext uri="{FF2B5EF4-FFF2-40B4-BE49-F238E27FC236}">
                <a16:creationId xmlns:a16="http://schemas.microsoft.com/office/drawing/2014/main" id="{DCFDB490-6D75-4361-C012-BD7A6806E2DA}"/>
              </a:ext>
            </a:extLst>
          </p:cNvPr>
          <p:cNvSpPr txBox="1"/>
          <p:nvPr/>
        </p:nvSpPr>
        <p:spPr>
          <a:xfrm>
            <a:off x="10074675" y="3344361"/>
            <a:ext cx="666849" cy="169277"/>
          </a:xfrm>
          <a:prstGeom prst="rect">
            <a:avLst/>
          </a:prstGeom>
          <a:solidFill>
            <a:schemeClr val="bg1"/>
          </a:solidFill>
        </p:spPr>
        <p:txBody>
          <a:bodyPr wrap="none" lIns="0" tIns="0" rIns="0" bIns="0" rtlCol="0">
            <a:spAutoFit/>
          </a:bodyPr>
          <a:lstStyle/>
          <a:p>
            <a:r>
              <a:rPr lang="ru-RU" sz="1100" b="1" dirty="0">
                <a:solidFill>
                  <a:srgbClr val="FF0000"/>
                </a:solidFill>
              </a:rPr>
              <a:t>ВОДИТЕЛЬ</a:t>
            </a:r>
          </a:p>
        </p:txBody>
      </p:sp>
      <p:sp>
        <p:nvSpPr>
          <p:cNvPr id="9" name="TextBox 8">
            <a:extLst>
              <a:ext uri="{FF2B5EF4-FFF2-40B4-BE49-F238E27FC236}">
                <a16:creationId xmlns:a16="http://schemas.microsoft.com/office/drawing/2014/main" id="{4AB2DC3B-19BD-D3D5-C58C-F90766C1E512}"/>
              </a:ext>
            </a:extLst>
          </p:cNvPr>
          <p:cNvSpPr txBox="1"/>
          <p:nvPr/>
        </p:nvSpPr>
        <p:spPr>
          <a:xfrm>
            <a:off x="8324242" y="3467099"/>
            <a:ext cx="817531" cy="369332"/>
          </a:xfrm>
          <a:prstGeom prst="rect">
            <a:avLst/>
          </a:prstGeom>
          <a:solidFill>
            <a:srgbClr val="FFFFFF"/>
          </a:solidFill>
        </p:spPr>
        <p:txBody>
          <a:bodyPr wrap="none" lIns="0" tIns="0" rIns="0" bIns="0" rtlCol="0">
            <a:spAutoFit/>
          </a:bodyPr>
          <a:lstStyle/>
          <a:p>
            <a:pPr marL="85725" indent="-85725">
              <a:buFont typeface="Arial" panose="020B0604020202020204" pitchFamily="34" charset="0"/>
              <a:buChar char="•"/>
            </a:pPr>
            <a:r>
              <a:rPr lang="ru-RU" sz="800" dirty="0">
                <a:solidFill>
                  <a:srgbClr val="00B0F0"/>
                </a:solidFill>
                <a:latin typeface="Cambria" panose="02040503050406030204" pitchFamily="18" charset="0"/>
                <a:ea typeface="Cambria" panose="02040503050406030204" pitchFamily="18" charset="0"/>
              </a:rPr>
              <a:t>Расположение</a:t>
            </a:r>
          </a:p>
          <a:p>
            <a:pPr marL="85725" indent="-85725">
              <a:buFont typeface="Arial" panose="020B0604020202020204" pitchFamily="34" charset="0"/>
              <a:buChar char="•"/>
            </a:pPr>
            <a:r>
              <a:rPr lang="ru-RU" sz="800" dirty="0">
                <a:solidFill>
                  <a:srgbClr val="00B0F0"/>
                </a:solidFill>
                <a:latin typeface="Cambria" panose="02040503050406030204" pitchFamily="18" charset="0"/>
                <a:ea typeface="Cambria" panose="02040503050406030204" pitchFamily="18" charset="0"/>
              </a:rPr>
              <a:t>Вмешательство</a:t>
            </a:r>
          </a:p>
          <a:p>
            <a:pPr marL="85725" indent="-85725">
              <a:buFont typeface="Arial" panose="020B0604020202020204" pitchFamily="34" charset="0"/>
              <a:buChar char="•"/>
            </a:pPr>
            <a:r>
              <a:rPr lang="ru-RU" sz="800" dirty="0">
                <a:solidFill>
                  <a:srgbClr val="00B0F0"/>
                </a:solidFill>
                <a:latin typeface="Cambria" panose="02040503050406030204" pitchFamily="18" charset="0"/>
                <a:ea typeface="Cambria" panose="02040503050406030204" pitchFamily="18" charset="0"/>
              </a:rPr>
              <a:t>Мониторинг</a:t>
            </a:r>
          </a:p>
        </p:txBody>
      </p:sp>
      <p:sp>
        <p:nvSpPr>
          <p:cNvPr id="10" name="TextBox 9">
            <a:extLst>
              <a:ext uri="{FF2B5EF4-FFF2-40B4-BE49-F238E27FC236}">
                <a16:creationId xmlns:a16="http://schemas.microsoft.com/office/drawing/2014/main" id="{D73207D8-16B7-62A9-C012-0ED4EDD2B8C0}"/>
              </a:ext>
            </a:extLst>
          </p:cNvPr>
          <p:cNvSpPr txBox="1"/>
          <p:nvPr/>
        </p:nvSpPr>
        <p:spPr>
          <a:xfrm>
            <a:off x="8930873" y="4274477"/>
            <a:ext cx="1225015" cy="184666"/>
          </a:xfrm>
          <a:prstGeom prst="rect">
            <a:avLst/>
          </a:prstGeom>
          <a:solidFill>
            <a:srgbClr val="494949"/>
          </a:solidFill>
        </p:spPr>
        <p:txBody>
          <a:bodyPr wrap="none" lIns="0" tIns="0" rIns="0" bIns="0" rtlCol="0">
            <a:spAutoFit/>
          </a:bodyPr>
          <a:lstStyle/>
          <a:p>
            <a:r>
              <a:rPr lang="ru-RU" sz="1200" b="1" dirty="0">
                <a:solidFill>
                  <a:schemeClr val="bg1"/>
                </a:solidFill>
              </a:rPr>
              <a:t>СКОРАЯ ПОМОЩЬ</a:t>
            </a:r>
          </a:p>
        </p:txBody>
      </p:sp>
      <p:sp>
        <p:nvSpPr>
          <p:cNvPr id="11" name="TextBox 10">
            <a:extLst>
              <a:ext uri="{FF2B5EF4-FFF2-40B4-BE49-F238E27FC236}">
                <a16:creationId xmlns:a16="http://schemas.microsoft.com/office/drawing/2014/main" id="{B47D8472-ECF0-8230-D8DA-EC99E985737A}"/>
              </a:ext>
            </a:extLst>
          </p:cNvPr>
          <p:cNvSpPr txBox="1"/>
          <p:nvPr/>
        </p:nvSpPr>
        <p:spPr>
          <a:xfrm rot="5400000">
            <a:off x="10250592" y="4404326"/>
            <a:ext cx="3536224" cy="153888"/>
          </a:xfrm>
          <a:prstGeom prst="rect">
            <a:avLst/>
          </a:prstGeom>
          <a:solidFill>
            <a:srgbClr val="FFFFFF"/>
          </a:solidFill>
        </p:spPr>
        <p:txBody>
          <a:bodyPr wrap="none" lIns="0" tIns="0" rIns="0" bIns="0" rtlCol="0">
            <a:spAutoFit/>
          </a:bodyPr>
          <a:lstStyle/>
          <a:p>
            <a:r>
              <a:rPr lang="ru-RU" sz="1000" dirty="0">
                <a:solidFill>
                  <a:srgbClr val="00B0F0"/>
                </a:solidFill>
                <a:latin typeface="Cambria" panose="02040503050406030204" pitchFamily="18" charset="0"/>
                <a:ea typeface="Cambria" panose="02040503050406030204" pitchFamily="18" charset="0"/>
              </a:rPr>
              <a:t>Коммуникация между местом происшествия и учреждением</a:t>
            </a:r>
          </a:p>
        </p:txBody>
      </p:sp>
      <p:sp>
        <p:nvSpPr>
          <p:cNvPr id="12" name="TextBox 11">
            <a:extLst>
              <a:ext uri="{FF2B5EF4-FFF2-40B4-BE49-F238E27FC236}">
                <a16:creationId xmlns:a16="http://schemas.microsoft.com/office/drawing/2014/main" id="{2BFBF44A-CC99-7228-6D99-74FDA887EA51}"/>
              </a:ext>
            </a:extLst>
          </p:cNvPr>
          <p:cNvSpPr txBox="1"/>
          <p:nvPr/>
        </p:nvSpPr>
        <p:spPr>
          <a:xfrm>
            <a:off x="8480439" y="2921538"/>
            <a:ext cx="551090" cy="153888"/>
          </a:xfrm>
          <a:prstGeom prst="rect">
            <a:avLst/>
          </a:prstGeom>
          <a:solidFill>
            <a:schemeClr val="bg1"/>
          </a:solidFill>
        </p:spPr>
        <p:txBody>
          <a:bodyPr wrap="square" lIns="0" tIns="0" rIns="0" bIns="0" rtlCol="0">
            <a:spAutoFit/>
          </a:bodyPr>
          <a:lstStyle/>
          <a:p>
            <a:pPr algn="ctr"/>
            <a:r>
              <a:rPr lang="ru-RU" sz="500" dirty="0">
                <a:solidFill>
                  <a:srgbClr val="B6CA51"/>
                </a:solidFill>
              </a:rPr>
              <a:t>ТЕХНОЛОГИИ СВЯЗИ</a:t>
            </a:r>
          </a:p>
        </p:txBody>
      </p:sp>
      <p:sp>
        <p:nvSpPr>
          <p:cNvPr id="13" name="TextBox 12">
            <a:extLst>
              <a:ext uri="{FF2B5EF4-FFF2-40B4-BE49-F238E27FC236}">
                <a16:creationId xmlns:a16="http://schemas.microsoft.com/office/drawing/2014/main" id="{3A7A0771-FB2A-09AC-E8AB-A093C5C61FDC}"/>
              </a:ext>
            </a:extLst>
          </p:cNvPr>
          <p:cNvSpPr txBox="1"/>
          <p:nvPr/>
        </p:nvSpPr>
        <p:spPr>
          <a:xfrm>
            <a:off x="9186861" y="2419968"/>
            <a:ext cx="292641" cy="76944"/>
          </a:xfrm>
          <a:prstGeom prst="rect">
            <a:avLst/>
          </a:prstGeom>
          <a:solidFill>
            <a:schemeClr val="bg1"/>
          </a:solidFill>
        </p:spPr>
        <p:txBody>
          <a:bodyPr wrap="square" lIns="0" tIns="0" rIns="0" bIns="0" rtlCol="0">
            <a:spAutoFit/>
          </a:bodyPr>
          <a:lstStyle/>
          <a:p>
            <a:pPr algn="ctr"/>
            <a:r>
              <a:rPr lang="ru-RU" sz="500" dirty="0">
                <a:solidFill>
                  <a:srgbClr val="B6CA51"/>
                </a:solidFill>
              </a:rPr>
              <a:t>ГРАФИК</a:t>
            </a:r>
          </a:p>
        </p:txBody>
      </p:sp>
      <p:sp>
        <p:nvSpPr>
          <p:cNvPr id="14" name="TextBox 13">
            <a:extLst>
              <a:ext uri="{FF2B5EF4-FFF2-40B4-BE49-F238E27FC236}">
                <a16:creationId xmlns:a16="http://schemas.microsoft.com/office/drawing/2014/main" id="{CA1E9F2F-C601-AE67-D867-4C0EF88DFE96}"/>
              </a:ext>
            </a:extLst>
          </p:cNvPr>
          <p:cNvSpPr txBox="1"/>
          <p:nvPr/>
        </p:nvSpPr>
        <p:spPr>
          <a:xfrm>
            <a:off x="9802796" y="2146998"/>
            <a:ext cx="374667" cy="76944"/>
          </a:xfrm>
          <a:prstGeom prst="rect">
            <a:avLst/>
          </a:prstGeom>
          <a:solidFill>
            <a:schemeClr val="bg1"/>
          </a:solidFill>
        </p:spPr>
        <p:txBody>
          <a:bodyPr wrap="square" lIns="0" tIns="0" rIns="0" bIns="0" rtlCol="0">
            <a:spAutoFit/>
          </a:bodyPr>
          <a:lstStyle/>
          <a:p>
            <a:pPr algn="ctr"/>
            <a:r>
              <a:rPr lang="ru-RU" sz="500" dirty="0">
                <a:solidFill>
                  <a:srgbClr val="B6CA51"/>
                </a:solidFill>
              </a:rPr>
              <a:t>ПРОТОКОЛ</a:t>
            </a:r>
          </a:p>
        </p:txBody>
      </p:sp>
      <p:sp>
        <p:nvSpPr>
          <p:cNvPr id="15" name="TextBox 14">
            <a:extLst>
              <a:ext uri="{FF2B5EF4-FFF2-40B4-BE49-F238E27FC236}">
                <a16:creationId xmlns:a16="http://schemas.microsoft.com/office/drawing/2014/main" id="{37869C93-8623-0A09-CAA2-05B73E02E67F}"/>
              </a:ext>
            </a:extLst>
          </p:cNvPr>
          <p:cNvSpPr txBox="1"/>
          <p:nvPr/>
        </p:nvSpPr>
        <p:spPr>
          <a:xfrm>
            <a:off x="10449286" y="2636214"/>
            <a:ext cx="434254" cy="153888"/>
          </a:xfrm>
          <a:prstGeom prst="rect">
            <a:avLst/>
          </a:prstGeom>
          <a:solidFill>
            <a:schemeClr val="bg1"/>
          </a:solidFill>
        </p:spPr>
        <p:txBody>
          <a:bodyPr wrap="square" lIns="0" tIns="0" rIns="0" bIns="0" rtlCol="0">
            <a:spAutoFit/>
          </a:bodyPr>
          <a:lstStyle/>
          <a:p>
            <a:pPr algn="ctr"/>
            <a:r>
              <a:rPr lang="ru-RU" sz="500" dirty="0">
                <a:solidFill>
                  <a:srgbClr val="B6CA51"/>
                </a:solidFill>
              </a:rPr>
              <a:t>ТРАНСПОРТНАЯ АПТЕЧКА</a:t>
            </a:r>
          </a:p>
        </p:txBody>
      </p:sp>
    </p:spTree>
    <p:extLst>
      <p:ext uri="{BB962C8B-B14F-4D97-AF65-F5344CB8AC3E}">
        <p14:creationId xmlns:p14="http://schemas.microsoft.com/office/powerpoint/2010/main" val="141782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73DF0-AAC2-4DE6-838F-F35375AA7666}"/>
              </a:ext>
            </a:extLst>
          </p:cNvPr>
          <p:cNvSpPr>
            <a:spLocks noGrp="1"/>
          </p:cNvSpPr>
          <p:nvPr>
            <p:ph type="title"/>
          </p:nvPr>
        </p:nvSpPr>
        <p:spPr>
          <a:xfrm>
            <a:off x="476676" y="449552"/>
            <a:ext cx="10515600" cy="1325563"/>
          </a:xfrm>
        </p:spPr>
        <p:txBody>
          <a:bodyPr>
            <a:normAutofit/>
          </a:bodyPr>
          <a:lstStyle/>
          <a:p>
            <a:r>
              <a:rPr lang="ru-RU" sz="4000">
                <a:solidFill>
                  <a:srgbClr val="1F3864"/>
                </a:solidFill>
              </a:rPr>
              <a:t>Передача</a:t>
            </a:r>
          </a:p>
        </p:txBody>
      </p:sp>
      <p:sp>
        <p:nvSpPr>
          <p:cNvPr id="3" name="Content Placeholder 2">
            <a:extLst>
              <a:ext uri="{FF2B5EF4-FFF2-40B4-BE49-F238E27FC236}">
                <a16:creationId xmlns:a16="http://schemas.microsoft.com/office/drawing/2014/main" id="{D8207C82-BF29-4768-AED2-FF989482D9A2}"/>
              </a:ext>
            </a:extLst>
          </p:cNvPr>
          <p:cNvSpPr>
            <a:spLocks noGrp="1"/>
          </p:cNvSpPr>
          <p:nvPr>
            <p:ph idx="1"/>
          </p:nvPr>
        </p:nvSpPr>
        <p:spPr>
          <a:xfrm>
            <a:off x="571269" y="1662129"/>
            <a:ext cx="7359186" cy="4351338"/>
          </a:xfrm>
        </p:spPr>
        <p:txBody>
          <a:bodyPr vert="horz" lIns="91440" tIns="45720" rIns="91440" bIns="45720" rtlCol="0" anchor="ctr">
            <a:normAutofit/>
          </a:bodyPr>
          <a:lstStyle/>
          <a:p>
            <a:r>
              <a:rPr lang="ru-RU" sz="2400" dirty="0">
                <a:latin typeface="Source Sans Pro"/>
                <a:ea typeface="Source Sans Pro"/>
                <a:cs typeface="Roboto"/>
              </a:rPr>
              <a:t>Официальная передача должна осуществляться каждый раз, когда пациент передается для лечения новому поставщику медицинских услуг</a:t>
            </a:r>
          </a:p>
          <a:p>
            <a:endParaRPr lang="en-US" sz="2400" dirty="0"/>
          </a:p>
          <a:p>
            <a:pPr lvl="1">
              <a:buFont typeface="Wingdings" panose="05000000000000000000" pitchFamily="2" charset="2"/>
              <a:buChar char="ü"/>
            </a:pPr>
            <a:r>
              <a:rPr lang="ru-RU" sz="2200" dirty="0">
                <a:latin typeface="Source Sans Pro"/>
                <a:ea typeface="Source Sans Pro"/>
                <a:cs typeface="Roboto"/>
              </a:rPr>
              <a:t>Также между поставщиками медицинских услуг в пределах одного учреждения</a:t>
            </a:r>
          </a:p>
          <a:p>
            <a:pPr lvl="1">
              <a:buFont typeface="Wingdings" panose="05000000000000000000" pitchFamily="2" charset="2"/>
              <a:buChar char="ü"/>
            </a:pPr>
            <a:r>
              <a:rPr lang="ru-RU" sz="2200" dirty="0">
                <a:latin typeface="Source Sans Pro"/>
                <a:ea typeface="Source Sans Pro"/>
                <a:cs typeface="Roboto"/>
              </a:rPr>
              <a:t>Поставщикам транспортных услуг или от них</a:t>
            </a:r>
          </a:p>
          <a:p>
            <a:pPr lvl="1">
              <a:buFont typeface="Wingdings" panose="05000000000000000000" pitchFamily="2" charset="2"/>
              <a:buChar char="ü"/>
            </a:pPr>
            <a:r>
              <a:rPr lang="ru-RU" sz="2200" dirty="0">
                <a:latin typeface="Source Sans Pro"/>
                <a:ea typeface="Source Sans Pro"/>
                <a:cs typeface="Roboto"/>
              </a:rPr>
              <a:t>Дистанционно от отправляющего учреждения принимающему учреждению</a:t>
            </a:r>
          </a:p>
          <a:p>
            <a:endParaRPr lang="en-US" sz="2400" dirty="0"/>
          </a:p>
          <a:p>
            <a:r>
              <a:rPr lang="ru-RU" sz="2400" dirty="0">
                <a:latin typeface="Source Sans Pro"/>
                <a:ea typeface="Source Sans Pro"/>
                <a:cs typeface="Roboto"/>
              </a:rPr>
              <a:t>Устный и письменный отчет для каждого пациента</a:t>
            </a:r>
          </a:p>
        </p:txBody>
      </p:sp>
      <p:grpSp>
        <p:nvGrpSpPr>
          <p:cNvPr id="9" name="Групувати 8">
            <a:extLst>
              <a:ext uri="{FF2B5EF4-FFF2-40B4-BE49-F238E27FC236}">
                <a16:creationId xmlns:a16="http://schemas.microsoft.com/office/drawing/2014/main" id="{2FB22E25-847A-6149-7B33-B4A428DDECF2}"/>
              </a:ext>
            </a:extLst>
          </p:cNvPr>
          <p:cNvGrpSpPr/>
          <p:nvPr/>
        </p:nvGrpSpPr>
        <p:grpSpPr>
          <a:xfrm>
            <a:off x="7930455" y="2112026"/>
            <a:ext cx="3627779" cy="2903544"/>
            <a:chOff x="7930455" y="2112026"/>
            <a:chExt cx="3627779" cy="2903544"/>
          </a:xfrm>
        </p:grpSpPr>
        <p:grpSp>
          <p:nvGrpSpPr>
            <p:cNvPr id="4" name="Group 3">
              <a:extLst>
                <a:ext uri="{FF2B5EF4-FFF2-40B4-BE49-F238E27FC236}">
                  <a16:creationId xmlns:a16="http://schemas.microsoft.com/office/drawing/2014/main" id="{FA973833-B244-DC9F-9034-32D6A270D32D}"/>
                </a:ext>
              </a:extLst>
            </p:cNvPr>
            <p:cNvGrpSpPr/>
            <p:nvPr/>
          </p:nvGrpSpPr>
          <p:grpSpPr>
            <a:xfrm>
              <a:off x="7930455" y="2112026"/>
              <a:ext cx="3627779" cy="2903544"/>
              <a:chOff x="5353939" y="3436883"/>
              <a:chExt cx="4431192" cy="3167347"/>
            </a:xfrm>
          </p:grpSpPr>
          <p:pic>
            <p:nvPicPr>
              <p:cNvPr id="5" name="Picture 4">
                <a:extLst>
                  <a:ext uri="{FF2B5EF4-FFF2-40B4-BE49-F238E27FC236}">
                    <a16:creationId xmlns:a16="http://schemas.microsoft.com/office/drawing/2014/main" id="{573833E5-A119-F887-5757-3CCF6EADD51C}"/>
                  </a:ext>
                </a:extLst>
              </p:cNvPr>
              <p:cNvPicPr>
                <a:picLocks noChangeAspect="1"/>
              </p:cNvPicPr>
              <p:nvPr/>
            </p:nvPicPr>
            <p:blipFill>
              <a:blip r:embed="rId3"/>
              <a:stretch>
                <a:fillRect/>
              </a:stretch>
            </p:blipFill>
            <p:spPr>
              <a:xfrm>
                <a:off x="5353939" y="3505200"/>
                <a:ext cx="4431192" cy="3099030"/>
              </a:xfrm>
              <a:prstGeom prst="rect">
                <a:avLst/>
              </a:prstGeom>
            </p:spPr>
          </p:pic>
          <p:sp>
            <p:nvSpPr>
              <p:cNvPr id="6" name="Freeform 5">
                <a:extLst>
                  <a:ext uri="{FF2B5EF4-FFF2-40B4-BE49-F238E27FC236}">
                    <a16:creationId xmlns:a16="http://schemas.microsoft.com/office/drawing/2014/main" id="{1FDFC92A-A5D9-143D-9607-56DBF5D49146}"/>
                  </a:ext>
                </a:extLst>
              </p:cNvPr>
              <p:cNvSpPr/>
              <p:nvPr/>
            </p:nvSpPr>
            <p:spPr>
              <a:xfrm>
                <a:off x="7735614" y="3436883"/>
                <a:ext cx="767255" cy="441434"/>
              </a:xfrm>
              <a:custGeom>
                <a:avLst/>
                <a:gdLst>
                  <a:gd name="connsiteX0" fmla="*/ 483476 w 767255"/>
                  <a:gd name="connsiteY0" fmla="*/ 84083 h 441434"/>
                  <a:gd name="connsiteX1" fmla="*/ 399393 w 767255"/>
                  <a:gd name="connsiteY1" fmla="*/ 52551 h 441434"/>
                  <a:gd name="connsiteX2" fmla="*/ 294289 w 767255"/>
                  <a:gd name="connsiteY2" fmla="*/ 10510 h 441434"/>
                  <a:gd name="connsiteX3" fmla="*/ 147145 w 767255"/>
                  <a:gd name="connsiteY3" fmla="*/ 0 h 441434"/>
                  <a:gd name="connsiteX4" fmla="*/ 10510 w 767255"/>
                  <a:gd name="connsiteY4" fmla="*/ 10510 h 441434"/>
                  <a:gd name="connsiteX5" fmla="*/ 0 w 767255"/>
                  <a:gd name="connsiteY5" fmla="*/ 42041 h 441434"/>
                  <a:gd name="connsiteX6" fmla="*/ 10510 w 767255"/>
                  <a:gd name="connsiteY6" fmla="*/ 105103 h 441434"/>
                  <a:gd name="connsiteX7" fmla="*/ 63062 w 767255"/>
                  <a:gd name="connsiteY7" fmla="*/ 147145 h 441434"/>
                  <a:gd name="connsiteX8" fmla="*/ 94593 w 767255"/>
                  <a:gd name="connsiteY8" fmla="*/ 168165 h 441434"/>
                  <a:gd name="connsiteX9" fmla="*/ 136634 w 767255"/>
                  <a:gd name="connsiteY9" fmla="*/ 178676 h 441434"/>
                  <a:gd name="connsiteX10" fmla="*/ 168165 w 767255"/>
                  <a:gd name="connsiteY10" fmla="*/ 189186 h 441434"/>
                  <a:gd name="connsiteX11" fmla="*/ 220717 w 767255"/>
                  <a:gd name="connsiteY11" fmla="*/ 241738 h 441434"/>
                  <a:gd name="connsiteX12" fmla="*/ 241738 w 767255"/>
                  <a:gd name="connsiteY12" fmla="*/ 273269 h 441434"/>
                  <a:gd name="connsiteX13" fmla="*/ 273269 w 767255"/>
                  <a:gd name="connsiteY13" fmla="*/ 304800 h 441434"/>
                  <a:gd name="connsiteX14" fmla="*/ 315310 w 767255"/>
                  <a:gd name="connsiteY14" fmla="*/ 367862 h 441434"/>
                  <a:gd name="connsiteX15" fmla="*/ 378372 w 767255"/>
                  <a:gd name="connsiteY15" fmla="*/ 388883 h 441434"/>
                  <a:gd name="connsiteX16" fmla="*/ 525517 w 767255"/>
                  <a:gd name="connsiteY16" fmla="*/ 430924 h 441434"/>
                  <a:gd name="connsiteX17" fmla="*/ 599089 w 767255"/>
                  <a:gd name="connsiteY17" fmla="*/ 441434 h 441434"/>
                  <a:gd name="connsiteX18" fmla="*/ 725214 w 767255"/>
                  <a:gd name="connsiteY18" fmla="*/ 430924 h 441434"/>
                  <a:gd name="connsiteX19" fmla="*/ 735724 w 767255"/>
                  <a:gd name="connsiteY19" fmla="*/ 399393 h 441434"/>
                  <a:gd name="connsiteX20" fmla="*/ 767255 w 767255"/>
                  <a:gd name="connsiteY20" fmla="*/ 378372 h 441434"/>
                  <a:gd name="connsiteX21" fmla="*/ 756745 w 767255"/>
                  <a:gd name="connsiteY21" fmla="*/ 294289 h 441434"/>
                  <a:gd name="connsiteX22" fmla="*/ 714703 w 767255"/>
                  <a:gd name="connsiteY22" fmla="*/ 231227 h 441434"/>
                  <a:gd name="connsiteX23" fmla="*/ 693683 w 767255"/>
                  <a:gd name="connsiteY23" fmla="*/ 199696 h 441434"/>
                  <a:gd name="connsiteX24" fmla="*/ 672662 w 767255"/>
                  <a:gd name="connsiteY24" fmla="*/ 168165 h 441434"/>
                  <a:gd name="connsiteX25" fmla="*/ 651641 w 767255"/>
                  <a:gd name="connsiteY25" fmla="*/ 136634 h 441434"/>
                  <a:gd name="connsiteX26" fmla="*/ 620110 w 767255"/>
                  <a:gd name="connsiteY26" fmla="*/ 73572 h 441434"/>
                  <a:gd name="connsiteX27" fmla="*/ 557048 w 767255"/>
                  <a:gd name="connsiteY27" fmla="*/ 31531 h 441434"/>
                  <a:gd name="connsiteX28" fmla="*/ 399393 w 767255"/>
                  <a:gd name="connsiteY28" fmla="*/ 42041 h 4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7255" h="441434">
                    <a:moveTo>
                      <a:pt x="483476" y="84083"/>
                    </a:moveTo>
                    <a:cubicBezTo>
                      <a:pt x="455448" y="73572"/>
                      <a:pt x="427024" y="64064"/>
                      <a:pt x="399393" y="52551"/>
                    </a:cubicBezTo>
                    <a:cubicBezTo>
                      <a:pt x="364405" y="37972"/>
                      <a:pt x="334212" y="13362"/>
                      <a:pt x="294289" y="10510"/>
                    </a:cubicBezTo>
                    <a:lnTo>
                      <a:pt x="147145" y="0"/>
                    </a:lnTo>
                    <a:cubicBezTo>
                      <a:pt x="101600" y="3503"/>
                      <a:pt x="54432" y="-2039"/>
                      <a:pt x="10510" y="10510"/>
                    </a:cubicBezTo>
                    <a:cubicBezTo>
                      <a:pt x="-143" y="13554"/>
                      <a:pt x="0" y="30962"/>
                      <a:pt x="0" y="42041"/>
                    </a:cubicBezTo>
                    <a:cubicBezTo>
                      <a:pt x="0" y="63352"/>
                      <a:pt x="3771" y="84886"/>
                      <a:pt x="10510" y="105103"/>
                    </a:cubicBezTo>
                    <a:cubicBezTo>
                      <a:pt x="24684" y="147624"/>
                      <a:pt x="30943" y="131086"/>
                      <a:pt x="63062" y="147145"/>
                    </a:cubicBezTo>
                    <a:cubicBezTo>
                      <a:pt x="74360" y="152794"/>
                      <a:pt x="82983" y="163189"/>
                      <a:pt x="94593" y="168165"/>
                    </a:cubicBezTo>
                    <a:cubicBezTo>
                      <a:pt x="107870" y="173855"/>
                      <a:pt x="122745" y="174708"/>
                      <a:pt x="136634" y="178676"/>
                    </a:cubicBezTo>
                    <a:cubicBezTo>
                      <a:pt x="147287" y="181720"/>
                      <a:pt x="157655" y="185683"/>
                      <a:pt x="168165" y="189186"/>
                    </a:cubicBezTo>
                    <a:cubicBezTo>
                      <a:pt x="224221" y="273269"/>
                      <a:pt x="150648" y="171669"/>
                      <a:pt x="220717" y="241738"/>
                    </a:cubicBezTo>
                    <a:cubicBezTo>
                      <a:pt x="229649" y="250670"/>
                      <a:pt x="233651" y="263565"/>
                      <a:pt x="241738" y="273269"/>
                    </a:cubicBezTo>
                    <a:cubicBezTo>
                      <a:pt x="251254" y="284688"/>
                      <a:pt x="262759" y="294290"/>
                      <a:pt x="273269" y="304800"/>
                    </a:cubicBezTo>
                    <a:cubicBezTo>
                      <a:pt x="283145" y="334428"/>
                      <a:pt x="283102" y="349969"/>
                      <a:pt x="315310" y="367862"/>
                    </a:cubicBezTo>
                    <a:cubicBezTo>
                      <a:pt x="334679" y="378623"/>
                      <a:pt x="357351" y="381876"/>
                      <a:pt x="378372" y="388883"/>
                    </a:cubicBezTo>
                    <a:cubicBezTo>
                      <a:pt x="425237" y="404505"/>
                      <a:pt x="477169" y="424017"/>
                      <a:pt x="525517" y="430924"/>
                    </a:cubicBezTo>
                    <a:lnTo>
                      <a:pt x="599089" y="441434"/>
                    </a:lnTo>
                    <a:cubicBezTo>
                      <a:pt x="641131" y="437931"/>
                      <a:pt x="684892" y="443331"/>
                      <a:pt x="725214" y="430924"/>
                    </a:cubicBezTo>
                    <a:cubicBezTo>
                      <a:pt x="735803" y="427666"/>
                      <a:pt x="728803" y="408044"/>
                      <a:pt x="735724" y="399393"/>
                    </a:cubicBezTo>
                    <a:cubicBezTo>
                      <a:pt x="743615" y="389529"/>
                      <a:pt x="756745" y="385379"/>
                      <a:pt x="767255" y="378372"/>
                    </a:cubicBezTo>
                    <a:cubicBezTo>
                      <a:pt x="763752" y="350344"/>
                      <a:pt x="766245" y="320889"/>
                      <a:pt x="756745" y="294289"/>
                    </a:cubicBezTo>
                    <a:cubicBezTo>
                      <a:pt x="748248" y="270497"/>
                      <a:pt x="728717" y="252248"/>
                      <a:pt x="714703" y="231227"/>
                    </a:cubicBezTo>
                    <a:lnTo>
                      <a:pt x="693683" y="199696"/>
                    </a:lnTo>
                    <a:lnTo>
                      <a:pt x="672662" y="168165"/>
                    </a:lnTo>
                    <a:lnTo>
                      <a:pt x="651641" y="136634"/>
                    </a:lnTo>
                    <a:cubicBezTo>
                      <a:pt x="644144" y="114142"/>
                      <a:pt x="639287" y="90352"/>
                      <a:pt x="620110" y="73572"/>
                    </a:cubicBezTo>
                    <a:cubicBezTo>
                      <a:pt x="601097" y="56936"/>
                      <a:pt x="557048" y="31531"/>
                      <a:pt x="557048" y="31531"/>
                    </a:cubicBezTo>
                    <a:lnTo>
                      <a:pt x="399393" y="42041"/>
                    </a:lnTo>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56651342-FA01-5966-9E59-75D54E86738B}"/>
                </a:ext>
              </a:extLst>
            </p:cNvPr>
            <p:cNvSpPr txBox="1"/>
            <p:nvPr/>
          </p:nvSpPr>
          <p:spPr>
            <a:xfrm>
              <a:off x="10228511" y="2234416"/>
              <a:ext cx="1329723" cy="338554"/>
            </a:xfrm>
            <a:prstGeom prst="rect">
              <a:avLst/>
            </a:prstGeom>
            <a:solidFill>
              <a:schemeClr val="bg1"/>
            </a:solidFill>
          </p:spPr>
          <p:txBody>
            <a:bodyPr wrap="square" rtlCol="0">
              <a:spAutoFit/>
            </a:bodyPr>
            <a:lstStyle/>
            <a:p>
              <a:r>
                <a:rPr lang="ru-RU" sz="1600" b="1" dirty="0">
                  <a:solidFill>
                    <a:srgbClr val="FF0000"/>
                  </a:solidFill>
                </a:rPr>
                <a:t>ПОСТАВЩИК</a:t>
              </a:r>
            </a:p>
          </p:txBody>
        </p:sp>
        <p:sp>
          <p:nvSpPr>
            <p:cNvPr id="8" name="TextBox 7">
              <a:extLst>
                <a:ext uri="{FF2B5EF4-FFF2-40B4-BE49-F238E27FC236}">
                  <a16:creationId xmlns:a16="http://schemas.microsoft.com/office/drawing/2014/main" id="{8F2E3D1D-2696-7816-2CDA-25B2B37453F3}"/>
                </a:ext>
              </a:extLst>
            </p:cNvPr>
            <p:cNvSpPr txBox="1"/>
            <p:nvPr/>
          </p:nvSpPr>
          <p:spPr>
            <a:xfrm>
              <a:off x="8999214" y="2918738"/>
              <a:ext cx="1195170" cy="338554"/>
            </a:xfrm>
            <a:prstGeom prst="rect">
              <a:avLst/>
            </a:prstGeom>
            <a:solidFill>
              <a:schemeClr val="bg1"/>
            </a:solidFill>
          </p:spPr>
          <p:txBody>
            <a:bodyPr wrap="square" rtlCol="0">
              <a:spAutoFit/>
            </a:bodyPr>
            <a:lstStyle/>
            <a:p>
              <a:pPr algn="ctr"/>
              <a:r>
                <a:rPr lang="ru-RU" sz="1600" b="1" dirty="0">
                  <a:solidFill>
                    <a:srgbClr val="00B0F0"/>
                  </a:solidFill>
                </a:rPr>
                <a:t>Передача</a:t>
              </a:r>
            </a:p>
          </p:txBody>
        </p:sp>
      </p:grpSp>
    </p:spTree>
    <p:extLst>
      <p:ext uri="{BB962C8B-B14F-4D97-AF65-F5344CB8AC3E}">
        <p14:creationId xmlns:p14="http://schemas.microsoft.com/office/powerpoint/2010/main" val="1335693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48F63-8AE8-47C6-8299-C58B20A39CFA}"/>
              </a:ext>
            </a:extLst>
          </p:cNvPr>
          <p:cNvSpPr>
            <a:spLocks noGrp="1"/>
          </p:cNvSpPr>
          <p:nvPr>
            <p:ph type="title"/>
          </p:nvPr>
        </p:nvSpPr>
        <p:spPr/>
        <p:txBody>
          <a:bodyPr>
            <a:normAutofit/>
          </a:bodyPr>
          <a:lstStyle/>
          <a:p>
            <a:r>
              <a:rPr lang="ru-RU" sz="4000">
                <a:solidFill>
                  <a:srgbClr val="1F3864"/>
                </a:solidFill>
              </a:rPr>
              <a:t>Передача: Что такое SBAR?</a:t>
            </a:r>
          </a:p>
        </p:txBody>
      </p:sp>
      <p:sp>
        <p:nvSpPr>
          <p:cNvPr id="3" name="Content Placeholder 2">
            <a:extLst>
              <a:ext uri="{FF2B5EF4-FFF2-40B4-BE49-F238E27FC236}">
                <a16:creationId xmlns:a16="http://schemas.microsoft.com/office/drawing/2014/main" id="{063C270E-EA9D-423F-A361-205953C3AC5D}"/>
              </a:ext>
            </a:extLst>
          </p:cNvPr>
          <p:cNvSpPr>
            <a:spLocks noGrp="1"/>
          </p:cNvSpPr>
          <p:nvPr>
            <p:ph idx="1"/>
          </p:nvPr>
        </p:nvSpPr>
        <p:spPr>
          <a:xfrm>
            <a:off x="838200" y="1690688"/>
            <a:ext cx="10515600" cy="4351338"/>
          </a:xfrm>
        </p:spPr>
        <p:txBody>
          <a:bodyPr vert="horz" lIns="91440" tIns="45720" rIns="91440" bIns="45720" rtlCol="0" anchor="ctr">
            <a:noAutofit/>
          </a:bodyPr>
          <a:lstStyle/>
          <a:p>
            <a:pPr>
              <a:lnSpc>
                <a:spcPct val="120000"/>
              </a:lnSpc>
              <a:defRPr/>
            </a:pPr>
            <a:r>
              <a:rPr lang="ru-RU" sz="2400" dirty="0">
                <a:latin typeface="Source Sans Pro"/>
                <a:ea typeface="Source Sans Pro"/>
                <a:cs typeface="Roboto"/>
              </a:rPr>
              <a:t>SBAR – это структурированный метод передачи важной информации между поставщиками медицинских услуг</a:t>
            </a:r>
          </a:p>
          <a:p>
            <a:pPr>
              <a:lnSpc>
                <a:spcPct val="120000"/>
              </a:lnSpc>
              <a:defRPr/>
            </a:pPr>
            <a:r>
              <a:rPr lang="ru-RU" sz="2400" dirty="0">
                <a:latin typeface="Source Sans Pro"/>
                <a:ea typeface="Source Sans Pro"/>
                <a:cs typeface="Roboto"/>
              </a:rPr>
              <a:t>SBAR улучшает коммуникацию между поставщиками медицинских услуг и повышает безопасность пациентов</a:t>
            </a:r>
          </a:p>
          <a:p>
            <a:pPr>
              <a:lnSpc>
                <a:spcPct val="120000"/>
              </a:lnSpc>
              <a:defRPr/>
            </a:pPr>
            <a:r>
              <a:rPr lang="ru-RU" sz="2400" b="1" dirty="0">
                <a:latin typeface="Source Sans Pro"/>
                <a:ea typeface="Source Sans Pro"/>
                <a:cs typeface="Roboto"/>
              </a:rPr>
              <a:t> </a:t>
            </a:r>
            <a:r>
              <a:rPr lang="ru-RU" sz="2400" dirty="0">
                <a:latin typeface="Source Sans Pro"/>
                <a:ea typeface="Source Sans Pro"/>
                <a:cs typeface="Roboto"/>
              </a:rPr>
              <a:t>SBAR состоит из </a:t>
            </a:r>
            <a:r>
              <a:rPr lang="ru-RU" sz="2400" b="1" dirty="0">
                <a:latin typeface="Source Sans Pro"/>
                <a:ea typeface="Source Sans Pro"/>
                <a:cs typeface="Roboto"/>
              </a:rPr>
              <a:t>4 этапов</a:t>
            </a:r>
          </a:p>
          <a:p>
            <a:pPr lvl="1">
              <a:lnSpc>
                <a:spcPct val="120000"/>
              </a:lnSpc>
              <a:defRPr/>
            </a:pPr>
            <a:r>
              <a:rPr lang="ru-RU" b="1" dirty="0">
                <a:solidFill>
                  <a:schemeClr val="accent2"/>
                </a:solidFill>
                <a:latin typeface="Source Sans Pro"/>
                <a:ea typeface="Source Sans Pro"/>
                <a:cs typeface="Roboto"/>
              </a:rPr>
              <a:t>S</a:t>
            </a:r>
            <a:r>
              <a:rPr lang="ru-RU" dirty="0">
                <a:latin typeface="Source Sans Pro"/>
                <a:ea typeface="Source Sans Pro"/>
                <a:cs typeface="Roboto"/>
              </a:rPr>
              <a:t> - Ситуация</a:t>
            </a:r>
          </a:p>
          <a:p>
            <a:pPr lvl="1">
              <a:lnSpc>
                <a:spcPct val="120000"/>
              </a:lnSpc>
              <a:defRPr/>
            </a:pPr>
            <a:r>
              <a:rPr lang="ru-RU" b="1" dirty="0">
                <a:solidFill>
                  <a:schemeClr val="accent2"/>
                </a:solidFill>
                <a:latin typeface="Source Sans Pro"/>
                <a:ea typeface="Source Sans Pro"/>
                <a:cs typeface="Roboto"/>
              </a:rPr>
              <a:t>B</a:t>
            </a:r>
            <a:r>
              <a:rPr lang="ru-RU" dirty="0">
                <a:latin typeface="Source Sans Pro"/>
                <a:ea typeface="Source Sans Pro"/>
                <a:cs typeface="Roboto"/>
              </a:rPr>
              <a:t> - Общая информация</a:t>
            </a:r>
          </a:p>
          <a:p>
            <a:pPr lvl="1">
              <a:lnSpc>
                <a:spcPct val="120000"/>
              </a:lnSpc>
              <a:defRPr/>
            </a:pPr>
            <a:r>
              <a:rPr lang="ru-RU" b="1" dirty="0">
                <a:solidFill>
                  <a:schemeClr val="accent2"/>
                </a:solidFill>
                <a:latin typeface="Source Sans Pro"/>
                <a:ea typeface="Source Sans Pro"/>
                <a:cs typeface="Roboto"/>
              </a:rPr>
              <a:t>A</a:t>
            </a:r>
            <a:r>
              <a:rPr lang="ru-RU" dirty="0">
                <a:latin typeface="Source Sans Pro"/>
                <a:ea typeface="Source Sans Pro"/>
                <a:cs typeface="Roboto"/>
              </a:rPr>
              <a:t> - Оценка</a:t>
            </a:r>
          </a:p>
          <a:p>
            <a:pPr lvl="1">
              <a:lnSpc>
                <a:spcPct val="120000"/>
              </a:lnSpc>
              <a:defRPr/>
            </a:pPr>
            <a:r>
              <a:rPr lang="ru-RU" b="1" dirty="0">
                <a:solidFill>
                  <a:schemeClr val="accent2"/>
                </a:solidFill>
                <a:latin typeface="Source Sans Pro"/>
                <a:ea typeface="Source Sans Pro"/>
                <a:cs typeface="Roboto"/>
              </a:rPr>
              <a:t>R</a:t>
            </a:r>
            <a:r>
              <a:rPr lang="ru-RU" dirty="0">
                <a:latin typeface="Source Sans Pro"/>
                <a:ea typeface="Source Sans Pro"/>
                <a:cs typeface="Roboto"/>
              </a:rPr>
              <a:t> - Рекомендации</a:t>
            </a:r>
            <a:endParaRPr lang="en-US" sz="2400" dirty="0"/>
          </a:p>
        </p:txBody>
      </p:sp>
      <p:pic>
        <p:nvPicPr>
          <p:cNvPr id="4" name="Picture 4" descr="A picture containing text, clock&#10;&#10;Description automatically generated">
            <a:extLst>
              <a:ext uri="{FF2B5EF4-FFF2-40B4-BE49-F238E27FC236}">
                <a16:creationId xmlns:a16="http://schemas.microsoft.com/office/drawing/2014/main" id="{67DB7745-BD65-A11B-B077-C04453263A12}"/>
              </a:ext>
            </a:extLst>
          </p:cNvPr>
          <p:cNvPicPr>
            <a:picLocks noChangeAspect="1"/>
          </p:cNvPicPr>
          <p:nvPr/>
        </p:nvPicPr>
        <p:blipFill>
          <a:blip r:embed="rId3"/>
          <a:stretch>
            <a:fillRect/>
          </a:stretch>
        </p:blipFill>
        <p:spPr>
          <a:xfrm>
            <a:off x="5914697" y="3506358"/>
            <a:ext cx="4030987" cy="2805542"/>
          </a:xfrm>
          <a:prstGeom prst="rect">
            <a:avLst/>
          </a:prstGeom>
        </p:spPr>
      </p:pic>
      <p:sp>
        <p:nvSpPr>
          <p:cNvPr id="5" name="TextBox 1">
            <a:extLst>
              <a:ext uri="{FF2B5EF4-FFF2-40B4-BE49-F238E27FC236}">
                <a16:creationId xmlns:a16="http://schemas.microsoft.com/office/drawing/2014/main" id="{2E77B26D-A3C9-428E-4886-FEFF39711B4B}"/>
              </a:ext>
            </a:extLst>
          </p:cNvPr>
          <p:cNvSpPr txBox="1"/>
          <p:nvPr/>
        </p:nvSpPr>
        <p:spPr>
          <a:xfrm>
            <a:off x="7137796" y="5946775"/>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050" b="1">
                <a:solidFill>
                  <a:srgbClr val="4D5156"/>
                </a:solidFill>
                <a:latin typeface="Arial"/>
              </a:rPr>
              <a:t>©</a:t>
            </a:r>
            <a:r>
              <a:rPr lang="ru-RU" sz="1100" b="1"/>
              <a:t>WHO/Laerdal Medical</a:t>
            </a:r>
          </a:p>
        </p:txBody>
      </p:sp>
    </p:spTree>
    <p:extLst>
      <p:ext uri="{BB962C8B-B14F-4D97-AF65-F5344CB8AC3E}">
        <p14:creationId xmlns:p14="http://schemas.microsoft.com/office/powerpoint/2010/main" val="2561230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E65AE-22F3-42E2-B1CF-5B6498DD87D7}"/>
              </a:ext>
            </a:extLst>
          </p:cNvPr>
          <p:cNvSpPr>
            <a:spLocks noGrp="1"/>
          </p:cNvSpPr>
          <p:nvPr>
            <p:ph type="title"/>
          </p:nvPr>
        </p:nvSpPr>
        <p:spPr/>
        <p:txBody>
          <a:bodyPr>
            <a:normAutofit/>
          </a:bodyPr>
          <a:lstStyle/>
          <a:p>
            <a:r>
              <a:rPr lang="ru-RU" sz="4000">
                <a:solidFill>
                  <a:srgbClr val="1F3864"/>
                </a:solidFill>
                <a:latin typeface="Source Sans Pro"/>
                <a:ea typeface="Source Sans Pro"/>
                <a:cs typeface="Roboto"/>
              </a:rPr>
              <a:t>Для чего используется формат SBAR?</a:t>
            </a:r>
          </a:p>
        </p:txBody>
      </p:sp>
      <p:sp>
        <p:nvSpPr>
          <p:cNvPr id="3" name="Content Placeholder 2">
            <a:extLst>
              <a:ext uri="{FF2B5EF4-FFF2-40B4-BE49-F238E27FC236}">
                <a16:creationId xmlns:a16="http://schemas.microsoft.com/office/drawing/2014/main" id="{98F4384B-4B02-4125-836F-F66FE08FE2EB}"/>
              </a:ext>
            </a:extLst>
          </p:cNvPr>
          <p:cNvSpPr>
            <a:spLocks noGrp="1"/>
          </p:cNvSpPr>
          <p:nvPr>
            <p:ph idx="1"/>
          </p:nvPr>
        </p:nvSpPr>
        <p:spPr/>
        <p:txBody>
          <a:bodyPr vert="horz" lIns="91440" tIns="45720" rIns="91440" bIns="45720" rtlCol="0" anchor="ctr">
            <a:normAutofit fontScale="92500"/>
          </a:bodyPr>
          <a:lstStyle/>
          <a:p>
            <a:r>
              <a:rPr lang="ru-RU" sz="2400" dirty="0">
                <a:latin typeface="Source Sans Pro"/>
                <a:ea typeface="Source Sans Pro"/>
                <a:cs typeface="Roboto"/>
              </a:rPr>
              <a:t>Чтобы уменьшить препятствия для эффективной коммуникации между представителями различных специальностей и разными уровнями персонала.  </a:t>
            </a:r>
          </a:p>
          <a:p>
            <a:endParaRPr lang="en-US" sz="2400" dirty="0"/>
          </a:p>
          <a:p>
            <a:r>
              <a:rPr lang="ru-RU" sz="2400" dirty="0">
                <a:latin typeface="Source Sans Pro"/>
                <a:ea typeface="Source Sans Pro"/>
                <a:cs typeface="Roboto"/>
              </a:rPr>
              <a:t>SBAR создает </a:t>
            </a:r>
            <a:r>
              <a:rPr lang="ru-RU" sz="2400" dirty="0">
                <a:solidFill>
                  <a:schemeClr val="accent2"/>
                </a:solidFill>
                <a:latin typeface="Source Sans Pro"/>
                <a:ea typeface="Source Sans Pro"/>
                <a:cs typeface="Roboto"/>
              </a:rPr>
              <a:t>общую ментальную модель</a:t>
            </a:r>
            <a:r>
              <a:rPr lang="ru-RU" sz="2400" dirty="0">
                <a:latin typeface="Source Sans Pro"/>
                <a:ea typeface="Source Sans Pro"/>
                <a:cs typeface="Roboto"/>
              </a:rPr>
              <a:t> для всех случаев и ситуаций, связанных с передачей пациента, а также для критического обмена информацией.</a:t>
            </a:r>
          </a:p>
          <a:p>
            <a:endParaRPr lang="en-US" sz="2400" dirty="0"/>
          </a:p>
          <a:p>
            <a:r>
              <a:rPr lang="ru-RU" sz="2400" dirty="0">
                <a:latin typeface="Source Sans Pro"/>
                <a:ea typeface="Source Sans Pro"/>
                <a:cs typeface="Roboto"/>
              </a:rPr>
              <a:t>SBAR – это </a:t>
            </a:r>
            <a:r>
              <a:rPr lang="ru-RU" sz="2400" dirty="0">
                <a:solidFill>
                  <a:schemeClr val="accent2"/>
                </a:solidFill>
                <a:latin typeface="Source Sans Pro"/>
                <a:ea typeface="Source Sans Pro"/>
                <a:cs typeface="Roboto"/>
              </a:rPr>
              <a:t>подсказка для запоминания</a:t>
            </a:r>
            <a:r>
              <a:rPr lang="ru-RU" sz="2400" dirty="0">
                <a:latin typeface="Source Sans Pro"/>
                <a:ea typeface="Source Sans Pro"/>
                <a:cs typeface="Roboto"/>
              </a:rPr>
              <a:t>; ее легко запомнить, и она способствует предварительной подготовке к коммуникации.</a:t>
            </a:r>
          </a:p>
          <a:p>
            <a:endParaRPr lang="en-US" sz="2400" dirty="0"/>
          </a:p>
          <a:p>
            <a:r>
              <a:rPr lang="ru-RU" sz="2400" dirty="0">
                <a:latin typeface="Source Sans Pro"/>
                <a:ea typeface="Source Sans Pro"/>
                <a:cs typeface="Roboto"/>
              </a:rPr>
              <a:t>SBAR снижает частоту пропущенных сообщений.</a:t>
            </a:r>
            <a:endParaRPr lang="en-US" sz="2400" dirty="0"/>
          </a:p>
        </p:txBody>
      </p:sp>
    </p:spTree>
    <p:extLst>
      <p:ext uri="{BB962C8B-B14F-4D97-AF65-F5344CB8AC3E}">
        <p14:creationId xmlns:p14="http://schemas.microsoft.com/office/powerpoint/2010/main" val="2314102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F35176C8D5024CA9622F560EAE4050" ma:contentTypeVersion="19" ma:contentTypeDescription="Create a new document." ma:contentTypeScope="" ma:versionID="96de119243ba25aa9a461726a47c21d5">
  <xsd:schema xmlns:xsd="http://www.w3.org/2001/XMLSchema" xmlns:xs="http://www.w3.org/2001/XMLSchema" xmlns:p="http://schemas.microsoft.com/office/2006/metadata/properties" xmlns:ns2="accad10c-5865-4bcb-8f28-1d0009a45af1" xmlns:ns3="543f9313-ce28-4745-b323-cbc217887a95" targetNamespace="http://schemas.microsoft.com/office/2006/metadata/properties" ma:root="true" ma:fieldsID="accab41711b38f067aadc3c0c3b15aa0" ns2:_="" ns3:_="">
    <xsd:import namespace="accad10c-5865-4bcb-8f28-1d0009a45af1"/>
    <xsd:import namespace="543f9313-ce28-4745-b323-cbc217887a9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cad10c-5865-4bcb-8f28-1d0009a45a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3f9313-ce28-4745-b323-cbc217887a9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4e306bd-47d7-441a-ab2a-e6d0020056b0}" ma:internalName="TaxCatchAll" ma:showField="CatchAllData" ma:web="543f9313-ce28-4745-b323-cbc217887a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ccad10c-5865-4bcb-8f28-1d0009a45af1">
      <Terms xmlns="http://schemas.microsoft.com/office/infopath/2007/PartnerControls"/>
    </lcf76f155ced4ddcb4097134ff3c332f>
    <TaxCatchAll xmlns="543f9313-ce28-4745-b323-cbc217887a95" xsi:nil="true"/>
    <SharedWithUsers xmlns="543f9313-ce28-4745-b323-cbc217887a95">
      <UserInfo>
        <DisplayName>DIANGO, Ken</DisplayName>
        <AccountId>200</AccountId>
        <AccountType/>
      </UserInfo>
    </SharedWithUsers>
  </documentManagement>
</p:properties>
</file>

<file path=customXml/itemProps1.xml><?xml version="1.0" encoding="utf-8"?>
<ds:datastoreItem xmlns:ds="http://schemas.openxmlformats.org/officeDocument/2006/customXml" ds:itemID="{478DA356-692A-45CA-9DFC-F6A616226C6C}">
  <ds:schemaRefs>
    <ds:schemaRef ds:uri="http://schemas.microsoft.com/office/2006/metadata/contentType"/>
    <ds:schemaRef ds:uri="http://schemas.microsoft.com/office/2006/metadata/properties/metaAttributes"/>
    <ds:schemaRef ds:uri="http://www.w3.org/2000/xmlns/"/>
    <ds:schemaRef ds:uri="http://www.w3.org/2001/XMLSchema"/>
    <ds:schemaRef ds:uri="accad10c-5865-4bcb-8f28-1d0009a45af1"/>
    <ds:schemaRef ds:uri="543f9313-ce28-4745-b323-cbc217887a95"/>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171D73-CC79-4868-A1B8-1A2C662C19C3}">
  <ds:schemaRefs>
    <ds:schemaRef ds:uri="http://schemas.microsoft.com/sharepoint/v3/contenttype/forms"/>
  </ds:schemaRefs>
</ds:datastoreItem>
</file>

<file path=customXml/itemProps3.xml><?xml version="1.0" encoding="utf-8"?>
<ds:datastoreItem xmlns:ds="http://schemas.openxmlformats.org/officeDocument/2006/customXml" ds:itemID="{1628CF26-232D-4423-BB83-934E37AE8D13}">
  <ds:schemaRefs>
    <ds:schemaRef ds:uri="http://schemas.microsoft.com/office/2006/metadata/properties"/>
    <ds:schemaRef ds:uri="http://www.w3.org/2000/xmlns/"/>
    <ds:schemaRef ds:uri="accad10c-5865-4bcb-8f28-1d0009a45af1"/>
    <ds:schemaRef ds:uri="http://schemas.microsoft.com/office/infopath/2007/PartnerControls"/>
    <ds:schemaRef ds:uri="543f9313-ce28-4745-b323-cbc217887a95"/>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TotalTime>131</TotalTime>
  <Words>4952</Words>
  <Application>Microsoft Office PowerPoint</Application>
  <PresentationFormat>Широкий екран</PresentationFormat>
  <Paragraphs>275</Paragraphs>
  <Slides>29</Slides>
  <Notes>29</Notes>
  <HiddenSlides>0</HiddenSlides>
  <MMClips>0</MMClips>
  <ScaleCrop>false</ScaleCrop>
  <HeadingPairs>
    <vt:vector size="6" baseType="variant">
      <vt:variant>
        <vt:lpstr>Використані шрифти</vt:lpstr>
      </vt:variant>
      <vt:variant>
        <vt:i4>5</vt:i4>
      </vt:variant>
      <vt:variant>
        <vt:lpstr>Тема</vt:lpstr>
      </vt:variant>
      <vt:variant>
        <vt:i4>2</vt:i4>
      </vt:variant>
      <vt:variant>
        <vt:lpstr>Заголовки слайдів</vt:lpstr>
      </vt:variant>
      <vt:variant>
        <vt:i4>29</vt:i4>
      </vt:variant>
    </vt:vector>
  </HeadingPairs>
  <TitlesOfParts>
    <vt:vector size="36" baseType="lpstr">
      <vt:lpstr>Arial</vt:lpstr>
      <vt:lpstr>Calibri</vt:lpstr>
      <vt:lpstr>Cambria</vt:lpstr>
      <vt:lpstr>Source Sans Pro</vt:lpstr>
      <vt:lpstr>Wingdings</vt:lpstr>
      <vt:lpstr>Office Theme</vt:lpstr>
      <vt:lpstr>Office Theme</vt:lpstr>
      <vt:lpstr>Перевод и передача пациента</vt:lpstr>
      <vt:lpstr>Цели</vt:lpstr>
      <vt:lpstr>Перевод пациентов</vt:lpstr>
      <vt:lpstr>Планирование пункта назначения</vt:lpstr>
      <vt:lpstr>Планирование пункта назначения</vt:lpstr>
      <vt:lpstr>Транспортировка</vt:lpstr>
      <vt:lpstr>Передача</vt:lpstr>
      <vt:lpstr>Передача: Что такое SBAR?</vt:lpstr>
      <vt:lpstr>Для чего используется формат SBAR?</vt:lpstr>
      <vt:lpstr>Как формат SBAR может мне помочь?</vt:lpstr>
      <vt:lpstr>S - Ситуация</vt:lpstr>
      <vt:lpstr>B - Общая информация о создавшейся ситуации</vt:lpstr>
      <vt:lpstr>A - Оценка сложившейся ситуации</vt:lpstr>
      <vt:lpstr>R - Рекомендации по дальнейшим действиям</vt:lpstr>
      <vt:lpstr>Клинические случаи</vt:lpstr>
      <vt:lpstr>Клинический случай 1</vt:lpstr>
      <vt:lpstr>Клинический случай 1</vt:lpstr>
      <vt:lpstr>Попрактикуйте использование формата SBAR</vt:lpstr>
      <vt:lpstr>Пример формата SBAR</vt:lpstr>
      <vt:lpstr>Клинический случай 2</vt:lpstr>
      <vt:lpstr>Клинический случай 2</vt:lpstr>
      <vt:lpstr>Попрактикуйте использование формата SBAR</vt:lpstr>
      <vt:lpstr>Пример формата SBAR</vt:lpstr>
      <vt:lpstr>Клинический случай 3</vt:lpstr>
      <vt:lpstr>Клинический случай 3</vt:lpstr>
      <vt:lpstr>Попрактикуйте использование формата SBAR</vt:lpstr>
      <vt:lpstr>Пример формата SBAR</vt:lpstr>
      <vt:lpstr>Вопросы</vt:lpstr>
      <vt:lpstr>Вывод</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Shama Patel</dc:creator>
  <cp:lastModifiedBy>Oles Yehorov</cp:lastModifiedBy>
  <cp:revision>158</cp:revision>
  <dcterms:created xsi:type="dcterms:W3CDTF">2018-12-14T23:47:29Z</dcterms:created>
  <dcterms:modified xsi:type="dcterms:W3CDTF">2024-07-13T11:09:09Z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0x01010012F35176C8D5024CA9622F560EAE4050</vt:lpwstr>
  </property>
  <property fmtid="{D5CDD505-2E9C-101B-9397-08002B2CF9AE}" pid="3" name="MediaServiceImageTags">
    <vt:lpwstr/>
  </property>
</Properties>
</file>