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Lst>
  <p:notesMasterIdLst>
    <p:notesMasterId r:id="rId11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Lst>
  <p:sldSz cx="12192000" cy="6858000"/>
  <p:notesSz cx="6858000" cy="9144000"/>
  <p:embeddedFontLst>
    <p:embeddedFont>
      <p:font typeface="Economica" panose="020B0604020202020204" charset="0"/>
      <p:regular r:id="rId114"/>
      <p:bold r:id="rId115"/>
      <p:italic r:id="rId116"/>
      <p:boldItalic r:id="rId117"/>
    </p:embeddedFont>
    <p:embeddedFont>
      <p:font typeface="Lato" panose="020F0502020204030203" pitchFamily="34" charset="0"/>
      <p:regular r:id="rId118"/>
      <p:bold r:id="rId119"/>
      <p:italic r:id="rId120"/>
      <p:boldItalic r:id="rId121"/>
    </p:embeddedFont>
    <p:embeddedFont>
      <p:font typeface="Tahoma" panose="020B0604030504040204" pitchFamily="34" charset="0"/>
      <p:regular r:id="rId122"/>
      <p:bold r:id="rId123"/>
    </p:embeddedFont>
    <p:embeddedFont>
      <p:font typeface="Times" panose="02020603050405020304" pitchFamily="18" charset="0"/>
      <p:regular r:id="rId124"/>
      <p:bold r:id="rId125"/>
      <p:italic r:id="rId126"/>
      <p:boldItalic r:id="rId1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0" roundtripDataSignature="AMtx7mi1bOFZUPYDW3YSbIG/H3oysB5E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D96155-EAA6-40DB-ADCB-F1211CBE9A47}">
  <a:tblStyle styleId="{AED96155-EAA6-40DB-ADCB-F1211CBE9A47}"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B2258F-D5A6-433F-AD6A-D71B22D77ED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75" d="100"/>
          <a:sy n="75" d="100"/>
        </p:scale>
        <p:origin x="8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4.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10.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font" Target="fonts/font5.fntdata"/><Relationship Id="rId134"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font" Target="fonts/font11.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1.fntdata"/><Relationship Id="rId119" Type="http://schemas.openxmlformats.org/officeDocument/2006/relationships/font" Target="fonts/font6.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customschemas.google.com/relationships/presentationmetadata" Target="meta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7.fntdata"/><Relationship Id="rId125" Type="http://schemas.openxmlformats.org/officeDocument/2006/relationships/font" Target="fonts/font1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font" Target="fonts/font2.fntdata"/><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8.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Добро пожаловать на модуль, посвященный травме в рамках Базового курса по оказанию экстренной помощи. </a:t>
            </a:r>
            <a:endParaRPr/>
          </a:p>
        </p:txBody>
      </p:sp>
      <p:sp>
        <p:nvSpPr>
          <p:cNvPr id="261" name="Google Shape;2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подходе ABCDE лечение следует за любыми аномальными результатами обследования. Первым шагом в обеспечении проходимости дыхательных путей при травме является иммобилизация шейного отдела позвоночника. Можно стабилизировать шейный отдел позвоночника, используя доступные местные материалы. При необходимости откройте дыхательные пути с помощью выдвижения челюсти. У пациентов с травмами запрещается использовать запрокидывание головы с подъемом подбородка, так как это может привести к дополнительной травме шейного отдела позвоночника.</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Проведите аспирацию любых выделений из дыхательных путей и удалите все видимые инородные предметы. При необходимости установите рото- или носоглоточный воздуховод. Однако если у пациента значительная травма лица, нельзя использовать носоглоточный воздуховод. Если есть признаки ожога дыхательных путей или расширяющейся гематомы на шее, это признаки тяжелой травмы дыхательных путей. Планируйте срочную передачу / перевод пациента. </a:t>
            </a:r>
            <a:endParaRPr sz="1900" b="0" i="0" u="none" strike="noStrike" cap="none">
              <a:solidFill>
                <a:schemeClr val="dk1"/>
              </a:solidFill>
              <a:latin typeface="Lato"/>
              <a:ea typeface="Lato"/>
              <a:cs typeface="Lato"/>
              <a:sym typeface="Lato"/>
            </a:endParaRPr>
          </a:p>
          <a:p>
            <a:pPr marL="0" lvl="0" indent="0" algn="l" rtl="0">
              <a:spcBef>
                <a:spcPts val="800"/>
              </a:spcBef>
              <a:spcAft>
                <a:spcPts val="0"/>
              </a:spcAft>
              <a:buNone/>
            </a:pPr>
            <a:endParaRPr i="0">
              <a:latin typeface="Times"/>
              <a:ea typeface="Times"/>
              <a:cs typeface="Times"/>
              <a:sym typeface="Times"/>
            </a:endParaRPr>
          </a:p>
        </p:txBody>
      </p:sp>
      <p:sp>
        <p:nvSpPr>
          <p:cNvPr id="356" name="Google Shape;3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0" name="Google Shape;1250;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Используя приведенный выше раздел рабочей тетради, перечислите особенности кровообращения у детей, перенесших травму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Ответы:</a:t>
            </a:r>
            <a:endParaRPr/>
          </a:p>
          <a:p>
            <a:pPr marL="0" lvl="0" indent="0" algn="l" rtl="0">
              <a:lnSpc>
                <a:spcPct val="107000"/>
              </a:lnSpc>
              <a:spcBef>
                <a:spcPts val="800"/>
              </a:spcBef>
              <a:spcAft>
                <a:spcPts val="0"/>
              </a:spcAft>
              <a:buNone/>
            </a:pPr>
            <a:r>
              <a:rPr lang="ru-RU" sz="1800">
                <a:latin typeface="Calibri"/>
                <a:ea typeface="Calibri"/>
                <a:cs typeface="Calibri"/>
                <a:sym typeface="Calibri"/>
              </a:rPr>
              <a:t>1. Для реанимации детей с нормальным нутритивным статусом [см. раздел НАВЫКИ для детей, страдающих от недоедания]:  Сначала ввести 20 мл/кг физраствора или лактата Рингера.  Провести повторную оценку показателей жизнедеятельности сразу после болюсного введения раствора. При отсутствии улучшений повторить 20 мл/кг одного из указанных выше растворов.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2. При ожоге: Использовать формулу Паркленда – при сильных ожогах сначала болюсное введение декстрозосодержащих растворов.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3. При значительном кровотечении организовать переливание крови или быструю передачу/перевод в центр, с возможностью переливания крови.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Перечислите особенности функции ЦНС у детей, перенесших травму: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Ответы:</a:t>
            </a:r>
            <a:endParaRPr/>
          </a:p>
          <a:p>
            <a:pPr marL="0" lvl="0" indent="0" algn="l" rtl="0">
              <a:lnSpc>
                <a:spcPct val="107000"/>
              </a:lnSpc>
              <a:spcBef>
                <a:spcPts val="800"/>
              </a:spcBef>
              <a:spcAft>
                <a:spcPts val="0"/>
              </a:spcAft>
              <a:buNone/>
            </a:pPr>
            <a:r>
              <a:rPr lang="ru-RU" sz="1800">
                <a:latin typeface="Calibri"/>
                <a:ea typeface="Calibri"/>
                <a:cs typeface="Calibri"/>
                <a:sym typeface="Calibri"/>
              </a:rPr>
              <a:t>1. Следить за уровнем сознания ребенка по шкале AVPU. ШКГ не используется у детей младшего возраста.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2. Оценить наличие судорог / конвульсий. </a:t>
            </a:r>
            <a:endParaRPr/>
          </a:p>
          <a:p>
            <a:pPr marL="0" lvl="0" indent="0" algn="l" rtl="0">
              <a:spcBef>
                <a:spcPts val="800"/>
              </a:spcBef>
              <a:spcAft>
                <a:spcPts val="0"/>
              </a:spcAft>
              <a:buNone/>
            </a:pPr>
            <a:r>
              <a:rPr lang="ru-RU" sz="1800">
                <a:latin typeface="Calibri"/>
                <a:ea typeface="Calibri"/>
                <a:cs typeface="Calibri"/>
                <a:sym typeface="Calibri"/>
              </a:rPr>
              <a:t>3. Оценить вероятность развития гипогликемии и купировать ее.</a:t>
            </a:r>
            <a:br>
              <a:rPr lang="ru-RU" sz="1800" b="0" i="0" u="none" strike="noStrike" cap="none">
                <a:solidFill>
                  <a:schemeClr val="dk1"/>
                </a:solidFill>
                <a:latin typeface="Calibri"/>
                <a:ea typeface="Calibri"/>
                <a:cs typeface="Calibri"/>
                <a:sym typeface="Calibri"/>
              </a:rPr>
            </a:br>
            <a:endParaRPr/>
          </a:p>
          <a:p>
            <a:pPr marL="0" lvl="0" indent="0" algn="l" rtl="0">
              <a:spcBef>
                <a:spcPts val="0"/>
              </a:spcBef>
              <a:spcAft>
                <a:spcPts val="0"/>
              </a:spcAft>
              <a:buNone/>
            </a:pPr>
            <a:r>
              <a:rPr lang="ru-RU"/>
              <a:t>Image</a:t>
            </a:r>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Deep thought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Creator:GDL</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https://openclipart.org/detail/221707/deep-thought</a:t>
            </a:r>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251" name="Google Shape;1251;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8" name="Google Shape;1258;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Важно тщательно и заблаговременно продумать окончательный перевод пациента с травмой. У пациентов с травмами могут быть сложные повреждения, которые приводят к очень быстрому ухудшению их состояния или смерти. Рассмотрите возможность раннего направления тяжелобольных пациентов с травмами, если имеются: проблемы с дыхательными путями, требующие вмешательства, признаки шока, напряженный пневмоторакс (игольчатая декомпрессия до перевода), тампонада сердца с продолжающимся в/в введением растворов во время транспортировки, изменение психического состояния, сонливость или летаргия. Если пациентка беременна, положите ее на левый бок для транспортировки. Если пациент – ребенок с проблемами ABCDE, травмой головы, грудной клетки или брюшной полости, переведите его в специализированное отделение. Переводите любых пациентов с тяжелыми ожогами, одновременно приступая к инфузионной реанимации.</a:t>
            </a:r>
            <a:endParaRPr/>
          </a:p>
          <a:p>
            <a:pPr marL="914400" lvl="2" indent="-57150" algn="l" rtl="0">
              <a:lnSpc>
                <a:spcPct val="115000"/>
              </a:lnSpc>
              <a:spcBef>
                <a:spcPts val="800"/>
              </a:spcBef>
              <a:spcAft>
                <a:spcPts val="0"/>
              </a:spcAft>
              <a:buClr>
                <a:schemeClr val="dk1"/>
              </a:buClr>
              <a:buSzPts val="1500"/>
              <a:buFont typeface="Lato"/>
              <a:buNone/>
            </a:pPr>
            <a:endParaRPr sz="1500" b="0" i="0" u="none" strike="noStrike" cap="none">
              <a:solidFill>
                <a:schemeClr val="dk1"/>
              </a:solidFill>
              <a:latin typeface="Lato"/>
              <a:ea typeface="Lato"/>
              <a:cs typeface="Lato"/>
              <a:sym typeface="Lato"/>
            </a:endParaRPr>
          </a:p>
        </p:txBody>
      </p:sp>
      <p:sp>
        <p:nvSpPr>
          <p:cNvPr id="1259" name="Google Shape;1259;p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5" name="Google Shape;1265;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Помните, что если пациенту требуется кислород, обеспечьте его подачу во время транспортировки и передачи пациента. Если у пострадавшего наблюдаются признаки шока, обеспечьте продолжение в/в инфузионной терапии при его транспортировке. Убедитесь, что кровотечение остановлено, и обязательно сообщите обо всех травмах, важных медицинских проблемах и о том, какие меры были приняты в отношении пациента при его передаче новой бригаде или медицинскому учреждению.  </a:t>
            </a:r>
            <a:endParaRPr/>
          </a:p>
          <a:p>
            <a:pPr marL="0" marR="0" lvl="0" indent="0" algn="l" rtl="0">
              <a:lnSpc>
                <a:spcPct val="115000"/>
              </a:lnSpc>
              <a:spcBef>
                <a:spcPts val="1300"/>
              </a:spcBef>
              <a:spcAft>
                <a:spcPts val="0"/>
              </a:spcAft>
              <a:buClr>
                <a:schemeClr val="dk1"/>
              </a:buClr>
              <a:buSzPts val="300"/>
              <a:buFont typeface="Arial"/>
              <a:buNone/>
            </a:pPr>
            <a:endParaRPr sz="1200">
              <a:latin typeface="Lato"/>
              <a:ea typeface="Lato"/>
              <a:cs typeface="Lato"/>
              <a:sym typeface="Lato"/>
            </a:endParaRPr>
          </a:p>
        </p:txBody>
      </p:sp>
      <p:sp>
        <p:nvSpPr>
          <p:cNvPr id="1266" name="Google Shape;1266;p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4" name="Google Shape;1274;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ru-RU"/>
              <a:t>Есть вопросы?</a:t>
            </a:r>
            <a:endParaRPr/>
          </a:p>
        </p:txBody>
      </p:sp>
      <p:sp>
        <p:nvSpPr>
          <p:cNvPr id="1275" name="Google Shape;1275;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103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10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Clr>
                <a:srgbClr val="000000"/>
              </a:buClr>
              <a:buSzPts val="1800"/>
              <a:buFont typeface="Calibri"/>
              <a:buNone/>
            </a:pPr>
            <a:r>
              <a:rPr lang="ru-RU" sz="1800" b="0" i="0">
                <a:solidFill>
                  <a:srgbClr val="000000"/>
                </a:solidFill>
                <a:latin typeface="Calibri"/>
                <a:ea typeface="Calibri"/>
                <a:cs typeface="Calibri"/>
                <a:sym typeface="Calibri"/>
              </a:rPr>
              <a:t> </a:t>
            </a:r>
            <a:r>
              <a:rPr lang="ru-RU" sz="1800">
                <a:latin typeface="Calibri"/>
                <a:ea typeface="Calibri"/>
                <a:cs typeface="Calibri"/>
                <a:sym typeface="Calibri"/>
              </a:rPr>
              <a:t>Есть быстрые карточки по теме «Травма».</a:t>
            </a:r>
            <a:endParaRPr/>
          </a:p>
          <a:p>
            <a:pPr marL="0" lvl="0" indent="0" algn="l" rtl="0">
              <a:lnSpc>
                <a:spcPct val="107000"/>
              </a:lnSpc>
              <a:spcBef>
                <a:spcPts val="800"/>
              </a:spcBef>
              <a:spcAft>
                <a:spcPts val="0"/>
              </a:spcAft>
              <a:buNone/>
            </a:pPr>
            <a:endParaRPr sz="1800">
              <a:latin typeface="Calibri"/>
              <a:ea typeface="Calibri"/>
              <a:cs typeface="Calibri"/>
              <a:sym typeface="Calibri"/>
            </a:endParaRPr>
          </a:p>
        </p:txBody>
      </p:sp>
      <p:sp>
        <p:nvSpPr>
          <p:cNvPr id="1281" name="Google Shape;1281;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9" name="Google Shape;1289;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Сверяйтесь с быстрыми карточками по теме «Травма». Они охватывают подход ABCDE. </a:t>
            </a:r>
            <a:endParaRPr/>
          </a:p>
        </p:txBody>
      </p:sp>
      <p:sp>
        <p:nvSpPr>
          <p:cNvPr id="1290" name="Google Shape;1290;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5" name="Google Shape;1295;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6" name="Google Shape;1296;p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1" name="Google Shape;1301;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6" name="Google Shape;1306;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Имеются разделы, посвященные механизмам травмы и травмам, представляющим повышенный риск, а также особым аспектам работы с детьми. </a:t>
            </a:r>
            <a:endParaRPr/>
          </a:p>
        </p:txBody>
      </p:sp>
      <p:sp>
        <p:nvSpPr>
          <p:cNvPr id="1307" name="Google Shape;1307;p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2" name="Google Shape;1312;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Быстрые карточки охватывают вопросы, связанные с транспортировкой пациентов. </a:t>
            </a:r>
            <a:endParaRPr/>
          </a:p>
        </p:txBody>
      </p:sp>
      <p:sp>
        <p:nvSpPr>
          <p:cNvPr id="1313" name="Google Shape;1313;p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ходе первичной оценки дыхания смотрите, слушайте и чувствуйте на ощупь. Обращайте внимание на усиленное дыхание, аномальное движение стенок грудной клетки, смещение трахеи, сосущие раны грудной клетки, цианоз, ссадины, кровоподтеки или другие признаки травмы грудной клетки. Проверьте наличие каких-либо циркулярных ожогов грудной клетки или живота. Затем прослушайте на предмет отсутствия или снижения дыхательных шумов, а также глухих звуков или гиперрезонанса при перкуссии легочных полей. Наконец, прощупайте на предмет крепитации. Крепитация – это ощущение потрескивания или похрустывания под кожей, вызванное наличием воздуха в коже и мягких тканях. Причиной этого может быть пневмоторакс. </a:t>
            </a:r>
            <a:endParaRPr/>
          </a:p>
          <a:p>
            <a:pPr marL="0" lvl="0" indent="0" algn="l" rtl="0">
              <a:spcBef>
                <a:spcPts val="800"/>
              </a:spcBef>
              <a:spcAft>
                <a:spcPts val="0"/>
              </a:spcAft>
              <a:buClr>
                <a:schemeClr val="dk1"/>
              </a:buClr>
              <a:buSzPts val="1400"/>
              <a:buFont typeface="Calibri"/>
              <a:buNone/>
            </a:pPr>
            <a:endParaRPr sz="1400">
              <a:latin typeface="Lato"/>
              <a:ea typeface="Lato"/>
              <a:cs typeface="Lato"/>
              <a:sym typeface="Lato"/>
            </a:endParaRPr>
          </a:p>
          <a:p>
            <a:pPr marL="210312" lvl="0" indent="-210312" algn="l" rtl="0">
              <a:spcBef>
                <a:spcPts val="200"/>
              </a:spcBef>
              <a:spcAft>
                <a:spcPts val="0"/>
              </a:spcAft>
              <a:buNone/>
            </a:pPr>
            <a:endParaRPr sz="1400">
              <a:latin typeface="Lato"/>
              <a:ea typeface="Lato"/>
              <a:cs typeface="Lato"/>
              <a:sym typeface="Lato"/>
            </a:endParaRPr>
          </a:p>
          <a:p>
            <a:pPr marL="210312" lvl="0" indent="-210312" algn="l" rtl="0">
              <a:spcBef>
                <a:spcPts val="200"/>
              </a:spcBef>
              <a:spcAft>
                <a:spcPts val="0"/>
              </a:spcAft>
              <a:buNone/>
            </a:pPr>
            <a:endParaRPr sz="1400">
              <a:latin typeface="Lato"/>
              <a:ea typeface="Lato"/>
              <a:cs typeface="Lato"/>
              <a:sym typeface="Lato"/>
            </a:endParaRPr>
          </a:p>
          <a:p>
            <a:pPr marL="0" lvl="0" indent="0" algn="l" rtl="0">
              <a:spcBef>
                <a:spcPts val="0"/>
              </a:spcBef>
              <a:spcAft>
                <a:spcPts val="0"/>
              </a:spcAft>
              <a:buNone/>
            </a:pPr>
            <a:endParaRPr sz="1400">
              <a:latin typeface="Lato"/>
              <a:ea typeface="Lato"/>
              <a:cs typeface="Lato"/>
              <a:sym typeface="Lato"/>
            </a:endParaRPr>
          </a:p>
        </p:txBody>
      </p:sp>
      <p:sp>
        <p:nvSpPr>
          <p:cNvPr id="370" name="Google Shape;37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1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этой презентации мы рассказали о том, как проводить первичное обследование при травме, о признаках и симптомах угрожающих жизни травм, а также о критических действиях при состояниях, представляющих высокий риск. Мы рассмотрели основные данные анамнеза и физикального обследования, позволяющие предположить наличие травмы высокого риска, а также порядок проведения вторичного обследования при травме. Мы рассмотрели вопросы распознавания и купирования серьезных состояний на основе данных анамнеза и вторичного обследования. Мы определили особые требования к беременным и педиатрическим пациентам с травмами, а также рассмотрели порядок транспортировки пациентов с травмами.</a:t>
            </a:r>
            <a:endParaRPr/>
          </a:p>
        </p:txBody>
      </p:sp>
      <p:sp>
        <p:nvSpPr>
          <p:cNvPr id="1318" name="Google Shape;1318;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Первый шаг в купировании нарушений дыхания – это дать кислород. Если вы обнаружили признаки напряженного пневмоторакса, выполните игольчатую декомпрессию, дайте кислород и в/в растворы.</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Если вы обнаружили проникающие ранения грудной клетки, наложите на рану 3-стороннюю повязку. Если во время оценки дыхания вы обнаружили, что дыхание затруднено или пациент находится в состоянии гипоксии, помогите ему дышать с помощью АДР.  Циркулярные ожоги грудной клетки или живота могут затруднять дыхание, поэтому следует планировать скорейшую передачу и перевод пациента для возможной эсхаротомии.</a:t>
            </a:r>
            <a:endParaRPr/>
          </a:p>
          <a:p>
            <a:pPr marL="0" lvl="0" indent="0" algn="l" rtl="0">
              <a:spcBef>
                <a:spcPts val="800"/>
              </a:spcBef>
              <a:spcAft>
                <a:spcPts val="0"/>
              </a:spcAft>
              <a:buNone/>
            </a:pPr>
            <a:endParaRPr sz="1400">
              <a:latin typeface="Calibri"/>
              <a:ea typeface="Calibri"/>
              <a:cs typeface="Calibri"/>
              <a:sym typeface="Calibri"/>
            </a:endParaRPr>
          </a:p>
          <a:p>
            <a:pPr marL="210312" lvl="0" indent="-210312" algn="l" rtl="0">
              <a:spcBef>
                <a:spcPts val="200"/>
              </a:spcBef>
              <a:spcAft>
                <a:spcPts val="0"/>
              </a:spcAft>
              <a:buNone/>
            </a:pPr>
            <a:endParaRPr sz="1400">
              <a:latin typeface="Lato"/>
              <a:ea typeface="Lato"/>
              <a:cs typeface="Lato"/>
              <a:sym typeface="Lato"/>
            </a:endParaRPr>
          </a:p>
          <a:p>
            <a:pPr marL="0" lvl="0" indent="0" algn="l" rtl="0">
              <a:spcBef>
                <a:spcPts val="0"/>
              </a:spcBef>
              <a:spcAft>
                <a:spcPts val="0"/>
              </a:spcAft>
              <a:buNone/>
            </a:pPr>
            <a:endParaRPr sz="1400">
              <a:latin typeface="Lato"/>
              <a:ea typeface="Lato"/>
              <a:cs typeface="Lato"/>
              <a:sym typeface="Lato"/>
            </a:endParaRPr>
          </a:p>
        </p:txBody>
      </p:sp>
      <p:sp>
        <p:nvSpPr>
          <p:cNvPr id="380" name="Google Shape;3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оценке кровообращения смотрите, слушайте и чувствуйте на ощупь. Обращайте внимание на время наполнения капилляров свыше 3 секунд, бледные конечности, вздутые вены на шее и признаки наружного и внутреннего кровотечения. Обычные локализации кровотечения: грудная клетка, живот, таз, бедро, ампутации, обширные наружные раны. Ищите ожоги и оцените их размер и глубину. Почувствуйте на ощупь, если у пациента холодные конечности, слабый или нитевидный пульс или учащенное сердцебиение. </a:t>
            </a:r>
            <a:endParaRPr/>
          </a:p>
        </p:txBody>
      </p:sp>
      <p:sp>
        <p:nvSpPr>
          <p:cNvPr id="391" name="Google Shape;3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вы обнаружите какие-либо отклонения в ходе оценки кровообращения, </a:t>
            </a:r>
            <a:r>
              <a:rPr lang="ru-RU" sz="1800" u="sng">
                <a:latin typeface="Calibri"/>
                <a:ea typeface="Calibri"/>
                <a:cs typeface="Calibri"/>
                <a:sym typeface="Calibri"/>
              </a:rPr>
              <a:t>немедленно</a:t>
            </a:r>
            <a:r>
              <a:rPr lang="ru-RU" sz="1800">
                <a:latin typeface="Calibri"/>
                <a:ea typeface="Calibri"/>
                <a:cs typeface="Calibri"/>
                <a:sym typeface="Calibri"/>
              </a:rPr>
              <a:t> устраните проблему.</a:t>
            </a:r>
            <a:r>
              <a:rPr lang="ru-RU" sz="1800" u="sng">
                <a:latin typeface="Calibri"/>
                <a:ea typeface="Calibri"/>
                <a:cs typeface="Calibri"/>
                <a:sym typeface="Calibri"/>
              </a:rPr>
              <a:t> </a:t>
            </a:r>
            <a:r>
              <a:rPr lang="ru-RU" sz="1800">
                <a:latin typeface="Calibri"/>
                <a:ea typeface="Calibri"/>
                <a:cs typeface="Calibri"/>
                <a:sym typeface="Calibri"/>
              </a:rPr>
              <a:t>Оказывайте прямое, сильное давление при любом активном кровотечении. Если вы не можете остановить кровотечение прямым давлением, а рана глубокая, выполните глубокое тампонирование раны. Если вы все еще не можете остановить кровотечение прямым давлением, а кровотечение происходит из конечности, наложите жгут выше уровня кровотечения. Наложение жгутов / турникетов показано при сильном кровотечении из конечности. Если вы накладываете жгут, необходимо отметить время наложения и запланировать срочную доставку пациента к хирургу.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Если у пациента признаки плохой перфузии или шока, или продолжается кровопотеря, установите 2 большие инфузионные системы и вводите в/в растворы. Если у пациента значительная ожоговая травма, начните давать в/в растворы. Если есть подозрение на перелом бедренной кости, наложите шину, чтобы уменьшить внутреннее кровотечение в месте перелома. При подозрении на перелом костей таза наложите тазовый бандаж. Если есть какие-либо проникающие предметы, оставьте их на месте, а вокруг наложите повязку, чтобы стабилизировать предмет.  Подготовьте пациента к передаче хирургу.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Если срок беременности превышает 20 недель, уложите пациентку на левый бок, чтобы улучшить перфузию. После того как оценка кровообращения будет выполнена, можно переходить к оценке функций ЦНС.</a:t>
            </a:r>
            <a:endParaRPr/>
          </a:p>
          <a:p>
            <a:pPr marL="0" marR="0" lvl="0" indent="0" algn="l" rtl="0">
              <a:lnSpc>
                <a:spcPct val="100000"/>
              </a:lnSpc>
              <a:spcBef>
                <a:spcPts val="8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450"/>
              <a:buFont typeface="Arial"/>
              <a:buNone/>
            </a:pPr>
            <a:endParaRPr sz="1800" b="1" i="1">
              <a:latin typeface="Lato"/>
              <a:ea typeface="Lato"/>
              <a:cs typeface="Lato"/>
              <a:sym typeface="Lato"/>
            </a:endParaRPr>
          </a:p>
        </p:txBody>
      </p:sp>
      <p:sp>
        <p:nvSpPr>
          <p:cNvPr id="401" name="Google Shape;4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Необходимо оценить несколько важных признаков. Обращайте внимание на спутанность сознания, вялость или возбуждение, судороги или конвульсии, неодинаковые или слабо реагирующие зрачки, деформации черепа, кровь или жидкость из ушей или носа. Проверьте показатели по шкале AVPU или ШКГ, подвижность конечностей и уровень глюкозы в крови у пациента, находящегося в бессознательном состоянии или спутанном сознании.</a:t>
            </a:r>
            <a:endParaRPr/>
          </a:p>
        </p:txBody>
      </p:sp>
      <p:sp>
        <p:nvSpPr>
          <p:cNvPr id="412" name="Google Shape;41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вы обнаружили критические проблемы в ходе оценки функций ЦНС, немедленно устраните их. Если результат оценки по ШКГ меньше 9 баллов, или у ребенка оценка по шкале AVPU равна P (реакция на боль) или U (отсутствие реакции), планируйте срочную передачу и перевод пациента. Обязательно часто проводите повторную оценку состояния дыхательных путей, если у пациента снижен уровень сознания или он вялый, так как он может быть не в состоянии должным образом обеспечить проходимость своих дыхательных путей. Всегда предполагайте травму позвоночника или закрытую ЧМТ у любого пациента с травмой и измененным психическим состоянием. Дайте кислород для поддержания оксигенации мозга. При низком уровне глюкозы в крови или невозможности его проверить дайте пациенту глюкозу. Если у пациента судороги или конвульсии, дайте бензодиазепин.</a:t>
            </a:r>
            <a:endParaRPr/>
          </a:p>
        </p:txBody>
      </p:sp>
      <p:sp>
        <p:nvSpPr>
          <p:cNvPr id="422" name="Google Shape;42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Первым шагом в полном осмотре и оценке воздействия окружающей среды является снятие всей одежды с пациента. Затем осмотрите все тело на предмет повреждений. Это включает спину, пах и подмышки. Осмотрите спину и позвоночник пациента, перевернув его с помощью маневра «перекат бревна».</a:t>
            </a:r>
            <a:endParaRPr/>
          </a:p>
        </p:txBody>
      </p:sp>
      <p:sp>
        <p:nvSpPr>
          <p:cNvPr id="433" name="Google Shape;43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Снимите ограничивающую одежду и все украшения, если это еще не было сделано. Снимите мокрую одежду и тщательно вытрите насухо кожу пациента. Как можно скорее укройте пациента, чтобы предотвратить гипотермию, и не забывайте относиться к пациенту с уважением и прикрывать его интимные места во время раздевания.</a:t>
            </a:r>
            <a:endParaRPr/>
          </a:p>
        </p:txBody>
      </p:sp>
      <p:sp>
        <p:nvSpPr>
          <p:cNvPr id="443" name="Google Shape;44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7800" marR="0" lvl="0" indent="0" algn="l" rtl="0">
              <a:lnSpc>
                <a:spcPct val="90000"/>
              </a:lnSpc>
              <a:spcBef>
                <a:spcPts val="0"/>
              </a:spcBef>
              <a:spcAft>
                <a:spcPts val="0"/>
              </a:spcAft>
              <a:buClr>
                <a:schemeClr val="dk1"/>
              </a:buClr>
              <a:buSzPts val="300"/>
              <a:buFont typeface="Arial"/>
              <a:buNone/>
            </a:pPr>
            <a:endParaRPr sz="1200" b="0" i="0" u="none" strike="noStrike" cap="none">
              <a:solidFill>
                <a:schemeClr val="dk1"/>
              </a:solidFill>
              <a:latin typeface="Lato"/>
              <a:ea typeface="Lato"/>
              <a:cs typeface="Lato"/>
              <a:sym typeface="Lato"/>
            </a:endParaRPr>
          </a:p>
          <a:p>
            <a:pPr marL="0" lvl="0" indent="0" algn="l" rtl="0">
              <a:lnSpc>
                <a:spcPct val="107000"/>
              </a:lnSpc>
              <a:spcBef>
                <a:spcPts val="0"/>
              </a:spcBef>
              <a:spcAft>
                <a:spcPts val="0"/>
              </a:spcAft>
              <a:buNone/>
            </a:pPr>
            <a:r>
              <a:rPr lang="ru-RU" sz="1800">
                <a:latin typeface="Calibri"/>
                <a:ea typeface="Calibri"/>
                <a:cs typeface="Calibri"/>
                <a:sym typeface="Calibri"/>
              </a:rPr>
              <a:t>Вопрос из рабочей тетради №1: Подход к пациенту с травмой [стр. 43 в рабочей тетради участника]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Мужчина средних лет доставлен в больницу после того, как его сбила машина. Используя приведенный выше раздел рабочей тетради, перечислите неотложные меры по оказанию помощи на основе результатов осмотра, приведенных ниже.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Ответы:</a:t>
            </a:r>
            <a:endParaRPr/>
          </a:p>
          <a:p>
            <a:pPr marL="0" lvl="0" indent="0" algn="l" rtl="0">
              <a:lnSpc>
                <a:spcPct val="107000"/>
              </a:lnSpc>
              <a:spcBef>
                <a:spcPts val="800"/>
              </a:spcBef>
              <a:spcAft>
                <a:spcPts val="0"/>
              </a:spcAft>
              <a:buNone/>
            </a:pPr>
            <a:r>
              <a:rPr lang="ru-RU" sz="1800" u="sng">
                <a:latin typeface="Calibri"/>
                <a:ea typeface="Calibri"/>
                <a:cs typeface="Calibri"/>
                <a:sym typeface="Calibri"/>
              </a:rPr>
              <a:t>Неотложное обеспечение проходимости дыхательных путей </a:t>
            </a:r>
            <a:r>
              <a:rPr lang="ru-RU" sz="1800">
                <a:latin typeface="Calibri"/>
                <a:ea typeface="Calibri"/>
                <a:cs typeface="Calibri"/>
                <a:sym typeface="Calibri"/>
              </a:rPr>
              <a:t>1. Стабилизируйте шейный отдел позвоночника. 2. При подозрении на травму позвоночника откройте дыхательные пути с помощью выдвижения челюсти, НЕ запрокидывая голову и НЕ поднимая подбородок пациента. 3. Произведите аспирацию выделений, крови и/или рвоты из дыхательных путей. Удалите все видимые инородные предметы из дыхательных путей. 4. Установите ротоглоточный воздуховод. </a:t>
            </a:r>
            <a:endParaRPr/>
          </a:p>
          <a:p>
            <a:pPr marL="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ru-RU" sz="1800" u="sng">
                <a:latin typeface="Calibri"/>
                <a:ea typeface="Calibri"/>
                <a:cs typeface="Calibri"/>
                <a:sym typeface="Calibri"/>
              </a:rPr>
              <a:t>Неотложная помощь при нарушении кровообращения: </a:t>
            </a:r>
            <a:r>
              <a:rPr lang="ru-RU" sz="1800">
                <a:latin typeface="Calibri"/>
                <a:ea typeface="Calibri"/>
                <a:cs typeface="Calibri"/>
                <a:sym typeface="Calibri"/>
              </a:rPr>
              <a:t>1. Установите 2 крупнокалиберные канюли для в/в инфузии. 2. Введите 1 литр физраствора или лактата Рингера и повторно оцените состояние пациента. 3. Наложите фиксирующий бандаж при переломе костей таза.</a:t>
            </a:r>
            <a:endParaRPr/>
          </a:p>
          <a:p>
            <a:pPr marL="0" lvl="0" indent="0" algn="l" rtl="0">
              <a:spcBef>
                <a:spcPts val="800"/>
              </a:spcBef>
              <a:spcAft>
                <a:spcPts val="0"/>
              </a:spcAft>
              <a:buNone/>
            </a:pPr>
            <a:endParaRPr/>
          </a:p>
          <a:p>
            <a:pPr marL="0" lvl="0" indent="0" algn="l" rtl="0">
              <a:spcBef>
                <a:spcPts val="0"/>
              </a:spcBef>
              <a:spcAft>
                <a:spcPts val="0"/>
              </a:spcAft>
              <a:buNone/>
            </a:pPr>
            <a:r>
              <a:rPr lang="ru-RU"/>
              <a:t>Image</a:t>
            </a:r>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Deep thought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Creator:GDL</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https://openclipart.org/detail/221707/deep-thought</a:t>
            </a:r>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54" name="Google Shape;45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К концу этой презентации вы будете знать, как проводить первичное обследование травмированного пациента, распознавать угрожающие жизни травмы и определять критические действия при угрожающих жизни состояниях. Мы поговорим о том, как распознать ключевые данные анамнеза и обследования, указывающие на травму, представляющую высокий риск. Вы будете знать, как проводить вторичное обследование пациента с травмой, а также как распознавать и лечить важные состояния на основе анамнеза и вторичного обследования. Вы сможете определить особые требования к беременным и педиатрическим пациентам с травмами, а также предусмотреть порядок транспортировки пациентов с травмами. </a:t>
            </a:r>
            <a:endParaRPr/>
          </a:p>
        </p:txBody>
      </p:sp>
      <p:sp>
        <p:nvSpPr>
          <p:cNvPr id="270" name="Google Shape;2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Теперь мы рассмотрим важные состояния, которые необходимо выявлять и лечить. </a:t>
            </a:r>
            <a:endParaRPr/>
          </a:p>
        </p:txBody>
      </p:sp>
      <p:sp>
        <p:nvSpPr>
          <p:cNvPr id="462" name="Google Shape;46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Первым критическим состоянием дыхательных путей является их обструкция. Среди важных признаков и симптомов, на которые следует обратить внимание: видимая кровь, выделения, рвота, инородное тело в дыхательных путях, изменение голоса, аномальные звуки в дыхательных путях (стридор, храп, бульканье), гематома на шее, ожоги головы и шеи, изменение психического состояния, слабое поднятие грудной клетки, травма, вызывающая отек дыхательных путей. Распространенной причиной обструкции является язык. Купирование обструкции дыхательных путей включает в себя открытие дыхательных путей с помощью маневра выдвижения челюсти, отсасывание жидкости из дыхательных путей и наблюдение за пациентами с измененным психическим состоянием на предмет возможной аспирации. Обеспечьте иммобилизацию шейного отдела позвоночника для пациентов с подозрением на травму позвоночника. Наконец, планируйте срочную передачу / перевод пациента для расширенного обеспечения проходимости дыхательных путей. </a:t>
            </a:r>
            <a:endParaRPr/>
          </a:p>
        </p:txBody>
      </p:sp>
      <p:sp>
        <p:nvSpPr>
          <p:cNvPr id="470" name="Google Shape;47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Три ключевых момента, которые необходимо запомнить: 1) травмы головы и шеи могут привести к обструкции дыхательных путей кровью, выделениями, рвотой, инородным телом или из-за отека 2) проникающие ранения шеи могут привести к образованию обширных гематом и 3) ингаляционные ожоговые травмы могут вызвать отек дыхательных путей.</a:t>
            </a:r>
            <a:endParaRPr/>
          </a:p>
        </p:txBody>
      </p:sp>
      <p:sp>
        <p:nvSpPr>
          <p:cNvPr id="480" name="Google Shape;48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Напряженный пневмоторакс – это угрожающее жизни состояние.  Воздух в пространстве между легкими и стенкой грудной клетки может расширяться и схлопывать легкое, оказывая давление на содержимое грудной клетки. Любой пневмоторакс может стать напряженным пневмотораксом, поэтому не забывайте регулярно проводить повторный осмотр всех пациентов с подозрением на пневмоторакс. Признаки и симптомы: гипотензия, затрудненное дыхание и любые из следующих признаков: вздутие вен шеи, отсутствие дыхательных шумов на пораженной стороне и гиперрезонанс при перкуссии на пораженной стороне. У пациентов может наблюдаться смещение трахеи в сторону от пораженной стороны, хотя это поздний признак. Первичное лечение включает в себя проведение игольчатой декомпрессии, обеспечение кислородом и введение в/в растворов. Пациенты должны быть переведены в центр, где можно выполнить полную торакостомию (установку плевральной дренажной трубки). </a:t>
            </a:r>
            <a:endParaRPr/>
          </a:p>
          <a:p>
            <a:pPr marL="0" lvl="0" indent="0" algn="l" rtl="0">
              <a:lnSpc>
                <a:spcPct val="100000"/>
              </a:lnSpc>
              <a:spcBef>
                <a:spcPts val="1200"/>
              </a:spcBef>
              <a:spcAft>
                <a:spcPts val="0"/>
              </a:spcAft>
              <a:buNone/>
            </a:pPr>
            <a:endParaRPr sz="2400">
              <a:latin typeface="Lato"/>
              <a:ea typeface="Lato"/>
              <a:cs typeface="Lato"/>
              <a:sym typeface="Lato"/>
            </a:endParaRPr>
          </a:p>
        </p:txBody>
      </p:sp>
      <p:sp>
        <p:nvSpPr>
          <p:cNvPr id="495" name="Google Shape;49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Проникающие «сосущие» раны грудной клетки – это открытые раны на стенке грудной клетки, через которые проходит воздух. Вы можете заметить булькающие или сосущие звуки. Пациент будет испытывать затруднения с дыханием и боль в груди. Дайте пациенту кислород и наложите на рану трехстороннюю повязку. Постоянно наблюдайте, чтобы предотвратить окклюзию повязки, которая может привести к напряженному пневмотораксу. Планируйте срочный перевод пациента для постановки плеврального дренажа.</a:t>
            </a:r>
            <a:endParaRPr/>
          </a:p>
        </p:txBody>
      </p:sp>
      <p:sp>
        <p:nvSpPr>
          <p:cNvPr id="506" name="Google Shape;50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Флотация грудной клетки возникает, когда ребра сломаны в нескольких местах. Свободный сегмент аномально смещается при дыхании и не дает легким расширяться. В большинстве случаев может быть повреждена и легочная ткань. На рисунке показаны варианты переломов, которые приводят к возникновению флотации грудной клетки в отличие от обычной картины перелома. Красные линии на этом рисунке грудной клетки соответствуют местам переломов.  </a:t>
            </a:r>
            <a:endParaRPr/>
          </a:p>
        </p:txBody>
      </p:sp>
      <p:sp>
        <p:nvSpPr>
          <p:cNvPr id="518" name="Google Shape;5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Флотирующая грудная клетка вызывает затрудненное дыхание и боль в груди. При осмотре можно обнаружить, что часть стенки грудной клетки во время дыхания движется в противоположном направлении по сравнению с остальной частью грудной клетки. Ведение пациентов с флотацией грудной клетки включает кислород, обезболивание и мониторинг ухудшения дыхания и гипоксии. Запланируйте срочную передачу / перевод пациента к специалисту для постановки плеврального дренажа и возможных расширенных мероприятий по обеспечению проходимости дыхательных путей. </a:t>
            </a:r>
            <a:endParaRPr/>
          </a:p>
        </p:txBody>
      </p:sp>
      <p:sp>
        <p:nvSpPr>
          <p:cNvPr id="528" name="Google Shape;52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Гемоторакс возникает, когда кровь накапливается в пространстве между легкими и грудной стенкой. Пациентам трудно дышать, при осмотре отмечается снижение легочных шумов и приглушенный звук при перкуссии грудной стенки на пораженной стороне. Обширный гемоторакс может привести к обильному кровотечению или признакам шока. Дайте кислород и в/в растворы в случае шока. Запланируйте быструю передачу и перевод в центр, где есть возможность установить плевральный дренаж и провести оперативное лечение, если кровотечение продолжается.</a:t>
            </a:r>
            <a:endParaRPr/>
          </a:p>
        </p:txBody>
      </p:sp>
      <p:sp>
        <p:nvSpPr>
          <p:cNvPr id="536" name="Google Shape;53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Переходим к критическим нарушениям кровообращения. Шок может возникнуть в результате стремительной потери крови или жидкости, например у ожоговых пациентов. У пациента в состоянии шока артериальное давление может быть нормальным в течение длительного времени, прежде чем наступит декомпенсация.  Заподозрить </a:t>
            </a:r>
            <a:r>
              <a:rPr lang="ru-RU" sz="1800" dirty="0" err="1">
                <a:latin typeface="Calibri"/>
                <a:ea typeface="Calibri"/>
                <a:cs typeface="Calibri"/>
                <a:sym typeface="Calibri"/>
              </a:rPr>
              <a:t>гиповолемический</a:t>
            </a:r>
            <a:r>
              <a:rPr lang="ru-RU" sz="1800" dirty="0">
                <a:latin typeface="Calibri"/>
                <a:ea typeface="Calibri"/>
                <a:cs typeface="Calibri"/>
                <a:sym typeface="Calibri"/>
              </a:rPr>
              <a:t> шок можно при сильном кровотечении и признаках низкой перфузии, тахикардии, тахипноэ, бледности кожи, холодных конечностях или медленном наполнении капилляров. У пациентов может быть головокружение, спутанность сознания или изменение психического статуса. Наружное или внутреннее кровотечение, будь то в груди, животе, тазу, бедре или в результате прямого повреждения кровеносных сосудов, может привести к значительной кровопотере и признакам шока. Первый шаг – попытаться остановить кровотечение. При наружных повреждениях применяйте прямое давление и глубокое тампонирование раны, если рана глубокая или зияющая. Жгут можно наложить при неконтролируемом кровотечении из конечности, на которое не действует прямое давление. Наложите шину на переломы и, при необходимости, тазовый бандаж. Поставьте 2 в/в катетера большого диаметра, системы для в/в инфузии, введите в/в растворы и планируйте быструю передачу и перевод пациента.</a:t>
            </a:r>
            <a:endParaRPr dirty="0"/>
          </a:p>
          <a:p>
            <a:pPr marL="0" lvl="0" indent="0" algn="l" rtl="0">
              <a:spcBef>
                <a:spcPts val="80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latin typeface="Lato"/>
              <a:ea typeface="Lato"/>
              <a:cs typeface="Lato"/>
              <a:sym typeface="Lato"/>
            </a:endParaRPr>
          </a:p>
        </p:txBody>
      </p:sp>
      <p:sp>
        <p:nvSpPr>
          <p:cNvPr id="547" name="Google Shape;54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Тампонада сердца возникает при скоплении жидкости в сердечной сумке. Объем жидкости и связанное с ним давление могут привести к коллапсу сердечных камер, не давая сердцу наполниться. Это приводит к признакам низкой перфузии или шока. К сопутствующим симптомам относятся: тахикардия, тахипноэ, гипотензия, бледные кожные покровы, холодные конечности, время рекапилляризации более 3 секунд. Дополнительные признаки включают в себя раздутие вен шеи, вызванное обратным давлением на сердце и вены, приглушение сердечных шумов из-за того, что жидкость снижает способность звука резонировать, а также головокружение, спутанность сознания и изменение психического состояния. Начальное лечение включает введение в/в растворов для улучшения наполнения сердца, оперативную передачу / перевод в центр, где есть возможность откачать жидкость с помощью процедуры, называемой перикардиоцентезом.  </a:t>
            </a:r>
            <a:endParaRPr/>
          </a:p>
          <a:p>
            <a:pPr marL="0" lvl="0" indent="0" algn="l" rtl="0">
              <a:spcBef>
                <a:spcPts val="800"/>
              </a:spcBef>
              <a:spcAft>
                <a:spcPts val="0"/>
              </a:spcAft>
              <a:buNone/>
            </a:pPr>
            <a:endParaRPr sz="1200">
              <a:solidFill>
                <a:schemeClr val="dk1"/>
              </a:solidFill>
              <a:latin typeface="Calibri"/>
              <a:ea typeface="Calibri"/>
              <a:cs typeface="Calibri"/>
              <a:sym typeface="Calibri"/>
            </a:endParaRPr>
          </a:p>
        </p:txBody>
      </p:sp>
      <p:sp>
        <p:nvSpPr>
          <p:cNvPr id="557" name="Google Shape;55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Основные навыки для данного модуля перечислены здесь. Каждый навык будет представлен на лекциях и отработан на практических занятиях в рамках этого курса. </a:t>
            </a:r>
            <a:endParaRPr/>
          </a:p>
          <a:p>
            <a:pPr marL="0" lvl="0" indent="0" algn="l" rtl="0">
              <a:spcBef>
                <a:spcPts val="80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Тяжелая черепно-мозговая травма – критическое нарушение функций ЦНС. Признаки и симптомы ЧМТ включают изменения зрения, потерю памяти, судороги и конвульсии, рвоту, головную боль, изменение психического состояния или другой неврологический дефицит, рану на голове и/или деформацию черепа, кровоподтеки на голове (особенно вокруг глаз или за ушами), кровь или жидкость из ушей или носа, неодинаковые зрачки. Ведение пациентов с ЧМТ может быть сложным, особенно у пациентов с измененным психическим состоянием, которые могут не понимать целей лечения. Начните с иммобилизации позвоночника и используйте метод «переката бревна», чтобы осмотреть спину пациента. Психическое состояние можно оценить с помощью ШКГ (или AVPU у детей). Часто проводите повторную оценку пациентов по алгоритму ABCDE. Антибиотики следует давать, если есть опасения по поводу открытых переломов костей черепа. Проверяйте уровень глюкозы у всех пациентов с измененным психическим состоянием и давайте ее по мере необходимости.  Не давайте другую пищу или питье через рот. Планируйте передачу и перевод пациента в центр, способный оказать ему расширенную помощь. </a:t>
            </a:r>
            <a:endParaRPr/>
          </a:p>
        </p:txBody>
      </p:sp>
      <p:sp>
        <p:nvSpPr>
          <p:cNvPr id="569" name="Google Shape;56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Помните, что черепно-мозговые травмы могут варьироваться от легкого ушиба до сильного кровоизлияния в мозг или вокруг него. Из-за того, что череп является жесткой структурой и не может расширяться, кровотечение вызывает повышенное давление на мозг. Если давление становится слишком высоким, оно препятствует проникновению крови в череп и перфузии мозга и может выдавить часть мозга через основание черепа, что приведет к смерти. Любая травма мозга может оказать значительное влияние на его функционирование.</a:t>
            </a:r>
            <a:endParaRPr/>
          </a:p>
          <a:p>
            <a:pPr marL="0" lvl="0" indent="0" algn="l" rtl="0">
              <a:spcBef>
                <a:spcPts val="800"/>
              </a:spcBef>
              <a:spcAft>
                <a:spcPts val="0"/>
              </a:spcAft>
              <a:buNone/>
            </a:pPr>
            <a:endParaRPr/>
          </a:p>
        </p:txBody>
      </p:sp>
      <p:sp>
        <p:nvSpPr>
          <p:cNvPr id="579" name="Google Shape;57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Помните, что люди, которые на первый взгляд не выглядят пострадавшими, могут иметь скрытые травмы, угрожающие жизни, например внутреннее кровотечение. Очень важно часто проводить повторную оценку состояния пациентов с травмами с помощью первичного обследования. Показатели жизнедеятельности следует проверять в конце первичного обследования, но не откладывайте вмешательства по основным показателям жизнедеятельности.</a:t>
            </a:r>
            <a:endParaRPr/>
          </a:p>
          <a:p>
            <a:pPr marL="0" lvl="0" indent="0" algn="l" rtl="0">
              <a:spcBef>
                <a:spcPts val="800"/>
              </a:spcBef>
              <a:spcAft>
                <a:spcPts val="0"/>
              </a:spcAft>
              <a:buNone/>
            </a:pPr>
            <a:endParaRPr/>
          </a:p>
        </p:txBody>
      </p:sp>
      <p:sp>
        <p:nvSpPr>
          <p:cNvPr id="588" name="Google Shape;58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№2: Подход к пациенту с травмой [стр. 48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пять требующих внимания состояний, которые необходимо распознать во время первичного обследования:</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endParaRPr dirty="0"/>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Обструкция дыхательных путей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Напряженный пневмоторакс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Проникающая («сосущая») рана грудной клетки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Флотация грудной клетки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Гемоторакс </a:t>
            </a:r>
          </a:p>
          <a:p>
            <a:pPr marL="342900" lvl="0" indent="-342900" algn="l" rtl="0">
              <a:lnSpc>
                <a:spcPct val="107000"/>
              </a:lnSpc>
              <a:spcBef>
                <a:spcPts val="800"/>
              </a:spcBef>
              <a:spcAft>
                <a:spcPts val="0"/>
              </a:spcAft>
              <a:buAutoNum type="arabicPeriod"/>
            </a:pPr>
            <a:r>
              <a:rPr lang="ru-RU" sz="1800" dirty="0" err="1">
                <a:latin typeface="Calibri"/>
                <a:ea typeface="Calibri"/>
                <a:cs typeface="Calibri"/>
                <a:sym typeface="Calibri"/>
              </a:rPr>
              <a:t>Гиповолемический</a:t>
            </a:r>
            <a:r>
              <a:rPr lang="ru-RU" sz="1800" dirty="0">
                <a:latin typeface="Calibri"/>
                <a:ea typeface="Calibri"/>
                <a:cs typeface="Calibri"/>
                <a:sym typeface="Calibri"/>
              </a:rPr>
              <a:t> шок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Сильное кровотечение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Тампонада сердца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Тяжелая черепно-мозговая травма</a:t>
            </a:r>
            <a:endParaRPr dirty="0"/>
          </a:p>
          <a:p>
            <a:pPr marL="0" lvl="0" indent="0" algn="l" rtl="0">
              <a:spcBef>
                <a:spcPts val="8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596" name="Google Shape;59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Это вторая часть модуля «Травма». Рассмотрим сбор анамнеза по схеме SAMPLE у травмированных пациентов и вторичное обследование. Начнем со сбора анамнеза по схеме SAMPLE. </a:t>
            </a:r>
            <a:endParaRPr/>
          </a:p>
        </p:txBody>
      </p:sp>
      <p:sp>
        <p:nvSpPr>
          <p:cNvPr id="603" name="Google Shape;6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Первый шаг в подходе SAMPLE – S, что означает признаки и симптомы. Начните с вопроса, есть ли у пациента хриплость или осиплость голоса, а также любые другие изменения голоса.  Изменения голоса при травмах головы и шеи, а также при ожогах могут свидетельствовать об отеке дыхательных путей и риске их обструкции. Спросите пациента, есть ли затруднения в дыхании. Проблемы с дыханием могут развиваться с течением времени и могут не проявляться при первичном обследовании. Затрудненное дыхание может говорить о том, что у человека травма легких, ребер, мышц, стенки грудной клетки или позвоночника.</a:t>
            </a:r>
            <a:endParaRPr/>
          </a:p>
          <a:p>
            <a:pPr marL="457200" marR="0" lvl="0" indent="-171450" algn="l" rtl="0">
              <a:lnSpc>
                <a:spcPct val="115000"/>
              </a:lnSpc>
              <a:spcBef>
                <a:spcPts val="1300"/>
              </a:spcBef>
              <a:spcAft>
                <a:spcPts val="0"/>
              </a:spcAft>
              <a:buNone/>
            </a:pPr>
            <a:endParaRPr sz="1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611" name="Google Shape;61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Затем спросите, не было ли какого-либо кровотечения до поступления пациента. Чтобы оценить кровопотерю, узнайте, как долго длится кровотечение и каков его объем – например, сколько бинтов пропиталось кровью. Важна тенденция к изменению степени тяжести кровотечения: спросите, становится ли оно слабее или сильнее. </a:t>
            </a:r>
            <a:endParaRPr/>
          </a:p>
          <a:p>
            <a:pPr marL="0" lvl="0" indent="0" algn="l" rtl="0">
              <a:spcBef>
                <a:spcPts val="80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619" name="Google Shape;61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Спросите пациента или сопровождающих его лиц, нет ли у него спутанности сознания или необычной сонливости.  Спутанность сознания после травмы может быть признаком ЧМТ, недостатка кислорода или шока, вызванного снижением притока крови к мозгу. ЧМТ может вызвать кровотечение или повышенное внутричерепное давление, что приводит к спутанности сознания, сонливости и коме.</a:t>
            </a:r>
            <a:endParaRPr/>
          </a:p>
          <a:p>
            <a:pPr marL="0" lvl="0" indent="0" algn="l" rtl="0">
              <a:spcBef>
                <a:spcPts val="80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171450" algn="l" rtl="0">
              <a:lnSpc>
                <a:spcPct val="114999"/>
              </a:lnSpc>
              <a:spcBef>
                <a:spcPts val="500"/>
              </a:spcBef>
              <a:spcAft>
                <a:spcPts val="0"/>
              </a:spcAft>
              <a:buNone/>
            </a:pPr>
            <a:endParaRPr b="0" i="0" u="none" strike="noStrike" cap="none">
              <a:latin typeface="Lato"/>
              <a:ea typeface="Lato"/>
              <a:cs typeface="Lato"/>
              <a:sym typeface="Lato"/>
            </a:endParaRPr>
          </a:p>
          <a:p>
            <a:pPr marL="0" lvl="0" indent="0" algn="l" rtl="0">
              <a:spcBef>
                <a:spcPts val="0"/>
              </a:spcBef>
              <a:spcAft>
                <a:spcPts val="0"/>
              </a:spcAft>
              <a:buNone/>
            </a:pPr>
            <a:endParaRPr/>
          </a:p>
        </p:txBody>
      </p:sp>
      <p:sp>
        <p:nvSpPr>
          <p:cNvPr id="630" name="Google Shape;63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Пациентов следует спросить, испытывают ли они боль. Уточняющие вопросы о месте и силе боли помогут выявить основную травму. Боль может быть первым признаком травмы внутренних органов даже при отсутствии внешних признаков.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Например, головная боль может указывать на то, что у человека травма черепа или мозга. Боль вдоль позвоночника может указывать на травму, которая может прогрессировать и вызвать повреждение спинного мозга. Боль в груди или животе может указывать на повреждение сердца, легких или других органов. Боль в области таза или бедер может свидетельствовать о переломе костей таза, который может вызвать сильное кровотечение и шок. </a:t>
            </a:r>
            <a:endParaRPr dirty="0"/>
          </a:p>
          <a:p>
            <a:pPr marL="0" lvl="0" indent="0" algn="l" rtl="0">
              <a:spcBef>
                <a:spcPts val="80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a:solidFill>
                  <a:schemeClr val="dk1"/>
                </a:solidFill>
                <a:latin typeface="Calibri"/>
                <a:ea typeface="Calibri"/>
                <a:cs typeface="Calibri"/>
                <a:sym typeface="Calibri"/>
              </a:rPr>
              <a:t>Image:</a:t>
            </a: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err="1">
                <a:solidFill>
                  <a:schemeClr val="dk1"/>
                </a:solidFill>
                <a:latin typeface="Calibri"/>
                <a:ea typeface="Calibri"/>
                <a:cs typeface="Calibri"/>
                <a:sym typeface="Calibri"/>
              </a:rPr>
              <a:t>Brain</a:t>
            </a:r>
            <a:r>
              <a:rPr lang="ru-RU" sz="900" b="0" i="0" dirty="0">
                <a:solidFill>
                  <a:schemeClr val="dk1"/>
                </a:solidFill>
                <a:latin typeface="Calibri"/>
                <a:ea typeface="Calibri"/>
                <a:cs typeface="Calibri"/>
                <a:sym typeface="Calibri"/>
              </a:rPr>
              <a:t> </a:t>
            </a:r>
            <a:r>
              <a:rPr lang="ru-RU" sz="900" b="0" i="0" dirty="0" err="1">
                <a:solidFill>
                  <a:schemeClr val="dk1"/>
                </a:solidFill>
                <a:latin typeface="Calibri"/>
                <a:ea typeface="Calibri"/>
                <a:cs typeface="Calibri"/>
                <a:sym typeface="Calibri"/>
              </a:rPr>
              <a:t>activity</a:t>
            </a:r>
            <a:r>
              <a:rPr lang="ru-RU" sz="900" b="0" i="0" dirty="0">
                <a:solidFill>
                  <a:schemeClr val="dk1"/>
                </a:solidFill>
                <a:latin typeface="Calibri"/>
                <a:ea typeface="Calibri"/>
                <a:cs typeface="Calibri"/>
                <a:sym typeface="Calibri"/>
              </a:rPr>
              <a:t> – </a:t>
            </a:r>
            <a:r>
              <a:rPr lang="ru-RU"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https://openclipart.org/detail/193152/brain-activity-metacognition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dirty="0"/>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p:txBody>
      </p:sp>
      <p:sp>
        <p:nvSpPr>
          <p:cNvPr id="638" name="Google Shape;63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Спросите, нет ли у пациента тошноты или рвоты, так как это может указывать на травму живота или головы. Сведения об онемении или слабости могут указывать на травму позвоночника. Спросите пациента, есть ли какие-либо изменения в его зрении. Непосредственно травма глаза, переломы костей вокруг глаза и ЧМТ – все это может привести к изменениям зрения.</a:t>
            </a:r>
            <a:endParaRPr/>
          </a:p>
          <a:p>
            <a:pPr marL="0" marR="0" lvl="0" indent="0" algn="l" rtl="0">
              <a:lnSpc>
                <a:spcPct val="100000"/>
              </a:lnSpc>
              <a:spcBef>
                <a:spcPts val="80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a:p>
          <a:p>
            <a:pPr marL="457200" marR="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649" name="Google Shape;64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Цель первичного обследования – выявить травмы, угрожающие жизни. Цель лечения в остром периоде – предотвратить вторичные повреждения, вызванные недостаточной оксигенацией и снижением перфузии, купировать боль и спланировать дальнейший уход за пациентом. В случае травмы главными приоритетами при оказании помощи пострадавшему являются помощь при возникновении проблем с дыхательными путями и дыханием, остановка кровотечения, лечение шока и иммобилизация позвоночника, если это необходимо.</a:t>
            </a:r>
            <a:endParaRPr/>
          </a:p>
          <a:p>
            <a:pPr marL="0" lvl="0" indent="0" algn="l" rtl="0">
              <a:lnSpc>
                <a:spcPct val="90000"/>
              </a:lnSpc>
              <a:spcBef>
                <a:spcPts val="800"/>
              </a:spcBef>
              <a:spcAft>
                <a:spcPts val="0"/>
              </a:spcAft>
              <a:buNone/>
            </a:pPr>
            <a:endParaRPr sz="1400">
              <a:latin typeface="Lato"/>
              <a:ea typeface="Lato"/>
              <a:cs typeface="Lato"/>
              <a:sym typeface="Lato"/>
            </a:endParaRPr>
          </a:p>
        </p:txBody>
      </p:sp>
      <p:sp>
        <p:nvSpPr>
          <p:cNvPr id="295" name="Google Shape;2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Буква «А» в слове SAMPLE означает аллергические реакции. Спросите о наличии аллергии, так как пациентам могут потребоваться лекарства для обезболивания или других процедур.  </a:t>
            </a:r>
            <a:endParaRPr sz="1200" b="0" i="0" u="none" strike="noStrike" cap="none">
              <a:solidFill>
                <a:schemeClr val="dk1"/>
              </a:solidFill>
              <a:latin typeface="Lato"/>
              <a:ea typeface="Lato"/>
              <a:cs typeface="Lato"/>
              <a:sym typeface="Lato"/>
            </a:endParaRPr>
          </a:p>
          <a:p>
            <a:pPr marL="0" lvl="0" indent="0" algn="l" rtl="0">
              <a:lnSpc>
                <a:spcPct val="115000"/>
              </a:lnSpc>
              <a:spcBef>
                <a:spcPts val="800"/>
              </a:spcBef>
              <a:spcAft>
                <a:spcPts val="0"/>
              </a:spcAft>
              <a:buClr>
                <a:schemeClr val="dk1"/>
              </a:buClr>
              <a:buSzPts val="1200"/>
              <a:buFont typeface="Calibri"/>
              <a:buNone/>
            </a:pPr>
            <a:endParaRPr sz="1200">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660" name="Google Shape;66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Буква «М» в слове SAMPLE означает медикаменты. Спросите о принимаемых в настоящее время медикаментах или о недавних изменениях в их составе. Препараты, влияющие на свертываемость крови (такие как аспирин, варфарин и клопидогрель), могут затруднить остановку кровотечения и увеличить риск возникновения отсроченного кровотечения. Препараты от артериального давления могут затруднить лечение шока. По возможности получите полный список лекарств или попросите членов семьи принести их.</a:t>
            </a:r>
            <a:endParaRPr/>
          </a:p>
          <a:p>
            <a:pPr marL="0" lvl="0" indent="0" algn="l" rtl="0">
              <a:lnSpc>
                <a:spcPct val="115000"/>
              </a:lnSpc>
              <a:spcBef>
                <a:spcPts val="800"/>
              </a:spcBef>
              <a:spcAft>
                <a:spcPts val="0"/>
              </a:spcAft>
              <a:buClr>
                <a:schemeClr val="dk1"/>
              </a:buClr>
              <a:buSzPts val="1900"/>
              <a:buFont typeface="Calibri"/>
              <a:buNone/>
            </a:pPr>
            <a:endParaRPr sz="1900">
              <a:latin typeface="Lato"/>
              <a:ea typeface="Lato"/>
              <a:cs typeface="Lato"/>
              <a:sym typeface="Lato"/>
            </a:endParaRPr>
          </a:p>
          <a:p>
            <a:pPr marL="0" lvl="0" indent="0" algn="l" rtl="0">
              <a:lnSpc>
                <a:spcPct val="115000"/>
              </a:lnSpc>
              <a:spcBef>
                <a:spcPts val="0"/>
              </a:spcBef>
              <a:spcAft>
                <a:spcPts val="0"/>
              </a:spcAft>
              <a:buClr>
                <a:schemeClr val="dk1"/>
              </a:buClr>
              <a:buSzPts val="1900"/>
              <a:buFont typeface="Calibri"/>
              <a:buNone/>
            </a:pPr>
            <a:endParaRPr sz="1900">
              <a:latin typeface="Lato"/>
              <a:ea typeface="Lato"/>
              <a:cs typeface="Lato"/>
              <a:sym typeface="Lato"/>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Image:</a:t>
            </a:r>
            <a:endParaRPr sz="18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Title: </a:t>
            </a:r>
            <a:r>
              <a:rPr lang="ru-RU" sz="1100" b="0" i="0">
                <a:solidFill>
                  <a:schemeClr val="dk1"/>
                </a:solidFill>
                <a:latin typeface="Calibri"/>
                <a:ea typeface="Calibri"/>
                <a:cs typeface="Calibri"/>
                <a:sym typeface="Calibri"/>
              </a:rPr>
              <a:t>Brain activity – Métacognition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Creator:benoitpetit</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Source: https://openclipart.org/detail/193152/brain-activity-metacognition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Copyright information: Creative Commonz Zero 1.0 Public Domain License</a:t>
            </a:r>
            <a:r>
              <a:rPr lang="ru-RU" sz="1800"/>
              <a:t> </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endParaRPr sz="1800"/>
          </a:p>
          <a:p>
            <a:pPr marL="457200" marR="0" lvl="0" indent="-171450" algn="l" rtl="0">
              <a:lnSpc>
                <a:spcPct val="115000"/>
              </a:lnSpc>
              <a:spcBef>
                <a:spcPts val="500"/>
              </a:spcBef>
              <a:spcAft>
                <a:spcPts val="0"/>
              </a:spcAft>
              <a:buNone/>
            </a:pPr>
            <a:endParaRPr sz="1800" b="0" i="0" u="none" strike="noStrike" cap="none">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900"/>
              <a:buFont typeface="Calibri"/>
              <a:buNone/>
            </a:pPr>
            <a:endParaRPr sz="1900">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668" name="Google Shape;66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Также важны некоторые элементы анамнеза жизни пациента. Всех женщин детородного возраста следует спросить, беременны ли они или могут ли они быть беременны, и уточнить дату менструации. Беременность приводит к тому, что некоторые органы смещаются со своего обычного места и это изменяет реакцию организма на травму. Если срок беременности более 20 недель, положите пациентку на левый бок, сохраняя иммобилизацию шейного отдела позвоночника. Это уменьшает сдавливание нижней полой вены маткой и обеспечивает приток крови от нижней части тела к сердцу.</a:t>
            </a:r>
            <a:endParaRPr/>
          </a:p>
          <a:p>
            <a:pPr marL="0" marR="0" lvl="0" indent="0" algn="l" rtl="0">
              <a:lnSpc>
                <a:spcPct val="90000"/>
              </a:lnSpc>
              <a:spcBef>
                <a:spcPts val="800"/>
              </a:spcBef>
              <a:spcAft>
                <a:spcPts val="0"/>
              </a:spcAft>
              <a:buClr>
                <a:schemeClr val="dk1"/>
              </a:buClr>
              <a:buSzPts val="475"/>
              <a:buFont typeface="Arial"/>
              <a:buNone/>
            </a:pPr>
            <a:endParaRPr sz="19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Image:</a:t>
            </a:r>
            <a:endParaRPr sz="18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Title: </a:t>
            </a:r>
            <a:r>
              <a:rPr lang="ru-RU" sz="1100" b="0" i="0">
                <a:solidFill>
                  <a:schemeClr val="dk1"/>
                </a:solidFill>
                <a:latin typeface="Calibri"/>
                <a:ea typeface="Calibri"/>
                <a:cs typeface="Calibri"/>
                <a:sym typeface="Calibri"/>
              </a:rPr>
              <a:t>Brain activity – Métacognition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Creator:benoitpetit</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Source: https://openclipart.org/detail/193152/brain-activity-metacognition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Copyright information: Creative Commonz Zero 1.0 Public Domain License</a:t>
            </a:r>
            <a:r>
              <a:rPr lang="ru-RU" sz="1800"/>
              <a:t> </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endParaRPr sz="1800"/>
          </a:p>
          <a:p>
            <a:pPr marL="457200" marR="0" lvl="0" indent="-171450" algn="l" rtl="0">
              <a:lnSpc>
                <a:spcPct val="115000"/>
              </a:lnSpc>
              <a:spcBef>
                <a:spcPts val="500"/>
              </a:spcBef>
              <a:spcAft>
                <a:spcPts val="0"/>
              </a:spcAft>
              <a:buNone/>
            </a:pPr>
            <a:endParaRPr sz="18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678" name="Google Shape;67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Спросите пациента, когда в последний раз ему была сделана прививка от столбняка. Если у человека не было прививки от столбняка в течение последних пяти лет, и он получил проникающее ранение кожи, ему необходимо сделать новую прививку. Следуйте локальным протоколам. </a:t>
            </a:r>
            <a:endParaRPr/>
          </a:p>
          <a:p>
            <a:pPr marL="0" lvl="0" indent="0" algn="l" rtl="0">
              <a:spcBef>
                <a:spcPts val="800"/>
              </a:spcBef>
              <a:spcAft>
                <a:spcPts val="0"/>
              </a:spcAft>
              <a:buNone/>
            </a:pPr>
            <a:endParaRPr sz="1800"/>
          </a:p>
          <a:p>
            <a:pPr marL="0" marR="0" lvl="0" indent="0" algn="l" rtl="0">
              <a:lnSpc>
                <a:spcPct val="100000"/>
              </a:lnSpc>
              <a:spcBef>
                <a:spcPts val="0"/>
              </a:spcBef>
              <a:spcAft>
                <a:spcPts val="0"/>
              </a:spcAft>
              <a:buClr>
                <a:schemeClr val="dk1"/>
              </a:buClr>
              <a:buSzPts val="2000"/>
              <a:buFont typeface="Calibri"/>
              <a:buNone/>
            </a:pPr>
            <a:r>
              <a:rPr lang="ru-RU" sz="2000" b="0" i="0">
                <a:solidFill>
                  <a:schemeClr val="dk1"/>
                </a:solidFill>
                <a:latin typeface="Calibri"/>
                <a:ea typeface="Calibri"/>
                <a:cs typeface="Calibri"/>
                <a:sym typeface="Calibri"/>
              </a:rPr>
              <a:t>Image:</a:t>
            </a:r>
            <a:endParaRPr sz="20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ru-RU" sz="2000" b="0" i="0">
                <a:solidFill>
                  <a:schemeClr val="dk1"/>
                </a:solidFill>
                <a:latin typeface="Calibri"/>
                <a:ea typeface="Calibri"/>
                <a:cs typeface="Calibri"/>
                <a:sym typeface="Calibri"/>
              </a:rPr>
              <a:t>Title: </a:t>
            </a:r>
            <a:r>
              <a:rPr lang="ru-RU" sz="1200" b="0" i="0">
                <a:solidFill>
                  <a:schemeClr val="dk1"/>
                </a:solidFill>
                <a:latin typeface="Calibri"/>
                <a:ea typeface="Calibri"/>
                <a:cs typeface="Calibri"/>
                <a:sym typeface="Calibri"/>
              </a:rPr>
              <a:t>Brain activity – Métacognition</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Creator:benoitpetit</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Source: https://openclipart.org/detail/193152/brain-activity-metacognition</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Copyright information: Creative Commonz Zero 1.0 Public Domain License</a:t>
            </a:r>
            <a:r>
              <a:rPr lang="ru-RU" sz="2000"/>
              <a:t> </a:t>
            </a:r>
            <a:endParaRPr sz="2000" b="0" i="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689" name="Google Shape;68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Спросите о текущих и прошлых заболеваниях, которые могут подвергнуть человека повышенному риску неблагоприятного исхода после травмы. К таким состояниям относятся: возраст менее 5 лет или более 55 лет, заболевания сердца или легких, диабет, печеночная недостаточность или цирроз печени, ожирение, беременность, иммуносупрессия (включая ВИЧ), нарушения кровообращения или прием препаратов для разжижения крови.  </a:t>
            </a:r>
            <a:endParaRPr/>
          </a:p>
          <a:p>
            <a:pPr marL="0" lvl="0" indent="0" algn="l" rtl="0">
              <a:spcBef>
                <a:spcPts val="80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700" name="Google Shape;70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Буква L в слове SAMPLE подсказывает нам, что нужно спросить, когда пациент в последний раз ел или пил. Полный желудок увеличивает риск рвоты и возможной асфиксии. Это очень важно, когда пациенту может понадобиться интубация или экстренная операция.</a:t>
            </a:r>
            <a:endParaRPr/>
          </a:p>
          <a:p>
            <a:pPr marL="0" lvl="0" indent="0" algn="l" rtl="0">
              <a:spcBef>
                <a:spcPts val="800"/>
              </a:spcBef>
              <a:spcAft>
                <a:spcPts val="0"/>
              </a:spcAft>
              <a:buNone/>
            </a:pPr>
            <a:endParaRPr sz="19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000"/>
              <a:buFont typeface="Calibri"/>
              <a:buNone/>
            </a:pPr>
            <a:r>
              <a:rPr lang="ru-RU" sz="2000" b="0" i="0">
                <a:solidFill>
                  <a:schemeClr val="dk1"/>
                </a:solidFill>
                <a:latin typeface="Calibri"/>
                <a:ea typeface="Calibri"/>
                <a:cs typeface="Calibri"/>
                <a:sym typeface="Calibri"/>
              </a:rPr>
              <a:t>Image:</a:t>
            </a:r>
            <a:endParaRPr sz="20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ru-RU" sz="2000" b="0" i="0">
                <a:solidFill>
                  <a:schemeClr val="dk1"/>
                </a:solidFill>
                <a:latin typeface="Calibri"/>
                <a:ea typeface="Calibri"/>
                <a:cs typeface="Calibri"/>
                <a:sym typeface="Calibri"/>
              </a:rPr>
              <a:t>Title: </a:t>
            </a:r>
            <a:r>
              <a:rPr lang="ru-RU" sz="1200" b="0" i="0">
                <a:solidFill>
                  <a:schemeClr val="dk1"/>
                </a:solidFill>
                <a:latin typeface="Calibri"/>
                <a:ea typeface="Calibri"/>
                <a:cs typeface="Calibri"/>
                <a:sym typeface="Calibri"/>
              </a:rPr>
              <a:t>Brain activity – Métacognition</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Creator:benoitpetit</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Source: https://openclipart.org/detail/193152/brain-activity-metacognition</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Copyright information: Creative Commonz Zero 1.0 Public Domain License</a:t>
            </a:r>
            <a:r>
              <a:rPr lang="ru-RU" sz="2000"/>
              <a:t> </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endParaRPr sz="1900" b="0" i="0" u="none" strike="noStrike" cap="none">
              <a:solidFill>
                <a:schemeClr val="dk1"/>
              </a:solidFill>
              <a:latin typeface="Lato"/>
              <a:ea typeface="Lato"/>
              <a:cs typeface="Lato"/>
              <a:sym typeface="Lato"/>
            </a:endParaRPr>
          </a:p>
          <a:p>
            <a:pPr marL="514350" marR="0" lvl="1" indent="0" algn="l" rtl="0">
              <a:lnSpc>
                <a:spcPct val="115000"/>
              </a:lnSpc>
              <a:spcBef>
                <a:spcPts val="500"/>
              </a:spcBef>
              <a:spcAft>
                <a:spcPts val="0"/>
              </a:spcAft>
              <a:buClr>
                <a:schemeClr val="dk1"/>
              </a:buClr>
              <a:buSzPts val="1900"/>
              <a:buFont typeface="Calibri"/>
              <a:buNone/>
            </a:pPr>
            <a:endParaRPr sz="1900">
              <a:latin typeface="Lato"/>
              <a:ea typeface="Lato"/>
              <a:cs typeface="Lato"/>
              <a:sym typeface="Lato"/>
            </a:endParaRPr>
          </a:p>
        </p:txBody>
      </p:sp>
      <p:sp>
        <p:nvSpPr>
          <p:cNvPr id="708" name="Google Shape;70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Последний шаг в подходе SAMPLE - расспросить о событиях, связанных с его состоянием. Начните с оценки механизма травмы. Если произошло ДТП, спросите, был ли пациент пристегнут ремнем безопасности. В случае нападения спросите о типе используемого оружия. Принимал ли он наркотики или алкоголь? При ожогах, спросите о причине ожога. Некоторые механизмы травмы сопряжены с высоким риском, даже если пациент не выглядит сильно травмированным или больным. Всегда учитывайте вероятность скрытых травм.  </a:t>
            </a:r>
            <a:endParaRPr/>
          </a:p>
          <a:p>
            <a:pPr marL="0" lvl="0" indent="0" algn="l" rtl="0">
              <a:lnSpc>
                <a:spcPct val="107000"/>
              </a:lnSpc>
              <a:spcBef>
                <a:spcPts val="800"/>
              </a:spcBef>
              <a:spcAft>
                <a:spcPts val="0"/>
              </a:spcAft>
              <a:buNone/>
            </a:pPr>
            <a:endParaRPr sz="1200" b="0" i="0" u="none" strike="noStrike" cap="none">
              <a:solidFill>
                <a:schemeClr val="dk1"/>
              </a:solidFill>
              <a:latin typeface="Lato"/>
              <a:ea typeface="Lato"/>
              <a:cs typeface="Lato"/>
              <a:sym typeface="Lato"/>
            </a:endParaRPr>
          </a:p>
          <a:p>
            <a:pPr marL="0" marR="0" lvl="0" indent="0" algn="l" rtl="0">
              <a:lnSpc>
                <a:spcPct val="100000"/>
              </a:lnSpc>
              <a:spcBef>
                <a:spcPts val="80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716" name="Google Shape;71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было падение, спросите, с какой высоты упал пациент. Падение с большей высоты увеличивает вероятность серьезных травм, особенно с высоты 3 метра и более или с высоты, вдвое превышающей рост ребенка. Узнайте о событиях, связанных с падением. Падения у взрослых часто связаны с пожилым возрастом, алкогольным опьянением или неисправностью оборудования на рабочем месте и несоблюдением техники безопасности. Дети часто падают с деревьев, окон или балконов.  </a:t>
            </a:r>
            <a:endParaRPr/>
          </a:p>
          <a:p>
            <a:pPr marL="0" lvl="0" indent="0" algn="l" rtl="0">
              <a:spcBef>
                <a:spcPts val="800"/>
              </a:spcBef>
              <a:spcAft>
                <a:spcPts val="0"/>
              </a:spcAft>
              <a:buClr>
                <a:schemeClr val="dk1"/>
              </a:buClr>
              <a:buSzPts val="1200"/>
              <a:buFont typeface="Calibri"/>
              <a:buNone/>
            </a:pPr>
            <a:endParaRPr sz="1200">
              <a:latin typeface="Calibri"/>
              <a:ea typeface="Calibri"/>
              <a:cs typeface="Calibri"/>
              <a:sym typeface="Calibri"/>
            </a:endParaRPr>
          </a:p>
          <a:p>
            <a:pPr marL="45720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27" name="Google Shape;72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случае ДТП с участием пешеходов или велосипедистов спросите, не сбил ли их автомобиль. Если они ехали на мотоцикле, спросите, были ли они отброшены или вылетели из мотоцикла и как далеко. Узнайте, был ли надет шлем. Пешеходы или велосипедисты всегда подвергаются высокому риску получения серьезных травм. Маленькие дети могут быть в меньшей степени способны сообщать о событиях, поэтому всегда учитывайте возможность получения травмы малышом без свидетелей. Учитывайте вероятность множественных травм от прямого удара и от вторичного удара, если пациент был отброшен. Распространенные локализации травм при ДТП с участием мотоциклов – голова, позвоночник, грудь, живот и таз, особенно если мотоциклист ударился о руль, конечности и кожа, если мотоциклист был выброшен и ударился о дорогу или получил ссадины.  </a:t>
            </a:r>
            <a:endParaRPr/>
          </a:p>
          <a:p>
            <a:pPr marL="0" lvl="0" indent="0" algn="l" rtl="0">
              <a:lnSpc>
                <a:spcPct val="107000"/>
              </a:lnSpc>
              <a:spcBef>
                <a:spcPts val="800"/>
              </a:spcBef>
              <a:spcAft>
                <a:spcPts val="0"/>
              </a:spcAft>
              <a:buNone/>
            </a:pPr>
            <a:endParaRPr sz="1200" b="0" i="0" u="none" strike="noStrike" cap="none">
              <a:solidFill>
                <a:schemeClr val="dk1"/>
              </a:solidFill>
              <a:latin typeface="Lato"/>
              <a:ea typeface="Lato"/>
              <a:cs typeface="Lato"/>
              <a:sym typeface="Lato"/>
            </a:endParaRPr>
          </a:p>
          <a:p>
            <a:pPr marL="0" marR="0" lvl="0" indent="0" algn="l" rtl="0">
              <a:lnSpc>
                <a:spcPct val="100000"/>
              </a:lnSpc>
              <a:spcBef>
                <a:spcPts val="80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736" name="Google Shape;73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Спрашивайте о скорости при любом ДТП и о том, удалось ли пациенту самостоятельно выбраться из транспортного средства, был ли он зажат или выброшен. Спросите, погиб ли в аварии кто-нибудь из пассажиров. Спросите еще раз, был ли человек пристегнут ремнем безопасности или сработала ли подушка безопасности. При ДТП на более высокой скорости передается </a:t>
            </a:r>
            <a:r>
              <a:rPr lang="ru-RU" sz="1800" dirty="0" err="1">
                <a:latin typeface="Calibri"/>
                <a:ea typeface="Calibri"/>
                <a:cs typeface="Calibri"/>
                <a:sym typeface="Calibri"/>
              </a:rPr>
              <a:t>бóльшая</a:t>
            </a:r>
            <a:r>
              <a:rPr lang="ru-RU" sz="1800" dirty="0">
                <a:latin typeface="Calibri"/>
                <a:ea typeface="Calibri"/>
                <a:cs typeface="Calibri"/>
                <a:sym typeface="Calibri"/>
              </a:rPr>
              <a:t> сила, что повышает риск травмирования. К травме может привести удар о ветровое стекло или рулевое колесо. К травме может привести снижение скорости или внезапная остановка транспортного средства.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Человек, отброшенный или вылетевший из автомобиля, подвергается высокому риску получения травм. Если человек заблокирован, выясните, какая часть тела была зажата и как долго, а также оцените риск получения травмы при сдавливании. Смерть на месте происшествия свидетельствует о применении значительной силы и подразумевает риск получения значительных травм другими людьми. Учитывайте типичный характер травм, если человек был или не был пристегнут ремнем безопасности.</a:t>
            </a:r>
            <a:endParaRPr dirty="0"/>
          </a:p>
          <a:p>
            <a:pPr marL="0" lvl="0" indent="0" algn="l" rtl="0">
              <a:spcBef>
                <a:spcPts val="800"/>
              </a:spcBef>
              <a:spcAft>
                <a:spcPts val="0"/>
              </a:spcAft>
              <a:buNone/>
            </a:pPr>
            <a:endParaRPr b="0" i="0" dirty="0"/>
          </a:p>
          <a:p>
            <a:pPr marL="0" marR="0" lvl="0" indent="0" algn="l" rtl="0">
              <a:lnSpc>
                <a:spcPct val="100000"/>
              </a:lnSpc>
              <a:spcBef>
                <a:spcPts val="0"/>
              </a:spcBef>
              <a:spcAft>
                <a:spcPts val="0"/>
              </a:spcAft>
              <a:buClr>
                <a:schemeClr val="dk1"/>
              </a:buClr>
              <a:buSzPts val="1200"/>
              <a:buFont typeface="Calibri"/>
              <a:buNone/>
            </a:pPr>
            <a:r>
              <a:rPr lang="ru-RU" sz="1200" b="0" i="0" dirty="0">
                <a:solidFill>
                  <a:schemeClr val="dk1"/>
                </a:solidFill>
                <a:latin typeface="Calibri"/>
                <a:ea typeface="Calibri"/>
                <a:cs typeface="Calibri"/>
                <a:sym typeface="Calibri"/>
              </a:rPr>
              <a:t>Image:</a:t>
            </a: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err="1">
                <a:solidFill>
                  <a:schemeClr val="dk1"/>
                </a:solidFill>
                <a:latin typeface="Calibri"/>
                <a:ea typeface="Calibri"/>
                <a:cs typeface="Calibri"/>
                <a:sym typeface="Calibri"/>
              </a:rPr>
              <a:t>Brain</a:t>
            </a:r>
            <a:r>
              <a:rPr lang="ru-RU" sz="900" b="0" i="0" dirty="0">
                <a:solidFill>
                  <a:schemeClr val="dk1"/>
                </a:solidFill>
                <a:latin typeface="Calibri"/>
                <a:ea typeface="Calibri"/>
                <a:cs typeface="Calibri"/>
                <a:sym typeface="Calibri"/>
              </a:rPr>
              <a:t> </a:t>
            </a:r>
            <a:r>
              <a:rPr lang="ru-RU" sz="900" b="0" i="0" dirty="0" err="1">
                <a:solidFill>
                  <a:schemeClr val="dk1"/>
                </a:solidFill>
                <a:latin typeface="Calibri"/>
                <a:ea typeface="Calibri"/>
                <a:cs typeface="Calibri"/>
                <a:sym typeface="Calibri"/>
              </a:rPr>
              <a:t>activity</a:t>
            </a:r>
            <a:r>
              <a:rPr lang="ru-RU" sz="900" b="0" i="0" dirty="0">
                <a:solidFill>
                  <a:schemeClr val="dk1"/>
                </a:solidFill>
                <a:latin typeface="Calibri"/>
                <a:ea typeface="Calibri"/>
                <a:cs typeface="Calibri"/>
                <a:sym typeface="Calibri"/>
              </a:rPr>
              <a:t> – </a:t>
            </a:r>
            <a:r>
              <a:rPr lang="ru-RU"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https://openclipart.org/detail/193152/brain-activity-metacognition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dirty="0"/>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b="0" i="0" dirty="0"/>
          </a:p>
          <a:p>
            <a:pPr marL="0" lvl="0" indent="0" algn="l" rtl="0">
              <a:spcBef>
                <a:spcPts val="0"/>
              </a:spcBef>
              <a:spcAft>
                <a:spcPts val="0"/>
              </a:spcAft>
              <a:buNone/>
            </a:pPr>
            <a:endParaRPr b="0" i="0" dirty="0"/>
          </a:p>
          <a:p>
            <a:pPr marL="0" marR="0" lvl="0" indent="0" algn="l" rtl="0">
              <a:lnSpc>
                <a:spcPct val="100000"/>
              </a:lnSpc>
              <a:spcBef>
                <a:spcPts val="0"/>
              </a:spcBef>
              <a:spcAft>
                <a:spcPts val="0"/>
              </a:spcAft>
              <a:buClr>
                <a:schemeClr val="dk1"/>
              </a:buClr>
              <a:buSzPts val="1200"/>
              <a:buFont typeface="Calibri"/>
              <a:buNone/>
            </a:pPr>
            <a:r>
              <a:rPr lang="ru-RU" sz="1200" b="0" i="0" dirty="0">
                <a:solidFill>
                  <a:schemeClr val="dk1"/>
                </a:solidFill>
                <a:latin typeface="Calibri"/>
                <a:ea typeface="Calibri"/>
                <a:cs typeface="Calibri"/>
                <a:sym typeface="Calibri"/>
              </a:rPr>
              <a:t>Image:</a:t>
            </a: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err="1">
                <a:solidFill>
                  <a:schemeClr val="dk1"/>
                </a:solidFill>
                <a:latin typeface="Calibri"/>
                <a:ea typeface="Calibri"/>
                <a:cs typeface="Calibri"/>
                <a:sym typeface="Calibri"/>
              </a:rPr>
              <a:t>Brain</a:t>
            </a:r>
            <a:r>
              <a:rPr lang="ru-RU" sz="900" b="0" i="0" dirty="0">
                <a:solidFill>
                  <a:schemeClr val="dk1"/>
                </a:solidFill>
                <a:latin typeface="Calibri"/>
                <a:ea typeface="Calibri"/>
                <a:cs typeface="Calibri"/>
                <a:sym typeface="Calibri"/>
              </a:rPr>
              <a:t> </a:t>
            </a:r>
            <a:r>
              <a:rPr lang="ru-RU" sz="900" b="0" i="0" dirty="0" err="1">
                <a:solidFill>
                  <a:schemeClr val="dk1"/>
                </a:solidFill>
                <a:latin typeface="Calibri"/>
                <a:ea typeface="Calibri"/>
                <a:cs typeface="Calibri"/>
                <a:sym typeface="Calibri"/>
              </a:rPr>
              <a:t>activity</a:t>
            </a:r>
            <a:r>
              <a:rPr lang="ru-RU" sz="900" b="0" i="0" dirty="0">
                <a:solidFill>
                  <a:schemeClr val="dk1"/>
                </a:solidFill>
                <a:latin typeface="Calibri"/>
                <a:ea typeface="Calibri"/>
                <a:cs typeface="Calibri"/>
                <a:sym typeface="Calibri"/>
              </a:rPr>
              <a:t> – </a:t>
            </a:r>
            <a:r>
              <a:rPr lang="ru-RU"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https://openclipart.org/detail/193152/brain-activity-metacognition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dirty="0"/>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b="0" i="0" dirty="0"/>
          </a:p>
          <a:p>
            <a:pPr marL="0" lvl="0" indent="0" algn="l" rtl="0">
              <a:spcBef>
                <a:spcPts val="0"/>
              </a:spcBef>
              <a:spcAft>
                <a:spcPts val="0"/>
              </a:spcAft>
              <a:buNone/>
            </a:pPr>
            <a:endParaRPr sz="1200" b="1"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747" name="Google Shape;747;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Лечение травмы проходит в три этапа. Первый этап – первичное обследование травмированного пациента с использованием подхода ABCDE. За ним следует второй этап или сбор анамнеза по схеме SAMPLE. Помните, что SAMPLE означает признаки и симптомы, аллергические реакции, медикаменты, анамнез жизни, последний пероральный прием пищи и события, связанные с травмой. Третий этап – вторичное обследование при травме – это полный осмотр «с головы до пят» с целью выявления любых травм, которые не были выявлены при первичном обследовании.</a:t>
            </a:r>
            <a:endParaRPr/>
          </a:p>
          <a:p>
            <a:pPr marL="0" lvl="0" indent="0" algn="l" rtl="0">
              <a:spcBef>
                <a:spcPts val="800"/>
              </a:spcBef>
              <a:spcAft>
                <a:spcPts val="0"/>
              </a:spcAft>
              <a:buNone/>
            </a:pPr>
            <a:endParaRPr/>
          </a:p>
          <a:p>
            <a:pPr marL="0" lvl="0" indent="0" algn="l" rtl="0">
              <a:spcBef>
                <a:spcPts val="0"/>
              </a:spcBef>
              <a:spcAft>
                <a:spcPts val="0"/>
              </a:spcAft>
              <a:buNone/>
            </a:pPr>
            <a:endParaRPr/>
          </a:p>
        </p:txBody>
      </p:sp>
      <p:sp>
        <p:nvSpPr>
          <p:cNvPr id="308" name="Google Shape;30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случае нападения спросите, применялось ли оружие и какого типа. У пациента с огнестрельным или ножевым ранением может быть несколько ран, поэтому всегда осматривайте все тело. Пуля не может идти по прямой траектории в теле, а раны не всегда выглядят логически обоснованными. Одна пуля может повредить множество внутренних органов. При ножевых ранениях спросите о длине лезвия, если она известна. Травмы от тупых предметов могут привести к повреждению органов, а также к ушибам, разрывам тканей и переломам.  </a:t>
            </a:r>
            <a:endParaRPr/>
          </a:p>
          <a:p>
            <a:pPr marL="0" lvl="0" indent="0" algn="l" rtl="0">
              <a:lnSpc>
                <a:spcPct val="107000"/>
              </a:lnSpc>
              <a:spcBef>
                <a:spcPts val="800"/>
              </a:spcBef>
              <a:spcAft>
                <a:spcPts val="0"/>
              </a:spcAft>
              <a:buNone/>
            </a:pPr>
            <a:endParaRPr sz="1200" b="0" i="0" u="none" strike="noStrike" cap="none">
              <a:solidFill>
                <a:schemeClr val="dk1"/>
              </a:solidFill>
              <a:latin typeface="Lato"/>
              <a:ea typeface="Lato"/>
              <a:cs typeface="Lato"/>
              <a:sym typeface="Lato"/>
            </a:endParaRPr>
          </a:p>
          <a:p>
            <a:pPr marL="0" marR="0" lvl="0" indent="0" algn="l" rtl="0">
              <a:lnSpc>
                <a:spcPct val="100000"/>
              </a:lnSpc>
              <a:spcBef>
                <a:spcPts val="80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757" name="Google Shape;757;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Определите, была ли травма от ожога и какой тип ожога мог возникнуть. Ожоги от огня или пламени – самые распространенные. Если в анамнезе есть ожог пламенем в замкнутом пространстве, это также может свидетельствовать об ингаляционной травме или повреждении дыхательных путей. У детей чаще встречаются ожоги от ошпаривания горячими жидкостями. Электротравмы часто возникают при контакте с телом от источников высокого напряжения, таких как воздушная линия электропередач. На первый взгляд эти электротравмы выглядят небольшими, но они могут вызвать обширные повреждения тканей и мышц. Электрический ток обычно проходит через все тело, выбирая кратчайший путь от точки соприкосновения с кожей до земли, часто оставляя входные и выходные следы ожогов. В случае химических ожогов может потребоваться информация о конкретном химическом веществе, чтобы правильно его удалить.</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При ожогах также важно спросить о том, какая первая помощь была оказана. Важно знать, был ли остановлен процесс горения, а в случае химического воздействия – была ли проведена деконтаминация. Если в анамнезе есть контакт с химическими веществами, обеспечьте защиту от них и убедитесь, что они должным образом удалены с кожи.</a:t>
            </a:r>
            <a:endParaRPr/>
          </a:p>
          <a:p>
            <a:pPr marL="0" lvl="0" indent="0" algn="l" rtl="0">
              <a:spcBef>
                <a:spcPts val="800"/>
              </a:spcBef>
              <a:spcAft>
                <a:spcPts val="0"/>
              </a:spcAft>
              <a:buNone/>
            </a:pPr>
            <a:endParaRPr sz="1200" b="1"/>
          </a:p>
          <a:p>
            <a:pPr marL="457200" marR="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768" name="Google Shape;76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Последний элемент, который мы рассмотрим, - это травма от сдавливания или взрывная травма. Вопросы, которые следует задать при травме, вызванной сдавливанием, таковы: испытывает ли пациент боль или онемение, есть ли изменения или потемнение мочи. Травма от сдавливания повреждает кожу, мышцы, кровеносные сосуды и кости. Поврежденные мышцы могут выделять побочный продукт, называемый миоглобином, который может накапливаться и повреждать почки. Очень важно знать, как долго часть тела подвергалась сдавливанию. Если у человека с травмой, полученной при сдавливании, моча темного цвета, это может быть признаком накопления миоглобина в почках. Повреждение тканей и отек при сдавливании также могут вызвать повышение давления, особенно при травмах конечностей, что может ограничить приток крови к мышцам и нервам, вызывая компартмент-синдром.</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При взрывных травмах могут пострадать все системы организма, особенно полые органы. Среди распространенных взрывных травм – повреждение легких, кишечника и ушей. Пациенты, пострадавшие от взрывов, нуждаются в тщательном и многократном осмотре, поскольку такие травмы легко пропустить. Взрывы также могут сопровождаться попаданием инородных тел в кожу и глаза, ожогами или химическими повреждениями, воздействием токсинов или радиации.</a:t>
            </a:r>
            <a:endParaRPr/>
          </a:p>
          <a:p>
            <a:pPr marL="0" lvl="0" indent="0" algn="l" rtl="0">
              <a:spcBef>
                <a:spcPts val="800"/>
              </a:spcBef>
              <a:spcAft>
                <a:spcPts val="0"/>
              </a:spcAft>
              <a:buNone/>
            </a:pPr>
            <a:endParaRPr b="0" i="0"/>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b="0" i="0"/>
          </a:p>
          <a:p>
            <a:pPr marL="457200" marR="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779" name="Google Shape;77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№3: Подход к пациенту с травмой [стр. 52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пять вопросов, которые вы бы задали пострадавшему в ДТП человеку при сборе анамнеза по схеме SAMPLE: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endParaRPr dirty="0"/>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 ли пешеход или велосипедист сбит автомобилем?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Было ли ДТП на высокой скорости?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 ли человек выброшен из автомобиля или застрял внутри него? Погиб ли в аварии кто-нибудь из пассажиров?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В случае автомобильной аварии, был ли пациент пристегнут ремнем безопасности?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При аварии на мотоцикле выбросило ли мотоциклиста из мотоцикла?</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 ли ожог? Если да, то какого типа? При ожогах была ли оказана первая помощь на месте происшествия?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Получил ли человек травму от сдавливания? Чувствует ли он сильную боль / онемение? Моча темного цвета?</a:t>
            </a:r>
            <a:endParaRPr dirty="0"/>
          </a:p>
          <a:p>
            <a:pPr marL="0" lvl="0" indent="0" algn="l" rtl="0">
              <a:spcBef>
                <a:spcPts val="80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790" name="Google Shape;79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5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Это вторая часть модуля «Травма». Рассмотрим сбор анамнеза по схеме SAMPLE у травмированных пациентов и вторичное обследование. Начнем со сбора анамнеза по схеме SAMPLE. </a:t>
            </a:r>
            <a:endParaRPr/>
          </a:p>
        </p:txBody>
      </p:sp>
      <p:sp>
        <p:nvSpPr>
          <p:cNvPr id="797" name="Google Shape;79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Вторичное обследование представляет собой детальный осмотр с головы до ног, предназначенный для выявления любых дополнительных травм или проблем, требующих вмешательства. Вторичное обследование – это организованный способ оценки всего тела пациента на предмет признаков травмы, которые могли быть неочевидны при первичном обследовании или не представляли непосредственной угрозы для жизни.  Помните, что очень болезненные или пугающие травмы могут отвлечь как пациентов, так и медработников от распознавания других травм. Всегда осматривайте все тело. Если при вторичном обследовании выявлено состояние, на которое нацелен подход ABCDE, остановитесь и немедленно вернитесь к первичному обследованию для его лечения.</a:t>
            </a:r>
            <a:endParaRPr/>
          </a:p>
        </p:txBody>
      </p:sp>
      <p:sp>
        <p:nvSpPr>
          <p:cNvPr id="805" name="Google Shape;80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Первым этапом вторичного обследования является осмотр головы, глаз, ушей, носа и горла. Чтобы не упустить ни одной детали, используйте систематический подход.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Обращайте внимание на следующие признаки: раны на коже головы или кровоподтеки; деформация черепа; кровь во рту или горле; потеря или изменение зрения и травмы глаз; нарушения движения глаз. Неодинаковые по размеру или не реагирующие зрачки могут указывать на тяжелую ЧМТ. Посмотрите, нет ли крови или жидкости из уха или носа, что указывает на травму или открытый перелом костей черепа; повреждение зубов или их плохое смыкание; признаки ожога дыхательных путей, такие как пепел, обгоревшие волосы в носу, новый или усиливающийся отек губ или полости рта.</a:t>
            </a:r>
            <a:endParaRPr/>
          </a:p>
          <a:p>
            <a:pPr marL="0" lvl="0" indent="0" algn="l" rtl="0">
              <a:spcBef>
                <a:spcPts val="800"/>
              </a:spcBef>
              <a:spcAft>
                <a:spcPts val="0"/>
              </a:spcAft>
              <a:buNone/>
            </a:pPr>
            <a:endParaRPr/>
          </a:p>
        </p:txBody>
      </p:sp>
      <p:sp>
        <p:nvSpPr>
          <p:cNvPr id="815" name="Google Shape;815;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После осмотра прислушайтесь к следующим звукам: стридор, который может указывать на обструкцию дыхательных путей; бульканье, указывающее на наличие жидкости в дыхательных путях; изменения в голосе, которые могут указывать на повреждение дыхательных путей или голосовых связок. Осмотрев и послушав, определите на ощупь, нет ли болезненности или аномальной подвижности лицевых костей; шатающихся зубов, которые можно случайно вдохнуть; дефектов или крепитации костей черепа или лица, свидетельствующих о переломе.</a:t>
            </a:r>
            <a:endParaRPr/>
          </a:p>
          <a:p>
            <a:pPr marL="0" lvl="0" indent="0" algn="l" rtl="0">
              <a:spcBef>
                <a:spcPts val="800"/>
              </a:spcBef>
              <a:spcAft>
                <a:spcPts val="0"/>
              </a:spcAft>
              <a:buNone/>
            </a:pPr>
            <a:endParaRPr/>
          </a:p>
        </p:txBody>
      </p:sp>
      <p:sp>
        <p:nvSpPr>
          <p:cNvPr id="827" name="Google Shape;82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Далее следует осмотреть шею. Обратите внимание на снижение способности двигать шеей или боль при движении, кровоподтеки, кровотечение или отеки, любые гематомы, которые могут привести к обструкции дыхательных путей, проникающие раны шеи и раздутые шейные вены. Раздутые вены шеи могут указывать на напряженный пневмоторакс или тампонаду сердца.  В случае опасений вернитесь к первичному обследованию.  Затем прощупайте кожу или мягкие ткани на предмет наличия воздуха, что может указывать на пневмоторакс, а также на признаки болезненности или деформации вдоль позвоночника. </a:t>
            </a:r>
            <a:endParaRPr/>
          </a:p>
          <a:p>
            <a:pPr marL="0" marR="0" lvl="0" indent="0" algn="l" rtl="0">
              <a:lnSpc>
                <a:spcPct val="115000"/>
              </a:lnSpc>
              <a:spcBef>
                <a:spcPts val="800"/>
              </a:spcBef>
              <a:spcAft>
                <a:spcPts val="0"/>
              </a:spcAft>
              <a:buClr>
                <a:schemeClr val="dk1"/>
              </a:buClr>
              <a:buSzPts val="300"/>
              <a:buFont typeface="Arial"/>
              <a:buNone/>
            </a:pPr>
            <a:endParaRPr/>
          </a:p>
        </p:txBody>
      </p:sp>
      <p:sp>
        <p:nvSpPr>
          <p:cNvPr id="839" name="Google Shape;83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Что касается грудной клетки, обратите внимание на наличие кровоподтеков, деформации, ран и циркулярных ожогов. Неравномерное движение стенки грудной клетки может указывать на пневмоторакс или флотацию грудной клетки. Прислушайтесь к дыхательным шумам - сниженным, неравномерным, отсутствующим или имеющим другие отклонения от нормы. Приглушенные сердечные шумы могут быть признаком тампонады сердца. Почувствуйте на ощупь напряженность и крепитацию, которые могут свидетельствовать о переломе или пневмотораксе. </a:t>
            </a:r>
            <a:endParaRPr/>
          </a:p>
          <a:p>
            <a:pPr marL="0" lvl="0" indent="0" algn="l" rtl="0">
              <a:spcBef>
                <a:spcPts val="800"/>
              </a:spcBef>
              <a:spcAft>
                <a:spcPts val="0"/>
              </a:spcAft>
              <a:buNone/>
            </a:pPr>
            <a:endParaRPr sz="1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00"/>
              <a:buFont typeface="Arial"/>
              <a:buNone/>
            </a:pPr>
            <a:endParaRPr/>
          </a:p>
        </p:txBody>
      </p:sp>
      <p:sp>
        <p:nvSpPr>
          <p:cNvPr id="848" name="Google Shape;848;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Помните, что в любой момент обследования, если вы обнаружили проблему, угрожающую жизни, остановитесь и устраните эту угрозу. После любого лечения обязательно проведите повторную оценку, используя подход ABCDE. Люди, которые на первый взгляд не выглядят пострадавшими, могут иметь скрытые травмы, угрожающие жизни, например внутреннее кровотечение. Очень важно часто проводить повторное обследование пациентов, а также в случае ухудшения их состояния.</a:t>
            </a:r>
            <a:endParaRPr/>
          </a:p>
        </p:txBody>
      </p:sp>
      <p:sp>
        <p:nvSpPr>
          <p:cNvPr id="321" name="Google Shape;3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Далее следует осмотреть живот. Обращайте внимание на вздутие живота, видимые раны, кровоподтеки или ссадины, кровоподтеки на спине или боках, которые могут указывать на кровотечение в брюшную полость, а также на наличие циркулярных ожогов живота. Прощупайте, нет ли симптомов раздражения брюшины или защитного напряжения мышц. Болезненность живота во всех квадрантах может указывать на перитонит, вызванный повреждением внутренних органов или кровеносных сосудов.</a:t>
            </a:r>
            <a:endParaRPr/>
          </a:p>
          <a:p>
            <a:pPr marL="0" marR="0" lvl="0" indent="0" algn="l" rtl="0">
              <a:lnSpc>
                <a:spcPct val="90000"/>
              </a:lnSpc>
              <a:spcBef>
                <a:spcPts val="160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ts val="150"/>
              <a:buFont typeface="Arial"/>
              <a:buNone/>
            </a:pPr>
            <a:r>
              <a:rPr lang="ru-RU" sz="600" b="0" i="0" u="none" strike="noStrike" cap="none">
                <a:solidFill>
                  <a:srgbClr val="252525"/>
                </a:solidFill>
                <a:highlight>
                  <a:srgbClr val="FFFFFF"/>
                </a:highlight>
                <a:latin typeface="Arial"/>
                <a:ea typeface="Arial"/>
                <a:cs typeface="Arial"/>
                <a:sym typeface="Arial"/>
              </a:rPr>
              <a:t>					</a:t>
            </a:r>
            <a:endParaRPr sz="600" b="0" i="0" u="none" strike="noStrike" cap="none">
              <a:solidFill>
                <a:srgbClr val="252525"/>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300"/>
              <a:buFont typeface="Arial"/>
              <a:buNone/>
            </a:pPr>
            <a:endParaRPr/>
          </a:p>
        </p:txBody>
      </p:sp>
      <p:sp>
        <p:nvSpPr>
          <p:cNvPr id="857" name="Google Shape;85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травме конечности необходимо оценить степень отека или кровоподтеков, деформацию, открытые переломы, ампутации, циркулярные ожоги и состояние кожных покровов. Если конечность бледная, это может указывать на нарушение кровообращения. Определите на ощупь отсутствующий или слабый пульс, напряженность, холодные или прохладные конечности, что может указывать на нарушение кровообращения.  Аномально твердые, болезненные мышечные отделы могут быть признаками компартмент-синдрома.  </a:t>
            </a:r>
            <a:endParaRPr/>
          </a:p>
        </p:txBody>
      </p:sp>
      <p:sp>
        <p:nvSpPr>
          <p:cNvPr id="866" name="Google Shape;866;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Осмотр позвоночника следует проводить с посторонней помощью, сохраняя иммобилизацию позвоночника и перекатывая пациента.  Оцените, нет ли кровоподтеков и деформаций, прощупайте на предмет болезненности, крепитации и правильного расположения позвонков вдоль всего позвоночника от верхней части шеи до нижней части спины. Обязательно уделите время оценке остальных частей спины на предмет болезненности, крепитации или смещения, а также других областей позвоночника, не относящихся к срединной линии, на предмет травм. Если есть подозрение на травму позвоночника, проверьте и задокументируйте, на каком уровне начинаются признаки, выявленные при физикальном осмотре.</a:t>
            </a:r>
            <a:endParaRPr/>
          </a:p>
        </p:txBody>
      </p:sp>
      <p:sp>
        <p:nvSpPr>
          <p:cNvPr id="875" name="Google Shape;875;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осмотре кожи обращайте внимание на наличие кровоподтеков, ссадин, рваных ран и ожогов. Циркулярные ожоги на грудной клетке могут вызвать затруднение дыхания. Ожоги конечностей могут вызвать компартмент-синдром. Прощупайте периферический пульс на всех конечностях. </a:t>
            </a:r>
            <a:endParaRPr/>
          </a:p>
          <a:p>
            <a:pPr marL="0" marR="0" lvl="0" indent="0" algn="l" rtl="0">
              <a:lnSpc>
                <a:spcPct val="115000"/>
              </a:lnSpc>
              <a:spcBef>
                <a:spcPts val="800"/>
              </a:spcBef>
              <a:spcAft>
                <a:spcPts val="0"/>
              </a:spcAft>
              <a:buClr>
                <a:schemeClr val="dk1"/>
              </a:buClr>
              <a:buSzPts val="300"/>
              <a:buFont typeface="Arial"/>
              <a:buNone/>
            </a:pPr>
            <a:endParaRPr/>
          </a:p>
        </p:txBody>
      </p:sp>
      <p:sp>
        <p:nvSpPr>
          <p:cNvPr id="885" name="Google Shape;88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Последним компонентом вторичного обследования является неврологическое обследование. Проверьте уровень сознания по шкале AVPU или ШКГ и следите, не происходит ли его снижение. Возбуждение, судороги (или конвульсии) должны навести вас на мысль о серьезной черепно-мозговой травме. Проверьте подвижность и силу каждой конечности. Необходимо оценить чувствительность на всех уровнях тела и при наличии ее дефицита определить уровень, на котором он начинается. Снижение чувствительности, уменьшение силы или приапизм могут быть признаками травмы позвоночника. </a:t>
            </a:r>
            <a:endParaRPr/>
          </a:p>
          <a:p>
            <a:pPr marL="0" marR="0" lvl="0" indent="0" algn="l" rtl="0">
              <a:lnSpc>
                <a:spcPct val="115000"/>
              </a:lnSpc>
              <a:spcBef>
                <a:spcPts val="800"/>
              </a:spcBef>
              <a:spcAft>
                <a:spcPts val="0"/>
              </a:spcAft>
              <a:buClr>
                <a:schemeClr val="dk1"/>
              </a:buClr>
              <a:buSzPts val="300"/>
              <a:buFont typeface="Arial"/>
              <a:buNone/>
            </a:pPr>
            <a:endParaRPr/>
          </a:p>
        </p:txBody>
      </p:sp>
      <p:sp>
        <p:nvSpPr>
          <p:cNvPr id="894" name="Google Shape;89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Вопрос из рабочей тетради №4: [стр. 56 в рабочей тетради участника]</a:t>
            </a:r>
            <a:endParaRPr/>
          </a:p>
          <a:p>
            <a:pPr marL="0" lvl="0" indent="0" algn="l" rtl="0">
              <a:lnSpc>
                <a:spcPct val="107000"/>
              </a:lnSpc>
              <a:spcBef>
                <a:spcPts val="800"/>
              </a:spcBef>
              <a:spcAft>
                <a:spcPts val="0"/>
              </a:spcAft>
              <a:buNone/>
            </a:pPr>
            <a:r>
              <a:rPr lang="ru-RU" sz="1800">
                <a:latin typeface="Calibri"/>
                <a:ea typeface="Calibri"/>
                <a:cs typeface="Calibri"/>
                <a:sym typeface="Calibri"/>
              </a:rPr>
              <a:t> Используя приведенный выше раздел рабочей тетради, перечислите один из способов ОЦЕНКИ следующих систем.</a:t>
            </a:r>
            <a:endParaRPr/>
          </a:p>
          <a:p>
            <a:pPr marL="0" lvl="0" indent="0" algn="l" rtl="0">
              <a:lnSpc>
                <a:spcPct val="107000"/>
              </a:lnSpc>
              <a:spcBef>
                <a:spcPts val="800"/>
              </a:spcBef>
              <a:spcAft>
                <a:spcPts val="0"/>
              </a:spcAft>
              <a:buNone/>
            </a:pPr>
            <a:r>
              <a:rPr lang="ru-RU" sz="1800" u="sng">
                <a:latin typeface="Calibri"/>
                <a:ea typeface="Calibri"/>
                <a:cs typeface="Calibri"/>
                <a:sym typeface="Calibri"/>
              </a:rPr>
              <a:t> Голова, уши, глаза, нос, горло</a:t>
            </a:r>
            <a:r>
              <a:rPr lang="ru-RU" sz="1800">
                <a:latin typeface="Calibri"/>
                <a:ea typeface="Calibri"/>
                <a:cs typeface="Calibri"/>
                <a:sym typeface="Calibri"/>
              </a:rPr>
              <a:t>: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Слушайте: 1. Стридор, который может указывать на скорую обструкцию дыхательных путей 2. Бульканье, указывающее на жидкость в дыхательных путях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Ищите: 1. Раны или кровоподтеки на коже головы 2. Деформации черепа 3. Кровь во рту или горле  4. Неодинаковые по размеру или не реагирующие зрачки, указывающие на ЧМТ 5.  Потеря или изменение зрения и травмы глаз 6. Кровь или жидкость из уха или носа указывает на травму или открытый перелом костей черепа с вытеканием жидкости вокруг мозга 7. Повреждение зубов или нарушение их смыкания 8. Признаки ожога дыхательных путей: пепел, обгоревшие волосы в носу, новый или усиливающийся отек губ или рта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 Проверьте на ощупь: 1. Болезненность или аномальная подвижность лицевых костей – это может произойти при переломе лицевой кости 2. Шатающиеся зубы, которые можно случайно вдохнуть 3. Дефекты или крепитация костей черепа или лица, указывающие на перелом </a:t>
            </a:r>
            <a:endParaRPr/>
          </a:p>
          <a:p>
            <a:pPr marL="0" lvl="0" indent="0" algn="l" rtl="0">
              <a:lnSpc>
                <a:spcPct val="107000"/>
              </a:lnSpc>
              <a:spcBef>
                <a:spcPts val="800"/>
              </a:spcBef>
              <a:spcAft>
                <a:spcPts val="0"/>
              </a:spcAft>
              <a:buNone/>
            </a:pPr>
            <a:r>
              <a:rPr lang="ru-RU" sz="1800" u="sng">
                <a:latin typeface="Calibri"/>
                <a:ea typeface="Calibri"/>
                <a:cs typeface="Calibri"/>
                <a:sym typeface="Calibri"/>
              </a:rPr>
              <a:t>Грудная клетка: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ru-RU" sz="1800">
                <a:latin typeface="Calibri"/>
                <a:ea typeface="Calibri"/>
                <a:cs typeface="Calibri"/>
                <a:sym typeface="Calibri"/>
              </a:rPr>
              <a:t>Ищите: 1. Кровоподтеки, деформации 2. Неравномерное движение стенки грудной клетки – подозрение на пневмоторакс 3. Ожоги по всей грудной клетке (циркулярные), которые могут вызвать затруднение дыхания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Слушайте: 1. Дыхательные шумы (снижение, отсутствие, хрипы, крепитация) 2. Приглушенные сердечные шумы – подозрение на тампонаду сердца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Проверьте на ощупь: 1. Болезненная чувствительность 2. Крепитация – подозрение на перелом или пневмоторакс </a:t>
            </a:r>
            <a:endParaRPr/>
          </a:p>
          <a:p>
            <a:pPr marL="0" lvl="0" indent="0" algn="l" rtl="0">
              <a:lnSpc>
                <a:spcPct val="107000"/>
              </a:lnSpc>
              <a:spcBef>
                <a:spcPts val="800"/>
              </a:spcBef>
              <a:spcAft>
                <a:spcPts val="0"/>
              </a:spcAft>
              <a:buNone/>
            </a:pPr>
            <a:r>
              <a:rPr lang="ru-RU" sz="1800" u="sng">
                <a:latin typeface="Calibri"/>
                <a:ea typeface="Calibri"/>
                <a:cs typeface="Calibri"/>
                <a:sym typeface="Calibri"/>
              </a:rPr>
              <a:t>Таз и мочеполовая система: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ru-RU" sz="1800">
                <a:latin typeface="Calibri"/>
                <a:ea typeface="Calibri"/>
                <a:cs typeface="Calibri"/>
                <a:sym typeface="Calibri"/>
              </a:rPr>
              <a:t>Ищите: 1. Ушибы / резаные раны в тазовой области 2. Кровь в отверстии пениса или во влагалище 3. Разрывы влагалища или кровотечение – могут указывать на открытый перелом костей таза или быть источником кровотечения, которое необходимо остановить 4. Рваные раны пениса 5. Приапизм – может указывать на травму позвоночника 6. Цвет мочи (темный цвет или видимая кровь), который может указывать на разрушение мышц или повреждение почек </a:t>
            </a:r>
            <a:endParaRPr/>
          </a:p>
          <a:p>
            <a:pPr marL="0" lvl="0" indent="0" algn="l" rtl="0">
              <a:spcBef>
                <a:spcPts val="800"/>
              </a:spcBef>
              <a:spcAft>
                <a:spcPts val="0"/>
              </a:spcAft>
              <a:buNone/>
            </a:pPr>
            <a:r>
              <a:rPr lang="ru-RU" sz="1800">
                <a:latin typeface="Calibri"/>
                <a:ea typeface="Calibri"/>
                <a:cs typeface="Calibri"/>
                <a:sym typeface="Calibri"/>
              </a:rPr>
              <a:t>Проверьте на ощупь:</a:t>
            </a:r>
            <a:r>
              <a:rPr lang="ru-RU" sz="1800">
                <a:latin typeface="Tahoma"/>
                <a:ea typeface="Tahoma"/>
                <a:cs typeface="Tahoma"/>
                <a:sym typeface="Tahoma"/>
              </a:rPr>
              <a:t> </a:t>
            </a:r>
            <a:r>
              <a:rPr lang="ru-RU" sz="1800">
                <a:latin typeface="Calibri"/>
                <a:ea typeface="Calibri"/>
                <a:cs typeface="Calibri"/>
                <a:sym typeface="Calibri"/>
              </a:rPr>
              <a:t> 1. Кости таза на предмет болезненности или нестабильности </a:t>
            </a:r>
            <a:endParaRPr u="sng">
              <a:latin typeface="Economica"/>
              <a:ea typeface="Economica"/>
              <a:cs typeface="Economica"/>
              <a:sym typeface="Economica"/>
            </a:endParaRPr>
          </a:p>
          <a:p>
            <a:pPr marL="0" lvl="0" indent="0" algn="l" rtl="0">
              <a:spcBef>
                <a:spcPts val="0"/>
              </a:spcBef>
              <a:spcAft>
                <a:spcPts val="0"/>
              </a:spcAft>
              <a:buNone/>
            </a:pPr>
            <a:endParaRPr/>
          </a:p>
          <a:p>
            <a:pPr marL="0" lvl="0" indent="0" algn="l" rtl="0">
              <a:spcBef>
                <a:spcPts val="0"/>
              </a:spcBef>
              <a:spcAft>
                <a:spcPts val="0"/>
              </a:spcAft>
              <a:buNone/>
            </a:pPr>
            <a:r>
              <a:rPr lang="ru-RU"/>
              <a:t>Image</a:t>
            </a:r>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Deep thought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Creator:GDL</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https://openclipart.org/detail/221707/deep-thought</a:t>
            </a:r>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903" name="Google Shape;90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6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Это третья часть модуля «Травма». Мы рассмотрим важные состояния, которые необходимо распознавать и купировать, основываясь на данных анамнеза и вторичного обследования.</a:t>
            </a:r>
            <a:endParaRPr/>
          </a:p>
        </p:txBody>
      </p:sp>
      <p:sp>
        <p:nvSpPr>
          <p:cNvPr id="912" name="Google Shape;912;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Травмы головы проявляются следующими признаками и симптомами: Головная боль, изменение психического состояния, аномальный размер зрачков, скальпированные раны и/или переломы костей черепа, кровоподтеки вокруг глаз или за ушами, кровь или прозрачная жидкость из носа или ушей, слабость в одной стороне тела, судороги, изменения зрения, потеря памяти и рвота. Ведение пациента с черепно-мозговой травмой должно включать частый контроль уровня его сознания с помощью ШКГ. Не забудьте провести иммобилизацию позвоночника при значительной ЧМТ, так как существует риск сопутствующих повреждений позвоночника. Следите за пациентом с ЧМТ на предмет рвоты и возможной аспирации. Дайте антибиотики, если есть опасения по поводу открытого перелома черепа. Дайте глюкозу, если ее уровень ниже 3,5 ммоль/л или нет возможности его измерить. Любому пациенту с количеством баллов по ШКГ менее 9 необходимо провести КТ в течение двух часов после травмы. Если КТ недоступна, направьте / переведите пациента в ближайший имеющийся центр. Поскольку мозг заключен в жесткие стенки черепа, любой отек или кровотечение, вызванные ЧМТ, могут представлять угрозу для жизни, поэтому необходим срочный перевод для специализированного лечения.  </a:t>
            </a:r>
            <a:endParaRPr/>
          </a:p>
          <a:p>
            <a:pPr marL="0" lvl="0" indent="0" algn="l" rtl="0">
              <a:spcBef>
                <a:spcPts val="800"/>
              </a:spcBef>
              <a:spcAft>
                <a:spcPts val="0"/>
              </a:spcAft>
              <a:buNone/>
            </a:pPr>
            <a:endParaRPr sz="1200" b="0" i="0" u="none" strike="noStrike" cap="none">
              <a:solidFill>
                <a:schemeClr val="dk1"/>
              </a:solidFill>
            </a:endParaRPr>
          </a:p>
        </p:txBody>
      </p:sp>
      <p:sp>
        <p:nvSpPr>
          <p:cNvPr id="920" name="Google Shape;92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Переломы лицевых костей обычно сопровождаются их деформацией или необычной подвижностью. Переломы челюсти можно оценить, проверив ее подвижность и смыкание. Переломы глазницы могут проявляться аномальным или ограниченным движением глаз или болью позади глаза.  Переломы костей лица следует лечить с применением антибиотиков, если имеется открытая или рваная рана, и при необходимости сделать прививку от столбняка. Если вы подозреваете ЧМТ или травму шейного отдела, иммобилизуйте шейный отдел позвоночника. При активном кровотечении из лица расположите голову пациента так, чтобы кровь не попала в дыхательные пути. При подозрении на перелом лицевых костей избегайте использования носоглоточных воздуховодов и назогастральных зондов.  </a:t>
            </a:r>
            <a:endParaRPr/>
          </a:p>
          <a:p>
            <a:pPr marL="0" lvl="0" indent="0" algn="l" rtl="0">
              <a:spcBef>
                <a:spcPts val="800"/>
              </a:spcBef>
              <a:spcAft>
                <a:spcPts val="0"/>
              </a:spcAft>
              <a:buNone/>
            </a:pPr>
            <a:endParaRPr sz="1200" b="1" i="0" u="none" strike="noStrike" cap="none">
              <a:solidFill>
                <a:schemeClr val="dk1"/>
              </a:solidFill>
            </a:endParaRPr>
          </a:p>
        </p:txBody>
      </p:sp>
      <p:sp>
        <p:nvSpPr>
          <p:cNvPr id="930" name="Google Shape;930;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проникающих травмах глаза следует проверить наличие инородного тела в глазу, болезненного покраснения глаза или ощущения постороннего предмета в глазу; проблем со зрением, зрачка ненормальной формы, прозрачной жидкости, вытекающей из глаза, или признаков травмы вокруг глаза, таких как кровоподтеки или рваные раны. Помните, что нельзя давить на глаз, так как это может привести к еще большему повреждению. Не удаляйте инородные тела или другие проникающие предметы. Дайте антибиотики и сделайте повторную прививку от столбняка. Приподнимите изголовье койки и наложите повязку на оба глаза, независимо от того, односторонние или двусторонние повреждения глаз. Планируйте передачу и перевод пациента в центр, способный оказать ему специализированную помощь.  </a:t>
            </a:r>
            <a:endParaRPr/>
          </a:p>
        </p:txBody>
      </p:sp>
      <p:sp>
        <p:nvSpPr>
          <p:cNvPr id="939" name="Google Shape;939;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первой части мы более подробно рассмотрим первичное обследование и важные состояния.  Начнем с первичного обследования. </a:t>
            </a:r>
            <a:endParaRPr/>
          </a:p>
        </p:txBody>
      </p:sp>
      <p:sp>
        <p:nvSpPr>
          <p:cNvPr id="328" name="Google Shape;3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Проникающие травмы шеи могут стать причиной обструкции дыхательных путей. Травмы следует оценивать внимательно, обращая внимание на рваные раны или проколы на шее. Отек может указывать на наличие гематомы, поэтому важно повторно оценивать любой отек на предмет изменения его размера. Если гематома быстро расширяется, пульсирует или уплотняется, существует риск обструкции дыхательных путей.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При наличии проникающего инородного тела не удаляйте его. Стабилизируйте область травмы. Раны на шее могут вызывать значительное кровотечение. Оказывайте плотное давление на источники кровотечения, стараясь не давить слишком сильно и не перекрывать дыхательные пути. Не вставляйте ничего непосредственно в рану. Обязательно соблюдайте меры предосторожности в отношении шейного отдела позвоночника. Планируйте срочную передачу / перевод пациента в центр для расширенного обеспечения проходимости дыхательных путей с возможностями проведения хирургических операций.</a:t>
            </a:r>
            <a:endParaRPr/>
          </a:p>
          <a:p>
            <a:pPr marL="0" lvl="0" indent="0" algn="l" rtl="0">
              <a:spcBef>
                <a:spcPts val="800"/>
              </a:spcBef>
              <a:spcAft>
                <a:spcPts val="0"/>
              </a:spcAft>
              <a:buNone/>
            </a:pPr>
            <a:endParaRPr sz="1200" b="1">
              <a:solidFill>
                <a:schemeClr val="dk1"/>
              </a:solidFill>
              <a:latin typeface="Calibri"/>
              <a:ea typeface="Calibri"/>
              <a:cs typeface="Calibri"/>
              <a:sym typeface="Calibri"/>
            </a:endParaRPr>
          </a:p>
        </p:txBody>
      </p:sp>
      <p:sp>
        <p:nvSpPr>
          <p:cNvPr id="948" name="Google Shape;948;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Травмы грудной клетки могут сопровождаться затруднением дыхания. Также может быть крепитация или болезненность при пальпации в области ребер. Неровные движения грудной стенки или неравномерные дыхательные шумы могут быть признаком перелома ребер или пневмоторакса. Пациентам с пневмотораксом дайте кислород и следите за признаками развития напряженного пневмоторакса. Если есть подозрение на перелом ребер, учитывайте вероятность сопутствующей травмы грудной клетки или брюшной полости. Запланируйте срочную передачу / перевод пациента для постановки плеврального дренажа и проведения расширенных мероприятий по обеспечению проходимости дыхательных путей. Затруднение дыхания из-за травмы легких может развиться со временем, поэтому внимательно и часто следите за состоянием пациента. Кроме того, обычный пневмоторакс со временем может развиться в напряженный пневмоторакс.</a:t>
            </a:r>
            <a:endParaRPr/>
          </a:p>
        </p:txBody>
      </p:sp>
      <p:sp>
        <p:nvSpPr>
          <p:cNvPr id="958" name="Google Shape;958;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Google Shape;967;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Травмы брюшной полости могут проявляться следующими признаками и симптомами: боль в животе или рвота, напряженный, твердый или вздутый живот, сильное сокращение мышц брюшной стенки при прикосновении, которое называется «защитное напряжение мышц». У пациентов также может быть ослабление или отсутствие кишечных шумов, ректальное кровотечение, явная травма или наличие вскрытого кишечника. Кровоподтеки вокруг пупка или на боках могут предполагать внутреннее кровотечение. При подозрении на травму брюшной полости дайте пациенту инфузионные растворы. Не давайте пациенту еду или питье, так как ему может потребоваться срочная операция. Если кишечник видно, оставьте его вне брюшной полости, накройте стерильной марлей, смоченной в стерильном физрастворе, и дайте антибиотики. Если есть опасения по поводу травмы брюшной полости, планируйте срочную передачу / перевод в хирургический центр. Помните, что сильная боль или кровоподтеки свидетельствуют о повреждении органов и внутреннем кровотечении.  </a:t>
            </a:r>
            <a:endParaRPr/>
          </a:p>
        </p:txBody>
      </p:sp>
      <p:sp>
        <p:nvSpPr>
          <p:cNvPr id="968" name="Google Shape;968;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Пациенты с возможными травмами спинного мозга должны быть обследованы на наличие боли / болезненной чувствительности по средней линии позвоночника. Также может наблюдаться паралич, слабость, снижение рефлексов и чувствительности. Потеря контроля над мочеиспусканием или дефекацией, а также задержка мочеиспускания или застой в кишечнике могут быть признаком травмы позвоночника. Также может наблюдаться приапизм. Повреждения спинного мозга могут привести к признакам шока с гипотензией и брадикардией. При осмотре могут наблюдаться крепитация над костями позвоночника, смещение позвонков и затрудненное дыхание, что может свидетельствовать о травме верхнего отдела позвоночника. Начните с иммобилизации позвоночника, если в анамнезе есть травма, а пациент находится без сознания </a:t>
            </a:r>
            <a:r>
              <a:rPr lang="ru-RU" sz="1800" u="sng">
                <a:latin typeface="Calibri"/>
                <a:ea typeface="Calibri"/>
                <a:cs typeface="Calibri"/>
                <a:sym typeface="Calibri"/>
              </a:rPr>
              <a:t>или</a:t>
            </a:r>
            <a:r>
              <a:rPr lang="ru-RU" sz="1800">
                <a:latin typeface="Calibri"/>
                <a:ea typeface="Calibri"/>
                <a:cs typeface="Calibri"/>
                <a:sym typeface="Calibri"/>
              </a:rPr>
              <a:t> в сознании и испытывает боль в шее, болезненность шейного отдела позвоночника, онемение или слабость. Если у вас нет доступа к готовому шейному воротнику, можете использовать свернутую в рулон простыню для иммобилизации шейного отдела позвоночника. Поддерживайте пациента в горизонтальном положении, используйте маневр «перекат бревна» при осмотре, дайте в/в растворы и запланируйте срочную передачу пациента.   </a:t>
            </a:r>
            <a:endParaRPr/>
          </a:p>
        </p:txBody>
      </p:sp>
      <p:sp>
        <p:nvSpPr>
          <p:cNvPr id="978" name="Google Shape;978;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Травма позвоночника не всегда очевидна. Иногда обломки костей могут повредить спинной мозг, что приведет к параличу. Обязательно документируйте результаты обследования, чтобы в дальнейшем врачи могли оценить изменения в результатах неврологического обследования. Травмы позвоночника также могут привести к шоку. Риск повышается, если также имеет место кровопотеря и потеря перфузии спинного мозга. Если пациента перевозили на жестком спинальном щите-носилках, его нужно как можно скорее снять с него, чтобы предотвратить появление пролежней. Спинальные щиты-носилки должны использоваться только для перемещения пациентов. </a:t>
            </a:r>
            <a:endParaRPr/>
          </a:p>
        </p:txBody>
      </p:sp>
      <p:sp>
        <p:nvSpPr>
          <p:cNvPr id="986" name="Google Shape;986;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Внутреннее кровотечение – важная причина заболеваемости и смертности при травмах. К признакам и симптомам относятся кровоподтеки вокруг пупка или на боках, признаки переломов костей таза или бедра, снижение частоты дыхания на одной стороне грудной клетки. Кроме того, признаки низкой перфузии или шока, включая гипотензию, тахикардию, бледность кожных покровов и диафорез, являются существенными признаками кровотечения. Первоочередная задача – остановить кровотечение.  Наложите бандаж на таз при переломах таза типа «открытая книга» и шинируйте переломы бедра. Введите внутривенно растворы и спланируйте быстрый перевод и передачу пациента для дальнейшего хирургического лечения и переливания крови.</a:t>
            </a:r>
            <a:endParaRPr/>
          </a:p>
          <a:p>
            <a:pPr marL="0" lvl="0" indent="0" algn="l" rtl="0">
              <a:spcBef>
                <a:spcPts val="80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996" name="Google Shape;996;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Пациенты с переломом таза могут испытывать боль при пальпации таза, нестабильность или аномальное движение костей таза, и/или кровь в отверстии пениса или прямой кишки. Лечение начинается с введения внутривенных растворов и обезболивания. Осторожно сожмите таз, чтобы проверить его стабильность. Не раскачивайте таз и не проводите повторных обследований, так как это может усугубить основную травму. Стабилизируйте таз с помощью простыни или бандажа и планируйте быструю передачу и перевод таких пациентов, особенно если есть опасения по поводу внутреннего непрекращающегося кровотечения.  </a:t>
            </a:r>
            <a:endParaRPr/>
          </a:p>
          <a:p>
            <a:pPr marL="0" lvl="0" indent="0" algn="l" rtl="0">
              <a:spcBef>
                <a:spcPts val="80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005" name="Google Shape;1005;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Переломы конечностей могут сопровождаться заметной деформацией или крепитацией кости. Отсутствие пульса, задержка наполнения капилляров более чем на три секунды и/или холодные конечности с синей или серой окраской кожи вне локализации перелома – все это признаки низкой перфузии. Часто проводите повторный осмотр конечности; прощупывайте пульс, проверяйте наполнение капилляров, следите за цветом кожи и степенью ее бледности. При слабом пульсе или низкой перфузии вправьте перелом и наложите шину. Всегда проверяйте пульс, время наполнения капилляров и чувствительность до и после любого вправления кости. Проведите соответствующее обезболивание и переведите пациента в специализированное отделение.  </a:t>
            </a:r>
            <a:endParaRPr/>
          </a:p>
        </p:txBody>
      </p:sp>
      <p:sp>
        <p:nvSpPr>
          <p:cNvPr id="1016" name="Google Shape;1016;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Открытый перелом – это особый вид перелома, который требует дополнительного ухода и лечения. Можно увидеть и почувствовать на ощупь деформацию или крепитацию кости с вышележащей рваной раной или ссадиной. При таких типах переломов важно остановить кровотечение с помощью прямого давления. Если перфузия на конечности низкая, немедленно вправьте перелом и наложите шину. Тщательно орошайте рану, перевяжите ее, дайте пациенту антибиотики и сделайте прививку от столбняка. Наложите шину на рану и иммобилизуйте ее для скорейшей передачи / перевода пациента в специализированное отделение. </a:t>
            </a:r>
            <a:endParaRPr dirty="0"/>
          </a:p>
          <a:p>
            <a:pPr marL="0" lvl="0" indent="0" algn="l" rtl="0">
              <a:spcBef>
                <a:spcPts val="800"/>
              </a:spcBef>
              <a:spcAft>
                <a:spcPts val="0"/>
              </a:spcAft>
              <a:buNone/>
            </a:pPr>
            <a:endParaRPr sz="1200" dirty="0">
              <a:solidFill>
                <a:schemeClr val="dk1"/>
              </a:solidFill>
              <a:latin typeface="Calibri"/>
              <a:ea typeface="Calibri"/>
              <a:cs typeface="Calibri"/>
              <a:sym typeface="Calibri"/>
            </a:endParaRPr>
          </a:p>
        </p:txBody>
      </p:sp>
      <p:sp>
        <p:nvSpPr>
          <p:cNvPr id="1025" name="Google Shape;1025;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Google Shape;1034;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Открытые раны, такие как порезы и ссадины, следует осмотреть на предмет стремительного или пульсирующего кровотечения. Проверьте, нет ли скопления крови под пациентом, в подмышечных ямках, в области гениталий, на ягодицах или на спине. Фонтанирующая или брызжущая кровь свидетельствует об артериальном кровотечении. Остановите наружное кровотечение путем прямого давления. Орошайте и очищайте раны чистым мылом и водой или антисептиком. Удалите из раны грязь. Проверьте перфузию дистально от раны, а затем наложите повязку из чистой стерильной марли.  На большие рваные раны можно наложить шину, чтобы способствовать заживлению. При наличии проникающих предметов стабилизируйте их и не удаляйте. Если есть подозрение на укус змеи, обездвижьте конечность соответствующим образом.  При укусах животных проконсультируйтесь с экспертом на предмет оценки риска инфекции и заражения бешенством, а также необходимой профилактики. При необходимости следует сделать прививку от столбняка. </a:t>
            </a:r>
            <a:endParaRPr dirty="0"/>
          </a:p>
        </p:txBody>
      </p:sp>
      <p:sp>
        <p:nvSpPr>
          <p:cNvPr id="1035" name="Google Shape;1035;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Первичное обследование при травме с использованием подхода ABCDE должно быть проведено сразу после прибытия пациента в медицинское учреждение, в течение первых 5-7 минут. Ее также следует повторять каждый раз, когда состояние пациента ухудшается. У любого пациента с измененным психическим статусом обязательно предполагайте наличие травмы и подозревайте повреждения головы и позвоночника. </a:t>
            </a:r>
            <a:endParaRPr/>
          </a:p>
        </p:txBody>
      </p:sp>
      <p:sp>
        <p:nvSpPr>
          <p:cNvPr id="336" name="Google Shape;3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Травмы в результате сдавливания часто сопровождаются переломами, кровоподтеками и повреждениями мягких тканей. При осмотре могут наблюдаться признаки компартмент-синдрома, а моча может быть красного или коричневого цвета, что свидетельствует о рабдомиолизе (или разрушении мышечной ткани). Лечение включает мониторинг диуреза на предмет изменения цвета мочи или снижения диуреза. Давайте в/в растворы, чтобы поддерживать диурез и избежать почечной недостаточности. Шинирование переломов уменьшает компартмент-синдром и повреждение мышечной ткани. Запланируйте срочную передачу / перевод пациента, если есть подозрение на компартмент-синдром или почечную недостаточность. Компартмент-синдром – это повышение давления внутри мышечных отделов, которое может ограничить кровоснабжение мышц и нервов и вызвать повреждение почек из-за продуктов распада в результате повреждения мышц. Пациенты также могут испытывать систематические проблемы, связанные с повреждением мышц, поэтому следите за другими признаками отказа органов.  </a:t>
            </a:r>
            <a:endParaRPr/>
          </a:p>
        </p:txBody>
      </p:sp>
      <p:sp>
        <p:nvSpPr>
          <p:cNvPr id="1044" name="Google Shape;1044;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5" name="Google Shape;1055;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Травмы, полученные в результате взрывов, могут привести к повреждению органов, заполненных газом, включая легкие, желудок и кишечник. Могут быть отсроченные симптомы в виде кашля (с кровью или без), тахипноэ, гипоксии или боли в груди. У пациентов также могут наблюдаться боли в животе, тошнота или рвота (с кровью или без нее), разрыв барабанной перепонки, потеря слуха, звон в ушах, боль или кровотечение из уха. В зависимости от причины взрыва могут быть сопутствующие ожоги или другие формы травм. Тщательно обследуйте пациента на предмет пневмоторакса. Дайте кислород, если дыхание затруднено. При необходимости поставьте повторную прививку от столбняка и дайте в/в растворы в соответствии с площадью ожога, если есть показания. Перевяжите раны и ожоги надлежащим образом. Если у пациента боль в животе, предполагайте перфорацию кишечника. Дайте в/в растворы и планируйте скорейшую передачу и перевод этих пациентов в специализированное отделение.</a:t>
            </a:r>
            <a:endParaRPr/>
          </a:p>
        </p:txBody>
      </p:sp>
      <p:sp>
        <p:nvSpPr>
          <p:cNvPr id="1056" name="Google Shape;1056;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Взрыв наносит травмы тремя основными способами. Могут быть видимые повреждения от осколков или ожоги от воздействия высоких температур или химических веществ. Внутренние повреждения происходят из-за изменения давления, вызванного взрывом: обычно это повреждения желудка, кишечника, легких и ушей. Дополнительные закрытые травмы возникают при отбрасывании тела взрывной волной. </a:t>
            </a:r>
            <a:endParaRPr/>
          </a:p>
        </p:txBody>
      </p:sp>
      <p:sp>
        <p:nvSpPr>
          <p:cNvPr id="1065" name="Google Shape;1065;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Google Shape;1073;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Ожоги могут проявляться различными способами в зависимости от причины, механизма травмы и глубины ожога. Цвет обожженной кожи может варьироваться между розовым, красным, бледным или черным – в зависимости от глубины ожога Если есть риск ингаляционной травмы, обратите внимание на наличие сажи (пепла) или обожженных волос в носу, отеки на губах или во рту, изменение голоса. Лечение включает мониторинг показателей ABCDE, особенно в отношении A – на предмет обструкции дыхательных путей. Давайте в/в растворы в зависимости от площади ожога и его глубины. При необходимости повторите прививку от столбняка и проведите надлежащее обезболивание. Верхнюю одежду и украшения следует снять, а все раны промыть, очистить и перевязать, чтобы снизить риск инфекции. Запланируйте скорейшую передачу или перевод пострадавшего, если имеются следующие факторы: серьезные ожоги &gt;15% площади тела, ожоги рук, лица, паха, суставов или циркулярные ожоги, ингаляционная травма, ожоги в сочетании с другими травмами, ожоги у очень молодых или пожилых людей, а также наличие значительных сопутствующих заболеваний до получения ожога. </a:t>
            </a:r>
            <a:endParaRPr dirty="0"/>
          </a:p>
          <a:p>
            <a:pPr marL="171450" lvl="0" indent="-95250" algn="l" rtl="0">
              <a:spcBef>
                <a:spcPts val="800"/>
              </a:spcBef>
              <a:spcAft>
                <a:spcPts val="0"/>
              </a:spcAft>
              <a:buClr>
                <a:schemeClr val="dk1"/>
              </a:buClr>
              <a:buSzPts val="1200"/>
              <a:buFont typeface="Arial"/>
              <a:buNone/>
            </a:pPr>
            <a:endParaRPr sz="1200" b="1" dirty="0">
              <a:latin typeface="Calibri"/>
              <a:ea typeface="Calibri"/>
              <a:cs typeface="Calibri"/>
              <a:sym typeface="Calibri"/>
            </a:endParaRPr>
          </a:p>
        </p:txBody>
      </p:sp>
      <p:sp>
        <p:nvSpPr>
          <p:cNvPr id="1074" name="Google Shape;1074;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3" name="Google Shape;1083;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На следующих рисунках представлена общая оценка площади поверхности тела взрослых и детей. Например, ожог одной верхней конечности взрослого человека эквивалентен ожогу 4,5% поверхности тела. По сравнению со взрослыми, голова младенцев и детей занимает значительно большую часть поверхности тела.  Более подробную информацию об оценке площади ожога см. в руководстве «Базовая экстренная помощь». </a:t>
            </a:r>
            <a:endParaRPr/>
          </a:p>
          <a:p>
            <a:pPr marL="0" lvl="0" indent="0" algn="l" rtl="0">
              <a:spcBef>
                <a:spcPts val="80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1084" name="Google Shape;1084;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5" name="Google Shape;1095;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№5: Подход к пациенту с травмой [стр. 64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что вы будете ДЕЛАТЬ, чтобы оказать помощь при следующих травмах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a:t>
            </a:r>
            <a:endParaRPr dirty="0"/>
          </a:p>
          <a:p>
            <a:pPr marL="0" lvl="0" indent="0" algn="l" rtl="0">
              <a:lnSpc>
                <a:spcPct val="107000"/>
              </a:lnSpc>
              <a:spcBef>
                <a:spcPts val="800"/>
              </a:spcBef>
              <a:spcAft>
                <a:spcPts val="0"/>
              </a:spcAft>
              <a:buNone/>
            </a:pPr>
            <a:r>
              <a:rPr lang="ru-RU" sz="1800" u="sng" dirty="0">
                <a:latin typeface="Calibri"/>
                <a:ea typeface="Calibri"/>
                <a:cs typeface="Calibri"/>
                <a:sym typeface="Calibri"/>
              </a:rPr>
              <a:t>Перелом костей таза</a:t>
            </a:r>
            <a:r>
              <a:rPr lang="ru-RU" sz="1800" dirty="0">
                <a:latin typeface="Calibri"/>
                <a:ea typeface="Calibri"/>
                <a:cs typeface="Calibri"/>
                <a:sym typeface="Calibri"/>
              </a:rPr>
              <a:t>-Дать в/в растворы и обезболивающие. -Стабилизировать таз с помощью простыни или фиксирующего бандажа. -Заранее запланировать перевод / передачу в отделение с возможностью переливания крови. </a:t>
            </a:r>
          </a:p>
          <a:p>
            <a:pPr marL="0" lvl="0" indent="0" algn="l" rtl="0">
              <a:lnSpc>
                <a:spcPct val="107000"/>
              </a:lnSpc>
              <a:spcBef>
                <a:spcPts val="800"/>
              </a:spcBef>
              <a:spcAft>
                <a:spcPts val="0"/>
              </a:spcAft>
              <a:buNone/>
            </a:pPr>
            <a:endParaRPr dirty="0"/>
          </a:p>
          <a:p>
            <a:pPr marL="0" lvl="0" indent="0" algn="l" rtl="0">
              <a:lnSpc>
                <a:spcPct val="107000"/>
              </a:lnSpc>
              <a:spcBef>
                <a:spcPts val="800"/>
              </a:spcBef>
              <a:spcAft>
                <a:spcPts val="0"/>
              </a:spcAft>
              <a:buNone/>
            </a:pPr>
            <a:r>
              <a:rPr lang="ru-RU" sz="1800" u="sng" dirty="0">
                <a:latin typeface="Calibri"/>
                <a:ea typeface="Calibri"/>
                <a:cs typeface="Calibri"/>
                <a:sym typeface="Calibri"/>
              </a:rPr>
              <a:t>Ожог у взрослого</a:t>
            </a:r>
            <a:r>
              <a:rPr lang="ru-RU" sz="1800" dirty="0">
                <a:latin typeface="Calibri"/>
                <a:ea typeface="Calibri"/>
                <a:cs typeface="Calibri"/>
                <a:sym typeface="Calibri"/>
              </a:rPr>
              <a:t>-Рассчитать процент обожженного участка от площади поверхности тела (ППТ). Используйте ППТ для расчета потребности в в/в растворах по формуле </a:t>
            </a:r>
            <a:r>
              <a:rPr lang="ru-RU" sz="1800" dirty="0" err="1">
                <a:latin typeface="Calibri"/>
                <a:ea typeface="Calibri"/>
                <a:cs typeface="Calibri"/>
                <a:sym typeface="Calibri"/>
              </a:rPr>
              <a:t>Паркленда</a:t>
            </a:r>
            <a:r>
              <a:rPr lang="ru-RU" sz="1800" dirty="0">
                <a:latin typeface="Calibri"/>
                <a:ea typeface="Calibri"/>
                <a:cs typeface="Calibri"/>
                <a:sym typeface="Calibri"/>
              </a:rPr>
              <a:t>. -При ожоговых травмах сделать прививку от столбняка и дать обезболивающие. -Снять все украшения и по возможности приподнять обожженную конечность. -Тщательно очистить и перевязать рану. </a:t>
            </a:r>
          </a:p>
          <a:p>
            <a:pPr marL="0" lvl="0" indent="0" algn="l" rtl="0">
              <a:lnSpc>
                <a:spcPct val="107000"/>
              </a:lnSpc>
              <a:spcBef>
                <a:spcPts val="800"/>
              </a:spcBef>
              <a:spcAft>
                <a:spcPts val="0"/>
              </a:spcAft>
              <a:buNone/>
            </a:pPr>
            <a:endParaRPr dirty="0"/>
          </a:p>
          <a:p>
            <a:pPr marL="0" lvl="0" indent="0" algn="l" rtl="0">
              <a:lnSpc>
                <a:spcPct val="107000"/>
              </a:lnSpc>
              <a:spcBef>
                <a:spcPts val="800"/>
              </a:spcBef>
              <a:spcAft>
                <a:spcPts val="0"/>
              </a:spcAft>
              <a:buNone/>
            </a:pPr>
            <a:r>
              <a:rPr lang="ru-RU" sz="1800" u="sng" dirty="0">
                <a:latin typeface="Calibri"/>
                <a:ea typeface="Calibri"/>
                <a:cs typeface="Calibri"/>
                <a:sym typeface="Calibri"/>
              </a:rPr>
              <a:t>Травма брюшной полости</a:t>
            </a:r>
            <a:r>
              <a:rPr lang="ru-RU" sz="1800" dirty="0">
                <a:latin typeface="Calibri"/>
                <a:ea typeface="Calibri"/>
                <a:cs typeface="Calibri"/>
                <a:sym typeface="Calibri"/>
              </a:rPr>
              <a:t>-Дать в/в растворы. -Не давать пациенту ничего есть или пить. -Если виден кишечник, оставить его вне брюшной полости, накрыть стерильной марлей, смоченной в стерильном физрастворе, дать антибиотики. -Если есть опасения по поводу травмы брюшной полости, планировать срочную передачу / перевод в хирургический центр.</a:t>
            </a:r>
            <a:endParaRPr dirty="0"/>
          </a:p>
          <a:p>
            <a:pPr marL="0" lvl="0" indent="0" algn="l" rtl="0">
              <a:spcBef>
                <a:spcPts val="80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96" name="Google Shape;1096;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8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Это четвертая часть модуля «Травма». Мы рассмотрим важные особые требования к беременным и педиатрическим пациентам с травмами, а также порядок транспортировки пациентов с травмами.</a:t>
            </a:r>
            <a:endParaRPr/>
          </a:p>
        </p:txBody>
      </p:sp>
      <p:sp>
        <p:nvSpPr>
          <p:cNvPr id="1103" name="Google Shape;1103;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Любая пациентка с травмой в возрасте 10-50 лет должна пройти тест на беременность. Беременность вызывает множество изменений в физиологии матери. Даже незначительная травма может нанести вред матери и плоду. Сохранение жизни матери – лучший способ сохранить жизнь ребенка, поэтому сосредоточьтесь на матери. При сборе анамнеза по схеме SAMPLE спросите о сроке беременности и каких-либо осложнениях во время беременности.</a:t>
            </a:r>
            <a:endParaRPr dirty="0"/>
          </a:p>
          <a:p>
            <a:pPr marL="0" lvl="0" indent="0" algn="l" rtl="0">
              <a:spcBef>
                <a:spcPts val="800"/>
              </a:spcBef>
              <a:spcAft>
                <a:spcPts val="0"/>
              </a:spcAft>
              <a:buNone/>
            </a:pPr>
            <a:endParaRPr sz="19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000"/>
              <a:buFont typeface="Calibri"/>
              <a:buNone/>
            </a:pPr>
            <a:r>
              <a:rPr lang="ru-RU" sz="2000" b="0" i="0" dirty="0">
                <a:solidFill>
                  <a:schemeClr val="dk1"/>
                </a:solidFill>
                <a:latin typeface="Calibri"/>
                <a:ea typeface="Calibri"/>
                <a:cs typeface="Calibri"/>
                <a:sym typeface="Calibri"/>
              </a:rPr>
              <a:t>Image:</a:t>
            </a:r>
            <a:endParaRPr sz="20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ru-RU" sz="2000" b="0" i="0" dirty="0" err="1">
                <a:solidFill>
                  <a:schemeClr val="dk1"/>
                </a:solidFill>
                <a:latin typeface="Calibri"/>
                <a:ea typeface="Calibri"/>
                <a:cs typeface="Calibri"/>
                <a:sym typeface="Calibri"/>
              </a:rPr>
              <a:t>Title</a:t>
            </a:r>
            <a:r>
              <a:rPr lang="ru-RU" sz="20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Pregnant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woman</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icon</a:t>
            </a:r>
            <a:endParaRPr sz="20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dirty="0" err="1">
                <a:solidFill>
                  <a:schemeClr val="dk1"/>
                </a:solidFill>
                <a:latin typeface="Calibri"/>
                <a:ea typeface="Calibri"/>
                <a:cs typeface="Calibri"/>
                <a:sym typeface="Calibri"/>
              </a:rPr>
              <a:t>Creator:GDL</a:t>
            </a:r>
            <a:endParaRPr sz="20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dirty="0">
                <a:solidFill>
                  <a:schemeClr val="dk1"/>
                </a:solidFill>
                <a:latin typeface="Calibri"/>
                <a:ea typeface="Calibri"/>
                <a:cs typeface="Calibri"/>
                <a:sym typeface="Calibri"/>
              </a:rPr>
              <a:t>Source: https://openclipart.org/detail/235128/pregnant-woman-icon-mark-ii</a:t>
            </a:r>
            <a:endParaRPr sz="20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dirty="0" err="1">
                <a:solidFill>
                  <a:schemeClr val="dk1"/>
                </a:solidFill>
                <a:latin typeface="Calibri"/>
                <a:ea typeface="Calibri"/>
                <a:cs typeface="Calibri"/>
                <a:sym typeface="Calibri"/>
              </a:rPr>
              <a:t>Copyright</a:t>
            </a:r>
            <a:r>
              <a:rPr lang="ru-RU" sz="2000" b="0" i="0" dirty="0">
                <a:solidFill>
                  <a:schemeClr val="dk1"/>
                </a:solidFill>
                <a:latin typeface="Calibri"/>
                <a:ea typeface="Calibri"/>
                <a:cs typeface="Calibri"/>
                <a:sym typeface="Calibri"/>
              </a:rPr>
              <a:t> </a:t>
            </a:r>
            <a:r>
              <a:rPr lang="ru-RU" sz="2000" b="0" i="0" dirty="0" err="1">
                <a:solidFill>
                  <a:schemeClr val="dk1"/>
                </a:solidFill>
                <a:latin typeface="Calibri"/>
                <a:ea typeface="Calibri"/>
                <a:cs typeface="Calibri"/>
                <a:sym typeface="Calibri"/>
              </a:rPr>
              <a:t>information</a:t>
            </a:r>
            <a:r>
              <a:rPr lang="ru-RU" sz="2000" b="0" i="0" dirty="0">
                <a:solidFill>
                  <a:schemeClr val="dk1"/>
                </a:solidFill>
                <a:latin typeface="Calibri"/>
                <a:ea typeface="Calibri"/>
                <a:cs typeface="Calibri"/>
                <a:sym typeface="Calibri"/>
              </a:rPr>
              <a:t>: Creative </a:t>
            </a:r>
            <a:r>
              <a:rPr lang="ru-RU" sz="2000" b="0" i="0" dirty="0" err="1">
                <a:solidFill>
                  <a:schemeClr val="dk1"/>
                </a:solidFill>
                <a:latin typeface="Calibri"/>
                <a:ea typeface="Calibri"/>
                <a:cs typeface="Calibri"/>
                <a:sym typeface="Calibri"/>
              </a:rPr>
              <a:t>Commonz</a:t>
            </a:r>
            <a:r>
              <a:rPr lang="ru-RU" sz="2000" b="0" i="0" dirty="0">
                <a:solidFill>
                  <a:schemeClr val="dk1"/>
                </a:solidFill>
                <a:latin typeface="Calibri"/>
                <a:ea typeface="Calibri"/>
                <a:cs typeface="Calibri"/>
                <a:sym typeface="Calibri"/>
              </a:rPr>
              <a:t> Zero 1.0 Public Domain </a:t>
            </a:r>
            <a:r>
              <a:rPr lang="ru-RU" sz="2000" b="0" i="0" dirty="0" err="1">
                <a:solidFill>
                  <a:schemeClr val="dk1"/>
                </a:solidFill>
                <a:latin typeface="Calibri"/>
                <a:ea typeface="Calibri"/>
                <a:cs typeface="Calibri"/>
                <a:sym typeface="Calibri"/>
              </a:rPr>
              <a:t>License</a:t>
            </a:r>
            <a:r>
              <a:rPr lang="ru-RU" sz="2000" dirty="0"/>
              <a:t> </a:t>
            </a:r>
            <a:endParaRPr sz="2000" b="0" i="0" dirty="0">
              <a:solidFill>
                <a:schemeClr val="dk1"/>
              </a:solidFill>
              <a:latin typeface="Calibri"/>
              <a:ea typeface="Calibri"/>
              <a:cs typeface="Calibri"/>
              <a:sym typeface="Calibri"/>
            </a:endParaRPr>
          </a:p>
          <a:p>
            <a:pPr marL="457200" lvl="1" indent="0" algn="l" rtl="0">
              <a:lnSpc>
                <a:spcPct val="115000"/>
              </a:lnSpc>
              <a:spcBef>
                <a:spcPts val="0"/>
              </a:spcBef>
              <a:spcAft>
                <a:spcPts val="0"/>
              </a:spcAft>
              <a:buClr>
                <a:schemeClr val="dk1"/>
              </a:buClr>
              <a:buSzPts val="1964"/>
              <a:buFont typeface="Calibri"/>
              <a:buNone/>
            </a:pPr>
            <a:endParaRPr dirty="0">
              <a:solidFill>
                <a:schemeClr val="dk1"/>
              </a:solidFill>
              <a:latin typeface="Calibri"/>
              <a:ea typeface="Calibri"/>
              <a:cs typeface="Calibri"/>
              <a:sym typeface="Calibri"/>
            </a:endParaRPr>
          </a:p>
          <a:p>
            <a:pPr marL="457200" lvl="1" indent="0" algn="l" rtl="0">
              <a:lnSpc>
                <a:spcPct val="115000"/>
              </a:lnSpc>
              <a:spcBef>
                <a:spcPts val="0"/>
              </a:spcBef>
              <a:spcAft>
                <a:spcPts val="0"/>
              </a:spcAft>
              <a:buClr>
                <a:schemeClr val="dk1"/>
              </a:buClr>
              <a:buSzPts val="1964"/>
              <a:buFont typeface="Calibri"/>
              <a:buNone/>
            </a:pPr>
            <a:r>
              <a:rPr lang="ru-RU"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111" name="Google Shape;1111;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первичном обследовании беременных пациенток с травмами следует обратить внимание на следующие моменты. Беременность повышает вероятность обструкции дыхательных путей. Диафрагма выталкивается вверх маткой, оставляя меньше места в легких, что делает дыхание более затрудненным. Проверьте, нет ли вагинального кровотечения, особенно если есть проблемы с кровообращением, и уложите пациентку на левый бок, чтобы отвести давление плода на магистральные кровеносные сосуды матери. Предполагайте наличие эклампсии у пациенток с измененным психическим состоянием, судорогами или высоким артериальным давлением.  Держите пациентку в тепле. Запланируйте скорейшую передачу / перевод в специализированный центр, где оказывают акушерскую и травматологическую помощь.</a:t>
            </a:r>
            <a:endParaRPr/>
          </a:p>
          <a:p>
            <a:pPr marL="0" lvl="0" indent="0" algn="l" rtl="0">
              <a:spcBef>
                <a:spcPts val="800"/>
              </a:spcBef>
              <a:spcAft>
                <a:spcPts val="0"/>
              </a:spcAft>
              <a:buNone/>
            </a:pPr>
            <a:endParaRPr b="0" i="0"/>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Pregnant woman icon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Creator:GDL</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https://openclipart.org/detail/235128/pregnant-woman-icon-mark-ii</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b="0" i="0"/>
          </a:p>
          <a:p>
            <a:pPr marL="457200" lvl="1" indent="0" algn="l" rtl="0">
              <a:lnSpc>
                <a:spcPct val="115000"/>
              </a:lnSpc>
              <a:spcBef>
                <a:spcPts val="0"/>
              </a:spcBef>
              <a:spcAft>
                <a:spcPts val="0"/>
              </a:spcAft>
              <a:buClr>
                <a:schemeClr val="dk1"/>
              </a:buClr>
              <a:buSzPts val="1964"/>
              <a:buFont typeface="Calibri"/>
              <a:buNone/>
            </a:pPr>
            <a:endParaRPr>
              <a:solidFill>
                <a:schemeClr val="dk1"/>
              </a:solidFill>
              <a:latin typeface="Calibri"/>
              <a:ea typeface="Calibri"/>
              <a:cs typeface="Calibri"/>
              <a:sym typeface="Calibri"/>
            </a:endParaRPr>
          </a:p>
          <a:p>
            <a:pPr marL="457200" lvl="1" indent="0" algn="l" rtl="0">
              <a:lnSpc>
                <a:spcPct val="115000"/>
              </a:lnSpc>
              <a:spcBef>
                <a:spcPts val="0"/>
              </a:spcBef>
              <a:spcAft>
                <a:spcPts val="0"/>
              </a:spcAft>
              <a:buClr>
                <a:schemeClr val="dk1"/>
              </a:buClr>
              <a:buSzPts val="1964"/>
              <a:buFont typeface="Calibri"/>
              <a:buNone/>
            </a:pPr>
            <a:endParaRPr>
              <a:solidFill>
                <a:schemeClr val="dk1"/>
              </a:solidFill>
              <a:latin typeface="Calibri"/>
              <a:ea typeface="Calibri"/>
              <a:cs typeface="Calibri"/>
              <a:sym typeface="Calibri"/>
            </a:endParaRPr>
          </a:p>
          <a:p>
            <a:pPr marL="457200" lvl="1" indent="0" algn="l" rtl="0">
              <a:lnSpc>
                <a:spcPct val="115000"/>
              </a:lnSpc>
              <a:spcBef>
                <a:spcPts val="0"/>
              </a:spcBef>
              <a:spcAft>
                <a:spcPts val="0"/>
              </a:spcAft>
              <a:buClr>
                <a:schemeClr val="dk1"/>
              </a:buClr>
              <a:buSzPts val="1964"/>
              <a:buFont typeface="Calibri"/>
              <a:buNone/>
            </a:pPr>
            <a:r>
              <a:rPr lang="ru-RU">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121" name="Google Shape;1121;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Существует несколько распространенных состояний, вызываемых травмами во время беременности. Возможны преждевременные роды с преждевременным разрывом плодных оболочек (потеря окружающей ребенка жидкости) или без него. Отслоение плаценты – это когда плацента отделяется от стенки матки. Может также быть разрыв матки, вызывающий кровопотерю и шок. Судороги или конвульсии могут быть следствием травмы, но в качестве альтернативной причины следует рассматривать эклампсию. </a:t>
            </a:r>
            <a:endParaRPr/>
          </a:p>
          <a:p>
            <a:pPr marL="0" lvl="0" indent="0" algn="l" rtl="0">
              <a:spcBef>
                <a:spcPts val="800"/>
              </a:spcBef>
              <a:spcAft>
                <a:spcPts val="0"/>
              </a:spcAft>
              <a:buNone/>
            </a:pPr>
            <a:endParaRPr b="0" i="0"/>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Pregnant woman icon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Creator:GDL</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https://openclipart.org/detail/235128/pregnant-woman-icon-mark-ii</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b="0" i="0"/>
          </a:p>
          <a:p>
            <a:pPr marL="457200" lvl="1" indent="0" algn="l" rtl="0">
              <a:lnSpc>
                <a:spcPct val="115000"/>
              </a:lnSpc>
              <a:spcBef>
                <a:spcPts val="0"/>
              </a:spcBef>
              <a:spcAft>
                <a:spcPts val="0"/>
              </a:spcAft>
              <a:buClr>
                <a:schemeClr val="dk1"/>
              </a:buClr>
              <a:buSzPts val="1964"/>
              <a:buFont typeface="Calibri"/>
              <a:buNone/>
            </a:pPr>
            <a:endParaRPr>
              <a:solidFill>
                <a:schemeClr val="dk1"/>
              </a:solidFill>
              <a:latin typeface="Calibri"/>
              <a:ea typeface="Calibri"/>
              <a:cs typeface="Calibri"/>
              <a:sym typeface="Calibri"/>
            </a:endParaRPr>
          </a:p>
          <a:p>
            <a:pPr marL="457200" lvl="1" indent="0" algn="l" rtl="0">
              <a:lnSpc>
                <a:spcPct val="115000"/>
              </a:lnSpc>
              <a:spcBef>
                <a:spcPts val="0"/>
              </a:spcBef>
              <a:spcAft>
                <a:spcPts val="0"/>
              </a:spcAft>
              <a:buClr>
                <a:schemeClr val="dk1"/>
              </a:buClr>
              <a:buSzPts val="1964"/>
              <a:buFont typeface="Calibri"/>
              <a:buNone/>
            </a:pPr>
            <a:r>
              <a:rPr lang="ru-RU">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132" name="Google Shape;1132;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Первым этапом первичного обследования пациентов с травмой по методике ABCDE является оценка состояния дыхательных путей. Ищите рвоту или другие предметы, блокирующие дыхательные пути, сгоревшие волоски в носу или сажу вокруг носа или рта, а также любые признаки травмы головы или шеи. Ищите расширяющуюся гематому на шее, которая может выглядеть как кровоизлияние под кожей или значительный отек тканей шеи. Оцените состояние пациента на предмет изменения психического состояния и помните, что при снижении уровня сознания язык может заблокировать дыхательные пути. Послушайте, нет ли аномальных звуков в дыхательных путях, таких как бульканье, храп, стридор или шумное дыхание. </a:t>
            </a:r>
            <a:endParaRPr/>
          </a:p>
          <a:p>
            <a:pPr marL="0" lvl="0" indent="0" algn="l" rtl="0">
              <a:spcBef>
                <a:spcPts val="800"/>
              </a:spcBef>
              <a:spcAft>
                <a:spcPts val="0"/>
              </a:spcAft>
              <a:buNone/>
            </a:pPr>
            <a:endParaRPr i="0">
              <a:latin typeface="Times"/>
              <a:ea typeface="Times"/>
              <a:cs typeface="Times"/>
              <a:sym typeface="Times"/>
            </a:endParaRPr>
          </a:p>
        </p:txBody>
      </p:sp>
      <p:sp>
        <p:nvSpPr>
          <p:cNvPr id="345" name="Google Shape;3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1" name="Google Shape;1141;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Лечение беременной пациентки с травмой должно включать следующие аспекты. Если матка прощупывается на уровне пупка, это, как правило, свидетельствует о том, что пациентка находится на сроке беременности не менее 20 недель. Если срок свыше 20 недель, уложите пациентку на левый бок, чтобы предотвратить сдавливание нижней полой вены. Запланируйте скорейшую передачу / перевод в специализированное отделение, где оказывают акушерскую и травматологическую помощь.  Подготовьтесь к реанимации новорожденных, особенно если есть опасения по поводу предстоящих родов, а также если травма произошла на поздних сроках беременности.  </a:t>
            </a:r>
            <a:r>
              <a:rPr lang="ru-RU">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Pregnant woman icon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 GDL</a:t>
            </a:r>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https://openclipart.org/detail/235128/pregnant-woman-icon-mark-ii</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142" name="Google Shape;1142;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№6: Подход к пациенту с травмой [стр. 66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распространенные состояния у беременных, которые могут быть вызваны травмой.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endParaRPr dirty="0"/>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Преждевременные роды +/- преждевременный разрыв плодных оболочек (потеря окружающей ребенка жидкости)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Отслоение плаценты (отделение плаценты от стенки матки, приводящее к кровотечению) или разрыв матки, вызывающий кровопотерю и шок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Амниотическая жидкость, которая попадает в легкие и блокирует кровоснабжение легких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Судороги / конвульсии </a:t>
            </a:r>
            <a:endParaRPr dirty="0"/>
          </a:p>
          <a:p>
            <a:pPr marL="0" lvl="0" indent="0" algn="l" rtl="0">
              <a:spcBef>
                <a:spcPts val="80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154" name="Google Shape;1154;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1" name="Google Shape;1161;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4999"/>
              </a:lnSpc>
              <a:spcBef>
                <a:spcPts val="0"/>
              </a:spcBef>
              <a:spcAft>
                <a:spcPts val="0"/>
              </a:spcAft>
              <a:buClr>
                <a:schemeClr val="dk1"/>
              </a:buClr>
              <a:buSzPts val="1800"/>
              <a:buFont typeface="Calibri"/>
              <a:buNone/>
            </a:pPr>
            <a:r>
              <a:rPr lang="ru-RU" sz="1800">
                <a:latin typeface="Calibri"/>
                <a:ea typeface="Calibri"/>
                <a:cs typeface="Calibri"/>
                <a:sym typeface="Calibri"/>
              </a:rPr>
              <a:t>Подход ABCDE используется с особым вниманием к педиатрическим пациентам с травмой. Дети могут долгое время выглядеть здоровыми, прежде чем их состояние быстро ухудшится. У них отличается характер травм и могут быть серьезные повреждения внутренних органов в области головы или груди без сопутствующих переломов черепа или ребер. К распространенным проблемам лечения относятся как чрезмерная, так и недостаточная реанимация. Ошибки при назначении препаратов случаются чаще, учитывая необходимость дозирования с учетом веса. У педиатрических пациентов чаще возникают проблемы с распознаванием гипотермии или гипогликемии.  </a:t>
            </a:r>
            <a:endParaRPr/>
          </a:p>
          <a:p>
            <a:pPr marL="0" lvl="0" indent="0" algn="l" rtl="0">
              <a:lnSpc>
                <a:spcPct val="114999"/>
              </a:lnSpc>
              <a:spcBef>
                <a:spcPts val="0"/>
              </a:spcBef>
              <a:spcAft>
                <a:spcPts val="0"/>
              </a:spcAft>
              <a:buNone/>
            </a:pPr>
            <a:r>
              <a:rPr lang="ru-RU"/>
              <a:t> </a:t>
            </a:r>
            <a:endParaRPr/>
          </a:p>
          <a:p>
            <a:pPr marL="0" marR="0" lvl="0" indent="0" algn="l" rtl="0">
              <a:lnSpc>
                <a:spcPct val="114999"/>
              </a:lnSpc>
              <a:spcBef>
                <a:spcPts val="0"/>
              </a:spcBef>
              <a:spcAft>
                <a:spcPts val="0"/>
              </a:spcAft>
              <a:buClr>
                <a:schemeClr val="dk1"/>
              </a:buClr>
              <a:buSzPts val="1200"/>
              <a:buFont typeface="Calibri"/>
              <a:buNone/>
            </a:pPr>
            <a:endParaRPr/>
          </a:p>
          <a:p>
            <a:pPr marL="0" lvl="0" indent="0" algn="l" rtl="0">
              <a:lnSpc>
                <a:spcPct val="114999"/>
              </a:lnSpc>
              <a:spcBef>
                <a:spcPts val="0"/>
              </a:spcBef>
              <a:spcAft>
                <a:spcPts val="0"/>
              </a:spcAft>
              <a:buNone/>
            </a:pPr>
            <a:r>
              <a:rPr lang="ru-RU"/>
              <a:t>Image: Adult and child icon. Microsoft Office Clipart Open Access. </a:t>
            </a:r>
            <a:endParaRPr/>
          </a:p>
          <a:p>
            <a:pPr marL="457200" lvl="1" indent="0" algn="l" rtl="0">
              <a:lnSpc>
                <a:spcPct val="115000"/>
              </a:lnSpc>
              <a:spcBef>
                <a:spcPts val="0"/>
              </a:spcBef>
              <a:spcAft>
                <a:spcPts val="0"/>
              </a:spcAft>
              <a:buNone/>
            </a:pPr>
            <a:endParaRPr/>
          </a:p>
        </p:txBody>
      </p:sp>
      <p:sp>
        <p:nvSpPr>
          <p:cNvPr id="1162" name="Google Shape;1162;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Что касается особенностей дыхательных путей у детей. При подозрении на травму шеи или повреждение шейного отдела позвоночника выполните выдвижение нижней челюсти, чтобы вручную открыть дыхательные пути, сохраняя при этом иммобилизацию шейного отдела позвоночника. У детей относительно большая голова и большой язык, поэтому у них легче может возникнуть обструкция дыхательных путей.  Маленьким детям и младенцам может потребоваться подкладка под плечи, чтобы выровнять дыхательные пути и создать нейтральное положение.</a:t>
            </a:r>
            <a:endParaRPr/>
          </a:p>
          <a:p>
            <a:pPr marL="0" lvl="0" indent="0" algn="l" rtl="0">
              <a:spcBef>
                <a:spcPts val="800"/>
              </a:spcBef>
              <a:spcAft>
                <a:spcPts val="0"/>
              </a:spcAft>
              <a:buNone/>
            </a:pPr>
            <a:endParaRPr sz="1200" b="0" i="0" u="none" strike="noStrike" cap="none">
              <a:solidFill>
                <a:schemeClr val="dk1"/>
              </a:solidFill>
            </a:endParaRPr>
          </a:p>
          <a:p>
            <a:pPr marL="0" marR="0" lvl="0" indent="0" algn="l" rtl="0">
              <a:lnSpc>
                <a:spcPct val="100000"/>
              </a:lnSpc>
              <a:spcBef>
                <a:spcPts val="0"/>
              </a:spcBef>
              <a:spcAft>
                <a:spcPts val="0"/>
              </a:spcAft>
              <a:buClr>
                <a:schemeClr val="dk1"/>
              </a:buClr>
              <a:buSzPts val="1200"/>
              <a:buFont typeface="Calibri"/>
              <a:buNone/>
            </a:pPr>
            <a:r>
              <a:rPr lang="ru-RU"/>
              <a:t>Image: Adult and child icon. Microsoft Office Clipart Open Access. </a:t>
            </a:r>
            <a:endParaRPr/>
          </a:p>
          <a:p>
            <a:pPr marL="0" lvl="0" indent="0" algn="l" rtl="0">
              <a:spcBef>
                <a:spcPts val="0"/>
              </a:spcBef>
              <a:spcAft>
                <a:spcPts val="0"/>
              </a:spcAft>
              <a:buNone/>
            </a:pPr>
            <a:endParaRPr sz="1200" b="0" i="0" u="none" strike="noStrike" cap="none">
              <a:solidFill>
                <a:schemeClr val="dk1"/>
              </a:solidFill>
            </a:endParaRPr>
          </a:p>
        </p:txBody>
      </p:sp>
      <p:sp>
        <p:nvSpPr>
          <p:cNvPr id="1171" name="Google Shape;1171;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ребенок не дышит нормально после открытия дыхательных путей, обеспечьте дыхание с помощью АДР с кислородом, если таковой имеется. Детям старшего возраста делайте вдох каждые 4 секунды, младенцам делайте вдох каждые 3 секунды. Нормальная частота дыхания у детей зависит от возраста; у детей в возрасте до двух месяцев она колеблется в пределах 40-60 вдохов в минуту. У детей от 2 до 12 месяцев ЧД составляет 25-50 раз в минуту, а у детей от одного года до пяти лет – 20-40 раз в минуту. </a:t>
            </a:r>
            <a:endParaRPr/>
          </a:p>
          <a:p>
            <a:pPr marL="0" lvl="0" indent="0" algn="l" rtl="0">
              <a:spcBef>
                <a:spcPts val="800"/>
              </a:spcBef>
              <a:spcAft>
                <a:spcPts val="0"/>
              </a:spcAft>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a:t>Image: Adult and child icon. Microsoft Office Clipart Open Access. </a:t>
            </a:r>
            <a:endParaRPr/>
          </a:p>
          <a:p>
            <a:pPr marL="0" lvl="0" indent="0" algn="l" rtl="0">
              <a:spcBef>
                <a:spcPts val="0"/>
              </a:spcBef>
              <a:spcAft>
                <a:spcPts val="0"/>
              </a:spcAft>
              <a:buNone/>
            </a:pPr>
            <a:endParaRPr sz="1200">
              <a:latin typeface="Calibri"/>
              <a:ea typeface="Calibri"/>
              <a:cs typeface="Calibri"/>
              <a:sym typeface="Calibri"/>
            </a:endParaRPr>
          </a:p>
        </p:txBody>
      </p:sp>
      <p:sp>
        <p:nvSpPr>
          <p:cNvPr id="1183" name="Google Shape;1183;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4" name="Google Shape;1194;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Продолжающаяся кровопотеря или признаки низкой перфузии у детей с нормальным нутритивным статусом требуют экстренной помощи. Обеспечьте в/в доступ, дайте в/в растворы в соответствии с весом и проведите повторную оценку состояния пациента после проведения инфузионной реанимации. Если улучшения нет или оно минимально, повторите в/в инфузию болюсно. Для детей, страдающих от недоедания, необходимо корректировать объем растворов. При тяжелой ожоговой травме начальная болюсная инфузионная терапия должна включать декстрозосодержащие растворы. При значительном кровотечении планируйте быструю передачу пациента в специализированное отделение для возможного переливания крови.</a:t>
            </a:r>
            <a:endParaRPr/>
          </a:p>
          <a:p>
            <a:pPr marL="0" marR="0" lvl="0" indent="0" algn="l" rtl="0">
              <a:lnSpc>
                <a:spcPct val="80000"/>
              </a:lnSpc>
              <a:spcBef>
                <a:spcPts val="800"/>
              </a:spcBef>
              <a:spcAft>
                <a:spcPts val="0"/>
              </a:spcAft>
              <a:buClr>
                <a:schemeClr val="dk1"/>
              </a:buClr>
              <a:buSzPts val="300"/>
              <a:buFont typeface="Arial"/>
              <a:buNone/>
            </a:pPr>
            <a:endParaRPr sz="1200">
              <a:latin typeface="Lato"/>
              <a:ea typeface="Lato"/>
              <a:cs typeface="Lato"/>
              <a:sym typeface="Lato"/>
            </a:endParaRPr>
          </a:p>
          <a:p>
            <a:pPr marL="0" marR="0" lvl="0" indent="0" algn="l" rtl="0">
              <a:lnSpc>
                <a:spcPct val="80000"/>
              </a:lnSpc>
              <a:spcBef>
                <a:spcPts val="0"/>
              </a:spcBef>
              <a:spcAft>
                <a:spcPts val="0"/>
              </a:spcAft>
              <a:buClr>
                <a:schemeClr val="dk1"/>
              </a:buClr>
              <a:buSzPts val="300"/>
              <a:buFont typeface="Arial"/>
              <a:buNone/>
            </a:pPr>
            <a:r>
              <a:rPr lang="ru-RU"/>
              <a:t>Image: Adult and child icon. Microsoft Office Clipart Open Access. </a:t>
            </a:r>
            <a:endParaRPr/>
          </a:p>
          <a:p>
            <a:pPr marL="0" marR="0" lvl="0" indent="0" algn="l" rtl="0">
              <a:lnSpc>
                <a:spcPct val="80000"/>
              </a:lnSpc>
              <a:spcBef>
                <a:spcPts val="0"/>
              </a:spcBef>
              <a:spcAft>
                <a:spcPts val="0"/>
              </a:spcAft>
              <a:buClr>
                <a:schemeClr val="dk1"/>
              </a:buClr>
              <a:buSzPts val="300"/>
              <a:buFont typeface="Arial"/>
              <a:buNone/>
            </a:pPr>
            <a:endParaRPr sz="1200">
              <a:latin typeface="Lato"/>
              <a:ea typeface="Lato"/>
              <a:cs typeface="Lato"/>
              <a:sym typeface="Lato"/>
            </a:endParaRPr>
          </a:p>
        </p:txBody>
      </p:sp>
      <p:sp>
        <p:nvSpPr>
          <p:cNvPr id="1195" name="Google Shape;1195;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5" name="Google Shape;1205;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оценке функций ЦНС следите за уровнем сознания ребенка по шкале AVPU. Как и для взрослых, буква A означает наличие сознания, V – реакцию на вербальные стимулы, P – реакцию на болевые стимулы, а U – отсутствие реакции. Оцените наличие судорог / конвульсий и купируйте их соответственно. Оцените вероятность развития гипогликемии и купируйте ее.</a:t>
            </a:r>
            <a:endParaRPr/>
          </a:p>
          <a:p>
            <a:pPr marL="0" lvl="0" indent="0" algn="l" rtl="0">
              <a:lnSpc>
                <a:spcPct val="115000"/>
              </a:lnSpc>
              <a:spcBef>
                <a:spcPts val="3200"/>
              </a:spcBef>
              <a:spcAft>
                <a:spcPts val="0"/>
              </a:spcAft>
              <a:buClr>
                <a:schemeClr val="dk1"/>
              </a:buClr>
              <a:buSzPts val="633"/>
              <a:buFont typeface="Calibri"/>
              <a:buNone/>
            </a:pPr>
            <a:endParaRPr sz="2533" b="1">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dk1"/>
              </a:buClr>
              <a:buSzPts val="300"/>
              <a:buFont typeface="Arial"/>
              <a:buNone/>
            </a:pPr>
            <a:r>
              <a:rPr lang="ru-RU"/>
              <a:t>Image: Adult and child icon. Microsoft Office Clipart Open Access. </a:t>
            </a:r>
            <a:endParaRPr/>
          </a:p>
          <a:p>
            <a:pPr marL="0" marR="0" lvl="0" indent="0" algn="l" rtl="0">
              <a:lnSpc>
                <a:spcPct val="80000"/>
              </a:lnSpc>
              <a:spcBef>
                <a:spcPts val="0"/>
              </a:spcBef>
              <a:spcAft>
                <a:spcPts val="0"/>
              </a:spcAft>
              <a:buClr>
                <a:schemeClr val="dk1"/>
              </a:buClr>
              <a:buSzPts val="300"/>
              <a:buFont typeface="Arial"/>
              <a:buNone/>
            </a:pPr>
            <a:endParaRPr sz="1200">
              <a:latin typeface="Lato"/>
              <a:ea typeface="Lato"/>
              <a:cs typeface="Lato"/>
              <a:sym typeface="Lato"/>
            </a:endParaRPr>
          </a:p>
        </p:txBody>
      </p:sp>
      <p:sp>
        <p:nvSpPr>
          <p:cNvPr id="1206" name="Google Shape;1206;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6" name="Google Shape;1216;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оценке воздействия окружающей среды убедитесь, что ребенок полностью раздет, но следите за развитием гипотермии и не допускайте ее. Прикройте интимные места детей и используйте «перекат бревна» для оценки остальной части спины и головы ребенка, если существует опасение по поводу травмы позвоночника. Примерный вес в килограммах можно рассчитать, исходя из возраста ребенка плюс 4, и умножить на 2. В противном случае используйте инструменты для оценки веса, такие как ленты PAWPER, Мерси или Броселоу. Оценка веса имеет важное значение для педиатрического лечения. </a:t>
            </a:r>
            <a:endParaRPr/>
          </a:p>
          <a:p>
            <a:pPr marL="0" lvl="0" indent="0" algn="l" rtl="0">
              <a:spcBef>
                <a:spcPts val="800"/>
              </a:spcBef>
              <a:spcAft>
                <a:spcPts val="0"/>
              </a:spcAft>
              <a:buNone/>
            </a:pPr>
            <a:endParaRPr/>
          </a:p>
        </p:txBody>
      </p:sp>
      <p:sp>
        <p:nvSpPr>
          <p:cNvPr id="1217" name="Google Shape;1217;p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8" name="Google Shape;1228;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целом, маленькие дети могут быть менее способны, чем взрослые, сообщать о событиях, даже если их сбил или переехал автомобиль. Всегда учитывайте возможность неочевидной травмы у маленьких детей. ЧМТ является распространенной причиной смерти детей от травм. После тяжелой черепно-мозговой травмы у детей часто возникает острый отек мозга. Если у педиатрического пациента имеются признаки травматического повреждения головного мозга, срочно транспортируйте его в учреждение, располагающее возможностями для оказания реанимационной и/или хирургической помощи. Кроме того, для более серьезных внутренних повреждений детям требуется приложение меньшей силы. Ребра более гибкие, чем у взрослых, и могут быть обширные повреждения органов грудной клетки без переломов ребер. Травмы головы и грудной клетки могут представлять угрозу для жизни. Действуйте быстро!  </a:t>
            </a:r>
            <a:endParaRPr/>
          </a:p>
          <a:p>
            <a:pPr marL="0" lvl="0" indent="0" algn="l" rtl="0">
              <a:spcBef>
                <a:spcPts val="80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ru-RU"/>
              <a:t>Image: Adult and child icon. Microsoft Office Clipart Open Access. </a:t>
            </a:r>
            <a:endParaRPr/>
          </a:p>
          <a:p>
            <a:pPr marL="0" lvl="0" indent="0" algn="l" rtl="0">
              <a:spcBef>
                <a:spcPts val="0"/>
              </a:spcBef>
              <a:spcAft>
                <a:spcPts val="0"/>
              </a:spcAft>
              <a:buNone/>
            </a:pPr>
            <a:endParaRPr/>
          </a:p>
          <a:p>
            <a:pPr marL="609585" lvl="0" indent="-304788" algn="l" rtl="0">
              <a:lnSpc>
                <a:spcPct val="90000"/>
              </a:lnSpc>
              <a:spcBef>
                <a:spcPts val="0"/>
              </a:spcBef>
              <a:spcAft>
                <a:spcPts val="0"/>
              </a:spcAft>
              <a:buClr>
                <a:schemeClr val="dk1"/>
              </a:buClr>
              <a:buSzPts val="2400"/>
              <a:buFont typeface="Lato"/>
              <a:buNone/>
            </a:pPr>
            <a:endParaRPr sz="2400">
              <a:solidFill>
                <a:schemeClr val="dk1"/>
              </a:solidFill>
              <a:latin typeface="Lato"/>
              <a:ea typeface="Lato"/>
              <a:cs typeface="Lato"/>
              <a:sym typeface="Lato"/>
            </a:endParaRPr>
          </a:p>
          <a:p>
            <a:pPr marL="0" lvl="0" indent="0" algn="l" rtl="0">
              <a:spcBef>
                <a:spcPts val="1067"/>
              </a:spcBef>
              <a:spcAft>
                <a:spcPts val="0"/>
              </a:spcAft>
              <a:buClr>
                <a:schemeClr val="dk1"/>
              </a:buClr>
              <a:buSzPts val="600"/>
              <a:buFont typeface="Calibri"/>
              <a:buNone/>
            </a:pPr>
            <a:endParaRPr sz="2400" b="1" i="1">
              <a:solidFill>
                <a:schemeClr val="dk1"/>
              </a:solidFill>
              <a:latin typeface="Lato"/>
              <a:ea typeface="Lato"/>
              <a:cs typeface="Lato"/>
              <a:sym typeface="Lato"/>
            </a:endParaRPr>
          </a:p>
          <a:p>
            <a:pPr marL="457200" marR="0" lvl="1" indent="0" algn="l" rtl="0">
              <a:lnSpc>
                <a:spcPct val="115000"/>
              </a:lnSpc>
              <a:spcBef>
                <a:spcPts val="0"/>
              </a:spcBef>
              <a:spcAft>
                <a:spcPts val="0"/>
              </a:spcAft>
              <a:buClr>
                <a:schemeClr val="dk1"/>
              </a:buClr>
              <a:buSzPts val="1964"/>
              <a:buFont typeface="Calibri"/>
              <a:buNone/>
            </a:pPr>
            <a:endParaRPr/>
          </a:p>
        </p:txBody>
      </p:sp>
      <p:sp>
        <p:nvSpPr>
          <p:cNvPr id="1229" name="Google Shape;1229;p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Живот у детей относительно больше, чем у взрослых, и часто травмируется. Особенно часто встречаются повреждения селезенки при закрытой травме и повреждения печени при проникающей травме. Травму живота следует предполагать у всех педиатрических пациентов, поскольку эти травмы могут угрожать жизни и вызывать сильное внутреннее кровотечение.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Лечение ожогов у детей может быть сложным. Им требуется тщательное наблюдение при проведении инфузионной реанимации и сохранении отека дыхательных путей. Ожоги также требуют постоянного обезболивания при перевязках. Запланируйте скорейшую передачу / перевод в специализированный ожоговый центр.</a:t>
            </a:r>
            <a:endParaRPr/>
          </a:p>
          <a:p>
            <a:pPr marL="0" lvl="0" indent="0" algn="l" rtl="0">
              <a:spcBef>
                <a:spcPts val="800"/>
              </a:spcBef>
              <a:spcAft>
                <a:spcPts val="0"/>
              </a:spcAft>
              <a:buNone/>
            </a:pPr>
            <a:endParaRPr sz="2400" b="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400"/>
              <a:buFont typeface="Calibri"/>
              <a:buNone/>
            </a:pPr>
            <a:r>
              <a:rPr lang="ru-RU" sz="2400"/>
              <a:t>Image: Adult and child icon. Microsoft Office Clipart Open Access. </a:t>
            </a:r>
            <a:endParaRPr/>
          </a:p>
          <a:p>
            <a:pPr marL="0" lvl="0" indent="0" algn="l" rtl="0">
              <a:spcBef>
                <a:spcPts val="0"/>
              </a:spcBef>
              <a:spcAft>
                <a:spcPts val="0"/>
              </a:spcAft>
              <a:buNone/>
            </a:pPr>
            <a:endParaRPr sz="2400" b="1">
              <a:solidFill>
                <a:schemeClr val="dk1"/>
              </a:solidFill>
              <a:latin typeface="Lato"/>
              <a:ea typeface="Lato"/>
              <a:cs typeface="Lato"/>
              <a:sym typeface="Lato"/>
            </a:endParaRPr>
          </a:p>
          <a:p>
            <a:pPr marL="0" lvl="0" indent="0" algn="l" rtl="0">
              <a:spcBef>
                <a:spcPts val="1067"/>
              </a:spcBef>
              <a:spcAft>
                <a:spcPts val="0"/>
              </a:spcAft>
              <a:buClr>
                <a:schemeClr val="dk1"/>
              </a:buClr>
              <a:buSzPts val="600"/>
              <a:buFont typeface="Calibri"/>
              <a:buNone/>
            </a:pPr>
            <a:endParaRPr sz="2400" b="1" i="1">
              <a:solidFill>
                <a:schemeClr val="dk1"/>
              </a:solidFill>
              <a:latin typeface="Lato"/>
              <a:ea typeface="Lato"/>
              <a:cs typeface="Lato"/>
              <a:sym typeface="Lato"/>
            </a:endParaRPr>
          </a:p>
          <a:p>
            <a:pPr marL="457200" marR="0" lvl="1" indent="0" algn="l" rtl="0">
              <a:lnSpc>
                <a:spcPct val="115000"/>
              </a:lnSpc>
              <a:spcBef>
                <a:spcPts val="0"/>
              </a:spcBef>
              <a:spcAft>
                <a:spcPts val="0"/>
              </a:spcAft>
              <a:buClr>
                <a:schemeClr val="dk1"/>
              </a:buClr>
              <a:buSzPts val="1964"/>
              <a:buFont typeface="Calibri"/>
              <a:buNone/>
            </a:pPr>
            <a:endParaRPr/>
          </a:p>
        </p:txBody>
      </p:sp>
      <p:sp>
        <p:nvSpPr>
          <p:cNvPr id="1240" name="Google Shape;1240;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1" name="Google Shape;21;p11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1"/>
        <p:cNvGrpSpPr/>
        <p:nvPr/>
      </p:nvGrpSpPr>
      <p:grpSpPr>
        <a:xfrm>
          <a:off x="0" y="0"/>
          <a:ext cx="0" cy="0"/>
          <a:chOff x="0" y="0"/>
          <a:chExt cx="0" cy="0"/>
        </a:xfrm>
      </p:grpSpPr>
      <p:sp>
        <p:nvSpPr>
          <p:cNvPr id="82" name="Google Shape;82;p1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86" name="Google Shape;86;p13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1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0" name="Google Shape;90;p1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1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94" name="Google Shape;94;p13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95"/>
        <p:cNvGrpSpPr/>
        <p:nvPr/>
      </p:nvGrpSpPr>
      <p:grpSpPr>
        <a:xfrm>
          <a:off x="0" y="0"/>
          <a:ext cx="0" cy="0"/>
          <a:chOff x="0" y="0"/>
          <a:chExt cx="0" cy="0"/>
        </a:xfrm>
      </p:grpSpPr>
      <p:sp>
        <p:nvSpPr>
          <p:cNvPr id="96" name="Google Shape;96;p1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0"/>
          <p:cNvSpPr>
            <a:spLocks noGrp="1"/>
          </p:cNvSpPr>
          <p:nvPr>
            <p:ph type="pic" idx="2"/>
          </p:nvPr>
        </p:nvSpPr>
        <p:spPr>
          <a:xfrm>
            <a:off x="5183188" y="987425"/>
            <a:ext cx="6172200" cy="4873625"/>
          </a:xfrm>
          <a:prstGeom prst="rect">
            <a:avLst/>
          </a:prstGeom>
          <a:noFill/>
          <a:ln>
            <a:noFill/>
          </a:ln>
        </p:spPr>
      </p:sp>
      <p:sp>
        <p:nvSpPr>
          <p:cNvPr id="98" name="Google Shape;98;p1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1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02" name="Google Shape;102;p14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1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9"/>
        <p:cNvGrpSpPr/>
        <p:nvPr/>
      </p:nvGrpSpPr>
      <p:grpSpPr>
        <a:xfrm>
          <a:off x="0" y="0"/>
          <a:ext cx="0" cy="0"/>
          <a:chOff x="0" y="0"/>
          <a:chExt cx="0" cy="0"/>
        </a:xfrm>
      </p:grpSpPr>
      <p:sp>
        <p:nvSpPr>
          <p:cNvPr id="110" name="Google Shape;110;p1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1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19" name="Google Shape;119;p143"/>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120" name="Google Shape;120;p143"/>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1"/>
        <p:cNvGrpSpPr/>
        <p:nvPr/>
      </p:nvGrpSpPr>
      <p:grpSpPr>
        <a:xfrm>
          <a:off x="0" y="0"/>
          <a:ext cx="0" cy="0"/>
          <a:chOff x="0" y="0"/>
          <a:chExt cx="0" cy="0"/>
        </a:xfrm>
      </p:grpSpPr>
      <p:sp>
        <p:nvSpPr>
          <p:cNvPr id="122" name="Google Shape;122;p1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14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4"/>
        <p:cNvGrpSpPr/>
        <p:nvPr/>
      </p:nvGrpSpPr>
      <p:grpSpPr>
        <a:xfrm>
          <a:off x="0" y="0"/>
          <a:ext cx="0" cy="0"/>
          <a:chOff x="0" y="0"/>
          <a:chExt cx="0" cy="0"/>
        </a:xfrm>
      </p:grpSpPr>
      <p:sp>
        <p:nvSpPr>
          <p:cNvPr id="125" name="Google Shape;125;p145"/>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6" name="Google Shape;126;p145"/>
          <p:cNvPicPr preferRelativeResize="0"/>
          <p:nvPr/>
        </p:nvPicPr>
        <p:blipFill rotWithShape="1">
          <a:blip r:embed="rId2">
            <a:alphaModFix/>
          </a:blip>
          <a:srcRect/>
          <a:stretch/>
        </p:blipFill>
        <p:spPr>
          <a:xfrm>
            <a:off x="10262810" y="5668052"/>
            <a:ext cx="912021" cy="908135"/>
          </a:xfrm>
          <a:prstGeom prst="rect">
            <a:avLst/>
          </a:prstGeom>
          <a:noFill/>
          <a:ln>
            <a:noFill/>
          </a:ln>
        </p:spPr>
      </p:pic>
      <p:pic>
        <p:nvPicPr>
          <p:cNvPr id="127" name="Google Shape;127;p145"/>
          <p:cNvPicPr preferRelativeResize="0"/>
          <p:nvPr/>
        </p:nvPicPr>
        <p:blipFill rotWithShape="1">
          <a:blip r:embed="rId3">
            <a:alphaModFix/>
          </a:blip>
          <a:srcRect/>
          <a:stretch/>
        </p:blipFill>
        <p:spPr>
          <a:xfrm>
            <a:off x="11341794" y="5708823"/>
            <a:ext cx="750965" cy="867364"/>
          </a:xfrm>
          <a:prstGeom prst="rect">
            <a:avLst/>
          </a:prstGeom>
          <a:noFill/>
          <a:ln>
            <a:noFill/>
          </a:ln>
        </p:spPr>
      </p:pic>
      <p:pic>
        <p:nvPicPr>
          <p:cNvPr id="128" name="Google Shape;128;p145"/>
          <p:cNvPicPr preferRelativeResize="0"/>
          <p:nvPr/>
        </p:nvPicPr>
        <p:blipFill rotWithShape="1">
          <a:blip r:embed="rId4">
            <a:alphaModFix/>
          </a:blip>
          <a:srcRect/>
          <a:stretch/>
        </p:blipFill>
        <p:spPr>
          <a:xfrm>
            <a:off x="9101350" y="5605518"/>
            <a:ext cx="942763" cy="970669"/>
          </a:xfrm>
          <a:prstGeom prst="rect">
            <a:avLst/>
          </a:prstGeom>
          <a:noFill/>
          <a:ln>
            <a:noFill/>
          </a:ln>
        </p:spPr>
      </p:pic>
      <p:pic>
        <p:nvPicPr>
          <p:cNvPr id="129" name="Google Shape;129;p145"/>
          <p:cNvPicPr preferRelativeResize="0"/>
          <p:nvPr/>
        </p:nvPicPr>
        <p:blipFill rotWithShape="1">
          <a:blip r:embed="rId5">
            <a:alphaModFix/>
          </a:blip>
          <a:srcRect/>
          <a:stretch/>
        </p:blipFill>
        <p:spPr>
          <a:xfrm>
            <a:off x="0" y="621861"/>
            <a:ext cx="12192000" cy="427691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0"/>
        <p:cNvGrpSpPr/>
        <p:nvPr/>
      </p:nvGrpSpPr>
      <p:grpSpPr>
        <a:xfrm>
          <a:off x="0" y="0"/>
          <a:ext cx="0" cy="0"/>
          <a:chOff x="0" y="0"/>
          <a:chExt cx="0" cy="0"/>
        </a:xfrm>
      </p:grpSpPr>
      <p:sp>
        <p:nvSpPr>
          <p:cNvPr id="131" name="Google Shape;131;p1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2" name="Google Shape;132;p14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33"/>
        <p:cNvGrpSpPr/>
        <p:nvPr/>
      </p:nvGrpSpPr>
      <p:grpSpPr>
        <a:xfrm>
          <a:off x="0" y="0"/>
          <a:ext cx="0" cy="0"/>
          <a:chOff x="0" y="0"/>
          <a:chExt cx="0" cy="0"/>
        </a:xfrm>
      </p:grpSpPr>
      <p:sp>
        <p:nvSpPr>
          <p:cNvPr id="134" name="Google Shape;134;p1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1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1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
        <p:cNvGrpSpPr/>
        <p:nvPr/>
      </p:nvGrpSpPr>
      <p:grpSpPr>
        <a:xfrm>
          <a:off x="0" y="0"/>
          <a:ext cx="0" cy="0"/>
          <a:chOff x="0" y="0"/>
          <a:chExt cx="0" cy="0"/>
        </a:xfrm>
      </p:grpSpPr>
      <p:sp>
        <p:nvSpPr>
          <p:cNvPr id="23" name="Google Shape;23;p1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8" name="Google Shape;28;p11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46"/>
        <p:cNvGrpSpPr/>
        <p:nvPr/>
      </p:nvGrpSpPr>
      <p:grpSpPr>
        <a:xfrm>
          <a:off x="0" y="0"/>
          <a:ext cx="0" cy="0"/>
          <a:chOff x="0" y="0"/>
          <a:chExt cx="0" cy="0"/>
        </a:xfrm>
      </p:grpSpPr>
      <p:sp>
        <p:nvSpPr>
          <p:cNvPr id="147" name="Google Shape;147;p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1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52" name="Google Shape;152;p11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158" name="Google Shape;158;p115"/>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pic>
        <p:nvPicPr>
          <p:cNvPr id="159" name="Google Shape;159;p11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60"/>
        <p:cNvGrpSpPr/>
        <p:nvPr/>
      </p:nvGrpSpPr>
      <p:grpSpPr>
        <a:xfrm>
          <a:off x="0" y="0"/>
          <a:ext cx="0" cy="0"/>
          <a:chOff x="0" y="0"/>
          <a:chExt cx="0" cy="0"/>
        </a:xfrm>
      </p:grpSpPr>
      <p:sp>
        <p:nvSpPr>
          <p:cNvPr id="161" name="Google Shape;161;p1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65" name="Google Shape;165;p11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66"/>
        <p:cNvGrpSpPr/>
        <p:nvPr/>
      </p:nvGrpSpPr>
      <p:grpSpPr>
        <a:xfrm>
          <a:off x="0" y="0"/>
          <a:ext cx="0" cy="0"/>
          <a:chOff x="0" y="0"/>
          <a:chExt cx="0" cy="0"/>
        </a:xfrm>
      </p:grpSpPr>
      <p:sp>
        <p:nvSpPr>
          <p:cNvPr id="167" name="Google Shape;167;p1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72" name="Google Shape;172;p11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3"/>
        <p:cNvGrpSpPr/>
        <p:nvPr/>
      </p:nvGrpSpPr>
      <p:grpSpPr>
        <a:xfrm>
          <a:off x="0" y="0"/>
          <a:ext cx="0" cy="0"/>
          <a:chOff x="0" y="0"/>
          <a:chExt cx="0" cy="0"/>
        </a:xfrm>
      </p:grpSpPr>
      <p:sp>
        <p:nvSpPr>
          <p:cNvPr id="174" name="Google Shape;174;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1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79" name="Google Shape;179;p11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1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87" name="Google Shape;187;p12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8"/>
        <p:cNvGrpSpPr/>
        <p:nvPr/>
      </p:nvGrpSpPr>
      <p:grpSpPr>
        <a:xfrm>
          <a:off x="0" y="0"/>
          <a:ext cx="0" cy="0"/>
          <a:chOff x="0" y="0"/>
          <a:chExt cx="0" cy="0"/>
        </a:xfrm>
      </p:grpSpPr>
      <p:sp>
        <p:nvSpPr>
          <p:cNvPr id="189" name="Google Shape;189;p1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1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1" name="Google Shape;191;p1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1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1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97" name="Google Shape;197;p12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98"/>
        <p:cNvGrpSpPr/>
        <p:nvPr/>
      </p:nvGrpSpPr>
      <p:grpSpPr>
        <a:xfrm>
          <a:off x="0" y="0"/>
          <a:ext cx="0" cy="0"/>
          <a:chOff x="0" y="0"/>
          <a:chExt cx="0" cy="0"/>
        </a:xfrm>
      </p:grpSpPr>
      <p:sp>
        <p:nvSpPr>
          <p:cNvPr id="199" name="Google Shape;199;p1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1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1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1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03" name="Google Shape;203;p12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04"/>
        <p:cNvGrpSpPr/>
        <p:nvPr/>
      </p:nvGrpSpPr>
      <p:grpSpPr>
        <a:xfrm>
          <a:off x="0" y="0"/>
          <a:ext cx="0" cy="0"/>
          <a:chOff x="0" y="0"/>
          <a:chExt cx="0" cy="0"/>
        </a:xfrm>
      </p:grpSpPr>
      <p:sp>
        <p:nvSpPr>
          <p:cNvPr id="205" name="Google Shape;205;p1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7" name="Google Shape;207;p12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8"/>
        <p:cNvGrpSpPr/>
        <p:nvPr/>
      </p:nvGrpSpPr>
      <p:grpSpPr>
        <a:xfrm>
          <a:off x="0" y="0"/>
          <a:ext cx="0" cy="0"/>
          <a:chOff x="0" y="0"/>
          <a:chExt cx="0" cy="0"/>
        </a:xfrm>
      </p:grpSpPr>
      <p:sp>
        <p:nvSpPr>
          <p:cNvPr id="209" name="Google Shape;209;p1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12" name="Google Shape;212;p125"/>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213" name="Google Shape;213;p125"/>
          <p:cNvPicPr preferRelativeResize="0"/>
          <p:nvPr/>
        </p:nvPicPr>
        <p:blipFill rotWithShape="1">
          <a:blip r:embed="rId3">
            <a:alphaModFix/>
          </a:blip>
          <a:srcRect/>
          <a:stretch/>
        </p:blipFill>
        <p:spPr>
          <a:xfrm>
            <a:off x="10477763" y="5708822"/>
            <a:ext cx="767331" cy="764061"/>
          </a:xfrm>
          <a:prstGeom prst="rect">
            <a:avLst/>
          </a:prstGeom>
          <a:noFill/>
          <a:ln>
            <a:noFill/>
          </a:ln>
        </p:spPr>
      </p:pic>
      <p:pic>
        <p:nvPicPr>
          <p:cNvPr id="214" name="Google Shape;214;p125"/>
          <p:cNvPicPr preferRelativeResize="0"/>
          <p:nvPr/>
        </p:nvPicPr>
        <p:blipFill rotWithShape="1">
          <a:blip r:embed="rId4">
            <a:alphaModFix/>
          </a:blip>
          <a:srcRect/>
          <a:stretch/>
        </p:blipFill>
        <p:spPr>
          <a:xfrm>
            <a:off x="11341795" y="5708823"/>
            <a:ext cx="661524" cy="764060"/>
          </a:xfrm>
          <a:prstGeom prst="rect">
            <a:avLst/>
          </a:prstGeom>
          <a:noFill/>
          <a:ln>
            <a:noFill/>
          </a:ln>
        </p:spPr>
      </p:pic>
      <p:pic>
        <p:nvPicPr>
          <p:cNvPr id="215" name="Google Shape;215;p125"/>
          <p:cNvPicPr preferRelativeResize="0"/>
          <p:nvPr/>
        </p:nvPicPr>
        <p:blipFill rotWithShape="1">
          <a:blip r:embed="rId5">
            <a:alphaModFix/>
          </a:blip>
          <a:srcRect/>
          <a:stretch/>
        </p:blipFill>
        <p:spPr>
          <a:xfrm>
            <a:off x="9613729" y="5708822"/>
            <a:ext cx="767332" cy="790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1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34" name="Google Shape;34;p123"/>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pic>
        <p:nvPicPr>
          <p:cNvPr id="35" name="Google Shape;35;p12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6"/>
        <p:cNvGrpSpPr/>
        <p:nvPr/>
      </p:nvGrpSpPr>
      <p:grpSpPr>
        <a:xfrm>
          <a:off x="0" y="0"/>
          <a:ext cx="0" cy="0"/>
          <a:chOff x="0" y="0"/>
          <a:chExt cx="0" cy="0"/>
        </a:xfrm>
      </p:grpSpPr>
      <p:sp>
        <p:nvSpPr>
          <p:cNvPr id="217" name="Google Shape;217;p1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1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9" name="Google Shape;219;p1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1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22" name="Google Shape;222;p12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3"/>
        <p:cNvGrpSpPr/>
        <p:nvPr/>
      </p:nvGrpSpPr>
      <p:grpSpPr>
        <a:xfrm>
          <a:off x="0" y="0"/>
          <a:ext cx="0" cy="0"/>
          <a:chOff x="0" y="0"/>
          <a:chExt cx="0" cy="0"/>
        </a:xfrm>
      </p:grpSpPr>
      <p:sp>
        <p:nvSpPr>
          <p:cNvPr id="224" name="Google Shape;224;p1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1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6" name="Google Shape;226;p1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7" name="Google Shape;227;p1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1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1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30" name="Google Shape;230;p12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1"/>
        <p:cNvGrpSpPr/>
        <p:nvPr/>
      </p:nvGrpSpPr>
      <p:grpSpPr>
        <a:xfrm>
          <a:off x="0" y="0"/>
          <a:ext cx="0" cy="0"/>
          <a:chOff x="0" y="0"/>
          <a:chExt cx="0" cy="0"/>
        </a:xfrm>
      </p:grpSpPr>
      <p:sp>
        <p:nvSpPr>
          <p:cNvPr id="232" name="Google Shape;232;p1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128"/>
          <p:cNvSpPr>
            <a:spLocks noGrp="1"/>
          </p:cNvSpPr>
          <p:nvPr>
            <p:ph type="pic" idx="2"/>
          </p:nvPr>
        </p:nvSpPr>
        <p:spPr>
          <a:xfrm>
            <a:off x="5183188" y="987425"/>
            <a:ext cx="6172200" cy="4873625"/>
          </a:xfrm>
          <a:prstGeom prst="rect">
            <a:avLst/>
          </a:prstGeom>
          <a:noFill/>
          <a:ln>
            <a:noFill/>
          </a:ln>
        </p:spPr>
      </p:sp>
      <p:sp>
        <p:nvSpPr>
          <p:cNvPr id="234" name="Google Shape;234;p1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5" name="Google Shape;235;p1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38" name="Google Shape;238;p12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9"/>
        <p:cNvGrpSpPr/>
        <p:nvPr/>
      </p:nvGrpSpPr>
      <p:grpSpPr>
        <a:xfrm>
          <a:off x="0" y="0"/>
          <a:ext cx="0" cy="0"/>
          <a:chOff x="0" y="0"/>
          <a:chExt cx="0" cy="0"/>
        </a:xfrm>
      </p:grpSpPr>
      <p:sp>
        <p:nvSpPr>
          <p:cNvPr id="240" name="Google Shape;240;p1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1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1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1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1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45" name="Google Shape;245;p12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6"/>
        <p:cNvGrpSpPr/>
        <p:nvPr/>
      </p:nvGrpSpPr>
      <p:grpSpPr>
        <a:xfrm>
          <a:off x="0" y="0"/>
          <a:ext cx="0" cy="0"/>
          <a:chOff x="0" y="0"/>
          <a:chExt cx="0" cy="0"/>
        </a:xfrm>
      </p:grpSpPr>
      <p:sp>
        <p:nvSpPr>
          <p:cNvPr id="247" name="Google Shape;247;p1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1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1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1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1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52" name="Google Shape;252;p13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3"/>
        <p:cNvGrpSpPr/>
        <p:nvPr/>
      </p:nvGrpSpPr>
      <p:grpSpPr>
        <a:xfrm>
          <a:off x="0" y="0"/>
          <a:ext cx="0" cy="0"/>
          <a:chOff x="0" y="0"/>
          <a:chExt cx="0" cy="0"/>
        </a:xfrm>
      </p:grpSpPr>
      <p:sp>
        <p:nvSpPr>
          <p:cNvPr id="254" name="Google Shape;254;p1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1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1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57" name="Google Shape;257;p131"/>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258" name="Google Shape;258;p131"/>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
        <p:cNvGrpSpPr/>
        <p:nvPr/>
      </p:nvGrpSpPr>
      <p:grpSpPr>
        <a:xfrm>
          <a:off x="0" y="0"/>
          <a:ext cx="0" cy="0"/>
          <a:chOff x="0" y="0"/>
          <a:chExt cx="0" cy="0"/>
        </a:xfrm>
      </p:grpSpPr>
      <p:sp>
        <p:nvSpPr>
          <p:cNvPr id="37" name="Google Shape;37;p1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40" name="Google Shape;40;p132"/>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41" name="Google Shape;41;p132"/>
          <p:cNvPicPr preferRelativeResize="0"/>
          <p:nvPr/>
        </p:nvPicPr>
        <p:blipFill rotWithShape="1">
          <a:blip r:embed="rId3">
            <a:alphaModFix/>
          </a:blip>
          <a:srcRect/>
          <a:stretch/>
        </p:blipFill>
        <p:spPr>
          <a:xfrm>
            <a:off x="10417737" y="5707792"/>
            <a:ext cx="767330" cy="764060"/>
          </a:xfrm>
          <a:prstGeom prst="rect">
            <a:avLst/>
          </a:prstGeom>
          <a:noFill/>
          <a:ln>
            <a:noFill/>
          </a:ln>
        </p:spPr>
      </p:pic>
      <p:pic>
        <p:nvPicPr>
          <p:cNvPr id="42" name="Google Shape;42;p132"/>
          <p:cNvPicPr preferRelativeResize="0"/>
          <p:nvPr/>
        </p:nvPicPr>
        <p:blipFill rotWithShape="1">
          <a:blip r:embed="rId4">
            <a:alphaModFix/>
          </a:blip>
          <a:srcRect/>
          <a:stretch/>
        </p:blipFill>
        <p:spPr>
          <a:xfrm>
            <a:off x="11341795" y="5707792"/>
            <a:ext cx="661523" cy="764059"/>
          </a:xfrm>
          <a:prstGeom prst="rect">
            <a:avLst/>
          </a:prstGeom>
          <a:noFill/>
          <a:ln>
            <a:noFill/>
          </a:ln>
        </p:spPr>
      </p:pic>
      <p:pic>
        <p:nvPicPr>
          <p:cNvPr id="43" name="Google Shape;43;p132"/>
          <p:cNvPicPr preferRelativeResize="0"/>
          <p:nvPr/>
        </p:nvPicPr>
        <p:blipFill rotWithShape="1">
          <a:blip r:embed="rId5">
            <a:alphaModFix/>
          </a:blip>
          <a:srcRect/>
          <a:stretch/>
        </p:blipFill>
        <p:spPr>
          <a:xfrm>
            <a:off x="9493678" y="5708823"/>
            <a:ext cx="767331" cy="7900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sp>
        <p:nvSpPr>
          <p:cNvPr id="45" name="Google Shape;45;p1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50" name="Google Shape;50;p13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1"/>
        <p:cNvGrpSpPr/>
        <p:nvPr/>
      </p:nvGrpSpPr>
      <p:grpSpPr>
        <a:xfrm>
          <a:off x="0" y="0"/>
          <a:ext cx="0" cy="0"/>
          <a:chOff x="0" y="0"/>
          <a:chExt cx="0" cy="0"/>
        </a:xfrm>
      </p:grpSpPr>
      <p:sp>
        <p:nvSpPr>
          <p:cNvPr id="52" name="Google Shape;52;p1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57" name="Google Shape;57;p13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1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64" name="Google Shape;64;p13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0" name="Google Shape;70;p13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80" name="Google Shape;80;p13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1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1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4.png"/></Relationships>
</file>

<file path=ppt/slides/_rels/slide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2.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118.png"/></Relationships>
</file>

<file path=ppt/slides/_rels/slide10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05.xml"/><Relationship Id="rId1" Type="http://schemas.openxmlformats.org/officeDocument/2006/relationships/slideLayout" Target="../slideLayouts/slideLayout28.xml"/></Relationships>
</file>

<file path=ppt/slides/_rels/slide10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6.xml"/><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07.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08.xml"/><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0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42.jp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47.jp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49.jpg"/></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50.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52.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5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4.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0.xml"/><Relationship Id="rId1" Type="http://schemas.openxmlformats.org/officeDocument/2006/relationships/slideLayout" Target="../slideLayouts/slideLayout24.xml"/><Relationship Id="rId4" Type="http://schemas.openxmlformats.org/officeDocument/2006/relationships/image" Target="../media/image91.png"/></Relationships>
</file>

<file path=ppt/slides/_rels/slide8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2.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4.xml"/><Relationship Id="rId1" Type="http://schemas.openxmlformats.org/officeDocument/2006/relationships/slideLayout" Target="../slideLayouts/slideLayout26.xml"/><Relationship Id="rId4" Type="http://schemas.openxmlformats.org/officeDocument/2006/relationships/image" Target="../media/image96.png"/></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7.xml"/><Relationship Id="rId1" Type="http://schemas.openxmlformats.org/officeDocument/2006/relationships/slideLayout" Target="../slideLayouts/slideLayout20.xml"/><Relationship Id="rId4" Type="http://schemas.openxmlformats.org/officeDocument/2006/relationships/image" Target="../media/image98.png"/></Relationships>
</file>

<file path=ppt/slides/_rels/slide8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8.xml"/><Relationship Id="rId1" Type="http://schemas.openxmlformats.org/officeDocument/2006/relationships/slideLayout" Target="../slideLayouts/slideLayout20.xml"/><Relationship Id="rId4" Type="http://schemas.openxmlformats.org/officeDocument/2006/relationships/image" Target="../media/image100.png"/></Relationships>
</file>

<file path=ppt/slides/_rels/slide8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9.xml"/><Relationship Id="rId1" Type="http://schemas.openxmlformats.org/officeDocument/2006/relationships/slideLayout" Target="../slideLayouts/slideLayout20.xml"/><Relationship Id="rId4" Type="http://schemas.openxmlformats.org/officeDocument/2006/relationships/image" Target="../media/image10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9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0.xml"/><Relationship Id="rId1" Type="http://schemas.openxmlformats.org/officeDocument/2006/relationships/slideLayout" Target="../slideLayouts/slideLayout20.xml"/><Relationship Id="rId4" Type="http://schemas.openxmlformats.org/officeDocument/2006/relationships/image" Target="../media/image99.png"/></Relationships>
</file>

<file path=ppt/slides/_rels/slide9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3.xml"/><Relationship Id="rId1" Type="http://schemas.openxmlformats.org/officeDocument/2006/relationships/slideLayout" Target="../slideLayouts/slideLayout27.xml"/><Relationship Id="rId5" Type="http://schemas.openxmlformats.org/officeDocument/2006/relationships/image" Target="../media/image105.jpg"/><Relationship Id="rId4" Type="http://schemas.openxmlformats.org/officeDocument/2006/relationships/image" Target="../media/image103.png"/></Relationships>
</file>

<file path=ppt/slides/_rels/slide9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4.xml"/><Relationship Id="rId1" Type="http://schemas.openxmlformats.org/officeDocument/2006/relationships/slideLayout" Target="../slideLayouts/slideLayout27.xml"/><Relationship Id="rId5" Type="http://schemas.openxmlformats.org/officeDocument/2006/relationships/image" Target="../media/image107.jpg"/><Relationship Id="rId4" Type="http://schemas.openxmlformats.org/officeDocument/2006/relationships/image" Target="../media/image103.png"/></Relationships>
</file>

<file path=ppt/slides/_rels/slide9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5.xml"/><Relationship Id="rId1" Type="http://schemas.openxmlformats.org/officeDocument/2006/relationships/slideLayout" Target="../slideLayouts/slideLayout27.xml"/><Relationship Id="rId5" Type="http://schemas.openxmlformats.org/officeDocument/2006/relationships/image" Target="../media/image109.jpg"/><Relationship Id="rId4" Type="http://schemas.openxmlformats.org/officeDocument/2006/relationships/image" Target="../media/image103.png"/></Relationships>
</file>

<file path=ppt/slides/_rels/slide9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6.xml"/><Relationship Id="rId1" Type="http://schemas.openxmlformats.org/officeDocument/2006/relationships/slideLayout" Target="../slideLayouts/slideLayout27.xml"/><Relationship Id="rId5" Type="http://schemas.openxmlformats.org/officeDocument/2006/relationships/image" Target="../media/image111.jpg"/><Relationship Id="rId4" Type="http://schemas.openxmlformats.org/officeDocument/2006/relationships/image" Target="../media/image103.png"/></Relationships>
</file>

<file path=ppt/slides/_rels/slide9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7.xml"/><Relationship Id="rId1" Type="http://schemas.openxmlformats.org/officeDocument/2006/relationships/slideLayout" Target="../slideLayouts/slideLayout27.xml"/><Relationship Id="rId5" Type="http://schemas.openxmlformats.org/officeDocument/2006/relationships/image" Target="../media/image113.jpg"/><Relationship Id="rId4" Type="http://schemas.openxmlformats.org/officeDocument/2006/relationships/image" Target="../media/image103.png"/></Relationships>
</file>

<file path=ppt/slides/_rels/slide9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8.xml"/><Relationship Id="rId1" Type="http://schemas.openxmlformats.org/officeDocument/2006/relationships/slideLayout" Target="../slideLayouts/slideLayout23.xml"/><Relationship Id="rId4" Type="http://schemas.openxmlformats.org/officeDocument/2006/relationships/image" Target="../media/image103.png"/></Relationships>
</file>

<file path=ppt/slides/_rels/slide9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9.xml"/><Relationship Id="rId1" Type="http://schemas.openxmlformats.org/officeDocument/2006/relationships/slideLayout" Target="../slideLayouts/slideLayout23.xml"/><Relationship Id="rId4" Type="http://schemas.openxmlformats.org/officeDocument/2006/relationships/image" Target="../media/image10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264" name="Google Shape;264;p1"/>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Травма</a:t>
            </a:r>
            <a:endParaRPr/>
          </a:p>
        </p:txBody>
      </p:sp>
      <p:sp>
        <p:nvSpPr>
          <p:cNvPr id="265" name="Google Shape;265;p1"/>
          <p:cNvSpPr txBox="1"/>
          <p:nvPr/>
        </p:nvSpPr>
        <p:spPr>
          <a:xfrm>
            <a:off x="-156947" y="3315770"/>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Базовый курс по оказанию экстренной помощи</a:t>
            </a:r>
            <a:endParaRPr/>
          </a:p>
        </p:txBody>
      </p:sp>
      <p:pic>
        <p:nvPicPr>
          <p:cNvPr id="266" name="Google Shape;266;p1"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267" name="Google Shape;267;p1"/>
          <p:cNvPicPr preferRelativeResize="0"/>
          <p:nvPr/>
        </p:nvPicPr>
        <p:blipFill rotWithShape="1">
          <a:blip r:embed="rId4">
            <a:alphaModFix/>
          </a:blip>
          <a:srcRect/>
          <a:stretch/>
        </p:blipFill>
        <p:spPr>
          <a:xfrm>
            <a:off x="10989331" y="51687"/>
            <a:ext cx="1155411" cy="1704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0"/>
          <p:cNvSpPr txBox="1">
            <a:spLocks noGrp="1"/>
          </p:cNvSpPr>
          <p:nvPr>
            <p:ph type="title"/>
          </p:nvPr>
        </p:nvSpPr>
        <p:spPr>
          <a:xfrm>
            <a:off x="838200" y="365125"/>
            <a:ext cx="9377971"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100000"/>
              <a:buFont typeface="Arial"/>
              <a:buNone/>
            </a:pPr>
            <a:r>
              <a:rPr lang="ru-RU" sz="4000" dirty="0">
                <a:solidFill>
                  <a:srgbClr val="1F3864"/>
                </a:solidFill>
              </a:rPr>
              <a:t>Обеспечение проходимости дыхательных путей с иммобилизацией шейного отдела позвоночника </a:t>
            </a:r>
            <a:endParaRPr dirty="0"/>
          </a:p>
        </p:txBody>
      </p:sp>
      <p:sp>
        <p:nvSpPr>
          <p:cNvPr id="359" name="Google Shape;359;p10"/>
          <p:cNvSpPr txBox="1">
            <a:spLocks noGrp="1"/>
          </p:cNvSpPr>
          <p:nvPr>
            <p:ph type="body" idx="1"/>
          </p:nvPr>
        </p:nvSpPr>
        <p:spPr>
          <a:xfrm>
            <a:off x="838199" y="1825625"/>
            <a:ext cx="9375899"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ru-RU" sz="2000" dirty="0">
                <a:latin typeface="Arial"/>
                <a:ea typeface="Arial"/>
                <a:cs typeface="Arial"/>
                <a:sym typeface="Arial"/>
              </a:rPr>
              <a:t>СТАБИЛИЗИРУЙТЕ шейный отдел позвоночника.</a:t>
            </a:r>
            <a:endParaRPr dirty="0"/>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Откройте дыхательные пути с помощью ВЫДВИЖЕНИЯ НИЖНЕЙ ЧЕЛЮСТИ (</a:t>
            </a:r>
            <a:r>
              <a:rPr lang="ru-RU" sz="2000" dirty="0">
                <a:solidFill>
                  <a:schemeClr val="accent2"/>
                </a:solidFill>
                <a:latin typeface="Arial"/>
                <a:ea typeface="Arial"/>
                <a:cs typeface="Arial"/>
                <a:sym typeface="Arial"/>
              </a:rPr>
              <a:t>без запрокидывания головы / подъема подбородка</a:t>
            </a:r>
            <a:r>
              <a:rPr lang="ru-RU" sz="2000" dirty="0">
                <a:latin typeface="Arial"/>
                <a:ea typeface="Arial"/>
                <a:cs typeface="Arial"/>
                <a:sym typeface="Arial"/>
              </a:rPr>
              <a:t>).</a:t>
            </a:r>
            <a:endParaRPr dirty="0"/>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ПРОВЕДИТЕ АСПИРАЦИЮ выделений из дыхательных путей и удалите все видимые инородные предметы.</a:t>
            </a:r>
            <a:endParaRPr dirty="0"/>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При необходимости установите РОТОГЛОТОЧНЫЙ ВОЗДУХОВОД (РГВ). </a:t>
            </a:r>
            <a:endParaRPr dirty="0"/>
          </a:p>
          <a:p>
            <a:pPr marL="228600" lvl="0" indent="-228600" algn="l" rtl="0">
              <a:lnSpc>
                <a:spcPct val="90000"/>
              </a:lnSpc>
              <a:spcBef>
                <a:spcPts val="1000"/>
              </a:spcBef>
              <a:spcAft>
                <a:spcPts val="0"/>
              </a:spcAft>
              <a:buClr>
                <a:schemeClr val="accent2"/>
              </a:buClr>
              <a:buSzPts val="2000"/>
              <a:buChar char="•"/>
            </a:pPr>
            <a:r>
              <a:rPr lang="ru-RU" sz="2000" dirty="0">
                <a:solidFill>
                  <a:schemeClr val="accent2"/>
                </a:solidFill>
                <a:latin typeface="Arial"/>
                <a:ea typeface="Arial"/>
                <a:cs typeface="Arial"/>
                <a:sym typeface="Arial"/>
              </a:rPr>
              <a:t>Избегайте использования носоглоточного воздуховода (НГВ) </a:t>
            </a:r>
            <a:r>
              <a:rPr lang="ru-RU" sz="2000" dirty="0">
                <a:latin typeface="Arial"/>
                <a:ea typeface="Arial"/>
                <a:cs typeface="Arial"/>
                <a:sym typeface="Arial"/>
              </a:rPr>
              <a:t>при челюстно-лицевой травме.</a:t>
            </a:r>
            <a:endParaRPr dirty="0"/>
          </a:p>
          <a:p>
            <a:pPr marL="228600" lvl="0" indent="-101600" algn="l" rtl="0">
              <a:lnSpc>
                <a:spcPct val="90000"/>
              </a:lnSpc>
              <a:spcBef>
                <a:spcPts val="1000"/>
              </a:spcBef>
              <a:spcAft>
                <a:spcPts val="0"/>
              </a:spcAft>
              <a:buClr>
                <a:schemeClr val="dk1"/>
              </a:buClr>
              <a:buSzPts val="2000"/>
              <a:buNone/>
            </a:pPr>
            <a:endParaRPr sz="20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Запланируйте срочную ПЕРЕДАЧУ / ПЕРЕВОД пациента, если у него:</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признаки ожогов дыхательных путей</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расширяющаяся гематома на шее </a:t>
            </a:r>
            <a:endParaRPr dirty="0"/>
          </a:p>
          <a:p>
            <a:pPr marL="228600" lvl="0" indent="-101600" algn="l" rtl="0">
              <a:lnSpc>
                <a:spcPct val="90000"/>
              </a:lnSpc>
              <a:spcBef>
                <a:spcPts val="1000"/>
              </a:spcBef>
              <a:spcAft>
                <a:spcPts val="0"/>
              </a:spcAft>
              <a:buClr>
                <a:schemeClr val="dk1"/>
              </a:buClr>
              <a:buSzPts val="2000"/>
              <a:buNone/>
            </a:pPr>
            <a:endParaRPr sz="2000" dirty="0"/>
          </a:p>
        </p:txBody>
      </p:sp>
      <p:sp>
        <p:nvSpPr>
          <p:cNvPr id="361" name="Google Shape;361;p10"/>
          <p:cNvSpPr/>
          <p:nvPr/>
        </p:nvSpPr>
        <p:spPr>
          <a:xfrm>
            <a:off x="10216171" y="0"/>
            <a:ext cx="1554480" cy="39395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5000"/>
              <a:buFont typeface="Calibri"/>
              <a:buNone/>
            </a:pPr>
            <a:endParaRPr sz="25000" b="1" i="0" u="none" strike="noStrike" cap="none">
              <a:solidFill>
                <a:srgbClr val="FF0000"/>
              </a:solidFill>
              <a:latin typeface="Calibri"/>
              <a:ea typeface="Calibri"/>
              <a:cs typeface="Calibri"/>
              <a:sym typeface="Calibri"/>
            </a:endParaRPr>
          </a:p>
        </p:txBody>
      </p:sp>
      <p:pic>
        <p:nvPicPr>
          <p:cNvPr id="362" name="Google Shape;362;p10" descr="A picture containing text&#10;&#10;Description automatically generated"/>
          <p:cNvPicPr preferRelativeResize="0"/>
          <p:nvPr/>
        </p:nvPicPr>
        <p:blipFill rotWithShape="1">
          <a:blip r:embed="rId3">
            <a:alphaModFix/>
          </a:blip>
          <a:srcRect/>
          <a:stretch/>
        </p:blipFill>
        <p:spPr>
          <a:xfrm>
            <a:off x="9828362" y="3721752"/>
            <a:ext cx="2364353" cy="1851503"/>
          </a:xfrm>
          <a:prstGeom prst="rect">
            <a:avLst/>
          </a:prstGeom>
          <a:noFill/>
          <a:ln>
            <a:noFill/>
          </a:ln>
        </p:spPr>
      </p:pic>
      <p:sp>
        <p:nvSpPr>
          <p:cNvPr id="363" name="Google Shape;363;p10"/>
          <p:cNvSpPr txBox="1"/>
          <p:nvPr/>
        </p:nvSpPr>
        <p:spPr>
          <a:xfrm>
            <a:off x="10430586" y="555612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364" name="Google Shape;364;p10"/>
          <p:cNvPicPr preferRelativeResize="0"/>
          <p:nvPr/>
        </p:nvPicPr>
        <p:blipFill rotWithShape="1">
          <a:blip r:embed="rId4">
            <a:alphaModFix/>
          </a:blip>
          <a:srcRect l="20516" r="11252"/>
          <a:stretch/>
        </p:blipFill>
        <p:spPr>
          <a:xfrm>
            <a:off x="9827647" y="1223262"/>
            <a:ext cx="2364353" cy="2417293"/>
          </a:xfrm>
          <a:prstGeom prst="rect">
            <a:avLst/>
          </a:prstGeom>
          <a:noFill/>
          <a:ln>
            <a:noFill/>
          </a:ln>
        </p:spPr>
      </p:pic>
      <p:sp>
        <p:nvSpPr>
          <p:cNvPr id="365" name="Google Shape;365;p10"/>
          <p:cNvSpPr txBox="1"/>
          <p:nvPr/>
        </p:nvSpPr>
        <p:spPr>
          <a:xfrm>
            <a:off x="10430586" y="351034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366" name="Google Shape;366;p10"/>
          <p:cNvPicPr preferRelativeResize="0"/>
          <p:nvPr/>
        </p:nvPicPr>
        <p:blipFill rotWithShape="1">
          <a:blip r:embed="rId5">
            <a:alphaModFix/>
          </a:blip>
          <a:srcRect/>
          <a:stretch/>
        </p:blipFill>
        <p:spPr>
          <a:xfrm>
            <a:off x="10216171" y="365125"/>
            <a:ext cx="1847850" cy="9906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Вопрос из рабочей тетради № 7</a:t>
            </a:r>
            <a:endParaRPr dirty="0"/>
          </a:p>
        </p:txBody>
      </p:sp>
      <p:sp>
        <p:nvSpPr>
          <p:cNvPr id="1254" name="Google Shape;1254;p100"/>
          <p:cNvSpPr txBox="1">
            <a:spLocks noGrp="1"/>
          </p:cNvSpPr>
          <p:nvPr>
            <p:ph type="body" idx="1"/>
          </p:nvPr>
        </p:nvSpPr>
        <p:spPr>
          <a:xfrm>
            <a:off x="838200" y="1502229"/>
            <a:ext cx="9595757" cy="46747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dirty="0"/>
              <a:t>Используя приведенный выше раздел рабочей тетради, перечислите особенности кровообращения у детей, перенесших травму:</a:t>
            </a:r>
            <a:endParaRPr dirty="0"/>
          </a:p>
          <a:p>
            <a:pPr marL="0" lvl="0" indent="0" algn="l" rtl="0">
              <a:lnSpc>
                <a:spcPct val="90000"/>
              </a:lnSpc>
              <a:spcBef>
                <a:spcPts val="1000"/>
              </a:spcBef>
              <a:spcAft>
                <a:spcPts val="0"/>
              </a:spcAft>
              <a:buClr>
                <a:schemeClr val="dk1"/>
              </a:buClr>
              <a:buSzPts val="2400"/>
              <a:buNone/>
            </a:pPr>
            <a:r>
              <a:rPr lang="ru-RU" sz="2400" dirty="0"/>
              <a:t>1.</a:t>
            </a:r>
            <a:endParaRPr dirty="0"/>
          </a:p>
          <a:p>
            <a:pPr marL="0" lvl="0" indent="0" algn="l" rtl="0">
              <a:lnSpc>
                <a:spcPct val="90000"/>
              </a:lnSpc>
              <a:spcBef>
                <a:spcPts val="1000"/>
              </a:spcBef>
              <a:spcAft>
                <a:spcPts val="0"/>
              </a:spcAft>
              <a:buClr>
                <a:schemeClr val="dk1"/>
              </a:buClr>
              <a:buSzPts val="2400"/>
              <a:buNone/>
            </a:pPr>
            <a:r>
              <a:rPr lang="ru-RU" sz="2400" dirty="0"/>
              <a:t>2.</a:t>
            </a:r>
            <a:endParaRPr dirty="0"/>
          </a:p>
          <a:p>
            <a:pPr marL="0" lvl="0" indent="0" algn="l" rtl="0">
              <a:lnSpc>
                <a:spcPct val="90000"/>
              </a:lnSpc>
              <a:spcBef>
                <a:spcPts val="1000"/>
              </a:spcBef>
              <a:spcAft>
                <a:spcPts val="0"/>
              </a:spcAft>
              <a:buClr>
                <a:schemeClr val="dk1"/>
              </a:buClr>
              <a:buSzPts val="2400"/>
              <a:buNone/>
            </a:pPr>
            <a:r>
              <a:rPr lang="ru-RU" sz="2400" dirty="0"/>
              <a:t>3.</a:t>
            </a:r>
            <a:endParaRPr dirty="0"/>
          </a:p>
          <a:p>
            <a:pPr marL="0" lvl="0" indent="0" algn="l" rtl="0">
              <a:lnSpc>
                <a:spcPct val="90000"/>
              </a:lnSpc>
              <a:spcBef>
                <a:spcPts val="1000"/>
              </a:spcBef>
              <a:spcAft>
                <a:spcPts val="0"/>
              </a:spcAft>
              <a:buClr>
                <a:schemeClr val="dk1"/>
              </a:buClr>
              <a:buSzPts val="2400"/>
              <a:buNone/>
            </a:pPr>
            <a:r>
              <a:rPr lang="ru-RU" sz="2400" dirty="0"/>
              <a:t>Перечислите особенности функции ЦНС у детей, перенесших травму:</a:t>
            </a:r>
            <a:endParaRPr dirty="0"/>
          </a:p>
          <a:p>
            <a:pPr marL="0" lvl="0" indent="0" algn="l" rtl="0">
              <a:lnSpc>
                <a:spcPct val="90000"/>
              </a:lnSpc>
              <a:spcBef>
                <a:spcPts val="1000"/>
              </a:spcBef>
              <a:spcAft>
                <a:spcPts val="0"/>
              </a:spcAft>
              <a:buClr>
                <a:schemeClr val="dk1"/>
              </a:buClr>
              <a:buSzPts val="2400"/>
              <a:buNone/>
            </a:pPr>
            <a:r>
              <a:rPr lang="ru-RU" sz="2400" dirty="0"/>
              <a:t>1. </a:t>
            </a:r>
            <a:endParaRPr dirty="0"/>
          </a:p>
          <a:p>
            <a:pPr marL="0" lvl="0" indent="0" algn="l" rtl="0">
              <a:lnSpc>
                <a:spcPct val="90000"/>
              </a:lnSpc>
              <a:spcBef>
                <a:spcPts val="1000"/>
              </a:spcBef>
              <a:spcAft>
                <a:spcPts val="0"/>
              </a:spcAft>
              <a:buClr>
                <a:schemeClr val="dk1"/>
              </a:buClr>
              <a:buSzPts val="2400"/>
              <a:buNone/>
            </a:pPr>
            <a:r>
              <a:rPr lang="ru-RU" sz="2400" dirty="0"/>
              <a:t>2. </a:t>
            </a:r>
            <a:endParaRPr dirty="0"/>
          </a:p>
          <a:p>
            <a:pPr marL="0" lvl="0" indent="0" algn="l" rtl="0">
              <a:lnSpc>
                <a:spcPct val="90000"/>
              </a:lnSpc>
              <a:spcBef>
                <a:spcPts val="1000"/>
              </a:spcBef>
              <a:spcAft>
                <a:spcPts val="0"/>
              </a:spcAft>
              <a:buClr>
                <a:schemeClr val="dk1"/>
              </a:buClr>
              <a:buSzPts val="2400"/>
              <a:buNone/>
            </a:pPr>
            <a:r>
              <a:rPr lang="ru-RU" sz="2400" dirty="0"/>
              <a:t>3.</a:t>
            </a:r>
            <a:endParaRPr dirty="0"/>
          </a:p>
          <a:p>
            <a:pPr marL="0" lvl="0" indent="0" algn="l" rtl="0">
              <a:lnSpc>
                <a:spcPct val="90000"/>
              </a:lnSpc>
              <a:spcBef>
                <a:spcPts val="1000"/>
              </a:spcBef>
              <a:spcAft>
                <a:spcPts val="0"/>
              </a:spcAft>
              <a:buClr>
                <a:schemeClr val="dk1"/>
              </a:buClr>
              <a:buSzPts val="2400"/>
              <a:buNone/>
            </a:pPr>
            <a:endParaRPr sz="2400" dirty="0"/>
          </a:p>
        </p:txBody>
      </p:sp>
      <p:pic>
        <p:nvPicPr>
          <p:cNvPr id="1255" name="Google Shape;1255;p100"/>
          <p:cNvPicPr preferRelativeResize="0"/>
          <p:nvPr/>
        </p:nvPicPr>
        <p:blipFill rotWithShape="1">
          <a:blip r:embed="rId3">
            <a:alphaModFix/>
          </a:blip>
          <a:srcRect/>
          <a:stretch/>
        </p:blipFill>
        <p:spPr>
          <a:xfrm>
            <a:off x="10042071" y="365124"/>
            <a:ext cx="1864180" cy="145706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101"/>
          <p:cNvSpPr txBox="1">
            <a:spLocks noGrp="1"/>
          </p:cNvSpPr>
          <p:nvPr>
            <p:ph type="title"/>
          </p:nvPr>
        </p:nvSpPr>
        <p:spPr>
          <a:xfrm>
            <a:off x="717931" y="134605"/>
            <a:ext cx="10515600" cy="8988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Аспекты передачи пациента</a:t>
            </a:r>
            <a:endParaRPr dirty="0"/>
          </a:p>
        </p:txBody>
      </p:sp>
      <p:sp>
        <p:nvSpPr>
          <p:cNvPr id="1262" name="Google Shape;1262;p101"/>
          <p:cNvSpPr txBox="1">
            <a:spLocks noGrp="1"/>
          </p:cNvSpPr>
          <p:nvPr>
            <p:ph type="body" idx="1"/>
          </p:nvPr>
        </p:nvSpPr>
        <p:spPr>
          <a:xfrm>
            <a:off x="717931" y="1082294"/>
            <a:ext cx="10515600" cy="54099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None/>
            </a:pPr>
            <a:r>
              <a:rPr lang="ru-RU" sz="2000" dirty="0">
                <a:latin typeface="Arial"/>
                <a:ea typeface="Arial"/>
                <a:cs typeface="Arial"/>
                <a:sym typeface="Arial"/>
              </a:rPr>
              <a:t>У пациентов с травмами могут быть тяжёлые повреждения, которые приводят к очень быстрому ухудшению их состояния или смерти.</a:t>
            </a:r>
            <a:endParaRPr dirty="0"/>
          </a:p>
          <a:p>
            <a:pPr marL="0" lvl="0" indent="0" algn="l" rtl="0">
              <a:lnSpc>
                <a:spcPct val="90000"/>
              </a:lnSpc>
              <a:spcBef>
                <a:spcPts val="1000"/>
              </a:spcBef>
              <a:spcAft>
                <a:spcPts val="0"/>
              </a:spcAft>
              <a:buClr>
                <a:schemeClr val="dk1"/>
              </a:buClr>
              <a:buSzPts val="2000"/>
              <a:buNone/>
            </a:pPr>
            <a:r>
              <a:rPr lang="ru-RU" sz="2000" dirty="0">
                <a:solidFill>
                  <a:schemeClr val="accent2"/>
                </a:solidFill>
              </a:rPr>
              <a:t>С</a:t>
            </a:r>
            <a:r>
              <a:rPr lang="ru-RU" sz="2000" dirty="0">
                <a:solidFill>
                  <a:schemeClr val="accent2"/>
                </a:solidFill>
                <a:latin typeface="Arial"/>
                <a:ea typeface="Arial"/>
                <a:cs typeface="Arial"/>
                <a:sym typeface="Arial"/>
              </a:rPr>
              <a:t>остояния, представляющие высокий риск, всегда требуют ПЕРЕДАЧИ / ПЕРЕВОДА </a:t>
            </a:r>
            <a:r>
              <a:rPr lang="ru-RU" sz="2000" dirty="0">
                <a:latin typeface="Arial"/>
                <a:ea typeface="Arial"/>
                <a:cs typeface="Arial"/>
                <a:sym typeface="Arial"/>
              </a:rPr>
              <a:t>пациента в специализированное отделение для специализированной помощи:</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Проблемы с дыхательными путями, требующие вмешательства</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Признаки шока:</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sz="1800" dirty="0">
                <a:latin typeface="Arial"/>
                <a:ea typeface="Arial"/>
                <a:cs typeface="Arial"/>
                <a:sym typeface="Arial"/>
              </a:rPr>
              <a:t>Напряженный пневмоторакс: выполните ИГОЛЬЧАТУЮ ДЕКОМПРЕССИЮ перед передачей пациента. Организуйте срочную постановку плеврального дренажа.</a:t>
            </a:r>
            <a:endParaRPr sz="1800"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sz="1800" dirty="0">
                <a:latin typeface="Arial"/>
                <a:ea typeface="Arial"/>
                <a:cs typeface="Arial"/>
                <a:sym typeface="Arial"/>
              </a:rPr>
              <a:t>Тампонада сердца: обеспечьте начало в/в ИНФУЗИОННОЙ ТЕРАПИИ и ее продолжение во время транспортировки пациента</a:t>
            </a:r>
            <a:endParaRPr sz="1800"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Изменённый психический статус, сонливость или вялость</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Травма при беременности:  уложите пациентку на левый бок для транспортировки (требует специализированного ухода)</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Ребёнок с проблемой на каком-то этапе ABCDE, ожогом или любой травмой головы, грудной клетки или живота</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Любая серьезная ожоговая травма: оцените ожог и начните инфузионную реанимацию</a:t>
            </a:r>
            <a:endParaRPr sz="2000" dirty="0">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1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Аспекты передачи пациента</a:t>
            </a:r>
            <a:endParaRPr/>
          </a:p>
        </p:txBody>
      </p:sp>
      <p:sp>
        <p:nvSpPr>
          <p:cNvPr id="1269" name="Google Shape;1269;p10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ru-RU" sz="2400">
                <a:latin typeface="Arial"/>
                <a:ea typeface="Arial"/>
                <a:cs typeface="Arial"/>
                <a:sym typeface="Arial"/>
              </a:rPr>
              <a:t>Помните, что если пациенту требуется </a:t>
            </a:r>
            <a:r>
              <a:rPr lang="ru-RU" sz="2400">
                <a:solidFill>
                  <a:schemeClr val="accent2"/>
                </a:solidFill>
                <a:latin typeface="Arial"/>
                <a:ea typeface="Arial"/>
                <a:cs typeface="Arial"/>
                <a:sym typeface="Arial"/>
              </a:rPr>
              <a:t>кислород</a:t>
            </a:r>
            <a:r>
              <a:rPr lang="ru-RU" sz="2400">
                <a:latin typeface="Arial"/>
                <a:ea typeface="Arial"/>
                <a:cs typeface="Arial"/>
                <a:sym typeface="Arial"/>
              </a:rPr>
              <a:t>, организуйте его подачу во время транспортировки и передачи пациента.</a:t>
            </a:r>
            <a:endParaRPr/>
          </a:p>
          <a:p>
            <a:pPr marL="228600" lvl="0" indent="-228600" algn="l" rtl="0">
              <a:lnSpc>
                <a:spcPct val="90000"/>
              </a:lnSpc>
              <a:spcBef>
                <a:spcPts val="1000"/>
              </a:spcBef>
              <a:spcAft>
                <a:spcPts val="0"/>
              </a:spcAft>
              <a:buClr>
                <a:schemeClr val="dk1"/>
              </a:buClr>
              <a:buSzPts val="2400"/>
              <a:buChar char="•"/>
            </a:pPr>
            <a:r>
              <a:rPr lang="ru-RU" sz="2400">
                <a:latin typeface="Arial"/>
                <a:ea typeface="Arial"/>
                <a:cs typeface="Arial"/>
                <a:sym typeface="Arial"/>
              </a:rPr>
              <a:t>Если у пострадавшего наблюдаются признаки шока, обеспечьте продолжение</a:t>
            </a:r>
            <a:r>
              <a:rPr lang="ru-RU" sz="2400">
                <a:solidFill>
                  <a:srgbClr val="FF0000"/>
                </a:solidFill>
                <a:latin typeface="Arial"/>
                <a:ea typeface="Arial"/>
                <a:cs typeface="Arial"/>
                <a:sym typeface="Arial"/>
              </a:rPr>
              <a:t> </a:t>
            </a:r>
            <a:r>
              <a:rPr lang="ru-RU" sz="2400">
                <a:solidFill>
                  <a:schemeClr val="accent2"/>
                </a:solidFill>
                <a:latin typeface="Arial"/>
                <a:ea typeface="Arial"/>
                <a:cs typeface="Arial"/>
                <a:sym typeface="Arial"/>
              </a:rPr>
              <a:t>инфузионной терапии</a:t>
            </a:r>
            <a:r>
              <a:rPr lang="ru-RU" sz="2400">
                <a:latin typeface="Arial"/>
                <a:ea typeface="Arial"/>
                <a:cs typeface="Arial"/>
                <a:sym typeface="Arial"/>
              </a:rPr>
              <a:t> при его транспортировке.</a:t>
            </a:r>
            <a:endParaRPr/>
          </a:p>
          <a:p>
            <a:pPr marL="228600" lvl="0" indent="-228600" algn="l" rtl="0">
              <a:lnSpc>
                <a:spcPct val="90000"/>
              </a:lnSpc>
              <a:spcBef>
                <a:spcPts val="1000"/>
              </a:spcBef>
              <a:spcAft>
                <a:spcPts val="0"/>
              </a:spcAft>
              <a:buClr>
                <a:schemeClr val="dk1"/>
              </a:buClr>
              <a:buSzPts val="2400"/>
              <a:buChar char="•"/>
            </a:pPr>
            <a:r>
              <a:rPr lang="ru-RU" sz="2400">
                <a:latin typeface="Arial"/>
                <a:ea typeface="Arial"/>
                <a:cs typeface="Arial"/>
                <a:sym typeface="Arial"/>
              </a:rPr>
              <a:t>Обеспечьте </a:t>
            </a:r>
            <a:r>
              <a:rPr lang="ru-RU" sz="2400">
                <a:solidFill>
                  <a:schemeClr val="accent2"/>
                </a:solidFill>
                <a:latin typeface="Arial"/>
                <a:ea typeface="Arial"/>
                <a:cs typeface="Arial"/>
                <a:sym typeface="Arial"/>
              </a:rPr>
              <a:t>остановку кровотечения.</a:t>
            </a:r>
            <a:r>
              <a:rPr lang="ru-RU" sz="2400">
                <a:solidFill>
                  <a:srgbClr val="FF0000"/>
                </a:solidFill>
                <a:latin typeface="Arial"/>
                <a:ea typeface="Arial"/>
                <a:cs typeface="Arial"/>
                <a:sym typeface="Arial"/>
              </a:rPr>
              <a:t> </a:t>
            </a:r>
            <a:endParaRPr/>
          </a:p>
          <a:p>
            <a:pPr marL="228600" lvl="0" indent="-228600" algn="l" rtl="0">
              <a:lnSpc>
                <a:spcPct val="90000"/>
              </a:lnSpc>
              <a:spcBef>
                <a:spcPts val="1000"/>
              </a:spcBef>
              <a:spcAft>
                <a:spcPts val="0"/>
              </a:spcAft>
              <a:buClr>
                <a:schemeClr val="accent2"/>
              </a:buClr>
              <a:buSzPts val="2400"/>
              <a:buChar char="•"/>
            </a:pPr>
            <a:r>
              <a:rPr lang="ru-RU" sz="2400">
                <a:solidFill>
                  <a:schemeClr val="accent2"/>
                </a:solidFill>
                <a:latin typeface="Arial"/>
                <a:ea typeface="Arial"/>
                <a:cs typeface="Arial"/>
                <a:sym typeface="Arial"/>
              </a:rPr>
              <a:t>Сообщайте </a:t>
            </a:r>
            <a:r>
              <a:rPr lang="ru-RU" sz="2400">
                <a:latin typeface="Arial"/>
                <a:ea typeface="Arial"/>
                <a:cs typeface="Arial"/>
                <a:sym typeface="Arial"/>
              </a:rPr>
              <a:t>о травмах, важных медицинских проблемах и о том, что было сделано для пациента во время его передачи / перевода. </a:t>
            </a:r>
            <a:endParaRPr/>
          </a:p>
        </p:txBody>
      </p:sp>
      <p:pic>
        <p:nvPicPr>
          <p:cNvPr id="1270" name="Google Shape;1270;p102" descr="A picture containing text&#10;&#10;Description automatically generated"/>
          <p:cNvPicPr preferRelativeResize="0"/>
          <p:nvPr/>
        </p:nvPicPr>
        <p:blipFill rotWithShape="1">
          <a:blip r:embed="rId3">
            <a:alphaModFix/>
          </a:blip>
          <a:srcRect/>
          <a:stretch/>
        </p:blipFill>
        <p:spPr>
          <a:xfrm>
            <a:off x="8087222" y="4502826"/>
            <a:ext cx="2743200" cy="1825382"/>
          </a:xfrm>
          <a:prstGeom prst="rect">
            <a:avLst/>
          </a:prstGeom>
          <a:noFill/>
          <a:ln>
            <a:noFill/>
          </a:ln>
        </p:spPr>
      </p:pic>
      <p:sp>
        <p:nvSpPr>
          <p:cNvPr id="1271" name="Google Shape;1271;p102"/>
          <p:cNvSpPr txBox="1"/>
          <p:nvPr/>
        </p:nvSpPr>
        <p:spPr>
          <a:xfrm>
            <a:off x="9118504" y="599382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Shape 1276"/>
        <p:cNvGrpSpPr/>
        <p:nvPr/>
      </p:nvGrpSpPr>
      <p:grpSpPr>
        <a:xfrm>
          <a:off x="0" y="0"/>
          <a:ext cx="0" cy="0"/>
          <a:chOff x="0" y="0"/>
          <a:chExt cx="0" cy="0"/>
        </a:xfrm>
      </p:grpSpPr>
      <p:sp>
        <p:nvSpPr>
          <p:cNvPr id="1277" name="Google Shape;1277;p103"/>
          <p:cNvSpPr txBox="1">
            <a:spLocks noGrp="1"/>
          </p:cNvSpPr>
          <p:nvPr>
            <p:ph type="title"/>
          </p:nvPr>
        </p:nvSpPr>
        <p:spPr>
          <a:xfrm>
            <a:off x="2033752" y="21034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Arial"/>
              <a:buNone/>
            </a:pPr>
            <a:r>
              <a:rPr lang="ru-RU"/>
              <a:t>Вопросы</a:t>
            </a:r>
            <a:endParaRPr/>
          </a:p>
        </p:txBody>
      </p:sp>
      <p:pic>
        <p:nvPicPr>
          <p:cNvPr id="1278" name="Google Shape;1278;p103" descr="Logo, icon&#10;&#10;Description automatically generated"/>
          <p:cNvPicPr preferRelativeResize="0"/>
          <p:nvPr/>
        </p:nvPicPr>
        <p:blipFill rotWithShape="1">
          <a:blip r:embed="rId3">
            <a:alphaModFix/>
          </a:blip>
          <a:srcRect/>
          <a:stretch/>
        </p:blipFill>
        <p:spPr>
          <a:xfrm>
            <a:off x="3164541" y="1084192"/>
            <a:ext cx="6714564" cy="3488346"/>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104"/>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1284" name="Google Shape;1284;p104"/>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Быстрые карточки</a:t>
            </a:r>
            <a:endParaRPr/>
          </a:p>
        </p:txBody>
      </p:sp>
      <p:pic>
        <p:nvPicPr>
          <p:cNvPr id="1285" name="Google Shape;1285;p104"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1286" name="Google Shape;1286;p104"/>
          <p:cNvPicPr preferRelativeResize="0"/>
          <p:nvPr/>
        </p:nvPicPr>
        <p:blipFill rotWithShape="1">
          <a:blip r:embed="rId4">
            <a:alphaModFix/>
          </a:blip>
          <a:srcRect/>
          <a:stretch/>
        </p:blipFill>
        <p:spPr>
          <a:xfrm>
            <a:off x="11004694" y="111716"/>
            <a:ext cx="1085850" cy="1609725"/>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pic>
        <p:nvPicPr>
          <p:cNvPr id="1292" name="Google Shape;1292;p105"/>
          <p:cNvPicPr preferRelativeResize="0"/>
          <p:nvPr/>
        </p:nvPicPr>
        <p:blipFill rotWithShape="1">
          <a:blip r:embed="rId3">
            <a:alphaModFix/>
          </a:blip>
          <a:srcRect/>
          <a:stretch/>
        </p:blipFill>
        <p:spPr>
          <a:xfrm>
            <a:off x="0" y="1"/>
            <a:ext cx="12192000" cy="578104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pic>
        <p:nvPicPr>
          <p:cNvPr id="1298" name="Google Shape;1298;p106"/>
          <p:cNvPicPr preferRelativeResize="0"/>
          <p:nvPr/>
        </p:nvPicPr>
        <p:blipFill rotWithShape="1">
          <a:blip r:embed="rId3">
            <a:alphaModFix/>
          </a:blip>
          <a:srcRect/>
          <a:stretch/>
        </p:blipFill>
        <p:spPr>
          <a:xfrm>
            <a:off x="511727" y="0"/>
            <a:ext cx="11168545" cy="68580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pic>
        <p:nvPicPr>
          <p:cNvPr id="1303" name="Google Shape;1303;p107"/>
          <p:cNvPicPr preferRelativeResize="0"/>
          <p:nvPr/>
        </p:nvPicPr>
        <p:blipFill rotWithShape="1">
          <a:blip r:embed="rId3">
            <a:alphaModFix/>
          </a:blip>
          <a:srcRect/>
          <a:stretch/>
        </p:blipFill>
        <p:spPr>
          <a:xfrm>
            <a:off x="149555" y="0"/>
            <a:ext cx="11892889" cy="685800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pic>
        <p:nvPicPr>
          <p:cNvPr id="1309" name="Google Shape;1309;p108"/>
          <p:cNvPicPr preferRelativeResize="0"/>
          <p:nvPr/>
        </p:nvPicPr>
        <p:blipFill rotWithShape="1">
          <a:blip r:embed="rId3">
            <a:alphaModFix/>
          </a:blip>
          <a:srcRect/>
          <a:stretch/>
        </p:blipFill>
        <p:spPr>
          <a:xfrm>
            <a:off x="0" y="452473"/>
            <a:ext cx="12192000" cy="5269562"/>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1315" name="Google Shape;1315;p109"/>
          <p:cNvPicPr preferRelativeResize="0"/>
          <p:nvPr/>
        </p:nvPicPr>
        <p:blipFill rotWithShape="1">
          <a:blip r:embed="rId3">
            <a:alphaModFix/>
          </a:blip>
          <a:srcRect/>
          <a:stretch/>
        </p:blipFill>
        <p:spPr>
          <a:xfrm>
            <a:off x="0" y="1447287"/>
            <a:ext cx="12192000" cy="30213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1"/>
          <p:cNvSpPr txBox="1">
            <a:spLocks noGrp="1"/>
          </p:cNvSpPr>
          <p:nvPr>
            <p:ph type="title"/>
          </p:nvPr>
        </p:nvSpPr>
        <p:spPr>
          <a:xfrm>
            <a:off x="755073" y="-702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Оценка дыхания</a:t>
            </a:r>
            <a:endParaRPr/>
          </a:p>
        </p:txBody>
      </p:sp>
      <p:sp>
        <p:nvSpPr>
          <p:cNvPr id="373" name="Google Shape;373;p11"/>
          <p:cNvSpPr txBox="1">
            <a:spLocks noGrp="1"/>
          </p:cNvSpPr>
          <p:nvPr>
            <p:ph type="body" idx="1"/>
          </p:nvPr>
        </p:nvSpPr>
        <p:spPr>
          <a:xfrm>
            <a:off x="755072" y="868853"/>
            <a:ext cx="8857014" cy="586940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200"/>
              <a:buNone/>
            </a:pPr>
            <a:r>
              <a:rPr lang="ru-RU" sz="2200" b="1" dirty="0">
                <a:latin typeface="Arial"/>
                <a:ea typeface="Arial"/>
                <a:cs typeface="Arial"/>
                <a:sym typeface="Arial"/>
              </a:rPr>
              <a:t>Проверьте</a:t>
            </a:r>
            <a:r>
              <a:rPr lang="ru-RU" sz="2200" dirty="0">
                <a:latin typeface="Arial"/>
                <a:ea typeface="Arial"/>
                <a:cs typeface="Arial"/>
                <a:sym typeface="Arial"/>
              </a:rPr>
              <a:t>, нет ли усиленной работы дыхания.</a:t>
            </a:r>
            <a:endParaRPr dirty="0"/>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Проверьте</a:t>
            </a:r>
            <a:r>
              <a:rPr lang="ru-RU" sz="2200" dirty="0">
                <a:latin typeface="Arial"/>
                <a:ea typeface="Arial"/>
                <a:cs typeface="Arial"/>
                <a:sym typeface="Arial"/>
              </a:rPr>
              <a:t>, нет ли аномального движения стенки грудной клетки.</a:t>
            </a:r>
            <a:endParaRPr dirty="0"/>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Проверьте</a:t>
            </a:r>
            <a:r>
              <a:rPr lang="ru-RU" sz="2200" dirty="0">
                <a:latin typeface="Arial"/>
                <a:ea typeface="Arial"/>
                <a:cs typeface="Arial"/>
                <a:sym typeface="Arial"/>
              </a:rPr>
              <a:t>, нет ли смещения трахеи.</a:t>
            </a:r>
            <a:endParaRPr dirty="0"/>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Проверьте</a:t>
            </a:r>
            <a:r>
              <a:rPr lang="ru-RU" sz="2200" dirty="0">
                <a:latin typeface="Arial"/>
                <a:ea typeface="Arial"/>
                <a:cs typeface="Arial"/>
                <a:sym typeface="Arial"/>
              </a:rPr>
              <a:t>, нет ли проникающих ран грудной клетки.</a:t>
            </a:r>
            <a:endParaRPr dirty="0"/>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Проверьте</a:t>
            </a:r>
            <a:r>
              <a:rPr lang="ru-RU" sz="2200" dirty="0">
                <a:latin typeface="Arial"/>
                <a:ea typeface="Arial"/>
                <a:cs typeface="Arial"/>
                <a:sym typeface="Arial"/>
              </a:rPr>
              <a:t>, нет ли цианоза. </a:t>
            </a:r>
            <a:endParaRPr dirty="0"/>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Проверьте </a:t>
            </a:r>
            <a:r>
              <a:rPr lang="ru-RU" sz="2200" dirty="0">
                <a:latin typeface="Arial"/>
                <a:ea typeface="Arial"/>
                <a:cs typeface="Arial"/>
                <a:sym typeface="Arial"/>
              </a:rPr>
              <a:t>наличие ссадин, синяков или других следов травм на грудной клетке.</a:t>
            </a:r>
            <a:endParaRPr dirty="0"/>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Проверьте </a:t>
            </a:r>
            <a:r>
              <a:rPr lang="ru-RU" sz="2200" dirty="0">
                <a:latin typeface="Arial"/>
                <a:ea typeface="Arial"/>
                <a:cs typeface="Arial"/>
                <a:sym typeface="Arial"/>
              </a:rPr>
              <a:t>наличие циркулярных ожогов на грудной клетке или животе.</a:t>
            </a:r>
            <a:endParaRPr dirty="0"/>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Прислушайтесь </a:t>
            </a:r>
            <a:r>
              <a:rPr lang="ru-RU" sz="2200" dirty="0">
                <a:latin typeface="Arial"/>
                <a:ea typeface="Arial"/>
                <a:cs typeface="Arial"/>
                <a:sym typeface="Arial"/>
              </a:rPr>
              <a:t>на предмет отсутствия / приглушения дыхательных шумов.</a:t>
            </a:r>
            <a:endParaRPr dirty="0"/>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Прислушайтесь </a:t>
            </a:r>
            <a:r>
              <a:rPr lang="ru-RU" sz="2200" dirty="0">
                <a:latin typeface="Arial"/>
                <a:ea typeface="Arial"/>
                <a:cs typeface="Arial"/>
                <a:sym typeface="Arial"/>
              </a:rPr>
              <a:t>на предмет глухих звуков или </a:t>
            </a:r>
            <a:r>
              <a:rPr lang="ru-RU" sz="2200" dirty="0" err="1">
                <a:latin typeface="Arial"/>
                <a:ea typeface="Arial"/>
                <a:cs typeface="Arial"/>
                <a:sym typeface="Arial"/>
              </a:rPr>
              <a:t>гиперрезонанса</a:t>
            </a:r>
            <a:r>
              <a:rPr lang="ru-RU" sz="2200" dirty="0">
                <a:latin typeface="Arial"/>
                <a:ea typeface="Arial"/>
                <a:cs typeface="Arial"/>
                <a:sym typeface="Arial"/>
              </a:rPr>
              <a:t> при перкуссии.</a:t>
            </a:r>
            <a:endParaRPr dirty="0"/>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Проверьте</a:t>
            </a:r>
            <a:r>
              <a:rPr lang="ru-RU" sz="2200" dirty="0">
                <a:latin typeface="Arial"/>
                <a:ea typeface="Arial"/>
                <a:cs typeface="Arial"/>
                <a:sym typeface="Arial"/>
              </a:rPr>
              <a:t> </a:t>
            </a:r>
            <a:r>
              <a:rPr lang="ru-RU" sz="2200" b="1" dirty="0">
                <a:latin typeface="Arial"/>
                <a:ea typeface="Arial"/>
                <a:cs typeface="Arial"/>
                <a:sym typeface="Arial"/>
              </a:rPr>
              <a:t>на ощупь</a:t>
            </a:r>
            <a:r>
              <a:rPr lang="ru-RU" sz="2200" dirty="0">
                <a:latin typeface="Arial"/>
                <a:ea typeface="Arial"/>
                <a:cs typeface="Arial"/>
                <a:sym typeface="Arial"/>
              </a:rPr>
              <a:t>, нет ли крепитации, потрескивания и </a:t>
            </a:r>
            <a:r>
              <a:rPr lang="ru-RU" sz="2200" dirty="0" err="1">
                <a:latin typeface="Arial"/>
                <a:ea typeface="Arial"/>
                <a:cs typeface="Arial"/>
                <a:sym typeface="Arial"/>
              </a:rPr>
              <a:t>похрустывания</a:t>
            </a:r>
            <a:r>
              <a:rPr lang="ru-RU" sz="2200" dirty="0">
                <a:latin typeface="Arial"/>
                <a:ea typeface="Arial"/>
                <a:cs typeface="Arial"/>
                <a:sym typeface="Arial"/>
              </a:rPr>
              <a:t> при пальпации.</a:t>
            </a:r>
            <a:endParaRPr sz="2200" dirty="0"/>
          </a:p>
        </p:txBody>
      </p:sp>
      <p:pic>
        <p:nvPicPr>
          <p:cNvPr id="374" name="Google Shape;374;p11" descr="Logo&#10;&#10;Description automatically generated"/>
          <p:cNvPicPr preferRelativeResize="0"/>
          <p:nvPr/>
        </p:nvPicPr>
        <p:blipFill rotWithShape="1">
          <a:blip r:embed="rId3">
            <a:alphaModFix/>
          </a:blip>
          <a:srcRect/>
          <a:stretch/>
        </p:blipFill>
        <p:spPr>
          <a:xfrm>
            <a:off x="9359394" y="3459616"/>
            <a:ext cx="2604904" cy="1825184"/>
          </a:xfrm>
          <a:prstGeom prst="rect">
            <a:avLst/>
          </a:prstGeom>
          <a:noFill/>
          <a:ln>
            <a:noFill/>
          </a:ln>
        </p:spPr>
      </p:pic>
      <p:sp>
        <p:nvSpPr>
          <p:cNvPr id="375" name="Google Shape;375;p11"/>
          <p:cNvSpPr txBox="1"/>
          <p:nvPr/>
        </p:nvSpPr>
        <p:spPr>
          <a:xfrm>
            <a:off x="10472057" y="528893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376" name="Google Shape;376;p11" descr="A picture containing icon&#10;&#10;Description automatically generated"/>
          <p:cNvPicPr preferRelativeResize="0"/>
          <p:nvPr/>
        </p:nvPicPr>
        <p:blipFill rotWithShape="1">
          <a:blip r:embed="rId4">
            <a:alphaModFix/>
          </a:blip>
          <a:srcRect/>
          <a:stretch/>
        </p:blipFill>
        <p:spPr>
          <a:xfrm>
            <a:off x="10129873" y="148353"/>
            <a:ext cx="1866900" cy="1038225"/>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110"/>
          <p:cNvSpPr txBox="1"/>
          <p:nvPr/>
        </p:nvSpPr>
        <p:spPr>
          <a:xfrm>
            <a:off x="-2044" y="394276"/>
            <a:ext cx="12193740" cy="103210"/>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1321" name="Google Shape;1321;p110"/>
          <p:cNvSpPr txBox="1">
            <a:spLocks noGrp="1"/>
          </p:cNvSpPr>
          <p:nvPr>
            <p:ph type="title"/>
          </p:nvPr>
        </p:nvSpPr>
        <p:spPr>
          <a:xfrm>
            <a:off x="756920" y="497486"/>
            <a:ext cx="10515600" cy="9388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Краткий обзор</a:t>
            </a:r>
            <a:endParaRPr dirty="0"/>
          </a:p>
        </p:txBody>
      </p:sp>
      <p:sp>
        <p:nvSpPr>
          <p:cNvPr id="1322" name="Google Shape;1322;p110"/>
          <p:cNvSpPr txBox="1">
            <a:spLocks noGrp="1"/>
          </p:cNvSpPr>
          <p:nvPr>
            <p:ph type="body" idx="1"/>
          </p:nvPr>
        </p:nvSpPr>
        <p:spPr>
          <a:xfrm>
            <a:off x="426720" y="1539544"/>
            <a:ext cx="11008360" cy="51419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2000"/>
              <a:buNone/>
            </a:pPr>
            <a:r>
              <a:rPr lang="ru-RU" sz="2000" dirty="0">
                <a:solidFill>
                  <a:srgbClr val="1F3864"/>
                </a:solidFill>
                <a:latin typeface="Arial"/>
                <a:ea typeface="Arial"/>
                <a:cs typeface="Arial"/>
                <a:sym typeface="Arial"/>
              </a:rPr>
              <a:t>В этой презентации мы рассмотрели следующие темы:</a:t>
            </a:r>
            <a:endParaRPr dirty="0"/>
          </a:p>
          <a:p>
            <a:pPr marL="228600" lvl="0" indent="-228600" algn="l" rtl="0">
              <a:lnSpc>
                <a:spcPct val="90000"/>
              </a:lnSpc>
              <a:spcBef>
                <a:spcPts val="1000"/>
              </a:spcBef>
              <a:spcAft>
                <a:spcPts val="0"/>
              </a:spcAft>
              <a:buClr>
                <a:srgbClr val="000000"/>
              </a:buClr>
              <a:buSzPts val="1900"/>
              <a:buChar char="•"/>
            </a:pPr>
            <a:r>
              <a:rPr lang="ru-RU" sz="1900" dirty="0">
                <a:solidFill>
                  <a:srgbClr val="000000"/>
                </a:solidFill>
                <a:latin typeface="Arial"/>
                <a:ea typeface="Arial"/>
                <a:cs typeface="Arial"/>
                <a:sym typeface="Arial"/>
              </a:rPr>
              <a:t>Как проводить первичное обследование при травме (подход ABCDE к травмированному пациенту)</a:t>
            </a:r>
            <a:endParaRPr dirty="0"/>
          </a:p>
          <a:p>
            <a:pPr marL="228600" lvl="0" indent="-228600" algn="l" rtl="0">
              <a:lnSpc>
                <a:spcPct val="90000"/>
              </a:lnSpc>
              <a:spcBef>
                <a:spcPts val="1000"/>
              </a:spcBef>
              <a:spcAft>
                <a:spcPts val="0"/>
              </a:spcAft>
              <a:buClr>
                <a:srgbClr val="000000"/>
              </a:buClr>
              <a:buSzPts val="1900"/>
              <a:buChar char="•"/>
            </a:pPr>
            <a:r>
              <a:rPr lang="ru-RU" sz="1900" dirty="0">
                <a:solidFill>
                  <a:srgbClr val="000000"/>
                </a:solidFill>
                <a:latin typeface="Arial"/>
                <a:ea typeface="Arial"/>
                <a:cs typeface="Arial"/>
                <a:sym typeface="Arial"/>
              </a:rPr>
              <a:t>Признаки и симптомы угрожающих жизни травм</a:t>
            </a:r>
            <a:endParaRPr dirty="0"/>
          </a:p>
          <a:p>
            <a:pPr marL="228600" lvl="0" indent="-228600" algn="l" rtl="0">
              <a:lnSpc>
                <a:spcPct val="90000"/>
              </a:lnSpc>
              <a:spcBef>
                <a:spcPts val="1000"/>
              </a:spcBef>
              <a:spcAft>
                <a:spcPts val="0"/>
              </a:spcAft>
              <a:buClr>
                <a:srgbClr val="000000"/>
              </a:buClr>
              <a:buSzPts val="1900"/>
              <a:buChar char="•"/>
            </a:pPr>
            <a:r>
              <a:rPr lang="ru-RU" sz="1900" dirty="0">
                <a:solidFill>
                  <a:srgbClr val="000000"/>
                </a:solidFill>
                <a:latin typeface="Arial"/>
                <a:ea typeface="Arial"/>
                <a:cs typeface="Arial"/>
                <a:sym typeface="Arial"/>
              </a:rPr>
              <a:t>Критические действия, необходимые при состояниях, представляющих собой высокий риск </a:t>
            </a:r>
            <a:endParaRPr dirty="0"/>
          </a:p>
          <a:p>
            <a:pPr marL="228600" lvl="0" indent="-228600" algn="l" rtl="0">
              <a:lnSpc>
                <a:spcPct val="90000"/>
              </a:lnSpc>
              <a:spcBef>
                <a:spcPts val="1000"/>
              </a:spcBef>
              <a:spcAft>
                <a:spcPts val="0"/>
              </a:spcAft>
              <a:buClr>
                <a:srgbClr val="000000"/>
              </a:buClr>
              <a:buSzPts val="1900"/>
              <a:buChar char="•"/>
            </a:pPr>
            <a:r>
              <a:rPr lang="ru-RU" sz="1900" dirty="0">
                <a:solidFill>
                  <a:srgbClr val="000000"/>
                </a:solidFill>
                <a:latin typeface="Arial"/>
                <a:ea typeface="Arial"/>
                <a:cs typeface="Arial"/>
                <a:sym typeface="Arial"/>
              </a:rPr>
              <a:t>Ключевая информация в анамнезе, указывающая на травму, которая представляет собой высокий риск</a:t>
            </a:r>
            <a:endParaRPr dirty="0"/>
          </a:p>
          <a:p>
            <a:pPr marL="228600" lvl="0" indent="-228600" algn="l" rtl="0">
              <a:lnSpc>
                <a:spcPct val="90000"/>
              </a:lnSpc>
              <a:spcBef>
                <a:spcPts val="1000"/>
              </a:spcBef>
              <a:spcAft>
                <a:spcPts val="0"/>
              </a:spcAft>
              <a:buClr>
                <a:srgbClr val="000000"/>
              </a:buClr>
              <a:buSzPts val="1900"/>
              <a:buChar char="•"/>
            </a:pPr>
            <a:r>
              <a:rPr lang="ru-RU" sz="1900" dirty="0">
                <a:solidFill>
                  <a:srgbClr val="000000"/>
                </a:solidFill>
                <a:latin typeface="Arial"/>
                <a:ea typeface="Arial"/>
                <a:cs typeface="Arial"/>
                <a:sym typeface="Arial"/>
              </a:rPr>
              <a:t>Результаты </a:t>
            </a:r>
            <a:r>
              <a:rPr lang="ru-RU" sz="1900" dirty="0" err="1">
                <a:solidFill>
                  <a:srgbClr val="000000"/>
                </a:solidFill>
                <a:latin typeface="Arial"/>
                <a:ea typeface="Arial"/>
                <a:cs typeface="Arial"/>
                <a:sym typeface="Arial"/>
              </a:rPr>
              <a:t>физикального</a:t>
            </a:r>
            <a:r>
              <a:rPr lang="ru-RU" sz="1900" dirty="0">
                <a:solidFill>
                  <a:srgbClr val="000000"/>
                </a:solidFill>
                <a:latin typeface="Arial"/>
                <a:ea typeface="Arial"/>
                <a:cs typeface="Arial"/>
                <a:sym typeface="Arial"/>
              </a:rPr>
              <a:t> обследования, указывающие на травму, которая представляет собой высокий риск</a:t>
            </a:r>
            <a:endParaRPr dirty="0"/>
          </a:p>
          <a:p>
            <a:pPr marL="228600" lvl="0" indent="-228600" algn="l" rtl="0">
              <a:lnSpc>
                <a:spcPct val="90000"/>
              </a:lnSpc>
              <a:spcBef>
                <a:spcPts val="1000"/>
              </a:spcBef>
              <a:spcAft>
                <a:spcPts val="0"/>
              </a:spcAft>
              <a:buClr>
                <a:srgbClr val="000000"/>
              </a:buClr>
              <a:buSzPts val="1900"/>
              <a:buChar char="•"/>
            </a:pPr>
            <a:r>
              <a:rPr lang="ru-RU" sz="1900" dirty="0">
                <a:solidFill>
                  <a:srgbClr val="000000"/>
                </a:solidFill>
                <a:latin typeface="Arial"/>
                <a:ea typeface="Arial"/>
                <a:cs typeface="Arial"/>
                <a:sym typeface="Arial"/>
              </a:rPr>
              <a:t>Проведение вторичного обследования при травме (осмотр «с головы до пят»)</a:t>
            </a:r>
            <a:endParaRPr dirty="0"/>
          </a:p>
          <a:p>
            <a:pPr marL="228600" lvl="0" indent="-228600" algn="l" rtl="0">
              <a:lnSpc>
                <a:spcPct val="90000"/>
              </a:lnSpc>
              <a:spcBef>
                <a:spcPts val="1000"/>
              </a:spcBef>
              <a:spcAft>
                <a:spcPts val="0"/>
              </a:spcAft>
              <a:buClr>
                <a:srgbClr val="000000"/>
              </a:buClr>
              <a:buSzPts val="1900"/>
              <a:buChar char="•"/>
            </a:pPr>
            <a:r>
              <a:rPr lang="ru-RU" sz="1900" dirty="0">
                <a:solidFill>
                  <a:srgbClr val="000000"/>
                </a:solidFill>
                <a:latin typeface="Arial"/>
                <a:ea typeface="Arial"/>
                <a:cs typeface="Arial"/>
                <a:sym typeface="Arial"/>
              </a:rPr>
              <a:t>Распознавание и купирование серьезных состояний на основе данных анамнеза и вторичного обследования</a:t>
            </a:r>
            <a:endParaRPr dirty="0"/>
          </a:p>
          <a:p>
            <a:pPr marL="228600" lvl="0" indent="-228600" algn="l" rtl="0">
              <a:lnSpc>
                <a:spcPct val="90000"/>
              </a:lnSpc>
              <a:spcBef>
                <a:spcPts val="1000"/>
              </a:spcBef>
              <a:spcAft>
                <a:spcPts val="0"/>
              </a:spcAft>
              <a:buClr>
                <a:srgbClr val="000000"/>
              </a:buClr>
              <a:buSzPts val="1900"/>
              <a:buFont typeface="Arial"/>
              <a:buChar char="•"/>
            </a:pPr>
            <a:r>
              <a:rPr lang="ru-RU" sz="1900" dirty="0">
                <a:solidFill>
                  <a:srgbClr val="000000"/>
                </a:solidFill>
                <a:latin typeface="Arial"/>
                <a:ea typeface="Arial"/>
                <a:cs typeface="Arial"/>
                <a:sym typeface="Arial"/>
              </a:rPr>
              <a:t>Определение особых аспектов помощи беременным с травмой</a:t>
            </a:r>
            <a:endParaRPr dirty="0"/>
          </a:p>
          <a:p>
            <a:pPr marL="228600" lvl="0" indent="-228600" algn="l" rtl="0">
              <a:lnSpc>
                <a:spcPct val="90000"/>
              </a:lnSpc>
              <a:spcBef>
                <a:spcPts val="1000"/>
              </a:spcBef>
              <a:spcAft>
                <a:spcPts val="0"/>
              </a:spcAft>
              <a:buClr>
                <a:srgbClr val="000000"/>
              </a:buClr>
              <a:buSzPts val="1900"/>
              <a:buFont typeface="Arial"/>
              <a:buChar char="•"/>
            </a:pPr>
            <a:r>
              <a:rPr lang="ru-RU" sz="1900" dirty="0">
                <a:solidFill>
                  <a:srgbClr val="000000"/>
                </a:solidFill>
                <a:latin typeface="Arial"/>
                <a:ea typeface="Arial"/>
                <a:cs typeface="Arial"/>
                <a:sym typeface="Arial"/>
              </a:rPr>
              <a:t>Определение особых аспектов помощи детям с травмой</a:t>
            </a:r>
            <a:endParaRPr dirty="0"/>
          </a:p>
          <a:p>
            <a:pPr marL="228600" lvl="0" indent="-228600" algn="l" rtl="0">
              <a:lnSpc>
                <a:spcPct val="90000"/>
              </a:lnSpc>
              <a:spcBef>
                <a:spcPts val="1000"/>
              </a:spcBef>
              <a:spcAft>
                <a:spcPts val="0"/>
              </a:spcAft>
              <a:buClr>
                <a:srgbClr val="000000"/>
              </a:buClr>
              <a:buSzPts val="1900"/>
              <a:buFont typeface="Arial"/>
              <a:buChar char="•"/>
            </a:pPr>
            <a:r>
              <a:rPr lang="ru-RU" sz="1900" dirty="0">
                <a:solidFill>
                  <a:srgbClr val="000000"/>
                </a:solidFill>
                <a:latin typeface="Arial"/>
                <a:ea typeface="Arial"/>
                <a:cs typeface="Arial"/>
                <a:sym typeface="Arial"/>
              </a:rPr>
              <a:t>Порядок действий при передаче пациентов с травмой</a:t>
            </a:r>
            <a:endParaRPr sz="2000" dirty="0">
              <a:solidFill>
                <a:srgbClr val="1F3864"/>
              </a:solidFill>
              <a:latin typeface="Arial"/>
              <a:ea typeface="Arial"/>
              <a:cs typeface="Arial"/>
              <a:sym typeface="Arial"/>
            </a:endParaRPr>
          </a:p>
          <a:p>
            <a:pPr marL="228600" lvl="0" indent="-101600" algn="l" rtl="0">
              <a:lnSpc>
                <a:spcPct val="90000"/>
              </a:lnSpc>
              <a:spcBef>
                <a:spcPts val="1000"/>
              </a:spcBef>
              <a:spcAft>
                <a:spcPts val="0"/>
              </a:spcAft>
              <a:buClr>
                <a:schemeClr val="dk1"/>
              </a:buClr>
              <a:buSzPts val="2000"/>
              <a:buNone/>
            </a:pPr>
            <a:endParaRPr sz="2000" dirty="0">
              <a:solidFill>
                <a:srgbClr val="1F3864"/>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Помощь при нарушении дыхания</a:t>
            </a:r>
            <a:endParaRPr/>
          </a:p>
        </p:txBody>
      </p:sp>
      <p:sp>
        <p:nvSpPr>
          <p:cNvPr id="383" name="Google Shape;383;p12"/>
          <p:cNvSpPr txBox="1">
            <a:spLocks noGrp="1"/>
          </p:cNvSpPr>
          <p:nvPr>
            <p:ph type="body" idx="1"/>
          </p:nvPr>
        </p:nvSpPr>
        <p:spPr>
          <a:xfrm>
            <a:off x="838199" y="1825625"/>
            <a:ext cx="901337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ru-RU" sz="2400" dirty="0"/>
              <a:t>Дайте КИСЛОРОД.</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ИГОЛЬЧАТАЯ ДЕКОМПРЕССИЯ, КИСЛОРОД и в/в ИНФУЗИОННАЯ ТЕРАПИЯ при пневмотораксе.</a:t>
            </a:r>
            <a:endParaRPr dirty="0"/>
          </a:p>
          <a:p>
            <a:pPr marL="228600" lvl="0" indent="-228600" algn="l" rtl="0">
              <a:lnSpc>
                <a:spcPct val="90000"/>
              </a:lnSpc>
              <a:spcBef>
                <a:spcPts val="1000"/>
              </a:spcBef>
              <a:spcAft>
                <a:spcPts val="0"/>
              </a:spcAft>
              <a:buClr>
                <a:schemeClr val="dk1"/>
              </a:buClr>
              <a:buSzPts val="2400"/>
              <a:buChar char="•"/>
            </a:pPr>
            <a:r>
              <a:rPr lang="ru-RU" sz="2400" dirty="0"/>
              <a:t>ТРЕХСТОРОННЯЯ ПОВЯЗКА при проникающей ране грудной клетки.</a:t>
            </a:r>
            <a:endParaRPr dirty="0"/>
          </a:p>
          <a:p>
            <a:pPr marL="228600" lvl="0" indent="-228600" algn="l" rtl="0">
              <a:lnSpc>
                <a:spcPct val="90000"/>
              </a:lnSpc>
              <a:spcBef>
                <a:spcPts val="1000"/>
              </a:spcBef>
              <a:spcAft>
                <a:spcPts val="0"/>
              </a:spcAft>
              <a:buClr>
                <a:schemeClr val="dk1"/>
              </a:buClr>
              <a:buSzPts val="2400"/>
              <a:buChar char="•"/>
            </a:pPr>
            <a:r>
              <a:rPr lang="ru-RU" sz="2400" dirty="0"/>
              <a:t>Если дыхание затруднено или пациент находится в состоянии гипоксии, получая кислород,  поддержите дыхание с помощью мешка </a:t>
            </a:r>
            <a:r>
              <a:rPr lang="ru-RU" sz="2400" dirty="0" err="1"/>
              <a:t>Амбу</a:t>
            </a:r>
            <a:r>
              <a:rPr lang="ru-RU" sz="2400" dirty="0"/>
              <a:t>.</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При ограничивающих дыхание ожогах грудной клетки или живота планируйте быструю ПЕРЕДАЧУ / ПЕРЕВОД пациента для </a:t>
            </a:r>
            <a:r>
              <a:rPr lang="ru-RU" sz="2400" dirty="0" err="1">
                <a:latin typeface="Arial"/>
                <a:ea typeface="Arial"/>
                <a:cs typeface="Arial"/>
                <a:sym typeface="Arial"/>
              </a:rPr>
              <a:t>эсхаротомии</a:t>
            </a:r>
            <a:r>
              <a:rPr lang="ru-RU" sz="2400" dirty="0">
                <a:latin typeface="Arial"/>
                <a:ea typeface="Arial"/>
                <a:cs typeface="Arial"/>
                <a:sym typeface="Arial"/>
              </a:rPr>
              <a:t>.</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85" name="Google Shape;385;p12" descr="A picture containing text&#10;&#10;Description automatically generated"/>
          <p:cNvPicPr preferRelativeResize="0"/>
          <p:nvPr/>
        </p:nvPicPr>
        <p:blipFill rotWithShape="1">
          <a:blip r:embed="rId3">
            <a:alphaModFix/>
          </a:blip>
          <a:srcRect/>
          <a:stretch/>
        </p:blipFill>
        <p:spPr>
          <a:xfrm>
            <a:off x="9551958" y="3805074"/>
            <a:ext cx="2843889" cy="2011429"/>
          </a:xfrm>
          <a:prstGeom prst="rect">
            <a:avLst/>
          </a:prstGeom>
          <a:noFill/>
          <a:ln>
            <a:noFill/>
          </a:ln>
        </p:spPr>
      </p:pic>
      <p:sp>
        <p:nvSpPr>
          <p:cNvPr id="386" name="Google Shape;386;p12"/>
          <p:cNvSpPr txBox="1"/>
          <p:nvPr/>
        </p:nvSpPr>
        <p:spPr>
          <a:xfrm>
            <a:off x="10632360" y="556330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387" name="Google Shape;387;p12" descr="A picture containing icon&#10;&#10;Description automatically generated"/>
          <p:cNvPicPr preferRelativeResize="0"/>
          <p:nvPr/>
        </p:nvPicPr>
        <p:blipFill rotWithShape="1">
          <a:blip r:embed="rId4">
            <a:alphaModFix/>
          </a:blip>
          <a:srcRect/>
          <a:stretch/>
        </p:blipFill>
        <p:spPr>
          <a:xfrm>
            <a:off x="10204354" y="85331"/>
            <a:ext cx="1866900" cy="1038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Оценка кровообращения</a:t>
            </a:r>
            <a:endParaRPr/>
          </a:p>
        </p:txBody>
      </p:sp>
      <p:sp>
        <p:nvSpPr>
          <p:cNvPr id="394" name="Google Shape;394;p13"/>
          <p:cNvSpPr txBox="1">
            <a:spLocks noGrp="1"/>
          </p:cNvSpPr>
          <p:nvPr>
            <p:ph type="body" idx="1"/>
          </p:nvPr>
        </p:nvSpPr>
        <p:spPr>
          <a:xfrm>
            <a:off x="838199" y="1825625"/>
            <a:ext cx="10803743"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t>Обратите внимание</a:t>
            </a:r>
            <a:r>
              <a:rPr lang="ru-RU" sz="2400" dirty="0"/>
              <a:t>, если </a:t>
            </a:r>
            <a:r>
              <a:rPr lang="ru-RU" sz="2400" dirty="0" err="1"/>
              <a:t>рекапилляризация</a:t>
            </a:r>
            <a:r>
              <a:rPr lang="ru-RU" sz="2400" dirty="0"/>
              <a:t> занимает свыше 3 секунд.</a:t>
            </a:r>
            <a:endParaRPr dirty="0"/>
          </a:p>
          <a:p>
            <a:pPr marL="0" lvl="0" indent="0" algn="l" rtl="0">
              <a:lnSpc>
                <a:spcPct val="90000"/>
              </a:lnSpc>
              <a:spcBef>
                <a:spcPts val="1000"/>
              </a:spcBef>
              <a:spcAft>
                <a:spcPts val="0"/>
              </a:spcAft>
              <a:buClr>
                <a:schemeClr val="dk1"/>
              </a:buClr>
              <a:buSzPts val="2400"/>
              <a:buNone/>
            </a:pPr>
            <a:r>
              <a:rPr lang="ru-RU" sz="2400" b="1" dirty="0"/>
              <a:t>Обратите внимание</a:t>
            </a:r>
            <a:r>
              <a:rPr lang="ru-RU" sz="2400" dirty="0"/>
              <a:t>, если конечности бледные.</a:t>
            </a:r>
            <a:endParaRPr dirty="0"/>
          </a:p>
          <a:p>
            <a:pPr marL="0" lvl="0" indent="0" algn="l" rtl="0">
              <a:lnSpc>
                <a:spcPct val="90000"/>
              </a:lnSpc>
              <a:spcBef>
                <a:spcPts val="1000"/>
              </a:spcBef>
              <a:spcAft>
                <a:spcPts val="0"/>
              </a:spcAft>
              <a:buClr>
                <a:schemeClr val="dk1"/>
              </a:buClr>
              <a:buSzPts val="2400"/>
              <a:buNone/>
            </a:pPr>
            <a:r>
              <a:rPr lang="ru-RU" sz="2400" b="1" dirty="0"/>
              <a:t>Проверьте</a:t>
            </a:r>
            <a:r>
              <a:rPr lang="ru-RU" sz="2400" dirty="0"/>
              <a:t> наличие вздутых вен шеи. </a:t>
            </a:r>
            <a:endParaRPr dirty="0"/>
          </a:p>
          <a:p>
            <a:pPr marL="0" lvl="0" indent="0" algn="l" rtl="0">
              <a:lnSpc>
                <a:spcPct val="90000"/>
              </a:lnSpc>
              <a:spcBef>
                <a:spcPts val="1000"/>
              </a:spcBef>
              <a:spcAft>
                <a:spcPts val="0"/>
              </a:spcAft>
              <a:buClr>
                <a:schemeClr val="dk1"/>
              </a:buClr>
              <a:buSzPts val="2400"/>
              <a:buNone/>
            </a:pPr>
            <a:r>
              <a:rPr lang="ru-RU" sz="2400" b="1" dirty="0"/>
              <a:t>Ищите </a:t>
            </a:r>
            <a:r>
              <a:rPr lang="ru-RU" sz="2400" dirty="0"/>
              <a:t>внутренние и внешние признаки кровотечения:</a:t>
            </a:r>
            <a:endParaRPr dirty="0"/>
          </a:p>
          <a:p>
            <a:pPr marL="685800" lvl="1" indent="-228600" algn="l" rtl="0">
              <a:lnSpc>
                <a:spcPct val="90000"/>
              </a:lnSpc>
              <a:spcBef>
                <a:spcPts val="500"/>
              </a:spcBef>
              <a:spcAft>
                <a:spcPts val="0"/>
              </a:spcAft>
              <a:buClr>
                <a:schemeClr val="dk1"/>
              </a:buClr>
              <a:buSzPts val="2400"/>
              <a:buChar char="•"/>
            </a:pPr>
            <a:r>
              <a:rPr lang="ru-RU" dirty="0"/>
              <a:t>Обычные локализации: грудная клетка, живот, таз, бедро, ампутации, обширные наружные раны, ожоги</a:t>
            </a:r>
            <a:endParaRPr dirty="0"/>
          </a:p>
          <a:p>
            <a:pPr marL="0" lvl="1" indent="0" algn="l" rtl="0">
              <a:lnSpc>
                <a:spcPct val="90000"/>
              </a:lnSpc>
              <a:spcBef>
                <a:spcPts val="500"/>
              </a:spcBef>
              <a:spcAft>
                <a:spcPts val="0"/>
              </a:spcAft>
              <a:buClr>
                <a:schemeClr val="dk1"/>
              </a:buClr>
              <a:buSzPts val="2400"/>
              <a:buNone/>
            </a:pPr>
            <a:r>
              <a:rPr lang="ru-RU" sz="2400" b="1" dirty="0"/>
              <a:t>Проверьте</a:t>
            </a:r>
            <a:r>
              <a:rPr lang="ru-RU" sz="2400" dirty="0"/>
              <a:t>, нет ли ожогов (размер и глубина).</a:t>
            </a:r>
            <a:endParaRPr dirty="0"/>
          </a:p>
          <a:p>
            <a:pPr marL="0" lvl="0" indent="0" algn="l" rtl="0">
              <a:lnSpc>
                <a:spcPct val="90000"/>
              </a:lnSpc>
              <a:spcBef>
                <a:spcPts val="1000"/>
              </a:spcBef>
              <a:spcAft>
                <a:spcPts val="0"/>
              </a:spcAft>
              <a:buClr>
                <a:schemeClr val="dk1"/>
              </a:buClr>
              <a:buSzPts val="2400"/>
              <a:buNone/>
            </a:pPr>
            <a:r>
              <a:rPr lang="ru-RU" sz="2400" b="1" dirty="0"/>
              <a:t>Потрогайте</a:t>
            </a:r>
            <a:r>
              <a:rPr lang="ru-RU" sz="2400" dirty="0"/>
              <a:t>, не холодные ли конечности.</a:t>
            </a:r>
            <a:endParaRPr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Проверьте</a:t>
            </a:r>
            <a:r>
              <a:rPr lang="ru-RU" sz="2400" dirty="0">
                <a:latin typeface="Arial"/>
                <a:ea typeface="Arial"/>
                <a:cs typeface="Arial"/>
                <a:sym typeface="Arial"/>
              </a:rPr>
              <a:t> </a:t>
            </a:r>
            <a:r>
              <a:rPr lang="ru-RU" sz="2400" b="1" dirty="0">
                <a:latin typeface="Arial"/>
                <a:ea typeface="Arial"/>
                <a:cs typeface="Arial"/>
                <a:sym typeface="Arial"/>
              </a:rPr>
              <a:t>на ощупь</a:t>
            </a:r>
            <a:r>
              <a:rPr lang="ru-RU" sz="2400" dirty="0">
                <a:latin typeface="Arial"/>
                <a:ea typeface="Arial"/>
                <a:cs typeface="Arial"/>
                <a:sym typeface="Arial"/>
              </a:rPr>
              <a:t> наличие пульса или тахикардии.</a:t>
            </a:r>
            <a:endParaRPr dirty="0"/>
          </a:p>
        </p:txBody>
      </p:sp>
      <p:pic>
        <p:nvPicPr>
          <p:cNvPr id="395" name="Google Shape;395;p13"/>
          <p:cNvPicPr preferRelativeResize="0"/>
          <p:nvPr/>
        </p:nvPicPr>
        <p:blipFill rotWithShape="1">
          <a:blip r:embed="rId3">
            <a:alphaModFix/>
          </a:blip>
          <a:srcRect/>
          <a:stretch/>
        </p:blipFill>
        <p:spPr>
          <a:xfrm>
            <a:off x="9302605" y="2166784"/>
            <a:ext cx="2627480" cy="1834510"/>
          </a:xfrm>
          <a:prstGeom prst="rect">
            <a:avLst/>
          </a:prstGeom>
          <a:noFill/>
          <a:ln>
            <a:noFill/>
          </a:ln>
        </p:spPr>
      </p:pic>
      <p:sp>
        <p:nvSpPr>
          <p:cNvPr id="396" name="Google Shape;396;p13"/>
          <p:cNvSpPr txBox="1"/>
          <p:nvPr/>
        </p:nvSpPr>
        <p:spPr>
          <a:xfrm>
            <a:off x="9878457" y="387048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397" name="Google Shape;397;p13" descr="A picture containing icon&#10;&#10;Description automatically generated"/>
          <p:cNvPicPr preferRelativeResize="0"/>
          <p:nvPr/>
        </p:nvPicPr>
        <p:blipFill rotWithShape="1">
          <a:blip r:embed="rId4">
            <a:alphaModFix/>
          </a:blip>
          <a:srcRect/>
          <a:stretch/>
        </p:blipFill>
        <p:spPr>
          <a:xfrm>
            <a:off x="10174741" y="102447"/>
            <a:ext cx="1857375" cy="981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4"/>
          <p:cNvSpPr txBox="1">
            <a:spLocks noGrp="1"/>
          </p:cNvSpPr>
          <p:nvPr>
            <p:ph type="title"/>
          </p:nvPr>
        </p:nvSpPr>
        <p:spPr>
          <a:xfrm>
            <a:off x="102591" y="50926"/>
            <a:ext cx="102325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Помощь при нарушении кровообращения</a:t>
            </a:r>
            <a:endParaRPr dirty="0"/>
          </a:p>
        </p:txBody>
      </p:sp>
      <p:sp>
        <p:nvSpPr>
          <p:cNvPr id="404" name="Google Shape;404;p14"/>
          <p:cNvSpPr txBox="1">
            <a:spLocks noGrp="1"/>
          </p:cNvSpPr>
          <p:nvPr>
            <p:ph type="body" idx="1"/>
          </p:nvPr>
        </p:nvSpPr>
        <p:spPr>
          <a:xfrm>
            <a:off x="488268" y="1253331"/>
            <a:ext cx="9225612" cy="5256326"/>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1900"/>
              <a:buChar char="•"/>
            </a:pPr>
            <a:r>
              <a:rPr lang="ru-RU" sz="1900" dirty="0">
                <a:latin typeface="Arial"/>
                <a:ea typeface="Arial"/>
                <a:cs typeface="Arial"/>
                <a:sym typeface="Arial"/>
              </a:rPr>
              <a:t>Для остановки активного кровотечения примените ПРЯМОЕ ДАВЛЕНИЕ или проведите ГЛУБОКОЕ ТАМПОНИРОВАНИЕ РАНЫ.</a:t>
            </a:r>
            <a:endParaRPr dirty="0"/>
          </a:p>
          <a:p>
            <a:pPr marL="228600" lvl="0" indent="-228600" algn="l" rtl="0">
              <a:lnSpc>
                <a:spcPct val="90000"/>
              </a:lnSpc>
              <a:spcBef>
                <a:spcPts val="1000"/>
              </a:spcBef>
              <a:spcAft>
                <a:spcPts val="0"/>
              </a:spcAft>
              <a:buClr>
                <a:schemeClr val="dk1"/>
              </a:buClr>
              <a:buSzPts val="1900"/>
              <a:buChar char="•"/>
            </a:pPr>
            <a:r>
              <a:rPr lang="ru-RU" sz="1900" dirty="0">
                <a:latin typeface="Arial"/>
                <a:ea typeface="Arial"/>
                <a:cs typeface="Arial"/>
                <a:sym typeface="Arial"/>
              </a:rPr>
              <a:t>Наложите ЖГУТ / ТУРНИКЕТ на ампутированные конечности или при неконтролируемом кровотечении.</a:t>
            </a:r>
            <a:endParaRPr dirty="0"/>
          </a:p>
          <a:p>
            <a:pPr marL="800100" lvl="1" algn="l" rtl="0">
              <a:lnSpc>
                <a:spcPct val="90000"/>
              </a:lnSpc>
              <a:spcBef>
                <a:spcPts val="500"/>
              </a:spcBef>
              <a:spcAft>
                <a:spcPts val="0"/>
              </a:spcAft>
              <a:buClr>
                <a:schemeClr val="dk1"/>
              </a:buClr>
              <a:buSzPts val="1900"/>
              <a:buFont typeface="Wingdings" panose="05000000000000000000" pitchFamily="2" charset="2"/>
              <a:buChar char="ü"/>
            </a:pPr>
            <a:r>
              <a:rPr lang="ru-RU" sz="1900" dirty="0"/>
              <a:t>Начните ИНФУЗИОННУЮ ТЕРАПИЮ и планируйте срочный ПЕРЕВОД пациента в хирургическое отделение.</a:t>
            </a:r>
            <a:endParaRPr dirty="0"/>
          </a:p>
          <a:p>
            <a:pPr marL="228600" lvl="0" indent="-228600" algn="l" rtl="0">
              <a:lnSpc>
                <a:spcPct val="90000"/>
              </a:lnSpc>
              <a:spcBef>
                <a:spcPts val="1000"/>
              </a:spcBef>
              <a:spcAft>
                <a:spcPts val="0"/>
              </a:spcAft>
              <a:buClr>
                <a:schemeClr val="dk1"/>
              </a:buClr>
              <a:buSzPts val="1900"/>
              <a:buChar char="•"/>
            </a:pPr>
            <a:r>
              <a:rPr lang="ru-RU" sz="1900" dirty="0">
                <a:latin typeface="Arial"/>
                <a:ea typeface="Arial"/>
                <a:cs typeface="Arial"/>
                <a:sym typeface="Arial"/>
              </a:rPr>
              <a:t>При продолжающейся кровопотере / низкой перфузии - поставьте 2 больших катетера для в/в инфузии и вводите ИНФУЗИОННЫЕ РАСТВОРЫ.</a:t>
            </a:r>
            <a:endParaRPr dirty="0"/>
          </a:p>
          <a:p>
            <a:pPr marL="228600" lvl="0" indent="-228600" algn="l" rtl="0">
              <a:lnSpc>
                <a:spcPct val="90000"/>
              </a:lnSpc>
              <a:spcBef>
                <a:spcPts val="1000"/>
              </a:spcBef>
              <a:spcAft>
                <a:spcPts val="0"/>
              </a:spcAft>
              <a:buClr>
                <a:schemeClr val="dk1"/>
              </a:buClr>
              <a:buSzPts val="1900"/>
              <a:buChar char="•"/>
            </a:pPr>
            <a:r>
              <a:rPr lang="ru-RU" sz="1900" dirty="0">
                <a:latin typeface="Arial"/>
                <a:ea typeface="Arial"/>
                <a:cs typeface="Arial"/>
                <a:sym typeface="Arial"/>
              </a:rPr>
              <a:t>При ожоге - начните ИНФУЗИОННУЮ ТЕРАПИЮ в соответствии с размером ожога.</a:t>
            </a:r>
            <a:endParaRPr dirty="0"/>
          </a:p>
          <a:p>
            <a:pPr marL="228600" lvl="0" indent="-228600" algn="l" rtl="0">
              <a:lnSpc>
                <a:spcPct val="90000"/>
              </a:lnSpc>
              <a:spcBef>
                <a:spcPts val="1000"/>
              </a:spcBef>
              <a:spcAft>
                <a:spcPts val="0"/>
              </a:spcAft>
              <a:buClr>
                <a:schemeClr val="dk1"/>
              </a:buClr>
              <a:buSzPts val="1900"/>
              <a:buChar char="•"/>
            </a:pPr>
            <a:r>
              <a:rPr lang="ru-RU" sz="1900" dirty="0">
                <a:latin typeface="Arial"/>
                <a:ea typeface="Arial"/>
                <a:cs typeface="Arial"/>
                <a:sym typeface="Arial"/>
              </a:rPr>
              <a:t>ШИНИРОВАНИЕ при подозрении на перелом бедренной кости.</a:t>
            </a:r>
            <a:endParaRPr dirty="0"/>
          </a:p>
          <a:p>
            <a:pPr marL="228600" lvl="0" indent="-228600" algn="l" rtl="0">
              <a:lnSpc>
                <a:spcPct val="90000"/>
              </a:lnSpc>
              <a:spcBef>
                <a:spcPts val="1000"/>
              </a:spcBef>
              <a:spcAft>
                <a:spcPts val="0"/>
              </a:spcAft>
              <a:buClr>
                <a:schemeClr val="dk1"/>
              </a:buClr>
              <a:buSzPts val="1900"/>
              <a:buChar char="•"/>
            </a:pPr>
            <a:r>
              <a:rPr lang="ru-RU" sz="1900" dirty="0">
                <a:latin typeface="Arial"/>
                <a:ea typeface="Arial"/>
                <a:cs typeface="Arial"/>
                <a:sym typeface="Arial"/>
              </a:rPr>
              <a:t>БАНДАЖ при подозрении на перелом костей таза.</a:t>
            </a:r>
            <a:endParaRPr dirty="0"/>
          </a:p>
          <a:p>
            <a:pPr marL="228600" lvl="0" indent="-228600" algn="l" rtl="0">
              <a:lnSpc>
                <a:spcPct val="90000"/>
              </a:lnSpc>
              <a:spcBef>
                <a:spcPts val="1000"/>
              </a:spcBef>
              <a:spcAft>
                <a:spcPts val="0"/>
              </a:spcAft>
              <a:buClr>
                <a:schemeClr val="dk1"/>
              </a:buClr>
              <a:buSzPts val="1900"/>
              <a:buChar char="•"/>
            </a:pPr>
            <a:r>
              <a:rPr lang="ru-RU" sz="1900" dirty="0">
                <a:latin typeface="Arial"/>
                <a:ea typeface="Arial"/>
                <a:cs typeface="Arial"/>
                <a:sym typeface="Arial"/>
              </a:rPr>
              <a:t>ОСТАВЬТЕ в ране попавшие в нее предметы, стабилизируйте их и подготовьтесь к ПЕРЕДАЧЕ пациента.</a:t>
            </a:r>
            <a:endParaRPr dirty="0"/>
          </a:p>
          <a:p>
            <a:pPr marL="228600" lvl="0" indent="-228600" algn="l" rtl="0">
              <a:lnSpc>
                <a:spcPct val="90000"/>
              </a:lnSpc>
              <a:spcBef>
                <a:spcPts val="1000"/>
              </a:spcBef>
              <a:spcAft>
                <a:spcPts val="0"/>
              </a:spcAft>
              <a:buClr>
                <a:schemeClr val="dk1"/>
              </a:buClr>
              <a:buSzPts val="1900"/>
              <a:buChar char="•"/>
            </a:pPr>
            <a:r>
              <a:rPr lang="ru-RU" sz="1900" dirty="0">
                <a:latin typeface="Arial"/>
                <a:ea typeface="Arial"/>
                <a:cs typeface="Arial"/>
                <a:sym typeface="Arial"/>
              </a:rPr>
              <a:t>Положите беременных пациенток на левый бок, сохраняя при этом иммобилизацию позвоночника.</a:t>
            </a:r>
            <a:endParaRPr sz="1900" dirty="0"/>
          </a:p>
        </p:txBody>
      </p:sp>
      <p:pic>
        <p:nvPicPr>
          <p:cNvPr id="406" name="Google Shape;406;p14"/>
          <p:cNvPicPr preferRelativeResize="0"/>
          <p:nvPr/>
        </p:nvPicPr>
        <p:blipFill rotWithShape="1">
          <a:blip r:embed="rId3">
            <a:alphaModFix/>
          </a:blip>
          <a:srcRect/>
          <a:stretch/>
        </p:blipFill>
        <p:spPr>
          <a:xfrm>
            <a:off x="9821909" y="2957588"/>
            <a:ext cx="2014814" cy="1412586"/>
          </a:xfrm>
          <a:prstGeom prst="rect">
            <a:avLst/>
          </a:prstGeom>
          <a:noFill/>
          <a:ln>
            <a:noFill/>
          </a:ln>
        </p:spPr>
      </p:pic>
      <p:sp>
        <p:nvSpPr>
          <p:cNvPr id="407" name="Google Shape;407;p14"/>
          <p:cNvSpPr txBox="1"/>
          <p:nvPr/>
        </p:nvSpPr>
        <p:spPr>
          <a:xfrm>
            <a:off x="10323599" y="471426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408" name="Google Shape;408;p14" descr="A picture containing icon&#10;&#10;Description automatically generated"/>
          <p:cNvPicPr preferRelativeResize="0"/>
          <p:nvPr/>
        </p:nvPicPr>
        <p:blipFill rotWithShape="1">
          <a:blip r:embed="rId4">
            <a:alphaModFix/>
          </a:blip>
          <a:srcRect/>
          <a:stretch/>
        </p:blipFill>
        <p:spPr>
          <a:xfrm>
            <a:off x="10232034" y="165470"/>
            <a:ext cx="1857375" cy="981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5"/>
          <p:cNvSpPr txBox="1">
            <a:spLocks noGrp="1"/>
          </p:cNvSpPr>
          <p:nvPr>
            <p:ph type="title"/>
          </p:nvPr>
        </p:nvSpPr>
        <p:spPr>
          <a:xfrm>
            <a:off x="730827" y="4631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Оценка функций ЦНС</a:t>
            </a:r>
            <a:endParaRPr dirty="0"/>
          </a:p>
        </p:txBody>
      </p:sp>
      <p:sp>
        <p:nvSpPr>
          <p:cNvPr id="415" name="Google Shape;415;p15"/>
          <p:cNvSpPr txBox="1"/>
          <p:nvPr/>
        </p:nvSpPr>
        <p:spPr>
          <a:xfrm>
            <a:off x="835768" y="1581198"/>
            <a:ext cx="10300855" cy="478631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Обратите внимание</a:t>
            </a:r>
            <a:r>
              <a:rPr lang="ru-RU" sz="2400" dirty="0">
                <a:solidFill>
                  <a:schemeClr val="dk1"/>
                </a:solidFill>
                <a:latin typeface="Arial"/>
                <a:ea typeface="Arial"/>
                <a:cs typeface="Arial"/>
                <a:sym typeface="Arial"/>
              </a:rPr>
              <a:t> на спутанность сознания, вялость или возбуждение.</a:t>
            </a:r>
            <a:endParaRPr dirty="0"/>
          </a:p>
          <a:p>
            <a:pPr marL="0" marR="0" lvl="0" indent="0" algn="l" rtl="0">
              <a:lnSpc>
                <a:spcPct val="90000"/>
              </a:lnSpc>
              <a:spcBef>
                <a:spcPts val="100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Обратите внимание</a:t>
            </a:r>
            <a:r>
              <a:rPr lang="ru-RU" sz="2400" dirty="0">
                <a:solidFill>
                  <a:schemeClr val="dk1"/>
                </a:solidFill>
                <a:latin typeface="Arial"/>
                <a:ea typeface="Arial"/>
                <a:cs typeface="Arial"/>
                <a:sym typeface="Arial"/>
              </a:rPr>
              <a:t> на наличие судорог / конвульсий.</a:t>
            </a:r>
            <a:endParaRPr dirty="0"/>
          </a:p>
          <a:p>
            <a:pPr marL="0" marR="0" lvl="0" indent="0" algn="l" rtl="0">
              <a:lnSpc>
                <a:spcPct val="90000"/>
              </a:lnSpc>
              <a:spcBef>
                <a:spcPts val="100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Обратите внимание</a:t>
            </a:r>
            <a:r>
              <a:rPr lang="ru-RU" sz="2400" dirty="0">
                <a:solidFill>
                  <a:schemeClr val="dk1"/>
                </a:solidFill>
                <a:latin typeface="Arial"/>
                <a:ea typeface="Arial"/>
                <a:cs typeface="Arial"/>
                <a:sym typeface="Arial"/>
              </a:rPr>
              <a:t> на неодинаковые по размеру или слабо реагирующие зрачки.</a:t>
            </a:r>
            <a:endParaRPr dirty="0"/>
          </a:p>
          <a:p>
            <a:pPr marL="0" marR="0" lvl="0" indent="0" algn="l" rtl="0">
              <a:lnSpc>
                <a:spcPct val="90000"/>
              </a:lnSpc>
              <a:spcBef>
                <a:spcPts val="100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Ищите</a:t>
            </a:r>
            <a:r>
              <a:rPr lang="ru-RU" sz="2400" dirty="0">
                <a:solidFill>
                  <a:schemeClr val="dk1"/>
                </a:solidFill>
                <a:latin typeface="Arial"/>
                <a:ea typeface="Arial"/>
                <a:cs typeface="Arial"/>
                <a:sym typeface="Arial"/>
              </a:rPr>
              <a:t> деформации костей черепа.</a:t>
            </a:r>
            <a:endParaRPr dirty="0"/>
          </a:p>
          <a:p>
            <a:pPr marL="0" marR="0" lvl="0" indent="0" algn="l" rtl="0">
              <a:lnSpc>
                <a:spcPct val="90000"/>
              </a:lnSpc>
              <a:spcBef>
                <a:spcPts val="100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Проверьте</a:t>
            </a:r>
            <a:r>
              <a:rPr lang="ru-RU" sz="2400" dirty="0">
                <a:solidFill>
                  <a:schemeClr val="dk1"/>
                </a:solidFill>
                <a:latin typeface="Arial"/>
                <a:ea typeface="Arial"/>
                <a:cs typeface="Arial"/>
                <a:sym typeface="Arial"/>
              </a:rPr>
              <a:t>, не течет ли кровь или жидкость из ушей или носа.</a:t>
            </a:r>
            <a:endParaRPr dirty="0"/>
          </a:p>
          <a:p>
            <a:pPr marL="0" marR="0" lvl="0" indent="0" algn="l" rtl="0">
              <a:lnSpc>
                <a:spcPct val="90000"/>
              </a:lnSpc>
              <a:spcBef>
                <a:spcPts val="100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Проведите оценку</a:t>
            </a:r>
            <a:r>
              <a:rPr lang="ru-RU" sz="2400" dirty="0">
                <a:solidFill>
                  <a:schemeClr val="dk1"/>
                </a:solidFill>
                <a:latin typeface="Arial"/>
                <a:ea typeface="Arial"/>
                <a:cs typeface="Arial"/>
                <a:sym typeface="Arial"/>
              </a:rPr>
              <a:t> по шкале AVPU или ШКГ.</a:t>
            </a:r>
            <a:endParaRPr dirty="0"/>
          </a:p>
          <a:p>
            <a:pPr marL="0" marR="0" lvl="0" indent="0" algn="l" rtl="0">
              <a:lnSpc>
                <a:spcPct val="90000"/>
              </a:lnSpc>
              <a:spcBef>
                <a:spcPts val="100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Проверьте </a:t>
            </a:r>
            <a:r>
              <a:rPr lang="ru-RU" sz="2400" dirty="0">
                <a:solidFill>
                  <a:schemeClr val="dk1"/>
                </a:solidFill>
                <a:latin typeface="Arial"/>
                <a:ea typeface="Arial"/>
                <a:cs typeface="Arial"/>
                <a:sym typeface="Arial"/>
              </a:rPr>
              <a:t>подвижность и чувствительность во всех конечностях. </a:t>
            </a:r>
            <a:endParaRPr dirty="0"/>
          </a:p>
          <a:p>
            <a:pPr marL="0" marR="0" lvl="0" indent="0" algn="l" rtl="0">
              <a:lnSpc>
                <a:spcPct val="90000"/>
              </a:lnSpc>
              <a:spcBef>
                <a:spcPts val="100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Проверьте</a:t>
            </a:r>
            <a:r>
              <a:rPr lang="ru-RU" sz="2400" dirty="0">
                <a:solidFill>
                  <a:schemeClr val="dk1"/>
                </a:solidFill>
                <a:latin typeface="Arial"/>
                <a:ea typeface="Arial"/>
                <a:cs typeface="Arial"/>
                <a:sym typeface="Arial"/>
              </a:rPr>
              <a:t> уровень глюкозы в крови у пациента со спутанным сознанием или без сознания.</a:t>
            </a:r>
            <a:endParaRPr sz="2400" b="0" i="0" u="none" strike="noStrike" cap="none" dirty="0">
              <a:solidFill>
                <a:schemeClr val="dk1"/>
              </a:solidFill>
              <a:latin typeface="Arial"/>
              <a:ea typeface="Arial"/>
              <a:cs typeface="Arial"/>
              <a:sym typeface="Arial"/>
            </a:endParaRPr>
          </a:p>
        </p:txBody>
      </p:sp>
      <p:pic>
        <p:nvPicPr>
          <p:cNvPr id="416" name="Google Shape;416;p15" descr="A picture containing text&#10;&#10;Description automatically generated"/>
          <p:cNvPicPr preferRelativeResize="0"/>
          <p:nvPr/>
        </p:nvPicPr>
        <p:blipFill rotWithShape="1">
          <a:blip r:embed="rId3">
            <a:alphaModFix/>
          </a:blip>
          <a:srcRect/>
          <a:stretch/>
        </p:blipFill>
        <p:spPr>
          <a:xfrm>
            <a:off x="9329465" y="2983164"/>
            <a:ext cx="2862535" cy="1753710"/>
          </a:xfrm>
          <a:prstGeom prst="rect">
            <a:avLst/>
          </a:prstGeom>
          <a:noFill/>
          <a:ln>
            <a:noFill/>
          </a:ln>
        </p:spPr>
      </p:pic>
      <p:sp>
        <p:nvSpPr>
          <p:cNvPr id="417" name="Google Shape;417;p15"/>
          <p:cNvSpPr txBox="1"/>
          <p:nvPr/>
        </p:nvSpPr>
        <p:spPr>
          <a:xfrm>
            <a:off x="10254880" y="472513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418" name="Google Shape;418;p15" descr="A picture containing logo&#10;&#10;Description automatically generated"/>
          <p:cNvPicPr preferRelativeResize="0"/>
          <p:nvPr/>
        </p:nvPicPr>
        <p:blipFill rotWithShape="1">
          <a:blip r:embed="rId4">
            <a:alphaModFix/>
          </a:blip>
          <a:srcRect/>
          <a:stretch/>
        </p:blipFill>
        <p:spPr>
          <a:xfrm>
            <a:off x="10254880" y="175962"/>
            <a:ext cx="1800225" cy="971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Помощь при нарушении функций ЦНС</a:t>
            </a:r>
            <a:endParaRPr/>
          </a:p>
        </p:txBody>
      </p:sp>
      <p:sp>
        <p:nvSpPr>
          <p:cNvPr id="425" name="Google Shape;425;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ru-RU" sz="2400" dirty="0"/>
              <a:t>Если ШКГ &lt; 9 (или у детей по шкале AVPU оценка P или U) - планируйте быструю ПЕРЕДАЧУ / ПЕРЕВОД пациента</a:t>
            </a:r>
            <a:endParaRPr dirty="0"/>
          </a:p>
          <a:p>
            <a:pPr marL="228600" lvl="0" indent="-228600" algn="l" rtl="0">
              <a:lnSpc>
                <a:spcPct val="90000"/>
              </a:lnSpc>
              <a:spcBef>
                <a:spcPts val="1000"/>
              </a:spcBef>
              <a:spcAft>
                <a:spcPts val="0"/>
              </a:spcAft>
              <a:buClr>
                <a:schemeClr val="dk1"/>
              </a:buClr>
              <a:buSzPts val="2400"/>
              <a:buChar char="•"/>
            </a:pPr>
            <a:r>
              <a:rPr lang="ru-RU" sz="2400" dirty="0"/>
              <a:t>Если пациент вялый или находится в бессознательном состоянии -часто проводите ПОВТОРНУЮ ОЦЕНКУ проходимости дыхательных путей</a:t>
            </a:r>
            <a:endParaRPr dirty="0"/>
          </a:p>
          <a:p>
            <a:pPr marL="228600" lvl="0" indent="-228600" algn="l" rtl="0">
              <a:lnSpc>
                <a:spcPct val="90000"/>
              </a:lnSpc>
              <a:spcBef>
                <a:spcPts val="1000"/>
              </a:spcBef>
              <a:spcAft>
                <a:spcPts val="0"/>
              </a:spcAft>
              <a:buClr>
                <a:schemeClr val="dk1"/>
              </a:buClr>
              <a:buSzPts val="2400"/>
              <a:buChar char="•"/>
            </a:pPr>
            <a:r>
              <a:rPr lang="ru-RU" sz="2400" dirty="0"/>
              <a:t>ПРЕДПОЛАГАЙТЕ травму позвоночника или закрытую черепно-мозговую травму у любого пациента с травмой и измененным психическим статусом.</a:t>
            </a:r>
            <a:endParaRPr dirty="0"/>
          </a:p>
          <a:p>
            <a:pPr marL="228600" lvl="0" indent="-228600" algn="l" rtl="0">
              <a:lnSpc>
                <a:spcPct val="90000"/>
              </a:lnSpc>
              <a:spcBef>
                <a:spcPts val="1000"/>
              </a:spcBef>
              <a:spcAft>
                <a:spcPts val="0"/>
              </a:spcAft>
              <a:buClr>
                <a:schemeClr val="dk1"/>
              </a:buClr>
              <a:buSzPts val="2400"/>
              <a:buChar char="•"/>
            </a:pPr>
            <a:r>
              <a:rPr lang="ru-RU" sz="2400" dirty="0"/>
              <a:t>Дайте КИСЛОРОД.</a:t>
            </a:r>
            <a:endParaRPr dirty="0"/>
          </a:p>
          <a:p>
            <a:pPr marL="228600" lvl="0" indent="-228600" algn="l" rtl="0">
              <a:lnSpc>
                <a:spcPct val="90000"/>
              </a:lnSpc>
              <a:spcBef>
                <a:spcPts val="1000"/>
              </a:spcBef>
              <a:spcAft>
                <a:spcPts val="0"/>
              </a:spcAft>
              <a:buClr>
                <a:schemeClr val="dk1"/>
              </a:buClr>
              <a:buSzPts val="2400"/>
              <a:buChar char="•"/>
            </a:pPr>
            <a:r>
              <a:rPr lang="ru-RU" sz="2400" dirty="0"/>
              <a:t>При низком уровне глюкозы в крови или невозможности его проверить - дайте ГЛЮКОЗУ</a:t>
            </a:r>
            <a:endParaRPr dirty="0"/>
          </a:p>
          <a:p>
            <a:pPr marL="228600" lvl="0" indent="-228600" algn="l" rtl="0">
              <a:lnSpc>
                <a:spcPct val="90000"/>
              </a:lnSpc>
              <a:spcBef>
                <a:spcPts val="1000"/>
              </a:spcBef>
              <a:spcAft>
                <a:spcPts val="0"/>
              </a:spcAft>
              <a:buClr>
                <a:schemeClr val="dk1"/>
              </a:buClr>
              <a:buSzPts val="2400"/>
              <a:buChar char="•"/>
            </a:pPr>
            <a:r>
              <a:rPr lang="ru-RU" sz="2400" dirty="0"/>
              <a:t>При судорогах - дайте БЕНЗОДИАЗЕПИН</a:t>
            </a:r>
            <a:endParaRPr dirty="0"/>
          </a:p>
          <a:p>
            <a:pPr marL="228600" lvl="0" indent="-76200" algn="l" rtl="0">
              <a:lnSpc>
                <a:spcPct val="90000"/>
              </a:lnSpc>
              <a:spcBef>
                <a:spcPts val="1000"/>
              </a:spcBef>
              <a:spcAft>
                <a:spcPts val="0"/>
              </a:spcAft>
              <a:buClr>
                <a:schemeClr val="dk1"/>
              </a:buClr>
              <a:buSzPts val="2400"/>
              <a:buNone/>
            </a:pPr>
            <a:endParaRPr sz="2400" dirty="0"/>
          </a:p>
        </p:txBody>
      </p:sp>
      <p:pic>
        <p:nvPicPr>
          <p:cNvPr id="427" name="Google Shape;427;p16" descr="A picture containing icon&#10;&#10;Description automatically generated"/>
          <p:cNvPicPr preferRelativeResize="0"/>
          <p:nvPr/>
        </p:nvPicPr>
        <p:blipFill rotWithShape="1">
          <a:blip r:embed="rId3">
            <a:alphaModFix/>
          </a:blip>
          <a:srcRect/>
          <a:stretch/>
        </p:blipFill>
        <p:spPr>
          <a:xfrm>
            <a:off x="9920738" y="3429000"/>
            <a:ext cx="2271262" cy="1580326"/>
          </a:xfrm>
          <a:prstGeom prst="rect">
            <a:avLst/>
          </a:prstGeom>
          <a:noFill/>
          <a:ln>
            <a:noFill/>
          </a:ln>
        </p:spPr>
      </p:pic>
      <p:sp>
        <p:nvSpPr>
          <p:cNvPr id="428" name="Google Shape;428;p16"/>
          <p:cNvSpPr txBox="1"/>
          <p:nvPr/>
        </p:nvSpPr>
        <p:spPr>
          <a:xfrm>
            <a:off x="8327571" y="474771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429" name="Google Shape;429;p16" descr="A picture containing logo&#10;&#10;Description automatically generated"/>
          <p:cNvPicPr preferRelativeResize="0"/>
          <p:nvPr/>
        </p:nvPicPr>
        <p:blipFill rotWithShape="1">
          <a:blip r:embed="rId4">
            <a:alphaModFix/>
          </a:blip>
          <a:srcRect/>
          <a:stretch/>
        </p:blipFill>
        <p:spPr>
          <a:xfrm>
            <a:off x="10254880" y="175962"/>
            <a:ext cx="1800225" cy="971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7"/>
          <p:cNvSpPr txBox="1">
            <a:spLocks noGrp="1"/>
          </p:cNvSpPr>
          <p:nvPr>
            <p:ph type="title"/>
          </p:nvPr>
        </p:nvSpPr>
        <p:spPr>
          <a:xfrm>
            <a:off x="443839" y="1129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Полный осмотр и оценка воздействия окружающей среды</a:t>
            </a:r>
            <a:endParaRPr dirty="0"/>
          </a:p>
        </p:txBody>
      </p:sp>
      <p:sp>
        <p:nvSpPr>
          <p:cNvPr id="436" name="Google Shape;436;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t>Снимите</a:t>
            </a:r>
            <a:r>
              <a:rPr lang="ru-RU" sz="2400" dirty="0"/>
              <a:t> с пациента всю одежду.</a:t>
            </a:r>
            <a:endParaRPr dirty="0"/>
          </a:p>
          <a:p>
            <a:pPr marL="0" lvl="0" indent="0" algn="l" rtl="0">
              <a:lnSpc>
                <a:spcPct val="90000"/>
              </a:lnSpc>
              <a:spcBef>
                <a:spcPts val="1000"/>
              </a:spcBef>
              <a:spcAft>
                <a:spcPts val="0"/>
              </a:spcAft>
              <a:buClr>
                <a:schemeClr val="dk1"/>
              </a:buClr>
              <a:buSzPts val="2400"/>
              <a:buNone/>
            </a:pPr>
            <a:r>
              <a:rPr lang="ru-RU" sz="2400" b="1" dirty="0"/>
              <a:t>Осмотрите</a:t>
            </a:r>
            <a:r>
              <a:rPr lang="ru-RU" sz="2400" dirty="0"/>
              <a:t> все тело на предмет повреждений:</a:t>
            </a:r>
            <a:endParaRPr dirty="0"/>
          </a:p>
          <a:p>
            <a:pPr marL="685800" lvl="1" indent="-228600" algn="l" rtl="0">
              <a:lnSpc>
                <a:spcPct val="90000"/>
              </a:lnSpc>
              <a:spcBef>
                <a:spcPts val="500"/>
              </a:spcBef>
              <a:spcAft>
                <a:spcPts val="0"/>
              </a:spcAft>
              <a:buClr>
                <a:schemeClr val="dk1"/>
              </a:buClr>
              <a:buSzPts val="2400"/>
              <a:buChar char="•"/>
            </a:pPr>
            <a:r>
              <a:rPr lang="ru-RU" dirty="0"/>
              <a:t>Включая спину, пах и подмышки. </a:t>
            </a:r>
            <a:endParaRPr dirty="0"/>
          </a:p>
          <a:p>
            <a:pPr marL="685800" lvl="0" indent="-228600" algn="l" rtl="0">
              <a:lnSpc>
                <a:spcPct val="90000"/>
              </a:lnSpc>
              <a:spcBef>
                <a:spcPts val="1000"/>
              </a:spcBef>
              <a:spcAft>
                <a:spcPts val="0"/>
              </a:spcAft>
              <a:buClr>
                <a:schemeClr val="dk1"/>
              </a:buClr>
              <a:buSzPts val="2400"/>
              <a:buChar char="•"/>
            </a:pPr>
            <a:r>
              <a:rPr lang="ru-RU" sz="2400" b="1" dirty="0"/>
              <a:t>Осмотрите</a:t>
            </a:r>
            <a:r>
              <a:rPr lang="ru-RU" sz="2400" dirty="0"/>
              <a:t> спину и позвоночник пациента, перевернув его с  помощью маневра «перекат бревна». </a:t>
            </a:r>
            <a:endParaRPr dirty="0"/>
          </a:p>
          <a:p>
            <a:pPr marL="228600" lvl="0" indent="-76200" algn="l" rtl="0">
              <a:lnSpc>
                <a:spcPct val="90000"/>
              </a:lnSpc>
              <a:spcBef>
                <a:spcPts val="1000"/>
              </a:spcBef>
              <a:spcAft>
                <a:spcPts val="0"/>
              </a:spcAft>
              <a:buClr>
                <a:schemeClr val="dk1"/>
              </a:buClr>
              <a:buSzPts val="2400"/>
              <a:buNone/>
            </a:pPr>
            <a:endParaRPr sz="2400" dirty="0"/>
          </a:p>
        </p:txBody>
      </p:sp>
      <p:pic>
        <p:nvPicPr>
          <p:cNvPr id="437" name="Google Shape;437;p17" descr="A picture containing text&#10;&#10;Description automatically generated"/>
          <p:cNvPicPr preferRelativeResize="0"/>
          <p:nvPr/>
        </p:nvPicPr>
        <p:blipFill rotWithShape="1">
          <a:blip r:embed="rId3">
            <a:alphaModFix/>
          </a:blip>
          <a:srcRect/>
          <a:stretch/>
        </p:blipFill>
        <p:spPr>
          <a:xfrm>
            <a:off x="5567464" y="2731939"/>
            <a:ext cx="5391975" cy="3749727"/>
          </a:xfrm>
          <a:prstGeom prst="rect">
            <a:avLst/>
          </a:prstGeom>
          <a:noFill/>
          <a:ln>
            <a:noFill/>
          </a:ln>
        </p:spPr>
      </p:pic>
      <p:sp>
        <p:nvSpPr>
          <p:cNvPr id="438" name="Google Shape;438;p17"/>
          <p:cNvSpPr txBox="1"/>
          <p:nvPr/>
        </p:nvSpPr>
        <p:spPr>
          <a:xfrm>
            <a:off x="9399058" y="577123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439" name="Google Shape;439;p17" descr="A picture containing text, clipart&#10;&#10;Description automatically generated"/>
          <p:cNvPicPr preferRelativeResize="0"/>
          <p:nvPr/>
        </p:nvPicPr>
        <p:blipFill rotWithShape="1">
          <a:blip r:embed="rId4">
            <a:alphaModFix/>
          </a:blip>
          <a:srcRect/>
          <a:stretch/>
        </p:blipFill>
        <p:spPr>
          <a:xfrm>
            <a:off x="10280698" y="112939"/>
            <a:ext cx="1828800" cy="971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8"/>
          <p:cNvSpPr txBox="1">
            <a:spLocks noGrp="1"/>
          </p:cNvSpPr>
          <p:nvPr>
            <p:ph type="title"/>
          </p:nvPr>
        </p:nvSpPr>
        <p:spPr>
          <a:xfrm>
            <a:off x="838200" y="112938"/>
            <a:ext cx="1020849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Помощь при полном осмотре / воздействии окружающей среды</a:t>
            </a:r>
            <a:endParaRPr dirty="0"/>
          </a:p>
        </p:txBody>
      </p:sp>
      <p:sp>
        <p:nvSpPr>
          <p:cNvPr id="446" name="Google Shape;446;p18"/>
          <p:cNvSpPr txBox="1">
            <a:spLocks noGrp="1"/>
          </p:cNvSpPr>
          <p:nvPr>
            <p:ph type="body" idx="1"/>
          </p:nvPr>
        </p:nvSpPr>
        <p:spPr>
          <a:xfrm>
            <a:off x="838200" y="1438501"/>
            <a:ext cx="10668000" cy="399732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ru-RU" sz="2400" dirty="0"/>
              <a:t>При подозрении на травму позвоночника - выполните маневр «перекат бревна» для осмотра спины.</a:t>
            </a:r>
            <a:endParaRPr dirty="0"/>
          </a:p>
          <a:p>
            <a:pPr marL="228600" lvl="0" indent="-228600" algn="l" rtl="0">
              <a:lnSpc>
                <a:spcPct val="90000"/>
              </a:lnSpc>
              <a:spcBef>
                <a:spcPts val="1000"/>
              </a:spcBef>
              <a:spcAft>
                <a:spcPts val="0"/>
              </a:spcAft>
              <a:buClr>
                <a:schemeClr val="dk1"/>
              </a:buClr>
              <a:buSzPts val="2400"/>
              <a:buChar char="•"/>
            </a:pPr>
            <a:r>
              <a:rPr lang="ru-RU" sz="2400" dirty="0"/>
              <a:t>Снимите стесняющую одежду и все украшения.</a:t>
            </a:r>
            <a:endParaRPr dirty="0"/>
          </a:p>
          <a:p>
            <a:pPr marL="228600" lvl="0" indent="-228600" algn="l" rtl="0">
              <a:lnSpc>
                <a:spcPct val="90000"/>
              </a:lnSpc>
              <a:spcBef>
                <a:spcPts val="1000"/>
              </a:spcBef>
              <a:spcAft>
                <a:spcPts val="0"/>
              </a:spcAft>
              <a:buClr>
                <a:schemeClr val="dk1"/>
              </a:buClr>
              <a:buSzPts val="2400"/>
              <a:buChar char="•"/>
            </a:pPr>
            <a:r>
              <a:rPr lang="ru-RU" sz="2400" dirty="0"/>
              <a:t>Снимите мокрую одежду и тщательно вытрите насухо кожу пациента.</a:t>
            </a:r>
            <a:endParaRPr dirty="0"/>
          </a:p>
          <a:p>
            <a:pPr marL="228600" lvl="0" indent="-228600" algn="l" rtl="0">
              <a:lnSpc>
                <a:spcPct val="90000"/>
              </a:lnSpc>
              <a:spcBef>
                <a:spcPts val="1000"/>
              </a:spcBef>
              <a:spcAft>
                <a:spcPts val="0"/>
              </a:spcAft>
              <a:buClr>
                <a:schemeClr val="dk1"/>
              </a:buClr>
              <a:buSzPts val="2400"/>
              <a:buChar char="•"/>
            </a:pPr>
            <a:r>
              <a:rPr lang="ru-RU" sz="2400" dirty="0"/>
              <a:t>Укройте пациента как можно скорее, чтобы предотвратить гипотермию.</a:t>
            </a:r>
            <a:endParaRPr dirty="0"/>
          </a:p>
          <a:p>
            <a:pPr marL="228600" lvl="0" indent="-228600" algn="l" rtl="0">
              <a:lnSpc>
                <a:spcPct val="90000"/>
              </a:lnSpc>
              <a:spcBef>
                <a:spcPts val="1000"/>
              </a:spcBef>
              <a:spcAft>
                <a:spcPts val="0"/>
              </a:spcAft>
              <a:buClr>
                <a:schemeClr val="dk1"/>
              </a:buClr>
              <a:buSzPts val="2400"/>
              <a:buChar char="•"/>
            </a:pPr>
            <a:r>
              <a:rPr lang="ru-RU" sz="2400" dirty="0"/>
              <a:t>При раздевании пациента относитесь к нему с уважением и прикройте его интимные места. </a:t>
            </a:r>
            <a:endParaRPr sz="2400" dirty="0"/>
          </a:p>
        </p:txBody>
      </p:sp>
      <p:pic>
        <p:nvPicPr>
          <p:cNvPr id="448" name="Google Shape;448;p18"/>
          <p:cNvPicPr preferRelativeResize="0"/>
          <p:nvPr/>
        </p:nvPicPr>
        <p:blipFill rotWithShape="1">
          <a:blip r:embed="rId3">
            <a:alphaModFix/>
          </a:blip>
          <a:srcRect/>
          <a:stretch/>
        </p:blipFill>
        <p:spPr>
          <a:xfrm>
            <a:off x="7939222" y="4320409"/>
            <a:ext cx="3179819" cy="2216689"/>
          </a:xfrm>
          <a:prstGeom prst="rect">
            <a:avLst/>
          </a:prstGeom>
          <a:noFill/>
          <a:ln>
            <a:noFill/>
          </a:ln>
        </p:spPr>
      </p:pic>
      <p:sp>
        <p:nvSpPr>
          <p:cNvPr id="449" name="Google Shape;449;p18"/>
          <p:cNvSpPr txBox="1"/>
          <p:nvPr/>
        </p:nvSpPr>
        <p:spPr>
          <a:xfrm>
            <a:off x="8980337" y="653709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450" name="Google Shape;450;p18" descr="A picture containing text, clipart&#10;&#10;Description automatically generated"/>
          <p:cNvPicPr preferRelativeResize="0"/>
          <p:nvPr/>
        </p:nvPicPr>
        <p:blipFill rotWithShape="1">
          <a:blip r:embed="rId4">
            <a:alphaModFix/>
          </a:blip>
          <a:srcRect/>
          <a:stretch/>
        </p:blipFill>
        <p:spPr>
          <a:xfrm>
            <a:off x="10280698" y="112939"/>
            <a:ext cx="1828800" cy="971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9"/>
          <p:cNvSpPr txBox="1">
            <a:spLocks noGrp="1"/>
          </p:cNvSpPr>
          <p:nvPr>
            <p:ph type="title"/>
          </p:nvPr>
        </p:nvSpPr>
        <p:spPr>
          <a:xfrm>
            <a:off x="170121" y="1192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Вопрос из рабочей тетради № 1</a:t>
            </a:r>
            <a:endParaRPr dirty="0"/>
          </a:p>
        </p:txBody>
      </p:sp>
      <p:sp>
        <p:nvSpPr>
          <p:cNvPr id="457" name="Google Shape;457;p19"/>
          <p:cNvSpPr txBox="1">
            <a:spLocks noGrp="1"/>
          </p:cNvSpPr>
          <p:nvPr>
            <p:ph type="body" idx="1"/>
          </p:nvPr>
        </p:nvSpPr>
        <p:spPr>
          <a:xfrm>
            <a:off x="170121" y="1281256"/>
            <a:ext cx="10515600" cy="47947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ru-RU" sz="2200"/>
              <a:t>Мужчина средних лет доставлен в больницу после того, как его сбила машина.  Перечислите неотложные меры по оказанию помощи на основе результатов осмотра, приведенных ниже: </a:t>
            </a:r>
            <a:endParaRPr/>
          </a:p>
        </p:txBody>
      </p:sp>
      <p:pic>
        <p:nvPicPr>
          <p:cNvPr id="458" name="Google Shape;458;p19"/>
          <p:cNvPicPr preferRelativeResize="0"/>
          <p:nvPr/>
        </p:nvPicPr>
        <p:blipFill rotWithShape="1">
          <a:blip r:embed="rId3">
            <a:alphaModFix/>
          </a:blip>
          <a:srcRect/>
          <a:stretch/>
        </p:blipFill>
        <p:spPr>
          <a:xfrm>
            <a:off x="10204795" y="138413"/>
            <a:ext cx="1890381" cy="1477539"/>
          </a:xfrm>
          <a:prstGeom prst="rect">
            <a:avLst/>
          </a:prstGeom>
          <a:noFill/>
          <a:ln>
            <a:noFill/>
          </a:ln>
        </p:spPr>
      </p:pic>
      <p:graphicFrame>
        <p:nvGraphicFramePr>
          <p:cNvPr id="459" name="Google Shape;459;p19"/>
          <p:cNvGraphicFramePr/>
          <p:nvPr>
            <p:extLst>
              <p:ext uri="{D42A27DB-BD31-4B8C-83A1-F6EECF244321}">
                <p14:modId xmlns:p14="http://schemas.microsoft.com/office/powerpoint/2010/main" val="1750179584"/>
              </p:ext>
            </p:extLst>
          </p:nvPr>
        </p:nvGraphicFramePr>
        <p:xfrm>
          <a:off x="170122" y="2317945"/>
          <a:ext cx="11771508" cy="3888565"/>
        </p:xfrm>
        <a:graphic>
          <a:graphicData uri="http://schemas.openxmlformats.org/drawingml/2006/table">
            <a:tbl>
              <a:tblPr firstRow="1" bandRow="1">
                <a:noFill/>
                <a:tableStyleId>{AED96155-EAA6-40DB-ADCB-F1211CBE9A47}</a:tableStyleId>
              </a:tblPr>
              <a:tblGrid>
                <a:gridCol w="6354472">
                  <a:extLst>
                    <a:ext uri="{9D8B030D-6E8A-4147-A177-3AD203B41FA5}">
                      <a16:colId xmlns:a16="http://schemas.microsoft.com/office/drawing/2014/main" val="20000"/>
                    </a:ext>
                  </a:extLst>
                </a:gridCol>
                <a:gridCol w="5417036">
                  <a:extLst>
                    <a:ext uri="{9D8B030D-6E8A-4147-A177-3AD203B41FA5}">
                      <a16:colId xmlns:a16="http://schemas.microsoft.com/office/drawing/2014/main" val="20001"/>
                    </a:ext>
                  </a:extLst>
                </a:gridCol>
              </a:tblGrid>
              <a:tr h="480875">
                <a:tc>
                  <a:txBody>
                    <a:bodyPr/>
                    <a:lstStyle/>
                    <a:p>
                      <a:pPr marL="0" marR="0" lvl="0" indent="0" algn="l" rtl="0">
                        <a:spcBef>
                          <a:spcPts val="0"/>
                        </a:spcBef>
                        <a:spcAft>
                          <a:spcPts val="0"/>
                        </a:spcAft>
                        <a:buNone/>
                      </a:pPr>
                      <a:r>
                        <a:rPr lang="ru-RU" sz="2400" b="1" u="none" strike="noStrike" cap="none" dirty="0">
                          <a:latin typeface="Arial"/>
                          <a:ea typeface="Arial"/>
                          <a:cs typeface="Arial"/>
                          <a:sym typeface="Arial"/>
                        </a:rPr>
                        <a:t>Результаты первичного обследования:</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2400" b="1">
                          <a:latin typeface="Arial"/>
                          <a:ea typeface="Arial"/>
                          <a:cs typeface="Arial"/>
                          <a:sym typeface="Arial"/>
                        </a:rPr>
                        <a:t>Неотложные меры:</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91000">
                <a:tc>
                  <a:txBody>
                    <a:bodyPr/>
                    <a:lstStyle/>
                    <a:p>
                      <a:pPr marL="0" marR="0" lvl="0" indent="0" algn="l" rtl="0">
                        <a:spcBef>
                          <a:spcPts val="0"/>
                        </a:spcBef>
                        <a:spcAft>
                          <a:spcPts val="0"/>
                        </a:spcAft>
                        <a:buNone/>
                      </a:pPr>
                      <a:r>
                        <a:rPr lang="ru-RU" sz="2400" b="1" dirty="0">
                          <a:latin typeface="Arial"/>
                          <a:ea typeface="Arial"/>
                          <a:cs typeface="Arial"/>
                          <a:sym typeface="Arial"/>
                        </a:rPr>
                        <a:t>При оценке проходимости дыхательных путей</a:t>
                      </a:r>
                      <a:endParaRPr dirty="0"/>
                    </a:p>
                    <a:p>
                      <a:pPr marL="0" marR="0" lvl="0" indent="0" algn="l" rtl="0">
                        <a:spcBef>
                          <a:spcPts val="0"/>
                        </a:spcBef>
                        <a:spcAft>
                          <a:spcPts val="0"/>
                        </a:spcAft>
                        <a:buNone/>
                      </a:pPr>
                      <a:r>
                        <a:rPr lang="ru-RU" sz="2400" dirty="0">
                          <a:latin typeface="Arial"/>
                          <a:ea typeface="Arial"/>
                          <a:cs typeface="Arial"/>
                          <a:sym typeface="Arial"/>
                        </a:rPr>
                        <a:t>Булькающие звуки в дыхательных путях и видимая травма головы </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53200">
                <a:tc>
                  <a:txBody>
                    <a:bodyPr/>
                    <a:lstStyle/>
                    <a:p>
                      <a:pPr marL="0" marR="0" lvl="0" indent="0" algn="l" rtl="0">
                        <a:spcBef>
                          <a:spcPts val="0"/>
                        </a:spcBef>
                        <a:spcAft>
                          <a:spcPts val="0"/>
                        </a:spcAft>
                        <a:buNone/>
                      </a:pPr>
                      <a:r>
                        <a:rPr lang="ru-RU" sz="2400" b="1">
                          <a:latin typeface="Arial"/>
                          <a:ea typeface="Arial"/>
                          <a:cs typeface="Arial"/>
                          <a:sym typeface="Arial"/>
                        </a:rPr>
                        <a:t>При оценке кровообращения</a:t>
                      </a:r>
                      <a:endParaRPr/>
                    </a:p>
                    <a:p>
                      <a:pPr marL="0" marR="0" lvl="0" indent="0" algn="l" rtl="0">
                        <a:spcBef>
                          <a:spcPts val="0"/>
                        </a:spcBef>
                        <a:spcAft>
                          <a:spcPts val="0"/>
                        </a:spcAft>
                        <a:buNone/>
                      </a:pPr>
                      <a:r>
                        <a:rPr lang="ru-RU" sz="2400">
                          <a:latin typeface="Arial"/>
                          <a:ea typeface="Arial"/>
                          <a:cs typeface="Arial"/>
                          <a:sym typeface="Arial"/>
                        </a:rPr>
                        <a:t>Слабый пульс и время наполнения капилляров &gt; 3 секунд</a:t>
                      </a:r>
                      <a:endParaRPr/>
                    </a:p>
                    <a:p>
                      <a:pPr marL="0" marR="0" lvl="0" indent="0" algn="l" rtl="0">
                        <a:spcBef>
                          <a:spcPts val="0"/>
                        </a:spcBef>
                        <a:spcAft>
                          <a:spcPts val="0"/>
                        </a:spcAft>
                        <a:buNone/>
                      </a:pPr>
                      <a:r>
                        <a:rPr lang="ru-RU" sz="2400">
                          <a:latin typeface="Arial"/>
                          <a:ea typeface="Arial"/>
                          <a:cs typeface="Arial"/>
                          <a:sym typeface="Arial"/>
                        </a:rPr>
                        <a:t>Признаки перелома костей таза</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
          <p:cNvSpPr txBox="1"/>
          <p:nvPr/>
        </p:nvSpPr>
        <p:spPr>
          <a:xfrm>
            <a:off x="-2044" y="394276"/>
            <a:ext cx="12193740" cy="135635"/>
          </a:xfrm>
          <a:prstGeom prst="rect">
            <a:avLst/>
          </a:prstGeom>
          <a:solidFill>
            <a:srgbClr val="1F3864"/>
          </a:solidFill>
          <a:ln>
            <a:noFill/>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273" name="Google Shape;27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Цели</a:t>
            </a:r>
            <a:endParaRPr/>
          </a:p>
        </p:txBody>
      </p:sp>
      <p:sp>
        <p:nvSpPr>
          <p:cNvPr id="274" name="Google Shape;274;p2"/>
          <p:cNvSpPr txBox="1">
            <a:spLocks noGrp="1"/>
          </p:cNvSpPr>
          <p:nvPr>
            <p:ph type="body" idx="1"/>
          </p:nvPr>
        </p:nvSpPr>
        <p:spPr>
          <a:xfrm>
            <a:off x="726440" y="1719839"/>
            <a:ext cx="10515600" cy="43513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1800"/>
              <a:buNone/>
            </a:pPr>
            <a:r>
              <a:rPr lang="ru-RU" sz="1800" dirty="0">
                <a:solidFill>
                  <a:srgbClr val="1F3864"/>
                </a:solidFill>
                <a:latin typeface="Arial"/>
                <a:ea typeface="Arial"/>
                <a:cs typeface="Arial"/>
                <a:sym typeface="Arial"/>
              </a:rPr>
              <a:t>По окончании этого модуля вы будете:</a:t>
            </a:r>
            <a:endParaRPr dirty="0"/>
          </a:p>
          <a:p>
            <a:pPr marL="228600" lvl="0" indent="-228600" algn="l" rtl="0">
              <a:lnSpc>
                <a:spcPct val="90000"/>
              </a:lnSpc>
              <a:spcBef>
                <a:spcPts val="1000"/>
              </a:spcBef>
              <a:spcAft>
                <a:spcPts val="0"/>
              </a:spcAft>
              <a:buClr>
                <a:schemeClr val="dk1"/>
              </a:buClr>
              <a:buSzPts val="1800"/>
              <a:buChar char="•"/>
            </a:pPr>
            <a:r>
              <a:rPr lang="ru-RU" sz="1800" dirty="0">
                <a:latin typeface="Arial"/>
                <a:ea typeface="Arial"/>
                <a:cs typeface="Arial"/>
                <a:sym typeface="Arial"/>
              </a:rPr>
              <a:t>Знать, как проводить первичное обследование при травме (подход ABCDE к травмированному пациенту)</a:t>
            </a:r>
            <a:endParaRPr dirty="0"/>
          </a:p>
          <a:p>
            <a:pPr marL="228600" lvl="0" indent="-228600" algn="l" rtl="0">
              <a:lnSpc>
                <a:spcPct val="90000"/>
              </a:lnSpc>
              <a:spcBef>
                <a:spcPts val="1000"/>
              </a:spcBef>
              <a:spcAft>
                <a:spcPts val="0"/>
              </a:spcAft>
              <a:buClr>
                <a:schemeClr val="dk1"/>
              </a:buClr>
              <a:buSzPts val="1800"/>
              <a:buChar char="•"/>
            </a:pPr>
            <a:r>
              <a:rPr lang="ru-RU" sz="1800" dirty="0">
                <a:latin typeface="Arial"/>
                <a:ea typeface="Arial"/>
                <a:cs typeface="Arial"/>
                <a:sym typeface="Arial"/>
              </a:rPr>
              <a:t>Распознавать угрожающие жизни травмы</a:t>
            </a:r>
            <a:endParaRPr dirty="0"/>
          </a:p>
          <a:p>
            <a:pPr marL="228600" lvl="0" indent="-228600" algn="l" rtl="0">
              <a:lnSpc>
                <a:spcPct val="90000"/>
              </a:lnSpc>
              <a:spcBef>
                <a:spcPts val="1000"/>
              </a:spcBef>
              <a:spcAft>
                <a:spcPts val="0"/>
              </a:spcAft>
              <a:buClr>
                <a:schemeClr val="dk1"/>
              </a:buClr>
              <a:buSzPts val="1800"/>
              <a:buChar char="•"/>
            </a:pPr>
            <a:r>
              <a:rPr lang="ru-RU" sz="1800" dirty="0">
                <a:latin typeface="Arial"/>
                <a:ea typeface="Arial"/>
                <a:cs typeface="Arial"/>
                <a:sym typeface="Arial"/>
              </a:rPr>
              <a:t>Определять критические действия, необходимые при состояниях, представляющих высокий риск </a:t>
            </a:r>
            <a:endParaRPr dirty="0"/>
          </a:p>
          <a:p>
            <a:pPr marL="228600" lvl="0" indent="-228600" algn="l" rtl="0">
              <a:lnSpc>
                <a:spcPct val="90000"/>
              </a:lnSpc>
              <a:spcBef>
                <a:spcPts val="1000"/>
              </a:spcBef>
              <a:spcAft>
                <a:spcPts val="0"/>
              </a:spcAft>
              <a:buClr>
                <a:schemeClr val="dk1"/>
              </a:buClr>
              <a:buSzPts val="1800"/>
              <a:buChar char="•"/>
            </a:pPr>
            <a:r>
              <a:rPr lang="ru-RU" sz="1800" dirty="0">
                <a:latin typeface="Arial"/>
                <a:ea typeface="Arial"/>
                <a:cs typeface="Arial"/>
                <a:sym typeface="Arial"/>
              </a:rPr>
              <a:t>Распознавать ключевую информацию в анамнезе, указывающую на травму, которая представляет собой высокий риск</a:t>
            </a:r>
            <a:endParaRPr dirty="0"/>
          </a:p>
          <a:p>
            <a:pPr marL="228600" lvl="0" indent="-228600" algn="l" rtl="0">
              <a:lnSpc>
                <a:spcPct val="90000"/>
              </a:lnSpc>
              <a:spcBef>
                <a:spcPts val="1000"/>
              </a:spcBef>
              <a:spcAft>
                <a:spcPts val="0"/>
              </a:spcAft>
              <a:buClr>
                <a:srgbClr val="000000"/>
              </a:buClr>
              <a:buSzPts val="1800"/>
              <a:buChar char="•"/>
            </a:pPr>
            <a:r>
              <a:rPr lang="ru-RU" sz="1800" dirty="0">
                <a:solidFill>
                  <a:srgbClr val="000000"/>
                </a:solidFill>
                <a:latin typeface="Arial"/>
                <a:ea typeface="Arial"/>
                <a:cs typeface="Arial"/>
                <a:sym typeface="Arial"/>
              </a:rPr>
              <a:t>Распознавать информацию по результатам </a:t>
            </a:r>
            <a:r>
              <a:rPr lang="ru-RU" sz="1800" dirty="0" err="1">
                <a:solidFill>
                  <a:srgbClr val="000000"/>
                </a:solidFill>
                <a:latin typeface="Arial"/>
                <a:ea typeface="Arial"/>
                <a:cs typeface="Arial"/>
                <a:sym typeface="Arial"/>
              </a:rPr>
              <a:t>физикального</a:t>
            </a:r>
            <a:r>
              <a:rPr lang="ru-RU" sz="1800" dirty="0">
                <a:solidFill>
                  <a:srgbClr val="000000"/>
                </a:solidFill>
                <a:latin typeface="Arial"/>
                <a:ea typeface="Arial"/>
                <a:cs typeface="Arial"/>
                <a:sym typeface="Arial"/>
              </a:rPr>
              <a:t> обследования, указывающую на травму, которая представляет собой высокий риск</a:t>
            </a:r>
            <a:endParaRPr dirty="0"/>
          </a:p>
          <a:p>
            <a:pPr marL="228600" lvl="0" indent="-228600" algn="l" rtl="0">
              <a:lnSpc>
                <a:spcPct val="90000"/>
              </a:lnSpc>
              <a:spcBef>
                <a:spcPts val="1000"/>
              </a:spcBef>
              <a:spcAft>
                <a:spcPts val="0"/>
              </a:spcAft>
              <a:buClr>
                <a:srgbClr val="000000"/>
              </a:buClr>
              <a:buSzPts val="1800"/>
              <a:buChar char="•"/>
            </a:pPr>
            <a:r>
              <a:rPr lang="ru-RU" sz="1800" dirty="0">
                <a:solidFill>
                  <a:srgbClr val="000000"/>
                </a:solidFill>
                <a:latin typeface="Arial"/>
                <a:ea typeface="Arial"/>
                <a:cs typeface="Arial"/>
                <a:sym typeface="Arial"/>
              </a:rPr>
              <a:t>Знать, как проводить вторичное обследование при травме (осмотр «с головы до пят»)</a:t>
            </a:r>
            <a:endParaRPr dirty="0"/>
          </a:p>
          <a:p>
            <a:pPr marL="228600" lvl="0" indent="-228600" algn="l" rtl="0">
              <a:lnSpc>
                <a:spcPct val="90000"/>
              </a:lnSpc>
              <a:spcBef>
                <a:spcPts val="1000"/>
              </a:spcBef>
              <a:spcAft>
                <a:spcPts val="0"/>
              </a:spcAft>
              <a:buClr>
                <a:srgbClr val="000000"/>
              </a:buClr>
              <a:buSzPts val="1800"/>
              <a:buChar char="•"/>
            </a:pPr>
            <a:r>
              <a:rPr lang="ru-RU" sz="1800" dirty="0">
                <a:solidFill>
                  <a:srgbClr val="000000"/>
                </a:solidFill>
                <a:latin typeface="Arial"/>
                <a:ea typeface="Arial"/>
                <a:cs typeface="Arial"/>
                <a:sym typeface="Arial"/>
              </a:rPr>
              <a:t>Распознавать и купировать серьезные состояния на основе данных анамнеза и вторичного обследования</a:t>
            </a:r>
            <a:endParaRPr dirty="0"/>
          </a:p>
          <a:p>
            <a:pPr marL="228600" lvl="0" indent="-228600" algn="l" rtl="0">
              <a:lnSpc>
                <a:spcPct val="90000"/>
              </a:lnSpc>
              <a:spcBef>
                <a:spcPts val="1000"/>
              </a:spcBef>
              <a:spcAft>
                <a:spcPts val="0"/>
              </a:spcAft>
              <a:buClr>
                <a:srgbClr val="000000"/>
              </a:buClr>
              <a:buSzPts val="1800"/>
              <a:buChar char="•"/>
            </a:pPr>
            <a:r>
              <a:rPr lang="ru-RU" sz="1800" dirty="0">
                <a:solidFill>
                  <a:srgbClr val="000000"/>
                </a:solidFill>
                <a:latin typeface="Arial"/>
                <a:ea typeface="Arial"/>
                <a:cs typeface="Arial"/>
                <a:sym typeface="Arial"/>
              </a:rPr>
              <a:t>Определять особые аспекты помощи беременным с травмой</a:t>
            </a:r>
            <a:endParaRPr dirty="0"/>
          </a:p>
          <a:p>
            <a:pPr marL="228600" lvl="0" indent="-228600" algn="l" rtl="0">
              <a:lnSpc>
                <a:spcPct val="90000"/>
              </a:lnSpc>
              <a:spcBef>
                <a:spcPts val="1000"/>
              </a:spcBef>
              <a:spcAft>
                <a:spcPts val="0"/>
              </a:spcAft>
              <a:buClr>
                <a:srgbClr val="000000"/>
              </a:buClr>
              <a:buSzPts val="1800"/>
              <a:buChar char="•"/>
            </a:pPr>
            <a:r>
              <a:rPr lang="ru-RU" sz="1800" dirty="0">
                <a:solidFill>
                  <a:srgbClr val="000000"/>
                </a:solidFill>
                <a:latin typeface="Arial"/>
                <a:ea typeface="Arial"/>
                <a:cs typeface="Arial"/>
                <a:sym typeface="Arial"/>
              </a:rPr>
              <a:t>Определять особые аспекты помощи детям с травмой</a:t>
            </a:r>
            <a:endParaRPr dirty="0"/>
          </a:p>
          <a:p>
            <a:pPr marL="228600" lvl="0" indent="-228600" algn="l" rtl="0">
              <a:lnSpc>
                <a:spcPct val="90000"/>
              </a:lnSpc>
              <a:spcBef>
                <a:spcPts val="1000"/>
              </a:spcBef>
              <a:spcAft>
                <a:spcPts val="0"/>
              </a:spcAft>
              <a:buClr>
                <a:srgbClr val="000000"/>
              </a:buClr>
              <a:buSzPts val="1800"/>
              <a:buChar char="•"/>
            </a:pPr>
            <a:r>
              <a:rPr lang="ru-RU" sz="1800" dirty="0">
                <a:solidFill>
                  <a:srgbClr val="000000"/>
                </a:solidFill>
                <a:latin typeface="Arial"/>
                <a:ea typeface="Arial"/>
                <a:cs typeface="Arial"/>
                <a:sym typeface="Arial"/>
              </a:rPr>
              <a:t>Определять порядок действий при передаче пациентов с травмой</a:t>
            </a:r>
            <a:endParaRPr sz="1800" dirty="0">
              <a:solidFill>
                <a:srgbClr val="1F3864"/>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0"/>
          <p:cNvSpPr txBox="1"/>
          <p:nvPr/>
        </p:nvSpPr>
        <p:spPr>
          <a:xfrm>
            <a:off x="-9211" y="1878393"/>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465" name="Google Shape;465;p20"/>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rial"/>
              <a:buNone/>
            </a:pPr>
            <a:r>
              <a:rPr lang="ru-RU" sz="3200" b="1">
                <a:solidFill>
                  <a:schemeClr val="lt1"/>
                </a:solidFill>
                <a:latin typeface="Arial"/>
                <a:ea typeface="Arial"/>
                <a:cs typeface="Arial"/>
                <a:sym typeface="Arial"/>
              </a:rPr>
              <a:t>Травма </a:t>
            </a:r>
            <a:endParaRPr/>
          </a:p>
        </p:txBody>
      </p:sp>
      <p:sp>
        <p:nvSpPr>
          <p:cNvPr id="466" name="Google Shape;466;p20"/>
          <p:cNvSpPr txBox="1"/>
          <p:nvPr/>
        </p:nvSpPr>
        <p:spPr>
          <a:xfrm>
            <a:off x="-38949" y="3429000"/>
            <a:ext cx="1180607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1F3864"/>
                </a:solidFill>
                <a:latin typeface="Arial"/>
                <a:ea typeface="Arial"/>
                <a:cs typeface="Arial"/>
                <a:sym typeface="Arial"/>
              </a:rPr>
              <a:t>Часть 1: Первичное обследование и </a:t>
            </a:r>
            <a:r>
              <a:rPr lang="ru-RU" sz="2800" b="1">
                <a:solidFill>
                  <a:schemeClr val="accent2"/>
                </a:solidFill>
                <a:latin typeface="Arial"/>
                <a:ea typeface="Arial"/>
                <a:cs typeface="Arial"/>
                <a:sym typeface="Arial"/>
              </a:rPr>
              <a:t>требующие внимания состояния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1"/>
          <p:cNvSpPr txBox="1">
            <a:spLocks noGrp="1"/>
          </p:cNvSpPr>
          <p:nvPr>
            <p:ph type="title"/>
          </p:nvPr>
        </p:nvSpPr>
        <p:spPr>
          <a:xfrm>
            <a:off x="339183" y="62771"/>
            <a:ext cx="1032256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100000"/>
              <a:buFont typeface="Arial"/>
              <a:buNone/>
            </a:pPr>
            <a:r>
              <a:rPr lang="ru-RU" sz="4000" dirty="0">
                <a:solidFill>
                  <a:srgbClr val="1F3864"/>
                </a:solidFill>
              </a:rPr>
              <a:t>Критические состояния, связанные с проходимостью </a:t>
            </a:r>
            <a:r>
              <a:rPr lang="ru-RU" sz="4000" u="sng" dirty="0">
                <a:solidFill>
                  <a:srgbClr val="1F3864"/>
                </a:solidFill>
              </a:rPr>
              <a:t>ДЫХАТЕЛЬНЫХ ПУТЕЙ</a:t>
            </a:r>
            <a:r>
              <a:rPr lang="ru-RU" sz="4000" dirty="0">
                <a:solidFill>
                  <a:srgbClr val="1F3864"/>
                </a:solidFill>
              </a:rPr>
              <a:t>: обструкция дыхательных путей</a:t>
            </a:r>
            <a:endParaRPr dirty="0"/>
          </a:p>
        </p:txBody>
      </p:sp>
      <p:graphicFrame>
        <p:nvGraphicFramePr>
          <p:cNvPr id="473" name="Google Shape;473;p21"/>
          <p:cNvGraphicFramePr/>
          <p:nvPr>
            <p:extLst>
              <p:ext uri="{D42A27DB-BD31-4B8C-83A1-F6EECF244321}">
                <p14:modId xmlns:p14="http://schemas.microsoft.com/office/powerpoint/2010/main" val="4224409717"/>
              </p:ext>
            </p:extLst>
          </p:nvPr>
        </p:nvGraphicFramePr>
        <p:xfrm>
          <a:off x="229698" y="1587740"/>
          <a:ext cx="11732600" cy="5151050"/>
        </p:xfrm>
        <a:graphic>
          <a:graphicData uri="http://schemas.openxmlformats.org/drawingml/2006/table">
            <a:tbl>
              <a:tblPr firstRow="1" bandRow="1">
                <a:noFill/>
                <a:tableStyleId>{AED96155-EAA6-40DB-ADCB-F1211CBE9A47}</a:tableStyleId>
              </a:tblPr>
              <a:tblGrid>
                <a:gridCol w="5845275">
                  <a:extLst>
                    <a:ext uri="{9D8B030D-6E8A-4147-A177-3AD203B41FA5}">
                      <a16:colId xmlns:a16="http://schemas.microsoft.com/office/drawing/2014/main" val="20000"/>
                    </a:ext>
                  </a:extLst>
                </a:gridCol>
                <a:gridCol w="5887325">
                  <a:extLst>
                    <a:ext uri="{9D8B030D-6E8A-4147-A177-3AD203B41FA5}">
                      <a16:colId xmlns:a16="http://schemas.microsoft.com/office/drawing/2014/main" val="20001"/>
                    </a:ext>
                  </a:extLst>
                </a:gridCol>
              </a:tblGrid>
              <a:tr h="487600">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124325">
                <a:tc>
                  <a:txBody>
                    <a:bodyPr/>
                    <a:lstStyle/>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latin typeface="Arial"/>
                          <a:ea typeface="Arial"/>
                          <a:cs typeface="Arial"/>
                          <a:sym typeface="Arial"/>
                        </a:rPr>
                        <a:t>В дыхательных путях видна кровь, выделения, рвота, запавший язык, инородное тело</a:t>
                      </a:r>
                      <a:endParaRPr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latin typeface="Arial"/>
                          <a:ea typeface="Arial"/>
                          <a:cs typeface="Arial"/>
                          <a:sym typeface="Arial"/>
                        </a:rPr>
                        <a:t>Изменение голоса</a:t>
                      </a:r>
                      <a:endParaRPr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latin typeface="Arial"/>
                          <a:ea typeface="Arial"/>
                          <a:cs typeface="Arial"/>
                          <a:sym typeface="Arial"/>
                        </a:rPr>
                        <a:t>Аномальные звуки в дыхательных путях (стридор, храп, бульканье)</a:t>
                      </a:r>
                      <a:endParaRPr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latin typeface="Arial"/>
                          <a:ea typeface="Arial"/>
                          <a:cs typeface="Arial"/>
                          <a:sym typeface="Arial"/>
                        </a:rPr>
                        <a:t>Гематома в области шеи</a:t>
                      </a:r>
                      <a:endParaRPr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latin typeface="Arial"/>
                          <a:ea typeface="Arial"/>
                          <a:cs typeface="Arial"/>
                          <a:sym typeface="Arial"/>
                        </a:rPr>
                        <a:t>Ожоги головы и шеи </a:t>
                      </a:r>
                      <a:endParaRPr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latin typeface="Arial"/>
                          <a:ea typeface="Arial"/>
                          <a:cs typeface="Arial"/>
                          <a:sym typeface="Arial"/>
                        </a:rPr>
                        <a:t>Изменение психического статуса</a:t>
                      </a:r>
                      <a:endParaRPr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latin typeface="Arial"/>
                          <a:ea typeface="Arial"/>
                          <a:cs typeface="Arial"/>
                          <a:sym typeface="Arial"/>
                        </a:rPr>
                        <a:t>Недостаточная экскурсия грудной клетки</a:t>
                      </a:r>
                      <a:endParaRPr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latin typeface="Arial"/>
                          <a:ea typeface="Arial"/>
                          <a:cs typeface="Arial"/>
                          <a:sym typeface="Arial"/>
                        </a:rPr>
                        <a:t>Травмы, вызывающие отёк дыхательных путей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Следите за пациентами с изменениями на предмет возможной обструкции. </a:t>
                      </a:r>
                      <a:endParaRPr dirty="0"/>
                    </a:p>
                    <a:p>
                      <a:pPr marL="800100" marR="0" lvl="1" indent="-342900" algn="l" rtl="0">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При необходимости проведите АСПИРАЦИЮ дыхательных путей.</a:t>
                      </a:r>
                      <a:endParaRPr dirty="0"/>
                    </a:p>
                    <a:p>
                      <a:pPr marL="457200" marR="0" lvl="1" indent="0" algn="l" rtl="0">
                        <a:spcBef>
                          <a:spcPts val="0"/>
                        </a:spcBef>
                        <a:spcAft>
                          <a:spcPts val="0"/>
                        </a:spcAft>
                        <a:buClr>
                          <a:schemeClr val="dk1"/>
                        </a:buClr>
                        <a:buSzPts val="2000"/>
                        <a:buFont typeface="Calibri"/>
                        <a:buNone/>
                      </a:pPr>
                      <a:endParaRPr sz="2000" u="none" strike="noStrike" cap="none" dirty="0">
                        <a:solidFill>
                          <a:schemeClr val="dk1"/>
                        </a:solidFill>
                        <a:latin typeface="Arial"/>
                        <a:ea typeface="Arial"/>
                        <a:cs typeface="Arial"/>
                        <a:sym typeface="Arial"/>
                      </a:endParaRPr>
                    </a:p>
                    <a:p>
                      <a:pPr marL="457200" marR="0" lvl="1" indent="0" algn="l" rtl="0">
                        <a:spcBef>
                          <a:spcPts val="0"/>
                        </a:spcBef>
                        <a:spcAft>
                          <a:spcPts val="0"/>
                        </a:spcAft>
                        <a:buClr>
                          <a:schemeClr val="dk1"/>
                        </a:buClr>
                        <a:buSzPts val="2000"/>
                        <a:buFont typeface="Calibri"/>
                        <a:buNone/>
                      </a:pPr>
                      <a:endParaRPr sz="2000" u="none" strike="noStrike" cap="none" dirty="0">
                        <a:solidFill>
                          <a:schemeClr val="dk1"/>
                        </a:solidFill>
                        <a:latin typeface="Arial"/>
                        <a:ea typeface="Arial"/>
                        <a:cs typeface="Arial"/>
                        <a:sym typeface="Arial"/>
                      </a:endParaRPr>
                    </a:p>
                    <a:p>
                      <a:pPr marL="457200" marR="0" lvl="1" indent="0" algn="l" rtl="0">
                        <a:spcBef>
                          <a:spcPts val="0"/>
                        </a:spcBef>
                        <a:spcAft>
                          <a:spcPts val="0"/>
                        </a:spcAft>
                        <a:buClr>
                          <a:schemeClr val="dk1"/>
                        </a:buClr>
                        <a:buSzPts val="2000"/>
                        <a:buFont typeface="Calibri"/>
                        <a:buNone/>
                      </a:pPr>
                      <a:endParaRPr sz="2000" u="none" strike="noStrike" cap="none"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Откройте дыхательные пути с помощью ВЫДВИЖЕНИЯ ЧЕЛЮСТИ.</a:t>
                      </a:r>
                      <a:endParaRPr dirty="0"/>
                    </a:p>
                    <a:p>
                      <a:pPr marL="342900" marR="0" lvl="0" indent="-342900" algn="l" rtl="0">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Обеспечьте ИММОБИЛИЗАЦИЮ ШЕЙНОГО ОТДЕЛА ПОЗВОНОЧНИКА.</a:t>
                      </a:r>
                      <a:endParaRPr dirty="0"/>
                    </a:p>
                    <a:p>
                      <a:pPr marL="342900" marR="0" lvl="0" indent="-342900" algn="l" rtl="0">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Планируйте немедленную ПЕРЕДАЧУ / ПЕРЕВОД пациента для расширенного обеспечения проходимости дыхательных путей.</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74" name="Google Shape;474;p21"/>
          <p:cNvPicPr preferRelativeResize="0"/>
          <p:nvPr/>
        </p:nvPicPr>
        <p:blipFill rotWithShape="1">
          <a:blip r:embed="rId3">
            <a:alphaModFix/>
          </a:blip>
          <a:srcRect/>
          <a:stretch/>
        </p:blipFill>
        <p:spPr>
          <a:xfrm>
            <a:off x="10319884" y="3335482"/>
            <a:ext cx="1639486" cy="813924"/>
          </a:xfrm>
          <a:prstGeom prst="rect">
            <a:avLst/>
          </a:prstGeom>
          <a:noFill/>
          <a:ln>
            <a:noFill/>
          </a:ln>
        </p:spPr>
      </p:pic>
      <p:sp>
        <p:nvSpPr>
          <p:cNvPr id="475" name="Google Shape;475;p21"/>
          <p:cNvSpPr txBox="1"/>
          <p:nvPr/>
        </p:nvSpPr>
        <p:spPr>
          <a:xfrm>
            <a:off x="10198816" y="409417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476" name="Google Shape;476;p21" descr="Icon&#10;&#10;Description automatically generated"/>
          <p:cNvPicPr preferRelativeResize="0"/>
          <p:nvPr/>
        </p:nvPicPr>
        <p:blipFill rotWithShape="1">
          <a:blip r:embed="rId4">
            <a:alphaModFix/>
          </a:blip>
          <a:srcRect/>
          <a:stretch/>
        </p:blipFill>
        <p:spPr>
          <a:xfrm>
            <a:off x="10512219" y="119216"/>
            <a:ext cx="1583609" cy="85540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2"/>
          <p:cNvSpPr txBox="1">
            <a:spLocks noGrp="1"/>
          </p:cNvSpPr>
          <p:nvPr>
            <p:ph type="body" idx="1"/>
          </p:nvPr>
        </p:nvSpPr>
        <p:spPr>
          <a:xfrm>
            <a:off x="413215" y="1800664"/>
            <a:ext cx="11099912" cy="2654964"/>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Травмы головы и шеи могут привести к обструкции дыхательных путей кровью, выделениями, рвотой, инородным телом или из-за отёка. </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Проникающие ранения шеи могут привести к образованию обширных гематом.</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Ингаляционные ожоговые травмы могут вызвать отёк дыхательных путей.</a:t>
            </a:r>
            <a:endParaRPr dirty="0"/>
          </a:p>
        </p:txBody>
      </p:sp>
      <p:sp>
        <p:nvSpPr>
          <p:cNvPr id="483" name="Google Shape;483;p22"/>
          <p:cNvSpPr txBox="1">
            <a:spLocks noGrp="1"/>
          </p:cNvSpPr>
          <p:nvPr>
            <p:ph type="title"/>
          </p:nvPr>
        </p:nvSpPr>
        <p:spPr>
          <a:xfrm>
            <a:off x="256750" y="189068"/>
            <a:ext cx="1032256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100000"/>
              <a:buFont typeface="Arial"/>
              <a:buNone/>
            </a:pPr>
            <a:r>
              <a:rPr lang="ru-RU" sz="4000">
                <a:solidFill>
                  <a:srgbClr val="1F3864"/>
                </a:solidFill>
              </a:rPr>
              <a:t>Критические состояния, связанные с проходимостью </a:t>
            </a:r>
            <a:r>
              <a:rPr lang="ru-RU" sz="4000" u="sng">
                <a:solidFill>
                  <a:srgbClr val="1F3864"/>
                </a:solidFill>
              </a:rPr>
              <a:t>ДЫХАТЕЛЬНЫХ ПУТЕЙ</a:t>
            </a:r>
            <a:r>
              <a:rPr lang="ru-RU" sz="4000">
                <a:solidFill>
                  <a:srgbClr val="1F3864"/>
                </a:solidFill>
              </a:rPr>
              <a:t>: Обструкция дыхательных путей</a:t>
            </a:r>
            <a:endParaRPr/>
          </a:p>
        </p:txBody>
      </p:sp>
      <p:sp>
        <p:nvSpPr>
          <p:cNvPr id="484" name="Google Shape;484;p22"/>
          <p:cNvSpPr/>
          <p:nvPr/>
        </p:nvSpPr>
        <p:spPr>
          <a:xfrm>
            <a:off x="426720" y="5568762"/>
            <a:ext cx="18473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485" name="Google Shape;485;p22"/>
          <p:cNvSpPr/>
          <p:nvPr/>
        </p:nvSpPr>
        <p:spPr>
          <a:xfrm>
            <a:off x="426720" y="5948503"/>
            <a:ext cx="18473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486" name="Google Shape;486;p22"/>
          <p:cNvSpPr/>
          <p:nvPr/>
        </p:nvSpPr>
        <p:spPr>
          <a:xfrm>
            <a:off x="426720" y="6328243"/>
            <a:ext cx="18473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487" name="Google Shape;487;p22"/>
          <p:cNvPicPr preferRelativeResize="0"/>
          <p:nvPr/>
        </p:nvPicPr>
        <p:blipFill rotWithShape="1">
          <a:blip r:embed="rId3">
            <a:alphaModFix/>
          </a:blip>
          <a:srcRect t="21294"/>
          <a:stretch/>
        </p:blipFill>
        <p:spPr>
          <a:xfrm>
            <a:off x="7154338" y="4333009"/>
            <a:ext cx="3774478" cy="2069397"/>
          </a:xfrm>
          <a:prstGeom prst="rect">
            <a:avLst/>
          </a:prstGeom>
          <a:noFill/>
          <a:ln>
            <a:noFill/>
          </a:ln>
        </p:spPr>
      </p:pic>
      <p:pic>
        <p:nvPicPr>
          <p:cNvPr id="488" name="Google Shape;488;p22"/>
          <p:cNvPicPr preferRelativeResize="0"/>
          <p:nvPr/>
        </p:nvPicPr>
        <p:blipFill rotWithShape="1">
          <a:blip r:embed="rId4">
            <a:alphaModFix/>
          </a:blip>
          <a:srcRect/>
          <a:stretch/>
        </p:blipFill>
        <p:spPr>
          <a:xfrm>
            <a:off x="611451" y="4500528"/>
            <a:ext cx="2743200" cy="1913562"/>
          </a:xfrm>
          <a:prstGeom prst="rect">
            <a:avLst/>
          </a:prstGeom>
          <a:noFill/>
          <a:ln>
            <a:noFill/>
          </a:ln>
        </p:spPr>
      </p:pic>
      <p:sp>
        <p:nvSpPr>
          <p:cNvPr id="489" name="Google Shape;489;p22"/>
          <p:cNvSpPr txBox="1"/>
          <p:nvPr/>
        </p:nvSpPr>
        <p:spPr>
          <a:xfrm>
            <a:off x="9445597" y="640732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490" name="Google Shape;490;p22"/>
          <p:cNvSpPr txBox="1"/>
          <p:nvPr/>
        </p:nvSpPr>
        <p:spPr>
          <a:xfrm>
            <a:off x="1859972" y="639586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491" name="Google Shape;491;p22" descr="Icon&#10;&#10;Description automatically generated"/>
          <p:cNvPicPr preferRelativeResize="0"/>
          <p:nvPr/>
        </p:nvPicPr>
        <p:blipFill rotWithShape="1">
          <a:blip r:embed="rId5">
            <a:alphaModFix/>
          </a:blip>
          <a:srcRect/>
          <a:stretch/>
        </p:blipFill>
        <p:spPr>
          <a:xfrm>
            <a:off x="10407752" y="242119"/>
            <a:ext cx="1663496" cy="8922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3"/>
          <p:cNvSpPr txBox="1">
            <a:spLocks noGrp="1"/>
          </p:cNvSpPr>
          <p:nvPr>
            <p:ph type="title"/>
          </p:nvPr>
        </p:nvSpPr>
        <p:spPr>
          <a:xfrm>
            <a:off x="203031" y="122830"/>
            <a:ext cx="1024117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400"/>
              <a:buFont typeface="Arial"/>
              <a:buNone/>
            </a:pPr>
            <a:r>
              <a:rPr lang="ru-RU" sz="3400">
                <a:solidFill>
                  <a:srgbClr val="1F3864"/>
                </a:solidFill>
                <a:latin typeface="Arial"/>
                <a:ea typeface="Arial"/>
                <a:cs typeface="Arial"/>
                <a:sym typeface="Arial"/>
              </a:rPr>
              <a:t>Критические состояния, связанные с </a:t>
            </a:r>
            <a:r>
              <a:rPr lang="ru-RU" sz="3400" u="sng">
                <a:solidFill>
                  <a:srgbClr val="1F3864"/>
                </a:solidFill>
                <a:latin typeface="Arial"/>
                <a:ea typeface="Arial"/>
                <a:cs typeface="Arial"/>
                <a:sym typeface="Arial"/>
              </a:rPr>
              <a:t>ДЫХАНИЕМ</a:t>
            </a:r>
            <a:r>
              <a:rPr lang="ru-RU" sz="3400">
                <a:solidFill>
                  <a:srgbClr val="1F3864"/>
                </a:solidFill>
                <a:latin typeface="Arial"/>
                <a:ea typeface="Arial"/>
                <a:cs typeface="Arial"/>
                <a:sym typeface="Arial"/>
              </a:rPr>
              <a:t>: напряженный пневмоторакс </a:t>
            </a:r>
            <a:endParaRPr/>
          </a:p>
        </p:txBody>
      </p:sp>
      <p:graphicFrame>
        <p:nvGraphicFramePr>
          <p:cNvPr id="498" name="Google Shape;498;p23"/>
          <p:cNvGraphicFramePr/>
          <p:nvPr>
            <p:extLst>
              <p:ext uri="{D42A27DB-BD31-4B8C-83A1-F6EECF244321}">
                <p14:modId xmlns:p14="http://schemas.microsoft.com/office/powerpoint/2010/main" val="145632170"/>
              </p:ext>
            </p:extLst>
          </p:nvPr>
        </p:nvGraphicFramePr>
        <p:xfrm>
          <a:off x="313765" y="1471706"/>
          <a:ext cx="11592550" cy="4681335"/>
        </p:xfrm>
        <a:graphic>
          <a:graphicData uri="http://schemas.openxmlformats.org/drawingml/2006/table">
            <a:tbl>
              <a:tblPr firstRow="1" bandRow="1">
                <a:noFill/>
                <a:tableStyleId>{AED96155-EAA6-40DB-ADCB-F1211CBE9A47}</a:tableStyleId>
              </a:tblPr>
              <a:tblGrid>
                <a:gridCol w="5775500">
                  <a:extLst>
                    <a:ext uri="{9D8B030D-6E8A-4147-A177-3AD203B41FA5}">
                      <a16:colId xmlns:a16="http://schemas.microsoft.com/office/drawing/2014/main" val="20000"/>
                    </a:ext>
                  </a:extLst>
                </a:gridCol>
                <a:gridCol w="5817050">
                  <a:extLst>
                    <a:ext uri="{9D8B030D-6E8A-4147-A177-3AD203B41FA5}">
                      <a16:colId xmlns:a16="http://schemas.microsoft.com/office/drawing/2014/main" val="20001"/>
                    </a:ext>
                  </a:extLst>
                </a:gridCol>
              </a:tblGrid>
              <a:tr h="566525">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75525">
                <a:tc>
                  <a:txBody>
                    <a:bodyPr/>
                    <a:lstStyle/>
                    <a:p>
                      <a:pPr marL="0" marR="0" lvl="0" indent="0" algn="l" rtl="0">
                        <a:lnSpc>
                          <a:spcPct val="100000"/>
                        </a:lnSpc>
                        <a:spcBef>
                          <a:spcPts val="0"/>
                        </a:spcBef>
                        <a:spcAft>
                          <a:spcPts val="0"/>
                        </a:spcAft>
                        <a:buClr>
                          <a:schemeClr val="accent2"/>
                        </a:buClr>
                        <a:buSzPts val="2400"/>
                        <a:buFont typeface="Arial"/>
                        <a:buNone/>
                      </a:pPr>
                      <a:r>
                        <a:rPr lang="ru-RU" sz="2400" i="1" u="none" strike="noStrike" cap="none" dirty="0">
                          <a:solidFill>
                            <a:schemeClr val="accent2"/>
                          </a:solidFill>
                          <a:latin typeface="Arial"/>
                          <a:ea typeface="Arial"/>
                          <a:cs typeface="Arial"/>
                          <a:sym typeface="Arial"/>
                        </a:rPr>
                        <a:t>Гипотензия</a:t>
                      </a:r>
                      <a:r>
                        <a:rPr lang="ru-RU" sz="2400" u="none" strike="noStrike" cap="none" dirty="0">
                          <a:solidFill>
                            <a:schemeClr val="dk1"/>
                          </a:solidFill>
                          <a:latin typeface="Arial"/>
                          <a:ea typeface="Arial"/>
                          <a:cs typeface="Arial"/>
                          <a:sym typeface="Arial"/>
                        </a:rPr>
                        <a:t> </a:t>
                      </a:r>
                      <a:r>
                        <a:rPr lang="ru-RU" sz="2400" b="1" u="sng" strike="noStrike" cap="none" dirty="0">
                          <a:latin typeface="Arial"/>
                          <a:ea typeface="Arial"/>
                          <a:cs typeface="Arial"/>
                          <a:sym typeface="Arial"/>
                        </a:rPr>
                        <a:t>с</a:t>
                      </a:r>
                      <a:r>
                        <a:rPr lang="ru-RU" sz="2400" u="none" strike="noStrike" cap="none" dirty="0">
                          <a:latin typeface="Arial"/>
                          <a:ea typeface="Arial"/>
                          <a:cs typeface="Arial"/>
                          <a:sym typeface="Arial"/>
                        </a:rPr>
                        <a:t> затруднённым дыханием</a:t>
                      </a:r>
                      <a:r>
                        <a:rPr lang="ru-RU" sz="2400" i="1" u="none" strike="noStrike" cap="none" dirty="0">
                          <a:latin typeface="Arial"/>
                          <a:ea typeface="Arial"/>
                          <a:cs typeface="Arial"/>
                          <a:sym typeface="Arial"/>
                        </a:rPr>
                        <a:t> </a:t>
                      </a:r>
                      <a:r>
                        <a:rPr lang="ru-RU" sz="2400" i="0" u="none" strike="noStrike" cap="none" dirty="0">
                          <a:solidFill>
                            <a:schemeClr val="dk1"/>
                          </a:solidFill>
                          <a:latin typeface="Arial"/>
                          <a:ea typeface="Arial"/>
                          <a:cs typeface="Arial"/>
                          <a:sym typeface="Arial"/>
                        </a:rPr>
                        <a:t>и любым из следующих признаков:</a:t>
                      </a:r>
                      <a:endParaRPr dirty="0"/>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dirty="0">
                          <a:solidFill>
                            <a:schemeClr val="dk1"/>
                          </a:solidFill>
                          <a:latin typeface="Arial"/>
                          <a:ea typeface="Arial"/>
                          <a:cs typeface="Arial"/>
                          <a:sym typeface="Arial"/>
                        </a:rPr>
                        <a:t>Вздутые вены шеи</a:t>
                      </a:r>
                      <a:endParaRPr dirty="0"/>
                    </a:p>
                    <a:p>
                      <a:pPr marL="457200" marR="0" lvl="0" indent="-457200" algn="l" rtl="0">
                        <a:lnSpc>
                          <a:spcPct val="100000"/>
                        </a:lnSpc>
                        <a:spcBef>
                          <a:spcPts val="0"/>
                        </a:spcBef>
                        <a:spcAft>
                          <a:spcPts val="0"/>
                        </a:spcAft>
                        <a:buClr>
                          <a:schemeClr val="accent2"/>
                        </a:buClr>
                        <a:buSzPts val="2400"/>
                        <a:buFont typeface="Arial"/>
                        <a:buChar char="•"/>
                      </a:pPr>
                      <a:r>
                        <a:rPr lang="ru-RU" sz="2400" i="0" u="none" strike="noStrike" cap="none" dirty="0">
                          <a:solidFill>
                            <a:schemeClr val="accent2"/>
                          </a:solidFill>
                          <a:latin typeface="Arial"/>
                          <a:ea typeface="Arial"/>
                          <a:cs typeface="Arial"/>
                          <a:sym typeface="Arial"/>
                        </a:rPr>
                        <a:t>Отсутствие дыхательных шумов </a:t>
                      </a:r>
                      <a:r>
                        <a:rPr lang="ru-RU" sz="2400" i="0" u="none" strike="noStrike" cap="none" dirty="0">
                          <a:solidFill>
                            <a:schemeClr val="dk1"/>
                          </a:solidFill>
                          <a:latin typeface="Arial"/>
                          <a:ea typeface="Arial"/>
                          <a:cs typeface="Arial"/>
                          <a:sym typeface="Arial"/>
                        </a:rPr>
                        <a:t>на пораженной стороне</a:t>
                      </a:r>
                      <a:endParaRPr dirty="0"/>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dirty="0" err="1">
                          <a:solidFill>
                            <a:schemeClr val="dk1"/>
                          </a:solidFill>
                          <a:latin typeface="Arial"/>
                          <a:ea typeface="Arial"/>
                          <a:cs typeface="Arial"/>
                          <a:sym typeface="Arial"/>
                        </a:rPr>
                        <a:t>Гиперрезонанс</a:t>
                      </a:r>
                      <a:r>
                        <a:rPr lang="ru-RU" sz="2400" i="0" u="none" strike="noStrike" cap="none" dirty="0">
                          <a:solidFill>
                            <a:schemeClr val="dk1"/>
                          </a:solidFill>
                          <a:latin typeface="Arial"/>
                          <a:ea typeface="Arial"/>
                          <a:cs typeface="Arial"/>
                          <a:sym typeface="Arial"/>
                        </a:rPr>
                        <a:t> при перкуссии пораженной стороны</a:t>
                      </a:r>
                      <a:endParaRPr dirty="0"/>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dirty="0">
                          <a:solidFill>
                            <a:schemeClr val="dk1"/>
                          </a:solidFill>
                          <a:latin typeface="Arial"/>
                          <a:ea typeface="Arial"/>
                          <a:cs typeface="Arial"/>
                          <a:sym typeface="Arial"/>
                        </a:rPr>
                        <a:t>Возможно смещение трахеи в сторону от пораженной стороны</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rgbClr val="0C0C0C"/>
                        </a:buClr>
                        <a:buSzPts val="2400"/>
                        <a:buFont typeface="Arial"/>
                        <a:buChar char="•"/>
                      </a:pPr>
                      <a:r>
                        <a:rPr lang="ru-RU" sz="2400" u="none" strike="noStrike" cap="none" dirty="0">
                          <a:solidFill>
                            <a:srgbClr val="0C0C0C"/>
                          </a:solidFill>
                          <a:latin typeface="Arial"/>
                          <a:ea typeface="Arial"/>
                          <a:cs typeface="Arial"/>
                          <a:sym typeface="Arial"/>
                        </a:rPr>
                        <a:t>Выполните ИГОЛЬЧАТУЮ ДЕКОМПРЕССИЮ, дайте КИСЛОРОД, проведите ИНФУЗИОННУЮ ТЕРАПИЮ.</a:t>
                      </a:r>
                      <a:endParaRPr dirty="0"/>
                    </a:p>
                    <a:p>
                      <a:pPr marL="342900" marR="0" lvl="0" indent="-342900" algn="l" rtl="0">
                        <a:lnSpc>
                          <a:spcPct val="100000"/>
                        </a:lnSpc>
                        <a:spcBef>
                          <a:spcPts val="0"/>
                        </a:spcBef>
                        <a:spcAft>
                          <a:spcPts val="0"/>
                        </a:spcAft>
                        <a:buClr>
                          <a:srgbClr val="0C0C0C"/>
                        </a:buClr>
                        <a:buSzPts val="2400"/>
                        <a:buFont typeface="Arial"/>
                        <a:buChar char="•"/>
                      </a:pPr>
                      <a:r>
                        <a:rPr lang="ru-RU" sz="2400" u="none" strike="noStrike" cap="none" dirty="0">
                          <a:solidFill>
                            <a:srgbClr val="0C0C0C"/>
                          </a:solidFill>
                          <a:latin typeface="Arial"/>
                          <a:ea typeface="Arial"/>
                          <a:cs typeface="Arial"/>
                          <a:sym typeface="Arial"/>
                        </a:rPr>
                        <a:t>Запланируйте ПЕРЕДАЧУ / ПЕРЕВОД пациента.</a:t>
                      </a:r>
                      <a:endParaRPr dirty="0"/>
                    </a:p>
                    <a:p>
                      <a:pPr marL="800100" marR="0" lvl="1" indent="-342900" algn="l" rtl="0">
                        <a:lnSpc>
                          <a:spcPct val="100000"/>
                        </a:lnSpc>
                        <a:spcBef>
                          <a:spcPts val="0"/>
                        </a:spcBef>
                        <a:spcAft>
                          <a:spcPts val="0"/>
                        </a:spcAft>
                        <a:buClr>
                          <a:srgbClr val="0C0C0C"/>
                        </a:buClr>
                        <a:buSzPts val="2400"/>
                        <a:buFont typeface="Arial"/>
                        <a:buChar char="•"/>
                      </a:pPr>
                      <a:r>
                        <a:rPr lang="ru-RU" sz="2400" u="none" strike="noStrike" cap="none" dirty="0">
                          <a:solidFill>
                            <a:srgbClr val="0C0C0C"/>
                          </a:solidFill>
                          <a:latin typeface="Arial"/>
                          <a:ea typeface="Arial"/>
                          <a:cs typeface="Arial"/>
                          <a:sym typeface="Arial"/>
                        </a:rPr>
                        <a:t>Организуйте срочную постановку плеврального дренажа.</a:t>
                      </a:r>
                      <a:endParaRPr dirty="0"/>
                    </a:p>
                    <a:p>
                      <a:pPr marL="342900" marR="0" lvl="0" indent="-190500" algn="l" rtl="0">
                        <a:spcBef>
                          <a:spcPts val="0"/>
                        </a:spcBef>
                        <a:spcAft>
                          <a:spcPts val="0"/>
                        </a:spcAft>
                        <a:buClr>
                          <a:schemeClr val="dk1"/>
                        </a:buClr>
                        <a:buSzPts val="2400"/>
                        <a:buFont typeface="Arial"/>
                        <a:buNone/>
                      </a:pPr>
                      <a:endParaRPr sz="2400" u="none" strike="noStrike" cap="none" dirty="0">
                        <a:solidFill>
                          <a:schemeClr val="dk1"/>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u="none" strike="noStrike" cap="none" dirty="0">
                        <a:solidFill>
                          <a:schemeClr val="dk1"/>
                        </a:solidFill>
                        <a:latin typeface="Arial"/>
                        <a:ea typeface="Arial"/>
                        <a:cs typeface="Arial"/>
                        <a:sym typeface="Arial"/>
                      </a:endParaRPr>
                    </a:p>
                    <a:p>
                      <a:pPr marL="457200" marR="0" lvl="1" indent="0" algn="l" rtl="0">
                        <a:spcBef>
                          <a:spcPts val="0"/>
                        </a:spcBef>
                        <a:spcAft>
                          <a:spcPts val="0"/>
                        </a:spcAft>
                        <a:buClr>
                          <a:schemeClr val="dk1"/>
                        </a:buClr>
                        <a:buSzPts val="2400"/>
                        <a:buFont typeface="Calibri"/>
                        <a:buNone/>
                      </a:pPr>
                      <a:endParaRPr sz="2400" u="none" strike="noStrike" cap="none" dirty="0">
                        <a:solidFill>
                          <a:srgbClr val="FF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99" name="Google Shape;499;p23" descr="A picture containing text, map&#10;&#10;Description automatically generated"/>
          <p:cNvPicPr preferRelativeResize="0"/>
          <p:nvPr/>
        </p:nvPicPr>
        <p:blipFill rotWithShape="1">
          <a:blip r:embed="rId3">
            <a:alphaModFix/>
          </a:blip>
          <a:srcRect/>
          <a:stretch/>
        </p:blipFill>
        <p:spPr>
          <a:xfrm>
            <a:off x="9352884" y="4786690"/>
            <a:ext cx="2342978" cy="1634381"/>
          </a:xfrm>
          <a:prstGeom prst="rect">
            <a:avLst/>
          </a:prstGeom>
          <a:noFill/>
          <a:ln>
            <a:noFill/>
          </a:ln>
        </p:spPr>
      </p:pic>
      <p:sp>
        <p:nvSpPr>
          <p:cNvPr id="500" name="Google Shape;500;p23"/>
          <p:cNvSpPr txBox="1"/>
          <p:nvPr/>
        </p:nvSpPr>
        <p:spPr>
          <a:xfrm>
            <a:off x="8471141" y="591474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501" name="Google Shape;501;p23"/>
          <p:cNvSpPr txBox="1"/>
          <p:nvPr/>
        </p:nvSpPr>
        <p:spPr>
          <a:xfrm>
            <a:off x="496138" y="6176354"/>
            <a:ext cx="107095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dirty="0">
                <a:solidFill>
                  <a:srgbClr val="203864"/>
                </a:solidFill>
                <a:latin typeface="Calibri"/>
                <a:ea typeface="Calibri"/>
                <a:cs typeface="Calibri"/>
                <a:sym typeface="Calibri"/>
              </a:rPr>
              <a:t>Любой пневмоторакс может стать напряженным пневмотораксом! </a:t>
            </a:r>
            <a:endParaRPr dirty="0"/>
          </a:p>
        </p:txBody>
      </p:sp>
      <p:pic>
        <p:nvPicPr>
          <p:cNvPr id="502" name="Google Shape;502;p23" descr="A picture containing logo&#10;&#10;Description automatically generated"/>
          <p:cNvPicPr preferRelativeResize="0"/>
          <p:nvPr/>
        </p:nvPicPr>
        <p:blipFill rotWithShape="1">
          <a:blip r:embed="rId4">
            <a:alphaModFix/>
          </a:blip>
          <a:srcRect/>
          <a:stretch/>
        </p:blipFill>
        <p:spPr>
          <a:xfrm>
            <a:off x="10349066" y="169146"/>
            <a:ext cx="1713271" cy="9521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4"/>
          <p:cNvSpPr txBox="1">
            <a:spLocks noGrp="1"/>
          </p:cNvSpPr>
          <p:nvPr>
            <p:ph type="title"/>
          </p:nvPr>
        </p:nvSpPr>
        <p:spPr>
          <a:xfrm>
            <a:off x="139281" y="78659"/>
            <a:ext cx="10540178"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ts val="3600"/>
              <a:buFont typeface="Arial"/>
              <a:buNone/>
            </a:pPr>
            <a:r>
              <a:rPr lang="ru-RU" sz="3600">
                <a:solidFill>
                  <a:srgbClr val="1F3864"/>
                </a:solidFill>
              </a:rPr>
              <a:t>Критические состояния, связанные с </a:t>
            </a:r>
            <a:r>
              <a:rPr lang="ru-RU" sz="3600" u="sng">
                <a:solidFill>
                  <a:srgbClr val="1F3864"/>
                </a:solidFill>
              </a:rPr>
              <a:t>ДЫХАНИЕМ</a:t>
            </a:r>
            <a:r>
              <a:rPr lang="ru-RU" sz="3600">
                <a:solidFill>
                  <a:srgbClr val="1F3864"/>
                </a:solidFill>
              </a:rPr>
              <a:t>: проникающая «сосущая» рана грудной стенки</a:t>
            </a:r>
            <a:endParaRPr/>
          </a:p>
        </p:txBody>
      </p:sp>
      <p:graphicFrame>
        <p:nvGraphicFramePr>
          <p:cNvPr id="509" name="Google Shape;509;p24"/>
          <p:cNvGraphicFramePr/>
          <p:nvPr>
            <p:extLst>
              <p:ext uri="{D42A27DB-BD31-4B8C-83A1-F6EECF244321}">
                <p14:modId xmlns:p14="http://schemas.microsoft.com/office/powerpoint/2010/main" val="2787911268"/>
              </p:ext>
            </p:extLst>
          </p:nvPr>
        </p:nvGraphicFramePr>
        <p:xfrm>
          <a:off x="243382" y="1477896"/>
          <a:ext cx="11659400" cy="4389140"/>
        </p:xfrm>
        <a:graphic>
          <a:graphicData uri="http://schemas.openxmlformats.org/drawingml/2006/table">
            <a:tbl>
              <a:tblPr firstRow="1" bandRow="1">
                <a:noFill/>
                <a:tableStyleId>{AED96155-EAA6-40DB-ADCB-F1211CBE9A47}</a:tableStyleId>
              </a:tblPr>
              <a:tblGrid>
                <a:gridCol w="5808800">
                  <a:extLst>
                    <a:ext uri="{9D8B030D-6E8A-4147-A177-3AD203B41FA5}">
                      <a16:colId xmlns:a16="http://schemas.microsoft.com/office/drawing/2014/main" val="20000"/>
                    </a:ext>
                  </a:extLst>
                </a:gridCol>
                <a:gridCol w="5850600">
                  <a:extLst>
                    <a:ext uri="{9D8B030D-6E8A-4147-A177-3AD203B41FA5}">
                      <a16:colId xmlns:a16="http://schemas.microsoft.com/office/drawing/2014/main" val="20001"/>
                    </a:ext>
                  </a:extLst>
                </a:gridCol>
              </a:tblGrid>
              <a:tr h="440625">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466175">
                <a:tc>
                  <a:txBody>
                    <a:bodyPr/>
                    <a:lstStyle/>
                    <a:p>
                      <a:pPr marL="342900" marR="0" lvl="0" indent="-3429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Открытая рана на стенке грудной клетки, через которую проходит воздух.</a:t>
                      </a:r>
                      <a:endParaRPr/>
                    </a:p>
                    <a:p>
                      <a:pPr marL="342900" marR="0" lvl="0" indent="-3429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Булькающие или сосущие звуки из грудной клетки</a:t>
                      </a:r>
                      <a:endParaRPr/>
                    </a:p>
                    <a:p>
                      <a:pPr marL="342900" marR="0" lvl="0" indent="-3429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Затрудненное дыхание</a:t>
                      </a:r>
                      <a:endParaRPr/>
                    </a:p>
                    <a:p>
                      <a:pPr marL="342900" marR="0" lvl="0" indent="-3429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Боль в груди</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400"/>
                        <a:buFont typeface="Arial"/>
                        <a:buChar char="•"/>
                      </a:pPr>
                      <a:r>
                        <a:rPr lang="ru-RU" sz="2400" u="none" strike="noStrike" cap="none" dirty="0">
                          <a:solidFill>
                            <a:schemeClr val="dk1"/>
                          </a:solidFill>
                          <a:latin typeface="Arial"/>
                          <a:ea typeface="Arial"/>
                          <a:cs typeface="Arial"/>
                          <a:sym typeface="Arial"/>
                        </a:rPr>
                        <a:t>Дайте КИСЛОРОД.</a:t>
                      </a:r>
                      <a:endParaRPr dirty="0"/>
                    </a:p>
                    <a:p>
                      <a:pPr marL="342900" marR="0" lvl="0" indent="-342900" algn="l" rtl="0">
                        <a:spcBef>
                          <a:spcPts val="0"/>
                        </a:spcBef>
                        <a:spcAft>
                          <a:spcPts val="0"/>
                        </a:spcAft>
                        <a:buClr>
                          <a:schemeClr val="dk1"/>
                        </a:buClr>
                        <a:buSzPts val="2400"/>
                        <a:buFont typeface="Arial"/>
                        <a:buChar char="•"/>
                      </a:pPr>
                      <a:r>
                        <a:rPr lang="ru-RU" sz="2400" u="none" strike="noStrike" cap="none" dirty="0">
                          <a:solidFill>
                            <a:schemeClr val="dk1"/>
                          </a:solidFill>
                          <a:latin typeface="Arial"/>
                          <a:ea typeface="Arial"/>
                          <a:cs typeface="Arial"/>
                          <a:sym typeface="Arial"/>
                        </a:rPr>
                        <a:t>Наложите ТРЕХСТОРОННЮЮ ПОВЯЗКУ:</a:t>
                      </a:r>
                      <a:endParaRPr dirty="0"/>
                    </a:p>
                    <a:p>
                      <a:pPr marL="800100" marR="0" lvl="1" indent="-342900" algn="l" rtl="0">
                        <a:spcBef>
                          <a:spcPts val="0"/>
                        </a:spcBef>
                        <a:spcAft>
                          <a:spcPts val="0"/>
                        </a:spcAft>
                        <a:buClr>
                          <a:schemeClr val="dk1"/>
                        </a:buClr>
                        <a:buSzPts val="2400"/>
                        <a:buFont typeface="Wingdings" panose="05000000000000000000" pitchFamily="2" charset="2"/>
                        <a:buChar char="ü"/>
                      </a:pPr>
                      <a:r>
                        <a:rPr lang="ru-RU" sz="2000" u="none" strike="noStrike" cap="none" dirty="0">
                          <a:solidFill>
                            <a:schemeClr val="dk1"/>
                          </a:solidFill>
                          <a:latin typeface="Arial"/>
                          <a:ea typeface="Arial"/>
                          <a:cs typeface="Arial"/>
                          <a:sym typeface="Arial"/>
                        </a:rPr>
                        <a:t>Постоянно наблюдайте за пациентом, чтобы предотвратить окклюзию повязки (напряженный пневмоторакс). </a:t>
                      </a:r>
                      <a:endParaRPr sz="1200" dirty="0"/>
                    </a:p>
                    <a:p>
                      <a:pPr marL="342900" marR="0" lvl="0" indent="-342900" algn="l" rtl="0">
                        <a:spcBef>
                          <a:spcPts val="0"/>
                        </a:spcBef>
                        <a:spcAft>
                          <a:spcPts val="0"/>
                        </a:spcAft>
                        <a:buClr>
                          <a:schemeClr val="dk1"/>
                        </a:buClr>
                        <a:buSzPts val="2400"/>
                        <a:buFont typeface="Arial"/>
                        <a:buChar char="•"/>
                      </a:pPr>
                      <a:r>
                        <a:rPr lang="ru-RU" sz="2400" u="none" strike="noStrike" cap="none" dirty="0">
                          <a:solidFill>
                            <a:schemeClr val="dk1"/>
                          </a:solidFill>
                          <a:latin typeface="Arial"/>
                          <a:ea typeface="Arial"/>
                          <a:cs typeface="Arial"/>
                          <a:sym typeface="Arial"/>
                        </a:rPr>
                        <a:t>Запланируйте срочную ПЕРЕДАЧУ / ПЕРЕВОД пациента для установки плевральной дренажной трубки.</a:t>
                      </a:r>
                      <a:endParaRPr dirty="0"/>
                    </a:p>
                    <a:p>
                      <a:pPr marL="800100" marR="0" lvl="1" indent="-190500" algn="l" rtl="0">
                        <a:spcBef>
                          <a:spcPts val="0"/>
                        </a:spcBef>
                        <a:spcAft>
                          <a:spcPts val="0"/>
                        </a:spcAft>
                        <a:buClr>
                          <a:schemeClr val="dk1"/>
                        </a:buClr>
                        <a:buSzPts val="2400"/>
                        <a:buFont typeface="Arial"/>
                        <a:buNone/>
                      </a:pPr>
                      <a:endParaRPr sz="2400" u="none" strike="noStrike" cap="none" dirty="0">
                        <a:solidFill>
                          <a:srgbClr val="FF0000"/>
                        </a:solidFill>
                        <a:latin typeface="Arial"/>
                        <a:ea typeface="Arial"/>
                        <a:cs typeface="Arial"/>
                        <a:sym typeface="Arial"/>
                      </a:endParaRPr>
                    </a:p>
                    <a:p>
                      <a:pPr marL="800100" marR="0" lvl="1" indent="-190500" algn="l" rtl="0">
                        <a:spcBef>
                          <a:spcPts val="0"/>
                        </a:spcBef>
                        <a:spcAft>
                          <a:spcPts val="0"/>
                        </a:spcAft>
                        <a:buClr>
                          <a:schemeClr val="dk1"/>
                        </a:buClr>
                        <a:buSzPts val="2400"/>
                        <a:buFont typeface="Arial"/>
                        <a:buNone/>
                      </a:pPr>
                      <a:endParaRPr sz="2400" u="none" strike="noStrike" cap="none" dirty="0">
                        <a:solidFill>
                          <a:srgbClr val="FF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10" name="Google Shape;510;p24" descr="A picture containing text, vector graphics&#10;&#10;Description automatically generated"/>
          <p:cNvPicPr preferRelativeResize="0"/>
          <p:nvPr/>
        </p:nvPicPr>
        <p:blipFill rotWithShape="1">
          <a:blip r:embed="rId3">
            <a:alphaModFix/>
          </a:blip>
          <a:srcRect/>
          <a:stretch/>
        </p:blipFill>
        <p:spPr>
          <a:xfrm>
            <a:off x="7663382" y="4761662"/>
            <a:ext cx="2548404" cy="1775611"/>
          </a:xfrm>
          <a:prstGeom prst="rect">
            <a:avLst/>
          </a:prstGeom>
          <a:noFill/>
          <a:ln>
            <a:noFill/>
          </a:ln>
        </p:spPr>
      </p:pic>
      <p:pic>
        <p:nvPicPr>
          <p:cNvPr id="511" name="Google Shape;511;p24"/>
          <p:cNvPicPr preferRelativeResize="0"/>
          <p:nvPr/>
        </p:nvPicPr>
        <p:blipFill rotWithShape="1">
          <a:blip r:embed="rId4">
            <a:alphaModFix/>
          </a:blip>
          <a:srcRect/>
          <a:stretch/>
        </p:blipFill>
        <p:spPr>
          <a:xfrm>
            <a:off x="2869830" y="4168630"/>
            <a:ext cx="2554133" cy="1781339"/>
          </a:xfrm>
          <a:prstGeom prst="rect">
            <a:avLst/>
          </a:prstGeom>
          <a:noFill/>
          <a:ln>
            <a:noFill/>
          </a:ln>
        </p:spPr>
      </p:pic>
      <p:sp>
        <p:nvSpPr>
          <p:cNvPr id="512" name="Google Shape;512;p24"/>
          <p:cNvSpPr txBox="1"/>
          <p:nvPr/>
        </p:nvSpPr>
        <p:spPr>
          <a:xfrm>
            <a:off x="3624232" y="583819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
        <p:nvSpPr>
          <p:cNvPr id="513" name="Google Shape;513;p24"/>
          <p:cNvSpPr txBox="1"/>
          <p:nvPr/>
        </p:nvSpPr>
        <p:spPr>
          <a:xfrm>
            <a:off x="8754294" y="633258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514" name="Google Shape;514;p24" descr="A picture containing logo&#10;&#10;Description automatically generated"/>
          <p:cNvPicPr preferRelativeResize="0"/>
          <p:nvPr/>
        </p:nvPicPr>
        <p:blipFill rotWithShape="1">
          <a:blip r:embed="rId5">
            <a:alphaModFix/>
          </a:blip>
          <a:srcRect/>
          <a:stretch/>
        </p:blipFill>
        <p:spPr>
          <a:xfrm>
            <a:off x="10465825" y="242888"/>
            <a:ext cx="1645675" cy="91532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25" descr="A picture containing text, vector graphics&#10;&#10;Description automatically generated"/>
          <p:cNvPicPr preferRelativeResize="0"/>
          <p:nvPr/>
        </p:nvPicPr>
        <p:blipFill rotWithShape="1">
          <a:blip r:embed="rId3">
            <a:alphaModFix/>
          </a:blip>
          <a:srcRect/>
          <a:stretch/>
        </p:blipFill>
        <p:spPr>
          <a:xfrm>
            <a:off x="7534563" y="3707011"/>
            <a:ext cx="3573605" cy="2499656"/>
          </a:xfrm>
          <a:prstGeom prst="rect">
            <a:avLst/>
          </a:prstGeom>
          <a:noFill/>
          <a:ln>
            <a:noFill/>
          </a:ln>
        </p:spPr>
      </p:pic>
      <p:sp>
        <p:nvSpPr>
          <p:cNvPr id="521" name="Google Shape;521;p25"/>
          <p:cNvSpPr txBox="1">
            <a:spLocks noGrp="1"/>
          </p:cNvSpPr>
          <p:nvPr>
            <p:ph type="title"/>
          </p:nvPr>
        </p:nvSpPr>
        <p:spPr>
          <a:xfrm>
            <a:off x="379053" y="37769"/>
            <a:ext cx="105401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dirty="0">
                <a:solidFill>
                  <a:srgbClr val="1F3864"/>
                </a:solidFill>
              </a:rPr>
              <a:t>Критические состояния, связанные с </a:t>
            </a:r>
            <a:r>
              <a:rPr lang="ru-RU" sz="3600" u="sng" dirty="0">
                <a:solidFill>
                  <a:srgbClr val="1F3864"/>
                </a:solidFill>
              </a:rPr>
              <a:t>ДЫХАНИЕМ</a:t>
            </a:r>
            <a:r>
              <a:rPr lang="ru-RU" sz="3600" dirty="0">
                <a:solidFill>
                  <a:srgbClr val="1F3864"/>
                </a:solidFill>
              </a:rPr>
              <a:t>: флотация грудной клетки</a:t>
            </a:r>
            <a:endParaRPr dirty="0"/>
          </a:p>
        </p:txBody>
      </p:sp>
      <p:sp>
        <p:nvSpPr>
          <p:cNvPr id="522" name="Google Shape;522;p25"/>
          <p:cNvSpPr/>
          <p:nvPr/>
        </p:nvSpPr>
        <p:spPr>
          <a:xfrm>
            <a:off x="127203" y="1531583"/>
            <a:ext cx="11765280" cy="3139281"/>
          </a:xfrm>
          <a:prstGeom prst="rect">
            <a:avLst/>
          </a:prstGeom>
          <a:noFill/>
          <a:ln>
            <a:noFill/>
          </a:ln>
        </p:spPr>
        <p:txBody>
          <a:bodyPr spcFirstLastPara="1" wrap="square" lIns="91425" tIns="45700" rIns="91425" bIns="45700" anchor="ctr" anchorCtr="0">
            <a:spAutoFit/>
          </a:bodyPr>
          <a:lstStyle/>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Флотация сегментов грудной клетки возникает, когда </a:t>
            </a:r>
            <a:r>
              <a:rPr lang="ru-RU" sz="2200" dirty="0">
                <a:solidFill>
                  <a:schemeClr val="accent2"/>
                </a:solidFill>
                <a:latin typeface="Arial"/>
                <a:ea typeface="Arial"/>
                <a:cs typeface="Arial"/>
                <a:sym typeface="Arial"/>
              </a:rPr>
              <a:t>ребра сломаны в нескольких местах</a:t>
            </a:r>
            <a:r>
              <a:rPr lang="ru-RU" sz="2200" dirty="0">
                <a:solidFill>
                  <a:schemeClr val="accent2"/>
                </a:solidFill>
              </a:rPr>
              <a:t>:</a:t>
            </a:r>
            <a:endParaRPr dirty="0"/>
          </a:p>
          <a:p>
            <a:pPr marL="800100" marR="0" lvl="1" indent="-342900" algn="l" rtl="0">
              <a:spcBef>
                <a:spcPts val="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Не менее трех ребер, расположенных рядом друг с другом, каждое из которых сломано в двух или более местах</a:t>
            </a:r>
            <a:endParaRPr dirty="0"/>
          </a:p>
          <a:p>
            <a:pPr marL="0" marR="0" lvl="0" indent="0" algn="l" rtl="0">
              <a:spcBef>
                <a:spcPts val="0"/>
              </a:spcBef>
              <a:spcAft>
                <a:spcPts val="0"/>
              </a:spcAft>
              <a:buNone/>
            </a:pPr>
            <a:endParaRPr sz="22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Свободный сегмент аномально смещается при дыхании и не дает легким расширяться.</a:t>
            </a:r>
            <a:endParaRPr dirty="0"/>
          </a:p>
          <a:p>
            <a:pPr marL="0" marR="0" lvl="0" indent="0" algn="l" rtl="0">
              <a:spcBef>
                <a:spcPts val="0"/>
              </a:spcBef>
              <a:spcAft>
                <a:spcPts val="0"/>
              </a:spcAft>
              <a:buNone/>
            </a:pPr>
            <a:endParaRPr sz="22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Вероятно повреждение нижележащей легочной ткани</a:t>
            </a:r>
            <a:endParaRPr dirty="0"/>
          </a:p>
        </p:txBody>
      </p:sp>
      <p:sp>
        <p:nvSpPr>
          <p:cNvPr id="523" name="Google Shape;523;p25"/>
          <p:cNvSpPr txBox="1"/>
          <p:nvPr/>
        </p:nvSpPr>
        <p:spPr>
          <a:xfrm>
            <a:off x="9032380" y="620666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524" name="Google Shape;524;p25" descr="A picture containing logo&#10;&#10;Description automatically generated"/>
          <p:cNvPicPr preferRelativeResize="0"/>
          <p:nvPr/>
        </p:nvPicPr>
        <p:blipFill rotWithShape="1">
          <a:blip r:embed="rId4">
            <a:alphaModFix/>
          </a:blip>
          <a:srcRect/>
          <a:stretch/>
        </p:blipFill>
        <p:spPr>
          <a:xfrm>
            <a:off x="10410518" y="230597"/>
            <a:ext cx="1731707" cy="96448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6"/>
          <p:cNvSpPr txBox="1">
            <a:spLocks noGrp="1"/>
          </p:cNvSpPr>
          <p:nvPr>
            <p:ph type="title"/>
          </p:nvPr>
        </p:nvSpPr>
        <p:spPr>
          <a:xfrm>
            <a:off x="208033" y="101576"/>
            <a:ext cx="105401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a:solidFill>
                  <a:srgbClr val="1F3864"/>
                </a:solidFill>
              </a:rPr>
              <a:t>Критические состояния, связанные с </a:t>
            </a:r>
            <a:r>
              <a:rPr lang="ru-RU" sz="3600" u="sng">
                <a:solidFill>
                  <a:srgbClr val="1F3864"/>
                </a:solidFill>
              </a:rPr>
              <a:t>ДЫХАНИЕМ</a:t>
            </a:r>
            <a:r>
              <a:rPr lang="ru-RU" sz="3600">
                <a:solidFill>
                  <a:srgbClr val="1F3864"/>
                </a:solidFill>
              </a:rPr>
              <a:t>: флотация грудной клетки</a:t>
            </a:r>
            <a:endParaRPr/>
          </a:p>
        </p:txBody>
      </p:sp>
      <p:graphicFrame>
        <p:nvGraphicFramePr>
          <p:cNvPr id="531" name="Google Shape;531;p26"/>
          <p:cNvGraphicFramePr/>
          <p:nvPr>
            <p:extLst>
              <p:ext uri="{D42A27DB-BD31-4B8C-83A1-F6EECF244321}">
                <p14:modId xmlns:p14="http://schemas.microsoft.com/office/powerpoint/2010/main" val="1412998813"/>
              </p:ext>
            </p:extLst>
          </p:nvPr>
        </p:nvGraphicFramePr>
        <p:xfrm>
          <a:off x="244689" y="1416925"/>
          <a:ext cx="11748700" cy="4937780"/>
        </p:xfrm>
        <a:graphic>
          <a:graphicData uri="http://schemas.openxmlformats.org/drawingml/2006/table">
            <a:tbl>
              <a:tblPr firstRow="1" bandRow="1">
                <a:noFill/>
                <a:tableStyleId>{AED96155-EAA6-40DB-ADCB-F1211CBE9A47}</a:tableStyleId>
              </a:tblPr>
              <a:tblGrid>
                <a:gridCol w="5853300">
                  <a:extLst>
                    <a:ext uri="{9D8B030D-6E8A-4147-A177-3AD203B41FA5}">
                      <a16:colId xmlns:a16="http://schemas.microsoft.com/office/drawing/2014/main" val="20000"/>
                    </a:ext>
                  </a:extLst>
                </a:gridCol>
                <a:gridCol w="5895400">
                  <a:extLst>
                    <a:ext uri="{9D8B030D-6E8A-4147-A177-3AD203B41FA5}">
                      <a16:colId xmlns:a16="http://schemas.microsoft.com/office/drawing/2014/main" val="20001"/>
                    </a:ext>
                  </a:extLst>
                </a:gridCol>
              </a:tblGrid>
              <a:tr h="342225">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984900">
                <a:tc>
                  <a:txBody>
                    <a:bodyPr/>
                    <a:lstStyle/>
                    <a:p>
                      <a:pPr marL="342900" marR="0" lvl="0" indent="-342900" algn="l" rtl="0">
                        <a:lnSpc>
                          <a:spcPct val="100000"/>
                        </a:lnSpc>
                        <a:spcBef>
                          <a:spcPts val="0"/>
                        </a:spcBef>
                        <a:spcAft>
                          <a:spcPts val="0"/>
                        </a:spcAft>
                        <a:buClr>
                          <a:schemeClr val="dk1"/>
                        </a:buClr>
                        <a:buSzPts val="2400"/>
                        <a:buFont typeface="Arial"/>
                        <a:buChar char="•"/>
                      </a:pPr>
                      <a:r>
                        <a:rPr lang="ru-RU" sz="2400" i="0" u="none" strike="noStrike" cap="none" dirty="0">
                          <a:solidFill>
                            <a:schemeClr val="dk1"/>
                          </a:solidFill>
                          <a:latin typeface="Arial"/>
                          <a:ea typeface="Arial"/>
                          <a:cs typeface="Arial"/>
                          <a:sym typeface="Arial"/>
                        </a:rPr>
                        <a:t>Затруднённое дыхание</a:t>
                      </a:r>
                      <a:endParaRPr dirty="0"/>
                    </a:p>
                    <a:p>
                      <a:pPr marL="342900" marR="0" lvl="0" indent="-342900" algn="l" rtl="0">
                        <a:lnSpc>
                          <a:spcPct val="100000"/>
                        </a:lnSpc>
                        <a:spcBef>
                          <a:spcPts val="0"/>
                        </a:spcBef>
                        <a:spcAft>
                          <a:spcPts val="0"/>
                        </a:spcAft>
                        <a:buClr>
                          <a:schemeClr val="dk1"/>
                        </a:buClr>
                        <a:buSzPts val="2400"/>
                        <a:buFont typeface="Arial"/>
                        <a:buChar char="•"/>
                      </a:pPr>
                      <a:r>
                        <a:rPr lang="ru-RU" sz="2400" i="0" u="none" strike="noStrike" cap="none" dirty="0">
                          <a:solidFill>
                            <a:schemeClr val="dk1"/>
                          </a:solidFill>
                          <a:latin typeface="Arial"/>
                          <a:ea typeface="Arial"/>
                          <a:cs typeface="Arial"/>
                          <a:sym typeface="Arial"/>
                        </a:rPr>
                        <a:t>Боль в груди</a:t>
                      </a:r>
                      <a:endParaRPr dirty="0"/>
                    </a:p>
                    <a:p>
                      <a:pPr marL="342900" marR="0" lvl="0" indent="-342900" algn="l" rtl="0">
                        <a:lnSpc>
                          <a:spcPct val="100000"/>
                        </a:lnSpc>
                        <a:spcBef>
                          <a:spcPts val="0"/>
                        </a:spcBef>
                        <a:spcAft>
                          <a:spcPts val="0"/>
                        </a:spcAft>
                        <a:buClr>
                          <a:schemeClr val="dk1"/>
                        </a:buClr>
                        <a:buSzPts val="2400"/>
                        <a:buFont typeface="Arial"/>
                        <a:buChar char="•"/>
                      </a:pPr>
                      <a:r>
                        <a:rPr lang="ru-RU" sz="2400" i="0" u="none" strike="noStrike" cap="none" dirty="0">
                          <a:solidFill>
                            <a:schemeClr val="dk1"/>
                          </a:solidFill>
                          <a:latin typeface="Arial"/>
                          <a:ea typeface="Arial"/>
                          <a:cs typeface="Arial"/>
                          <a:sym typeface="Arial"/>
                        </a:rPr>
                        <a:t>Часть грудной стенки при дыхании движется в противоположном направлении по сравнению с остальной частью грудной клетки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400"/>
                        <a:buFont typeface="Arial"/>
                        <a:buChar char="•"/>
                      </a:pPr>
                      <a:r>
                        <a:rPr lang="ru-RU" sz="2400" u="none" strike="noStrike" cap="none" dirty="0">
                          <a:solidFill>
                            <a:schemeClr val="dk1"/>
                          </a:solidFill>
                          <a:latin typeface="Arial"/>
                          <a:ea typeface="Arial"/>
                          <a:cs typeface="Arial"/>
                          <a:sym typeface="Arial"/>
                        </a:rPr>
                        <a:t>Дайте КИСЛОРОД и обезболивающие.</a:t>
                      </a:r>
                      <a:endParaRPr dirty="0"/>
                    </a:p>
                    <a:p>
                      <a:pPr marL="342900" marR="0" lvl="0" indent="-342900" algn="l" rtl="0">
                        <a:spcBef>
                          <a:spcPts val="0"/>
                        </a:spcBef>
                        <a:spcAft>
                          <a:spcPts val="0"/>
                        </a:spcAft>
                        <a:buClr>
                          <a:schemeClr val="dk1"/>
                        </a:buClr>
                        <a:buSzPts val="2400"/>
                        <a:buFont typeface="Arial"/>
                        <a:buChar char="•"/>
                      </a:pPr>
                      <a:r>
                        <a:rPr lang="ru-RU" sz="2400" u="none" strike="noStrike" cap="none" dirty="0">
                          <a:solidFill>
                            <a:schemeClr val="dk1"/>
                          </a:solidFill>
                          <a:latin typeface="Arial"/>
                          <a:ea typeface="Arial"/>
                          <a:cs typeface="Arial"/>
                          <a:sym typeface="Arial"/>
                        </a:rPr>
                        <a:t>СЛЕДИТЕ за наличием затрудненного дыхания и гипоксии.</a:t>
                      </a:r>
                      <a:endParaRPr dirty="0"/>
                    </a:p>
                    <a:p>
                      <a:pPr marL="342900" marR="0" lvl="0" indent="-342900" algn="l" rtl="0">
                        <a:spcBef>
                          <a:spcPts val="0"/>
                        </a:spcBef>
                        <a:spcAft>
                          <a:spcPts val="0"/>
                        </a:spcAft>
                        <a:buClr>
                          <a:schemeClr val="dk1"/>
                        </a:buClr>
                        <a:buSzPts val="2400"/>
                        <a:buFont typeface="Arial"/>
                        <a:buChar char="•"/>
                      </a:pPr>
                      <a:r>
                        <a:rPr lang="ru-RU" sz="2400" u="none" strike="noStrike" cap="none" dirty="0">
                          <a:solidFill>
                            <a:schemeClr val="dk1"/>
                          </a:solidFill>
                          <a:latin typeface="Arial"/>
                          <a:ea typeface="Arial"/>
                          <a:cs typeface="Arial"/>
                          <a:sym typeface="Arial"/>
                        </a:rPr>
                        <a:t>Запланируйте срочную ПЕРЕДАЧУ / ПЕРЕВОД пациента поставщику медицинских услуг, способному установить плевральный дренаж и провести расширенные мероприятия по обеспечению проходимости дыхательных путей. </a:t>
                      </a:r>
                      <a:endParaRPr dirty="0"/>
                    </a:p>
                    <a:p>
                      <a:pPr marL="342900" marR="0" lvl="0" indent="-190500" algn="l" rtl="0">
                        <a:spcBef>
                          <a:spcPts val="0"/>
                        </a:spcBef>
                        <a:spcAft>
                          <a:spcPts val="0"/>
                        </a:spcAft>
                        <a:buClr>
                          <a:schemeClr val="dk1"/>
                        </a:buClr>
                        <a:buSzPts val="2400"/>
                        <a:buFont typeface="Arial"/>
                        <a:buNone/>
                      </a:pPr>
                      <a:endParaRPr sz="2400" u="none" strike="noStrike" cap="none" dirty="0">
                        <a:solidFill>
                          <a:srgbClr val="FF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32" name="Google Shape;532;p26" descr="A picture containing logo&#10;&#10;Description automatically generated"/>
          <p:cNvPicPr preferRelativeResize="0"/>
          <p:nvPr/>
        </p:nvPicPr>
        <p:blipFill rotWithShape="1">
          <a:blip r:embed="rId3">
            <a:alphaModFix/>
          </a:blip>
          <a:srcRect/>
          <a:stretch/>
        </p:blipFill>
        <p:spPr>
          <a:xfrm>
            <a:off x="10250744" y="249033"/>
            <a:ext cx="1866900" cy="1038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7"/>
          <p:cNvSpPr txBox="1">
            <a:spLocks noGrp="1"/>
          </p:cNvSpPr>
          <p:nvPr>
            <p:ph type="title"/>
          </p:nvPr>
        </p:nvSpPr>
        <p:spPr>
          <a:xfrm>
            <a:off x="127822" y="124493"/>
            <a:ext cx="105401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a:solidFill>
                  <a:srgbClr val="1F3864"/>
                </a:solidFill>
              </a:rPr>
              <a:t>Критические состояния, связанные с </a:t>
            </a:r>
            <a:r>
              <a:rPr lang="ru-RU" sz="3600" u="sng">
                <a:solidFill>
                  <a:srgbClr val="1F3864"/>
                </a:solidFill>
              </a:rPr>
              <a:t>ДЫХАНИЕМ</a:t>
            </a:r>
            <a:r>
              <a:rPr lang="ru-RU" sz="3600">
                <a:solidFill>
                  <a:srgbClr val="1F3864"/>
                </a:solidFill>
              </a:rPr>
              <a:t>: гемоторакс </a:t>
            </a:r>
            <a:endParaRPr/>
          </a:p>
        </p:txBody>
      </p:sp>
      <p:graphicFrame>
        <p:nvGraphicFramePr>
          <p:cNvPr id="539" name="Google Shape;539;p27"/>
          <p:cNvGraphicFramePr/>
          <p:nvPr>
            <p:extLst>
              <p:ext uri="{D42A27DB-BD31-4B8C-83A1-F6EECF244321}">
                <p14:modId xmlns:p14="http://schemas.microsoft.com/office/powerpoint/2010/main" val="686901667"/>
              </p:ext>
            </p:extLst>
          </p:nvPr>
        </p:nvGraphicFramePr>
        <p:xfrm>
          <a:off x="291688" y="1584935"/>
          <a:ext cx="11613575" cy="4455063"/>
        </p:xfrm>
        <a:graphic>
          <a:graphicData uri="http://schemas.openxmlformats.org/drawingml/2006/table">
            <a:tbl>
              <a:tblPr firstRow="1" bandRow="1">
                <a:noFill/>
                <a:tableStyleId>{AED96155-EAA6-40DB-ADCB-F1211CBE9A47}</a:tableStyleId>
              </a:tblPr>
              <a:tblGrid>
                <a:gridCol w="5785975">
                  <a:extLst>
                    <a:ext uri="{9D8B030D-6E8A-4147-A177-3AD203B41FA5}">
                      <a16:colId xmlns:a16="http://schemas.microsoft.com/office/drawing/2014/main" val="20000"/>
                    </a:ext>
                  </a:extLst>
                </a:gridCol>
                <a:gridCol w="5827600">
                  <a:extLst>
                    <a:ext uri="{9D8B030D-6E8A-4147-A177-3AD203B41FA5}">
                      <a16:colId xmlns:a16="http://schemas.microsoft.com/office/drawing/2014/main" val="20001"/>
                    </a:ext>
                  </a:extLst>
                </a:gridCol>
              </a:tblGrid>
              <a:tr h="444215">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97853">
                <a:tc>
                  <a:txBody>
                    <a:bodyPr/>
                    <a:lstStyle/>
                    <a:p>
                      <a:pPr marL="342900" marR="0" lvl="0" indent="-342900" algn="l" rtl="0">
                        <a:lnSpc>
                          <a:spcPct val="100000"/>
                        </a:lnSpc>
                        <a:spcBef>
                          <a:spcPts val="0"/>
                        </a:spcBef>
                        <a:spcAft>
                          <a:spcPts val="0"/>
                        </a:spcAft>
                        <a:buClr>
                          <a:schemeClr val="dk1"/>
                        </a:buClr>
                        <a:buSzPts val="2400"/>
                        <a:buFont typeface="Arial"/>
                        <a:buChar char="•"/>
                      </a:pPr>
                      <a:r>
                        <a:rPr lang="ru-RU" sz="2400" i="0" u="none" strike="noStrike" cap="none" dirty="0">
                          <a:solidFill>
                            <a:schemeClr val="dk1"/>
                          </a:solidFill>
                          <a:latin typeface="Arial"/>
                          <a:ea typeface="Arial"/>
                          <a:cs typeface="Arial"/>
                          <a:sym typeface="Arial"/>
                        </a:rPr>
                        <a:t>Затруднённое дыхание</a:t>
                      </a:r>
                      <a:endParaRPr dirty="0"/>
                    </a:p>
                    <a:p>
                      <a:pPr marL="342900" marR="0" lvl="0" indent="-342900" algn="l" rtl="0">
                        <a:lnSpc>
                          <a:spcPct val="100000"/>
                        </a:lnSpc>
                        <a:spcBef>
                          <a:spcPts val="0"/>
                        </a:spcBef>
                        <a:spcAft>
                          <a:spcPts val="0"/>
                        </a:spcAft>
                        <a:buClr>
                          <a:schemeClr val="dk1"/>
                        </a:buClr>
                        <a:buSzPts val="2400"/>
                        <a:buFont typeface="Arial"/>
                        <a:buChar char="•"/>
                      </a:pPr>
                      <a:r>
                        <a:rPr lang="ru-RU" sz="2400" i="0" u="none" strike="noStrike" cap="none" dirty="0">
                          <a:solidFill>
                            <a:schemeClr val="dk1"/>
                          </a:solidFill>
                          <a:latin typeface="Arial"/>
                          <a:ea typeface="Arial"/>
                          <a:cs typeface="Arial"/>
                          <a:sym typeface="Arial"/>
                        </a:rPr>
                        <a:t>Приглушение дыхательных шумов на пораженной стороне</a:t>
                      </a:r>
                      <a:endParaRPr dirty="0"/>
                    </a:p>
                    <a:p>
                      <a:pPr marL="342900" marR="0" lvl="0" indent="-342900" algn="l" rtl="0">
                        <a:lnSpc>
                          <a:spcPct val="100000"/>
                        </a:lnSpc>
                        <a:spcBef>
                          <a:spcPts val="0"/>
                        </a:spcBef>
                        <a:spcAft>
                          <a:spcPts val="0"/>
                        </a:spcAft>
                        <a:buClr>
                          <a:schemeClr val="dk1"/>
                        </a:buClr>
                        <a:buSzPts val="2400"/>
                        <a:buFont typeface="Arial"/>
                        <a:buChar char="•"/>
                      </a:pPr>
                      <a:r>
                        <a:rPr lang="ru-RU" sz="2400" i="0" u="none" strike="noStrike" cap="none" dirty="0">
                          <a:solidFill>
                            <a:schemeClr val="dk1"/>
                          </a:solidFill>
                          <a:latin typeface="Arial"/>
                          <a:ea typeface="Arial"/>
                          <a:cs typeface="Arial"/>
                          <a:sym typeface="Arial"/>
                        </a:rPr>
                        <a:t>Глухой звук при перкуссии пораженной стороны</a:t>
                      </a:r>
                      <a:endParaRPr dirty="0"/>
                    </a:p>
                    <a:p>
                      <a:pPr marL="342900" marR="0" lvl="0" indent="-342900" algn="l" rtl="0">
                        <a:lnSpc>
                          <a:spcPct val="100000"/>
                        </a:lnSpc>
                        <a:spcBef>
                          <a:spcPts val="0"/>
                        </a:spcBef>
                        <a:spcAft>
                          <a:spcPts val="0"/>
                        </a:spcAft>
                        <a:buClr>
                          <a:schemeClr val="dk1"/>
                        </a:buClr>
                        <a:buSzPts val="2400"/>
                        <a:buFont typeface="Arial"/>
                        <a:buChar char="•"/>
                      </a:pPr>
                      <a:r>
                        <a:rPr lang="ru-RU" sz="2400" i="0" u="none" strike="noStrike" cap="none" dirty="0">
                          <a:solidFill>
                            <a:schemeClr val="dk1"/>
                          </a:solidFill>
                          <a:latin typeface="Arial"/>
                          <a:ea typeface="Arial"/>
                          <a:cs typeface="Arial"/>
                          <a:sym typeface="Arial"/>
                        </a:rPr>
                        <a:t>Обширный гемоторакс может вызвать шок</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400"/>
                        <a:buFont typeface="Arial"/>
                        <a:buChar char="•"/>
                      </a:pPr>
                      <a:r>
                        <a:rPr lang="ru-RU" sz="2400" u="none" strike="noStrike" cap="none" dirty="0">
                          <a:latin typeface="Arial"/>
                          <a:ea typeface="Arial"/>
                          <a:cs typeface="Arial"/>
                          <a:sym typeface="Arial"/>
                        </a:rPr>
                        <a:t>Дайте </a:t>
                      </a:r>
                      <a:r>
                        <a:rPr lang="ru-RU" sz="2400" u="none" strike="noStrike" cap="none" dirty="0">
                          <a:solidFill>
                            <a:srgbClr val="0C0C0C"/>
                          </a:solidFill>
                          <a:latin typeface="Arial"/>
                          <a:ea typeface="Arial"/>
                          <a:cs typeface="Arial"/>
                          <a:sym typeface="Arial"/>
                        </a:rPr>
                        <a:t>КИСЛОРОД и проведите ИНФУЗИОННУЮ ТЕРАПИЮ.</a:t>
                      </a:r>
                      <a:endParaRPr dirty="0"/>
                    </a:p>
                    <a:p>
                      <a:pPr marL="342900" marR="0" lvl="0" indent="-342900" algn="l" rtl="0">
                        <a:spcBef>
                          <a:spcPts val="0"/>
                        </a:spcBef>
                        <a:spcAft>
                          <a:spcPts val="0"/>
                        </a:spcAft>
                        <a:buClr>
                          <a:srgbClr val="0C0C0C"/>
                        </a:buClr>
                        <a:buSzPts val="2400"/>
                        <a:buFont typeface="Arial"/>
                        <a:buChar char="•"/>
                      </a:pPr>
                      <a:r>
                        <a:rPr lang="ru-RU" sz="2400" u="none" strike="noStrike" cap="none" dirty="0">
                          <a:solidFill>
                            <a:srgbClr val="0C0C0C"/>
                          </a:solidFill>
                          <a:latin typeface="Arial"/>
                          <a:ea typeface="Arial"/>
                          <a:cs typeface="Arial"/>
                          <a:sym typeface="Arial"/>
                        </a:rPr>
                        <a:t>Запланируйте срочную ПЕРЕДАЧУ / ПЕРЕВОД пациента в центр, где есть возможность провести хирургическое вмешательство.</a:t>
                      </a:r>
                      <a:endParaRPr sz="2400" u="none" strike="noStrike" cap="none" dirty="0">
                        <a:solidFill>
                          <a:srgbClr val="FF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40" name="Google Shape;540;p27"/>
          <p:cNvSpPr/>
          <p:nvPr/>
        </p:nvSpPr>
        <p:spPr>
          <a:xfrm>
            <a:off x="432374" y="6027003"/>
            <a:ext cx="1078869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0" i="0" dirty="0">
                <a:solidFill>
                  <a:srgbClr val="203864"/>
                </a:solidFill>
                <a:latin typeface="Calibri"/>
                <a:ea typeface="Calibri"/>
                <a:cs typeface="Calibri"/>
                <a:sym typeface="Calibri"/>
              </a:rPr>
              <a:t>Гемоторакс возникает, когда кровь накапливается в пространстве между лёгкими и грудной стенкой.</a:t>
            </a:r>
            <a:endParaRPr dirty="0"/>
          </a:p>
        </p:txBody>
      </p:sp>
      <p:pic>
        <p:nvPicPr>
          <p:cNvPr id="541" name="Google Shape;541;p27" descr="Diagram&#10;&#10;Description automatically generated"/>
          <p:cNvPicPr preferRelativeResize="0"/>
          <p:nvPr/>
        </p:nvPicPr>
        <p:blipFill rotWithShape="1">
          <a:blip r:embed="rId3">
            <a:alphaModFix/>
          </a:blip>
          <a:srcRect/>
          <a:stretch/>
        </p:blipFill>
        <p:spPr>
          <a:xfrm>
            <a:off x="7873460" y="4113889"/>
            <a:ext cx="2743200" cy="1913114"/>
          </a:xfrm>
          <a:prstGeom prst="rect">
            <a:avLst/>
          </a:prstGeom>
          <a:noFill/>
          <a:ln>
            <a:noFill/>
          </a:ln>
        </p:spPr>
      </p:pic>
      <p:sp>
        <p:nvSpPr>
          <p:cNvPr id="542" name="Google Shape;542;p27"/>
          <p:cNvSpPr txBox="1"/>
          <p:nvPr/>
        </p:nvSpPr>
        <p:spPr>
          <a:xfrm>
            <a:off x="8853174" y="580153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543" name="Google Shape;543;p27" descr="A picture containing logo&#10;&#10;Description automatically generated"/>
          <p:cNvPicPr preferRelativeResize="0"/>
          <p:nvPr/>
        </p:nvPicPr>
        <p:blipFill rotWithShape="1">
          <a:blip r:embed="rId4">
            <a:alphaModFix/>
          </a:blip>
          <a:srcRect/>
          <a:stretch/>
        </p:blipFill>
        <p:spPr>
          <a:xfrm>
            <a:off x="10287615" y="273613"/>
            <a:ext cx="1866900" cy="1038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8"/>
          <p:cNvSpPr txBox="1">
            <a:spLocks noGrp="1"/>
          </p:cNvSpPr>
          <p:nvPr>
            <p:ph type="title"/>
          </p:nvPr>
        </p:nvSpPr>
        <p:spPr>
          <a:xfrm>
            <a:off x="66416" y="83591"/>
            <a:ext cx="1117823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400"/>
              <a:buFont typeface="Arial"/>
              <a:buNone/>
            </a:pPr>
            <a:r>
              <a:rPr lang="ru-RU" sz="3400" dirty="0">
                <a:solidFill>
                  <a:srgbClr val="1F3864"/>
                </a:solidFill>
                <a:latin typeface="Arial"/>
                <a:ea typeface="Arial"/>
                <a:cs typeface="Arial"/>
                <a:sym typeface="Arial"/>
              </a:rPr>
              <a:t>Критические состояния, связанные с </a:t>
            </a:r>
            <a:r>
              <a:rPr lang="ru-RU" sz="3400" u="sng" dirty="0">
                <a:solidFill>
                  <a:srgbClr val="1F3864"/>
                </a:solidFill>
                <a:latin typeface="Arial"/>
                <a:ea typeface="Arial"/>
                <a:cs typeface="Arial"/>
                <a:sym typeface="Arial"/>
              </a:rPr>
              <a:t>КРОВООБРАЩЕНИЕМ</a:t>
            </a:r>
            <a:r>
              <a:rPr lang="ru-RU" sz="3400" dirty="0">
                <a:solidFill>
                  <a:srgbClr val="1F3864"/>
                </a:solidFill>
                <a:latin typeface="Arial"/>
                <a:ea typeface="Arial"/>
                <a:cs typeface="Arial"/>
                <a:sym typeface="Arial"/>
              </a:rPr>
              <a:t>: </a:t>
            </a:r>
            <a:r>
              <a:rPr lang="ru-RU" sz="3400" dirty="0" err="1">
                <a:solidFill>
                  <a:srgbClr val="1F3864"/>
                </a:solidFill>
                <a:latin typeface="Arial"/>
                <a:ea typeface="Arial"/>
                <a:cs typeface="Arial"/>
                <a:sym typeface="Arial"/>
              </a:rPr>
              <a:t>гиповолемический</a:t>
            </a:r>
            <a:r>
              <a:rPr lang="ru-RU" sz="3400" dirty="0">
                <a:solidFill>
                  <a:srgbClr val="1F3864"/>
                </a:solidFill>
                <a:latin typeface="Arial"/>
                <a:ea typeface="Arial"/>
                <a:cs typeface="Arial"/>
                <a:sym typeface="Arial"/>
              </a:rPr>
              <a:t> шок</a:t>
            </a:r>
            <a:endParaRPr dirty="0"/>
          </a:p>
        </p:txBody>
      </p:sp>
      <p:graphicFrame>
        <p:nvGraphicFramePr>
          <p:cNvPr id="550" name="Google Shape;550;p28"/>
          <p:cNvGraphicFramePr/>
          <p:nvPr>
            <p:extLst>
              <p:ext uri="{D42A27DB-BD31-4B8C-83A1-F6EECF244321}">
                <p14:modId xmlns:p14="http://schemas.microsoft.com/office/powerpoint/2010/main" val="2058299143"/>
              </p:ext>
            </p:extLst>
          </p:nvPr>
        </p:nvGraphicFramePr>
        <p:xfrm>
          <a:off x="205890" y="1361934"/>
          <a:ext cx="11886175" cy="3575495"/>
        </p:xfrm>
        <a:graphic>
          <a:graphicData uri="http://schemas.openxmlformats.org/drawingml/2006/table">
            <a:tbl>
              <a:tblPr firstRow="1" bandRow="1">
                <a:noFill/>
                <a:tableStyleId>{AED96155-EAA6-40DB-ADCB-F1211CBE9A47}</a:tableStyleId>
              </a:tblPr>
              <a:tblGrid>
                <a:gridCol w="5162950">
                  <a:extLst>
                    <a:ext uri="{9D8B030D-6E8A-4147-A177-3AD203B41FA5}">
                      <a16:colId xmlns:a16="http://schemas.microsoft.com/office/drawing/2014/main" val="20000"/>
                    </a:ext>
                  </a:extLst>
                </a:gridCol>
                <a:gridCol w="6723225">
                  <a:extLst>
                    <a:ext uri="{9D8B030D-6E8A-4147-A177-3AD203B41FA5}">
                      <a16:colId xmlns:a16="http://schemas.microsoft.com/office/drawing/2014/main" val="20001"/>
                    </a:ext>
                  </a:extLst>
                </a:gridCol>
              </a:tblGrid>
              <a:tr h="466525">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861050">
                <a:tc>
                  <a:txBody>
                    <a:bodyPr/>
                    <a:lstStyle/>
                    <a:p>
                      <a:pPr marL="457200" marR="0" lvl="0" indent="-4572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Тахикардия, тахипноэ</a:t>
                      </a:r>
                      <a:endParaRPr dirty="0"/>
                    </a:p>
                    <a:p>
                      <a:pPr marL="457200" marR="0" lvl="0" indent="-4572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Бледные кожные покровы</a:t>
                      </a:r>
                      <a:endParaRPr dirty="0"/>
                    </a:p>
                    <a:p>
                      <a:pPr marL="457200" marR="0" lvl="0" indent="-4572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Холодные конечности</a:t>
                      </a:r>
                      <a:endParaRPr dirty="0"/>
                    </a:p>
                    <a:p>
                      <a:pPr marL="457200" marR="0" lvl="0" indent="-4572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Замедленная </a:t>
                      </a:r>
                      <a:r>
                        <a:rPr lang="ru-RU" sz="1800" u="none" strike="noStrike" cap="none" dirty="0" err="1">
                          <a:latin typeface="Arial"/>
                          <a:ea typeface="Arial"/>
                          <a:cs typeface="Arial"/>
                          <a:sym typeface="Arial"/>
                        </a:rPr>
                        <a:t>рекапилляризация</a:t>
                      </a:r>
                      <a:endParaRPr sz="1800" u="none" strike="noStrike" cap="none" dirty="0">
                        <a:latin typeface="Arial"/>
                        <a:ea typeface="Arial"/>
                        <a:cs typeface="Arial"/>
                        <a:sym typeface="Arial"/>
                      </a:endParaRPr>
                    </a:p>
                    <a:p>
                      <a:pPr marL="457200" marR="0" lvl="0" indent="-4572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Может быть головокружение / спутанность сознания / изменение психического состояния </a:t>
                      </a:r>
                      <a:endParaRPr dirty="0"/>
                    </a:p>
                    <a:p>
                      <a:pPr marL="457200" marR="0" lvl="0" indent="-4572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Наружное или внутреннее кровотечение (грудная клетка, брюшная полость, таз, бедренная кость, кровеносные сосуды)</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spcBef>
                          <a:spcPts val="0"/>
                        </a:spcBef>
                        <a:spcAft>
                          <a:spcPts val="0"/>
                        </a:spcAft>
                        <a:buClr>
                          <a:schemeClr val="dk1"/>
                        </a:buClr>
                        <a:buSzPts val="1800"/>
                        <a:buFont typeface="Arial"/>
                        <a:buChar char="•"/>
                      </a:pPr>
                      <a:r>
                        <a:rPr lang="ru-RU" sz="1800" u="none" strike="noStrike" cap="none" dirty="0">
                          <a:solidFill>
                            <a:schemeClr val="dk1"/>
                          </a:solidFill>
                          <a:latin typeface="Arial"/>
                          <a:ea typeface="Arial"/>
                          <a:cs typeface="Arial"/>
                          <a:sym typeface="Arial"/>
                        </a:rPr>
                        <a:t>ОСТАНОВИТЕ КРОВОТЕЧЕНИЕ:</a:t>
                      </a:r>
                      <a:endParaRPr dirty="0"/>
                    </a:p>
                    <a:p>
                      <a:pPr marL="742950" marR="0" lvl="1" indent="-285750" algn="l" rtl="0">
                        <a:spcBef>
                          <a:spcPts val="0"/>
                        </a:spcBef>
                        <a:spcAft>
                          <a:spcPts val="0"/>
                        </a:spcAft>
                        <a:buClr>
                          <a:schemeClr val="dk1"/>
                        </a:buClr>
                        <a:buSzPts val="1800"/>
                        <a:buFont typeface="Wingdings" panose="05000000000000000000" pitchFamily="2" charset="2"/>
                        <a:buChar char="ü"/>
                      </a:pPr>
                      <a:r>
                        <a:rPr lang="ru-RU" sz="1800" u="none" strike="noStrike" cap="none" dirty="0">
                          <a:solidFill>
                            <a:schemeClr val="dk1"/>
                          </a:solidFill>
                          <a:latin typeface="Arial"/>
                          <a:ea typeface="Arial"/>
                          <a:cs typeface="Arial"/>
                          <a:sym typeface="Arial"/>
                        </a:rPr>
                        <a:t>Прямое давление</a:t>
                      </a:r>
                      <a:endParaRPr dirty="0"/>
                    </a:p>
                    <a:p>
                      <a:pPr marL="742950" marR="0" lvl="1" indent="-285750" algn="l" rtl="0">
                        <a:spcBef>
                          <a:spcPts val="0"/>
                        </a:spcBef>
                        <a:spcAft>
                          <a:spcPts val="0"/>
                        </a:spcAft>
                        <a:buClr>
                          <a:schemeClr val="dk1"/>
                        </a:buClr>
                        <a:buSzPts val="1800"/>
                        <a:buFont typeface="Wingdings" panose="05000000000000000000" pitchFamily="2" charset="2"/>
                        <a:buChar char="ü"/>
                      </a:pPr>
                      <a:r>
                        <a:rPr lang="ru-RU" sz="1800" u="none" strike="noStrike" cap="none" dirty="0">
                          <a:solidFill>
                            <a:schemeClr val="dk1"/>
                          </a:solidFill>
                          <a:latin typeface="Arial"/>
                          <a:ea typeface="Arial"/>
                          <a:cs typeface="Arial"/>
                          <a:sym typeface="Arial"/>
                        </a:rPr>
                        <a:t>Глубокое тампонирование раны, если рана глубокая, открытая (зияющая рана)</a:t>
                      </a:r>
                      <a:endParaRPr dirty="0"/>
                    </a:p>
                    <a:p>
                      <a:pPr marL="742950" marR="0" lvl="1" indent="-285750" algn="l" rtl="0">
                        <a:spcBef>
                          <a:spcPts val="0"/>
                        </a:spcBef>
                        <a:spcAft>
                          <a:spcPts val="0"/>
                        </a:spcAft>
                        <a:buClr>
                          <a:schemeClr val="dk1"/>
                        </a:buClr>
                        <a:buSzPts val="1800"/>
                        <a:buFont typeface="Wingdings" panose="05000000000000000000" pitchFamily="2" charset="2"/>
                        <a:buChar char="ü"/>
                      </a:pPr>
                      <a:r>
                        <a:rPr lang="ru-RU" sz="1800" u="none" strike="noStrike" cap="none" dirty="0">
                          <a:solidFill>
                            <a:schemeClr val="dk1"/>
                          </a:solidFill>
                          <a:latin typeface="Arial"/>
                          <a:ea typeface="Arial"/>
                          <a:cs typeface="Arial"/>
                          <a:sym typeface="Arial"/>
                        </a:rPr>
                        <a:t>Жгут при неконтролируемом кровотечении </a:t>
                      </a:r>
                      <a:endParaRPr dirty="0"/>
                    </a:p>
                    <a:p>
                      <a:pPr marL="742950" marR="0" lvl="1" indent="-285750" algn="l" rtl="0">
                        <a:spcBef>
                          <a:spcPts val="0"/>
                        </a:spcBef>
                        <a:spcAft>
                          <a:spcPts val="0"/>
                        </a:spcAft>
                        <a:buClr>
                          <a:schemeClr val="dk1"/>
                        </a:buClr>
                        <a:buSzPts val="1800"/>
                        <a:buFont typeface="Wingdings" panose="05000000000000000000" pitchFamily="2" charset="2"/>
                        <a:buChar char="ü"/>
                      </a:pPr>
                      <a:r>
                        <a:rPr lang="ru-RU" sz="1800" u="none" strike="noStrike" cap="none" dirty="0">
                          <a:solidFill>
                            <a:schemeClr val="dk1"/>
                          </a:solidFill>
                          <a:latin typeface="Arial"/>
                          <a:ea typeface="Arial"/>
                          <a:cs typeface="Arial"/>
                          <a:sym typeface="Arial"/>
                        </a:rPr>
                        <a:t>При необходимости наложите шины на переломы, фиксирующий бандаж на таз </a:t>
                      </a:r>
                      <a:endParaRPr dirty="0"/>
                    </a:p>
                    <a:p>
                      <a:pPr marL="285750" marR="0" lvl="0" indent="-285750" algn="l" rtl="0">
                        <a:spcBef>
                          <a:spcPts val="0"/>
                        </a:spcBef>
                        <a:spcAft>
                          <a:spcPts val="0"/>
                        </a:spcAft>
                        <a:buClr>
                          <a:schemeClr val="dk1"/>
                        </a:buClr>
                        <a:buSzPts val="1800"/>
                        <a:buFont typeface="Arial"/>
                        <a:buChar char="•"/>
                      </a:pPr>
                      <a:r>
                        <a:rPr lang="ru-RU" sz="1800" u="none" strike="noStrike" cap="none" dirty="0">
                          <a:solidFill>
                            <a:schemeClr val="dk1"/>
                          </a:solidFill>
                          <a:latin typeface="Arial"/>
                          <a:ea typeface="Arial"/>
                          <a:cs typeface="Arial"/>
                          <a:sym typeface="Arial"/>
                        </a:rPr>
                        <a:t>Поставьте 2 больших катетера для в/в инфузии и вводите ИНФУЗИОННЫЕ РАСТВОРЫ.</a:t>
                      </a:r>
                      <a:endParaRPr dirty="0"/>
                    </a:p>
                    <a:p>
                      <a:pPr marL="285750" marR="0" lvl="0" indent="-28575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Запланируйте срочную ПЕРЕДАЧУ / ПЕРЕВОД пациента при обширном гемотораксе / внутреннем кровотечении.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51" name="Google Shape;551;p28"/>
          <p:cNvSpPr/>
          <p:nvPr/>
        </p:nvSpPr>
        <p:spPr>
          <a:xfrm>
            <a:off x="67723" y="7198878"/>
            <a:ext cx="1106977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2" name="Google Shape;552;p28"/>
          <p:cNvSpPr txBox="1"/>
          <p:nvPr/>
        </p:nvSpPr>
        <p:spPr>
          <a:xfrm>
            <a:off x="1074683" y="4970349"/>
            <a:ext cx="10042633"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dirty="0">
                <a:solidFill>
                  <a:srgbClr val="203864"/>
                </a:solidFill>
                <a:latin typeface="Arial"/>
                <a:ea typeface="Arial"/>
                <a:cs typeface="Arial"/>
                <a:sym typeface="Arial"/>
              </a:rPr>
              <a:t>Шок может возникнуть в результате стремительной потери крови или жидкости (при ожогах). Предполагайте </a:t>
            </a:r>
            <a:r>
              <a:rPr lang="ru-RU" sz="2000" dirty="0" err="1">
                <a:solidFill>
                  <a:srgbClr val="203864"/>
                </a:solidFill>
                <a:latin typeface="Arial"/>
                <a:ea typeface="Arial"/>
                <a:cs typeface="Arial"/>
                <a:sym typeface="Arial"/>
              </a:rPr>
              <a:t>гиповолемический</a:t>
            </a:r>
            <a:r>
              <a:rPr lang="ru-RU" sz="2000" dirty="0">
                <a:solidFill>
                  <a:srgbClr val="203864"/>
                </a:solidFill>
                <a:latin typeface="Arial"/>
                <a:ea typeface="Arial"/>
                <a:cs typeface="Arial"/>
                <a:sym typeface="Arial"/>
              </a:rPr>
              <a:t> шок при сильном кровотечении и признаках недостаточной перфузии. ​</a:t>
            </a:r>
            <a:endParaRPr dirty="0"/>
          </a:p>
          <a:p>
            <a:pPr marL="0" marR="0" lvl="0" indent="0" algn="ctr" rtl="0">
              <a:spcBef>
                <a:spcPts val="0"/>
              </a:spcBef>
              <a:spcAft>
                <a:spcPts val="0"/>
              </a:spcAft>
              <a:buNone/>
            </a:pPr>
            <a:r>
              <a:rPr lang="ru-RU" sz="2000" dirty="0">
                <a:solidFill>
                  <a:srgbClr val="203864"/>
                </a:solidFill>
                <a:latin typeface="Arial"/>
                <a:ea typeface="Arial"/>
                <a:cs typeface="Arial"/>
                <a:sym typeface="Arial"/>
              </a:rPr>
              <a:t>У детей в состоянии шока артериальное давление может быть нормальным в течении длительного времени, прежде чем наступит декомпенсация. </a:t>
            </a:r>
          </a:p>
          <a:p>
            <a:pPr marL="0" marR="0" lvl="0" indent="0" algn="ctr" rtl="0">
              <a:spcBef>
                <a:spcPts val="0"/>
              </a:spcBef>
              <a:spcAft>
                <a:spcPts val="0"/>
              </a:spcAft>
              <a:buNone/>
            </a:pPr>
            <a:r>
              <a:rPr lang="ru-RU" sz="2000" dirty="0">
                <a:solidFill>
                  <a:schemeClr val="accent2"/>
                </a:solidFill>
                <a:latin typeface="Arial"/>
                <a:ea typeface="Arial"/>
                <a:cs typeface="Arial"/>
                <a:sym typeface="Arial"/>
              </a:rPr>
              <a:t>Всегда проверяйте наличие других признаков шока!</a:t>
            </a:r>
            <a:endParaRPr dirty="0"/>
          </a:p>
        </p:txBody>
      </p:sp>
      <p:pic>
        <p:nvPicPr>
          <p:cNvPr id="553" name="Google Shape;553;p28" descr="A picture containing logo&#10;&#10;Description automatically generated"/>
          <p:cNvPicPr preferRelativeResize="0"/>
          <p:nvPr/>
        </p:nvPicPr>
        <p:blipFill rotWithShape="1">
          <a:blip r:embed="rId3">
            <a:alphaModFix/>
          </a:blip>
          <a:srcRect/>
          <a:stretch/>
        </p:blipFill>
        <p:spPr>
          <a:xfrm>
            <a:off x="10206904" y="80962"/>
            <a:ext cx="1857375" cy="981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9"/>
          <p:cNvSpPr txBox="1">
            <a:spLocks noGrp="1"/>
          </p:cNvSpPr>
          <p:nvPr>
            <p:ph type="title"/>
          </p:nvPr>
        </p:nvSpPr>
        <p:spPr>
          <a:xfrm>
            <a:off x="176613" y="114254"/>
            <a:ext cx="110548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400"/>
              <a:buFont typeface="Arial"/>
              <a:buNone/>
            </a:pPr>
            <a:r>
              <a:rPr lang="ru-RU" sz="3400">
                <a:solidFill>
                  <a:srgbClr val="1F3864"/>
                </a:solidFill>
                <a:latin typeface="Arial"/>
                <a:ea typeface="Arial"/>
                <a:cs typeface="Arial"/>
                <a:sym typeface="Arial"/>
              </a:rPr>
              <a:t>Критические состояния, связанные с </a:t>
            </a:r>
            <a:r>
              <a:rPr lang="ru-RU" sz="3400" u="sng">
                <a:solidFill>
                  <a:srgbClr val="1F3864"/>
                </a:solidFill>
                <a:latin typeface="Arial"/>
                <a:ea typeface="Arial"/>
                <a:cs typeface="Arial"/>
                <a:sym typeface="Arial"/>
              </a:rPr>
              <a:t>КРОВООБРАЩЕНИЕМ</a:t>
            </a:r>
            <a:r>
              <a:rPr lang="ru-RU" sz="3400">
                <a:solidFill>
                  <a:srgbClr val="1F3864"/>
                </a:solidFill>
                <a:latin typeface="Arial"/>
                <a:ea typeface="Arial"/>
                <a:cs typeface="Arial"/>
                <a:sym typeface="Arial"/>
              </a:rPr>
              <a:t>: </a:t>
            </a:r>
            <a:r>
              <a:rPr lang="ru-RU" sz="3000">
                <a:solidFill>
                  <a:srgbClr val="1F3864"/>
                </a:solidFill>
                <a:latin typeface="Arial"/>
                <a:ea typeface="Arial"/>
                <a:cs typeface="Arial"/>
                <a:sym typeface="Arial"/>
              </a:rPr>
              <a:t>тампонада сердца</a:t>
            </a:r>
            <a:endParaRPr/>
          </a:p>
        </p:txBody>
      </p:sp>
      <p:graphicFrame>
        <p:nvGraphicFramePr>
          <p:cNvPr id="560" name="Google Shape;560;p29"/>
          <p:cNvGraphicFramePr/>
          <p:nvPr>
            <p:extLst>
              <p:ext uri="{D42A27DB-BD31-4B8C-83A1-F6EECF244321}">
                <p14:modId xmlns:p14="http://schemas.microsoft.com/office/powerpoint/2010/main" val="3427577491"/>
              </p:ext>
            </p:extLst>
          </p:nvPr>
        </p:nvGraphicFramePr>
        <p:xfrm>
          <a:off x="186088" y="1485204"/>
          <a:ext cx="11714625" cy="3566180"/>
        </p:xfrm>
        <a:graphic>
          <a:graphicData uri="http://schemas.openxmlformats.org/drawingml/2006/table">
            <a:tbl>
              <a:tblPr firstRow="1" bandRow="1">
                <a:noFill/>
                <a:tableStyleId>{AED96155-EAA6-40DB-ADCB-F1211CBE9A47}</a:tableStyleId>
              </a:tblPr>
              <a:tblGrid>
                <a:gridCol w="5836325">
                  <a:extLst>
                    <a:ext uri="{9D8B030D-6E8A-4147-A177-3AD203B41FA5}">
                      <a16:colId xmlns:a16="http://schemas.microsoft.com/office/drawing/2014/main" val="20000"/>
                    </a:ext>
                  </a:extLst>
                </a:gridCol>
                <a:gridCol w="5878300">
                  <a:extLst>
                    <a:ext uri="{9D8B030D-6E8A-4147-A177-3AD203B41FA5}">
                      <a16:colId xmlns:a16="http://schemas.microsoft.com/office/drawing/2014/main" val="20001"/>
                    </a:ext>
                  </a:extLst>
                </a:gridCol>
              </a:tblGrid>
              <a:tr h="420325">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051900">
                <a:tc>
                  <a:txBody>
                    <a:bodyPr/>
                    <a:lstStyle/>
                    <a:p>
                      <a:pPr marL="285750" marR="0" lvl="0" indent="-285750" algn="l" rtl="0">
                        <a:spcBef>
                          <a:spcPts val="0"/>
                        </a:spcBef>
                        <a:spcAft>
                          <a:spcPts val="0"/>
                        </a:spcAft>
                        <a:buClr>
                          <a:schemeClr val="dk1"/>
                        </a:buClr>
                        <a:buSzPts val="2200"/>
                        <a:buFont typeface="Arial"/>
                        <a:buChar char="•"/>
                      </a:pPr>
                      <a:r>
                        <a:rPr lang="ru-RU" sz="2200" u="none" strike="noStrike" cap="none" dirty="0">
                          <a:latin typeface="Arial"/>
                          <a:ea typeface="Arial"/>
                          <a:cs typeface="Arial"/>
                          <a:sym typeface="Arial"/>
                        </a:rPr>
                        <a:t>Признаки низкой перфузии:</a:t>
                      </a:r>
                      <a:endParaRPr dirty="0"/>
                    </a:p>
                    <a:p>
                      <a:pPr marL="800100" marR="0" lvl="1" indent="-342900" algn="l" rtl="0">
                        <a:spcBef>
                          <a:spcPts val="0"/>
                        </a:spcBef>
                        <a:spcAft>
                          <a:spcPts val="0"/>
                        </a:spcAft>
                        <a:buClr>
                          <a:schemeClr val="dk1"/>
                        </a:buClr>
                        <a:buSzPts val="2200"/>
                        <a:buFont typeface="Wingdings" panose="05000000000000000000" pitchFamily="2" charset="2"/>
                        <a:buChar char="ü"/>
                      </a:pPr>
                      <a:r>
                        <a:rPr lang="ru-RU" sz="2200" u="none" strike="noStrike" cap="none" dirty="0">
                          <a:latin typeface="Arial"/>
                          <a:ea typeface="Arial"/>
                          <a:cs typeface="Arial"/>
                          <a:sym typeface="Arial"/>
                        </a:rPr>
                        <a:t>Тахикардия, тахипноэ, гипотензия, бледные кожные покровы, холодные конечности, время </a:t>
                      </a:r>
                      <a:r>
                        <a:rPr lang="ru-RU" sz="2200" u="none" strike="noStrike" cap="none" dirty="0" err="1">
                          <a:latin typeface="Arial"/>
                          <a:ea typeface="Arial"/>
                          <a:cs typeface="Arial"/>
                          <a:sym typeface="Arial"/>
                        </a:rPr>
                        <a:t>рекапилляризации</a:t>
                      </a:r>
                      <a:r>
                        <a:rPr lang="ru-RU" sz="2200" u="none" strike="noStrike" cap="none" dirty="0">
                          <a:latin typeface="Arial"/>
                          <a:ea typeface="Arial"/>
                          <a:cs typeface="Arial"/>
                          <a:sym typeface="Arial"/>
                        </a:rPr>
                        <a:t> &gt; 3 секунд</a:t>
                      </a:r>
                      <a:endParaRPr dirty="0"/>
                    </a:p>
                    <a:p>
                      <a:pPr marL="285750" marR="0" lvl="0" indent="-285750" algn="l" rtl="0">
                        <a:spcBef>
                          <a:spcPts val="0"/>
                        </a:spcBef>
                        <a:spcAft>
                          <a:spcPts val="0"/>
                        </a:spcAft>
                        <a:buClr>
                          <a:schemeClr val="dk1"/>
                        </a:buClr>
                        <a:buSzPts val="2200"/>
                        <a:buFont typeface="Arial"/>
                        <a:buChar char="•"/>
                      </a:pPr>
                      <a:r>
                        <a:rPr lang="ru-RU" sz="2200" u="none" strike="noStrike" cap="none" dirty="0">
                          <a:latin typeface="Arial"/>
                          <a:ea typeface="Arial"/>
                          <a:cs typeface="Arial"/>
                          <a:sym typeface="Arial"/>
                        </a:rPr>
                        <a:t>Вздутые вены шеи</a:t>
                      </a:r>
                      <a:endParaRPr dirty="0"/>
                    </a:p>
                    <a:p>
                      <a:pPr marL="285750" marR="0" lvl="0" indent="-285750" algn="l" rtl="0">
                        <a:spcBef>
                          <a:spcPts val="0"/>
                        </a:spcBef>
                        <a:spcAft>
                          <a:spcPts val="0"/>
                        </a:spcAft>
                        <a:buClr>
                          <a:schemeClr val="dk1"/>
                        </a:buClr>
                        <a:buSzPts val="2200"/>
                        <a:buFont typeface="Arial"/>
                        <a:buChar char="•"/>
                      </a:pPr>
                      <a:r>
                        <a:rPr lang="ru-RU" sz="2200" u="none" strike="noStrike" cap="none" dirty="0">
                          <a:latin typeface="Arial"/>
                          <a:ea typeface="Arial"/>
                          <a:cs typeface="Arial"/>
                          <a:sym typeface="Arial"/>
                        </a:rPr>
                        <a:t>Приглушённые сердечные шумы</a:t>
                      </a:r>
                      <a:endParaRPr dirty="0"/>
                    </a:p>
                    <a:p>
                      <a:pPr marL="285750" marR="0" lvl="0" indent="-285750" algn="l" rtl="0">
                        <a:spcBef>
                          <a:spcPts val="0"/>
                        </a:spcBef>
                        <a:spcAft>
                          <a:spcPts val="0"/>
                        </a:spcAft>
                        <a:buClr>
                          <a:schemeClr val="dk1"/>
                        </a:buClr>
                        <a:buSzPts val="2200"/>
                        <a:buFont typeface="Arial"/>
                        <a:buChar char="•"/>
                      </a:pPr>
                      <a:r>
                        <a:rPr lang="ru-RU" sz="2200" u="none" strike="noStrike" cap="none" dirty="0">
                          <a:latin typeface="Arial"/>
                          <a:ea typeface="Arial"/>
                          <a:cs typeface="Arial"/>
                          <a:sym typeface="Arial"/>
                        </a:rPr>
                        <a:t>Головокружение, спутанность сознания, изменение психического состояния</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spcBef>
                          <a:spcPts val="0"/>
                        </a:spcBef>
                        <a:spcAft>
                          <a:spcPts val="0"/>
                        </a:spcAft>
                        <a:buClr>
                          <a:srgbClr val="0C0C0C"/>
                        </a:buClr>
                        <a:buSzPts val="2200"/>
                        <a:buFont typeface="Arial"/>
                        <a:buChar char="•"/>
                      </a:pPr>
                      <a:r>
                        <a:rPr lang="ru-RU" sz="2200" u="none" strike="noStrike" cap="none" dirty="0">
                          <a:solidFill>
                            <a:srgbClr val="0C0C0C"/>
                          </a:solidFill>
                          <a:latin typeface="Arial"/>
                          <a:ea typeface="Arial"/>
                          <a:cs typeface="Arial"/>
                          <a:sym typeface="Arial"/>
                        </a:rPr>
                        <a:t>Введите растворы в/в, чтобы улучшить наполнение сердца.</a:t>
                      </a:r>
                      <a:endParaRPr dirty="0"/>
                    </a:p>
                    <a:p>
                      <a:pPr marL="285750" marR="0" lvl="0" indent="-285750" algn="l" rtl="0">
                        <a:spcBef>
                          <a:spcPts val="0"/>
                        </a:spcBef>
                        <a:spcAft>
                          <a:spcPts val="0"/>
                        </a:spcAft>
                        <a:buClr>
                          <a:srgbClr val="0C0C0C"/>
                        </a:buClr>
                        <a:buSzPts val="2200"/>
                        <a:buFont typeface="Arial"/>
                        <a:buChar char="•"/>
                      </a:pPr>
                      <a:r>
                        <a:rPr lang="ru-RU" sz="2200" u="none" strike="noStrike" cap="none" dirty="0">
                          <a:solidFill>
                            <a:srgbClr val="0C0C0C"/>
                          </a:solidFill>
                          <a:latin typeface="Arial"/>
                          <a:ea typeface="Arial"/>
                          <a:cs typeface="Arial"/>
                          <a:sym typeface="Arial"/>
                        </a:rPr>
                        <a:t>Запланируйте срочную ПЕРЕДАЧУ / ПЕРЕВОД пациента поставщику медицинских услуг, способному провести дренирование жидкости.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61" name="Google Shape;561;p29" descr="A picture containing logo&#10;&#10;Description automatically generated"/>
          <p:cNvPicPr preferRelativeResize="0"/>
          <p:nvPr/>
        </p:nvPicPr>
        <p:blipFill rotWithShape="1">
          <a:blip r:embed="rId3">
            <a:alphaModFix/>
          </a:blip>
          <a:srcRect/>
          <a:stretch/>
        </p:blipFill>
        <p:spPr>
          <a:xfrm>
            <a:off x="9910617" y="4027826"/>
            <a:ext cx="1812319" cy="987944"/>
          </a:xfrm>
          <a:prstGeom prst="rect">
            <a:avLst/>
          </a:prstGeom>
          <a:noFill/>
          <a:ln>
            <a:noFill/>
          </a:ln>
        </p:spPr>
      </p:pic>
      <p:sp>
        <p:nvSpPr>
          <p:cNvPr id="562" name="Google Shape;562;p29"/>
          <p:cNvSpPr txBox="1"/>
          <p:nvPr/>
        </p:nvSpPr>
        <p:spPr>
          <a:xfrm>
            <a:off x="10206904" y="502088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563" name="Google Shape;563;p29"/>
          <p:cNvSpPr txBox="1"/>
          <p:nvPr/>
        </p:nvSpPr>
        <p:spPr>
          <a:xfrm>
            <a:off x="8772390" y="4574350"/>
            <a:ext cx="1672962"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100" dirty="0">
                <a:solidFill>
                  <a:schemeClr val="dk1"/>
                </a:solidFill>
                <a:latin typeface="Calibri"/>
                <a:ea typeface="Calibri"/>
                <a:cs typeface="Calibri"/>
                <a:sym typeface="Calibri"/>
              </a:rPr>
              <a:t>РАСТВОРЫ ДЛЯ В/В ВЛИВАНИЯ</a:t>
            </a:r>
            <a:endParaRPr sz="1050" dirty="0"/>
          </a:p>
        </p:txBody>
      </p:sp>
      <p:sp>
        <p:nvSpPr>
          <p:cNvPr id="564" name="Google Shape;564;p29"/>
          <p:cNvSpPr txBox="1"/>
          <p:nvPr/>
        </p:nvSpPr>
        <p:spPr>
          <a:xfrm>
            <a:off x="382960" y="5299848"/>
            <a:ext cx="10995086"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dirty="0">
                <a:solidFill>
                  <a:srgbClr val="44546A"/>
                </a:solidFill>
                <a:latin typeface="Arial"/>
                <a:ea typeface="Arial"/>
                <a:cs typeface="Arial"/>
                <a:sym typeface="Arial"/>
              </a:rPr>
              <a:t>Тампонада сердца возникает при скоплении жидкости в сердечной сумке.</a:t>
            </a:r>
            <a:endParaRPr dirty="0"/>
          </a:p>
          <a:p>
            <a:pPr marL="0" marR="0" lvl="0" indent="0" algn="ctr" rtl="0">
              <a:spcBef>
                <a:spcPts val="0"/>
              </a:spcBef>
              <a:spcAft>
                <a:spcPts val="0"/>
              </a:spcAft>
              <a:buNone/>
            </a:pPr>
            <a:r>
              <a:rPr lang="ru-RU" sz="2400" dirty="0">
                <a:solidFill>
                  <a:srgbClr val="44546A"/>
                </a:solidFill>
                <a:latin typeface="Arial"/>
                <a:ea typeface="Arial"/>
                <a:cs typeface="Arial"/>
                <a:sym typeface="Arial"/>
              </a:rPr>
              <a:t>Это может привести к коллапсу камер и препятствовать наполнению сердца кровью. ​</a:t>
            </a:r>
            <a:endParaRPr dirty="0"/>
          </a:p>
        </p:txBody>
      </p:sp>
      <p:pic>
        <p:nvPicPr>
          <p:cNvPr id="565" name="Google Shape;565;p29" descr="A picture containing logo&#10;&#10;Description automatically generated"/>
          <p:cNvPicPr preferRelativeResize="0"/>
          <p:nvPr/>
        </p:nvPicPr>
        <p:blipFill rotWithShape="1">
          <a:blip r:embed="rId4">
            <a:alphaModFix/>
          </a:blip>
          <a:srcRect/>
          <a:stretch/>
        </p:blipFill>
        <p:spPr>
          <a:xfrm>
            <a:off x="10206904" y="80962"/>
            <a:ext cx="1857375" cy="981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
          <p:cNvSpPr txBox="1">
            <a:spLocks noGrp="1"/>
          </p:cNvSpPr>
          <p:nvPr>
            <p:ph type="title"/>
          </p:nvPr>
        </p:nvSpPr>
        <p:spPr>
          <a:xfrm>
            <a:off x="75948" y="-1593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Необходимые навыки</a:t>
            </a:r>
            <a:endParaRPr/>
          </a:p>
        </p:txBody>
      </p:sp>
      <p:pic>
        <p:nvPicPr>
          <p:cNvPr id="280" name="Google Shape;280;p3"/>
          <p:cNvPicPr preferRelativeResize="0"/>
          <p:nvPr/>
        </p:nvPicPr>
        <p:blipFill rotWithShape="1">
          <a:blip r:embed="rId3">
            <a:alphaModFix/>
          </a:blip>
          <a:srcRect/>
          <a:stretch/>
        </p:blipFill>
        <p:spPr>
          <a:xfrm>
            <a:off x="250910" y="1714821"/>
            <a:ext cx="1587168" cy="850853"/>
          </a:xfrm>
          <a:prstGeom prst="rect">
            <a:avLst/>
          </a:prstGeom>
          <a:noFill/>
          <a:ln>
            <a:noFill/>
          </a:ln>
        </p:spPr>
      </p:pic>
      <p:pic>
        <p:nvPicPr>
          <p:cNvPr id="281" name="Google Shape;281;p3" descr="A picture containing logo&#10;&#10;Description automatically generated"/>
          <p:cNvPicPr preferRelativeResize="0"/>
          <p:nvPr/>
        </p:nvPicPr>
        <p:blipFill rotWithShape="1">
          <a:blip r:embed="rId4">
            <a:alphaModFix/>
          </a:blip>
          <a:srcRect/>
          <a:stretch/>
        </p:blipFill>
        <p:spPr>
          <a:xfrm>
            <a:off x="261220" y="4289489"/>
            <a:ext cx="1586515" cy="877818"/>
          </a:xfrm>
          <a:prstGeom prst="rect">
            <a:avLst/>
          </a:prstGeom>
          <a:noFill/>
          <a:ln>
            <a:noFill/>
          </a:ln>
        </p:spPr>
      </p:pic>
      <p:sp>
        <p:nvSpPr>
          <p:cNvPr id="282" name="Google Shape;282;p3"/>
          <p:cNvSpPr txBox="1"/>
          <p:nvPr/>
        </p:nvSpPr>
        <p:spPr>
          <a:xfrm>
            <a:off x="2068061" y="1739348"/>
            <a:ext cx="3962400"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Иммобилизация шейного отдела позвоночника</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Запрокидывание головы и поднятие подбородка / выдвижение челюсти</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Аспирация дыхательных путей</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Помощь при асфиксии</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Восстановительное положение</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Установка носоглоточных (НГВ) и </a:t>
            </a:r>
            <a:r>
              <a:rPr lang="ru-RU" sz="1600" b="0" i="0" u="none" strike="noStrike" cap="none" dirty="0" err="1">
                <a:solidFill>
                  <a:schemeClr val="dk1"/>
                </a:solidFill>
                <a:latin typeface="Arial"/>
                <a:ea typeface="Arial"/>
                <a:cs typeface="Arial"/>
                <a:sym typeface="Arial"/>
              </a:rPr>
              <a:t>ротоглоточных</a:t>
            </a:r>
            <a:r>
              <a:rPr lang="ru-RU" sz="1600" b="0" i="0" u="none" strike="noStrike" cap="none" dirty="0">
                <a:solidFill>
                  <a:schemeClr val="dk1"/>
                </a:solidFill>
                <a:latin typeface="Arial"/>
                <a:ea typeface="Arial"/>
                <a:cs typeface="Arial"/>
                <a:sym typeface="Arial"/>
              </a:rPr>
              <a:t> воздуховодов (РГВ)</a:t>
            </a:r>
            <a:endParaRPr dirty="0"/>
          </a:p>
        </p:txBody>
      </p:sp>
      <p:sp>
        <p:nvSpPr>
          <p:cNvPr id="283" name="Google Shape;283;p3"/>
          <p:cNvSpPr txBox="1"/>
          <p:nvPr/>
        </p:nvSpPr>
        <p:spPr>
          <a:xfrm>
            <a:off x="2133600" y="4176309"/>
            <a:ext cx="4119418" cy="218521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Подача кислорода</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Вентиляция легких с помощью мешка </a:t>
            </a:r>
            <a:r>
              <a:rPr lang="ru-RU" sz="1700" b="0" i="0" u="none" strike="noStrike" cap="none" dirty="0" err="1">
                <a:solidFill>
                  <a:schemeClr val="dk1"/>
                </a:solidFill>
                <a:latin typeface="Arial"/>
                <a:ea typeface="Arial"/>
                <a:cs typeface="Arial"/>
                <a:sym typeface="Arial"/>
              </a:rPr>
              <a:t>Амбу</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Игольчатая декомпрессия при напряженном пневмотораксе</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Трехсторонняя </a:t>
            </a:r>
            <a:r>
              <a:rPr lang="ru-RU" sz="1700" b="0" i="0" u="none" strike="noStrike" cap="none" dirty="0" err="1">
                <a:solidFill>
                  <a:schemeClr val="dk1"/>
                </a:solidFill>
                <a:latin typeface="Arial"/>
                <a:ea typeface="Arial"/>
                <a:cs typeface="Arial"/>
                <a:sym typeface="Arial"/>
              </a:rPr>
              <a:t>окклюзионная</a:t>
            </a:r>
            <a:r>
              <a:rPr lang="ru-RU" sz="1700" b="0" i="0" u="none" strike="noStrike" cap="none" dirty="0">
                <a:solidFill>
                  <a:schemeClr val="dk1"/>
                </a:solidFill>
                <a:latin typeface="Arial"/>
                <a:ea typeface="Arial"/>
                <a:cs typeface="Arial"/>
                <a:sym typeface="Arial"/>
              </a:rPr>
              <a:t> повязка при проникающем ранении грудной клетки</a:t>
            </a:r>
            <a:endParaRPr dirty="0"/>
          </a:p>
        </p:txBody>
      </p:sp>
      <p:sp>
        <p:nvSpPr>
          <p:cNvPr id="284" name="Google Shape;284;p3"/>
          <p:cNvSpPr txBox="1"/>
          <p:nvPr/>
        </p:nvSpPr>
        <p:spPr>
          <a:xfrm>
            <a:off x="7725026" y="689026"/>
            <a:ext cx="4391026" cy="297004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Внутривенная (в/в) установка инфузионной системы</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В/в инфузионная реанимация</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Прямое давление / глубокое тампонирование раны для остановки кровотечения</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Наложение жгута для остановки кровотечения</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Фиксация костей таза</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Иммобилизация переломов</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Кожный щипковый тест</a:t>
            </a:r>
            <a:endParaRPr/>
          </a:p>
        </p:txBody>
      </p:sp>
      <p:pic>
        <p:nvPicPr>
          <p:cNvPr id="285" name="Google Shape;285;p3" descr="A picture containing icon&#10;&#10;Description automatically generated"/>
          <p:cNvPicPr preferRelativeResize="0"/>
          <p:nvPr/>
        </p:nvPicPr>
        <p:blipFill rotWithShape="1">
          <a:blip r:embed="rId5">
            <a:alphaModFix/>
          </a:blip>
          <a:srcRect/>
          <a:stretch/>
        </p:blipFill>
        <p:spPr>
          <a:xfrm>
            <a:off x="6096000" y="689026"/>
            <a:ext cx="1610838" cy="850853"/>
          </a:xfrm>
          <a:prstGeom prst="rect">
            <a:avLst/>
          </a:prstGeom>
          <a:noFill/>
          <a:ln>
            <a:noFill/>
          </a:ln>
        </p:spPr>
      </p:pic>
      <p:sp>
        <p:nvSpPr>
          <p:cNvPr id="286" name="Google Shape;286;p3"/>
          <p:cNvSpPr txBox="1"/>
          <p:nvPr/>
        </p:nvSpPr>
        <p:spPr>
          <a:xfrm>
            <a:off x="7725025" y="3500836"/>
            <a:ext cx="4191203" cy="113873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Полная иммобилизация позвоночника </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Оценка по шкале AVPU / ШКГ</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Введение глюкозы</a:t>
            </a:r>
            <a:endParaRPr sz="1700" dirty="0">
              <a:solidFill>
                <a:schemeClr val="dk1"/>
              </a:solidFill>
              <a:latin typeface="Arial"/>
              <a:ea typeface="Arial"/>
              <a:cs typeface="Arial"/>
              <a:sym typeface="Arial"/>
            </a:endParaRPr>
          </a:p>
        </p:txBody>
      </p:sp>
      <p:sp>
        <p:nvSpPr>
          <p:cNvPr id="287" name="Google Shape;287;p3"/>
          <p:cNvSpPr txBox="1"/>
          <p:nvPr/>
        </p:nvSpPr>
        <p:spPr>
          <a:xfrm>
            <a:off x="7725025" y="5268749"/>
            <a:ext cx="3197674" cy="14003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700"/>
              <a:buFont typeface="Arial"/>
              <a:buChar char="•"/>
            </a:pPr>
            <a:r>
              <a:rPr lang="ru-RU" sz="1700" dirty="0">
                <a:solidFill>
                  <a:schemeClr val="dk1"/>
                </a:solidFill>
                <a:latin typeface="Arial"/>
                <a:ea typeface="Arial"/>
                <a:cs typeface="Arial"/>
                <a:sym typeface="Arial"/>
              </a:rPr>
              <a:t>Лечение ран и ожогов</a:t>
            </a:r>
            <a:endParaRPr dirty="0"/>
          </a:p>
          <a:p>
            <a:pPr marL="285750" marR="0" lvl="0" indent="-285750" algn="l" rtl="0">
              <a:spcBef>
                <a:spcPts val="0"/>
              </a:spcBef>
              <a:spcAft>
                <a:spcPts val="0"/>
              </a:spcAft>
              <a:buClr>
                <a:schemeClr val="dk1"/>
              </a:buClr>
              <a:buSzPts val="1700"/>
              <a:buFont typeface="Arial"/>
              <a:buChar char="•"/>
            </a:pPr>
            <a:r>
              <a:rPr lang="ru-RU" sz="1700" dirty="0">
                <a:solidFill>
                  <a:schemeClr val="dk1"/>
                </a:solidFill>
                <a:latin typeface="Arial"/>
                <a:ea typeface="Arial"/>
                <a:cs typeface="Arial"/>
                <a:sym typeface="Arial"/>
              </a:rPr>
              <a:t>Лечение при укусе змеи</a:t>
            </a:r>
            <a:endParaRPr dirty="0"/>
          </a:p>
          <a:p>
            <a:pPr marL="285750" marR="0" lvl="0" indent="-285750" algn="l" rtl="0">
              <a:spcBef>
                <a:spcPts val="0"/>
              </a:spcBef>
              <a:spcAft>
                <a:spcPts val="0"/>
              </a:spcAft>
              <a:buClr>
                <a:schemeClr val="dk1"/>
              </a:buClr>
              <a:buSzPts val="1700"/>
              <a:buFont typeface="Arial"/>
              <a:buChar char="•"/>
            </a:pPr>
            <a:r>
              <a:rPr lang="ru-RU" sz="1700" dirty="0">
                <a:solidFill>
                  <a:schemeClr val="dk1"/>
                </a:solidFill>
                <a:latin typeface="Arial"/>
                <a:ea typeface="Arial"/>
                <a:cs typeface="Arial"/>
                <a:sym typeface="Arial"/>
              </a:rPr>
              <a:t>Переворачивание фиксированного пациента  («перекат бревна»)</a:t>
            </a:r>
            <a:endParaRPr dirty="0"/>
          </a:p>
        </p:txBody>
      </p:sp>
      <p:sp>
        <p:nvSpPr>
          <p:cNvPr id="288" name="Google Shape;288;p3"/>
          <p:cNvSpPr txBox="1"/>
          <p:nvPr/>
        </p:nvSpPr>
        <p:spPr>
          <a:xfrm>
            <a:off x="308092" y="1016659"/>
            <a:ext cx="13886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dirty="0">
                <a:solidFill>
                  <a:srgbClr val="1F3864"/>
                </a:solidFill>
                <a:latin typeface="Arial"/>
                <a:ea typeface="Arial"/>
                <a:cs typeface="Arial"/>
                <a:sym typeface="Arial"/>
              </a:rPr>
              <a:t>Общие</a:t>
            </a:r>
            <a:endParaRPr dirty="0"/>
          </a:p>
        </p:txBody>
      </p:sp>
      <p:sp>
        <p:nvSpPr>
          <p:cNvPr id="289" name="Google Shape;289;p3"/>
          <p:cNvSpPr txBox="1"/>
          <p:nvPr/>
        </p:nvSpPr>
        <p:spPr>
          <a:xfrm>
            <a:off x="2088378" y="908351"/>
            <a:ext cx="3962400"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Оценка по алгоритму ABCDE</a:t>
            </a:r>
            <a:endParaRPr/>
          </a:p>
          <a:p>
            <a:pPr marL="285750" marR="0" lvl="0" indent="-285750" algn="l" rtl="0">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Вторичное обследование при травме</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290" name="Google Shape;290;p3" descr="A picture containing text, clipart&#10;&#10;Description automatically generated"/>
          <p:cNvPicPr preferRelativeResize="0"/>
          <p:nvPr/>
        </p:nvPicPr>
        <p:blipFill rotWithShape="1">
          <a:blip r:embed="rId6">
            <a:alphaModFix/>
          </a:blip>
          <a:srcRect/>
          <a:stretch/>
        </p:blipFill>
        <p:spPr>
          <a:xfrm>
            <a:off x="6116317" y="3629189"/>
            <a:ext cx="1588391" cy="852715"/>
          </a:xfrm>
          <a:prstGeom prst="rect">
            <a:avLst/>
          </a:prstGeom>
          <a:noFill/>
          <a:ln>
            <a:noFill/>
          </a:ln>
        </p:spPr>
      </p:pic>
      <p:pic>
        <p:nvPicPr>
          <p:cNvPr id="291" name="Google Shape;291;p3" descr="A picture containing text, clipart&#10;&#10;Description automatically generated"/>
          <p:cNvPicPr preferRelativeResize="0"/>
          <p:nvPr/>
        </p:nvPicPr>
        <p:blipFill rotWithShape="1">
          <a:blip r:embed="rId7">
            <a:alphaModFix/>
          </a:blip>
          <a:srcRect/>
          <a:stretch/>
        </p:blipFill>
        <p:spPr>
          <a:xfrm>
            <a:off x="6136635" y="5268749"/>
            <a:ext cx="1588391" cy="843833"/>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aphicFrame>
        <p:nvGraphicFramePr>
          <p:cNvPr id="571" name="Google Shape;571;p30"/>
          <p:cNvGraphicFramePr/>
          <p:nvPr>
            <p:extLst>
              <p:ext uri="{D42A27DB-BD31-4B8C-83A1-F6EECF244321}">
                <p14:modId xmlns:p14="http://schemas.microsoft.com/office/powerpoint/2010/main" val="3486507044"/>
              </p:ext>
            </p:extLst>
          </p:nvPr>
        </p:nvGraphicFramePr>
        <p:xfrm>
          <a:off x="143546" y="1263756"/>
          <a:ext cx="11859050" cy="5167825"/>
        </p:xfrm>
        <a:graphic>
          <a:graphicData uri="http://schemas.openxmlformats.org/drawingml/2006/table">
            <a:tbl>
              <a:tblPr firstRow="1" bandRow="1">
                <a:noFill/>
                <a:tableStyleId>{AED96155-EAA6-40DB-ADCB-F1211CBE9A47}</a:tableStyleId>
              </a:tblPr>
              <a:tblGrid>
                <a:gridCol w="5649100">
                  <a:extLst>
                    <a:ext uri="{9D8B030D-6E8A-4147-A177-3AD203B41FA5}">
                      <a16:colId xmlns:a16="http://schemas.microsoft.com/office/drawing/2014/main" val="20000"/>
                    </a:ext>
                  </a:extLst>
                </a:gridCol>
                <a:gridCol w="6209950">
                  <a:extLst>
                    <a:ext uri="{9D8B030D-6E8A-4147-A177-3AD203B41FA5}">
                      <a16:colId xmlns:a16="http://schemas.microsoft.com/office/drawing/2014/main" val="20001"/>
                    </a:ext>
                  </a:extLst>
                </a:gridCol>
              </a:tblGrid>
              <a:tr h="475975">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u="none" strike="noStrike" cap="none">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91850">
                <a:tc>
                  <a:txBody>
                    <a:bodyPr/>
                    <a:lstStyle/>
                    <a:p>
                      <a:pPr marL="342900" marR="0" lvl="0" indent="-3429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Изменения зрения</a:t>
                      </a:r>
                      <a:endParaRPr dirty="0"/>
                    </a:p>
                    <a:p>
                      <a:pPr marL="342900" marR="0" lvl="0" indent="-3429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Потеря памяти</a:t>
                      </a:r>
                      <a:endParaRPr dirty="0"/>
                    </a:p>
                    <a:p>
                      <a:pPr marL="342900" marR="0" lvl="0" indent="-3429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Судороги / конвульсии</a:t>
                      </a:r>
                      <a:endParaRPr dirty="0"/>
                    </a:p>
                    <a:p>
                      <a:pPr marL="342900" marR="0" lvl="0" indent="-3429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Рвота</a:t>
                      </a:r>
                      <a:endParaRPr dirty="0"/>
                    </a:p>
                    <a:p>
                      <a:pPr marL="342900" marR="0" lvl="0" indent="-3429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Головные боли</a:t>
                      </a:r>
                      <a:endParaRPr dirty="0"/>
                    </a:p>
                    <a:p>
                      <a:pPr marL="342900" marR="0" lvl="0" indent="-3429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Изменение психического статуса, другой неврологический дефицит</a:t>
                      </a:r>
                      <a:endParaRPr dirty="0"/>
                    </a:p>
                    <a:p>
                      <a:pPr marL="342900" marR="0" lvl="0" indent="-3429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Скальпированная рана и/или деформация черепа</a:t>
                      </a:r>
                      <a:endParaRPr dirty="0"/>
                    </a:p>
                    <a:p>
                      <a:pPr marL="342900" marR="0" lvl="0" indent="-3429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Кровоподтеки на голове (особенно вокруг глаз или за ушами)</a:t>
                      </a:r>
                      <a:endParaRPr dirty="0"/>
                    </a:p>
                    <a:p>
                      <a:pPr marL="342900" marR="0" lvl="0" indent="-3429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Истечение крови или жидкости из ушей или носа</a:t>
                      </a:r>
                      <a:endParaRPr dirty="0"/>
                    </a:p>
                    <a:p>
                      <a:pPr marL="342900" marR="0" lvl="0" indent="-342900" algn="l" rtl="0">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Неодинаковый размер зрачков</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spcBef>
                          <a:spcPts val="0"/>
                        </a:spcBef>
                        <a:spcAft>
                          <a:spcPts val="0"/>
                        </a:spcAft>
                        <a:buClr>
                          <a:srgbClr val="0C0C0C"/>
                        </a:buClr>
                        <a:buSzPts val="1800"/>
                        <a:buFont typeface="Arial"/>
                        <a:buChar char="•"/>
                      </a:pPr>
                      <a:r>
                        <a:rPr lang="ru-RU" sz="1800" u="none" strike="noStrike" cap="none" dirty="0">
                          <a:solidFill>
                            <a:srgbClr val="0C0C0C"/>
                          </a:solidFill>
                          <a:latin typeface="Arial"/>
                          <a:ea typeface="Arial"/>
                          <a:cs typeface="Arial"/>
                          <a:sym typeface="Arial"/>
                        </a:rPr>
                        <a:t>ИММОБИЛИЗУЙТЕ позвоночник, используйте метод «ПЕРЕКАТ БРЕВНА», чтобы осмотреть спину пациента.</a:t>
                      </a:r>
                      <a:endParaRPr dirty="0"/>
                    </a:p>
                    <a:p>
                      <a:pPr marL="285750" marR="0" lvl="0" indent="-285750" algn="l" rtl="0">
                        <a:spcBef>
                          <a:spcPts val="0"/>
                        </a:spcBef>
                        <a:spcAft>
                          <a:spcPts val="0"/>
                        </a:spcAft>
                        <a:buClr>
                          <a:srgbClr val="0C0C0C"/>
                        </a:buClr>
                        <a:buSzPts val="1800"/>
                        <a:buFont typeface="Arial"/>
                        <a:buChar char="•"/>
                      </a:pPr>
                      <a:r>
                        <a:rPr lang="ru-RU" sz="1800" u="none" strike="noStrike" cap="none" dirty="0">
                          <a:solidFill>
                            <a:srgbClr val="0C0C0C"/>
                          </a:solidFill>
                          <a:latin typeface="Arial"/>
                          <a:ea typeface="Arial"/>
                          <a:cs typeface="Arial"/>
                          <a:sym typeface="Arial"/>
                        </a:rPr>
                        <a:t>Для проведения оценки уровня сознания используйте ШКГ (AVPU у детей).</a:t>
                      </a:r>
                      <a:endParaRPr dirty="0"/>
                    </a:p>
                    <a:p>
                      <a:pPr marL="285750" marR="0" lvl="0" indent="-285750" algn="l" rtl="0">
                        <a:spcBef>
                          <a:spcPts val="0"/>
                        </a:spcBef>
                        <a:spcAft>
                          <a:spcPts val="0"/>
                        </a:spcAft>
                        <a:buClr>
                          <a:srgbClr val="0C0C0C"/>
                        </a:buClr>
                        <a:buSzPts val="1800"/>
                        <a:buFont typeface="Arial"/>
                        <a:buChar char="•"/>
                      </a:pPr>
                      <a:r>
                        <a:rPr lang="ru-RU" sz="1800" u="none" strike="noStrike" cap="none" dirty="0">
                          <a:solidFill>
                            <a:srgbClr val="0C0C0C"/>
                          </a:solidFill>
                          <a:latin typeface="Arial"/>
                          <a:ea typeface="Arial"/>
                          <a:cs typeface="Arial"/>
                          <a:sym typeface="Arial"/>
                        </a:rPr>
                        <a:t>Часто проводите повторный осмотр по алгоритму ABCDE.</a:t>
                      </a:r>
                      <a:endParaRPr dirty="0"/>
                    </a:p>
                    <a:p>
                      <a:pPr marL="285750" marR="0" lvl="0" indent="-285750" algn="l" rtl="0">
                        <a:spcBef>
                          <a:spcPts val="0"/>
                        </a:spcBef>
                        <a:spcAft>
                          <a:spcPts val="0"/>
                        </a:spcAft>
                        <a:buClr>
                          <a:srgbClr val="0C0C0C"/>
                        </a:buClr>
                        <a:buSzPts val="1800"/>
                        <a:buFont typeface="Arial"/>
                        <a:buChar char="•"/>
                      </a:pPr>
                      <a:r>
                        <a:rPr lang="ru-RU" sz="1800" u="none" strike="noStrike" cap="none" dirty="0">
                          <a:solidFill>
                            <a:srgbClr val="0C0C0C"/>
                          </a:solidFill>
                          <a:latin typeface="Arial"/>
                          <a:ea typeface="Arial"/>
                          <a:cs typeface="Arial"/>
                          <a:sym typeface="Arial"/>
                        </a:rPr>
                        <a:t>Если речь идет об открытом переломе костей черепа -</a:t>
                      </a:r>
                      <a:r>
                        <a:rPr lang="ru-RU" sz="1800" b="0" i="0" u="none" strike="noStrike" cap="none" dirty="0">
                          <a:solidFill>
                            <a:srgbClr val="000000"/>
                          </a:solidFill>
                          <a:latin typeface="Calibri"/>
                          <a:ea typeface="Calibri"/>
                          <a:cs typeface="Calibri"/>
                          <a:sym typeface="Calibri"/>
                        </a:rPr>
                        <a:t> </a:t>
                      </a:r>
                      <a:r>
                        <a:rPr lang="ru-RU" sz="1800" u="none" strike="noStrike" cap="none" dirty="0">
                          <a:solidFill>
                            <a:srgbClr val="0C0C0C"/>
                          </a:solidFill>
                          <a:latin typeface="Arial"/>
                          <a:ea typeface="Arial"/>
                          <a:cs typeface="Arial"/>
                          <a:sym typeface="Arial"/>
                        </a:rPr>
                        <a:t> дайте пациенту АНТИБИОТИКИ в/в согласно протоколу.</a:t>
                      </a:r>
                      <a:endParaRPr dirty="0"/>
                    </a:p>
                    <a:p>
                      <a:pPr marL="285750" marR="0" lvl="0" indent="-285750" algn="l" rtl="0">
                        <a:spcBef>
                          <a:spcPts val="0"/>
                        </a:spcBef>
                        <a:spcAft>
                          <a:spcPts val="0"/>
                        </a:spcAft>
                        <a:buClr>
                          <a:srgbClr val="0C0C0C"/>
                        </a:buClr>
                        <a:buSzPts val="1800"/>
                        <a:buFont typeface="Arial"/>
                        <a:buChar char="•"/>
                      </a:pPr>
                      <a:r>
                        <a:rPr lang="ru-RU" sz="1800" u="none" strike="noStrike" cap="none" dirty="0">
                          <a:solidFill>
                            <a:srgbClr val="0C0C0C"/>
                          </a:solidFill>
                          <a:latin typeface="Arial"/>
                          <a:ea typeface="Arial"/>
                          <a:cs typeface="Arial"/>
                          <a:sym typeface="Arial"/>
                        </a:rPr>
                        <a:t>ПРОВЕРЬТЕ уровень глюкозы, дайте при необходимости.</a:t>
                      </a:r>
                      <a:endParaRPr dirty="0"/>
                    </a:p>
                    <a:p>
                      <a:pPr marL="285750" marR="0" lvl="0" indent="-285750" algn="l" rtl="0">
                        <a:spcBef>
                          <a:spcPts val="0"/>
                        </a:spcBef>
                        <a:spcAft>
                          <a:spcPts val="0"/>
                        </a:spcAft>
                        <a:buClr>
                          <a:srgbClr val="0C0C0C"/>
                        </a:buClr>
                        <a:buSzPts val="1800"/>
                        <a:buFont typeface="Arial"/>
                        <a:buChar char="•"/>
                      </a:pPr>
                      <a:r>
                        <a:rPr lang="ru-RU" sz="1800" u="none" strike="noStrike" cap="none" dirty="0">
                          <a:solidFill>
                            <a:srgbClr val="0C0C0C"/>
                          </a:solidFill>
                          <a:latin typeface="Arial"/>
                          <a:ea typeface="Arial"/>
                          <a:cs typeface="Arial"/>
                          <a:sym typeface="Arial"/>
                        </a:rPr>
                        <a:t>Не давайте пищу / питье через рот.</a:t>
                      </a:r>
                      <a:endParaRPr dirty="0"/>
                    </a:p>
                    <a:p>
                      <a:pPr marL="285750" marR="0" lvl="0" indent="-285750" algn="l" rtl="0">
                        <a:spcBef>
                          <a:spcPts val="0"/>
                        </a:spcBef>
                        <a:spcAft>
                          <a:spcPts val="0"/>
                        </a:spcAft>
                        <a:buClr>
                          <a:srgbClr val="0C0C0C"/>
                        </a:buClr>
                        <a:buSzPts val="1800"/>
                        <a:buFont typeface="Arial"/>
                        <a:buChar char="•"/>
                      </a:pPr>
                      <a:r>
                        <a:rPr lang="ru-RU" sz="1800" u="none" strike="noStrike" cap="none" dirty="0">
                          <a:solidFill>
                            <a:srgbClr val="0C0C0C"/>
                          </a:solidFill>
                          <a:latin typeface="Arial"/>
                          <a:ea typeface="Arial"/>
                          <a:cs typeface="Arial"/>
                          <a:sym typeface="Arial"/>
                        </a:rPr>
                        <a:t>Запланируйте срочную ПЕРЕДАЧУ / ПЕРЕВОД пациента.</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72" name="Google Shape;572;p30"/>
          <p:cNvSpPr txBox="1">
            <a:spLocks noGrp="1"/>
          </p:cNvSpPr>
          <p:nvPr>
            <p:ph type="title"/>
          </p:nvPr>
        </p:nvSpPr>
        <p:spPr>
          <a:xfrm>
            <a:off x="152629" y="32824"/>
            <a:ext cx="103225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ct val="100000"/>
              <a:buFont typeface="Arial"/>
              <a:buNone/>
            </a:pPr>
            <a:r>
              <a:rPr lang="ru-RU" sz="2800" dirty="0">
                <a:solidFill>
                  <a:srgbClr val="1F3864"/>
                </a:solidFill>
                <a:latin typeface="Arial"/>
                <a:ea typeface="Arial"/>
                <a:cs typeface="Arial"/>
                <a:sym typeface="Arial"/>
              </a:rPr>
              <a:t>Критические состояния, связанные с </a:t>
            </a:r>
            <a:r>
              <a:rPr lang="ru-RU" sz="2800" u="sng" dirty="0">
                <a:solidFill>
                  <a:srgbClr val="1F3864"/>
                </a:solidFill>
                <a:latin typeface="Arial"/>
                <a:ea typeface="Arial"/>
                <a:cs typeface="Arial"/>
                <a:sym typeface="Arial"/>
              </a:rPr>
              <a:t>ИЗМЕНЕНИЕМ ПСИХИЧЕСКОГО СТАТУСА</a:t>
            </a:r>
            <a:r>
              <a:rPr lang="ru-RU" sz="2800" dirty="0">
                <a:solidFill>
                  <a:srgbClr val="1F3864"/>
                </a:solidFill>
                <a:latin typeface="Arial"/>
                <a:ea typeface="Arial"/>
                <a:cs typeface="Arial"/>
                <a:sym typeface="Arial"/>
              </a:rPr>
              <a:t>: </a:t>
            </a:r>
            <a:br>
              <a:rPr lang="ru-RU" sz="2800" dirty="0">
                <a:solidFill>
                  <a:srgbClr val="1F3864"/>
                </a:solidFill>
                <a:latin typeface="Arial"/>
                <a:ea typeface="Arial"/>
                <a:cs typeface="Arial"/>
                <a:sym typeface="Arial"/>
              </a:rPr>
            </a:br>
            <a:r>
              <a:rPr lang="ru-RU" sz="2800" dirty="0">
                <a:solidFill>
                  <a:srgbClr val="1F3864"/>
                </a:solidFill>
                <a:latin typeface="Arial"/>
                <a:ea typeface="Arial"/>
                <a:cs typeface="Arial"/>
                <a:sym typeface="Arial"/>
              </a:rPr>
              <a:t>тяжелая черепно-мозговая травма </a:t>
            </a:r>
            <a:endParaRPr sz="4800" dirty="0"/>
          </a:p>
        </p:txBody>
      </p:sp>
      <p:pic>
        <p:nvPicPr>
          <p:cNvPr id="573" name="Google Shape;573;p30" descr="Logo&#10;&#10;Description automatically generated"/>
          <p:cNvPicPr preferRelativeResize="0"/>
          <p:nvPr/>
        </p:nvPicPr>
        <p:blipFill rotWithShape="1">
          <a:blip r:embed="rId3">
            <a:alphaModFix/>
          </a:blip>
          <a:srcRect/>
          <a:stretch/>
        </p:blipFill>
        <p:spPr>
          <a:xfrm>
            <a:off x="538056" y="5267080"/>
            <a:ext cx="2743200" cy="1913756"/>
          </a:xfrm>
          <a:prstGeom prst="rect">
            <a:avLst/>
          </a:prstGeom>
          <a:noFill/>
          <a:ln>
            <a:noFill/>
          </a:ln>
        </p:spPr>
      </p:pic>
      <p:sp>
        <p:nvSpPr>
          <p:cNvPr id="574" name="Google Shape;574;p30"/>
          <p:cNvSpPr txBox="1"/>
          <p:nvPr/>
        </p:nvSpPr>
        <p:spPr>
          <a:xfrm>
            <a:off x="3281251" y="619777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575" name="Google Shape;575;p30"/>
          <p:cNvPicPr preferRelativeResize="0"/>
          <p:nvPr/>
        </p:nvPicPr>
        <p:blipFill rotWithShape="1">
          <a:blip r:embed="rId4">
            <a:alphaModFix/>
          </a:blip>
          <a:srcRect/>
          <a:stretch/>
        </p:blipFill>
        <p:spPr>
          <a:xfrm>
            <a:off x="10316190" y="133504"/>
            <a:ext cx="1809750" cy="962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1"/>
          <p:cNvSpPr txBox="1">
            <a:spLocks noGrp="1"/>
          </p:cNvSpPr>
          <p:nvPr>
            <p:ph type="title"/>
          </p:nvPr>
        </p:nvSpPr>
        <p:spPr>
          <a:xfrm>
            <a:off x="471523" y="45679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ru-RU" sz="4000"/>
              <a:t>Тяжелая черепно-мозговая травма	</a:t>
            </a:r>
            <a:endParaRPr/>
          </a:p>
        </p:txBody>
      </p:sp>
      <p:sp>
        <p:nvSpPr>
          <p:cNvPr id="582" name="Google Shape;582;p31"/>
          <p:cNvSpPr txBox="1">
            <a:spLocks noGrp="1"/>
          </p:cNvSpPr>
          <p:nvPr>
            <p:ph type="body" idx="1"/>
          </p:nvPr>
        </p:nvSpPr>
        <p:spPr>
          <a:xfrm>
            <a:off x="540275" y="2381086"/>
            <a:ext cx="10515600" cy="296868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ts val="465"/>
              <a:buNone/>
            </a:pPr>
            <a:r>
              <a:rPr lang="ru-RU" sz="2400" b="1" dirty="0">
                <a:latin typeface="Arial"/>
                <a:ea typeface="Arial"/>
                <a:cs typeface="Arial"/>
                <a:sym typeface="Arial"/>
              </a:rPr>
              <a:t>ПОМНИТЕ</a:t>
            </a:r>
            <a:r>
              <a:rPr lang="ru-RU" sz="2400" dirty="0">
                <a:latin typeface="Arial"/>
                <a:ea typeface="Arial"/>
                <a:cs typeface="Arial"/>
                <a:sym typeface="Arial"/>
              </a:rPr>
              <a:t> …………</a:t>
            </a:r>
            <a:endParaRPr dirty="0"/>
          </a:p>
          <a:p>
            <a:pPr marL="0" lvl="0" indent="0" algn="l" rtl="0">
              <a:lnSpc>
                <a:spcPct val="90000"/>
              </a:lnSpc>
              <a:spcBef>
                <a:spcPts val="0"/>
              </a:spcBef>
              <a:spcAft>
                <a:spcPts val="0"/>
              </a:spcAft>
              <a:buClr>
                <a:schemeClr val="dk1"/>
              </a:buClr>
              <a:buSzPts val="465"/>
              <a:buNone/>
            </a:pPr>
            <a:endParaRPr sz="2400" dirty="0"/>
          </a:p>
          <a:p>
            <a:pPr marL="0" lvl="0" indent="0" algn="l" rtl="0">
              <a:lnSpc>
                <a:spcPct val="160000"/>
              </a:lnSpc>
              <a:spcBef>
                <a:spcPts val="0"/>
              </a:spcBef>
              <a:spcAft>
                <a:spcPts val="0"/>
              </a:spcAft>
              <a:buClr>
                <a:schemeClr val="dk1"/>
              </a:buClr>
              <a:buSzPts val="465"/>
              <a:buNone/>
            </a:pPr>
            <a:r>
              <a:rPr lang="ru-RU" sz="2400" dirty="0">
                <a:latin typeface="Arial"/>
                <a:ea typeface="Arial"/>
                <a:cs typeface="Arial"/>
                <a:sym typeface="Arial"/>
              </a:rPr>
              <a:t>Череп является жесткой структурой, и кровотечение вызывает повышенное давление на мозг.  </a:t>
            </a:r>
            <a:endParaRPr dirty="0"/>
          </a:p>
          <a:p>
            <a:pPr marL="0" lvl="0" indent="0" algn="l" rtl="0">
              <a:lnSpc>
                <a:spcPct val="16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l" rtl="0">
              <a:lnSpc>
                <a:spcPct val="160000"/>
              </a:lnSpc>
              <a:spcBef>
                <a:spcPts val="0"/>
              </a:spcBef>
              <a:spcAft>
                <a:spcPts val="0"/>
              </a:spcAft>
              <a:buClr>
                <a:schemeClr val="dk1"/>
              </a:buClr>
              <a:buSzPct val="100000"/>
              <a:buNone/>
            </a:pPr>
            <a:r>
              <a:rPr lang="ru-RU" sz="2400" dirty="0">
                <a:latin typeface="Arial"/>
                <a:ea typeface="Arial"/>
                <a:cs typeface="Arial"/>
                <a:sym typeface="Arial"/>
              </a:rPr>
              <a:t>Когда давление становится слишком высоким, оно препятствует проникновению крови в череп и обеспечению перфузии мозга.  В конце концов оно «выдавит» часть мозга через основание черепа, что приведет к смерти.</a:t>
            </a:r>
            <a:endParaRPr dirty="0"/>
          </a:p>
          <a:p>
            <a:pPr marL="0" lvl="0" indent="0" algn="l" rtl="0">
              <a:lnSpc>
                <a:spcPct val="90000"/>
              </a:lnSpc>
              <a:spcBef>
                <a:spcPts val="0"/>
              </a:spcBef>
              <a:spcAft>
                <a:spcPts val="0"/>
              </a:spcAft>
              <a:buClr>
                <a:schemeClr val="dk1"/>
              </a:buClr>
              <a:buSzPts val="465"/>
              <a:buNone/>
            </a:pPr>
            <a:endParaRPr sz="2400" dirty="0"/>
          </a:p>
          <a:p>
            <a:pPr marL="0" lvl="0" indent="0" algn="l" rtl="0">
              <a:lnSpc>
                <a:spcPct val="90000"/>
              </a:lnSpc>
              <a:spcBef>
                <a:spcPts val="0"/>
              </a:spcBef>
              <a:spcAft>
                <a:spcPts val="0"/>
              </a:spcAft>
              <a:buClr>
                <a:schemeClr val="dk1"/>
              </a:buClr>
              <a:buSzPts val="465"/>
              <a:buNone/>
            </a:pPr>
            <a:endParaRPr sz="2400" dirty="0"/>
          </a:p>
        </p:txBody>
      </p:sp>
      <p:sp>
        <p:nvSpPr>
          <p:cNvPr id="583" name="Google Shape;583;p31"/>
          <p:cNvSpPr/>
          <p:nvPr/>
        </p:nvSpPr>
        <p:spPr>
          <a:xfrm>
            <a:off x="8699797" y="604903"/>
            <a:ext cx="419745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5000"/>
              <a:buFont typeface="Calibri"/>
              <a:buNone/>
            </a:pPr>
            <a:endParaRPr sz="15000" b="1" i="0" u="none" strike="noStrike" cap="none">
              <a:solidFill>
                <a:schemeClr val="accent2"/>
              </a:solidFill>
              <a:latin typeface="Calibri"/>
              <a:ea typeface="Calibri"/>
              <a:cs typeface="Calibri"/>
              <a:sym typeface="Calibri"/>
            </a:endParaRPr>
          </a:p>
        </p:txBody>
      </p:sp>
      <p:sp>
        <p:nvSpPr>
          <p:cNvPr id="584" name="Google Shape;584;p31"/>
          <p:cNvSpPr/>
          <p:nvPr/>
        </p:nvSpPr>
        <p:spPr>
          <a:xfrm>
            <a:off x="7952694" y="1020852"/>
            <a:ext cx="419745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2"/>
          <p:cNvSpPr txBox="1">
            <a:spLocks noGrp="1"/>
          </p:cNvSpPr>
          <p:nvPr>
            <p:ph type="title"/>
          </p:nvPr>
        </p:nvSpPr>
        <p:spPr>
          <a:xfrm>
            <a:off x="425689" y="39377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ru-RU" sz="4000"/>
              <a:t>Первичное обследование при травме 	</a:t>
            </a:r>
            <a:endParaRPr/>
          </a:p>
        </p:txBody>
      </p:sp>
      <p:sp>
        <p:nvSpPr>
          <p:cNvPr id="591" name="Google Shape;591;p32"/>
          <p:cNvSpPr txBox="1">
            <a:spLocks noGrp="1"/>
          </p:cNvSpPr>
          <p:nvPr>
            <p:ph type="body" idx="1"/>
          </p:nvPr>
        </p:nvSpPr>
        <p:spPr>
          <a:xfrm>
            <a:off x="391313" y="1768332"/>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
              <a:buNone/>
            </a:pPr>
            <a:r>
              <a:rPr lang="ru-RU" sz="2400" b="1">
                <a:latin typeface="Arial"/>
                <a:ea typeface="Arial"/>
                <a:cs typeface="Arial"/>
                <a:sym typeface="Arial"/>
              </a:rPr>
              <a:t>ПОМНИТЕ</a:t>
            </a:r>
            <a:r>
              <a:rPr lang="ru-RU" sz="2400">
                <a:latin typeface="Arial"/>
                <a:ea typeface="Arial"/>
                <a:cs typeface="Arial"/>
                <a:sym typeface="Arial"/>
              </a:rPr>
              <a:t> …………</a:t>
            </a:r>
            <a:endParaRPr/>
          </a:p>
          <a:p>
            <a:pPr marL="0" lvl="0" indent="0" algn="l" rtl="0">
              <a:lnSpc>
                <a:spcPct val="90000"/>
              </a:lnSpc>
              <a:spcBef>
                <a:spcPts val="0"/>
              </a:spcBef>
              <a:spcAft>
                <a:spcPts val="0"/>
              </a:spcAft>
              <a:buClr>
                <a:schemeClr val="dk1"/>
              </a:buClr>
              <a:buSzPts val="600"/>
              <a:buNone/>
            </a:pPr>
            <a:endParaRPr sz="2400"/>
          </a:p>
          <a:p>
            <a:pPr marL="0" lvl="0" indent="0" algn="l" rtl="0">
              <a:lnSpc>
                <a:spcPct val="90000"/>
              </a:lnSpc>
              <a:spcBef>
                <a:spcPts val="0"/>
              </a:spcBef>
              <a:spcAft>
                <a:spcPts val="0"/>
              </a:spcAft>
              <a:buClr>
                <a:schemeClr val="dk1"/>
              </a:buClr>
              <a:buSzPts val="600"/>
              <a:buNone/>
            </a:pPr>
            <a:r>
              <a:rPr lang="ru-RU" sz="2400">
                <a:solidFill>
                  <a:schemeClr val="dk1"/>
                </a:solidFill>
                <a:latin typeface="Arial"/>
                <a:ea typeface="Arial"/>
                <a:cs typeface="Arial"/>
                <a:sym typeface="Arial"/>
              </a:rPr>
              <a:t>Люди, которые на первый взгляд не выглядят пострадавшими, могут иметь </a:t>
            </a:r>
            <a:r>
              <a:rPr lang="ru-RU" sz="2400" b="1">
                <a:solidFill>
                  <a:schemeClr val="dk1"/>
                </a:solidFill>
                <a:latin typeface="Arial"/>
                <a:ea typeface="Arial"/>
                <a:cs typeface="Arial"/>
                <a:sym typeface="Arial"/>
              </a:rPr>
              <a:t>скрытые травмы, угрожающие жизни</a:t>
            </a:r>
            <a:r>
              <a:rPr lang="ru-RU" sz="2400">
                <a:solidFill>
                  <a:schemeClr val="dk1"/>
                </a:solidFill>
                <a:latin typeface="Arial"/>
                <a:ea typeface="Arial"/>
                <a:cs typeface="Arial"/>
                <a:sym typeface="Arial"/>
              </a:rPr>
              <a:t>, например внутреннее кровотечение.</a:t>
            </a:r>
            <a:endParaRPr/>
          </a:p>
          <a:p>
            <a:pPr marL="0" lvl="0" indent="0" algn="l" rtl="0">
              <a:lnSpc>
                <a:spcPct val="90000"/>
              </a:lnSpc>
              <a:spcBef>
                <a:spcPts val="0"/>
              </a:spcBef>
              <a:spcAft>
                <a:spcPts val="0"/>
              </a:spcAft>
              <a:buClr>
                <a:schemeClr val="dk1"/>
              </a:buClr>
              <a:buSzPts val="600"/>
              <a:buNone/>
            </a:pPr>
            <a:endParaRPr sz="2400">
              <a:solidFill>
                <a:schemeClr val="dk1"/>
              </a:solidFill>
            </a:endParaRPr>
          </a:p>
          <a:p>
            <a:pPr marL="0" lvl="0" indent="0" algn="l" rtl="0">
              <a:lnSpc>
                <a:spcPct val="90000"/>
              </a:lnSpc>
              <a:spcBef>
                <a:spcPts val="0"/>
              </a:spcBef>
              <a:spcAft>
                <a:spcPts val="0"/>
              </a:spcAft>
              <a:buClr>
                <a:schemeClr val="dk1"/>
              </a:buClr>
              <a:buSzPts val="600"/>
              <a:buNone/>
            </a:pPr>
            <a:r>
              <a:rPr lang="ru-RU" sz="2400">
                <a:solidFill>
                  <a:schemeClr val="dk1"/>
                </a:solidFill>
                <a:latin typeface="Arial"/>
                <a:ea typeface="Arial"/>
                <a:cs typeface="Arial"/>
                <a:sym typeface="Arial"/>
              </a:rPr>
              <a:t>Очень важно часто проводить </a:t>
            </a:r>
            <a:r>
              <a:rPr lang="ru-RU" sz="2400" b="1">
                <a:solidFill>
                  <a:schemeClr val="dk1"/>
                </a:solidFill>
                <a:latin typeface="Arial"/>
                <a:ea typeface="Arial"/>
                <a:cs typeface="Arial"/>
                <a:sym typeface="Arial"/>
              </a:rPr>
              <a:t>повторную оценку</a:t>
            </a:r>
            <a:r>
              <a:rPr lang="ru-RU" sz="2400">
                <a:solidFill>
                  <a:schemeClr val="dk1"/>
                </a:solidFill>
                <a:latin typeface="Arial"/>
                <a:ea typeface="Arial"/>
                <a:cs typeface="Arial"/>
                <a:sym typeface="Arial"/>
              </a:rPr>
              <a:t> состояния пациентов с травмами с помощью первичного обследования (повторять часто). </a:t>
            </a:r>
            <a:endParaRPr/>
          </a:p>
          <a:p>
            <a:pPr marL="0" lvl="0" indent="0" algn="l" rtl="0">
              <a:lnSpc>
                <a:spcPct val="90000"/>
              </a:lnSpc>
              <a:spcBef>
                <a:spcPts val="0"/>
              </a:spcBef>
              <a:spcAft>
                <a:spcPts val="0"/>
              </a:spcAft>
              <a:buClr>
                <a:schemeClr val="dk1"/>
              </a:buClr>
              <a:buSzPts val="600"/>
              <a:buNone/>
            </a:pPr>
            <a:endParaRPr sz="2400">
              <a:solidFill>
                <a:schemeClr val="dk1"/>
              </a:solidFill>
            </a:endParaRPr>
          </a:p>
          <a:p>
            <a:pPr marL="0" lvl="0" indent="0" algn="l" rtl="0">
              <a:lnSpc>
                <a:spcPct val="90000"/>
              </a:lnSpc>
              <a:spcBef>
                <a:spcPts val="0"/>
              </a:spcBef>
              <a:spcAft>
                <a:spcPts val="0"/>
              </a:spcAft>
              <a:buClr>
                <a:schemeClr val="dk1"/>
              </a:buClr>
              <a:buSzPts val="600"/>
              <a:buNone/>
            </a:pPr>
            <a:r>
              <a:rPr lang="ru-RU" sz="2400">
                <a:latin typeface="Arial"/>
                <a:ea typeface="Arial"/>
                <a:cs typeface="Arial"/>
                <a:sym typeface="Arial"/>
              </a:rPr>
              <a:t>Показатели жизнедеятельности следует проверять в конце первичного обследования, но вмешательства по жизненным показаниям откладывать нельзя.</a:t>
            </a:r>
            <a:endParaRPr/>
          </a:p>
          <a:p>
            <a:pPr marL="228600" lvl="0" indent="-76200" algn="ctr" rtl="0">
              <a:lnSpc>
                <a:spcPct val="90000"/>
              </a:lnSpc>
              <a:spcBef>
                <a:spcPts val="1000"/>
              </a:spcBef>
              <a:spcAft>
                <a:spcPts val="0"/>
              </a:spcAft>
              <a:buClr>
                <a:schemeClr val="dk1"/>
              </a:buClr>
              <a:buSzPts val="2400"/>
              <a:buNone/>
            </a:pPr>
            <a:endParaRPr sz="2400"/>
          </a:p>
        </p:txBody>
      </p:sp>
      <p:sp>
        <p:nvSpPr>
          <p:cNvPr id="592" name="Google Shape;592;p32"/>
          <p:cNvSpPr/>
          <p:nvPr/>
        </p:nvSpPr>
        <p:spPr>
          <a:xfrm>
            <a:off x="9098558" y="1473468"/>
            <a:ext cx="419745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3"/>
          <p:cNvSpPr txBox="1">
            <a:spLocks noGrp="1"/>
          </p:cNvSpPr>
          <p:nvPr>
            <p:ph type="title"/>
          </p:nvPr>
        </p:nvSpPr>
        <p:spPr>
          <a:xfrm>
            <a:off x="305225" y="3651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Вопрос из рабочей тетради № 2</a:t>
            </a:r>
            <a:endParaRPr dirty="0"/>
          </a:p>
        </p:txBody>
      </p:sp>
      <p:sp>
        <p:nvSpPr>
          <p:cNvPr id="599" name="Google Shape;599;p33"/>
          <p:cNvSpPr txBox="1">
            <a:spLocks noGrp="1"/>
          </p:cNvSpPr>
          <p:nvPr>
            <p:ph type="body" idx="1"/>
          </p:nvPr>
        </p:nvSpPr>
        <p:spPr>
          <a:xfrm>
            <a:off x="305225" y="1573852"/>
            <a:ext cx="9430174" cy="41150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a:t>Используя приведенный выше раздел рабочей тетради, перечислите пять требующих внимания состояний, которые необходимо распознать во время первичного обследования:</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ru-RU" sz="2400"/>
              <a:t>1.</a:t>
            </a:r>
            <a:endParaRPr/>
          </a:p>
          <a:p>
            <a:pPr marL="0" lvl="0" indent="0" algn="l" rtl="0">
              <a:lnSpc>
                <a:spcPct val="90000"/>
              </a:lnSpc>
              <a:spcBef>
                <a:spcPts val="1000"/>
              </a:spcBef>
              <a:spcAft>
                <a:spcPts val="0"/>
              </a:spcAft>
              <a:buClr>
                <a:schemeClr val="dk1"/>
              </a:buClr>
              <a:buSzPts val="2400"/>
              <a:buNone/>
            </a:pPr>
            <a:r>
              <a:rPr lang="ru-RU" sz="2400"/>
              <a:t>2.</a:t>
            </a:r>
            <a:endParaRPr/>
          </a:p>
          <a:p>
            <a:pPr marL="0" lvl="0" indent="0" algn="l" rtl="0">
              <a:lnSpc>
                <a:spcPct val="90000"/>
              </a:lnSpc>
              <a:spcBef>
                <a:spcPts val="1000"/>
              </a:spcBef>
              <a:spcAft>
                <a:spcPts val="0"/>
              </a:spcAft>
              <a:buClr>
                <a:schemeClr val="dk1"/>
              </a:buClr>
              <a:buSzPts val="2400"/>
              <a:buNone/>
            </a:pPr>
            <a:r>
              <a:rPr lang="ru-RU" sz="2400"/>
              <a:t>3.</a:t>
            </a:r>
            <a:endParaRPr/>
          </a:p>
          <a:p>
            <a:pPr marL="0" lvl="0" indent="0" algn="l" rtl="0">
              <a:lnSpc>
                <a:spcPct val="90000"/>
              </a:lnSpc>
              <a:spcBef>
                <a:spcPts val="1000"/>
              </a:spcBef>
              <a:spcAft>
                <a:spcPts val="0"/>
              </a:spcAft>
              <a:buClr>
                <a:schemeClr val="dk1"/>
              </a:buClr>
              <a:buSzPts val="2400"/>
              <a:buNone/>
            </a:pPr>
            <a:r>
              <a:rPr lang="ru-RU" sz="2400"/>
              <a:t>4.</a:t>
            </a:r>
            <a:endParaRPr/>
          </a:p>
          <a:p>
            <a:pPr marL="0" lvl="0" indent="0" algn="l" rtl="0">
              <a:lnSpc>
                <a:spcPct val="90000"/>
              </a:lnSpc>
              <a:spcBef>
                <a:spcPts val="1000"/>
              </a:spcBef>
              <a:spcAft>
                <a:spcPts val="0"/>
              </a:spcAft>
              <a:buClr>
                <a:schemeClr val="dk1"/>
              </a:buClr>
              <a:buSzPts val="2400"/>
              <a:buNone/>
            </a:pPr>
            <a:r>
              <a:rPr lang="ru-RU" sz="2400"/>
              <a:t>5. </a:t>
            </a:r>
            <a:endParaRPr/>
          </a:p>
        </p:txBody>
      </p:sp>
      <p:pic>
        <p:nvPicPr>
          <p:cNvPr id="600" name="Google Shape;600;p33"/>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4"/>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606" name="Google Shape;606;p34"/>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Травма </a:t>
            </a:r>
            <a:endParaRPr/>
          </a:p>
        </p:txBody>
      </p:sp>
      <p:sp>
        <p:nvSpPr>
          <p:cNvPr id="607" name="Google Shape;607;p34"/>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2: Сбор анамнеза по схеме </a:t>
            </a:r>
            <a:r>
              <a:rPr lang="ru-RU" sz="2800" b="1" i="0" u="none" strike="noStrike" cap="none">
                <a:solidFill>
                  <a:schemeClr val="accent2"/>
                </a:solidFill>
                <a:latin typeface="Arial"/>
                <a:ea typeface="Arial"/>
                <a:cs typeface="Arial"/>
                <a:sym typeface="Arial"/>
              </a:rPr>
              <a:t>SAMPLE </a:t>
            </a:r>
            <a:r>
              <a:rPr lang="ru-RU" sz="2800" b="1" i="0" u="none" strike="noStrike" cap="none">
                <a:solidFill>
                  <a:srgbClr val="1F3864"/>
                </a:solidFill>
                <a:latin typeface="Arial"/>
                <a:ea typeface="Arial"/>
                <a:cs typeface="Arial"/>
                <a:sym typeface="Arial"/>
              </a:rPr>
              <a:t>и вторичное обследование</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614" name="Google Shape;614;p35"/>
          <p:cNvSpPr txBox="1">
            <a:spLocks noGrp="1"/>
          </p:cNvSpPr>
          <p:nvPr>
            <p:ph type="body" idx="1"/>
          </p:nvPr>
        </p:nvSpPr>
        <p:spPr>
          <a:xfrm>
            <a:off x="1057275" y="1521836"/>
            <a:ext cx="10077450" cy="46757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Есть ли изменения в голосе человека, например, хриплый или осипший голос?</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Испытывает ли человек трудности с дыханием?</a:t>
            </a:r>
            <a:endParaRPr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sz="2400"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Изменения в голосе в связи с травмой головы, шеи или ожогов могут указывать на отёк дыхательных путей.</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Проблемы с дыханием могут развиваться с течением времени и могут быть неочевидными при обследовании по алгоритму ABCDE.</a:t>
            </a:r>
            <a:endParaRPr dirty="0"/>
          </a:p>
          <a:p>
            <a:pPr marL="720725" lvl="2" indent="-273050" algn="l" rtl="0">
              <a:lnSpc>
                <a:spcPct val="90000"/>
              </a:lnSpc>
              <a:spcBef>
                <a:spcPts val="500"/>
              </a:spcBef>
              <a:spcAft>
                <a:spcPts val="0"/>
              </a:spcAft>
              <a:buClr>
                <a:schemeClr val="dk1"/>
              </a:buClr>
              <a:buSzPts val="2400"/>
              <a:buChar char="•"/>
            </a:pPr>
            <a:r>
              <a:rPr lang="ru-RU" sz="2400" dirty="0">
                <a:latin typeface="Arial"/>
                <a:ea typeface="Arial"/>
                <a:cs typeface="Arial"/>
                <a:sym typeface="Arial"/>
              </a:rPr>
              <a:t>Могут указывать на травмы легких, ребер, мышц, стенки грудной клетки или позвоночника</a:t>
            </a:r>
            <a:endParaRPr dirty="0"/>
          </a:p>
        </p:txBody>
      </p:sp>
      <p:pic>
        <p:nvPicPr>
          <p:cNvPr id="615" name="Google Shape;615;p35"/>
          <p:cNvPicPr preferRelativeResize="0"/>
          <p:nvPr/>
        </p:nvPicPr>
        <p:blipFill rotWithShape="1">
          <a:blip r:embed="rId3">
            <a:alphaModFix/>
          </a:blip>
          <a:srcRect/>
          <a:stretch/>
        </p:blipFill>
        <p:spPr>
          <a:xfrm>
            <a:off x="299879" y="4019372"/>
            <a:ext cx="1076641" cy="11320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622" name="Google Shape;622;p36"/>
          <p:cNvSpPr txBox="1">
            <a:spLocks noGrp="1"/>
          </p:cNvSpPr>
          <p:nvPr>
            <p:ph type="body" idx="1"/>
          </p:nvPr>
        </p:nvSpPr>
        <p:spPr>
          <a:xfrm>
            <a:off x="1182823" y="1690688"/>
            <a:ext cx="1007745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СПРОСИТЕ: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 любых кровотечениях, предшествующих прибытию пациента.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Как долго длится кровотечение?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Сколько повязок пропиталось кровью?</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Кровотечение уменьшается или усиливается?</a:t>
            </a:r>
            <a:endParaRPr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sz="2400"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Пациентам может быть трудно оценить объем кровопотери, поэтому более полезными могут оказаться вопросы о продолжительности кровотечения или количестве пропитавшихся кровью повязок.</a:t>
            </a:r>
            <a:endParaRPr dirty="0"/>
          </a:p>
          <a:p>
            <a:pPr marL="685800" lvl="1" indent="-76200" algn="l" rtl="0">
              <a:lnSpc>
                <a:spcPct val="90000"/>
              </a:lnSpc>
              <a:spcBef>
                <a:spcPts val="500"/>
              </a:spcBef>
              <a:spcAft>
                <a:spcPts val="0"/>
              </a:spcAft>
              <a:buClr>
                <a:schemeClr val="dk1"/>
              </a:buClr>
              <a:buSzPts val="2400"/>
              <a:buNone/>
            </a:pPr>
            <a:endParaRPr dirty="0"/>
          </a:p>
        </p:txBody>
      </p:sp>
      <p:sp>
        <p:nvSpPr>
          <p:cNvPr id="623" name="Google Shape;623;p36"/>
          <p:cNvSpPr/>
          <p:nvPr/>
        </p:nvSpPr>
        <p:spPr>
          <a:xfrm>
            <a:off x="8610600" y="1952626"/>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000" b="1" cap="none">
              <a:solidFill>
                <a:srgbClr val="FF0000"/>
              </a:solidFill>
              <a:latin typeface="Calibri"/>
              <a:ea typeface="Calibri"/>
              <a:cs typeface="Calibri"/>
              <a:sym typeface="Calibri"/>
            </a:endParaRPr>
          </a:p>
        </p:txBody>
      </p:sp>
      <p:pic>
        <p:nvPicPr>
          <p:cNvPr id="624" name="Google Shape;624;p36"/>
          <p:cNvPicPr preferRelativeResize="0"/>
          <p:nvPr/>
        </p:nvPicPr>
        <p:blipFill rotWithShape="1">
          <a:blip r:embed="rId3">
            <a:alphaModFix/>
          </a:blip>
          <a:srcRect/>
          <a:stretch/>
        </p:blipFill>
        <p:spPr>
          <a:xfrm>
            <a:off x="598637" y="4739809"/>
            <a:ext cx="1076641" cy="1132074"/>
          </a:xfrm>
          <a:prstGeom prst="rect">
            <a:avLst/>
          </a:prstGeom>
          <a:noFill/>
          <a:ln>
            <a:noFill/>
          </a:ln>
        </p:spPr>
      </p:pic>
      <p:sp>
        <p:nvSpPr>
          <p:cNvPr id="625" name="Google Shape;625;p36"/>
          <p:cNvSpPr txBox="1"/>
          <p:nvPr/>
        </p:nvSpPr>
        <p:spPr>
          <a:xfrm>
            <a:off x="9812472" y="401404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626" name="Google Shape;626;p36" descr="A picture containing text&#10;&#10;Description automatically generated"/>
          <p:cNvPicPr preferRelativeResize="0"/>
          <p:nvPr/>
        </p:nvPicPr>
        <p:blipFill rotWithShape="1">
          <a:blip r:embed="rId4">
            <a:alphaModFix/>
          </a:blip>
          <a:srcRect/>
          <a:stretch/>
        </p:blipFill>
        <p:spPr>
          <a:xfrm>
            <a:off x="8958943" y="2099842"/>
            <a:ext cx="2743200" cy="191420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633" name="Google Shape;633;p37"/>
          <p:cNvSpPr txBox="1">
            <a:spLocks noGrp="1"/>
          </p:cNvSpPr>
          <p:nvPr>
            <p:ph type="body" idx="1"/>
          </p:nvPr>
        </p:nvSpPr>
        <p:spPr>
          <a:xfrm>
            <a:off x="1276350" y="1952626"/>
            <a:ext cx="1007745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Нет ли у человека спутанности сознания или необычной сонливости? </a:t>
            </a:r>
            <a:endParaRPr dirty="0"/>
          </a:p>
          <a:p>
            <a:pPr marL="685800" lvl="1" indent="-76200" algn="l" rtl="0">
              <a:lnSpc>
                <a:spcPct val="90000"/>
              </a:lnSpc>
              <a:spcBef>
                <a:spcPts val="500"/>
              </a:spcBef>
              <a:spcAft>
                <a:spcPts val="0"/>
              </a:spcAft>
              <a:buClr>
                <a:schemeClr val="dk1"/>
              </a:buClr>
              <a:buSzPts val="2400"/>
              <a:buNone/>
            </a:pPr>
            <a:endParaRPr i="1"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sz="2400"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Это может быть признаком ЧМТ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ЧМТ может вызвать кровотечение или повышенное внутричерепное давление, что приводит к спутанности сознания, сонливости и коме.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Шок вызывает снижение притока крови к мозгу.</a:t>
            </a:r>
            <a:endParaRPr dirty="0"/>
          </a:p>
        </p:txBody>
      </p:sp>
      <p:pic>
        <p:nvPicPr>
          <p:cNvPr id="634" name="Google Shape;634;p37"/>
          <p:cNvPicPr preferRelativeResize="0"/>
          <p:nvPr/>
        </p:nvPicPr>
        <p:blipFill rotWithShape="1">
          <a:blip r:embed="rId3">
            <a:alphaModFix/>
          </a:blip>
          <a:srcRect/>
          <a:stretch/>
        </p:blipFill>
        <p:spPr>
          <a:xfrm>
            <a:off x="598637" y="4739809"/>
            <a:ext cx="1076641" cy="11320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8"/>
          <p:cNvSpPr txBox="1">
            <a:spLocks noGrp="1"/>
          </p:cNvSpPr>
          <p:nvPr>
            <p:ph type="title"/>
          </p:nvPr>
        </p:nvSpPr>
        <p:spPr>
          <a:xfrm>
            <a:off x="907473" y="8803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641" name="Google Shape;641;p38"/>
          <p:cNvSpPr txBox="1">
            <a:spLocks noGrp="1"/>
          </p:cNvSpPr>
          <p:nvPr>
            <p:ph type="body" idx="1"/>
          </p:nvPr>
        </p:nvSpPr>
        <p:spPr>
          <a:xfrm>
            <a:off x="904427" y="1102881"/>
            <a:ext cx="10570210" cy="52768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None/>
            </a:pPr>
            <a:r>
              <a:rPr lang="ru-RU" sz="2000" b="1" dirty="0">
                <a:latin typeface="Arial"/>
                <a:ea typeface="Arial"/>
                <a:cs typeface="Arial"/>
                <a:sym typeface="Arial"/>
              </a:rPr>
              <a:t> СПРОСИТЕ</a:t>
            </a:r>
            <a:endParaRPr sz="2400" dirty="0"/>
          </a:p>
          <a:p>
            <a:pPr marL="685800" lvl="1" indent="-228600" algn="l" rtl="0">
              <a:lnSpc>
                <a:spcPct val="90000"/>
              </a:lnSpc>
              <a:spcBef>
                <a:spcPts val="500"/>
              </a:spcBef>
              <a:spcAft>
                <a:spcPts val="0"/>
              </a:spcAft>
              <a:buClr>
                <a:schemeClr val="dk1"/>
              </a:buClr>
              <a:buSzPts val="2200"/>
              <a:buChar char="•"/>
            </a:pPr>
            <a:r>
              <a:rPr lang="ru-RU" sz="2000" dirty="0">
                <a:latin typeface="Arial"/>
                <a:ea typeface="Arial"/>
                <a:cs typeface="Arial"/>
                <a:sym typeface="Arial"/>
              </a:rPr>
              <a:t>Чувствует ли человек боль?</a:t>
            </a:r>
            <a:endParaRPr sz="2000" dirty="0"/>
          </a:p>
          <a:p>
            <a:pPr marL="685800" lvl="1" indent="-228600" algn="l" rtl="0">
              <a:lnSpc>
                <a:spcPct val="90000"/>
              </a:lnSpc>
              <a:spcBef>
                <a:spcPts val="500"/>
              </a:spcBef>
              <a:spcAft>
                <a:spcPts val="0"/>
              </a:spcAft>
              <a:buClr>
                <a:schemeClr val="dk1"/>
              </a:buClr>
              <a:buSzPts val="2200"/>
              <a:buChar char="•"/>
            </a:pPr>
            <a:r>
              <a:rPr lang="ru-RU" sz="2000" dirty="0">
                <a:latin typeface="Arial"/>
                <a:ea typeface="Arial"/>
                <a:cs typeface="Arial"/>
                <a:sym typeface="Arial"/>
              </a:rPr>
              <a:t>Где он чувствует боль?</a:t>
            </a:r>
            <a:endParaRPr sz="2000" dirty="0"/>
          </a:p>
          <a:p>
            <a:pPr marL="685800" lvl="1" indent="-228600" algn="l" rtl="0">
              <a:lnSpc>
                <a:spcPct val="90000"/>
              </a:lnSpc>
              <a:spcBef>
                <a:spcPts val="500"/>
              </a:spcBef>
              <a:spcAft>
                <a:spcPts val="0"/>
              </a:spcAft>
              <a:buClr>
                <a:schemeClr val="dk1"/>
              </a:buClr>
              <a:buSzPts val="2200"/>
              <a:buChar char="•"/>
            </a:pPr>
            <a:r>
              <a:rPr lang="ru-RU" sz="2000" dirty="0">
                <a:latin typeface="Arial"/>
                <a:ea typeface="Arial"/>
                <a:cs typeface="Arial"/>
                <a:sym typeface="Arial"/>
              </a:rPr>
              <a:t>На что это похоже и насколько она сильная?</a:t>
            </a:r>
            <a:endParaRPr sz="2000" dirty="0"/>
          </a:p>
          <a:p>
            <a:pPr marL="457200" lvl="1" indent="0" algn="l" rtl="0">
              <a:lnSpc>
                <a:spcPct val="90000"/>
              </a:lnSpc>
              <a:spcBef>
                <a:spcPts val="500"/>
              </a:spcBef>
              <a:spcAft>
                <a:spcPts val="0"/>
              </a:spcAft>
              <a:buClr>
                <a:schemeClr val="dk1"/>
              </a:buClr>
              <a:buSzPts val="2400"/>
              <a:buNone/>
            </a:pPr>
            <a:endParaRPr sz="2000" dirty="0">
              <a:solidFill>
                <a:schemeClr val="accent2"/>
              </a:solidFill>
              <a:latin typeface="Arial"/>
              <a:ea typeface="Arial"/>
              <a:cs typeface="Arial"/>
              <a:sym typeface="Arial"/>
            </a:endParaRPr>
          </a:p>
          <a:p>
            <a:pPr marL="457200" lvl="1" indent="0" algn="l" rtl="0">
              <a:lnSpc>
                <a:spcPct val="90000"/>
              </a:lnSpc>
              <a:spcBef>
                <a:spcPts val="500"/>
              </a:spcBef>
              <a:spcAft>
                <a:spcPts val="0"/>
              </a:spcAft>
              <a:buClr>
                <a:schemeClr val="accent2"/>
              </a:buClr>
              <a:buSzPts val="2400"/>
              <a:buNone/>
            </a:pPr>
            <a:r>
              <a:rPr lang="ru-RU" sz="2000" dirty="0">
                <a:solidFill>
                  <a:schemeClr val="accent2"/>
                </a:solidFill>
                <a:latin typeface="Arial"/>
                <a:ea typeface="Arial"/>
                <a:cs typeface="Arial"/>
                <a:sym typeface="Arial"/>
              </a:rPr>
              <a:t>ПОДУМАЙТЕ</a:t>
            </a:r>
            <a:endParaRPr sz="2000" dirty="0"/>
          </a:p>
          <a:p>
            <a:pPr marL="457200" lvl="1" indent="0" algn="l" rtl="0">
              <a:lnSpc>
                <a:spcPct val="90000"/>
              </a:lnSpc>
              <a:spcBef>
                <a:spcPts val="500"/>
              </a:spcBef>
              <a:spcAft>
                <a:spcPts val="0"/>
              </a:spcAft>
              <a:buClr>
                <a:schemeClr val="dk1"/>
              </a:buClr>
              <a:buSzPts val="2200"/>
              <a:buNone/>
            </a:pPr>
            <a:r>
              <a:rPr lang="ru-RU" sz="2000" dirty="0">
                <a:latin typeface="Arial"/>
                <a:ea typeface="Arial"/>
                <a:cs typeface="Arial"/>
                <a:sym typeface="Arial"/>
              </a:rPr>
              <a:t>Боль является признаком основной травмы!</a:t>
            </a:r>
            <a:endParaRPr sz="2000" dirty="0"/>
          </a:p>
          <a:p>
            <a:pPr marL="685800" lvl="1" indent="-228600" algn="l" rtl="0">
              <a:lnSpc>
                <a:spcPct val="90000"/>
              </a:lnSpc>
              <a:spcBef>
                <a:spcPts val="500"/>
              </a:spcBef>
              <a:spcAft>
                <a:spcPts val="0"/>
              </a:spcAft>
              <a:buClr>
                <a:schemeClr val="dk1"/>
              </a:buClr>
              <a:buSzPts val="2200"/>
              <a:buChar char="•"/>
            </a:pPr>
            <a:r>
              <a:rPr lang="ru-RU" sz="2000" dirty="0">
                <a:latin typeface="Arial"/>
                <a:ea typeface="Arial"/>
                <a:cs typeface="Arial"/>
                <a:sym typeface="Arial"/>
              </a:rPr>
              <a:t>Головная боль может указывать на то, что у человека травма черепа или мозга.</a:t>
            </a:r>
            <a:endParaRPr sz="2000" dirty="0"/>
          </a:p>
          <a:p>
            <a:pPr marL="685800" lvl="1" indent="-228600" algn="l" rtl="0">
              <a:lnSpc>
                <a:spcPct val="90000"/>
              </a:lnSpc>
              <a:spcBef>
                <a:spcPts val="500"/>
              </a:spcBef>
              <a:spcAft>
                <a:spcPts val="0"/>
              </a:spcAft>
              <a:buClr>
                <a:schemeClr val="dk1"/>
              </a:buClr>
              <a:buSzPts val="2200"/>
              <a:buChar char="•"/>
            </a:pPr>
            <a:r>
              <a:rPr lang="ru-RU" sz="2000" dirty="0">
                <a:latin typeface="Arial"/>
                <a:ea typeface="Arial"/>
                <a:cs typeface="Arial"/>
                <a:sym typeface="Arial"/>
              </a:rPr>
              <a:t>Боль вдоль позвоночника может указывать на травму, которая связана с повреждением спинного мозга.</a:t>
            </a:r>
            <a:endParaRPr sz="2000" dirty="0"/>
          </a:p>
          <a:p>
            <a:pPr marL="685800" lvl="1" indent="-228600" algn="l" rtl="0">
              <a:lnSpc>
                <a:spcPct val="90000"/>
              </a:lnSpc>
              <a:spcBef>
                <a:spcPts val="500"/>
              </a:spcBef>
              <a:spcAft>
                <a:spcPts val="0"/>
              </a:spcAft>
              <a:buClr>
                <a:schemeClr val="dk1"/>
              </a:buClr>
              <a:buSzPts val="2200"/>
              <a:buChar char="•"/>
            </a:pPr>
            <a:r>
              <a:rPr lang="ru-RU" sz="2000" dirty="0">
                <a:latin typeface="Arial"/>
                <a:ea typeface="Arial"/>
                <a:cs typeface="Arial"/>
                <a:sym typeface="Arial"/>
              </a:rPr>
              <a:t>Боль в груди или животе может указывать на повреждение сердца, лёгких или других органов.</a:t>
            </a:r>
            <a:endParaRPr sz="2000" dirty="0"/>
          </a:p>
          <a:p>
            <a:pPr marL="685800" lvl="1" indent="-228600" algn="l" rtl="0">
              <a:lnSpc>
                <a:spcPct val="90000"/>
              </a:lnSpc>
              <a:spcBef>
                <a:spcPts val="500"/>
              </a:spcBef>
              <a:spcAft>
                <a:spcPts val="0"/>
              </a:spcAft>
              <a:buClr>
                <a:schemeClr val="dk1"/>
              </a:buClr>
              <a:buSzPts val="2200"/>
              <a:buChar char="•"/>
            </a:pPr>
            <a:r>
              <a:rPr lang="ru-RU" sz="2000" dirty="0">
                <a:latin typeface="Arial"/>
                <a:ea typeface="Arial"/>
                <a:cs typeface="Arial"/>
                <a:sym typeface="Arial"/>
              </a:rPr>
              <a:t>Боль в области таза или бёдер может указывать на перелом (кровотечение).</a:t>
            </a:r>
            <a:endParaRPr sz="2000" dirty="0"/>
          </a:p>
          <a:p>
            <a:pPr marL="685800" lvl="1" indent="-228600" algn="l" rtl="0">
              <a:lnSpc>
                <a:spcPct val="90000"/>
              </a:lnSpc>
              <a:spcBef>
                <a:spcPts val="500"/>
              </a:spcBef>
              <a:spcAft>
                <a:spcPts val="0"/>
              </a:spcAft>
              <a:buClr>
                <a:schemeClr val="dk1"/>
              </a:buClr>
              <a:buSzPts val="2200"/>
              <a:buChar char="•"/>
            </a:pPr>
            <a:r>
              <a:rPr lang="ru-RU" sz="2000" dirty="0">
                <a:latin typeface="Arial"/>
                <a:ea typeface="Arial"/>
                <a:cs typeface="Arial"/>
                <a:sym typeface="Arial"/>
              </a:rPr>
              <a:t>Боль может быть первым признаком травмы даже при отсутствии внешних признаков!</a:t>
            </a:r>
            <a:endParaRPr sz="2000" dirty="0"/>
          </a:p>
        </p:txBody>
      </p:sp>
      <p:sp>
        <p:nvSpPr>
          <p:cNvPr id="642" name="Google Shape;642;p38"/>
          <p:cNvSpPr/>
          <p:nvPr/>
        </p:nvSpPr>
        <p:spPr>
          <a:xfrm>
            <a:off x="7699598" y="1408984"/>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000" b="1" cap="none">
              <a:solidFill>
                <a:srgbClr val="FF0000"/>
              </a:solidFill>
              <a:latin typeface="Calibri"/>
              <a:ea typeface="Calibri"/>
              <a:cs typeface="Calibri"/>
              <a:sym typeface="Calibri"/>
            </a:endParaRPr>
          </a:p>
        </p:txBody>
      </p:sp>
      <p:pic>
        <p:nvPicPr>
          <p:cNvPr id="643" name="Google Shape;643;p38"/>
          <p:cNvPicPr preferRelativeResize="0"/>
          <p:nvPr/>
        </p:nvPicPr>
        <p:blipFill rotWithShape="1">
          <a:blip r:embed="rId3">
            <a:alphaModFix/>
          </a:blip>
          <a:srcRect/>
          <a:stretch/>
        </p:blipFill>
        <p:spPr>
          <a:xfrm>
            <a:off x="179042" y="3923697"/>
            <a:ext cx="1076641" cy="1132074"/>
          </a:xfrm>
          <a:prstGeom prst="rect">
            <a:avLst/>
          </a:prstGeom>
          <a:noFill/>
          <a:ln>
            <a:noFill/>
          </a:ln>
        </p:spPr>
      </p:pic>
      <p:pic>
        <p:nvPicPr>
          <p:cNvPr id="644" name="Google Shape;644;p38" descr="A picture containing text&#10;&#10;Description automatically generated"/>
          <p:cNvPicPr preferRelativeResize="0"/>
          <p:nvPr/>
        </p:nvPicPr>
        <p:blipFill rotWithShape="1">
          <a:blip r:embed="rId4">
            <a:alphaModFix/>
          </a:blip>
          <a:srcRect/>
          <a:stretch/>
        </p:blipFill>
        <p:spPr>
          <a:xfrm>
            <a:off x="8365513" y="797511"/>
            <a:ext cx="3620093" cy="2462623"/>
          </a:xfrm>
          <a:prstGeom prst="rect">
            <a:avLst/>
          </a:prstGeom>
          <a:noFill/>
          <a:ln>
            <a:noFill/>
          </a:ln>
        </p:spPr>
      </p:pic>
      <p:sp>
        <p:nvSpPr>
          <p:cNvPr id="645" name="Google Shape;645;p38"/>
          <p:cNvSpPr txBox="1"/>
          <p:nvPr/>
        </p:nvSpPr>
        <p:spPr>
          <a:xfrm>
            <a:off x="9209027" y="325877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652" name="Google Shape;652;p39"/>
          <p:cNvSpPr txBox="1">
            <a:spLocks noGrp="1"/>
          </p:cNvSpPr>
          <p:nvPr>
            <p:ph type="body" idx="1"/>
          </p:nvPr>
        </p:nvSpPr>
        <p:spPr>
          <a:xfrm>
            <a:off x="1276350" y="1690688"/>
            <a:ext cx="1007745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a:latin typeface="Arial"/>
                <a:ea typeface="Arial"/>
                <a:cs typeface="Arial"/>
                <a:sym typeface="Arial"/>
              </a:rPr>
              <a:t>СПРОСИТЕ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Есть ли тошнота или рвота?</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Есть ли онемение или слабость?</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Какие-либо изменения зрения?</a:t>
            </a:r>
            <a:endParaRPr/>
          </a:p>
          <a:p>
            <a:pPr marL="685800" lvl="1" indent="-76200" algn="l" rtl="0">
              <a:lnSpc>
                <a:spcPct val="90000"/>
              </a:lnSpc>
              <a:spcBef>
                <a:spcPts val="500"/>
              </a:spcBef>
              <a:spcAft>
                <a:spcPts val="0"/>
              </a:spcAft>
              <a:buClr>
                <a:schemeClr val="dk1"/>
              </a:buClr>
              <a:buSzPts val="2400"/>
              <a:buNone/>
            </a:pPr>
            <a:endParaRPr i="1"/>
          </a:p>
          <a:p>
            <a:pPr marL="685800" lvl="1" indent="-76200" algn="l" rtl="0">
              <a:lnSpc>
                <a:spcPct val="90000"/>
              </a:lnSpc>
              <a:spcBef>
                <a:spcPts val="500"/>
              </a:spcBef>
              <a:spcAft>
                <a:spcPts val="0"/>
              </a:spcAft>
              <a:buClr>
                <a:schemeClr val="dk1"/>
              </a:buClr>
              <a:buSzPts val="2400"/>
              <a:buNone/>
            </a:pPr>
            <a:endParaRPr i="1"/>
          </a:p>
          <a:p>
            <a:pPr marL="0" lvl="0" indent="0" algn="l" rtl="0">
              <a:lnSpc>
                <a:spcPct val="90000"/>
              </a:lnSpc>
              <a:spcBef>
                <a:spcPts val="1000"/>
              </a:spcBef>
              <a:spcAft>
                <a:spcPts val="0"/>
              </a:spcAft>
              <a:buClr>
                <a:schemeClr val="accent2"/>
              </a:buClr>
              <a:buSzPts val="2400"/>
              <a:buNone/>
            </a:pPr>
            <a:r>
              <a:rPr lang="ru-RU" sz="2400">
                <a:solidFill>
                  <a:schemeClr val="accent2"/>
                </a:solidFill>
                <a:latin typeface="Arial"/>
                <a:ea typeface="Arial"/>
                <a:cs typeface="Arial"/>
                <a:sym typeface="Arial"/>
              </a:rPr>
              <a:t>ПОДУМАЙТЕ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Тошнота и рвота могут указывать на травму головы или живота.</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Онемение и слабость могут указывать на травму позвоночника.</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Изменения зрения могут быть вызваны непосредственно травмой глаза, переломами костей вокруг глаза или ЧМТ.</a:t>
            </a:r>
            <a:endParaRPr/>
          </a:p>
        </p:txBody>
      </p:sp>
      <p:sp>
        <p:nvSpPr>
          <p:cNvPr id="653" name="Google Shape;653;p39"/>
          <p:cNvSpPr/>
          <p:nvPr/>
        </p:nvSpPr>
        <p:spPr>
          <a:xfrm>
            <a:off x="8129089" y="1465700"/>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000" b="1" cap="none">
              <a:solidFill>
                <a:srgbClr val="FF0000"/>
              </a:solidFill>
              <a:latin typeface="Calibri"/>
              <a:ea typeface="Calibri"/>
              <a:cs typeface="Calibri"/>
              <a:sym typeface="Calibri"/>
            </a:endParaRPr>
          </a:p>
        </p:txBody>
      </p:sp>
      <p:pic>
        <p:nvPicPr>
          <p:cNvPr id="654" name="Google Shape;654;p39"/>
          <p:cNvPicPr preferRelativeResize="0"/>
          <p:nvPr/>
        </p:nvPicPr>
        <p:blipFill rotWithShape="1">
          <a:blip r:embed="rId3">
            <a:alphaModFix/>
          </a:blip>
          <a:srcRect/>
          <a:stretch/>
        </p:blipFill>
        <p:spPr>
          <a:xfrm>
            <a:off x="598637" y="4739809"/>
            <a:ext cx="1076641" cy="1132074"/>
          </a:xfrm>
          <a:prstGeom prst="rect">
            <a:avLst/>
          </a:prstGeom>
          <a:noFill/>
          <a:ln>
            <a:noFill/>
          </a:ln>
        </p:spPr>
      </p:pic>
      <p:pic>
        <p:nvPicPr>
          <p:cNvPr id="655" name="Google Shape;655;p39"/>
          <p:cNvPicPr preferRelativeResize="0"/>
          <p:nvPr/>
        </p:nvPicPr>
        <p:blipFill rotWithShape="1">
          <a:blip r:embed="rId4">
            <a:alphaModFix/>
          </a:blip>
          <a:srcRect/>
          <a:stretch/>
        </p:blipFill>
        <p:spPr>
          <a:xfrm>
            <a:off x="8129081" y="1791283"/>
            <a:ext cx="2743200" cy="1913562"/>
          </a:xfrm>
          <a:prstGeom prst="rect">
            <a:avLst/>
          </a:prstGeom>
          <a:noFill/>
          <a:ln>
            <a:noFill/>
          </a:ln>
        </p:spPr>
      </p:pic>
      <p:sp>
        <p:nvSpPr>
          <p:cNvPr id="656" name="Google Shape;656;p39"/>
          <p:cNvSpPr txBox="1"/>
          <p:nvPr/>
        </p:nvSpPr>
        <p:spPr>
          <a:xfrm>
            <a:off x="9284714" y="380059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
          <p:cNvSpPr txBox="1"/>
          <p:nvPr/>
        </p:nvSpPr>
        <p:spPr>
          <a:xfrm>
            <a:off x="582643" y="1443516"/>
            <a:ext cx="10965918" cy="1565746"/>
          </a:xfrm>
          <a:prstGeom prst="rect">
            <a:avLst/>
          </a:prstGeom>
          <a:solidFill>
            <a:srgbClr val="FBE4D4"/>
          </a:solidFill>
          <a:ln w="9525" cap="flat" cmpd="sng">
            <a:solidFill>
              <a:srgbClr val="FBE4D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203864"/>
              </a:solidFill>
              <a:latin typeface="Arial"/>
              <a:ea typeface="Arial"/>
              <a:cs typeface="Arial"/>
              <a:sym typeface="Arial"/>
            </a:endParaRPr>
          </a:p>
        </p:txBody>
      </p:sp>
      <p:sp>
        <p:nvSpPr>
          <p:cNvPr id="298" name="Google Shape;298;p4"/>
          <p:cNvSpPr txBox="1">
            <a:spLocks noGrp="1"/>
          </p:cNvSpPr>
          <p:nvPr>
            <p:ph type="title"/>
          </p:nvPr>
        </p:nvSpPr>
        <p:spPr>
          <a:xfrm>
            <a:off x="580722" y="1156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Цели</a:t>
            </a:r>
            <a:endParaRPr/>
          </a:p>
        </p:txBody>
      </p:sp>
      <p:sp>
        <p:nvSpPr>
          <p:cNvPr id="299" name="Google Shape;299;p4"/>
          <p:cNvSpPr txBox="1">
            <a:spLocks noGrp="1"/>
          </p:cNvSpPr>
          <p:nvPr>
            <p:ph type="body" idx="4294967295"/>
          </p:nvPr>
        </p:nvSpPr>
        <p:spPr>
          <a:xfrm>
            <a:off x="580823" y="982041"/>
            <a:ext cx="10969557"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Clr>
                <a:schemeClr val="dk1"/>
              </a:buClr>
              <a:buSzPct val="45833"/>
              <a:buNone/>
            </a:pPr>
            <a:endParaRPr sz="2400" dirty="0"/>
          </a:p>
          <a:p>
            <a:pPr marL="387350" lvl="0" indent="-387350" algn="l" rtl="0">
              <a:lnSpc>
                <a:spcPct val="114999"/>
              </a:lnSpc>
              <a:spcBef>
                <a:spcPts val="500"/>
              </a:spcBef>
              <a:spcAft>
                <a:spcPts val="0"/>
              </a:spcAft>
              <a:buClr>
                <a:schemeClr val="dk1"/>
              </a:buClr>
              <a:buSzPct val="100000"/>
              <a:buChar char="•"/>
            </a:pPr>
            <a:r>
              <a:rPr lang="ru-RU" sz="2400" dirty="0">
                <a:latin typeface="Arial"/>
                <a:ea typeface="Arial"/>
                <a:cs typeface="Arial"/>
                <a:sym typeface="Arial"/>
              </a:rPr>
              <a:t>Цель </a:t>
            </a:r>
            <a:r>
              <a:rPr lang="ru-RU" sz="2400" b="1" dirty="0">
                <a:latin typeface="Arial"/>
                <a:ea typeface="Arial"/>
                <a:cs typeface="Arial"/>
                <a:sym typeface="Arial"/>
              </a:rPr>
              <a:t>первичного обследования</a:t>
            </a:r>
            <a:r>
              <a:rPr lang="ru-RU" sz="2400" dirty="0">
                <a:latin typeface="Arial"/>
                <a:ea typeface="Arial"/>
                <a:cs typeface="Arial"/>
                <a:sym typeface="Arial"/>
              </a:rPr>
              <a:t> – выявить травмы, угрожающие жизни.</a:t>
            </a:r>
            <a:endParaRPr dirty="0"/>
          </a:p>
          <a:p>
            <a:pPr marL="387350" lvl="0" indent="-387350" algn="l" rtl="0">
              <a:lnSpc>
                <a:spcPct val="114999"/>
              </a:lnSpc>
              <a:spcBef>
                <a:spcPts val="500"/>
              </a:spcBef>
              <a:spcAft>
                <a:spcPts val="0"/>
              </a:spcAft>
              <a:buClr>
                <a:schemeClr val="dk1"/>
              </a:buClr>
              <a:buSzPct val="100000"/>
              <a:buChar char="•"/>
            </a:pPr>
            <a:r>
              <a:rPr lang="ru-RU" sz="2400" dirty="0">
                <a:latin typeface="Arial"/>
                <a:ea typeface="Arial"/>
                <a:cs typeface="Arial"/>
                <a:sym typeface="Arial"/>
              </a:rPr>
              <a:t>Цель </a:t>
            </a:r>
            <a:r>
              <a:rPr lang="ru-RU" sz="2400" b="1" dirty="0">
                <a:latin typeface="Arial"/>
                <a:ea typeface="Arial"/>
                <a:cs typeface="Arial"/>
                <a:sym typeface="Arial"/>
              </a:rPr>
              <a:t>лечения в остром периоде</a:t>
            </a:r>
            <a:r>
              <a:rPr lang="ru-RU" sz="2400" dirty="0">
                <a:latin typeface="Arial"/>
                <a:ea typeface="Arial"/>
                <a:cs typeface="Arial"/>
                <a:sym typeface="Arial"/>
              </a:rPr>
              <a:t> – предотвратить вторичные повреждения, вызванные недостаточной оксигенацией и снижением перфузии, купировать боль и спланировать дальнейший уход за пациентом. </a:t>
            </a:r>
            <a:endParaRPr dirty="0"/>
          </a:p>
          <a:p>
            <a:pPr marL="387350" lvl="0" indent="-246380" algn="l" rtl="0">
              <a:lnSpc>
                <a:spcPct val="114999"/>
              </a:lnSpc>
              <a:spcBef>
                <a:spcPts val="0"/>
              </a:spcBef>
              <a:spcAft>
                <a:spcPts val="0"/>
              </a:spcAft>
              <a:buClr>
                <a:schemeClr val="dk1"/>
              </a:buClr>
              <a:buSzPct val="100000"/>
              <a:buNone/>
            </a:pPr>
            <a:endParaRPr sz="2400" dirty="0"/>
          </a:p>
          <a:p>
            <a:pPr marL="0" lvl="0" indent="0" algn="l" rtl="0">
              <a:lnSpc>
                <a:spcPct val="114999"/>
              </a:lnSpc>
              <a:spcBef>
                <a:spcPts val="0"/>
              </a:spcBef>
              <a:spcAft>
                <a:spcPts val="0"/>
              </a:spcAft>
              <a:buClr>
                <a:schemeClr val="dk1"/>
              </a:buClr>
              <a:buSzPct val="100000"/>
              <a:buNone/>
            </a:pPr>
            <a:r>
              <a:rPr lang="ru-RU" sz="2400" b="1" dirty="0">
                <a:latin typeface="Arial"/>
                <a:ea typeface="Arial"/>
                <a:cs typeface="Arial"/>
                <a:sym typeface="Arial"/>
              </a:rPr>
              <a:t>       </a:t>
            </a:r>
            <a:r>
              <a:rPr lang="ru-RU" sz="2400" dirty="0">
                <a:latin typeface="Arial"/>
                <a:ea typeface="Arial"/>
                <a:cs typeface="Arial"/>
                <a:sym typeface="Arial"/>
              </a:rPr>
              <a:t>К </a:t>
            </a:r>
            <a:r>
              <a:rPr lang="ru-RU" sz="2400" b="1" dirty="0">
                <a:latin typeface="Arial"/>
                <a:ea typeface="Arial"/>
                <a:cs typeface="Arial"/>
                <a:sym typeface="Arial"/>
              </a:rPr>
              <a:t>приоритетным задачам в отношении травмированного пациента</a:t>
            </a:r>
            <a:r>
              <a:rPr lang="ru-RU" sz="2400" dirty="0">
                <a:latin typeface="Arial"/>
                <a:ea typeface="Arial"/>
                <a:cs typeface="Arial"/>
                <a:sym typeface="Arial"/>
              </a:rPr>
              <a:t> относятся:</a:t>
            </a:r>
            <a:endParaRPr dirty="0"/>
          </a:p>
          <a:p>
            <a:pPr marL="685800" lvl="1" indent="-228600" algn="l" rtl="0">
              <a:lnSpc>
                <a:spcPct val="90000"/>
              </a:lnSpc>
              <a:spcBef>
                <a:spcPts val="500"/>
              </a:spcBef>
              <a:spcAft>
                <a:spcPts val="0"/>
              </a:spcAft>
              <a:buClr>
                <a:schemeClr val="dk1"/>
              </a:buClr>
              <a:buSzPct val="100000"/>
              <a:buFont typeface="Calibri"/>
              <a:buChar char="-"/>
            </a:pPr>
            <a:r>
              <a:rPr lang="ru-RU" dirty="0">
                <a:latin typeface="Arial"/>
                <a:ea typeface="Arial"/>
                <a:cs typeface="Arial"/>
                <a:sym typeface="Arial"/>
              </a:rPr>
              <a:t>Обеспечение проходимости дыхательных путей и устранение нарушений дыхания</a:t>
            </a:r>
            <a:endParaRPr dirty="0"/>
          </a:p>
          <a:p>
            <a:pPr marL="685800" lvl="1" indent="-228600" algn="l" rtl="0">
              <a:lnSpc>
                <a:spcPct val="90000"/>
              </a:lnSpc>
              <a:spcBef>
                <a:spcPts val="500"/>
              </a:spcBef>
              <a:spcAft>
                <a:spcPts val="0"/>
              </a:spcAft>
              <a:buClr>
                <a:schemeClr val="dk1"/>
              </a:buClr>
              <a:buSzPct val="100000"/>
              <a:buFont typeface="Calibri"/>
              <a:buChar char="-"/>
            </a:pPr>
            <a:r>
              <a:rPr lang="ru-RU" dirty="0">
                <a:latin typeface="Arial"/>
                <a:ea typeface="Arial"/>
                <a:cs typeface="Arial"/>
                <a:sym typeface="Arial"/>
              </a:rPr>
              <a:t>Остановка кровотечения</a:t>
            </a:r>
            <a:endParaRPr dirty="0"/>
          </a:p>
          <a:p>
            <a:pPr marL="685800" lvl="1" indent="-228600" algn="l" rtl="0">
              <a:lnSpc>
                <a:spcPct val="90000"/>
              </a:lnSpc>
              <a:spcBef>
                <a:spcPts val="500"/>
              </a:spcBef>
              <a:spcAft>
                <a:spcPts val="0"/>
              </a:spcAft>
              <a:buClr>
                <a:schemeClr val="dk1"/>
              </a:buClr>
              <a:buSzPct val="100000"/>
              <a:buFont typeface="Calibri"/>
              <a:buChar char="-"/>
            </a:pPr>
            <a:r>
              <a:rPr lang="ru-RU" dirty="0">
                <a:latin typeface="Arial"/>
                <a:ea typeface="Arial"/>
                <a:cs typeface="Arial"/>
                <a:sym typeface="Arial"/>
              </a:rPr>
              <a:t>Лечение шока</a:t>
            </a:r>
            <a:endParaRPr dirty="0"/>
          </a:p>
          <a:p>
            <a:pPr marL="685800" lvl="1" indent="-228600" algn="l" rtl="0">
              <a:lnSpc>
                <a:spcPct val="90000"/>
              </a:lnSpc>
              <a:spcBef>
                <a:spcPts val="500"/>
              </a:spcBef>
              <a:spcAft>
                <a:spcPts val="0"/>
              </a:spcAft>
              <a:buClr>
                <a:schemeClr val="dk1"/>
              </a:buClr>
              <a:buSzPct val="100000"/>
              <a:buFont typeface="Calibri"/>
              <a:buChar char="-"/>
            </a:pPr>
            <a:r>
              <a:rPr lang="ru-RU" dirty="0">
                <a:latin typeface="Arial"/>
                <a:ea typeface="Arial"/>
                <a:cs typeface="Arial"/>
                <a:sym typeface="Arial"/>
              </a:rPr>
              <a:t>Иммобилизация позвоночника при необходимости</a:t>
            </a:r>
            <a:endParaRPr dirty="0"/>
          </a:p>
          <a:p>
            <a:pPr marL="387350" lvl="0" indent="-246380" algn="l" rtl="0">
              <a:lnSpc>
                <a:spcPct val="114999"/>
              </a:lnSpc>
              <a:spcBef>
                <a:spcPts val="0"/>
              </a:spcBef>
              <a:spcAft>
                <a:spcPts val="0"/>
              </a:spcAft>
              <a:buClr>
                <a:schemeClr val="dk1"/>
              </a:buClr>
              <a:buSzPct val="100000"/>
              <a:buNone/>
            </a:pPr>
            <a:endParaRPr sz="2400" dirty="0"/>
          </a:p>
          <a:p>
            <a:pPr marL="228600" lvl="0" indent="-87629" algn="l" rtl="0">
              <a:lnSpc>
                <a:spcPct val="90000"/>
              </a:lnSpc>
              <a:spcBef>
                <a:spcPts val="1000"/>
              </a:spcBef>
              <a:spcAft>
                <a:spcPts val="0"/>
              </a:spcAft>
              <a:buClr>
                <a:schemeClr val="dk1"/>
              </a:buClr>
              <a:buSzPct val="100000"/>
              <a:buNone/>
            </a:pPr>
            <a:endParaRPr sz="2400" dirty="0"/>
          </a:p>
        </p:txBody>
      </p:sp>
      <p:pic>
        <p:nvPicPr>
          <p:cNvPr id="300" name="Google Shape;300;p4" descr="A picture containing text&#10;&#10;Description automatically generated"/>
          <p:cNvPicPr preferRelativeResize="0"/>
          <p:nvPr/>
        </p:nvPicPr>
        <p:blipFill rotWithShape="1">
          <a:blip r:embed="rId3">
            <a:alphaModFix/>
          </a:blip>
          <a:srcRect/>
          <a:stretch/>
        </p:blipFill>
        <p:spPr>
          <a:xfrm>
            <a:off x="7946437" y="3926202"/>
            <a:ext cx="1970554" cy="1369033"/>
          </a:xfrm>
          <a:prstGeom prst="rect">
            <a:avLst/>
          </a:prstGeom>
          <a:noFill/>
          <a:ln>
            <a:noFill/>
          </a:ln>
        </p:spPr>
      </p:pic>
      <p:pic>
        <p:nvPicPr>
          <p:cNvPr id="301" name="Google Shape;301;p4" descr="A picture containing text&#10;&#10;Description automatically generated"/>
          <p:cNvPicPr preferRelativeResize="0"/>
          <p:nvPr/>
        </p:nvPicPr>
        <p:blipFill rotWithShape="1">
          <a:blip r:embed="rId4">
            <a:alphaModFix/>
          </a:blip>
          <a:srcRect/>
          <a:stretch/>
        </p:blipFill>
        <p:spPr>
          <a:xfrm>
            <a:off x="9840905" y="3971945"/>
            <a:ext cx="1970554" cy="1323289"/>
          </a:xfrm>
          <a:prstGeom prst="rect">
            <a:avLst/>
          </a:prstGeom>
          <a:noFill/>
          <a:ln>
            <a:noFill/>
          </a:ln>
        </p:spPr>
      </p:pic>
      <p:pic>
        <p:nvPicPr>
          <p:cNvPr id="302" name="Google Shape;302;p4" descr="A picture containing icon&#10;&#10;Description automatically generated"/>
          <p:cNvPicPr preferRelativeResize="0"/>
          <p:nvPr/>
        </p:nvPicPr>
        <p:blipFill rotWithShape="1">
          <a:blip r:embed="rId5">
            <a:alphaModFix/>
          </a:blip>
          <a:srcRect/>
          <a:stretch/>
        </p:blipFill>
        <p:spPr>
          <a:xfrm>
            <a:off x="7852615" y="5113497"/>
            <a:ext cx="1894452" cy="1323289"/>
          </a:xfrm>
          <a:prstGeom prst="rect">
            <a:avLst/>
          </a:prstGeom>
          <a:noFill/>
          <a:ln>
            <a:noFill/>
          </a:ln>
        </p:spPr>
      </p:pic>
      <p:pic>
        <p:nvPicPr>
          <p:cNvPr id="303" name="Google Shape;303;p4" descr="Diagram&#10;&#10;Description automatically generated"/>
          <p:cNvPicPr preferRelativeResize="0"/>
          <p:nvPr/>
        </p:nvPicPr>
        <p:blipFill rotWithShape="1">
          <a:blip r:embed="rId6">
            <a:alphaModFix/>
          </a:blip>
          <a:srcRect/>
          <a:stretch/>
        </p:blipFill>
        <p:spPr>
          <a:xfrm>
            <a:off x="9916999" y="5077009"/>
            <a:ext cx="1894452" cy="1291369"/>
          </a:xfrm>
          <a:prstGeom prst="rect">
            <a:avLst/>
          </a:prstGeom>
          <a:noFill/>
          <a:ln>
            <a:noFill/>
          </a:ln>
        </p:spPr>
      </p:pic>
      <p:sp>
        <p:nvSpPr>
          <p:cNvPr id="304" name="Google Shape;304;p4"/>
          <p:cNvSpPr txBox="1"/>
          <p:nvPr/>
        </p:nvSpPr>
        <p:spPr>
          <a:xfrm>
            <a:off x="8107205" y="648074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A</a:t>
            </a:r>
            <a:r>
              <a:rPr lang="ru-RU" sz="4000">
                <a:solidFill>
                  <a:srgbClr val="1F3864"/>
                </a:solidFill>
                <a:latin typeface="Arial"/>
                <a:ea typeface="Arial"/>
                <a:cs typeface="Arial"/>
                <a:sym typeface="Arial"/>
              </a:rPr>
              <a:t>: Аллергические реакции</a:t>
            </a:r>
            <a:endParaRPr/>
          </a:p>
        </p:txBody>
      </p:sp>
      <p:sp>
        <p:nvSpPr>
          <p:cNvPr id="663" name="Google Shape;663;p40"/>
          <p:cNvSpPr txBox="1">
            <a:spLocks noGrp="1"/>
          </p:cNvSpPr>
          <p:nvPr>
            <p:ph type="body" idx="1"/>
          </p:nvPr>
        </p:nvSpPr>
        <p:spPr>
          <a:xfrm>
            <a:off x="1147482" y="1825625"/>
            <a:ext cx="1020631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a:latin typeface="Arial"/>
                <a:ea typeface="Arial"/>
                <a:cs typeface="Arial"/>
                <a:sym typeface="Arial"/>
              </a:rPr>
              <a:t>СПРОСИТЕ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Есть ли аллергия на медикаменты?</a:t>
            </a:r>
            <a:endParaRPr/>
          </a:p>
          <a:p>
            <a:pPr marL="685800" lvl="1" indent="-76200" algn="l" rtl="0">
              <a:lnSpc>
                <a:spcPct val="90000"/>
              </a:lnSpc>
              <a:spcBef>
                <a:spcPts val="500"/>
              </a:spcBef>
              <a:spcAft>
                <a:spcPts val="0"/>
              </a:spcAft>
              <a:buClr>
                <a:schemeClr val="dk1"/>
              </a:buClr>
              <a:buSzPts val="2400"/>
              <a:buNone/>
            </a:pPr>
            <a:endParaRPr i="1"/>
          </a:p>
          <a:p>
            <a:pPr marL="685800" lvl="1" indent="-76200" algn="l" rtl="0">
              <a:lnSpc>
                <a:spcPct val="90000"/>
              </a:lnSpc>
              <a:spcBef>
                <a:spcPts val="500"/>
              </a:spcBef>
              <a:spcAft>
                <a:spcPts val="0"/>
              </a:spcAft>
              <a:buClr>
                <a:schemeClr val="dk1"/>
              </a:buClr>
              <a:buSzPts val="2400"/>
              <a:buNone/>
            </a:pPr>
            <a:endParaRPr i="1"/>
          </a:p>
          <a:p>
            <a:pPr marL="685800" lvl="1" indent="-76200" algn="l" rtl="0">
              <a:lnSpc>
                <a:spcPct val="90000"/>
              </a:lnSpc>
              <a:spcBef>
                <a:spcPts val="500"/>
              </a:spcBef>
              <a:spcAft>
                <a:spcPts val="0"/>
              </a:spcAft>
              <a:buClr>
                <a:schemeClr val="dk1"/>
              </a:buClr>
              <a:buSzPts val="2400"/>
              <a:buNone/>
            </a:pPr>
            <a:endParaRPr i="1"/>
          </a:p>
          <a:p>
            <a:pPr marL="0" lvl="0" indent="0" algn="l" rtl="0">
              <a:lnSpc>
                <a:spcPct val="90000"/>
              </a:lnSpc>
              <a:spcBef>
                <a:spcPts val="1000"/>
              </a:spcBef>
              <a:spcAft>
                <a:spcPts val="0"/>
              </a:spcAft>
              <a:buClr>
                <a:schemeClr val="accent2"/>
              </a:buClr>
              <a:buSzPts val="2400"/>
              <a:buNone/>
            </a:pPr>
            <a:r>
              <a:rPr lang="ru-RU" sz="2400">
                <a:solidFill>
                  <a:schemeClr val="accent2"/>
                </a:solidFill>
                <a:latin typeface="Arial"/>
                <a:ea typeface="Arial"/>
                <a:cs typeface="Arial"/>
                <a:sym typeface="Arial"/>
              </a:rPr>
              <a:t>ПОДУМАЙТЕ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Пациенту могут потребоваться медикаменты во время лечения.</a:t>
            </a:r>
            <a:endParaRPr/>
          </a:p>
        </p:txBody>
      </p:sp>
      <p:pic>
        <p:nvPicPr>
          <p:cNvPr id="664" name="Google Shape;664;p40"/>
          <p:cNvPicPr preferRelativeResize="0"/>
          <p:nvPr/>
        </p:nvPicPr>
        <p:blipFill rotWithShape="1">
          <a:blip r:embed="rId3">
            <a:alphaModFix/>
          </a:blip>
          <a:srcRect/>
          <a:stretch/>
        </p:blipFill>
        <p:spPr>
          <a:xfrm>
            <a:off x="299879" y="4325741"/>
            <a:ext cx="1076641" cy="11320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rPr>
              <a:t>M</a:t>
            </a:r>
            <a:r>
              <a:rPr lang="ru-RU" sz="4000">
                <a:solidFill>
                  <a:srgbClr val="1F3864"/>
                </a:solidFill>
              </a:rPr>
              <a:t>: Медикаменты</a:t>
            </a:r>
            <a:endParaRPr/>
          </a:p>
        </p:txBody>
      </p:sp>
      <p:sp>
        <p:nvSpPr>
          <p:cNvPr id="671" name="Google Shape;671;p41"/>
          <p:cNvSpPr txBox="1">
            <a:spLocks noGrp="1"/>
          </p:cNvSpPr>
          <p:nvPr>
            <p:ph type="body" idx="1"/>
          </p:nvPr>
        </p:nvSpPr>
        <p:spPr>
          <a:xfrm>
            <a:off x="838199" y="1825625"/>
            <a:ext cx="1120427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a:latin typeface="Arial"/>
                <a:ea typeface="Arial"/>
                <a:cs typeface="Arial"/>
                <a:sym typeface="Arial"/>
              </a:rPr>
              <a:t>СПРОСИТЕ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Принимает ли человек в настоящее время какие-либо медикаменты? </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Принимает ли он новые препараты или недавно было изменение дозировки?</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Получите полный список медикаментов. </a:t>
            </a:r>
            <a:endParaRPr/>
          </a:p>
          <a:p>
            <a:pPr marL="685800" lvl="1" indent="-76200" algn="l" rtl="0">
              <a:lnSpc>
                <a:spcPct val="90000"/>
              </a:lnSpc>
              <a:spcBef>
                <a:spcPts val="500"/>
              </a:spcBef>
              <a:spcAft>
                <a:spcPts val="0"/>
              </a:spcAft>
              <a:buClr>
                <a:schemeClr val="dk1"/>
              </a:buClr>
              <a:buSzPts val="2400"/>
              <a:buNone/>
            </a:pPr>
            <a:endParaRPr i="1"/>
          </a:p>
          <a:p>
            <a:pPr marL="0" lvl="0" indent="0" algn="l" rtl="0">
              <a:lnSpc>
                <a:spcPct val="90000"/>
              </a:lnSpc>
              <a:spcBef>
                <a:spcPts val="1000"/>
              </a:spcBef>
              <a:spcAft>
                <a:spcPts val="0"/>
              </a:spcAft>
              <a:buClr>
                <a:schemeClr val="accent2"/>
              </a:buClr>
              <a:buSzPts val="2400"/>
              <a:buNone/>
            </a:pPr>
            <a:r>
              <a:rPr lang="ru-RU" sz="2400">
                <a:solidFill>
                  <a:schemeClr val="accent2"/>
                </a:solidFill>
                <a:latin typeface="Arial"/>
                <a:ea typeface="Arial"/>
                <a:cs typeface="Arial"/>
                <a:sym typeface="Arial"/>
              </a:rPr>
              <a:t>ПОДУМАЙТЕ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Препараты, влияющие на свертываемость крови, могут затруднить остановку кровотечения и увеличить риск возникновения позднего кровотечения.</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Препараты от артериального давления могут затруднить лечение шока.</a:t>
            </a:r>
            <a:endParaRPr/>
          </a:p>
          <a:p>
            <a:pPr marL="685800" lvl="1" indent="-76200" algn="l" rtl="0">
              <a:lnSpc>
                <a:spcPct val="90000"/>
              </a:lnSpc>
              <a:spcBef>
                <a:spcPts val="500"/>
              </a:spcBef>
              <a:spcAft>
                <a:spcPts val="0"/>
              </a:spcAft>
              <a:buClr>
                <a:schemeClr val="dk1"/>
              </a:buClr>
              <a:buSzPts val="2400"/>
              <a:buNone/>
            </a:pPr>
            <a:endParaRPr/>
          </a:p>
        </p:txBody>
      </p:sp>
      <p:pic>
        <p:nvPicPr>
          <p:cNvPr id="672" name="Google Shape;672;p41"/>
          <p:cNvPicPr preferRelativeResize="0"/>
          <p:nvPr/>
        </p:nvPicPr>
        <p:blipFill rotWithShape="1">
          <a:blip r:embed="rId3">
            <a:alphaModFix/>
          </a:blip>
          <a:srcRect/>
          <a:stretch/>
        </p:blipFill>
        <p:spPr>
          <a:xfrm>
            <a:off x="150352" y="4871388"/>
            <a:ext cx="1076641" cy="1132074"/>
          </a:xfrm>
          <a:prstGeom prst="rect">
            <a:avLst/>
          </a:prstGeom>
          <a:noFill/>
          <a:ln>
            <a:noFill/>
          </a:ln>
        </p:spPr>
      </p:pic>
      <p:pic>
        <p:nvPicPr>
          <p:cNvPr id="673" name="Google Shape;673;p41" descr="Icon&#10;&#10;Description automatically generated"/>
          <p:cNvPicPr preferRelativeResize="0"/>
          <p:nvPr/>
        </p:nvPicPr>
        <p:blipFill rotWithShape="1">
          <a:blip r:embed="rId4">
            <a:alphaModFix/>
          </a:blip>
          <a:srcRect/>
          <a:stretch/>
        </p:blipFill>
        <p:spPr>
          <a:xfrm>
            <a:off x="9679709" y="2648426"/>
            <a:ext cx="2512291" cy="1760507"/>
          </a:xfrm>
          <a:prstGeom prst="rect">
            <a:avLst/>
          </a:prstGeom>
          <a:noFill/>
          <a:ln>
            <a:noFill/>
          </a:ln>
        </p:spPr>
      </p:pic>
      <p:sp>
        <p:nvSpPr>
          <p:cNvPr id="674" name="Google Shape;674;p41"/>
          <p:cNvSpPr txBox="1"/>
          <p:nvPr/>
        </p:nvSpPr>
        <p:spPr>
          <a:xfrm>
            <a:off x="9877118" y="412660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P</a:t>
            </a:r>
            <a:r>
              <a:rPr lang="ru-RU" sz="4000">
                <a:solidFill>
                  <a:srgbClr val="1F3864"/>
                </a:solidFill>
                <a:latin typeface="Arial"/>
                <a:ea typeface="Arial"/>
                <a:cs typeface="Arial"/>
                <a:sym typeface="Arial"/>
              </a:rPr>
              <a:t>: Анамнез жизни</a:t>
            </a:r>
            <a:endParaRPr/>
          </a:p>
        </p:txBody>
      </p:sp>
      <p:sp>
        <p:nvSpPr>
          <p:cNvPr id="681" name="Google Shape;681;p42"/>
          <p:cNvSpPr txBox="1">
            <a:spLocks noGrp="1"/>
          </p:cNvSpPr>
          <p:nvPr>
            <p:ph type="body" idx="1"/>
          </p:nvPr>
        </p:nvSpPr>
        <p:spPr>
          <a:xfrm>
            <a:off x="558968" y="1630463"/>
            <a:ext cx="10960116" cy="44340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СПРОСИТЕ</a:t>
            </a:r>
            <a:endParaRPr dirty="0"/>
          </a:p>
          <a:p>
            <a:pPr marL="685800" lvl="1" indent="-228600" algn="l" rtl="0">
              <a:lnSpc>
                <a:spcPct val="90000"/>
              </a:lnSpc>
              <a:spcBef>
                <a:spcPts val="0"/>
              </a:spcBef>
              <a:spcAft>
                <a:spcPts val="0"/>
              </a:spcAft>
              <a:buClr>
                <a:schemeClr val="dk1"/>
              </a:buClr>
              <a:buSzPts val="2400"/>
              <a:buChar char="•"/>
            </a:pPr>
            <a:r>
              <a:rPr lang="ru-RU" dirty="0">
                <a:latin typeface="Arial"/>
                <a:ea typeface="Arial"/>
                <a:cs typeface="Arial"/>
                <a:sym typeface="Arial"/>
              </a:rPr>
              <a:t>Беременна ли пациентка?</a:t>
            </a:r>
            <a:endParaRPr dirty="0"/>
          </a:p>
          <a:p>
            <a:pPr marL="685800" lvl="1" indent="-228600" algn="l" rtl="0">
              <a:lnSpc>
                <a:spcPct val="90000"/>
              </a:lnSpc>
              <a:spcBef>
                <a:spcPts val="0"/>
              </a:spcBef>
              <a:spcAft>
                <a:spcPts val="0"/>
              </a:spcAft>
              <a:buClr>
                <a:schemeClr val="dk1"/>
              </a:buClr>
              <a:buSzPts val="2400"/>
              <a:buChar char="•"/>
            </a:pPr>
            <a:r>
              <a:rPr lang="ru-RU" dirty="0">
                <a:latin typeface="Arial"/>
                <a:ea typeface="Arial"/>
                <a:cs typeface="Arial"/>
                <a:sym typeface="Arial"/>
              </a:rPr>
              <a:t>Спрашивайте женщин детородного возраста о дате </a:t>
            </a:r>
            <a:endParaRPr dirty="0"/>
          </a:p>
          <a:p>
            <a:pPr marL="457200" lvl="1" indent="0" algn="l" rtl="0">
              <a:lnSpc>
                <a:spcPct val="90000"/>
              </a:lnSpc>
              <a:spcBef>
                <a:spcPts val="0"/>
              </a:spcBef>
              <a:spcAft>
                <a:spcPts val="0"/>
              </a:spcAft>
              <a:buClr>
                <a:schemeClr val="dk1"/>
              </a:buClr>
              <a:buSzPts val="2400"/>
              <a:buNone/>
            </a:pPr>
            <a:r>
              <a:rPr lang="ru-RU" dirty="0">
                <a:latin typeface="Arial"/>
                <a:ea typeface="Arial"/>
                <a:cs typeface="Arial"/>
                <a:sym typeface="Arial"/>
              </a:rPr>
              <a:t>    последней менструации.</a:t>
            </a:r>
            <a:endParaRPr dirty="0"/>
          </a:p>
          <a:p>
            <a:pPr marL="685800" lvl="1" indent="-76200" algn="l" rtl="0">
              <a:lnSpc>
                <a:spcPct val="90000"/>
              </a:lnSpc>
              <a:spcBef>
                <a:spcPts val="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sz="2400" dirty="0">
                <a:solidFill>
                  <a:schemeClr val="accent2"/>
                </a:solidFill>
                <a:latin typeface="Arial"/>
                <a:ea typeface="Arial"/>
                <a:cs typeface="Arial"/>
                <a:sym typeface="Arial"/>
              </a:rPr>
              <a:t>ПОДУМАЙТЕ</a:t>
            </a:r>
            <a:endParaRPr dirty="0"/>
          </a:p>
          <a:p>
            <a:pPr marL="800100" lvl="1" indent="-342900" algn="l" rtl="0">
              <a:lnSpc>
                <a:spcPct val="80000"/>
              </a:lnSpc>
              <a:spcBef>
                <a:spcPts val="0"/>
              </a:spcBef>
              <a:spcAft>
                <a:spcPts val="0"/>
              </a:spcAft>
              <a:buClr>
                <a:schemeClr val="dk1"/>
              </a:buClr>
              <a:buSzPts val="2400"/>
              <a:buChar char="•"/>
            </a:pPr>
            <a:r>
              <a:rPr lang="ru-RU" dirty="0">
                <a:latin typeface="Arial"/>
                <a:ea typeface="Arial"/>
                <a:cs typeface="Arial"/>
                <a:sym typeface="Arial"/>
              </a:rPr>
              <a:t>Беременность приводит к тому, что некоторые органы смещаются со своего обычного места.</a:t>
            </a:r>
            <a:endParaRPr dirty="0"/>
          </a:p>
          <a:p>
            <a:pPr marL="800100" lvl="1" indent="-342900" algn="l" rtl="0">
              <a:lnSpc>
                <a:spcPct val="80000"/>
              </a:lnSpc>
              <a:spcBef>
                <a:spcPts val="0"/>
              </a:spcBef>
              <a:spcAft>
                <a:spcPts val="0"/>
              </a:spcAft>
              <a:buClr>
                <a:schemeClr val="dk1"/>
              </a:buClr>
              <a:buSzPts val="2400"/>
              <a:buChar char="•"/>
            </a:pPr>
            <a:r>
              <a:rPr lang="ru-RU" dirty="0">
                <a:latin typeface="Arial"/>
                <a:ea typeface="Arial"/>
                <a:cs typeface="Arial"/>
                <a:sym typeface="Arial"/>
              </a:rPr>
              <a:t>Беременность меняет реакцию организма на травму.</a:t>
            </a:r>
            <a:endParaRPr dirty="0"/>
          </a:p>
          <a:p>
            <a:pPr marL="800100" lvl="1" indent="-342900" algn="l" rtl="0">
              <a:lnSpc>
                <a:spcPct val="80000"/>
              </a:lnSpc>
              <a:spcBef>
                <a:spcPts val="0"/>
              </a:spcBef>
              <a:spcAft>
                <a:spcPts val="0"/>
              </a:spcAft>
              <a:buClr>
                <a:schemeClr val="dk1"/>
              </a:buClr>
              <a:buSzPts val="2400"/>
              <a:buChar char="•"/>
            </a:pPr>
            <a:r>
              <a:rPr lang="ru-RU" dirty="0">
                <a:latin typeface="Arial"/>
                <a:ea typeface="Arial"/>
                <a:cs typeface="Arial"/>
                <a:sym typeface="Arial"/>
              </a:rPr>
              <a:t>Если срок беременности более 20 недель, положите пациентку на левый бок, сохраняя иммобилизацию шейного отдела позвоночника: </a:t>
            </a:r>
            <a:endParaRPr dirty="0"/>
          </a:p>
          <a:p>
            <a:pPr marL="1257300" lvl="2" indent="-342900" algn="l" rtl="0">
              <a:lnSpc>
                <a:spcPct val="80000"/>
              </a:lnSpc>
              <a:spcBef>
                <a:spcPts val="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Такое положение обеспечивает отток крови от нижней части тела к сердцу.</a:t>
            </a:r>
            <a:endParaRPr sz="1800" dirty="0"/>
          </a:p>
        </p:txBody>
      </p:sp>
      <p:sp>
        <p:nvSpPr>
          <p:cNvPr id="682" name="Google Shape;682;p42"/>
          <p:cNvSpPr/>
          <p:nvPr/>
        </p:nvSpPr>
        <p:spPr>
          <a:xfrm>
            <a:off x="11005457" y="1027906"/>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000" b="1" cap="none">
              <a:solidFill>
                <a:srgbClr val="FF0000"/>
              </a:solidFill>
              <a:latin typeface="Calibri"/>
              <a:ea typeface="Calibri"/>
              <a:cs typeface="Calibri"/>
              <a:sym typeface="Calibri"/>
            </a:endParaRPr>
          </a:p>
        </p:txBody>
      </p:sp>
      <p:pic>
        <p:nvPicPr>
          <p:cNvPr id="683" name="Google Shape;683;p42"/>
          <p:cNvPicPr preferRelativeResize="0"/>
          <p:nvPr/>
        </p:nvPicPr>
        <p:blipFill rotWithShape="1">
          <a:blip r:embed="rId3">
            <a:alphaModFix/>
          </a:blip>
          <a:srcRect/>
          <a:stretch/>
        </p:blipFill>
        <p:spPr>
          <a:xfrm>
            <a:off x="60573" y="4525100"/>
            <a:ext cx="1076641" cy="1132074"/>
          </a:xfrm>
          <a:prstGeom prst="rect">
            <a:avLst/>
          </a:prstGeom>
          <a:noFill/>
          <a:ln>
            <a:noFill/>
          </a:ln>
        </p:spPr>
      </p:pic>
      <p:pic>
        <p:nvPicPr>
          <p:cNvPr id="684" name="Google Shape;684;p42" descr="Diagram&#10;&#10;Description automatically generated"/>
          <p:cNvPicPr preferRelativeResize="0"/>
          <p:nvPr/>
        </p:nvPicPr>
        <p:blipFill rotWithShape="1">
          <a:blip r:embed="rId4">
            <a:alphaModFix/>
          </a:blip>
          <a:srcRect/>
          <a:stretch/>
        </p:blipFill>
        <p:spPr>
          <a:xfrm>
            <a:off x="8957024" y="1942110"/>
            <a:ext cx="2676008" cy="1882801"/>
          </a:xfrm>
          <a:prstGeom prst="rect">
            <a:avLst/>
          </a:prstGeom>
          <a:noFill/>
          <a:ln>
            <a:noFill/>
          </a:ln>
        </p:spPr>
      </p:pic>
      <p:sp>
        <p:nvSpPr>
          <p:cNvPr id="685" name="Google Shape;685;p42"/>
          <p:cNvSpPr txBox="1"/>
          <p:nvPr/>
        </p:nvSpPr>
        <p:spPr>
          <a:xfrm>
            <a:off x="9413285" y="382973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P</a:t>
            </a:r>
            <a:r>
              <a:rPr lang="ru-RU" sz="4000">
                <a:solidFill>
                  <a:srgbClr val="1F3864"/>
                </a:solidFill>
                <a:latin typeface="Arial"/>
                <a:ea typeface="Arial"/>
                <a:cs typeface="Arial"/>
                <a:sym typeface="Arial"/>
              </a:rPr>
              <a:t>: Анамнез жизни</a:t>
            </a:r>
            <a:endParaRPr/>
          </a:p>
        </p:txBody>
      </p:sp>
      <p:sp>
        <p:nvSpPr>
          <p:cNvPr id="692" name="Google Shape;692;p43"/>
          <p:cNvSpPr txBox="1">
            <a:spLocks noGrp="1"/>
          </p:cNvSpPr>
          <p:nvPr>
            <p:ph type="body" idx="1"/>
          </p:nvPr>
        </p:nvSpPr>
        <p:spPr>
          <a:xfrm>
            <a:off x="1075765" y="1825625"/>
            <a:ext cx="9692927" cy="45579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a:latin typeface="Arial"/>
                <a:ea typeface="Arial"/>
                <a:cs typeface="Arial"/>
                <a:sym typeface="Arial"/>
              </a:rPr>
              <a:t>СПРОСИТЕ</a:t>
            </a:r>
            <a:endParaRPr/>
          </a:p>
          <a:p>
            <a:pPr marL="685800" lvl="1" indent="-228600" algn="l" rtl="0">
              <a:lnSpc>
                <a:spcPct val="90000"/>
              </a:lnSpc>
              <a:spcBef>
                <a:spcPts val="0"/>
              </a:spcBef>
              <a:spcAft>
                <a:spcPts val="0"/>
              </a:spcAft>
              <a:buClr>
                <a:schemeClr val="dk1"/>
              </a:buClr>
              <a:buSzPts val="2400"/>
              <a:buChar char="•"/>
            </a:pPr>
            <a:r>
              <a:rPr lang="ru-RU">
                <a:latin typeface="Arial"/>
                <a:ea typeface="Arial"/>
                <a:cs typeface="Arial"/>
                <a:sym typeface="Arial"/>
              </a:rPr>
              <a:t>Когда была последняя прививка от столбняка?</a:t>
            </a:r>
            <a:endParaRPr/>
          </a:p>
          <a:p>
            <a:pPr marL="685800" lvl="1" indent="-76200" algn="l" rtl="0">
              <a:lnSpc>
                <a:spcPct val="90000"/>
              </a:lnSpc>
              <a:spcBef>
                <a:spcPts val="500"/>
              </a:spcBef>
              <a:spcAft>
                <a:spcPts val="0"/>
              </a:spcAft>
              <a:buClr>
                <a:schemeClr val="dk1"/>
              </a:buClr>
              <a:buSzPts val="2400"/>
              <a:buNone/>
            </a:pPr>
            <a:endParaRPr i="1"/>
          </a:p>
          <a:p>
            <a:pPr marL="685800" lvl="1" indent="-76200" algn="l" rtl="0">
              <a:lnSpc>
                <a:spcPct val="90000"/>
              </a:lnSpc>
              <a:spcBef>
                <a:spcPts val="500"/>
              </a:spcBef>
              <a:spcAft>
                <a:spcPts val="0"/>
              </a:spcAft>
              <a:buClr>
                <a:schemeClr val="dk1"/>
              </a:buClr>
              <a:buSzPts val="2400"/>
              <a:buNone/>
            </a:pPr>
            <a:endParaRPr i="1"/>
          </a:p>
          <a:p>
            <a:pPr marL="685800" lvl="1" indent="-76200" algn="l" rtl="0">
              <a:lnSpc>
                <a:spcPct val="90000"/>
              </a:lnSpc>
              <a:spcBef>
                <a:spcPts val="500"/>
              </a:spcBef>
              <a:spcAft>
                <a:spcPts val="0"/>
              </a:spcAft>
              <a:buClr>
                <a:schemeClr val="dk1"/>
              </a:buClr>
              <a:buSzPts val="2400"/>
              <a:buNone/>
            </a:pPr>
            <a:endParaRPr i="1"/>
          </a:p>
          <a:p>
            <a:pPr marL="685800" lvl="1" indent="-76200" algn="l" rtl="0">
              <a:lnSpc>
                <a:spcPct val="90000"/>
              </a:lnSpc>
              <a:spcBef>
                <a:spcPts val="500"/>
              </a:spcBef>
              <a:spcAft>
                <a:spcPts val="0"/>
              </a:spcAft>
              <a:buClr>
                <a:schemeClr val="dk1"/>
              </a:buClr>
              <a:buSzPts val="2400"/>
              <a:buNone/>
            </a:pPr>
            <a:endParaRPr i="1">
              <a:solidFill>
                <a:srgbClr val="000000"/>
              </a:solidFill>
              <a:latin typeface="Arial"/>
              <a:ea typeface="Arial"/>
              <a:cs typeface="Arial"/>
              <a:sym typeface="Arial"/>
            </a:endParaRPr>
          </a:p>
          <a:p>
            <a:pPr marL="0" lvl="0" indent="0" algn="l" rtl="0">
              <a:lnSpc>
                <a:spcPct val="90000"/>
              </a:lnSpc>
              <a:spcBef>
                <a:spcPts val="1000"/>
              </a:spcBef>
              <a:spcAft>
                <a:spcPts val="0"/>
              </a:spcAft>
              <a:buClr>
                <a:schemeClr val="accent2"/>
              </a:buClr>
              <a:buSzPts val="2400"/>
              <a:buNone/>
            </a:pPr>
            <a:r>
              <a:rPr lang="ru-RU" sz="2400">
                <a:solidFill>
                  <a:schemeClr val="accent2"/>
                </a:solidFill>
                <a:latin typeface="Arial"/>
                <a:ea typeface="Arial"/>
                <a:cs typeface="Arial"/>
                <a:sym typeface="Arial"/>
              </a:rPr>
              <a:t>ПОДУМАЙТЕ</a:t>
            </a:r>
            <a:endParaRPr/>
          </a:p>
          <a:p>
            <a:pPr marL="800100" lvl="1" indent="-342900" algn="l" rtl="0">
              <a:lnSpc>
                <a:spcPct val="80000"/>
              </a:lnSpc>
              <a:spcBef>
                <a:spcPts val="0"/>
              </a:spcBef>
              <a:spcAft>
                <a:spcPts val="0"/>
              </a:spcAft>
              <a:buClr>
                <a:schemeClr val="dk1"/>
              </a:buClr>
              <a:buSzPts val="2400"/>
              <a:buChar char="•"/>
            </a:pPr>
            <a:r>
              <a:rPr lang="ru-RU">
                <a:latin typeface="Arial"/>
                <a:ea typeface="Arial"/>
                <a:cs typeface="Arial"/>
                <a:sym typeface="Arial"/>
              </a:rPr>
              <a:t>Если у человека не было прививки от столбняка в течение последних пяти лет и он получил проникающее ранение кожи, ему необходимо сделать новую прививку. </a:t>
            </a:r>
            <a:endParaRPr/>
          </a:p>
        </p:txBody>
      </p:sp>
      <p:sp>
        <p:nvSpPr>
          <p:cNvPr id="693" name="Google Shape;693;p43"/>
          <p:cNvSpPr/>
          <p:nvPr/>
        </p:nvSpPr>
        <p:spPr>
          <a:xfrm>
            <a:off x="11005457" y="1027906"/>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000" b="1" cap="none">
              <a:solidFill>
                <a:srgbClr val="FF0000"/>
              </a:solidFill>
              <a:latin typeface="Calibri"/>
              <a:ea typeface="Calibri"/>
              <a:cs typeface="Calibri"/>
              <a:sym typeface="Calibri"/>
            </a:endParaRPr>
          </a:p>
        </p:txBody>
      </p:sp>
      <p:pic>
        <p:nvPicPr>
          <p:cNvPr id="694" name="Google Shape;694;p43"/>
          <p:cNvPicPr preferRelativeResize="0"/>
          <p:nvPr/>
        </p:nvPicPr>
        <p:blipFill rotWithShape="1">
          <a:blip r:embed="rId3">
            <a:alphaModFix/>
          </a:blip>
          <a:srcRect/>
          <a:stretch/>
        </p:blipFill>
        <p:spPr>
          <a:xfrm>
            <a:off x="537444" y="4611652"/>
            <a:ext cx="1076641" cy="1132074"/>
          </a:xfrm>
          <a:prstGeom prst="rect">
            <a:avLst/>
          </a:prstGeom>
          <a:noFill/>
          <a:ln>
            <a:noFill/>
          </a:ln>
        </p:spPr>
      </p:pic>
      <p:pic>
        <p:nvPicPr>
          <p:cNvPr id="695" name="Google Shape;695;p43" descr="Diagram&#10;&#10;Description automatically generated"/>
          <p:cNvPicPr preferRelativeResize="0"/>
          <p:nvPr/>
        </p:nvPicPr>
        <p:blipFill rotWithShape="1">
          <a:blip r:embed="rId4">
            <a:alphaModFix/>
          </a:blip>
          <a:srcRect/>
          <a:stretch/>
        </p:blipFill>
        <p:spPr>
          <a:xfrm>
            <a:off x="8693210" y="1975145"/>
            <a:ext cx="2613803" cy="1865434"/>
          </a:xfrm>
          <a:prstGeom prst="rect">
            <a:avLst/>
          </a:prstGeom>
          <a:noFill/>
          <a:ln>
            <a:noFill/>
          </a:ln>
        </p:spPr>
      </p:pic>
      <p:sp>
        <p:nvSpPr>
          <p:cNvPr id="696" name="Google Shape;696;p43"/>
          <p:cNvSpPr txBox="1"/>
          <p:nvPr/>
        </p:nvSpPr>
        <p:spPr>
          <a:xfrm>
            <a:off x="9242415" y="384057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44"/>
          <p:cNvSpPr txBox="1">
            <a:spLocks noGrp="1"/>
          </p:cNvSpPr>
          <p:nvPr>
            <p:ph type="title"/>
          </p:nvPr>
        </p:nvSpPr>
        <p:spPr>
          <a:xfrm>
            <a:off x="838200" y="3301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P</a:t>
            </a:r>
            <a:r>
              <a:rPr lang="ru-RU" sz="4000" dirty="0">
                <a:solidFill>
                  <a:srgbClr val="1F3864"/>
                </a:solidFill>
                <a:latin typeface="Arial"/>
                <a:ea typeface="Arial"/>
                <a:cs typeface="Arial"/>
                <a:sym typeface="Arial"/>
              </a:rPr>
              <a:t>: </a:t>
            </a:r>
            <a:r>
              <a:rPr lang="ru-RU" sz="4000" dirty="0">
                <a:latin typeface="Arial"/>
                <a:ea typeface="Arial"/>
                <a:cs typeface="Arial"/>
                <a:sym typeface="Arial"/>
              </a:rPr>
              <a:t>Анамнез жизни</a:t>
            </a:r>
            <a:endParaRPr dirty="0"/>
          </a:p>
        </p:txBody>
      </p:sp>
      <p:sp>
        <p:nvSpPr>
          <p:cNvPr id="703" name="Google Shape;703;p44"/>
          <p:cNvSpPr txBox="1">
            <a:spLocks noGrp="1"/>
          </p:cNvSpPr>
          <p:nvPr>
            <p:ph type="body" idx="1"/>
          </p:nvPr>
        </p:nvSpPr>
        <p:spPr>
          <a:xfrm>
            <a:off x="797015" y="1150039"/>
            <a:ext cx="10597970" cy="45579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СПРОСИТЕ</a:t>
            </a:r>
            <a:endParaRPr dirty="0"/>
          </a:p>
          <a:p>
            <a:pPr marL="685800" lvl="1" indent="-228600" algn="l" rtl="0">
              <a:lnSpc>
                <a:spcPct val="90000"/>
              </a:lnSpc>
              <a:spcBef>
                <a:spcPts val="0"/>
              </a:spcBef>
              <a:spcAft>
                <a:spcPts val="0"/>
              </a:spcAft>
              <a:buClr>
                <a:schemeClr val="dk1"/>
              </a:buClr>
              <a:buSzPts val="2400"/>
              <a:buChar char="•"/>
            </a:pPr>
            <a:r>
              <a:rPr lang="ru-RU" dirty="0">
                <a:latin typeface="Arial"/>
                <a:ea typeface="Arial"/>
                <a:cs typeface="Arial"/>
                <a:sym typeface="Arial"/>
              </a:rPr>
              <a:t>О предыдущем медицинском анамнезе, который предполагает повышенный риск неблагоприятных исходов. </a:t>
            </a:r>
            <a:endParaRPr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sz="2400" dirty="0">
                <a:solidFill>
                  <a:schemeClr val="accent2"/>
                </a:solidFill>
                <a:latin typeface="Arial"/>
                <a:ea typeface="Arial"/>
                <a:cs typeface="Arial"/>
                <a:sym typeface="Arial"/>
              </a:rPr>
              <a:t>ПОДУМАЙТЕ                                                                                                             </a:t>
            </a:r>
            <a:r>
              <a:rPr lang="ru-RU" sz="2400" dirty="0">
                <a:latin typeface="Arial"/>
                <a:ea typeface="Arial"/>
                <a:cs typeface="Arial"/>
                <a:sym typeface="Arial"/>
              </a:rPr>
              <a:t>Некоторые заболевания подвергают пациентов повышенному риску неблагоприятного исхода после травмы:</a:t>
            </a:r>
            <a:endParaRPr dirty="0"/>
          </a:p>
          <a:p>
            <a:pPr marL="1257300" lvl="2" indent="-342900" algn="l" rtl="0">
              <a:lnSpc>
                <a:spcPct val="80000"/>
              </a:lnSpc>
              <a:spcBef>
                <a:spcPts val="0"/>
              </a:spcBef>
              <a:spcAft>
                <a:spcPts val="0"/>
              </a:spcAft>
              <a:buClr>
                <a:schemeClr val="dk1"/>
              </a:buClr>
              <a:buSzPts val="2400"/>
              <a:buChar char="•"/>
            </a:pPr>
            <a:r>
              <a:rPr lang="ru-RU" dirty="0">
                <a:latin typeface="Arial"/>
                <a:ea typeface="Arial"/>
                <a:cs typeface="Arial"/>
                <a:sym typeface="Arial"/>
              </a:rPr>
              <a:t>Возраст до 5 лет или старше 55 лет</a:t>
            </a:r>
            <a:endParaRPr sz="1800" dirty="0"/>
          </a:p>
          <a:p>
            <a:pPr marL="1257300" lvl="2" indent="-342900" algn="l" rtl="0">
              <a:lnSpc>
                <a:spcPct val="80000"/>
              </a:lnSpc>
              <a:spcBef>
                <a:spcPts val="0"/>
              </a:spcBef>
              <a:spcAft>
                <a:spcPts val="0"/>
              </a:spcAft>
              <a:buClr>
                <a:schemeClr val="dk1"/>
              </a:buClr>
              <a:buSzPts val="2400"/>
              <a:buChar char="•"/>
            </a:pPr>
            <a:r>
              <a:rPr lang="ru-RU" dirty="0">
                <a:latin typeface="Arial"/>
                <a:ea typeface="Arial"/>
                <a:cs typeface="Arial"/>
                <a:sym typeface="Arial"/>
              </a:rPr>
              <a:t>Болезни сердца или легких</a:t>
            </a:r>
            <a:endParaRPr sz="1800" dirty="0"/>
          </a:p>
          <a:p>
            <a:pPr marL="1257300" lvl="2" indent="-342900" algn="l" rtl="0">
              <a:lnSpc>
                <a:spcPct val="80000"/>
              </a:lnSpc>
              <a:spcBef>
                <a:spcPts val="0"/>
              </a:spcBef>
              <a:spcAft>
                <a:spcPts val="0"/>
              </a:spcAft>
              <a:buClr>
                <a:schemeClr val="dk1"/>
              </a:buClr>
              <a:buSzPts val="2400"/>
              <a:buChar char="•"/>
            </a:pPr>
            <a:r>
              <a:rPr lang="ru-RU" dirty="0">
                <a:latin typeface="Arial"/>
                <a:ea typeface="Arial"/>
                <a:cs typeface="Arial"/>
                <a:sym typeface="Arial"/>
              </a:rPr>
              <a:t>Сахарный диабет</a:t>
            </a:r>
            <a:endParaRPr sz="1800" dirty="0"/>
          </a:p>
          <a:p>
            <a:pPr marL="1257300" lvl="2" indent="-342900" algn="l" rtl="0">
              <a:lnSpc>
                <a:spcPct val="80000"/>
              </a:lnSpc>
              <a:spcBef>
                <a:spcPts val="0"/>
              </a:spcBef>
              <a:spcAft>
                <a:spcPts val="0"/>
              </a:spcAft>
              <a:buClr>
                <a:schemeClr val="dk1"/>
              </a:buClr>
              <a:buSzPts val="2400"/>
              <a:buChar char="•"/>
            </a:pPr>
            <a:r>
              <a:rPr lang="ru-RU" dirty="0">
                <a:latin typeface="Arial"/>
                <a:ea typeface="Arial"/>
                <a:cs typeface="Arial"/>
                <a:sym typeface="Arial"/>
              </a:rPr>
              <a:t>Печеночная недостаточность (цирроз)</a:t>
            </a:r>
            <a:endParaRPr sz="1800" dirty="0"/>
          </a:p>
          <a:p>
            <a:pPr marL="1257300" lvl="2" indent="-342900" algn="l" rtl="0">
              <a:lnSpc>
                <a:spcPct val="80000"/>
              </a:lnSpc>
              <a:spcBef>
                <a:spcPts val="0"/>
              </a:spcBef>
              <a:spcAft>
                <a:spcPts val="0"/>
              </a:spcAft>
              <a:buClr>
                <a:schemeClr val="dk1"/>
              </a:buClr>
              <a:buSzPts val="2400"/>
              <a:buChar char="•"/>
            </a:pPr>
            <a:r>
              <a:rPr lang="ru-RU" dirty="0">
                <a:latin typeface="Arial"/>
                <a:ea typeface="Arial"/>
                <a:cs typeface="Arial"/>
                <a:sym typeface="Arial"/>
              </a:rPr>
              <a:t>Сильный избыточный вес</a:t>
            </a:r>
            <a:endParaRPr sz="1800" dirty="0"/>
          </a:p>
          <a:p>
            <a:pPr marL="1257300" lvl="2" indent="-342900" algn="l" rtl="0">
              <a:lnSpc>
                <a:spcPct val="80000"/>
              </a:lnSpc>
              <a:spcBef>
                <a:spcPts val="0"/>
              </a:spcBef>
              <a:spcAft>
                <a:spcPts val="0"/>
              </a:spcAft>
              <a:buClr>
                <a:schemeClr val="dk1"/>
              </a:buClr>
              <a:buSzPts val="2400"/>
              <a:buChar char="•"/>
            </a:pPr>
            <a:r>
              <a:rPr lang="ru-RU" dirty="0">
                <a:latin typeface="Arial"/>
                <a:ea typeface="Arial"/>
                <a:cs typeface="Arial"/>
                <a:sym typeface="Arial"/>
              </a:rPr>
              <a:t>Беременность</a:t>
            </a:r>
            <a:endParaRPr sz="1800" dirty="0"/>
          </a:p>
          <a:p>
            <a:pPr marL="1257300" lvl="2" indent="-342900" algn="l" rtl="0">
              <a:lnSpc>
                <a:spcPct val="80000"/>
              </a:lnSpc>
              <a:spcBef>
                <a:spcPts val="0"/>
              </a:spcBef>
              <a:spcAft>
                <a:spcPts val="0"/>
              </a:spcAft>
              <a:buClr>
                <a:schemeClr val="dk1"/>
              </a:buClr>
              <a:buSzPts val="2400"/>
              <a:buChar char="•"/>
            </a:pPr>
            <a:r>
              <a:rPr lang="ru-RU" dirty="0" err="1">
                <a:latin typeface="Arial"/>
                <a:ea typeface="Arial"/>
                <a:cs typeface="Arial"/>
                <a:sym typeface="Arial"/>
              </a:rPr>
              <a:t>Иммуносупрессия</a:t>
            </a:r>
            <a:r>
              <a:rPr lang="ru-RU" dirty="0">
                <a:latin typeface="Arial"/>
                <a:ea typeface="Arial"/>
                <a:cs typeface="Arial"/>
                <a:sym typeface="Arial"/>
              </a:rPr>
              <a:t> (включая ВИЧ)</a:t>
            </a:r>
            <a:endParaRPr sz="1800" dirty="0"/>
          </a:p>
          <a:p>
            <a:pPr marL="1257300" lvl="2" indent="-342900" algn="l" rtl="0">
              <a:lnSpc>
                <a:spcPct val="80000"/>
              </a:lnSpc>
              <a:spcBef>
                <a:spcPts val="0"/>
              </a:spcBef>
              <a:spcAft>
                <a:spcPts val="0"/>
              </a:spcAft>
              <a:buClr>
                <a:schemeClr val="dk1"/>
              </a:buClr>
              <a:buSzPts val="2400"/>
              <a:buChar char="•"/>
            </a:pPr>
            <a:r>
              <a:rPr lang="ru-RU" dirty="0">
                <a:latin typeface="Arial"/>
                <a:ea typeface="Arial"/>
                <a:cs typeface="Arial"/>
                <a:sym typeface="Arial"/>
              </a:rPr>
              <a:t>Нарушения кровообращения или прием препаратов для разжижения крови </a:t>
            </a:r>
            <a:endParaRPr sz="1800" dirty="0"/>
          </a:p>
        </p:txBody>
      </p:sp>
      <p:pic>
        <p:nvPicPr>
          <p:cNvPr id="704" name="Google Shape;704;p44"/>
          <p:cNvPicPr preferRelativeResize="0"/>
          <p:nvPr/>
        </p:nvPicPr>
        <p:blipFill rotWithShape="1">
          <a:blip r:embed="rId3">
            <a:alphaModFix/>
          </a:blip>
          <a:srcRect/>
          <a:stretch/>
        </p:blipFill>
        <p:spPr>
          <a:xfrm>
            <a:off x="577290" y="3950629"/>
            <a:ext cx="1076641" cy="11320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L</a:t>
            </a:r>
            <a:r>
              <a:rPr lang="ru-RU" sz="4000">
                <a:solidFill>
                  <a:srgbClr val="1F3864"/>
                </a:solidFill>
                <a:latin typeface="Arial"/>
                <a:ea typeface="Arial"/>
                <a:cs typeface="Arial"/>
                <a:sym typeface="Arial"/>
              </a:rPr>
              <a:t>: Последний прием пищи / питья</a:t>
            </a:r>
            <a:endParaRPr/>
          </a:p>
        </p:txBody>
      </p:sp>
      <p:sp>
        <p:nvSpPr>
          <p:cNvPr id="711" name="Google Shape;711;p45"/>
          <p:cNvSpPr txBox="1">
            <a:spLocks noGrp="1"/>
          </p:cNvSpPr>
          <p:nvPr>
            <p:ph type="body" idx="1"/>
          </p:nvPr>
        </p:nvSpPr>
        <p:spPr>
          <a:xfrm>
            <a:off x="971558" y="1940211"/>
            <a:ext cx="10382242" cy="43513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None/>
            </a:pPr>
            <a:r>
              <a:rPr lang="ru-RU" sz="2400" b="1" dirty="0"/>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Когда пациент в последний раз ел или пил?</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0" lvl="0" indent="0" algn="l" rtl="0">
              <a:lnSpc>
                <a:spcPct val="90000"/>
              </a:lnSpc>
              <a:spcBef>
                <a:spcPts val="1000"/>
              </a:spcBef>
              <a:spcAft>
                <a:spcPts val="0"/>
              </a:spcAft>
              <a:buClr>
                <a:schemeClr val="accent2"/>
              </a:buClr>
              <a:buSzPts val="2400"/>
              <a:buNone/>
            </a:pPr>
            <a:r>
              <a:rPr lang="ru-RU" sz="2400"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Полный желудок увеличивает риск рвоты и возможной асфиксии.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Это очень важно, когда есть необходимость расширенного обеспечения проходимости дыхательных путей (интубации). </a:t>
            </a: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712" name="Google Shape;712;p45"/>
          <p:cNvPicPr preferRelativeResize="0"/>
          <p:nvPr/>
        </p:nvPicPr>
        <p:blipFill rotWithShape="1">
          <a:blip r:embed="rId3">
            <a:alphaModFix/>
          </a:blip>
          <a:srcRect/>
          <a:stretch/>
        </p:blipFill>
        <p:spPr>
          <a:xfrm>
            <a:off x="299879" y="4296952"/>
            <a:ext cx="1076641" cy="11320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46"/>
          <p:cNvSpPr txBox="1">
            <a:spLocks noGrp="1"/>
          </p:cNvSpPr>
          <p:nvPr>
            <p:ph type="title"/>
          </p:nvPr>
        </p:nvSpPr>
        <p:spPr>
          <a:xfrm>
            <a:off x="636493" y="188679"/>
            <a:ext cx="109190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E</a:t>
            </a:r>
            <a:r>
              <a:rPr lang="ru-RU" sz="4000" dirty="0">
                <a:solidFill>
                  <a:srgbClr val="1F3864"/>
                </a:solidFill>
                <a:latin typeface="Arial"/>
                <a:ea typeface="Arial"/>
                <a:cs typeface="Arial"/>
                <a:sym typeface="Arial"/>
              </a:rPr>
              <a:t>: События, ставшие причиной травмы / болезни </a:t>
            </a:r>
            <a:endParaRPr dirty="0"/>
          </a:p>
        </p:txBody>
      </p:sp>
      <p:sp>
        <p:nvSpPr>
          <p:cNvPr id="719" name="Google Shape;719;p46"/>
          <p:cNvSpPr txBox="1"/>
          <p:nvPr/>
        </p:nvSpPr>
        <p:spPr>
          <a:xfrm>
            <a:off x="1146943" y="1602181"/>
            <a:ext cx="10919012" cy="4351338"/>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dk1"/>
              </a:buClr>
              <a:buSzPct val="100000"/>
              <a:buFont typeface="Arial"/>
              <a:buNone/>
            </a:pPr>
            <a:r>
              <a:rPr lang="ru-RU" sz="2400" b="1" dirty="0">
                <a:solidFill>
                  <a:schemeClr val="dk1"/>
                </a:solidFill>
                <a:latin typeface="Arial"/>
                <a:ea typeface="Arial"/>
                <a:cs typeface="Arial"/>
                <a:sym typeface="Arial"/>
              </a:rPr>
              <a:t>СПРОСИТЕ</a:t>
            </a:r>
            <a:endParaRPr dirty="0"/>
          </a:p>
          <a:p>
            <a:pPr marL="685800" marR="0" lvl="1" indent="-228600" algn="l" rtl="0">
              <a:lnSpc>
                <a:spcPct val="90000"/>
              </a:lnSpc>
              <a:spcBef>
                <a:spcPts val="500"/>
              </a:spcBef>
              <a:spcAft>
                <a:spcPts val="0"/>
              </a:spcAft>
              <a:buClr>
                <a:schemeClr val="dk1"/>
              </a:buClr>
              <a:buSzPct val="100000"/>
              <a:buFont typeface="Arial"/>
              <a:buChar char="•"/>
            </a:pPr>
            <a:r>
              <a:rPr lang="ru-RU" sz="2400" b="0" i="0" u="none" strike="noStrike" cap="none" dirty="0">
                <a:solidFill>
                  <a:schemeClr val="dk1"/>
                </a:solidFill>
                <a:latin typeface="Arial"/>
                <a:ea typeface="Arial"/>
                <a:cs typeface="Arial"/>
                <a:sym typeface="Arial"/>
              </a:rPr>
              <a:t>О механизме травмы</a:t>
            </a:r>
            <a:endParaRPr dirty="0"/>
          </a:p>
          <a:p>
            <a:pPr marL="685800" marR="0" lvl="1" indent="-228600" algn="l" rtl="0">
              <a:lnSpc>
                <a:spcPct val="90000"/>
              </a:lnSpc>
              <a:spcBef>
                <a:spcPts val="500"/>
              </a:spcBef>
              <a:spcAft>
                <a:spcPts val="0"/>
              </a:spcAft>
              <a:buClr>
                <a:schemeClr val="dk1"/>
              </a:buClr>
              <a:buSzPct val="100000"/>
              <a:buFont typeface="Arial"/>
              <a:buChar char="•"/>
            </a:pPr>
            <a:r>
              <a:rPr lang="ru-RU" sz="2400" b="0" i="0" u="none" strike="noStrike" cap="none" dirty="0">
                <a:solidFill>
                  <a:schemeClr val="dk1"/>
                </a:solidFill>
                <a:latin typeface="Arial"/>
                <a:ea typeface="Arial"/>
                <a:cs typeface="Arial"/>
                <a:sym typeface="Arial"/>
              </a:rPr>
              <a:t>Спросите об использовании ремней безопасности при дорожно-транспортных происшествиях</a:t>
            </a:r>
            <a:endParaRPr dirty="0"/>
          </a:p>
          <a:p>
            <a:pPr marL="685800" marR="0" lvl="1" indent="-228600" algn="l" rtl="0">
              <a:lnSpc>
                <a:spcPct val="90000"/>
              </a:lnSpc>
              <a:spcBef>
                <a:spcPts val="500"/>
              </a:spcBef>
              <a:spcAft>
                <a:spcPts val="0"/>
              </a:spcAft>
              <a:buClr>
                <a:schemeClr val="dk1"/>
              </a:buClr>
              <a:buSzPct val="100000"/>
              <a:buFont typeface="Arial"/>
              <a:buChar char="•"/>
            </a:pPr>
            <a:r>
              <a:rPr lang="ru-RU" sz="2400" b="0" i="0" u="none" strike="noStrike" cap="none" dirty="0">
                <a:solidFill>
                  <a:schemeClr val="dk1"/>
                </a:solidFill>
                <a:latin typeface="Arial"/>
                <a:ea typeface="Arial"/>
                <a:cs typeface="Arial"/>
                <a:sym typeface="Arial"/>
              </a:rPr>
              <a:t>В случае нападения спросите о типе (типах) оружия.</a:t>
            </a:r>
            <a:endParaRPr dirty="0"/>
          </a:p>
          <a:p>
            <a:pPr marL="685800" marR="0" lvl="1" indent="-228600" algn="l" rtl="0">
              <a:lnSpc>
                <a:spcPct val="90000"/>
              </a:lnSpc>
              <a:spcBef>
                <a:spcPts val="500"/>
              </a:spcBef>
              <a:spcAft>
                <a:spcPts val="0"/>
              </a:spcAft>
              <a:buClr>
                <a:schemeClr val="dk1"/>
              </a:buClr>
              <a:buSzPct val="100000"/>
              <a:buFont typeface="Arial"/>
              <a:buChar char="•"/>
            </a:pPr>
            <a:r>
              <a:rPr lang="ru-RU" sz="2400" b="0" i="0" u="none" strike="noStrike" cap="none" dirty="0">
                <a:solidFill>
                  <a:schemeClr val="dk1"/>
                </a:solidFill>
                <a:latin typeface="Arial"/>
                <a:ea typeface="Arial"/>
                <a:cs typeface="Arial"/>
                <a:sym typeface="Arial"/>
              </a:rPr>
              <a:t>Принимались ли наркотики или алкоголь? </a:t>
            </a:r>
            <a:endParaRPr dirty="0"/>
          </a:p>
          <a:p>
            <a:pPr marL="685800" marR="0" lvl="1" indent="-228600" algn="l" rtl="0">
              <a:lnSpc>
                <a:spcPct val="90000"/>
              </a:lnSpc>
              <a:spcBef>
                <a:spcPts val="500"/>
              </a:spcBef>
              <a:spcAft>
                <a:spcPts val="0"/>
              </a:spcAft>
              <a:buClr>
                <a:schemeClr val="dk1"/>
              </a:buClr>
              <a:buSzPct val="100000"/>
              <a:buFont typeface="Arial"/>
              <a:buChar char="•"/>
            </a:pPr>
            <a:r>
              <a:rPr lang="ru-RU" sz="2400" b="0" i="0" u="none" strike="noStrike" cap="none" dirty="0">
                <a:solidFill>
                  <a:schemeClr val="dk1"/>
                </a:solidFill>
                <a:latin typeface="Arial"/>
                <a:ea typeface="Arial"/>
                <a:cs typeface="Arial"/>
                <a:sym typeface="Arial"/>
              </a:rPr>
              <a:t>При ожогах спросите о типе ожога </a:t>
            </a:r>
            <a:endParaRPr dirty="0"/>
          </a:p>
          <a:p>
            <a:pPr marL="457200" marR="0" lvl="1" indent="0" algn="l" rtl="0">
              <a:lnSpc>
                <a:spcPct val="90000"/>
              </a:lnSpc>
              <a:spcBef>
                <a:spcPts val="500"/>
              </a:spcBef>
              <a:spcAft>
                <a:spcPts val="0"/>
              </a:spcAft>
              <a:buClr>
                <a:schemeClr val="dk1"/>
              </a:buClr>
              <a:buSzPct val="100000"/>
              <a:buFont typeface="Arial"/>
              <a:buNone/>
            </a:pPr>
            <a:r>
              <a:rPr lang="ru-RU" sz="2400" b="0" i="0" u="none" strike="noStrike" cap="none" dirty="0">
                <a:solidFill>
                  <a:schemeClr val="dk1"/>
                </a:solidFill>
                <a:latin typeface="Arial"/>
                <a:ea typeface="Arial"/>
                <a:cs typeface="Arial"/>
                <a:sym typeface="Arial"/>
              </a:rPr>
              <a:t>  (пламя, обваривание кипятком, электрический, химический).</a:t>
            </a:r>
            <a:endParaRPr dirty="0"/>
          </a:p>
          <a:p>
            <a:pPr marL="685800" marR="0" lvl="1" indent="-87630" algn="l" rtl="0">
              <a:lnSpc>
                <a:spcPct val="90000"/>
              </a:lnSpc>
              <a:spcBef>
                <a:spcPts val="500"/>
              </a:spcBef>
              <a:spcAft>
                <a:spcPts val="0"/>
              </a:spcAft>
              <a:buClr>
                <a:schemeClr val="dk1"/>
              </a:buClr>
              <a:buSzPct val="1000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accent2"/>
              </a:buClr>
              <a:buSzPct val="100000"/>
              <a:buFont typeface="Arial"/>
              <a:buNone/>
            </a:pPr>
            <a:r>
              <a:rPr lang="ru-RU" sz="2400" dirty="0">
                <a:solidFill>
                  <a:schemeClr val="accent2"/>
                </a:solidFill>
                <a:latin typeface="Arial"/>
                <a:ea typeface="Arial"/>
                <a:cs typeface="Arial"/>
                <a:sym typeface="Arial"/>
              </a:rPr>
              <a:t>ПОДУМАЙТЕ</a:t>
            </a:r>
            <a:endParaRPr dirty="0"/>
          </a:p>
          <a:p>
            <a:pPr marL="685800" marR="0" lvl="1" indent="-228600" algn="l" rtl="0">
              <a:lnSpc>
                <a:spcPct val="90000"/>
              </a:lnSpc>
              <a:spcBef>
                <a:spcPts val="500"/>
              </a:spcBef>
              <a:spcAft>
                <a:spcPts val="0"/>
              </a:spcAft>
              <a:buClr>
                <a:schemeClr val="dk1"/>
              </a:buClr>
              <a:buSzPct val="100000"/>
              <a:buFont typeface="Arial"/>
              <a:buChar char="•"/>
            </a:pPr>
            <a:r>
              <a:rPr lang="ru-RU" sz="2400" b="0" i="0" u="none" strike="noStrike" cap="none" dirty="0">
                <a:solidFill>
                  <a:schemeClr val="dk1"/>
                </a:solidFill>
                <a:latin typeface="Arial"/>
                <a:ea typeface="Arial"/>
                <a:cs typeface="Arial"/>
                <a:sym typeface="Arial"/>
              </a:rPr>
              <a:t>Некоторые механизмы травмы сопряжены с высоким риском, даже если пациент не выглядит сильно травмированным или больным. </a:t>
            </a:r>
          </a:p>
          <a:p>
            <a:pPr marL="685800" marR="0" lvl="1" indent="-228600" algn="l" rtl="0">
              <a:lnSpc>
                <a:spcPct val="90000"/>
              </a:lnSpc>
              <a:spcBef>
                <a:spcPts val="500"/>
              </a:spcBef>
              <a:spcAft>
                <a:spcPts val="0"/>
              </a:spcAft>
              <a:buClr>
                <a:schemeClr val="dk1"/>
              </a:buClr>
              <a:buSzPct val="100000"/>
              <a:buFont typeface="Arial"/>
              <a:buChar char="•"/>
            </a:pPr>
            <a:r>
              <a:rPr lang="ru-RU" sz="2400" b="0" i="0" u="none" strike="noStrike" cap="none" dirty="0">
                <a:solidFill>
                  <a:schemeClr val="accent2"/>
                </a:solidFill>
                <a:latin typeface="Arial"/>
                <a:ea typeface="Arial"/>
                <a:cs typeface="Arial"/>
                <a:sym typeface="Arial"/>
              </a:rPr>
              <a:t>Учитывайте вероятность скрытых травм!</a:t>
            </a:r>
            <a:endParaRPr dirty="0"/>
          </a:p>
          <a:p>
            <a:pPr marL="1143000" marR="0" lvl="2" indent="-87630" algn="l" rtl="0">
              <a:lnSpc>
                <a:spcPct val="90000"/>
              </a:lnSpc>
              <a:spcBef>
                <a:spcPts val="500"/>
              </a:spcBef>
              <a:spcAft>
                <a:spcPts val="0"/>
              </a:spcAft>
              <a:buClr>
                <a:schemeClr val="dk1"/>
              </a:buClr>
              <a:buSzPct val="100000"/>
              <a:buFont typeface="Arial"/>
              <a:buNone/>
            </a:pPr>
            <a:endParaRPr sz="2400" b="0" i="0" u="none" strike="noStrike" cap="none" dirty="0">
              <a:solidFill>
                <a:schemeClr val="dk1"/>
              </a:solidFill>
              <a:latin typeface="Arial"/>
              <a:ea typeface="Arial"/>
              <a:cs typeface="Arial"/>
              <a:sym typeface="Arial"/>
            </a:endParaRPr>
          </a:p>
          <a:p>
            <a:pPr marL="1143000" marR="0" lvl="2" indent="-87630" algn="l" rtl="0">
              <a:lnSpc>
                <a:spcPct val="90000"/>
              </a:lnSpc>
              <a:spcBef>
                <a:spcPts val="500"/>
              </a:spcBef>
              <a:spcAft>
                <a:spcPts val="0"/>
              </a:spcAft>
              <a:buClr>
                <a:schemeClr val="dk1"/>
              </a:buClr>
              <a:buSzPct val="100000"/>
              <a:buFont typeface="Arial"/>
              <a:buNone/>
            </a:pPr>
            <a:endParaRPr sz="2400" b="0" i="0" u="none" strike="noStrike" cap="none" dirty="0">
              <a:solidFill>
                <a:schemeClr val="dk1"/>
              </a:solidFill>
              <a:latin typeface="Arial"/>
              <a:ea typeface="Arial"/>
              <a:cs typeface="Arial"/>
              <a:sym typeface="Arial"/>
            </a:endParaRPr>
          </a:p>
          <a:p>
            <a:pPr marL="685800" marR="0" lvl="1" indent="-87630" algn="l" rtl="0">
              <a:lnSpc>
                <a:spcPct val="90000"/>
              </a:lnSpc>
              <a:spcBef>
                <a:spcPts val="500"/>
              </a:spcBef>
              <a:spcAft>
                <a:spcPts val="0"/>
              </a:spcAft>
              <a:buClr>
                <a:schemeClr val="dk1"/>
              </a:buClr>
              <a:buSzPct val="100000"/>
              <a:buFont typeface="Arial"/>
              <a:buNone/>
            </a:pPr>
            <a:endParaRPr sz="2400" b="0" i="0" u="none" strike="noStrike" cap="none" dirty="0">
              <a:solidFill>
                <a:schemeClr val="dk1"/>
              </a:solidFill>
              <a:latin typeface="Arial"/>
              <a:ea typeface="Arial"/>
              <a:cs typeface="Arial"/>
              <a:sym typeface="Arial"/>
            </a:endParaRPr>
          </a:p>
          <a:p>
            <a:pPr marL="685800" marR="0" lvl="1" indent="-87630" algn="l" rtl="0">
              <a:lnSpc>
                <a:spcPct val="90000"/>
              </a:lnSpc>
              <a:spcBef>
                <a:spcPts val="500"/>
              </a:spcBef>
              <a:spcAft>
                <a:spcPts val="0"/>
              </a:spcAft>
              <a:buClr>
                <a:schemeClr val="dk1"/>
              </a:buClr>
              <a:buSzPct val="100000"/>
              <a:buFont typeface="Arial"/>
              <a:buNone/>
            </a:pPr>
            <a:endParaRPr sz="2400" b="0" i="0" u="none" strike="noStrike" cap="none" dirty="0">
              <a:solidFill>
                <a:schemeClr val="dk1"/>
              </a:solidFill>
              <a:latin typeface="Arial"/>
              <a:ea typeface="Arial"/>
              <a:cs typeface="Arial"/>
              <a:sym typeface="Arial"/>
            </a:endParaRPr>
          </a:p>
        </p:txBody>
      </p:sp>
      <p:sp>
        <p:nvSpPr>
          <p:cNvPr id="720" name="Google Shape;720;p46"/>
          <p:cNvSpPr/>
          <p:nvPr/>
        </p:nvSpPr>
        <p:spPr>
          <a:xfrm>
            <a:off x="9880573" y="1600637"/>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000" b="1" cap="none">
              <a:solidFill>
                <a:srgbClr val="FF0000"/>
              </a:solidFill>
              <a:latin typeface="Calibri"/>
              <a:ea typeface="Calibri"/>
              <a:cs typeface="Calibri"/>
              <a:sym typeface="Calibri"/>
            </a:endParaRPr>
          </a:p>
        </p:txBody>
      </p:sp>
      <p:pic>
        <p:nvPicPr>
          <p:cNvPr id="721" name="Google Shape;721;p46"/>
          <p:cNvPicPr preferRelativeResize="0"/>
          <p:nvPr/>
        </p:nvPicPr>
        <p:blipFill rotWithShape="1">
          <a:blip r:embed="rId3">
            <a:alphaModFix/>
          </a:blip>
          <a:srcRect/>
          <a:stretch/>
        </p:blipFill>
        <p:spPr>
          <a:xfrm>
            <a:off x="299879" y="5083482"/>
            <a:ext cx="1076641" cy="1132074"/>
          </a:xfrm>
          <a:prstGeom prst="rect">
            <a:avLst/>
          </a:prstGeom>
          <a:noFill/>
          <a:ln>
            <a:noFill/>
          </a:ln>
        </p:spPr>
      </p:pic>
      <p:pic>
        <p:nvPicPr>
          <p:cNvPr id="722" name="Google Shape;722;p46" descr="Map&#10;&#10;Description automatically generated"/>
          <p:cNvPicPr preferRelativeResize="0"/>
          <p:nvPr/>
        </p:nvPicPr>
        <p:blipFill rotWithShape="1">
          <a:blip r:embed="rId4">
            <a:alphaModFix/>
          </a:blip>
          <a:srcRect/>
          <a:stretch/>
        </p:blipFill>
        <p:spPr>
          <a:xfrm>
            <a:off x="8852272" y="2558552"/>
            <a:ext cx="3074528" cy="2151368"/>
          </a:xfrm>
          <a:prstGeom prst="rect">
            <a:avLst/>
          </a:prstGeom>
          <a:noFill/>
          <a:ln>
            <a:noFill/>
          </a:ln>
        </p:spPr>
      </p:pic>
      <p:sp>
        <p:nvSpPr>
          <p:cNvPr id="723" name="Google Shape;723;p46"/>
          <p:cNvSpPr txBox="1"/>
          <p:nvPr/>
        </p:nvSpPr>
        <p:spPr>
          <a:xfrm>
            <a:off x="10163314" y="464759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E</a:t>
            </a:r>
            <a:r>
              <a:rPr lang="ru-RU" sz="4000">
                <a:solidFill>
                  <a:srgbClr val="1F3864"/>
                </a:solidFill>
                <a:latin typeface="Arial"/>
                <a:ea typeface="Arial"/>
                <a:cs typeface="Arial"/>
                <a:sym typeface="Arial"/>
              </a:rPr>
              <a:t>: События, ставшие причиной травмы / болезни – падение </a:t>
            </a:r>
            <a:endParaRPr/>
          </a:p>
        </p:txBody>
      </p:sp>
      <p:sp>
        <p:nvSpPr>
          <p:cNvPr id="730" name="Google Shape;730;p47"/>
          <p:cNvSpPr txBox="1"/>
          <p:nvPr/>
        </p:nvSpPr>
        <p:spPr>
          <a:xfrm>
            <a:off x="1272988" y="1825625"/>
            <a:ext cx="10919012"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ru-RU" sz="2400" b="1">
                <a:solidFill>
                  <a:schemeClr val="dk1"/>
                </a:solidFill>
                <a:latin typeface="Arial"/>
                <a:ea typeface="Arial"/>
                <a:cs typeface="Arial"/>
                <a:sym typeface="Arial"/>
              </a:rPr>
              <a:t>СПРОСИТЕ</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Было ли падение с 3-х или более метров?</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Или в два раза выше их роста у детей? </a:t>
            </a:r>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Падение с большей высоты увеличивает вероятность получения серьезных травм.</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Падения у взрослых часто связаны с пожилым возрастом, алкогольным опьянением или неисправностью оборудования на рабочем месте. </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Падения у детей часто происходят с деревьев, окон или балконов. </a:t>
            </a:r>
            <a:endParaRPr/>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731" name="Google Shape;731;p47"/>
          <p:cNvPicPr preferRelativeResize="0"/>
          <p:nvPr/>
        </p:nvPicPr>
        <p:blipFill rotWithShape="1">
          <a:blip r:embed="rId3">
            <a:alphaModFix/>
          </a:blip>
          <a:srcRect/>
          <a:stretch/>
        </p:blipFill>
        <p:spPr>
          <a:xfrm>
            <a:off x="623947" y="3999494"/>
            <a:ext cx="1076641" cy="1132074"/>
          </a:xfrm>
          <a:prstGeom prst="rect">
            <a:avLst/>
          </a:prstGeom>
          <a:noFill/>
          <a:ln>
            <a:noFill/>
          </a:ln>
        </p:spPr>
      </p:pic>
      <p:sp>
        <p:nvSpPr>
          <p:cNvPr id="732" name="Google Shape;732;p47"/>
          <p:cNvSpPr txBox="1"/>
          <p:nvPr/>
        </p:nvSpPr>
        <p:spPr>
          <a:xfrm>
            <a:off x="681076" y="3059675"/>
            <a:ext cx="2781000" cy="4617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Clr>
                <a:schemeClr val="accent2"/>
              </a:buClr>
              <a:buSzPts val="2400"/>
              <a:buFont typeface="Arial"/>
              <a:buNone/>
            </a:pPr>
            <a:r>
              <a:rPr lang="ru-RU" sz="2400" b="0" i="0" u="none" strike="noStrike" cap="none">
                <a:solidFill>
                  <a:schemeClr val="accent2"/>
                </a:solidFill>
                <a:latin typeface="Arial"/>
                <a:ea typeface="Arial"/>
                <a:cs typeface="Arial"/>
                <a:sym typeface="Arial"/>
              </a:rPr>
              <a:t>ПОДУМАЙТЕ</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8"/>
          <p:cNvSpPr txBox="1">
            <a:spLocks noGrp="1"/>
          </p:cNvSpPr>
          <p:nvPr>
            <p:ph type="title"/>
          </p:nvPr>
        </p:nvSpPr>
        <p:spPr>
          <a:xfrm>
            <a:off x="443615" y="801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E</a:t>
            </a:r>
            <a:r>
              <a:rPr lang="ru-RU" sz="4000" dirty="0">
                <a:solidFill>
                  <a:srgbClr val="1F3864"/>
                </a:solidFill>
                <a:latin typeface="Arial"/>
                <a:ea typeface="Arial"/>
                <a:cs typeface="Arial"/>
                <a:sym typeface="Arial"/>
              </a:rPr>
              <a:t>: События, ставшие причиной травмы / болезни – ДТП</a:t>
            </a:r>
            <a:endParaRPr dirty="0"/>
          </a:p>
        </p:txBody>
      </p:sp>
      <p:sp>
        <p:nvSpPr>
          <p:cNvPr id="739" name="Google Shape;739;p48"/>
          <p:cNvSpPr txBox="1"/>
          <p:nvPr/>
        </p:nvSpPr>
        <p:spPr>
          <a:xfrm>
            <a:off x="443615" y="1240360"/>
            <a:ext cx="11304769" cy="46158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СПРОСИТЕ</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Автомобиль сбил </a:t>
            </a:r>
            <a:r>
              <a:rPr lang="ru-RU" sz="2200" b="0" i="0" u="sng" strike="noStrike" cap="none" dirty="0">
                <a:solidFill>
                  <a:schemeClr val="dk1"/>
                </a:solidFill>
                <a:latin typeface="Arial"/>
                <a:ea typeface="Arial"/>
                <a:cs typeface="Arial"/>
                <a:sym typeface="Arial"/>
              </a:rPr>
              <a:t>пешехода</a:t>
            </a:r>
            <a:r>
              <a:rPr lang="ru-RU" sz="2200" b="0" i="0" u="none" strike="noStrike" cap="none" dirty="0">
                <a:solidFill>
                  <a:schemeClr val="dk1"/>
                </a:solidFill>
                <a:latin typeface="Arial"/>
                <a:ea typeface="Arial"/>
                <a:cs typeface="Arial"/>
                <a:sym typeface="Arial"/>
              </a:rPr>
              <a:t> или </a:t>
            </a:r>
            <a:r>
              <a:rPr lang="ru-RU" sz="2200" b="0" i="0" u="sng" strike="noStrike" cap="none" dirty="0">
                <a:solidFill>
                  <a:schemeClr val="dk1"/>
                </a:solidFill>
                <a:latin typeface="Arial"/>
                <a:ea typeface="Arial"/>
                <a:cs typeface="Arial"/>
                <a:sym typeface="Arial"/>
              </a:rPr>
              <a:t>велосипедиста</a:t>
            </a:r>
            <a:r>
              <a:rPr lang="ru-RU" sz="2200" b="0" i="0" u="none" strike="noStrike" cap="none" dirty="0">
                <a:solidFill>
                  <a:schemeClr val="dk1"/>
                </a:solidFill>
                <a:latin typeface="Arial"/>
                <a:ea typeface="Arial"/>
                <a:cs typeface="Arial"/>
                <a:sym typeface="Arial"/>
              </a:rPr>
              <a:t>? </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Были ли пострадавшие на </a:t>
            </a:r>
            <a:r>
              <a:rPr lang="ru-RU" sz="2200" b="0" i="0" u="sng" strike="noStrike" cap="none" dirty="0">
                <a:solidFill>
                  <a:schemeClr val="dk1"/>
                </a:solidFill>
                <a:latin typeface="Arial"/>
                <a:ea typeface="Arial"/>
                <a:cs typeface="Arial"/>
                <a:sym typeface="Arial"/>
              </a:rPr>
              <a:t>мотоцикле</a:t>
            </a:r>
            <a:r>
              <a:rPr lang="ru-RU" sz="2200" b="0" i="0" u="none" strike="noStrike" cap="none" dirty="0">
                <a:solidFill>
                  <a:schemeClr val="dk1"/>
                </a:solidFill>
                <a:latin typeface="Arial"/>
                <a:ea typeface="Arial"/>
                <a:cs typeface="Arial"/>
                <a:sym typeface="Arial"/>
              </a:rPr>
              <a:t>?</a:t>
            </a:r>
            <a:endParaRPr dirty="0"/>
          </a:p>
          <a:p>
            <a:pPr marL="1257300" marR="0" lvl="2" indent="-342900" algn="l" rtl="0">
              <a:lnSpc>
                <a:spcPct val="90000"/>
              </a:lnSpc>
              <a:spcBef>
                <a:spcPts val="500"/>
              </a:spcBef>
              <a:spcAft>
                <a:spcPts val="0"/>
              </a:spcAft>
              <a:buClr>
                <a:schemeClr val="dk1"/>
              </a:buClr>
              <a:buSzPts val="22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Их выбросило?  Как далеко? </a:t>
            </a:r>
            <a:endParaRPr sz="1200" dirty="0"/>
          </a:p>
          <a:p>
            <a:pPr marL="1257300" marR="0" lvl="2" indent="-342900" algn="l" rtl="0">
              <a:lnSpc>
                <a:spcPct val="90000"/>
              </a:lnSpc>
              <a:spcBef>
                <a:spcPts val="500"/>
              </a:spcBef>
              <a:spcAft>
                <a:spcPts val="0"/>
              </a:spcAft>
              <a:buClr>
                <a:schemeClr val="dk1"/>
              </a:buClr>
              <a:buSzPts val="22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На них были шлемы?</a:t>
            </a:r>
            <a:endParaRPr sz="1200" dirty="0"/>
          </a:p>
          <a:p>
            <a:pPr marL="0" marR="0" lvl="0" indent="0" algn="l" rtl="0">
              <a:lnSpc>
                <a:spcPct val="90000"/>
              </a:lnSpc>
              <a:spcBef>
                <a:spcPts val="1000"/>
              </a:spcBef>
              <a:spcAft>
                <a:spcPts val="0"/>
              </a:spcAft>
              <a:buClr>
                <a:schemeClr val="accent2"/>
              </a:buClr>
              <a:buSzPts val="2400"/>
              <a:buFont typeface="Arial"/>
              <a:buNone/>
            </a:pPr>
            <a:r>
              <a:rPr lang="ru-RU" sz="2400" dirty="0">
                <a:solidFill>
                  <a:schemeClr val="accent2"/>
                </a:solidFill>
                <a:latin typeface="Arial"/>
                <a:ea typeface="Arial"/>
                <a:cs typeface="Arial"/>
                <a:sym typeface="Arial"/>
              </a:rPr>
              <a:t>ПОДУМАЙТЕ</a:t>
            </a:r>
            <a:endParaRPr dirty="0"/>
          </a:p>
          <a:p>
            <a:pPr marL="1143000" marR="0" lvl="2"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Пешеходы или велосипедисты всегда подвергаются высокому риску получения серьезных травм.</a:t>
            </a:r>
            <a:endParaRPr dirty="0"/>
          </a:p>
          <a:p>
            <a:pPr marL="1143000" marR="0" lvl="2"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Маленькие дети могут быть менее способны рассказать о событиях.</a:t>
            </a:r>
            <a:endParaRPr dirty="0"/>
          </a:p>
          <a:p>
            <a:pPr marL="1143000" marR="0" lvl="2" indent="-228600" algn="l" rtl="0">
              <a:lnSpc>
                <a:spcPct val="90000"/>
              </a:lnSpc>
              <a:spcBef>
                <a:spcPts val="500"/>
              </a:spcBef>
              <a:spcAft>
                <a:spcPts val="0"/>
              </a:spcAft>
              <a:buClr>
                <a:schemeClr val="accent2"/>
              </a:buClr>
              <a:buSzPts val="2200"/>
              <a:buFont typeface="Arial"/>
              <a:buChar char="•"/>
            </a:pPr>
            <a:r>
              <a:rPr lang="ru-RU" sz="2200" b="0" i="0" u="none" strike="noStrike" cap="none" dirty="0">
                <a:solidFill>
                  <a:schemeClr val="accent2"/>
                </a:solidFill>
                <a:latin typeface="Arial"/>
                <a:ea typeface="Arial"/>
                <a:cs typeface="Arial"/>
                <a:sym typeface="Arial"/>
              </a:rPr>
              <a:t>Всегда учитывайте возможность неочевидной травмы у маленьких детей</a:t>
            </a:r>
            <a:r>
              <a:rPr lang="ru-RU" sz="2200" b="0" i="0" u="none" strike="noStrike" cap="none" dirty="0">
                <a:solidFill>
                  <a:schemeClr val="dk1"/>
                </a:solidFill>
                <a:latin typeface="Arial"/>
                <a:ea typeface="Arial"/>
                <a:cs typeface="Arial"/>
                <a:sym typeface="Arial"/>
              </a:rPr>
              <a:t>.</a:t>
            </a:r>
            <a:endParaRPr dirty="0"/>
          </a:p>
          <a:p>
            <a:pPr marL="1143000" marR="0" lvl="2"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Учитывайте вероятность множественных травм от прямого удара и от вторичного удара при отбрасывании.</a:t>
            </a:r>
            <a:endParaRPr dirty="0"/>
          </a:p>
          <a:p>
            <a:pPr marL="1143000" marR="0" lvl="2"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Распространёнными локализациями травм при ДТП с участием мотоциклистов являются голова, позвоночник, грудная клетка, живот и    таз (при ударе о руль), конечности и кожа (при ударе о дорогу). </a:t>
            </a:r>
            <a:endParaRPr dirty="0"/>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740" name="Google Shape;740;p48"/>
          <p:cNvSpPr/>
          <p:nvPr/>
        </p:nvSpPr>
        <p:spPr>
          <a:xfrm>
            <a:off x="7950173" y="1475542"/>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000" b="1" cap="none">
              <a:solidFill>
                <a:srgbClr val="FF0000"/>
              </a:solidFill>
              <a:latin typeface="Calibri"/>
              <a:ea typeface="Calibri"/>
              <a:cs typeface="Calibri"/>
              <a:sym typeface="Calibri"/>
            </a:endParaRPr>
          </a:p>
        </p:txBody>
      </p:sp>
      <p:pic>
        <p:nvPicPr>
          <p:cNvPr id="741" name="Google Shape;741;p48"/>
          <p:cNvPicPr preferRelativeResize="0"/>
          <p:nvPr/>
        </p:nvPicPr>
        <p:blipFill rotWithShape="1">
          <a:blip r:embed="rId3">
            <a:alphaModFix/>
          </a:blip>
          <a:srcRect/>
          <a:stretch/>
        </p:blipFill>
        <p:spPr>
          <a:xfrm>
            <a:off x="265078" y="3934220"/>
            <a:ext cx="1076641" cy="1132074"/>
          </a:xfrm>
          <a:prstGeom prst="rect">
            <a:avLst/>
          </a:prstGeom>
          <a:noFill/>
          <a:ln>
            <a:noFill/>
          </a:ln>
        </p:spPr>
      </p:pic>
      <p:pic>
        <p:nvPicPr>
          <p:cNvPr id="742" name="Google Shape;742;p48" descr="Logo&#10;&#10;Description automatically generated"/>
          <p:cNvPicPr preferRelativeResize="0"/>
          <p:nvPr/>
        </p:nvPicPr>
        <p:blipFill rotWithShape="1">
          <a:blip r:embed="rId4">
            <a:alphaModFix/>
          </a:blip>
          <a:srcRect/>
          <a:stretch/>
        </p:blipFill>
        <p:spPr>
          <a:xfrm>
            <a:off x="8125673" y="1380063"/>
            <a:ext cx="3332378" cy="2299010"/>
          </a:xfrm>
          <a:prstGeom prst="rect">
            <a:avLst/>
          </a:prstGeom>
          <a:noFill/>
          <a:ln>
            <a:noFill/>
          </a:ln>
        </p:spPr>
      </p:pic>
      <p:sp>
        <p:nvSpPr>
          <p:cNvPr id="743" name="Google Shape;743;p48"/>
          <p:cNvSpPr txBox="1"/>
          <p:nvPr/>
        </p:nvSpPr>
        <p:spPr>
          <a:xfrm>
            <a:off x="9840601" y="341746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49"/>
          <p:cNvSpPr txBox="1">
            <a:spLocks noGrp="1"/>
          </p:cNvSpPr>
          <p:nvPr>
            <p:ph type="title"/>
          </p:nvPr>
        </p:nvSpPr>
        <p:spPr>
          <a:xfrm>
            <a:off x="296613" y="-949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E</a:t>
            </a:r>
            <a:r>
              <a:rPr lang="ru-RU" sz="4000">
                <a:solidFill>
                  <a:srgbClr val="1F3864"/>
                </a:solidFill>
                <a:latin typeface="Arial"/>
                <a:ea typeface="Arial"/>
                <a:cs typeface="Arial"/>
                <a:sym typeface="Arial"/>
              </a:rPr>
              <a:t>: События, ставшие причиной травмы / болезни – ДТП </a:t>
            </a:r>
            <a:endParaRPr/>
          </a:p>
        </p:txBody>
      </p:sp>
      <p:sp>
        <p:nvSpPr>
          <p:cNvPr id="750" name="Google Shape;750;p49"/>
          <p:cNvSpPr txBox="1"/>
          <p:nvPr/>
        </p:nvSpPr>
        <p:spPr>
          <a:xfrm>
            <a:off x="260233" y="1191141"/>
            <a:ext cx="10903974" cy="518399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СПРОСИТЕ</a:t>
            </a:r>
            <a:endParaRPr dirty="0"/>
          </a:p>
          <a:p>
            <a:pPr marL="685800" marR="0" lvl="1" indent="-228600" algn="l" rtl="0">
              <a:lnSpc>
                <a:spcPct val="90000"/>
              </a:lnSpc>
              <a:spcBef>
                <a:spcPts val="50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Было ли </a:t>
            </a:r>
            <a:r>
              <a:rPr lang="ru-RU" sz="2000" b="0" i="0" u="sng" strike="noStrike" cap="none" dirty="0">
                <a:solidFill>
                  <a:schemeClr val="dk1"/>
                </a:solidFill>
                <a:latin typeface="Arial"/>
                <a:ea typeface="Arial"/>
                <a:cs typeface="Arial"/>
                <a:sym typeface="Arial"/>
              </a:rPr>
              <a:t>ДТП</a:t>
            </a:r>
            <a:r>
              <a:rPr lang="ru-RU" sz="2000" b="0" i="0" u="none" strike="noStrike" cap="none" dirty="0">
                <a:solidFill>
                  <a:schemeClr val="dk1"/>
                </a:solidFill>
                <a:latin typeface="Arial"/>
                <a:ea typeface="Arial"/>
                <a:cs typeface="Arial"/>
                <a:sym typeface="Arial"/>
              </a:rPr>
              <a:t> на высокой скорости?</a:t>
            </a:r>
            <a:endParaRPr dirty="0"/>
          </a:p>
          <a:p>
            <a:pPr marL="685800" marR="0" lvl="1" indent="-228600" algn="l" rtl="0">
              <a:lnSpc>
                <a:spcPct val="90000"/>
              </a:lnSpc>
              <a:spcBef>
                <a:spcPts val="50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Был ли человек выброшен из автомобиля или был заблокирован внутри него?</a:t>
            </a:r>
            <a:endParaRPr dirty="0"/>
          </a:p>
          <a:p>
            <a:pPr marL="685800" marR="0" lvl="1" indent="-228600" algn="l" rtl="0">
              <a:lnSpc>
                <a:spcPct val="90000"/>
              </a:lnSpc>
              <a:spcBef>
                <a:spcPts val="50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Погиб ли в аварии кто-нибудь из пассажиров?</a:t>
            </a:r>
            <a:endParaRPr dirty="0"/>
          </a:p>
          <a:p>
            <a:pPr marL="685800" marR="0" lvl="1" indent="-228600" algn="l" rtl="0">
              <a:lnSpc>
                <a:spcPct val="90000"/>
              </a:lnSpc>
              <a:spcBef>
                <a:spcPts val="50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Был ли человек пристегнут ремнем безопасности? </a:t>
            </a:r>
            <a:endParaRPr dirty="0"/>
          </a:p>
          <a:p>
            <a:pPr marL="0" marR="0" lvl="0" indent="0" algn="l" rtl="0">
              <a:lnSpc>
                <a:spcPct val="90000"/>
              </a:lnSpc>
              <a:spcBef>
                <a:spcPts val="1000"/>
              </a:spcBef>
              <a:spcAft>
                <a:spcPts val="0"/>
              </a:spcAft>
              <a:buClr>
                <a:schemeClr val="accent2"/>
              </a:buClr>
              <a:buSzPts val="2400"/>
              <a:buFont typeface="Arial"/>
              <a:buNone/>
            </a:pPr>
            <a:r>
              <a:rPr lang="ru-RU" sz="2400" dirty="0">
                <a:solidFill>
                  <a:schemeClr val="accent2"/>
                </a:solidFill>
                <a:latin typeface="Arial"/>
                <a:ea typeface="Arial"/>
                <a:cs typeface="Arial"/>
                <a:sym typeface="Arial"/>
              </a:rPr>
              <a:t>ПОДУМАЙТЕ</a:t>
            </a:r>
            <a:endParaRPr dirty="0"/>
          </a:p>
          <a:p>
            <a:pPr marL="1143000" marR="0" lvl="2" indent="-228600" algn="l" rtl="0">
              <a:lnSpc>
                <a:spcPct val="90000"/>
              </a:lnSpc>
              <a:spcBef>
                <a:spcPts val="50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При ДТП на </a:t>
            </a:r>
            <a:r>
              <a:rPr lang="ru-RU" sz="2000" b="0" i="0" u="none" strike="noStrike" cap="none" dirty="0">
                <a:solidFill>
                  <a:schemeClr val="accent2"/>
                </a:solidFill>
                <a:latin typeface="Arial"/>
                <a:ea typeface="Arial"/>
                <a:cs typeface="Arial"/>
                <a:sym typeface="Arial"/>
              </a:rPr>
              <a:t>высокой скорости</a:t>
            </a:r>
            <a:r>
              <a:rPr lang="ru-RU" sz="2000" b="0" i="0" u="none" strike="noStrike" cap="none" dirty="0">
                <a:solidFill>
                  <a:schemeClr val="dk1"/>
                </a:solidFill>
                <a:latin typeface="Arial"/>
                <a:ea typeface="Arial"/>
                <a:cs typeface="Arial"/>
                <a:sym typeface="Arial"/>
              </a:rPr>
              <a:t> передается </a:t>
            </a:r>
            <a:r>
              <a:rPr lang="ru-RU" sz="2000" b="0" i="0" u="none" strike="noStrike" cap="none" dirty="0" err="1">
                <a:solidFill>
                  <a:schemeClr val="dk1"/>
                </a:solidFill>
                <a:latin typeface="Arial"/>
                <a:ea typeface="Arial"/>
                <a:cs typeface="Arial"/>
                <a:sym typeface="Arial"/>
              </a:rPr>
              <a:t>бóльшая</a:t>
            </a:r>
            <a:r>
              <a:rPr lang="ru-RU" sz="2000" b="0" i="0" u="none" strike="noStrike" cap="none" dirty="0">
                <a:solidFill>
                  <a:schemeClr val="dk1"/>
                </a:solidFill>
                <a:latin typeface="Arial"/>
                <a:ea typeface="Arial"/>
                <a:cs typeface="Arial"/>
                <a:sym typeface="Arial"/>
              </a:rPr>
              <a:t> сила, что повышает риск травмирования. </a:t>
            </a:r>
            <a:endParaRPr dirty="0"/>
          </a:p>
          <a:p>
            <a:pPr marL="1143000" marR="0" lvl="2" indent="-228600" algn="l" rtl="0">
              <a:lnSpc>
                <a:spcPct val="90000"/>
              </a:lnSpc>
              <a:spcBef>
                <a:spcPts val="50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К травме может привести </a:t>
            </a:r>
            <a:r>
              <a:rPr lang="ru-RU" sz="2000" b="0" i="0" u="none" strike="noStrike" cap="none" dirty="0">
                <a:solidFill>
                  <a:schemeClr val="accent2"/>
                </a:solidFill>
                <a:latin typeface="Arial"/>
                <a:ea typeface="Arial"/>
                <a:cs typeface="Arial"/>
                <a:sym typeface="Arial"/>
              </a:rPr>
              <a:t>удар </a:t>
            </a:r>
            <a:r>
              <a:rPr lang="ru-RU" sz="2000" b="0" i="0" u="none" strike="noStrike" cap="none" dirty="0">
                <a:solidFill>
                  <a:schemeClr val="dk1"/>
                </a:solidFill>
                <a:latin typeface="Arial"/>
                <a:ea typeface="Arial"/>
                <a:cs typeface="Arial"/>
                <a:sym typeface="Arial"/>
              </a:rPr>
              <a:t>о ветровое стекло или рулевое колесо.</a:t>
            </a:r>
            <a:endParaRPr dirty="0"/>
          </a:p>
          <a:p>
            <a:pPr marL="1143000" marR="0" lvl="2" indent="-228600" algn="l" rtl="0">
              <a:lnSpc>
                <a:spcPct val="90000"/>
              </a:lnSpc>
              <a:spcBef>
                <a:spcPts val="50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К травме может привести внезапная остановка автомобиля.</a:t>
            </a:r>
            <a:endParaRPr dirty="0"/>
          </a:p>
          <a:p>
            <a:pPr marL="1143000" marR="0" lvl="2" indent="-228600" algn="l" rtl="0">
              <a:lnSpc>
                <a:spcPct val="90000"/>
              </a:lnSpc>
              <a:spcBef>
                <a:spcPts val="500"/>
              </a:spcBef>
              <a:spcAft>
                <a:spcPts val="0"/>
              </a:spcAft>
              <a:buClr>
                <a:schemeClr val="accent2"/>
              </a:buClr>
              <a:buSzPts val="2000"/>
              <a:buFont typeface="Arial"/>
              <a:buChar char="•"/>
            </a:pPr>
            <a:r>
              <a:rPr lang="ru-RU" sz="2000" b="0" i="0" u="none" strike="noStrike" cap="none" dirty="0">
                <a:solidFill>
                  <a:schemeClr val="accent2"/>
                </a:solidFill>
                <a:latin typeface="Arial"/>
                <a:ea typeface="Arial"/>
                <a:cs typeface="Arial"/>
                <a:sym typeface="Arial"/>
              </a:rPr>
              <a:t>Отброшенный человек</a:t>
            </a:r>
            <a:r>
              <a:rPr lang="ru-RU" sz="2000" b="0" i="0" u="none" strike="noStrike" cap="none" dirty="0">
                <a:solidFill>
                  <a:schemeClr val="dk1"/>
                </a:solidFill>
                <a:latin typeface="Arial"/>
                <a:ea typeface="Arial"/>
                <a:cs typeface="Arial"/>
                <a:sym typeface="Arial"/>
              </a:rPr>
              <a:t> подвергается высокому риску получения травмы.</a:t>
            </a:r>
            <a:endParaRPr dirty="0"/>
          </a:p>
          <a:p>
            <a:pPr marL="1143000" marR="0" lvl="2" indent="-228600" algn="l" rtl="0">
              <a:lnSpc>
                <a:spcPct val="90000"/>
              </a:lnSpc>
              <a:spcBef>
                <a:spcPts val="50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Проверьте, не была ли какая-либо часть тела зажата в автомобиле и как долго это продолжалось, учитывайте вероятность </a:t>
            </a:r>
            <a:r>
              <a:rPr lang="ru-RU" sz="2000" b="0" i="0" u="none" strike="noStrike" cap="none" dirty="0">
                <a:solidFill>
                  <a:schemeClr val="accent2"/>
                </a:solidFill>
                <a:latin typeface="Arial"/>
                <a:ea typeface="Arial"/>
                <a:cs typeface="Arial"/>
                <a:sym typeface="Arial"/>
              </a:rPr>
              <a:t>травмы в результате сдавливания.</a:t>
            </a:r>
            <a:endParaRPr dirty="0"/>
          </a:p>
          <a:p>
            <a:pPr marL="1143000" marR="0" lvl="2" indent="-228600" algn="l" rtl="0">
              <a:lnSpc>
                <a:spcPct val="90000"/>
              </a:lnSpc>
              <a:spcBef>
                <a:spcPts val="50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Смерть на месте происшествия предполагает воздействие значительной силы.</a:t>
            </a:r>
            <a:endParaRPr dirty="0"/>
          </a:p>
          <a:p>
            <a:pPr marL="1143000" marR="0" lvl="2" indent="-228600" algn="l" rtl="0">
              <a:lnSpc>
                <a:spcPct val="90000"/>
              </a:lnSpc>
              <a:spcBef>
                <a:spcPts val="50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Изучите характер травм, если человек был или </a:t>
            </a:r>
            <a:r>
              <a:rPr lang="ru-RU" sz="2000" b="0" i="0" u="none" strike="noStrike" cap="none" dirty="0">
                <a:solidFill>
                  <a:schemeClr val="accent2"/>
                </a:solidFill>
                <a:latin typeface="Arial"/>
                <a:ea typeface="Arial"/>
                <a:cs typeface="Arial"/>
                <a:sym typeface="Arial"/>
              </a:rPr>
              <a:t>не был пристегнут ремнем безопасности.</a:t>
            </a:r>
            <a:endParaRPr dirty="0"/>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751" name="Google Shape;751;p49"/>
          <p:cNvPicPr preferRelativeResize="0"/>
          <p:nvPr/>
        </p:nvPicPr>
        <p:blipFill rotWithShape="1">
          <a:blip r:embed="rId3">
            <a:alphaModFix/>
          </a:blip>
          <a:srcRect/>
          <a:stretch/>
        </p:blipFill>
        <p:spPr>
          <a:xfrm>
            <a:off x="260213" y="3714824"/>
            <a:ext cx="869622" cy="914396"/>
          </a:xfrm>
          <a:prstGeom prst="rect">
            <a:avLst/>
          </a:prstGeom>
          <a:noFill/>
          <a:ln>
            <a:noFill/>
          </a:ln>
        </p:spPr>
      </p:pic>
      <p:pic>
        <p:nvPicPr>
          <p:cNvPr id="752" name="Google Shape;752;p49" descr="A picture containing text&#10;&#10;Description automatically generated"/>
          <p:cNvPicPr preferRelativeResize="0"/>
          <p:nvPr/>
        </p:nvPicPr>
        <p:blipFill rotWithShape="1">
          <a:blip r:embed="rId4">
            <a:alphaModFix/>
          </a:blip>
          <a:srcRect/>
          <a:stretch/>
        </p:blipFill>
        <p:spPr>
          <a:xfrm>
            <a:off x="9073364" y="1621904"/>
            <a:ext cx="3006504" cy="2092920"/>
          </a:xfrm>
          <a:prstGeom prst="rect">
            <a:avLst/>
          </a:prstGeom>
          <a:noFill/>
          <a:ln>
            <a:noFill/>
          </a:ln>
        </p:spPr>
      </p:pic>
      <p:sp>
        <p:nvSpPr>
          <p:cNvPr id="753" name="Google Shape;753;p49"/>
          <p:cNvSpPr txBox="1"/>
          <p:nvPr/>
        </p:nvSpPr>
        <p:spPr>
          <a:xfrm>
            <a:off x="10631693" y="352152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
          <p:cNvSpPr/>
          <p:nvPr/>
        </p:nvSpPr>
        <p:spPr>
          <a:xfrm>
            <a:off x="1708991" y="2247728"/>
            <a:ext cx="3516053" cy="1395153"/>
          </a:xfrm>
          <a:prstGeom prst="chevron">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000">
                <a:solidFill>
                  <a:srgbClr val="FFFFFF"/>
                </a:solidFill>
                <a:latin typeface="Calibri"/>
                <a:ea typeface="Calibri"/>
                <a:cs typeface="Calibri"/>
                <a:sym typeface="Calibri"/>
              </a:rPr>
              <a:t>Первичное обследование при травме по алгоритму ABCDE </a:t>
            </a:r>
            <a:endParaRPr/>
          </a:p>
        </p:txBody>
      </p:sp>
      <p:sp>
        <p:nvSpPr>
          <p:cNvPr id="311" name="Google Shape;311;p5"/>
          <p:cNvSpPr/>
          <p:nvPr/>
        </p:nvSpPr>
        <p:spPr>
          <a:xfrm>
            <a:off x="4798326" y="2235260"/>
            <a:ext cx="3075709" cy="1407622"/>
          </a:xfrm>
          <a:prstGeom prst="chevron">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000">
                <a:solidFill>
                  <a:srgbClr val="FFFFFF"/>
                </a:solidFill>
                <a:latin typeface="Calibri"/>
                <a:ea typeface="Calibri"/>
                <a:cs typeface="Calibri"/>
                <a:sym typeface="Calibri"/>
              </a:rPr>
              <a:t>Сбор анамнеза по схеме SAMPLE</a:t>
            </a:r>
            <a:endParaRPr/>
          </a:p>
        </p:txBody>
      </p:sp>
      <p:sp>
        <p:nvSpPr>
          <p:cNvPr id="312" name="Google Shape;312;p5"/>
          <p:cNvSpPr/>
          <p:nvPr/>
        </p:nvSpPr>
        <p:spPr>
          <a:xfrm>
            <a:off x="7411870" y="2264357"/>
            <a:ext cx="3332826" cy="1395153"/>
          </a:xfrm>
          <a:prstGeom prst="chevron">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000">
                <a:solidFill>
                  <a:srgbClr val="FFFFFF"/>
                </a:solidFill>
                <a:latin typeface="Calibri"/>
                <a:ea typeface="Calibri"/>
                <a:cs typeface="Calibri"/>
                <a:sym typeface="Calibri"/>
              </a:rPr>
              <a:t>Вторичное обследование при травме</a:t>
            </a:r>
            <a:endParaRPr/>
          </a:p>
        </p:txBody>
      </p:sp>
      <p:sp>
        <p:nvSpPr>
          <p:cNvPr id="313" name="Google Shape;31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Подход к травме</a:t>
            </a:r>
            <a:endParaRPr/>
          </a:p>
        </p:txBody>
      </p:sp>
      <p:sp>
        <p:nvSpPr>
          <p:cNvPr id="314" name="Google Shape;314;p5"/>
          <p:cNvSpPr/>
          <p:nvPr/>
        </p:nvSpPr>
        <p:spPr>
          <a:xfrm>
            <a:off x="2798162" y="3816473"/>
            <a:ext cx="6506194" cy="10474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200" dirty="0">
                <a:solidFill>
                  <a:schemeClr val="dk1"/>
                </a:solidFill>
                <a:latin typeface="Arial"/>
                <a:ea typeface="Arial"/>
                <a:cs typeface="Arial"/>
                <a:sym typeface="Arial"/>
              </a:rPr>
              <a:t>Если выявлены какие-либо угрожающие жизни проблемы,</a:t>
            </a:r>
            <a:endParaRPr dirty="0"/>
          </a:p>
          <a:p>
            <a:pPr marL="0" marR="0" lvl="0" indent="0" algn="ctr" rtl="0">
              <a:spcBef>
                <a:spcPts val="0"/>
              </a:spcBef>
              <a:spcAft>
                <a:spcPts val="0"/>
              </a:spcAft>
              <a:buNone/>
            </a:pPr>
            <a:r>
              <a:rPr lang="ru-RU" sz="2200" dirty="0">
                <a:solidFill>
                  <a:schemeClr val="dk1"/>
                </a:solidFill>
                <a:latin typeface="Arial"/>
                <a:ea typeface="Arial"/>
                <a:cs typeface="Arial"/>
                <a:sym typeface="Arial"/>
              </a:rPr>
              <a:t>ОСТАНОВИТЕ ОСМОТР и УСТРАНИТЕ их. </a:t>
            </a:r>
            <a:endParaRPr dirty="0"/>
          </a:p>
          <a:p>
            <a:pPr marL="0" marR="0" lvl="0" indent="0" algn="ctr" rtl="0">
              <a:spcBef>
                <a:spcPts val="0"/>
              </a:spcBef>
              <a:spcAft>
                <a:spcPts val="0"/>
              </a:spcAft>
              <a:buNone/>
            </a:pPr>
            <a:r>
              <a:rPr lang="ru-RU" sz="2200" dirty="0">
                <a:solidFill>
                  <a:schemeClr val="dk1"/>
                </a:solidFill>
                <a:latin typeface="Arial"/>
                <a:ea typeface="Arial"/>
                <a:cs typeface="Arial"/>
                <a:sym typeface="Arial"/>
              </a:rPr>
              <a:t>Затем вернитесь к алгоритму ABCDE.</a:t>
            </a:r>
            <a:endParaRPr dirty="0"/>
          </a:p>
        </p:txBody>
      </p:sp>
      <p:sp>
        <p:nvSpPr>
          <p:cNvPr id="315" name="Google Shape;315;p5"/>
          <p:cNvSpPr/>
          <p:nvPr/>
        </p:nvSpPr>
        <p:spPr>
          <a:xfrm>
            <a:off x="243591" y="5550281"/>
            <a:ext cx="11359829" cy="777238"/>
          </a:xfrm>
          <a:prstGeom prst="rect">
            <a:avLst/>
          </a:prstGeom>
          <a:noFill/>
          <a:ln>
            <a:noFill/>
          </a:ln>
        </p:spPr>
        <p:txBody>
          <a:bodyPr spcFirstLastPara="1" wrap="square" lIns="91425" tIns="45700" rIns="91425" bIns="45700" anchor="ctr" anchorCtr="0">
            <a:noAutofit/>
          </a:bodyPr>
          <a:lstStyle/>
          <a:p>
            <a:pPr marL="457200" marR="0" lvl="1" indent="0" algn="ctr" rtl="0">
              <a:spcBef>
                <a:spcPts val="0"/>
              </a:spcBef>
              <a:spcAft>
                <a:spcPts val="0"/>
              </a:spcAft>
              <a:buNone/>
            </a:pPr>
            <a:r>
              <a:rPr lang="ru-RU" sz="2400" b="0" i="0" u="none" strike="noStrike" cap="none" dirty="0">
                <a:solidFill>
                  <a:schemeClr val="dk2"/>
                </a:solidFill>
                <a:latin typeface="Arial"/>
                <a:ea typeface="Arial"/>
                <a:cs typeface="Arial"/>
                <a:sym typeface="Arial"/>
              </a:rPr>
              <a:t>Вторичное обследование при травме – это полный осмотр «с головы до пят» с целью выявления травм, которые не были выявлены при первичном обследовании.</a:t>
            </a:r>
            <a:endParaRPr dirty="0"/>
          </a:p>
        </p:txBody>
      </p:sp>
      <p:sp>
        <p:nvSpPr>
          <p:cNvPr id="316" name="Google Shape;316;p5"/>
          <p:cNvSpPr/>
          <p:nvPr/>
        </p:nvSpPr>
        <p:spPr>
          <a:xfrm>
            <a:off x="3562983" y="4901495"/>
            <a:ext cx="4976553" cy="382386"/>
          </a:xfrm>
          <a:prstGeom prst="leftArrow">
            <a:avLst>
              <a:gd name="adj1" fmla="val 50000"/>
              <a:gd name="adj2" fmla="val 50000"/>
            </a:avLst>
          </a:prstGeom>
          <a:solidFill>
            <a:srgbClr val="FBE4D4"/>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5"/>
          <p:cNvSpPr/>
          <p:nvPr/>
        </p:nvSpPr>
        <p:spPr>
          <a:xfrm rot="10800000">
            <a:off x="2185849" y="1787898"/>
            <a:ext cx="7978717" cy="382386"/>
          </a:xfrm>
          <a:prstGeom prst="leftArrow">
            <a:avLst>
              <a:gd name="adj1" fmla="val 50000"/>
              <a:gd name="adj2" fmla="val 50000"/>
            </a:avLst>
          </a:prstGeom>
          <a:solidFill>
            <a:srgbClr val="FBE4D4"/>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50"/>
          <p:cNvSpPr txBox="1">
            <a:spLocks noGrp="1"/>
          </p:cNvSpPr>
          <p:nvPr>
            <p:ph type="title"/>
          </p:nvPr>
        </p:nvSpPr>
        <p:spPr>
          <a:xfrm>
            <a:off x="374269" y="-940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E</a:t>
            </a:r>
            <a:r>
              <a:rPr lang="ru-RU" sz="4000" dirty="0">
                <a:solidFill>
                  <a:srgbClr val="1F3864"/>
                </a:solidFill>
                <a:latin typeface="Arial"/>
                <a:ea typeface="Arial"/>
                <a:cs typeface="Arial"/>
                <a:sym typeface="Arial"/>
              </a:rPr>
              <a:t>: События, ставшие причиной травмы / болезни – нападение </a:t>
            </a:r>
            <a:endParaRPr dirty="0"/>
          </a:p>
        </p:txBody>
      </p:sp>
      <p:sp>
        <p:nvSpPr>
          <p:cNvPr id="760" name="Google Shape;760;p50"/>
          <p:cNvSpPr txBox="1"/>
          <p:nvPr/>
        </p:nvSpPr>
        <p:spPr>
          <a:xfrm>
            <a:off x="502801" y="1361690"/>
            <a:ext cx="11317984" cy="50323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СПРОСИТЕ</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Использовалось ли оружие?</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Какой тип оружия? </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accent2"/>
              </a:buClr>
              <a:buSzPts val="2400"/>
              <a:buFont typeface="Arial"/>
              <a:buNone/>
            </a:pPr>
            <a:r>
              <a:rPr lang="ru-RU" sz="2400" dirty="0">
                <a:solidFill>
                  <a:schemeClr val="accent2"/>
                </a:solidFill>
                <a:latin typeface="Arial"/>
                <a:ea typeface="Arial"/>
                <a:cs typeface="Arial"/>
                <a:sym typeface="Arial"/>
              </a:rPr>
              <a:t>ПОДУМАЙТЕ</a:t>
            </a:r>
            <a:endParaRPr dirty="0"/>
          </a:p>
          <a:p>
            <a:pPr marL="1143000" marR="0" lvl="2"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У пациента с огнестрельным или ножевым ранением может быть несколько ран.</a:t>
            </a:r>
            <a:endParaRPr dirty="0"/>
          </a:p>
          <a:p>
            <a:pPr marL="1143000" marR="0" lvl="2"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Всегда</a:t>
            </a:r>
            <a:r>
              <a:rPr lang="ru-RU" sz="2200" b="0" i="0" u="none" strike="noStrike" cap="none" dirty="0">
                <a:solidFill>
                  <a:schemeClr val="accent2"/>
                </a:solidFill>
                <a:latin typeface="Arial"/>
                <a:ea typeface="Arial"/>
                <a:cs typeface="Arial"/>
                <a:sym typeface="Arial"/>
              </a:rPr>
              <a:t> проверяйте все тело</a:t>
            </a:r>
            <a:r>
              <a:rPr lang="ru-RU" sz="2200" b="0" i="0" u="none" strike="noStrike" cap="none" dirty="0">
                <a:solidFill>
                  <a:schemeClr val="dk1"/>
                </a:solidFill>
                <a:latin typeface="Arial"/>
                <a:ea typeface="Arial"/>
                <a:cs typeface="Arial"/>
                <a:sym typeface="Arial"/>
              </a:rPr>
              <a:t> пациента на наличие ран:</a:t>
            </a:r>
            <a:endParaRPr dirty="0"/>
          </a:p>
          <a:p>
            <a:pPr marL="1714500" marR="0" lvl="3" indent="-342900" algn="l" rtl="0">
              <a:lnSpc>
                <a:spcPct val="90000"/>
              </a:lnSpc>
              <a:spcBef>
                <a:spcPts val="500"/>
              </a:spcBef>
              <a:spcAft>
                <a:spcPts val="0"/>
              </a:spcAft>
              <a:buClr>
                <a:schemeClr val="dk1"/>
              </a:buClr>
              <a:buSzPts val="22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Пуля может двигаться в теле не по прямой траектории.</a:t>
            </a:r>
            <a:endParaRPr sz="1200" dirty="0"/>
          </a:p>
          <a:p>
            <a:pPr marL="1714500" marR="0" lvl="3" indent="-342900" algn="l" rtl="0">
              <a:lnSpc>
                <a:spcPct val="90000"/>
              </a:lnSpc>
              <a:spcBef>
                <a:spcPts val="500"/>
              </a:spcBef>
              <a:spcAft>
                <a:spcPts val="0"/>
              </a:spcAft>
              <a:buClr>
                <a:schemeClr val="dk1"/>
              </a:buClr>
              <a:buSzPts val="22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Одна пуля может повредить множество внутренних органов.</a:t>
            </a:r>
            <a:endParaRPr sz="1200" dirty="0"/>
          </a:p>
          <a:p>
            <a:pPr marL="1714500" marR="0" lvl="3" indent="-342900" algn="l" rtl="0">
              <a:lnSpc>
                <a:spcPct val="90000"/>
              </a:lnSpc>
              <a:spcBef>
                <a:spcPts val="500"/>
              </a:spcBef>
              <a:spcAft>
                <a:spcPts val="0"/>
              </a:spcAft>
              <a:buClr>
                <a:schemeClr val="dk1"/>
              </a:buClr>
              <a:buSzPts val="22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При ножевом ранении учитывайте длину лезвия.</a:t>
            </a:r>
            <a:endParaRPr sz="1200" dirty="0"/>
          </a:p>
          <a:p>
            <a:pPr marL="1143000" marR="0" lvl="2"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Травмы от тупых предметов могут привести к повреждению органов, а также к ушибам, разрывам тканей и переломам.</a:t>
            </a:r>
            <a:endParaRPr sz="2400" b="0" i="0" u="none" strike="noStrike" cap="none" dirty="0">
              <a:solidFill>
                <a:schemeClr val="dk1"/>
              </a:solidFill>
              <a:latin typeface="Arial"/>
              <a:ea typeface="Arial"/>
              <a:cs typeface="Arial"/>
              <a:sym typeface="Arial"/>
            </a:endParaRPr>
          </a:p>
        </p:txBody>
      </p:sp>
      <p:sp>
        <p:nvSpPr>
          <p:cNvPr id="761" name="Google Shape;761;p50"/>
          <p:cNvSpPr/>
          <p:nvPr/>
        </p:nvSpPr>
        <p:spPr>
          <a:xfrm>
            <a:off x="5747657" y="1316157"/>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000" b="1" cap="none">
              <a:solidFill>
                <a:srgbClr val="FF0000"/>
              </a:solidFill>
              <a:latin typeface="Calibri"/>
              <a:ea typeface="Calibri"/>
              <a:cs typeface="Calibri"/>
              <a:sym typeface="Calibri"/>
            </a:endParaRPr>
          </a:p>
        </p:txBody>
      </p:sp>
      <p:pic>
        <p:nvPicPr>
          <p:cNvPr id="762" name="Google Shape;762;p50"/>
          <p:cNvPicPr preferRelativeResize="0"/>
          <p:nvPr/>
        </p:nvPicPr>
        <p:blipFill rotWithShape="1">
          <a:blip r:embed="rId3">
            <a:alphaModFix/>
          </a:blip>
          <a:srcRect/>
          <a:stretch/>
        </p:blipFill>
        <p:spPr>
          <a:xfrm>
            <a:off x="490075" y="4048822"/>
            <a:ext cx="1076641" cy="1132074"/>
          </a:xfrm>
          <a:prstGeom prst="rect">
            <a:avLst/>
          </a:prstGeom>
          <a:noFill/>
          <a:ln>
            <a:noFill/>
          </a:ln>
        </p:spPr>
      </p:pic>
      <p:pic>
        <p:nvPicPr>
          <p:cNvPr id="763" name="Google Shape;763;p50"/>
          <p:cNvPicPr preferRelativeResize="0"/>
          <p:nvPr/>
        </p:nvPicPr>
        <p:blipFill rotWithShape="1">
          <a:blip r:embed="rId4">
            <a:alphaModFix/>
          </a:blip>
          <a:srcRect/>
          <a:stretch/>
        </p:blipFill>
        <p:spPr>
          <a:xfrm>
            <a:off x="8894787" y="893400"/>
            <a:ext cx="2925998" cy="2086723"/>
          </a:xfrm>
          <a:prstGeom prst="rect">
            <a:avLst/>
          </a:prstGeom>
          <a:noFill/>
          <a:ln>
            <a:noFill/>
          </a:ln>
        </p:spPr>
      </p:pic>
      <p:sp>
        <p:nvSpPr>
          <p:cNvPr id="764" name="Google Shape;764;p50"/>
          <p:cNvSpPr txBox="1"/>
          <p:nvPr/>
        </p:nvSpPr>
        <p:spPr>
          <a:xfrm>
            <a:off x="10063917" y="284926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51"/>
          <p:cNvSpPr txBox="1">
            <a:spLocks noGrp="1"/>
          </p:cNvSpPr>
          <p:nvPr>
            <p:ph type="title"/>
          </p:nvPr>
        </p:nvSpPr>
        <p:spPr>
          <a:xfrm>
            <a:off x="422564"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E:</a:t>
            </a:r>
            <a:r>
              <a:rPr lang="ru-RU" sz="4000">
                <a:solidFill>
                  <a:srgbClr val="1F3864"/>
                </a:solidFill>
                <a:latin typeface="Arial"/>
                <a:ea typeface="Arial"/>
                <a:cs typeface="Arial"/>
                <a:sym typeface="Arial"/>
              </a:rPr>
              <a:t> События, ставшие причиной травмы / болезни – ожог </a:t>
            </a:r>
            <a:endParaRPr/>
          </a:p>
        </p:txBody>
      </p:sp>
      <p:sp>
        <p:nvSpPr>
          <p:cNvPr id="771" name="Google Shape;771;p51"/>
          <p:cNvSpPr txBox="1"/>
          <p:nvPr/>
        </p:nvSpPr>
        <p:spPr>
          <a:xfrm>
            <a:off x="348067" y="1324420"/>
            <a:ext cx="11497167" cy="535432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СПРОСИТЕ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Был ли ожог? </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Какой был тип ожога?</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Была ли оказана первая помощь на месте происшествия?</a:t>
            </a:r>
            <a:endParaRPr dirty="0"/>
          </a:p>
          <a:p>
            <a:pPr marL="0" marR="0" lvl="0" indent="0" algn="l" rtl="0">
              <a:lnSpc>
                <a:spcPct val="90000"/>
              </a:lnSpc>
              <a:spcBef>
                <a:spcPts val="1000"/>
              </a:spcBef>
              <a:spcAft>
                <a:spcPts val="0"/>
              </a:spcAft>
              <a:buClr>
                <a:schemeClr val="accent2"/>
              </a:buClr>
              <a:buSzPts val="2400"/>
              <a:buFont typeface="Arial"/>
              <a:buNone/>
            </a:pPr>
            <a:r>
              <a:rPr lang="ru-RU" sz="2400" dirty="0">
                <a:solidFill>
                  <a:schemeClr val="accent2"/>
                </a:solidFill>
                <a:latin typeface="Arial"/>
                <a:ea typeface="Arial"/>
                <a:cs typeface="Arial"/>
                <a:sym typeface="Arial"/>
              </a:rPr>
              <a:t>ПОДУМАЙТЕ</a:t>
            </a:r>
            <a:endParaRPr dirty="0"/>
          </a:p>
          <a:p>
            <a:pPr marL="1143000" marR="0" lvl="2" indent="-228600" algn="l" rtl="0">
              <a:lnSpc>
                <a:spcPct val="90000"/>
              </a:lnSpc>
              <a:spcBef>
                <a:spcPts val="500"/>
              </a:spcBef>
              <a:spcAft>
                <a:spcPts val="0"/>
              </a:spcAft>
              <a:buClr>
                <a:schemeClr val="accent2"/>
              </a:buClr>
              <a:buSzPts val="2400"/>
              <a:buFont typeface="Arial"/>
              <a:buChar char="•"/>
            </a:pPr>
            <a:r>
              <a:rPr lang="ru-RU" sz="2400" b="0" i="0" u="none" strike="noStrike" cap="none" dirty="0">
                <a:solidFill>
                  <a:schemeClr val="accent2"/>
                </a:solidFill>
                <a:latin typeface="Arial"/>
                <a:ea typeface="Arial"/>
                <a:cs typeface="Arial"/>
                <a:sym typeface="Arial"/>
              </a:rPr>
              <a:t>Ожоги от огня </a:t>
            </a:r>
            <a:r>
              <a:rPr lang="ru-RU" sz="2400" b="0" i="0" u="none" strike="noStrike" cap="none" dirty="0">
                <a:solidFill>
                  <a:schemeClr val="dk1"/>
                </a:solidFill>
                <a:latin typeface="Arial"/>
                <a:ea typeface="Arial"/>
                <a:cs typeface="Arial"/>
                <a:sym typeface="Arial"/>
              </a:rPr>
              <a:t>в закрытом пространстве могут привести к ингаляционным ожогам или травмам дыхательных путей.</a:t>
            </a:r>
            <a:endParaRPr dirty="0"/>
          </a:p>
          <a:p>
            <a:pPr marL="1143000" marR="0" lvl="2" indent="-228600" algn="l" rtl="0">
              <a:lnSpc>
                <a:spcPct val="90000"/>
              </a:lnSpc>
              <a:spcBef>
                <a:spcPts val="500"/>
              </a:spcBef>
              <a:spcAft>
                <a:spcPts val="0"/>
              </a:spcAft>
              <a:buClr>
                <a:schemeClr val="accent2"/>
              </a:buClr>
              <a:buSzPts val="2400"/>
              <a:buFont typeface="Arial"/>
              <a:buChar char="•"/>
            </a:pPr>
            <a:r>
              <a:rPr lang="ru-RU" sz="2400" b="0" i="0" u="none" strike="noStrike" cap="none" dirty="0">
                <a:solidFill>
                  <a:schemeClr val="accent2"/>
                </a:solidFill>
                <a:latin typeface="Arial"/>
                <a:ea typeface="Arial"/>
                <a:cs typeface="Arial"/>
                <a:sym typeface="Arial"/>
              </a:rPr>
              <a:t>Обваривание горячей жидкостью </a:t>
            </a:r>
            <a:r>
              <a:rPr lang="ru-RU" sz="2400" b="0" i="0" u="none" strike="noStrike" cap="none" dirty="0">
                <a:solidFill>
                  <a:schemeClr val="dk1"/>
                </a:solidFill>
                <a:latin typeface="Arial"/>
                <a:ea typeface="Arial"/>
                <a:cs typeface="Arial"/>
                <a:sym typeface="Arial"/>
              </a:rPr>
              <a:t>распространено у детей.</a:t>
            </a:r>
            <a:endParaRPr dirty="0"/>
          </a:p>
          <a:p>
            <a:pPr marL="1143000" marR="0" lvl="2"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Травмы от </a:t>
            </a:r>
            <a:r>
              <a:rPr lang="ru-RU" sz="2400" b="0" i="0" u="none" strike="noStrike" cap="none" dirty="0">
                <a:solidFill>
                  <a:schemeClr val="accent2"/>
                </a:solidFill>
                <a:latin typeface="Arial"/>
                <a:ea typeface="Arial"/>
                <a:cs typeface="Arial"/>
                <a:sym typeface="Arial"/>
              </a:rPr>
              <a:t>электрических ожогов </a:t>
            </a:r>
            <a:r>
              <a:rPr lang="ru-RU" sz="2400" b="0" i="0" u="none" strike="noStrike" cap="none" dirty="0">
                <a:solidFill>
                  <a:schemeClr val="dk1"/>
                </a:solidFill>
                <a:latin typeface="Arial"/>
                <a:ea typeface="Arial"/>
                <a:cs typeface="Arial"/>
                <a:sym typeface="Arial"/>
              </a:rPr>
              <a:t>могут казаться небольшими, но при этом вызывать обширные повреждения тканей и мышц.</a:t>
            </a:r>
            <a:endParaRPr dirty="0"/>
          </a:p>
          <a:p>
            <a:pPr marL="1143000" marR="0" lvl="2"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При </a:t>
            </a:r>
            <a:r>
              <a:rPr lang="ru-RU" sz="2400" b="0" i="0" u="none" strike="noStrike" cap="none" dirty="0">
                <a:solidFill>
                  <a:schemeClr val="accent2"/>
                </a:solidFill>
                <a:latin typeface="Arial"/>
                <a:ea typeface="Arial"/>
                <a:cs typeface="Arial"/>
                <a:sym typeface="Arial"/>
              </a:rPr>
              <a:t>химических ожогах</a:t>
            </a:r>
            <a:r>
              <a:rPr lang="ru-RU" sz="2400" b="0" i="0" u="none" strike="noStrike" cap="none" dirty="0">
                <a:solidFill>
                  <a:schemeClr val="dk1"/>
                </a:solidFill>
                <a:latin typeface="Arial"/>
                <a:ea typeface="Arial"/>
                <a:cs typeface="Arial"/>
                <a:sym typeface="Arial"/>
              </a:rPr>
              <a:t> используйте надлежащий метод </a:t>
            </a:r>
            <a:r>
              <a:rPr lang="ru-RU" sz="2400" b="0" i="0" u="none" strike="noStrike" cap="none" dirty="0" err="1">
                <a:solidFill>
                  <a:schemeClr val="dk1"/>
                </a:solidFill>
                <a:latin typeface="Arial"/>
                <a:ea typeface="Arial"/>
                <a:cs typeface="Arial"/>
                <a:sym typeface="Arial"/>
              </a:rPr>
              <a:t>деконтаминации</a:t>
            </a:r>
            <a:r>
              <a:rPr lang="ru-RU" sz="2400" b="0" i="0" u="none" strike="noStrike" cap="none" dirty="0">
                <a:solidFill>
                  <a:schemeClr val="dk1"/>
                </a:solidFill>
                <a:latin typeface="Arial"/>
                <a:ea typeface="Arial"/>
                <a:cs typeface="Arial"/>
                <a:sym typeface="Arial"/>
              </a:rPr>
              <a:t> и защитите себя от контакта с химическими веществами.</a:t>
            </a:r>
            <a:endParaRPr dirty="0"/>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1143000" marR="0" lvl="2"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772" name="Google Shape;772;p51"/>
          <p:cNvSpPr/>
          <p:nvPr/>
        </p:nvSpPr>
        <p:spPr>
          <a:xfrm>
            <a:off x="6732494" y="1275517"/>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000" b="1" cap="none">
              <a:solidFill>
                <a:srgbClr val="FF0000"/>
              </a:solidFill>
              <a:latin typeface="Calibri"/>
              <a:ea typeface="Calibri"/>
              <a:cs typeface="Calibri"/>
              <a:sym typeface="Calibri"/>
            </a:endParaRPr>
          </a:p>
        </p:txBody>
      </p:sp>
      <p:pic>
        <p:nvPicPr>
          <p:cNvPr id="773" name="Google Shape;773;p51"/>
          <p:cNvPicPr preferRelativeResize="0"/>
          <p:nvPr/>
        </p:nvPicPr>
        <p:blipFill rotWithShape="1">
          <a:blip r:embed="rId3">
            <a:alphaModFix/>
          </a:blip>
          <a:srcRect/>
          <a:stretch/>
        </p:blipFill>
        <p:spPr>
          <a:xfrm>
            <a:off x="133628" y="4001580"/>
            <a:ext cx="1076641" cy="1132074"/>
          </a:xfrm>
          <a:prstGeom prst="rect">
            <a:avLst/>
          </a:prstGeom>
          <a:noFill/>
          <a:ln>
            <a:noFill/>
          </a:ln>
        </p:spPr>
      </p:pic>
      <p:pic>
        <p:nvPicPr>
          <p:cNvPr id="774" name="Google Shape;774;p51" descr="Map&#10;&#10;Description automatically generated"/>
          <p:cNvPicPr preferRelativeResize="0"/>
          <p:nvPr/>
        </p:nvPicPr>
        <p:blipFill rotWithShape="1">
          <a:blip r:embed="rId4">
            <a:alphaModFix/>
          </a:blip>
          <a:srcRect/>
          <a:stretch/>
        </p:blipFill>
        <p:spPr>
          <a:xfrm>
            <a:off x="8990813" y="1322899"/>
            <a:ext cx="2456734" cy="1712588"/>
          </a:xfrm>
          <a:prstGeom prst="rect">
            <a:avLst/>
          </a:prstGeom>
          <a:noFill/>
          <a:ln>
            <a:noFill/>
          </a:ln>
        </p:spPr>
      </p:pic>
      <p:sp>
        <p:nvSpPr>
          <p:cNvPr id="775" name="Google Shape;775;p51"/>
          <p:cNvSpPr txBox="1"/>
          <p:nvPr/>
        </p:nvSpPr>
        <p:spPr>
          <a:xfrm>
            <a:off x="9684061" y="303548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52"/>
          <p:cNvSpPr txBox="1">
            <a:spLocks noGrp="1"/>
          </p:cNvSpPr>
          <p:nvPr>
            <p:ph type="title"/>
          </p:nvPr>
        </p:nvSpPr>
        <p:spPr>
          <a:xfrm>
            <a:off x="292962" y="1101"/>
            <a:ext cx="10987914" cy="13381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E</a:t>
            </a:r>
            <a:r>
              <a:rPr lang="ru-RU" sz="4000" dirty="0">
                <a:solidFill>
                  <a:srgbClr val="1F3864"/>
                </a:solidFill>
                <a:latin typeface="Arial"/>
                <a:ea typeface="Arial"/>
                <a:cs typeface="Arial"/>
                <a:sym typeface="Arial"/>
              </a:rPr>
              <a:t>: События, ставшие причиной травмы / болезни – сдавливание или взрыв </a:t>
            </a:r>
            <a:endParaRPr dirty="0"/>
          </a:p>
        </p:txBody>
      </p:sp>
      <p:sp>
        <p:nvSpPr>
          <p:cNvPr id="782" name="Google Shape;782;p52"/>
          <p:cNvSpPr txBox="1"/>
          <p:nvPr/>
        </p:nvSpPr>
        <p:spPr>
          <a:xfrm>
            <a:off x="191618" y="1339259"/>
            <a:ext cx="11407303" cy="52425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000" b="1" dirty="0">
                <a:solidFill>
                  <a:schemeClr val="dk1"/>
                </a:solidFill>
                <a:latin typeface="Arial"/>
                <a:ea typeface="Arial"/>
                <a:cs typeface="Arial"/>
                <a:sym typeface="Arial"/>
              </a:rPr>
              <a:t>СПРОСИТЕ</a:t>
            </a:r>
            <a:endParaRPr sz="1200" dirty="0"/>
          </a:p>
          <a:p>
            <a:pPr marL="685800" marR="0" lvl="1" indent="-228600" algn="l" rtl="0">
              <a:lnSpc>
                <a:spcPct val="90000"/>
              </a:lnSpc>
              <a:spcBef>
                <a:spcPts val="500"/>
              </a:spcBef>
              <a:spcAft>
                <a:spcPts val="0"/>
              </a:spcAft>
              <a:buClr>
                <a:schemeClr val="dk1"/>
              </a:buClr>
              <a:buSzPts val="2200"/>
              <a:buFont typeface="Arial"/>
              <a:buChar char="•"/>
            </a:pPr>
            <a:r>
              <a:rPr lang="ru-RU" sz="2000" b="0" i="0" u="none" strike="noStrike" cap="none" dirty="0">
                <a:solidFill>
                  <a:schemeClr val="dk1"/>
                </a:solidFill>
                <a:latin typeface="Arial"/>
                <a:ea typeface="Arial"/>
                <a:cs typeface="Arial"/>
                <a:sym typeface="Arial"/>
              </a:rPr>
              <a:t>Получил ли человек травму от сдавливания? Как долго была сдавлена часть тела?</a:t>
            </a:r>
            <a:endParaRPr sz="1200" dirty="0"/>
          </a:p>
          <a:p>
            <a:pPr marL="1257300" marR="0" lvl="2" indent="-342900" algn="l" rtl="0">
              <a:lnSpc>
                <a:spcPct val="90000"/>
              </a:lnSpc>
              <a:spcBef>
                <a:spcPts val="500"/>
              </a:spcBef>
              <a:spcAft>
                <a:spcPts val="0"/>
              </a:spcAft>
              <a:buClr>
                <a:schemeClr val="dk1"/>
              </a:buClr>
              <a:buSzPts val="2200"/>
              <a:buFont typeface="Wingdings" panose="05000000000000000000" pitchFamily="2" charset="2"/>
              <a:buChar char="ü"/>
            </a:pPr>
            <a:r>
              <a:rPr lang="ru-RU" sz="1800" b="0" i="0" u="none" strike="noStrike" cap="none" dirty="0">
                <a:solidFill>
                  <a:schemeClr val="dk1"/>
                </a:solidFill>
                <a:latin typeface="Arial"/>
                <a:ea typeface="Arial"/>
                <a:cs typeface="Arial"/>
                <a:sym typeface="Arial"/>
              </a:rPr>
              <a:t>Чувствуется ли боль или онемение?</a:t>
            </a:r>
            <a:endParaRPr sz="1100" dirty="0"/>
          </a:p>
          <a:p>
            <a:pPr marL="1257300" marR="0" lvl="2" indent="-342900" algn="l" rtl="0">
              <a:lnSpc>
                <a:spcPct val="90000"/>
              </a:lnSpc>
              <a:spcBef>
                <a:spcPts val="500"/>
              </a:spcBef>
              <a:spcAft>
                <a:spcPts val="0"/>
              </a:spcAft>
              <a:buClr>
                <a:schemeClr val="dk1"/>
              </a:buClr>
              <a:buSzPts val="2200"/>
              <a:buFont typeface="Wingdings" panose="05000000000000000000" pitchFamily="2" charset="2"/>
              <a:buChar char="ü"/>
            </a:pPr>
            <a:r>
              <a:rPr lang="ru-RU" sz="1800" b="0" i="0" u="none" strike="noStrike" cap="none" dirty="0">
                <a:solidFill>
                  <a:schemeClr val="dk1"/>
                </a:solidFill>
                <a:latin typeface="Arial"/>
                <a:ea typeface="Arial"/>
                <a:cs typeface="Arial"/>
                <a:sym typeface="Arial"/>
              </a:rPr>
              <a:t>Моча темного цвета? </a:t>
            </a:r>
            <a:endParaRPr sz="1100" dirty="0"/>
          </a:p>
          <a:p>
            <a:pPr marL="685800" marR="0" lvl="1" indent="-228600" algn="l" rtl="0">
              <a:lnSpc>
                <a:spcPct val="90000"/>
              </a:lnSpc>
              <a:spcBef>
                <a:spcPts val="500"/>
              </a:spcBef>
              <a:spcAft>
                <a:spcPts val="0"/>
              </a:spcAft>
              <a:buClr>
                <a:schemeClr val="dk1"/>
              </a:buClr>
              <a:buSzPts val="2200"/>
              <a:buFont typeface="Arial"/>
              <a:buChar char="•"/>
            </a:pPr>
            <a:r>
              <a:rPr lang="ru-RU" sz="2000" b="0" i="0" u="none" strike="noStrike" cap="none" dirty="0">
                <a:solidFill>
                  <a:schemeClr val="dk1"/>
                </a:solidFill>
                <a:latin typeface="Arial"/>
                <a:ea typeface="Arial"/>
                <a:cs typeface="Arial"/>
                <a:sym typeface="Arial"/>
              </a:rPr>
              <a:t>Получил ли человек взрывную травму?  </a:t>
            </a:r>
            <a:endParaRPr sz="1200" dirty="0"/>
          </a:p>
          <a:p>
            <a:pPr marL="0" marR="0" lvl="0" indent="0" algn="l" rtl="0">
              <a:lnSpc>
                <a:spcPct val="90000"/>
              </a:lnSpc>
              <a:spcBef>
                <a:spcPts val="1000"/>
              </a:spcBef>
              <a:spcAft>
                <a:spcPts val="0"/>
              </a:spcAft>
              <a:buClr>
                <a:schemeClr val="accent2"/>
              </a:buClr>
              <a:buSzPts val="2400"/>
              <a:buFont typeface="Arial"/>
              <a:buNone/>
            </a:pPr>
            <a:r>
              <a:rPr lang="ru-RU" sz="2000" dirty="0">
                <a:solidFill>
                  <a:schemeClr val="accent2"/>
                </a:solidFill>
                <a:latin typeface="Arial"/>
                <a:ea typeface="Arial"/>
                <a:cs typeface="Arial"/>
                <a:sym typeface="Arial"/>
              </a:rPr>
              <a:t>ПОДУМАЙТЕ</a:t>
            </a:r>
            <a:endParaRPr sz="1200" dirty="0"/>
          </a:p>
          <a:p>
            <a:pPr marL="1143000" marR="0" lvl="2" indent="-228600" algn="l" rtl="0">
              <a:lnSpc>
                <a:spcPct val="90000"/>
              </a:lnSpc>
              <a:spcBef>
                <a:spcPts val="500"/>
              </a:spcBef>
              <a:spcAft>
                <a:spcPts val="0"/>
              </a:spcAft>
              <a:buClr>
                <a:schemeClr val="dk1"/>
              </a:buClr>
              <a:buSzPts val="2200"/>
              <a:buFont typeface="Arial"/>
              <a:buChar char="•"/>
            </a:pPr>
            <a:r>
              <a:rPr lang="ru-RU" sz="2000" b="0" i="0" u="none" strike="noStrike" cap="none" dirty="0">
                <a:solidFill>
                  <a:schemeClr val="dk1"/>
                </a:solidFill>
                <a:latin typeface="Arial"/>
                <a:ea typeface="Arial"/>
                <a:cs typeface="Arial"/>
                <a:sym typeface="Arial"/>
              </a:rPr>
              <a:t>Травма от сдавливания повреждает кожу, мышцы, кровеносные сосуды и кости.</a:t>
            </a:r>
            <a:endParaRPr sz="1200" dirty="0"/>
          </a:p>
          <a:p>
            <a:pPr marL="1143000" marR="0" lvl="2" indent="-228600" algn="l" rtl="0">
              <a:lnSpc>
                <a:spcPct val="90000"/>
              </a:lnSpc>
              <a:spcBef>
                <a:spcPts val="500"/>
              </a:spcBef>
              <a:spcAft>
                <a:spcPts val="0"/>
              </a:spcAft>
              <a:buClr>
                <a:schemeClr val="accent2"/>
              </a:buClr>
              <a:buSzPts val="2200"/>
              <a:buFont typeface="Arial"/>
              <a:buChar char="•"/>
            </a:pPr>
            <a:r>
              <a:rPr lang="ru-RU" sz="2000" b="0" i="0" u="none" strike="noStrike" cap="none" dirty="0">
                <a:solidFill>
                  <a:schemeClr val="accent2"/>
                </a:solidFill>
                <a:latin typeface="Arial"/>
                <a:ea typeface="Arial"/>
                <a:cs typeface="Arial"/>
                <a:sym typeface="Arial"/>
              </a:rPr>
              <a:t>Темная моча </a:t>
            </a:r>
            <a:r>
              <a:rPr lang="ru-RU" sz="2000" b="0" i="0" u="none" strike="noStrike" cap="none" dirty="0">
                <a:solidFill>
                  <a:schemeClr val="dk1"/>
                </a:solidFill>
                <a:latin typeface="Arial"/>
                <a:ea typeface="Arial"/>
                <a:cs typeface="Arial"/>
                <a:sym typeface="Arial"/>
              </a:rPr>
              <a:t>может означать опасное количество миоглобина, высвобождаемого из мышц. </a:t>
            </a:r>
            <a:endParaRPr sz="1200" dirty="0"/>
          </a:p>
          <a:p>
            <a:pPr marL="1143000" marR="0" lvl="2" indent="-228600" algn="l" rtl="0">
              <a:lnSpc>
                <a:spcPct val="90000"/>
              </a:lnSpc>
              <a:spcBef>
                <a:spcPts val="500"/>
              </a:spcBef>
              <a:spcAft>
                <a:spcPts val="0"/>
              </a:spcAft>
              <a:buClr>
                <a:schemeClr val="accent2"/>
              </a:buClr>
              <a:buSzPts val="2200"/>
              <a:buFont typeface="Arial"/>
              <a:buChar char="•"/>
            </a:pPr>
            <a:r>
              <a:rPr lang="ru-RU" sz="2000" b="0" i="0" u="none" strike="noStrike" cap="none" dirty="0">
                <a:solidFill>
                  <a:schemeClr val="accent2"/>
                </a:solidFill>
                <a:latin typeface="Arial"/>
                <a:ea typeface="Arial"/>
                <a:cs typeface="Arial"/>
                <a:sym typeface="Arial"/>
              </a:rPr>
              <a:t>Отек может создать давление</a:t>
            </a:r>
            <a:r>
              <a:rPr lang="ru-RU" sz="2000" b="0" i="0" u="none" strike="noStrike" cap="none" dirty="0">
                <a:solidFill>
                  <a:schemeClr val="dk1"/>
                </a:solidFill>
                <a:latin typeface="Arial"/>
                <a:ea typeface="Arial"/>
                <a:cs typeface="Arial"/>
                <a:sym typeface="Arial"/>
              </a:rPr>
              <a:t>, ограничивающее приток крови к мышцам и нервам (компартмент-синдром).</a:t>
            </a:r>
            <a:endParaRPr sz="1200" dirty="0"/>
          </a:p>
          <a:p>
            <a:pPr marL="1143000" marR="0" lvl="2" indent="-228600" algn="l" rtl="0">
              <a:lnSpc>
                <a:spcPct val="90000"/>
              </a:lnSpc>
              <a:spcBef>
                <a:spcPts val="500"/>
              </a:spcBef>
              <a:spcAft>
                <a:spcPts val="0"/>
              </a:spcAft>
              <a:buClr>
                <a:schemeClr val="accent2"/>
              </a:buClr>
              <a:buSzPts val="2200"/>
              <a:buFont typeface="Arial"/>
              <a:buChar char="•"/>
            </a:pPr>
            <a:r>
              <a:rPr lang="ru-RU" sz="2000" b="0" i="0" u="none" strike="noStrike" cap="none" dirty="0">
                <a:solidFill>
                  <a:schemeClr val="accent2"/>
                </a:solidFill>
                <a:latin typeface="Arial"/>
                <a:ea typeface="Arial"/>
                <a:cs typeface="Arial"/>
                <a:sym typeface="Arial"/>
              </a:rPr>
              <a:t>Взрывные травмы </a:t>
            </a:r>
            <a:r>
              <a:rPr lang="ru-RU" sz="2000" b="0" i="0" u="none" strike="noStrike" cap="none" dirty="0">
                <a:solidFill>
                  <a:schemeClr val="dk1"/>
                </a:solidFill>
                <a:latin typeface="Arial"/>
                <a:ea typeface="Arial"/>
                <a:cs typeface="Arial"/>
                <a:sym typeface="Arial"/>
              </a:rPr>
              <a:t>могут затрагивать все системы организма, особенно полые органы, такие как легкие, кишечник и уши.</a:t>
            </a:r>
          </a:p>
          <a:p>
            <a:pPr marL="1143000" marR="0" lvl="2" indent="-228600" algn="l" rtl="0">
              <a:lnSpc>
                <a:spcPct val="90000"/>
              </a:lnSpc>
              <a:spcBef>
                <a:spcPts val="500"/>
              </a:spcBef>
              <a:spcAft>
                <a:spcPts val="0"/>
              </a:spcAft>
              <a:buClr>
                <a:schemeClr val="accent2"/>
              </a:buClr>
              <a:buSzPts val="2200"/>
              <a:buFont typeface="Arial"/>
              <a:buChar char="•"/>
            </a:pPr>
            <a:r>
              <a:rPr lang="ru-RU" sz="2000" b="0" i="0" u="none" strike="noStrike" cap="none" dirty="0">
                <a:solidFill>
                  <a:schemeClr val="dk1"/>
                </a:solidFill>
                <a:latin typeface="Arial"/>
                <a:ea typeface="Arial"/>
                <a:cs typeface="Arial"/>
                <a:sym typeface="Arial"/>
              </a:rPr>
              <a:t>Учитывайте вероятность травм инородными телами, ожогов, химических травм, воздействия токсинов или радиации. </a:t>
            </a:r>
            <a:endParaRPr sz="1200" dirty="0"/>
          </a:p>
          <a:p>
            <a:pPr marL="1143000" marR="0" lvl="2" indent="-76200" algn="l" rtl="0">
              <a:lnSpc>
                <a:spcPct val="90000"/>
              </a:lnSpc>
              <a:spcBef>
                <a:spcPts val="500"/>
              </a:spcBef>
              <a:spcAft>
                <a:spcPts val="0"/>
              </a:spcAft>
              <a:buClr>
                <a:schemeClr val="dk1"/>
              </a:buClr>
              <a:buSzPts val="2400"/>
              <a:buFont typeface="Arial"/>
              <a:buNone/>
            </a:pPr>
            <a:endParaRPr sz="2000" b="0" i="0" u="none" strike="noStrike" cap="none" dirty="0">
              <a:solidFill>
                <a:schemeClr val="dk1"/>
              </a:solidFill>
              <a:latin typeface="Arial"/>
              <a:ea typeface="Arial"/>
              <a:cs typeface="Arial"/>
              <a:sym typeface="Arial"/>
            </a:endParaRPr>
          </a:p>
          <a:p>
            <a:pPr marL="1143000" marR="0" lvl="2" indent="-76200" algn="l" rtl="0">
              <a:lnSpc>
                <a:spcPct val="90000"/>
              </a:lnSpc>
              <a:spcBef>
                <a:spcPts val="500"/>
              </a:spcBef>
              <a:spcAft>
                <a:spcPts val="0"/>
              </a:spcAft>
              <a:buClr>
                <a:schemeClr val="dk1"/>
              </a:buClr>
              <a:buSzPts val="2400"/>
              <a:buFont typeface="Arial"/>
              <a:buNone/>
            </a:pPr>
            <a:endParaRPr sz="20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0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000" b="0" i="0" u="none" strike="noStrike" cap="none" dirty="0">
              <a:solidFill>
                <a:schemeClr val="dk1"/>
              </a:solidFill>
              <a:latin typeface="Arial"/>
              <a:ea typeface="Arial"/>
              <a:cs typeface="Arial"/>
              <a:sym typeface="Arial"/>
            </a:endParaRPr>
          </a:p>
        </p:txBody>
      </p:sp>
      <p:sp>
        <p:nvSpPr>
          <p:cNvPr id="783" name="Google Shape;783;p52"/>
          <p:cNvSpPr/>
          <p:nvPr/>
        </p:nvSpPr>
        <p:spPr>
          <a:xfrm>
            <a:off x="7757160" y="1825624"/>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000" b="1" cap="none">
              <a:solidFill>
                <a:srgbClr val="FF0000"/>
              </a:solidFill>
              <a:latin typeface="Calibri"/>
              <a:ea typeface="Calibri"/>
              <a:cs typeface="Calibri"/>
              <a:sym typeface="Calibri"/>
            </a:endParaRPr>
          </a:p>
        </p:txBody>
      </p:sp>
      <p:pic>
        <p:nvPicPr>
          <p:cNvPr id="784" name="Google Shape;784;p52"/>
          <p:cNvPicPr preferRelativeResize="0"/>
          <p:nvPr/>
        </p:nvPicPr>
        <p:blipFill rotWithShape="1">
          <a:blip r:embed="rId3">
            <a:alphaModFix/>
          </a:blip>
          <a:srcRect/>
          <a:stretch/>
        </p:blipFill>
        <p:spPr>
          <a:xfrm>
            <a:off x="182589" y="4354759"/>
            <a:ext cx="953733" cy="1002838"/>
          </a:xfrm>
          <a:prstGeom prst="rect">
            <a:avLst/>
          </a:prstGeom>
          <a:noFill/>
          <a:ln>
            <a:noFill/>
          </a:ln>
        </p:spPr>
      </p:pic>
      <p:pic>
        <p:nvPicPr>
          <p:cNvPr id="785" name="Google Shape;785;p52" descr="Diagram&#10;&#10;Description automatically generated"/>
          <p:cNvPicPr preferRelativeResize="0"/>
          <p:nvPr/>
        </p:nvPicPr>
        <p:blipFill rotWithShape="1">
          <a:blip r:embed="rId4">
            <a:alphaModFix/>
          </a:blip>
          <a:srcRect/>
          <a:stretch/>
        </p:blipFill>
        <p:spPr>
          <a:xfrm>
            <a:off x="9009271" y="1233237"/>
            <a:ext cx="3214906" cy="2266614"/>
          </a:xfrm>
          <a:prstGeom prst="rect">
            <a:avLst/>
          </a:prstGeom>
          <a:noFill/>
          <a:ln>
            <a:noFill/>
          </a:ln>
        </p:spPr>
      </p:pic>
      <p:sp>
        <p:nvSpPr>
          <p:cNvPr id="786" name="Google Shape;786;p52"/>
          <p:cNvSpPr txBox="1"/>
          <p:nvPr/>
        </p:nvSpPr>
        <p:spPr>
          <a:xfrm>
            <a:off x="9992104" y="320499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53"/>
          <p:cNvSpPr txBox="1">
            <a:spLocks noGrp="1"/>
          </p:cNvSpPr>
          <p:nvPr>
            <p:ph type="title"/>
          </p:nvPr>
        </p:nvSpPr>
        <p:spPr>
          <a:xfrm>
            <a:off x="305225" y="3651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Вопрос из рабочей тетради № 3</a:t>
            </a:r>
            <a:endParaRPr dirty="0"/>
          </a:p>
        </p:txBody>
      </p:sp>
      <p:sp>
        <p:nvSpPr>
          <p:cNvPr id="793" name="Google Shape;793;p53"/>
          <p:cNvSpPr txBox="1">
            <a:spLocks noGrp="1"/>
          </p:cNvSpPr>
          <p:nvPr>
            <p:ph type="body" idx="1"/>
          </p:nvPr>
        </p:nvSpPr>
        <p:spPr>
          <a:xfrm>
            <a:off x="305221" y="1625691"/>
            <a:ext cx="9910834" cy="41150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dirty="0"/>
              <a:t>Используя приведенный выше раздел рабочей тетради, перечислите пять вопросов, которые вы бы задали пострадавшему в ДТП человеку при сборе анамнеза по схеме SAMPLE. </a:t>
            </a:r>
            <a:endParaRPr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ru-RU" sz="2400" dirty="0"/>
              <a:t>1.</a:t>
            </a:r>
            <a:endParaRPr dirty="0"/>
          </a:p>
          <a:p>
            <a:pPr marL="0" lvl="0" indent="0" algn="l" rtl="0">
              <a:lnSpc>
                <a:spcPct val="90000"/>
              </a:lnSpc>
              <a:spcBef>
                <a:spcPts val="1000"/>
              </a:spcBef>
              <a:spcAft>
                <a:spcPts val="0"/>
              </a:spcAft>
              <a:buClr>
                <a:schemeClr val="dk1"/>
              </a:buClr>
              <a:buSzPts val="2400"/>
              <a:buNone/>
            </a:pPr>
            <a:r>
              <a:rPr lang="ru-RU" sz="2400" dirty="0"/>
              <a:t>2.</a:t>
            </a:r>
            <a:endParaRPr dirty="0"/>
          </a:p>
          <a:p>
            <a:pPr marL="0" lvl="0" indent="0" algn="l" rtl="0">
              <a:lnSpc>
                <a:spcPct val="90000"/>
              </a:lnSpc>
              <a:spcBef>
                <a:spcPts val="1000"/>
              </a:spcBef>
              <a:spcAft>
                <a:spcPts val="0"/>
              </a:spcAft>
              <a:buClr>
                <a:schemeClr val="dk1"/>
              </a:buClr>
              <a:buSzPts val="2400"/>
              <a:buNone/>
            </a:pPr>
            <a:r>
              <a:rPr lang="ru-RU" sz="2400" dirty="0"/>
              <a:t>3.</a:t>
            </a:r>
            <a:endParaRPr dirty="0"/>
          </a:p>
          <a:p>
            <a:pPr marL="0" lvl="0" indent="0" algn="l" rtl="0">
              <a:lnSpc>
                <a:spcPct val="90000"/>
              </a:lnSpc>
              <a:spcBef>
                <a:spcPts val="1000"/>
              </a:spcBef>
              <a:spcAft>
                <a:spcPts val="0"/>
              </a:spcAft>
              <a:buClr>
                <a:schemeClr val="dk1"/>
              </a:buClr>
              <a:buSzPts val="2400"/>
              <a:buNone/>
            </a:pPr>
            <a:r>
              <a:rPr lang="ru-RU" sz="2400" dirty="0"/>
              <a:t>4.</a:t>
            </a:r>
            <a:endParaRPr dirty="0"/>
          </a:p>
          <a:p>
            <a:pPr marL="0" lvl="0" indent="0" algn="l" rtl="0">
              <a:lnSpc>
                <a:spcPct val="90000"/>
              </a:lnSpc>
              <a:spcBef>
                <a:spcPts val="1000"/>
              </a:spcBef>
              <a:spcAft>
                <a:spcPts val="0"/>
              </a:spcAft>
              <a:buClr>
                <a:schemeClr val="dk1"/>
              </a:buClr>
              <a:buSzPts val="2400"/>
              <a:buNone/>
            </a:pPr>
            <a:r>
              <a:rPr lang="ru-RU" sz="2400" dirty="0"/>
              <a:t>5.</a:t>
            </a:r>
            <a:endParaRPr dirty="0"/>
          </a:p>
          <a:p>
            <a:pPr marL="0" lvl="0" indent="0" algn="l" rtl="0">
              <a:lnSpc>
                <a:spcPct val="90000"/>
              </a:lnSpc>
              <a:spcBef>
                <a:spcPts val="1000"/>
              </a:spcBef>
              <a:spcAft>
                <a:spcPts val="0"/>
              </a:spcAft>
              <a:buClr>
                <a:schemeClr val="dk1"/>
              </a:buClr>
              <a:buSzPts val="2400"/>
              <a:buNone/>
            </a:pPr>
            <a:endParaRPr sz="2400" dirty="0"/>
          </a:p>
        </p:txBody>
      </p:sp>
      <p:pic>
        <p:nvPicPr>
          <p:cNvPr id="794" name="Google Shape;794;p53"/>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54"/>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800" name="Google Shape;800;p54"/>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Травма </a:t>
            </a:r>
            <a:endParaRPr/>
          </a:p>
        </p:txBody>
      </p:sp>
      <p:sp>
        <p:nvSpPr>
          <p:cNvPr id="801" name="Google Shape;801;p54"/>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2: Сбор анамнеза по схеме SAMPLE и </a:t>
            </a:r>
            <a:r>
              <a:rPr lang="ru-RU" sz="2800" b="1" i="0" u="none" strike="noStrike" cap="none">
                <a:solidFill>
                  <a:schemeClr val="accent2"/>
                </a:solidFill>
                <a:latin typeface="Arial"/>
                <a:ea typeface="Arial"/>
                <a:cs typeface="Arial"/>
                <a:sym typeface="Arial"/>
              </a:rPr>
              <a:t>вторичное обследование</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55"/>
          <p:cNvSpPr txBox="1">
            <a:spLocks noGrp="1"/>
          </p:cNvSpPr>
          <p:nvPr>
            <p:ph type="title"/>
          </p:nvPr>
        </p:nvSpPr>
        <p:spPr>
          <a:xfrm>
            <a:off x="370691" y="13404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rPr>
              <a:t>Вторичное обследование при травме</a:t>
            </a:r>
            <a:endParaRPr dirty="0"/>
          </a:p>
        </p:txBody>
      </p:sp>
      <p:sp>
        <p:nvSpPr>
          <p:cNvPr id="808" name="Google Shape;808;p55"/>
          <p:cNvSpPr txBox="1">
            <a:spLocks noGrp="1"/>
          </p:cNvSpPr>
          <p:nvPr>
            <p:ph type="body" idx="1"/>
          </p:nvPr>
        </p:nvSpPr>
        <p:spPr>
          <a:xfrm>
            <a:off x="369548" y="1460973"/>
            <a:ext cx="965632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a:latin typeface="Arial"/>
                <a:ea typeface="Arial"/>
                <a:cs typeface="Arial"/>
                <a:sym typeface="Arial"/>
              </a:rPr>
              <a:t>Смотрите, слушайте и чувствуйте на ощупь </a:t>
            </a:r>
            <a:endParaRPr/>
          </a:p>
        </p:txBody>
      </p:sp>
      <p:sp>
        <p:nvSpPr>
          <p:cNvPr id="809" name="Google Shape;809;p55"/>
          <p:cNvSpPr/>
          <p:nvPr/>
        </p:nvSpPr>
        <p:spPr>
          <a:xfrm>
            <a:off x="408601" y="2033462"/>
            <a:ext cx="8920750" cy="306541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ru-RU" sz="2400" b="1" dirty="0">
                <a:solidFill>
                  <a:srgbClr val="1F3864"/>
                </a:solidFill>
                <a:latin typeface="Arial"/>
                <a:ea typeface="Arial"/>
                <a:cs typeface="Arial"/>
                <a:sym typeface="Arial"/>
              </a:rPr>
              <a:t>ПОМНИТЕ, </a:t>
            </a:r>
            <a:r>
              <a:rPr lang="ru-RU" sz="2400" dirty="0">
                <a:solidFill>
                  <a:schemeClr val="dk1"/>
                </a:solidFill>
                <a:latin typeface="Arial"/>
                <a:ea typeface="Arial"/>
                <a:cs typeface="Arial"/>
                <a:sym typeface="Arial"/>
              </a:rPr>
              <a:t>что вы должны уже выполнить обследование по алгоритму ABCDE и </a:t>
            </a:r>
            <a:r>
              <a:rPr lang="ru-RU" sz="2400" dirty="0">
                <a:solidFill>
                  <a:schemeClr val="dk1"/>
                </a:solidFill>
              </a:rPr>
              <a:t>устранить</a:t>
            </a:r>
            <a:r>
              <a:rPr lang="ru-RU" sz="2400" dirty="0">
                <a:solidFill>
                  <a:schemeClr val="dk1"/>
                </a:solidFill>
                <a:latin typeface="Arial"/>
                <a:ea typeface="Arial"/>
                <a:cs typeface="Arial"/>
                <a:sym typeface="Arial"/>
              </a:rPr>
              <a:t> угрожающие жизни состояния, ПРЕЖДЕ чем проводить расширенное обследование.</a:t>
            </a:r>
            <a:endParaRPr dirty="0"/>
          </a:p>
          <a:p>
            <a:pPr marL="0" marR="0" lvl="0" indent="0" algn="just" rtl="0">
              <a:lnSpc>
                <a:spcPct val="115000"/>
              </a:lnSpc>
              <a:spcBef>
                <a:spcPts val="0"/>
              </a:spcBef>
              <a:spcAft>
                <a:spcPts val="0"/>
              </a:spcAft>
              <a:buNone/>
            </a:pPr>
            <a:r>
              <a:rPr lang="ru-RU" sz="2400" dirty="0">
                <a:solidFill>
                  <a:schemeClr val="dk1"/>
                </a:solidFill>
                <a:latin typeface="Arial"/>
                <a:ea typeface="Arial"/>
                <a:cs typeface="Arial"/>
                <a:sym typeface="Arial"/>
              </a:rPr>
              <a:t>Проведите детальный </a:t>
            </a:r>
            <a:r>
              <a:rPr lang="ru-RU" sz="2400" b="1" dirty="0">
                <a:solidFill>
                  <a:schemeClr val="dk1"/>
                </a:solidFill>
                <a:latin typeface="Arial"/>
                <a:ea typeface="Arial"/>
                <a:cs typeface="Arial"/>
                <a:sym typeface="Arial"/>
              </a:rPr>
              <a:t>осмотр </a:t>
            </a:r>
            <a:r>
              <a:rPr lang="ru-RU" sz="2400" dirty="0">
                <a:solidFill>
                  <a:schemeClr val="dk1"/>
                </a:solidFill>
                <a:latin typeface="Arial"/>
                <a:ea typeface="Arial"/>
                <a:cs typeface="Arial"/>
                <a:sym typeface="Arial"/>
              </a:rPr>
              <a:t>пациента</a:t>
            </a:r>
            <a:r>
              <a:rPr lang="ru-RU" sz="2400" b="1" dirty="0">
                <a:solidFill>
                  <a:schemeClr val="dk1"/>
                </a:solidFill>
                <a:latin typeface="Arial"/>
                <a:ea typeface="Arial"/>
                <a:cs typeface="Arial"/>
                <a:sym typeface="Arial"/>
              </a:rPr>
              <a:t> с головы до пят</a:t>
            </a:r>
            <a:r>
              <a:rPr lang="ru-RU" sz="2400" dirty="0">
                <a:solidFill>
                  <a:schemeClr val="dk1"/>
                </a:solidFill>
                <a:latin typeface="Arial"/>
                <a:ea typeface="Arial"/>
                <a:cs typeface="Arial"/>
                <a:sym typeface="Arial"/>
              </a:rPr>
              <a:t>.</a:t>
            </a:r>
            <a:endParaRPr dirty="0"/>
          </a:p>
          <a:p>
            <a:pPr marL="0" marR="0" lvl="0" indent="0" algn="just" rtl="0">
              <a:lnSpc>
                <a:spcPct val="115000"/>
              </a:lnSpc>
              <a:spcBef>
                <a:spcPts val="0"/>
              </a:spcBef>
              <a:spcAft>
                <a:spcPts val="0"/>
              </a:spcAft>
              <a:buNone/>
            </a:pPr>
            <a:r>
              <a:rPr lang="ru-RU" sz="2400" dirty="0">
                <a:solidFill>
                  <a:schemeClr val="dk1"/>
                </a:solidFill>
                <a:latin typeface="Arial"/>
                <a:ea typeface="Arial"/>
                <a:cs typeface="Arial"/>
                <a:sym typeface="Arial"/>
              </a:rPr>
              <a:t>Помните, что очень болезненные или пугающие травмы могут отвлечь внимание от других травм.</a:t>
            </a:r>
            <a:endParaRPr sz="2400" dirty="0">
              <a:solidFill>
                <a:schemeClr val="dk1"/>
              </a:solidFill>
              <a:latin typeface="Arial"/>
              <a:ea typeface="Arial"/>
              <a:cs typeface="Arial"/>
              <a:sym typeface="Arial"/>
            </a:endParaRPr>
          </a:p>
        </p:txBody>
      </p:sp>
      <p:sp>
        <p:nvSpPr>
          <p:cNvPr id="810" name="Google Shape;810;p55"/>
          <p:cNvSpPr/>
          <p:nvPr/>
        </p:nvSpPr>
        <p:spPr>
          <a:xfrm>
            <a:off x="9787377" y="1404038"/>
            <a:ext cx="1554480" cy="43242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7500" b="1" cap="none" dirty="0">
                <a:solidFill>
                  <a:schemeClr val="accent2"/>
                </a:solidFill>
                <a:latin typeface="Calibri"/>
                <a:ea typeface="Calibri"/>
                <a:cs typeface="Calibri"/>
                <a:sym typeface="Calibri"/>
              </a:rPr>
              <a:t>!</a:t>
            </a:r>
            <a:endParaRPr dirty="0"/>
          </a:p>
        </p:txBody>
      </p:sp>
      <p:sp>
        <p:nvSpPr>
          <p:cNvPr id="811" name="Google Shape;811;p55"/>
          <p:cNvSpPr txBox="1"/>
          <p:nvPr/>
        </p:nvSpPr>
        <p:spPr>
          <a:xfrm>
            <a:off x="408601" y="5380500"/>
            <a:ext cx="10477690"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dirty="0">
                <a:solidFill>
                  <a:schemeClr val="dk2"/>
                </a:solidFill>
                <a:latin typeface="Arial"/>
                <a:ea typeface="Arial"/>
                <a:cs typeface="Arial"/>
                <a:sym typeface="Arial"/>
              </a:rPr>
              <a:t>Если при вторичном обследовании выявлено состояние, на которое нацелен протокол ABCDE, </a:t>
            </a:r>
            <a:r>
              <a:rPr lang="ru-RU" sz="2400" dirty="0">
                <a:solidFill>
                  <a:schemeClr val="accent2"/>
                </a:solidFill>
                <a:latin typeface="Arial"/>
                <a:ea typeface="Arial"/>
                <a:cs typeface="Arial"/>
                <a:sym typeface="Arial"/>
              </a:rPr>
              <a:t>ОСТАНОВИТЕСЬ И НЕМЕДЛЕННО ВЕРНИТЕСЬ К ABCDE для его лечения.</a:t>
            </a:r>
            <a:endParaRPr sz="1800" dirty="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245353" y="11980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latin typeface="Arial"/>
                <a:ea typeface="Arial"/>
                <a:cs typeface="Arial"/>
                <a:sym typeface="Arial"/>
              </a:rPr>
              <a:t>Вторичное обследование: </a:t>
            </a:r>
            <a:br>
              <a:rPr lang="ru-RU" sz="4000" dirty="0">
                <a:solidFill>
                  <a:srgbClr val="44546A"/>
                </a:solidFill>
                <a:latin typeface="Arial"/>
                <a:ea typeface="Arial"/>
                <a:cs typeface="Arial"/>
                <a:sym typeface="Arial"/>
              </a:rPr>
            </a:br>
            <a:r>
              <a:rPr lang="ru-RU" sz="4000" dirty="0">
                <a:solidFill>
                  <a:srgbClr val="44546A"/>
                </a:solidFill>
                <a:latin typeface="Arial"/>
                <a:ea typeface="Arial"/>
                <a:cs typeface="Arial"/>
                <a:sym typeface="Arial"/>
              </a:rPr>
              <a:t>голова, глаза, уши, нос, горло</a:t>
            </a:r>
            <a:endParaRPr sz="4000" dirty="0">
              <a:solidFill>
                <a:srgbClr val="44546A"/>
              </a:solidFill>
            </a:endParaRPr>
          </a:p>
        </p:txBody>
      </p:sp>
      <p:sp>
        <p:nvSpPr>
          <p:cNvPr id="818" name="Google Shape;818;p56"/>
          <p:cNvSpPr txBox="1">
            <a:spLocks noGrp="1"/>
          </p:cNvSpPr>
          <p:nvPr>
            <p:ph type="body" idx="1"/>
          </p:nvPr>
        </p:nvSpPr>
        <p:spPr>
          <a:xfrm>
            <a:off x="345366" y="1320945"/>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None/>
            </a:pPr>
            <a:r>
              <a:rPr lang="ru-RU" sz="2800">
                <a:latin typeface="Arial"/>
                <a:ea typeface="Arial"/>
                <a:cs typeface="Arial"/>
                <a:sym typeface="Arial"/>
              </a:rPr>
              <a:t>Ищите:</a:t>
            </a:r>
            <a:endParaRPr/>
          </a:p>
        </p:txBody>
      </p:sp>
      <p:sp>
        <p:nvSpPr>
          <p:cNvPr id="819" name="Google Shape;819;p56"/>
          <p:cNvSpPr txBox="1">
            <a:spLocks noGrp="1"/>
          </p:cNvSpPr>
          <p:nvPr>
            <p:ph type="body" idx="2"/>
          </p:nvPr>
        </p:nvSpPr>
        <p:spPr>
          <a:xfrm>
            <a:off x="248089" y="2161069"/>
            <a:ext cx="4768681" cy="40400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Раны или кровоподтеки на коже головы</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Деформации черепа</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Кровь во рту или горле</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Неодинаковые по размеру или не реагирующие зрачки, указывающие на ЧМТ</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Потеря или изменение зрения </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Травмы глаз и проблемы с их движением</a:t>
            </a:r>
            <a:endParaRPr dirty="0"/>
          </a:p>
          <a:p>
            <a:pPr marL="228600" lvl="0" indent="-76200" algn="l" rtl="0">
              <a:lnSpc>
                <a:spcPct val="90000"/>
              </a:lnSpc>
              <a:spcBef>
                <a:spcPts val="1000"/>
              </a:spcBef>
              <a:spcAft>
                <a:spcPts val="0"/>
              </a:spcAft>
              <a:buClr>
                <a:schemeClr val="dk1"/>
              </a:buClr>
              <a:buSzPts val="2400"/>
              <a:buNone/>
            </a:pPr>
            <a:endParaRPr sz="2400" dirty="0"/>
          </a:p>
        </p:txBody>
      </p:sp>
      <p:sp>
        <p:nvSpPr>
          <p:cNvPr id="821" name="Google Shape;821;p56"/>
          <p:cNvSpPr txBox="1">
            <a:spLocks noGrp="1"/>
          </p:cNvSpPr>
          <p:nvPr>
            <p:ph type="body" idx="4"/>
          </p:nvPr>
        </p:nvSpPr>
        <p:spPr>
          <a:xfrm>
            <a:off x="4769863" y="2151154"/>
            <a:ext cx="6854578" cy="3678291"/>
          </a:xfrm>
          <a:prstGeom prst="rect">
            <a:avLst/>
          </a:prstGeom>
          <a:noFill/>
          <a:ln>
            <a:noFill/>
          </a:ln>
        </p:spPr>
        <p:txBody>
          <a:bodyPr spcFirstLastPara="1" wrap="square" lIns="91425" tIns="45700" rIns="91425" bIns="45700" anchor="ctr" anchorCtr="0">
            <a:normAutofit/>
          </a:bodyPr>
          <a:lstStyle/>
          <a:p>
            <a:pPr marL="685800" lvl="1" indent="-228600" algn="l" rtl="0">
              <a:lnSpc>
                <a:spcPct val="90000"/>
              </a:lnSpc>
              <a:spcBef>
                <a:spcPts val="0"/>
              </a:spcBef>
              <a:spcAft>
                <a:spcPts val="0"/>
              </a:spcAft>
              <a:buClr>
                <a:schemeClr val="dk1"/>
              </a:buClr>
              <a:buSzPts val="2400"/>
              <a:buChar char="•"/>
            </a:pPr>
            <a:r>
              <a:rPr lang="ru-RU" dirty="0">
                <a:latin typeface="Arial"/>
                <a:ea typeface="Arial"/>
                <a:cs typeface="Arial"/>
                <a:sym typeface="Arial"/>
              </a:rPr>
              <a:t>Кровь или жидкость, вытекающие из уха или носа, указывают на травму или открытый перелом костей черепа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Повреждение зубов или их нарушенное смыкание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Признаки ожога дыхательных путей: пепел, обгоревшие волосы в носу, новый или усиливающийся отек губ или рта</a:t>
            </a:r>
            <a:endParaRPr sz="2400" dirty="0"/>
          </a:p>
        </p:txBody>
      </p:sp>
      <p:pic>
        <p:nvPicPr>
          <p:cNvPr id="822" name="Google Shape;822;p56" descr="A picture containing diagram&#10;&#10;Description automatically generated"/>
          <p:cNvPicPr preferRelativeResize="0"/>
          <p:nvPr/>
        </p:nvPicPr>
        <p:blipFill rotWithShape="1">
          <a:blip r:embed="rId3">
            <a:alphaModFix/>
          </a:blip>
          <a:srcRect/>
          <a:stretch/>
        </p:blipFill>
        <p:spPr>
          <a:xfrm>
            <a:off x="9700185" y="334313"/>
            <a:ext cx="2243726" cy="1565146"/>
          </a:xfrm>
          <a:prstGeom prst="rect">
            <a:avLst/>
          </a:prstGeom>
          <a:noFill/>
          <a:ln>
            <a:noFill/>
          </a:ln>
        </p:spPr>
      </p:pic>
      <p:sp>
        <p:nvSpPr>
          <p:cNvPr id="823" name="Google Shape;823;p56"/>
          <p:cNvSpPr txBox="1"/>
          <p:nvPr/>
        </p:nvSpPr>
        <p:spPr>
          <a:xfrm>
            <a:off x="9940305" y="189945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57"/>
          <p:cNvSpPr txBox="1">
            <a:spLocks noGrp="1"/>
          </p:cNvSpPr>
          <p:nvPr>
            <p:ph type="title"/>
          </p:nvPr>
        </p:nvSpPr>
        <p:spPr>
          <a:xfrm>
            <a:off x="256128" y="33269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4546A"/>
              </a:buClr>
              <a:buSzPts val="4000"/>
              <a:buFont typeface="Arial"/>
              <a:buNone/>
            </a:pPr>
            <a:r>
              <a:rPr lang="ru-RU" sz="4000">
                <a:solidFill>
                  <a:srgbClr val="44546A"/>
                </a:solidFill>
                <a:latin typeface="Arial"/>
                <a:ea typeface="Arial"/>
                <a:cs typeface="Arial"/>
                <a:sym typeface="Arial"/>
              </a:rPr>
              <a:t>Вторичное обследование: </a:t>
            </a:r>
            <a:br>
              <a:rPr lang="ru-RU" sz="4000">
                <a:solidFill>
                  <a:srgbClr val="44546A"/>
                </a:solidFill>
                <a:latin typeface="Arial"/>
                <a:ea typeface="Arial"/>
                <a:cs typeface="Arial"/>
                <a:sym typeface="Arial"/>
              </a:rPr>
            </a:br>
            <a:r>
              <a:rPr lang="ru-RU" sz="4000">
                <a:solidFill>
                  <a:srgbClr val="44546A"/>
                </a:solidFill>
                <a:latin typeface="Arial"/>
                <a:ea typeface="Arial"/>
                <a:cs typeface="Arial"/>
                <a:sym typeface="Arial"/>
              </a:rPr>
              <a:t>голова, глаза, уши, нос, горло</a:t>
            </a:r>
            <a:br>
              <a:rPr lang="ru-RU" sz="4000">
                <a:solidFill>
                  <a:srgbClr val="44546A"/>
                </a:solidFill>
              </a:rPr>
            </a:br>
            <a:endParaRPr sz="4000">
              <a:solidFill>
                <a:srgbClr val="44546A"/>
              </a:solidFill>
            </a:endParaRPr>
          </a:p>
        </p:txBody>
      </p:sp>
      <p:sp>
        <p:nvSpPr>
          <p:cNvPr id="830" name="Google Shape;830;p57"/>
          <p:cNvSpPr txBox="1">
            <a:spLocks noGrp="1"/>
          </p:cNvSpPr>
          <p:nvPr>
            <p:ph type="body" idx="1"/>
          </p:nvPr>
        </p:nvSpPr>
        <p:spPr>
          <a:xfrm>
            <a:off x="466894" y="1600099"/>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None/>
            </a:pPr>
            <a:r>
              <a:rPr lang="ru-RU" sz="2800">
                <a:latin typeface="Arial"/>
                <a:ea typeface="Arial"/>
                <a:cs typeface="Arial"/>
                <a:sym typeface="Arial"/>
              </a:rPr>
              <a:t>Слушайте:</a:t>
            </a:r>
            <a:endParaRPr/>
          </a:p>
        </p:txBody>
      </p:sp>
      <p:sp>
        <p:nvSpPr>
          <p:cNvPr id="831" name="Google Shape;831;p57"/>
          <p:cNvSpPr txBox="1">
            <a:spLocks noGrp="1"/>
          </p:cNvSpPr>
          <p:nvPr>
            <p:ph type="body" idx="2"/>
          </p:nvPr>
        </p:nvSpPr>
        <p:spPr>
          <a:xfrm>
            <a:off x="466894" y="2424011"/>
            <a:ext cx="5157787" cy="3684588"/>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Стридор, который может указывать на  обструкцию дыхательных путей </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Бульканье, указывающее на жидкость в дыхательных путях</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Изменения голоса, которые могут указывать на повреждение дыхательных путей или голосовых связок</a:t>
            </a:r>
            <a:endParaRPr sz="2400" dirty="0"/>
          </a:p>
        </p:txBody>
      </p:sp>
      <p:sp>
        <p:nvSpPr>
          <p:cNvPr id="832" name="Google Shape;832;p57"/>
          <p:cNvSpPr txBox="1">
            <a:spLocks noGrp="1"/>
          </p:cNvSpPr>
          <p:nvPr>
            <p:ph type="body" idx="3"/>
          </p:nvPr>
        </p:nvSpPr>
        <p:spPr>
          <a:xfrm>
            <a:off x="5620966" y="1664950"/>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None/>
            </a:pPr>
            <a:r>
              <a:rPr lang="ru-RU" sz="2800" dirty="0">
                <a:latin typeface="Arial"/>
                <a:ea typeface="Arial"/>
                <a:cs typeface="Arial"/>
                <a:sym typeface="Arial"/>
              </a:rPr>
              <a:t>Проверьте на ощупь:</a:t>
            </a:r>
            <a:endParaRPr dirty="0"/>
          </a:p>
        </p:txBody>
      </p:sp>
      <p:sp>
        <p:nvSpPr>
          <p:cNvPr id="833" name="Google Shape;833;p57"/>
          <p:cNvSpPr txBox="1">
            <a:spLocks noGrp="1"/>
          </p:cNvSpPr>
          <p:nvPr>
            <p:ph type="body" idx="4"/>
          </p:nvPr>
        </p:nvSpPr>
        <p:spPr>
          <a:xfrm>
            <a:off x="5515582" y="2488862"/>
            <a:ext cx="6003755" cy="368458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Болезненность или ненормальная подвижность лицевых костей</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Расшатанные зубы, которые можно случайно вдохнуть</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Дефекты или крепитация костей черепа или лица, указывающие на перелом</a:t>
            </a:r>
            <a:endParaRPr dirty="0"/>
          </a:p>
        </p:txBody>
      </p:sp>
      <p:pic>
        <p:nvPicPr>
          <p:cNvPr id="834" name="Google Shape;834;p57" descr="Icon&#10;&#10;Description automatically generated"/>
          <p:cNvPicPr preferRelativeResize="0"/>
          <p:nvPr/>
        </p:nvPicPr>
        <p:blipFill rotWithShape="1">
          <a:blip r:embed="rId3">
            <a:alphaModFix/>
          </a:blip>
          <a:srcRect/>
          <a:stretch/>
        </p:blipFill>
        <p:spPr>
          <a:xfrm>
            <a:off x="9400128" y="326011"/>
            <a:ext cx="2743200" cy="1913114"/>
          </a:xfrm>
          <a:prstGeom prst="rect">
            <a:avLst/>
          </a:prstGeom>
          <a:noFill/>
          <a:ln>
            <a:noFill/>
          </a:ln>
        </p:spPr>
      </p:pic>
      <p:sp>
        <p:nvSpPr>
          <p:cNvPr id="835" name="Google Shape;835;p57"/>
          <p:cNvSpPr txBox="1"/>
          <p:nvPr/>
        </p:nvSpPr>
        <p:spPr>
          <a:xfrm>
            <a:off x="10158962" y="204550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58"/>
          <p:cNvSpPr txBox="1">
            <a:spLocks noGrp="1"/>
          </p:cNvSpPr>
          <p:nvPr>
            <p:ph type="title"/>
          </p:nvPr>
        </p:nvSpPr>
        <p:spPr>
          <a:xfrm>
            <a:off x="300789" y="1294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latin typeface="Arial"/>
                <a:ea typeface="Arial"/>
                <a:cs typeface="Arial"/>
                <a:sym typeface="Arial"/>
              </a:rPr>
              <a:t>Вторичное обследование: шея</a:t>
            </a:r>
            <a:endParaRPr dirty="0"/>
          </a:p>
        </p:txBody>
      </p:sp>
      <p:sp>
        <p:nvSpPr>
          <p:cNvPr id="842" name="Google Shape;842;p58"/>
          <p:cNvSpPr txBox="1">
            <a:spLocks noGrp="1"/>
          </p:cNvSpPr>
          <p:nvPr>
            <p:ph type="body" idx="1"/>
          </p:nvPr>
        </p:nvSpPr>
        <p:spPr>
          <a:xfrm>
            <a:off x="300789" y="1714439"/>
            <a:ext cx="8797029"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ru-RU" sz="2400" b="1" dirty="0"/>
              <a:t>Ищите:</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Снижение способности двигать шеей или боль при движении шеей</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Кровоподтеки, кровотечение или отёк</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Гематомы, которые в конечном итоге могут вызвать обструкцию дыхательных путей</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Проникающие ранения шеи</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Вздутые вены шеи (могут указывать на напряженный пневмоторакс или тампонаду сердца)</a:t>
            </a:r>
            <a:endParaRPr dirty="0"/>
          </a:p>
          <a:p>
            <a:pPr marL="685800" lvl="1" indent="-87630" algn="l" rtl="0">
              <a:lnSpc>
                <a:spcPct val="90000"/>
              </a:lnSpc>
              <a:spcBef>
                <a:spcPts val="500"/>
              </a:spcBef>
              <a:spcAft>
                <a:spcPts val="0"/>
              </a:spcAft>
              <a:buClr>
                <a:schemeClr val="dk1"/>
              </a:buClr>
              <a:buSzPct val="1000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ru-RU" sz="2400" b="1" dirty="0"/>
              <a:t>Проверьте на ощупь:</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Наличие воздуха в коже или мягких тканях (угроза пневмоторакса)</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Болезненность или деформации вдоль позвоночника</a:t>
            </a:r>
            <a:endParaRPr dirty="0"/>
          </a:p>
        </p:txBody>
      </p:sp>
      <p:pic>
        <p:nvPicPr>
          <p:cNvPr id="843" name="Google Shape;843;p58"/>
          <p:cNvPicPr preferRelativeResize="0"/>
          <p:nvPr/>
        </p:nvPicPr>
        <p:blipFill rotWithShape="1">
          <a:blip r:embed="rId3">
            <a:alphaModFix/>
          </a:blip>
          <a:srcRect/>
          <a:stretch/>
        </p:blipFill>
        <p:spPr>
          <a:xfrm>
            <a:off x="8994733" y="1831964"/>
            <a:ext cx="2669583" cy="1841567"/>
          </a:xfrm>
          <a:prstGeom prst="rect">
            <a:avLst/>
          </a:prstGeom>
          <a:noFill/>
          <a:ln>
            <a:noFill/>
          </a:ln>
        </p:spPr>
      </p:pic>
      <p:sp>
        <p:nvSpPr>
          <p:cNvPr id="844" name="Google Shape;844;p58"/>
          <p:cNvSpPr txBox="1"/>
          <p:nvPr/>
        </p:nvSpPr>
        <p:spPr>
          <a:xfrm>
            <a:off x="10219082" y="362725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59"/>
          <p:cNvSpPr txBox="1">
            <a:spLocks noGrp="1"/>
          </p:cNvSpPr>
          <p:nvPr>
            <p:ph type="title"/>
          </p:nvPr>
        </p:nvSpPr>
        <p:spPr>
          <a:xfrm>
            <a:off x="384243" y="392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a:solidFill>
                  <a:srgbClr val="44546A"/>
                </a:solidFill>
                <a:latin typeface="Arial"/>
                <a:ea typeface="Arial"/>
                <a:cs typeface="Arial"/>
                <a:sym typeface="Arial"/>
              </a:rPr>
              <a:t>Вторичное обследование: грудная клетка</a:t>
            </a:r>
            <a:endParaRPr/>
          </a:p>
        </p:txBody>
      </p:sp>
      <p:sp>
        <p:nvSpPr>
          <p:cNvPr id="851" name="Google Shape;851;p59"/>
          <p:cNvSpPr txBox="1">
            <a:spLocks noGrp="1"/>
          </p:cNvSpPr>
          <p:nvPr>
            <p:ph type="body" idx="1"/>
          </p:nvPr>
        </p:nvSpPr>
        <p:spPr>
          <a:xfrm>
            <a:off x="384243" y="1495376"/>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Ищите: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Кровоподтёки, деформации или раны</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Неравномерное движение стенки грудной клетки (угроза пневмоторакса или флотации грудной клетки)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Ожоги по всей грудной клетке (циркулярные), которые могут вызвать затруднение дыхания</a:t>
            </a:r>
            <a:endParaRPr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Слушайте: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Дыхательные шумы (ослабленные, неравномерные, отсутствующие, свистящие или хрипящие)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Приглушенные сердечные шумы (угроза тампонады сердца) </a:t>
            </a:r>
            <a:endParaRPr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Проверьте на ощупь: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Болезненная чувствительность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Крепитация (угроза перелома или пневмоторакса) </a:t>
            </a:r>
            <a:endParaRPr dirty="0"/>
          </a:p>
          <a:p>
            <a:pPr marL="228600" lvl="0" indent="-76200" algn="l" rtl="0">
              <a:lnSpc>
                <a:spcPct val="90000"/>
              </a:lnSpc>
              <a:spcBef>
                <a:spcPts val="1000"/>
              </a:spcBef>
              <a:spcAft>
                <a:spcPts val="0"/>
              </a:spcAft>
              <a:buClr>
                <a:schemeClr val="dk1"/>
              </a:buClr>
              <a:buSzPts val="2400"/>
              <a:buNone/>
            </a:pPr>
            <a:endParaRPr sz="2400" dirty="0"/>
          </a:p>
        </p:txBody>
      </p:sp>
      <p:pic>
        <p:nvPicPr>
          <p:cNvPr id="852" name="Google Shape;852;p59" descr="A picture containing shape&#10;&#10;Description automatically generated"/>
          <p:cNvPicPr preferRelativeResize="0"/>
          <p:nvPr/>
        </p:nvPicPr>
        <p:blipFill rotWithShape="1">
          <a:blip r:embed="rId3">
            <a:alphaModFix/>
          </a:blip>
          <a:srcRect/>
          <a:stretch/>
        </p:blipFill>
        <p:spPr>
          <a:xfrm>
            <a:off x="9746469" y="3158150"/>
            <a:ext cx="2265774" cy="1583120"/>
          </a:xfrm>
          <a:prstGeom prst="rect">
            <a:avLst/>
          </a:prstGeom>
          <a:noFill/>
          <a:ln>
            <a:noFill/>
          </a:ln>
        </p:spPr>
      </p:pic>
      <p:sp>
        <p:nvSpPr>
          <p:cNvPr id="853" name="Google Shape;853;p59"/>
          <p:cNvSpPr txBox="1"/>
          <p:nvPr/>
        </p:nvSpPr>
        <p:spPr>
          <a:xfrm>
            <a:off x="10428514" y="474289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a:solidFill>
                  <a:srgbClr val="44546A"/>
                </a:solidFill>
              </a:rPr>
              <a:t>Подход ABCDE </a:t>
            </a:r>
            <a:endParaRPr/>
          </a:p>
        </p:txBody>
      </p:sp>
      <p:sp>
        <p:nvSpPr>
          <p:cNvPr id="324" name="Google Shape;324;p6"/>
          <p:cNvSpPr txBox="1">
            <a:spLocks noGrp="1"/>
          </p:cNvSpPr>
          <p:nvPr>
            <p:ph type="body" idx="1"/>
          </p:nvPr>
        </p:nvSpPr>
        <p:spPr>
          <a:xfrm>
            <a:off x="735072" y="214073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
              <a:buNone/>
            </a:pPr>
            <a:r>
              <a:rPr lang="ru-RU" sz="2400" b="1" dirty="0">
                <a:latin typeface="Arial"/>
                <a:ea typeface="Arial"/>
                <a:cs typeface="Arial"/>
                <a:sym typeface="Arial"/>
              </a:rPr>
              <a:t>   ПОМНИТЕ</a:t>
            </a:r>
            <a:r>
              <a:rPr lang="ru-RU" sz="2400" dirty="0">
                <a:latin typeface="Arial"/>
                <a:ea typeface="Arial"/>
                <a:cs typeface="Arial"/>
                <a:sym typeface="Arial"/>
              </a:rPr>
              <a:t> …………</a:t>
            </a:r>
            <a:endParaRPr dirty="0"/>
          </a:p>
          <a:p>
            <a:pPr marL="0" lvl="0" indent="0" algn="just" rtl="0">
              <a:lnSpc>
                <a:spcPct val="90000"/>
              </a:lnSpc>
              <a:spcBef>
                <a:spcPts val="0"/>
              </a:spcBef>
              <a:spcAft>
                <a:spcPts val="0"/>
              </a:spcAft>
              <a:buClr>
                <a:schemeClr val="dk1"/>
              </a:buClr>
              <a:buSzPts val="600"/>
              <a:buNone/>
            </a:pPr>
            <a:endParaRPr sz="2400" dirty="0"/>
          </a:p>
          <a:p>
            <a:pPr marL="177800" lvl="0" indent="0" algn="just" rtl="0">
              <a:lnSpc>
                <a:spcPct val="150000"/>
              </a:lnSpc>
              <a:spcBef>
                <a:spcPts val="0"/>
              </a:spcBef>
              <a:spcAft>
                <a:spcPts val="0"/>
              </a:spcAft>
              <a:buClr>
                <a:schemeClr val="dk1"/>
              </a:buClr>
              <a:buSzPts val="600"/>
              <a:buNone/>
            </a:pPr>
            <a:r>
              <a:rPr lang="ru-RU" sz="2400" dirty="0">
                <a:solidFill>
                  <a:schemeClr val="dk1"/>
                </a:solidFill>
                <a:latin typeface="Arial"/>
                <a:ea typeface="Arial"/>
                <a:cs typeface="Arial"/>
                <a:sym typeface="Arial"/>
              </a:rPr>
              <a:t>Люди, которые на первый взгляд не выглядят пострадавшими, могут иметь </a:t>
            </a:r>
            <a:r>
              <a:rPr lang="ru-RU" sz="2400" b="1" dirty="0">
                <a:solidFill>
                  <a:schemeClr val="dk1"/>
                </a:solidFill>
                <a:latin typeface="Arial"/>
                <a:ea typeface="Arial"/>
                <a:cs typeface="Arial"/>
                <a:sym typeface="Arial"/>
              </a:rPr>
              <a:t>скрытые травмы, угрожающие жизни</a:t>
            </a:r>
            <a:r>
              <a:rPr lang="ru-RU" sz="2400" dirty="0">
                <a:solidFill>
                  <a:schemeClr val="dk1"/>
                </a:solidFill>
                <a:latin typeface="Arial"/>
                <a:ea typeface="Arial"/>
                <a:cs typeface="Arial"/>
                <a:sym typeface="Arial"/>
              </a:rPr>
              <a:t>, например внутреннее кровотечение.</a:t>
            </a:r>
            <a:r>
              <a:rPr lang="en-US" sz="2400" dirty="0">
                <a:solidFill>
                  <a:schemeClr val="dk1"/>
                </a:solidFill>
                <a:latin typeface="Arial"/>
                <a:ea typeface="Arial"/>
                <a:cs typeface="Arial"/>
                <a:sym typeface="Arial"/>
              </a:rPr>
              <a:t> </a:t>
            </a:r>
          </a:p>
          <a:p>
            <a:pPr marL="177800" lvl="0" indent="0" algn="just" rtl="0">
              <a:lnSpc>
                <a:spcPct val="150000"/>
              </a:lnSpc>
              <a:spcBef>
                <a:spcPts val="0"/>
              </a:spcBef>
              <a:spcAft>
                <a:spcPts val="0"/>
              </a:spcAft>
              <a:buClr>
                <a:schemeClr val="dk1"/>
              </a:buClr>
              <a:buSzPts val="600"/>
              <a:buNone/>
            </a:pPr>
            <a:r>
              <a:rPr lang="ru-RU" sz="2400" dirty="0">
                <a:solidFill>
                  <a:schemeClr val="dk1"/>
                </a:solidFill>
                <a:latin typeface="Arial"/>
                <a:ea typeface="Arial"/>
                <a:cs typeface="Arial"/>
                <a:sym typeface="Arial"/>
              </a:rPr>
              <a:t>Очень важно несколько раз проводить </a:t>
            </a:r>
            <a:r>
              <a:rPr lang="ru-RU" sz="2400" b="1" dirty="0">
                <a:solidFill>
                  <a:schemeClr val="dk1"/>
                </a:solidFill>
                <a:latin typeface="Arial"/>
                <a:ea typeface="Arial"/>
                <a:cs typeface="Arial"/>
                <a:sym typeface="Arial"/>
              </a:rPr>
              <a:t>повторное обследование травмированных пациентов</a:t>
            </a:r>
            <a:r>
              <a:rPr lang="ru-RU" sz="2400" dirty="0">
                <a:solidFill>
                  <a:schemeClr val="dk1"/>
                </a:solidFill>
                <a:latin typeface="Arial"/>
                <a:ea typeface="Arial"/>
                <a:cs typeface="Arial"/>
                <a:sym typeface="Arial"/>
              </a:rPr>
              <a:t> и, в частности, каждый раз, когда состояние пациента ухудшается.</a:t>
            </a:r>
            <a:endParaRPr dirty="0"/>
          </a:p>
        </p:txBody>
      </p:sp>
      <p:sp>
        <p:nvSpPr>
          <p:cNvPr id="325" name="Google Shape;325;p6"/>
          <p:cNvSpPr/>
          <p:nvPr/>
        </p:nvSpPr>
        <p:spPr>
          <a:xfrm>
            <a:off x="8699797" y="604903"/>
            <a:ext cx="419745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60"/>
          <p:cNvSpPr txBox="1">
            <a:spLocks noGrp="1"/>
          </p:cNvSpPr>
          <p:nvPr>
            <p:ph type="title"/>
          </p:nvPr>
        </p:nvSpPr>
        <p:spPr>
          <a:xfrm>
            <a:off x="413138" y="337935"/>
            <a:ext cx="1093803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latin typeface="Arial"/>
                <a:ea typeface="Arial"/>
                <a:cs typeface="Arial"/>
                <a:sym typeface="Arial"/>
              </a:rPr>
              <a:t>Вторичное обследование: брюшная полость</a:t>
            </a:r>
            <a:endParaRPr dirty="0"/>
          </a:p>
        </p:txBody>
      </p:sp>
      <p:sp>
        <p:nvSpPr>
          <p:cNvPr id="860" name="Google Shape;860;p60"/>
          <p:cNvSpPr txBox="1">
            <a:spLocks noGrp="1"/>
          </p:cNvSpPr>
          <p:nvPr>
            <p:ph type="body" idx="1"/>
          </p:nvPr>
        </p:nvSpPr>
        <p:spPr>
          <a:xfrm>
            <a:off x="449095" y="1663498"/>
            <a:ext cx="9147488"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ru-RU" sz="2400" b="1" dirty="0">
                <a:latin typeface="Arial"/>
                <a:ea typeface="Arial"/>
                <a:cs typeface="Arial"/>
                <a:sym typeface="Arial"/>
              </a:rPr>
              <a:t>Ищите:</a:t>
            </a:r>
            <a:r>
              <a:rPr lang="ru-RU" sz="2400" dirty="0">
                <a:latin typeface="Arial"/>
                <a:ea typeface="Arial"/>
                <a:cs typeface="Arial"/>
                <a:sym typeface="Arial"/>
              </a:rPr>
              <a:t> </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Вздутие живота</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Видимые раны, кровоподтеки или ссадины</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Кровоподтеки на спине или боках, которые могут указывать на кровотечение в брюшной полости</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Циркулярные ожоги живота (угроза возникновения проблем с дыханием)</a:t>
            </a:r>
            <a:endParaRPr dirty="0"/>
          </a:p>
          <a:p>
            <a:pPr marL="685800" lvl="1" indent="-87630" algn="l" rtl="0">
              <a:lnSpc>
                <a:spcPct val="90000"/>
              </a:lnSpc>
              <a:spcBef>
                <a:spcPts val="5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ru-RU" sz="2400" b="1" dirty="0"/>
              <a:t>Проверьте на ощупь: </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Симптомы раздражения брюшины или защитное напряжение мышц</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Болезненность живота во всех квадрантах, которая может  </a:t>
            </a:r>
            <a:endParaRPr dirty="0"/>
          </a:p>
          <a:p>
            <a:pPr marL="457200" lvl="1" indent="0" algn="l" rtl="0">
              <a:lnSpc>
                <a:spcPct val="90000"/>
              </a:lnSpc>
              <a:spcBef>
                <a:spcPts val="500"/>
              </a:spcBef>
              <a:spcAft>
                <a:spcPts val="0"/>
              </a:spcAft>
              <a:buClr>
                <a:schemeClr val="dk1"/>
              </a:buClr>
              <a:buSzPct val="100000"/>
              <a:buNone/>
            </a:pPr>
            <a:r>
              <a:rPr lang="ru-RU" dirty="0">
                <a:latin typeface="Arial"/>
                <a:ea typeface="Arial"/>
                <a:cs typeface="Arial"/>
                <a:sym typeface="Arial"/>
              </a:rPr>
              <a:t>   указывать на повреждение органа или кровеносного сосуда</a:t>
            </a:r>
            <a:endParaRPr dirty="0"/>
          </a:p>
          <a:p>
            <a:pPr marL="228600" lvl="0" indent="-99377" algn="l" rtl="0">
              <a:lnSpc>
                <a:spcPct val="90000"/>
              </a:lnSpc>
              <a:spcBef>
                <a:spcPts val="1000"/>
              </a:spcBef>
              <a:spcAft>
                <a:spcPts val="0"/>
              </a:spcAft>
              <a:buClr>
                <a:schemeClr val="dk1"/>
              </a:buClr>
              <a:buSzPct val="100000"/>
              <a:buNone/>
            </a:pPr>
            <a:endParaRPr sz="2200" dirty="0"/>
          </a:p>
        </p:txBody>
      </p:sp>
      <p:pic>
        <p:nvPicPr>
          <p:cNvPr id="861" name="Google Shape;861;p60" descr="Diagram&#10;&#10;Description automatically generated"/>
          <p:cNvPicPr preferRelativeResize="0"/>
          <p:nvPr/>
        </p:nvPicPr>
        <p:blipFill rotWithShape="1">
          <a:blip r:embed="rId3">
            <a:alphaModFix/>
          </a:blip>
          <a:srcRect/>
          <a:stretch/>
        </p:blipFill>
        <p:spPr>
          <a:xfrm>
            <a:off x="9632540" y="2997439"/>
            <a:ext cx="2435158" cy="1694242"/>
          </a:xfrm>
          <a:prstGeom prst="rect">
            <a:avLst/>
          </a:prstGeom>
          <a:noFill/>
          <a:ln>
            <a:noFill/>
          </a:ln>
        </p:spPr>
      </p:pic>
      <p:sp>
        <p:nvSpPr>
          <p:cNvPr id="862" name="Google Shape;862;p60"/>
          <p:cNvSpPr txBox="1"/>
          <p:nvPr/>
        </p:nvSpPr>
        <p:spPr>
          <a:xfrm>
            <a:off x="10384074" y="469168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61"/>
          <p:cNvSpPr txBox="1">
            <a:spLocks noGrp="1"/>
          </p:cNvSpPr>
          <p:nvPr>
            <p:ph type="title"/>
          </p:nvPr>
        </p:nvSpPr>
        <p:spPr>
          <a:xfrm>
            <a:off x="385471"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latin typeface="Arial"/>
                <a:ea typeface="Arial"/>
                <a:cs typeface="Arial"/>
                <a:sym typeface="Arial"/>
              </a:rPr>
              <a:t>Вторичное обследование: конечности</a:t>
            </a:r>
            <a:endParaRPr dirty="0"/>
          </a:p>
        </p:txBody>
      </p:sp>
      <p:sp>
        <p:nvSpPr>
          <p:cNvPr id="869" name="Google Shape;869;p61"/>
          <p:cNvSpPr txBox="1">
            <a:spLocks noGrp="1"/>
          </p:cNvSpPr>
          <p:nvPr>
            <p:ph type="body" idx="1"/>
          </p:nvPr>
        </p:nvSpPr>
        <p:spPr>
          <a:xfrm>
            <a:off x="385470" y="1082366"/>
            <a:ext cx="11575301" cy="55601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Ищите:</a:t>
            </a:r>
            <a:r>
              <a:rPr lang="ru-RU" sz="2400" dirty="0">
                <a:latin typeface="Arial"/>
                <a:ea typeface="Arial"/>
                <a:cs typeface="Arial"/>
                <a:sym typeface="Arial"/>
              </a:rPr>
              <a:t>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Отёк или кровоподтёки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Деформации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Открытые переломы</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Ампутации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Циркулярные ожоги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Бледные кожные покровы (может указывать на нарушение кровообращения) </a:t>
            </a:r>
            <a:endParaRPr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Проверьте на ощупь:</a:t>
            </a:r>
            <a:r>
              <a:rPr lang="ru-RU" sz="2400" dirty="0">
                <a:latin typeface="Arial"/>
                <a:ea typeface="Arial"/>
                <a:cs typeface="Arial"/>
                <a:sym typeface="Arial"/>
              </a:rPr>
              <a:t>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Отсутствующий или слабый пульс</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Холодные конечности (может указывать на нарушение кровообращения)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Болезненная чувствительность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Аномально твердые, болезненные мышечные отделы (может указывать на компартмент-синдром) </a:t>
            </a:r>
            <a:endParaRPr dirty="0"/>
          </a:p>
          <a:p>
            <a:pPr marL="228600" lvl="0" indent="-76200" algn="l" rtl="0">
              <a:lnSpc>
                <a:spcPct val="90000"/>
              </a:lnSpc>
              <a:spcBef>
                <a:spcPts val="1000"/>
              </a:spcBef>
              <a:spcAft>
                <a:spcPts val="0"/>
              </a:spcAft>
              <a:buClr>
                <a:schemeClr val="dk1"/>
              </a:buClr>
              <a:buSzPts val="2400"/>
              <a:buNone/>
            </a:pPr>
            <a:endParaRPr sz="2400" dirty="0"/>
          </a:p>
        </p:txBody>
      </p:sp>
      <p:pic>
        <p:nvPicPr>
          <p:cNvPr id="870" name="Google Shape;870;p61" descr="Logo&#10;&#10;Description automatically generated"/>
          <p:cNvPicPr preferRelativeResize="0"/>
          <p:nvPr/>
        </p:nvPicPr>
        <p:blipFill rotWithShape="1">
          <a:blip r:embed="rId3">
            <a:alphaModFix/>
          </a:blip>
          <a:srcRect/>
          <a:stretch/>
        </p:blipFill>
        <p:spPr>
          <a:xfrm>
            <a:off x="8334505" y="775904"/>
            <a:ext cx="3484378" cy="2432634"/>
          </a:xfrm>
          <a:prstGeom prst="rect">
            <a:avLst/>
          </a:prstGeom>
          <a:noFill/>
          <a:ln>
            <a:noFill/>
          </a:ln>
        </p:spPr>
      </p:pic>
      <p:sp>
        <p:nvSpPr>
          <p:cNvPr id="871" name="Google Shape;871;p61"/>
          <p:cNvSpPr txBox="1"/>
          <p:nvPr/>
        </p:nvSpPr>
        <p:spPr>
          <a:xfrm>
            <a:off x="9356739" y="307156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62"/>
          <p:cNvSpPr txBox="1">
            <a:spLocks noGrp="1"/>
          </p:cNvSpPr>
          <p:nvPr>
            <p:ph type="title"/>
          </p:nvPr>
        </p:nvSpPr>
        <p:spPr>
          <a:xfrm>
            <a:off x="351817" y="172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latin typeface="Arial"/>
                <a:ea typeface="Arial"/>
                <a:cs typeface="Arial"/>
                <a:sym typeface="Arial"/>
              </a:rPr>
              <a:t>Вторичное обследование: позвоночник</a:t>
            </a:r>
            <a:endParaRPr dirty="0"/>
          </a:p>
        </p:txBody>
      </p:sp>
      <p:sp>
        <p:nvSpPr>
          <p:cNvPr id="878" name="Google Shape;878;p62"/>
          <p:cNvSpPr txBox="1">
            <a:spLocks noGrp="1"/>
          </p:cNvSpPr>
          <p:nvPr>
            <p:ph type="body" idx="1"/>
          </p:nvPr>
        </p:nvSpPr>
        <p:spPr>
          <a:xfrm>
            <a:off x="351817" y="1646679"/>
            <a:ext cx="10934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600"/>
              <a:buNone/>
            </a:pPr>
            <a:r>
              <a:rPr lang="ru-RU" sz="2600" dirty="0">
                <a:latin typeface="Arial"/>
                <a:ea typeface="Arial"/>
                <a:cs typeface="Arial"/>
                <a:sym typeface="Arial"/>
              </a:rPr>
              <a:t>С помощью коллег переверните зафиксированного пациента («ПЕРЕКАТ БРЕВНА»), затем:</a:t>
            </a:r>
            <a:endParaRPr dirty="0"/>
          </a:p>
          <a:p>
            <a:pPr marL="0" lvl="0" indent="0" algn="l" rtl="0">
              <a:lnSpc>
                <a:spcPct val="90000"/>
              </a:lnSpc>
              <a:spcBef>
                <a:spcPts val="1000"/>
              </a:spcBef>
              <a:spcAft>
                <a:spcPts val="0"/>
              </a:spcAft>
              <a:buClr>
                <a:schemeClr val="dk1"/>
              </a:buClr>
              <a:buSzPts val="2600"/>
              <a:buNone/>
            </a:pPr>
            <a:r>
              <a:rPr lang="ru-RU" sz="2600" b="1" dirty="0"/>
              <a:t>Ищите:</a:t>
            </a:r>
            <a:endParaRPr dirty="0"/>
          </a:p>
          <a:p>
            <a:pPr marL="685800" lvl="1" indent="-228600" algn="l" rtl="0">
              <a:lnSpc>
                <a:spcPct val="90000"/>
              </a:lnSpc>
              <a:spcBef>
                <a:spcPts val="500"/>
              </a:spcBef>
              <a:spcAft>
                <a:spcPts val="0"/>
              </a:spcAft>
              <a:buClr>
                <a:schemeClr val="dk1"/>
              </a:buClr>
              <a:buSzPts val="2600"/>
              <a:buChar char="•"/>
            </a:pPr>
            <a:r>
              <a:rPr lang="ru-RU" sz="2600" dirty="0">
                <a:latin typeface="Arial"/>
                <a:ea typeface="Arial"/>
                <a:cs typeface="Arial"/>
                <a:sym typeface="Arial"/>
              </a:rPr>
              <a:t>Кровоподтёки </a:t>
            </a:r>
            <a:endParaRPr dirty="0"/>
          </a:p>
          <a:p>
            <a:pPr marL="685800" lvl="1" indent="-228600" algn="l" rtl="0">
              <a:lnSpc>
                <a:spcPct val="90000"/>
              </a:lnSpc>
              <a:spcBef>
                <a:spcPts val="500"/>
              </a:spcBef>
              <a:spcAft>
                <a:spcPts val="0"/>
              </a:spcAft>
              <a:buClr>
                <a:schemeClr val="dk1"/>
              </a:buClr>
              <a:buSzPts val="2600"/>
              <a:buChar char="•"/>
            </a:pPr>
            <a:r>
              <a:rPr lang="ru-RU" sz="2600" dirty="0">
                <a:latin typeface="Arial"/>
                <a:ea typeface="Arial"/>
                <a:cs typeface="Arial"/>
                <a:sym typeface="Arial"/>
              </a:rPr>
              <a:t>Деформации</a:t>
            </a:r>
            <a:endParaRPr dirty="0"/>
          </a:p>
          <a:p>
            <a:pPr marL="0" lvl="0" indent="0" algn="l" rtl="0">
              <a:lnSpc>
                <a:spcPct val="90000"/>
              </a:lnSpc>
              <a:spcBef>
                <a:spcPts val="1000"/>
              </a:spcBef>
              <a:spcAft>
                <a:spcPts val="0"/>
              </a:spcAft>
              <a:buClr>
                <a:schemeClr val="dk1"/>
              </a:buClr>
              <a:buSzPts val="2600"/>
              <a:buNone/>
            </a:pPr>
            <a:r>
              <a:rPr lang="ru-RU" sz="2600" b="1" dirty="0"/>
              <a:t>Проверьте на ощупь:</a:t>
            </a:r>
            <a:endParaRPr dirty="0"/>
          </a:p>
          <a:p>
            <a:pPr marL="685800" lvl="1" indent="-228600" algn="l" rtl="0">
              <a:lnSpc>
                <a:spcPct val="90000"/>
              </a:lnSpc>
              <a:spcBef>
                <a:spcPts val="500"/>
              </a:spcBef>
              <a:spcAft>
                <a:spcPts val="0"/>
              </a:spcAft>
              <a:buClr>
                <a:schemeClr val="dk1"/>
              </a:buClr>
              <a:buSzPts val="2600"/>
              <a:buChar char="•"/>
            </a:pPr>
            <a:r>
              <a:rPr lang="ru-RU" sz="2600" dirty="0">
                <a:latin typeface="Arial"/>
                <a:ea typeface="Arial"/>
                <a:cs typeface="Arial"/>
                <a:sym typeface="Arial"/>
              </a:rPr>
              <a:t>Болезненность, крепитация и отсутствие смещений вдоль всего позвоночника (от верхней части шеи до нижней части спины) </a:t>
            </a:r>
            <a:endParaRPr dirty="0"/>
          </a:p>
          <a:p>
            <a:pPr marL="685800" lvl="1" indent="-228600" algn="l" rtl="0">
              <a:lnSpc>
                <a:spcPct val="90000"/>
              </a:lnSpc>
              <a:spcBef>
                <a:spcPts val="500"/>
              </a:spcBef>
              <a:spcAft>
                <a:spcPts val="0"/>
              </a:spcAft>
              <a:buClr>
                <a:schemeClr val="dk1"/>
              </a:buClr>
              <a:buSzPts val="2600"/>
              <a:buChar char="•"/>
            </a:pPr>
            <a:r>
              <a:rPr lang="ru-RU" sz="2600" dirty="0">
                <a:latin typeface="Arial"/>
                <a:ea typeface="Arial"/>
                <a:cs typeface="Arial"/>
                <a:sym typeface="Arial"/>
              </a:rPr>
              <a:t>Болезненность, крепитация или наличие смещения в любых других локализациях с видимыми признаками травмы.</a:t>
            </a:r>
            <a:endParaRPr dirty="0"/>
          </a:p>
          <a:p>
            <a:pPr marL="0" lvl="0" indent="0" algn="l" rtl="0">
              <a:lnSpc>
                <a:spcPct val="90000"/>
              </a:lnSpc>
              <a:spcBef>
                <a:spcPts val="1000"/>
              </a:spcBef>
              <a:spcAft>
                <a:spcPts val="0"/>
              </a:spcAft>
              <a:buClr>
                <a:schemeClr val="dk1"/>
              </a:buClr>
              <a:buSzPts val="2600"/>
              <a:buNone/>
            </a:pPr>
            <a:endParaRPr sz="2600" dirty="0"/>
          </a:p>
        </p:txBody>
      </p:sp>
      <p:sp>
        <p:nvSpPr>
          <p:cNvPr id="879" name="Google Shape;879;p62"/>
          <p:cNvSpPr/>
          <p:nvPr/>
        </p:nvSpPr>
        <p:spPr>
          <a:xfrm>
            <a:off x="351817" y="5877041"/>
            <a:ext cx="10934700" cy="4248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ru-RU" sz="2400" dirty="0">
                <a:solidFill>
                  <a:srgbClr val="ED7D31"/>
                </a:solidFill>
                <a:latin typeface="Arial"/>
                <a:ea typeface="Arial"/>
                <a:cs typeface="Arial"/>
                <a:sym typeface="Arial"/>
              </a:rPr>
              <a:t>Если есть подозрение на травму позвоночника, проверьте и задокументируйте, на каком уровне начинаются обнаруженные признаки.</a:t>
            </a:r>
            <a:endParaRPr dirty="0"/>
          </a:p>
        </p:txBody>
      </p:sp>
      <p:pic>
        <p:nvPicPr>
          <p:cNvPr id="880" name="Google Shape;880;p62" descr="A picture containing text, vector graphics&#10;&#10;Description automatically generated"/>
          <p:cNvPicPr preferRelativeResize="0"/>
          <p:nvPr/>
        </p:nvPicPr>
        <p:blipFill rotWithShape="1">
          <a:blip r:embed="rId3">
            <a:alphaModFix/>
          </a:blip>
          <a:srcRect/>
          <a:stretch/>
        </p:blipFill>
        <p:spPr>
          <a:xfrm>
            <a:off x="7235001" y="1342855"/>
            <a:ext cx="4483013" cy="3128918"/>
          </a:xfrm>
          <a:prstGeom prst="rect">
            <a:avLst/>
          </a:prstGeom>
          <a:noFill/>
          <a:ln>
            <a:noFill/>
          </a:ln>
        </p:spPr>
      </p:pic>
      <p:sp>
        <p:nvSpPr>
          <p:cNvPr id="881" name="Google Shape;881;p62"/>
          <p:cNvSpPr txBox="1"/>
          <p:nvPr/>
        </p:nvSpPr>
        <p:spPr>
          <a:xfrm>
            <a:off x="10188719" y="382234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63"/>
          <p:cNvSpPr txBox="1">
            <a:spLocks noGrp="1"/>
          </p:cNvSpPr>
          <p:nvPr>
            <p:ph type="title"/>
          </p:nvPr>
        </p:nvSpPr>
        <p:spPr>
          <a:xfrm>
            <a:off x="465306" y="3327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a:solidFill>
                  <a:srgbClr val="44546A"/>
                </a:solidFill>
                <a:latin typeface="Arial"/>
                <a:ea typeface="Arial"/>
                <a:cs typeface="Arial"/>
                <a:sym typeface="Arial"/>
              </a:rPr>
              <a:t>Вторичное обследование: кожные покровы</a:t>
            </a:r>
            <a:endParaRPr/>
          </a:p>
        </p:txBody>
      </p:sp>
      <p:sp>
        <p:nvSpPr>
          <p:cNvPr id="888" name="Google Shape;888;p63"/>
          <p:cNvSpPr txBox="1">
            <a:spLocks noGrp="1"/>
          </p:cNvSpPr>
          <p:nvPr>
            <p:ph type="body" idx="1"/>
          </p:nvPr>
        </p:nvSpPr>
        <p:spPr>
          <a:xfrm>
            <a:off x="611220" y="1817519"/>
            <a:ext cx="1084349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600"/>
              <a:buNone/>
            </a:pPr>
            <a:r>
              <a:rPr lang="ru-RU" sz="2600" b="1" dirty="0"/>
              <a:t>Ищите:</a:t>
            </a:r>
            <a:endParaRPr dirty="0"/>
          </a:p>
          <a:p>
            <a:pPr marL="685800" lvl="1" indent="-228600" algn="l" rtl="0">
              <a:lnSpc>
                <a:spcPct val="90000"/>
              </a:lnSpc>
              <a:spcBef>
                <a:spcPts val="500"/>
              </a:spcBef>
              <a:spcAft>
                <a:spcPts val="0"/>
              </a:spcAft>
              <a:buClr>
                <a:schemeClr val="dk1"/>
              </a:buClr>
              <a:buSzPts val="2600"/>
              <a:buChar char="•"/>
            </a:pPr>
            <a:r>
              <a:rPr lang="ru-RU" sz="2600" dirty="0">
                <a:latin typeface="Arial"/>
                <a:ea typeface="Arial"/>
                <a:cs typeface="Arial"/>
                <a:sym typeface="Arial"/>
              </a:rPr>
              <a:t>Кровоподтеки</a:t>
            </a:r>
            <a:endParaRPr dirty="0"/>
          </a:p>
          <a:p>
            <a:pPr marL="685800" lvl="1" indent="-228600" algn="l" rtl="0">
              <a:lnSpc>
                <a:spcPct val="90000"/>
              </a:lnSpc>
              <a:spcBef>
                <a:spcPts val="500"/>
              </a:spcBef>
              <a:spcAft>
                <a:spcPts val="0"/>
              </a:spcAft>
              <a:buClr>
                <a:schemeClr val="dk1"/>
              </a:buClr>
              <a:buSzPts val="2600"/>
              <a:buChar char="•"/>
            </a:pPr>
            <a:r>
              <a:rPr lang="ru-RU" sz="2600" dirty="0">
                <a:latin typeface="Arial"/>
                <a:ea typeface="Arial"/>
                <a:cs typeface="Arial"/>
                <a:sym typeface="Arial"/>
              </a:rPr>
              <a:t>Ссадины</a:t>
            </a:r>
            <a:endParaRPr dirty="0"/>
          </a:p>
          <a:p>
            <a:pPr marL="685800" lvl="1" indent="-228600" algn="l" rtl="0">
              <a:lnSpc>
                <a:spcPct val="90000"/>
              </a:lnSpc>
              <a:spcBef>
                <a:spcPts val="500"/>
              </a:spcBef>
              <a:spcAft>
                <a:spcPts val="0"/>
              </a:spcAft>
              <a:buClr>
                <a:schemeClr val="dk1"/>
              </a:buClr>
              <a:buSzPts val="2600"/>
              <a:buChar char="•"/>
            </a:pPr>
            <a:r>
              <a:rPr lang="ru-RU" sz="2600" dirty="0">
                <a:latin typeface="Arial"/>
                <a:ea typeface="Arial"/>
                <a:cs typeface="Arial"/>
                <a:sym typeface="Arial"/>
              </a:rPr>
              <a:t>Рваные раны</a:t>
            </a:r>
            <a:endParaRPr dirty="0"/>
          </a:p>
          <a:p>
            <a:pPr marL="685800" lvl="1" indent="-228600" algn="l" rtl="0">
              <a:lnSpc>
                <a:spcPct val="90000"/>
              </a:lnSpc>
              <a:spcBef>
                <a:spcPts val="500"/>
              </a:spcBef>
              <a:spcAft>
                <a:spcPts val="0"/>
              </a:spcAft>
              <a:buClr>
                <a:schemeClr val="dk1"/>
              </a:buClr>
              <a:buSzPts val="2600"/>
              <a:buChar char="•"/>
            </a:pPr>
            <a:r>
              <a:rPr lang="ru-RU" sz="2600" dirty="0">
                <a:latin typeface="Arial"/>
                <a:ea typeface="Arial"/>
                <a:cs typeface="Arial"/>
                <a:sym typeface="Arial"/>
              </a:rPr>
              <a:t>Ожоги</a:t>
            </a:r>
            <a:endParaRPr dirty="0"/>
          </a:p>
          <a:p>
            <a:pPr lvl="2" indent="-457200" algn="l" rtl="0">
              <a:lnSpc>
                <a:spcPct val="90000"/>
              </a:lnSpc>
              <a:spcBef>
                <a:spcPts val="500"/>
              </a:spcBef>
              <a:spcAft>
                <a:spcPts val="0"/>
              </a:spcAft>
              <a:buClr>
                <a:schemeClr val="dk1"/>
              </a:buClr>
              <a:buSzPts val="2600"/>
              <a:buFont typeface="Wingdings" panose="05000000000000000000" pitchFamily="2" charset="2"/>
              <a:buChar char="ü"/>
            </a:pPr>
            <a:r>
              <a:rPr lang="ru-RU" sz="2400" dirty="0">
                <a:latin typeface="Arial"/>
                <a:ea typeface="Arial"/>
                <a:cs typeface="Arial"/>
                <a:sym typeface="Arial"/>
              </a:rPr>
              <a:t>Циркулярные ожоги на грудной клетке могут вызвать затруднение дыхания.</a:t>
            </a:r>
            <a:endParaRPr sz="1800" dirty="0"/>
          </a:p>
          <a:p>
            <a:pPr lvl="2" indent="-457200" algn="l" rtl="0">
              <a:lnSpc>
                <a:spcPct val="90000"/>
              </a:lnSpc>
              <a:spcBef>
                <a:spcPts val="500"/>
              </a:spcBef>
              <a:spcAft>
                <a:spcPts val="0"/>
              </a:spcAft>
              <a:buClr>
                <a:schemeClr val="dk1"/>
              </a:buClr>
              <a:buSzPts val="2600"/>
              <a:buFont typeface="Wingdings" panose="05000000000000000000" pitchFamily="2" charset="2"/>
              <a:buChar char="ü"/>
            </a:pPr>
            <a:r>
              <a:rPr lang="ru-RU" sz="2400" dirty="0">
                <a:latin typeface="Arial"/>
                <a:ea typeface="Arial"/>
                <a:cs typeface="Arial"/>
                <a:sym typeface="Arial"/>
              </a:rPr>
              <a:t>Ожоги конечностей могут вызвать компартмент-синдром.</a:t>
            </a:r>
            <a:endParaRPr sz="1800" dirty="0"/>
          </a:p>
          <a:p>
            <a:pPr marL="0" lvl="0" indent="0" algn="l" rtl="0">
              <a:lnSpc>
                <a:spcPct val="90000"/>
              </a:lnSpc>
              <a:spcBef>
                <a:spcPts val="1000"/>
              </a:spcBef>
              <a:spcAft>
                <a:spcPts val="0"/>
              </a:spcAft>
              <a:buClr>
                <a:schemeClr val="dk1"/>
              </a:buClr>
              <a:buSzPts val="2600"/>
              <a:buNone/>
            </a:pPr>
            <a:r>
              <a:rPr lang="ru-RU" sz="2600" b="1" dirty="0"/>
              <a:t>Проверьте на ощупь:</a:t>
            </a:r>
            <a:endParaRPr dirty="0"/>
          </a:p>
          <a:p>
            <a:pPr marL="685800" lvl="1" indent="-228600" algn="l" rtl="0">
              <a:lnSpc>
                <a:spcPct val="90000"/>
              </a:lnSpc>
              <a:spcBef>
                <a:spcPts val="500"/>
              </a:spcBef>
              <a:spcAft>
                <a:spcPts val="0"/>
              </a:spcAft>
              <a:buClr>
                <a:schemeClr val="dk1"/>
              </a:buClr>
              <a:buSzPts val="2600"/>
              <a:buChar char="•"/>
            </a:pPr>
            <a:r>
              <a:rPr lang="ru-RU" sz="2600" dirty="0">
                <a:latin typeface="Arial"/>
                <a:ea typeface="Arial"/>
                <a:cs typeface="Arial"/>
                <a:sym typeface="Arial"/>
              </a:rPr>
              <a:t>Периферический пульс на всех конечностях </a:t>
            </a:r>
            <a:endParaRPr dirty="0"/>
          </a:p>
        </p:txBody>
      </p:sp>
      <p:pic>
        <p:nvPicPr>
          <p:cNvPr id="889" name="Google Shape;889;p63" descr="A picture containing text&#10;&#10;Description automatically generated"/>
          <p:cNvPicPr preferRelativeResize="0"/>
          <p:nvPr/>
        </p:nvPicPr>
        <p:blipFill rotWithShape="1">
          <a:blip r:embed="rId3">
            <a:alphaModFix/>
          </a:blip>
          <a:srcRect/>
          <a:stretch/>
        </p:blipFill>
        <p:spPr>
          <a:xfrm>
            <a:off x="8768117" y="1821030"/>
            <a:ext cx="2563731" cy="1795763"/>
          </a:xfrm>
          <a:prstGeom prst="rect">
            <a:avLst/>
          </a:prstGeom>
          <a:noFill/>
          <a:ln>
            <a:noFill/>
          </a:ln>
        </p:spPr>
      </p:pic>
      <p:sp>
        <p:nvSpPr>
          <p:cNvPr id="890" name="Google Shape;890;p63"/>
          <p:cNvSpPr txBox="1"/>
          <p:nvPr/>
        </p:nvSpPr>
        <p:spPr>
          <a:xfrm>
            <a:off x="9846188" y="361104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64"/>
          <p:cNvPicPr preferRelativeResize="0"/>
          <p:nvPr/>
        </p:nvPicPr>
        <p:blipFill rotWithShape="1">
          <a:blip r:embed="rId3">
            <a:alphaModFix/>
          </a:blip>
          <a:srcRect/>
          <a:stretch/>
        </p:blipFill>
        <p:spPr>
          <a:xfrm>
            <a:off x="7907831" y="2622104"/>
            <a:ext cx="3108294" cy="2175043"/>
          </a:xfrm>
          <a:prstGeom prst="rect">
            <a:avLst/>
          </a:prstGeom>
          <a:noFill/>
          <a:ln>
            <a:noFill/>
          </a:ln>
        </p:spPr>
      </p:pic>
      <p:sp>
        <p:nvSpPr>
          <p:cNvPr id="897" name="Google Shape;897;p64"/>
          <p:cNvSpPr txBox="1">
            <a:spLocks noGrp="1"/>
          </p:cNvSpPr>
          <p:nvPr>
            <p:ph type="title"/>
          </p:nvPr>
        </p:nvSpPr>
        <p:spPr>
          <a:xfrm>
            <a:off x="458144" y="12783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latin typeface="Arial"/>
                <a:ea typeface="Arial"/>
                <a:cs typeface="Arial"/>
                <a:sym typeface="Arial"/>
              </a:rPr>
              <a:t>Вторичное обследование: неврологический статус  </a:t>
            </a:r>
            <a:endParaRPr dirty="0"/>
          </a:p>
        </p:txBody>
      </p:sp>
      <p:sp>
        <p:nvSpPr>
          <p:cNvPr id="898" name="Google Shape;898;p64"/>
          <p:cNvSpPr txBox="1">
            <a:spLocks noGrp="1"/>
          </p:cNvSpPr>
          <p:nvPr>
            <p:ph type="body" idx="1"/>
          </p:nvPr>
        </p:nvSpPr>
        <p:spPr>
          <a:xfrm>
            <a:off x="415762" y="1715007"/>
            <a:ext cx="10926869" cy="491331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ru-RU" sz="2600" b="1" dirty="0">
                <a:latin typeface="Arial"/>
                <a:ea typeface="Arial"/>
                <a:cs typeface="Arial"/>
                <a:sym typeface="Arial"/>
              </a:rPr>
              <a:t>Проверьте</a:t>
            </a:r>
            <a:r>
              <a:rPr lang="ru-RU" sz="2600" dirty="0">
                <a:latin typeface="Arial"/>
                <a:ea typeface="Arial"/>
                <a:cs typeface="Arial"/>
                <a:sym typeface="Arial"/>
              </a:rPr>
              <a:t> </a:t>
            </a:r>
            <a:r>
              <a:rPr lang="ru-RU" sz="2600" b="1" dirty="0">
                <a:latin typeface="Arial"/>
                <a:ea typeface="Arial"/>
                <a:cs typeface="Arial"/>
                <a:sym typeface="Arial"/>
              </a:rPr>
              <a:t>:</a:t>
            </a:r>
            <a:r>
              <a:rPr lang="ru-RU" sz="2600" dirty="0">
                <a:latin typeface="Arial"/>
                <a:ea typeface="Arial"/>
                <a:cs typeface="Arial"/>
                <a:sym typeface="Arial"/>
              </a:rPr>
              <a:t> </a:t>
            </a:r>
            <a:endParaRPr dirty="0"/>
          </a:p>
          <a:p>
            <a:pPr marL="685800" lvl="1" indent="-228600" algn="l" rtl="0">
              <a:lnSpc>
                <a:spcPct val="90000"/>
              </a:lnSpc>
              <a:spcBef>
                <a:spcPts val="500"/>
              </a:spcBef>
              <a:spcAft>
                <a:spcPts val="0"/>
              </a:spcAft>
              <a:buClr>
                <a:schemeClr val="dk1"/>
              </a:buClr>
              <a:buSzPct val="100000"/>
              <a:buChar char="•"/>
            </a:pPr>
            <a:r>
              <a:rPr lang="ru-RU" sz="2600" dirty="0">
                <a:latin typeface="Arial"/>
                <a:ea typeface="Arial"/>
                <a:cs typeface="Arial"/>
                <a:sym typeface="Arial"/>
              </a:rPr>
              <a:t>Нарушение уровня сознания (AVPU или ШКГ)</a:t>
            </a:r>
            <a:endParaRPr dirty="0"/>
          </a:p>
          <a:p>
            <a:pPr marL="685800" lvl="1" indent="-228600" algn="l" rtl="0">
              <a:lnSpc>
                <a:spcPct val="90000"/>
              </a:lnSpc>
              <a:spcBef>
                <a:spcPts val="500"/>
              </a:spcBef>
              <a:spcAft>
                <a:spcPts val="0"/>
              </a:spcAft>
              <a:buClr>
                <a:schemeClr val="dk1"/>
              </a:buClr>
              <a:buSzPct val="100000"/>
              <a:buChar char="•"/>
            </a:pPr>
            <a:r>
              <a:rPr lang="ru-RU" sz="2600" dirty="0">
                <a:latin typeface="Arial"/>
                <a:ea typeface="Arial"/>
                <a:cs typeface="Arial"/>
                <a:sym typeface="Arial"/>
              </a:rPr>
              <a:t>Возбуждение или судороги / конвульсии (вероятность серьезной ЧМТ)</a:t>
            </a:r>
            <a:endParaRPr dirty="0"/>
          </a:p>
          <a:p>
            <a:pPr marL="685800" lvl="1" indent="-228600" algn="l" rtl="0">
              <a:lnSpc>
                <a:spcPct val="90000"/>
              </a:lnSpc>
              <a:spcBef>
                <a:spcPts val="500"/>
              </a:spcBef>
              <a:spcAft>
                <a:spcPts val="0"/>
              </a:spcAft>
              <a:buClr>
                <a:schemeClr val="dk1"/>
              </a:buClr>
              <a:buSzPct val="100000"/>
              <a:buChar char="•"/>
            </a:pPr>
            <a:r>
              <a:rPr lang="ru-RU" sz="2600" dirty="0">
                <a:latin typeface="Arial"/>
                <a:ea typeface="Arial"/>
                <a:cs typeface="Arial"/>
                <a:sym typeface="Arial"/>
              </a:rPr>
              <a:t>Подвижность и сила каждой конечности</a:t>
            </a:r>
            <a:endParaRPr dirty="0"/>
          </a:p>
          <a:p>
            <a:pPr marL="685800" lvl="1" indent="-228600" algn="l" rtl="0">
              <a:lnSpc>
                <a:spcPct val="90000"/>
              </a:lnSpc>
              <a:spcBef>
                <a:spcPts val="500"/>
              </a:spcBef>
              <a:spcAft>
                <a:spcPts val="0"/>
              </a:spcAft>
              <a:buClr>
                <a:schemeClr val="dk1"/>
              </a:buClr>
              <a:buSzPct val="100000"/>
              <a:buChar char="•"/>
            </a:pPr>
            <a:r>
              <a:rPr lang="ru-RU" sz="2600" dirty="0">
                <a:latin typeface="Arial"/>
                <a:ea typeface="Arial"/>
                <a:cs typeface="Arial"/>
                <a:sym typeface="Arial"/>
              </a:rPr>
              <a:t>Чувствительность на лице, груди, животе и конечностях.  </a:t>
            </a:r>
            <a:endParaRPr dirty="0"/>
          </a:p>
          <a:p>
            <a:pPr marL="685800" lvl="1" indent="-228600" algn="l" rtl="0">
              <a:lnSpc>
                <a:spcPct val="90000"/>
              </a:lnSpc>
              <a:spcBef>
                <a:spcPts val="500"/>
              </a:spcBef>
              <a:spcAft>
                <a:spcPts val="0"/>
              </a:spcAft>
              <a:buClr>
                <a:schemeClr val="dk1"/>
              </a:buClr>
              <a:buSzPct val="100000"/>
              <a:buChar char="•"/>
            </a:pPr>
            <a:r>
              <a:rPr lang="ru-RU" sz="2600" dirty="0">
                <a:latin typeface="Arial"/>
                <a:ea typeface="Arial"/>
                <a:cs typeface="Arial"/>
                <a:sym typeface="Arial"/>
              </a:rPr>
              <a:t>Приапизм (вероятность травмы позвоночника)</a:t>
            </a:r>
            <a:endParaRPr dirty="0"/>
          </a:p>
          <a:p>
            <a:pPr marL="685800" lvl="1" indent="-75882" algn="l" rtl="0">
              <a:lnSpc>
                <a:spcPct val="90000"/>
              </a:lnSpc>
              <a:spcBef>
                <a:spcPts val="500"/>
              </a:spcBef>
              <a:spcAft>
                <a:spcPts val="0"/>
              </a:spcAft>
              <a:buClr>
                <a:schemeClr val="dk1"/>
              </a:buClr>
              <a:buSzPct val="100000"/>
              <a:buNone/>
            </a:pPr>
            <a:endParaRPr sz="2600" dirty="0">
              <a:latin typeface="Arial"/>
              <a:ea typeface="Arial"/>
              <a:cs typeface="Arial"/>
              <a:sym typeface="Arial"/>
            </a:endParaRPr>
          </a:p>
          <a:p>
            <a:pPr marL="457200" lvl="1" indent="0" algn="l" rtl="0">
              <a:lnSpc>
                <a:spcPct val="90000"/>
              </a:lnSpc>
              <a:spcBef>
                <a:spcPts val="500"/>
              </a:spcBef>
              <a:spcAft>
                <a:spcPts val="0"/>
              </a:spcAft>
              <a:buClr>
                <a:schemeClr val="dk1"/>
              </a:buClr>
              <a:buSzPct val="100000"/>
              <a:buNone/>
            </a:pPr>
            <a:endParaRPr sz="2600" dirty="0">
              <a:latin typeface="Arial"/>
              <a:ea typeface="Arial"/>
              <a:cs typeface="Arial"/>
              <a:sym typeface="Arial"/>
            </a:endParaRPr>
          </a:p>
          <a:p>
            <a:pPr marL="457200" lvl="1" indent="0" algn="ctr" rtl="0">
              <a:lnSpc>
                <a:spcPct val="90000"/>
              </a:lnSpc>
              <a:spcBef>
                <a:spcPts val="500"/>
              </a:spcBef>
              <a:spcAft>
                <a:spcPts val="0"/>
              </a:spcAft>
              <a:buClr>
                <a:schemeClr val="dk1"/>
              </a:buClr>
              <a:buSzPct val="100000"/>
              <a:buNone/>
            </a:pPr>
            <a:endParaRPr sz="2600" dirty="0">
              <a:solidFill>
                <a:srgbClr val="1F3864"/>
              </a:solidFill>
              <a:latin typeface="Arial"/>
              <a:ea typeface="Arial"/>
              <a:cs typeface="Arial"/>
              <a:sym typeface="Arial"/>
            </a:endParaRPr>
          </a:p>
          <a:p>
            <a:pPr marL="457200" lvl="1" indent="0" algn="ctr" rtl="0">
              <a:lnSpc>
                <a:spcPct val="90000"/>
              </a:lnSpc>
              <a:spcBef>
                <a:spcPts val="500"/>
              </a:spcBef>
              <a:spcAft>
                <a:spcPts val="0"/>
              </a:spcAft>
              <a:buClr>
                <a:srgbClr val="1F3864"/>
              </a:buClr>
              <a:buSzPct val="100000"/>
              <a:buNone/>
            </a:pPr>
            <a:r>
              <a:rPr lang="ru-RU" sz="2600" dirty="0">
                <a:solidFill>
                  <a:srgbClr val="1F3864"/>
                </a:solidFill>
                <a:latin typeface="Arial"/>
                <a:ea typeface="Arial"/>
                <a:cs typeface="Arial"/>
                <a:sym typeface="Arial"/>
              </a:rPr>
              <a:t>При снижении подвижности и/или силы предполагайте травму позвоночника. </a:t>
            </a:r>
            <a:endParaRPr dirty="0"/>
          </a:p>
          <a:p>
            <a:pPr marL="457200" lvl="1" indent="0" algn="ctr" rtl="0">
              <a:lnSpc>
                <a:spcPct val="90000"/>
              </a:lnSpc>
              <a:spcBef>
                <a:spcPts val="500"/>
              </a:spcBef>
              <a:spcAft>
                <a:spcPts val="0"/>
              </a:spcAft>
              <a:buClr>
                <a:srgbClr val="1F3864"/>
              </a:buClr>
              <a:buSzPct val="100000"/>
              <a:buNone/>
            </a:pPr>
            <a:r>
              <a:rPr lang="ru-RU" sz="2600" dirty="0">
                <a:solidFill>
                  <a:srgbClr val="1F3864"/>
                </a:solidFill>
                <a:latin typeface="Arial"/>
                <a:ea typeface="Arial"/>
                <a:cs typeface="Arial"/>
                <a:sym typeface="Arial"/>
              </a:rPr>
              <a:t>При наличии неврологического дефицита определите, на каком уровне он начинается.</a:t>
            </a:r>
            <a:endParaRPr dirty="0"/>
          </a:p>
          <a:p>
            <a:pPr marL="457200" lvl="1" indent="0" algn="l" rtl="0">
              <a:lnSpc>
                <a:spcPct val="90000"/>
              </a:lnSpc>
              <a:spcBef>
                <a:spcPts val="500"/>
              </a:spcBef>
              <a:spcAft>
                <a:spcPts val="0"/>
              </a:spcAft>
              <a:buClr>
                <a:schemeClr val="dk1"/>
              </a:buClr>
              <a:buSzPct val="100000"/>
              <a:buNone/>
            </a:pPr>
            <a:endParaRPr sz="2600" dirty="0"/>
          </a:p>
          <a:p>
            <a:pPr marL="685800" lvl="1" indent="-75882" algn="l" rtl="0">
              <a:lnSpc>
                <a:spcPct val="90000"/>
              </a:lnSpc>
              <a:spcBef>
                <a:spcPts val="500"/>
              </a:spcBef>
              <a:spcAft>
                <a:spcPts val="0"/>
              </a:spcAft>
              <a:buClr>
                <a:schemeClr val="dk1"/>
              </a:buClr>
              <a:buSzPct val="100000"/>
              <a:buNone/>
            </a:pPr>
            <a:endParaRPr sz="2600" dirty="0"/>
          </a:p>
          <a:p>
            <a:pPr marL="685800" lvl="1" indent="-75882" algn="l" rtl="0">
              <a:lnSpc>
                <a:spcPct val="90000"/>
              </a:lnSpc>
              <a:spcBef>
                <a:spcPts val="500"/>
              </a:spcBef>
              <a:spcAft>
                <a:spcPts val="0"/>
              </a:spcAft>
              <a:buClr>
                <a:schemeClr val="dk1"/>
              </a:buClr>
              <a:buSzPct val="100000"/>
              <a:buNone/>
            </a:pPr>
            <a:endParaRPr sz="2600" dirty="0"/>
          </a:p>
        </p:txBody>
      </p:sp>
      <p:sp>
        <p:nvSpPr>
          <p:cNvPr id="899" name="Google Shape;899;p64"/>
          <p:cNvSpPr txBox="1"/>
          <p:nvPr/>
        </p:nvSpPr>
        <p:spPr>
          <a:xfrm>
            <a:off x="9579146" y="479714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65"/>
          <p:cNvSpPr txBox="1">
            <a:spLocks noGrp="1"/>
          </p:cNvSpPr>
          <p:nvPr>
            <p:ph type="title"/>
          </p:nvPr>
        </p:nvSpPr>
        <p:spPr>
          <a:xfrm>
            <a:off x="305225" y="24147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Вопрос из рабочей тетради № 4</a:t>
            </a:r>
            <a:endParaRPr dirty="0"/>
          </a:p>
        </p:txBody>
      </p:sp>
      <p:sp>
        <p:nvSpPr>
          <p:cNvPr id="906" name="Google Shape;906;p65"/>
          <p:cNvSpPr txBox="1">
            <a:spLocks noGrp="1"/>
          </p:cNvSpPr>
          <p:nvPr>
            <p:ph type="body" idx="1"/>
          </p:nvPr>
        </p:nvSpPr>
        <p:spPr>
          <a:xfrm>
            <a:off x="395024" y="1264910"/>
            <a:ext cx="9159240" cy="48222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a:t>Используя приведенный выше раздел рабочей тетради, перечислите один из способов ОЦЕНКИ следующих систем </a:t>
            </a:r>
            <a:endParaRPr/>
          </a:p>
          <a:p>
            <a:pPr marL="0" lvl="0" indent="0" algn="l" rtl="0">
              <a:lnSpc>
                <a:spcPct val="90000"/>
              </a:lnSpc>
              <a:spcBef>
                <a:spcPts val="1000"/>
              </a:spcBef>
              <a:spcAft>
                <a:spcPts val="0"/>
              </a:spcAft>
              <a:buClr>
                <a:schemeClr val="dk1"/>
              </a:buClr>
              <a:buSzPts val="2400"/>
              <a:buNone/>
            </a:pPr>
            <a:endParaRPr sz="2400"/>
          </a:p>
        </p:txBody>
      </p:sp>
      <p:pic>
        <p:nvPicPr>
          <p:cNvPr id="907" name="Google Shape;907;p65"/>
          <p:cNvPicPr preferRelativeResize="0"/>
          <p:nvPr/>
        </p:nvPicPr>
        <p:blipFill rotWithShape="1">
          <a:blip r:embed="rId3">
            <a:alphaModFix/>
          </a:blip>
          <a:srcRect/>
          <a:stretch/>
        </p:blipFill>
        <p:spPr>
          <a:xfrm>
            <a:off x="9735399" y="365124"/>
            <a:ext cx="2170852" cy="1696758"/>
          </a:xfrm>
          <a:prstGeom prst="rect">
            <a:avLst/>
          </a:prstGeom>
          <a:noFill/>
          <a:ln>
            <a:noFill/>
          </a:ln>
        </p:spPr>
      </p:pic>
      <p:graphicFrame>
        <p:nvGraphicFramePr>
          <p:cNvPr id="908" name="Google Shape;908;p65"/>
          <p:cNvGraphicFramePr/>
          <p:nvPr>
            <p:extLst>
              <p:ext uri="{D42A27DB-BD31-4B8C-83A1-F6EECF244321}">
                <p14:modId xmlns:p14="http://schemas.microsoft.com/office/powerpoint/2010/main" val="3541293881"/>
              </p:ext>
            </p:extLst>
          </p:nvPr>
        </p:nvGraphicFramePr>
        <p:xfrm>
          <a:off x="395024" y="2185529"/>
          <a:ext cx="11057500" cy="4121050"/>
        </p:xfrm>
        <a:graphic>
          <a:graphicData uri="http://schemas.openxmlformats.org/drawingml/2006/table">
            <a:tbl>
              <a:tblPr firstRow="1" bandRow="1">
                <a:noFill/>
                <a:tableStyleId>{AED96155-EAA6-40DB-ADCB-F1211CBE9A47}</a:tableStyleId>
              </a:tblPr>
              <a:tblGrid>
                <a:gridCol w="2764375">
                  <a:extLst>
                    <a:ext uri="{9D8B030D-6E8A-4147-A177-3AD203B41FA5}">
                      <a16:colId xmlns:a16="http://schemas.microsoft.com/office/drawing/2014/main" val="20000"/>
                    </a:ext>
                  </a:extLst>
                </a:gridCol>
                <a:gridCol w="2764375">
                  <a:extLst>
                    <a:ext uri="{9D8B030D-6E8A-4147-A177-3AD203B41FA5}">
                      <a16:colId xmlns:a16="http://schemas.microsoft.com/office/drawing/2014/main" val="20001"/>
                    </a:ext>
                  </a:extLst>
                </a:gridCol>
                <a:gridCol w="2764375">
                  <a:extLst>
                    <a:ext uri="{9D8B030D-6E8A-4147-A177-3AD203B41FA5}">
                      <a16:colId xmlns:a16="http://schemas.microsoft.com/office/drawing/2014/main" val="20002"/>
                    </a:ext>
                  </a:extLst>
                </a:gridCol>
                <a:gridCol w="2764375">
                  <a:extLst>
                    <a:ext uri="{9D8B030D-6E8A-4147-A177-3AD203B41FA5}">
                      <a16:colId xmlns:a16="http://schemas.microsoft.com/office/drawing/2014/main" val="20003"/>
                    </a:ext>
                  </a:extLst>
                </a:gridCol>
              </a:tblGrid>
              <a:tr h="432600">
                <a:tc>
                  <a:txBody>
                    <a:bodyPr/>
                    <a:lstStyle/>
                    <a:p>
                      <a:pPr marL="0" marR="0" lvl="0" indent="0" algn="l" rtl="0">
                        <a:spcBef>
                          <a:spcPts val="0"/>
                        </a:spcBef>
                        <a:spcAft>
                          <a:spcPts val="0"/>
                        </a:spcAft>
                        <a:buNone/>
                      </a:pPr>
                      <a:endParaRPr sz="2400" b="1">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b="1" dirty="0">
                          <a:latin typeface="Arial"/>
                          <a:ea typeface="Arial"/>
                          <a:cs typeface="Arial"/>
                          <a:sym typeface="Arial"/>
                        </a:rPr>
                        <a:t>Слушайте</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b="1" dirty="0">
                          <a:latin typeface="Arial"/>
                          <a:ea typeface="Arial"/>
                          <a:cs typeface="Arial"/>
                          <a:sym typeface="Arial"/>
                        </a:rPr>
                        <a:t>Ищите</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b="1" dirty="0">
                          <a:latin typeface="Arial"/>
                          <a:ea typeface="Arial"/>
                          <a:cs typeface="Arial"/>
                          <a:sym typeface="Arial"/>
                        </a:rPr>
                        <a:t>Проверьте на ощупь</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54675">
                <a:tc>
                  <a:txBody>
                    <a:bodyPr/>
                    <a:lstStyle/>
                    <a:p>
                      <a:pPr marL="0" marR="0" lvl="0" indent="0" algn="l" rtl="0">
                        <a:spcBef>
                          <a:spcPts val="0"/>
                        </a:spcBef>
                        <a:spcAft>
                          <a:spcPts val="0"/>
                        </a:spcAft>
                        <a:buNone/>
                      </a:pPr>
                      <a:r>
                        <a:rPr lang="ru-RU" sz="2400" b="1" dirty="0">
                          <a:latin typeface="Arial"/>
                          <a:ea typeface="Arial"/>
                          <a:cs typeface="Arial"/>
                          <a:sym typeface="Arial"/>
                        </a:rPr>
                        <a:t>Голова / глаза / уши / нос / горло</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54675">
                <a:tc>
                  <a:txBody>
                    <a:bodyPr/>
                    <a:lstStyle/>
                    <a:p>
                      <a:pPr marL="0" marR="0" lvl="0" indent="0" algn="l" rtl="0">
                        <a:spcBef>
                          <a:spcPts val="0"/>
                        </a:spcBef>
                        <a:spcAft>
                          <a:spcPts val="0"/>
                        </a:spcAft>
                        <a:buNone/>
                      </a:pPr>
                      <a:r>
                        <a:rPr lang="ru-RU" sz="2400" b="1" dirty="0">
                          <a:latin typeface="Arial"/>
                          <a:ea typeface="Arial"/>
                          <a:cs typeface="Arial"/>
                          <a:sym typeface="Arial"/>
                        </a:rPr>
                        <a:t>Грудная клетка</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54675">
                <a:tc>
                  <a:txBody>
                    <a:bodyPr/>
                    <a:lstStyle/>
                    <a:p>
                      <a:pPr marL="0" marR="0" lvl="0" indent="0" algn="l" rtl="0">
                        <a:spcBef>
                          <a:spcPts val="0"/>
                        </a:spcBef>
                        <a:spcAft>
                          <a:spcPts val="0"/>
                        </a:spcAft>
                        <a:buNone/>
                      </a:pPr>
                      <a:r>
                        <a:rPr lang="ru-RU" sz="2400" b="1" dirty="0">
                          <a:latin typeface="Arial"/>
                          <a:ea typeface="Arial"/>
                          <a:cs typeface="Arial"/>
                          <a:sym typeface="Arial"/>
                        </a:rPr>
                        <a:t>Органы таза и мочеполовая система</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09" name="Google Shape;909;p65"/>
          <p:cNvSpPr/>
          <p:nvPr/>
        </p:nvSpPr>
        <p:spPr>
          <a:xfrm>
            <a:off x="3168976" y="4758065"/>
            <a:ext cx="2754782" cy="1048707"/>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66"/>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915" name="Google Shape;915;p66"/>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Травма </a:t>
            </a:r>
            <a:endParaRPr/>
          </a:p>
        </p:txBody>
      </p:sp>
      <p:sp>
        <p:nvSpPr>
          <p:cNvPr id="916" name="Google Shape;916;p66"/>
          <p:cNvSpPr txBox="1"/>
          <p:nvPr/>
        </p:nvSpPr>
        <p:spPr>
          <a:xfrm>
            <a:off x="-236957" y="3428512"/>
            <a:ext cx="12105453" cy="954067"/>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3: Важные состояния, которые следует распознавать и лечить на основе данных анамнеза и вторичного обследования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67"/>
          <p:cNvSpPr txBox="1">
            <a:spLocks noGrp="1"/>
          </p:cNvSpPr>
          <p:nvPr>
            <p:ph type="title"/>
          </p:nvPr>
        </p:nvSpPr>
        <p:spPr>
          <a:xfrm>
            <a:off x="64588" y="-200478"/>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Черепно-мозговая травма</a:t>
            </a:r>
            <a:endParaRPr/>
          </a:p>
        </p:txBody>
      </p:sp>
      <p:graphicFrame>
        <p:nvGraphicFramePr>
          <p:cNvPr id="923" name="Google Shape;923;p67"/>
          <p:cNvGraphicFramePr/>
          <p:nvPr>
            <p:extLst>
              <p:ext uri="{D42A27DB-BD31-4B8C-83A1-F6EECF244321}">
                <p14:modId xmlns:p14="http://schemas.microsoft.com/office/powerpoint/2010/main" val="1537011778"/>
              </p:ext>
            </p:extLst>
          </p:nvPr>
        </p:nvGraphicFramePr>
        <p:xfrm>
          <a:off x="135923" y="822960"/>
          <a:ext cx="11877401" cy="4937780"/>
        </p:xfrm>
        <a:graphic>
          <a:graphicData uri="http://schemas.openxmlformats.org/drawingml/2006/table">
            <a:tbl>
              <a:tblPr firstRow="1" bandRow="1">
                <a:noFill/>
                <a:tableStyleId>{AED96155-EAA6-40DB-ADCB-F1211CBE9A47}</a:tableStyleId>
              </a:tblPr>
              <a:tblGrid>
                <a:gridCol w="5517952">
                  <a:extLst>
                    <a:ext uri="{9D8B030D-6E8A-4147-A177-3AD203B41FA5}">
                      <a16:colId xmlns:a16="http://schemas.microsoft.com/office/drawing/2014/main" val="20000"/>
                    </a:ext>
                  </a:extLst>
                </a:gridCol>
                <a:gridCol w="6359449">
                  <a:extLst>
                    <a:ext uri="{9D8B030D-6E8A-4147-A177-3AD203B41FA5}">
                      <a16:colId xmlns:a16="http://schemas.microsoft.com/office/drawing/2014/main" val="20001"/>
                    </a:ext>
                  </a:extLst>
                </a:gridCol>
              </a:tblGrid>
              <a:tr h="453550">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44900">
                <a:tc>
                  <a:txBody>
                    <a:bodyPr/>
                    <a:lstStyle/>
                    <a:p>
                      <a:pPr marL="342900" marR="0" lvl="0" indent="-342900" algn="l" rtl="0">
                        <a:spcBef>
                          <a:spcPts val="0"/>
                        </a:spcBef>
                        <a:spcAft>
                          <a:spcPts val="0"/>
                        </a:spcAft>
                        <a:buClr>
                          <a:schemeClr val="dk1"/>
                        </a:buClr>
                        <a:buSzPts val="1800"/>
                        <a:buFont typeface="Arial"/>
                        <a:buChar char="•"/>
                      </a:pPr>
                      <a:r>
                        <a:rPr lang="ru-RU" sz="1800" dirty="0">
                          <a:latin typeface="Arial"/>
                          <a:ea typeface="Arial"/>
                          <a:cs typeface="Arial"/>
                          <a:sym typeface="Arial"/>
                        </a:rPr>
                        <a:t>Головная  боль</a:t>
                      </a:r>
                      <a:endParaRPr dirty="0"/>
                    </a:p>
                    <a:p>
                      <a:pPr marL="342900" marR="0" lvl="0" indent="-342900" algn="l" rtl="0">
                        <a:spcBef>
                          <a:spcPts val="0"/>
                        </a:spcBef>
                        <a:spcAft>
                          <a:spcPts val="0"/>
                        </a:spcAft>
                        <a:buClr>
                          <a:schemeClr val="dk1"/>
                        </a:buClr>
                        <a:buSzPts val="1800"/>
                        <a:buFont typeface="Arial"/>
                        <a:buChar char="•"/>
                      </a:pPr>
                      <a:r>
                        <a:rPr lang="ru-RU" sz="1800" dirty="0">
                          <a:latin typeface="Arial"/>
                          <a:ea typeface="Arial"/>
                          <a:cs typeface="Arial"/>
                          <a:sym typeface="Arial"/>
                        </a:rPr>
                        <a:t>Изменение психического состояния</a:t>
                      </a:r>
                      <a:endParaRPr dirty="0"/>
                    </a:p>
                    <a:p>
                      <a:pPr marL="342900" marR="0" lvl="0" indent="-342900" algn="l" rtl="0">
                        <a:spcBef>
                          <a:spcPts val="0"/>
                        </a:spcBef>
                        <a:spcAft>
                          <a:spcPts val="0"/>
                        </a:spcAft>
                        <a:buClr>
                          <a:schemeClr val="dk1"/>
                        </a:buClr>
                        <a:buSzPts val="1800"/>
                        <a:buFont typeface="Arial"/>
                        <a:buChar char="•"/>
                      </a:pPr>
                      <a:r>
                        <a:rPr lang="ru-RU" sz="1800" dirty="0">
                          <a:latin typeface="Arial"/>
                          <a:ea typeface="Arial"/>
                          <a:cs typeface="Arial"/>
                          <a:sym typeface="Arial"/>
                        </a:rPr>
                        <a:t>Аномальные зрачки</a:t>
                      </a:r>
                      <a:endParaRPr dirty="0"/>
                    </a:p>
                    <a:p>
                      <a:pPr marL="342900" marR="0" lvl="0" indent="-342900" algn="l" rtl="0">
                        <a:spcBef>
                          <a:spcPts val="0"/>
                        </a:spcBef>
                        <a:spcAft>
                          <a:spcPts val="0"/>
                        </a:spcAft>
                        <a:buClr>
                          <a:schemeClr val="dk1"/>
                        </a:buClr>
                        <a:buSzPts val="1800"/>
                        <a:buFont typeface="Arial"/>
                        <a:buChar char="•"/>
                      </a:pPr>
                      <a:r>
                        <a:rPr lang="ru-RU" sz="1800" dirty="0">
                          <a:latin typeface="Arial"/>
                          <a:ea typeface="Arial"/>
                          <a:cs typeface="Arial"/>
                          <a:sym typeface="Arial"/>
                        </a:rPr>
                        <a:t>Скальпированные раны и/или перелом костей черепа</a:t>
                      </a:r>
                      <a:endParaRPr dirty="0"/>
                    </a:p>
                    <a:p>
                      <a:pPr marL="342900" marR="0" lvl="0" indent="-342900" algn="l" rtl="0">
                        <a:spcBef>
                          <a:spcPts val="0"/>
                        </a:spcBef>
                        <a:spcAft>
                          <a:spcPts val="0"/>
                        </a:spcAft>
                        <a:buClr>
                          <a:schemeClr val="dk1"/>
                        </a:buClr>
                        <a:buSzPts val="1800"/>
                        <a:buFont typeface="Arial"/>
                        <a:buChar char="•"/>
                      </a:pPr>
                      <a:r>
                        <a:rPr lang="ru-RU" sz="1800" dirty="0">
                          <a:latin typeface="Arial"/>
                          <a:ea typeface="Arial"/>
                          <a:cs typeface="Arial"/>
                          <a:sym typeface="Arial"/>
                        </a:rPr>
                        <a:t>Кровоподтёки вокруг глаз или за ушами</a:t>
                      </a:r>
                      <a:endParaRPr dirty="0"/>
                    </a:p>
                    <a:p>
                      <a:pPr marL="342900" marR="0" lvl="0" indent="-342900" algn="l" rtl="0">
                        <a:spcBef>
                          <a:spcPts val="0"/>
                        </a:spcBef>
                        <a:spcAft>
                          <a:spcPts val="0"/>
                        </a:spcAft>
                        <a:buClr>
                          <a:schemeClr val="dk1"/>
                        </a:buClr>
                        <a:buSzPts val="1800"/>
                        <a:buFont typeface="Arial"/>
                        <a:buChar char="•"/>
                      </a:pPr>
                      <a:r>
                        <a:rPr lang="ru-RU" sz="1800" dirty="0">
                          <a:latin typeface="Arial"/>
                          <a:ea typeface="Arial"/>
                          <a:cs typeface="Arial"/>
                          <a:sym typeface="Arial"/>
                        </a:rPr>
                        <a:t>Кровь или прозрачная жидкость из носа или ушей</a:t>
                      </a:r>
                      <a:endParaRPr dirty="0"/>
                    </a:p>
                    <a:p>
                      <a:pPr marL="342900" marR="0" lvl="0" indent="-342900" algn="l" rtl="0">
                        <a:spcBef>
                          <a:spcPts val="0"/>
                        </a:spcBef>
                        <a:spcAft>
                          <a:spcPts val="0"/>
                        </a:spcAft>
                        <a:buClr>
                          <a:schemeClr val="dk1"/>
                        </a:buClr>
                        <a:buSzPts val="1800"/>
                        <a:buFont typeface="Arial"/>
                        <a:buChar char="•"/>
                      </a:pPr>
                      <a:r>
                        <a:rPr lang="ru-RU" sz="1800" dirty="0">
                          <a:latin typeface="Arial"/>
                          <a:ea typeface="Arial"/>
                          <a:cs typeface="Arial"/>
                          <a:sym typeface="Arial"/>
                        </a:rPr>
                        <a:t>Слабость в одной стороне тела</a:t>
                      </a:r>
                      <a:endParaRPr dirty="0"/>
                    </a:p>
                    <a:p>
                      <a:pPr marL="342900" marR="0" lvl="0" indent="-342900" algn="l" rtl="0">
                        <a:spcBef>
                          <a:spcPts val="0"/>
                        </a:spcBef>
                        <a:spcAft>
                          <a:spcPts val="0"/>
                        </a:spcAft>
                        <a:buClr>
                          <a:schemeClr val="dk1"/>
                        </a:buClr>
                        <a:buSzPts val="1800"/>
                        <a:buFont typeface="Arial"/>
                        <a:buChar char="•"/>
                      </a:pPr>
                      <a:r>
                        <a:rPr lang="ru-RU" sz="1800" dirty="0">
                          <a:latin typeface="Arial"/>
                          <a:ea typeface="Arial"/>
                          <a:cs typeface="Arial"/>
                          <a:sym typeface="Arial"/>
                        </a:rPr>
                        <a:t>Судороги</a:t>
                      </a:r>
                      <a:endParaRPr dirty="0"/>
                    </a:p>
                    <a:p>
                      <a:pPr marL="342900" marR="0" lvl="0" indent="-342900" algn="l" rtl="0">
                        <a:spcBef>
                          <a:spcPts val="0"/>
                        </a:spcBef>
                        <a:spcAft>
                          <a:spcPts val="0"/>
                        </a:spcAft>
                        <a:buClr>
                          <a:schemeClr val="dk1"/>
                        </a:buClr>
                        <a:buSzPts val="1800"/>
                        <a:buFont typeface="Arial"/>
                        <a:buChar char="•"/>
                      </a:pPr>
                      <a:r>
                        <a:rPr lang="ru-RU" sz="1800" dirty="0">
                          <a:latin typeface="Arial"/>
                          <a:ea typeface="Arial"/>
                          <a:cs typeface="Arial"/>
                          <a:sym typeface="Arial"/>
                        </a:rPr>
                        <a:t>Изменения зрения</a:t>
                      </a:r>
                      <a:endParaRPr dirty="0"/>
                    </a:p>
                    <a:p>
                      <a:pPr marL="342900" marR="0" lvl="0" indent="-342900" algn="l" rtl="0">
                        <a:spcBef>
                          <a:spcPts val="0"/>
                        </a:spcBef>
                        <a:spcAft>
                          <a:spcPts val="0"/>
                        </a:spcAft>
                        <a:buClr>
                          <a:schemeClr val="dk1"/>
                        </a:buClr>
                        <a:buSzPts val="1800"/>
                        <a:buFont typeface="Arial"/>
                        <a:buChar char="•"/>
                      </a:pPr>
                      <a:r>
                        <a:rPr lang="ru-RU" sz="1800" dirty="0">
                          <a:latin typeface="Arial"/>
                          <a:ea typeface="Arial"/>
                          <a:cs typeface="Arial"/>
                          <a:sym typeface="Arial"/>
                        </a:rPr>
                        <a:t>Потеря памяти</a:t>
                      </a:r>
                      <a:endParaRPr dirty="0"/>
                    </a:p>
                    <a:p>
                      <a:pPr marL="342900" marR="0" lvl="0" indent="-342900" algn="l" rtl="0">
                        <a:spcBef>
                          <a:spcPts val="0"/>
                        </a:spcBef>
                        <a:spcAft>
                          <a:spcPts val="0"/>
                        </a:spcAft>
                        <a:buClr>
                          <a:schemeClr val="dk1"/>
                        </a:buClr>
                        <a:buSzPts val="1800"/>
                        <a:buFont typeface="Arial"/>
                        <a:buChar char="•"/>
                      </a:pPr>
                      <a:r>
                        <a:rPr lang="ru-RU" sz="1800" dirty="0">
                          <a:latin typeface="Arial"/>
                          <a:ea typeface="Arial"/>
                          <a:cs typeface="Arial"/>
                          <a:sym typeface="Arial"/>
                        </a:rPr>
                        <a:t>Рвота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marR="0" lvl="0" indent="-457200" algn="l" rtl="0">
                        <a:spcBef>
                          <a:spcPts val="0"/>
                        </a:spcBef>
                        <a:spcAft>
                          <a:spcPts val="0"/>
                        </a:spcAft>
                        <a:buClr>
                          <a:schemeClr val="dk1"/>
                        </a:buClr>
                        <a:buSzPts val="1800"/>
                        <a:buFont typeface="Arial"/>
                        <a:buChar char="•"/>
                      </a:pPr>
                      <a:r>
                        <a:rPr lang="ru-RU" sz="1800" dirty="0">
                          <a:solidFill>
                            <a:schemeClr val="dk1"/>
                          </a:solidFill>
                          <a:latin typeface="Arial"/>
                          <a:ea typeface="Arial"/>
                          <a:cs typeface="Arial"/>
                          <a:sym typeface="Arial"/>
                        </a:rPr>
                        <a:t>ПРОВЕРЯЙТЕ уровень сознания с помощью ШКГ.</a:t>
                      </a:r>
                      <a:endParaRPr dirty="0"/>
                    </a:p>
                    <a:p>
                      <a:pPr marL="457200" marR="0" lvl="0" indent="-457200" algn="l" rtl="0">
                        <a:spcBef>
                          <a:spcPts val="0"/>
                        </a:spcBef>
                        <a:spcAft>
                          <a:spcPts val="0"/>
                        </a:spcAft>
                        <a:buClr>
                          <a:schemeClr val="dk1"/>
                        </a:buClr>
                        <a:buSzPts val="1800"/>
                        <a:buFont typeface="Arial"/>
                        <a:buChar char="•"/>
                      </a:pPr>
                      <a:r>
                        <a:rPr lang="ru-RU" sz="1800" dirty="0">
                          <a:solidFill>
                            <a:schemeClr val="dk1"/>
                          </a:solidFill>
                          <a:latin typeface="Arial"/>
                          <a:ea typeface="Arial"/>
                          <a:cs typeface="Arial"/>
                          <a:sym typeface="Arial"/>
                        </a:rPr>
                        <a:t>ИММОБИЛИЗАЦИЯ ПОЗВОНОЧНИКА. Любой пациент со значительной ЧМТ подвержен риску травм позвоночника.</a:t>
                      </a:r>
                      <a:endParaRPr dirty="0"/>
                    </a:p>
                    <a:p>
                      <a:pPr marL="457200" marR="0" lvl="0" indent="-457200" algn="l" rtl="0">
                        <a:spcBef>
                          <a:spcPts val="0"/>
                        </a:spcBef>
                        <a:spcAft>
                          <a:spcPts val="0"/>
                        </a:spcAft>
                        <a:buClr>
                          <a:schemeClr val="dk1"/>
                        </a:buClr>
                        <a:buSzPts val="1800"/>
                        <a:buFont typeface="Arial"/>
                        <a:buChar char="•"/>
                      </a:pPr>
                      <a:r>
                        <a:rPr lang="ru-RU" sz="1800" dirty="0">
                          <a:solidFill>
                            <a:schemeClr val="dk1"/>
                          </a:solidFill>
                          <a:latin typeface="Arial"/>
                          <a:ea typeface="Arial"/>
                          <a:cs typeface="Arial"/>
                          <a:sym typeface="Arial"/>
                        </a:rPr>
                        <a:t>СЛЕДИТЕ за возникновением рвоты и возможной аспирацией.</a:t>
                      </a:r>
                      <a:endParaRPr dirty="0"/>
                    </a:p>
                    <a:p>
                      <a:pPr marL="457200" marR="0" lvl="0" indent="-457200" algn="l" rtl="0">
                        <a:spcBef>
                          <a:spcPts val="0"/>
                        </a:spcBef>
                        <a:spcAft>
                          <a:spcPts val="0"/>
                        </a:spcAft>
                        <a:buClr>
                          <a:schemeClr val="dk1"/>
                        </a:buClr>
                        <a:buSzPts val="1800"/>
                        <a:buFont typeface="Arial"/>
                        <a:buChar char="•"/>
                      </a:pPr>
                      <a:r>
                        <a:rPr lang="ru-RU" sz="1800" dirty="0">
                          <a:solidFill>
                            <a:schemeClr val="dk1"/>
                          </a:solidFill>
                          <a:latin typeface="Arial"/>
                          <a:ea typeface="Arial"/>
                          <a:cs typeface="Arial"/>
                          <a:sym typeface="Arial"/>
                        </a:rPr>
                        <a:t>Приподнимите изголовье койки.</a:t>
                      </a:r>
                      <a:endParaRPr dirty="0"/>
                    </a:p>
                    <a:p>
                      <a:pPr marL="457200" marR="0" lvl="0" indent="-457200" algn="l" rtl="0">
                        <a:spcBef>
                          <a:spcPts val="0"/>
                        </a:spcBef>
                        <a:spcAft>
                          <a:spcPts val="0"/>
                        </a:spcAft>
                        <a:buClr>
                          <a:schemeClr val="dk1"/>
                        </a:buClr>
                        <a:buSzPts val="1800"/>
                        <a:buFont typeface="Arial"/>
                        <a:buChar char="•"/>
                      </a:pPr>
                      <a:r>
                        <a:rPr lang="ru-RU" sz="1800" dirty="0">
                          <a:solidFill>
                            <a:schemeClr val="dk1"/>
                          </a:solidFill>
                          <a:latin typeface="Arial"/>
                          <a:ea typeface="Arial"/>
                          <a:cs typeface="Arial"/>
                          <a:sym typeface="Arial"/>
                        </a:rPr>
                        <a:t>При подозрении на открытый перелом костей черепа -  дайте пациенту АНТИБИОТИКИ</a:t>
                      </a:r>
                      <a:endParaRPr dirty="0"/>
                    </a:p>
                    <a:p>
                      <a:pPr marL="457200" marR="0" lvl="0" indent="-457200" algn="l" rtl="0">
                        <a:spcBef>
                          <a:spcPts val="0"/>
                        </a:spcBef>
                        <a:spcAft>
                          <a:spcPts val="0"/>
                        </a:spcAft>
                        <a:buClr>
                          <a:schemeClr val="dk1"/>
                        </a:buClr>
                        <a:buSzPts val="1800"/>
                        <a:buFont typeface="Arial"/>
                        <a:buChar char="•"/>
                      </a:pPr>
                      <a:r>
                        <a:rPr lang="ru-RU" sz="1800" dirty="0">
                          <a:solidFill>
                            <a:schemeClr val="dk1"/>
                          </a:solidFill>
                          <a:latin typeface="Arial"/>
                          <a:ea typeface="Arial"/>
                          <a:cs typeface="Arial"/>
                          <a:sym typeface="Arial"/>
                        </a:rPr>
                        <a:t>Проверьте уровень глюкозы. Дайте ГЛЮКОЗУ, если уровень ниже 3,5 ммоль/л или нет возможности его измерить.</a:t>
                      </a:r>
                      <a:endParaRPr dirty="0"/>
                    </a:p>
                    <a:p>
                      <a:pPr marL="457200" marR="0" lvl="0" indent="-457200" algn="l" rtl="0">
                        <a:spcBef>
                          <a:spcPts val="0"/>
                        </a:spcBef>
                        <a:spcAft>
                          <a:spcPts val="0"/>
                        </a:spcAft>
                        <a:buClr>
                          <a:schemeClr val="dk1"/>
                        </a:buClr>
                        <a:buSzPts val="1800"/>
                        <a:buFont typeface="Arial"/>
                        <a:buChar char="•"/>
                      </a:pPr>
                      <a:r>
                        <a:rPr lang="ru-RU" sz="1800" dirty="0">
                          <a:solidFill>
                            <a:schemeClr val="dk1"/>
                          </a:solidFill>
                          <a:latin typeface="Arial"/>
                          <a:ea typeface="Arial"/>
                          <a:cs typeface="Arial"/>
                          <a:sym typeface="Arial"/>
                        </a:rPr>
                        <a:t>По возможности, любому пациенту оценкой по ШКГ менее 9 баллов необходимо провести компьютерную томографию в течение двух часов после травмы.</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24" name="Google Shape;924;p67"/>
          <p:cNvSpPr/>
          <p:nvPr/>
        </p:nvSpPr>
        <p:spPr>
          <a:xfrm>
            <a:off x="83063" y="5861136"/>
            <a:ext cx="10868822" cy="823222"/>
          </a:xfrm>
          <a:prstGeom prst="rect">
            <a:avLst/>
          </a:prstGeom>
          <a:noFill/>
          <a:ln>
            <a:noFill/>
          </a:ln>
        </p:spPr>
        <p:txBody>
          <a:bodyPr spcFirstLastPara="1" wrap="square" lIns="91425" tIns="45700" rIns="91425" bIns="45700" anchor="t" anchorCtr="0">
            <a:spAutoFit/>
          </a:bodyPr>
          <a:lstStyle/>
          <a:p>
            <a:pPr marL="152400" marR="0" lvl="0" indent="0" algn="ctr" rtl="0">
              <a:spcBef>
                <a:spcPts val="0"/>
              </a:spcBef>
              <a:spcAft>
                <a:spcPts val="0"/>
              </a:spcAft>
              <a:buNone/>
            </a:pPr>
            <a:r>
              <a:rPr lang="ru-RU" sz="2400" dirty="0">
                <a:solidFill>
                  <a:schemeClr val="accent2"/>
                </a:solidFill>
                <a:latin typeface="Arial"/>
                <a:ea typeface="Arial"/>
                <a:cs typeface="Arial"/>
                <a:sym typeface="Arial"/>
              </a:rPr>
              <a:t>Поскольку мозг заключен в жесткие стенки черепа, любой отек или кровотечение, вызванные ЧМТ, могут представлять угрозу для жизни!</a:t>
            </a:r>
            <a:endParaRPr dirty="0"/>
          </a:p>
        </p:txBody>
      </p:sp>
      <p:pic>
        <p:nvPicPr>
          <p:cNvPr id="925" name="Google Shape;925;p67" descr="Logo&#10;&#10;Description automatically generated"/>
          <p:cNvPicPr preferRelativeResize="0"/>
          <p:nvPr/>
        </p:nvPicPr>
        <p:blipFill rotWithShape="1">
          <a:blip r:embed="rId3">
            <a:alphaModFix/>
          </a:blip>
          <a:srcRect/>
          <a:stretch/>
        </p:blipFill>
        <p:spPr>
          <a:xfrm>
            <a:off x="3085363" y="4063991"/>
            <a:ext cx="2432111" cy="1696729"/>
          </a:xfrm>
          <a:prstGeom prst="rect">
            <a:avLst/>
          </a:prstGeom>
          <a:noFill/>
          <a:ln>
            <a:noFill/>
          </a:ln>
        </p:spPr>
      </p:pic>
      <p:sp>
        <p:nvSpPr>
          <p:cNvPr id="926" name="Google Shape;926;p67"/>
          <p:cNvSpPr txBox="1"/>
          <p:nvPr/>
        </p:nvSpPr>
        <p:spPr>
          <a:xfrm>
            <a:off x="4043674" y="544873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68"/>
          <p:cNvSpPr txBox="1">
            <a:spLocks noGrp="1"/>
          </p:cNvSpPr>
          <p:nvPr>
            <p:ph type="title"/>
          </p:nvPr>
        </p:nvSpPr>
        <p:spPr>
          <a:xfrm>
            <a:off x="181248" y="-61313"/>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Переломы костей лицевого отдела</a:t>
            </a:r>
            <a:endParaRPr/>
          </a:p>
        </p:txBody>
      </p:sp>
      <p:graphicFrame>
        <p:nvGraphicFramePr>
          <p:cNvPr id="933" name="Google Shape;933;p68"/>
          <p:cNvGraphicFramePr/>
          <p:nvPr>
            <p:extLst>
              <p:ext uri="{D42A27DB-BD31-4B8C-83A1-F6EECF244321}">
                <p14:modId xmlns:p14="http://schemas.microsoft.com/office/powerpoint/2010/main" val="2439239404"/>
              </p:ext>
            </p:extLst>
          </p:nvPr>
        </p:nvGraphicFramePr>
        <p:xfrm>
          <a:off x="290437" y="1378135"/>
          <a:ext cx="11611125" cy="4808825"/>
        </p:xfrm>
        <a:graphic>
          <a:graphicData uri="http://schemas.openxmlformats.org/drawingml/2006/table">
            <a:tbl>
              <a:tblPr firstRow="1" bandRow="1">
                <a:noFill/>
                <a:tableStyleId>{AED96155-EAA6-40DB-ADCB-F1211CBE9A47}</a:tableStyleId>
              </a:tblPr>
              <a:tblGrid>
                <a:gridCol w="5784750">
                  <a:extLst>
                    <a:ext uri="{9D8B030D-6E8A-4147-A177-3AD203B41FA5}">
                      <a16:colId xmlns:a16="http://schemas.microsoft.com/office/drawing/2014/main" val="20000"/>
                    </a:ext>
                  </a:extLst>
                </a:gridCol>
                <a:gridCol w="5826375">
                  <a:extLst>
                    <a:ext uri="{9D8B030D-6E8A-4147-A177-3AD203B41FA5}">
                      <a16:colId xmlns:a16="http://schemas.microsoft.com/office/drawing/2014/main" val="20001"/>
                    </a:ext>
                  </a:extLst>
                </a:gridCol>
              </a:tblGrid>
              <a:tr h="450175">
                <a:tc>
                  <a:txBody>
                    <a:bodyPr/>
                    <a:lstStyle/>
                    <a:p>
                      <a:pPr marL="0" marR="0" lvl="0" indent="0" algn="ctr" rtl="0">
                        <a:spcBef>
                          <a:spcPts val="0"/>
                        </a:spcBef>
                        <a:spcAft>
                          <a:spcPts val="0"/>
                        </a:spcAft>
                        <a:buNone/>
                      </a:pPr>
                      <a:r>
                        <a:rPr lang="ru-RU" sz="2000">
                          <a:latin typeface="Arial"/>
                          <a:ea typeface="Arial"/>
                          <a:cs typeface="Arial"/>
                          <a:sym typeface="Arial"/>
                        </a:rPr>
                        <a:t>Признаки и симптомы</a:t>
                      </a:r>
                      <a:endParaRPr sz="1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000">
                          <a:latin typeface="Arial"/>
                          <a:ea typeface="Arial"/>
                          <a:cs typeface="Arial"/>
                          <a:sym typeface="Arial"/>
                        </a:rPr>
                        <a:t>Лечение</a:t>
                      </a:r>
                      <a:endParaRPr sz="1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96664">
                <a:tc>
                  <a:txBody>
                    <a:bodyPr/>
                    <a:lstStyle/>
                    <a:p>
                      <a:pPr marL="342900" marR="0" lvl="0" indent="-342900" algn="l" rtl="0">
                        <a:spcBef>
                          <a:spcPts val="0"/>
                        </a:spcBef>
                        <a:spcAft>
                          <a:spcPts val="0"/>
                        </a:spcAft>
                        <a:buClr>
                          <a:schemeClr val="dk1"/>
                        </a:buClr>
                        <a:buSzPts val="2200"/>
                        <a:buFont typeface="Arial"/>
                        <a:buChar char="•"/>
                      </a:pPr>
                      <a:r>
                        <a:rPr lang="ru-RU" sz="2000">
                          <a:latin typeface="Arial"/>
                          <a:ea typeface="Arial"/>
                          <a:cs typeface="Arial"/>
                          <a:sym typeface="Arial"/>
                        </a:rPr>
                        <a:t>Деформации или необычная подвижность лицевых костей</a:t>
                      </a:r>
                      <a:endParaRPr sz="1200"/>
                    </a:p>
                    <a:p>
                      <a:pPr marL="342900" marR="0" lvl="0" indent="-342900" algn="l" rtl="0">
                        <a:spcBef>
                          <a:spcPts val="0"/>
                        </a:spcBef>
                        <a:spcAft>
                          <a:spcPts val="0"/>
                        </a:spcAft>
                        <a:buClr>
                          <a:schemeClr val="dk1"/>
                        </a:buClr>
                        <a:buSzPts val="2200"/>
                        <a:buFont typeface="Arial"/>
                        <a:buChar char="•"/>
                      </a:pPr>
                      <a:r>
                        <a:rPr lang="ru-RU" sz="2000">
                          <a:latin typeface="Arial"/>
                          <a:ea typeface="Arial"/>
                          <a:cs typeface="Arial"/>
                          <a:sym typeface="Arial"/>
                        </a:rPr>
                        <a:t>Нижняя челюсть не закрывается должным образом </a:t>
                      </a:r>
                      <a:endParaRPr sz="1200"/>
                    </a:p>
                    <a:p>
                      <a:pPr marL="342900" marR="0" lvl="0" indent="-342900" algn="l" rtl="0">
                        <a:spcBef>
                          <a:spcPts val="0"/>
                        </a:spcBef>
                        <a:spcAft>
                          <a:spcPts val="0"/>
                        </a:spcAft>
                        <a:buClr>
                          <a:schemeClr val="dk1"/>
                        </a:buClr>
                        <a:buSzPts val="2200"/>
                        <a:buFont typeface="Arial"/>
                        <a:buChar char="•"/>
                      </a:pPr>
                      <a:r>
                        <a:rPr lang="ru-RU" sz="2000">
                          <a:latin typeface="Arial"/>
                          <a:ea typeface="Arial"/>
                          <a:cs typeface="Arial"/>
                          <a:sym typeface="Arial"/>
                        </a:rPr>
                        <a:t>Проблемы с движениями глаз</a:t>
                      </a:r>
                      <a:endParaRPr sz="1200"/>
                    </a:p>
                    <a:p>
                      <a:pPr marL="342900" marR="0" lvl="0" indent="-203200" algn="l" rtl="0">
                        <a:spcBef>
                          <a:spcPts val="0"/>
                        </a:spcBef>
                        <a:spcAft>
                          <a:spcPts val="0"/>
                        </a:spcAft>
                        <a:buClr>
                          <a:schemeClr val="dk1"/>
                        </a:buClr>
                        <a:buSzPts val="2200"/>
                        <a:buFont typeface="Arial"/>
                        <a:buNone/>
                      </a:pPr>
                      <a:endParaRPr sz="2000">
                        <a:latin typeface="Arial"/>
                        <a:ea typeface="Arial"/>
                        <a:cs typeface="Arial"/>
                        <a:sym typeface="Arial"/>
                      </a:endParaRPr>
                    </a:p>
                    <a:p>
                      <a:pPr marL="342900" marR="0" lvl="0" indent="-203200" algn="l" rtl="0">
                        <a:spcBef>
                          <a:spcPts val="0"/>
                        </a:spcBef>
                        <a:spcAft>
                          <a:spcPts val="0"/>
                        </a:spcAft>
                        <a:buClr>
                          <a:schemeClr val="dk1"/>
                        </a:buClr>
                        <a:buSzPts val="2200"/>
                        <a:buFont typeface="Arial"/>
                        <a:buNone/>
                      </a:pPr>
                      <a:endParaRPr sz="2000">
                        <a:latin typeface="Arial"/>
                        <a:ea typeface="Arial"/>
                        <a:cs typeface="Arial"/>
                        <a:sym typeface="Arial"/>
                      </a:endParaRPr>
                    </a:p>
                    <a:p>
                      <a:pPr marL="342900" marR="0" lvl="0" indent="-203200" algn="l" rtl="0">
                        <a:spcBef>
                          <a:spcPts val="0"/>
                        </a:spcBef>
                        <a:spcAft>
                          <a:spcPts val="0"/>
                        </a:spcAft>
                        <a:buClr>
                          <a:schemeClr val="dk1"/>
                        </a:buClr>
                        <a:buSzPts val="2200"/>
                        <a:buFont typeface="Arial"/>
                        <a:buNone/>
                      </a:pPr>
                      <a:endParaRPr sz="2000">
                        <a:latin typeface="Arial"/>
                        <a:ea typeface="Arial"/>
                        <a:cs typeface="Arial"/>
                        <a:sym typeface="Arial"/>
                      </a:endParaRPr>
                    </a:p>
                    <a:p>
                      <a:pPr marL="342900" marR="0" lvl="0" indent="-203200" algn="l" rtl="0">
                        <a:spcBef>
                          <a:spcPts val="0"/>
                        </a:spcBef>
                        <a:spcAft>
                          <a:spcPts val="0"/>
                        </a:spcAft>
                        <a:buClr>
                          <a:schemeClr val="dk1"/>
                        </a:buClr>
                        <a:buSzPts val="2200"/>
                        <a:buFont typeface="Arial"/>
                        <a:buNone/>
                      </a:pPr>
                      <a:endParaRPr sz="2000">
                        <a:latin typeface="Arial"/>
                        <a:ea typeface="Arial"/>
                        <a:cs typeface="Arial"/>
                        <a:sym typeface="Arial"/>
                      </a:endParaRPr>
                    </a:p>
                    <a:p>
                      <a:pPr marL="342900" marR="0" lvl="0" indent="-203200" algn="l" rtl="0">
                        <a:spcBef>
                          <a:spcPts val="0"/>
                        </a:spcBef>
                        <a:spcAft>
                          <a:spcPts val="0"/>
                        </a:spcAft>
                        <a:buClr>
                          <a:schemeClr val="dk1"/>
                        </a:buClr>
                        <a:buSzPts val="2200"/>
                        <a:buFont typeface="Arial"/>
                        <a:buNone/>
                      </a:pPr>
                      <a:endParaRPr sz="2000">
                        <a:latin typeface="Arial"/>
                        <a:ea typeface="Arial"/>
                        <a:cs typeface="Arial"/>
                        <a:sym typeface="Arial"/>
                      </a:endParaRPr>
                    </a:p>
                    <a:p>
                      <a:pPr marL="342900" marR="0" lvl="0" indent="-203200" algn="l" rtl="0">
                        <a:spcBef>
                          <a:spcPts val="0"/>
                        </a:spcBef>
                        <a:spcAft>
                          <a:spcPts val="0"/>
                        </a:spcAft>
                        <a:buClr>
                          <a:schemeClr val="dk1"/>
                        </a:buClr>
                        <a:buSzPts val="2200"/>
                        <a:buFont typeface="Arial"/>
                        <a:buNone/>
                      </a:pPr>
                      <a:endParaRPr sz="20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200"/>
                        <a:buFont typeface="Arial"/>
                        <a:buChar char="•"/>
                      </a:pPr>
                      <a:r>
                        <a:rPr lang="ru-RU" sz="2000" dirty="0">
                          <a:solidFill>
                            <a:schemeClr val="dk1"/>
                          </a:solidFill>
                          <a:latin typeface="Arial"/>
                          <a:ea typeface="Arial"/>
                          <a:cs typeface="Arial"/>
                          <a:sym typeface="Arial"/>
                        </a:rPr>
                        <a:t>При открытых переломах лицевых костей дайте АНТИБИОТИКИ.</a:t>
                      </a:r>
                      <a:endParaRPr sz="1200" dirty="0"/>
                    </a:p>
                    <a:p>
                      <a:pPr marL="342900" marR="0" lvl="0" indent="-342900" algn="l" rtl="0">
                        <a:spcBef>
                          <a:spcPts val="0"/>
                        </a:spcBef>
                        <a:spcAft>
                          <a:spcPts val="0"/>
                        </a:spcAft>
                        <a:buClr>
                          <a:schemeClr val="dk1"/>
                        </a:buClr>
                        <a:buSzPts val="2200"/>
                        <a:buFont typeface="Arial"/>
                        <a:buChar char="•"/>
                      </a:pPr>
                      <a:r>
                        <a:rPr lang="ru-RU" sz="2000" dirty="0">
                          <a:solidFill>
                            <a:schemeClr val="dk1"/>
                          </a:solidFill>
                          <a:latin typeface="Arial"/>
                          <a:ea typeface="Arial"/>
                          <a:cs typeface="Arial"/>
                          <a:sym typeface="Arial"/>
                        </a:rPr>
                        <a:t>При необходимости сделайте повторную прививку против СТОЛБНЯКА.</a:t>
                      </a:r>
                      <a:endParaRPr sz="1200" dirty="0"/>
                    </a:p>
                    <a:p>
                      <a:pPr marL="342900" marR="0" lvl="0" indent="-342900" algn="l" rtl="0">
                        <a:spcBef>
                          <a:spcPts val="0"/>
                        </a:spcBef>
                        <a:spcAft>
                          <a:spcPts val="0"/>
                        </a:spcAft>
                        <a:buClr>
                          <a:schemeClr val="dk1"/>
                        </a:buClr>
                        <a:buSzPts val="2200"/>
                        <a:buFont typeface="Arial"/>
                        <a:buChar char="•"/>
                      </a:pPr>
                      <a:r>
                        <a:rPr lang="ru-RU" sz="2000" dirty="0">
                          <a:solidFill>
                            <a:schemeClr val="dk1"/>
                          </a:solidFill>
                          <a:latin typeface="Arial"/>
                          <a:ea typeface="Arial"/>
                          <a:cs typeface="Arial"/>
                          <a:sym typeface="Arial"/>
                        </a:rPr>
                        <a:t>Предполагайте черепно-мозговую травму или травму шейного отдела позвоночника и ИММОБИЛИЗУЙТЕ шейный отдел позвоночника.</a:t>
                      </a:r>
                      <a:endParaRPr sz="1200" dirty="0"/>
                    </a:p>
                    <a:p>
                      <a:pPr marL="342900" marR="0" lvl="0" indent="-342900" algn="l" rtl="0">
                        <a:spcBef>
                          <a:spcPts val="0"/>
                        </a:spcBef>
                        <a:spcAft>
                          <a:spcPts val="0"/>
                        </a:spcAft>
                        <a:buClr>
                          <a:schemeClr val="dk1"/>
                        </a:buClr>
                        <a:buSzPts val="2200"/>
                        <a:buFont typeface="Arial"/>
                        <a:buChar char="•"/>
                      </a:pPr>
                      <a:r>
                        <a:rPr lang="ru-RU" sz="2000" dirty="0">
                          <a:solidFill>
                            <a:schemeClr val="dk1"/>
                          </a:solidFill>
                          <a:latin typeface="Arial"/>
                          <a:ea typeface="Arial"/>
                          <a:cs typeface="Arial"/>
                          <a:sym typeface="Arial"/>
                        </a:rPr>
                        <a:t>Уложите пациента таким образом, чтобы кровь не попала в дыхательные пути.</a:t>
                      </a:r>
                      <a:endParaRPr sz="1200" dirty="0"/>
                    </a:p>
                    <a:p>
                      <a:pPr marL="342900" marR="0" lvl="0" indent="-342900" algn="l" rtl="0">
                        <a:spcBef>
                          <a:spcPts val="0"/>
                        </a:spcBef>
                        <a:spcAft>
                          <a:spcPts val="0"/>
                        </a:spcAft>
                        <a:buClr>
                          <a:schemeClr val="dk1"/>
                        </a:buClr>
                        <a:buSzPts val="2200"/>
                        <a:buFont typeface="Arial"/>
                        <a:buChar char="•"/>
                      </a:pPr>
                      <a:r>
                        <a:rPr lang="ru-RU" sz="2000" dirty="0">
                          <a:latin typeface="Arial"/>
                          <a:ea typeface="Arial"/>
                          <a:cs typeface="Arial"/>
                          <a:sym typeface="Arial"/>
                        </a:rPr>
                        <a:t>При подозрении на перелом лицевых костей избегайте использования НГВ и </a:t>
                      </a:r>
                      <a:r>
                        <a:rPr lang="ru-RU" sz="2000" dirty="0" err="1">
                          <a:latin typeface="Arial"/>
                          <a:ea typeface="Arial"/>
                          <a:cs typeface="Arial"/>
                          <a:sym typeface="Arial"/>
                        </a:rPr>
                        <a:t>назогастральных</a:t>
                      </a:r>
                      <a:r>
                        <a:rPr lang="ru-RU" sz="2000" dirty="0">
                          <a:latin typeface="Arial"/>
                          <a:ea typeface="Arial"/>
                          <a:cs typeface="Arial"/>
                          <a:sym typeface="Arial"/>
                        </a:rPr>
                        <a:t> зондов. </a:t>
                      </a:r>
                      <a:endParaRPr sz="1200" dirty="0"/>
                    </a:p>
                    <a:p>
                      <a:pPr marL="0" marR="0" lvl="0" indent="0" algn="l" rtl="0">
                        <a:spcBef>
                          <a:spcPts val="0"/>
                        </a:spcBef>
                        <a:spcAft>
                          <a:spcPts val="0"/>
                        </a:spcAft>
                        <a:buClr>
                          <a:schemeClr val="dk1"/>
                        </a:buClr>
                        <a:buSzPts val="2200"/>
                        <a:buFont typeface="Calibri"/>
                        <a:buNone/>
                      </a:pPr>
                      <a:endParaRPr sz="2000"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34" name="Google Shape;934;p68" descr="A picture containing logo&#10;&#10;Description automatically generated"/>
          <p:cNvPicPr preferRelativeResize="0"/>
          <p:nvPr/>
        </p:nvPicPr>
        <p:blipFill rotWithShape="1">
          <a:blip r:embed="rId3">
            <a:alphaModFix/>
          </a:blip>
          <a:srcRect/>
          <a:stretch/>
        </p:blipFill>
        <p:spPr>
          <a:xfrm>
            <a:off x="3045710" y="3427371"/>
            <a:ext cx="2939787" cy="2052494"/>
          </a:xfrm>
          <a:prstGeom prst="rect">
            <a:avLst/>
          </a:prstGeom>
          <a:noFill/>
          <a:ln>
            <a:noFill/>
          </a:ln>
        </p:spPr>
      </p:pic>
      <p:sp>
        <p:nvSpPr>
          <p:cNvPr id="935" name="Google Shape;935;p68"/>
          <p:cNvSpPr txBox="1"/>
          <p:nvPr/>
        </p:nvSpPr>
        <p:spPr>
          <a:xfrm>
            <a:off x="4334335" y="531289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69"/>
          <p:cNvSpPr txBox="1">
            <a:spLocks noGrp="1"/>
          </p:cNvSpPr>
          <p:nvPr>
            <p:ph type="title"/>
          </p:nvPr>
        </p:nvSpPr>
        <p:spPr>
          <a:xfrm>
            <a:off x="426720" y="-76765"/>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Проникающая травма глаза</a:t>
            </a:r>
            <a:endParaRPr/>
          </a:p>
        </p:txBody>
      </p:sp>
      <p:graphicFrame>
        <p:nvGraphicFramePr>
          <p:cNvPr id="942" name="Google Shape;942;p69"/>
          <p:cNvGraphicFramePr/>
          <p:nvPr>
            <p:extLst>
              <p:ext uri="{D42A27DB-BD31-4B8C-83A1-F6EECF244321}">
                <p14:modId xmlns:p14="http://schemas.microsoft.com/office/powerpoint/2010/main" val="1160477527"/>
              </p:ext>
            </p:extLst>
          </p:nvPr>
        </p:nvGraphicFramePr>
        <p:xfrm>
          <a:off x="415261" y="1173476"/>
          <a:ext cx="11427775" cy="4907300"/>
        </p:xfrm>
        <a:graphic>
          <a:graphicData uri="http://schemas.openxmlformats.org/drawingml/2006/table">
            <a:tbl>
              <a:tblPr firstRow="1" bandRow="1">
                <a:noFill/>
                <a:tableStyleId>{AED96155-EAA6-40DB-ADCB-F1211CBE9A47}</a:tableStyleId>
              </a:tblPr>
              <a:tblGrid>
                <a:gridCol w="5693400">
                  <a:extLst>
                    <a:ext uri="{9D8B030D-6E8A-4147-A177-3AD203B41FA5}">
                      <a16:colId xmlns:a16="http://schemas.microsoft.com/office/drawing/2014/main" val="20000"/>
                    </a:ext>
                  </a:extLst>
                </a:gridCol>
                <a:gridCol w="5734375">
                  <a:extLst>
                    <a:ext uri="{9D8B030D-6E8A-4147-A177-3AD203B41FA5}">
                      <a16:colId xmlns:a16="http://schemas.microsoft.com/office/drawing/2014/main" val="20001"/>
                    </a:ext>
                  </a:extLst>
                </a:gridCol>
              </a:tblGrid>
              <a:tr h="422775">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128475">
                <a:tc>
                  <a:txBody>
                    <a:bodyPr/>
                    <a:lstStyle/>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Застрявший в глазу предмет</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Болезненное покраснение глаза или ощущение инородного тела в глазу</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Проблемы со зрением</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Зрачок аномальной формы </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Вытекающая из глаза прозрачная жидкость</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Признаки травмы вокруг глаза</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accent2"/>
                        </a:buClr>
                        <a:buSzPts val="2200"/>
                        <a:buFont typeface="Arial"/>
                        <a:buChar char="•"/>
                      </a:pPr>
                      <a:r>
                        <a:rPr lang="ru-RU" sz="2200" i="0" u="none" dirty="0">
                          <a:solidFill>
                            <a:schemeClr val="accent2"/>
                          </a:solidFill>
                          <a:latin typeface="Arial"/>
                          <a:ea typeface="Arial"/>
                          <a:cs typeface="Arial"/>
                          <a:sym typeface="Arial"/>
                        </a:rPr>
                        <a:t>Не</a:t>
                      </a:r>
                      <a:r>
                        <a:rPr lang="ru-RU" sz="2200" dirty="0">
                          <a:solidFill>
                            <a:schemeClr val="dk1"/>
                          </a:solidFill>
                          <a:latin typeface="Arial"/>
                          <a:ea typeface="Arial"/>
                          <a:cs typeface="Arial"/>
                          <a:sym typeface="Arial"/>
                        </a:rPr>
                        <a:t> давите на глаз.</a:t>
                      </a:r>
                      <a:endParaRPr dirty="0"/>
                    </a:p>
                    <a:p>
                      <a:pPr marL="342900" marR="0" lvl="0" indent="-342900" algn="l" rtl="0">
                        <a:spcBef>
                          <a:spcPts val="0"/>
                        </a:spcBef>
                        <a:spcAft>
                          <a:spcPts val="0"/>
                        </a:spcAft>
                        <a:buClr>
                          <a:schemeClr val="accent2"/>
                        </a:buClr>
                        <a:buSzPts val="2200"/>
                        <a:buFont typeface="Arial"/>
                        <a:buChar char="•"/>
                      </a:pPr>
                      <a:r>
                        <a:rPr lang="ru-RU" sz="2200" u="none" dirty="0">
                          <a:solidFill>
                            <a:schemeClr val="accent2"/>
                          </a:solidFill>
                          <a:latin typeface="Arial"/>
                          <a:ea typeface="Arial"/>
                          <a:cs typeface="Arial"/>
                          <a:sym typeface="Arial"/>
                        </a:rPr>
                        <a:t>Не</a:t>
                      </a:r>
                      <a:r>
                        <a:rPr lang="ru-RU" sz="2200" dirty="0">
                          <a:solidFill>
                            <a:schemeClr val="accent2"/>
                          </a:solidFill>
                          <a:latin typeface="Arial"/>
                          <a:ea typeface="Arial"/>
                          <a:cs typeface="Arial"/>
                          <a:sym typeface="Arial"/>
                        </a:rPr>
                        <a:t> </a:t>
                      </a:r>
                      <a:r>
                        <a:rPr lang="ru-RU" sz="2200" dirty="0">
                          <a:solidFill>
                            <a:schemeClr val="dk1"/>
                          </a:solidFill>
                          <a:latin typeface="Arial"/>
                          <a:ea typeface="Arial"/>
                          <a:cs typeface="Arial"/>
                          <a:sym typeface="Arial"/>
                        </a:rPr>
                        <a:t>удаляйте предметы, попавшие в глаз.</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Дайте АНТИБИОТИКИ.</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При необходимости сделайте повторную прививку против СТОЛБНЯКА.</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Приподнимите изголовье койки и наложите повязку на </a:t>
                      </a:r>
                      <a:r>
                        <a:rPr lang="ru-RU" sz="2200" u="none" dirty="0">
                          <a:solidFill>
                            <a:schemeClr val="accent2"/>
                          </a:solidFill>
                          <a:latin typeface="Arial"/>
                          <a:ea typeface="Arial"/>
                          <a:cs typeface="Arial"/>
                          <a:sym typeface="Arial"/>
                        </a:rPr>
                        <a:t>оба</a:t>
                      </a:r>
                      <a:r>
                        <a:rPr lang="ru-RU" sz="2200" dirty="0">
                          <a:solidFill>
                            <a:schemeClr val="accent2"/>
                          </a:solidFill>
                          <a:latin typeface="Arial"/>
                          <a:ea typeface="Arial"/>
                          <a:cs typeface="Arial"/>
                          <a:sym typeface="Arial"/>
                        </a:rPr>
                        <a:t> </a:t>
                      </a:r>
                      <a:r>
                        <a:rPr lang="ru-RU" sz="2200" dirty="0">
                          <a:solidFill>
                            <a:schemeClr val="dk1"/>
                          </a:solidFill>
                          <a:latin typeface="Arial"/>
                          <a:ea typeface="Arial"/>
                          <a:cs typeface="Arial"/>
                          <a:sym typeface="Arial"/>
                        </a:rPr>
                        <a:t>глаза. </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Запланируйте </a:t>
                      </a:r>
                      <a:r>
                        <a:rPr lang="ru-RU" sz="2200" dirty="0">
                          <a:latin typeface="Arial"/>
                          <a:ea typeface="Arial"/>
                          <a:cs typeface="Arial"/>
                          <a:sym typeface="Arial"/>
                        </a:rPr>
                        <a:t>ПЕРЕДАЧУ / ПЕРЕВОД пациента. </a:t>
                      </a:r>
                      <a:endParaRPr dirty="0"/>
                    </a:p>
                    <a:p>
                      <a:pPr marL="342900" marR="0" lvl="0" indent="-203200" algn="l" rtl="0">
                        <a:spcBef>
                          <a:spcPts val="0"/>
                        </a:spcBef>
                        <a:spcAft>
                          <a:spcPts val="0"/>
                        </a:spcAft>
                        <a:buClr>
                          <a:schemeClr val="dk1"/>
                        </a:buClr>
                        <a:buSzPts val="2200"/>
                        <a:buFont typeface="Arial"/>
                        <a:buNone/>
                      </a:pPr>
                      <a:endParaRPr sz="2200" dirty="0">
                        <a:latin typeface="Arial"/>
                        <a:ea typeface="Arial"/>
                        <a:cs typeface="Arial"/>
                        <a:sym typeface="Arial"/>
                      </a:endParaRPr>
                    </a:p>
                    <a:p>
                      <a:pPr marL="342900" marR="0" lvl="0" indent="-203200" algn="l" rtl="0">
                        <a:spcBef>
                          <a:spcPts val="0"/>
                        </a:spcBef>
                        <a:spcAft>
                          <a:spcPts val="0"/>
                        </a:spcAft>
                        <a:buClr>
                          <a:schemeClr val="dk1"/>
                        </a:buClr>
                        <a:buSzPts val="2200"/>
                        <a:buFont typeface="Arial"/>
                        <a:buNone/>
                      </a:pPr>
                      <a:endParaRPr sz="2200"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43" name="Google Shape;943;p69"/>
          <p:cNvPicPr preferRelativeResize="0"/>
          <p:nvPr/>
        </p:nvPicPr>
        <p:blipFill rotWithShape="1">
          <a:blip r:embed="rId3">
            <a:alphaModFix/>
          </a:blip>
          <a:srcRect/>
          <a:stretch/>
        </p:blipFill>
        <p:spPr>
          <a:xfrm>
            <a:off x="3890975" y="4646771"/>
            <a:ext cx="2434342" cy="1685348"/>
          </a:xfrm>
          <a:prstGeom prst="rect">
            <a:avLst/>
          </a:prstGeom>
          <a:noFill/>
          <a:ln>
            <a:noFill/>
          </a:ln>
        </p:spPr>
      </p:pic>
      <p:sp>
        <p:nvSpPr>
          <p:cNvPr id="944" name="Google Shape;944;p69"/>
          <p:cNvSpPr txBox="1"/>
          <p:nvPr/>
        </p:nvSpPr>
        <p:spPr>
          <a:xfrm>
            <a:off x="4438888" y="629490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7"/>
          <p:cNvSpPr txBox="1"/>
          <p:nvPr/>
        </p:nvSpPr>
        <p:spPr>
          <a:xfrm>
            <a:off x="-9211" y="1878393"/>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331" name="Google Shape;331;p7"/>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rial"/>
              <a:buNone/>
            </a:pPr>
            <a:r>
              <a:rPr lang="ru-RU" sz="3200" b="1">
                <a:solidFill>
                  <a:schemeClr val="lt1"/>
                </a:solidFill>
                <a:latin typeface="Arial"/>
                <a:ea typeface="Arial"/>
                <a:cs typeface="Arial"/>
                <a:sym typeface="Arial"/>
              </a:rPr>
              <a:t>Травма </a:t>
            </a:r>
            <a:endParaRPr/>
          </a:p>
        </p:txBody>
      </p:sp>
      <p:sp>
        <p:nvSpPr>
          <p:cNvPr id="332" name="Google Shape;332;p7"/>
          <p:cNvSpPr txBox="1"/>
          <p:nvPr/>
        </p:nvSpPr>
        <p:spPr>
          <a:xfrm>
            <a:off x="93050" y="3430980"/>
            <a:ext cx="101070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1F3864"/>
                </a:solidFill>
                <a:latin typeface="Arial"/>
                <a:ea typeface="Arial"/>
                <a:cs typeface="Arial"/>
                <a:sym typeface="Arial"/>
              </a:rPr>
              <a:t>Часть 1: </a:t>
            </a:r>
            <a:r>
              <a:rPr lang="ru-RU" sz="2800" b="1">
                <a:solidFill>
                  <a:schemeClr val="accent2"/>
                </a:solidFill>
                <a:latin typeface="Arial"/>
                <a:ea typeface="Arial"/>
                <a:cs typeface="Arial"/>
                <a:sym typeface="Arial"/>
              </a:rPr>
              <a:t>Первичное обследование </a:t>
            </a:r>
            <a:r>
              <a:rPr lang="ru-RU" sz="2800" b="1">
                <a:solidFill>
                  <a:srgbClr val="1F3864"/>
                </a:solidFill>
                <a:latin typeface="Arial"/>
                <a:ea typeface="Arial"/>
                <a:cs typeface="Arial"/>
                <a:sym typeface="Arial"/>
              </a:rPr>
              <a:t>и требующие внимания состояния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70"/>
          <p:cNvSpPr txBox="1">
            <a:spLocks noGrp="1"/>
          </p:cNvSpPr>
          <p:nvPr>
            <p:ph type="title"/>
          </p:nvPr>
        </p:nvSpPr>
        <p:spPr>
          <a:xfrm>
            <a:off x="387840" y="94414"/>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Проникающее ранение шеи</a:t>
            </a:r>
            <a:endParaRPr/>
          </a:p>
        </p:txBody>
      </p:sp>
      <p:graphicFrame>
        <p:nvGraphicFramePr>
          <p:cNvPr id="951" name="Google Shape;951;p70"/>
          <p:cNvGraphicFramePr/>
          <p:nvPr>
            <p:extLst>
              <p:ext uri="{D42A27DB-BD31-4B8C-83A1-F6EECF244321}">
                <p14:modId xmlns:p14="http://schemas.microsoft.com/office/powerpoint/2010/main" val="3648402469"/>
              </p:ext>
            </p:extLst>
          </p:nvPr>
        </p:nvGraphicFramePr>
        <p:xfrm>
          <a:off x="337507" y="1339678"/>
          <a:ext cx="11722675" cy="3901460"/>
        </p:xfrm>
        <a:graphic>
          <a:graphicData uri="http://schemas.openxmlformats.org/drawingml/2006/table">
            <a:tbl>
              <a:tblPr firstRow="1" bandRow="1">
                <a:noFill/>
                <a:tableStyleId>{AED96155-EAA6-40DB-ADCB-F1211CBE9A47}</a:tableStyleId>
              </a:tblPr>
              <a:tblGrid>
                <a:gridCol w="5064810">
                  <a:extLst>
                    <a:ext uri="{9D8B030D-6E8A-4147-A177-3AD203B41FA5}">
                      <a16:colId xmlns:a16="http://schemas.microsoft.com/office/drawing/2014/main" val="20000"/>
                    </a:ext>
                  </a:extLst>
                </a:gridCol>
                <a:gridCol w="6657865">
                  <a:extLst>
                    <a:ext uri="{9D8B030D-6E8A-4147-A177-3AD203B41FA5}">
                      <a16:colId xmlns:a16="http://schemas.microsoft.com/office/drawing/2014/main" val="20001"/>
                    </a:ext>
                  </a:extLst>
                </a:gridCol>
              </a:tblGrid>
              <a:tr h="413050">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218225">
                <a:tc>
                  <a:txBody>
                    <a:bodyPr/>
                    <a:lstStyle/>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Рваные раны или проколы на шее</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Отёк (предполагающий гематому)</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Внимательно осмотрите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000"/>
                        <a:buFont typeface="Arial"/>
                        <a:buChar char="•"/>
                      </a:pPr>
                      <a:r>
                        <a:rPr lang="ru-RU" sz="2000" dirty="0">
                          <a:solidFill>
                            <a:schemeClr val="dk1"/>
                          </a:solidFill>
                          <a:latin typeface="Arial"/>
                          <a:ea typeface="Arial"/>
                          <a:cs typeface="Arial"/>
                          <a:sym typeface="Arial"/>
                        </a:rPr>
                        <a:t>Соблюдайте МЕРЫ ПРЕДОСТОРОЖНОСТИ в отношении ШЕЙНОГО ОТДЕЛА ПОЗВОНОЧНИКА.</a:t>
                      </a:r>
                      <a:endParaRPr dirty="0"/>
                    </a:p>
                    <a:p>
                      <a:pPr marL="342900" marR="0" lvl="0" indent="-342900" algn="l" rtl="0">
                        <a:spcBef>
                          <a:spcPts val="0"/>
                        </a:spcBef>
                        <a:spcAft>
                          <a:spcPts val="0"/>
                        </a:spcAft>
                        <a:buClr>
                          <a:schemeClr val="dk1"/>
                        </a:buClr>
                        <a:buSzPts val="2000"/>
                        <a:buFont typeface="Arial"/>
                        <a:buChar char="•"/>
                      </a:pPr>
                      <a:r>
                        <a:rPr lang="ru-RU" sz="2000" dirty="0">
                          <a:solidFill>
                            <a:schemeClr val="dk1"/>
                          </a:solidFill>
                          <a:latin typeface="Arial"/>
                          <a:ea typeface="Arial"/>
                          <a:cs typeface="Arial"/>
                          <a:sym typeface="Arial"/>
                        </a:rPr>
                        <a:t>Стабилизируйте, но </a:t>
                      </a:r>
                      <a:r>
                        <a:rPr lang="ru-RU" sz="2000" u="none" dirty="0">
                          <a:solidFill>
                            <a:schemeClr val="accent2"/>
                          </a:solidFill>
                          <a:latin typeface="Arial"/>
                          <a:ea typeface="Arial"/>
                          <a:cs typeface="Arial"/>
                          <a:sym typeface="Arial"/>
                        </a:rPr>
                        <a:t>не</a:t>
                      </a:r>
                      <a:r>
                        <a:rPr lang="ru-RU" sz="2000" dirty="0">
                          <a:solidFill>
                            <a:schemeClr val="accent2"/>
                          </a:solidFill>
                          <a:latin typeface="Arial"/>
                          <a:ea typeface="Arial"/>
                          <a:cs typeface="Arial"/>
                          <a:sym typeface="Arial"/>
                        </a:rPr>
                        <a:t> </a:t>
                      </a:r>
                      <a:r>
                        <a:rPr lang="ru-RU" sz="2000" dirty="0">
                          <a:solidFill>
                            <a:schemeClr val="dk1"/>
                          </a:solidFill>
                          <a:latin typeface="Arial"/>
                          <a:ea typeface="Arial"/>
                          <a:cs typeface="Arial"/>
                          <a:sym typeface="Arial"/>
                        </a:rPr>
                        <a:t>удаляйте предмет. </a:t>
                      </a:r>
                      <a:endParaRPr dirty="0"/>
                    </a:p>
                    <a:p>
                      <a:pPr marL="342900" marR="0" lvl="0" indent="-342900" algn="l" rtl="0">
                        <a:lnSpc>
                          <a:spcPct val="100000"/>
                        </a:lnSpc>
                        <a:spcBef>
                          <a:spcPts val="0"/>
                        </a:spcBef>
                        <a:spcAft>
                          <a:spcPts val="0"/>
                        </a:spcAft>
                        <a:buClr>
                          <a:schemeClr val="dk1"/>
                        </a:buClr>
                        <a:buSzPts val="2000"/>
                        <a:buFont typeface="Arial"/>
                        <a:buChar char="•"/>
                      </a:pPr>
                      <a:r>
                        <a:rPr lang="ru-RU" sz="2000" dirty="0">
                          <a:solidFill>
                            <a:schemeClr val="dk1"/>
                          </a:solidFill>
                          <a:latin typeface="Arial"/>
                          <a:ea typeface="Arial"/>
                          <a:cs typeface="Arial"/>
                          <a:sym typeface="Arial"/>
                        </a:rPr>
                        <a:t>ПРИЛОЖИТЕ сильное давление к кровоточащим участкам.   (Не перекрывайте дыхательные пути)</a:t>
                      </a:r>
                      <a:endParaRPr dirty="0"/>
                    </a:p>
                    <a:p>
                      <a:pPr marL="342900" marR="0" lvl="0" indent="-342900" algn="l" rtl="0">
                        <a:lnSpc>
                          <a:spcPct val="100000"/>
                        </a:lnSpc>
                        <a:spcBef>
                          <a:spcPts val="0"/>
                        </a:spcBef>
                        <a:spcAft>
                          <a:spcPts val="0"/>
                        </a:spcAft>
                        <a:buClr>
                          <a:schemeClr val="accent2"/>
                        </a:buClr>
                        <a:buSzPts val="2000"/>
                        <a:buFont typeface="Arial"/>
                        <a:buChar char="•"/>
                      </a:pPr>
                      <a:r>
                        <a:rPr lang="ru-RU" sz="2000" i="0" u="none" dirty="0">
                          <a:solidFill>
                            <a:schemeClr val="accent2"/>
                          </a:solidFill>
                          <a:latin typeface="Arial"/>
                          <a:ea typeface="Arial"/>
                          <a:cs typeface="Arial"/>
                          <a:sym typeface="Arial"/>
                        </a:rPr>
                        <a:t>Не</a:t>
                      </a:r>
                      <a:r>
                        <a:rPr lang="ru-RU" sz="2000" dirty="0">
                          <a:solidFill>
                            <a:schemeClr val="dk1"/>
                          </a:solidFill>
                          <a:latin typeface="Arial"/>
                          <a:ea typeface="Arial"/>
                          <a:cs typeface="Arial"/>
                          <a:sym typeface="Arial"/>
                        </a:rPr>
                        <a:t> вставляйте ничего в рану.</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Планируйте немедленную ПЕРЕДАЧУ / ПЕРЕВОД пациента в центр для расширенного обеспечения проходимости дыхательных путей с возможностями проведения хирургических операций.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52" name="Google Shape;952;p70"/>
          <p:cNvSpPr/>
          <p:nvPr/>
        </p:nvSpPr>
        <p:spPr>
          <a:xfrm>
            <a:off x="204166" y="5372224"/>
            <a:ext cx="1142777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dirty="0">
                <a:solidFill>
                  <a:schemeClr val="accent2"/>
                </a:solidFill>
                <a:latin typeface="Arial"/>
                <a:ea typeface="Arial"/>
                <a:cs typeface="Arial"/>
                <a:sym typeface="Arial"/>
              </a:rPr>
              <a:t>Пациенты с проникающими ранениями шеи подвержены риску обструкции дыхательных путей!</a:t>
            </a:r>
            <a:endParaRPr dirty="0"/>
          </a:p>
          <a:p>
            <a:pPr marL="0" marR="0" lvl="0" indent="0" algn="ctr" rtl="0">
              <a:spcBef>
                <a:spcPts val="0"/>
              </a:spcBef>
              <a:spcAft>
                <a:spcPts val="0"/>
              </a:spcAft>
              <a:buNone/>
            </a:pPr>
            <a:r>
              <a:rPr lang="ru-RU" sz="2400" dirty="0">
                <a:solidFill>
                  <a:srgbClr val="1F3864"/>
                </a:solidFill>
                <a:latin typeface="Arial"/>
                <a:ea typeface="Arial"/>
                <a:cs typeface="Arial"/>
                <a:sym typeface="Arial"/>
              </a:rPr>
              <a:t>Раны на шее могут вызывать значительное кровотечение.</a:t>
            </a:r>
            <a:endParaRPr dirty="0"/>
          </a:p>
        </p:txBody>
      </p:sp>
      <p:pic>
        <p:nvPicPr>
          <p:cNvPr id="953" name="Google Shape;953;p70" descr="A picture containing diagram&#10;&#10;Description automatically generated"/>
          <p:cNvPicPr preferRelativeResize="0"/>
          <p:nvPr/>
        </p:nvPicPr>
        <p:blipFill rotWithShape="1">
          <a:blip r:embed="rId3">
            <a:alphaModFix/>
          </a:blip>
          <a:srcRect/>
          <a:stretch/>
        </p:blipFill>
        <p:spPr>
          <a:xfrm>
            <a:off x="1477881" y="2494139"/>
            <a:ext cx="3241991" cy="2300584"/>
          </a:xfrm>
          <a:prstGeom prst="rect">
            <a:avLst/>
          </a:prstGeom>
          <a:noFill/>
          <a:ln>
            <a:noFill/>
          </a:ln>
        </p:spPr>
      </p:pic>
      <p:sp>
        <p:nvSpPr>
          <p:cNvPr id="954" name="Google Shape;954;p70"/>
          <p:cNvSpPr txBox="1"/>
          <p:nvPr/>
        </p:nvSpPr>
        <p:spPr>
          <a:xfrm>
            <a:off x="3227824" y="479725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71"/>
          <p:cNvSpPr txBox="1">
            <a:spLocks noGrp="1"/>
          </p:cNvSpPr>
          <p:nvPr>
            <p:ph type="title"/>
          </p:nvPr>
        </p:nvSpPr>
        <p:spPr>
          <a:xfrm>
            <a:off x="380066" y="-93030"/>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Травма грудной клетки</a:t>
            </a:r>
            <a:endParaRPr/>
          </a:p>
        </p:txBody>
      </p:sp>
      <p:graphicFrame>
        <p:nvGraphicFramePr>
          <p:cNvPr id="961" name="Google Shape;961;p71"/>
          <p:cNvGraphicFramePr/>
          <p:nvPr>
            <p:extLst>
              <p:ext uri="{D42A27DB-BD31-4B8C-83A1-F6EECF244321}">
                <p14:modId xmlns:p14="http://schemas.microsoft.com/office/powerpoint/2010/main" val="3154121260"/>
              </p:ext>
            </p:extLst>
          </p:nvPr>
        </p:nvGraphicFramePr>
        <p:xfrm>
          <a:off x="425900" y="1081197"/>
          <a:ext cx="11427775" cy="4511060"/>
        </p:xfrm>
        <a:graphic>
          <a:graphicData uri="http://schemas.openxmlformats.org/drawingml/2006/table">
            <a:tbl>
              <a:tblPr firstRow="1" bandRow="1">
                <a:noFill/>
                <a:tableStyleId>{AED96155-EAA6-40DB-ADCB-F1211CBE9A47}</a:tableStyleId>
              </a:tblPr>
              <a:tblGrid>
                <a:gridCol w="4981650">
                  <a:extLst>
                    <a:ext uri="{9D8B030D-6E8A-4147-A177-3AD203B41FA5}">
                      <a16:colId xmlns:a16="http://schemas.microsoft.com/office/drawing/2014/main" val="20000"/>
                    </a:ext>
                  </a:extLst>
                </a:gridCol>
                <a:gridCol w="6446125">
                  <a:extLst>
                    <a:ext uri="{9D8B030D-6E8A-4147-A177-3AD203B41FA5}">
                      <a16:colId xmlns:a16="http://schemas.microsoft.com/office/drawing/2014/main" val="20001"/>
                    </a:ext>
                  </a:extLst>
                </a:gridCol>
              </a:tblGrid>
              <a:tr h="434350">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19925">
                <a:tc>
                  <a:txBody>
                    <a:bodyPr/>
                    <a:lstStyle/>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Затруднённое дыхание</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Крепитация или болезненность при пальпации в области ребер</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Неравномерные движения грудной стенки или неравномерные дыхательные шумы</a:t>
                      </a:r>
                      <a:endParaRPr dirty="0"/>
                    </a:p>
                    <a:p>
                      <a:pPr marL="457200" marR="0" lvl="1" indent="0" algn="l" rtl="0">
                        <a:spcBef>
                          <a:spcPts val="0"/>
                        </a:spcBef>
                        <a:spcAft>
                          <a:spcPts val="0"/>
                        </a:spcAft>
                        <a:buNone/>
                      </a:pPr>
                      <a:endParaRPr sz="200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ru-RU" sz="2000" dirty="0">
                          <a:latin typeface="Arial"/>
                          <a:ea typeface="Arial"/>
                          <a:cs typeface="Arial"/>
                          <a:sym typeface="Arial"/>
                        </a:rPr>
                        <a:t>Пациентам с пневмотораксом дайте КИСЛОРОД и следите за признаками напряженного пневмоторакса. </a:t>
                      </a:r>
                      <a:endParaRPr dirty="0"/>
                    </a:p>
                    <a:p>
                      <a:pPr marL="342900" marR="0" lvl="0" indent="-215900" algn="l" rtl="0">
                        <a:lnSpc>
                          <a:spcPct val="100000"/>
                        </a:lnSpc>
                        <a:spcBef>
                          <a:spcPts val="0"/>
                        </a:spcBef>
                        <a:spcAft>
                          <a:spcPts val="0"/>
                        </a:spcAft>
                        <a:buClr>
                          <a:schemeClr val="dk1"/>
                        </a:buClr>
                        <a:buSzPts val="2000"/>
                        <a:buFont typeface="Arial"/>
                        <a:buNone/>
                      </a:pPr>
                      <a:endParaRPr sz="2000" dirty="0">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dirty="0">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ru-RU" sz="2000" dirty="0">
                          <a:latin typeface="Arial"/>
                          <a:ea typeface="Arial"/>
                          <a:cs typeface="Arial"/>
                          <a:sym typeface="Arial"/>
                        </a:rPr>
                        <a:t>При подозрении на перелом рёбер (крепитация или болезненность) предполагайте наличие сопутствующей травмы грудной клетки или брюшной полости.</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Запланируйте срочную ПЕРЕДАЧУ / ПЕРЕВОД пациента для постановки плеврального дренажа и проведения расширенных мероприятий по обеспечению проходимости дыхательных путей.</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62" name="Google Shape;962;p71"/>
          <p:cNvSpPr/>
          <p:nvPr/>
        </p:nvSpPr>
        <p:spPr>
          <a:xfrm>
            <a:off x="253910" y="5697374"/>
            <a:ext cx="11088345"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dirty="0">
                <a:solidFill>
                  <a:schemeClr val="dk2"/>
                </a:solidFill>
                <a:latin typeface="Arial"/>
                <a:ea typeface="Arial"/>
                <a:cs typeface="Arial"/>
                <a:sym typeface="Arial"/>
              </a:rPr>
              <a:t>Затруднение дыхания из-за травмы лёгких может развиться со временем, внимательно следите за состоянием пациента! </a:t>
            </a:r>
            <a:endParaRPr sz="1200" dirty="0"/>
          </a:p>
          <a:p>
            <a:pPr marL="0" marR="0" lvl="0" indent="0" algn="ctr" rtl="0">
              <a:spcBef>
                <a:spcPts val="0"/>
              </a:spcBef>
              <a:spcAft>
                <a:spcPts val="0"/>
              </a:spcAft>
              <a:buNone/>
            </a:pPr>
            <a:r>
              <a:rPr lang="ru-RU" sz="2000" dirty="0">
                <a:solidFill>
                  <a:schemeClr val="accent2"/>
                </a:solidFill>
                <a:latin typeface="Arial"/>
                <a:ea typeface="Arial"/>
                <a:cs typeface="Arial"/>
                <a:sym typeface="Arial"/>
              </a:rPr>
              <a:t>Обычный пневмоторакс со временем может перерасти в напряженный пневмоторакс.</a:t>
            </a:r>
            <a:endParaRPr sz="1200" dirty="0"/>
          </a:p>
        </p:txBody>
      </p:sp>
      <p:pic>
        <p:nvPicPr>
          <p:cNvPr id="963" name="Google Shape;963;p71" descr="Diagram&#10;&#10;Description automatically generated"/>
          <p:cNvPicPr preferRelativeResize="0"/>
          <p:nvPr/>
        </p:nvPicPr>
        <p:blipFill rotWithShape="1">
          <a:blip r:embed="rId3">
            <a:alphaModFix/>
          </a:blip>
          <a:srcRect/>
          <a:stretch/>
        </p:blipFill>
        <p:spPr>
          <a:xfrm>
            <a:off x="10428197" y="1694125"/>
            <a:ext cx="1828116" cy="1267587"/>
          </a:xfrm>
          <a:prstGeom prst="rect">
            <a:avLst/>
          </a:prstGeom>
          <a:noFill/>
          <a:ln>
            <a:noFill/>
          </a:ln>
        </p:spPr>
      </p:pic>
      <p:sp>
        <p:nvSpPr>
          <p:cNvPr id="964" name="Google Shape;964;p71"/>
          <p:cNvSpPr txBox="1"/>
          <p:nvPr/>
        </p:nvSpPr>
        <p:spPr>
          <a:xfrm>
            <a:off x="10136019" y="291503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graphicFrame>
        <p:nvGraphicFramePr>
          <p:cNvPr id="970" name="Google Shape;970;p72"/>
          <p:cNvGraphicFramePr/>
          <p:nvPr>
            <p:extLst>
              <p:ext uri="{D42A27DB-BD31-4B8C-83A1-F6EECF244321}">
                <p14:modId xmlns:p14="http://schemas.microsoft.com/office/powerpoint/2010/main" val="3124621010"/>
              </p:ext>
            </p:extLst>
          </p:nvPr>
        </p:nvGraphicFramePr>
        <p:xfrm>
          <a:off x="274596" y="872017"/>
          <a:ext cx="11427775" cy="4859810"/>
        </p:xfrm>
        <a:graphic>
          <a:graphicData uri="http://schemas.openxmlformats.org/drawingml/2006/table">
            <a:tbl>
              <a:tblPr firstRow="1" bandRow="1">
                <a:noFill/>
                <a:tableStyleId>{AED96155-EAA6-40DB-ADCB-F1211CBE9A47}</a:tableStyleId>
              </a:tblPr>
              <a:tblGrid>
                <a:gridCol w="5693400">
                  <a:extLst>
                    <a:ext uri="{9D8B030D-6E8A-4147-A177-3AD203B41FA5}">
                      <a16:colId xmlns:a16="http://schemas.microsoft.com/office/drawing/2014/main" val="20000"/>
                    </a:ext>
                  </a:extLst>
                </a:gridCol>
                <a:gridCol w="5734375">
                  <a:extLst>
                    <a:ext uri="{9D8B030D-6E8A-4147-A177-3AD203B41FA5}">
                      <a16:colId xmlns:a16="http://schemas.microsoft.com/office/drawing/2014/main" val="20001"/>
                    </a:ext>
                  </a:extLst>
                </a:gridCol>
              </a:tblGrid>
              <a:tr h="449250">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02600">
                <a:tc>
                  <a:txBody>
                    <a:bodyPr/>
                    <a:lstStyle/>
                    <a:p>
                      <a:pPr marL="342900" marR="0" lvl="0" indent="-342900" algn="l" rtl="0">
                        <a:spcBef>
                          <a:spcPts val="0"/>
                        </a:spcBef>
                        <a:spcAft>
                          <a:spcPts val="0"/>
                        </a:spcAft>
                        <a:buClr>
                          <a:schemeClr val="dk1"/>
                        </a:buClr>
                        <a:buSzPts val="2200"/>
                        <a:buFont typeface="Arial"/>
                        <a:buChar char="•"/>
                      </a:pPr>
                      <a:r>
                        <a:rPr lang="ru-RU" sz="2000" dirty="0">
                          <a:latin typeface="Arial"/>
                          <a:ea typeface="Arial"/>
                          <a:cs typeface="Arial"/>
                          <a:sym typeface="Arial"/>
                        </a:rPr>
                        <a:t>Боль в животе или рвота</a:t>
                      </a:r>
                      <a:endParaRPr sz="1200" dirty="0"/>
                    </a:p>
                    <a:p>
                      <a:pPr marL="342900" marR="0" lvl="0" indent="-342900" algn="l" rtl="0">
                        <a:spcBef>
                          <a:spcPts val="0"/>
                        </a:spcBef>
                        <a:spcAft>
                          <a:spcPts val="0"/>
                        </a:spcAft>
                        <a:buClr>
                          <a:schemeClr val="dk1"/>
                        </a:buClr>
                        <a:buSzPts val="2200"/>
                        <a:buFont typeface="Arial"/>
                        <a:buChar char="•"/>
                      </a:pPr>
                      <a:r>
                        <a:rPr lang="ru-RU" sz="2000" dirty="0">
                          <a:latin typeface="Arial"/>
                          <a:ea typeface="Arial"/>
                          <a:cs typeface="Arial"/>
                          <a:sym typeface="Arial"/>
                        </a:rPr>
                        <a:t>Болезненный, твердый или вздутый живот</a:t>
                      </a:r>
                      <a:endParaRPr sz="1200" dirty="0"/>
                    </a:p>
                    <a:p>
                      <a:pPr marL="342900" marR="0" lvl="0" indent="-342900" algn="l" rtl="0">
                        <a:spcBef>
                          <a:spcPts val="0"/>
                        </a:spcBef>
                        <a:spcAft>
                          <a:spcPts val="0"/>
                        </a:spcAft>
                        <a:buClr>
                          <a:schemeClr val="dk1"/>
                        </a:buClr>
                        <a:buSzPts val="2200"/>
                        <a:buFont typeface="Arial"/>
                        <a:buChar char="•"/>
                      </a:pPr>
                      <a:r>
                        <a:rPr lang="ru-RU" sz="2000" dirty="0">
                          <a:latin typeface="Arial"/>
                          <a:ea typeface="Arial"/>
                          <a:cs typeface="Arial"/>
                          <a:sym typeface="Arial"/>
                        </a:rPr>
                        <a:t>Сильное сокращение мышц брюшной стенки при прикосновении (защитное напряжение мышц)</a:t>
                      </a:r>
                      <a:endParaRPr sz="1200" dirty="0"/>
                    </a:p>
                    <a:p>
                      <a:pPr marL="342900" marR="0" lvl="0" indent="-342900" algn="l" rtl="0">
                        <a:spcBef>
                          <a:spcPts val="0"/>
                        </a:spcBef>
                        <a:spcAft>
                          <a:spcPts val="0"/>
                        </a:spcAft>
                        <a:buClr>
                          <a:schemeClr val="dk1"/>
                        </a:buClr>
                        <a:buSzPts val="2200"/>
                        <a:buFont typeface="Arial"/>
                        <a:buChar char="•"/>
                      </a:pPr>
                      <a:r>
                        <a:rPr lang="ru-RU" sz="2000" dirty="0">
                          <a:latin typeface="Arial"/>
                          <a:ea typeface="Arial"/>
                          <a:cs typeface="Arial"/>
                          <a:sym typeface="Arial"/>
                        </a:rPr>
                        <a:t>Слабовыраженные или отсутствующие кишечные шумы </a:t>
                      </a:r>
                      <a:endParaRPr sz="1200" dirty="0"/>
                    </a:p>
                    <a:p>
                      <a:pPr marL="342900" marR="0" lvl="0" indent="-342900" algn="l" rtl="0">
                        <a:spcBef>
                          <a:spcPts val="0"/>
                        </a:spcBef>
                        <a:spcAft>
                          <a:spcPts val="0"/>
                        </a:spcAft>
                        <a:buClr>
                          <a:schemeClr val="dk1"/>
                        </a:buClr>
                        <a:buSzPts val="2200"/>
                        <a:buFont typeface="Arial"/>
                        <a:buChar char="•"/>
                      </a:pPr>
                      <a:r>
                        <a:rPr lang="ru-RU" sz="2000" dirty="0">
                          <a:latin typeface="Arial"/>
                          <a:ea typeface="Arial"/>
                          <a:cs typeface="Arial"/>
                          <a:sym typeface="Arial"/>
                        </a:rPr>
                        <a:t>Ректальное кровотечение</a:t>
                      </a:r>
                      <a:endParaRPr sz="1200" dirty="0"/>
                    </a:p>
                    <a:p>
                      <a:pPr marL="342900" marR="0" lvl="0" indent="-342900" algn="l" rtl="0">
                        <a:spcBef>
                          <a:spcPts val="0"/>
                        </a:spcBef>
                        <a:spcAft>
                          <a:spcPts val="0"/>
                        </a:spcAft>
                        <a:buClr>
                          <a:schemeClr val="dk1"/>
                        </a:buClr>
                        <a:buSzPts val="2200"/>
                        <a:buFont typeface="Arial"/>
                        <a:buChar char="•"/>
                      </a:pPr>
                      <a:r>
                        <a:rPr lang="ru-RU" sz="2000" dirty="0">
                          <a:latin typeface="Arial"/>
                          <a:ea typeface="Arial"/>
                          <a:cs typeface="Arial"/>
                          <a:sym typeface="Arial"/>
                        </a:rPr>
                        <a:t>Явная травма или открытый кишечник</a:t>
                      </a:r>
                      <a:endParaRPr sz="1200" dirty="0"/>
                    </a:p>
                    <a:p>
                      <a:pPr marL="342900" marR="0" lvl="0" indent="-342900" algn="l" rtl="0">
                        <a:spcBef>
                          <a:spcPts val="0"/>
                        </a:spcBef>
                        <a:spcAft>
                          <a:spcPts val="0"/>
                        </a:spcAft>
                        <a:buClr>
                          <a:schemeClr val="dk1"/>
                        </a:buClr>
                        <a:buSzPts val="2200"/>
                        <a:buFont typeface="Arial"/>
                        <a:buChar char="•"/>
                      </a:pPr>
                      <a:r>
                        <a:rPr lang="ru-RU" sz="2000" dirty="0">
                          <a:latin typeface="Arial"/>
                          <a:ea typeface="Arial"/>
                          <a:cs typeface="Arial"/>
                          <a:sym typeface="Arial"/>
                        </a:rPr>
                        <a:t>Кровоподтёки вокруг пупка или на боках (предполагают внутреннее кровотечение) </a:t>
                      </a:r>
                      <a:endParaRPr sz="1200" dirty="0"/>
                    </a:p>
                    <a:p>
                      <a:pPr marL="457200" marR="0" lvl="1" indent="0" algn="l" rtl="0">
                        <a:spcBef>
                          <a:spcPts val="0"/>
                        </a:spcBef>
                        <a:spcAft>
                          <a:spcPts val="0"/>
                        </a:spcAft>
                        <a:buNone/>
                      </a:pPr>
                      <a:endParaRPr sz="200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200"/>
                        <a:buFont typeface="Arial"/>
                        <a:buChar char="•"/>
                      </a:pPr>
                      <a:r>
                        <a:rPr lang="ru-RU" sz="2000" dirty="0">
                          <a:latin typeface="Arial"/>
                          <a:ea typeface="Arial"/>
                          <a:cs typeface="Arial"/>
                          <a:sym typeface="Arial"/>
                        </a:rPr>
                        <a:t>При подозрении на травму брюшной полости - дайте в/в ИНФУЗИОННЫЕ РАСТВОРЫ.</a:t>
                      </a:r>
                      <a:endParaRPr sz="1200" dirty="0"/>
                    </a:p>
                    <a:p>
                      <a:pPr marL="342900" marR="0" lvl="0" indent="-342900" algn="l" rtl="0">
                        <a:spcBef>
                          <a:spcPts val="0"/>
                        </a:spcBef>
                        <a:spcAft>
                          <a:spcPts val="0"/>
                        </a:spcAft>
                        <a:buClr>
                          <a:schemeClr val="accent2"/>
                        </a:buClr>
                        <a:buSzPts val="2200"/>
                        <a:buFont typeface="Arial"/>
                        <a:buChar char="•"/>
                      </a:pPr>
                      <a:r>
                        <a:rPr lang="ru-RU" sz="2000" u="none" dirty="0">
                          <a:solidFill>
                            <a:schemeClr val="accent2"/>
                          </a:solidFill>
                          <a:latin typeface="Arial"/>
                          <a:ea typeface="Arial"/>
                          <a:cs typeface="Arial"/>
                          <a:sym typeface="Arial"/>
                        </a:rPr>
                        <a:t>Не</a:t>
                      </a:r>
                      <a:r>
                        <a:rPr lang="ru-RU" sz="2000" dirty="0">
                          <a:solidFill>
                            <a:schemeClr val="accent2"/>
                          </a:solidFill>
                          <a:latin typeface="Arial"/>
                          <a:ea typeface="Arial"/>
                          <a:cs typeface="Arial"/>
                          <a:sym typeface="Arial"/>
                        </a:rPr>
                        <a:t> </a:t>
                      </a:r>
                      <a:r>
                        <a:rPr lang="ru-RU" sz="2000" dirty="0">
                          <a:latin typeface="Arial"/>
                          <a:ea typeface="Arial"/>
                          <a:cs typeface="Arial"/>
                          <a:sym typeface="Arial"/>
                        </a:rPr>
                        <a:t>давайте пищу или питье.</a:t>
                      </a:r>
                      <a:endParaRPr sz="1200" dirty="0"/>
                    </a:p>
                    <a:p>
                      <a:pPr marL="342900" marR="0" lvl="0" indent="-342900" algn="l" rtl="0">
                        <a:spcBef>
                          <a:spcPts val="0"/>
                        </a:spcBef>
                        <a:spcAft>
                          <a:spcPts val="0"/>
                        </a:spcAft>
                        <a:buClr>
                          <a:schemeClr val="dk1"/>
                        </a:buClr>
                        <a:buSzPts val="2200"/>
                        <a:buFont typeface="Arial"/>
                        <a:buChar char="•"/>
                      </a:pPr>
                      <a:r>
                        <a:rPr lang="ru-RU" sz="2000" dirty="0">
                          <a:latin typeface="Arial"/>
                          <a:ea typeface="Arial"/>
                          <a:cs typeface="Arial"/>
                          <a:sym typeface="Arial"/>
                        </a:rPr>
                        <a:t>Если кишечник виден:</a:t>
                      </a:r>
                      <a:endParaRPr sz="1200" dirty="0"/>
                    </a:p>
                    <a:p>
                      <a:pPr marL="800100" marR="0" lvl="1" indent="-342900" algn="l" rtl="0">
                        <a:spcBef>
                          <a:spcPts val="0"/>
                        </a:spcBef>
                        <a:spcAft>
                          <a:spcPts val="0"/>
                        </a:spcAft>
                        <a:buClr>
                          <a:schemeClr val="dk1"/>
                        </a:buClr>
                        <a:buSzPts val="2200"/>
                        <a:buFont typeface="Wingdings" panose="05000000000000000000" pitchFamily="2" charset="2"/>
                        <a:buChar char="ü"/>
                      </a:pPr>
                      <a:r>
                        <a:rPr lang="ru-RU" sz="2000" u="none" strike="noStrike" cap="none" dirty="0">
                          <a:latin typeface="Arial"/>
                          <a:ea typeface="Arial"/>
                          <a:cs typeface="Arial"/>
                          <a:sym typeface="Arial"/>
                        </a:rPr>
                        <a:t>Оставьте его вне тела.</a:t>
                      </a:r>
                      <a:endParaRPr sz="1200" dirty="0"/>
                    </a:p>
                    <a:p>
                      <a:pPr marL="800100" marR="0" lvl="1" indent="-342900" algn="l" rtl="0">
                        <a:spcBef>
                          <a:spcPts val="0"/>
                        </a:spcBef>
                        <a:spcAft>
                          <a:spcPts val="0"/>
                        </a:spcAft>
                        <a:buClr>
                          <a:schemeClr val="dk1"/>
                        </a:buClr>
                        <a:buSzPts val="2200"/>
                        <a:buFont typeface="Wingdings" panose="05000000000000000000" pitchFamily="2" charset="2"/>
                        <a:buChar char="ü"/>
                      </a:pPr>
                      <a:r>
                        <a:rPr lang="ru-RU" sz="2000" u="none" strike="noStrike" cap="none" dirty="0">
                          <a:latin typeface="Arial"/>
                          <a:ea typeface="Arial"/>
                          <a:cs typeface="Arial"/>
                          <a:sym typeface="Arial"/>
                        </a:rPr>
                        <a:t>Накройте СТЕРИЛЬНОЙ МАРЛЕЙ, смоченной в стерильном физрастворе.</a:t>
                      </a:r>
                      <a:endParaRPr sz="1200" dirty="0"/>
                    </a:p>
                    <a:p>
                      <a:pPr marL="800100" marR="0" lvl="1" indent="-342900" algn="l" rtl="0">
                        <a:spcBef>
                          <a:spcPts val="0"/>
                        </a:spcBef>
                        <a:spcAft>
                          <a:spcPts val="0"/>
                        </a:spcAft>
                        <a:buClr>
                          <a:schemeClr val="dk1"/>
                        </a:buClr>
                        <a:buSzPts val="2200"/>
                        <a:buFont typeface="Wingdings" panose="05000000000000000000" pitchFamily="2" charset="2"/>
                        <a:buChar char="ü"/>
                      </a:pPr>
                      <a:r>
                        <a:rPr lang="ru-RU" sz="2000" u="none" strike="noStrike" cap="none" dirty="0">
                          <a:latin typeface="Arial"/>
                          <a:ea typeface="Arial"/>
                          <a:cs typeface="Arial"/>
                          <a:sym typeface="Arial"/>
                        </a:rPr>
                        <a:t>Дайте АНТИБИОТИКИ.</a:t>
                      </a:r>
                      <a:endParaRPr sz="1200" dirty="0"/>
                    </a:p>
                    <a:p>
                      <a:pPr marL="342900" marR="0" lvl="0" indent="-342900" algn="l" rtl="0">
                        <a:spcBef>
                          <a:spcPts val="0"/>
                        </a:spcBef>
                        <a:spcAft>
                          <a:spcPts val="0"/>
                        </a:spcAft>
                        <a:buClr>
                          <a:schemeClr val="dk1"/>
                        </a:buClr>
                        <a:buSzPts val="2200"/>
                        <a:buFont typeface="Arial"/>
                        <a:buChar char="•"/>
                      </a:pPr>
                      <a:r>
                        <a:rPr lang="ru-RU" sz="2000" dirty="0">
                          <a:latin typeface="Arial"/>
                          <a:ea typeface="Arial"/>
                          <a:cs typeface="Arial"/>
                          <a:sym typeface="Arial"/>
                        </a:rPr>
                        <a:t>Если есть опасения по поводу травмы брюшной полости, планируйте срочную ПЕРЕДАЧУ / ПЕРЕВОД в хирургический центр.</a:t>
                      </a:r>
                      <a:endParaRPr sz="12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71" name="Google Shape;971;p72" descr="Diagram&#10;&#10;Description automatically generated"/>
          <p:cNvPicPr preferRelativeResize="0"/>
          <p:nvPr/>
        </p:nvPicPr>
        <p:blipFill rotWithShape="1">
          <a:blip r:embed="rId3">
            <a:alphaModFix/>
          </a:blip>
          <a:srcRect/>
          <a:stretch/>
        </p:blipFill>
        <p:spPr>
          <a:xfrm>
            <a:off x="4551298" y="4859821"/>
            <a:ext cx="1231326" cy="872006"/>
          </a:xfrm>
          <a:prstGeom prst="rect">
            <a:avLst/>
          </a:prstGeom>
          <a:noFill/>
          <a:ln>
            <a:noFill/>
          </a:ln>
        </p:spPr>
      </p:pic>
      <p:sp>
        <p:nvSpPr>
          <p:cNvPr id="972" name="Google Shape;972;p72"/>
          <p:cNvSpPr txBox="1">
            <a:spLocks noGrp="1"/>
          </p:cNvSpPr>
          <p:nvPr>
            <p:ph type="title"/>
          </p:nvPr>
        </p:nvSpPr>
        <p:spPr>
          <a:xfrm>
            <a:off x="207937" y="-162254"/>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Травма брюшной полости</a:t>
            </a:r>
            <a:endParaRPr/>
          </a:p>
        </p:txBody>
      </p:sp>
      <p:sp>
        <p:nvSpPr>
          <p:cNvPr id="973" name="Google Shape;973;p72"/>
          <p:cNvSpPr/>
          <p:nvPr/>
        </p:nvSpPr>
        <p:spPr>
          <a:xfrm>
            <a:off x="0" y="5908606"/>
            <a:ext cx="114277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dirty="0">
                <a:solidFill>
                  <a:srgbClr val="1F3864"/>
                </a:solidFill>
                <a:latin typeface="Arial"/>
                <a:ea typeface="Arial"/>
                <a:cs typeface="Arial"/>
                <a:sym typeface="Arial"/>
              </a:rPr>
              <a:t>Сильная боль или кровоподтеки свидетельствуют о повреждении органов и внутреннем кровотечении </a:t>
            </a:r>
            <a:endParaRPr dirty="0"/>
          </a:p>
        </p:txBody>
      </p:sp>
      <p:sp>
        <p:nvSpPr>
          <p:cNvPr id="974" name="Google Shape;974;p72"/>
          <p:cNvSpPr txBox="1"/>
          <p:nvPr/>
        </p:nvSpPr>
        <p:spPr>
          <a:xfrm>
            <a:off x="4332514" y="564699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73"/>
          <p:cNvSpPr txBox="1">
            <a:spLocks noGrp="1"/>
          </p:cNvSpPr>
          <p:nvPr>
            <p:ph type="title"/>
          </p:nvPr>
        </p:nvSpPr>
        <p:spPr>
          <a:xfrm>
            <a:off x="126175" y="0"/>
            <a:ext cx="11338560" cy="8861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Травма спинного мозга</a:t>
            </a:r>
            <a:endParaRPr dirty="0"/>
          </a:p>
        </p:txBody>
      </p:sp>
      <p:graphicFrame>
        <p:nvGraphicFramePr>
          <p:cNvPr id="981" name="Google Shape;981;p73"/>
          <p:cNvGraphicFramePr/>
          <p:nvPr>
            <p:extLst>
              <p:ext uri="{D42A27DB-BD31-4B8C-83A1-F6EECF244321}">
                <p14:modId xmlns:p14="http://schemas.microsoft.com/office/powerpoint/2010/main" val="4049436233"/>
              </p:ext>
            </p:extLst>
          </p:nvPr>
        </p:nvGraphicFramePr>
        <p:xfrm>
          <a:off x="126175" y="941981"/>
          <a:ext cx="11864625" cy="5120660"/>
        </p:xfrm>
        <a:graphic>
          <a:graphicData uri="http://schemas.openxmlformats.org/drawingml/2006/table">
            <a:tbl>
              <a:tblPr firstRow="1" bandRow="1">
                <a:noFill/>
                <a:tableStyleId>{AED96155-EAA6-40DB-ADCB-F1211CBE9A47}</a:tableStyleId>
              </a:tblPr>
              <a:tblGrid>
                <a:gridCol w="5728087">
                  <a:extLst>
                    <a:ext uri="{9D8B030D-6E8A-4147-A177-3AD203B41FA5}">
                      <a16:colId xmlns:a16="http://schemas.microsoft.com/office/drawing/2014/main" val="20000"/>
                    </a:ext>
                  </a:extLst>
                </a:gridCol>
                <a:gridCol w="6136538">
                  <a:extLst>
                    <a:ext uri="{9D8B030D-6E8A-4147-A177-3AD203B41FA5}">
                      <a16:colId xmlns:a16="http://schemas.microsoft.com/office/drawing/2014/main" val="20001"/>
                    </a:ext>
                  </a:extLst>
                </a:gridCol>
              </a:tblGrid>
              <a:tr h="392600">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21325">
                <a:tc>
                  <a:txBody>
                    <a:bodyPr/>
                    <a:lstStyle/>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Боль / болезненность по средней линии позвоночника</a:t>
                      </a:r>
                      <a:endParaRPr sz="1200" dirty="0"/>
                    </a:p>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Проблемы с движением:</a:t>
                      </a:r>
                      <a:endParaRPr sz="1200" dirty="0"/>
                    </a:p>
                    <a:p>
                      <a:pPr marL="742950" marR="0" lvl="1" indent="-285750" algn="l" rtl="0">
                        <a:spcBef>
                          <a:spcPts val="0"/>
                        </a:spcBef>
                        <a:spcAft>
                          <a:spcPts val="0"/>
                        </a:spcAft>
                        <a:buClr>
                          <a:schemeClr val="dk1"/>
                        </a:buClr>
                        <a:buSzPts val="2000"/>
                        <a:buFont typeface="Wingdings" panose="05000000000000000000" pitchFamily="2" charset="2"/>
                        <a:buChar char="ü"/>
                      </a:pPr>
                      <a:r>
                        <a:rPr lang="ru-RU" sz="1600" u="none" strike="noStrike" cap="none" dirty="0">
                          <a:latin typeface="Arial"/>
                          <a:ea typeface="Arial"/>
                          <a:cs typeface="Arial"/>
                          <a:sym typeface="Arial"/>
                        </a:rPr>
                        <a:t>Паралич</a:t>
                      </a:r>
                      <a:endParaRPr sz="1100" dirty="0"/>
                    </a:p>
                    <a:p>
                      <a:pPr marL="742950" marR="0" lvl="1" indent="-285750" algn="l" rtl="0">
                        <a:spcBef>
                          <a:spcPts val="0"/>
                        </a:spcBef>
                        <a:spcAft>
                          <a:spcPts val="0"/>
                        </a:spcAft>
                        <a:buClr>
                          <a:schemeClr val="dk1"/>
                        </a:buClr>
                        <a:buSzPts val="2000"/>
                        <a:buFont typeface="Wingdings" panose="05000000000000000000" pitchFamily="2" charset="2"/>
                        <a:buChar char="ü"/>
                      </a:pPr>
                      <a:r>
                        <a:rPr lang="ru-RU" sz="1600" u="none" strike="noStrike" cap="none" dirty="0">
                          <a:latin typeface="Arial"/>
                          <a:ea typeface="Arial"/>
                          <a:cs typeface="Arial"/>
                          <a:sym typeface="Arial"/>
                        </a:rPr>
                        <a:t>Слабость</a:t>
                      </a:r>
                      <a:endParaRPr sz="1100" dirty="0"/>
                    </a:p>
                    <a:p>
                      <a:pPr marL="742950" marR="0" lvl="1" indent="-285750" algn="l" rtl="0">
                        <a:spcBef>
                          <a:spcPts val="0"/>
                        </a:spcBef>
                        <a:spcAft>
                          <a:spcPts val="0"/>
                        </a:spcAft>
                        <a:buClr>
                          <a:schemeClr val="dk1"/>
                        </a:buClr>
                        <a:buSzPts val="2000"/>
                        <a:buFont typeface="Wingdings" panose="05000000000000000000" pitchFamily="2" charset="2"/>
                        <a:buChar char="ü"/>
                      </a:pPr>
                      <a:r>
                        <a:rPr lang="ru-RU" sz="1600" u="none" strike="noStrike" cap="none" dirty="0">
                          <a:latin typeface="Arial"/>
                          <a:ea typeface="Arial"/>
                          <a:cs typeface="Arial"/>
                          <a:sym typeface="Arial"/>
                        </a:rPr>
                        <a:t>Снижение рефлексов</a:t>
                      </a:r>
                      <a:endParaRPr sz="1100" dirty="0"/>
                    </a:p>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Проблемы с чувствительностью, ощущения покалывания</a:t>
                      </a:r>
                      <a:endParaRPr sz="1200" dirty="0"/>
                    </a:p>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Потеря контроля над мочеиспусканием или стулом</a:t>
                      </a:r>
                      <a:endParaRPr sz="1200" dirty="0"/>
                    </a:p>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Приапизм </a:t>
                      </a:r>
                      <a:endParaRPr sz="1200" dirty="0"/>
                    </a:p>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Может быть гипотензия или брадикардия</a:t>
                      </a:r>
                      <a:endParaRPr sz="1200" dirty="0"/>
                    </a:p>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Крепитация костей позвоночника</a:t>
                      </a:r>
                      <a:endParaRPr sz="1200" dirty="0"/>
                    </a:p>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Кости позвоночника не совмещены </a:t>
                      </a:r>
                      <a:endParaRPr sz="1200" dirty="0"/>
                    </a:p>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Затрудненное дыхание (травма шейного отдела позвоночника)</a:t>
                      </a:r>
                      <a:endParaRPr sz="12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spcBef>
                          <a:spcPts val="0"/>
                        </a:spcBef>
                        <a:spcAft>
                          <a:spcPts val="0"/>
                        </a:spcAft>
                        <a:buClr>
                          <a:schemeClr val="dk1"/>
                        </a:buClr>
                        <a:buSzPts val="2000"/>
                        <a:buFont typeface="Arial"/>
                        <a:buChar char="•"/>
                      </a:pPr>
                      <a:r>
                        <a:rPr lang="ru-RU" sz="1800" dirty="0">
                          <a:solidFill>
                            <a:schemeClr val="dk1"/>
                          </a:solidFill>
                          <a:latin typeface="Arial"/>
                          <a:ea typeface="Arial"/>
                          <a:cs typeface="Arial"/>
                          <a:sym typeface="Arial"/>
                        </a:rPr>
                        <a:t>Проведите ИММОБИЛИЗАЦИЮ ПОЗВОНОЧНИКА, если в анамнезе есть травма, а пациент находится без сознания или в сознании и испытывает боль в шее, болезненность шейного отдела позвоночника, онемение или слабость:</a:t>
                      </a:r>
                      <a:endParaRPr sz="1200" dirty="0"/>
                    </a:p>
                    <a:p>
                      <a:pPr marL="742950" marR="0" lvl="1" indent="-285750" algn="l" rtl="0">
                        <a:spcBef>
                          <a:spcPts val="0"/>
                        </a:spcBef>
                        <a:spcAft>
                          <a:spcPts val="0"/>
                        </a:spcAft>
                        <a:buClr>
                          <a:schemeClr val="dk1"/>
                        </a:buClr>
                        <a:buSzPts val="2000"/>
                        <a:buFont typeface="Wingdings" panose="05000000000000000000" pitchFamily="2" charset="2"/>
                        <a:buChar char="ü"/>
                      </a:pPr>
                      <a:r>
                        <a:rPr lang="ru-RU" sz="1600" u="none" strike="noStrike" cap="none" dirty="0">
                          <a:solidFill>
                            <a:schemeClr val="dk1"/>
                          </a:solidFill>
                          <a:latin typeface="Arial"/>
                          <a:ea typeface="Arial"/>
                          <a:cs typeface="Arial"/>
                          <a:sym typeface="Arial"/>
                        </a:rPr>
                        <a:t>Для ИММОБИЛИЗАЦИИ шейного отдела позвоночника используйте свернутую простыню или шейный воротник.</a:t>
                      </a:r>
                      <a:endParaRPr sz="1100" dirty="0"/>
                    </a:p>
                    <a:p>
                      <a:pPr marL="285750" marR="0" lvl="0" indent="-285750" algn="l" rtl="0">
                        <a:spcBef>
                          <a:spcPts val="0"/>
                        </a:spcBef>
                        <a:spcAft>
                          <a:spcPts val="0"/>
                        </a:spcAft>
                        <a:buClr>
                          <a:schemeClr val="dk1"/>
                        </a:buClr>
                        <a:buSzPts val="2000"/>
                        <a:buFont typeface="Arial"/>
                        <a:buChar char="•"/>
                      </a:pPr>
                      <a:r>
                        <a:rPr lang="ru-RU" sz="1800" dirty="0">
                          <a:solidFill>
                            <a:schemeClr val="dk1"/>
                          </a:solidFill>
                          <a:latin typeface="Arial"/>
                          <a:ea typeface="Arial"/>
                          <a:cs typeface="Arial"/>
                          <a:sym typeface="Arial"/>
                        </a:rPr>
                        <a:t>Держите пациента в горизонтальном положении.</a:t>
                      </a:r>
                      <a:endParaRPr sz="1200" dirty="0"/>
                    </a:p>
                    <a:p>
                      <a:pPr marL="285750" marR="0" lvl="0" indent="-285750" algn="l" rtl="0">
                        <a:spcBef>
                          <a:spcPts val="0"/>
                        </a:spcBef>
                        <a:spcAft>
                          <a:spcPts val="0"/>
                        </a:spcAft>
                        <a:buClr>
                          <a:schemeClr val="dk1"/>
                        </a:buClr>
                        <a:buSzPts val="2000"/>
                        <a:buFont typeface="Arial"/>
                        <a:buChar char="•"/>
                      </a:pPr>
                      <a:r>
                        <a:rPr lang="ru-RU" sz="1800" dirty="0">
                          <a:solidFill>
                            <a:schemeClr val="dk1"/>
                          </a:solidFill>
                          <a:latin typeface="Arial"/>
                          <a:ea typeface="Arial"/>
                          <a:cs typeface="Arial"/>
                          <a:sym typeface="Arial"/>
                        </a:rPr>
                        <a:t>Обеспечьте постоянный мониторинг дыхательных путей.</a:t>
                      </a:r>
                      <a:endParaRPr sz="1200" dirty="0"/>
                    </a:p>
                    <a:p>
                      <a:pPr marL="285750" marR="0" lvl="0" indent="-285750" algn="l" rtl="0">
                        <a:spcBef>
                          <a:spcPts val="0"/>
                        </a:spcBef>
                        <a:spcAft>
                          <a:spcPts val="0"/>
                        </a:spcAft>
                        <a:buClr>
                          <a:schemeClr val="dk1"/>
                        </a:buClr>
                        <a:buSzPts val="2000"/>
                        <a:buFont typeface="Arial"/>
                        <a:buChar char="•"/>
                      </a:pPr>
                      <a:r>
                        <a:rPr lang="ru-RU" sz="1800" dirty="0">
                          <a:latin typeface="Arial"/>
                          <a:ea typeface="Arial"/>
                          <a:cs typeface="Arial"/>
                          <a:sym typeface="Arial"/>
                        </a:rPr>
                        <a:t>При осмотре или перемещении используйте маневр «ПЕРЕКАТ БРЕВНА».</a:t>
                      </a:r>
                      <a:endParaRPr sz="1200" dirty="0"/>
                    </a:p>
                    <a:p>
                      <a:pPr marL="285750" marR="0" lvl="0" indent="-285750" algn="l" rtl="0">
                        <a:spcBef>
                          <a:spcPts val="0"/>
                        </a:spcBef>
                        <a:spcAft>
                          <a:spcPts val="0"/>
                        </a:spcAft>
                        <a:buClr>
                          <a:schemeClr val="dk1"/>
                        </a:buClr>
                        <a:buSzPts val="2000"/>
                        <a:buFont typeface="Arial"/>
                        <a:buChar char="•"/>
                      </a:pPr>
                      <a:r>
                        <a:rPr lang="ru-RU" sz="1800" dirty="0">
                          <a:latin typeface="Arial"/>
                          <a:ea typeface="Arial"/>
                          <a:cs typeface="Arial"/>
                          <a:sym typeface="Arial"/>
                        </a:rPr>
                        <a:t>Контролируйте артериальное давление и при гипотензии введите в/в РАСТВОРЫ. </a:t>
                      </a:r>
                      <a:endParaRPr sz="1200" dirty="0"/>
                    </a:p>
                    <a:p>
                      <a:pPr marL="285750" marR="0" lvl="0" indent="-285750" algn="l" rtl="0">
                        <a:spcBef>
                          <a:spcPts val="0"/>
                        </a:spcBef>
                        <a:spcAft>
                          <a:spcPts val="0"/>
                        </a:spcAft>
                        <a:buClr>
                          <a:schemeClr val="dk1"/>
                        </a:buClr>
                        <a:buSzPts val="2000"/>
                        <a:buFont typeface="Arial"/>
                        <a:buChar char="•"/>
                      </a:pPr>
                      <a:r>
                        <a:rPr lang="ru-RU" sz="1800" dirty="0">
                          <a:latin typeface="Arial"/>
                          <a:ea typeface="Arial"/>
                          <a:cs typeface="Arial"/>
                          <a:sym typeface="Arial"/>
                        </a:rPr>
                        <a:t>Запланируйте срочную ПЕРЕДАЧУ / ПЕРЕВОД пациента. </a:t>
                      </a:r>
                      <a:endParaRPr sz="12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82" name="Google Shape;982;p73"/>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Травма спинного мозга</a:t>
            </a:r>
            <a:endParaRPr/>
          </a:p>
        </p:txBody>
      </p:sp>
      <p:sp>
        <p:nvSpPr>
          <p:cNvPr id="989" name="Google Shape;989;p74"/>
          <p:cNvSpPr txBox="1">
            <a:spLocks noGrp="1"/>
          </p:cNvSpPr>
          <p:nvPr>
            <p:ph type="body" idx="1"/>
          </p:nvPr>
        </p:nvSpPr>
        <p:spPr>
          <a:xfrm>
            <a:off x="606707" y="1719569"/>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ru-RU" sz="2400" dirty="0"/>
              <a:t>Травма позвоночника не всегда очевидна.  Обломки костей могут повредить спинной мозг, что приведет к параличу.</a:t>
            </a:r>
            <a:endParaRPr dirty="0"/>
          </a:p>
          <a:p>
            <a:pPr marL="800100" lvl="1" algn="l" rtl="0">
              <a:lnSpc>
                <a:spcPct val="90000"/>
              </a:lnSpc>
              <a:spcBef>
                <a:spcPts val="500"/>
              </a:spcBef>
              <a:spcAft>
                <a:spcPts val="0"/>
              </a:spcAft>
              <a:buClr>
                <a:schemeClr val="accent2"/>
              </a:buClr>
              <a:buSzPts val="2400"/>
              <a:buFont typeface="Wingdings" panose="05000000000000000000" pitchFamily="2" charset="2"/>
              <a:buChar char="ü"/>
            </a:pPr>
            <a:r>
              <a:rPr lang="ru-RU" b="1" dirty="0">
                <a:solidFill>
                  <a:schemeClr val="accent2"/>
                </a:solidFill>
                <a:latin typeface="Arial"/>
                <a:ea typeface="Arial"/>
                <a:cs typeface="Arial"/>
                <a:sym typeface="Arial"/>
              </a:rPr>
              <a:t>Всегда</a:t>
            </a:r>
            <a:r>
              <a:rPr lang="ru-RU" dirty="0">
                <a:solidFill>
                  <a:schemeClr val="accent2"/>
                </a:solidFill>
                <a:latin typeface="Arial"/>
                <a:ea typeface="Arial"/>
                <a:cs typeface="Arial"/>
                <a:sym typeface="Arial"/>
              </a:rPr>
              <a:t> </a:t>
            </a:r>
            <a:r>
              <a:rPr lang="ru-RU" dirty="0">
                <a:latin typeface="Arial"/>
                <a:ea typeface="Arial"/>
                <a:cs typeface="Arial"/>
                <a:sym typeface="Arial"/>
              </a:rPr>
              <a:t>документируйте результаты обследования, чтобы последующие медработники могли оценить изменения. </a:t>
            </a:r>
            <a:endParaRPr dirty="0"/>
          </a:p>
          <a:p>
            <a:pPr marL="685800" lvl="1" indent="-76200" algn="l" rtl="0">
              <a:lnSpc>
                <a:spcPct val="90000"/>
              </a:lnSpc>
              <a:spcBef>
                <a:spcPts val="500"/>
              </a:spcBef>
              <a:spcAft>
                <a:spcPts val="0"/>
              </a:spcAft>
              <a:buClr>
                <a:schemeClr val="dk1"/>
              </a:buClr>
              <a:buSzPts val="2400"/>
              <a:buNone/>
            </a:pP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Травмы позвоночника могут вызвать шок.  Риск повышается, если есть кровопотеря. </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Спинальные щиты-носилки предназначены </a:t>
            </a:r>
            <a:r>
              <a:rPr lang="ru-RU" sz="2400" dirty="0">
                <a:solidFill>
                  <a:schemeClr val="accent2"/>
                </a:solidFill>
                <a:latin typeface="Arial"/>
                <a:ea typeface="Arial"/>
                <a:cs typeface="Arial"/>
                <a:sym typeface="Arial"/>
              </a:rPr>
              <a:t>только</a:t>
            </a:r>
            <a:r>
              <a:rPr lang="ru-RU" sz="2400" dirty="0">
                <a:latin typeface="Arial"/>
                <a:ea typeface="Arial"/>
                <a:cs typeface="Arial"/>
                <a:sym typeface="Arial"/>
              </a:rPr>
              <a:t> для перемещения пациентов.  </a:t>
            </a:r>
            <a:r>
              <a:rPr lang="ru-RU" sz="2400" dirty="0">
                <a:solidFill>
                  <a:schemeClr val="accent2"/>
                </a:solidFill>
                <a:latin typeface="Arial"/>
                <a:ea typeface="Arial"/>
                <a:cs typeface="Arial"/>
                <a:sym typeface="Arial"/>
              </a:rPr>
              <a:t>Не</a:t>
            </a:r>
            <a:r>
              <a:rPr lang="ru-RU" sz="2400" dirty="0">
                <a:solidFill>
                  <a:srgbClr val="FF0000"/>
                </a:solidFill>
                <a:latin typeface="Arial"/>
                <a:ea typeface="Arial"/>
                <a:cs typeface="Arial"/>
                <a:sym typeface="Arial"/>
              </a:rPr>
              <a:t> </a:t>
            </a:r>
            <a:r>
              <a:rPr lang="ru-RU" sz="2400" dirty="0">
                <a:latin typeface="Arial"/>
                <a:ea typeface="Arial"/>
                <a:cs typeface="Arial"/>
                <a:sym typeface="Arial"/>
              </a:rPr>
              <a:t>оставляйте пациентов на щитах-носилках. Это может вызвать пролежни. </a:t>
            </a:r>
            <a:endParaRPr dirty="0"/>
          </a:p>
        </p:txBody>
      </p:sp>
      <p:sp>
        <p:nvSpPr>
          <p:cNvPr id="990" name="Google Shape;990;p74"/>
          <p:cNvSpPr/>
          <p:nvPr/>
        </p:nvSpPr>
        <p:spPr>
          <a:xfrm>
            <a:off x="8802722" y="1027906"/>
            <a:ext cx="419745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pic>
        <p:nvPicPr>
          <p:cNvPr id="991" name="Google Shape;991;p74" descr="A picture containing text, vector graphics&#10;&#10;Description automatically generated"/>
          <p:cNvPicPr preferRelativeResize="0"/>
          <p:nvPr/>
        </p:nvPicPr>
        <p:blipFill rotWithShape="1">
          <a:blip r:embed="rId3">
            <a:alphaModFix/>
          </a:blip>
          <a:srcRect/>
          <a:stretch/>
        </p:blipFill>
        <p:spPr>
          <a:xfrm>
            <a:off x="7278255" y="4406800"/>
            <a:ext cx="3694491" cy="2581675"/>
          </a:xfrm>
          <a:prstGeom prst="rect">
            <a:avLst/>
          </a:prstGeom>
          <a:noFill/>
          <a:ln>
            <a:noFill/>
          </a:ln>
        </p:spPr>
      </p:pic>
      <p:sp>
        <p:nvSpPr>
          <p:cNvPr id="992" name="Google Shape;992;p74"/>
          <p:cNvSpPr txBox="1"/>
          <p:nvPr/>
        </p:nvSpPr>
        <p:spPr>
          <a:xfrm>
            <a:off x="9209260" y="649287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75"/>
          <p:cNvSpPr txBox="1">
            <a:spLocks noGrp="1"/>
          </p:cNvSpPr>
          <p:nvPr>
            <p:ph type="title"/>
          </p:nvPr>
        </p:nvSpPr>
        <p:spPr>
          <a:xfrm>
            <a:off x="426719" y="86538"/>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Внутреннее кровотечение (не обнаружено при первичном обследовании)</a:t>
            </a:r>
            <a:endParaRPr/>
          </a:p>
        </p:txBody>
      </p:sp>
      <p:graphicFrame>
        <p:nvGraphicFramePr>
          <p:cNvPr id="999" name="Google Shape;999;p75"/>
          <p:cNvGraphicFramePr/>
          <p:nvPr>
            <p:extLst>
              <p:ext uri="{D42A27DB-BD31-4B8C-83A1-F6EECF244321}">
                <p14:modId xmlns:p14="http://schemas.microsoft.com/office/powerpoint/2010/main" val="2835839260"/>
              </p:ext>
            </p:extLst>
          </p:nvPr>
        </p:nvGraphicFramePr>
        <p:xfrm>
          <a:off x="426719" y="1397175"/>
          <a:ext cx="11427775" cy="5242580"/>
        </p:xfrm>
        <a:graphic>
          <a:graphicData uri="http://schemas.openxmlformats.org/drawingml/2006/table">
            <a:tbl>
              <a:tblPr firstRow="1" bandRow="1">
                <a:noFill/>
                <a:tableStyleId>{AED96155-EAA6-40DB-ADCB-F1211CBE9A47}</a:tableStyleId>
              </a:tblPr>
              <a:tblGrid>
                <a:gridCol w="5693400">
                  <a:extLst>
                    <a:ext uri="{9D8B030D-6E8A-4147-A177-3AD203B41FA5}">
                      <a16:colId xmlns:a16="http://schemas.microsoft.com/office/drawing/2014/main" val="20000"/>
                    </a:ext>
                  </a:extLst>
                </a:gridCol>
                <a:gridCol w="5734375">
                  <a:extLst>
                    <a:ext uri="{9D8B030D-6E8A-4147-A177-3AD203B41FA5}">
                      <a16:colId xmlns:a16="http://schemas.microsoft.com/office/drawing/2014/main" val="20001"/>
                    </a:ext>
                  </a:extLst>
                </a:gridCol>
              </a:tblGrid>
              <a:tr h="441300">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44900">
                <a:tc>
                  <a:txBody>
                    <a:bodyPr/>
                    <a:lstStyle/>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Кровоподтёки вокруг пупка или на боках</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Перелом костей таза</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Перелом бедренной кости</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Приглушенные дыхательные шумы на одной стороне грудной клетки</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Признаки низкой перфузии:</a:t>
                      </a:r>
                      <a:endParaRPr dirty="0"/>
                    </a:p>
                    <a:p>
                      <a:pPr marL="800100" marR="0" lvl="1" indent="-342900" algn="l" rtl="0">
                        <a:spcBef>
                          <a:spcPts val="0"/>
                        </a:spcBef>
                        <a:spcAft>
                          <a:spcPts val="0"/>
                        </a:spcAft>
                        <a:buClr>
                          <a:schemeClr val="dk1"/>
                        </a:buClr>
                        <a:buSzPts val="2200"/>
                        <a:buFont typeface="Wingdings" panose="05000000000000000000" pitchFamily="2" charset="2"/>
                        <a:buChar char="ü"/>
                      </a:pPr>
                      <a:r>
                        <a:rPr lang="ru-RU" sz="2200" u="none" strike="noStrike" cap="none" dirty="0">
                          <a:latin typeface="Arial"/>
                          <a:ea typeface="Arial"/>
                          <a:cs typeface="Arial"/>
                          <a:sym typeface="Arial"/>
                        </a:rPr>
                        <a:t>Гипотензия</a:t>
                      </a:r>
                      <a:endParaRPr dirty="0"/>
                    </a:p>
                    <a:p>
                      <a:pPr marL="800100" marR="0" lvl="1" indent="-342900" algn="l" rtl="0">
                        <a:spcBef>
                          <a:spcPts val="0"/>
                        </a:spcBef>
                        <a:spcAft>
                          <a:spcPts val="0"/>
                        </a:spcAft>
                        <a:buClr>
                          <a:schemeClr val="dk1"/>
                        </a:buClr>
                        <a:buSzPts val="2200"/>
                        <a:buFont typeface="Wingdings" panose="05000000000000000000" pitchFamily="2" charset="2"/>
                        <a:buChar char="ü"/>
                      </a:pPr>
                      <a:r>
                        <a:rPr lang="ru-RU" sz="2200" u="none" strike="noStrike" cap="none" dirty="0">
                          <a:latin typeface="Arial"/>
                          <a:ea typeface="Arial"/>
                          <a:cs typeface="Arial"/>
                          <a:sym typeface="Arial"/>
                        </a:rPr>
                        <a:t>Тахикардия</a:t>
                      </a:r>
                      <a:endParaRPr dirty="0"/>
                    </a:p>
                    <a:p>
                      <a:pPr marL="800100" marR="0" lvl="1" indent="-342900" algn="l" rtl="0">
                        <a:spcBef>
                          <a:spcPts val="0"/>
                        </a:spcBef>
                        <a:spcAft>
                          <a:spcPts val="0"/>
                        </a:spcAft>
                        <a:buClr>
                          <a:schemeClr val="dk1"/>
                        </a:buClr>
                        <a:buSzPts val="2200"/>
                        <a:buFont typeface="Wingdings" panose="05000000000000000000" pitchFamily="2" charset="2"/>
                        <a:buChar char="ü"/>
                      </a:pPr>
                      <a:r>
                        <a:rPr lang="ru-RU" sz="2200" u="none" strike="noStrike" cap="none" dirty="0">
                          <a:latin typeface="Arial"/>
                          <a:ea typeface="Arial"/>
                          <a:cs typeface="Arial"/>
                          <a:sym typeface="Arial"/>
                        </a:rPr>
                        <a:t>Бледные кожные покровы</a:t>
                      </a:r>
                      <a:endParaRPr dirty="0"/>
                    </a:p>
                    <a:p>
                      <a:pPr marL="800100" marR="0" lvl="1" indent="-342900" algn="l" rtl="0">
                        <a:spcBef>
                          <a:spcPts val="0"/>
                        </a:spcBef>
                        <a:spcAft>
                          <a:spcPts val="0"/>
                        </a:spcAft>
                        <a:buClr>
                          <a:schemeClr val="dk1"/>
                        </a:buClr>
                        <a:buSzPts val="2200"/>
                        <a:buFont typeface="Wingdings" panose="05000000000000000000" pitchFamily="2" charset="2"/>
                        <a:buChar char="ü"/>
                      </a:pPr>
                      <a:r>
                        <a:rPr lang="ru-RU" sz="2200" u="none" strike="noStrike" cap="none" dirty="0" err="1">
                          <a:latin typeface="Arial"/>
                          <a:ea typeface="Arial"/>
                          <a:cs typeface="Arial"/>
                          <a:sym typeface="Arial"/>
                        </a:rPr>
                        <a:t>Диафорез</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По возможности ОСТАНОВИТЕ КРОВОТЕЧЕНИЕ.</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Наложите ФИКСИРУЮЩИЙ БАНДАЖ при переломе костей таза.</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Наложите ШИНУ при переломе бедра.</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Проведите ИНФУЗИОННУЮ ТЕРАПИЮ.</a:t>
                      </a:r>
                      <a:endParaRPr dirty="0"/>
                    </a:p>
                    <a:p>
                      <a:pPr marL="342900" marR="0" lvl="0" indent="-203200" algn="l" rtl="0">
                        <a:spcBef>
                          <a:spcPts val="0"/>
                        </a:spcBef>
                        <a:spcAft>
                          <a:spcPts val="0"/>
                        </a:spcAft>
                        <a:buClr>
                          <a:schemeClr val="dk1"/>
                        </a:buClr>
                        <a:buSzPts val="2200"/>
                        <a:buFont typeface="Arial"/>
                        <a:buNone/>
                      </a:pPr>
                      <a:endParaRPr sz="2200" dirty="0">
                        <a:latin typeface="Arial"/>
                        <a:ea typeface="Arial"/>
                        <a:cs typeface="Arial"/>
                        <a:sym typeface="Arial"/>
                      </a:endParaRPr>
                    </a:p>
                    <a:p>
                      <a:pPr marL="342900" marR="0" lvl="0" indent="-203200" algn="l" rtl="0">
                        <a:spcBef>
                          <a:spcPts val="0"/>
                        </a:spcBef>
                        <a:spcAft>
                          <a:spcPts val="0"/>
                        </a:spcAft>
                        <a:buClr>
                          <a:schemeClr val="dk1"/>
                        </a:buClr>
                        <a:buSzPts val="2200"/>
                        <a:buFont typeface="Arial"/>
                        <a:buNone/>
                      </a:pPr>
                      <a:endParaRPr sz="2200" dirty="0">
                        <a:latin typeface="Arial"/>
                        <a:ea typeface="Arial"/>
                        <a:cs typeface="Arial"/>
                        <a:sym typeface="Arial"/>
                      </a:endParaRPr>
                    </a:p>
                    <a:p>
                      <a:pPr marL="342900" marR="0" lvl="0" indent="-203200" algn="l" rtl="0">
                        <a:spcBef>
                          <a:spcPts val="0"/>
                        </a:spcBef>
                        <a:spcAft>
                          <a:spcPts val="0"/>
                        </a:spcAft>
                        <a:buClr>
                          <a:schemeClr val="dk1"/>
                        </a:buClr>
                        <a:buSzPts val="2200"/>
                        <a:buFont typeface="Arial"/>
                        <a:buNone/>
                      </a:pPr>
                      <a:endParaRPr sz="2200" dirty="0">
                        <a:latin typeface="Arial"/>
                        <a:ea typeface="Arial"/>
                        <a:cs typeface="Arial"/>
                        <a:sym typeface="Arial"/>
                      </a:endParaRPr>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Запланируйте срочную ПЕРЕДАЧУ / ПЕРЕВОД для продолжения хирургического лечения и переливания крови, если это необходимо.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00" name="Google Shape;1000;p75" descr="A picture containing icon&#10;&#10;Description automatically generated"/>
          <p:cNvPicPr preferRelativeResize="0"/>
          <p:nvPr/>
        </p:nvPicPr>
        <p:blipFill rotWithShape="1">
          <a:blip r:embed="rId3">
            <a:alphaModFix/>
          </a:blip>
          <a:srcRect/>
          <a:stretch/>
        </p:blipFill>
        <p:spPr>
          <a:xfrm>
            <a:off x="10695709" y="3920546"/>
            <a:ext cx="1209980" cy="838854"/>
          </a:xfrm>
          <a:prstGeom prst="rect">
            <a:avLst/>
          </a:prstGeom>
          <a:noFill/>
          <a:ln>
            <a:noFill/>
          </a:ln>
        </p:spPr>
      </p:pic>
      <p:sp>
        <p:nvSpPr>
          <p:cNvPr id="1001" name="Google Shape;1001;p75"/>
          <p:cNvSpPr txBox="1"/>
          <p:nvPr/>
        </p:nvSpPr>
        <p:spPr>
          <a:xfrm>
            <a:off x="10299205" y="475940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graphicFrame>
        <p:nvGraphicFramePr>
          <p:cNvPr id="1007" name="Google Shape;1007;p76"/>
          <p:cNvGraphicFramePr/>
          <p:nvPr>
            <p:extLst>
              <p:ext uri="{D42A27DB-BD31-4B8C-83A1-F6EECF244321}">
                <p14:modId xmlns:p14="http://schemas.microsoft.com/office/powerpoint/2010/main" val="233211300"/>
              </p:ext>
            </p:extLst>
          </p:nvPr>
        </p:nvGraphicFramePr>
        <p:xfrm>
          <a:off x="337509" y="882530"/>
          <a:ext cx="11427775" cy="4868785"/>
        </p:xfrm>
        <a:graphic>
          <a:graphicData uri="http://schemas.openxmlformats.org/drawingml/2006/table">
            <a:tbl>
              <a:tblPr firstRow="1" bandRow="1">
                <a:noFill/>
                <a:tableStyleId>{AED96155-EAA6-40DB-ADCB-F1211CBE9A47}</a:tableStyleId>
              </a:tblPr>
              <a:tblGrid>
                <a:gridCol w="5693400">
                  <a:extLst>
                    <a:ext uri="{9D8B030D-6E8A-4147-A177-3AD203B41FA5}">
                      <a16:colId xmlns:a16="http://schemas.microsoft.com/office/drawing/2014/main" val="20000"/>
                    </a:ext>
                  </a:extLst>
                </a:gridCol>
                <a:gridCol w="5734375">
                  <a:extLst>
                    <a:ext uri="{9D8B030D-6E8A-4147-A177-3AD203B41FA5}">
                      <a16:colId xmlns:a16="http://schemas.microsoft.com/office/drawing/2014/main" val="20001"/>
                    </a:ext>
                  </a:extLst>
                </a:gridCol>
              </a:tblGrid>
              <a:tr h="405000">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11575">
                <a:tc>
                  <a:txBody>
                    <a:bodyPr/>
                    <a:lstStyle/>
                    <a:p>
                      <a:pPr marL="342900" marR="0" lvl="0" indent="-342900" algn="l" rtl="0">
                        <a:spcBef>
                          <a:spcPts val="0"/>
                        </a:spcBef>
                        <a:spcAft>
                          <a:spcPts val="0"/>
                        </a:spcAft>
                        <a:buClr>
                          <a:schemeClr val="dk1"/>
                        </a:buClr>
                        <a:buSzPts val="2300"/>
                        <a:buFont typeface="Arial"/>
                        <a:buChar char="•"/>
                      </a:pPr>
                      <a:r>
                        <a:rPr lang="ru-RU" sz="2300" dirty="0">
                          <a:latin typeface="Arial"/>
                          <a:ea typeface="Arial"/>
                          <a:cs typeface="Arial"/>
                          <a:sym typeface="Arial"/>
                        </a:rPr>
                        <a:t>Боль при пальпации таза</a:t>
                      </a:r>
                      <a:endParaRPr dirty="0"/>
                    </a:p>
                    <a:p>
                      <a:pPr marL="342900" marR="0" lvl="0" indent="-342900" algn="l" rtl="0">
                        <a:spcBef>
                          <a:spcPts val="0"/>
                        </a:spcBef>
                        <a:spcAft>
                          <a:spcPts val="0"/>
                        </a:spcAft>
                        <a:buClr>
                          <a:schemeClr val="dk1"/>
                        </a:buClr>
                        <a:buSzPts val="2300"/>
                        <a:buFont typeface="Arial"/>
                        <a:buChar char="•"/>
                      </a:pPr>
                      <a:r>
                        <a:rPr lang="ru-RU" sz="2300" dirty="0">
                          <a:latin typeface="Arial"/>
                          <a:ea typeface="Arial"/>
                          <a:cs typeface="Arial"/>
                          <a:sym typeface="Arial"/>
                        </a:rPr>
                        <a:t>Нестабильность или аномальная подвижность костей таза</a:t>
                      </a:r>
                      <a:endParaRPr dirty="0"/>
                    </a:p>
                    <a:p>
                      <a:pPr marL="342900" marR="0" lvl="0" indent="-342900" algn="l" rtl="0">
                        <a:spcBef>
                          <a:spcPts val="0"/>
                        </a:spcBef>
                        <a:spcAft>
                          <a:spcPts val="0"/>
                        </a:spcAft>
                        <a:buClr>
                          <a:schemeClr val="dk1"/>
                        </a:buClr>
                        <a:buSzPts val="2300"/>
                        <a:buFont typeface="Arial"/>
                        <a:buChar char="•"/>
                      </a:pPr>
                      <a:r>
                        <a:rPr lang="ru-RU" sz="2300" dirty="0">
                          <a:latin typeface="Arial"/>
                          <a:ea typeface="Arial"/>
                          <a:cs typeface="Arial"/>
                          <a:sym typeface="Arial"/>
                        </a:rPr>
                        <a:t>Кровь в отверстии пениса или в прямой кишке </a:t>
                      </a:r>
                      <a:endParaRPr dirty="0"/>
                    </a:p>
                    <a:p>
                      <a:pPr marL="342900" marR="0" lvl="0" indent="-342900" algn="l" rtl="0">
                        <a:spcBef>
                          <a:spcPts val="0"/>
                        </a:spcBef>
                        <a:spcAft>
                          <a:spcPts val="0"/>
                        </a:spcAft>
                        <a:buClr>
                          <a:srgbClr val="000000"/>
                        </a:buClr>
                        <a:buSzPts val="2300"/>
                        <a:buFont typeface="Arial"/>
                        <a:buChar char="•"/>
                      </a:pPr>
                      <a:r>
                        <a:rPr lang="ru-RU" sz="2300" b="0" i="0" u="none" strike="noStrike" dirty="0">
                          <a:solidFill>
                            <a:srgbClr val="000000"/>
                          </a:solidFill>
                          <a:latin typeface="Arial"/>
                          <a:ea typeface="Arial"/>
                          <a:cs typeface="Arial"/>
                          <a:sym typeface="Arial"/>
                        </a:rPr>
                        <a:t>Нестабильность костей таза при легком сжатии во время осмотра.</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300"/>
                        <a:buFont typeface="Arial"/>
                        <a:buChar char="•"/>
                      </a:pPr>
                      <a:r>
                        <a:rPr lang="ru-RU" sz="2300" dirty="0">
                          <a:latin typeface="Arial"/>
                          <a:ea typeface="Arial"/>
                          <a:cs typeface="Arial"/>
                          <a:sym typeface="Arial"/>
                        </a:rPr>
                        <a:t>Проведите ИНФУЗИОННУЮ ТЕРАПИЮ.</a:t>
                      </a:r>
                      <a:endParaRPr dirty="0"/>
                    </a:p>
                    <a:p>
                      <a:pPr marL="342900" marR="0" lvl="0" indent="-342900" algn="l" rtl="0">
                        <a:spcBef>
                          <a:spcPts val="0"/>
                        </a:spcBef>
                        <a:spcAft>
                          <a:spcPts val="0"/>
                        </a:spcAft>
                        <a:buClr>
                          <a:schemeClr val="dk1"/>
                        </a:buClr>
                        <a:buSzPts val="2300"/>
                        <a:buFont typeface="Arial"/>
                        <a:buChar char="•"/>
                      </a:pPr>
                      <a:r>
                        <a:rPr lang="ru-RU" sz="2300" dirty="0">
                          <a:latin typeface="Arial"/>
                          <a:ea typeface="Arial"/>
                          <a:cs typeface="Arial"/>
                          <a:sym typeface="Arial"/>
                        </a:rPr>
                        <a:t>Дайте ОБЕЗБОЛИВАЮЩИЕ.</a:t>
                      </a:r>
                      <a:endParaRPr dirty="0"/>
                    </a:p>
                    <a:p>
                      <a:pPr marL="342900" marR="0" lvl="0" indent="-342900" algn="l" rtl="0">
                        <a:spcBef>
                          <a:spcPts val="0"/>
                        </a:spcBef>
                        <a:spcAft>
                          <a:spcPts val="0"/>
                        </a:spcAft>
                        <a:buClr>
                          <a:schemeClr val="dk1"/>
                        </a:buClr>
                        <a:buSzPts val="2300"/>
                        <a:buFont typeface="Arial"/>
                        <a:buChar char="•"/>
                      </a:pPr>
                      <a:r>
                        <a:rPr lang="ru-RU" sz="2300" dirty="0">
                          <a:latin typeface="Arial"/>
                          <a:ea typeface="Arial"/>
                          <a:cs typeface="Arial"/>
                          <a:sym typeface="Arial"/>
                        </a:rPr>
                        <a:t>СТАБИЛИЗИРУЙТЕ таз с помощью простыни или бандажа.</a:t>
                      </a:r>
                      <a:endParaRPr dirty="0"/>
                    </a:p>
                    <a:p>
                      <a:pPr marL="342900" marR="0" lvl="0" indent="-342900" algn="l" rtl="0">
                        <a:spcBef>
                          <a:spcPts val="0"/>
                        </a:spcBef>
                        <a:spcAft>
                          <a:spcPts val="0"/>
                        </a:spcAft>
                        <a:buClr>
                          <a:schemeClr val="dk1"/>
                        </a:buClr>
                        <a:buSzPts val="2300"/>
                        <a:buFont typeface="Arial"/>
                        <a:buChar char="•"/>
                      </a:pPr>
                      <a:r>
                        <a:rPr lang="ru-RU" sz="2300" dirty="0">
                          <a:latin typeface="Arial"/>
                          <a:ea typeface="Arial"/>
                          <a:cs typeface="Arial"/>
                          <a:sym typeface="Arial"/>
                        </a:rPr>
                        <a:t>Запланируйте срочную ПЕРЕДАЧУ / ПЕРЕВОД пациента для переливания крови.</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08" name="Google Shape;1008;p76" descr="A picture containing diagram&#10;&#10;Description automatically generated"/>
          <p:cNvPicPr preferRelativeResize="0"/>
          <p:nvPr/>
        </p:nvPicPr>
        <p:blipFill rotWithShape="1">
          <a:blip r:embed="rId3">
            <a:alphaModFix/>
          </a:blip>
          <a:srcRect/>
          <a:stretch/>
        </p:blipFill>
        <p:spPr>
          <a:xfrm>
            <a:off x="8763938" y="3860015"/>
            <a:ext cx="3191021" cy="2190295"/>
          </a:xfrm>
          <a:prstGeom prst="rect">
            <a:avLst/>
          </a:prstGeom>
          <a:noFill/>
          <a:ln>
            <a:noFill/>
          </a:ln>
        </p:spPr>
      </p:pic>
      <p:sp>
        <p:nvSpPr>
          <p:cNvPr id="1009" name="Google Shape;1009;p76"/>
          <p:cNvSpPr txBox="1">
            <a:spLocks noGrp="1"/>
          </p:cNvSpPr>
          <p:nvPr>
            <p:ph type="title"/>
          </p:nvPr>
        </p:nvSpPr>
        <p:spPr>
          <a:xfrm>
            <a:off x="426720" y="-229470"/>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Перелом костей таза</a:t>
            </a:r>
            <a:endParaRPr/>
          </a:p>
        </p:txBody>
      </p:sp>
      <p:sp>
        <p:nvSpPr>
          <p:cNvPr id="1010" name="Google Shape;1010;p76"/>
          <p:cNvSpPr txBox="1"/>
          <p:nvPr/>
        </p:nvSpPr>
        <p:spPr>
          <a:xfrm>
            <a:off x="9477705" y="597547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
        <p:nvSpPr>
          <p:cNvPr id="1011" name="Google Shape;1011;p76"/>
          <p:cNvSpPr txBox="1"/>
          <p:nvPr/>
        </p:nvSpPr>
        <p:spPr>
          <a:xfrm>
            <a:off x="8355904" y="5400304"/>
            <a:ext cx="18448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ТАЗОВЫЙ БАНДАЖ</a:t>
            </a:r>
            <a:endParaRPr/>
          </a:p>
        </p:txBody>
      </p:sp>
      <p:sp>
        <p:nvSpPr>
          <p:cNvPr id="1012" name="Google Shape;1012;p76"/>
          <p:cNvSpPr txBox="1"/>
          <p:nvPr/>
        </p:nvSpPr>
        <p:spPr>
          <a:xfrm>
            <a:off x="0" y="6050310"/>
            <a:ext cx="109728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0" i="0" u="none" strike="noStrike" dirty="0">
                <a:solidFill>
                  <a:schemeClr val="accent2"/>
                </a:solidFill>
                <a:latin typeface="Arial"/>
                <a:ea typeface="Arial"/>
                <a:cs typeface="Arial"/>
                <a:sym typeface="Arial"/>
              </a:rPr>
              <a:t>Не открывайте и не раскачивайте таз, не проводите повторное обследование таза!</a:t>
            </a:r>
            <a:endParaRPr dirty="0"/>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77"/>
          <p:cNvSpPr txBox="1">
            <a:spLocks noGrp="1"/>
          </p:cNvSpPr>
          <p:nvPr>
            <p:ph type="title"/>
          </p:nvPr>
        </p:nvSpPr>
        <p:spPr>
          <a:xfrm>
            <a:off x="426720" y="71613"/>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Перелом конечностей и недостаточная перфузия</a:t>
            </a:r>
            <a:endParaRPr dirty="0"/>
          </a:p>
        </p:txBody>
      </p:sp>
      <p:graphicFrame>
        <p:nvGraphicFramePr>
          <p:cNvPr id="1019" name="Google Shape;1019;p77"/>
          <p:cNvGraphicFramePr/>
          <p:nvPr>
            <p:extLst>
              <p:ext uri="{D42A27DB-BD31-4B8C-83A1-F6EECF244321}">
                <p14:modId xmlns:p14="http://schemas.microsoft.com/office/powerpoint/2010/main" val="82621880"/>
              </p:ext>
            </p:extLst>
          </p:nvPr>
        </p:nvGraphicFramePr>
        <p:xfrm>
          <a:off x="426720" y="1397176"/>
          <a:ext cx="11427775" cy="5050520"/>
        </p:xfrm>
        <a:graphic>
          <a:graphicData uri="http://schemas.openxmlformats.org/drawingml/2006/table">
            <a:tbl>
              <a:tblPr firstRow="1" bandRow="1">
                <a:noFill/>
                <a:tableStyleId>{AED96155-EAA6-40DB-ADCB-F1211CBE9A47}</a:tableStyleId>
              </a:tblPr>
              <a:tblGrid>
                <a:gridCol w="5693400">
                  <a:extLst>
                    <a:ext uri="{9D8B030D-6E8A-4147-A177-3AD203B41FA5}">
                      <a16:colId xmlns:a16="http://schemas.microsoft.com/office/drawing/2014/main" val="20000"/>
                    </a:ext>
                  </a:extLst>
                </a:gridCol>
                <a:gridCol w="5734375">
                  <a:extLst>
                    <a:ext uri="{9D8B030D-6E8A-4147-A177-3AD203B41FA5}">
                      <a16:colId xmlns:a16="http://schemas.microsoft.com/office/drawing/2014/main" val="20001"/>
                    </a:ext>
                  </a:extLst>
                </a:gridCol>
              </a:tblGrid>
              <a:tr h="569950">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61600">
                <a:tc>
                  <a:txBody>
                    <a:bodyPr/>
                    <a:lstStyle/>
                    <a:p>
                      <a:pPr marL="342900" marR="0" lvl="0" indent="-342900" algn="l" rtl="0">
                        <a:spcBef>
                          <a:spcPts val="0"/>
                        </a:spcBef>
                        <a:spcAft>
                          <a:spcPts val="0"/>
                        </a:spcAft>
                        <a:buClr>
                          <a:schemeClr val="dk1"/>
                        </a:buClr>
                        <a:buSzPts val="2400"/>
                        <a:buFont typeface="Arial"/>
                        <a:buChar char="•"/>
                      </a:pPr>
                      <a:r>
                        <a:rPr lang="ru-RU" sz="2400">
                          <a:latin typeface="Arial"/>
                          <a:ea typeface="Arial"/>
                          <a:cs typeface="Arial"/>
                          <a:sym typeface="Arial"/>
                        </a:rPr>
                        <a:t>Деформация или крепитация кости</a:t>
                      </a:r>
                      <a:endParaRPr/>
                    </a:p>
                    <a:p>
                      <a:pPr marL="342900" marR="0" lvl="0" indent="-342900" algn="l" rtl="0">
                        <a:spcBef>
                          <a:spcPts val="0"/>
                        </a:spcBef>
                        <a:spcAft>
                          <a:spcPts val="0"/>
                        </a:spcAft>
                        <a:buClr>
                          <a:schemeClr val="dk1"/>
                        </a:buClr>
                        <a:buSzPts val="2400"/>
                        <a:buFont typeface="Arial"/>
                        <a:buChar char="•"/>
                      </a:pPr>
                      <a:r>
                        <a:rPr lang="ru-RU" sz="2400">
                          <a:latin typeface="Arial"/>
                          <a:ea typeface="Arial"/>
                          <a:cs typeface="Arial"/>
                          <a:sym typeface="Arial"/>
                        </a:rPr>
                        <a:t>Отсутствие пульса вне локализации перелома</a:t>
                      </a:r>
                      <a:endParaRPr/>
                    </a:p>
                    <a:p>
                      <a:pPr marL="342900" marR="0" lvl="0" indent="-342900" algn="l" rtl="0">
                        <a:spcBef>
                          <a:spcPts val="0"/>
                        </a:spcBef>
                        <a:spcAft>
                          <a:spcPts val="0"/>
                        </a:spcAft>
                        <a:buClr>
                          <a:schemeClr val="dk1"/>
                        </a:buClr>
                        <a:buSzPts val="2400"/>
                        <a:buFont typeface="Arial"/>
                        <a:buChar char="•"/>
                      </a:pPr>
                      <a:r>
                        <a:rPr lang="ru-RU" sz="2400">
                          <a:latin typeface="Arial"/>
                          <a:ea typeface="Arial"/>
                          <a:cs typeface="Arial"/>
                          <a:sym typeface="Arial"/>
                        </a:rPr>
                        <a:t>Время рекапилляризации более 3 секунд вне локализации перелома</a:t>
                      </a:r>
                      <a:endParaRPr/>
                    </a:p>
                    <a:p>
                      <a:pPr marL="342900" marR="0" lvl="0" indent="-342900" algn="l" rtl="0">
                        <a:spcBef>
                          <a:spcPts val="0"/>
                        </a:spcBef>
                        <a:spcAft>
                          <a:spcPts val="0"/>
                        </a:spcAft>
                        <a:buClr>
                          <a:schemeClr val="dk1"/>
                        </a:buClr>
                        <a:buSzPts val="2400"/>
                        <a:buFont typeface="Arial"/>
                        <a:buChar char="•"/>
                      </a:pPr>
                      <a:r>
                        <a:rPr lang="ru-RU" sz="2400">
                          <a:latin typeface="Arial"/>
                          <a:ea typeface="Arial"/>
                          <a:cs typeface="Arial"/>
                          <a:sym typeface="Arial"/>
                        </a:rPr>
                        <a:t>Холодные конечности с синей или серой окраской кожи вне локализации перелома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При слабом пульсе или недостаточной перфузии ВПРАВЬТЕ перелом и наложите ШИНУ.</a:t>
                      </a:r>
                      <a:endParaRPr dirty="0"/>
                    </a:p>
                    <a:p>
                      <a:pPr marL="342900" marR="0" lvl="0" indent="-342900" algn="l" rtl="0">
                        <a:spcBef>
                          <a:spcPts val="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Всегда </a:t>
                      </a:r>
                      <a:r>
                        <a:rPr lang="ru-RU" sz="2400" b="0" dirty="0">
                          <a:solidFill>
                            <a:schemeClr val="accent2"/>
                          </a:solidFill>
                          <a:latin typeface="Arial"/>
                          <a:ea typeface="Arial"/>
                          <a:cs typeface="Arial"/>
                          <a:sym typeface="Arial"/>
                        </a:rPr>
                        <a:t>проверяйте</a:t>
                      </a:r>
                      <a:r>
                        <a:rPr lang="ru-RU" sz="2400" b="1" dirty="0">
                          <a:solidFill>
                            <a:schemeClr val="accent2"/>
                          </a:solidFill>
                          <a:latin typeface="Arial"/>
                          <a:ea typeface="Arial"/>
                          <a:cs typeface="Arial"/>
                          <a:sym typeface="Arial"/>
                        </a:rPr>
                        <a:t> </a:t>
                      </a:r>
                      <a:r>
                        <a:rPr lang="ru-RU" sz="2400" dirty="0">
                          <a:solidFill>
                            <a:schemeClr val="accent2"/>
                          </a:solidFill>
                          <a:latin typeface="Arial"/>
                          <a:ea typeface="Arial"/>
                          <a:cs typeface="Arial"/>
                          <a:sym typeface="Arial"/>
                        </a:rPr>
                        <a:t>пульс, время наполнения капилляров и чувствительность</a:t>
                      </a:r>
                      <a:r>
                        <a:rPr lang="ru-RU" sz="2400" dirty="0">
                          <a:solidFill>
                            <a:schemeClr val="dk1"/>
                          </a:solidFill>
                          <a:latin typeface="Arial"/>
                          <a:ea typeface="Arial"/>
                          <a:cs typeface="Arial"/>
                          <a:sym typeface="Arial"/>
                        </a:rPr>
                        <a:t> до </a:t>
                      </a:r>
                      <a:r>
                        <a:rPr lang="ru-RU" sz="2400" b="1" u="none" dirty="0">
                          <a:solidFill>
                            <a:schemeClr val="dk1"/>
                          </a:solidFill>
                          <a:latin typeface="Arial"/>
                          <a:ea typeface="Arial"/>
                          <a:cs typeface="Arial"/>
                          <a:sym typeface="Arial"/>
                        </a:rPr>
                        <a:t>и </a:t>
                      </a:r>
                      <a:r>
                        <a:rPr lang="ru-RU" sz="2400" dirty="0">
                          <a:solidFill>
                            <a:schemeClr val="dk1"/>
                          </a:solidFill>
                          <a:latin typeface="Arial"/>
                          <a:ea typeface="Arial"/>
                          <a:cs typeface="Arial"/>
                          <a:sym typeface="Arial"/>
                        </a:rPr>
                        <a:t>после любого вправления кости. </a:t>
                      </a:r>
                      <a:endParaRPr dirty="0"/>
                    </a:p>
                    <a:p>
                      <a:pPr marL="342900" marR="0" lvl="0" indent="-342900" algn="l" rtl="0">
                        <a:spcBef>
                          <a:spcPts val="0"/>
                        </a:spcBef>
                        <a:spcAft>
                          <a:spcPts val="0"/>
                        </a:spcAft>
                        <a:buClr>
                          <a:schemeClr val="dk1"/>
                        </a:buClr>
                        <a:buSzPts val="2400"/>
                        <a:buFont typeface="Arial"/>
                        <a:buChar char="•"/>
                      </a:pPr>
                      <a:r>
                        <a:rPr lang="ru-RU" sz="2400" dirty="0">
                          <a:latin typeface="Arial"/>
                          <a:ea typeface="Arial"/>
                          <a:cs typeface="Arial"/>
                          <a:sym typeface="Arial"/>
                        </a:rPr>
                        <a:t>Дайте ОБЕЗБОЛИВАЮЩИЕ.</a:t>
                      </a:r>
                      <a:endParaRPr dirty="0"/>
                    </a:p>
                    <a:p>
                      <a:pPr marL="342900" marR="0" lvl="0" indent="-342900" algn="l" rtl="0">
                        <a:spcBef>
                          <a:spcPts val="0"/>
                        </a:spcBef>
                        <a:spcAft>
                          <a:spcPts val="0"/>
                        </a:spcAft>
                        <a:buClr>
                          <a:schemeClr val="dk1"/>
                        </a:buClr>
                        <a:buSzPts val="2400"/>
                        <a:buFont typeface="Arial"/>
                        <a:buChar char="•"/>
                      </a:pPr>
                      <a:r>
                        <a:rPr lang="ru-RU" sz="2400" dirty="0">
                          <a:latin typeface="Arial"/>
                          <a:ea typeface="Arial"/>
                          <a:cs typeface="Arial"/>
                          <a:sym typeface="Arial"/>
                        </a:rPr>
                        <a:t>Запланируйте срочную ПЕРЕДАЧУ / ПЕРЕВОД пациента в специализированное отделение.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20" name="Google Shape;1020;p77" descr="A picture containing text, clipart&#10;&#10;Description automatically generated"/>
          <p:cNvPicPr preferRelativeResize="0"/>
          <p:nvPr/>
        </p:nvPicPr>
        <p:blipFill rotWithShape="1">
          <a:blip r:embed="rId3">
            <a:alphaModFix/>
          </a:blip>
          <a:srcRect/>
          <a:stretch/>
        </p:blipFill>
        <p:spPr>
          <a:xfrm>
            <a:off x="3014652" y="3936519"/>
            <a:ext cx="3073156" cy="2145396"/>
          </a:xfrm>
          <a:prstGeom prst="rect">
            <a:avLst/>
          </a:prstGeom>
          <a:noFill/>
          <a:ln>
            <a:noFill/>
          </a:ln>
        </p:spPr>
      </p:pic>
      <p:sp>
        <p:nvSpPr>
          <p:cNvPr id="1021" name="Google Shape;1021;p77"/>
          <p:cNvSpPr txBox="1"/>
          <p:nvPr/>
        </p:nvSpPr>
        <p:spPr>
          <a:xfrm>
            <a:off x="4332514" y="575311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78"/>
          <p:cNvSpPr txBox="1">
            <a:spLocks noGrp="1"/>
          </p:cNvSpPr>
          <p:nvPr>
            <p:ph type="title"/>
          </p:nvPr>
        </p:nvSpPr>
        <p:spPr>
          <a:xfrm>
            <a:off x="288175" y="41600"/>
            <a:ext cx="11338560" cy="9155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Открытый перелом</a:t>
            </a:r>
            <a:endParaRPr dirty="0"/>
          </a:p>
        </p:txBody>
      </p:sp>
      <p:graphicFrame>
        <p:nvGraphicFramePr>
          <p:cNvPr id="1028" name="Google Shape;1028;p78"/>
          <p:cNvGraphicFramePr/>
          <p:nvPr>
            <p:extLst>
              <p:ext uri="{D42A27DB-BD31-4B8C-83A1-F6EECF244321}">
                <p14:modId xmlns:p14="http://schemas.microsoft.com/office/powerpoint/2010/main" val="2727134734"/>
              </p:ext>
            </p:extLst>
          </p:nvPr>
        </p:nvGraphicFramePr>
        <p:xfrm>
          <a:off x="382112" y="840577"/>
          <a:ext cx="11427775" cy="4572020"/>
        </p:xfrm>
        <a:graphic>
          <a:graphicData uri="http://schemas.openxmlformats.org/drawingml/2006/table">
            <a:tbl>
              <a:tblPr firstRow="1" bandRow="1">
                <a:noFill/>
                <a:tableStyleId>{AED96155-EAA6-40DB-ADCB-F1211CBE9A47}</a:tableStyleId>
              </a:tblPr>
              <a:tblGrid>
                <a:gridCol w="5193500">
                  <a:extLst>
                    <a:ext uri="{9D8B030D-6E8A-4147-A177-3AD203B41FA5}">
                      <a16:colId xmlns:a16="http://schemas.microsoft.com/office/drawing/2014/main" val="20000"/>
                    </a:ext>
                  </a:extLst>
                </a:gridCol>
                <a:gridCol w="6234275">
                  <a:extLst>
                    <a:ext uri="{9D8B030D-6E8A-4147-A177-3AD203B41FA5}">
                      <a16:colId xmlns:a16="http://schemas.microsoft.com/office/drawing/2014/main" val="20001"/>
                    </a:ext>
                  </a:extLst>
                </a:gridCol>
              </a:tblGrid>
              <a:tr h="312400">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dirty="0">
                          <a:latin typeface="Arial"/>
                          <a:ea typeface="Arial"/>
                          <a:cs typeface="Arial"/>
                          <a:sym typeface="Arial"/>
                        </a:rPr>
                        <a:t>Лечение</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265725">
                <a:tc>
                  <a:txBody>
                    <a:bodyPr/>
                    <a:lstStyle/>
                    <a:p>
                      <a:pPr marL="342900" marR="0" lvl="0" indent="-342900" algn="l" rtl="0">
                        <a:spcBef>
                          <a:spcPts val="0"/>
                        </a:spcBef>
                        <a:spcAft>
                          <a:spcPts val="0"/>
                        </a:spcAft>
                        <a:buClr>
                          <a:schemeClr val="dk1"/>
                        </a:buClr>
                        <a:buSzPts val="2200"/>
                        <a:buFont typeface="Arial"/>
                        <a:buChar char="•"/>
                      </a:pPr>
                      <a:r>
                        <a:rPr lang="ru-RU" sz="2200">
                          <a:latin typeface="Arial"/>
                          <a:ea typeface="Arial"/>
                          <a:cs typeface="Arial"/>
                          <a:sym typeface="Arial"/>
                        </a:rPr>
                        <a:t>Деформация или крепитация кости с вышележащей рваной раной или ссадиной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Остановите кровотечение путем ПРЯМОГО ДАВЛЕНИЯ.</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Если перфузия низкая, немедленно ВПРАВЬТЕ перелом и наложите ШИНУ.</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Тщательно ОРОШАЙТЕ рану.</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Перевяжите рану.</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Дайте АНТИБИОТИКИ и сделайте прививку от СТОЛБНЯКА.</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НАЛОЖИТЕ ШИНУ.</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Запланируйте срочную ПЕРЕДАЧУ / ПЕРЕВОД пациента в специализированное отделение.</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29" name="Google Shape;1029;p78"/>
          <p:cNvSpPr/>
          <p:nvPr/>
        </p:nvSpPr>
        <p:spPr>
          <a:xfrm>
            <a:off x="147097" y="5490648"/>
            <a:ext cx="1147963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dirty="0">
                <a:solidFill>
                  <a:srgbClr val="1F3864"/>
                </a:solidFill>
                <a:latin typeface="Arial"/>
                <a:ea typeface="Arial"/>
                <a:cs typeface="Arial"/>
                <a:sym typeface="Arial"/>
              </a:rPr>
              <a:t>Считайте, что у любого пациента есть открытый перелом, если рядом с местом перелома имеется рана (не просто ссадина на коже).</a:t>
            </a:r>
            <a:endParaRPr dirty="0"/>
          </a:p>
          <a:p>
            <a:pPr marL="0" marR="0" lvl="0" indent="0" algn="ctr" rtl="0">
              <a:spcBef>
                <a:spcPts val="0"/>
              </a:spcBef>
              <a:spcAft>
                <a:spcPts val="0"/>
              </a:spcAft>
              <a:buNone/>
            </a:pPr>
            <a:r>
              <a:rPr lang="ru-RU" sz="2000" dirty="0">
                <a:solidFill>
                  <a:srgbClr val="1F3864"/>
                </a:solidFill>
                <a:latin typeface="Arial"/>
                <a:ea typeface="Arial"/>
                <a:cs typeface="Arial"/>
                <a:sym typeface="Arial"/>
              </a:rPr>
              <a:t>Открытые переломы – это неотложная ситуация, так как они могут привести к тяжелым инфекциям костей.</a:t>
            </a:r>
            <a:endParaRPr dirty="0"/>
          </a:p>
        </p:txBody>
      </p:sp>
      <p:pic>
        <p:nvPicPr>
          <p:cNvPr id="1030" name="Google Shape;1030;p78" descr="Logo&#10;&#10;Description automatically generated"/>
          <p:cNvPicPr preferRelativeResize="0"/>
          <p:nvPr/>
        </p:nvPicPr>
        <p:blipFill rotWithShape="1">
          <a:blip r:embed="rId3">
            <a:alphaModFix/>
          </a:blip>
          <a:srcRect/>
          <a:stretch/>
        </p:blipFill>
        <p:spPr>
          <a:xfrm>
            <a:off x="1692060" y="2732671"/>
            <a:ext cx="2930971" cy="2040688"/>
          </a:xfrm>
          <a:prstGeom prst="rect">
            <a:avLst/>
          </a:prstGeom>
          <a:noFill/>
          <a:ln>
            <a:noFill/>
          </a:ln>
        </p:spPr>
      </p:pic>
      <p:sp>
        <p:nvSpPr>
          <p:cNvPr id="1031" name="Google Shape;1031;p78"/>
          <p:cNvSpPr txBox="1"/>
          <p:nvPr/>
        </p:nvSpPr>
        <p:spPr>
          <a:xfrm>
            <a:off x="1643603" y="477335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79"/>
          <p:cNvSpPr txBox="1">
            <a:spLocks noGrp="1"/>
          </p:cNvSpPr>
          <p:nvPr>
            <p:ph type="title"/>
          </p:nvPr>
        </p:nvSpPr>
        <p:spPr>
          <a:xfrm>
            <a:off x="426720" y="0"/>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Открытая рана</a:t>
            </a:r>
            <a:endParaRPr/>
          </a:p>
        </p:txBody>
      </p:sp>
      <p:graphicFrame>
        <p:nvGraphicFramePr>
          <p:cNvPr id="1038" name="Google Shape;1038;p79"/>
          <p:cNvGraphicFramePr/>
          <p:nvPr/>
        </p:nvGraphicFramePr>
        <p:xfrm>
          <a:off x="426720" y="1156538"/>
          <a:ext cx="11654425" cy="5486420"/>
        </p:xfrm>
        <a:graphic>
          <a:graphicData uri="http://schemas.openxmlformats.org/drawingml/2006/table">
            <a:tbl>
              <a:tblPr firstRow="1" bandRow="1">
                <a:noFill/>
                <a:tableStyleId>{AED96155-EAA6-40DB-ADCB-F1211CBE9A47}</a:tableStyleId>
              </a:tblPr>
              <a:tblGrid>
                <a:gridCol w="5296500">
                  <a:extLst>
                    <a:ext uri="{9D8B030D-6E8A-4147-A177-3AD203B41FA5}">
                      <a16:colId xmlns:a16="http://schemas.microsoft.com/office/drawing/2014/main" val="20000"/>
                    </a:ext>
                  </a:extLst>
                </a:gridCol>
                <a:gridCol w="6357925">
                  <a:extLst>
                    <a:ext uri="{9D8B030D-6E8A-4147-A177-3AD203B41FA5}">
                      <a16:colId xmlns:a16="http://schemas.microsoft.com/office/drawing/2014/main" val="20001"/>
                    </a:ext>
                  </a:extLst>
                </a:gridCol>
              </a:tblGrid>
              <a:tr h="312400">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907025">
                <a:tc>
                  <a:txBody>
                    <a:bodyPr/>
                    <a:lstStyle/>
                    <a:p>
                      <a:pPr marL="342900" marR="0" lvl="0" indent="-342900" algn="l" rtl="0">
                        <a:spcBef>
                          <a:spcPts val="0"/>
                        </a:spcBef>
                        <a:spcAft>
                          <a:spcPts val="0"/>
                        </a:spcAft>
                        <a:buClr>
                          <a:schemeClr val="dk1"/>
                        </a:buClr>
                        <a:buSzPts val="1800"/>
                        <a:buFont typeface="Arial"/>
                        <a:buChar char="•"/>
                      </a:pPr>
                      <a:r>
                        <a:rPr lang="ru-RU" sz="1800">
                          <a:latin typeface="Arial"/>
                          <a:ea typeface="Arial"/>
                          <a:cs typeface="Arial"/>
                          <a:sym typeface="Arial"/>
                        </a:rPr>
                        <a:t>Разрыв тканей</a:t>
                      </a:r>
                      <a:endParaRPr/>
                    </a:p>
                    <a:p>
                      <a:pPr marL="342900" marR="0" lvl="0" indent="-342900" algn="l" rtl="0">
                        <a:spcBef>
                          <a:spcPts val="0"/>
                        </a:spcBef>
                        <a:spcAft>
                          <a:spcPts val="0"/>
                        </a:spcAft>
                        <a:buClr>
                          <a:schemeClr val="dk1"/>
                        </a:buClr>
                        <a:buSzPts val="1800"/>
                        <a:buFont typeface="Arial"/>
                        <a:buChar char="•"/>
                      </a:pPr>
                      <a:r>
                        <a:rPr lang="ru-RU" sz="1800">
                          <a:latin typeface="Arial"/>
                          <a:ea typeface="Arial"/>
                          <a:cs typeface="Arial"/>
                          <a:sym typeface="Arial"/>
                        </a:rPr>
                        <a:t>Ссадины</a:t>
                      </a:r>
                      <a:endParaRPr/>
                    </a:p>
                    <a:p>
                      <a:pPr marL="342900" marR="0" lvl="0" indent="-342900" algn="l" rtl="0">
                        <a:spcBef>
                          <a:spcPts val="0"/>
                        </a:spcBef>
                        <a:spcAft>
                          <a:spcPts val="0"/>
                        </a:spcAft>
                        <a:buClr>
                          <a:schemeClr val="dk1"/>
                        </a:buClr>
                        <a:buSzPts val="1800"/>
                        <a:buFont typeface="Arial"/>
                        <a:buChar char="•"/>
                      </a:pPr>
                      <a:r>
                        <a:rPr lang="ru-RU" sz="1800">
                          <a:latin typeface="Arial"/>
                          <a:ea typeface="Arial"/>
                          <a:cs typeface="Arial"/>
                          <a:sym typeface="Arial"/>
                        </a:rPr>
                        <a:t>Проверьте, нет ли скопления крови под пациентом, в подмышечных ямках, в области гениталий, на ягодицах или на спине</a:t>
                      </a:r>
                      <a:endParaRPr/>
                    </a:p>
                    <a:p>
                      <a:pPr marL="342900" marR="0" lvl="0" indent="-342900" algn="l" rtl="0">
                        <a:spcBef>
                          <a:spcPts val="0"/>
                        </a:spcBef>
                        <a:spcAft>
                          <a:spcPts val="0"/>
                        </a:spcAft>
                        <a:buClr>
                          <a:schemeClr val="dk1"/>
                        </a:buClr>
                        <a:buSzPts val="1800"/>
                        <a:buFont typeface="Arial"/>
                        <a:buChar char="•"/>
                      </a:pPr>
                      <a:r>
                        <a:rPr lang="ru-RU" sz="1800">
                          <a:latin typeface="Arial"/>
                          <a:ea typeface="Arial"/>
                          <a:cs typeface="Arial"/>
                          <a:sym typeface="Arial"/>
                        </a:rPr>
                        <a:t>Фонтанирующая или брызжущая кровь свидетельствует об артериальном кровотечении </a:t>
                      </a:r>
                      <a:endParaRPr/>
                    </a:p>
                    <a:p>
                      <a:pPr marL="342900" marR="0" lvl="0" indent="-228600" algn="l" rtl="0">
                        <a:spcBef>
                          <a:spcPts val="0"/>
                        </a:spcBef>
                        <a:spcAft>
                          <a:spcPts val="0"/>
                        </a:spcAft>
                        <a:buClr>
                          <a:schemeClr val="dk1"/>
                        </a:buClr>
                        <a:buSzPts val="1800"/>
                        <a:buFont typeface="Arial"/>
                        <a:buNone/>
                      </a:pPr>
                      <a:endParaRPr sz="18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1800"/>
                        <a:buFont typeface="Arial"/>
                        <a:buChar char="•"/>
                      </a:pPr>
                      <a:r>
                        <a:rPr lang="ru-RU" sz="1800">
                          <a:solidFill>
                            <a:schemeClr val="dk1"/>
                          </a:solidFill>
                          <a:latin typeface="Arial"/>
                          <a:ea typeface="Arial"/>
                          <a:cs typeface="Arial"/>
                          <a:sym typeface="Arial"/>
                        </a:rPr>
                        <a:t>Остановите кровотечение путем ПРЯМОГО ДАВЛЕНИЯ.</a:t>
                      </a:r>
                      <a:endParaRPr/>
                    </a:p>
                    <a:p>
                      <a:pPr marL="342900" marR="0" lvl="0" indent="-342900" algn="l" rtl="0">
                        <a:spcBef>
                          <a:spcPts val="0"/>
                        </a:spcBef>
                        <a:spcAft>
                          <a:spcPts val="0"/>
                        </a:spcAft>
                        <a:buClr>
                          <a:schemeClr val="dk1"/>
                        </a:buClr>
                        <a:buSzPts val="1800"/>
                        <a:buFont typeface="Arial"/>
                        <a:buChar char="•"/>
                      </a:pPr>
                      <a:r>
                        <a:rPr lang="ru-RU" sz="1800">
                          <a:solidFill>
                            <a:schemeClr val="dk1"/>
                          </a:solidFill>
                          <a:latin typeface="Arial"/>
                          <a:ea typeface="Arial"/>
                          <a:cs typeface="Arial"/>
                          <a:sym typeface="Arial"/>
                        </a:rPr>
                        <a:t>ОЧИСТИТЕ раны мылом и водой или антисептиком. Удалите из ран все посторонние предметы и грязь. </a:t>
                      </a:r>
                      <a:endParaRPr/>
                    </a:p>
                    <a:p>
                      <a:pPr marL="285750" marR="0" lvl="0" indent="-285750" algn="l" rtl="0">
                        <a:lnSpc>
                          <a:spcPct val="100000"/>
                        </a:lnSpc>
                        <a:spcBef>
                          <a:spcPts val="0"/>
                        </a:spcBef>
                        <a:spcAft>
                          <a:spcPts val="0"/>
                        </a:spcAft>
                        <a:buClr>
                          <a:schemeClr val="dk1"/>
                        </a:buClr>
                        <a:buSzPts val="1800"/>
                        <a:buFont typeface="Arial"/>
                        <a:buChar char="•"/>
                      </a:pPr>
                      <a:r>
                        <a:rPr lang="ru-RU" sz="1800">
                          <a:solidFill>
                            <a:schemeClr val="dk1"/>
                          </a:solidFill>
                          <a:latin typeface="Arial"/>
                          <a:ea typeface="Arial"/>
                          <a:cs typeface="Arial"/>
                          <a:sym typeface="Arial"/>
                        </a:rPr>
                        <a:t>ПЕРЕВЯЖИТЕ раны стерильной марлей.</a:t>
                      </a:r>
                      <a:endParaRPr/>
                    </a:p>
                    <a:p>
                      <a:pPr marL="342900" marR="0" lvl="0" indent="-342900" algn="l" rtl="0">
                        <a:spcBef>
                          <a:spcPts val="0"/>
                        </a:spcBef>
                        <a:spcAft>
                          <a:spcPts val="0"/>
                        </a:spcAft>
                        <a:buClr>
                          <a:schemeClr val="accent2"/>
                        </a:buClr>
                        <a:buSzPts val="1800"/>
                        <a:buFont typeface="Arial"/>
                        <a:buChar char="•"/>
                      </a:pPr>
                      <a:r>
                        <a:rPr lang="ru-RU" sz="1800" b="0">
                          <a:solidFill>
                            <a:schemeClr val="accent2"/>
                          </a:solidFill>
                          <a:latin typeface="Arial"/>
                          <a:ea typeface="Arial"/>
                          <a:cs typeface="Arial"/>
                          <a:sym typeface="Arial"/>
                        </a:rPr>
                        <a:t>Проверяйте</a:t>
                      </a:r>
                      <a:r>
                        <a:rPr lang="ru-RU" sz="1800">
                          <a:solidFill>
                            <a:schemeClr val="accent2"/>
                          </a:solidFill>
                          <a:latin typeface="Arial"/>
                          <a:ea typeface="Arial"/>
                          <a:cs typeface="Arial"/>
                          <a:sym typeface="Arial"/>
                        </a:rPr>
                        <a:t> уровень перфузии </a:t>
                      </a:r>
                      <a:r>
                        <a:rPr lang="ru-RU" sz="1800">
                          <a:solidFill>
                            <a:schemeClr val="dk1"/>
                          </a:solidFill>
                          <a:latin typeface="Arial"/>
                          <a:ea typeface="Arial"/>
                          <a:cs typeface="Arial"/>
                          <a:sym typeface="Arial"/>
                        </a:rPr>
                        <a:t>за пределами раны до и после перевязки.</a:t>
                      </a:r>
                      <a:endParaRPr/>
                    </a:p>
                    <a:p>
                      <a:pPr marL="342900" marR="0" lvl="0" indent="-342900" algn="l" rtl="0">
                        <a:spcBef>
                          <a:spcPts val="0"/>
                        </a:spcBef>
                        <a:spcAft>
                          <a:spcPts val="0"/>
                        </a:spcAft>
                        <a:buClr>
                          <a:schemeClr val="dk1"/>
                        </a:buClr>
                        <a:buSzPts val="1800"/>
                        <a:buFont typeface="Arial"/>
                        <a:buChar char="•"/>
                      </a:pPr>
                      <a:r>
                        <a:rPr lang="ru-RU" sz="1800">
                          <a:solidFill>
                            <a:schemeClr val="dk1"/>
                          </a:solidFill>
                          <a:latin typeface="Arial"/>
                          <a:ea typeface="Arial"/>
                          <a:cs typeface="Arial"/>
                          <a:sym typeface="Arial"/>
                        </a:rPr>
                        <a:t>Чтобы ускорить заживление больших рваных ран, наложите на них ШИНУ.</a:t>
                      </a:r>
                      <a:endParaRPr/>
                    </a:p>
                    <a:p>
                      <a:pPr marL="342900" marR="0" lvl="0" indent="-342900" algn="l" rtl="0">
                        <a:spcBef>
                          <a:spcPts val="0"/>
                        </a:spcBef>
                        <a:spcAft>
                          <a:spcPts val="0"/>
                        </a:spcAft>
                        <a:buClr>
                          <a:schemeClr val="dk1"/>
                        </a:buClr>
                        <a:buSzPts val="1800"/>
                        <a:buFont typeface="Arial"/>
                        <a:buChar char="•"/>
                      </a:pPr>
                      <a:r>
                        <a:rPr lang="ru-RU" sz="1800">
                          <a:solidFill>
                            <a:schemeClr val="dk1"/>
                          </a:solidFill>
                          <a:latin typeface="Arial"/>
                          <a:ea typeface="Arial"/>
                          <a:cs typeface="Arial"/>
                          <a:sym typeface="Arial"/>
                        </a:rPr>
                        <a:t>Стабилизируйте, но </a:t>
                      </a:r>
                      <a:r>
                        <a:rPr lang="ru-RU" sz="1800" u="none">
                          <a:solidFill>
                            <a:schemeClr val="accent2"/>
                          </a:solidFill>
                          <a:latin typeface="Arial"/>
                          <a:ea typeface="Arial"/>
                          <a:cs typeface="Arial"/>
                          <a:sym typeface="Arial"/>
                        </a:rPr>
                        <a:t>не</a:t>
                      </a:r>
                      <a:r>
                        <a:rPr lang="ru-RU" sz="1800">
                          <a:solidFill>
                            <a:schemeClr val="dk1"/>
                          </a:solidFill>
                          <a:latin typeface="Arial"/>
                          <a:ea typeface="Arial"/>
                          <a:cs typeface="Arial"/>
                          <a:sym typeface="Arial"/>
                        </a:rPr>
                        <a:t> удаляйте попавшие в рану предметы.</a:t>
                      </a:r>
                      <a:endParaRPr/>
                    </a:p>
                    <a:p>
                      <a:pPr marL="342900" marR="0" lvl="0" indent="-342900" algn="l" rtl="0">
                        <a:spcBef>
                          <a:spcPts val="0"/>
                        </a:spcBef>
                        <a:spcAft>
                          <a:spcPts val="0"/>
                        </a:spcAft>
                        <a:buClr>
                          <a:schemeClr val="dk1"/>
                        </a:buClr>
                        <a:buSzPts val="1800"/>
                        <a:buFont typeface="Arial"/>
                        <a:buChar char="•"/>
                      </a:pPr>
                      <a:r>
                        <a:rPr lang="ru-RU" sz="1800">
                          <a:solidFill>
                            <a:schemeClr val="dk1"/>
                          </a:solidFill>
                          <a:latin typeface="Arial"/>
                          <a:ea typeface="Arial"/>
                          <a:cs typeface="Arial"/>
                          <a:sym typeface="Arial"/>
                        </a:rPr>
                        <a:t>При укусе змеи проведите ИММОБИЛИЗАЦИЮ конечности.</a:t>
                      </a:r>
                      <a:endParaRPr/>
                    </a:p>
                    <a:p>
                      <a:pPr marL="342900" marR="0" lvl="0" indent="-342900" algn="l" rtl="0">
                        <a:spcBef>
                          <a:spcPts val="0"/>
                        </a:spcBef>
                        <a:spcAft>
                          <a:spcPts val="0"/>
                        </a:spcAft>
                        <a:buClr>
                          <a:schemeClr val="dk1"/>
                        </a:buClr>
                        <a:buSzPts val="1800"/>
                        <a:buFont typeface="Arial"/>
                        <a:buChar char="•"/>
                      </a:pPr>
                      <a:r>
                        <a:rPr lang="ru-RU" sz="1800">
                          <a:solidFill>
                            <a:schemeClr val="dk1"/>
                          </a:solidFill>
                          <a:latin typeface="Arial"/>
                          <a:ea typeface="Arial"/>
                          <a:cs typeface="Arial"/>
                          <a:sym typeface="Arial"/>
                        </a:rPr>
                        <a:t>При укусах животных проконсультируйтесь с экспертом на предмет риска инфекции и заражения бешенством.</a:t>
                      </a:r>
                      <a:endParaRPr/>
                    </a:p>
                    <a:p>
                      <a:pPr marL="342900" marR="0" lvl="0" indent="-342900" algn="l" rtl="0">
                        <a:spcBef>
                          <a:spcPts val="0"/>
                        </a:spcBef>
                        <a:spcAft>
                          <a:spcPts val="0"/>
                        </a:spcAft>
                        <a:buClr>
                          <a:schemeClr val="dk1"/>
                        </a:buClr>
                        <a:buSzPts val="1800"/>
                        <a:buFont typeface="Arial"/>
                        <a:buChar char="•"/>
                      </a:pPr>
                      <a:r>
                        <a:rPr lang="ru-RU" sz="1800">
                          <a:solidFill>
                            <a:schemeClr val="dk1"/>
                          </a:solidFill>
                          <a:latin typeface="Arial"/>
                          <a:ea typeface="Arial"/>
                          <a:cs typeface="Arial"/>
                          <a:sym typeface="Arial"/>
                        </a:rPr>
                        <a:t>При необходимости сделайте прививку против СТОЛБНЯКА.</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39" name="Google Shape;1039;p79"/>
          <p:cNvPicPr preferRelativeResize="0"/>
          <p:nvPr/>
        </p:nvPicPr>
        <p:blipFill rotWithShape="1">
          <a:blip r:embed="rId3">
            <a:alphaModFix/>
          </a:blip>
          <a:srcRect/>
          <a:stretch/>
        </p:blipFill>
        <p:spPr>
          <a:xfrm>
            <a:off x="2529519" y="3883479"/>
            <a:ext cx="2973451" cy="2080014"/>
          </a:xfrm>
          <a:prstGeom prst="rect">
            <a:avLst/>
          </a:prstGeom>
          <a:noFill/>
          <a:ln>
            <a:noFill/>
          </a:ln>
        </p:spPr>
      </p:pic>
      <p:sp>
        <p:nvSpPr>
          <p:cNvPr id="1040" name="Google Shape;1040;p79"/>
          <p:cNvSpPr txBox="1"/>
          <p:nvPr/>
        </p:nvSpPr>
        <p:spPr>
          <a:xfrm>
            <a:off x="4016244" y="583268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8"/>
          <p:cNvSpPr txBox="1">
            <a:spLocks noGrp="1"/>
          </p:cNvSpPr>
          <p:nvPr>
            <p:ph type="title"/>
          </p:nvPr>
        </p:nvSpPr>
        <p:spPr>
          <a:xfrm>
            <a:off x="579352" y="320638"/>
            <a:ext cx="939203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a:solidFill>
                  <a:srgbClr val="44546A"/>
                </a:solidFill>
                <a:latin typeface="Arial"/>
                <a:ea typeface="Arial"/>
                <a:cs typeface="Arial"/>
                <a:sym typeface="Arial"/>
              </a:rPr>
              <a:t>Введение: первичное обследование при травме</a:t>
            </a:r>
            <a:endParaRPr/>
          </a:p>
        </p:txBody>
      </p:sp>
      <p:sp>
        <p:nvSpPr>
          <p:cNvPr id="339" name="Google Shape;339;p8"/>
          <p:cNvSpPr txBox="1">
            <a:spLocks noGrp="1"/>
          </p:cNvSpPr>
          <p:nvPr>
            <p:ph type="body" idx="1"/>
          </p:nvPr>
        </p:nvSpPr>
        <p:spPr>
          <a:xfrm>
            <a:off x="643944" y="1976207"/>
            <a:ext cx="10554236" cy="37766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dirty="0">
                <a:latin typeface="Arial"/>
                <a:ea typeface="Arial"/>
                <a:cs typeface="Arial"/>
                <a:sym typeface="Arial"/>
              </a:rPr>
              <a:t>Подход ABCDE должен быть предпринят в течение первых </a:t>
            </a:r>
            <a:r>
              <a:rPr lang="ru-RU" sz="2400" b="1" dirty="0">
                <a:latin typeface="Arial"/>
                <a:ea typeface="Arial"/>
                <a:cs typeface="Arial"/>
                <a:sym typeface="Arial"/>
              </a:rPr>
              <a:t>5 минут</a:t>
            </a:r>
            <a:r>
              <a:rPr lang="ru-RU" sz="2400" dirty="0">
                <a:latin typeface="Arial"/>
                <a:ea typeface="Arial"/>
                <a:cs typeface="Arial"/>
                <a:sym typeface="Arial"/>
              </a:rPr>
              <a:t> и повторяться каждый раз, когда состояние пациента ухудшается.</a:t>
            </a:r>
            <a:endParaRPr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ru-RU" sz="2400" dirty="0">
                <a:latin typeface="Arial"/>
                <a:ea typeface="Arial"/>
                <a:cs typeface="Arial"/>
                <a:sym typeface="Arial"/>
              </a:rPr>
              <a:t>У пациента с изменением психического состояния всегда подозревайте наличие травмы головы и позвоночника. </a:t>
            </a:r>
            <a:endParaRPr dirty="0"/>
          </a:p>
        </p:txBody>
      </p:sp>
      <p:pic>
        <p:nvPicPr>
          <p:cNvPr id="340" name="Google Shape;340;p8"/>
          <p:cNvPicPr preferRelativeResize="0"/>
          <p:nvPr/>
        </p:nvPicPr>
        <p:blipFill rotWithShape="1">
          <a:blip r:embed="rId3">
            <a:alphaModFix/>
          </a:blip>
          <a:srcRect/>
          <a:stretch/>
        </p:blipFill>
        <p:spPr>
          <a:xfrm>
            <a:off x="7160566" y="3411461"/>
            <a:ext cx="3349689" cy="2341409"/>
          </a:xfrm>
          <a:prstGeom prst="rect">
            <a:avLst/>
          </a:prstGeom>
          <a:noFill/>
          <a:ln>
            <a:noFill/>
          </a:ln>
        </p:spPr>
      </p:pic>
      <p:sp>
        <p:nvSpPr>
          <p:cNvPr id="341" name="Google Shape;341;p8"/>
          <p:cNvSpPr txBox="1"/>
          <p:nvPr/>
        </p:nvSpPr>
        <p:spPr>
          <a:xfrm>
            <a:off x="9089639" y="570363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80"/>
          <p:cNvSpPr txBox="1">
            <a:spLocks noGrp="1"/>
          </p:cNvSpPr>
          <p:nvPr>
            <p:ph type="title"/>
          </p:nvPr>
        </p:nvSpPr>
        <p:spPr>
          <a:xfrm>
            <a:off x="382113" y="-295051"/>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Травма в результате сдавливания</a:t>
            </a:r>
            <a:endParaRPr/>
          </a:p>
        </p:txBody>
      </p:sp>
      <p:graphicFrame>
        <p:nvGraphicFramePr>
          <p:cNvPr id="1047" name="Google Shape;1047;p80"/>
          <p:cNvGraphicFramePr/>
          <p:nvPr>
            <p:extLst>
              <p:ext uri="{D42A27DB-BD31-4B8C-83A1-F6EECF244321}">
                <p14:modId xmlns:p14="http://schemas.microsoft.com/office/powerpoint/2010/main" val="3022520916"/>
              </p:ext>
            </p:extLst>
          </p:nvPr>
        </p:nvGraphicFramePr>
        <p:xfrm>
          <a:off x="250022" y="897529"/>
          <a:ext cx="11427775" cy="4222571"/>
        </p:xfrm>
        <a:graphic>
          <a:graphicData uri="http://schemas.openxmlformats.org/drawingml/2006/table">
            <a:tbl>
              <a:tblPr firstRow="1" bandRow="1">
                <a:noFill/>
                <a:tableStyleId>{AED96155-EAA6-40DB-ADCB-F1211CBE9A47}</a:tableStyleId>
              </a:tblPr>
              <a:tblGrid>
                <a:gridCol w="5193500">
                  <a:extLst>
                    <a:ext uri="{9D8B030D-6E8A-4147-A177-3AD203B41FA5}">
                      <a16:colId xmlns:a16="http://schemas.microsoft.com/office/drawing/2014/main" val="20000"/>
                    </a:ext>
                  </a:extLst>
                </a:gridCol>
                <a:gridCol w="6234275">
                  <a:extLst>
                    <a:ext uri="{9D8B030D-6E8A-4147-A177-3AD203B41FA5}">
                      <a16:colId xmlns:a16="http://schemas.microsoft.com/office/drawing/2014/main" val="20001"/>
                    </a:ext>
                  </a:extLst>
                </a:gridCol>
              </a:tblGrid>
              <a:tr h="392586">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65361">
                <a:tc>
                  <a:txBody>
                    <a:bodyPr/>
                    <a:lstStyle/>
                    <a:p>
                      <a:pPr marL="342900" marR="0" lvl="0" indent="-342900" algn="l" rtl="0">
                        <a:lnSpc>
                          <a:spcPct val="100000"/>
                        </a:lnSpc>
                        <a:spcBef>
                          <a:spcPts val="0"/>
                        </a:spcBef>
                        <a:spcAft>
                          <a:spcPts val="0"/>
                        </a:spcAft>
                        <a:buClr>
                          <a:schemeClr val="dk1"/>
                        </a:buClr>
                        <a:buSzPts val="2200"/>
                        <a:buFont typeface="Arial"/>
                        <a:buChar char="•"/>
                      </a:pPr>
                      <a:r>
                        <a:rPr lang="ru-RU" sz="2200" dirty="0">
                          <a:latin typeface="Arial"/>
                          <a:ea typeface="Arial"/>
                          <a:cs typeface="Arial"/>
                          <a:sym typeface="Arial"/>
                        </a:rPr>
                        <a:t>Переломы</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Кровоподтеки</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Повреждения мягких тканей</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Признаки компартмент-синдрома</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Сниженный диурез, моча красно-коричневого цвета</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КОНТРОЛИРУЙТЕ диурез на наличие мочи красно-коричневого цвета. </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Давайте в/в РАСТВОРЫ, чтобы поддерживать диурез.</a:t>
                      </a:r>
                      <a:endParaRPr dirty="0"/>
                    </a:p>
                    <a:p>
                      <a:pPr marL="342900" marR="0" lvl="0" indent="-342900" algn="l" rtl="0">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ШИНИРУЙТЕ переломы для уменьшения дальнейшего повреждения.</a:t>
                      </a:r>
                      <a:endParaRPr dirty="0"/>
                    </a:p>
                    <a:p>
                      <a:pPr marL="342900" marR="0" lvl="0" indent="-342900" algn="l" rtl="0">
                        <a:spcBef>
                          <a:spcPts val="0"/>
                        </a:spcBef>
                        <a:spcAft>
                          <a:spcPts val="0"/>
                        </a:spcAft>
                        <a:buClr>
                          <a:schemeClr val="dk1"/>
                        </a:buClr>
                        <a:buSzPts val="2200"/>
                        <a:buFont typeface="Arial"/>
                        <a:buChar char="•"/>
                      </a:pPr>
                      <a:r>
                        <a:rPr lang="ru-RU" sz="2200" dirty="0">
                          <a:latin typeface="Arial"/>
                          <a:ea typeface="Arial"/>
                          <a:cs typeface="Arial"/>
                          <a:sym typeface="Arial"/>
                        </a:rPr>
                        <a:t>Запланируйте срочную ПЕРЕДАЧУ / ПЕРЕВОД пациента, если есть подозрение на компартмент-синдром</a:t>
                      </a:r>
                      <a:endParaRPr dirty="0"/>
                    </a:p>
                    <a:p>
                      <a:pPr marL="800100" marR="0" lvl="1" indent="-342900" algn="l" rtl="0">
                        <a:spcBef>
                          <a:spcPts val="0"/>
                        </a:spcBef>
                        <a:spcAft>
                          <a:spcPts val="0"/>
                        </a:spcAft>
                        <a:buClr>
                          <a:schemeClr val="dk1"/>
                        </a:buClr>
                        <a:buSzPts val="2200"/>
                        <a:buFont typeface="Wingdings" panose="05000000000000000000" pitchFamily="2" charset="2"/>
                        <a:buChar char="ü"/>
                      </a:pPr>
                      <a:r>
                        <a:rPr lang="ru-RU" sz="2000" u="none" strike="noStrike" cap="none" dirty="0">
                          <a:latin typeface="Arial"/>
                          <a:ea typeface="Arial"/>
                          <a:cs typeface="Arial"/>
                          <a:sym typeface="Arial"/>
                        </a:rPr>
                        <a:t>Могут возникнуть системные проблемы, связанные с повреждением мышц </a:t>
                      </a:r>
                      <a:endParaRPr sz="220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48" name="Google Shape;1048;p80"/>
          <p:cNvSpPr/>
          <p:nvPr/>
        </p:nvSpPr>
        <p:spPr>
          <a:xfrm>
            <a:off x="327667" y="4736794"/>
            <a:ext cx="10964525" cy="193895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ctr" rtl="0">
              <a:spcBef>
                <a:spcPts val="0"/>
              </a:spcBef>
              <a:spcAft>
                <a:spcPts val="0"/>
              </a:spcAft>
              <a:buNone/>
            </a:pPr>
            <a:r>
              <a:rPr lang="ru-RU" sz="2400" dirty="0">
                <a:solidFill>
                  <a:srgbClr val="1F3864"/>
                </a:solidFill>
                <a:latin typeface="Arial"/>
                <a:ea typeface="Arial"/>
                <a:cs typeface="Arial"/>
                <a:sym typeface="Arial"/>
              </a:rPr>
              <a:t>Компартмент-синдром – это повышение давления внутри мышечных отделов, которое может ограничить кровоснабжение мышц и нервов и вызвать повреждение почек из-за продуктов распада в результате повреждения мышц.</a:t>
            </a:r>
            <a:endParaRPr dirty="0"/>
          </a:p>
        </p:txBody>
      </p:sp>
      <p:pic>
        <p:nvPicPr>
          <p:cNvPr id="1049" name="Google Shape;1049;p80" descr="A picture containing icon&#10;&#10;Description automatically generated"/>
          <p:cNvPicPr preferRelativeResize="0"/>
          <p:nvPr/>
        </p:nvPicPr>
        <p:blipFill rotWithShape="1">
          <a:blip r:embed="rId3">
            <a:alphaModFix/>
          </a:blip>
          <a:srcRect/>
          <a:stretch/>
        </p:blipFill>
        <p:spPr>
          <a:xfrm>
            <a:off x="10731062" y="1465186"/>
            <a:ext cx="1248384" cy="1144183"/>
          </a:xfrm>
          <a:prstGeom prst="rect">
            <a:avLst/>
          </a:prstGeom>
          <a:noFill/>
          <a:ln>
            <a:noFill/>
          </a:ln>
        </p:spPr>
      </p:pic>
      <p:sp>
        <p:nvSpPr>
          <p:cNvPr id="1050" name="Google Shape;1050;p80"/>
          <p:cNvSpPr txBox="1"/>
          <p:nvPr/>
        </p:nvSpPr>
        <p:spPr>
          <a:xfrm>
            <a:off x="10215960" y="250575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1051" name="Google Shape;1051;p80"/>
          <p:cNvPicPr preferRelativeResize="0"/>
          <p:nvPr/>
        </p:nvPicPr>
        <p:blipFill rotWithShape="1">
          <a:blip r:embed="rId4">
            <a:alphaModFix/>
          </a:blip>
          <a:srcRect/>
          <a:stretch/>
        </p:blipFill>
        <p:spPr>
          <a:xfrm>
            <a:off x="1381399" y="3429000"/>
            <a:ext cx="2680178" cy="1867922"/>
          </a:xfrm>
          <a:prstGeom prst="rect">
            <a:avLst/>
          </a:prstGeom>
          <a:noFill/>
          <a:ln>
            <a:noFill/>
          </a:ln>
        </p:spPr>
      </p:pic>
      <p:sp>
        <p:nvSpPr>
          <p:cNvPr id="1052" name="Google Shape;1052;p80"/>
          <p:cNvSpPr txBox="1"/>
          <p:nvPr/>
        </p:nvSpPr>
        <p:spPr>
          <a:xfrm>
            <a:off x="2205949" y="465983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81"/>
          <p:cNvSpPr txBox="1">
            <a:spLocks noGrp="1"/>
          </p:cNvSpPr>
          <p:nvPr>
            <p:ph type="title"/>
          </p:nvPr>
        </p:nvSpPr>
        <p:spPr>
          <a:xfrm>
            <a:off x="426720" y="9219"/>
            <a:ext cx="11338560" cy="106440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Взрывная травма</a:t>
            </a:r>
            <a:endParaRPr dirty="0"/>
          </a:p>
        </p:txBody>
      </p:sp>
      <p:graphicFrame>
        <p:nvGraphicFramePr>
          <p:cNvPr id="1059" name="Google Shape;1059;p81"/>
          <p:cNvGraphicFramePr/>
          <p:nvPr>
            <p:extLst>
              <p:ext uri="{D42A27DB-BD31-4B8C-83A1-F6EECF244321}">
                <p14:modId xmlns:p14="http://schemas.microsoft.com/office/powerpoint/2010/main" val="3509240229"/>
              </p:ext>
            </p:extLst>
          </p:nvPr>
        </p:nvGraphicFramePr>
        <p:xfrm>
          <a:off x="426720" y="1098203"/>
          <a:ext cx="11427775" cy="5321900"/>
        </p:xfrm>
        <a:graphic>
          <a:graphicData uri="http://schemas.openxmlformats.org/drawingml/2006/table">
            <a:tbl>
              <a:tblPr firstRow="1" bandRow="1">
                <a:noFill/>
                <a:tableStyleId>{AED96155-EAA6-40DB-ADCB-F1211CBE9A47}</a:tableStyleId>
              </a:tblPr>
              <a:tblGrid>
                <a:gridCol w="5523075">
                  <a:extLst>
                    <a:ext uri="{9D8B030D-6E8A-4147-A177-3AD203B41FA5}">
                      <a16:colId xmlns:a16="http://schemas.microsoft.com/office/drawing/2014/main" val="20000"/>
                    </a:ext>
                  </a:extLst>
                </a:gridCol>
                <a:gridCol w="5904700">
                  <a:extLst>
                    <a:ext uri="{9D8B030D-6E8A-4147-A177-3AD203B41FA5}">
                      <a16:colId xmlns:a16="http://schemas.microsoft.com/office/drawing/2014/main" val="20001"/>
                    </a:ext>
                  </a:extLst>
                </a:gridCol>
              </a:tblGrid>
              <a:tr h="458775">
                <a:tc>
                  <a:txBody>
                    <a:bodyPr/>
                    <a:lstStyle/>
                    <a:p>
                      <a:pPr marL="0" marR="0" lvl="0" indent="0" algn="ctr" rtl="0">
                        <a:spcBef>
                          <a:spcPts val="0"/>
                        </a:spcBef>
                        <a:spcAft>
                          <a:spcPts val="0"/>
                        </a:spcAft>
                        <a:buNone/>
                      </a:pPr>
                      <a:r>
                        <a:rPr lang="ru-RU" sz="2400">
                          <a:latin typeface="Arial"/>
                          <a:ea typeface="Arial"/>
                          <a:cs typeface="Arial"/>
                          <a:sym typeface="Arial"/>
                        </a:rPr>
                        <a:t>Признаки и симптомы</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4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63125">
                <a:tc>
                  <a:txBody>
                    <a:bodyPr/>
                    <a:lstStyle/>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Травмы заполненных газом органов – легких, желудка и кишечника </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Отсроченные симптомы в виде кашля (с кровью или без), тахипноэ, гипоксии или боли в груди </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Боль в животе, тошнота или рвота (с кровью или без)</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Разрыв барабанной перепонки, потеря слуха, звон в ушах, ушная боль или кровотечение</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Ожоги</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Воздействие токсинов</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Другие травмы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Тщательно обследуйте пациента на предмет пневмоторакса.</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Дайте КИСЛОРОД, если дыхание затруднено.</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При необходимости сделайте повторную прививку против СТОЛБНЯКА.</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При ожогах давайте в/в РАСТВОРЫ, рассчитав площадь ожога.</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Перевяжите ожоги.</a:t>
                      </a:r>
                      <a:endParaRPr dirty="0"/>
                    </a:p>
                    <a:p>
                      <a:pPr marL="342900" marR="0" lvl="0" indent="-342900" algn="l" rtl="0">
                        <a:spcBef>
                          <a:spcPts val="0"/>
                        </a:spcBef>
                        <a:spcAft>
                          <a:spcPts val="0"/>
                        </a:spcAft>
                        <a:buClr>
                          <a:schemeClr val="dk1"/>
                        </a:buClr>
                        <a:buSzPts val="2000"/>
                        <a:buFont typeface="Arial"/>
                        <a:buChar char="•"/>
                      </a:pPr>
                      <a:r>
                        <a:rPr lang="ru-RU" sz="2000" dirty="0">
                          <a:latin typeface="Arial"/>
                          <a:ea typeface="Arial"/>
                          <a:cs typeface="Arial"/>
                          <a:sym typeface="Arial"/>
                        </a:rPr>
                        <a:t>Если у пациента боль в животе:</a:t>
                      </a:r>
                      <a:endParaRPr dirty="0"/>
                    </a:p>
                    <a:p>
                      <a:pPr marL="800100" marR="0" lvl="1" indent="-342900" algn="l" rtl="0">
                        <a:spcBef>
                          <a:spcPts val="0"/>
                        </a:spcBef>
                        <a:spcAft>
                          <a:spcPts val="0"/>
                        </a:spcAft>
                        <a:buClr>
                          <a:schemeClr val="dk1"/>
                        </a:buClr>
                        <a:buSzPts val="2000"/>
                        <a:buFont typeface="Arial" panose="020B0604020202020204" pitchFamily="34" charset="0"/>
                        <a:buChar char="•"/>
                      </a:pPr>
                      <a:r>
                        <a:rPr lang="ru-RU" sz="1800" u="none" strike="noStrike" cap="none" dirty="0">
                          <a:latin typeface="Arial"/>
                          <a:ea typeface="Arial"/>
                          <a:cs typeface="Arial"/>
                          <a:sym typeface="Arial"/>
                        </a:rPr>
                        <a:t>Предполагайте перфорацию кишечника</a:t>
                      </a:r>
                      <a:endParaRPr sz="1200" dirty="0"/>
                    </a:p>
                    <a:p>
                      <a:pPr marL="800100" marR="0" lvl="1" indent="-342900" algn="l" rtl="0">
                        <a:spcBef>
                          <a:spcPts val="0"/>
                        </a:spcBef>
                        <a:spcAft>
                          <a:spcPts val="0"/>
                        </a:spcAft>
                        <a:buClr>
                          <a:schemeClr val="dk1"/>
                        </a:buClr>
                        <a:buSzPts val="2000"/>
                        <a:buFont typeface="Arial" panose="020B0604020202020204" pitchFamily="34" charset="0"/>
                        <a:buChar char="•"/>
                      </a:pPr>
                      <a:r>
                        <a:rPr lang="ru-RU" sz="1800" u="none" strike="noStrike" cap="none" dirty="0">
                          <a:latin typeface="Arial"/>
                          <a:ea typeface="Arial"/>
                          <a:cs typeface="Arial"/>
                          <a:sym typeface="Arial"/>
                        </a:rPr>
                        <a:t>Проведите ИНФУЗИОННУЮ ТЕРАПИЮ</a:t>
                      </a:r>
                      <a:endParaRPr sz="1200" dirty="0"/>
                    </a:p>
                    <a:p>
                      <a:pPr marL="800100" marR="0" lvl="1" indent="-342900" algn="l" rtl="0">
                        <a:spcBef>
                          <a:spcPts val="0"/>
                        </a:spcBef>
                        <a:spcAft>
                          <a:spcPts val="0"/>
                        </a:spcAft>
                        <a:buClr>
                          <a:schemeClr val="dk1"/>
                        </a:buClr>
                        <a:buSzPts val="2000"/>
                        <a:buFont typeface="Arial" panose="020B0604020202020204" pitchFamily="34" charset="0"/>
                        <a:buChar char="•"/>
                      </a:pPr>
                      <a:r>
                        <a:rPr lang="ru-RU" sz="1800" u="none" strike="noStrike" cap="none" dirty="0">
                          <a:latin typeface="Arial"/>
                          <a:ea typeface="Arial"/>
                          <a:cs typeface="Arial"/>
                          <a:sym typeface="Arial"/>
                        </a:rPr>
                        <a:t>Запланируйте срочную ПЕРЕДАЧУ / ПЕРЕВОД пациента для хирургического вмешательства </a:t>
                      </a:r>
                      <a:endParaRPr sz="1200" dirty="0"/>
                    </a:p>
                    <a:p>
                      <a:pPr marL="457200" marR="0" lvl="1" indent="0" algn="l" rtl="0">
                        <a:spcBef>
                          <a:spcPts val="0"/>
                        </a:spcBef>
                        <a:spcAft>
                          <a:spcPts val="0"/>
                        </a:spcAft>
                        <a:buNone/>
                      </a:pPr>
                      <a:endParaRPr sz="200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60" name="Google Shape;1060;p81"/>
          <p:cNvSpPr txBox="1"/>
          <p:nvPr/>
        </p:nvSpPr>
        <p:spPr>
          <a:xfrm>
            <a:off x="4227606" y="606515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1061" name="Google Shape;1061;p81"/>
          <p:cNvPicPr preferRelativeResize="0"/>
          <p:nvPr/>
        </p:nvPicPr>
        <p:blipFill rotWithShape="1">
          <a:blip r:embed="rId3">
            <a:alphaModFix/>
          </a:blip>
          <a:srcRect/>
          <a:stretch/>
        </p:blipFill>
        <p:spPr>
          <a:xfrm>
            <a:off x="3269673" y="4497849"/>
            <a:ext cx="2618388" cy="1847368"/>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82"/>
          <p:cNvSpPr txBox="1">
            <a:spLocks noGrp="1"/>
          </p:cNvSpPr>
          <p:nvPr>
            <p:ph type="title"/>
          </p:nvPr>
        </p:nvSpPr>
        <p:spPr>
          <a:xfrm>
            <a:off x="248867" y="24836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sz="4400">
                <a:solidFill>
                  <a:srgbClr val="1F3864"/>
                </a:solidFill>
              </a:rPr>
              <a:t>Взрывная травма </a:t>
            </a:r>
            <a:endParaRPr/>
          </a:p>
        </p:txBody>
      </p:sp>
      <p:sp>
        <p:nvSpPr>
          <p:cNvPr id="1068" name="Google Shape;1068;p82"/>
          <p:cNvSpPr txBox="1">
            <a:spLocks noGrp="1"/>
          </p:cNvSpPr>
          <p:nvPr>
            <p:ph type="body" idx="4294967295"/>
          </p:nvPr>
        </p:nvSpPr>
        <p:spPr>
          <a:xfrm>
            <a:off x="248867" y="1573929"/>
            <a:ext cx="11328400"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F3864"/>
              </a:buClr>
              <a:buSzPts val="3200"/>
              <a:buNone/>
            </a:pPr>
            <a:r>
              <a:rPr lang="ru-RU" sz="3200" dirty="0">
                <a:solidFill>
                  <a:srgbClr val="1F3864"/>
                </a:solidFill>
                <a:latin typeface="Arial"/>
                <a:ea typeface="Arial"/>
                <a:cs typeface="Arial"/>
                <a:sym typeface="Arial"/>
              </a:rPr>
              <a:t>Взрыв наносит травмы тремя способами:</a:t>
            </a:r>
            <a:endParaRPr dirty="0"/>
          </a:p>
          <a:p>
            <a:pPr marL="0" lvl="0" indent="0" algn="l" rtl="0">
              <a:lnSpc>
                <a:spcPct val="90000"/>
              </a:lnSpc>
              <a:spcBef>
                <a:spcPts val="1000"/>
              </a:spcBef>
              <a:spcAft>
                <a:spcPts val="0"/>
              </a:spcAft>
              <a:buClr>
                <a:schemeClr val="dk1"/>
              </a:buClr>
              <a:buSzPts val="2400"/>
              <a:buNone/>
            </a:pPr>
            <a:endParaRPr sz="2400" dirty="0"/>
          </a:p>
          <a:p>
            <a:pPr marL="514350" lvl="0" indent="-514350" algn="l" rtl="0">
              <a:lnSpc>
                <a:spcPct val="90000"/>
              </a:lnSpc>
              <a:spcBef>
                <a:spcPts val="1000"/>
              </a:spcBef>
              <a:spcAft>
                <a:spcPts val="0"/>
              </a:spcAft>
              <a:buClr>
                <a:schemeClr val="dk1"/>
              </a:buClr>
              <a:buSzPts val="2400"/>
              <a:buFont typeface="Calibri"/>
              <a:buAutoNum type="arabicPeriod"/>
            </a:pPr>
            <a:r>
              <a:rPr lang="ru-RU" sz="2400" dirty="0"/>
              <a:t>Видимые повреждения от осколков или ожоги от воздействия высоких температур или химических веществ.</a:t>
            </a:r>
            <a:endParaRPr dirty="0"/>
          </a:p>
          <a:p>
            <a:pPr marL="514350" lvl="0" indent="-514350" algn="l" rtl="0">
              <a:lnSpc>
                <a:spcPct val="90000"/>
              </a:lnSpc>
              <a:spcBef>
                <a:spcPts val="1000"/>
              </a:spcBef>
              <a:spcAft>
                <a:spcPts val="0"/>
              </a:spcAft>
              <a:buClr>
                <a:schemeClr val="dk1"/>
              </a:buClr>
              <a:buSzPts val="2400"/>
              <a:buFont typeface="Calibri"/>
              <a:buAutoNum type="arabicPeriod"/>
            </a:pPr>
            <a:r>
              <a:rPr lang="ru-RU" sz="2400" dirty="0">
                <a:latin typeface="Arial"/>
                <a:ea typeface="Arial"/>
                <a:cs typeface="Arial"/>
                <a:sym typeface="Arial"/>
              </a:rPr>
              <a:t>Внутренние повреждения из-за изменения давления, вызванного взрывом: обычно желудка, кишечника, лёгких и ушей.</a:t>
            </a:r>
            <a:endParaRPr dirty="0"/>
          </a:p>
          <a:p>
            <a:pPr marL="514350" lvl="0" indent="-514350" algn="l" rtl="0">
              <a:lnSpc>
                <a:spcPct val="90000"/>
              </a:lnSpc>
              <a:spcBef>
                <a:spcPts val="1000"/>
              </a:spcBef>
              <a:spcAft>
                <a:spcPts val="0"/>
              </a:spcAft>
              <a:buClr>
                <a:schemeClr val="dk1"/>
              </a:buClr>
              <a:buSzPts val="2400"/>
              <a:buFont typeface="Calibri"/>
              <a:buAutoNum type="arabicPeriod"/>
            </a:pPr>
            <a:r>
              <a:rPr lang="ru-RU" sz="2400" dirty="0"/>
              <a:t>Дополнительные закрытые травмы, возникающие при отбрасывании тела взрывной волной. </a:t>
            </a:r>
            <a:endParaRPr dirty="0"/>
          </a:p>
          <a:p>
            <a:pPr marL="228600" lvl="0" indent="-76200" algn="l" rtl="0">
              <a:lnSpc>
                <a:spcPct val="90000"/>
              </a:lnSpc>
              <a:spcBef>
                <a:spcPts val="1000"/>
              </a:spcBef>
              <a:spcAft>
                <a:spcPts val="0"/>
              </a:spcAft>
              <a:buClr>
                <a:schemeClr val="dk1"/>
              </a:buClr>
              <a:buSzPts val="2400"/>
              <a:buNone/>
            </a:pPr>
            <a:endParaRPr sz="2400" dirty="0"/>
          </a:p>
        </p:txBody>
      </p:sp>
      <p:pic>
        <p:nvPicPr>
          <p:cNvPr id="1069" name="Google Shape;1069;p82" descr="A picture containing text, lamp&#10;&#10;Description automatically generated"/>
          <p:cNvPicPr preferRelativeResize="0"/>
          <p:nvPr/>
        </p:nvPicPr>
        <p:blipFill rotWithShape="1">
          <a:blip r:embed="rId3">
            <a:alphaModFix/>
          </a:blip>
          <a:srcRect/>
          <a:stretch/>
        </p:blipFill>
        <p:spPr>
          <a:xfrm>
            <a:off x="6939142" y="3930388"/>
            <a:ext cx="3825325" cy="2679246"/>
          </a:xfrm>
          <a:prstGeom prst="rect">
            <a:avLst/>
          </a:prstGeom>
          <a:noFill/>
          <a:ln>
            <a:noFill/>
          </a:ln>
        </p:spPr>
      </p:pic>
      <p:sp>
        <p:nvSpPr>
          <p:cNvPr id="1070" name="Google Shape;1070;p82"/>
          <p:cNvSpPr txBox="1"/>
          <p:nvPr/>
        </p:nvSpPr>
        <p:spPr>
          <a:xfrm>
            <a:off x="9066754" y="642054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83"/>
          <p:cNvSpPr txBox="1">
            <a:spLocks noGrp="1"/>
          </p:cNvSpPr>
          <p:nvPr>
            <p:ph type="title"/>
          </p:nvPr>
        </p:nvSpPr>
        <p:spPr>
          <a:xfrm>
            <a:off x="196424" y="-266034"/>
            <a:ext cx="113385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Ожоговая травма</a:t>
            </a:r>
            <a:endParaRPr/>
          </a:p>
        </p:txBody>
      </p:sp>
      <p:graphicFrame>
        <p:nvGraphicFramePr>
          <p:cNvPr id="1077" name="Google Shape;1077;p83"/>
          <p:cNvGraphicFramePr/>
          <p:nvPr>
            <p:extLst>
              <p:ext uri="{D42A27DB-BD31-4B8C-83A1-F6EECF244321}">
                <p14:modId xmlns:p14="http://schemas.microsoft.com/office/powerpoint/2010/main" val="2508977692"/>
              </p:ext>
            </p:extLst>
          </p:nvPr>
        </p:nvGraphicFramePr>
        <p:xfrm>
          <a:off x="168091" y="823271"/>
          <a:ext cx="11928750" cy="5151140"/>
        </p:xfrm>
        <a:graphic>
          <a:graphicData uri="http://schemas.openxmlformats.org/drawingml/2006/table">
            <a:tbl>
              <a:tblPr firstRow="1" bandRow="1">
                <a:noFill/>
                <a:tableStyleId>{AED96155-EAA6-40DB-ADCB-F1211CBE9A47}</a:tableStyleId>
              </a:tblPr>
              <a:tblGrid>
                <a:gridCol w="5067300">
                  <a:extLst>
                    <a:ext uri="{9D8B030D-6E8A-4147-A177-3AD203B41FA5}">
                      <a16:colId xmlns:a16="http://schemas.microsoft.com/office/drawing/2014/main" val="20000"/>
                    </a:ext>
                  </a:extLst>
                </a:gridCol>
                <a:gridCol w="6861450">
                  <a:extLst>
                    <a:ext uri="{9D8B030D-6E8A-4147-A177-3AD203B41FA5}">
                      <a16:colId xmlns:a16="http://schemas.microsoft.com/office/drawing/2014/main" val="20001"/>
                    </a:ext>
                  </a:extLst>
                </a:gridCol>
              </a:tblGrid>
              <a:tr h="359950">
                <a:tc>
                  <a:txBody>
                    <a:bodyPr/>
                    <a:lstStyle/>
                    <a:p>
                      <a:pPr marL="0" marR="0" lvl="0" indent="0" algn="ctr" rtl="0">
                        <a:spcBef>
                          <a:spcPts val="0"/>
                        </a:spcBef>
                        <a:spcAft>
                          <a:spcPts val="0"/>
                        </a:spcAft>
                        <a:buNone/>
                      </a:pPr>
                      <a:r>
                        <a:rPr lang="ru-RU" sz="2000">
                          <a:latin typeface="Arial"/>
                          <a:ea typeface="Arial"/>
                          <a:cs typeface="Arial"/>
                          <a:sym typeface="Arial"/>
                        </a:rPr>
                        <a:t>Признаки и симптомы</a:t>
                      </a:r>
                      <a:endParaRPr sz="1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ru-RU" sz="2000">
                          <a:latin typeface="Arial"/>
                          <a:ea typeface="Arial"/>
                          <a:cs typeface="Arial"/>
                          <a:sym typeface="Arial"/>
                        </a:rPr>
                        <a:t>Лечение</a:t>
                      </a:r>
                      <a:endParaRPr sz="1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64350">
                <a:tc>
                  <a:txBody>
                    <a:bodyPr/>
                    <a:lstStyle/>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Цвет кожи может варьировать между розовым, красным, бледным или черным – в зависимости от глубины ожога</a:t>
                      </a:r>
                      <a:endParaRPr sz="1200" dirty="0"/>
                    </a:p>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Признаки ингаляционной травмы: </a:t>
                      </a:r>
                      <a:endParaRPr sz="1200" dirty="0"/>
                    </a:p>
                    <a:p>
                      <a:pPr marL="800100" marR="0" lvl="1" indent="-342900" algn="l" rtl="0">
                        <a:spcBef>
                          <a:spcPts val="0"/>
                        </a:spcBef>
                        <a:spcAft>
                          <a:spcPts val="0"/>
                        </a:spcAft>
                        <a:buClr>
                          <a:schemeClr val="dk1"/>
                        </a:buClr>
                        <a:buSzPts val="2000"/>
                        <a:buFont typeface="Wingdings" panose="05000000000000000000" pitchFamily="2" charset="2"/>
                        <a:buChar char="ü"/>
                      </a:pPr>
                      <a:r>
                        <a:rPr lang="ru-RU" sz="1800" u="none" strike="noStrike" cap="none" dirty="0">
                          <a:latin typeface="Arial"/>
                          <a:ea typeface="Arial"/>
                          <a:cs typeface="Arial"/>
                          <a:sym typeface="Arial"/>
                        </a:rPr>
                        <a:t>Сажа (пепел) или опаленные (сгоревшие) волоски в носу</a:t>
                      </a:r>
                      <a:endParaRPr sz="1200" dirty="0"/>
                    </a:p>
                    <a:p>
                      <a:pPr marL="800100" marR="0" lvl="1" indent="-342900" algn="l" rtl="0">
                        <a:spcBef>
                          <a:spcPts val="0"/>
                        </a:spcBef>
                        <a:spcAft>
                          <a:spcPts val="0"/>
                        </a:spcAft>
                        <a:buClr>
                          <a:schemeClr val="dk1"/>
                        </a:buClr>
                        <a:buSzPts val="2000"/>
                        <a:buFont typeface="Wingdings" panose="05000000000000000000" pitchFamily="2" charset="2"/>
                        <a:buChar char="ü"/>
                      </a:pPr>
                      <a:r>
                        <a:rPr lang="ru-RU" sz="1800" u="none" strike="noStrike" cap="none" dirty="0">
                          <a:latin typeface="Arial"/>
                          <a:ea typeface="Arial"/>
                          <a:cs typeface="Arial"/>
                          <a:sym typeface="Arial"/>
                        </a:rPr>
                        <a:t>Отек губ или рта</a:t>
                      </a:r>
                      <a:endParaRPr sz="1200" dirty="0"/>
                    </a:p>
                    <a:p>
                      <a:pPr marL="800100" marR="0" lvl="1" indent="-342900" algn="l" rtl="0">
                        <a:spcBef>
                          <a:spcPts val="0"/>
                        </a:spcBef>
                        <a:spcAft>
                          <a:spcPts val="0"/>
                        </a:spcAft>
                        <a:buClr>
                          <a:schemeClr val="dk1"/>
                        </a:buClr>
                        <a:buSzPts val="2000"/>
                        <a:buFont typeface="Wingdings" panose="05000000000000000000" pitchFamily="2" charset="2"/>
                        <a:buChar char="ü"/>
                      </a:pPr>
                      <a:r>
                        <a:rPr lang="ru-RU" sz="1800" u="none" strike="noStrike" cap="none" dirty="0">
                          <a:latin typeface="Arial"/>
                          <a:ea typeface="Arial"/>
                          <a:cs typeface="Arial"/>
                          <a:sym typeface="Arial"/>
                        </a:rPr>
                        <a:t>Изменение голоса</a:t>
                      </a:r>
                      <a:endParaRPr sz="1200" dirty="0"/>
                    </a:p>
                    <a:p>
                      <a:pPr marL="800100" marR="0" lvl="1" indent="-215900" algn="l" rtl="0">
                        <a:spcBef>
                          <a:spcPts val="0"/>
                        </a:spcBef>
                        <a:spcAft>
                          <a:spcPts val="0"/>
                        </a:spcAft>
                        <a:buClr>
                          <a:schemeClr val="dk1"/>
                        </a:buClr>
                        <a:buSzPts val="2000"/>
                        <a:buFont typeface="Arial"/>
                        <a:buNone/>
                      </a:pPr>
                      <a:endParaRPr sz="1800" b="0" i="0" u="none" strike="noStrike" cap="none" dirty="0">
                        <a:solidFill>
                          <a:schemeClr val="dk1"/>
                        </a:solidFill>
                      </a:endParaRPr>
                    </a:p>
                    <a:p>
                      <a:pPr marL="800100" marR="0" lvl="1" indent="-215900" algn="l" rtl="0">
                        <a:spcBef>
                          <a:spcPts val="0"/>
                        </a:spcBef>
                        <a:spcAft>
                          <a:spcPts val="0"/>
                        </a:spcAft>
                        <a:buClr>
                          <a:schemeClr val="dk1"/>
                        </a:buClr>
                        <a:buSzPts val="2000"/>
                        <a:buFont typeface="Arial"/>
                        <a:buNone/>
                      </a:pPr>
                      <a:endParaRPr sz="1800" b="0" i="0" u="none" strike="noStrike" cap="none" dirty="0">
                        <a:solidFill>
                          <a:schemeClr val="dk1"/>
                        </a:solidFill>
                      </a:endParaRPr>
                    </a:p>
                    <a:p>
                      <a:pPr marL="457200" marR="0" lvl="1" indent="0" algn="l" rtl="0">
                        <a:spcBef>
                          <a:spcPts val="0"/>
                        </a:spcBef>
                        <a:spcAft>
                          <a:spcPts val="0"/>
                        </a:spcAft>
                        <a:buClr>
                          <a:schemeClr val="dk1"/>
                        </a:buClr>
                        <a:buSzPts val="2000"/>
                        <a:buFont typeface="Calibri"/>
                        <a:buNone/>
                      </a:pPr>
                      <a:endParaRPr sz="1800" b="0" i="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000"/>
                        <a:buFont typeface="Arial"/>
                        <a:buChar char="•"/>
                      </a:pPr>
                      <a:r>
                        <a:rPr lang="ru-RU" sz="1800" dirty="0">
                          <a:solidFill>
                            <a:schemeClr val="dk1"/>
                          </a:solidFill>
                          <a:latin typeface="Arial"/>
                          <a:ea typeface="Arial"/>
                          <a:cs typeface="Arial"/>
                          <a:sym typeface="Arial"/>
                        </a:rPr>
                        <a:t>СЛЕДИТЕ за проходимостью дыхательных путей.</a:t>
                      </a:r>
                      <a:endParaRPr sz="1200" dirty="0"/>
                    </a:p>
                    <a:p>
                      <a:pPr marL="342900" marR="0" lvl="0" indent="-342900" algn="l" rtl="0">
                        <a:spcBef>
                          <a:spcPts val="0"/>
                        </a:spcBef>
                        <a:spcAft>
                          <a:spcPts val="0"/>
                        </a:spcAft>
                        <a:buClr>
                          <a:schemeClr val="dk1"/>
                        </a:buClr>
                        <a:buSzPts val="2000"/>
                        <a:buFont typeface="Arial"/>
                        <a:buChar char="•"/>
                      </a:pPr>
                      <a:r>
                        <a:rPr lang="ru-RU" sz="1800" b="0" i="0" u="none" strike="noStrike" dirty="0">
                          <a:solidFill>
                            <a:schemeClr val="dk1"/>
                          </a:solidFill>
                        </a:rPr>
                        <a:t>Снимите все украшения. </a:t>
                      </a:r>
                      <a:endParaRPr sz="1200" dirty="0"/>
                    </a:p>
                    <a:p>
                      <a:pPr marL="342900" marR="0" lvl="0" indent="-342900" algn="l" rtl="0">
                        <a:spcBef>
                          <a:spcPts val="0"/>
                        </a:spcBef>
                        <a:spcAft>
                          <a:spcPts val="0"/>
                        </a:spcAft>
                        <a:buClr>
                          <a:schemeClr val="dk1"/>
                        </a:buClr>
                        <a:buSzPts val="2000"/>
                        <a:buFont typeface="Arial"/>
                        <a:buChar char="•"/>
                      </a:pPr>
                      <a:r>
                        <a:rPr lang="ru-RU" sz="1800" dirty="0">
                          <a:solidFill>
                            <a:schemeClr val="dk1"/>
                          </a:solidFill>
                          <a:latin typeface="Arial"/>
                          <a:ea typeface="Arial"/>
                          <a:cs typeface="Arial"/>
                          <a:sym typeface="Arial"/>
                        </a:rPr>
                        <a:t>Введите в/в РАСТВОРЫ в зависимости от площади ожога и его глубины.</a:t>
                      </a:r>
                      <a:endParaRPr sz="1200" dirty="0"/>
                    </a:p>
                    <a:p>
                      <a:pPr marL="342900" marR="0" lvl="0" indent="-342900" algn="l" rtl="0">
                        <a:spcBef>
                          <a:spcPts val="0"/>
                        </a:spcBef>
                        <a:spcAft>
                          <a:spcPts val="0"/>
                        </a:spcAft>
                        <a:buClr>
                          <a:schemeClr val="dk1"/>
                        </a:buClr>
                        <a:buSzPts val="2000"/>
                        <a:buFont typeface="Arial"/>
                        <a:buChar char="•"/>
                      </a:pPr>
                      <a:r>
                        <a:rPr lang="ru-RU" sz="1800" dirty="0">
                          <a:solidFill>
                            <a:schemeClr val="dk1"/>
                          </a:solidFill>
                          <a:latin typeface="Arial"/>
                          <a:ea typeface="Arial"/>
                          <a:cs typeface="Arial"/>
                          <a:sym typeface="Arial"/>
                        </a:rPr>
                        <a:t>Сделайте прививку от СТОЛБНЯКА.</a:t>
                      </a:r>
                      <a:endParaRPr sz="1200" dirty="0"/>
                    </a:p>
                    <a:p>
                      <a:pPr marL="342900" marR="0" lvl="0" indent="-342900" algn="l" rtl="0">
                        <a:spcBef>
                          <a:spcPts val="0"/>
                        </a:spcBef>
                        <a:spcAft>
                          <a:spcPts val="0"/>
                        </a:spcAft>
                        <a:buClr>
                          <a:schemeClr val="dk1"/>
                        </a:buClr>
                        <a:buSzPts val="2000"/>
                        <a:buFont typeface="Arial"/>
                        <a:buChar char="•"/>
                      </a:pPr>
                      <a:r>
                        <a:rPr lang="ru-RU" sz="1800" dirty="0">
                          <a:solidFill>
                            <a:schemeClr val="dk1"/>
                          </a:solidFill>
                          <a:latin typeface="Arial"/>
                          <a:ea typeface="Arial"/>
                          <a:cs typeface="Arial"/>
                          <a:sym typeface="Arial"/>
                        </a:rPr>
                        <a:t>Дайте ОБЕЗБОЛИВАЮЩИЕ.</a:t>
                      </a:r>
                      <a:endParaRPr sz="1200" dirty="0"/>
                    </a:p>
                    <a:p>
                      <a:pPr marL="342900" marR="0" lvl="0" indent="-342900" algn="l" rtl="0">
                        <a:spcBef>
                          <a:spcPts val="0"/>
                        </a:spcBef>
                        <a:spcAft>
                          <a:spcPts val="0"/>
                        </a:spcAft>
                        <a:buClr>
                          <a:schemeClr val="dk1"/>
                        </a:buClr>
                        <a:buSzPts val="2000"/>
                        <a:buFont typeface="Arial"/>
                        <a:buChar char="•"/>
                      </a:pPr>
                      <a:r>
                        <a:rPr lang="ru-RU" sz="1800" dirty="0">
                          <a:latin typeface="Arial"/>
                          <a:ea typeface="Arial"/>
                          <a:cs typeface="Arial"/>
                          <a:sym typeface="Arial"/>
                        </a:rPr>
                        <a:t>Тщательно ОЧИСТИТЕ и ПЕРЕВЯЖИТЕ все раны</a:t>
                      </a:r>
                      <a:endParaRPr sz="1200" dirty="0"/>
                    </a:p>
                    <a:p>
                      <a:pPr marL="285750" marR="0" lvl="0" indent="-285750" algn="l" rtl="0">
                        <a:lnSpc>
                          <a:spcPct val="100000"/>
                        </a:lnSpc>
                        <a:spcBef>
                          <a:spcPts val="0"/>
                        </a:spcBef>
                        <a:spcAft>
                          <a:spcPts val="0"/>
                        </a:spcAft>
                        <a:buClr>
                          <a:srgbClr val="000000"/>
                        </a:buClr>
                        <a:buSzPts val="2000"/>
                        <a:buFont typeface="Arial"/>
                        <a:buChar char="•"/>
                      </a:pPr>
                      <a:r>
                        <a:rPr lang="ru-RU" sz="1800" dirty="0">
                          <a:latin typeface="Arial"/>
                          <a:ea typeface="Arial"/>
                          <a:cs typeface="Arial"/>
                          <a:sym typeface="Arial"/>
                        </a:rPr>
                        <a:t>Запланируйте ПЕРЕДАЧУ / ПЕРЕВОД пациента в следующих случаях:</a:t>
                      </a:r>
                      <a:endParaRPr sz="1200" dirty="0"/>
                    </a:p>
                    <a:p>
                      <a:pPr marL="742950" marR="0" lvl="1" indent="-285750" algn="l" rtl="0">
                        <a:lnSpc>
                          <a:spcPct val="100000"/>
                        </a:lnSpc>
                        <a:spcBef>
                          <a:spcPts val="0"/>
                        </a:spcBef>
                        <a:spcAft>
                          <a:spcPts val="0"/>
                        </a:spcAft>
                        <a:buClr>
                          <a:srgbClr val="000000"/>
                        </a:buClr>
                        <a:buSzPts val="2000"/>
                        <a:buFont typeface="Wingdings" panose="05000000000000000000" pitchFamily="2" charset="2"/>
                        <a:buChar char="ü"/>
                      </a:pPr>
                      <a:r>
                        <a:rPr lang="ru-RU" sz="1800" b="0" i="0" u="none" strike="noStrike" cap="none" dirty="0">
                          <a:solidFill>
                            <a:srgbClr val="000000"/>
                          </a:solidFill>
                          <a:latin typeface="Arial"/>
                          <a:ea typeface="Arial"/>
                          <a:cs typeface="Arial"/>
                          <a:sym typeface="Arial"/>
                        </a:rPr>
                        <a:t>Тяжелые ожоги &gt;15% тела  </a:t>
                      </a:r>
                      <a:endParaRPr sz="1200" dirty="0"/>
                    </a:p>
                    <a:p>
                      <a:pPr marL="742950" marR="0" lvl="1" indent="-285750" algn="l" rtl="0">
                        <a:lnSpc>
                          <a:spcPct val="100000"/>
                        </a:lnSpc>
                        <a:spcBef>
                          <a:spcPts val="0"/>
                        </a:spcBef>
                        <a:spcAft>
                          <a:spcPts val="0"/>
                        </a:spcAft>
                        <a:buClr>
                          <a:srgbClr val="000000"/>
                        </a:buClr>
                        <a:buSzPts val="2000"/>
                        <a:buFont typeface="Wingdings" panose="05000000000000000000" pitchFamily="2" charset="2"/>
                        <a:buChar char="ü"/>
                      </a:pPr>
                      <a:r>
                        <a:rPr lang="ru-RU" sz="1800" b="0" i="0" u="none" strike="noStrike" cap="none" dirty="0">
                          <a:solidFill>
                            <a:srgbClr val="000000"/>
                          </a:solidFill>
                          <a:latin typeface="Arial"/>
                          <a:ea typeface="Arial"/>
                          <a:cs typeface="Arial"/>
                          <a:sym typeface="Arial"/>
                        </a:rPr>
                        <a:t>Ожоги рук, лица, паха, суставов или циркулярные ожоги</a:t>
                      </a:r>
                      <a:endParaRPr sz="1200" dirty="0"/>
                    </a:p>
                    <a:p>
                      <a:pPr marL="742950" marR="0" lvl="1" indent="-285750" algn="l" rtl="0">
                        <a:lnSpc>
                          <a:spcPct val="100000"/>
                        </a:lnSpc>
                        <a:spcBef>
                          <a:spcPts val="0"/>
                        </a:spcBef>
                        <a:spcAft>
                          <a:spcPts val="0"/>
                        </a:spcAft>
                        <a:buClr>
                          <a:srgbClr val="000000"/>
                        </a:buClr>
                        <a:buSzPts val="2000"/>
                        <a:buFont typeface="Wingdings" panose="05000000000000000000" pitchFamily="2" charset="2"/>
                        <a:buChar char="ü"/>
                      </a:pPr>
                      <a:r>
                        <a:rPr lang="ru-RU" sz="1800" b="0" i="0" u="none" strike="noStrike" cap="none" dirty="0">
                          <a:solidFill>
                            <a:srgbClr val="000000"/>
                          </a:solidFill>
                          <a:latin typeface="Arial"/>
                          <a:ea typeface="Arial"/>
                          <a:cs typeface="Arial"/>
                          <a:sym typeface="Arial"/>
                        </a:rPr>
                        <a:t>Ингаляционная травма </a:t>
                      </a:r>
                      <a:endParaRPr sz="1200" dirty="0"/>
                    </a:p>
                    <a:p>
                      <a:pPr marL="742950" marR="0" lvl="1" indent="-285750" algn="l" rtl="0">
                        <a:lnSpc>
                          <a:spcPct val="100000"/>
                        </a:lnSpc>
                        <a:spcBef>
                          <a:spcPts val="0"/>
                        </a:spcBef>
                        <a:spcAft>
                          <a:spcPts val="0"/>
                        </a:spcAft>
                        <a:buClr>
                          <a:srgbClr val="000000"/>
                        </a:buClr>
                        <a:buSzPts val="2000"/>
                        <a:buFont typeface="Wingdings" panose="05000000000000000000" pitchFamily="2" charset="2"/>
                        <a:buChar char="ü"/>
                      </a:pPr>
                      <a:r>
                        <a:rPr lang="ru-RU" sz="1800" b="0" i="0" u="none" strike="noStrike" cap="none" dirty="0">
                          <a:solidFill>
                            <a:srgbClr val="000000"/>
                          </a:solidFill>
                          <a:latin typeface="Arial"/>
                          <a:ea typeface="Arial"/>
                          <a:cs typeface="Arial"/>
                          <a:sym typeface="Arial"/>
                        </a:rPr>
                        <a:t>Ожоги в сочетании с другими травмами </a:t>
                      </a:r>
                      <a:endParaRPr sz="1200" dirty="0"/>
                    </a:p>
                    <a:p>
                      <a:pPr marL="742950" marR="0" lvl="1" indent="-285750" algn="l" rtl="0">
                        <a:lnSpc>
                          <a:spcPct val="100000"/>
                        </a:lnSpc>
                        <a:spcBef>
                          <a:spcPts val="0"/>
                        </a:spcBef>
                        <a:spcAft>
                          <a:spcPts val="0"/>
                        </a:spcAft>
                        <a:buClr>
                          <a:srgbClr val="000000"/>
                        </a:buClr>
                        <a:buSzPts val="2000"/>
                        <a:buFont typeface="Wingdings" panose="05000000000000000000" pitchFamily="2" charset="2"/>
                        <a:buChar char="ü"/>
                      </a:pPr>
                      <a:r>
                        <a:rPr lang="ru-RU" sz="1800" b="0" i="0" u="none" strike="noStrike" cap="none" dirty="0">
                          <a:solidFill>
                            <a:srgbClr val="000000"/>
                          </a:solidFill>
                          <a:latin typeface="Arial"/>
                          <a:ea typeface="Arial"/>
                          <a:cs typeface="Arial"/>
                          <a:sym typeface="Arial"/>
                        </a:rPr>
                        <a:t>Ожоги у очень молодых или пожилых людей </a:t>
                      </a:r>
                      <a:endParaRPr sz="1200" dirty="0"/>
                    </a:p>
                    <a:p>
                      <a:pPr marL="742950" marR="0" lvl="1" indent="-285750" algn="l" rtl="0">
                        <a:lnSpc>
                          <a:spcPct val="100000"/>
                        </a:lnSpc>
                        <a:spcBef>
                          <a:spcPts val="0"/>
                        </a:spcBef>
                        <a:spcAft>
                          <a:spcPts val="0"/>
                        </a:spcAft>
                        <a:buClr>
                          <a:srgbClr val="000000"/>
                        </a:buClr>
                        <a:buSzPts val="2000"/>
                        <a:buFont typeface="Wingdings" panose="05000000000000000000" pitchFamily="2" charset="2"/>
                        <a:buChar char="ü"/>
                      </a:pPr>
                      <a:r>
                        <a:rPr lang="ru-RU" sz="1800" b="0" i="0" u="none" strike="noStrike" cap="none" dirty="0">
                          <a:solidFill>
                            <a:srgbClr val="000000"/>
                          </a:solidFill>
                          <a:latin typeface="Arial"/>
                          <a:ea typeface="Arial"/>
                          <a:cs typeface="Arial"/>
                          <a:sym typeface="Arial"/>
                        </a:rPr>
                        <a:t>Серьезные заболевания, предшествующие ожогу (например, диабет)</a:t>
                      </a:r>
                      <a:endParaRPr sz="12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78" name="Google Shape;1078;p83"/>
          <p:cNvPicPr preferRelativeResize="0"/>
          <p:nvPr/>
        </p:nvPicPr>
        <p:blipFill rotWithShape="1">
          <a:blip r:embed="rId3">
            <a:alphaModFix/>
          </a:blip>
          <a:srcRect/>
          <a:stretch/>
        </p:blipFill>
        <p:spPr>
          <a:xfrm>
            <a:off x="1444666" y="3506825"/>
            <a:ext cx="2590817" cy="1811450"/>
          </a:xfrm>
          <a:prstGeom prst="rect">
            <a:avLst/>
          </a:prstGeom>
          <a:noFill/>
          <a:ln>
            <a:noFill/>
          </a:ln>
        </p:spPr>
      </p:pic>
      <p:sp>
        <p:nvSpPr>
          <p:cNvPr id="1079" name="Google Shape;1079;p83"/>
          <p:cNvSpPr txBox="1"/>
          <p:nvPr/>
        </p:nvSpPr>
        <p:spPr>
          <a:xfrm>
            <a:off x="2533308" y="527339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1080" name="Google Shape;1080;p83"/>
          <p:cNvSpPr txBox="1"/>
          <p:nvPr/>
        </p:nvSpPr>
        <p:spPr>
          <a:xfrm>
            <a:off x="196424" y="5974411"/>
            <a:ext cx="1111394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dirty="0">
                <a:solidFill>
                  <a:schemeClr val="accent2"/>
                </a:solidFill>
                <a:latin typeface="Arial"/>
                <a:ea typeface="Arial"/>
                <a:cs typeface="Arial"/>
                <a:sym typeface="Arial"/>
              </a:rPr>
              <a:t>Ожоги сопряжены с высоким риском инфицирования! </a:t>
            </a:r>
          </a:p>
          <a:p>
            <a:pPr marL="0" marR="0" lvl="0" indent="0" algn="ctr" rtl="0">
              <a:spcBef>
                <a:spcPts val="0"/>
              </a:spcBef>
              <a:spcAft>
                <a:spcPts val="0"/>
              </a:spcAft>
              <a:buNone/>
            </a:pPr>
            <a:r>
              <a:rPr lang="ru-RU" sz="2400" dirty="0">
                <a:solidFill>
                  <a:schemeClr val="accent2"/>
                </a:solidFill>
                <a:latin typeface="Arial"/>
                <a:ea typeface="Arial"/>
                <a:cs typeface="Arial"/>
                <a:sym typeface="Arial"/>
              </a:rPr>
              <a:t>Тщательно очистите и перевяжите рану.  </a:t>
            </a:r>
            <a:endParaRPr sz="1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84"/>
          <p:cNvSpPr txBox="1">
            <a:spLocks noGrp="1"/>
          </p:cNvSpPr>
          <p:nvPr>
            <p:ph type="title"/>
          </p:nvPr>
        </p:nvSpPr>
        <p:spPr>
          <a:xfrm>
            <a:off x="342155" y="22516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Оценка площади поверхности ожога</a:t>
            </a:r>
            <a:endParaRPr/>
          </a:p>
        </p:txBody>
      </p:sp>
      <p:sp>
        <p:nvSpPr>
          <p:cNvPr id="1087" name="Google Shape;1087;p8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None/>
            </a:pPr>
            <a:r>
              <a:rPr lang="ru-RU">
                <a:latin typeface="Arial"/>
                <a:ea typeface="Arial"/>
                <a:cs typeface="Arial"/>
                <a:sym typeface="Arial"/>
              </a:rPr>
              <a:t>Взрослый</a:t>
            </a:r>
            <a:endParaRPr/>
          </a:p>
        </p:txBody>
      </p:sp>
      <p:pic>
        <p:nvPicPr>
          <p:cNvPr id="1088" name="Google Shape;1088;p84" descr="A picture containing text&#10;&#10;Description automatically generated"/>
          <p:cNvPicPr preferRelativeResize="0">
            <a:picLocks noGrp="1"/>
          </p:cNvPicPr>
          <p:nvPr>
            <p:ph type="body" idx="2"/>
          </p:nvPr>
        </p:nvPicPr>
        <p:blipFill rotWithShape="1">
          <a:blip r:embed="rId3">
            <a:alphaModFix/>
          </a:blip>
          <a:srcRect/>
          <a:stretch/>
        </p:blipFill>
        <p:spPr>
          <a:xfrm>
            <a:off x="839788" y="2553866"/>
            <a:ext cx="5157787" cy="3587006"/>
          </a:xfrm>
          <a:prstGeom prst="rect">
            <a:avLst/>
          </a:prstGeom>
          <a:noFill/>
          <a:ln>
            <a:noFill/>
          </a:ln>
        </p:spPr>
      </p:pic>
      <p:sp>
        <p:nvSpPr>
          <p:cNvPr id="1089" name="Google Shape;1089;p8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None/>
            </a:pPr>
            <a:r>
              <a:rPr lang="ru-RU">
                <a:latin typeface="Arial"/>
                <a:ea typeface="Arial"/>
                <a:cs typeface="Arial"/>
                <a:sym typeface="Arial"/>
              </a:rPr>
              <a:t>Ребенок</a:t>
            </a:r>
            <a:endParaRPr/>
          </a:p>
        </p:txBody>
      </p:sp>
      <p:pic>
        <p:nvPicPr>
          <p:cNvPr id="1090" name="Google Shape;1090;p84" descr="A picture containing text, toy, doll&#10;&#10;Description automatically generated"/>
          <p:cNvPicPr preferRelativeResize="0">
            <a:picLocks noGrp="1"/>
          </p:cNvPicPr>
          <p:nvPr>
            <p:ph type="body" idx="4"/>
          </p:nvPr>
        </p:nvPicPr>
        <p:blipFill rotWithShape="1">
          <a:blip r:embed="rId4">
            <a:alphaModFix/>
          </a:blip>
          <a:srcRect/>
          <a:stretch/>
        </p:blipFill>
        <p:spPr>
          <a:xfrm>
            <a:off x="6172200" y="2545297"/>
            <a:ext cx="5183188" cy="3604144"/>
          </a:xfrm>
          <a:prstGeom prst="rect">
            <a:avLst/>
          </a:prstGeom>
          <a:noFill/>
          <a:ln>
            <a:noFill/>
          </a:ln>
        </p:spPr>
      </p:pic>
      <p:sp>
        <p:nvSpPr>
          <p:cNvPr id="1091" name="Google Shape;1091;p84"/>
          <p:cNvSpPr txBox="1"/>
          <p:nvPr/>
        </p:nvSpPr>
        <p:spPr>
          <a:xfrm>
            <a:off x="9498196" y="597753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1092" name="Google Shape;1092;p84"/>
          <p:cNvSpPr txBox="1"/>
          <p:nvPr/>
        </p:nvSpPr>
        <p:spPr>
          <a:xfrm>
            <a:off x="4099802" y="601006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85"/>
          <p:cNvSpPr txBox="1">
            <a:spLocks noGrp="1"/>
          </p:cNvSpPr>
          <p:nvPr>
            <p:ph type="title"/>
          </p:nvPr>
        </p:nvSpPr>
        <p:spPr>
          <a:xfrm>
            <a:off x="305225" y="3202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Вопрос из рабочей тетради № 5</a:t>
            </a:r>
            <a:endParaRPr dirty="0"/>
          </a:p>
        </p:txBody>
      </p:sp>
      <p:sp>
        <p:nvSpPr>
          <p:cNvPr id="1099" name="Google Shape;1099;p85"/>
          <p:cNvSpPr txBox="1">
            <a:spLocks noGrp="1"/>
          </p:cNvSpPr>
          <p:nvPr>
            <p:ph type="body" idx="1"/>
          </p:nvPr>
        </p:nvSpPr>
        <p:spPr>
          <a:xfrm>
            <a:off x="372585" y="1446131"/>
            <a:ext cx="8897199" cy="46747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dirty="0"/>
              <a:t>Используя приведенный выше раздел рабочей тетради, перечислите, что вы будете ДЕЛАТЬ, чтобы оказать помощь при следующих травмах </a:t>
            </a:r>
            <a:endParaRPr dirty="0"/>
          </a:p>
          <a:p>
            <a:pPr marL="0" lvl="0" indent="0" algn="l" rtl="0">
              <a:lnSpc>
                <a:spcPct val="90000"/>
              </a:lnSpc>
              <a:spcBef>
                <a:spcPts val="1000"/>
              </a:spcBef>
              <a:spcAft>
                <a:spcPts val="0"/>
              </a:spcAft>
              <a:buClr>
                <a:schemeClr val="dk1"/>
              </a:buClr>
              <a:buSzPts val="2400"/>
              <a:buNone/>
            </a:pPr>
            <a:endParaRPr sz="2400" dirty="0"/>
          </a:p>
          <a:p>
            <a:pPr marL="514350" indent="-514350">
              <a:buSzPts val="2400"/>
            </a:pPr>
            <a:r>
              <a:rPr lang="ru-RU" sz="2400" dirty="0"/>
              <a:t>Перелом костей таза</a:t>
            </a:r>
            <a:endParaRPr dirty="0"/>
          </a:p>
          <a:p>
            <a:pPr marL="514350" indent="-361950">
              <a:buSzPts val="2400"/>
            </a:pPr>
            <a:endParaRPr sz="2400" dirty="0"/>
          </a:p>
          <a:p>
            <a:pPr marL="514350" indent="-514350">
              <a:buSzPts val="2400"/>
            </a:pPr>
            <a:r>
              <a:rPr lang="ru-RU" sz="2400" dirty="0"/>
              <a:t>Ожог у взрослого человека</a:t>
            </a:r>
            <a:endParaRPr dirty="0"/>
          </a:p>
          <a:p>
            <a:pPr marL="514350" indent="-361950">
              <a:buSzPts val="2400"/>
            </a:pPr>
            <a:endParaRPr sz="2400" dirty="0"/>
          </a:p>
          <a:p>
            <a:pPr marL="514350" indent="-514350">
              <a:buSzPts val="2400"/>
            </a:pPr>
            <a:r>
              <a:rPr lang="ru-RU" sz="2400" dirty="0"/>
              <a:t>Травма брюшной полости</a:t>
            </a:r>
            <a:endParaRPr dirty="0"/>
          </a:p>
        </p:txBody>
      </p:sp>
      <p:pic>
        <p:nvPicPr>
          <p:cNvPr id="1100" name="Google Shape;1100;p85"/>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86"/>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1106" name="Google Shape;1106;p86"/>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Травма </a:t>
            </a:r>
            <a:endParaRPr/>
          </a:p>
        </p:txBody>
      </p:sp>
      <p:sp>
        <p:nvSpPr>
          <p:cNvPr id="1107" name="Google Shape;1107;p86"/>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4: Особые категории пациентов и порядок действий при их передаче</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87"/>
          <p:cNvSpPr txBox="1">
            <a:spLocks noGrp="1"/>
          </p:cNvSpPr>
          <p:nvPr>
            <p:ph type="title"/>
          </p:nvPr>
        </p:nvSpPr>
        <p:spPr>
          <a:xfrm>
            <a:off x="279400" y="21177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Особые категории пациентов: травма при беременности</a:t>
            </a:r>
            <a:endParaRPr dirty="0"/>
          </a:p>
        </p:txBody>
      </p:sp>
      <p:sp>
        <p:nvSpPr>
          <p:cNvPr id="1114" name="Google Shape;1114;p87"/>
          <p:cNvSpPr txBox="1">
            <a:spLocks noGrp="1"/>
          </p:cNvSpPr>
          <p:nvPr>
            <p:ph type="body" idx="1"/>
          </p:nvPr>
        </p:nvSpPr>
        <p:spPr>
          <a:xfrm>
            <a:off x="279400" y="1774825"/>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Любая пациентка с травмой в возрасте 10-50 лет должна пройти </a:t>
            </a:r>
            <a:r>
              <a:rPr lang="ru-RU" sz="2400" dirty="0">
                <a:solidFill>
                  <a:schemeClr val="accent2"/>
                </a:solidFill>
                <a:latin typeface="Arial"/>
                <a:ea typeface="Arial"/>
                <a:cs typeface="Arial"/>
                <a:sym typeface="Arial"/>
              </a:rPr>
              <a:t>тест на беременность.</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Беременность вызывает множество изменений в физиологии матери:</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sz="2000" dirty="0">
                <a:latin typeface="Arial"/>
                <a:ea typeface="Arial"/>
                <a:cs typeface="Arial"/>
                <a:sym typeface="Arial"/>
              </a:rPr>
              <a:t>Даже незначительная травма может нанести вред матери и плоду.</a:t>
            </a:r>
            <a:endParaRPr sz="2000"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sz="2000" dirty="0">
                <a:latin typeface="Arial"/>
                <a:ea typeface="Arial"/>
                <a:cs typeface="Arial"/>
                <a:sym typeface="Arial"/>
              </a:rPr>
              <a:t>Женщины на третьем триместре беременности подвержены риску отслоения плаценты, разрыва матки и преждевременных родов.</a:t>
            </a:r>
            <a:endParaRPr sz="2000"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Сохранение жизни матери – лучший способ сохранить жизнь ребенка.</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При сборе анамнеза по схеме SAMPLE спросите о сроке беременности и каких-либо осложнениях во время беременности.</a:t>
            </a:r>
            <a:endParaRPr sz="2400" dirty="0">
              <a:latin typeface="Arial"/>
              <a:ea typeface="Arial"/>
              <a:cs typeface="Arial"/>
              <a:sym typeface="Arial"/>
            </a:endParaRPr>
          </a:p>
        </p:txBody>
      </p:sp>
      <p:pic>
        <p:nvPicPr>
          <p:cNvPr id="1115" name="Google Shape;1115;p87"/>
          <p:cNvPicPr preferRelativeResize="0"/>
          <p:nvPr/>
        </p:nvPicPr>
        <p:blipFill rotWithShape="1">
          <a:blip r:embed="rId3">
            <a:alphaModFix/>
          </a:blip>
          <a:srcRect/>
          <a:stretch/>
        </p:blipFill>
        <p:spPr>
          <a:xfrm>
            <a:off x="10981191" y="506147"/>
            <a:ext cx="800239" cy="1031195"/>
          </a:xfrm>
          <a:prstGeom prst="rect">
            <a:avLst/>
          </a:prstGeom>
          <a:noFill/>
          <a:ln>
            <a:noFill/>
          </a:ln>
        </p:spPr>
      </p:pic>
      <p:pic>
        <p:nvPicPr>
          <p:cNvPr id="1116" name="Google Shape;1116;p87" descr="A picture containing rectangle&#10;&#10;Description automatically generated"/>
          <p:cNvPicPr preferRelativeResize="0"/>
          <p:nvPr/>
        </p:nvPicPr>
        <p:blipFill rotWithShape="1">
          <a:blip r:embed="rId4">
            <a:alphaModFix/>
          </a:blip>
          <a:srcRect/>
          <a:stretch/>
        </p:blipFill>
        <p:spPr>
          <a:xfrm>
            <a:off x="10059458" y="2014862"/>
            <a:ext cx="2277194" cy="1570670"/>
          </a:xfrm>
          <a:prstGeom prst="rect">
            <a:avLst/>
          </a:prstGeom>
          <a:noFill/>
          <a:ln>
            <a:noFill/>
          </a:ln>
        </p:spPr>
      </p:pic>
      <p:sp>
        <p:nvSpPr>
          <p:cNvPr id="1117" name="Google Shape;1117;p87"/>
          <p:cNvSpPr txBox="1"/>
          <p:nvPr/>
        </p:nvSpPr>
        <p:spPr>
          <a:xfrm>
            <a:off x="10573166" y="317380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88"/>
          <p:cNvSpPr txBox="1">
            <a:spLocks noGrp="1"/>
          </p:cNvSpPr>
          <p:nvPr>
            <p:ph type="title"/>
          </p:nvPr>
        </p:nvSpPr>
        <p:spPr>
          <a:xfrm>
            <a:off x="559933" y="1306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Особые аспекты: травма при беременности</a:t>
            </a:r>
            <a:endParaRPr dirty="0"/>
          </a:p>
        </p:txBody>
      </p:sp>
      <p:sp>
        <p:nvSpPr>
          <p:cNvPr id="1124" name="Google Shape;1124;p88"/>
          <p:cNvSpPr txBox="1">
            <a:spLocks noGrp="1"/>
          </p:cNvSpPr>
          <p:nvPr>
            <p:ph type="body" idx="1"/>
          </p:nvPr>
        </p:nvSpPr>
        <p:spPr>
          <a:xfrm>
            <a:off x="646313" y="1455530"/>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dirty="0">
                <a:latin typeface="Arial"/>
                <a:ea typeface="Arial"/>
                <a:cs typeface="Arial"/>
                <a:sym typeface="Arial"/>
              </a:rPr>
              <a:t>Первичное обследование</a:t>
            </a:r>
            <a:endParaRPr dirty="0"/>
          </a:p>
          <a:p>
            <a:pPr marL="228600" lvl="0" indent="-228600" algn="l" rtl="0">
              <a:lnSpc>
                <a:spcPct val="90000"/>
              </a:lnSpc>
              <a:spcBef>
                <a:spcPts val="1000"/>
              </a:spcBef>
              <a:spcAft>
                <a:spcPts val="0"/>
              </a:spcAft>
              <a:buClr>
                <a:schemeClr val="dk1"/>
              </a:buClr>
              <a:buSzPts val="2400"/>
              <a:buChar char="•"/>
            </a:pPr>
            <a:r>
              <a:rPr lang="ru-RU" sz="2400" b="1" dirty="0">
                <a:latin typeface="Arial"/>
                <a:ea typeface="Arial"/>
                <a:cs typeface="Arial"/>
                <a:sym typeface="Arial"/>
              </a:rPr>
              <a:t>А</a:t>
            </a:r>
            <a:r>
              <a:rPr lang="ru-RU" sz="2400" dirty="0">
                <a:latin typeface="Arial"/>
                <a:ea typeface="Arial"/>
                <a:cs typeface="Arial"/>
                <a:sym typeface="Arial"/>
              </a:rPr>
              <a:t> - Дыхательные пути: беременность повышает вероятность обструкции дыхательных путей. </a:t>
            </a:r>
            <a:endParaRPr dirty="0"/>
          </a:p>
          <a:p>
            <a:pPr marL="228600" lvl="0" indent="-228600" algn="l" rtl="0">
              <a:lnSpc>
                <a:spcPct val="90000"/>
              </a:lnSpc>
              <a:spcBef>
                <a:spcPts val="1000"/>
              </a:spcBef>
              <a:spcAft>
                <a:spcPts val="0"/>
              </a:spcAft>
              <a:buClr>
                <a:schemeClr val="dk1"/>
              </a:buClr>
              <a:buSzPts val="2400"/>
              <a:buChar char="•"/>
            </a:pPr>
            <a:r>
              <a:rPr lang="ru-RU" sz="2400" b="1" dirty="0">
                <a:latin typeface="Arial"/>
                <a:ea typeface="Arial"/>
                <a:cs typeface="Arial"/>
                <a:sym typeface="Arial"/>
              </a:rPr>
              <a:t>B</a:t>
            </a:r>
            <a:r>
              <a:rPr lang="ru-RU" sz="2400" dirty="0">
                <a:latin typeface="Arial"/>
                <a:ea typeface="Arial"/>
                <a:cs typeface="Arial"/>
                <a:sym typeface="Arial"/>
              </a:rPr>
              <a:t> - Дыхание: диафрагма поднимается вверх маткой, остаётся меньше места для лёгких</a:t>
            </a:r>
            <a:endParaRPr dirty="0"/>
          </a:p>
          <a:p>
            <a:pPr marL="228600" lvl="0" indent="-228600" algn="l" rtl="0">
              <a:lnSpc>
                <a:spcPct val="90000"/>
              </a:lnSpc>
              <a:spcBef>
                <a:spcPts val="1000"/>
              </a:spcBef>
              <a:spcAft>
                <a:spcPts val="0"/>
              </a:spcAft>
              <a:buClr>
                <a:schemeClr val="dk1"/>
              </a:buClr>
              <a:buSzPts val="2400"/>
              <a:buChar char="•"/>
            </a:pPr>
            <a:r>
              <a:rPr lang="ru-RU" sz="2400" b="1" dirty="0">
                <a:latin typeface="Arial"/>
                <a:ea typeface="Arial"/>
                <a:cs typeface="Arial"/>
                <a:sym typeface="Arial"/>
              </a:rPr>
              <a:t>С</a:t>
            </a:r>
            <a:r>
              <a:rPr lang="ru-RU" sz="2400" dirty="0">
                <a:latin typeface="Arial"/>
                <a:ea typeface="Arial"/>
                <a:cs typeface="Arial"/>
                <a:sym typeface="Arial"/>
              </a:rPr>
              <a:t> - Кровообращение: проверьте наличие </a:t>
            </a:r>
            <a:r>
              <a:rPr lang="ru-RU" sz="2400" dirty="0">
                <a:solidFill>
                  <a:schemeClr val="accent2"/>
                </a:solidFill>
                <a:latin typeface="Arial"/>
                <a:ea typeface="Arial"/>
                <a:cs typeface="Arial"/>
                <a:sym typeface="Arial"/>
              </a:rPr>
              <a:t>вагинального кровотечения</a:t>
            </a:r>
            <a:r>
              <a:rPr lang="ru-RU" sz="2400" dirty="0">
                <a:latin typeface="Arial"/>
                <a:ea typeface="Arial"/>
                <a:cs typeface="Arial"/>
                <a:sym typeface="Arial"/>
              </a:rPr>
              <a:t>. Уложите пациентку на ЛЕВЫЙ БОК.</a:t>
            </a:r>
            <a:endParaRPr dirty="0"/>
          </a:p>
          <a:p>
            <a:pPr marL="228600" lvl="0" indent="-228600" algn="l" rtl="0">
              <a:lnSpc>
                <a:spcPct val="90000"/>
              </a:lnSpc>
              <a:spcBef>
                <a:spcPts val="1000"/>
              </a:spcBef>
              <a:spcAft>
                <a:spcPts val="0"/>
              </a:spcAft>
              <a:buClr>
                <a:schemeClr val="dk1"/>
              </a:buClr>
              <a:buSzPts val="2400"/>
              <a:buChar char="•"/>
            </a:pPr>
            <a:r>
              <a:rPr lang="ru-RU" sz="2400" b="1" dirty="0">
                <a:latin typeface="Arial"/>
                <a:ea typeface="Arial"/>
                <a:cs typeface="Arial"/>
                <a:sym typeface="Arial"/>
              </a:rPr>
              <a:t>D</a:t>
            </a:r>
            <a:r>
              <a:rPr lang="ru-RU" sz="2400" dirty="0">
                <a:latin typeface="Arial"/>
                <a:ea typeface="Arial"/>
                <a:cs typeface="Arial"/>
                <a:sym typeface="Arial"/>
              </a:rPr>
              <a:t> - Функции ЦНС: при судорогах всегда </a:t>
            </a:r>
            <a:r>
              <a:rPr lang="ru-RU" sz="2400" dirty="0">
                <a:solidFill>
                  <a:schemeClr val="accent2"/>
                </a:solidFill>
                <a:latin typeface="Arial"/>
                <a:ea typeface="Arial"/>
                <a:cs typeface="Arial"/>
                <a:sym typeface="Arial"/>
              </a:rPr>
              <a:t>учитывайте вероятность эклампсии</a:t>
            </a:r>
            <a:r>
              <a:rPr lang="ru-RU" sz="2400" dirty="0">
                <a:latin typeface="Arial"/>
                <a:ea typeface="Arial"/>
                <a:cs typeface="Arial"/>
                <a:sym typeface="Arial"/>
              </a:rPr>
              <a:t>. </a:t>
            </a:r>
            <a:endParaRPr dirty="0"/>
          </a:p>
          <a:p>
            <a:pPr marL="228600" lvl="0" indent="-228600" algn="l" rtl="0">
              <a:lnSpc>
                <a:spcPct val="90000"/>
              </a:lnSpc>
              <a:spcBef>
                <a:spcPts val="1000"/>
              </a:spcBef>
              <a:spcAft>
                <a:spcPts val="0"/>
              </a:spcAft>
              <a:buClr>
                <a:schemeClr val="dk1"/>
              </a:buClr>
              <a:buSzPts val="2400"/>
              <a:buChar char="•"/>
            </a:pPr>
            <a:r>
              <a:rPr lang="ru-RU" sz="2400" b="1" dirty="0">
                <a:latin typeface="Arial"/>
                <a:ea typeface="Arial"/>
                <a:cs typeface="Arial"/>
                <a:sym typeface="Arial"/>
              </a:rPr>
              <a:t>E</a:t>
            </a:r>
            <a:r>
              <a:rPr lang="ru-RU" sz="2400" dirty="0">
                <a:latin typeface="Arial"/>
                <a:ea typeface="Arial"/>
                <a:cs typeface="Arial"/>
                <a:sym typeface="Arial"/>
              </a:rPr>
              <a:t> - Воздействие окружающей среды: держите пациентку в тепле.</a:t>
            </a:r>
            <a:endParaRPr dirty="0"/>
          </a:p>
          <a:p>
            <a:pPr marL="228600" lvl="0" indent="-7620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p:txBody>
      </p:sp>
      <p:pic>
        <p:nvPicPr>
          <p:cNvPr id="1125" name="Google Shape;1125;p88"/>
          <p:cNvPicPr preferRelativeResize="0"/>
          <p:nvPr/>
        </p:nvPicPr>
        <p:blipFill rotWithShape="1">
          <a:blip r:embed="rId3">
            <a:alphaModFix/>
          </a:blip>
          <a:srcRect/>
          <a:stretch/>
        </p:blipFill>
        <p:spPr>
          <a:xfrm>
            <a:off x="11045072" y="233053"/>
            <a:ext cx="883543" cy="1133579"/>
          </a:xfrm>
          <a:prstGeom prst="rect">
            <a:avLst/>
          </a:prstGeom>
          <a:noFill/>
          <a:ln>
            <a:noFill/>
          </a:ln>
        </p:spPr>
      </p:pic>
      <p:pic>
        <p:nvPicPr>
          <p:cNvPr id="1126" name="Google Shape;1126;p88" descr="A picture containing logo&#10;&#10;Description automatically generated"/>
          <p:cNvPicPr preferRelativeResize="0"/>
          <p:nvPr/>
        </p:nvPicPr>
        <p:blipFill rotWithShape="1">
          <a:blip r:embed="rId4">
            <a:alphaModFix/>
          </a:blip>
          <a:srcRect/>
          <a:stretch/>
        </p:blipFill>
        <p:spPr>
          <a:xfrm>
            <a:off x="10442844" y="3980873"/>
            <a:ext cx="1785015" cy="1245218"/>
          </a:xfrm>
          <a:prstGeom prst="rect">
            <a:avLst/>
          </a:prstGeom>
          <a:noFill/>
          <a:ln>
            <a:noFill/>
          </a:ln>
        </p:spPr>
      </p:pic>
      <p:sp>
        <p:nvSpPr>
          <p:cNvPr id="1127" name="Google Shape;1127;p88"/>
          <p:cNvSpPr txBox="1"/>
          <p:nvPr/>
        </p:nvSpPr>
        <p:spPr>
          <a:xfrm>
            <a:off x="10529224" y="523180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1128" name="Google Shape;1128;p88"/>
          <p:cNvSpPr txBox="1"/>
          <p:nvPr/>
        </p:nvSpPr>
        <p:spPr>
          <a:xfrm>
            <a:off x="822936" y="5681758"/>
            <a:ext cx="1016235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dirty="0">
                <a:solidFill>
                  <a:schemeClr val="dk2"/>
                </a:solidFill>
                <a:latin typeface="Arial"/>
                <a:ea typeface="Arial"/>
                <a:cs typeface="Arial"/>
                <a:sym typeface="Arial"/>
              </a:rPr>
              <a:t>Запланируйте скорейшую ПЕРЕДАЧУ / ПЕРЕВОД в специализированный акушерский центр!</a:t>
            </a:r>
            <a:endParaRP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Особые аспекты: травма при беременности</a:t>
            </a:r>
            <a:endParaRPr dirty="0"/>
          </a:p>
        </p:txBody>
      </p:sp>
      <p:sp>
        <p:nvSpPr>
          <p:cNvPr id="1135" name="Google Shape;1135;p89"/>
          <p:cNvSpPr txBox="1">
            <a:spLocks noGrp="1"/>
          </p:cNvSpPr>
          <p:nvPr>
            <p:ph type="body" idx="1"/>
          </p:nvPr>
        </p:nvSpPr>
        <p:spPr>
          <a:xfrm>
            <a:off x="838200" y="1886316"/>
            <a:ext cx="1027684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dirty="0">
                <a:latin typeface="Arial"/>
                <a:ea typeface="Arial"/>
                <a:cs typeface="Arial"/>
                <a:sym typeface="Arial"/>
              </a:rPr>
              <a:t>Распространенные состояния, вызванные травмой: </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Преждевременные роды</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С преждевременным разрывом плодных оболочек (потеря околоплодной жидкости) или без него</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Отслоение плаценты или разрыв матки, вызывающий </a:t>
            </a:r>
            <a:r>
              <a:rPr lang="ru-RU" sz="2400" dirty="0">
                <a:solidFill>
                  <a:schemeClr val="accent2"/>
                </a:solidFill>
                <a:latin typeface="Arial"/>
                <a:ea typeface="Arial"/>
                <a:cs typeface="Arial"/>
                <a:sym typeface="Arial"/>
              </a:rPr>
              <a:t>кровопотерю и шок</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Судороги / конвульсии</a:t>
            </a:r>
            <a:endParaRPr sz="2400" dirty="0">
              <a:latin typeface="Arial"/>
              <a:ea typeface="Arial"/>
              <a:cs typeface="Arial"/>
              <a:sym typeface="Arial"/>
            </a:endParaRPr>
          </a:p>
        </p:txBody>
      </p:sp>
      <p:pic>
        <p:nvPicPr>
          <p:cNvPr id="1136" name="Google Shape;1136;p89"/>
          <p:cNvPicPr preferRelativeResize="0"/>
          <p:nvPr/>
        </p:nvPicPr>
        <p:blipFill rotWithShape="1">
          <a:blip r:embed="rId3">
            <a:alphaModFix/>
          </a:blip>
          <a:srcRect/>
          <a:stretch/>
        </p:blipFill>
        <p:spPr>
          <a:xfrm>
            <a:off x="10976799" y="241952"/>
            <a:ext cx="945747" cy="1211334"/>
          </a:xfrm>
          <a:prstGeom prst="rect">
            <a:avLst/>
          </a:prstGeom>
          <a:noFill/>
          <a:ln>
            <a:noFill/>
          </a:ln>
        </p:spPr>
      </p:pic>
      <p:pic>
        <p:nvPicPr>
          <p:cNvPr id="1137" name="Google Shape;1137;p89" descr="A picture containing text&#10;&#10;Description automatically generated"/>
          <p:cNvPicPr preferRelativeResize="0"/>
          <p:nvPr/>
        </p:nvPicPr>
        <p:blipFill rotWithShape="1">
          <a:blip r:embed="rId4">
            <a:alphaModFix/>
          </a:blip>
          <a:srcRect/>
          <a:stretch/>
        </p:blipFill>
        <p:spPr>
          <a:xfrm>
            <a:off x="6466408" y="3711372"/>
            <a:ext cx="4510391" cy="3146628"/>
          </a:xfrm>
          <a:prstGeom prst="rect">
            <a:avLst/>
          </a:prstGeom>
          <a:noFill/>
          <a:ln>
            <a:noFill/>
          </a:ln>
        </p:spPr>
      </p:pic>
      <p:sp>
        <p:nvSpPr>
          <p:cNvPr id="1138" name="Google Shape;1138;p89"/>
          <p:cNvSpPr txBox="1"/>
          <p:nvPr/>
        </p:nvSpPr>
        <p:spPr>
          <a:xfrm>
            <a:off x="9101670" y="585302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9"/>
          <p:cNvSpPr txBox="1">
            <a:spLocks noGrp="1"/>
          </p:cNvSpPr>
          <p:nvPr>
            <p:ph type="title"/>
          </p:nvPr>
        </p:nvSpPr>
        <p:spPr>
          <a:xfrm>
            <a:off x="838200" y="365125"/>
            <a:ext cx="951576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rPr>
              <a:t>Оценка проходимости дыхательных путей</a:t>
            </a:r>
            <a:endParaRPr dirty="0"/>
          </a:p>
        </p:txBody>
      </p:sp>
      <p:sp>
        <p:nvSpPr>
          <p:cNvPr id="348" name="Google Shape;34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ru-RU" sz="2400" b="1" dirty="0"/>
              <a:t>Осмотрите</a:t>
            </a:r>
            <a:r>
              <a:rPr lang="ru-RU" sz="2400" dirty="0"/>
              <a:t> дыхательные пути на предмет рвоты, западения языка или других предметов, которые их блокируют.</a:t>
            </a:r>
            <a:endParaRPr dirty="0"/>
          </a:p>
          <a:p>
            <a:pPr marL="0" lvl="0" indent="0" algn="l" rtl="0">
              <a:lnSpc>
                <a:spcPct val="90000"/>
              </a:lnSpc>
              <a:spcBef>
                <a:spcPts val="1000"/>
              </a:spcBef>
              <a:spcAft>
                <a:spcPts val="0"/>
              </a:spcAft>
              <a:buClr>
                <a:schemeClr val="dk1"/>
              </a:buClr>
              <a:buSzPts val="2400"/>
              <a:buNone/>
            </a:pPr>
            <a:r>
              <a:rPr lang="ru-RU" sz="2400" b="1" dirty="0"/>
              <a:t>Ищите</a:t>
            </a:r>
            <a:r>
              <a:rPr lang="ru-RU" sz="2400" dirty="0"/>
              <a:t> сгоревшие волоски в носу или сажу вокруг носа или рта.</a:t>
            </a:r>
            <a:endParaRPr dirty="0"/>
          </a:p>
          <a:p>
            <a:pPr marL="0" lvl="0" indent="0" algn="l" rtl="0">
              <a:lnSpc>
                <a:spcPct val="90000"/>
              </a:lnSpc>
              <a:spcBef>
                <a:spcPts val="1000"/>
              </a:spcBef>
              <a:spcAft>
                <a:spcPts val="0"/>
              </a:spcAft>
              <a:buClr>
                <a:schemeClr val="dk1"/>
              </a:buClr>
              <a:buSzPts val="2400"/>
              <a:buNone/>
            </a:pPr>
            <a:r>
              <a:rPr lang="ru-RU" sz="2400" b="1" dirty="0"/>
              <a:t>Осмотрите</a:t>
            </a:r>
            <a:r>
              <a:rPr lang="ru-RU" sz="2400" dirty="0"/>
              <a:t> пациента на предмет травм головы или шеи.</a:t>
            </a:r>
            <a:endParaRPr dirty="0"/>
          </a:p>
          <a:p>
            <a:pPr marL="0" lvl="0" indent="0" algn="l" rtl="0">
              <a:lnSpc>
                <a:spcPct val="90000"/>
              </a:lnSpc>
              <a:spcBef>
                <a:spcPts val="1000"/>
              </a:spcBef>
              <a:spcAft>
                <a:spcPts val="0"/>
              </a:spcAft>
              <a:buClr>
                <a:schemeClr val="dk1"/>
              </a:buClr>
              <a:buSzPts val="2400"/>
              <a:buNone/>
            </a:pPr>
            <a:r>
              <a:rPr lang="ru-RU" sz="2400" b="1" dirty="0"/>
              <a:t>Ищите</a:t>
            </a:r>
            <a:r>
              <a:rPr lang="ru-RU" sz="2400" dirty="0"/>
              <a:t> расширяющуюся гематому на шее (подкожное кровотечение).</a:t>
            </a:r>
            <a:endParaRPr dirty="0"/>
          </a:p>
          <a:p>
            <a:pPr marL="0" lvl="0" indent="0" algn="l" rtl="0">
              <a:lnSpc>
                <a:spcPct val="90000"/>
              </a:lnSpc>
              <a:spcBef>
                <a:spcPts val="1000"/>
              </a:spcBef>
              <a:spcAft>
                <a:spcPts val="0"/>
              </a:spcAft>
              <a:buClr>
                <a:schemeClr val="dk1"/>
              </a:buClr>
              <a:buSzPts val="2400"/>
              <a:buNone/>
            </a:pPr>
            <a:r>
              <a:rPr lang="ru-RU" sz="2400" b="1" dirty="0"/>
              <a:t>Оцените</a:t>
            </a:r>
            <a:r>
              <a:rPr lang="ru-RU" sz="2400" dirty="0"/>
              <a:t> пациента на предмет изменений в его психическом статусе. </a:t>
            </a:r>
            <a:endParaRPr dirty="0"/>
          </a:p>
          <a:p>
            <a:pPr marL="0" lvl="0" indent="0" algn="l" rtl="0">
              <a:lnSpc>
                <a:spcPct val="90000"/>
              </a:lnSpc>
              <a:spcBef>
                <a:spcPts val="1000"/>
              </a:spcBef>
              <a:spcAft>
                <a:spcPts val="0"/>
              </a:spcAft>
              <a:buClr>
                <a:schemeClr val="dk1"/>
              </a:buClr>
              <a:buSzPts val="2400"/>
              <a:buNone/>
            </a:pPr>
            <a:r>
              <a:rPr lang="ru-RU" sz="2400" b="1" dirty="0"/>
              <a:t>Прислушайтесь </a:t>
            </a:r>
            <a:r>
              <a:rPr lang="ru-RU" sz="2400" dirty="0"/>
              <a:t>к наличию аномальных звуков в дыхательных путях:</a:t>
            </a:r>
            <a:endParaRPr dirty="0"/>
          </a:p>
          <a:p>
            <a:pPr marL="685800" lvl="1" indent="-228600" algn="l" rtl="0">
              <a:lnSpc>
                <a:spcPct val="90000"/>
              </a:lnSpc>
              <a:spcBef>
                <a:spcPts val="500"/>
              </a:spcBef>
              <a:spcAft>
                <a:spcPts val="0"/>
              </a:spcAft>
              <a:buClr>
                <a:schemeClr val="dk1"/>
              </a:buClr>
              <a:buSzPts val="2400"/>
              <a:buChar char="•"/>
            </a:pPr>
            <a:r>
              <a:rPr lang="ru-RU" dirty="0"/>
              <a:t>Бульканье</a:t>
            </a:r>
            <a:endParaRPr dirty="0"/>
          </a:p>
          <a:p>
            <a:pPr marL="685800" lvl="1" indent="-228600" algn="l" rtl="0">
              <a:lnSpc>
                <a:spcPct val="90000"/>
              </a:lnSpc>
              <a:spcBef>
                <a:spcPts val="500"/>
              </a:spcBef>
              <a:spcAft>
                <a:spcPts val="0"/>
              </a:spcAft>
              <a:buClr>
                <a:schemeClr val="dk1"/>
              </a:buClr>
              <a:buSzPts val="2400"/>
              <a:buChar char="•"/>
            </a:pPr>
            <a:r>
              <a:rPr lang="ru-RU" dirty="0"/>
              <a:t>Храп</a:t>
            </a:r>
            <a:endParaRPr dirty="0"/>
          </a:p>
          <a:p>
            <a:pPr marL="685800" lvl="1" indent="-228600" algn="l" rtl="0">
              <a:lnSpc>
                <a:spcPct val="90000"/>
              </a:lnSpc>
              <a:spcBef>
                <a:spcPts val="500"/>
              </a:spcBef>
              <a:spcAft>
                <a:spcPts val="0"/>
              </a:spcAft>
              <a:buClr>
                <a:schemeClr val="dk1"/>
              </a:buClr>
              <a:buSzPts val="2400"/>
              <a:buChar char="•"/>
            </a:pPr>
            <a:r>
              <a:rPr lang="ru-RU" dirty="0"/>
              <a:t>Стридор</a:t>
            </a:r>
            <a:endParaRPr dirty="0"/>
          </a:p>
          <a:p>
            <a:pPr marL="685800" lvl="1" indent="-228600" algn="l" rtl="0">
              <a:lnSpc>
                <a:spcPct val="90000"/>
              </a:lnSpc>
              <a:spcBef>
                <a:spcPts val="500"/>
              </a:spcBef>
              <a:spcAft>
                <a:spcPts val="0"/>
              </a:spcAft>
              <a:buClr>
                <a:schemeClr val="dk1"/>
              </a:buClr>
              <a:buSzPts val="2400"/>
              <a:buChar char="•"/>
            </a:pPr>
            <a:r>
              <a:rPr lang="ru-RU" dirty="0"/>
              <a:t>Шумное дыхание</a:t>
            </a:r>
            <a:endParaRPr dirty="0"/>
          </a:p>
        </p:txBody>
      </p:sp>
      <p:sp>
        <p:nvSpPr>
          <p:cNvPr id="350" name="Google Shape;350;p9"/>
          <p:cNvSpPr txBox="1"/>
          <p:nvPr/>
        </p:nvSpPr>
        <p:spPr>
          <a:xfrm>
            <a:off x="9267926" y="655017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351" name="Google Shape;351;p9" descr="A picture containing diagram&#10;&#10;Description automatically generated"/>
          <p:cNvPicPr preferRelativeResize="0"/>
          <p:nvPr/>
        </p:nvPicPr>
        <p:blipFill rotWithShape="1">
          <a:blip r:embed="rId3">
            <a:alphaModFix/>
          </a:blip>
          <a:srcRect/>
          <a:stretch/>
        </p:blipFill>
        <p:spPr>
          <a:xfrm>
            <a:off x="7169066" y="4136765"/>
            <a:ext cx="3751560" cy="2612091"/>
          </a:xfrm>
          <a:prstGeom prst="rect">
            <a:avLst/>
          </a:prstGeom>
          <a:noFill/>
          <a:ln>
            <a:noFill/>
          </a:ln>
        </p:spPr>
      </p:pic>
      <p:pic>
        <p:nvPicPr>
          <p:cNvPr id="352" name="Google Shape;352;p9"/>
          <p:cNvPicPr preferRelativeResize="0"/>
          <p:nvPr/>
        </p:nvPicPr>
        <p:blipFill rotWithShape="1">
          <a:blip r:embed="rId4">
            <a:alphaModFix/>
          </a:blip>
          <a:srcRect/>
          <a:stretch/>
        </p:blipFill>
        <p:spPr>
          <a:xfrm>
            <a:off x="10236797" y="109144"/>
            <a:ext cx="1847850" cy="9906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pic>
        <p:nvPicPr>
          <p:cNvPr id="1144" name="Google Shape;1144;p90" descr="A picture containing calendar&#10;&#10;Description automatically generated"/>
          <p:cNvPicPr preferRelativeResize="0"/>
          <p:nvPr/>
        </p:nvPicPr>
        <p:blipFill rotWithShape="1">
          <a:blip r:embed="rId3">
            <a:alphaModFix/>
          </a:blip>
          <a:srcRect/>
          <a:stretch/>
        </p:blipFill>
        <p:spPr>
          <a:xfrm>
            <a:off x="9405775" y="1848729"/>
            <a:ext cx="2536845" cy="2727117"/>
          </a:xfrm>
          <a:prstGeom prst="rect">
            <a:avLst/>
          </a:prstGeom>
          <a:noFill/>
          <a:ln>
            <a:noFill/>
          </a:ln>
        </p:spPr>
      </p:pic>
      <p:sp>
        <p:nvSpPr>
          <p:cNvPr id="1145" name="Google Shape;1145;p90"/>
          <p:cNvSpPr txBox="1">
            <a:spLocks noGrp="1"/>
          </p:cNvSpPr>
          <p:nvPr>
            <p:ph type="title"/>
          </p:nvPr>
        </p:nvSpPr>
        <p:spPr>
          <a:xfrm>
            <a:off x="465339" y="13718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dirty="0">
                <a:solidFill>
                  <a:srgbClr val="1F3864"/>
                </a:solidFill>
                <a:latin typeface="Arial"/>
                <a:ea typeface="Arial"/>
                <a:cs typeface="Arial"/>
                <a:sym typeface="Arial"/>
              </a:rPr>
              <a:t>Особые аспекты: травма при беременности</a:t>
            </a:r>
            <a:endParaRPr dirty="0"/>
          </a:p>
        </p:txBody>
      </p:sp>
      <p:sp>
        <p:nvSpPr>
          <p:cNvPr id="1146" name="Google Shape;1146;p90"/>
          <p:cNvSpPr txBox="1">
            <a:spLocks noGrp="1"/>
          </p:cNvSpPr>
          <p:nvPr>
            <p:ph type="body" idx="1"/>
          </p:nvPr>
        </p:nvSpPr>
        <p:spPr>
          <a:xfrm>
            <a:off x="609819" y="1659731"/>
            <a:ext cx="8463819"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ru-RU" sz="2400" dirty="0">
                <a:solidFill>
                  <a:srgbClr val="000000"/>
                </a:solidFill>
                <a:latin typeface="Arial"/>
                <a:ea typeface="Arial"/>
                <a:cs typeface="Arial"/>
                <a:sym typeface="Arial"/>
              </a:rPr>
              <a:t>Особые терапевтические аспекты:</a:t>
            </a:r>
            <a:endParaRPr dirty="0"/>
          </a:p>
          <a:p>
            <a:pPr marL="228600" lvl="0" indent="-228600" algn="l" rtl="0">
              <a:lnSpc>
                <a:spcPct val="90000"/>
              </a:lnSpc>
              <a:spcBef>
                <a:spcPts val="1000"/>
              </a:spcBef>
              <a:spcAft>
                <a:spcPts val="0"/>
              </a:spcAft>
              <a:buClr>
                <a:srgbClr val="000000"/>
              </a:buClr>
              <a:buSzPts val="2400"/>
              <a:buChar char="•"/>
            </a:pPr>
            <a:r>
              <a:rPr lang="ru-RU" sz="2400" dirty="0">
                <a:solidFill>
                  <a:srgbClr val="000000"/>
                </a:solidFill>
                <a:latin typeface="Arial"/>
                <a:ea typeface="Arial"/>
                <a:cs typeface="Arial"/>
                <a:sym typeface="Arial"/>
              </a:rPr>
              <a:t>Если матка прощупывается на уровне пупка, это, как правило, свидетельствует о том, что пациентка находится на сроке беременности не менее 20 недель.</a:t>
            </a:r>
            <a:endParaRPr dirty="0"/>
          </a:p>
          <a:p>
            <a:pPr marL="228600" lvl="0" indent="-228600" algn="l" rtl="0">
              <a:lnSpc>
                <a:spcPct val="90000"/>
              </a:lnSpc>
              <a:spcBef>
                <a:spcPts val="1000"/>
              </a:spcBef>
              <a:spcAft>
                <a:spcPts val="0"/>
              </a:spcAft>
              <a:buClr>
                <a:srgbClr val="000000"/>
              </a:buClr>
              <a:buSzPts val="2400"/>
              <a:buChar char="•"/>
            </a:pPr>
            <a:r>
              <a:rPr lang="ru-RU" sz="2400" dirty="0">
                <a:solidFill>
                  <a:srgbClr val="000000"/>
                </a:solidFill>
                <a:latin typeface="Arial"/>
                <a:ea typeface="Arial"/>
                <a:cs typeface="Arial"/>
                <a:sym typeface="Arial"/>
              </a:rPr>
              <a:t>Если срок свыше 20 недель - </a:t>
            </a:r>
            <a:r>
              <a:rPr lang="ru-RU" sz="2400" dirty="0">
                <a:solidFill>
                  <a:schemeClr val="accent2"/>
                </a:solidFill>
                <a:latin typeface="Arial"/>
                <a:ea typeface="Arial"/>
                <a:cs typeface="Arial"/>
                <a:sym typeface="Arial"/>
              </a:rPr>
              <a:t>уложите пациентку на бок</a:t>
            </a:r>
            <a:r>
              <a:rPr lang="ru-RU" sz="2400" dirty="0">
                <a:solidFill>
                  <a:srgbClr val="000000"/>
                </a:solidFill>
                <a:latin typeface="Arial"/>
                <a:ea typeface="Arial"/>
                <a:cs typeface="Arial"/>
                <a:sym typeface="Arial"/>
              </a:rPr>
              <a:t>, чтобы предотвратить сдавливание нижней полой вены. </a:t>
            </a:r>
            <a:endParaRPr dirty="0"/>
          </a:p>
          <a:p>
            <a:pPr marL="228600" lvl="0" indent="-228600" algn="l" rtl="0">
              <a:lnSpc>
                <a:spcPct val="90000"/>
              </a:lnSpc>
              <a:spcBef>
                <a:spcPts val="1000"/>
              </a:spcBef>
              <a:spcAft>
                <a:spcPts val="0"/>
              </a:spcAft>
              <a:buClr>
                <a:srgbClr val="000000"/>
              </a:buClr>
              <a:buSzPts val="2400"/>
              <a:buChar char="•"/>
            </a:pPr>
            <a:r>
              <a:rPr lang="ru-RU" sz="2400" dirty="0">
                <a:solidFill>
                  <a:srgbClr val="000000"/>
                </a:solidFill>
              </a:rPr>
              <a:t>Запланируйте скорейшую ПЕРЕДАЧУ / ПЕРЕВОД в специализированное отделение, где оказывают акушерскую помощь.</a:t>
            </a:r>
            <a:endParaRPr dirty="0"/>
          </a:p>
          <a:p>
            <a:pPr marL="228600" lvl="0" indent="-228600" algn="l" rtl="0">
              <a:lnSpc>
                <a:spcPct val="90000"/>
              </a:lnSpc>
              <a:spcBef>
                <a:spcPts val="1000"/>
              </a:spcBef>
              <a:spcAft>
                <a:spcPts val="0"/>
              </a:spcAft>
              <a:buClr>
                <a:srgbClr val="000000"/>
              </a:buClr>
              <a:buSzPts val="2400"/>
              <a:buChar char="•"/>
            </a:pPr>
            <a:r>
              <a:rPr lang="ru-RU" sz="2400" dirty="0">
                <a:solidFill>
                  <a:srgbClr val="000000"/>
                </a:solidFill>
                <a:latin typeface="Arial"/>
                <a:ea typeface="Arial"/>
                <a:cs typeface="Arial"/>
                <a:sym typeface="Arial"/>
              </a:rPr>
              <a:t>Приготовьтесь к реанимации новорожденного, если травма произошла на поздних сроках беременности. </a:t>
            </a:r>
            <a:endParaRPr dirty="0"/>
          </a:p>
          <a:p>
            <a:pPr marL="228600" lvl="0" indent="-76200" algn="l" rtl="0">
              <a:lnSpc>
                <a:spcPct val="90000"/>
              </a:lnSpc>
              <a:spcBef>
                <a:spcPts val="1000"/>
              </a:spcBef>
              <a:spcAft>
                <a:spcPts val="0"/>
              </a:spcAft>
              <a:buClr>
                <a:schemeClr val="dk1"/>
              </a:buClr>
              <a:buSzPts val="2400"/>
              <a:buNone/>
            </a:pPr>
            <a:endParaRPr sz="2400" dirty="0">
              <a:solidFill>
                <a:srgbClr val="000000"/>
              </a:solidFill>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sz="2400" dirty="0">
              <a:solidFill>
                <a:srgbClr val="000000"/>
              </a:solidFill>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sz="2400" dirty="0">
              <a:solidFill>
                <a:srgbClr val="000000"/>
              </a:solidFill>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sz="2400" dirty="0">
              <a:solidFill>
                <a:srgbClr val="000000"/>
              </a:solidFill>
              <a:latin typeface="Arial"/>
              <a:ea typeface="Arial"/>
              <a:cs typeface="Arial"/>
              <a:sym typeface="Arial"/>
            </a:endParaRPr>
          </a:p>
        </p:txBody>
      </p:sp>
      <p:pic>
        <p:nvPicPr>
          <p:cNvPr id="1147" name="Google Shape;1147;p90"/>
          <p:cNvPicPr preferRelativeResize="0"/>
          <p:nvPr/>
        </p:nvPicPr>
        <p:blipFill rotWithShape="1">
          <a:blip r:embed="rId4">
            <a:alphaModFix/>
          </a:blip>
          <a:srcRect/>
          <a:stretch/>
        </p:blipFill>
        <p:spPr>
          <a:xfrm>
            <a:off x="10811905" y="292815"/>
            <a:ext cx="945747" cy="1211334"/>
          </a:xfrm>
          <a:prstGeom prst="rect">
            <a:avLst/>
          </a:prstGeom>
          <a:noFill/>
          <a:ln>
            <a:noFill/>
          </a:ln>
        </p:spPr>
      </p:pic>
      <p:sp>
        <p:nvSpPr>
          <p:cNvPr id="1148" name="Google Shape;1148;p90"/>
          <p:cNvSpPr/>
          <p:nvPr/>
        </p:nvSpPr>
        <p:spPr>
          <a:xfrm>
            <a:off x="-311901" y="4071462"/>
            <a:ext cx="1554480"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0000" b="1" cap="none">
              <a:solidFill>
                <a:srgbClr val="FF0000"/>
              </a:solidFill>
              <a:latin typeface="Calibri"/>
              <a:ea typeface="Calibri"/>
              <a:cs typeface="Calibri"/>
              <a:sym typeface="Calibri"/>
            </a:endParaRPr>
          </a:p>
        </p:txBody>
      </p:sp>
      <p:sp>
        <p:nvSpPr>
          <p:cNvPr id="1149" name="Google Shape;1149;p90"/>
          <p:cNvSpPr txBox="1"/>
          <p:nvPr/>
        </p:nvSpPr>
        <p:spPr>
          <a:xfrm>
            <a:off x="10270574" y="447081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
        <p:nvSpPr>
          <p:cNvPr id="1150" name="Google Shape;1150;p90"/>
          <p:cNvSpPr txBox="1"/>
          <p:nvPr/>
        </p:nvSpPr>
        <p:spPr>
          <a:xfrm>
            <a:off x="8440878" y="4470813"/>
            <a:ext cx="1738256"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200" dirty="0">
                <a:solidFill>
                  <a:schemeClr val="dk1"/>
                </a:solidFill>
                <a:latin typeface="Calibri"/>
                <a:ea typeface="Calibri"/>
                <a:cs typeface="Calibri"/>
                <a:sym typeface="Calibri"/>
              </a:rPr>
              <a:t>ПОЛОЖЕНИЕ НА БОКУ</a:t>
            </a:r>
            <a:endParaRPr sz="105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91"/>
          <p:cNvSpPr txBox="1">
            <a:spLocks noGrp="1"/>
          </p:cNvSpPr>
          <p:nvPr>
            <p:ph type="title"/>
          </p:nvPr>
        </p:nvSpPr>
        <p:spPr>
          <a:xfrm>
            <a:off x="512831" y="2215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Вопрос из рабочей тетради № 6</a:t>
            </a:r>
            <a:endParaRPr dirty="0"/>
          </a:p>
        </p:txBody>
      </p:sp>
      <p:sp>
        <p:nvSpPr>
          <p:cNvPr id="1157" name="Google Shape;1157;p91"/>
          <p:cNvSpPr txBox="1">
            <a:spLocks noGrp="1"/>
          </p:cNvSpPr>
          <p:nvPr>
            <p:ph type="body" idx="1"/>
          </p:nvPr>
        </p:nvSpPr>
        <p:spPr>
          <a:xfrm>
            <a:off x="599898" y="1468569"/>
            <a:ext cx="8897199" cy="46747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a:t>Используя приведенный выше раздел рабочей тетради, перечислите распространенные состояния у беременных, которые могут быть вызваны травмой </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ru-RU" sz="2400"/>
              <a:t>1.</a:t>
            </a:r>
            <a:endParaRPr/>
          </a:p>
          <a:p>
            <a:pPr marL="0" lvl="0" indent="0" algn="l" rtl="0">
              <a:lnSpc>
                <a:spcPct val="90000"/>
              </a:lnSpc>
              <a:spcBef>
                <a:spcPts val="1000"/>
              </a:spcBef>
              <a:spcAft>
                <a:spcPts val="0"/>
              </a:spcAft>
              <a:buClr>
                <a:schemeClr val="dk1"/>
              </a:buClr>
              <a:buSzPts val="2400"/>
              <a:buNone/>
            </a:pPr>
            <a:r>
              <a:rPr lang="ru-RU" sz="2400"/>
              <a:t>2.</a:t>
            </a:r>
            <a:endParaRPr/>
          </a:p>
          <a:p>
            <a:pPr marL="0" lvl="0" indent="0" algn="l" rtl="0">
              <a:lnSpc>
                <a:spcPct val="90000"/>
              </a:lnSpc>
              <a:spcBef>
                <a:spcPts val="1000"/>
              </a:spcBef>
              <a:spcAft>
                <a:spcPts val="0"/>
              </a:spcAft>
              <a:buClr>
                <a:schemeClr val="dk1"/>
              </a:buClr>
              <a:buSzPts val="2400"/>
              <a:buNone/>
            </a:pPr>
            <a:r>
              <a:rPr lang="ru-RU" sz="2400"/>
              <a:t>3.</a:t>
            </a:r>
            <a:endParaRPr/>
          </a:p>
          <a:p>
            <a:pPr marL="0" lvl="0" indent="0" algn="l" rtl="0">
              <a:lnSpc>
                <a:spcPct val="90000"/>
              </a:lnSpc>
              <a:spcBef>
                <a:spcPts val="1000"/>
              </a:spcBef>
              <a:spcAft>
                <a:spcPts val="0"/>
              </a:spcAft>
              <a:buClr>
                <a:schemeClr val="dk1"/>
              </a:buClr>
              <a:buSzPts val="2400"/>
              <a:buNone/>
            </a:pPr>
            <a:r>
              <a:rPr lang="ru-RU" sz="2400"/>
              <a:t>4. </a:t>
            </a:r>
            <a:endParaRPr/>
          </a:p>
          <a:p>
            <a:pPr marL="0" lvl="0" indent="0" algn="l" rtl="0">
              <a:lnSpc>
                <a:spcPct val="90000"/>
              </a:lnSpc>
              <a:spcBef>
                <a:spcPts val="1000"/>
              </a:spcBef>
              <a:spcAft>
                <a:spcPts val="0"/>
              </a:spcAft>
              <a:buClr>
                <a:schemeClr val="dk1"/>
              </a:buClr>
              <a:buSzPts val="2400"/>
              <a:buNone/>
            </a:pPr>
            <a:r>
              <a:rPr lang="ru-RU" sz="2400"/>
              <a:t>5.</a:t>
            </a:r>
            <a:endParaRPr/>
          </a:p>
        </p:txBody>
      </p:sp>
      <p:pic>
        <p:nvPicPr>
          <p:cNvPr id="1158" name="Google Shape;1158;p91"/>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Особые категории пациентов: детская травма</a:t>
            </a:r>
            <a:endParaRPr/>
          </a:p>
        </p:txBody>
      </p:sp>
      <p:sp>
        <p:nvSpPr>
          <p:cNvPr id="1165" name="Google Shape;1165;p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166" name="Google Shape;1166;p92"/>
          <p:cNvSpPr txBox="1"/>
          <p:nvPr/>
        </p:nvSpPr>
        <p:spPr>
          <a:xfrm>
            <a:off x="721178" y="1770620"/>
            <a:ext cx="10749643" cy="4351338"/>
          </a:xfrm>
          <a:prstGeom prst="rect">
            <a:avLst/>
          </a:prstGeom>
          <a:noFill/>
          <a:ln>
            <a:noFill/>
          </a:ln>
        </p:spPr>
        <p:txBody>
          <a:bodyPr spcFirstLastPara="1" wrap="square" lIns="91425" tIns="45700" rIns="91425" bIns="45700" anchor="ctr" anchorCtr="0">
            <a:normAutofit/>
          </a:bodyPr>
          <a:lstStyle/>
          <a:p>
            <a:pPr marL="228600" marR="0" lvl="0" indent="-228600" algn="l" rtl="0">
              <a:lnSpc>
                <a:spcPct val="90000"/>
              </a:lnSpc>
              <a:spcBef>
                <a:spcPts val="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Дети могут долгое время выглядеть здоровыми, прежде чем их состояние быстро ухудшится</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Характер травм у них отличается:</a:t>
            </a:r>
            <a:endParaRPr dirty="0"/>
          </a:p>
          <a:p>
            <a:pPr marL="800100" marR="0" lvl="1"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Могут быть серьезные повреждения внутренних органов без сопутствующих переломов черепа или ребер</a:t>
            </a:r>
            <a:endParaRPr sz="1200"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Распространенные проблемы, связанные с лечением:</a:t>
            </a:r>
            <a:endParaRPr dirty="0"/>
          </a:p>
          <a:p>
            <a:pPr marL="800100" marR="0" lvl="1"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Чрезмерная или недостаточная реанимация</a:t>
            </a:r>
            <a:endParaRPr sz="1200" dirty="0"/>
          </a:p>
          <a:p>
            <a:pPr marL="800100" marR="0" lvl="1"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Ошибки при назначении препаратов</a:t>
            </a:r>
            <a:endParaRPr sz="1200" dirty="0"/>
          </a:p>
          <a:p>
            <a:pPr marL="800100" marR="0" lvl="1"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Ошибка в распознавании гипотермии или гипогликемии</a:t>
            </a:r>
            <a:endParaRPr sz="2400" dirty="0">
              <a:solidFill>
                <a:schemeClr val="dk1"/>
              </a:solidFill>
              <a:latin typeface="Arial"/>
              <a:ea typeface="Arial"/>
              <a:cs typeface="Arial"/>
              <a:sym typeface="Arial"/>
            </a:endParaRPr>
          </a:p>
        </p:txBody>
      </p:sp>
      <p:pic>
        <p:nvPicPr>
          <p:cNvPr id="1167" name="Google Shape;1167;p92" descr="Man with kid with solid fill"/>
          <p:cNvPicPr preferRelativeResize="0"/>
          <p:nvPr/>
        </p:nvPicPr>
        <p:blipFill rotWithShape="1">
          <a:blip r:embed="rId3">
            <a:alphaModFix/>
          </a:blip>
          <a:srcRect/>
          <a:stretch/>
        </p:blipFill>
        <p:spPr>
          <a:xfrm>
            <a:off x="10657490" y="475593"/>
            <a:ext cx="1177158" cy="1150882"/>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93"/>
          <p:cNvSpPr txBox="1">
            <a:spLocks noGrp="1"/>
          </p:cNvSpPr>
          <p:nvPr>
            <p:ph type="title"/>
          </p:nvPr>
        </p:nvSpPr>
        <p:spPr>
          <a:xfrm>
            <a:off x="263395" y="172183"/>
            <a:ext cx="850408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dirty="0">
                <a:solidFill>
                  <a:srgbClr val="1F3864"/>
                </a:solidFill>
                <a:latin typeface="Arial"/>
                <a:ea typeface="Arial"/>
                <a:cs typeface="Arial"/>
                <a:sym typeface="Arial"/>
              </a:rPr>
              <a:t>Особенности </a:t>
            </a:r>
            <a:r>
              <a:rPr lang="ru-RU" sz="3600" u="sng" dirty="0">
                <a:solidFill>
                  <a:srgbClr val="1F3864"/>
                </a:solidFill>
                <a:latin typeface="Arial"/>
                <a:ea typeface="Arial"/>
                <a:cs typeface="Arial"/>
                <a:sym typeface="Arial"/>
              </a:rPr>
              <a:t>ДЫХАТЕЛЬНЫХ ПУТЕЙ</a:t>
            </a:r>
            <a:r>
              <a:rPr lang="ru-RU" sz="3600" dirty="0">
                <a:solidFill>
                  <a:srgbClr val="1F3864"/>
                </a:solidFill>
                <a:latin typeface="Arial"/>
                <a:ea typeface="Arial"/>
                <a:cs typeface="Arial"/>
                <a:sym typeface="Arial"/>
              </a:rPr>
              <a:t> у детей</a:t>
            </a:r>
            <a:endParaRPr dirty="0"/>
          </a:p>
        </p:txBody>
      </p:sp>
      <p:sp>
        <p:nvSpPr>
          <p:cNvPr id="1174" name="Google Shape;1174;p93"/>
          <p:cNvSpPr txBox="1">
            <a:spLocks noGrp="1"/>
          </p:cNvSpPr>
          <p:nvPr>
            <p:ph type="body" idx="1"/>
          </p:nvPr>
        </p:nvSpPr>
        <p:spPr>
          <a:xfrm>
            <a:off x="263394" y="1713515"/>
            <a:ext cx="7847871"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При подозрении на травму шеи или повреждение шейного отдела позвоночника выполните ВЫДВИЖЕНИЕ НИЖНЕЙ ЧЕЛЮСТИ, чтобы вручную открыть дыхательные пути, сохраняя при этом иммобилизацию шейного отдела позвоночника</a:t>
            </a:r>
            <a:endParaRPr dirty="0"/>
          </a:p>
          <a:p>
            <a:pPr marL="228600" lvl="0" indent="-7620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У детей относительно большая голова и большой язык, поэтому у них легче </a:t>
            </a:r>
            <a:r>
              <a:rPr lang="ru-RU" sz="2400" dirty="0">
                <a:solidFill>
                  <a:schemeClr val="accent2"/>
                </a:solidFill>
                <a:latin typeface="Arial"/>
                <a:ea typeface="Arial"/>
                <a:cs typeface="Arial"/>
                <a:sym typeface="Arial"/>
              </a:rPr>
              <a:t>может возникнуть обструкция</a:t>
            </a:r>
            <a:r>
              <a:rPr lang="ru-RU" sz="2400" b="1" dirty="0">
                <a:latin typeface="Arial"/>
                <a:ea typeface="Arial"/>
                <a:cs typeface="Arial"/>
                <a:sym typeface="Arial"/>
              </a:rPr>
              <a:t> </a:t>
            </a:r>
            <a:r>
              <a:rPr lang="ru-RU" sz="2400" dirty="0">
                <a:latin typeface="Arial"/>
                <a:ea typeface="Arial"/>
                <a:cs typeface="Arial"/>
                <a:sym typeface="Arial"/>
              </a:rPr>
              <a:t>дыхательных путей</a:t>
            </a:r>
            <a:r>
              <a:rPr lang="ru-RU" sz="2400" b="1" dirty="0">
                <a:latin typeface="Arial"/>
                <a:ea typeface="Arial"/>
                <a:cs typeface="Arial"/>
                <a:sym typeface="Arial"/>
              </a:rPr>
              <a:t> </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Маленьким детям и младенцам может потребоваться </a:t>
            </a:r>
            <a:r>
              <a:rPr lang="ru-RU" sz="2400" dirty="0">
                <a:solidFill>
                  <a:schemeClr val="accent2"/>
                </a:solidFill>
                <a:latin typeface="Arial"/>
                <a:ea typeface="Arial"/>
                <a:cs typeface="Arial"/>
                <a:sym typeface="Arial"/>
              </a:rPr>
              <a:t>подкладка под плечи</a:t>
            </a:r>
            <a:r>
              <a:rPr lang="ru-RU" sz="2400" dirty="0">
                <a:latin typeface="Arial"/>
                <a:ea typeface="Arial"/>
                <a:cs typeface="Arial"/>
                <a:sym typeface="Arial"/>
              </a:rPr>
              <a:t>, чтобы выровнять дыхательные пути и создать нейтральное положение</a:t>
            </a:r>
            <a:endParaRPr dirty="0"/>
          </a:p>
          <a:p>
            <a:pPr marL="228600" lvl="0" indent="-7620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p:txBody>
      </p:sp>
      <p:pic>
        <p:nvPicPr>
          <p:cNvPr id="1175" name="Google Shape;1175;p93" descr="A picture containing logo&#10;&#10;Description automatically generated"/>
          <p:cNvPicPr preferRelativeResize="0"/>
          <p:nvPr/>
        </p:nvPicPr>
        <p:blipFill rotWithShape="1">
          <a:blip r:embed="rId3">
            <a:alphaModFix/>
          </a:blip>
          <a:srcRect/>
          <a:stretch/>
        </p:blipFill>
        <p:spPr>
          <a:xfrm>
            <a:off x="7920242" y="1713515"/>
            <a:ext cx="3860418" cy="2681291"/>
          </a:xfrm>
          <a:prstGeom prst="rect">
            <a:avLst/>
          </a:prstGeom>
          <a:noFill/>
          <a:ln>
            <a:noFill/>
          </a:ln>
        </p:spPr>
      </p:pic>
      <p:sp>
        <p:nvSpPr>
          <p:cNvPr id="1176" name="Google Shape;1176;p93"/>
          <p:cNvSpPr txBox="1"/>
          <p:nvPr/>
        </p:nvSpPr>
        <p:spPr>
          <a:xfrm>
            <a:off x="10201893" y="400563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1177" name="Google Shape;1177;p93"/>
          <p:cNvSpPr txBox="1"/>
          <p:nvPr/>
        </p:nvSpPr>
        <p:spPr>
          <a:xfrm>
            <a:off x="9934436" y="2363576"/>
            <a:ext cx="199417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alibri"/>
                <a:ea typeface="Calibri"/>
                <a:cs typeface="Calibri"/>
                <a:sym typeface="Calibri"/>
              </a:rPr>
              <a:t>ВЫДВИЖЕНИЕ НИЖНЕЙ ЧЕЛЮСТИ</a:t>
            </a:r>
            <a:endParaRPr sz="700" dirty="0"/>
          </a:p>
        </p:txBody>
      </p:sp>
      <p:pic>
        <p:nvPicPr>
          <p:cNvPr id="1178" name="Google Shape;1178;p93" descr="Man with kid with solid fill"/>
          <p:cNvPicPr preferRelativeResize="0"/>
          <p:nvPr/>
        </p:nvPicPr>
        <p:blipFill rotWithShape="1">
          <a:blip r:embed="rId4">
            <a:alphaModFix/>
          </a:blip>
          <a:srcRect/>
          <a:stretch/>
        </p:blipFill>
        <p:spPr>
          <a:xfrm>
            <a:off x="9005822" y="131095"/>
            <a:ext cx="1177158" cy="1150882"/>
          </a:xfrm>
          <a:prstGeom prst="rect">
            <a:avLst/>
          </a:prstGeom>
          <a:noFill/>
          <a:ln>
            <a:noFill/>
          </a:ln>
        </p:spPr>
      </p:pic>
      <p:pic>
        <p:nvPicPr>
          <p:cNvPr id="1179" name="Google Shape;1179;p93"/>
          <p:cNvPicPr preferRelativeResize="0"/>
          <p:nvPr/>
        </p:nvPicPr>
        <p:blipFill rotWithShape="1">
          <a:blip r:embed="rId5">
            <a:alphaModFix/>
          </a:blip>
          <a:srcRect/>
          <a:stretch/>
        </p:blipFill>
        <p:spPr>
          <a:xfrm>
            <a:off x="10421321" y="131095"/>
            <a:ext cx="1751983" cy="938427"/>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94"/>
          <p:cNvSpPr txBox="1">
            <a:spLocks noGrp="1"/>
          </p:cNvSpPr>
          <p:nvPr>
            <p:ph type="title"/>
          </p:nvPr>
        </p:nvSpPr>
        <p:spPr>
          <a:xfrm>
            <a:off x="240975" y="5249"/>
            <a:ext cx="1153285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3600"/>
              <a:buFont typeface="Arial"/>
              <a:buNone/>
            </a:pPr>
            <a:r>
              <a:rPr lang="ru-RU" sz="3600">
                <a:solidFill>
                  <a:srgbClr val="1F3864"/>
                </a:solidFill>
                <a:latin typeface="Arial"/>
                <a:ea typeface="Arial"/>
                <a:cs typeface="Arial"/>
                <a:sym typeface="Arial"/>
              </a:rPr>
              <a:t>Особенности </a:t>
            </a:r>
            <a:r>
              <a:rPr lang="ru-RU" sz="3600" u="sng">
                <a:solidFill>
                  <a:srgbClr val="1F3864"/>
                </a:solidFill>
                <a:latin typeface="Arial"/>
                <a:ea typeface="Arial"/>
                <a:cs typeface="Arial"/>
                <a:sym typeface="Arial"/>
              </a:rPr>
              <a:t>ДЫХАНИЯ</a:t>
            </a:r>
            <a:r>
              <a:rPr lang="ru-RU" sz="3600">
                <a:solidFill>
                  <a:srgbClr val="1F3864"/>
                </a:solidFill>
                <a:latin typeface="Arial"/>
                <a:ea typeface="Arial"/>
                <a:cs typeface="Arial"/>
                <a:sym typeface="Arial"/>
              </a:rPr>
              <a:t> у детей</a:t>
            </a:r>
            <a:endParaRPr/>
          </a:p>
        </p:txBody>
      </p:sp>
      <p:sp>
        <p:nvSpPr>
          <p:cNvPr id="1186" name="Google Shape;1186;p94"/>
          <p:cNvSpPr txBox="1"/>
          <p:nvPr/>
        </p:nvSpPr>
        <p:spPr>
          <a:xfrm>
            <a:off x="240975" y="1507053"/>
            <a:ext cx="10918371" cy="516731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ru-RU" sz="2800" dirty="0">
                <a:solidFill>
                  <a:schemeClr val="dk1"/>
                </a:solidFill>
                <a:latin typeface="Arial"/>
                <a:ea typeface="Arial"/>
                <a:cs typeface="Arial"/>
                <a:sym typeface="Arial"/>
              </a:rPr>
              <a:t>Если ребенок не дышит нормально после открытия дыхательных путей - обеспечьте дыхание с помощью мешка </a:t>
            </a:r>
            <a:r>
              <a:rPr lang="ru-RU" sz="2800" dirty="0" err="1">
                <a:solidFill>
                  <a:schemeClr val="dk1"/>
                </a:solidFill>
                <a:latin typeface="Arial"/>
                <a:ea typeface="Arial"/>
                <a:cs typeface="Arial"/>
                <a:sym typeface="Arial"/>
              </a:rPr>
              <a:t>Амбу</a:t>
            </a:r>
            <a:r>
              <a:rPr lang="ru-RU" sz="2800" dirty="0">
                <a:solidFill>
                  <a:schemeClr val="dk1"/>
                </a:solidFill>
                <a:latin typeface="Arial"/>
                <a:ea typeface="Arial"/>
                <a:cs typeface="Arial"/>
                <a:sym typeface="Arial"/>
              </a:rPr>
              <a:t> с КИСЛОРОДОМ, если таковой имеется.</a:t>
            </a:r>
            <a:endParaRPr dirty="0"/>
          </a:p>
          <a:p>
            <a:pPr marL="685800" marR="0" lvl="1" indent="-228600" algn="l" rtl="0">
              <a:lnSpc>
                <a:spcPct val="90000"/>
              </a:lnSpc>
              <a:spcBef>
                <a:spcPts val="500"/>
              </a:spcBef>
              <a:spcAft>
                <a:spcPts val="0"/>
              </a:spcAft>
              <a:buClr>
                <a:srgbClr val="0C0C0C"/>
              </a:buClr>
              <a:buSzPts val="2400"/>
              <a:buFont typeface="Arial"/>
              <a:buChar char="•"/>
            </a:pPr>
            <a:r>
              <a:rPr lang="ru-RU" sz="2400" b="0" i="0" u="none" strike="noStrike" cap="none" dirty="0">
                <a:solidFill>
                  <a:srgbClr val="0C0C0C"/>
                </a:solidFill>
                <a:latin typeface="Arial"/>
                <a:ea typeface="Arial"/>
                <a:cs typeface="Arial"/>
                <a:sym typeface="Arial"/>
              </a:rPr>
              <a:t>Детям старшего возраста делайте вдох каждые 4 секунды</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Младенцам делайте вдох каждые 3 секунды </a:t>
            </a:r>
            <a:endParaRPr dirty="0"/>
          </a:p>
          <a:p>
            <a:pPr marL="228600" marR="0" lvl="0" indent="-76200" algn="l" rtl="0">
              <a:lnSpc>
                <a:spcPct val="90000"/>
              </a:lnSpc>
              <a:spcBef>
                <a:spcPts val="10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p:txBody>
      </p:sp>
      <p:graphicFrame>
        <p:nvGraphicFramePr>
          <p:cNvPr id="1187" name="Google Shape;1187;p94"/>
          <p:cNvGraphicFramePr/>
          <p:nvPr>
            <p:extLst>
              <p:ext uri="{D42A27DB-BD31-4B8C-83A1-F6EECF244321}">
                <p14:modId xmlns:p14="http://schemas.microsoft.com/office/powerpoint/2010/main" val="2194695610"/>
              </p:ext>
            </p:extLst>
          </p:nvPr>
        </p:nvGraphicFramePr>
        <p:xfrm>
          <a:off x="656386" y="3730720"/>
          <a:ext cx="8128000" cy="2438375"/>
        </p:xfrm>
        <a:graphic>
          <a:graphicData uri="http://schemas.openxmlformats.org/drawingml/2006/table">
            <a:tbl>
              <a:tblPr>
                <a:noFill/>
                <a:tableStyleId>{78B2258F-D5A6-433F-AD6A-D71B22D77ED0}</a:tableStyleId>
              </a:tblPr>
              <a:tblGrid>
                <a:gridCol w="3274975">
                  <a:extLst>
                    <a:ext uri="{9D8B030D-6E8A-4147-A177-3AD203B41FA5}">
                      <a16:colId xmlns:a16="http://schemas.microsoft.com/office/drawing/2014/main" val="20000"/>
                    </a:ext>
                  </a:extLst>
                </a:gridCol>
                <a:gridCol w="4853025">
                  <a:extLst>
                    <a:ext uri="{9D8B030D-6E8A-4147-A177-3AD203B41FA5}">
                      <a16:colId xmlns:a16="http://schemas.microsoft.com/office/drawing/2014/main" val="20001"/>
                    </a:ext>
                  </a:extLst>
                </a:gridCol>
              </a:tblGrid>
              <a:tr h="487675">
                <a:tc gridSpan="2">
                  <a:txBody>
                    <a:bodyPr/>
                    <a:lstStyle/>
                    <a:p>
                      <a:pPr marL="0" marR="0" lvl="0" indent="0" algn="ctr" rtl="0">
                        <a:spcBef>
                          <a:spcPts val="0"/>
                        </a:spcBef>
                        <a:spcAft>
                          <a:spcPts val="0"/>
                        </a:spcAft>
                        <a:buNone/>
                      </a:pPr>
                      <a:r>
                        <a:rPr lang="ru-RU" sz="2400" dirty="0">
                          <a:latin typeface="Arial"/>
                          <a:ea typeface="Arial"/>
                          <a:cs typeface="Arial"/>
                          <a:sym typeface="Arial"/>
                        </a:rPr>
                        <a:t>Нормальная частота дыхания у детей </a:t>
                      </a:r>
                      <a:endParaRPr dirty="0"/>
                    </a:p>
                  </a:txBody>
                  <a:tcPr marL="121925" marR="121925" marT="60950" marB="60950"/>
                </a:tc>
                <a:tc hMerge="1">
                  <a:txBody>
                    <a:bodyPr/>
                    <a:lstStyle/>
                    <a:p>
                      <a:endParaRPr lang="en-US"/>
                    </a:p>
                  </a:txBody>
                  <a:tcPr/>
                </a:tc>
                <a:extLst>
                  <a:ext uri="{0D108BD9-81ED-4DB2-BD59-A6C34878D82A}">
                    <a16:rowId xmlns:a16="http://schemas.microsoft.com/office/drawing/2014/main" val="10000"/>
                  </a:ext>
                </a:extLst>
              </a:tr>
              <a:tr h="487675">
                <a:tc>
                  <a:txBody>
                    <a:bodyPr/>
                    <a:lstStyle/>
                    <a:p>
                      <a:pPr marL="0" marR="0" lvl="0" indent="0" algn="ctr" rtl="0">
                        <a:spcBef>
                          <a:spcPts val="0"/>
                        </a:spcBef>
                        <a:spcAft>
                          <a:spcPts val="0"/>
                        </a:spcAft>
                        <a:buNone/>
                      </a:pPr>
                      <a:r>
                        <a:rPr lang="ru-RU" sz="2400" dirty="0">
                          <a:latin typeface="Arial"/>
                          <a:ea typeface="Arial"/>
                          <a:cs typeface="Arial"/>
                          <a:sym typeface="Arial"/>
                        </a:rPr>
                        <a:t>Возраст </a:t>
                      </a:r>
                      <a:endParaRPr dirty="0"/>
                    </a:p>
                  </a:txBody>
                  <a:tcPr marL="121925" marR="121925" marT="60950" marB="60950"/>
                </a:tc>
                <a:tc>
                  <a:txBody>
                    <a:bodyPr/>
                    <a:lstStyle/>
                    <a:p>
                      <a:pPr marL="0" marR="0" lvl="0" indent="0" algn="ctr" rtl="0">
                        <a:spcBef>
                          <a:spcPts val="0"/>
                        </a:spcBef>
                        <a:spcAft>
                          <a:spcPts val="0"/>
                        </a:spcAft>
                        <a:buNone/>
                      </a:pPr>
                      <a:r>
                        <a:rPr lang="ru-RU" sz="2400" dirty="0">
                          <a:latin typeface="Arial"/>
                          <a:ea typeface="Arial"/>
                          <a:cs typeface="Arial"/>
                          <a:sym typeface="Arial"/>
                        </a:rPr>
                        <a:t>Частота дыхания </a:t>
                      </a:r>
                      <a:endParaRPr dirty="0"/>
                    </a:p>
                  </a:txBody>
                  <a:tcPr marL="121925" marR="121925" marT="60950" marB="60950"/>
                </a:tc>
                <a:extLst>
                  <a:ext uri="{0D108BD9-81ED-4DB2-BD59-A6C34878D82A}">
                    <a16:rowId xmlns:a16="http://schemas.microsoft.com/office/drawing/2014/main" val="10001"/>
                  </a:ext>
                </a:extLst>
              </a:tr>
              <a:tr h="487675">
                <a:tc>
                  <a:txBody>
                    <a:bodyPr/>
                    <a:lstStyle/>
                    <a:p>
                      <a:pPr marL="0" marR="0" lvl="0" indent="0" algn="l" rtl="0">
                        <a:spcBef>
                          <a:spcPts val="0"/>
                        </a:spcBef>
                        <a:spcAft>
                          <a:spcPts val="0"/>
                        </a:spcAft>
                        <a:buNone/>
                      </a:pPr>
                      <a:r>
                        <a:rPr lang="ru-RU" sz="2400">
                          <a:latin typeface="Arial"/>
                          <a:ea typeface="Arial"/>
                          <a:cs typeface="Arial"/>
                          <a:sym typeface="Arial"/>
                        </a:rPr>
                        <a:t>&lt; 2 месяцев </a:t>
                      </a:r>
                      <a:endParaRPr/>
                    </a:p>
                  </a:txBody>
                  <a:tcPr marL="121925" marR="121925" marT="60950" marB="60950"/>
                </a:tc>
                <a:tc>
                  <a:txBody>
                    <a:bodyPr/>
                    <a:lstStyle/>
                    <a:p>
                      <a:pPr marL="0" marR="0" lvl="0" indent="0" algn="l" rtl="0">
                        <a:spcBef>
                          <a:spcPts val="0"/>
                        </a:spcBef>
                        <a:spcAft>
                          <a:spcPts val="0"/>
                        </a:spcAft>
                        <a:buNone/>
                      </a:pPr>
                      <a:r>
                        <a:rPr lang="ru-RU" sz="2400" dirty="0">
                          <a:latin typeface="Arial"/>
                          <a:ea typeface="Arial"/>
                          <a:cs typeface="Arial"/>
                          <a:sym typeface="Arial"/>
                        </a:rPr>
                        <a:t>40-60 вдохов в минуту</a:t>
                      </a:r>
                      <a:endParaRPr dirty="0"/>
                    </a:p>
                  </a:txBody>
                  <a:tcPr marL="121925" marR="121925" marT="60950" marB="60950"/>
                </a:tc>
                <a:extLst>
                  <a:ext uri="{0D108BD9-81ED-4DB2-BD59-A6C34878D82A}">
                    <a16:rowId xmlns:a16="http://schemas.microsoft.com/office/drawing/2014/main" val="10002"/>
                  </a:ext>
                </a:extLst>
              </a:tr>
              <a:tr h="487675">
                <a:tc>
                  <a:txBody>
                    <a:bodyPr/>
                    <a:lstStyle/>
                    <a:p>
                      <a:pPr marL="0" marR="0" lvl="0" indent="0" algn="l" rtl="0">
                        <a:spcBef>
                          <a:spcPts val="0"/>
                        </a:spcBef>
                        <a:spcAft>
                          <a:spcPts val="0"/>
                        </a:spcAft>
                        <a:buNone/>
                      </a:pPr>
                      <a:r>
                        <a:rPr lang="ru-RU" sz="2400">
                          <a:latin typeface="Arial"/>
                          <a:ea typeface="Arial"/>
                          <a:cs typeface="Arial"/>
                          <a:sym typeface="Arial"/>
                        </a:rPr>
                        <a:t>2-12 месяцев </a:t>
                      </a:r>
                      <a:endParaRPr/>
                    </a:p>
                  </a:txBody>
                  <a:tcPr marL="121925" marR="121925" marT="60950" marB="60950"/>
                </a:tc>
                <a:tc>
                  <a:txBody>
                    <a:bodyPr/>
                    <a:lstStyle/>
                    <a:p>
                      <a:pPr marL="0" marR="0" lvl="0" indent="0" algn="l" rtl="0">
                        <a:spcBef>
                          <a:spcPts val="0"/>
                        </a:spcBef>
                        <a:spcAft>
                          <a:spcPts val="0"/>
                        </a:spcAft>
                        <a:buNone/>
                      </a:pPr>
                      <a:r>
                        <a:rPr lang="ru-RU" sz="2400">
                          <a:latin typeface="Arial"/>
                          <a:ea typeface="Arial"/>
                          <a:cs typeface="Arial"/>
                          <a:sym typeface="Arial"/>
                        </a:rPr>
                        <a:t>25-50 вдохов в минуту</a:t>
                      </a:r>
                      <a:endParaRPr/>
                    </a:p>
                  </a:txBody>
                  <a:tcPr marL="121925" marR="121925" marT="60950" marB="60950"/>
                </a:tc>
                <a:extLst>
                  <a:ext uri="{0D108BD9-81ED-4DB2-BD59-A6C34878D82A}">
                    <a16:rowId xmlns:a16="http://schemas.microsoft.com/office/drawing/2014/main" val="10003"/>
                  </a:ext>
                </a:extLst>
              </a:tr>
              <a:tr h="487675">
                <a:tc>
                  <a:txBody>
                    <a:bodyPr/>
                    <a:lstStyle/>
                    <a:p>
                      <a:pPr marL="0" marR="0" lvl="0" indent="0" algn="l" rtl="0">
                        <a:spcBef>
                          <a:spcPts val="0"/>
                        </a:spcBef>
                        <a:spcAft>
                          <a:spcPts val="0"/>
                        </a:spcAft>
                        <a:buNone/>
                      </a:pPr>
                      <a:r>
                        <a:rPr lang="ru-RU" sz="2400">
                          <a:latin typeface="Arial"/>
                          <a:ea typeface="Arial"/>
                          <a:cs typeface="Arial"/>
                          <a:sym typeface="Arial"/>
                        </a:rPr>
                        <a:t>1-5 лет </a:t>
                      </a:r>
                      <a:endParaRPr/>
                    </a:p>
                  </a:txBody>
                  <a:tcPr marL="121925" marR="121925" marT="60950" marB="60950"/>
                </a:tc>
                <a:tc>
                  <a:txBody>
                    <a:bodyPr/>
                    <a:lstStyle/>
                    <a:p>
                      <a:pPr marL="0" marR="0" lvl="0" indent="0" algn="l" rtl="0">
                        <a:spcBef>
                          <a:spcPts val="0"/>
                        </a:spcBef>
                        <a:spcAft>
                          <a:spcPts val="0"/>
                        </a:spcAft>
                        <a:buNone/>
                      </a:pPr>
                      <a:r>
                        <a:rPr lang="ru-RU" sz="2400" dirty="0">
                          <a:latin typeface="Arial"/>
                          <a:ea typeface="Arial"/>
                          <a:cs typeface="Arial"/>
                          <a:sym typeface="Arial"/>
                        </a:rPr>
                        <a:t>20-40 вдохов в минуту </a:t>
                      </a:r>
                      <a:endParaRPr dirty="0"/>
                    </a:p>
                  </a:txBody>
                  <a:tcPr marL="121925" marR="121925" marT="60950" marB="60950"/>
                </a:tc>
                <a:extLst>
                  <a:ext uri="{0D108BD9-81ED-4DB2-BD59-A6C34878D82A}">
                    <a16:rowId xmlns:a16="http://schemas.microsoft.com/office/drawing/2014/main" val="10004"/>
                  </a:ext>
                </a:extLst>
              </a:tr>
            </a:tbl>
          </a:graphicData>
        </a:graphic>
      </p:graphicFrame>
      <p:pic>
        <p:nvPicPr>
          <p:cNvPr id="1188" name="Google Shape;1188;p94" descr="A picture containing map&#10;&#10;Description automatically generated"/>
          <p:cNvPicPr preferRelativeResize="0"/>
          <p:nvPr/>
        </p:nvPicPr>
        <p:blipFill rotWithShape="1">
          <a:blip r:embed="rId3">
            <a:alphaModFix/>
          </a:blip>
          <a:srcRect/>
          <a:stretch/>
        </p:blipFill>
        <p:spPr>
          <a:xfrm>
            <a:off x="8941319" y="2400226"/>
            <a:ext cx="3250681" cy="2395438"/>
          </a:xfrm>
          <a:prstGeom prst="rect">
            <a:avLst/>
          </a:prstGeom>
          <a:noFill/>
          <a:ln>
            <a:noFill/>
          </a:ln>
        </p:spPr>
      </p:pic>
      <p:sp>
        <p:nvSpPr>
          <p:cNvPr id="1189" name="Google Shape;1189;p94"/>
          <p:cNvSpPr txBox="1"/>
          <p:nvPr/>
        </p:nvSpPr>
        <p:spPr>
          <a:xfrm>
            <a:off x="10165782" y="466485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1190" name="Google Shape;1190;p94" descr="Man with kid with solid fill"/>
          <p:cNvPicPr preferRelativeResize="0"/>
          <p:nvPr/>
        </p:nvPicPr>
        <p:blipFill rotWithShape="1">
          <a:blip r:embed="rId4">
            <a:alphaModFix/>
          </a:blip>
          <a:srcRect/>
          <a:stretch/>
        </p:blipFill>
        <p:spPr>
          <a:xfrm>
            <a:off x="9199797" y="3690"/>
            <a:ext cx="1177158" cy="1150882"/>
          </a:xfrm>
          <a:prstGeom prst="rect">
            <a:avLst/>
          </a:prstGeom>
          <a:noFill/>
          <a:ln>
            <a:noFill/>
          </a:ln>
        </p:spPr>
      </p:pic>
      <p:pic>
        <p:nvPicPr>
          <p:cNvPr id="1191" name="Google Shape;1191;p94"/>
          <p:cNvPicPr preferRelativeResize="0"/>
          <p:nvPr/>
        </p:nvPicPr>
        <p:blipFill rotWithShape="1">
          <a:blip r:embed="rId5">
            <a:alphaModFix/>
          </a:blip>
          <a:srcRect/>
          <a:stretch/>
        </p:blipFill>
        <p:spPr>
          <a:xfrm>
            <a:off x="10391645" y="91039"/>
            <a:ext cx="1688064" cy="935424"/>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95"/>
          <p:cNvSpPr txBox="1">
            <a:spLocks noGrp="1"/>
          </p:cNvSpPr>
          <p:nvPr>
            <p:ph type="title"/>
          </p:nvPr>
        </p:nvSpPr>
        <p:spPr>
          <a:xfrm>
            <a:off x="89171" y="-60697"/>
            <a:ext cx="9457200" cy="1338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3600"/>
              <a:buFont typeface="Arial"/>
              <a:buNone/>
            </a:pPr>
            <a:r>
              <a:rPr lang="ru-RU" sz="3600" dirty="0">
                <a:solidFill>
                  <a:srgbClr val="1F3864"/>
                </a:solidFill>
                <a:latin typeface="Arial"/>
                <a:ea typeface="Arial"/>
                <a:cs typeface="Arial"/>
                <a:sym typeface="Arial"/>
              </a:rPr>
              <a:t>Особенности </a:t>
            </a:r>
            <a:r>
              <a:rPr lang="ru-RU" sz="3600" u="sng" dirty="0">
                <a:solidFill>
                  <a:srgbClr val="1F3864"/>
                </a:solidFill>
                <a:latin typeface="Arial"/>
                <a:ea typeface="Arial"/>
                <a:cs typeface="Arial"/>
                <a:sym typeface="Arial"/>
              </a:rPr>
              <a:t>КРОВООБРАЩЕНИЯ</a:t>
            </a:r>
            <a:r>
              <a:rPr lang="ru-RU" sz="3600" dirty="0">
                <a:solidFill>
                  <a:srgbClr val="1F3864"/>
                </a:solidFill>
                <a:latin typeface="Arial"/>
                <a:ea typeface="Arial"/>
                <a:cs typeface="Arial"/>
                <a:sym typeface="Arial"/>
              </a:rPr>
              <a:t> у детей</a:t>
            </a:r>
            <a:endParaRPr dirty="0"/>
          </a:p>
        </p:txBody>
      </p:sp>
      <p:sp>
        <p:nvSpPr>
          <p:cNvPr id="1198" name="Google Shape;1198;p95"/>
          <p:cNvSpPr txBox="1">
            <a:spLocks noGrp="1"/>
          </p:cNvSpPr>
          <p:nvPr>
            <p:ph type="body" idx="1"/>
          </p:nvPr>
        </p:nvSpPr>
        <p:spPr>
          <a:xfrm>
            <a:off x="89170" y="973245"/>
            <a:ext cx="11313935" cy="539528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При продолжающейся кровопотере или признаках низкой перфузии у детей с </a:t>
            </a:r>
            <a:r>
              <a:rPr lang="ru-RU" sz="2400" b="0" i="0" u="none" strike="noStrike" cap="none" dirty="0">
                <a:solidFill>
                  <a:schemeClr val="accent2"/>
                </a:solidFill>
                <a:latin typeface="Arial"/>
                <a:ea typeface="Arial"/>
                <a:cs typeface="Arial"/>
                <a:sym typeface="Arial"/>
              </a:rPr>
              <a:t>нормальным</a:t>
            </a:r>
            <a:r>
              <a:rPr lang="ru-RU" sz="2400" b="0" i="0" u="none" strike="noStrike" cap="none" dirty="0">
                <a:solidFill>
                  <a:schemeClr val="dk1"/>
                </a:solidFill>
                <a:latin typeface="Arial"/>
                <a:ea typeface="Arial"/>
                <a:cs typeface="Arial"/>
                <a:sym typeface="Arial"/>
              </a:rPr>
              <a:t> </a:t>
            </a:r>
            <a:r>
              <a:rPr lang="ru-RU" sz="2400" b="0" i="0" u="none" strike="noStrike" cap="none" dirty="0" err="1">
                <a:solidFill>
                  <a:schemeClr val="dk1"/>
                </a:solidFill>
                <a:latin typeface="Arial"/>
                <a:ea typeface="Arial"/>
                <a:cs typeface="Arial"/>
                <a:sym typeface="Arial"/>
              </a:rPr>
              <a:t>нутритивным</a:t>
            </a:r>
            <a:r>
              <a:rPr lang="ru-RU" sz="2400" b="0" i="0" u="none" strike="noStrike" cap="none" dirty="0">
                <a:solidFill>
                  <a:schemeClr val="dk1"/>
                </a:solidFill>
                <a:latin typeface="Arial"/>
                <a:ea typeface="Arial"/>
                <a:cs typeface="Arial"/>
                <a:sym typeface="Arial"/>
              </a:rPr>
              <a:t> статусом:</a:t>
            </a:r>
            <a:endParaRPr dirty="0"/>
          </a:p>
          <a:p>
            <a:pPr marL="800100" marR="0" lvl="1" algn="l" rtl="0">
              <a:lnSpc>
                <a:spcPct val="90000"/>
              </a:lnSpc>
              <a:spcBef>
                <a:spcPts val="500"/>
              </a:spcBef>
              <a:spcAft>
                <a:spcPts val="0"/>
              </a:spcAft>
              <a:buClr>
                <a:srgbClr val="0C0C0C"/>
              </a:buClr>
              <a:buSzPts val="2400"/>
              <a:buFont typeface="Wingdings" panose="05000000000000000000" pitchFamily="2" charset="2"/>
              <a:buChar char="ü"/>
            </a:pPr>
            <a:r>
              <a:rPr lang="ru-RU" sz="2000" b="0" i="0" u="none" strike="noStrike" cap="none" dirty="0">
                <a:solidFill>
                  <a:srgbClr val="0C0C0C"/>
                </a:solidFill>
                <a:latin typeface="Arial"/>
                <a:ea typeface="Arial"/>
                <a:cs typeface="Arial"/>
                <a:sym typeface="Arial"/>
              </a:rPr>
              <a:t>Обеспечьте в/в ДОСТУП.</a:t>
            </a:r>
            <a:endParaRPr sz="2000" dirty="0"/>
          </a:p>
          <a:p>
            <a:pPr marL="800100" marR="0" lvl="1" algn="l" rtl="0">
              <a:lnSpc>
                <a:spcPct val="90000"/>
              </a:lnSpc>
              <a:spcBef>
                <a:spcPts val="500"/>
              </a:spcBef>
              <a:spcAft>
                <a:spcPts val="0"/>
              </a:spcAft>
              <a:buClr>
                <a:srgbClr val="0C0C0C"/>
              </a:buClr>
              <a:buSzPts val="2400"/>
              <a:buFont typeface="Wingdings" panose="05000000000000000000" pitchFamily="2" charset="2"/>
              <a:buChar char="ü"/>
            </a:pPr>
            <a:r>
              <a:rPr lang="ru-RU" sz="2000" b="0" i="0" u="none" strike="noStrike" cap="none" dirty="0">
                <a:solidFill>
                  <a:srgbClr val="0C0C0C"/>
                </a:solidFill>
                <a:latin typeface="Arial"/>
                <a:ea typeface="Arial"/>
                <a:cs typeface="Arial"/>
                <a:sym typeface="Arial"/>
              </a:rPr>
              <a:t>Проведите ИНФУЗИОННУЮ ТЕРАПИЮ.</a:t>
            </a:r>
            <a:endParaRPr sz="2000" dirty="0"/>
          </a:p>
          <a:p>
            <a:pPr marL="800100" marR="0" lvl="1" algn="l" rtl="0">
              <a:lnSpc>
                <a:spcPct val="90000"/>
              </a:lnSpc>
              <a:spcBef>
                <a:spcPts val="500"/>
              </a:spcBef>
              <a:spcAft>
                <a:spcPts val="0"/>
              </a:spcAft>
              <a:buClr>
                <a:srgbClr val="0C0C0C"/>
              </a:buClr>
              <a:buSzPts val="2400"/>
              <a:buFont typeface="Wingdings" panose="05000000000000000000" pitchFamily="2" charset="2"/>
              <a:buChar char="ü"/>
            </a:pPr>
            <a:r>
              <a:rPr lang="ru-RU" sz="2000" b="0" i="0" u="none" strike="noStrike" cap="none" dirty="0">
                <a:solidFill>
                  <a:srgbClr val="0C0C0C"/>
                </a:solidFill>
                <a:latin typeface="Arial"/>
                <a:ea typeface="Arial"/>
                <a:cs typeface="Arial"/>
                <a:sym typeface="Arial"/>
              </a:rPr>
              <a:t>ПОВТОРНОЕ ОБСЛЕДОВАНИЕ сразу после инфузии</a:t>
            </a:r>
            <a:endParaRPr sz="2000" dirty="0"/>
          </a:p>
          <a:p>
            <a:pPr marL="800100" marR="0" lvl="1" algn="l" rtl="0">
              <a:lnSpc>
                <a:spcPct val="90000"/>
              </a:lnSpc>
              <a:spcBef>
                <a:spcPts val="500"/>
              </a:spcBef>
              <a:spcAft>
                <a:spcPts val="0"/>
              </a:spcAft>
              <a:buClr>
                <a:srgbClr val="0C0C0C"/>
              </a:buClr>
              <a:buSzPts val="2400"/>
              <a:buFont typeface="Wingdings" panose="05000000000000000000" pitchFamily="2" charset="2"/>
              <a:buChar char="ü"/>
            </a:pPr>
            <a:r>
              <a:rPr lang="ru-RU" sz="2000" b="0" i="0" u="none" strike="noStrike" cap="none" dirty="0">
                <a:solidFill>
                  <a:srgbClr val="0C0C0C"/>
                </a:solidFill>
                <a:latin typeface="Arial"/>
                <a:ea typeface="Arial"/>
                <a:cs typeface="Arial"/>
                <a:sym typeface="Arial"/>
              </a:rPr>
              <a:t>При отсутствии улучшений </a:t>
            </a:r>
            <a:r>
              <a:rPr lang="ru-RU" sz="1800" b="0" i="0" u="none" strike="noStrike" cap="none" dirty="0">
                <a:solidFill>
                  <a:srgbClr val="0C0C0C"/>
                </a:solidFill>
                <a:latin typeface="Arial"/>
                <a:ea typeface="Arial"/>
                <a:cs typeface="Arial"/>
                <a:sym typeface="Arial"/>
              </a:rPr>
              <a:t>-</a:t>
            </a:r>
            <a:r>
              <a:rPr lang="ru-RU" sz="2000" b="0" i="0" u="none" strike="noStrike" cap="none" dirty="0">
                <a:solidFill>
                  <a:srgbClr val="0C0C0C"/>
                </a:solidFill>
                <a:latin typeface="Arial"/>
                <a:ea typeface="Arial"/>
                <a:cs typeface="Arial"/>
                <a:sym typeface="Arial"/>
              </a:rPr>
              <a:t> повторите ИНФУЗИОННУЮ ТЕРАПИЮ</a:t>
            </a:r>
            <a:r>
              <a:rPr lang="ru-RU" sz="2400" b="0" i="0" u="none" strike="noStrike" cap="none" dirty="0">
                <a:solidFill>
                  <a:srgbClr val="0C0C0C"/>
                </a:solidFill>
                <a:latin typeface="Arial"/>
                <a:ea typeface="Arial"/>
                <a:cs typeface="Arial"/>
                <a:sym typeface="Arial"/>
              </a:rPr>
              <a:t>.</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0C0C0C"/>
              </a:solidFill>
              <a:latin typeface="Arial"/>
              <a:ea typeface="Arial"/>
              <a:cs typeface="Arial"/>
              <a:sym typeface="Arial"/>
            </a:endParaRPr>
          </a:p>
          <a:p>
            <a:pPr marL="228600" lvl="0" indent="-228600" algn="l" rtl="0">
              <a:lnSpc>
                <a:spcPct val="90000"/>
              </a:lnSpc>
              <a:spcBef>
                <a:spcPts val="1000"/>
              </a:spcBef>
              <a:spcAft>
                <a:spcPts val="0"/>
              </a:spcAft>
              <a:buClr>
                <a:schemeClr val="accent2"/>
              </a:buClr>
              <a:buSzPts val="2400"/>
              <a:buFont typeface="Arial"/>
              <a:buChar char="•"/>
            </a:pPr>
            <a:r>
              <a:rPr lang="ru-RU" sz="2400" b="0" i="0" u="none" strike="noStrike" cap="none" dirty="0">
                <a:solidFill>
                  <a:schemeClr val="accent2"/>
                </a:solidFill>
                <a:latin typeface="Arial"/>
                <a:ea typeface="Arial"/>
                <a:cs typeface="Arial"/>
                <a:sym typeface="Arial"/>
              </a:rPr>
              <a:t>Для детей, страдающих от недоедания, необходимо корректировать объем растворов!</a:t>
            </a:r>
            <a:endParaRPr dirty="0"/>
          </a:p>
          <a:p>
            <a:pPr marL="228600" lvl="0" indent="-228600" algn="l" rtl="0">
              <a:lnSpc>
                <a:spcPct val="90000"/>
              </a:lnSpc>
              <a:spcBef>
                <a:spcPts val="10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При тяжелой ожоговой травме – вначале </a:t>
            </a:r>
            <a:r>
              <a:rPr lang="ru-RU" sz="2400" b="0" i="0" u="none" strike="noStrike" cap="none" dirty="0" err="1">
                <a:solidFill>
                  <a:schemeClr val="dk1"/>
                </a:solidFill>
                <a:latin typeface="Arial"/>
                <a:ea typeface="Arial"/>
                <a:cs typeface="Arial"/>
                <a:sym typeface="Arial"/>
              </a:rPr>
              <a:t>болюсное</a:t>
            </a:r>
            <a:r>
              <a:rPr lang="ru-RU" sz="2400" b="0" i="0" u="none" strike="noStrike" cap="none" dirty="0">
                <a:solidFill>
                  <a:schemeClr val="dk1"/>
                </a:solidFill>
                <a:latin typeface="Arial"/>
                <a:ea typeface="Arial"/>
                <a:cs typeface="Arial"/>
                <a:sym typeface="Arial"/>
              </a:rPr>
              <a:t> введение растворов, содержащих декстрозу.</a:t>
            </a:r>
            <a:endParaRPr dirty="0"/>
          </a:p>
          <a:p>
            <a:pPr marL="228600" lvl="0" indent="-228600" algn="l" rtl="0">
              <a:lnSpc>
                <a:spcPct val="90000"/>
              </a:lnSpc>
              <a:spcBef>
                <a:spcPts val="10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При значительном кровотечении планируйте быструю ПЕРЕДАЧУ пациента в специализированное отделение для возможного ПЕРЕЛИВАНИЯ КРОВИ.  </a:t>
            </a:r>
            <a:endParaRPr dirty="0"/>
          </a:p>
          <a:p>
            <a:pPr marL="228600" lvl="0" indent="-76200" algn="l" rtl="0">
              <a:lnSpc>
                <a:spcPct val="90000"/>
              </a:lnSpc>
              <a:spcBef>
                <a:spcPts val="10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1199" name="Google Shape;1199;p95"/>
          <p:cNvPicPr preferRelativeResize="0"/>
          <p:nvPr/>
        </p:nvPicPr>
        <p:blipFill rotWithShape="1">
          <a:blip r:embed="rId3">
            <a:alphaModFix/>
          </a:blip>
          <a:srcRect/>
          <a:stretch/>
        </p:blipFill>
        <p:spPr>
          <a:xfrm>
            <a:off x="8837291" y="1126113"/>
            <a:ext cx="3494181" cy="2443513"/>
          </a:xfrm>
          <a:prstGeom prst="rect">
            <a:avLst/>
          </a:prstGeom>
          <a:noFill/>
          <a:ln>
            <a:noFill/>
          </a:ln>
        </p:spPr>
      </p:pic>
      <p:sp>
        <p:nvSpPr>
          <p:cNvPr id="1200" name="Google Shape;1200;p95"/>
          <p:cNvSpPr txBox="1"/>
          <p:nvPr/>
        </p:nvSpPr>
        <p:spPr>
          <a:xfrm>
            <a:off x="9940256" y="329819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1201" name="Google Shape;1201;p95" descr="Man with kid with solid fill"/>
          <p:cNvPicPr preferRelativeResize="0"/>
          <p:nvPr/>
        </p:nvPicPr>
        <p:blipFill rotWithShape="1">
          <a:blip r:embed="rId4">
            <a:alphaModFix/>
          </a:blip>
          <a:srcRect/>
          <a:stretch/>
        </p:blipFill>
        <p:spPr>
          <a:xfrm>
            <a:off x="9340059" y="-42733"/>
            <a:ext cx="1177158" cy="1150882"/>
          </a:xfrm>
          <a:prstGeom prst="rect">
            <a:avLst/>
          </a:prstGeom>
          <a:noFill/>
          <a:ln>
            <a:noFill/>
          </a:ln>
        </p:spPr>
      </p:pic>
      <p:pic>
        <p:nvPicPr>
          <p:cNvPr id="1202" name="Google Shape;1202;p95"/>
          <p:cNvPicPr preferRelativeResize="0"/>
          <p:nvPr/>
        </p:nvPicPr>
        <p:blipFill rotWithShape="1">
          <a:blip r:embed="rId5">
            <a:alphaModFix/>
          </a:blip>
          <a:srcRect/>
          <a:stretch/>
        </p:blipFill>
        <p:spPr>
          <a:xfrm>
            <a:off x="10339343" y="75929"/>
            <a:ext cx="1763486" cy="932941"/>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96"/>
          <p:cNvSpPr txBox="1">
            <a:spLocks noGrp="1"/>
          </p:cNvSpPr>
          <p:nvPr>
            <p:ph type="title"/>
          </p:nvPr>
        </p:nvSpPr>
        <p:spPr>
          <a:xfrm>
            <a:off x="109583" y="4174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dirty="0">
                <a:solidFill>
                  <a:srgbClr val="1F3864"/>
                </a:solidFill>
                <a:latin typeface="Arial"/>
                <a:ea typeface="Arial"/>
                <a:cs typeface="Arial"/>
                <a:sym typeface="Arial"/>
              </a:rPr>
              <a:t>Особенности </a:t>
            </a:r>
            <a:r>
              <a:rPr lang="ru-RU" sz="3600" u="sng" dirty="0">
                <a:solidFill>
                  <a:srgbClr val="1F3864"/>
                </a:solidFill>
                <a:latin typeface="Arial"/>
                <a:ea typeface="Arial"/>
                <a:cs typeface="Arial"/>
                <a:sym typeface="Arial"/>
              </a:rPr>
              <a:t>ФУНКЦИИ ЦНС</a:t>
            </a:r>
            <a:r>
              <a:rPr lang="ru-RU" sz="3600" dirty="0">
                <a:solidFill>
                  <a:srgbClr val="1F3864"/>
                </a:solidFill>
                <a:latin typeface="Arial"/>
                <a:ea typeface="Arial"/>
                <a:cs typeface="Arial"/>
                <a:sym typeface="Arial"/>
              </a:rPr>
              <a:t> у детей</a:t>
            </a:r>
            <a:endParaRPr dirty="0"/>
          </a:p>
        </p:txBody>
      </p:sp>
      <p:sp>
        <p:nvSpPr>
          <p:cNvPr id="1209" name="Google Shape;1209;p96"/>
          <p:cNvSpPr txBox="1">
            <a:spLocks noGrp="1"/>
          </p:cNvSpPr>
          <p:nvPr>
            <p:ph type="body" idx="1"/>
          </p:nvPr>
        </p:nvSpPr>
        <p:spPr>
          <a:xfrm>
            <a:off x="424775" y="1802133"/>
            <a:ext cx="8622406"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Следите за уровнем сознания ребенка по </a:t>
            </a:r>
            <a:r>
              <a:rPr lang="ru-RU" sz="2400" b="0" i="0" u="none" strike="noStrike" cap="none" dirty="0">
                <a:solidFill>
                  <a:schemeClr val="accent2"/>
                </a:solidFill>
                <a:latin typeface="Arial"/>
                <a:ea typeface="Arial"/>
                <a:cs typeface="Arial"/>
                <a:sym typeface="Arial"/>
              </a:rPr>
              <a:t>шкале AVPU:</a:t>
            </a:r>
            <a:endParaRPr dirty="0"/>
          </a:p>
          <a:p>
            <a:pPr marL="800100" marR="0" lvl="1"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В сознании</a:t>
            </a:r>
            <a:endParaRPr dirty="0"/>
          </a:p>
          <a:p>
            <a:pPr marL="800100" marR="0" lvl="1"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Реакция на </a:t>
            </a:r>
            <a:r>
              <a:rPr lang="ru-RU" sz="2400" b="0" i="0" u="sng" strike="noStrike" cap="none" dirty="0">
                <a:solidFill>
                  <a:schemeClr val="dk1"/>
                </a:solidFill>
                <a:latin typeface="Arial"/>
                <a:ea typeface="Arial"/>
                <a:cs typeface="Arial"/>
                <a:sym typeface="Arial"/>
              </a:rPr>
              <a:t>вербальные</a:t>
            </a:r>
            <a:r>
              <a:rPr lang="ru-RU" sz="2400" b="0" i="0" u="none" strike="noStrike" cap="none" dirty="0">
                <a:solidFill>
                  <a:schemeClr val="dk1"/>
                </a:solidFill>
                <a:latin typeface="Arial"/>
                <a:ea typeface="Arial"/>
                <a:cs typeface="Arial"/>
                <a:sym typeface="Arial"/>
              </a:rPr>
              <a:t> раздражители</a:t>
            </a:r>
            <a:endParaRPr dirty="0"/>
          </a:p>
          <a:p>
            <a:pPr marL="800100" marR="0" lvl="1"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Реакция на </a:t>
            </a:r>
            <a:r>
              <a:rPr lang="ru-RU" sz="2400" b="0" i="0" u="sng" strike="noStrike" cap="none" dirty="0">
                <a:solidFill>
                  <a:schemeClr val="dk1"/>
                </a:solidFill>
                <a:latin typeface="Arial"/>
                <a:ea typeface="Arial"/>
                <a:cs typeface="Arial"/>
                <a:sym typeface="Arial"/>
              </a:rPr>
              <a:t>болевые</a:t>
            </a:r>
            <a:r>
              <a:rPr lang="ru-RU" sz="2400" b="0" i="0" u="none" strike="noStrike" cap="none" dirty="0">
                <a:solidFill>
                  <a:schemeClr val="dk1"/>
                </a:solidFill>
                <a:latin typeface="Arial"/>
                <a:ea typeface="Arial"/>
                <a:cs typeface="Arial"/>
                <a:sym typeface="Arial"/>
              </a:rPr>
              <a:t> раздражители</a:t>
            </a:r>
            <a:endParaRPr dirty="0"/>
          </a:p>
          <a:p>
            <a:pPr marL="800100" marR="0" lvl="1"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Реакции нет </a:t>
            </a:r>
            <a:endParaRPr dirty="0"/>
          </a:p>
          <a:p>
            <a:pPr marL="228600" lvl="0" indent="-228600" algn="l" rtl="0">
              <a:lnSpc>
                <a:spcPct val="90000"/>
              </a:lnSpc>
              <a:spcBef>
                <a:spcPts val="10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Оцените наличие </a:t>
            </a:r>
            <a:r>
              <a:rPr lang="ru-RU" sz="2400" b="0" i="0" u="none" strike="noStrike" cap="none" dirty="0">
                <a:solidFill>
                  <a:schemeClr val="accent2"/>
                </a:solidFill>
                <a:latin typeface="Arial"/>
                <a:ea typeface="Arial"/>
                <a:cs typeface="Arial"/>
                <a:sym typeface="Arial"/>
              </a:rPr>
              <a:t>судорог / конвульсий</a:t>
            </a:r>
            <a:r>
              <a:rPr lang="ru-RU" sz="2400" b="0" i="0" u="none" strike="noStrike" cap="none" dirty="0">
                <a:solidFill>
                  <a:schemeClr val="dk1"/>
                </a:solidFill>
                <a:latin typeface="Arial"/>
                <a:ea typeface="Arial"/>
                <a:cs typeface="Arial"/>
                <a:sym typeface="Arial"/>
              </a:rPr>
              <a:t> и купируйте их.</a:t>
            </a:r>
            <a:endParaRPr dirty="0"/>
          </a:p>
          <a:p>
            <a:pPr marL="228600" lvl="0" indent="-228600" algn="l" rtl="0">
              <a:lnSpc>
                <a:spcPct val="90000"/>
              </a:lnSpc>
              <a:spcBef>
                <a:spcPts val="10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Оцените наличие </a:t>
            </a:r>
            <a:r>
              <a:rPr lang="ru-RU" sz="2400" b="0" i="0" u="none" strike="noStrike" cap="none" dirty="0">
                <a:solidFill>
                  <a:schemeClr val="accent2"/>
                </a:solidFill>
                <a:latin typeface="Arial"/>
                <a:ea typeface="Arial"/>
                <a:cs typeface="Arial"/>
                <a:sym typeface="Arial"/>
              </a:rPr>
              <a:t>гипогликемии </a:t>
            </a:r>
            <a:r>
              <a:rPr lang="ru-RU" sz="2400" b="0" i="0" u="none" strike="noStrike" cap="none" dirty="0">
                <a:solidFill>
                  <a:schemeClr val="dk1"/>
                </a:solidFill>
                <a:latin typeface="Arial"/>
                <a:ea typeface="Arial"/>
                <a:cs typeface="Arial"/>
                <a:sym typeface="Arial"/>
              </a:rPr>
              <a:t>(низкий уровень </a:t>
            </a:r>
            <a:r>
              <a:rPr lang="ru-RU" sz="2400" dirty="0"/>
              <a:t>глюкозы</a:t>
            </a:r>
            <a:r>
              <a:rPr lang="ru-RU" sz="2400" b="0" i="0" u="none" strike="noStrike" cap="none" dirty="0">
                <a:solidFill>
                  <a:schemeClr val="dk1"/>
                </a:solidFill>
                <a:latin typeface="Arial"/>
                <a:ea typeface="Arial"/>
                <a:cs typeface="Arial"/>
                <a:sym typeface="Arial"/>
              </a:rPr>
              <a:t> в крови) и купируйте ее.</a:t>
            </a:r>
            <a:endParaRPr dirty="0"/>
          </a:p>
        </p:txBody>
      </p:sp>
      <p:pic>
        <p:nvPicPr>
          <p:cNvPr id="1210" name="Google Shape;1210;p96" descr="A picture containing text&#10;&#10;Description automatically generated"/>
          <p:cNvPicPr preferRelativeResize="0"/>
          <p:nvPr/>
        </p:nvPicPr>
        <p:blipFill rotWithShape="1">
          <a:blip r:embed="rId3">
            <a:alphaModFix/>
          </a:blip>
          <a:srcRect/>
          <a:stretch/>
        </p:blipFill>
        <p:spPr>
          <a:xfrm>
            <a:off x="8788940" y="2462206"/>
            <a:ext cx="2978285" cy="2091454"/>
          </a:xfrm>
          <a:prstGeom prst="rect">
            <a:avLst/>
          </a:prstGeom>
          <a:noFill/>
          <a:ln>
            <a:noFill/>
          </a:ln>
        </p:spPr>
      </p:pic>
      <p:sp>
        <p:nvSpPr>
          <p:cNvPr id="1211" name="Google Shape;1211;p96"/>
          <p:cNvSpPr txBox="1"/>
          <p:nvPr/>
        </p:nvSpPr>
        <p:spPr>
          <a:xfrm>
            <a:off x="10003739" y="450517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1212" name="Google Shape;1212;p96" descr="Man with kid with solid fill"/>
          <p:cNvPicPr preferRelativeResize="0"/>
          <p:nvPr/>
        </p:nvPicPr>
        <p:blipFill rotWithShape="1">
          <a:blip r:embed="rId4">
            <a:alphaModFix/>
          </a:blip>
          <a:srcRect/>
          <a:stretch/>
        </p:blipFill>
        <p:spPr>
          <a:xfrm>
            <a:off x="9154861" y="129087"/>
            <a:ext cx="1177158" cy="1150882"/>
          </a:xfrm>
          <a:prstGeom prst="rect">
            <a:avLst/>
          </a:prstGeom>
          <a:noFill/>
          <a:ln>
            <a:noFill/>
          </a:ln>
        </p:spPr>
      </p:pic>
      <p:pic>
        <p:nvPicPr>
          <p:cNvPr id="1213" name="Google Shape;1213;p96"/>
          <p:cNvPicPr preferRelativeResize="0"/>
          <p:nvPr/>
        </p:nvPicPr>
        <p:blipFill rotWithShape="1">
          <a:blip r:embed="rId5">
            <a:alphaModFix/>
          </a:blip>
          <a:srcRect/>
          <a:stretch/>
        </p:blipFill>
        <p:spPr>
          <a:xfrm>
            <a:off x="10332019" y="154641"/>
            <a:ext cx="1859981" cy="999637"/>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97"/>
          <p:cNvSpPr txBox="1">
            <a:spLocks noGrp="1"/>
          </p:cNvSpPr>
          <p:nvPr>
            <p:ph type="title"/>
          </p:nvPr>
        </p:nvSpPr>
        <p:spPr>
          <a:xfrm>
            <a:off x="197795" y="170572"/>
            <a:ext cx="9737388" cy="13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dirty="0">
                <a:solidFill>
                  <a:srgbClr val="1F3864"/>
                </a:solidFill>
                <a:latin typeface="Arial"/>
                <a:ea typeface="Arial"/>
                <a:cs typeface="Arial"/>
                <a:sym typeface="Arial"/>
              </a:rPr>
              <a:t>Особенности </a:t>
            </a:r>
            <a:r>
              <a:rPr lang="ru-RU" sz="3600" u="sng" dirty="0">
                <a:solidFill>
                  <a:srgbClr val="1F3864"/>
                </a:solidFill>
                <a:latin typeface="Arial"/>
                <a:ea typeface="Arial"/>
                <a:cs typeface="Arial"/>
                <a:sym typeface="Arial"/>
              </a:rPr>
              <a:t>ВОЗДЕЙСТВИЯ ОКРУЖАЮЩЕЙ СРЕДЫ</a:t>
            </a:r>
            <a:r>
              <a:rPr lang="ru-RU" sz="3600" dirty="0">
                <a:solidFill>
                  <a:srgbClr val="1F3864"/>
                </a:solidFill>
                <a:latin typeface="Arial"/>
                <a:ea typeface="Arial"/>
                <a:cs typeface="Arial"/>
                <a:sym typeface="Arial"/>
              </a:rPr>
              <a:t> на детей</a:t>
            </a:r>
            <a:endParaRPr dirty="0"/>
          </a:p>
        </p:txBody>
      </p:sp>
      <p:sp>
        <p:nvSpPr>
          <p:cNvPr id="1220" name="Google Shape;1220;p97"/>
          <p:cNvSpPr txBox="1">
            <a:spLocks noGrp="1"/>
          </p:cNvSpPr>
          <p:nvPr>
            <p:ph type="body" idx="1"/>
          </p:nvPr>
        </p:nvSpPr>
        <p:spPr>
          <a:xfrm>
            <a:off x="351818" y="1655391"/>
            <a:ext cx="9297791" cy="177360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Полностью разденьте ребенка, но </a:t>
            </a:r>
            <a:r>
              <a:rPr lang="ru-RU" sz="2400" b="0" i="0" u="none" strike="noStrike" cap="none" dirty="0">
                <a:solidFill>
                  <a:schemeClr val="accent2"/>
                </a:solidFill>
                <a:latin typeface="Arial"/>
                <a:ea typeface="Arial"/>
                <a:cs typeface="Arial"/>
                <a:sym typeface="Arial"/>
              </a:rPr>
              <a:t>остерегайтесь гипотермии.</a:t>
            </a:r>
            <a:endParaRPr dirty="0"/>
          </a:p>
          <a:p>
            <a:pPr marL="228600" lvl="0" indent="-228600" algn="l" rtl="0">
              <a:lnSpc>
                <a:spcPct val="90000"/>
              </a:lnSpc>
              <a:spcBef>
                <a:spcPts val="10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Прикройте интимные части тела ребенка.</a:t>
            </a:r>
            <a:endParaRPr dirty="0"/>
          </a:p>
          <a:p>
            <a:pPr marL="228600" lvl="0" indent="-228600" algn="l" rtl="0">
              <a:lnSpc>
                <a:spcPct val="90000"/>
              </a:lnSpc>
              <a:spcBef>
                <a:spcPts val="10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Используйте «перекат бревна» для оценки оставшейся части спины и головы ребенка.</a:t>
            </a:r>
            <a:endParaRPr dirty="0"/>
          </a:p>
        </p:txBody>
      </p:sp>
      <p:graphicFrame>
        <p:nvGraphicFramePr>
          <p:cNvPr id="1221" name="Google Shape;1221;p97"/>
          <p:cNvGraphicFramePr/>
          <p:nvPr>
            <p:extLst>
              <p:ext uri="{D42A27DB-BD31-4B8C-83A1-F6EECF244321}">
                <p14:modId xmlns:p14="http://schemas.microsoft.com/office/powerpoint/2010/main" val="2028609744"/>
              </p:ext>
            </p:extLst>
          </p:nvPr>
        </p:nvGraphicFramePr>
        <p:xfrm>
          <a:off x="2253267" y="3558392"/>
          <a:ext cx="7471646" cy="2468835"/>
        </p:xfrm>
        <a:graphic>
          <a:graphicData uri="http://schemas.openxmlformats.org/drawingml/2006/table">
            <a:tbl>
              <a:tblPr>
                <a:noFill/>
                <a:tableStyleId>{78B2258F-D5A6-433F-AD6A-D71B22D77ED0}</a:tableStyleId>
              </a:tblPr>
              <a:tblGrid>
                <a:gridCol w="7471646">
                  <a:extLst>
                    <a:ext uri="{9D8B030D-6E8A-4147-A177-3AD203B41FA5}">
                      <a16:colId xmlns:a16="http://schemas.microsoft.com/office/drawing/2014/main" val="20000"/>
                    </a:ext>
                  </a:extLst>
                </a:gridCol>
              </a:tblGrid>
              <a:tr h="487675">
                <a:tc>
                  <a:txBody>
                    <a:bodyPr/>
                    <a:lstStyle/>
                    <a:p>
                      <a:pPr marL="0" marR="0" lvl="0" indent="0" algn="ctr" rtl="0">
                        <a:spcBef>
                          <a:spcPts val="0"/>
                        </a:spcBef>
                        <a:spcAft>
                          <a:spcPts val="0"/>
                        </a:spcAft>
                        <a:buNone/>
                      </a:pPr>
                      <a:r>
                        <a:rPr lang="ru-RU" sz="2400" b="1" dirty="0">
                          <a:latin typeface="Arial"/>
                          <a:ea typeface="Arial"/>
                          <a:cs typeface="Arial"/>
                          <a:sym typeface="Arial"/>
                        </a:rPr>
                        <a:t>Определяйте вес детей в зависимости от их возраста </a:t>
                      </a:r>
                      <a:endParaRPr dirty="0"/>
                    </a:p>
                  </a:txBody>
                  <a:tcPr marL="121925" marR="121925" marT="60950" marB="60950">
                    <a:solidFill>
                      <a:srgbClr val="D8D8D8"/>
                    </a:solidFill>
                  </a:tcPr>
                </a:tc>
                <a:extLst>
                  <a:ext uri="{0D108BD9-81ED-4DB2-BD59-A6C34878D82A}">
                    <a16:rowId xmlns:a16="http://schemas.microsoft.com/office/drawing/2014/main" val="10000"/>
                  </a:ext>
                </a:extLst>
              </a:tr>
              <a:tr h="487675">
                <a:tc>
                  <a:txBody>
                    <a:bodyPr/>
                    <a:lstStyle/>
                    <a:p>
                      <a:pPr marL="0" marR="0" lvl="0" indent="0" algn="ctr" rtl="0">
                        <a:spcBef>
                          <a:spcPts val="0"/>
                        </a:spcBef>
                        <a:spcAft>
                          <a:spcPts val="0"/>
                        </a:spcAft>
                        <a:buNone/>
                      </a:pPr>
                      <a:r>
                        <a:rPr lang="ru-RU" sz="2400" dirty="0">
                          <a:latin typeface="Arial"/>
                          <a:ea typeface="Arial"/>
                          <a:cs typeface="Arial"/>
                          <a:sym typeface="Arial"/>
                        </a:rPr>
                        <a:t>Вес в килограммах = [возраст в годах + 4] x 2 </a:t>
                      </a:r>
                      <a:endParaRPr dirty="0"/>
                    </a:p>
                  </a:txBody>
                  <a:tcPr marL="121925" marR="121925" marT="60950" marB="60950"/>
                </a:tc>
                <a:extLst>
                  <a:ext uri="{0D108BD9-81ED-4DB2-BD59-A6C34878D82A}">
                    <a16:rowId xmlns:a16="http://schemas.microsoft.com/office/drawing/2014/main" val="10001"/>
                  </a:ext>
                </a:extLst>
              </a:tr>
              <a:tr h="853450">
                <a:tc>
                  <a:txBody>
                    <a:bodyPr/>
                    <a:lstStyle/>
                    <a:p>
                      <a:pPr marL="0" marR="0" lvl="0" indent="0" algn="ctr" rtl="0">
                        <a:spcBef>
                          <a:spcPts val="0"/>
                        </a:spcBef>
                        <a:spcAft>
                          <a:spcPts val="0"/>
                        </a:spcAft>
                        <a:buNone/>
                      </a:pPr>
                      <a:r>
                        <a:rPr lang="ru-RU" sz="2200" dirty="0">
                          <a:latin typeface="Arial"/>
                          <a:ea typeface="Arial"/>
                          <a:cs typeface="Arial"/>
                          <a:sym typeface="Arial"/>
                        </a:rPr>
                        <a:t>(или используйте инструменты определения веса, такие как лента PAWPER, лента Мерси, лента </a:t>
                      </a:r>
                      <a:r>
                        <a:rPr lang="ru-RU" sz="2200" dirty="0" err="1">
                          <a:latin typeface="Arial"/>
                          <a:ea typeface="Arial"/>
                          <a:cs typeface="Arial"/>
                          <a:sym typeface="Arial"/>
                        </a:rPr>
                        <a:t>Броселоу</a:t>
                      </a:r>
                      <a:r>
                        <a:rPr lang="ru-RU" sz="2200" dirty="0">
                          <a:latin typeface="Arial"/>
                          <a:ea typeface="Arial"/>
                          <a:cs typeface="Arial"/>
                          <a:sym typeface="Arial"/>
                        </a:rPr>
                        <a:t> и т. д.) </a:t>
                      </a:r>
                      <a:endParaRPr dirty="0"/>
                    </a:p>
                  </a:txBody>
                  <a:tcPr marL="121925" marR="121925" marT="60950" marB="60950"/>
                </a:tc>
                <a:extLst>
                  <a:ext uri="{0D108BD9-81ED-4DB2-BD59-A6C34878D82A}">
                    <a16:rowId xmlns:a16="http://schemas.microsoft.com/office/drawing/2014/main" val="10002"/>
                  </a:ext>
                </a:extLst>
              </a:tr>
            </a:tbl>
          </a:graphicData>
        </a:graphic>
      </p:graphicFrame>
      <p:pic>
        <p:nvPicPr>
          <p:cNvPr id="1222" name="Google Shape;1222;p97" descr="A picture containing text&#10;&#10;Description automatically generated"/>
          <p:cNvPicPr preferRelativeResize="0"/>
          <p:nvPr/>
        </p:nvPicPr>
        <p:blipFill rotWithShape="1">
          <a:blip r:embed="rId3">
            <a:alphaModFix/>
          </a:blip>
          <a:srcRect/>
          <a:stretch/>
        </p:blipFill>
        <p:spPr>
          <a:xfrm>
            <a:off x="9329939" y="1954602"/>
            <a:ext cx="2767520" cy="1928666"/>
          </a:xfrm>
          <a:prstGeom prst="rect">
            <a:avLst/>
          </a:prstGeom>
          <a:noFill/>
          <a:ln>
            <a:noFill/>
          </a:ln>
        </p:spPr>
      </p:pic>
      <p:sp>
        <p:nvSpPr>
          <p:cNvPr id="1223" name="Google Shape;1223;p97"/>
          <p:cNvSpPr txBox="1"/>
          <p:nvPr/>
        </p:nvSpPr>
        <p:spPr>
          <a:xfrm>
            <a:off x="10428514" y="403123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1224" name="Google Shape;1224;p97" descr="Man with kid with solid fill"/>
          <p:cNvPicPr preferRelativeResize="0"/>
          <p:nvPr/>
        </p:nvPicPr>
        <p:blipFill rotWithShape="1">
          <a:blip r:embed="rId4">
            <a:alphaModFix/>
          </a:blip>
          <a:srcRect/>
          <a:stretch/>
        </p:blipFill>
        <p:spPr>
          <a:xfrm>
            <a:off x="9150940" y="-6421"/>
            <a:ext cx="1177158" cy="1150882"/>
          </a:xfrm>
          <a:prstGeom prst="rect">
            <a:avLst/>
          </a:prstGeom>
          <a:noFill/>
          <a:ln>
            <a:noFill/>
          </a:ln>
        </p:spPr>
      </p:pic>
      <p:pic>
        <p:nvPicPr>
          <p:cNvPr id="1225" name="Google Shape;1225;p97"/>
          <p:cNvPicPr preferRelativeResize="0"/>
          <p:nvPr/>
        </p:nvPicPr>
        <p:blipFill rotWithShape="1">
          <a:blip r:embed="rId5">
            <a:alphaModFix/>
          </a:blip>
          <a:srcRect/>
          <a:stretch/>
        </p:blipFill>
        <p:spPr>
          <a:xfrm>
            <a:off x="10266741" y="58280"/>
            <a:ext cx="1925259" cy="102148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a:solidFill>
                  <a:srgbClr val="1F3864"/>
                </a:solidFill>
                <a:latin typeface="Arial"/>
                <a:ea typeface="Arial"/>
                <a:cs typeface="Arial"/>
                <a:sym typeface="Arial"/>
              </a:rPr>
              <a:t>Особые аспекты: детская травма</a:t>
            </a:r>
            <a:endParaRPr/>
          </a:p>
        </p:txBody>
      </p:sp>
      <p:sp>
        <p:nvSpPr>
          <p:cNvPr id="1232" name="Google Shape;1232;p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233" name="Google Shape;1233;p98"/>
          <p:cNvSpPr txBox="1"/>
          <p:nvPr/>
        </p:nvSpPr>
        <p:spPr>
          <a:xfrm>
            <a:off x="957686" y="1687517"/>
            <a:ext cx="11010901" cy="48271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dirty="0">
                <a:solidFill>
                  <a:schemeClr val="dk1"/>
                </a:solidFill>
                <a:latin typeface="Arial"/>
                <a:ea typeface="Arial"/>
                <a:cs typeface="Arial"/>
                <a:sym typeface="Arial"/>
              </a:rPr>
              <a:t>Черепно-мозговая травма:</a:t>
            </a:r>
            <a:endParaRPr dirty="0"/>
          </a:p>
          <a:p>
            <a:pPr marL="800100" marR="0" lvl="1"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Распространенная причина смерти детей от травм</a:t>
            </a:r>
            <a:endParaRPr dirty="0"/>
          </a:p>
          <a:p>
            <a:pPr marL="800100" marR="0" lvl="1"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Если у ребенка имеются признаки ЧМТ - планируйте его срочную ПЕРЕДАЧУ / ПЕРЕВОД.</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ru-RU" sz="2400" dirty="0">
                <a:solidFill>
                  <a:schemeClr val="dk1"/>
                </a:solidFill>
                <a:latin typeface="Arial"/>
                <a:ea typeface="Arial"/>
                <a:cs typeface="Arial"/>
                <a:sym typeface="Arial"/>
              </a:rPr>
              <a:t>Травма грудной клетки:</a:t>
            </a:r>
            <a:endParaRPr dirty="0"/>
          </a:p>
          <a:p>
            <a:pPr marL="800100" marR="0" lvl="1"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Для более серьезных внутренних повреждений детям требуется приложение меньшей силы.</a:t>
            </a:r>
            <a:endParaRPr dirty="0"/>
          </a:p>
          <a:p>
            <a:pPr marL="800100" marR="0" lvl="1"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Ребра более гибкие, чем у взрослых, поэтому возможны  </a:t>
            </a:r>
            <a:r>
              <a:rPr lang="ru-RU" sz="2400" b="0" i="0" u="none" strike="noStrike" cap="none" dirty="0">
                <a:solidFill>
                  <a:schemeClr val="accent2"/>
                </a:solidFill>
                <a:latin typeface="Arial"/>
                <a:ea typeface="Arial"/>
                <a:cs typeface="Arial"/>
                <a:sym typeface="Arial"/>
              </a:rPr>
              <a:t>сопутствующие травмы без переломов</a:t>
            </a:r>
            <a:r>
              <a:rPr lang="ru-RU" sz="2400" b="0" i="0" u="none" strike="noStrike" cap="none" dirty="0">
                <a:solidFill>
                  <a:schemeClr val="dk1"/>
                </a:solidFill>
                <a:latin typeface="Arial"/>
                <a:ea typeface="Arial"/>
                <a:cs typeface="Arial"/>
                <a:sym typeface="Arial"/>
              </a:rPr>
              <a:t>.</a:t>
            </a:r>
            <a:endParaRPr sz="2400" dirty="0">
              <a:solidFill>
                <a:schemeClr val="dk1"/>
              </a:solidFill>
              <a:latin typeface="Arial"/>
              <a:ea typeface="Arial"/>
              <a:cs typeface="Arial"/>
              <a:sym typeface="Arial"/>
            </a:endParaRPr>
          </a:p>
        </p:txBody>
      </p:sp>
      <p:pic>
        <p:nvPicPr>
          <p:cNvPr id="1234" name="Google Shape;1234;p98"/>
          <p:cNvPicPr preferRelativeResize="0"/>
          <p:nvPr/>
        </p:nvPicPr>
        <p:blipFill rotWithShape="1">
          <a:blip r:embed="rId3">
            <a:alphaModFix/>
          </a:blip>
          <a:srcRect/>
          <a:stretch/>
        </p:blipFill>
        <p:spPr>
          <a:xfrm>
            <a:off x="9094076" y="4326393"/>
            <a:ext cx="3097924" cy="2176514"/>
          </a:xfrm>
          <a:prstGeom prst="rect">
            <a:avLst/>
          </a:prstGeom>
          <a:noFill/>
          <a:ln>
            <a:noFill/>
          </a:ln>
        </p:spPr>
      </p:pic>
      <p:sp>
        <p:nvSpPr>
          <p:cNvPr id="1235" name="Google Shape;1235;p98"/>
          <p:cNvSpPr txBox="1"/>
          <p:nvPr/>
        </p:nvSpPr>
        <p:spPr>
          <a:xfrm>
            <a:off x="9286624" y="637210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1236" name="Google Shape;1236;p98" descr="Man with kid with solid fill"/>
          <p:cNvPicPr preferRelativeResize="0"/>
          <p:nvPr/>
        </p:nvPicPr>
        <p:blipFill rotWithShape="1">
          <a:blip r:embed="rId4">
            <a:alphaModFix/>
          </a:blip>
          <a:srcRect/>
          <a:stretch/>
        </p:blipFill>
        <p:spPr>
          <a:xfrm>
            <a:off x="11014842" y="94586"/>
            <a:ext cx="1177158" cy="1150882"/>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99"/>
          <p:cNvSpPr txBox="1">
            <a:spLocks noGrp="1"/>
          </p:cNvSpPr>
          <p:nvPr>
            <p:ph type="title"/>
          </p:nvPr>
        </p:nvSpPr>
        <p:spPr>
          <a:xfrm>
            <a:off x="388031" y="2180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dirty="0">
                <a:solidFill>
                  <a:srgbClr val="1F3864"/>
                </a:solidFill>
                <a:latin typeface="Arial"/>
                <a:ea typeface="Arial"/>
                <a:cs typeface="Arial"/>
                <a:sym typeface="Arial"/>
              </a:rPr>
              <a:t>Особые аспекты: детская травма</a:t>
            </a:r>
            <a:endParaRPr dirty="0"/>
          </a:p>
        </p:txBody>
      </p:sp>
      <p:sp>
        <p:nvSpPr>
          <p:cNvPr id="1243" name="Google Shape;1243;p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244" name="Google Shape;1244;p99"/>
          <p:cNvSpPr txBox="1"/>
          <p:nvPr/>
        </p:nvSpPr>
        <p:spPr>
          <a:xfrm>
            <a:off x="858031" y="1226729"/>
            <a:ext cx="10045600" cy="48271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dirty="0">
                <a:solidFill>
                  <a:schemeClr val="dk1"/>
                </a:solidFill>
                <a:latin typeface="Arial"/>
                <a:ea typeface="Arial"/>
                <a:cs typeface="Arial"/>
                <a:sym typeface="Arial"/>
              </a:rPr>
              <a:t>Травма брюшной полости:</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Живот у ребенка относительно большой и часто травмируется.</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Часто встречаются </a:t>
            </a:r>
            <a:r>
              <a:rPr lang="ru-RU" sz="2400" b="0" i="0" u="none" strike="noStrike" cap="none" dirty="0">
                <a:solidFill>
                  <a:schemeClr val="accent2"/>
                </a:solidFill>
                <a:latin typeface="Arial"/>
                <a:ea typeface="Arial"/>
                <a:cs typeface="Arial"/>
                <a:sym typeface="Arial"/>
              </a:rPr>
              <a:t>повреждения селезенки</a:t>
            </a:r>
            <a:r>
              <a:rPr lang="ru-RU" sz="2400" b="0" i="0" u="none" strike="noStrike" cap="none" dirty="0">
                <a:solidFill>
                  <a:schemeClr val="dk1"/>
                </a:solidFill>
                <a:latin typeface="Arial"/>
                <a:ea typeface="Arial"/>
                <a:cs typeface="Arial"/>
                <a:sym typeface="Arial"/>
              </a:rPr>
              <a:t> при закрытой травме и </a:t>
            </a:r>
            <a:r>
              <a:rPr lang="ru-RU" sz="2400" b="0" i="0" u="none" strike="noStrike" cap="none" dirty="0">
                <a:solidFill>
                  <a:schemeClr val="accent2"/>
                </a:solidFill>
                <a:latin typeface="Arial"/>
                <a:ea typeface="Arial"/>
                <a:cs typeface="Arial"/>
                <a:sym typeface="Arial"/>
              </a:rPr>
              <a:t>повреждения печени</a:t>
            </a:r>
            <a:r>
              <a:rPr lang="ru-RU" sz="2400" b="0" i="0" u="none" strike="noStrike" cap="none" dirty="0">
                <a:solidFill>
                  <a:schemeClr val="dk1"/>
                </a:solidFill>
                <a:latin typeface="Arial"/>
                <a:ea typeface="Arial"/>
                <a:cs typeface="Arial"/>
                <a:sym typeface="Arial"/>
              </a:rPr>
              <a:t> при проникающей травме.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Травмы брюшной полости следует предполагать при любой детской травме. </a:t>
            </a:r>
            <a:endParaRPr dirty="0"/>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ru-RU" sz="2400" dirty="0">
                <a:solidFill>
                  <a:schemeClr val="dk1"/>
                </a:solidFill>
                <a:latin typeface="Arial"/>
                <a:ea typeface="Arial"/>
                <a:cs typeface="Arial"/>
                <a:sym typeface="Arial"/>
              </a:rPr>
              <a:t>Ожоги:</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Требуется тщательное наблюдение при проведении инфузионной реанимации за вероятностью развитии отека дыхательных путей.</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Постоянное</a:t>
            </a:r>
            <a:r>
              <a:rPr lang="ru-RU" sz="2400" b="1" i="0" u="none" strike="noStrike" cap="none" dirty="0">
                <a:solidFill>
                  <a:srgbClr val="FF0000"/>
                </a:solidFill>
                <a:latin typeface="Arial"/>
                <a:ea typeface="Arial"/>
                <a:cs typeface="Arial"/>
                <a:sym typeface="Arial"/>
              </a:rPr>
              <a:t> </a:t>
            </a:r>
            <a:r>
              <a:rPr lang="ru-RU" sz="2400" b="0" i="0" u="none" strike="noStrike" cap="none" dirty="0">
                <a:solidFill>
                  <a:schemeClr val="accent2"/>
                </a:solidFill>
                <a:latin typeface="Arial"/>
                <a:ea typeface="Arial"/>
                <a:cs typeface="Arial"/>
                <a:sym typeface="Arial"/>
              </a:rPr>
              <a:t>обезболивание</a:t>
            </a:r>
            <a:r>
              <a:rPr lang="ru-RU" sz="2400" b="0" i="0" u="none" strike="noStrike" cap="none" dirty="0">
                <a:solidFill>
                  <a:schemeClr val="dk1"/>
                </a:solidFill>
                <a:latin typeface="Arial"/>
                <a:ea typeface="Arial"/>
                <a:cs typeface="Arial"/>
                <a:sym typeface="Arial"/>
              </a:rPr>
              <a:t> при перевязке.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Запланируйте срочную ПЕРЕДАЧУ / ПЕРЕВОД пациента в специализированное отделение. </a:t>
            </a:r>
            <a:endParaRPr dirty="0"/>
          </a:p>
          <a:p>
            <a:pPr marL="228600" marR="0" lvl="0" indent="-76200" algn="l" rtl="0">
              <a:lnSpc>
                <a:spcPct val="90000"/>
              </a:lnSpc>
              <a:spcBef>
                <a:spcPts val="10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p:txBody>
      </p:sp>
      <p:pic>
        <p:nvPicPr>
          <p:cNvPr id="1245" name="Google Shape;1245;p99" descr="A picture containing silhouette, vector graphics&#10;&#10;Description automatically generated"/>
          <p:cNvPicPr preferRelativeResize="0"/>
          <p:nvPr/>
        </p:nvPicPr>
        <p:blipFill rotWithShape="1">
          <a:blip r:embed="rId3">
            <a:alphaModFix/>
          </a:blip>
          <a:srcRect l="23428" r="33072"/>
          <a:stretch/>
        </p:blipFill>
        <p:spPr>
          <a:xfrm>
            <a:off x="10176733" y="1648243"/>
            <a:ext cx="1383699" cy="2222246"/>
          </a:xfrm>
          <a:prstGeom prst="rect">
            <a:avLst/>
          </a:prstGeom>
          <a:noFill/>
          <a:ln>
            <a:noFill/>
          </a:ln>
        </p:spPr>
      </p:pic>
      <p:sp>
        <p:nvSpPr>
          <p:cNvPr id="1246" name="Google Shape;1246;p99"/>
          <p:cNvSpPr txBox="1"/>
          <p:nvPr/>
        </p:nvSpPr>
        <p:spPr>
          <a:xfrm>
            <a:off x="10097608" y="373968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1247" name="Google Shape;1247;p99" descr="Man with kid with solid fill"/>
          <p:cNvPicPr preferRelativeResize="0"/>
          <p:nvPr/>
        </p:nvPicPr>
        <p:blipFill rotWithShape="1">
          <a:blip r:embed="rId4">
            <a:alphaModFix/>
          </a:blip>
          <a:srcRect/>
          <a:stretch/>
        </p:blipFill>
        <p:spPr>
          <a:xfrm>
            <a:off x="10903631" y="141962"/>
            <a:ext cx="1177158" cy="115088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19393</Words>
  <Application>Microsoft Office PowerPoint</Application>
  <PresentationFormat>Широкий екран</PresentationFormat>
  <Paragraphs>1676</Paragraphs>
  <Slides>110</Slides>
  <Notes>110</Notes>
  <HiddenSlides>1</HiddenSlides>
  <MMClips>0</MMClips>
  <ScaleCrop>false</ScaleCrop>
  <HeadingPairs>
    <vt:vector size="6" baseType="variant">
      <vt:variant>
        <vt:lpstr>Використані шрифти</vt:lpstr>
      </vt:variant>
      <vt:variant>
        <vt:i4>7</vt:i4>
      </vt:variant>
      <vt:variant>
        <vt:lpstr>Тема</vt:lpstr>
      </vt:variant>
      <vt:variant>
        <vt:i4>2</vt:i4>
      </vt:variant>
      <vt:variant>
        <vt:lpstr>Заголовки слайдів</vt:lpstr>
      </vt:variant>
      <vt:variant>
        <vt:i4>110</vt:i4>
      </vt:variant>
    </vt:vector>
  </HeadingPairs>
  <TitlesOfParts>
    <vt:vector size="119" baseType="lpstr">
      <vt:lpstr>Lato</vt:lpstr>
      <vt:lpstr>Arial</vt:lpstr>
      <vt:lpstr>Tahoma</vt:lpstr>
      <vt:lpstr>Calibri</vt:lpstr>
      <vt:lpstr>Times</vt:lpstr>
      <vt:lpstr>Economica</vt:lpstr>
      <vt:lpstr>Wingdings</vt:lpstr>
      <vt:lpstr>Office Theme</vt:lpstr>
      <vt:lpstr>Office Theme</vt:lpstr>
      <vt:lpstr>Травма</vt:lpstr>
      <vt:lpstr>Цели</vt:lpstr>
      <vt:lpstr>Необходимые навыки</vt:lpstr>
      <vt:lpstr>Цели</vt:lpstr>
      <vt:lpstr>Подход к травме</vt:lpstr>
      <vt:lpstr>Подход ABCDE </vt:lpstr>
      <vt:lpstr>Травма </vt:lpstr>
      <vt:lpstr>Введение: первичное обследование при травме</vt:lpstr>
      <vt:lpstr>Оценка проходимости дыхательных путей</vt:lpstr>
      <vt:lpstr>Обеспечение проходимости дыхательных путей с иммобилизацией шейного отдела позвоночника </vt:lpstr>
      <vt:lpstr>Оценка дыхания</vt:lpstr>
      <vt:lpstr>Помощь при нарушении дыхания</vt:lpstr>
      <vt:lpstr>Оценка кровообращения</vt:lpstr>
      <vt:lpstr>Помощь при нарушении кровообращения</vt:lpstr>
      <vt:lpstr>Оценка функций ЦНС</vt:lpstr>
      <vt:lpstr>Помощь при нарушении функций ЦНС</vt:lpstr>
      <vt:lpstr>Полный осмотр и оценка воздействия окружающей среды</vt:lpstr>
      <vt:lpstr>Помощь при полном осмотре / воздействии окружающей среды</vt:lpstr>
      <vt:lpstr>Вопрос из рабочей тетради № 1</vt:lpstr>
      <vt:lpstr>Травма </vt:lpstr>
      <vt:lpstr>Критические состояния, связанные с проходимостью ДЫХАТЕЛЬНЫХ ПУТЕЙ: обструкция дыхательных путей</vt:lpstr>
      <vt:lpstr>Критические состояния, связанные с проходимостью ДЫХАТЕЛЬНЫХ ПУТЕЙ: Обструкция дыхательных путей</vt:lpstr>
      <vt:lpstr>Критические состояния, связанные с ДЫХАНИЕМ: напряженный пневмоторакс </vt:lpstr>
      <vt:lpstr>Критические состояния, связанные с ДЫХАНИЕМ: проникающая «сосущая» рана грудной стенки</vt:lpstr>
      <vt:lpstr>Критические состояния, связанные с ДЫХАНИЕМ: флотация грудной клетки</vt:lpstr>
      <vt:lpstr>Критические состояния, связанные с ДЫХАНИЕМ: флотация грудной клетки</vt:lpstr>
      <vt:lpstr>Критические состояния, связанные с ДЫХАНИЕМ: гемоторакс </vt:lpstr>
      <vt:lpstr>Критические состояния, связанные с КРОВООБРАЩЕНИЕМ: гиповолемический шок</vt:lpstr>
      <vt:lpstr>Критические состояния, связанные с КРОВООБРАЩЕНИЕМ: тампонада сердца</vt:lpstr>
      <vt:lpstr>Критические состояния, связанные с ИЗМЕНЕНИЕМ ПСИХИЧЕСКОГО СТАТУСА:  тяжелая черепно-мозговая травма </vt:lpstr>
      <vt:lpstr>Тяжелая черепно-мозговая травма </vt:lpstr>
      <vt:lpstr>Первичное обследование при травме  </vt:lpstr>
      <vt:lpstr>Вопрос из рабочей тетради № 2</vt:lpstr>
      <vt:lpstr>Травма </vt:lpstr>
      <vt:lpstr>S: Признаки и симптомы</vt:lpstr>
      <vt:lpstr>S: Признаки и симптомы</vt:lpstr>
      <vt:lpstr>S: Признаки и симптомы</vt:lpstr>
      <vt:lpstr>S: Признаки и симптомы</vt:lpstr>
      <vt:lpstr>S: Признаки и симптомы</vt:lpstr>
      <vt:lpstr>A: Аллергические реакции</vt:lpstr>
      <vt:lpstr>M: Медикаменты</vt:lpstr>
      <vt:lpstr>P: Анамнез жизни</vt:lpstr>
      <vt:lpstr>P: Анамнез жизни</vt:lpstr>
      <vt:lpstr>P: Анамнез жизни</vt:lpstr>
      <vt:lpstr>L: Последний прием пищи / питья</vt:lpstr>
      <vt:lpstr>E: События, ставшие причиной травмы / болезни </vt:lpstr>
      <vt:lpstr>E: События, ставшие причиной травмы / болезни – падение </vt:lpstr>
      <vt:lpstr>E: События, ставшие причиной травмы / болезни – ДТП</vt:lpstr>
      <vt:lpstr>E: События, ставшие причиной травмы / болезни – ДТП </vt:lpstr>
      <vt:lpstr>E: События, ставшие причиной травмы / болезни – нападение </vt:lpstr>
      <vt:lpstr>E: События, ставшие причиной травмы / болезни – ожог </vt:lpstr>
      <vt:lpstr>E: События, ставшие причиной травмы / болезни – сдавливание или взрыв </vt:lpstr>
      <vt:lpstr>Вопрос из рабочей тетради № 3</vt:lpstr>
      <vt:lpstr>Травма </vt:lpstr>
      <vt:lpstr>Вторичное обследование при травме</vt:lpstr>
      <vt:lpstr>Вторичное обследование:  голова, глаза, уши, нос, горло</vt:lpstr>
      <vt:lpstr>Вторичное обследование:  голова, глаза, уши, нос, горло </vt:lpstr>
      <vt:lpstr>Вторичное обследование: шея</vt:lpstr>
      <vt:lpstr>Вторичное обследование: грудная клетка</vt:lpstr>
      <vt:lpstr>Вторичное обследование: брюшная полость</vt:lpstr>
      <vt:lpstr>Вторичное обследование: конечности</vt:lpstr>
      <vt:lpstr>Вторичное обследование: позвоночник</vt:lpstr>
      <vt:lpstr>Вторичное обследование: кожные покровы</vt:lpstr>
      <vt:lpstr>Вторичное обследование: неврологический статус  </vt:lpstr>
      <vt:lpstr>Вопрос из рабочей тетради № 4</vt:lpstr>
      <vt:lpstr>Травма </vt:lpstr>
      <vt:lpstr>Черепно-мозговая травма</vt:lpstr>
      <vt:lpstr>Переломы костей лицевого отдела</vt:lpstr>
      <vt:lpstr>Проникающая травма глаза</vt:lpstr>
      <vt:lpstr>Проникающее ранение шеи</vt:lpstr>
      <vt:lpstr>Травма грудной клетки</vt:lpstr>
      <vt:lpstr>Травма брюшной полости</vt:lpstr>
      <vt:lpstr>Травма спинного мозга</vt:lpstr>
      <vt:lpstr>Травма спинного мозга</vt:lpstr>
      <vt:lpstr>Внутреннее кровотечение (не обнаружено при первичном обследовании)</vt:lpstr>
      <vt:lpstr>Перелом костей таза</vt:lpstr>
      <vt:lpstr>Перелом конечностей и недостаточная перфузия</vt:lpstr>
      <vt:lpstr>Открытый перелом</vt:lpstr>
      <vt:lpstr>Открытая рана</vt:lpstr>
      <vt:lpstr>Травма в результате сдавливания</vt:lpstr>
      <vt:lpstr>Взрывная травма</vt:lpstr>
      <vt:lpstr>Взрывная травма </vt:lpstr>
      <vt:lpstr>Ожоговая травма</vt:lpstr>
      <vt:lpstr>Оценка площади поверхности ожога</vt:lpstr>
      <vt:lpstr>Вопрос из рабочей тетради № 5</vt:lpstr>
      <vt:lpstr>Травма </vt:lpstr>
      <vt:lpstr>Особые категории пациентов: травма при беременности</vt:lpstr>
      <vt:lpstr>Особые аспекты: травма при беременности</vt:lpstr>
      <vt:lpstr>Особые аспекты: травма при беременности</vt:lpstr>
      <vt:lpstr>Особые аспекты: травма при беременности</vt:lpstr>
      <vt:lpstr>Вопрос из рабочей тетради № 6</vt:lpstr>
      <vt:lpstr>Особые категории пациентов: детская травма</vt:lpstr>
      <vt:lpstr>Особенности ДЫХАТЕЛЬНЫХ ПУТЕЙ у детей</vt:lpstr>
      <vt:lpstr>Особенности ДЫХАНИЯ у детей</vt:lpstr>
      <vt:lpstr>Особенности КРОВООБРАЩЕНИЯ у детей</vt:lpstr>
      <vt:lpstr>Особенности ФУНКЦИИ ЦНС у детей</vt:lpstr>
      <vt:lpstr>Особенности ВОЗДЕЙСТВИЯ ОКРУЖАЮЩЕЙ СРЕДЫ на детей</vt:lpstr>
      <vt:lpstr>Особые аспекты: детская травма</vt:lpstr>
      <vt:lpstr>Особые аспекты: детская травма</vt:lpstr>
      <vt:lpstr>Вопрос из рабочей тетради № 7</vt:lpstr>
      <vt:lpstr>Аспекты передачи пациента</vt:lpstr>
      <vt:lpstr>Аспекты передачи пациента</vt:lpstr>
      <vt:lpstr>Вопросы</vt:lpstr>
      <vt:lpstr>Быстрые карточки</vt:lpstr>
      <vt:lpstr>Презентація PowerPoint</vt:lpstr>
      <vt:lpstr>Презентація PowerPoint</vt:lpstr>
      <vt:lpstr>Презентація PowerPoint</vt:lpstr>
      <vt:lpstr>Презентація PowerPoint</vt:lpstr>
      <vt:lpstr>Презентація PowerPoint</vt:lpstr>
      <vt:lpstr>Краткий обзор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TALISHINSKAYA, Fidan</dc:creator>
  <cp:lastModifiedBy>Oles Yehorov</cp:lastModifiedBy>
  <cp:revision>6</cp:revision>
  <dcterms:created xsi:type="dcterms:W3CDTF">2023-04-28T16:41:55Z</dcterms:created>
  <dcterms:modified xsi:type="dcterms:W3CDTF">2024-07-13T19:02:48Z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ies>
</file>