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</p:sldMasterIdLst>
  <p:notesMasterIdLst>
    <p:notesMasterId r:id="rId57"/>
  </p:notesMasterIdLst>
  <p:sldIdLst>
    <p:sldId id="528" r:id="rId6"/>
    <p:sldId id="529" r:id="rId7"/>
    <p:sldId id="530" r:id="rId8"/>
    <p:sldId id="531" r:id="rId9"/>
    <p:sldId id="260" r:id="rId10"/>
    <p:sldId id="261" r:id="rId11"/>
    <p:sldId id="510" r:id="rId12"/>
    <p:sldId id="268" r:id="rId13"/>
    <p:sldId id="271" r:id="rId14"/>
    <p:sldId id="277" r:id="rId15"/>
    <p:sldId id="511" r:id="rId16"/>
    <p:sldId id="533" r:id="rId17"/>
    <p:sldId id="534" r:id="rId18"/>
    <p:sldId id="278" r:id="rId19"/>
    <p:sldId id="280" r:id="rId20"/>
    <p:sldId id="281" r:id="rId21"/>
    <p:sldId id="495" r:id="rId22"/>
    <p:sldId id="256" r:id="rId23"/>
    <p:sldId id="535" r:id="rId24"/>
    <p:sldId id="257" r:id="rId25"/>
    <p:sldId id="262" r:id="rId26"/>
    <p:sldId id="263" r:id="rId27"/>
    <p:sldId id="269" r:id="rId28"/>
    <p:sldId id="536" r:id="rId29"/>
    <p:sldId id="537" r:id="rId30"/>
    <p:sldId id="538" r:id="rId31"/>
    <p:sldId id="265" r:id="rId32"/>
    <p:sldId id="264" r:id="rId33"/>
    <p:sldId id="539" r:id="rId34"/>
    <p:sldId id="540" r:id="rId35"/>
    <p:sldId id="542" r:id="rId36"/>
    <p:sldId id="284" r:id="rId37"/>
    <p:sldId id="543" r:id="rId38"/>
    <p:sldId id="545" r:id="rId39"/>
    <p:sldId id="546" r:id="rId40"/>
    <p:sldId id="285" r:id="rId41"/>
    <p:sldId id="286" r:id="rId42"/>
    <p:sldId id="287" r:id="rId43"/>
    <p:sldId id="290" r:id="rId44"/>
    <p:sldId id="547" r:id="rId45"/>
    <p:sldId id="291" r:id="rId46"/>
    <p:sldId id="548" r:id="rId47"/>
    <p:sldId id="292" r:id="rId48"/>
    <p:sldId id="549" r:id="rId49"/>
    <p:sldId id="505" r:id="rId50"/>
    <p:sldId id="550" r:id="rId51"/>
    <p:sldId id="336" r:id="rId52"/>
    <p:sldId id="307" r:id="rId53"/>
    <p:sldId id="477" r:id="rId54"/>
    <p:sldId id="326" r:id="rId55"/>
    <p:sldId id="31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EE6C40-575B-5D32-4491-6ABBCC720D7B}" name="CSY" initials="CSY" userId="CSY" providerId="None"/>
  <p188:author id="{CF503AA3-738E-6E32-1334-9537B0BE3BEB}" name="Elhadari, Ghada" initials="" userId="S::ghada.elhadari@yale.edu::2beecd05-8f17-4237-9b05-0b6d30711d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AEF"/>
    <a:srgbClr val="4A001F"/>
    <a:srgbClr val="163E64"/>
    <a:srgbClr val="DAE3F3"/>
    <a:srgbClr val="FFF2CC"/>
    <a:srgbClr val="E2F0D9"/>
    <a:srgbClr val="FFCFE4"/>
    <a:srgbClr val="BCCEBB"/>
    <a:srgbClr val="CAD9C6"/>
    <a:srgbClr val="C2C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14A33-F289-4773-A53C-2C85904C20C4}" v="7" dt="2025-09-22T02:51:31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/>
    <p:restoredTop sz="67847"/>
  </p:normalViewPr>
  <p:slideViewPr>
    <p:cSldViewPr snapToGrid="0">
      <p:cViewPr varScale="1">
        <p:scale>
          <a:sx n="73" d="100"/>
          <a:sy n="73" d="100"/>
        </p:scale>
        <p:origin x="19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ez Nunez, Dr. Ricardo (WDC)" userId="S::pereznric_paho.org#ext#@worldhealthorg.onmicrosoft.com::c068b6bc-323a-4466-be55-389b30178760" providerId="AD" clId="Web-{6639C843-0537-C805-A038-5F5996591874}"/>
    <pc:docChg chg="modSld">
      <pc:chgData name="Perez Nunez, Dr. Ricardo (WDC)" userId="S::pereznric_paho.org#ext#@worldhealthorg.onmicrosoft.com::c068b6bc-323a-4466-be55-389b30178760" providerId="AD" clId="Web-{6639C843-0537-C805-A038-5F5996591874}" dt="2025-07-09T14:36:04.438" v="39" actId="20577"/>
      <pc:docMkLst>
        <pc:docMk/>
      </pc:docMkLst>
      <pc:sldChg chg="modSp">
        <pc:chgData name="Perez Nunez, Dr. Ricardo (WDC)" userId="S::pereznric_paho.org#ext#@worldhealthorg.onmicrosoft.com::c068b6bc-323a-4466-be55-389b30178760" providerId="AD" clId="Web-{6639C843-0537-C805-A038-5F5996591874}" dt="2025-07-09T14:24:11.947" v="6" actId="20577"/>
        <pc:sldMkLst>
          <pc:docMk/>
          <pc:sldMk cId="0" sldId="261"/>
        </pc:sldMkLst>
      </pc:sldChg>
      <pc:sldChg chg="modSp">
        <pc:chgData name="Perez Nunez, Dr. Ricardo (WDC)" userId="S::pereznric_paho.org#ext#@worldhealthorg.onmicrosoft.com::c068b6bc-323a-4466-be55-389b30178760" providerId="AD" clId="Web-{6639C843-0537-C805-A038-5F5996591874}" dt="2025-07-09T14:31:21.820" v="12" actId="1076"/>
        <pc:sldMkLst>
          <pc:docMk/>
          <pc:sldMk cId="807061748" sldId="285"/>
        </pc:sldMkLst>
      </pc:sldChg>
      <pc:sldChg chg="modSp">
        <pc:chgData name="Perez Nunez, Dr. Ricardo (WDC)" userId="S::pereznric_paho.org#ext#@worldhealthorg.onmicrosoft.com::c068b6bc-323a-4466-be55-389b30178760" providerId="AD" clId="Web-{6639C843-0537-C805-A038-5F5996591874}" dt="2025-07-09T14:31:40.070" v="13"/>
        <pc:sldMkLst>
          <pc:docMk/>
          <pc:sldMk cId="2824936051" sldId="286"/>
        </pc:sldMkLst>
      </pc:sldChg>
      <pc:sldChg chg="modSp">
        <pc:chgData name="Perez Nunez, Dr. Ricardo (WDC)" userId="S::pereznric_paho.org#ext#@worldhealthorg.onmicrosoft.com::c068b6bc-323a-4466-be55-389b30178760" providerId="AD" clId="Web-{6639C843-0537-C805-A038-5F5996591874}" dt="2025-07-09T14:34:02.997" v="25" actId="20577"/>
        <pc:sldMkLst>
          <pc:docMk/>
          <pc:sldMk cId="1696991354" sldId="291"/>
        </pc:sldMkLst>
      </pc:sldChg>
      <pc:sldChg chg="modSp">
        <pc:chgData name="Perez Nunez, Dr. Ricardo (WDC)" userId="S::pereznric_paho.org#ext#@worldhealthorg.onmicrosoft.com::c068b6bc-323a-4466-be55-389b30178760" providerId="AD" clId="Web-{6639C843-0537-C805-A038-5F5996591874}" dt="2025-07-09T14:36:04.438" v="39" actId="20577"/>
        <pc:sldMkLst>
          <pc:docMk/>
          <pc:sldMk cId="3262436776" sldId="477"/>
        </pc:sldMkLst>
      </pc:sldChg>
      <pc:sldChg chg="modSp">
        <pc:chgData name="Perez Nunez, Dr. Ricardo (WDC)" userId="S::pereznric_paho.org#ext#@worldhealthorg.onmicrosoft.com::c068b6bc-323a-4466-be55-389b30178760" providerId="AD" clId="Web-{6639C843-0537-C805-A038-5F5996591874}" dt="2025-07-09T14:25:43.200" v="7" actId="20577"/>
        <pc:sldMkLst>
          <pc:docMk/>
          <pc:sldMk cId="1936367314" sldId="495"/>
        </pc:sldMkLst>
      </pc:sldChg>
      <pc:sldChg chg="modSp">
        <pc:chgData name="Perez Nunez, Dr. Ricardo (WDC)" userId="S::pereznric_paho.org#ext#@worldhealthorg.onmicrosoft.com::c068b6bc-323a-4466-be55-389b30178760" providerId="AD" clId="Web-{6639C843-0537-C805-A038-5F5996591874}" dt="2025-07-09T14:23:18.602" v="4" actId="20577"/>
        <pc:sldMkLst>
          <pc:docMk/>
          <pc:sldMk cId="0" sldId="529"/>
        </pc:sldMkLst>
      </pc:sldChg>
    </pc:docChg>
  </pc:docChgLst>
  <pc:docChgLst>
    <pc:chgData name="Mayte Cruz" userId="28772f23cc94d818" providerId="LiveId" clId="{628CB582-C935-994C-A86D-6D69FDE5E9C2}"/>
    <pc:docChg chg="modSld">
      <pc:chgData name="Mayte Cruz" userId="28772f23cc94d818" providerId="LiveId" clId="{628CB582-C935-994C-A86D-6D69FDE5E9C2}" dt="2025-06-13T22:42:00.878" v="64" actId="20577"/>
      <pc:docMkLst>
        <pc:docMk/>
      </pc:docMkLst>
      <pc:sldChg chg="modSp mod">
        <pc:chgData name="Mayte Cruz" userId="28772f23cc94d818" providerId="LiveId" clId="{628CB582-C935-994C-A86D-6D69FDE5E9C2}" dt="2025-06-13T22:41:47.042" v="56" actId="20577"/>
        <pc:sldMkLst>
          <pc:docMk/>
          <pc:sldMk cId="2146435481" sldId="290"/>
        </pc:sldMkLst>
      </pc:sldChg>
      <pc:sldChg chg="modSp mod">
        <pc:chgData name="Mayte Cruz" userId="28772f23cc94d818" providerId="LiveId" clId="{628CB582-C935-994C-A86D-6D69FDE5E9C2}" dt="2025-06-13T22:38:50.183" v="2" actId="20577"/>
        <pc:sldMkLst>
          <pc:docMk/>
          <pc:sldMk cId="0" sldId="528"/>
        </pc:sldMkLst>
      </pc:sldChg>
      <pc:sldChg chg="modSp mod">
        <pc:chgData name="Mayte Cruz" userId="28772f23cc94d818" providerId="LiveId" clId="{628CB582-C935-994C-A86D-6D69FDE5E9C2}" dt="2025-06-13T22:39:05.239" v="9" actId="20577"/>
        <pc:sldMkLst>
          <pc:docMk/>
          <pc:sldMk cId="0" sldId="529"/>
        </pc:sldMkLst>
      </pc:sldChg>
      <pc:sldChg chg="modSp mod">
        <pc:chgData name="Mayte Cruz" userId="28772f23cc94d818" providerId="LiveId" clId="{628CB582-C935-994C-A86D-6D69FDE5E9C2}" dt="2025-06-13T22:39:10.948" v="12" actId="20577"/>
        <pc:sldMkLst>
          <pc:docMk/>
          <pc:sldMk cId="0" sldId="530"/>
        </pc:sldMkLst>
      </pc:sldChg>
      <pc:sldChg chg="modSp mod">
        <pc:chgData name="Mayte Cruz" userId="28772f23cc94d818" providerId="LiveId" clId="{628CB582-C935-994C-A86D-6D69FDE5E9C2}" dt="2025-06-13T22:39:16.740" v="16" actId="20577"/>
        <pc:sldMkLst>
          <pc:docMk/>
          <pc:sldMk cId="0" sldId="531"/>
        </pc:sldMkLst>
      </pc:sldChg>
      <pc:sldChg chg="modSp mod">
        <pc:chgData name="Mayte Cruz" userId="28772f23cc94d818" providerId="LiveId" clId="{628CB582-C935-994C-A86D-6D69FDE5E9C2}" dt="2025-06-13T22:40:43.096" v="33" actId="20577"/>
        <pc:sldMkLst>
          <pc:docMk/>
          <pc:sldMk cId="3117466571" sldId="536"/>
        </pc:sldMkLst>
      </pc:sldChg>
      <pc:sldChg chg="modSp mod">
        <pc:chgData name="Mayte Cruz" userId="28772f23cc94d818" providerId="LiveId" clId="{628CB582-C935-994C-A86D-6D69FDE5E9C2}" dt="2025-06-13T22:40:48.490" v="39" actId="20577"/>
        <pc:sldMkLst>
          <pc:docMk/>
          <pc:sldMk cId="145112511" sldId="537"/>
        </pc:sldMkLst>
      </pc:sldChg>
      <pc:sldChg chg="modSp mod">
        <pc:chgData name="Mayte Cruz" userId="28772f23cc94d818" providerId="LiveId" clId="{628CB582-C935-994C-A86D-6D69FDE5E9C2}" dt="2025-06-13T22:41:05.300" v="52" actId="14100"/>
        <pc:sldMkLst>
          <pc:docMk/>
          <pc:sldMk cId="2651748026" sldId="538"/>
        </pc:sldMkLst>
      </pc:sldChg>
      <pc:sldChg chg="modSp mod">
        <pc:chgData name="Mayte Cruz" userId="28772f23cc94d818" providerId="LiveId" clId="{628CB582-C935-994C-A86D-6D69FDE5E9C2}" dt="2025-06-13T22:41:13.368" v="53" actId="20577"/>
        <pc:sldMkLst>
          <pc:docMk/>
          <pc:sldMk cId="2161824405" sldId="539"/>
        </pc:sldMkLst>
      </pc:sldChg>
      <pc:sldChg chg="modSp mod">
        <pc:chgData name="Mayte Cruz" userId="28772f23cc94d818" providerId="LiveId" clId="{628CB582-C935-994C-A86D-6D69FDE5E9C2}" dt="2025-06-13T22:42:00.878" v="64" actId="20577"/>
        <pc:sldMkLst>
          <pc:docMk/>
          <pc:sldMk cId="1027067134" sldId="548"/>
        </pc:sldMkLst>
      </pc:sldChg>
    </pc:docChg>
  </pc:docChgLst>
  <pc:docChgLst>
    <pc:chgData name="CAMPOS ZAMORA, Melissa" userId="S::mcampos@who.int::4328921f-4451-4773-bb83-445ac24bfedf" providerId="AD" clId="Web-{76714A33-F289-4773-A53C-2C85904C20C4}"/>
    <pc:docChg chg="modSld">
      <pc:chgData name="CAMPOS ZAMORA, Melissa" userId="S::mcampos@who.int::4328921f-4451-4773-bb83-445ac24bfedf" providerId="AD" clId="Web-{76714A33-F289-4773-A53C-2C85904C20C4}" dt="2025-09-22T02:51:30.380" v="5" actId="20577"/>
      <pc:docMkLst>
        <pc:docMk/>
      </pc:docMkLst>
      <pc:sldChg chg="modSp">
        <pc:chgData name="CAMPOS ZAMORA, Melissa" userId="S::mcampos@who.int::4328921f-4451-4773-bb83-445ac24bfedf" providerId="AD" clId="Web-{76714A33-F289-4773-A53C-2C85904C20C4}" dt="2025-09-22T02:51:30.380" v="5" actId="20577"/>
        <pc:sldMkLst>
          <pc:docMk/>
          <pc:sldMk cId="0" sldId="528"/>
        </pc:sldMkLst>
        <pc:spChg chg="mod">
          <ac:chgData name="CAMPOS ZAMORA, Melissa" userId="S::mcampos@who.int::4328921f-4451-4773-bb83-445ac24bfedf" providerId="AD" clId="Web-{76714A33-F289-4773-A53C-2C85904C20C4}" dt="2025-09-22T02:51:30.380" v="5" actId="20577"/>
          <ac:spMkLst>
            <pc:docMk/>
            <pc:sldMk cId="0" sldId="528"/>
            <ac:spMk id="92" creationId="{00000000-0000-0000-0000-000000000000}"/>
          </ac:spMkLst>
        </pc:spChg>
      </pc:sldChg>
    </pc:docChg>
  </pc:docChgLst>
  <pc:docChgLst>
    <pc:chgData name="Mayte Cruz" userId="28772f23cc94d818" providerId="LiveId" clId="{DEEB4AA8-BB0F-1E49-878B-B6D25C43E85E}"/>
    <pc:docChg chg="undo custSel modSld">
      <pc:chgData name="Mayte Cruz" userId="28772f23cc94d818" providerId="LiveId" clId="{DEEB4AA8-BB0F-1E49-878B-B6D25C43E85E}" dt="2025-07-21T17:35:14.143" v="264" actId="20577"/>
      <pc:docMkLst>
        <pc:docMk/>
      </pc:docMkLst>
      <pc:sldChg chg="modNotesTx">
        <pc:chgData name="Mayte Cruz" userId="28772f23cc94d818" providerId="LiveId" clId="{DEEB4AA8-BB0F-1E49-878B-B6D25C43E85E}" dt="2025-07-21T17:12:57.850" v="59" actId="20577"/>
        <pc:sldMkLst>
          <pc:docMk/>
          <pc:sldMk cId="1079841072" sldId="257"/>
        </pc:sldMkLst>
      </pc:sldChg>
      <pc:sldChg chg="modNotesTx">
        <pc:chgData name="Mayte Cruz" userId="28772f23cc94d818" providerId="LiveId" clId="{DEEB4AA8-BB0F-1E49-878B-B6D25C43E85E}" dt="2025-07-21T17:18:39.428" v="68" actId="20577"/>
        <pc:sldMkLst>
          <pc:docMk/>
          <pc:sldMk cId="4054755996" sldId="264"/>
        </pc:sldMkLst>
      </pc:sldChg>
      <pc:sldChg chg="modNotesTx">
        <pc:chgData name="Mayte Cruz" userId="28772f23cc94d818" providerId="LiveId" clId="{DEEB4AA8-BB0F-1E49-878B-B6D25C43E85E}" dt="2025-07-21T17:17:31.875" v="65" actId="20577"/>
        <pc:sldMkLst>
          <pc:docMk/>
          <pc:sldMk cId="1895847844" sldId="265"/>
        </pc:sldMkLst>
      </pc:sldChg>
      <pc:sldChg chg="modNotesTx">
        <pc:chgData name="Mayte Cruz" userId="28772f23cc94d818" providerId="LiveId" clId="{DEEB4AA8-BB0F-1E49-878B-B6D25C43E85E}" dt="2025-07-21T17:04:50.829" v="55" actId="20577"/>
        <pc:sldMkLst>
          <pc:docMk/>
          <pc:sldMk cId="1251227376" sldId="271"/>
        </pc:sldMkLst>
      </pc:sldChg>
      <pc:sldChg chg="modNotesTx">
        <pc:chgData name="Mayte Cruz" userId="28772f23cc94d818" providerId="LiveId" clId="{DEEB4AA8-BB0F-1E49-878B-B6D25C43E85E}" dt="2025-07-21T17:22:36.583" v="71" actId="20577"/>
        <pc:sldMkLst>
          <pc:docMk/>
          <pc:sldMk cId="807061748" sldId="285"/>
        </pc:sldMkLst>
      </pc:sldChg>
      <pc:sldChg chg="modNotesTx">
        <pc:chgData name="Mayte Cruz" userId="28772f23cc94d818" providerId="LiveId" clId="{DEEB4AA8-BB0F-1E49-878B-B6D25C43E85E}" dt="2025-07-21T17:25:25.473" v="81" actId="20577"/>
        <pc:sldMkLst>
          <pc:docMk/>
          <pc:sldMk cId="2146435481" sldId="290"/>
        </pc:sldMkLst>
      </pc:sldChg>
      <pc:sldChg chg="modNotesTx">
        <pc:chgData name="Mayte Cruz" userId="28772f23cc94d818" providerId="LiveId" clId="{DEEB4AA8-BB0F-1E49-878B-B6D25C43E85E}" dt="2025-07-21T17:30:51.195" v="140" actId="20577"/>
        <pc:sldMkLst>
          <pc:docMk/>
          <pc:sldMk cId="0" sldId="307"/>
        </pc:sldMkLst>
      </pc:sldChg>
      <pc:sldChg chg="modNotesTx">
        <pc:chgData name="Mayte Cruz" userId="28772f23cc94d818" providerId="LiveId" clId="{DEEB4AA8-BB0F-1E49-878B-B6D25C43E85E}" dt="2025-07-21T17:35:14.143" v="264" actId="20577"/>
        <pc:sldMkLst>
          <pc:docMk/>
          <pc:sldMk cId="0" sldId="311"/>
        </pc:sldMkLst>
      </pc:sldChg>
      <pc:sldChg chg="modNotesTx">
        <pc:chgData name="Mayte Cruz" userId="28772f23cc94d818" providerId="LiveId" clId="{DEEB4AA8-BB0F-1E49-878B-B6D25C43E85E}" dt="2025-07-21T17:33:46.267" v="233" actId="20577"/>
        <pc:sldMkLst>
          <pc:docMk/>
          <pc:sldMk cId="0" sldId="326"/>
        </pc:sldMkLst>
      </pc:sldChg>
      <pc:sldChg chg="modNotesTx">
        <pc:chgData name="Mayte Cruz" userId="28772f23cc94d818" providerId="LiveId" clId="{DEEB4AA8-BB0F-1E49-878B-B6D25C43E85E}" dt="2025-07-21T17:29:59.798" v="119" actId="20577"/>
        <pc:sldMkLst>
          <pc:docMk/>
          <pc:sldMk cId="0" sldId="336"/>
        </pc:sldMkLst>
      </pc:sldChg>
      <pc:sldChg chg="modNotesTx">
        <pc:chgData name="Mayte Cruz" userId="28772f23cc94d818" providerId="LiveId" clId="{DEEB4AA8-BB0F-1E49-878B-B6D25C43E85E}" dt="2025-07-21T17:33:33.254" v="231" actId="113"/>
        <pc:sldMkLst>
          <pc:docMk/>
          <pc:sldMk cId="3262436776" sldId="477"/>
        </pc:sldMkLst>
      </pc:sldChg>
      <pc:sldChg chg="modNotesTx">
        <pc:chgData name="Mayte Cruz" userId="28772f23cc94d818" providerId="LiveId" clId="{DEEB4AA8-BB0F-1E49-878B-B6D25C43E85E}" dt="2025-07-21T17:27:15.461" v="102" actId="12"/>
        <pc:sldMkLst>
          <pc:docMk/>
          <pc:sldMk cId="3533580371" sldId="505"/>
        </pc:sldMkLst>
      </pc:sldChg>
      <pc:sldChg chg="modNotesTx">
        <pc:chgData name="Mayte Cruz" userId="28772f23cc94d818" providerId="LiveId" clId="{DEEB4AA8-BB0F-1E49-878B-B6D25C43E85E}" dt="2025-07-21T17:00:38.683" v="23" actId="20577"/>
        <pc:sldMkLst>
          <pc:docMk/>
          <pc:sldMk cId="0" sldId="529"/>
        </pc:sldMkLst>
      </pc:sldChg>
      <pc:sldChg chg="modNotesTx">
        <pc:chgData name="Mayte Cruz" userId="28772f23cc94d818" providerId="LiveId" clId="{DEEB4AA8-BB0F-1E49-878B-B6D25C43E85E}" dt="2025-07-21T17:01:10.901" v="36" actId="20577"/>
        <pc:sldMkLst>
          <pc:docMk/>
          <pc:sldMk cId="0" sldId="530"/>
        </pc:sldMkLst>
      </pc:sldChg>
      <pc:sldChg chg="modNotesTx">
        <pc:chgData name="Mayte Cruz" userId="28772f23cc94d818" providerId="LiveId" clId="{DEEB4AA8-BB0F-1E49-878B-B6D25C43E85E}" dt="2025-07-21T17:16:33.896" v="62" actId="20577"/>
        <pc:sldMkLst>
          <pc:docMk/>
          <pc:sldMk cId="2651748026" sldId="538"/>
        </pc:sldMkLst>
      </pc:sldChg>
      <pc:sldChg chg="modNotesTx">
        <pc:chgData name="Mayte Cruz" userId="28772f23cc94d818" providerId="LiveId" clId="{DEEB4AA8-BB0F-1E49-878B-B6D25C43E85E}" dt="2025-07-21T17:26:13.002" v="100" actId="20577"/>
        <pc:sldMkLst>
          <pc:docMk/>
          <pc:sldMk cId="2544659644" sldId="547"/>
        </pc:sldMkLst>
      </pc:sldChg>
      <pc:sldChg chg="modNotesTx">
        <pc:chgData name="Mayte Cruz" userId="28772f23cc94d818" providerId="LiveId" clId="{DEEB4AA8-BB0F-1E49-878B-B6D25C43E85E}" dt="2025-07-21T17:29:15.861" v="117" actId="20577"/>
        <pc:sldMkLst>
          <pc:docMk/>
          <pc:sldMk cId="1548453722" sldId="5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C3964-A5D2-CD42-9765-62D12D0B9B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EB737-683F-B04C-9BD2-D44C95B21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02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07000"/>
              </a:lnSpc>
              <a:buClr>
                <a:schemeClr val="dk1"/>
              </a:buClr>
              <a:buSzPts val="1800"/>
            </a:pPr>
            <a:r>
              <a:rPr lang="en-GB" sz="1800" noProof="0" dirty="0" err="1"/>
              <a:t>Bienvenidos</a:t>
            </a:r>
            <a:r>
              <a:rPr lang="en-GB" sz="1800" noProof="0" dirty="0"/>
              <a:t> al tercer </a:t>
            </a:r>
            <a:r>
              <a:rPr lang="en-GB" sz="1800" noProof="0" dirty="0" err="1"/>
              <a:t>módulo</a:t>
            </a:r>
            <a:r>
              <a:rPr lang="en-GB" sz="1800" noProof="0" dirty="0"/>
              <a:t> del </a:t>
            </a:r>
            <a:r>
              <a:rPr lang="en-GB" sz="1800" noProof="0" dirty="0" err="1"/>
              <a:t>curso</a:t>
            </a:r>
            <a:r>
              <a:rPr lang="en-GB" sz="1800" noProof="0" dirty="0"/>
              <a:t> de </a:t>
            </a:r>
            <a:r>
              <a:rPr lang="en-GB" sz="1800" noProof="0" dirty="0" err="1"/>
              <a:t>Primeros</a:t>
            </a:r>
            <a:r>
              <a:rPr lang="en-GB" sz="1800" noProof="0" dirty="0"/>
              <a:t> </a:t>
            </a:r>
            <a:r>
              <a:rPr lang="en-GB" sz="1800" noProof="0" dirty="0" err="1"/>
              <a:t>Auxilios</a:t>
            </a:r>
            <a:r>
              <a:rPr lang="en-GB" sz="1800" noProof="0" dirty="0"/>
              <a:t> </a:t>
            </a:r>
            <a:r>
              <a:rPr lang="en-GB" sz="1800" noProof="0" dirty="0" err="1"/>
              <a:t>Comunitarios</a:t>
            </a:r>
            <a:r>
              <a:rPr lang="en-GB" sz="1800" noProof="0" dirty="0"/>
              <a:t>: </a:t>
            </a:r>
            <a:r>
              <a:rPr lang="en-GB" sz="1800" noProof="0" dirty="0" err="1"/>
              <a:t>Enfoque</a:t>
            </a:r>
            <a:r>
              <a:rPr lang="en-GB" sz="1800" noProof="0" dirty="0"/>
              <a:t> CABCDE</a:t>
            </a:r>
            <a:endParaRPr lang="en-GB" sz="1800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 err="1"/>
              <a:t>Pasando</a:t>
            </a:r>
            <a:r>
              <a:rPr lang="en-GB" sz="1200" noProof="0" dirty="0"/>
              <a:t> al </a:t>
            </a:r>
            <a:r>
              <a:rPr lang="en-GB" sz="1200" noProof="0" dirty="0" err="1"/>
              <a:t>segundo</a:t>
            </a:r>
            <a:r>
              <a:rPr lang="en-GB" sz="1200" noProof="0" dirty="0"/>
              <a:t> </a:t>
            </a:r>
            <a:r>
              <a:rPr lang="en-GB" sz="1200" noProof="0" dirty="0" err="1"/>
              <a:t>escalón</a:t>
            </a:r>
            <a:r>
              <a:rPr lang="en-GB" sz="1200" noProof="0" dirty="0"/>
              <a:t>, A, </a:t>
            </a:r>
            <a:r>
              <a:rPr lang="en-GB" sz="1200" noProof="0" dirty="0" err="1"/>
              <a:t>vía</a:t>
            </a:r>
            <a:r>
              <a:rPr lang="en-GB" sz="1200" noProof="0" dirty="0"/>
              <a:t> </a:t>
            </a:r>
            <a:r>
              <a:rPr lang="en-GB" sz="1200" noProof="0" dirty="0" err="1"/>
              <a:t>aérea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3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8CC1-DF9C-6F1D-89F9-265CC575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CEF8D-45FA-BE93-389D-A75C71C64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230A0-6B80-91B5-10B2-9F904F038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2800" noProof="0" dirty="0"/>
              <a:t>¿</a:t>
            </a:r>
            <a:r>
              <a:rPr lang="en-GB" sz="2800" noProof="0" dirty="0" err="1"/>
              <a:t>Qué</a:t>
            </a:r>
            <a:r>
              <a:rPr lang="en-GB" sz="2800" noProof="0" dirty="0"/>
              <a:t> es la </a:t>
            </a:r>
            <a:r>
              <a:rPr lang="en-GB" sz="2800" noProof="0" dirty="0" err="1"/>
              <a:t>vía</a:t>
            </a:r>
            <a:r>
              <a:rPr lang="en-GB" sz="2800" noProof="0" dirty="0"/>
              <a:t> </a:t>
            </a:r>
            <a:r>
              <a:rPr lang="en-GB" sz="2800" noProof="0" dirty="0" err="1"/>
              <a:t>aérea</a:t>
            </a:r>
            <a:r>
              <a:rPr lang="en-GB" sz="2800" noProof="0" dirty="0"/>
              <a:t>?
El </a:t>
            </a:r>
            <a:r>
              <a:rPr lang="en-GB" sz="2800" noProof="0" dirty="0" err="1"/>
              <a:t>término</a:t>
            </a:r>
            <a:r>
              <a:rPr lang="en-GB" sz="2800" noProof="0" dirty="0"/>
              <a:t> </a:t>
            </a:r>
            <a:r>
              <a:rPr lang="en-GB" sz="2800" noProof="0" dirty="0" err="1"/>
              <a:t>vía</a:t>
            </a:r>
            <a:r>
              <a:rPr lang="en-GB" sz="2800" noProof="0" dirty="0"/>
              <a:t> </a:t>
            </a:r>
            <a:r>
              <a:rPr lang="en-GB" sz="2800" noProof="0" dirty="0" err="1"/>
              <a:t>aérea</a:t>
            </a:r>
            <a:r>
              <a:rPr lang="en-GB" sz="2800" noProof="0" dirty="0"/>
              <a:t> se </a:t>
            </a:r>
            <a:r>
              <a:rPr lang="en-GB" sz="2800" noProof="0" dirty="0" err="1"/>
              <a:t>utiliza</a:t>
            </a:r>
            <a:r>
              <a:rPr lang="en-GB" sz="2800" noProof="0" dirty="0"/>
              <a:t> para </a:t>
            </a:r>
            <a:r>
              <a:rPr lang="en-GB" sz="2800" noProof="0" dirty="0" err="1"/>
              <a:t>describir</a:t>
            </a:r>
            <a:r>
              <a:rPr lang="en-GB" sz="2800" noProof="0" dirty="0"/>
              <a:t> </a:t>
            </a:r>
            <a:r>
              <a:rPr lang="en-GB" sz="2800" noProof="0" dirty="0" err="1"/>
              <a:t>todas</a:t>
            </a:r>
            <a:r>
              <a:rPr lang="en-GB" sz="2800" noProof="0" dirty="0"/>
              <a:t> las </a:t>
            </a:r>
            <a:r>
              <a:rPr lang="en-GB" sz="2800" noProof="0" dirty="0" err="1"/>
              <a:t>estructuras</a:t>
            </a:r>
            <a:r>
              <a:rPr lang="en-GB" sz="2800" noProof="0" dirty="0"/>
              <a:t> </a:t>
            </a:r>
            <a:r>
              <a:rPr lang="en-GB" sz="2800" noProof="0" dirty="0" err="1"/>
              <a:t>corporales</a:t>
            </a:r>
            <a:r>
              <a:rPr lang="en-GB" sz="2800" noProof="0" dirty="0"/>
              <a:t> que </a:t>
            </a:r>
            <a:r>
              <a:rPr lang="en-GB" sz="2800" noProof="0" dirty="0" err="1"/>
              <a:t>ayudan</a:t>
            </a:r>
            <a:r>
              <a:rPr lang="en-GB" sz="2800" noProof="0" dirty="0"/>
              <a:t> a las personas a </a:t>
            </a:r>
            <a:r>
              <a:rPr lang="en-GB" sz="2800" noProof="0" dirty="0" err="1"/>
              <a:t>respirar</a:t>
            </a:r>
            <a:r>
              <a:rPr lang="en-GB" sz="2800" noProof="0" dirty="0"/>
              <a:t> al </a:t>
            </a:r>
            <a:r>
              <a:rPr lang="en-GB" sz="2800" noProof="0" dirty="0" err="1"/>
              <a:t>permitir</a:t>
            </a:r>
            <a:r>
              <a:rPr lang="en-GB" sz="2800" noProof="0" dirty="0"/>
              <a:t> que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oxígeno</a:t>
            </a:r>
            <a:r>
              <a:rPr lang="en-GB" sz="2800" noProof="0" dirty="0"/>
              <a:t> </a:t>
            </a:r>
            <a:r>
              <a:rPr lang="en-GB" sz="2800" noProof="0" dirty="0" err="1"/>
              <a:t>viaje</a:t>
            </a:r>
            <a:r>
              <a:rPr lang="en-GB" sz="2800" noProof="0" dirty="0"/>
              <a:t> </a:t>
            </a:r>
            <a:r>
              <a:rPr lang="en-GB" sz="2800" noProof="0" dirty="0" err="1"/>
              <a:t>desde</a:t>
            </a:r>
            <a:r>
              <a:rPr lang="en-GB" sz="2800" noProof="0" dirty="0"/>
              <a:t>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mundo</a:t>
            </a:r>
            <a:r>
              <a:rPr lang="en-GB" sz="2800" noProof="0" dirty="0"/>
              <a:t> exterior hasta </a:t>
            </a:r>
            <a:r>
              <a:rPr lang="en-GB" sz="2800" noProof="0" dirty="0" err="1"/>
              <a:t>los</a:t>
            </a:r>
            <a:r>
              <a:rPr lang="en-GB" sz="2800" noProof="0" dirty="0"/>
              <a:t> </a:t>
            </a:r>
            <a:r>
              <a:rPr lang="en-GB" sz="2800" noProof="0" dirty="0" err="1"/>
              <a:t>pulmones</a:t>
            </a:r>
            <a:r>
              <a:rPr lang="en-GB" sz="2800" noProof="0" dirty="0"/>
              <a:t> y, </a:t>
            </a:r>
            <a:r>
              <a:rPr lang="en-GB" sz="2800" noProof="0" dirty="0" err="1"/>
              <a:t>finalmente</a:t>
            </a:r>
            <a:r>
              <a:rPr lang="en-GB" sz="2800" noProof="0" dirty="0"/>
              <a:t>, sea </a:t>
            </a:r>
            <a:r>
              <a:rPr lang="en-GB" sz="2800" noProof="0" dirty="0" err="1"/>
              <a:t>absorbido</a:t>
            </a:r>
            <a:r>
              <a:rPr lang="en-GB" sz="2800" noProof="0" dirty="0"/>
              <a:t> </a:t>
            </a:r>
            <a:r>
              <a:rPr lang="en-GB" sz="2800" noProof="0" dirty="0" err="1"/>
              <a:t>por</a:t>
            </a:r>
            <a:r>
              <a:rPr lang="en-GB" sz="2800" noProof="0" dirty="0"/>
              <a:t>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torrente</a:t>
            </a:r>
            <a:r>
              <a:rPr lang="en-GB" sz="2800" noProof="0" dirty="0"/>
              <a:t> </a:t>
            </a:r>
            <a:r>
              <a:rPr lang="en-GB" sz="2800" noProof="0" dirty="0" err="1"/>
              <a:t>sanguíneo</a:t>
            </a:r>
            <a:r>
              <a:rPr lang="en-GB" sz="2800" noProof="0" dirty="0"/>
              <a:t>. 
Las </a:t>
            </a:r>
            <a:r>
              <a:rPr lang="en-GB" sz="2800" noProof="0" dirty="0" err="1"/>
              <a:t>vías</a:t>
            </a:r>
            <a:r>
              <a:rPr lang="en-GB" sz="2800" noProof="0" dirty="0"/>
              <a:t> </a:t>
            </a:r>
            <a:r>
              <a:rPr lang="en-GB" sz="2800" noProof="0" dirty="0" err="1"/>
              <a:t>respiratorias</a:t>
            </a:r>
            <a:r>
              <a:rPr lang="en-GB" sz="2800" noProof="0" dirty="0"/>
              <a:t> </a:t>
            </a:r>
            <a:r>
              <a:rPr lang="en-GB" sz="2800" noProof="0" dirty="0" err="1"/>
              <a:t>incluyen</a:t>
            </a:r>
            <a:r>
              <a:rPr lang="en-GB" sz="2800" noProof="0" dirty="0"/>
              <a:t> la boca, la </a:t>
            </a:r>
            <a:r>
              <a:rPr lang="en-GB" sz="2800" noProof="0" dirty="0" err="1"/>
              <a:t>nariz</a:t>
            </a:r>
            <a:r>
              <a:rPr lang="en-GB" sz="2800" noProof="0" dirty="0"/>
              <a:t>, la </a:t>
            </a:r>
            <a:r>
              <a:rPr lang="en-GB" sz="2800" noProof="0" dirty="0" err="1"/>
              <a:t>garganta</a:t>
            </a:r>
            <a:r>
              <a:rPr lang="en-GB" sz="2800" noProof="0" dirty="0"/>
              <a:t>, la </a:t>
            </a:r>
            <a:r>
              <a:rPr lang="en-GB" sz="2800" noProof="0" dirty="0" err="1"/>
              <a:t>tráquea</a:t>
            </a:r>
            <a:r>
              <a:rPr lang="en-GB" sz="2800" noProof="0" dirty="0"/>
              <a:t> y </a:t>
            </a:r>
            <a:r>
              <a:rPr lang="en-GB" sz="2800" noProof="0" dirty="0" err="1"/>
              <a:t>los</a:t>
            </a:r>
            <a:r>
              <a:rPr lang="en-GB" sz="2800" noProof="0" dirty="0"/>
              <a:t> </a:t>
            </a:r>
            <a:r>
              <a:rPr lang="en-GB" sz="2800" noProof="0" dirty="0" err="1"/>
              <a:t>pulmones</a:t>
            </a:r>
            <a:r>
              <a:rPr lang="en-GB" sz="2800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97BFB-71C1-3BBC-01BA-104EFC817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26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99544-C0FE-755C-C159-BE51A7337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0950CA-8235-0602-3F8F-85F2811CD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6F6AD-97F5-EE37-5226-78837CDA1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/>
              <a:t>Revise </a:t>
            </a:r>
            <a:r>
              <a:rPr lang="en-GB" sz="2800" noProof="0" dirty="0" err="1"/>
              <a:t>si</a:t>
            </a:r>
            <a:r>
              <a:rPr lang="en-GB" sz="2800" noProof="0" dirty="0"/>
              <a:t> hay </a:t>
            </a:r>
            <a:r>
              <a:rPr lang="en-GB" sz="2800" noProof="0" dirty="0" err="1"/>
              <a:t>obstrucción</a:t>
            </a:r>
            <a:r>
              <a:rPr lang="en-GB" sz="2800" noProof="0" dirty="0"/>
              <a:t> o </a:t>
            </a:r>
            <a:r>
              <a:rPr lang="en-GB" sz="2800" noProof="0" dirty="0" err="1"/>
              <a:t>bloqueo</a:t>
            </a:r>
            <a:r>
              <a:rPr lang="en-GB" sz="2800" noProof="0" dirty="0"/>
              <a:t> </a:t>
            </a:r>
            <a:r>
              <a:rPr lang="en-GB" sz="2800" noProof="0" dirty="0" err="1"/>
              <a:t>en</a:t>
            </a:r>
            <a:r>
              <a:rPr lang="en-GB" sz="2800" noProof="0" dirty="0"/>
              <a:t> las </a:t>
            </a:r>
            <a:r>
              <a:rPr lang="en-GB" sz="2800" noProof="0" dirty="0" err="1"/>
              <a:t>vías</a:t>
            </a:r>
            <a:r>
              <a:rPr lang="en-GB" sz="2800" noProof="0" dirty="0"/>
              <a:t> </a:t>
            </a:r>
            <a:r>
              <a:rPr lang="en-GB" sz="2800" noProof="0" dirty="0" err="1"/>
              <a:t>respiratorias</a:t>
            </a:r>
            <a:r>
              <a:rPr lang="en-GB" sz="2800" noProof="0" dirty="0"/>
              <a:t> que </a:t>
            </a:r>
            <a:r>
              <a:rPr lang="en-GB" sz="2800" noProof="0" dirty="0" err="1"/>
              <a:t>pueda</a:t>
            </a:r>
            <a:r>
              <a:rPr lang="en-GB" sz="2800" noProof="0" dirty="0"/>
              <a:t> </a:t>
            </a:r>
            <a:r>
              <a:rPr lang="en-GB" sz="2800" noProof="0" dirty="0" err="1"/>
              <a:t>causar</a:t>
            </a:r>
            <a:r>
              <a:rPr lang="en-GB" sz="2800" noProof="0" dirty="0"/>
              <a:t> </a:t>
            </a:r>
            <a:r>
              <a:rPr lang="en-GB" sz="2800" noProof="0" dirty="0" err="1"/>
              <a:t>dificultad</a:t>
            </a:r>
            <a:r>
              <a:rPr lang="en-GB" sz="2800" noProof="0" dirty="0"/>
              <a:t> para </a:t>
            </a:r>
            <a:r>
              <a:rPr lang="en-GB" sz="2800" noProof="0" dirty="0" err="1"/>
              <a:t>respirar</a:t>
            </a:r>
            <a:r>
              <a:rPr lang="en-GB" sz="2800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E7213-2CE6-97AE-A62E-43D3714B2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16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36909-29A3-85BE-56A8-B0A821F77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981E59-9481-44CE-E964-ADA27B23B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9BE079-AE48-CA32-4FBD-21F93976F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2800" noProof="0" dirty="0"/>
              <a:t>Hay </a:t>
            </a:r>
            <a:r>
              <a:rPr lang="en-GB" sz="2800" noProof="0" dirty="0" err="1"/>
              <a:t>varias</a:t>
            </a:r>
            <a:r>
              <a:rPr lang="en-GB" sz="2800" noProof="0" dirty="0"/>
              <a:t> </a:t>
            </a:r>
            <a:r>
              <a:rPr lang="en-GB" sz="2800" noProof="0" dirty="0" err="1"/>
              <a:t>causas</a:t>
            </a:r>
            <a:r>
              <a:rPr lang="en-GB" sz="2800" noProof="0" dirty="0"/>
              <a:t> para la </a:t>
            </a:r>
            <a:r>
              <a:rPr lang="en-GB" sz="2800" noProof="0" dirty="0" err="1"/>
              <a:t>obstrucción</a:t>
            </a:r>
            <a:r>
              <a:rPr lang="en-GB" sz="2800" noProof="0" dirty="0"/>
              <a:t> de las </a:t>
            </a:r>
            <a:r>
              <a:rPr lang="en-GB" sz="2800" noProof="0" dirty="0" err="1"/>
              <a:t>vías</a:t>
            </a:r>
            <a:r>
              <a:rPr lang="en-GB" sz="2800" noProof="0" dirty="0"/>
              <a:t> </a:t>
            </a:r>
            <a:r>
              <a:rPr lang="en-GB" sz="2800" noProof="0" dirty="0" err="1"/>
              <a:t>respiratorias</a:t>
            </a:r>
            <a:r>
              <a:rPr lang="en-GB" sz="2800" noProof="0" dirty="0"/>
              <a:t>.
Las </a:t>
            </a:r>
            <a:r>
              <a:rPr lang="en-GB" sz="2800" noProof="0" dirty="0" err="1"/>
              <a:t>vías</a:t>
            </a:r>
            <a:r>
              <a:rPr lang="en-GB" sz="2800" noProof="0" dirty="0"/>
              <a:t> </a:t>
            </a:r>
            <a:r>
              <a:rPr lang="en-GB" sz="2800" noProof="0" dirty="0" err="1"/>
              <a:t>respiratorias</a:t>
            </a:r>
            <a:r>
              <a:rPr lang="en-GB" sz="2800" noProof="0" dirty="0"/>
              <a:t> </a:t>
            </a:r>
            <a:r>
              <a:rPr lang="en-GB" sz="2800" noProof="0" dirty="0" err="1"/>
              <a:t>pueden</a:t>
            </a:r>
            <a:r>
              <a:rPr lang="en-GB" sz="2800" noProof="0" dirty="0"/>
              <a:t> </a:t>
            </a:r>
            <a:r>
              <a:rPr lang="en-GB" sz="2800" noProof="0" dirty="0" err="1"/>
              <a:t>obstruirse</a:t>
            </a:r>
            <a:r>
              <a:rPr lang="en-GB" sz="2800" noProof="0" dirty="0"/>
              <a:t> </a:t>
            </a:r>
            <a:r>
              <a:rPr lang="en-GB" sz="2800" noProof="0" dirty="0" err="1"/>
              <a:t>por</a:t>
            </a:r>
            <a:r>
              <a:rPr lang="en-GB" sz="2800" noProof="0" dirty="0"/>
              <a:t> un </a:t>
            </a:r>
            <a:r>
              <a:rPr lang="en-GB" sz="2800" noProof="0" dirty="0" err="1"/>
              <a:t>cuerpo</a:t>
            </a:r>
            <a:r>
              <a:rPr lang="en-GB" sz="2800" noProof="0" dirty="0"/>
              <a:t> </a:t>
            </a:r>
            <a:r>
              <a:rPr lang="en-GB" sz="2800" noProof="0" dirty="0" err="1"/>
              <a:t>extraño</a:t>
            </a:r>
            <a:r>
              <a:rPr lang="en-GB" sz="2800" noProof="0" dirty="0"/>
              <a:t>, </a:t>
            </a:r>
            <a:r>
              <a:rPr lang="en-GB" sz="2800" noProof="0" dirty="0" err="1"/>
              <a:t>como</a:t>
            </a:r>
            <a:r>
              <a:rPr lang="en-GB" sz="2800" noProof="0" dirty="0"/>
              <a:t> </a:t>
            </a:r>
            <a:r>
              <a:rPr lang="en-GB" sz="2800" noProof="0" dirty="0" err="1"/>
              <a:t>alimentos</a:t>
            </a:r>
            <a:r>
              <a:rPr lang="en-GB" sz="2800" noProof="0" dirty="0"/>
              <a:t> no </a:t>
            </a:r>
            <a:r>
              <a:rPr lang="en-GB" sz="2800" noProof="0" dirty="0" err="1"/>
              <a:t>masticados</a:t>
            </a:r>
            <a:r>
              <a:rPr lang="en-GB" sz="2800" noProof="0" dirty="0"/>
              <a:t> o </a:t>
            </a:r>
            <a:r>
              <a:rPr lang="en-GB" sz="2800" noProof="0" dirty="0" err="1"/>
              <a:t>juguetes</a:t>
            </a:r>
            <a:r>
              <a:rPr lang="en-GB" sz="2800" noProof="0" dirty="0"/>
              <a:t> </a:t>
            </a:r>
            <a:r>
              <a:rPr lang="en-GB" sz="2800" noProof="0" dirty="0" err="1"/>
              <a:t>pequeños</a:t>
            </a:r>
            <a:r>
              <a:rPr lang="en-GB" sz="2800" noProof="0" dirty="0"/>
              <a:t>, o </a:t>
            </a:r>
            <a:r>
              <a:rPr lang="en-GB" sz="2800" noProof="0" dirty="0" err="1"/>
              <a:t>por</a:t>
            </a:r>
            <a:r>
              <a:rPr lang="en-GB" sz="2800" noProof="0" dirty="0"/>
              <a:t> </a:t>
            </a:r>
            <a:r>
              <a:rPr lang="en-GB" sz="2800" noProof="0" dirty="0" err="1"/>
              <a:t>vómito</a:t>
            </a:r>
            <a:r>
              <a:rPr lang="en-GB" sz="2800" noProof="0" dirty="0"/>
              <a:t> o </a:t>
            </a:r>
            <a:r>
              <a:rPr lang="en-GB" sz="2800" noProof="0" dirty="0" err="1"/>
              <a:t>sangre</a:t>
            </a:r>
            <a:r>
              <a:rPr lang="en-GB" sz="2800" noProof="0" dirty="0"/>
              <a:t>.
</a:t>
            </a:r>
            <a:r>
              <a:rPr lang="en-GB" sz="2800" noProof="0" dirty="0" err="1"/>
              <a:t>También</a:t>
            </a:r>
            <a:r>
              <a:rPr lang="en-GB" sz="2800" noProof="0" dirty="0"/>
              <a:t> </a:t>
            </a:r>
            <a:r>
              <a:rPr lang="en-GB" sz="2800" noProof="0" dirty="0" err="1"/>
              <a:t>puede</a:t>
            </a:r>
            <a:r>
              <a:rPr lang="en-GB" sz="2800" noProof="0" dirty="0"/>
              <a:t> </a:t>
            </a:r>
            <a:r>
              <a:rPr lang="en-GB" sz="2800" noProof="0" dirty="0" err="1"/>
              <a:t>hincharse</a:t>
            </a:r>
            <a:r>
              <a:rPr lang="en-GB" sz="2800" noProof="0" dirty="0"/>
              <a:t> y </a:t>
            </a:r>
            <a:r>
              <a:rPr lang="en-GB" sz="2800" noProof="0" dirty="0" err="1"/>
              <a:t>estrecharse</a:t>
            </a:r>
            <a:r>
              <a:rPr lang="en-GB" sz="2800" noProof="0" dirty="0"/>
              <a:t> tanto </a:t>
            </a:r>
            <a:r>
              <a:rPr lang="en-GB" sz="2800" noProof="0" dirty="0" err="1"/>
              <a:t>debido</a:t>
            </a:r>
            <a:r>
              <a:rPr lang="en-GB" sz="2800" noProof="0" dirty="0"/>
              <a:t> a </a:t>
            </a:r>
            <a:r>
              <a:rPr lang="en-GB" sz="2800" noProof="0" dirty="0" err="1"/>
              <a:t>una</a:t>
            </a:r>
            <a:r>
              <a:rPr lang="en-GB" sz="2800" noProof="0" dirty="0"/>
              <a:t> </a:t>
            </a:r>
            <a:r>
              <a:rPr lang="en-GB" sz="2800" noProof="0" dirty="0" err="1"/>
              <a:t>alergia</a:t>
            </a:r>
            <a:r>
              <a:rPr lang="en-GB" sz="2800" noProof="0" dirty="0"/>
              <a:t>, </a:t>
            </a:r>
            <a:r>
              <a:rPr lang="en-GB" sz="2800" noProof="0" dirty="0" err="1"/>
              <a:t>infección</a:t>
            </a:r>
            <a:r>
              <a:rPr lang="en-GB" sz="2800" noProof="0" dirty="0"/>
              <a:t> o </a:t>
            </a:r>
            <a:r>
              <a:rPr lang="en-GB" sz="2800" noProof="0" dirty="0" err="1"/>
              <a:t>lesión</a:t>
            </a:r>
            <a:r>
              <a:rPr lang="en-GB" sz="2800" noProof="0" dirty="0"/>
              <a:t> grave que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aire</a:t>
            </a:r>
            <a:r>
              <a:rPr lang="en-GB" sz="2800" noProof="0" dirty="0"/>
              <a:t> no </a:t>
            </a:r>
            <a:r>
              <a:rPr lang="en-GB" sz="2800" noProof="0" dirty="0" err="1"/>
              <a:t>puede</a:t>
            </a:r>
            <a:r>
              <a:rPr lang="en-GB" sz="2800" noProof="0" dirty="0"/>
              <a:t> pasar.
A </a:t>
            </a:r>
            <a:r>
              <a:rPr lang="en-GB" sz="2800" noProof="0" dirty="0" err="1"/>
              <a:t>veces</a:t>
            </a:r>
            <a:r>
              <a:rPr lang="en-GB" sz="2800" noProof="0" dirty="0"/>
              <a:t>, </a:t>
            </a:r>
            <a:r>
              <a:rPr lang="en-GB" sz="2800" noProof="0" dirty="0" err="1"/>
              <a:t>si</a:t>
            </a:r>
            <a:r>
              <a:rPr lang="en-GB" sz="2800" noProof="0" dirty="0"/>
              <a:t> un </a:t>
            </a:r>
            <a:r>
              <a:rPr lang="en-GB" sz="2800" noProof="0" dirty="0" err="1"/>
              <a:t>paciente</a:t>
            </a:r>
            <a:r>
              <a:rPr lang="en-GB" sz="2800" noProof="0" dirty="0"/>
              <a:t> </a:t>
            </a:r>
            <a:r>
              <a:rPr lang="en-GB" sz="2800" noProof="0" dirty="0" err="1"/>
              <a:t>está</a:t>
            </a:r>
            <a:r>
              <a:rPr lang="en-GB" sz="2800" noProof="0" dirty="0"/>
              <a:t> </a:t>
            </a:r>
            <a:r>
              <a:rPr lang="en-GB" sz="2800" noProof="0" dirty="0" err="1"/>
              <a:t>muy</a:t>
            </a:r>
            <a:r>
              <a:rPr lang="en-GB" sz="2800" noProof="0" dirty="0"/>
              <a:t> </a:t>
            </a:r>
            <a:r>
              <a:rPr lang="en-GB" sz="2800" noProof="0" dirty="0" err="1"/>
              <a:t>somnoliento</a:t>
            </a:r>
            <a:r>
              <a:rPr lang="en-GB" sz="2800" noProof="0" dirty="0"/>
              <a:t> o </a:t>
            </a:r>
            <a:r>
              <a:rPr lang="en-GB" sz="2800" noProof="0" dirty="0" err="1"/>
              <a:t>incluso</a:t>
            </a:r>
            <a:r>
              <a:rPr lang="en-GB" sz="2800" noProof="0" dirty="0"/>
              <a:t> no </a:t>
            </a:r>
            <a:r>
              <a:rPr lang="en-GB" sz="2800" noProof="0" dirty="0" err="1"/>
              <a:t>responde</a:t>
            </a:r>
            <a:r>
              <a:rPr lang="en-GB" sz="2800" noProof="0" dirty="0"/>
              <a:t>, sus </a:t>
            </a:r>
            <a:r>
              <a:rPr lang="en-GB" sz="2800" noProof="0" dirty="0" err="1"/>
              <a:t>músculos</a:t>
            </a:r>
            <a:r>
              <a:rPr lang="en-GB" sz="2800" noProof="0" dirty="0"/>
              <a:t> se </a:t>
            </a:r>
            <a:r>
              <a:rPr lang="en-GB" sz="2800" noProof="0" dirty="0" err="1"/>
              <a:t>relajan</a:t>
            </a:r>
            <a:r>
              <a:rPr lang="en-GB" sz="2800" noProof="0" dirty="0"/>
              <a:t> tanto que las </a:t>
            </a:r>
            <a:r>
              <a:rPr lang="en-GB" sz="2800" noProof="0" dirty="0" err="1"/>
              <a:t>vías</a:t>
            </a:r>
            <a:r>
              <a:rPr lang="en-GB" sz="2800" noProof="0" dirty="0"/>
              <a:t> </a:t>
            </a:r>
            <a:r>
              <a:rPr lang="en-GB" sz="2800" noProof="0" dirty="0" err="1"/>
              <a:t>respiratorias</a:t>
            </a:r>
            <a:r>
              <a:rPr lang="en-GB" sz="2800" noProof="0" dirty="0"/>
              <a:t> </a:t>
            </a:r>
            <a:r>
              <a:rPr lang="en-GB" sz="2800" noProof="0" dirty="0" err="1"/>
              <a:t>quedan</a:t>
            </a:r>
            <a:r>
              <a:rPr lang="en-GB" sz="2800" noProof="0" dirty="0"/>
              <a:t> </a:t>
            </a:r>
            <a:r>
              <a:rPr lang="en-GB" sz="2800" noProof="0" dirty="0" err="1"/>
              <a:t>bloqueadas</a:t>
            </a:r>
            <a:r>
              <a:rPr lang="en-GB" sz="2800" noProof="0" dirty="0"/>
              <a:t> </a:t>
            </a:r>
            <a:r>
              <a:rPr lang="en-GB" sz="2800" noProof="0" dirty="0" err="1"/>
              <a:t>por</a:t>
            </a:r>
            <a:r>
              <a:rPr lang="en-GB" sz="2800" noProof="0" dirty="0"/>
              <a:t> sus </a:t>
            </a:r>
            <a:r>
              <a:rPr lang="en-GB" sz="2800" noProof="0" dirty="0" err="1"/>
              <a:t>propios</a:t>
            </a:r>
            <a:r>
              <a:rPr lang="en-GB" sz="2800" noProof="0" dirty="0"/>
              <a:t> </a:t>
            </a:r>
            <a:r>
              <a:rPr lang="en-GB" sz="2800" noProof="0" dirty="0" err="1"/>
              <a:t>tejidos</a:t>
            </a:r>
            <a:r>
              <a:rPr lang="en-GB" sz="2800" noProof="0" dirty="0"/>
              <a:t> </a:t>
            </a:r>
            <a:r>
              <a:rPr lang="en-GB" sz="2800" noProof="0" dirty="0" err="1"/>
              <a:t>normales</a:t>
            </a:r>
            <a:r>
              <a:rPr lang="en-GB" sz="2800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BD290-532D-4602-1CEA-E1E11C1DD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064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Observe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cuello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busca</a:t>
            </a:r>
            <a:r>
              <a:rPr lang="en-GB" noProof="0" dirty="0"/>
              <a:t> de </a:t>
            </a:r>
            <a:r>
              <a:rPr lang="en-GB" noProof="0" dirty="0" err="1"/>
              <a:t>hinchazón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uno o ambos </a:t>
            </a:r>
            <a:r>
              <a:rPr lang="en-GB" noProof="0" dirty="0" err="1"/>
              <a:t>lados</a:t>
            </a:r>
            <a:r>
              <a:rPr lang="en-GB" noProof="0" dirty="0"/>
              <a:t>, </a:t>
            </a:r>
            <a:r>
              <a:rPr lang="en-GB" noProof="0" dirty="0" err="1"/>
              <a:t>evidencia</a:t>
            </a:r>
            <a:r>
              <a:rPr lang="en-GB" noProof="0" dirty="0"/>
              <a:t> de </a:t>
            </a:r>
            <a:r>
              <a:rPr lang="en-GB" noProof="0" dirty="0" err="1"/>
              <a:t>lesión</a:t>
            </a:r>
            <a:r>
              <a:rPr lang="en-GB" noProof="0" dirty="0"/>
              <a:t> </a:t>
            </a:r>
            <a:r>
              <a:rPr lang="en-GB" noProof="0" dirty="0" err="1"/>
              <a:t>reciente</a:t>
            </a:r>
            <a:r>
              <a:rPr lang="en-GB" noProof="0" dirty="0"/>
              <a:t> </a:t>
            </a:r>
            <a:r>
              <a:rPr lang="en-GB" noProof="0" dirty="0" err="1"/>
              <a:t>como</a:t>
            </a:r>
            <a:r>
              <a:rPr lang="en-GB" noProof="0" dirty="0"/>
              <a:t> </a:t>
            </a:r>
            <a:r>
              <a:rPr lang="en-GB" noProof="0" dirty="0" err="1"/>
              <a:t>heridas</a:t>
            </a:r>
            <a:r>
              <a:rPr lang="en-GB" noProof="0" dirty="0"/>
              <a:t>, sangrado o </a:t>
            </a:r>
            <a:r>
              <a:rPr lang="en-GB" noProof="0" dirty="0" err="1"/>
              <a:t>cuerpo</a:t>
            </a:r>
            <a:r>
              <a:rPr lang="en-GB" noProof="0" dirty="0"/>
              <a:t> </a:t>
            </a:r>
            <a:r>
              <a:rPr lang="en-GB" noProof="0" dirty="0" err="1"/>
              <a:t>extraño</a:t>
            </a:r>
            <a:r>
              <a:rPr lang="en-GB" noProof="0" dirty="0"/>
              <a:t>, </a:t>
            </a:r>
            <a:r>
              <a:rPr lang="en-GB" noProof="0" dirty="0" err="1"/>
              <a:t>incapacidad</a:t>
            </a:r>
            <a:r>
              <a:rPr lang="en-GB" noProof="0" dirty="0"/>
              <a:t> o </a:t>
            </a:r>
            <a:r>
              <a:rPr lang="en-GB" noProof="0" dirty="0" err="1"/>
              <a:t>capacidad</a:t>
            </a:r>
            <a:r>
              <a:rPr lang="en-GB" noProof="0" dirty="0"/>
              <a:t> </a:t>
            </a:r>
            <a:r>
              <a:rPr lang="en-GB" noProof="0" dirty="0" err="1"/>
              <a:t>limitada</a:t>
            </a:r>
            <a:r>
              <a:rPr lang="en-GB" noProof="0" dirty="0"/>
              <a:t> para mover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cuello</a:t>
            </a:r>
            <a:r>
              <a:rPr lang="en-GB" noProof="0" dirty="0"/>
              <a:t>, </a:t>
            </a:r>
            <a:r>
              <a:rPr lang="en-GB" noProof="0" dirty="0" err="1"/>
              <a:t>si</a:t>
            </a:r>
            <a:r>
              <a:rPr lang="en-GB" noProof="0" dirty="0"/>
              <a:t> la </a:t>
            </a:r>
            <a:r>
              <a:rPr lang="en-GB" noProof="0" dirty="0" err="1"/>
              <a:t>tráquea</a:t>
            </a:r>
            <a:r>
              <a:rPr lang="en-GB" noProof="0" dirty="0"/>
              <a:t> no </a:t>
            </a:r>
            <a:r>
              <a:rPr lang="en-GB" noProof="0" dirty="0" err="1"/>
              <a:t>está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centro</a:t>
            </a:r>
            <a:r>
              <a:rPr lang="en-GB" noProof="0" dirty="0"/>
              <a:t> frontal del </a:t>
            </a:r>
            <a:r>
              <a:rPr lang="en-GB" noProof="0" dirty="0" err="1"/>
              <a:t>cuello</a:t>
            </a:r>
            <a:r>
              <a:rPr lang="en-GB" noProof="0" dirty="0"/>
              <a:t> y </a:t>
            </a:r>
            <a:r>
              <a:rPr lang="en-GB" noProof="0" dirty="0" err="1"/>
              <a:t>si</a:t>
            </a:r>
            <a:r>
              <a:rPr lang="en-GB" noProof="0" dirty="0"/>
              <a:t> hay </a:t>
            </a:r>
            <a:r>
              <a:rPr lang="en-GB" noProof="0" dirty="0" err="1"/>
              <a:t>una</a:t>
            </a:r>
            <a:r>
              <a:rPr lang="en-GB" noProof="0" dirty="0"/>
              <a:t> gran masa o </a:t>
            </a:r>
            <a:r>
              <a:rPr lang="en-GB" noProof="0" dirty="0" err="1"/>
              <a:t>glándula</a:t>
            </a:r>
            <a:r>
              <a:rPr lang="en-GB" noProof="0" dirty="0"/>
              <a:t> </a:t>
            </a:r>
            <a:r>
              <a:rPr lang="en-GB" noProof="0" dirty="0" err="1"/>
              <a:t>tiroides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68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dirty="0"/>
              <a:t>A </a:t>
            </a:r>
            <a:r>
              <a:rPr lang="en-GB" noProof="0" dirty="0" err="1"/>
              <a:t>continuación</a:t>
            </a:r>
            <a:r>
              <a:rPr lang="en-GB" noProof="0" dirty="0"/>
              <a:t>, </a:t>
            </a:r>
            <a:r>
              <a:rPr lang="en-GB" noProof="0" dirty="0" err="1"/>
              <a:t>pase</a:t>
            </a:r>
            <a:r>
              <a:rPr lang="en-GB" noProof="0" dirty="0"/>
              <a:t> a </a:t>
            </a:r>
            <a:r>
              <a:rPr lang="en-GB" noProof="0" dirty="0" err="1"/>
              <a:t>evaluar</a:t>
            </a:r>
            <a:r>
              <a:rPr lang="en-GB" noProof="0" dirty="0"/>
              <a:t> las </a:t>
            </a:r>
            <a:r>
              <a:rPr lang="en-GB" noProof="0" dirty="0" err="1"/>
              <a:t>vías</a:t>
            </a:r>
            <a:r>
              <a:rPr lang="en-GB" noProof="0" dirty="0"/>
              <a:t> </a:t>
            </a:r>
            <a:r>
              <a:rPr lang="en-GB" noProof="0" dirty="0" err="1"/>
              <a:t>respiratorias</a:t>
            </a:r>
            <a:r>
              <a:rPr lang="en-GB" noProof="0" dirty="0"/>
              <a:t> </a:t>
            </a:r>
            <a:r>
              <a:rPr lang="en-GB" noProof="0" dirty="0" err="1"/>
              <a:t>escuchando</a:t>
            </a:r>
            <a:r>
              <a:rPr lang="en-GB" noProof="0" dirty="0"/>
              <a:t>. 
¿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 </a:t>
            </a:r>
            <a:r>
              <a:rPr lang="en-GB" noProof="0" dirty="0" err="1"/>
              <a:t>hablarle</a:t>
            </a:r>
            <a:r>
              <a:rPr lang="en-GB" noProof="0" dirty="0"/>
              <a:t> o </a:t>
            </a:r>
            <a:r>
              <a:rPr lang="en-GB" noProof="0" dirty="0" err="1"/>
              <a:t>hacer</a:t>
            </a:r>
            <a:r>
              <a:rPr lang="en-GB" noProof="0" dirty="0"/>
              <a:t> </a:t>
            </a:r>
            <a:r>
              <a:rPr lang="en-GB" noProof="0" dirty="0" err="1"/>
              <a:t>algún</a:t>
            </a:r>
            <a:r>
              <a:rPr lang="en-GB" noProof="0" dirty="0"/>
              <a:t> </a:t>
            </a:r>
            <a:r>
              <a:rPr lang="en-GB" noProof="0" dirty="0" err="1"/>
              <a:t>ruido</a:t>
            </a:r>
            <a:r>
              <a:rPr lang="en-GB" noProof="0" dirty="0"/>
              <a:t>? Si la persona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hablar</a:t>
            </a:r>
            <a:r>
              <a:rPr lang="en-GB" noProof="0" dirty="0"/>
              <a:t> </a:t>
            </a:r>
            <a:r>
              <a:rPr lang="en-GB" noProof="0" dirty="0" err="1"/>
              <a:t>normalmente</a:t>
            </a:r>
            <a:r>
              <a:rPr lang="en-GB" noProof="0" dirty="0"/>
              <a:t>, las </a:t>
            </a:r>
            <a:r>
              <a:rPr lang="en-GB" noProof="0" dirty="0" err="1"/>
              <a:t>vías</a:t>
            </a:r>
            <a:r>
              <a:rPr lang="en-GB" noProof="0" dirty="0"/>
              <a:t> </a:t>
            </a:r>
            <a:r>
              <a:rPr lang="en-GB" noProof="0" dirty="0" err="1"/>
              <a:t>respiratorias</a:t>
            </a:r>
            <a:r>
              <a:rPr lang="en-GB" noProof="0" dirty="0"/>
              <a:t> </a:t>
            </a:r>
            <a:r>
              <a:rPr lang="en-GB" noProof="0" dirty="0" err="1"/>
              <a:t>están</a:t>
            </a:r>
            <a:r>
              <a:rPr lang="en-GB" noProof="0" dirty="0"/>
              <a:t> </a:t>
            </a:r>
            <a:r>
              <a:rPr lang="en-GB" noProof="0" dirty="0" err="1"/>
              <a:t>abiertas</a:t>
            </a:r>
            <a:r>
              <a:rPr lang="en-GB" noProof="0" dirty="0"/>
              <a:t> y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aire</a:t>
            </a:r>
            <a:r>
              <a:rPr lang="en-GB" noProof="0" dirty="0"/>
              <a:t> se </a:t>
            </a:r>
            <a:r>
              <a:rPr lang="en-GB" noProof="0" dirty="0" err="1"/>
              <a:t>mueve</a:t>
            </a:r>
            <a:r>
              <a:rPr lang="en-GB" noProof="0" dirty="0"/>
              <a:t> </a:t>
            </a:r>
            <a:r>
              <a:rPr lang="en-GB" noProof="0" dirty="0" err="1"/>
              <a:t>libremente</a:t>
            </a:r>
            <a:r>
              <a:rPr lang="en-GB" noProof="0" dirty="0"/>
              <a:t>. 
</a:t>
            </a:r>
            <a:r>
              <a:rPr lang="en-GB" noProof="0" dirty="0" err="1"/>
              <a:t>Tenga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cuenta</a:t>
            </a:r>
            <a:r>
              <a:rPr lang="en-GB" noProof="0" dirty="0"/>
              <a:t> que </a:t>
            </a:r>
            <a:r>
              <a:rPr lang="en-GB" noProof="0" dirty="0" err="1"/>
              <a:t>en</a:t>
            </a:r>
            <a:r>
              <a:rPr lang="en-GB" noProof="0" dirty="0"/>
              <a:t> un </a:t>
            </a:r>
            <a:r>
              <a:rPr lang="en-GB" noProof="0" dirty="0" err="1"/>
              <a:t>paciente</a:t>
            </a:r>
            <a:r>
              <a:rPr lang="en-GB" noProof="0" dirty="0"/>
              <a:t> </a:t>
            </a:r>
            <a:r>
              <a:rPr lang="en-GB" noProof="0" dirty="0" err="1"/>
              <a:t>alerta</a:t>
            </a:r>
            <a:r>
              <a:rPr lang="en-GB" noProof="0" dirty="0"/>
              <a:t>, la </a:t>
            </a:r>
            <a:r>
              <a:rPr lang="en-GB" noProof="0" dirty="0" err="1"/>
              <a:t>ausencia</a:t>
            </a:r>
            <a:r>
              <a:rPr lang="en-GB" noProof="0" dirty="0"/>
              <a:t> de </a:t>
            </a:r>
            <a:r>
              <a:rPr lang="en-GB" noProof="0" dirty="0" err="1"/>
              <a:t>sonidos</a:t>
            </a:r>
            <a:r>
              <a:rPr lang="en-GB" noProof="0" dirty="0"/>
              <a:t> </a:t>
            </a:r>
            <a:r>
              <a:rPr lang="en-GB" noProof="0" dirty="0" err="1"/>
              <a:t>respiratorios</a:t>
            </a:r>
            <a:r>
              <a:rPr lang="en-GB" noProof="0" dirty="0"/>
              <a:t> o la </a:t>
            </a:r>
            <a:r>
              <a:rPr lang="en-GB" noProof="0" dirty="0" err="1"/>
              <a:t>incapacidad</a:t>
            </a:r>
            <a:r>
              <a:rPr lang="en-GB" noProof="0" dirty="0"/>
              <a:t> de </a:t>
            </a:r>
            <a:r>
              <a:rPr lang="en-GB" noProof="0" dirty="0" err="1"/>
              <a:t>hablar</a:t>
            </a:r>
            <a:r>
              <a:rPr lang="en-GB" noProof="0" dirty="0"/>
              <a:t> o </a:t>
            </a:r>
            <a:r>
              <a:rPr lang="en-GB" noProof="0" dirty="0" err="1"/>
              <a:t>hacer</a:t>
            </a:r>
            <a:r>
              <a:rPr lang="en-GB" noProof="0" dirty="0"/>
              <a:t> </a:t>
            </a:r>
            <a:r>
              <a:rPr lang="en-GB" noProof="0" dirty="0" err="1"/>
              <a:t>ruido</a:t>
            </a:r>
            <a:r>
              <a:rPr lang="en-GB" noProof="0" dirty="0"/>
              <a:t> es </a:t>
            </a:r>
            <a:r>
              <a:rPr lang="en-GB" noProof="0" dirty="0" err="1"/>
              <a:t>muy</a:t>
            </a:r>
            <a:r>
              <a:rPr lang="en-GB" noProof="0" dirty="0"/>
              <a:t> </a:t>
            </a:r>
            <a:r>
              <a:rPr lang="en-GB" noProof="0" dirty="0" err="1"/>
              <a:t>preocupante</a:t>
            </a:r>
            <a:r>
              <a:rPr lang="en-GB" noProof="0" dirty="0"/>
              <a:t> para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obstrucción</a:t>
            </a:r>
            <a:r>
              <a:rPr lang="en-GB" noProof="0" dirty="0"/>
              <a:t> de las </a:t>
            </a:r>
            <a:r>
              <a:rPr lang="en-GB" noProof="0" dirty="0" err="1"/>
              <a:t>vías</a:t>
            </a:r>
            <a:r>
              <a:rPr lang="en-GB" noProof="0" dirty="0"/>
              <a:t> </a:t>
            </a:r>
            <a:r>
              <a:rPr lang="en-GB" noProof="0" dirty="0" err="1"/>
              <a:t>respiratorias</a:t>
            </a:r>
            <a:r>
              <a:rPr lang="en-GB" noProof="0" dirty="0"/>
              <a:t>. 
Tanto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pacientes</a:t>
            </a:r>
            <a:r>
              <a:rPr lang="en-GB" noProof="0" dirty="0"/>
              <a:t> que </a:t>
            </a:r>
            <a:r>
              <a:rPr lang="en-GB" noProof="0" dirty="0" err="1"/>
              <a:t>responden</a:t>
            </a:r>
            <a:r>
              <a:rPr lang="en-GB" noProof="0" dirty="0"/>
              <a:t> </a:t>
            </a:r>
            <a:r>
              <a:rPr lang="en-GB" noProof="0" dirty="0" err="1"/>
              <a:t>como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que no </a:t>
            </a:r>
            <a:r>
              <a:rPr lang="en-GB" noProof="0" dirty="0" err="1"/>
              <a:t>responden</a:t>
            </a:r>
            <a:r>
              <a:rPr lang="en-GB" noProof="0" dirty="0"/>
              <a:t>, observe </a:t>
            </a:r>
            <a:r>
              <a:rPr lang="en-GB" noProof="0" dirty="0" err="1"/>
              <a:t>cualquier</a:t>
            </a:r>
            <a:r>
              <a:rPr lang="en-GB" noProof="0" dirty="0"/>
              <a:t> </a:t>
            </a:r>
            <a:r>
              <a:rPr lang="en-GB" noProof="0" dirty="0" err="1"/>
              <a:t>sonido</a:t>
            </a:r>
            <a:r>
              <a:rPr lang="en-GB" noProof="0" dirty="0"/>
              <a:t> </a:t>
            </a:r>
            <a:r>
              <a:rPr lang="en-GB" noProof="0" dirty="0" err="1"/>
              <a:t>extraño</a:t>
            </a:r>
            <a:r>
              <a:rPr lang="en-GB" noProof="0" dirty="0"/>
              <a:t> al </a:t>
            </a:r>
            <a:r>
              <a:rPr lang="en-GB" noProof="0" dirty="0" err="1"/>
              <a:t>respirar</a:t>
            </a:r>
            <a:r>
              <a:rPr lang="en-GB" noProof="0" dirty="0"/>
              <a:t>, </a:t>
            </a:r>
            <a:r>
              <a:rPr lang="en-GB" noProof="0" dirty="0" err="1"/>
              <a:t>ya</a:t>
            </a:r>
            <a:r>
              <a:rPr lang="en-GB" noProof="0" dirty="0"/>
              <a:t> que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indicar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vía</a:t>
            </a:r>
            <a:r>
              <a:rPr lang="en-GB" noProof="0" dirty="0"/>
              <a:t> respiratoria </a:t>
            </a:r>
            <a:r>
              <a:rPr lang="en-GB" noProof="0" dirty="0" err="1"/>
              <a:t>parcialmente</a:t>
            </a:r>
            <a:r>
              <a:rPr lang="en-GB" noProof="0" dirty="0"/>
              <a:t> </a:t>
            </a:r>
            <a:r>
              <a:rPr lang="en-GB" noProof="0" dirty="0" err="1"/>
              <a:t>bloqueada</a:t>
            </a:r>
            <a:r>
              <a:rPr lang="en-GB" noProof="0" dirty="0"/>
              <a:t>. Los </a:t>
            </a:r>
            <a:r>
              <a:rPr lang="en-GB" noProof="0" dirty="0" err="1"/>
              <a:t>sonidos</a:t>
            </a:r>
            <a:r>
              <a:rPr lang="en-GB" noProof="0" dirty="0"/>
              <a:t> </a:t>
            </a:r>
            <a:r>
              <a:rPr lang="en-GB" noProof="0" dirty="0" err="1"/>
              <a:t>extraños</a:t>
            </a:r>
            <a:r>
              <a:rPr lang="en-GB" noProof="0" dirty="0"/>
              <a:t> que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indicar</a:t>
            </a:r>
            <a:r>
              <a:rPr lang="en-GB" noProof="0" dirty="0"/>
              <a:t> </a:t>
            </a:r>
            <a:r>
              <a:rPr lang="en-GB" noProof="0" dirty="0" err="1"/>
              <a:t>peligro</a:t>
            </a:r>
            <a:r>
              <a:rPr lang="en-GB" noProof="0" dirty="0"/>
              <a:t> </a:t>
            </a:r>
            <a:r>
              <a:rPr lang="en-GB" noProof="0" dirty="0" err="1"/>
              <a:t>incluyen</a:t>
            </a:r>
            <a:r>
              <a:rPr lang="en-GB" noProof="0" dirty="0"/>
              <a:t> </a:t>
            </a:r>
            <a:r>
              <a:rPr lang="en-GB" noProof="0" dirty="0" err="1"/>
              <a:t>gorgoteo</a:t>
            </a:r>
            <a:r>
              <a:rPr lang="en-GB" noProof="0" dirty="0"/>
              <a:t>, </a:t>
            </a:r>
            <a:r>
              <a:rPr lang="en-GB" noProof="0" dirty="0" err="1"/>
              <a:t>ronquidos</a:t>
            </a:r>
            <a:r>
              <a:rPr lang="en-GB" noProof="0" dirty="0"/>
              <a:t>, </a:t>
            </a:r>
            <a:r>
              <a:rPr lang="en-GB" noProof="0" dirty="0" err="1"/>
              <a:t>voz</a:t>
            </a:r>
            <a:r>
              <a:rPr lang="en-GB" noProof="0" dirty="0"/>
              <a:t> </a:t>
            </a:r>
            <a:r>
              <a:rPr lang="en-GB" noProof="0" dirty="0" err="1"/>
              <a:t>apagada</a:t>
            </a:r>
            <a:r>
              <a:rPr lang="en-GB" noProof="0" dirty="0"/>
              <a:t>, </a:t>
            </a:r>
            <a:r>
              <a:rPr lang="en-GB" noProof="0" dirty="0" err="1"/>
              <a:t>voz</a:t>
            </a:r>
            <a:r>
              <a:rPr lang="en-GB" noProof="0" dirty="0"/>
              <a:t> </a:t>
            </a:r>
            <a:r>
              <a:rPr lang="en-GB" noProof="0" dirty="0" err="1"/>
              <a:t>ronca</a:t>
            </a:r>
            <a:r>
              <a:rPr lang="en-GB" noProof="0" dirty="0"/>
              <a:t> y </a:t>
            </a:r>
            <a:r>
              <a:rPr lang="en-GB" noProof="0" dirty="0" err="1"/>
              <a:t>sonido</a:t>
            </a:r>
            <a:r>
              <a:rPr lang="en-GB" noProof="0" dirty="0"/>
              <a:t> </a:t>
            </a:r>
            <a:r>
              <a:rPr lang="en-GB" noProof="0" dirty="0" err="1"/>
              <a:t>agudo</a:t>
            </a:r>
            <a:r>
              <a:rPr lang="en-GB" noProof="0" dirty="0"/>
              <a:t> al </a:t>
            </a:r>
            <a:r>
              <a:rPr lang="en-GB" noProof="0" dirty="0" err="1"/>
              <a:t>inhalar</a:t>
            </a:r>
            <a:endParaRPr lang="en-GB" noProof="0" dirty="0"/>
          </a:p>
          <a:p>
            <a:pPr marL="0" indent="0"/>
            <a:endParaRPr lang="en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3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lang="en-GB" noProof="0" dirty="0"/>
              <a:t>Si no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saber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aire</a:t>
            </a:r>
            <a:r>
              <a:rPr lang="en-GB" noProof="0" dirty="0"/>
              <a:t> se </a:t>
            </a:r>
            <a:r>
              <a:rPr lang="en-GB" noProof="0" dirty="0" err="1"/>
              <a:t>está</a:t>
            </a:r>
            <a:r>
              <a:rPr lang="en-GB" noProof="0" dirty="0"/>
              <a:t> </a:t>
            </a:r>
            <a:r>
              <a:rPr lang="en-GB" noProof="0" dirty="0" err="1"/>
              <a:t>moviendo</a:t>
            </a:r>
            <a:r>
              <a:rPr lang="en-GB" noProof="0" dirty="0"/>
              <a:t> a </a:t>
            </a:r>
            <a:r>
              <a:rPr lang="en-GB" noProof="0" dirty="0" err="1"/>
              <a:t>través</a:t>
            </a:r>
            <a:r>
              <a:rPr lang="en-GB" noProof="0" dirty="0"/>
              <a:t> de las </a:t>
            </a:r>
            <a:r>
              <a:rPr lang="en-GB" noProof="0" dirty="0" err="1"/>
              <a:t>vías</a:t>
            </a:r>
            <a:r>
              <a:rPr lang="en-GB" noProof="0" dirty="0"/>
              <a:t> </a:t>
            </a:r>
            <a:r>
              <a:rPr lang="en-GB" noProof="0" dirty="0" err="1"/>
              <a:t>respiratorias</a:t>
            </a:r>
            <a:r>
              <a:rPr lang="en-GB" noProof="0" dirty="0"/>
              <a:t> </a:t>
            </a:r>
            <a:r>
              <a:rPr lang="en-GB" noProof="0" dirty="0" err="1"/>
              <a:t>mirando</a:t>
            </a:r>
            <a:r>
              <a:rPr lang="en-GB" noProof="0" dirty="0"/>
              <a:t> o </a:t>
            </a:r>
            <a:r>
              <a:rPr lang="en-GB" noProof="0" dirty="0" err="1"/>
              <a:t>escuchando</a:t>
            </a:r>
            <a:r>
              <a:rPr lang="en-GB" noProof="0" dirty="0"/>
              <a:t>, </a:t>
            </a:r>
            <a:r>
              <a:rPr lang="en-GB" noProof="0" dirty="0" err="1"/>
              <a:t>coloque</a:t>
            </a:r>
            <a:r>
              <a:rPr lang="en-GB" noProof="0" dirty="0"/>
              <a:t> </a:t>
            </a:r>
            <a:r>
              <a:rPr lang="en-GB" noProof="0" dirty="0" err="1"/>
              <a:t>su</a:t>
            </a:r>
            <a:r>
              <a:rPr lang="en-GB" noProof="0" dirty="0"/>
              <a:t> mano </a:t>
            </a:r>
            <a:r>
              <a:rPr lang="en-GB" noProof="0" dirty="0" err="1"/>
              <a:t>frente</a:t>
            </a:r>
            <a:r>
              <a:rPr lang="en-GB" noProof="0" dirty="0"/>
              <a:t> a la </a:t>
            </a:r>
            <a:r>
              <a:rPr lang="en-GB" noProof="0" dirty="0" err="1"/>
              <a:t>nariz</a:t>
            </a:r>
            <a:r>
              <a:rPr lang="en-GB" noProof="0" dirty="0"/>
              <a:t> y la boca del </a:t>
            </a:r>
            <a:r>
              <a:rPr lang="en-GB" noProof="0" dirty="0" err="1"/>
              <a:t>paciente</a:t>
            </a:r>
            <a:r>
              <a:rPr lang="en-GB" noProof="0" dirty="0"/>
              <a:t> para </a:t>
            </a:r>
            <a:r>
              <a:rPr lang="en-GB" noProof="0" dirty="0" err="1"/>
              <a:t>palpar</a:t>
            </a:r>
            <a:r>
              <a:rPr lang="en-GB" noProof="0" dirty="0"/>
              <a:t> la </a:t>
            </a:r>
            <a:r>
              <a:rPr lang="en-GB" noProof="0" dirty="0" err="1"/>
              <a:t>respiración</a:t>
            </a:r>
            <a:r>
              <a:rPr lang="en-GB" noProof="0" dirty="0"/>
              <a:t>.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57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dirty="0" err="1"/>
              <a:t>Repasemos</a:t>
            </a:r>
            <a:r>
              <a:rPr lang="en-GB" noProof="0" dirty="0"/>
              <a:t> </a:t>
            </a:r>
            <a:r>
              <a:rPr lang="en-GB" noProof="0" dirty="0" err="1"/>
              <a:t>algunas</a:t>
            </a:r>
            <a:r>
              <a:rPr lang="en-GB" noProof="0" dirty="0"/>
              <a:t> </a:t>
            </a:r>
            <a:r>
              <a:rPr lang="en-GB" noProof="0" dirty="0" err="1"/>
              <a:t>consideraciones</a:t>
            </a:r>
            <a:r>
              <a:rPr lang="en-GB" noProof="0" dirty="0"/>
              <a:t> clave a la hora de </a:t>
            </a:r>
            <a:r>
              <a:rPr lang="en-GB" noProof="0" dirty="0" err="1"/>
              <a:t>evaluar</a:t>
            </a:r>
            <a:r>
              <a:rPr lang="en-GB" noProof="0" dirty="0"/>
              <a:t> la </a:t>
            </a:r>
            <a:r>
              <a:rPr lang="en-GB" noProof="0" dirty="0" err="1"/>
              <a:t>vía</a:t>
            </a:r>
            <a:r>
              <a:rPr lang="en-GB" noProof="0" dirty="0"/>
              <a:t> </a:t>
            </a:r>
            <a:r>
              <a:rPr lang="en-GB" noProof="0" dirty="0" err="1"/>
              <a:t>aérea</a:t>
            </a:r>
            <a:r>
              <a:rPr lang="en-GB" noProof="0" dirty="0"/>
              <a:t> de un </a:t>
            </a:r>
            <a:r>
              <a:rPr lang="en-GB" noProof="0" dirty="0" err="1"/>
              <a:t>niño</a:t>
            </a:r>
            <a:r>
              <a:rPr lang="en-GB" noProof="0" dirty="0"/>
              <a:t>.
En </a:t>
            </a:r>
            <a:r>
              <a:rPr lang="en-GB" noProof="0" dirty="0" err="1"/>
              <a:t>comparación</a:t>
            </a:r>
            <a:r>
              <a:rPr lang="en-GB" noProof="0" dirty="0"/>
              <a:t> con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adultos</a:t>
            </a:r>
            <a:r>
              <a:rPr lang="en-GB" noProof="0" dirty="0"/>
              <a:t>,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bebés</a:t>
            </a:r>
            <a:r>
              <a:rPr lang="en-GB" noProof="0" dirty="0"/>
              <a:t> y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niños</a:t>
            </a:r>
            <a:r>
              <a:rPr lang="en-GB" noProof="0" dirty="0"/>
              <a:t> </a:t>
            </a:r>
            <a:r>
              <a:rPr lang="en-GB" noProof="0" dirty="0" err="1"/>
              <a:t>tienen</a:t>
            </a:r>
            <a:r>
              <a:rPr lang="en-GB" noProof="0" dirty="0"/>
              <a:t> lenguas </a:t>
            </a:r>
            <a:r>
              <a:rPr lang="en-GB" noProof="0" dirty="0" err="1"/>
              <a:t>más</a:t>
            </a:r>
            <a:r>
              <a:rPr lang="en-GB" noProof="0" dirty="0"/>
              <a:t> </a:t>
            </a:r>
            <a:r>
              <a:rPr lang="en-GB" noProof="0" dirty="0" err="1"/>
              <a:t>grandes</a:t>
            </a:r>
            <a:r>
              <a:rPr lang="en-GB" noProof="0" dirty="0"/>
              <a:t>, </a:t>
            </a:r>
            <a:r>
              <a:rPr lang="en-GB" noProof="0" dirty="0" err="1"/>
              <a:t>cuellos</a:t>
            </a:r>
            <a:r>
              <a:rPr lang="en-GB" noProof="0" dirty="0"/>
              <a:t> </a:t>
            </a:r>
            <a:r>
              <a:rPr lang="en-GB" noProof="0" dirty="0" err="1"/>
              <a:t>más</a:t>
            </a:r>
            <a:r>
              <a:rPr lang="en-GB" noProof="0" dirty="0"/>
              <a:t> </a:t>
            </a:r>
            <a:r>
              <a:rPr lang="en-GB" noProof="0" dirty="0" err="1"/>
              <a:t>cortos</a:t>
            </a:r>
            <a:r>
              <a:rPr lang="en-GB" noProof="0" dirty="0"/>
              <a:t>, </a:t>
            </a:r>
            <a:r>
              <a:rPr lang="en-GB" noProof="0" dirty="0" err="1"/>
              <a:t>vías</a:t>
            </a:r>
            <a:r>
              <a:rPr lang="en-GB" noProof="0" dirty="0"/>
              <a:t> </a:t>
            </a:r>
            <a:r>
              <a:rPr lang="en-GB" noProof="0" dirty="0" err="1"/>
              <a:t>respiratorias</a:t>
            </a:r>
            <a:r>
              <a:rPr lang="en-GB" noProof="0" dirty="0"/>
              <a:t> </a:t>
            </a:r>
            <a:r>
              <a:rPr lang="en-GB" noProof="0" dirty="0" err="1"/>
              <a:t>más</a:t>
            </a:r>
            <a:r>
              <a:rPr lang="en-GB" noProof="0" dirty="0"/>
              <a:t> </a:t>
            </a:r>
            <a:r>
              <a:rPr lang="en-GB" noProof="0" dirty="0" err="1"/>
              <a:t>blandas</a:t>
            </a:r>
            <a:r>
              <a:rPr lang="en-GB" noProof="0" dirty="0"/>
              <a:t> y cabezas </a:t>
            </a:r>
            <a:r>
              <a:rPr lang="en-GB" noProof="0" dirty="0" err="1"/>
              <a:t>más</a:t>
            </a:r>
            <a:r>
              <a:rPr lang="en-GB" noProof="0" dirty="0"/>
              <a:t> </a:t>
            </a:r>
            <a:r>
              <a:rPr lang="en-GB" noProof="0" dirty="0" err="1"/>
              <a:t>grandes</a:t>
            </a:r>
            <a:r>
              <a:rPr lang="en-GB" noProof="0" dirty="0"/>
              <a:t>. </a:t>
            </a:r>
            <a:r>
              <a:rPr lang="en-GB" noProof="0" dirty="0" err="1"/>
              <a:t>Estas</a:t>
            </a:r>
            <a:r>
              <a:rPr lang="en-GB" noProof="0" dirty="0"/>
              <a:t> </a:t>
            </a:r>
            <a:r>
              <a:rPr lang="en-GB" noProof="0" dirty="0" err="1"/>
              <a:t>diferencias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la </a:t>
            </a:r>
            <a:r>
              <a:rPr lang="en-GB" noProof="0" dirty="0" err="1"/>
              <a:t>estructura</a:t>
            </a:r>
            <a:r>
              <a:rPr lang="en-GB" noProof="0" dirty="0"/>
              <a:t> de sus </a:t>
            </a:r>
            <a:r>
              <a:rPr lang="en-GB" noProof="0" dirty="0" err="1"/>
              <a:t>cuerpos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hacen</a:t>
            </a:r>
            <a:r>
              <a:rPr lang="en-GB" noProof="0" dirty="0"/>
              <a:t> </a:t>
            </a:r>
            <a:r>
              <a:rPr lang="en-GB" noProof="0" dirty="0" err="1"/>
              <a:t>más</a:t>
            </a:r>
            <a:r>
              <a:rPr lang="en-GB" noProof="0" dirty="0"/>
              <a:t> </a:t>
            </a:r>
            <a:r>
              <a:rPr lang="en-GB" noProof="0" dirty="0" err="1"/>
              <a:t>propensos</a:t>
            </a:r>
            <a:r>
              <a:rPr lang="en-GB" noProof="0" dirty="0"/>
              <a:t> a </a:t>
            </a:r>
            <a:r>
              <a:rPr lang="en-GB" noProof="0" dirty="0" err="1"/>
              <a:t>tener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vía</a:t>
            </a:r>
            <a:r>
              <a:rPr lang="en-GB" noProof="0" dirty="0"/>
              <a:t> respiratoria </a:t>
            </a:r>
            <a:r>
              <a:rPr lang="en-GB" noProof="0" dirty="0" err="1"/>
              <a:t>obstruida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no </a:t>
            </a:r>
            <a:r>
              <a:rPr lang="en-GB" noProof="0" dirty="0" err="1"/>
              <a:t>están</a:t>
            </a:r>
            <a:r>
              <a:rPr lang="en-GB" noProof="0" dirty="0"/>
              <a:t> </a:t>
            </a:r>
            <a:r>
              <a:rPr lang="en-GB" noProof="0" dirty="0" err="1"/>
              <a:t>colocados</a:t>
            </a:r>
            <a:r>
              <a:rPr lang="en-GB" noProof="0" dirty="0"/>
              <a:t> </a:t>
            </a:r>
            <a:r>
              <a:rPr lang="en-GB" noProof="0" dirty="0" err="1"/>
              <a:t>correctamente</a:t>
            </a:r>
            <a:r>
              <a:rPr lang="en-GB" noProof="0" dirty="0"/>
              <a:t>, </a:t>
            </a:r>
            <a:r>
              <a:rPr lang="en-GB" noProof="0" dirty="0" err="1"/>
              <a:t>por</a:t>
            </a:r>
            <a:r>
              <a:rPr lang="en-GB" noProof="0" dirty="0"/>
              <a:t> lo que la </a:t>
            </a:r>
            <a:r>
              <a:rPr lang="en-GB" noProof="0" dirty="0" err="1"/>
              <a:t>posición</a:t>
            </a:r>
            <a:r>
              <a:rPr lang="en-GB" noProof="0" dirty="0"/>
              <a:t> </a:t>
            </a:r>
            <a:r>
              <a:rPr lang="en-GB" noProof="0" dirty="0" err="1"/>
              <a:t>correcta</a:t>
            </a:r>
            <a:r>
              <a:rPr lang="en-GB" noProof="0" dirty="0"/>
              <a:t> es clave.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46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La B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CABCDE se </a:t>
            </a:r>
            <a:r>
              <a:rPr lang="en-GB" noProof="0" dirty="0" err="1"/>
              <a:t>refiere</a:t>
            </a:r>
            <a:r>
              <a:rPr lang="en-GB" noProof="0" dirty="0"/>
              <a:t> a la </a:t>
            </a:r>
            <a:r>
              <a:rPr lang="en-GB" noProof="0" dirty="0" err="1"/>
              <a:t>respiración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803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40729-6E48-F8E6-1941-AD6697631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31AE4B-000D-D60D-3E84-C04C9C66D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9333D6-1D5D-55DE-75D5-7FBDCFFAD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2800" noProof="0" dirty="0"/>
              <a:t>La B </a:t>
            </a:r>
            <a:r>
              <a:rPr lang="en-GB" sz="2800" noProof="0" dirty="0" err="1"/>
              <a:t>en</a:t>
            </a:r>
            <a:r>
              <a:rPr lang="en-GB" sz="2800" noProof="0" dirty="0"/>
              <a:t> </a:t>
            </a:r>
            <a:r>
              <a:rPr lang="en-GB" sz="2800" noProof="0" dirty="0" err="1"/>
              <a:t>el</a:t>
            </a:r>
            <a:r>
              <a:rPr lang="en-GB" sz="2800" noProof="0" dirty="0"/>
              <a:t> CABCDE se </a:t>
            </a:r>
            <a:r>
              <a:rPr lang="en-GB" sz="2800" noProof="0" dirty="0" err="1"/>
              <a:t>refiere</a:t>
            </a:r>
            <a:r>
              <a:rPr lang="en-GB" sz="2800" noProof="0" dirty="0"/>
              <a:t> a la </a:t>
            </a:r>
            <a:r>
              <a:rPr lang="en-GB" sz="2800" noProof="0" dirty="0" err="1"/>
              <a:t>respiración</a:t>
            </a:r>
            <a:r>
              <a:rPr lang="en-GB" sz="2800" noProof="0" dirty="0"/>
              <a:t>, </a:t>
            </a:r>
            <a:r>
              <a:rPr lang="en-GB" sz="2800" noProof="0" dirty="0" err="1"/>
              <a:t>después</a:t>
            </a:r>
            <a:r>
              <a:rPr lang="en-GB" sz="2800" noProof="0" dirty="0"/>
              <a:t> de </a:t>
            </a:r>
            <a:r>
              <a:rPr lang="en-GB" sz="2800" noProof="0" dirty="0" err="1"/>
              <a:t>evaluar</a:t>
            </a:r>
            <a:r>
              <a:rPr lang="en-GB" sz="2800" noProof="0" dirty="0"/>
              <a:t> la </a:t>
            </a:r>
            <a:r>
              <a:rPr lang="en-GB" sz="2800" noProof="0" dirty="0" err="1"/>
              <a:t>apertura</a:t>
            </a:r>
            <a:r>
              <a:rPr lang="en-GB" sz="2800" noProof="0" dirty="0"/>
              <a:t> de la </a:t>
            </a:r>
            <a:r>
              <a:rPr lang="en-GB" sz="2800" noProof="0" dirty="0" err="1"/>
              <a:t>vía</a:t>
            </a:r>
            <a:r>
              <a:rPr lang="en-GB" sz="2800" noProof="0" dirty="0"/>
              <a:t> </a:t>
            </a:r>
            <a:r>
              <a:rPr lang="en-GB" sz="2800" noProof="0" dirty="0" err="1"/>
              <a:t>aérea</a:t>
            </a:r>
            <a:r>
              <a:rPr lang="en-GB" sz="2800" noProof="0" dirty="0"/>
              <a:t>, </a:t>
            </a:r>
            <a:r>
              <a:rPr lang="en-GB" sz="2800" noProof="0" dirty="0" err="1"/>
              <a:t>verificar</a:t>
            </a:r>
            <a:r>
              <a:rPr lang="en-GB" sz="2800" noProof="0" dirty="0"/>
              <a:t> </a:t>
            </a:r>
            <a:r>
              <a:rPr lang="en-GB" sz="2800" noProof="0" dirty="0" err="1"/>
              <a:t>si</a:t>
            </a:r>
            <a:r>
              <a:rPr lang="en-GB" sz="2800" noProof="0" dirty="0"/>
              <a:t> hay </a:t>
            </a:r>
            <a:r>
              <a:rPr lang="en-GB" sz="2800" noProof="0" dirty="0" err="1"/>
              <a:t>otros</a:t>
            </a:r>
            <a:r>
              <a:rPr lang="en-GB" sz="2800" noProof="0" dirty="0"/>
              <a:t> </a:t>
            </a:r>
            <a:r>
              <a:rPr lang="en-GB" sz="2800" noProof="0" dirty="0" err="1"/>
              <a:t>signos</a:t>
            </a:r>
            <a:r>
              <a:rPr lang="en-GB" sz="2800" noProof="0" dirty="0"/>
              <a:t> de </a:t>
            </a:r>
            <a:r>
              <a:rPr lang="en-GB" sz="2800" noProof="0" dirty="0" err="1"/>
              <a:t>dificultad</a:t>
            </a:r>
            <a:r>
              <a:rPr lang="en-GB" sz="2800" noProof="0" dirty="0"/>
              <a:t> para </a:t>
            </a:r>
            <a:r>
              <a:rPr lang="en-GB" sz="2800" noProof="0" dirty="0" err="1"/>
              <a:t>respirar</a:t>
            </a:r>
            <a:r>
              <a:rPr lang="en-GB" sz="2800" noProof="0" dirty="0"/>
              <a:t> o DIB.
La </a:t>
            </a:r>
            <a:r>
              <a:rPr lang="en-GB" sz="2800" noProof="0" dirty="0" err="1"/>
              <a:t>dificultad</a:t>
            </a:r>
            <a:r>
              <a:rPr lang="en-GB" sz="2800" noProof="0" dirty="0"/>
              <a:t> para </a:t>
            </a:r>
            <a:r>
              <a:rPr lang="en-GB" sz="2800" noProof="0" dirty="0" err="1"/>
              <a:t>respirar</a:t>
            </a:r>
            <a:r>
              <a:rPr lang="en-GB" sz="2800" noProof="0" dirty="0"/>
              <a:t> se </a:t>
            </a:r>
            <a:r>
              <a:rPr lang="en-GB" sz="2800" noProof="0" dirty="0" err="1"/>
              <a:t>utiliza</a:t>
            </a:r>
            <a:r>
              <a:rPr lang="en-GB" sz="2800" noProof="0" dirty="0"/>
              <a:t> para </a:t>
            </a:r>
            <a:r>
              <a:rPr lang="en-GB" sz="2800" noProof="0" dirty="0" err="1"/>
              <a:t>describir</a:t>
            </a:r>
            <a:r>
              <a:rPr lang="en-GB" sz="2800" noProof="0" dirty="0"/>
              <a:t> </a:t>
            </a:r>
            <a:r>
              <a:rPr lang="en-GB" sz="2800" noProof="0" dirty="0" err="1"/>
              <a:t>una</a:t>
            </a:r>
            <a:r>
              <a:rPr lang="en-GB" sz="2800" noProof="0" dirty="0"/>
              <a:t> </a:t>
            </a:r>
            <a:r>
              <a:rPr lang="en-GB" sz="2800" noProof="0" dirty="0" err="1"/>
              <a:t>serie</a:t>
            </a:r>
            <a:r>
              <a:rPr lang="en-GB" sz="2800" noProof="0" dirty="0"/>
              <a:t> de </a:t>
            </a:r>
            <a:r>
              <a:rPr lang="en-GB" sz="2800" noProof="0" dirty="0" err="1"/>
              <a:t>afecciones</a:t>
            </a:r>
            <a:r>
              <a:rPr lang="en-GB" sz="2800" noProof="0" dirty="0"/>
              <a:t> que </a:t>
            </a:r>
            <a:r>
              <a:rPr lang="en-GB" sz="2800" noProof="0" dirty="0" err="1"/>
              <a:t>causan</a:t>
            </a:r>
            <a:r>
              <a:rPr lang="en-GB" sz="2800" noProof="0" dirty="0"/>
              <a:t> </a:t>
            </a:r>
            <a:r>
              <a:rPr lang="en-GB" sz="2800" noProof="0" dirty="0" err="1"/>
              <a:t>una</a:t>
            </a:r>
            <a:r>
              <a:rPr lang="en-GB" sz="2800" noProof="0" dirty="0"/>
              <a:t> </a:t>
            </a:r>
            <a:r>
              <a:rPr lang="en-GB" sz="2800" noProof="0" dirty="0" err="1"/>
              <a:t>sensación</a:t>
            </a:r>
            <a:r>
              <a:rPr lang="en-GB" sz="2800" noProof="0" dirty="0"/>
              <a:t> de </a:t>
            </a:r>
            <a:r>
              <a:rPr lang="en-GB" sz="2800" noProof="0" dirty="0" err="1"/>
              <a:t>falta</a:t>
            </a:r>
            <a:r>
              <a:rPr lang="en-GB" sz="2800" noProof="0" dirty="0"/>
              <a:t> de </a:t>
            </a:r>
            <a:r>
              <a:rPr lang="en-GB" sz="2800" noProof="0" dirty="0" err="1"/>
              <a:t>aire</a:t>
            </a:r>
            <a:r>
              <a:rPr lang="en-GB" sz="2800" noProof="0" dirty="0"/>
              <a:t>. 
</a:t>
            </a:r>
            <a:r>
              <a:rPr lang="en-GB" sz="2800" noProof="0" dirty="0" err="1"/>
              <a:t>Puede</a:t>
            </a:r>
            <a:r>
              <a:rPr lang="en-GB" sz="2800" noProof="0" dirty="0"/>
              <a:t> ser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resultado</a:t>
            </a:r>
            <a:r>
              <a:rPr lang="en-GB" sz="2800" noProof="0" dirty="0"/>
              <a:t> de </a:t>
            </a:r>
            <a:r>
              <a:rPr lang="en-GB" sz="2800" noProof="0" dirty="0" err="1"/>
              <a:t>problemas</a:t>
            </a:r>
            <a:r>
              <a:rPr lang="en-GB" sz="2800" noProof="0" dirty="0"/>
              <a:t> </a:t>
            </a:r>
            <a:r>
              <a:rPr lang="en-GB" sz="2800" noProof="0" dirty="0" err="1"/>
              <a:t>en</a:t>
            </a:r>
            <a:r>
              <a:rPr lang="en-GB" sz="2800" noProof="0" dirty="0"/>
              <a:t> la boca, la </a:t>
            </a:r>
            <a:r>
              <a:rPr lang="en-GB" sz="2800" noProof="0" dirty="0" err="1"/>
              <a:t>garganta</a:t>
            </a:r>
            <a:r>
              <a:rPr lang="en-GB" sz="2800" noProof="0" dirty="0"/>
              <a:t>, </a:t>
            </a:r>
            <a:r>
              <a:rPr lang="en-GB" sz="2800" noProof="0" dirty="0" err="1"/>
              <a:t>los</a:t>
            </a:r>
            <a:r>
              <a:rPr lang="en-GB" sz="2800" noProof="0" dirty="0"/>
              <a:t> </a:t>
            </a:r>
            <a:r>
              <a:rPr lang="en-GB" sz="2800" noProof="0" dirty="0" err="1"/>
              <a:t>pulmones</a:t>
            </a:r>
            <a:r>
              <a:rPr lang="en-GB" sz="2800" noProof="0" dirty="0"/>
              <a:t>,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corazón</a:t>
            </a:r>
            <a:r>
              <a:rPr lang="en-GB" sz="2800" noProof="0" dirty="0"/>
              <a:t> o </a:t>
            </a:r>
            <a:r>
              <a:rPr lang="en-GB" sz="2800" noProof="0" dirty="0" err="1"/>
              <a:t>los</a:t>
            </a:r>
            <a:r>
              <a:rPr lang="en-GB" sz="2800" noProof="0" dirty="0"/>
              <a:t> </a:t>
            </a:r>
            <a:r>
              <a:rPr lang="en-GB" sz="2800" noProof="0" dirty="0" err="1"/>
              <a:t>músculos</a:t>
            </a:r>
            <a:r>
              <a:rPr lang="en-GB" sz="2800" noProof="0" dirty="0"/>
              <a:t> </a:t>
            </a:r>
            <a:r>
              <a:rPr lang="en-GB" sz="2800" noProof="0" dirty="0" err="1"/>
              <a:t>utilizados</a:t>
            </a:r>
            <a:r>
              <a:rPr lang="en-GB" sz="2800" noProof="0" dirty="0"/>
              <a:t> para </a:t>
            </a:r>
            <a:r>
              <a:rPr lang="en-GB" sz="2800" noProof="0" dirty="0" err="1"/>
              <a:t>respirar</a:t>
            </a:r>
            <a:r>
              <a:rPr lang="en-GB" sz="2800" noProof="0" dirty="0"/>
              <a:t>. 
La DIB </a:t>
            </a:r>
            <a:r>
              <a:rPr lang="en-GB" sz="2800" noProof="0" dirty="0" err="1"/>
              <a:t>también</a:t>
            </a:r>
            <a:r>
              <a:rPr lang="en-GB" sz="2800" noProof="0" dirty="0"/>
              <a:t> </a:t>
            </a:r>
            <a:r>
              <a:rPr lang="en-GB" sz="2800" noProof="0" dirty="0" err="1"/>
              <a:t>puede</a:t>
            </a:r>
            <a:r>
              <a:rPr lang="en-GB" sz="2800" noProof="0" dirty="0"/>
              <a:t> </a:t>
            </a:r>
            <a:r>
              <a:rPr lang="en-GB" sz="2800" noProof="0" dirty="0" err="1"/>
              <a:t>ocurrir</a:t>
            </a:r>
            <a:r>
              <a:rPr lang="en-GB" sz="2800" noProof="0" dirty="0"/>
              <a:t> </a:t>
            </a:r>
            <a:r>
              <a:rPr lang="en-GB" sz="2800" noProof="0" dirty="0" err="1"/>
              <a:t>en</a:t>
            </a:r>
            <a:r>
              <a:rPr lang="en-GB" sz="2800" noProof="0" dirty="0"/>
              <a:t> </a:t>
            </a:r>
            <a:r>
              <a:rPr lang="en-GB" sz="2800" noProof="0" dirty="0" err="1"/>
              <a:t>condiciones</a:t>
            </a:r>
            <a:r>
              <a:rPr lang="en-GB" sz="2800" noProof="0" dirty="0"/>
              <a:t> que </a:t>
            </a:r>
            <a:r>
              <a:rPr lang="en-GB" sz="2800" noProof="0" dirty="0" err="1"/>
              <a:t>causan</a:t>
            </a:r>
            <a:r>
              <a:rPr lang="en-GB" sz="2800" noProof="0" dirty="0"/>
              <a:t> </a:t>
            </a:r>
            <a:r>
              <a:rPr lang="en-GB" sz="2800" noProof="0" dirty="0" err="1"/>
              <a:t>una</a:t>
            </a:r>
            <a:r>
              <a:rPr lang="en-GB" sz="2800" noProof="0" dirty="0"/>
              <a:t> </a:t>
            </a:r>
            <a:r>
              <a:rPr lang="en-GB" sz="2800" noProof="0" dirty="0" err="1"/>
              <a:t>respiración</a:t>
            </a:r>
            <a:r>
              <a:rPr lang="en-GB" sz="2800" noProof="0" dirty="0"/>
              <a:t> </a:t>
            </a:r>
            <a:r>
              <a:rPr lang="en-GB" sz="2800" noProof="0" dirty="0" err="1"/>
              <a:t>más</a:t>
            </a:r>
            <a:r>
              <a:rPr lang="en-GB" sz="2800" noProof="0" dirty="0"/>
              <a:t> </a:t>
            </a:r>
            <a:r>
              <a:rPr lang="en-GB" sz="2800" noProof="0" dirty="0" err="1"/>
              <a:t>rápida</a:t>
            </a:r>
            <a:r>
              <a:rPr lang="en-GB" sz="2800" noProof="0" dirty="0"/>
              <a:t>, </a:t>
            </a:r>
            <a:r>
              <a:rPr lang="en-GB" sz="2800" noProof="0" dirty="0" err="1"/>
              <a:t>como</a:t>
            </a:r>
            <a:r>
              <a:rPr lang="en-GB" sz="2800" noProof="0" dirty="0"/>
              <a:t> </a:t>
            </a:r>
            <a:r>
              <a:rPr lang="en-GB" sz="2800" noProof="0" dirty="0" err="1"/>
              <a:t>anemia</a:t>
            </a:r>
            <a:r>
              <a:rPr lang="en-GB" sz="2800" noProof="0" dirty="0"/>
              <a:t> o </a:t>
            </a:r>
            <a:r>
              <a:rPr lang="en-GB" sz="2800" noProof="0" dirty="0" err="1"/>
              <a:t>desequilibrio</a:t>
            </a:r>
            <a:r>
              <a:rPr lang="en-GB" sz="2800" noProof="0" dirty="0"/>
              <a:t> </a:t>
            </a:r>
            <a:r>
              <a:rPr lang="en-GB" sz="2800" noProof="0" dirty="0" err="1"/>
              <a:t>químico</a:t>
            </a:r>
            <a:r>
              <a:rPr lang="en-GB" sz="2800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502DB-9E31-C52A-E63F-6A512887F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noProof="0" dirty="0"/>
              <a:t>Antes de </a:t>
            </a:r>
            <a:r>
              <a:rPr lang="en-GB" noProof="0" dirty="0" err="1"/>
              <a:t>sumergirnos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contenido</a:t>
            </a:r>
            <a:r>
              <a:rPr lang="en-GB" noProof="0" dirty="0"/>
              <a:t>, </a:t>
            </a:r>
            <a:r>
              <a:rPr lang="en-GB" noProof="0" dirty="0" err="1"/>
              <a:t>describamos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objetivos</a:t>
            </a:r>
            <a:r>
              <a:rPr lang="en-GB" noProof="0" dirty="0"/>
              <a:t> de </a:t>
            </a:r>
            <a:r>
              <a:rPr lang="en-GB" noProof="0" dirty="0" err="1"/>
              <a:t>aprendizaje</a:t>
            </a:r>
            <a:r>
              <a:rPr lang="en-GB" noProof="0" dirty="0"/>
              <a:t> de </a:t>
            </a:r>
            <a:r>
              <a:rPr lang="en-GB" noProof="0" dirty="0" err="1"/>
              <a:t>este</a:t>
            </a:r>
            <a:r>
              <a:rPr lang="en-GB" noProof="0" dirty="0"/>
              <a:t> </a:t>
            </a:r>
            <a:r>
              <a:rPr lang="en-GB" noProof="0" dirty="0" err="1"/>
              <a:t>módulo</a:t>
            </a:r>
            <a:r>
              <a:rPr lang="en-GB" noProof="0" dirty="0"/>
              <a:t>:
Al </a:t>
            </a:r>
            <a:r>
              <a:rPr lang="en-GB" noProof="0" dirty="0" err="1"/>
              <a:t>completar</a:t>
            </a:r>
            <a:r>
              <a:rPr lang="en-GB" noProof="0" dirty="0"/>
              <a:t> </a:t>
            </a:r>
            <a:r>
              <a:rPr lang="en-GB" noProof="0" dirty="0" err="1"/>
              <a:t>este</a:t>
            </a:r>
            <a:r>
              <a:rPr lang="en-GB" noProof="0" dirty="0"/>
              <a:t> </a:t>
            </a:r>
            <a:r>
              <a:rPr lang="en-GB" noProof="0" dirty="0" err="1"/>
              <a:t>módulo</a:t>
            </a:r>
            <a:r>
              <a:rPr lang="en-GB" noProof="0" dirty="0"/>
              <a:t>, </a:t>
            </a:r>
            <a:r>
              <a:rPr lang="en-GB" noProof="0" dirty="0" err="1"/>
              <a:t>debería</a:t>
            </a:r>
            <a:r>
              <a:rPr lang="en-GB" noProof="0" dirty="0"/>
              <a:t> ser </a:t>
            </a:r>
            <a:r>
              <a:rPr lang="en-GB" noProof="0" dirty="0" err="1"/>
              <a:t>capaz</a:t>
            </a:r>
            <a:r>
              <a:rPr lang="en-GB" noProof="0" dirty="0"/>
              <a:t> 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 err="1"/>
              <a:t>Describir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enfoque</a:t>
            </a:r>
            <a:r>
              <a:rPr lang="en-GB" noProof="0" dirty="0"/>
              <a:t> de CABCDE para las personas </a:t>
            </a:r>
            <a:r>
              <a:rPr lang="en-GB" noProof="0" dirty="0" err="1"/>
              <a:t>enfermas</a:t>
            </a:r>
            <a:r>
              <a:rPr lang="en-GB" noProof="0" dirty="0"/>
              <a:t> y </a:t>
            </a:r>
            <a:r>
              <a:rPr lang="en-GB" noProof="0" dirty="0" err="1"/>
              <a:t>lesionadas</a:t>
            </a:r>
            <a:r>
              <a:rPr lang="en-GB" noProof="0" dirty="0"/>
              <a:t>, </a:t>
            </a:r>
            <a:r>
              <a:rPr lang="en-GB" noProof="0" dirty="0" err="1"/>
              <a:t>incluyendo</a:t>
            </a:r>
            <a:r>
              <a:rPr lang="en-GB" noProof="0" dirty="0"/>
              <a:t> </a:t>
            </a:r>
            <a:r>
              <a:rPr lang="en-GB" noProof="0" dirty="0" err="1"/>
              <a:t>cómo</a:t>
            </a:r>
            <a:r>
              <a:rPr lang="en-GB" noProof="0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noProof="0" dirty="0" err="1"/>
              <a:t>Comprobar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hay sangrado </a:t>
            </a:r>
            <a:r>
              <a:rPr lang="en-GB" noProof="0" dirty="0" err="1"/>
              <a:t>importante</a:t>
            </a:r>
            <a:r>
              <a:rPr lang="en-GB" noProof="0" dirty="0"/>
              <a:t>,
</a:t>
            </a:r>
            <a:r>
              <a:rPr lang="en-GB" noProof="0" dirty="0" err="1"/>
              <a:t>Evaluar</a:t>
            </a:r>
            <a:r>
              <a:rPr lang="en-GB" noProof="0" dirty="0"/>
              <a:t> las </a:t>
            </a:r>
            <a:r>
              <a:rPr lang="en-GB" noProof="0" dirty="0" err="1"/>
              <a:t>vías</a:t>
            </a:r>
            <a:r>
              <a:rPr lang="en-GB" noProof="0" dirty="0"/>
              <a:t> </a:t>
            </a:r>
            <a:r>
              <a:rPr lang="en-GB" noProof="0" dirty="0" err="1"/>
              <a:t>respiratorias</a:t>
            </a:r>
            <a:r>
              <a:rPr lang="en-GB" noProof="0" dirty="0"/>
              <a:t>,
</a:t>
            </a:r>
            <a:r>
              <a:rPr lang="en-GB" noProof="0" dirty="0" err="1"/>
              <a:t>Evaluar</a:t>
            </a:r>
            <a:r>
              <a:rPr lang="en-GB" noProof="0" dirty="0"/>
              <a:t> la </a:t>
            </a:r>
            <a:r>
              <a:rPr lang="en-GB" noProof="0" dirty="0" err="1"/>
              <a:t>respiración</a:t>
            </a:r>
            <a:r>
              <a:rPr lang="en-GB" noProof="0" dirty="0"/>
              <a:t>,
</a:t>
            </a:r>
            <a:r>
              <a:rPr lang="en-GB" noProof="0" dirty="0" err="1"/>
              <a:t>Evaluar</a:t>
            </a:r>
            <a:r>
              <a:rPr lang="en-GB" noProof="0" dirty="0"/>
              <a:t> la </a:t>
            </a:r>
            <a:r>
              <a:rPr lang="en-GB" noProof="0" dirty="0" err="1"/>
              <a:t>circulación</a:t>
            </a:r>
            <a:r>
              <a:rPr lang="en-GB" noProof="0" dirty="0"/>
              <a:t>,
</a:t>
            </a:r>
            <a:r>
              <a:rPr lang="en-GB" noProof="0" dirty="0" err="1"/>
              <a:t>Evaluar</a:t>
            </a:r>
            <a:r>
              <a:rPr lang="en-GB" noProof="0" dirty="0"/>
              <a:t> la </a:t>
            </a:r>
            <a:r>
              <a:rPr lang="en-GB" noProof="0" dirty="0" err="1"/>
              <a:t>discapacidad</a:t>
            </a:r>
            <a:r>
              <a:rPr lang="en-GB" noProof="0" dirty="0"/>
              <a:t>,
</a:t>
            </a:r>
            <a:r>
              <a:rPr lang="en-GB" noProof="0" dirty="0" err="1"/>
              <a:t>Explicar</a:t>
            </a:r>
            <a:r>
              <a:rPr lang="en-GB" noProof="0" dirty="0"/>
              <a:t> la </a:t>
            </a:r>
            <a:r>
              <a:rPr lang="en-GB" noProof="0" dirty="0" err="1"/>
              <a:t>importancia</a:t>
            </a:r>
            <a:r>
              <a:rPr lang="en-GB" noProof="0" dirty="0"/>
              <a:t> de la </a:t>
            </a:r>
            <a:r>
              <a:rPr lang="en-GB" noProof="0" dirty="0" err="1"/>
              <a:t>exposición</a:t>
            </a:r>
            <a:r>
              <a:rPr lang="en-GB" noProof="0" dirty="0"/>
              <a:t>.</a:t>
            </a:r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b="0" noProof="0" dirty="0" err="1"/>
              <a:t>Observar</a:t>
            </a:r>
            <a:r>
              <a:rPr lang="en-GB" b="0" noProof="0" dirty="0"/>
              <a:t>: </a:t>
            </a:r>
            <a:r>
              <a:rPr lang="en-GB" b="0" noProof="0" dirty="0" err="1"/>
              <a:t>Observar</a:t>
            </a:r>
            <a:r>
              <a:rPr lang="en-GB" b="0" noProof="0" dirty="0"/>
              <a:t> </a:t>
            </a:r>
            <a:r>
              <a:rPr lang="en-GB" b="0" noProof="0" dirty="0" err="1"/>
              <a:t>cómo</a:t>
            </a:r>
            <a:r>
              <a:rPr lang="en-GB" b="0" noProof="0" dirty="0"/>
              <a:t> </a:t>
            </a:r>
            <a:r>
              <a:rPr lang="en-GB" b="0" noProof="0" dirty="0" err="1"/>
              <a:t>respira</a:t>
            </a:r>
            <a:r>
              <a:rPr lang="en-GB" b="0" noProof="0" dirty="0"/>
              <a:t> </a:t>
            </a:r>
            <a:r>
              <a:rPr lang="en-GB" b="0" noProof="0" dirty="0" err="1"/>
              <a:t>el</a:t>
            </a:r>
            <a:r>
              <a:rPr lang="en-GB" b="0" noProof="0" dirty="0"/>
              <a:t> </a:t>
            </a:r>
            <a:r>
              <a:rPr lang="en-GB" b="0" noProof="0" dirty="0" err="1"/>
              <a:t>paciente</a:t>
            </a:r>
            <a:r>
              <a:rPr lang="en-GB" b="0" noProof="0" dirty="0"/>
              <a:t> </a:t>
            </a:r>
            <a:r>
              <a:rPr lang="en-GB" b="0" noProof="0" dirty="0" err="1"/>
              <a:t>puede</a:t>
            </a:r>
            <a:r>
              <a:rPr lang="en-GB" b="0" noProof="0" dirty="0"/>
              <a:t> </a:t>
            </a:r>
            <a:r>
              <a:rPr lang="en-GB" b="0" noProof="0" dirty="0" err="1"/>
              <a:t>proporcionar</a:t>
            </a:r>
            <a:r>
              <a:rPr lang="en-GB" b="0" noProof="0" dirty="0"/>
              <a:t> </a:t>
            </a:r>
            <a:r>
              <a:rPr lang="en-GB" b="0" noProof="0" dirty="0" err="1"/>
              <a:t>mucha</a:t>
            </a:r>
            <a:r>
              <a:rPr lang="en-GB" b="0" noProof="0" dirty="0"/>
              <a:t> </a:t>
            </a:r>
            <a:r>
              <a:rPr lang="en-GB" b="0" noProof="0" dirty="0" err="1"/>
              <a:t>información</a:t>
            </a:r>
            <a:r>
              <a:rPr lang="en-GB" b="0" noProof="0" dirty="0"/>
              <a:t>. Los </a:t>
            </a:r>
            <a:r>
              <a:rPr lang="en-GB" b="0" noProof="0" dirty="0" err="1"/>
              <a:t>signos</a:t>
            </a:r>
            <a:r>
              <a:rPr lang="en-GB" b="0" noProof="0" dirty="0"/>
              <a:t> de </a:t>
            </a:r>
            <a:r>
              <a:rPr lang="en-GB" b="0" noProof="0" dirty="0" err="1"/>
              <a:t>dificultad</a:t>
            </a:r>
            <a:r>
              <a:rPr lang="en-GB" b="0" noProof="0" dirty="0"/>
              <a:t> para </a:t>
            </a:r>
            <a:r>
              <a:rPr lang="en-GB" b="0" noProof="0" dirty="0" err="1"/>
              <a:t>respirar</a:t>
            </a:r>
            <a:r>
              <a:rPr lang="en-GB" b="0" noProof="0" dirty="0"/>
              <a:t> </a:t>
            </a:r>
            <a:r>
              <a:rPr lang="en-GB" b="0" noProof="0" dirty="0" err="1"/>
              <a:t>incluyen</a:t>
            </a:r>
            <a:r>
              <a:rPr lang="en-GB" b="0" noProof="0" dirty="0"/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b="0" noProof="0" dirty="0" err="1"/>
              <a:t>Frecuencia</a:t>
            </a:r>
            <a:r>
              <a:rPr lang="en-GB" b="0" noProof="0" dirty="0"/>
              <a:t> respiratoria </a:t>
            </a:r>
            <a:r>
              <a:rPr lang="en-GB" b="0" noProof="0" dirty="0" err="1"/>
              <a:t>muy</a:t>
            </a:r>
            <a:r>
              <a:rPr lang="en-GB" b="0" noProof="0" dirty="0"/>
              <a:t> </a:t>
            </a:r>
            <a:r>
              <a:rPr lang="en-GB" b="0" noProof="0" dirty="0" err="1"/>
              <a:t>rápida</a:t>
            </a:r>
            <a:r>
              <a:rPr lang="en-GB" b="0" noProof="0" dirty="0"/>
              <a:t> o </a:t>
            </a:r>
            <a:r>
              <a:rPr lang="en-GB" b="0" noProof="0" dirty="0" err="1"/>
              <a:t>muy</a:t>
            </a:r>
            <a:r>
              <a:rPr lang="en-GB" b="0" noProof="0" dirty="0"/>
              <a:t> </a:t>
            </a:r>
            <a:r>
              <a:rPr lang="en-GB" b="0" noProof="0" dirty="0" err="1"/>
              <a:t>lenta</a:t>
            </a:r>
            <a:r>
              <a:rPr lang="en-GB" b="0" noProof="0" dirty="0"/>
              <a:t>
</a:t>
            </a:r>
            <a:r>
              <a:rPr lang="en-GB" b="0" noProof="0" dirty="0" err="1"/>
              <a:t>Uso</a:t>
            </a:r>
            <a:r>
              <a:rPr lang="en-GB" b="0" noProof="0" dirty="0"/>
              <a:t> </a:t>
            </a:r>
            <a:r>
              <a:rPr lang="en-GB" b="0" noProof="0" dirty="0" err="1"/>
              <a:t>adicional</a:t>
            </a:r>
            <a:r>
              <a:rPr lang="en-GB" b="0" noProof="0" dirty="0"/>
              <a:t> de </a:t>
            </a:r>
            <a:r>
              <a:rPr lang="en-GB" b="0" noProof="0" dirty="0" err="1"/>
              <a:t>músculos</a:t>
            </a:r>
            <a:r>
              <a:rPr lang="en-GB" b="0" noProof="0" dirty="0"/>
              <a:t>, </a:t>
            </a:r>
            <a:r>
              <a:rPr lang="en-GB" b="0" noProof="0" dirty="0" err="1"/>
              <a:t>como</a:t>
            </a:r>
            <a:r>
              <a:rPr lang="en-GB" b="0" noProof="0" dirty="0"/>
              <a:t> la </a:t>
            </a:r>
            <a:r>
              <a:rPr lang="en-GB" b="0" noProof="0" dirty="0" err="1"/>
              <a:t>intracción</a:t>
            </a:r>
            <a:r>
              <a:rPr lang="en-GB" b="0" noProof="0" dirty="0"/>
              <a:t> o </a:t>
            </a:r>
            <a:r>
              <a:rPr lang="en-GB" b="0" noProof="0" dirty="0" err="1"/>
              <a:t>retracción</a:t>
            </a:r>
            <a:r>
              <a:rPr lang="en-GB" b="0" noProof="0" dirty="0"/>
              <a:t> del </a:t>
            </a:r>
            <a:r>
              <a:rPr lang="en-GB" b="0" noProof="0" dirty="0" err="1"/>
              <a:t>pecho</a:t>
            </a:r>
            <a:r>
              <a:rPr lang="en-GB" b="0" noProof="0" dirty="0"/>
              <a:t>, </a:t>
            </a:r>
            <a:r>
              <a:rPr lang="en-GB" b="0" noProof="0" dirty="0" err="1"/>
              <a:t>esto</a:t>
            </a:r>
            <a:r>
              <a:rPr lang="en-GB" b="0" noProof="0" dirty="0"/>
              <a:t> es </a:t>
            </a:r>
            <a:r>
              <a:rPr lang="en-GB" b="0" noProof="0" dirty="0" err="1"/>
              <a:t>cuando</a:t>
            </a:r>
            <a:r>
              <a:rPr lang="en-GB" b="0" noProof="0" dirty="0"/>
              <a:t> la </a:t>
            </a:r>
            <a:r>
              <a:rPr lang="en-GB" b="0" noProof="0" dirty="0" err="1"/>
              <a:t>piel</a:t>
            </a:r>
            <a:r>
              <a:rPr lang="en-GB" b="0" noProof="0" dirty="0"/>
              <a:t> </a:t>
            </a:r>
            <a:r>
              <a:rPr lang="en-GB" b="0" noProof="0" dirty="0" err="1"/>
              <a:t>parece</a:t>
            </a:r>
            <a:r>
              <a:rPr lang="en-GB" b="0" noProof="0" dirty="0"/>
              <a:t> ser </a:t>
            </a:r>
            <a:r>
              <a:rPr lang="en-GB" b="0" noProof="0" dirty="0" err="1"/>
              <a:t>succionada</a:t>
            </a:r>
            <a:r>
              <a:rPr lang="en-GB" b="0" noProof="0" dirty="0"/>
              <a:t> </a:t>
            </a:r>
            <a:r>
              <a:rPr lang="en-GB" b="0" noProof="0" dirty="0" err="1"/>
              <a:t>hacia</a:t>
            </a:r>
            <a:r>
              <a:rPr lang="en-GB" b="0" noProof="0" dirty="0"/>
              <a:t> </a:t>
            </a:r>
            <a:r>
              <a:rPr lang="en-GB" b="0" noProof="0" dirty="0" err="1"/>
              <a:t>adentro</a:t>
            </a:r>
            <a:r>
              <a:rPr lang="en-GB" b="0" noProof="0" dirty="0"/>
              <a:t> </a:t>
            </a:r>
            <a:r>
              <a:rPr lang="en-GB" b="0" noProof="0" dirty="0" err="1"/>
              <a:t>por</a:t>
            </a:r>
            <a:r>
              <a:rPr lang="en-GB" b="0" noProof="0" dirty="0"/>
              <a:t> </a:t>
            </a:r>
            <a:r>
              <a:rPr lang="en-GB" b="0" noProof="0" dirty="0" err="1"/>
              <a:t>debajo</a:t>
            </a:r>
            <a:r>
              <a:rPr lang="en-GB" b="0" noProof="0" dirty="0"/>
              <a:t> de las </a:t>
            </a:r>
            <a:r>
              <a:rPr lang="en-GB" b="0" noProof="0" dirty="0" err="1"/>
              <a:t>costillas</a:t>
            </a:r>
            <a:r>
              <a:rPr lang="en-GB" b="0" noProof="0" dirty="0"/>
              <a:t>, </a:t>
            </a:r>
            <a:r>
              <a:rPr lang="en-GB" b="0" noProof="0" dirty="0" err="1"/>
              <a:t>por</a:t>
            </a:r>
            <a:r>
              <a:rPr lang="en-GB" b="0" noProof="0" dirty="0"/>
              <a:t> </a:t>
            </a:r>
            <a:r>
              <a:rPr lang="en-GB" b="0" noProof="0" dirty="0" err="1"/>
              <a:t>debajo</a:t>
            </a:r>
            <a:r>
              <a:rPr lang="en-GB" b="0" noProof="0" dirty="0"/>
              <a:t> del </a:t>
            </a:r>
            <a:r>
              <a:rPr lang="en-GB" b="0" noProof="0" dirty="0" err="1"/>
              <a:t>esternón</a:t>
            </a:r>
            <a:r>
              <a:rPr lang="en-GB" b="0" noProof="0" dirty="0"/>
              <a:t> o </a:t>
            </a:r>
            <a:r>
              <a:rPr lang="en-GB" b="0" noProof="0" dirty="0" err="1"/>
              <a:t>por</a:t>
            </a:r>
            <a:r>
              <a:rPr lang="en-GB" b="0" noProof="0" dirty="0"/>
              <a:t> </a:t>
            </a:r>
            <a:r>
              <a:rPr lang="en-GB" b="0" noProof="0" dirty="0" err="1"/>
              <a:t>encima</a:t>
            </a:r>
            <a:r>
              <a:rPr lang="en-GB" b="0" noProof="0" dirty="0"/>
              <a:t> de la </a:t>
            </a:r>
            <a:r>
              <a:rPr lang="en-GB" b="0" noProof="0" dirty="0" err="1"/>
              <a:t>clavícula</a:t>
            </a:r>
            <a:r>
              <a:rPr lang="en-GB" b="0" noProof="0" dirty="0"/>
              <a:t>
</a:t>
            </a:r>
            <a:r>
              <a:rPr lang="en-GB" b="0" noProof="0" dirty="0" err="1"/>
              <a:t>Aleteo</a:t>
            </a:r>
            <a:r>
              <a:rPr lang="en-GB" b="0" noProof="0" dirty="0"/>
              <a:t> nasal
</a:t>
            </a:r>
            <a:r>
              <a:rPr lang="en-GB" b="0" noProof="0" dirty="0" err="1"/>
              <a:t>Color</a:t>
            </a:r>
            <a:r>
              <a:rPr lang="en-GB" b="0" noProof="0" dirty="0"/>
              <a:t> </a:t>
            </a:r>
            <a:r>
              <a:rPr lang="en-GB" b="0" noProof="0" dirty="0" err="1"/>
              <a:t>azul</a:t>
            </a:r>
            <a:r>
              <a:rPr lang="en-GB" b="0" noProof="0" dirty="0"/>
              <a:t> o gris </a:t>
            </a:r>
            <a:r>
              <a:rPr lang="en-GB" b="0" noProof="0" dirty="0" err="1"/>
              <a:t>alrededor</a:t>
            </a:r>
            <a:r>
              <a:rPr lang="en-GB" b="0" noProof="0" dirty="0"/>
              <a:t> de la boca o </a:t>
            </a:r>
            <a:r>
              <a:rPr lang="en-GB" b="0" noProof="0" dirty="0" err="1"/>
              <a:t>los</a:t>
            </a:r>
            <a:r>
              <a:rPr lang="en-GB" b="0" noProof="0" dirty="0"/>
              <a:t> </a:t>
            </a:r>
            <a:r>
              <a:rPr lang="en-GB" b="0" noProof="0" dirty="0" err="1"/>
              <a:t>labios</a:t>
            </a:r>
            <a:r>
              <a:rPr lang="en-GB" b="0" noProof="0" dirty="0"/>
              <a:t>, y
</a:t>
            </a:r>
            <a:r>
              <a:rPr lang="en-GB" b="0" noProof="0" dirty="0" err="1"/>
              <a:t>Sentarse</a:t>
            </a:r>
            <a:r>
              <a:rPr lang="en-GB" b="0" noProof="0" dirty="0"/>
              <a:t> </a:t>
            </a:r>
            <a:r>
              <a:rPr lang="en-GB" b="0" noProof="0" dirty="0" err="1"/>
              <a:t>en</a:t>
            </a:r>
            <a:r>
              <a:rPr lang="en-GB" b="0" noProof="0" dirty="0"/>
              <a:t> </a:t>
            </a:r>
            <a:r>
              <a:rPr lang="en-GB" b="0" noProof="0" dirty="0" err="1"/>
              <a:t>una</a:t>
            </a:r>
            <a:r>
              <a:rPr lang="en-GB" b="0" noProof="0" dirty="0"/>
              <a:t> "</a:t>
            </a:r>
            <a:r>
              <a:rPr lang="en-GB" b="0" noProof="0" dirty="0" err="1"/>
              <a:t>posición</a:t>
            </a:r>
            <a:r>
              <a:rPr lang="en-GB" b="0" noProof="0" dirty="0"/>
              <a:t> de </a:t>
            </a:r>
            <a:r>
              <a:rPr lang="en-GB" b="0" noProof="0" dirty="0" err="1"/>
              <a:t>trípode</a:t>
            </a:r>
            <a:r>
              <a:rPr lang="en-GB" b="0" noProof="0" dirty="0"/>
              <a:t>" o </a:t>
            </a:r>
            <a:r>
              <a:rPr lang="en-GB" b="0" noProof="0" dirty="0" err="1"/>
              <a:t>inclinarse</a:t>
            </a:r>
            <a:r>
              <a:rPr lang="en-GB" b="0" noProof="0" dirty="0"/>
              <a:t> </a:t>
            </a:r>
            <a:r>
              <a:rPr lang="en-GB" b="0" noProof="0" dirty="0" err="1"/>
              <a:t>hacia</a:t>
            </a:r>
            <a:r>
              <a:rPr lang="en-GB" b="0" noProof="0" dirty="0"/>
              <a:t> </a:t>
            </a:r>
            <a:r>
              <a:rPr lang="en-GB" b="0" noProof="0" dirty="0" err="1"/>
              <a:t>adelante</a:t>
            </a:r>
            <a:r>
              <a:rPr lang="en-GB" b="0" noProof="0" dirty="0"/>
              <a:t> </a:t>
            </a:r>
          </a:p>
          <a:p>
            <a:pPr algn="just"/>
            <a:r>
              <a:rPr lang="en-GB" b="0" noProof="0" dirty="0"/>
              <a:t>
</a:t>
            </a:r>
            <a:r>
              <a:rPr lang="en-GB" b="0" noProof="0" dirty="0" err="1"/>
              <a:t>También</a:t>
            </a:r>
            <a:r>
              <a:rPr lang="en-GB" b="0" noProof="0" dirty="0"/>
              <a:t> es </a:t>
            </a:r>
            <a:r>
              <a:rPr lang="en-GB" b="0" noProof="0" dirty="0" err="1"/>
              <a:t>importante</a:t>
            </a:r>
            <a:r>
              <a:rPr lang="en-GB" b="0" noProof="0" dirty="0"/>
              <a:t> </a:t>
            </a:r>
            <a:r>
              <a:rPr lang="en-GB" b="0" noProof="0" dirty="0" err="1"/>
              <a:t>buscar</a:t>
            </a:r>
            <a:r>
              <a:rPr lang="en-GB" b="0" noProof="0" dirty="0"/>
              <a:t> </a:t>
            </a:r>
            <a:r>
              <a:rPr lang="en-GB" b="0" noProof="0" dirty="0" err="1"/>
              <a:t>signos</a:t>
            </a:r>
            <a:r>
              <a:rPr lang="en-GB" b="0" noProof="0" dirty="0"/>
              <a:t> de </a:t>
            </a:r>
            <a:r>
              <a:rPr lang="en-GB" b="0" noProof="0" dirty="0" err="1"/>
              <a:t>lesiones</a:t>
            </a:r>
            <a:r>
              <a:rPr lang="en-GB" b="0" noProof="0" dirty="0"/>
              <a:t> que </a:t>
            </a:r>
            <a:r>
              <a:rPr lang="en-GB" b="0" noProof="0" dirty="0" err="1"/>
              <a:t>podrían</a:t>
            </a:r>
            <a:r>
              <a:rPr lang="en-GB" b="0" noProof="0" dirty="0"/>
              <a:t> </a:t>
            </a:r>
            <a:r>
              <a:rPr lang="en-GB" b="0" noProof="0" dirty="0" err="1"/>
              <a:t>causar</a:t>
            </a:r>
            <a:r>
              <a:rPr lang="en-GB" b="0" noProof="0" dirty="0"/>
              <a:t> </a:t>
            </a:r>
            <a:r>
              <a:rPr lang="en-GB" b="0" noProof="0" dirty="0" err="1"/>
              <a:t>problemas</a:t>
            </a:r>
            <a:r>
              <a:rPr lang="en-GB" b="0" noProof="0" dirty="0"/>
              <a:t> </a:t>
            </a:r>
            <a:r>
              <a:rPr lang="en-GB" b="0" noProof="0" dirty="0" err="1"/>
              <a:t>respiratorios</a:t>
            </a:r>
            <a:r>
              <a:rPr lang="en-GB" b="0" noProof="0" dirty="0"/>
              <a:t>, tales </a:t>
            </a:r>
            <a:r>
              <a:rPr lang="en-GB" b="0" noProof="0" dirty="0" err="1"/>
              <a:t>como</a:t>
            </a:r>
            <a:r>
              <a:rPr lang="en-GB" b="0" noProof="0" dirty="0"/>
              <a:t>:
</a:t>
            </a:r>
            <a:r>
              <a:rPr lang="en-GB" b="0" noProof="0" dirty="0" err="1"/>
              <a:t>Quemaduras</a:t>
            </a:r>
            <a:r>
              <a:rPr lang="en-GB" b="0" noProof="0" dirty="0"/>
              <a:t> que </a:t>
            </a:r>
            <a:r>
              <a:rPr lang="en-GB" b="0" noProof="0" dirty="0" err="1"/>
              <a:t>rodean</a:t>
            </a:r>
            <a:r>
              <a:rPr lang="en-GB" b="0" noProof="0" dirty="0"/>
              <a:t> </a:t>
            </a:r>
            <a:r>
              <a:rPr lang="en-GB" b="0" noProof="0" dirty="0" err="1"/>
              <a:t>todo</a:t>
            </a:r>
            <a:r>
              <a:rPr lang="en-GB" b="0" noProof="0" dirty="0"/>
              <a:t> </a:t>
            </a:r>
            <a:r>
              <a:rPr lang="en-GB" b="0" noProof="0" dirty="0" err="1"/>
              <a:t>el</a:t>
            </a:r>
            <a:r>
              <a:rPr lang="en-GB" b="0" noProof="0" dirty="0"/>
              <a:t> </a:t>
            </a:r>
            <a:r>
              <a:rPr lang="en-GB" b="0" noProof="0" dirty="0" err="1"/>
              <a:t>tórax</a:t>
            </a:r>
            <a:r>
              <a:rPr lang="en-GB" b="0" noProof="0" dirty="0"/>
              <a:t> o </a:t>
            </a:r>
            <a:r>
              <a:rPr lang="en-GB" b="0" noProof="0" dirty="0" err="1"/>
              <a:t>quemaduras</a:t>
            </a:r>
            <a:r>
              <a:rPr lang="en-GB" b="0" noProof="0" dirty="0"/>
              <a:t> </a:t>
            </a:r>
            <a:r>
              <a:rPr lang="en-GB" b="0" noProof="0" dirty="0" err="1"/>
              <a:t>circunferenciales</a:t>
            </a:r>
            <a:r>
              <a:rPr lang="en-GB" b="0" noProof="0" dirty="0"/>
              <a:t> del </a:t>
            </a:r>
            <a:r>
              <a:rPr lang="en-GB" b="0" noProof="0" dirty="0" err="1"/>
              <a:t>tórax</a:t>
            </a:r>
            <a:r>
              <a:rPr lang="en-GB" b="0" noProof="0" dirty="0"/>
              <a:t>, y hematomas o </a:t>
            </a:r>
            <a:r>
              <a:rPr lang="en-GB" b="0" noProof="0" dirty="0" err="1"/>
              <a:t>heridas</a:t>
            </a:r>
            <a:r>
              <a:rPr lang="en-GB" b="0" noProof="0" dirty="0"/>
              <a:t> </a:t>
            </a:r>
            <a:r>
              <a:rPr lang="en-GB" b="0" noProof="0" dirty="0" err="1"/>
              <a:t>en</a:t>
            </a:r>
            <a:r>
              <a:rPr lang="en-GB" b="0" noProof="0" dirty="0"/>
              <a:t> la pared </a:t>
            </a:r>
            <a:r>
              <a:rPr lang="en-GB" b="0" noProof="0" dirty="0" err="1"/>
              <a:t>torácica</a:t>
            </a:r>
            <a:endParaRPr lang="en-GB" b="0" noProof="0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indent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38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noProof="0" dirty="0"/>
              <a:t>Al </a:t>
            </a:r>
            <a:r>
              <a:rPr lang="en-GB" sz="1100" noProof="0" dirty="0" err="1"/>
              <a:t>igual</a:t>
            </a:r>
            <a:r>
              <a:rPr lang="en-GB" sz="1100" noProof="0" dirty="0"/>
              <a:t> que la </a:t>
            </a:r>
            <a:r>
              <a:rPr lang="en-GB" sz="1100" noProof="0" dirty="0" err="1"/>
              <a:t>evaluación</a:t>
            </a:r>
            <a:r>
              <a:rPr lang="en-GB" sz="1100" noProof="0" dirty="0"/>
              <a:t> de las </a:t>
            </a:r>
            <a:r>
              <a:rPr lang="en-GB" sz="1100" noProof="0" dirty="0" err="1"/>
              <a:t>vías</a:t>
            </a:r>
            <a:r>
              <a:rPr lang="en-GB" sz="1100" noProof="0" dirty="0"/>
              <a:t> </a:t>
            </a:r>
            <a:r>
              <a:rPr lang="en-GB" sz="1100" noProof="0" dirty="0" err="1"/>
              <a:t>respiratorias</a:t>
            </a:r>
            <a:r>
              <a:rPr lang="en-GB" sz="1100" noProof="0" dirty="0"/>
              <a:t>, </a:t>
            </a:r>
            <a:r>
              <a:rPr lang="en-GB" sz="1100" noProof="0" dirty="0" err="1"/>
              <a:t>escuche</a:t>
            </a:r>
            <a:r>
              <a:rPr lang="en-GB" sz="1100" noProof="0" dirty="0"/>
              <a:t> </a:t>
            </a:r>
            <a:r>
              <a:rPr lang="en-GB" sz="1100" noProof="0" dirty="0" err="1"/>
              <a:t>sonidos</a:t>
            </a:r>
            <a:r>
              <a:rPr lang="en-GB" sz="1100" noProof="0" dirty="0"/>
              <a:t> </a:t>
            </a:r>
            <a:r>
              <a:rPr lang="en-GB" sz="1100" noProof="0" dirty="0" err="1"/>
              <a:t>anormales</a:t>
            </a:r>
            <a:r>
              <a:rPr lang="en-GB" sz="1100" noProof="0" dirty="0"/>
              <a:t> que </a:t>
            </a:r>
            <a:r>
              <a:rPr lang="en-GB" sz="1100" noProof="0" dirty="0" err="1"/>
              <a:t>pueden</a:t>
            </a:r>
            <a:r>
              <a:rPr lang="en-GB" sz="1100" noProof="0" dirty="0"/>
              <a:t> </a:t>
            </a:r>
            <a:r>
              <a:rPr lang="en-GB" sz="1100" noProof="0" dirty="0" err="1"/>
              <a:t>indicar</a:t>
            </a:r>
            <a:r>
              <a:rPr lang="en-GB" sz="1100" noProof="0" dirty="0"/>
              <a:t> </a:t>
            </a:r>
            <a:r>
              <a:rPr lang="en-GB" sz="1100" noProof="0" dirty="0" err="1"/>
              <a:t>otro</a:t>
            </a:r>
            <a:r>
              <a:rPr lang="en-GB" sz="1100" noProof="0" dirty="0"/>
              <a:t> </a:t>
            </a:r>
            <a:r>
              <a:rPr lang="en-GB" sz="1100" noProof="0" dirty="0" err="1"/>
              <a:t>problema</a:t>
            </a:r>
            <a:r>
              <a:rPr lang="en-GB" sz="1100" noProof="0" dirty="0"/>
              <a:t> con la </a:t>
            </a:r>
            <a:r>
              <a:rPr lang="en-GB" sz="1100" noProof="0" dirty="0" err="1"/>
              <a:t>respiración</a:t>
            </a:r>
            <a:r>
              <a:rPr lang="en-GB" sz="1100" noProof="0" dirty="0"/>
              <a:t> que </a:t>
            </a:r>
            <a:r>
              <a:rPr lang="en-GB" sz="1100" noProof="0" dirty="0" err="1"/>
              <a:t>proviene</a:t>
            </a:r>
            <a:r>
              <a:rPr lang="en-GB" sz="1100" noProof="0" dirty="0"/>
              <a:t> de </a:t>
            </a:r>
            <a:r>
              <a:rPr lang="en-GB" sz="1100" noProof="0" dirty="0" err="1"/>
              <a:t>los</a:t>
            </a:r>
            <a:r>
              <a:rPr lang="en-GB" sz="1100" noProof="0" dirty="0"/>
              <a:t> </a:t>
            </a:r>
            <a:r>
              <a:rPr lang="en-GB" sz="1100" noProof="0" dirty="0" err="1"/>
              <a:t>pulmones</a:t>
            </a:r>
            <a:r>
              <a:rPr lang="en-GB" sz="1100" noProof="0" dirty="0"/>
              <a:t>. </a:t>
            </a:r>
            <a:r>
              <a:rPr lang="en-GB" sz="1100" noProof="0" dirty="0" err="1"/>
              <a:t>Escuche</a:t>
            </a:r>
            <a:r>
              <a:rPr lang="en-GB" sz="1100" noProof="0" dirty="0"/>
              <a:t> </a:t>
            </a:r>
            <a:r>
              <a:rPr lang="en-GB" sz="1100" noProof="0" dirty="0" err="1"/>
              <a:t>los</a:t>
            </a:r>
            <a:r>
              <a:rPr lang="en-GB" sz="1100" noProof="0" dirty="0"/>
              <a:t> </a:t>
            </a:r>
            <a:r>
              <a:rPr lang="en-GB" sz="1100" noProof="0" dirty="0" err="1"/>
              <a:t>sonidos</a:t>
            </a:r>
            <a:r>
              <a:rPr lang="en-GB" sz="1100" noProof="0" dirty="0"/>
              <a:t> de la </a:t>
            </a:r>
            <a:r>
              <a:rPr lang="en-GB" sz="1100" noProof="0" dirty="0" err="1"/>
              <a:t>respiración</a:t>
            </a:r>
            <a:r>
              <a:rPr lang="en-GB" sz="1100" noProof="0" dirty="0"/>
              <a:t> </a:t>
            </a:r>
            <a:r>
              <a:rPr lang="en-GB" sz="1100" noProof="0" dirty="0" err="1"/>
              <a:t>ausentes</a:t>
            </a:r>
            <a:r>
              <a:rPr lang="en-GB" sz="1100" noProof="0" dirty="0"/>
              <a:t>, </a:t>
            </a:r>
            <a:r>
              <a:rPr lang="en-GB" sz="1100" noProof="0" dirty="0" err="1"/>
              <a:t>los</a:t>
            </a:r>
            <a:r>
              <a:rPr lang="en-GB" sz="1100" noProof="0" dirty="0"/>
              <a:t> </a:t>
            </a:r>
            <a:r>
              <a:rPr lang="en-GB" sz="1100" noProof="0" dirty="0" err="1"/>
              <a:t>gruñidos</a:t>
            </a:r>
            <a:r>
              <a:rPr lang="en-GB" sz="1100" noProof="0" dirty="0"/>
              <a:t> y </a:t>
            </a:r>
            <a:r>
              <a:rPr lang="en-GB" sz="1100" noProof="0" dirty="0" err="1"/>
              <a:t>los</a:t>
            </a:r>
            <a:r>
              <a:rPr lang="en-GB" sz="1100" noProof="0" dirty="0"/>
              <a:t> </a:t>
            </a:r>
            <a:r>
              <a:rPr lang="en-GB" sz="1100" noProof="0" dirty="0" err="1"/>
              <a:t>sonidos</a:t>
            </a:r>
            <a:r>
              <a:rPr lang="en-GB" sz="1100" noProof="0" dirty="0"/>
              <a:t> </a:t>
            </a:r>
            <a:r>
              <a:rPr lang="en-GB" sz="1100" noProof="0" dirty="0" err="1"/>
              <a:t>agudos</a:t>
            </a:r>
            <a:r>
              <a:rPr lang="en-GB" sz="1100" noProof="0" dirty="0"/>
              <a:t> o musicales al </a:t>
            </a:r>
            <a:r>
              <a:rPr lang="en-GB" sz="1100" noProof="0" dirty="0" err="1"/>
              <a:t>exhalar</a:t>
            </a:r>
            <a:r>
              <a:rPr lang="en-GB" sz="1100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72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err="1"/>
              <a:t>Colocar</a:t>
            </a:r>
            <a:r>
              <a:rPr lang="en-GB" noProof="0" dirty="0"/>
              <a:t> las manos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pecho</a:t>
            </a:r>
            <a:r>
              <a:rPr lang="en-GB" noProof="0" dirty="0"/>
              <a:t> </a:t>
            </a:r>
            <a:r>
              <a:rPr lang="en-GB" noProof="0" dirty="0" err="1"/>
              <a:t>también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permitirá</a:t>
            </a:r>
            <a:r>
              <a:rPr lang="en-GB" noProof="0" dirty="0"/>
              <a:t> </a:t>
            </a:r>
            <a:r>
              <a:rPr lang="en-GB" noProof="0" dirty="0" err="1"/>
              <a:t>sentir</a:t>
            </a:r>
            <a:r>
              <a:rPr lang="en-GB" noProof="0" dirty="0"/>
              <a:t> </a:t>
            </a:r>
            <a:r>
              <a:rPr lang="en-GB" noProof="0" dirty="0" err="1"/>
              <a:t>cómo</a:t>
            </a:r>
            <a:r>
              <a:rPr lang="en-GB" noProof="0" dirty="0"/>
              <a:t> se </a:t>
            </a:r>
            <a:r>
              <a:rPr lang="en-GB" noProof="0" dirty="0" err="1"/>
              <a:t>mueve</a:t>
            </a:r>
            <a:r>
              <a:rPr lang="en-GB" noProof="0" dirty="0"/>
              <a:t> </a:t>
            </a:r>
            <a:r>
              <a:rPr lang="en-GB" noProof="0" dirty="0" err="1"/>
              <a:t>durante</a:t>
            </a:r>
            <a:r>
              <a:rPr lang="en-GB" noProof="0" dirty="0"/>
              <a:t> la </a:t>
            </a:r>
            <a:r>
              <a:rPr lang="en-GB" noProof="0" dirty="0" err="1"/>
              <a:t>respiración</a:t>
            </a:r>
            <a:r>
              <a:rPr lang="en-GB" noProof="0" dirty="0"/>
              <a:t>. Los </a:t>
            </a:r>
            <a:r>
              <a:rPr lang="en-GB" noProof="0" dirty="0" err="1"/>
              <a:t>signos</a:t>
            </a:r>
            <a:r>
              <a:rPr lang="en-GB" noProof="0" dirty="0"/>
              <a:t> de </a:t>
            </a:r>
            <a:r>
              <a:rPr lang="en-GB" noProof="0" dirty="0" err="1"/>
              <a:t>afecciones</a:t>
            </a:r>
            <a:r>
              <a:rPr lang="en-GB" noProof="0" dirty="0"/>
              <a:t> </a:t>
            </a:r>
            <a:r>
              <a:rPr lang="en-GB" noProof="0" dirty="0" err="1"/>
              <a:t>potencialmente</a:t>
            </a:r>
            <a:r>
              <a:rPr lang="en-GB" noProof="0" dirty="0"/>
              <a:t> </a:t>
            </a:r>
            <a:r>
              <a:rPr lang="en-GB" noProof="0" dirty="0" err="1"/>
              <a:t>mortales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persona con </a:t>
            </a:r>
            <a:r>
              <a:rPr lang="en-GB" noProof="0" dirty="0" err="1"/>
              <a:t>dificultad</a:t>
            </a:r>
            <a:r>
              <a:rPr lang="en-GB" noProof="0" dirty="0"/>
              <a:t> para </a:t>
            </a:r>
            <a:r>
              <a:rPr lang="en-GB" noProof="0" dirty="0" err="1"/>
              <a:t>respirar</a:t>
            </a:r>
            <a:r>
              <a:rPr lang="en-GB" noProof="0" dirty="0"/>
              <a:t> </a:t>
            </a:r>
            <a:r>
              <a:rPr lang="en-GB" noProof="0" dirty="0" err="1"/>
              <a:t>incluyen</a:t>
            </a:r>
            <a:r>
              <a:rPr lang="en-GB" noProof="0" dirty="0"/>
              <a:t> </a:t>
            </a:r>
            <a:r>
              <a:rPr lang="en-GB" noProof="0" dirty="0" err="1"/>
              <a:t>sensaciones</a:t>
            </a:r>
            <a:r>
              <a:rPr lang="en-GB" noProof="0" dirty="0"/>
              <a:t> </a:t>
            </a:r>
            <a:r>
              <a:rPr lang="en-GB" noProof="0" dirty="0" err="1"/>
              <a:t>anormales</a:t>
            </a:r>
            <a:r>
              <a:rPr lang="en-GB" noProof="0" dirty="0"/>
              <a:t> </a:t>
            </a:r>
            <a:r>
              <a:rPr lang="en-GB" noProof="0" dirty="0" err="1"/>
              <a:t>como</a:t>
            </a:r>
            <a:r>
              <a:rPr lang="en-GB" noProof="0" dirty="0"/>
              <a:t> </a:t>
            </a:r>
            <a:r>
              <a:rPr lang="en-GB" noProof="0" dirty="0" err="1"/>
              <a:t>crujidos</a:t>
            </a:r>
            <a:r>
              <a:rPr lang="en-GB" noProof="0" dirty="0"/>
              <a:t>, </a:t>
            </a:r>
            <a:r>
              <a:rPr lang="en-GB" noProof="0" dirty="0" err="1"/>
              <a:t>chasquidos</a:t>
            </a:r>
            <a:r>
              <a:rPr lang="en-GB" noProof="0" dirty="0"/>
              <a:t> o que un </a:t>
            </a:r>
            <a:r>
              <a:rPr lang="en-GB" noProof="0" dirty="0" err="1"/>
              <a:t>lado</a:t>
            </a:r>
            <a:r>
              <a:rPr lang="en-GB" noProof="0" dirty="0"/>
              <a:t> se </a:t>
            </a:r>
            <a:r>
              <a:rPr lang="en-GB" noProof="0" dirty="0" err="1"/>
              <a:t>mueva</a:t>
            </a:r>
            <a:r>
              <a:rPr lang="en-GB" noProof="0" dirty="0"/>
              <a:t> </a:t>
            </a:r>
            <a:r>
              <a:rPr lang="en-GB" noProof="0" dirty="0" err="1"/>
              <a:t>más</a:t>
            </a:r>
            <a:r>
              <a:rPr lang="en-GB" noProof="0" dirty="0"/>
              <a:t> que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otro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50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Ahora</a:t>
            </a:r>
            <a:r>
              <a:rPr lang="en-US" sz="1200" dirty="0"/>
              <a:t> </a:t>
            </a:r>
            <a:r>
              <a:rPr lang="en-US" sz="1200" dirty="0" err="1"/>
              <a:t>hablemos</a:t>
            </a:r>
            <a:r>
              <a:rPr lang="en-US" sz="1200" dirty="0"/>
              <a:t> de la </a:t>
            </a:r>
            <a:r>
              <a:rPr lang="en-US" sz="1200" dirty="0" err="1"/>
              <a:t>segunda</a:t>
            </a:r>
            <a:r>
              <a:rPr lang="en-US" sz="1200" dirty="0"/>
              <a:t> C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enfoque</a:t>
            </a:r>
            <a:r>
              <a:rPr lang="en-US" sz="1200" dirty="0"/>
              <a:t> de CABCDE, la </a:t>
            </a:r>
            <a:r>
              <a:rPr lang="en-US" sz="1200" dirty="0" err="1"/>
              <a:t>circulación</a:t>
            </a:r>
            <a:r>
              <a:rPr lang="en-US" sz="1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083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B7CF1-883C-9773-E82F-9EC130A4B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88558-7623-49E9-10CC-2E87518D1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C80412-F6E0-5A6A-821D-455E9AE8F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2800" dirty="0" err="1"/>
              <a:t>Compruebe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hay </a:t>
            </a:r>
            <a:r>
              <a:rPr lang="en-US" sz="2800" dirty="0" err="1"/>
              <a:t>signos</a:t>
            </a:r>
            <a:r>
              <a:rPr lang="en-US" sz="2800" dirty="0"/>
              <a:t> de </a:t>
            </a:r>
            <a:r>
              <a:rPr lang="en-US" sz="2800" dirty="0" err="1"/>
              <a:t>choque</a:t>
            </a:r>
            <a:r>
              <a:rPr lang="en-US" sz="2800" dirty="0"/>
              <a:t>. Para </a:t>
            </a:r>
            <a:r>
              <a:rPr lang="en-US" sz="2800" dirty="0" err="1"/>
              <a:t>entender</a:t>
            </a:r>
            <a:r>
              <a:rPr lang="en-US" sz="2800" dirty="0"/>
              <a:t> </a:t>
            </a:r>
            <a:r>
              <a:rPr lang="en-US" sz="2800" dirty="0" err="1"/>
              <a:t>mejor</a:t>
            </a:r>
            <a:r>
              <a:rPr lang="en-US" sz="2800" dirty="0"/>
              <a:t> </a:t>
            </a:r>
            <a:r>
              <a:rPr lang="en-US" sz="2800" dirty="0" err="1"/>
              <a:t>esto</a:t>
            </a:r>
            <a:r>
              <a:rPr lang="en-US" sz="2800" dirty="0"/>
              <a:t>, </a:t>
            </a:r>
            <a:r>
              <a:rPr lang="en-US" sz="2800" dirty="0" err="1"/>
              <a:t>vamos</a:t>
            </a:r>
            <a:r>
              <a:rPr lang="en-US" sz="2800" dirty="0"/>
              <a:t> a </a:t>
            </a:r>
            <a:r>
              <a:rPr lang="en-US" sz="2800" dirty="0" err="1"/>
              <a:t>explicar</a:t>
            </a:r>
            <a:r>
              <a:rPr lang="en-US" sz="2800" dirty="0"/>
              <a:t> ¿</a:t>
            </a:r>
            <a:r>
              <a:rPr lang="en-US" sz="2800" dirty="0" err="1"/>
              <a:t>qué</a:t>
            </a:r>
            <a:r>
              <a:rPr lang="en-US" sz="2800" dirty="0"/>
              <a:t> es </a:t>
            </a:r>
            <a:r>
              <a:rPr lang="en-US" sz="2800" dirty="0" err="1"/>
              <a:t>el</a:t>
            </a:r>
            <a:r>
              <a:rPr lang="en-US" sz="2800" dirty="0"/>
              <a:t> shock?
El shock es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afección</a:t>
            </a:r>
            <a:r>
              <a:rPr lang="en-US" sz="2800" dirty="0"/>
              <a:t> </a:t>
            </a:r>
            <a:r>
              <a:rPr lang="en-US" sz="2800" dirty="0" err="1"/>
              <a:t>potencialmente</a:t>
            </a:r>
            <a:r>
              <a:rPr lang="en-US" sz="2800" dirty="0"/>
              <a:t> mortal </a:t>
            </a:r>
            <a:r>
              <a:rPr lang="en-US" sz="2800" dirty="0" err="1"/>
              <a:t>en</a:t>
            </a:r>
            <a:r>
              <a:rPr lang="en-US" sz="2800" dirty="0"/>
              <a:t> la que no </a:t>
            </a:r>
            <a:r>
              <a:rPr lang="en-US" sz="2800" dirty="0" err="1"/>
              <a:t>circula</a:t>
            </a:r>
            <a:r>
              <a:rPr lang="en-US" sz="2800" dirty="0"/>
              <a:t> </a:t>
            </a:r>
            <a:r>
              <a:rPr lang="en-US" sz="2800" dirty="0" err="1"/>
              <a:t>suficiente</a:t>
            </a:r>
            <a:r>
              <a:rPr lang="en-US" sz="2800" dirty="0"/>
              <a:t> </a:t>
            </a:r>
            <a:r>
              <a:rPr lang="en-US" sz="2800" dirty="0" err="1"/>
              <a:t>flujo</a:t>
            </a:r>
            <a:r>
              <a:rPr lang="en-US" sz="2800" dirty="0"/>
              <a:t> </a:t>
            </a:r>
            <a:r>
              <a:rPr lang="en-US" sz="2800" dirty="0" err="1"/>
              <a:t>sanguíneo</a:t>
            </a:r>
            <a:r>
              <a:rPr lang="en-US" sz="2800" dirty="0"/>
              <a:t> para </a:t>
            </a:r>
            <a:r>
              <a:rPr lang="en-US" sz="2800" dirty="0" err="1"/>
              <a:t>llegar</a:t>
            </a:r>
            <a:r>
              <a:rPr lang="en-US" sz="2800" dirty="0"/>
              <a:t> a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órganos</a:t>
            </a:r>
            <a:r>
              <a:rPr lang="en-US" sz="2800" dirty="0"/>
              <a:t> </a:t>
            </a:r>
            <a:r>
              <a:rPr lang="en-US" sz="2800" dirty="0" err="1"/>
              <a:t>vitales</a:t>
            </a:r>
            <a:r>
              <a:rPr lang="en-US" sz="2800" dirty="0"/>
              <a:t> del </a:t>
            </a:r>
            <a:r>
              <a:rPr lang="en-US" sz="2800" dirty="0" err="1"/>
              <a:t>cuerpo</a:t>
            </a:r>
            <a:r>
              <a:rPr lang="en-US" sz="2800" dirty="0"/>
              <a:t>,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cerebro</a:t>
            </a:r>
            <a:r>
              <a:rPr lang="en-US" sz="2800" dirty="0"/>
              <a:t>,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corazón</a:t>
            </a:r>
            <a:r>
              <a:rPr lang="en-US" sz="2800" dirty="0"/>
              <a:t>,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pulmones</a:t>
            </a:r>
            <a:r>
              <a:rPr lang="en-US" sz="2800" dirty="0"/>
              <a:t> y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riñones</a:t>
            </a:r>
            <a:r>
              <a:rPr lang="en-US" sz="2800" dirty="0"/>
              <a:t>, entre </a:t>
            </a:r>
            <a:r>
              <a:rPr lang="en-US" sz="2800" dirty="0" err="1"/>
              <a:t>otros</a:t>
            </a:r>
            <a:r>
              <a:rPr lang="en-US" sz="2800" dirty="0"/>
              <a:t>.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órganos</a:t>
            </a:r>
            <a:r>
              <a:rPr lang="en-US" sz="2800" dirty="0"/>
              <a:t> </a:t>
            </a:r>
            <a:r>
              <a:rPr lang="en-US" sz="2800" dirty="0" err="1"/>
              <a:t>vitales</a:t>
            </a:r>
            <a:r>
              <a:rPr lang="en-US" sz="2800" dirty="0"/>
              <a:t> no </a:t>
            </a:r>
            <a:r>
              <a:rPr lang="en-US" sz="2800" dirty="0" err="1"/>
              <a:t>reciben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cantidad</a:t>
            </a:r>
            <a:r>
              <a:rPr lang="en-US" sz="2800" dirty="0"/>
              <a:t> </a:t>
            </a:r>
            <a:r>
              <a:rPr lang="en-US" sz="2800" dirty="0" err="1"/>
              <a:t>adecuada</a:t>
            </a:r>
            <a:r>
              <a:rPr lang="en-US" sz="2800" dirty="0"/>
              <a:t> de </a:t>
            </a:r>
            <a:r>
              <a:rPr lang="en-US" sz="2800" dirty="0" err="1"/>
              <a:t>sangre</a:t>
            </a:r>
            <a:r>
              <a:rPr lang="en-US" sz="2800" dirty="0"/>
              <a:t> </a:t>
            </a:r>
            <a:r>
              <a:rPr lang="en-US" sz="2800" dirty="0" err="1"/>
              <a:t>portadora</a:t>
            </a:r>
            <a:r>
              <a:rPr lang="en-US" sz="2800" dirty="0"/>
              <a:t> de </a:t>
            </a:r>
            <a:r>
              <a:rPr lang="en-US" sz="2800" dirty="0" err="1"/>
              <a:t>oxígeno</a:t>
            </a:r>
            <a:r>
              <a:rPr lang="en-US" sz="2800" dirty="0"/>
              <a:t>, no </a:t>
            </a:r>
            <a:r>
              <a:rPr lang="en-US" sz="2800" dirty="0" err="1"/>
              <a:t>pueden</a:t>
            </a:r>
            <a:r>
              <a:rPr lang="en-US" sz="2800" dirty="0"/>
              <a:t> </a:t>
            </a:r>
            <a:r>
              <a:rPr lang="en-US" sz="2800" dirty="0" err="1"/>
              <a:t>funcionar</a:t>
            </a:r>
            <a:r>
              <a:rPr lang="en-US" sz="2800" dirty="0"/>
              <a:t> y </a:t>
            </a:r>
            <a:r>
              <a:rPr lang="en-US" sz="2800" dirty="0" err="1"/>
              <a:t>comienzan</a:t>
            </a:r>
            <a:r>
              <a:rPr lang="en-US" sz="2800" dirty="0"/>
              <a:t> a </a:t>
            </a:r>
            <a:r>
              <a:rPr lang="en-US" sz="2800" dirty="0" err="1"/>
              <a:t>apagarse</a:t>
            </a:r>
            <a:r>
              <a:rPr lang="en-US" sz="2800" dirty="0"/>
              <a:t>. </a:t>
            </a:r>
            <a:r>
              <a:rPr lang="en-US" sz="2800" dirty="0" err="1"/>
              <a:t>Esto</a:t>
            </a:r>
            <a:r>
              <a:rPr lang="en-US" sz="2800" dirty="0"/>
              <a:t> </a:t>
            </a: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llevar</a:t>
            </a:r>
            <a:r>
              <a:rPr lang="en-US" sz="2800" dirty="0"/>
              <a:t> </a:t>
            </a:r>
            <a:r>
              <a:rPr lang="en-US" sz="2800" dirty="0" err="1"/>
              <a:t>rápidamente</a:t>
            </a:r>
            <a:r>
              <a:rPr lang="en-US" sz="2800" dirty="0"/>
              <a:t> a la </a:t>
            </a:r>
            <a:r>
              <a:rPr lang="en-US" sz="2800" dirty="0" err="1"/>
              <a:t>muerte</a:t>
            </a:r>
            <a:r>
              <a:rPr lang="en-US" sz="2800" dirty="0"/>
              <a:t>.</a:t>
            </a:r>
            <a:endParaRPr lang="en-GB" sz="2800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B392F-4B5C-CDC3-AC22-2F80E0FEC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834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85C1D-C38F-C992-E20D-4AA61EE3D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510DD6-82F8-C842-A74B-D4E750B6F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03CB0-BD42-04A4-0BDF-8CDD3E271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2800" noProof="0" dirty="0"/>
              <a:t>¿</a:t>
            </a:r>
            <a:r>
              <a:rPr lang="en-GB" sz="2800" noProof="0" dirty="0" err="1"/>
              <a:t>Cuáles</a:t>
            </a:r>
            <a:r>
              <a:rPr lang="en-GB" sz="2800" noProof="0" dirty="0"/>
              <a:t> son </a:t>
            </a:r>
            <a:r>
              <a:rPr lang="en-GB" sz="2800" noProof="0" dirty="0" err="1"/>
              <a:t>algunas</a:t>
            </a:r>
            <a:r>
              <a:rPr lang="en-GB" sz="2800" noProof="0" dirty="0"/>
              <a:t> de las </a:t>
            </a:r>
            <a:r>
              <a:rPr lang="en-GB" sz="2800" noProof="0" dirty="0" err="1"/>
              <a:t>causas</a:t>
            </a:r>
            <a:r>
              <a:rPr lang="en-GB" sz="2800" noProof="0" dirty="0"/>
              <a:t> </a:t>
            </a:r>
            <a:r>
              <a:rPr lang="en-GB" sz="2800" noProof="0" dirty="0" err="1"/>
              <a:t>comunes</a:t>
            </a:r>
            <a:r>
              <a:rPr lang="en-GB" sz="2800" noProof="0" dirty="0"/>
              <a:t> del shock?
El shock </a:t>
            </a:r>
            <a:r>
              <a:rPr lang="en-GB" sz="2800" noProof="0" dirty="0" err="1"/>
              <a:t>puede</a:t>
            </a:r>
            <a:r>
              <a:rPr lang="en-GB" sz="2800" noProof="0" dirty="0"/>
              <a:t> ser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resultado</a:t>
            </a:r>
            <a:r>
              <a:rPr lang="en-GB" sz="2800" noProof="0" dirty="0"/>
              <a:t> de que no hay </a:t>
            </a:r>
            <a:r>
              <a:rPr lang="en-GB" sz="2800" noProof="0" dirty="0" err="1"/>
              <a:t>suficiente</a:t>
            </a:r>
            <a:r>
              <a:rPr lang="en-GB" sz="2800" noProof="0" dirty="0"/>
              <a:t> </a:t>
            </a:r>
            <a:r>
              <a:rPr lang="en-GB" sz="2800" noProof="0" dirty="0" err="1"/>
              <a:t>sangre</a:t>
            </a:r>
            <a:r>
              <a:rPr lang="en-GB" sz="2800" noProof="0" dirty="0"/>
              <a:t>, </a:t>
            </a:r>
            <a:r>
              <a:rPr lang="en-GB" sz="2800" noProof="0" dirty="0" err="1"/>
              <a:t>esto</a:t>
            </a:r>
            <a:r>
              <a:rPr lang="en-GB" sz="2800" noProof="0" dirty="0"/>
              <a:t> </a:t>
            </a:r>
            <a:r>
              <a:rPr lang="en-GB" sz="2800" noProof="0" dirty="0" err="1"/>
              <a:t>puede</a:t>
            </a:r>
            <a:r>
              <a:rPr lang="en-GB" sz="2800" noProof="0" dirty="0"/>
              <a:t> </a:t>
            </a:r>
            <a:r>
              <a:rPr lang="en-GB" sz="2800" noProof="0" dirty="0" err="1"/>
              <a:t>deberse</a:t>
            </a:r>
            <a:r>
              <a:rPr lang="en-GB" sz="2800" noProof="0" dirty="0"/>
              <a:t> a la </a:t>
            </a:r>
            <a:r>
              <a:rPr lang="en-GB" sz="2800" noProof="0" dirty="0" err="1"/>
              <a:t>pérdida</a:t>
            </a:r>
            <a:r>
              <a:rPr lang="en-GB" sz="2800" noProof="0" dirty="0"/>
              <a:t> de </a:t>
            </a:r>
            <a:r>
              <a:rPr lang="en-GB" sz="2800" noProof="0" dirty="0" err="1"/>
              <a:t>sangre</a:t>
            </a:r>
            <a:r>
              <a:rPr lang="en-GB" sz="2800" noProof="0" dirty="0"/>
              <a:t> </a:t>
            </a:r>
            <a:r>
              <a:rPr lang="en-GB" sz="2800" noProof="0" dirty="0" err="1"/>
              <a:t>debido</a:t>
            </a:r>
            <a:r>
              <a:rPr lang="en-GB" sz="2800" noProof="0" dirty="0"/>
              <a:t> a </a:t>
            </a:r>
            <a:r>
              <a:rPr lang="en-GB" sz="2800" noProof="0" dirty="0" err="1"/>
              <a:t>una</a:t>
            </a:r>
            <a:r>
              <a:rPr lang="en-GB" sz="2800" noProof="0" dirty="0"/>
              <a:t> </a:t>
            </a:r>
            <a:r>
              <a:rPr lang="en-GB" sz="2800" noProof="0" dirty="0" err="1"/>
              <a:t>hemorragia</a:t>
            </a:r>
            <a:r>
              <a:rPr lang="en-GB" sz="2800" noProof="0" dirty="0"/>
              <a:t> grave (o </a:t>
            </a:r>
            <a:r>
              <a:rPr lang="en-GB" sz="2800" noProof="0" dirty="0" err="1"/>
              <a:t>hemorragia</a:t>
            </a:r>
            <a:r>
              <a:rPr lang="en-GB" sz="2800" noProof="0" dirty="0"/>
              <a:t>) o </a:t>
            </a:r>
            <a:r>
              <a:rPr lang="en-GB" sz="2800" noProof="0" dirty="0" err="1"/>
              <a:t>debido</a:t>
            </a:r>
            <a:r>
              <a:rPr lang="en-GB" sz="2800" noProof="0" dirty="0"/>
              <a:t> a la </a:t>
            </a:r>
            <a:r>
              <a:rPr lang="en-GB" sz="2800" noProof="0" dirty="0" err="1"/>
              <a:t>pérdida</a:t>
            </a:r>
            <a:r>
              <a:rPr lang="en-GB" sz="2800" noProof="0" dirty="0"/>
              <a:t> de </a:t>
            </a:r>
            <a:r>
              <a:rPr lang="en-GB" sz="2800" noProof="0" dirty="0" err="1"/>
              <a:t>líquidos</a:t>
            </a:r>
            <a:r>
              <a:rPr lang="en-GB" sz="2800" noProof="0" dirty="0"/>
              <a:t> que conduce a </a:t>
            </a:r>
            <a:r>
              <a:rPr lang="en-GB" sz="2800" noProof="0" dirty="0" err="1"/>
              <a:t>una</a:t>
            </a:r>
            <a:r>
              <a:rPr lang="en-GB" sz="2800" noProof="0" dirty="0"/>
              <a:t> </a:t>
            </a:r>
            <a:r>
              <a:rPr lang="en-GB" sz="2800" noProof="0" dirty="0" err="1"/>
              <a:t>deshidratación</a:t>
            </a:r>
            <a:r>
              <a:rPr lang="en-GB" sz="2800" noProof="0" dirty="0"/>
              <a:t> grave.
</a:t>
            </a:r>
            <a:r>
              <a:rPr lang="en-GB" sz="2800" noProof="0" dirty="0" err="1"/>
              <a:t>También</a:t>
            </a:r>
            <a:r>
              <a:rPr lang="en-GB" sz="2800" noProof="0" dirty="0"/>
              <a:t> </a:t>
            </a:r>
            <a:r>
              <a:rPr lang="en-GB" sz="2800" noProof="0" dirty="0" err="1"/>
              <a:t>puede</a:t>
            </a:r>
            <a:r>
              <a:rPr lang="en-GB" sz="2800" noProof="0" dirty="0"/>
              <a:t> ser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resultado</a:t>
            </a:r>
            <a:r>
              <a:rPr lang="en-GB" sz="2800" noProof="0" dirty="0"/>
              <a:t> de la </a:t>
            </a:r>
            <a:r>
              <a:rPr lang="en-GB" sz="2800" noProof="0" dirty="0" err="1"/>
              <a:t>expansión</a:t>
            </a:r>
            <a:r>
              <a:rPr lang="en-GB" sz="2800" noProof="0" dirty="0"/>
              <a:t> de </a:t>
            </a:r>
            <a:r>
              <a:rPr lang="en-GB" sz="2800" noProof="0" dirty="0" err="1"/>
              <a:t>los</a:t>
            </a:r>
            <a:r>
              <a:rPr lang="en-GB" sz="2800" noProof="0" dirty="0"/>
              <a:t> </a:t>
            </a:r>
            <a:r>
              <a:rPr lang="en-GB" sz="2800" noProof="0" dirty="0" err="1"/>
              <a:t>vasos</a:t>
            </a:r>
            <a:r>
              <a:rPr lang="en-GB" sz="2800" noProof="0" dirty="0"/>
              <a:t> </a:t>
            </a:r>
            <a:r>
              <a:rPr lang="en-GB" sz="2800" noProof="0" dirty="0" err="1"/>
              <a:t>sanguíneos</a:t>
            </a:r>
            <a:r>
              <a:rPr lang="en-GB" sz="2800" noProof="0" dirty="0"/>
              <a:t> que </a:t>
            </a:r>
            <a:r>
              <a:rPr lang="en-GB" sz="2800" noProof="0" dirty="0" err="1"/>
              <a:t>impiden</a:t>
            </a:r>
            <a:r>
              <a:rPr lang="en-GB" sz="2800" noProof="0" dirty="0"/>
              <a:t> que la </a:t>
            </a:r>
            <a:r>
              <a:rPr lang="en-GB" sz="2800" noProof="0" dirty="0" err="1"/>
              <a:t>sangre</a:t>
            </a:r>
            <a:r>
              <a:rPr lang="en-GB" sz="2800" noProof="0" dirty="0"/>
              <a:t> </a:t>
            </a:r>
            <a:r>
              <a:rPr lang="en-GB" sz="2800" noProof="0" dirty="0" err="1"/>
              <a:t>llegue</a:t>
            </a:r>
            <a:r>
              <a:rPr lang="en-GB" sz="2800" noProof="0" dirty="0"/>
              <a:t> a </a:t>
            </a:r>
            <a:r>
              <a:rPr lang="en-GB" sz="2800" noProof="0" dirty="0" err="1"/>
              <a:t>los</a:t>
            </a:r>
            <a:r>
              <a:rPr lang="en-GB" sz="2800" noProof="0" dirty="0"/>
              <a:t> </a:t>
            </a:r>
            <a:r>
              <a:rPr lang="en-GB" sz="2800" noProof="0" dirty="0" err="1"/>
              <a:t>órganos</a:t>
            </a:r>
            <a:r>
              <a:rPr lang="en-GB" sz="2800" noProof="0" dirty="0"/>
              <a:t> </a:t>
            </a:r>
            <a:r>
              <a:rPr lang="en-GB" sz="2800" noProof="0" dirty="0" err="1"/>
              <a:t>vitales</a:t>
            </a:r>
            <a:r>
              <a:rPr lang="en-GB" sz="2800" noProof="0" dirty="0"/>
              <a:t>. </a:t>
            </a:r>
            <a:r>
              <a:rPr lang="en-GB" sz="2800" noProof="0" dirty="0" err="1"/>
              <a:t>Esto</a:t>
            </a:r>
            <a:r>
              <a:rPr lang="en-GB" sz="2800" noProof="0" dirty="0"/>
              <a:t> </a:t>
            </a:r>
            <a:r>
              <a:rPr lang="en-GB" sz="2800" noProof="0" dirty="0" err="1"/>
              <a:t>puede</a:t>
            </a:r>
            <a:r>
              <a:rPr lang="en-GB" sz="2800" noProof="0" dirty="0"/>
              <a:t> ser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resultado</a:t>
            </a:r>
            <a:r>
              <a:rPr lang="en-GB" sz="2800" noProof="0" dirty="0"/>
              <a:t> de </a:t>
            </a:r>
            <a:r>
              <a:rPr lang="en-GB" sz="2800" noProof="0" dirty="0" err="1"/>
              <a:t>infecciones</a:t>
            </a:r>
            <a:r>
              <a:rPr lang="en-GB" sz="2800" noProof="0" dirty="0"/>
              <a:t> graves (o </a:t>
            </a:r>
            <a:r>
              <a:rPr lang="en-GB" sz="2800" noProof="0" dirty="0" err="1"/>
              <a:t>espesis</a:t>
            </a:r>
            <a:r>
              <a:rPr lang="en-GB" sz="2800" noProof="0" dirty="0"/>
              <a:t>), </a:t>
            </a:r>
            <a:r>
              <a:rPr lang="en-GB" sz="2800" noProof="0" dirty="0" err="1"/>
              <a:t>alergia</a:t>
            </a:r>
            <a:r>
              <a:rPr lang="en-GB" sz="2800" noProof="0" dirty="0"/>
              <a:t> grave (o </a:t>
            </a:r>
            <a:r>
              <a:rPr lang="en-GB" sz="2800" noProof="0" dirty="0" err="1"/>
              <a:t>anafilaxia</a:t>
            </a:r>
            <a:r>
              <a:rPr lang="en-GB" sz="2800" noProof="0" dirty="0"/>
              <a:t>), </a:t>
            </a:r>
            <a:r>
              <a:rPr lang="en-GB" sz="2800" noProof="0" dirty="0" err="1"/>
              <a:t>lesión</a:t>
            </a:r>
            <a:r>
              <a:rPr lang="en-GB" sz="2800" noProof="0" dirty="0"/>
              <a:t> de la </a:t>
            </a:r>
            <a:r>
              <a:rPr lang="en-GB" sz="2800" noProof="0" dirty="0" err="1"/>
              <a:t>médula</a:t>
            </a:r>
            <a:r>
              <a:rPr lang="en-GB" sz="2800" noProof="0" dirty="0"/>
              <a:t> </a:t>
            </a:r>
            <a:r>
              <a:rPr lang="en-GB" sz="2800" noProof="0" dirty="0" err="1"/>
              <a:t>espinal</a:t>
            </a:r>
            <a:r>
              <a:rPr lang="en-GB" sz="2800" noProof="0" dirty="0"/>
              <a:t>, </a:t>
            </a:r>
            <a:r>
              <a:rPr lang="en-GB" sz="2800" noProof="0" dirty="0" err="1"/>
              <a:t>venenos</a:t>
            </a:r>
            <a:r>
              <a:rPr lang="en-GB" sz="2800" noProof="0" dirty="0"/>
              <a:t> o </a:t>
            </a:r>
            <a:r>
              <a:rPr lang="en-GB" sz="2800" noProof="0" dirty="0" err="1"/>
              <a:t>toxinas</a:t>
            </a:r>
            <a:r>
              <a:rPr lang="en-GB" sz="2800" noProof="0" dirty="0"/>
              <a:t>.
</a:t>
            </a:r>
            <a:r>
              <a:rPr lang="en-GB" sz="2800" noProof="0" dirty="0" err="1"/>
              <a:t>Puede</a:t>
            </a:r>
            <a:r>
              <a:rPr lang="en-GB" sz="2800" noProof="0" dirty="0"/>
              <a:t> </a:t>
            </a:r>
            <a:r>
              <a:rPr lang="en-GB" sz="2800" noProof="0" dirty="0" err="1"/>
              <a:t>ocurrir</a:t>
            </a:r>
            <a:r>
              <a:rPr lang="en-GB" sz="2800" noProof="0" dirty="0"/>
              <a:t> </a:t>
            </a:r>
            <a:r>
              <a:rPr lang="en-GB" sz="2800" noProof="0" dirty="0" err="1"/>
              <a:t>como</a:t>
            </a:r>
            <a:r>
              <a:rPr lang="en-GB" sz="2800" noProof="0" dirty="0"/>
              <a:t> </a:t>
            </a:r>
            <a:r>
              <a:rPr lang="en-GB" sz="2800" noProof="0" dirty="0" err="1"/>
              <a:t>resultado</a:t>
            </a:r>
            <a:r>
              <a:rPr lang="en-GB" sz="2800" noProof="0" dirty="0"/>
              <a:t> de la </a:t>
            </a:r>
            <a:r>
              <a:rPr lang="en-GB" sz="2800" noProof="0" dirty="0" err="1"/>
              <a:t>incapacidad</a:t>
            </a:r>
            <a:r>
              <a:rPr lang="en-GB" sz="2800" noProof="0" dirty="0"/>
              <a:t> del </a:t>
            </a:r>
            <a:r>
              <a:rPr lang="en-GB" sz="2800" noProof="0" dirty="0" err="1"/>
              <a:t>corazón</a:t>
            </a:r>
            <a:r>
              <a:rPr lang="en-GB" sz="2800" noProof="0" dirty="0"/>
              <a:t> para </a:t>
            </a:r>
            <a:r>
              <a:rPr lang="en-GB" sz="2800" noProof="0" dirty="0" err="1"/>
              <a:t>llenarse</a:t>
            </a:r>
            <a:r>
              <a:rPr lang="en-GB" sz="2800" noProof="0" dirty="0"/>
              <a:t> </a:t>
            </a:r>
            <a:r>
              <a:rPr lang="en-GB" sz="2800" noProof="0" dirty="0" err="1"/>
              <a:t>normalmente</a:t>
            </a:r>
            <a:r>
              <a:rPr lang="en-GB" sz="2800" noProof="0" dirty="0"/>
              <a:t> o para </a:t>
            </a:r>
            <a:r>
              <a:rPr lang="en-GB" sz="2800" noProof="0" dirty="0" err="1"/>
              <a:t>bombear</a:t>
            </a:r>
            <a:r>
              <a:rPr lang="en-GB" sz="2800" noProof="0" dirty="0"/>
              <a:t> </a:t>
            </a:r>
            <a:r>
              <a:rPr lang="en-GB" sz="2800" noProof="0" dirty="0" err="1"/>
              <a:t>sangre</a:t>
            </a:r>
            <a:r>
              <a:rPr lang="en-GB" sz="2800" noProof="0" dirty="0"/>
              <a:t> a </a:t>
            </a:r>
            <a:r>
              <a:rPr lang="en-GB" sz="2800" noProof="0" dirty="0" err="1"/>
              <a:t>los</a:t>
            </a:r>
            <a:r>
              <a:rPr lang="en-GB" sz="2800" noProof="0" dirty="0"/>
              <a:t> </a:t>
            </a:r>
            <a:r>
              <a:rPr lang="en-GB" sz="2800" noProof="0" dirty="0" err="1"/>
              <a:t>órganos</a:t>
            </a:r>
            <a:r>
              <a:rPr lang="en-GB" sz="2800" noProof="0" dirty="0"/>
              <a:t>. </a:t>
            </a:r>
            <a:r>
              <a:rPr lang="en-GB" sz="2800" noProof="0" dirty="0" err="1"/>
              <a:t>Esto</a:t>
            </a:r>
            <a:r>
              <a:rPr lang="en-GB" sz="2800" noProof="0" dirty="0"/>
              <a:t> </a:t>
            </a:r>
            <a:r>
              <a:rPr lang="en-GB" sz="2800" noProof="0" dirty="0" err="1"/>
              <a:t>puede</a:t>
            </a:r>
            <a:r>
              <a:rPr lang="en-GB" sz="2800" noProof="0" dirty="0"/>
              <a:t> ser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resultado</a:t>
            </a:r>
            <a:r>
              <a:rPr lang="en-GB" sz="2800" noProof="0" dirty="0"/>
              <a:t> de </a:t>
            </a:r>
            <a:r>
              <a:rPr lang="en-GB" sz="2800" noProof="0" dirty="0" err="1"/>
              <a:t>insuficiencia</a:t>
            </a:r>
            <a:r>
              <a:rPr lang="en-GB" sz="2800" noProof="0" dirty="0"/>
              <a:t> </a:t>
            </a:r>
            <a:r>
              <a:rPr lang="en-GB" sz="2800" noProof="0" dirty="0" err="1"/>
              <a:t>cardíaca</a:t>
            </a:r>
            <a:r>
              <a:rPr lang="en-GB" sz="2800" noProof="0" dirty="0"/>
              <a:t>, </a:t>
            </a:r>
            <a:r>
              <a:rPr lang="en-GB" sz="2800" noProof="0" dirty="0" err="1"/>
              <a:t>coágulos</a:t>
            </a:r>
            <a:r>
              <a:rPr lang="en-GB" sz="2800" noProof="0" dirty="0"/>
              <a:t> </a:t>
            </a:r>
            <a:r>
              <a:rPr lang="en-GB" sz="2800" noProof="0" dirty="0" err="1"/>
              <a:t>en</a:t>
            </a:r>
            <a:r>
              <a:rPr lang="en-GB" sz="2800" noProof="0" dirty="0"/>
              <a:t> </a:t>
            </a:r>
            <a:r>
              <a:rPr lang="en-GB" sz="2800" noProof="0" dirty="0" err="1"/>
              <a:t>los</a:t>
            </a:r>
            <a:r>
              <a:rPr lang="en-GB" sz="2800" noProof="0" dirty="0"/>
              <a:t> </a:t>
            </a:r>
            <a:r>
              <a:rPr lang="en-GB" sz="2800" noProof="0" dirty="0" err="1"/>
              <a:t>pulmones</a:t>
            </a:r>
            <a:r>
              <a:rPr lang="en-GB" sz="2800" noProof="0" dirty="0"/>
              <a:t>, </a:t>
            </a:r>
            <a:r>
              <a:rPr lang="en-GB" sz="2800" noProof="0" dirty="0" err="1"/>
              <a:t>pulmones</a:t>
            </a:r>
            <a:r>
              <a:rPr lang="en-GB" sz="2800" noProof="0" dirty="0"/>
              <a:t> </a:t>
            </a:r>
            <a:r>
              <a:rPr lang="en-GB" sz="2800" noProof="0" dirty="0" err="1"/>
              <a:t>colapsados</a:t>
            </a:r>
            <a:r>
              <a:rPr lang="en-GB" sz="2800" noProof="0" dirty="0"/>
              <a:t>, </a:t>
            </a:r>
            <a:r>
              <a:rPr lang="en-GB" sz="2800" noProof="0" dirty="0" err="1"/>
              <a:t>posesiones</a:t>
            </a:r>
            <a:r>
              <a:rPr lang="en-GB" sz="2800" noProof="0" dirty="0"/>
              <a:t> o </a:t>
            </a:r>
            <a:r>
              <a:rPr lang="en-GB" sz="2800" noProof="0" dirty="0" err="1"/>
              <a:t>toxinas</a:t>
            </a:r>
            <a:r>
              <a:rPr lang="en-GB" sz="2800" noProof="0" dirty="0"/>
              <a:t>.</a:t>
            </a:r>
            <a:endParaRPr lang="en-GB" sz="2800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A4DEC-2AC2-A07A-5F69-D8B7C6877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02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A4E4F-5E17-3F69-AAF0-B1E7FD1EB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4C6E2-4FC6-DE28-6729-891601EF8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13B1D5-C586-73C4-DDC3-96FAEDBAB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2800" noProof="0" dirty="0" err="1"/>
              <a:t>Entonces</a:t>
            </a:r>
            <a:r>
              <a:rPr lang="en-GB" sz="2800" noProof="0" dirty="0"/>
              <a:t>, ¿</a:t>
            </a:r>
            <a:r>
              <a:rPr lang="en-GB" sz="2800" noProof="0" dirty="0" err="1"/>
              <a:t>cómo</a:t>
            </a:r>
            <a:r>
              <a:rPr lang="en-GB" sz="2800" noProof="0" dirty="0"/>
              <a:t> </a:t>
            </a:r>
            <a:r>
              <a:rPr lang="en-GB" sz="2800" noProof="0" dirty="0" err="1"/>
              <a:t>puedes</a:t>
            </a:r>
            <a:r>
              <a:rPr lang="en-GB" sz="2800" noProof="0" dirty="0"/>
              <a:t> </a:t>
            </a:r>
            <a:r>
              <a:rPr lang="en-GB" sz="2800" noProof="0" dirty="0" err="1"/>
              <a:t>identificar</a:t>
            </a:r>
            <a:r>
              <a:rPr lang="en-GB" sz="2800" noProof="0" dirty="0"/>
              <a:t> </a:t>
            </a:r>
            <a:r>
              <a:rPr lang="en-GB" sz="2800" noProof="0" dirty="0" err="1"/>
              <a:t>el</a:t>
            </a:r>
            <a:r>
              <a:rPr lang="en-GB" sz="2800" noProof="0" dirty="0"/>
              <a:t> shock? Los </a:t>
            </a:r>
            <a:r>
              <a:rPr lang="en-GB" sz="2800" noProof="0" dirty="0" err="1"/>
              <a:t>signos</a:t>
            </a:r>
            <a:r>
              <a:rPr lang="en-GB" sz="2800" noProof="0" dirty="0"/>
              <a:t> </a:t>
            </a:r>
            <a:r>
              <a:rPr lang="en-GB" sz="2800" noProof="0" dirty="0" err="1"/>
              <a:t>comunes</a:t>
            </a:r>
            <a:r>
              <a:rPr lang="en-GB" sz="2800" noProof="0" dirty="0"/>
              <a:t> de </a:t>
            </a:r>
            <a:r>
              <a:rPr lang="en-GB" sz="2800" noProof="0" dirty="0" err="1"/>
              <a:t>choque</a:t>
            </a:r>
            <a:r>
              <a:rPr lang="en-GB" sz="2800" noProof="0" dirty="0"/>
              <a:t> </a:t>
            </a:r>
            <a:r>
              <a:rPr lang="en-GB" sz="2800" noProof="0" dirty="0" err="1"/>
              <a:t>incluyen</a:t>
            </a:r>
            <a:r>
              <a:rPr lang="en-GB" sz="2800" noProof="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noProof="0" dirty="0" err="1"/>
              <a:t>Piel</a:t>
            </a:r>
            <a:r>
              <a:rPr lang="en-GB" sz="2800" noProof="0" dirty="0"/>
              <a:t> </a:t>
            </a:r>
            <a:r>
              <a:rPr lang="en-GB" sz="2800" noProof="0" dirty="0" err="1"/>
              <a:t>fría</a:t>
            </a:r>
            <a:r>
              <a:rPr lang="en-GB" sz="2800" noProof="0" dirty="0"/>
              <a:t>, </a:t>
            </a:r>
            <a:r>
              <a:rPr lang="en-GB" sz="2800" noProof="0" dirty="0" err="1"/>
              <a:t>sudorosa</a:t>
            </a:r>
            <a:r>
              <a:rPr lang="en-GB" sz="2800" noProof="0" dirty="0"/>
              <a:t>/</a:t>
            </a:r>
            <a:r>
              <a:rPr lang="en-GB" sz="2800" noProof="0" dirty="0" err="1"/>
              <a:t>húmeda</a:t>
            </a:r>
            <a:r>
              <a:rPr lang="en-GB" sz="2800" noProof="0" dirty="0"/>
              <a:t>, </a:t>
            </a:r>
            <a:r>
              <a:rPr lang="en-GB" sz="2800" noProof="0" dirty="0" err="1"/>
              <a:t>pálida</a:t>
            </a:r>
            <a:r>
              <a:rPr lang="en-GB" sz="2800" noProof="0" dirty="0"/>
              <a:t>
</a:t>
            </a:r>
            <a:r>
              <a:rPr lang="en-GB" sz="2800" noProof="0" dirty="0" err="1"/>
              <a:t>Quejas</a:t>
            </a:r>
            <a:r>
              <a:rPr lang="en-GB" sz="2800" noProof="0" dirty="0"/>
              <a:t> de </a:t>
            </a:r>
            <a:r>
              <a:rPr lang="en-GB" sz="2800" noProof="0" dirty="0" err="1"/>
              <a:t>mareos</a:t>
            </a:r>
            <a:r>
              <a:rPr lang="en-GB" sz="2800" noProof="0" dirty="0"/>
              <a:t>, </a:t>
            </a:r>
            <a:r>
              <a:rPr lang="en-GB" sz="2800" noProof="0" dirty="0" err="1"/>
              <a:t>confusión</a:t>
            </a:r>
            <a:r>
              <a:rPr lang="en-GB" sz="2800" noProof="0" dirty="0"/>
              <a:t> o </a:t>
            </a:r>
            <a:r>
              <a:rPr lang="en-GB" sz="2800" noProof="0" dirty="0" err="1"/>
              <a:t>inquietud</a:t>
            </a:r>
            <a:r>
              <a:rPr lang="en-GB" sz="2800" noProof="0" dirty="0"/>
              <a:t> 
</a:t>
            </a:r>
            <a:r>
              <a:rPr lang="en-GB" sz="2800" noProof="0" dirty="0" err="1"/>
              <a:t>Pulso</a:t>
            </a:r>
            <a:r>
              <a:rPr lang="en-GB" sz="2800" noProof="0" dirty="0"/>
              <a:t> </a:t>
            </a:r>
            <a:r>
              <a:rPr lang="en-GB" sz="2800" noProof="0" dirty="0" err="1"/>
              <a:t>rápido</a:t>
            </a:r>
            <a:r>
              <a:rPr lang="en-GB" sz="2800" noProof="0" dirty="0"/>
              <a:t> o </a:t>
            </a:r>
            <a:r>
              <a:rPr lang="en-GB" sz="2800" noProof="0" dirty="0" err="1"/>
              <a:t>débil</a:t>
            </a:r>
            <a:r>
              <a:rPr lang="en-GB" sz="2800" noProof="0" dirty="0"/>
              <a:t> 
</a:t>
            </a:r>
            <a:r>
              <a:rPr lang="en-GB" sz="2800" noProof="0" dirty="0" err="1"/>
              <a:t>Tiempo</a:t>
            </a:r>
            <a:r>
              <a:rPr lang="en-GB" sz="2800" noProof="0" dirty="0"/>
              <a:t> de </a:t>
            </a:r>
            <a:r>
              <a:rPr lang="en-GB" sz="2800" noProof="0" dirty="0" err="1"/>
              <a:t>rellenado</a:t>
            </a:r>
            <a:r>
              <a:rPr lang="en-GB" sz="2800" noProof="0" dirty="0"/>
              <a:t> </a:t>
            </a:r>
            <a:r>
              <a:rPr lang="en-GB" sz="2800" noProof="0" dirty="0" err="1"/>
              <a:t>capilar</a:t>
            </a:r>
            <a:r>
              <a:rPr lang="en-GB" sz="2800" noProof="0" dirty="0"/>
              <a:t> o </a:t>
            </a:r>
            <a:r>
              <a:rPr lang="en-GB" sz="2800" noProof="0" dirty="0" err="1"/>
              <a:t>ungueal</a:t>
            </a:r>
            <a:r>
              <a:rPr lang="en-GB" sz="2800" noProof="0" dirty="0"/>
              <a:t> superior a 3 </a:t>
            </a:r>
            <a:r>
              <a:rPr lang="en-GB" sz="2800" noProof="0" dirty="0" err="1"/>
              <a:t>segundos</a:t>
            </a:r>
            <a:endParaRPr lang="en-GB" sz="28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66547-84AD-00AE-F43E-58736812F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09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3200" noProof="0" dirty="0" err="1"/>
              <a:t>Ahora</a:t>
            </a:r>
            <a:r>
              <a:rPr lang="en-GB" sz="3200" noProof="0" dirty="0"/>
              <a:t> que </a:t>
            </a:r>
            <a:r>
              <a:rPr lang="en-GB" sz="3200" noProof="0" dirty="0" err="1"/>
              <a:t>hemos</a:t>
            </a:r>
            <a:r>
              <a:rPr lang="en-GB" sz="3200" noProof="0" dirty="0"/>
              <a:t> </a:t>
            </a:r>
            <a:r>
              <a:rPr lang="en-GB" sz="3200" noProof="0" dirty="0" err="1"/>
              <a:t>hablado</a:t>
            </a:r>
            <a:r>
              <a:rPr lang="en-GB" sz="3200" noProof="0" dirty="0"/>
              <a:t> de </a:t>
            </a:r>
            <a:r>
              <a:rPr lang="en-GB" sz="3200" noProof="0" dirty="0" err="1"/>
              <a:t>qué</a:t>
            </a:r>
            <a:r>
              <a:rPr lang="en-GB" sz="3200" noProof="0" dirty="0"/>
              <a:t> es </a:t>
            </a:r>
            <a:r>
              <a:rPr lang="en-GB" sz="3200" noProof="0" dirty="0" err="1"/>
              <a:t>el</a:t>
            </a:r>
            <a:r>
              <a:rPr lang="en-GB" sz="3200" noProof="0" dirty="0"/>
              <a:t> </a:t>
            </a:r>
            <a:r>
              <a:rPr lang="en-GB" sz="3200" noProof="0" dirty="0" err="1"/>
              <a:t>choque</a:t>
            </a:r>
            <a:r>
              <a:rPr lang="en-GB" sz="3200" noProof="0" dirty="0"/>
              <a:t> y </a:t>
            </a:r>
            <a:r>
              <a:rPr lang="en-GB" sz="3200" noProof="0" dirty="0" err="1"/>
              <a:t>cómo</a:t>
            </a:r>
            <a:r>
              <a:rPr lang="en-GB" sz="3200" noProof="0" dirty="0"/>
              <a:t> </a:t>
            </a:r>
            <a:r>
              <a:rPr lang="en-GB" sz="3200" noProof="0" dirty="0" err="1"/>
              <a:t>reconocerlo</a:t>
            </a:r>
            <a:r>
              <a:rPr lang="en-GB" sz="3200" noProof="0" dirty="0"/>
              <a:t>, </a:t>
            </a:r>
            <a:r>
              <a:rPr lang="en-GB" sz="3200" noProof="0" dirty="0" err="1"/>
              <a:t>vamos</a:t>
            </a:r>
            <a:r>
              <a:rPr lang="en-GB" sz="3200" noProof="0" dirty="0"/>
              <a:t> a </a:t>
            </a:r>
            <a:r>
              <a:rPr lang="en-GB" sz="3200" noProof="0" dirty="0" err="1"/>
              <a:t>hablar</a:t>
            </a:r>
            <a:r>
              <a:rPr lang="en-GB" sz="3200" noProof="0" dirty="0"/>
              <a:t> de lo que hay que </a:t>
            </a:r>
            <a:r>
              <a:rPr lang="en-GB" sz="3200" noProof="0" dirty="0" err="1"/>
              <a:t>mirar</a:t>
            </a:r>
            <a:r>
              <a:rPr lang="en-GB" sz="3200" noProof="0" dirty="0"/>
              <a:t>, </a:t>
            </a:r>
            <a:r>
              <a:rPr lang="en-GB" sz="3200" noProof="0" dirty="0" err="1"/>
              <a:t>escuchar</a:t>
            </a:r>
            <a:r>
              <a:rPr lang="en-GB" sz="3200" noProof="0" dirty="0"/>
              <a:t> y </a:t>
            </a:r>
            <a:r>
              <a:rPr lang="en-GB" sz="3200" noProof="0" dirty="0" err="1"/>
              <a:t>sentir</a:t>
            </a:r>
            <a:r>
              <a:rPr lang="en-GB" sz="3200" noProof="0" dirty="0"/>
              <a:t> para </a:t>
            </a:r>
            <a:r>
              <a:rPr lang="en-GB" sz="3200" noProof="0" dirty="0" err="1"/>
              <a:t>evaluar</a:t>
            </a:r>
            <a:r>
              <a:rPr lang="en-GB" sz="3200" noProof="0" dirty="0"/>
              <a:t> la </a:t>
            </a:r>
            <a:r>
              <a:rPr lang="en-GB" sz="3200" noProof="0" dirty="0" err="1"/>
              <a:t>circulación</a:t>
            </a:r>
            <a:r>
              <a:rPr lang="en-GB" sz="3200" noProof="0" dirty="0"/>
              <a:t>.
</a:t>
            </a:r>
            <a:r>
              <a:rPr lang="en-GB" sz="3200" noProof="0" dirty="0" err="1"/>
              <a:t>Busque</a:t>
            </a:r>
            <a:r>
              <a:rPr lang="en-GB" sz="3200" noProof="0" dirty="0"/>
              <a:t> </a:t>
            </a:r>
            <a:r>
              <a:rPr lang="en-GB" sz="3200" noProof="0" dirty="0" err="1"/>
              <a:t>signos</a:t>
            </a:r>
            <a:r>
              <a:rPr lang="en-GB" sz="3200" noProof="0" dirty="0"/>
              <a:t> de sangrado, </a:t>
            </a:r>
            <a:r>
              <a:rPr lang="en-GB" sz="3200" noProof="0" dirty="0" err="1"/>
              <a:t>recuerde</a:t>
            </a:r>
            <a:r>
              <a:rPr lang="en-GB" sz="3200" noProof="0" dirty="0"/>
              <a:t> que la </a:t>
            </a:r>
            <a:r>
              <a:rPr lang="en-GB" sz="3200" noProof="0" dirty="0" err="1"/>
              <a:t>pérdida</a:t>
            </a:r>
            <a:r>
              <a:rPr lang="en-GB" sz="3200" noProof="0" dirty="0"/>
              <a:t> </a:t>
            </a:r>
            <a:r>
              <a:rPr lang="en-GB" sz="3200" noProof="0" dirty="0" err="1"/>
              <a:t>significativa</a:t>
            </a:r>
            <a:r>
              <a:rPr lang="en-GB" sz="3200" noProof="0" dirty="0"/>
              <a:t> de </a:t>
            </a:r>
            <a:r>
              <a:rPr lang="en-GB" sz="3200" noProof="0" dirty="0" err="1"/>
              <a:t>sangre</a:t>
            </a:r>
            <a:r>
              <a:rPr lang="en-GB" sz="3200" noProof="0" dirty="0"/>
              <a:t> es </a:t>
            </a:r>
            <a:r>
              <a:rPr lang="en-GB" sz="3200" noProof="0" dirty="0" err="1"/>
              <a:t>una</a:t>
            </a:r>
            <a:r>
              <a:rPr lang="en-GB" sz="3200" noProof="0" dirty="0"/>
              <a:t> causa </a:t>
            </a:r>
            <a:r>
              <a:rPr lang="en-GB" sz="3200" noProof="0" dirty="0" err="1"/>
              <a:t>muy</a:t>
            </a:r>
            <a:r>
              <a:rPr lang="en-GB" sz="3200" noProof="0" dirty="0"/>
              <a:t> </a:t>
            </a:r>
            <a:r>
              <a:rPr lang="en-GB" sz="3200" noProof="0" dirty="0" err="1"/>
              <a:t>común</a:t>
            </a:r>
            <a:r>
              <a:rPr lang="en-GB" sz="3200" noProof="0" dirty="0"/>
              <a:t> de shock. </a:t>
            </a:r>
            <a:r>
              <a:rPr lang="en-GB" sz="3200" noProof="0" dirty="0" err="1"/>
              <a:t>Otros</a:t>
            </a:r>
            <a:r>
              <a:rPr lang="en-GB" sz="3200" noProof="0" dirty="0"/>
              <a:t> </a:t>
            </a:r>
            <a:r>
              <a:rPr lang="en-GB" sz="3200" noProof="0" dirty="0" err="1"/>
              <a:t>signos</a:t>
            </a:r>
            <a:r>
              <a:rPr lang="en-GB" sz="3200" noProof="0" dirty="0"/>
              <a:t> de </a:t>
            </a:r>
            <a:r>
              <a:rPr lang="en-GB" sz="3200" noProof="0" dirty="0" err="1"/>
              <a:t>choque</a:t>
            </a:r>
            <a:r>
              <a:rPr lang="en-GB" sz="3200" noProof="0" dirty="0"/>
              <a:t> que se </a:t>
            </a:r>
            <a:r>
              <a:rPr lang="en-GB" sz="3200" noProof="0" dirty="0" err="1"/>
              <a:t>pueden</a:t>
            </a:r>
            <a:r>
              <a:rPr lang="en-GB" sz="3200" noProof="0" dirty="0"/>
              <a:t> </a:t>
            </a:r>
            <a:r>
              <a:rPr lang="en-GB" sz="3200" noProof="0" dirty="0" err="1"/>
              <a:t>observar</a:t>
            </a:r>
            <a:r>
              <a:rPr lang="en-GB" sz="3200" noProof="0" dirty="0"/>
              <a:t> </a:t>
            </a:r>
            <a:r>
              <a:rPr lang="en-GB" sz="3200" noProof="0" dirty="0" err="1"/>
              <a:t>por</a:t>
            </a:r>
            <a:r>
              <a:rPr lang="en-GB" sz="3200" noProof="0" dirty="0"/>
              <a:t> </a:t>
            </a:r>
            <a:r>
              <a:rPr lang="en-GB" sz="3200" noProof="0" dirty="0" err="1"/>
              <a:t>todas</a:t>
            </a:r>
            <a:r>
              <a:rPr lang="en-GB" sz="3200" noProof="0" dirty="0"/>
              <a:t> las </a:t>
            </a:r>
            <a:r>
              <a:rPr lang="en-GB" sz="3200" noProof="0" dirty="0" err="1"/>
              <a:t>causas</a:t>
            </a:r>
            <a:r>
              <a:rPr lang="en-GB" sz="3200" noProof="0" dirty="0"/>
              <a:t> </a:t>
            </a:r>
            <a:r>
              <a:rPr lang="en-GB" sz="3200" noProof="0" dirty="0" err="1"/>
              <a:t>incluyen</a:t>
            </a:r>
            <a:r>
              <a:rPr lang="en-GB" sz="3200" noProof="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noProof="0" dirty="0" err="1"/>
              <a:t>Piel</a:t>
            </a:r>
            <a:r>
              <a:rPr lang="en-GB" sz="3200" noProof="0" dirty="0"/>
              <a:t> </a:t>
            </a:r>
            <a:r>
              <a:rPr lang="en-GB" sz="3200" noProof="0" dirty="0" err="1"/>
              <a:t>sudorosa</a:t>
            </a:r>
            <a:r>
              <a:rPr lang="en-GB" sz="3200" noProof="0" dirty="0"/>
              <a:t> o </a:t>
            </a:r>
            <a:r>
              <a:rPr lang="en-GB" sz="3200" noProof="0" dirty="0" err="1"/>
              <a:t>húmeda</a:t>
            </a:r>
            <a:r>
              <a:rPr lang="en-GB" sz="3200" noProof="0" dirty="0"/>
              <a:t>
</a:t>
            </a:r>
            <a:r>
              <a:rPr lang="en-GB" sz="3200" noProof="0" dirty="0" err="1"/>
              <a:t>Piel</a:t>
            </a:r>
            <a:r>
              <a:rPr lang="en-GB" sz="3200" noProof="0" dirty="0"/>
              <a:t> </a:t>
            </a:r>
            <a:r>
              <a:rPr lang="en-GB" sz="3200" noProof="0" dirty="0" err="1"/>
              <a:t>pálida</a:t>
            </a:r>
            <a:r>
              <a:rPr lang="en-GB" sz="3200" noProof="0" dirty="0"/>
              <a:t>
</a:t>
            </a:r>
            <a:r>
              <a:rPr lang="en-GB" sz="3200" noProof="0" dirty="0" err="1"/>
              <a:t>Confusión</a:t>
            </a:r>
            <a:r>
              <a:rPr lang="en-GB" sz="3200" noProof="0" dirty="0"/>
              <a:t>, </a:t>
            </a:r>
            <a:r>
              <a:rPr lang="en-GB" sz="3200" noProof="0" dirty="0" err="1"/>
              <a:t>mareos</a:t>
            </a:r>
            <a:r>
              <a:rPr lang="en-GB" sz="3200" noProof="0" dirty="0"/>
              <a:t>, </a:t>
            </a:r>
            <a:r>
              <a:rPr lang="en-GB" sz="3200" noProof="0" dirty="0" err="1"/>
              <a:t>inquietud</a:t>
            </a:r>
            <a:r>
              <a:rPr lang="en-GB" sz="3200" noProof="0" dirty="0"/>
              <a:t>, </a:t>
            </a:r>
            <a:r>
              <a:rPr lang="en-GB" sz="3200" noProof="0" dirty="0" err="1"/>
              <a:t>agitación</a:t>
            </a:r>
            <a:endParaRPr lang="en-GB" sz="3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32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La </a:t>
            </a:r>
            <a:r>
              <a:rPr lang="en-GB" noProof="0" dirty="0" err="1"/>
              <a:t>palpación</a:t>
            </a:r>
            <a:r>
              <a:rPr lang="en-GB" noProof="0" dirty="0"/>
              <a:t> del </a:t>
            </a:r>
            <a:r>
              <a:rPr lang="en-GB" noProof="0" dirty="0" err="1"/>
              <a:t>pulso</a:t>
            </a:r>
            <a:r>
              <a:rPr lang="en-GB" noProof="0" dirty="0"/>
              <a:t> o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tiempo</a:t>
            </a:r>
            <a:r>
              <a:rPr lang="en-GB" noProof="0" dirty="0"/>
              <a:t> de </a:t>
            </a:r>
            <a:r>
              <a:rPr lang="en-GB" noProof="0" dirty="0" err="1"/>
              <a:t>llenado</a:t>
            </a:r>
            <a:r>
              <a:rPr lang="en-GB" noProof="0" dirty="0"/>
              <a:t> </a:t>
            </a:r>
            <a:r>
              <a:rPr lang="en-GB" noProof="0" dirty="0" err="1"/>
              <a:t>capilar</a:t>
            </a:r>
            <a:r>
              <a:rPr lang="en-GB" noProof="0" dirty="0"/>
              <a:t> son </a:t>
            </a:r>
            <a:r>
              <a:rPr lang="en-GB" noProof="0" dirty="0" err="1"/>
              <a:t>importantes</a:t>
            </a:r>
            <a:r>
              <a:rPr lang="en-GB" noProof="0" dirty="0"/>
              <a:t> para </a:t>
            </a:r>
            <a:r>
              <a:rPr lang="en-GB" noProof="0" dirty="0" err="1"/>
              <a:t>reconocer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signos</a:t>
            </a:r>
            <a:r>
              <a:rPr lang="en-GB" noProof="0" dirty="0"/>
              <a:t> de shock, </a:t>
            </a:r>
            <a:r>
              <a:rPr lang="en-GB" noProof="0" dirty="0" err="1"/>
              <a:t>ya</a:t>
            </a:r>
            <a:r>
              <a:rPr lang="en-GB" noProof="0" dirty="0"/>
              <a:t> que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pulso</a:t>
            </a:r>
            <a:r>
              <a:rPr lang="en-GB" noProof="0" dirty="0"/>
              <a:t> es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medida</a:t>
            </a:r>
            <a:r>
              <a:rPr lang="en-GB" noProof="0" dirty="0"/>
              <a:t> de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latidos</a:t>
            </a:r>
            <a:r>
              <a:rPr lang="en-GB" noProof="0" dirty="0"/>
              <a:t> del </a:t>
            </a:r>
            <a:r>
              <a:rPr lang="en-GB" noProof="0" dirty="0" err="1"/>
              <a:t>corazón</a:t>
            </a:r>
            <a:r>
              <a:rPr lang="en-GB" noProof="0" dirty="0"/>
              <a:t>, y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tiempo</a:t>
            </a:r>
            <a:r>
              <a:rPr lang="en-GB" noProof="0" dirty="0"/>
              <a:t> de </a:t>
            </a:r>
            <a:r>
              <a:rPr lang="en-GB" noProof="0" dirty="0" err="1"/>
              <a:t>llenado</a:t>
            </a:r>
            <a:r>
              <a:rPr lang="en-GB" noProof="0" dirty="0"/>
              <a:t> </a:t>
            </a:r>
            <a:r>
              <a:rPr lang="en-GB" noProof="0" dirty="0" err="1"/>
              <a:t>capilar</a:t>
            </a:r>
            <a:r>
              <a:rPr lang="en-GB" noProof="0" dirty="0"/>
              <a:t> </a:t>
            </a:r>
            <a:r>
              <a:rPr lang="en-GB" noProof="0" dirty="0" err="1"/>
              <a:t>nos</a:t>
            </a:r>
            <a:r>
              <a:rPr lang="en-GB" noProof="0" dirty="0"/>
              <a:t> </a:t>
            </a:r>
            <a:r>
              <a:rPr lang="en-GB" noProof="0" dirty="0" err="1"/>
              <a:t>permite</a:t>
            </a:r>
            <a:r>
              <a:rPr lang="en-GB" noProof="0" dirty="0"/>
              <a:t> </a:t>
            </a:r>
            <a:r>
              <a:rPr lang="en-GB" noProof="0" dirty="0" err="1"/>
              <a:t>medir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la </a:t>
            </a:r>
            <a:r>
              <a:rPr lang="en-GB" noProof="0" dirty="0" err="1"/>
              <a:t>sangre</a:t>
            </a:r>
            <a:r>
              <a:rPr lang="en-GB" noProof="0" dirty="0"/>
              <a:t> </a:t>
            </a:r>
            <a:r>
              <a:rPr lang="en-GB" noProof="0" dirty="0" err="1"/>
              <a:t>circula</a:t>
            </a:r>
            <a:r>
              <a:rPr lang="en-GB" noProof="0" dirty="0"/>
              <a:t> </a:t>
            </a:r>
            <a:r>
              <a:rPr lang="en-GB" noProof="0" dirty="0" err="1"/>
              <a:t>normalmente</a:t>
            </a:r>
            <a:r>
              <a:rPr lang="en-GB" noProof="0" dirty="0"/>
              <a:t>. 
Los </a:t>
            </a:r>
            <a:r>
              <a:rPr lang="en-GB" noProof="0" dirty="0" err="1"/>
              <a:t>hallazgos</a:t>
            </a:r>
            <a:r>
              <a:rPr lang="en-GB" noProof="0" dirty="0"/>
              <a:t> </a:t>
            </a:r>
            <a:r>
              <a:rPr lang="en-GB" noProof="0" dirty="0" err="1"/>
              <a:t>anormales</a:t>
            </a:r>
            <a:r>
              <a:rPr lang="en-GB" noProof="0" dirty="0"/>
              <a:t> del </a:t>
            </a:r>
            <a:r>
              <a:rPr lang="en-GB" noProof="0" dirty="0" err="1"/>
              <a:t>pulso</a:t>
            </a:r>
            <a:r>
              <a:rPr lang="en-GB" noProof="0" dirty="0"/>
              <a:t> </a:t>
            </a:r>
            <a:r>
              <a:rPr lang="en-GB" noProof="0" dirty="0" err="1"/>
              <a:t>incluyen</a:t>
            </a:r>
            <a:r>
              <a:rPr lang="en-GB" noProof="0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 err="1"/>
              <a:t>Pulso</a:t>
            </a:r>
            <a:r>
              <a:rPr lang="en-GB" noProof="0" dirty="0"/>
              <a:t> </a:t>
            </a:r>
            <a:r>
              <a:rPr lang="en-GB" noProof="0" dirty="0" err="1"/>
              <a:t>rápido</a:t>
            </a:r>
            <a:r>
              <a:rPr lang="en-GB" noProof="0" dirty="0"/>
              <a:t> 
</a:t>
            </a:r>
            <a:r>
              <a:rPr lang="en-GB" noProof="0" dirty="0" err="1"/>
              <a:t>Pulso</a:t>
            </a:r>
            <a:r>
              <a:rPr lang="en-GB" noProof="0" dirty="0"/>
              <a:t> </a:t>
            </a:r>
            <a:r>
              <a:rPr lang="en-GB" noProof="0" dirty="0" err="1"/>
              <a:t>extremadamente</a:t>
            </a:r>
            <a:r>
              <a:rPr lang="en-GB" noProof="0" dirty="0"/>
              <a:t> lento
</a:t>
            </a:r>
            <a:r>
              <a:rPr lang="en-GB" noProof="0" dirty="0" err="1"/>
              <a:t>Pulso</a:t>
            </a:r>
            <a:r>
              <a:rPr lang="en-GB" noProof="0" dirty="0"/>
              <a:t> </a:t>
            </a:r>
            <a:r>
              <a:rPr lang="en-GB" noProof="0" dirty="0" err="1"/>
              <a:t>débil</a:t>
            </a:r>
            <a:r>
              <a:rPr lang="en-GB" noProof="0" dirty="0"/>
              <a:t>
</a:t>
            </a:r>
            <a:r>
              <a:rPr lang="en-GB" noProof="0" dirty="0" err="1"/>
              <a:t>Ausencia</a:t>
            </a:r>
            <a:r>
              <a:rPr lang="en-GB" noProof="0" dirty="0"/>
              <a:t> de </a:t>
            </a:r>
            <a:r>
              <a:rPr lang="en-GB" noProof="0" dirty="0" err="1"/>
              <a:t>pulso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13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BEFA2-2D89-8563-B938-F1CF826CC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5BEBB1-7BAC-D5E6-F982-6E9BB360B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8AC01E-6A2C-FDA7-D2DE-88405344B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En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niños</a:t>
            </a:r>
            <a:r>
              <a:rPr lang="en-GB" noProof="0" dirty="0"/>
              <a:t> y </a:t>
            </a:r>
            <a:r>
              <a:rPr lang="en-GB" noProof="0" dirty="0" err="1"/>
              <a:t>bebés</a:t>
            </a:r>
            <a:r>
              <a:rPr lang="en-GB" noProof="0" dirty="0"/>
              <a:t>,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pulso</a:t>
            </a:r>
            <a:r>
              <a:rPr lang="en-GB" noProof="0" dirty="0"/>
              <a:t> </a:t>
            </a:r>
            <a:r>
              <a:rPr lang="en-GB" noProof="0" dirty="0" err="1"/>
              <a:t>braquial</a:t>
            </a:r>
            <a:r>
              <a:rPr lang="en-GB" noProof="0" dirty="0"/>
              <a:t> se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sentir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brazo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lugar</a:t>
            </a:r>
            <a:r>
              <a:rPr lang="en-GB" noProof="0" dirty="0"/>
              <a:t> de </a:t>
            </a:r>
            <a:r>
              <a:rPr lang="en-GB" noProof="0" dirty="0" err="1"/>
              <a:t>en</a:t>
            </a:r>
            <a:r>
              <a:rPr lang="en-GB" noProof="0" dirty="0"/>
              <a:t> la </a:t>
            </a:r>
            <a:r>
              <a:rPr lang="en-GB" noProof="0" dirty="0" err="1"/>
              <a:t>muñeca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1FF0F-2ACD-20CD-FA88-A99C49D47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68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114999"/>
              </a:lnSpc>
              <a:buFont typeface="Atkinson Hyperlegible,Sans-Serif"/>
              <a:buChar char="•"/>
            </a:pPr>
            <a:r>
              <a:rPr lang="en-GB" noProof="0" dirty="0" err="1"/>
              <a:t>Reunir</a:t>
            </a:r>
            <a:r>
              <a:rPr lang="en-GB" noProof="0" dirty="0"/>
              <a:t> </a:t>
            </a:r>
            <a:r>
              <a:rPr lang="en-GB" noProof="0" dirty="0" err="1"/>
              <a:t>información</a:t>
            </a:r>
            <a:r>
              <a:rPr lang="en-GB" noProof="0" dirty="0"/>
              <a:t> </a:t>
            </a:r>
            <a:r>
              <a:rPr lang="en-GB" noProof="0" dirty="0" err="1"/>
              <a:t>sobre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persona </a:t>
            </a:r>
            <a:r>
              <a:rPr lang="en-GB" noProof="0" dirty="0" err="1"/>
              <a:t>enferma</a:t>
            </a:r>
            <a:r>
              <a:rPr lang="en-GB" noProof="0" dirty="0"/>
              <a:t> o </a:t>
            </a:r>
            <a:r>
              <a:rPr lang="en-GB" noProof="0" dirty="0" err="1"/>
              <a:t>lesionada</a:t>
            </a:r>
            <a:r>
              <a:rPr lang="en-GB" noProof="0" dirty="0"/>
              <a:t>, </a:t>
            </a:r>
            <a:r>
              <a:rPr lang="en-GB" noProof="0" dirty="0" err="1"/>
              <a:t>incluyendo</a:t>
            </a:r>
            <a:r>
              <a:rPr lang="en-GB" noProof="0" dirty="0"/>
              <a:t> lo </a:t>
            </a:r>
            <a:r>
              <a:rPr lang="en-GB" noProof="0" dirty="0" err="1"/>
              <a:t>siguiente</a:t>
            </a:r>
            <a:r>
              <a:rPr lang="en-GB" noProof="0" dirty="0"/>
              <a:t>:</a:t>
            </a:r>
          </a:p>
          <a:p>
            <a:pPr marL="800100" lvl="1" indent="-342900" algn="just">
              <a:lnSpc>
                <a:spcPct val="114999"/>
              </a:lnSpc>
              <a:buFont typeface="Atkinson Hyperlegible,Sans-Serif"/>
              <a:buChar char="•"/>
            </a:pPr>
            <a:r>
              <a:rPr lang="en-GB" noProof="0" dirty="0"/>
              <a:t>Historia de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acontecimientos</a:t>
            </a:r>
            <a:r>
              <a:rPr lang="en-GB" noProof="0" dirty="0"/>
              <a:t>, 
</a:t>
            </a:r>
            <a:r>
              <a:rPr lang="en-GB" noProof="0" dirty="0" err="1"/>
              <a:t>Medicamentos</a:t>
            </a:r>
            <a:r>
              <a:rPr lang="en-GB" noProof="0" dirty="0"/>
              <a:t> 
</a:t>
            </a:r>
            <a:r>
              <a:rPr lang="en-GB" noProof="0" dirty="0" err="1"/>
              <a:t>Antecedentes</a:t>
            </a:r>
            <a:r>
              <a:rPr lang="en-GB" noProof="0" dirty="0"/>
              <a:t> </a:t>
            </a:r>
            <a:r>
              <a:rPr lang="en-GB" noProof="0" dirty="0" err="1"/>
              <a:t>médicos</a:t>
            </a:r>
            <a:r>
              <a:rPr lang="en-GB" noProof="0" dirty="0"/>
              <a:t>, y 
</a:t>
            </a:r>
            <a:r>
              <a:rPr lang="en-GB" noProof="0" dirty="0" err="1"/>
              <a:t>Alergias</a:t>
            </a:r>
            <a:r>
              <a:rPr lang="en-GB" noProof="0" dirty="0"/>
              <a:t>, y</a:t>
            </a:r>
          </a:p>
          <a:p>
            <a:pPr marL="800100" lvl="1" indent="-342900" algn="just">
              <a:lnSpc>
                <a:spcPct val="114999"/>
              </a:lnSpc>
              <a:buFont typeface="Atkinson Hyperlegible,Sans-Serif"/>
              <a:buChar char="•"/>
            </a:pPr>
            <a:r>
              <a:rPr lang="en-GB" noProof="0" dirty="0" err="1"/>
              <a:t>Reconocer</a:t>
            </a:r>
            <a:r>
              <a:rPr lang="en-GB" noProof="0" dirty="0"/>
              <a:t> la </a:t>
            </a:r>
            <a:r>
              <a:rPr lang="en-GB" noProof="0" dirty="0" err="1"/>
              <a:t>importancia</a:t>
            </a:r>
            <a:r>
              <a:rPr lang="en-GB" noProof="0" dirty="0"/>
              <a:t> de la </a:t>
            </a:r>
            <a:r>
              <a:rPr lang="en-GB" noProof="0" dirty="0" err="1"/>
              <a:t>documentación</a:t>
            </a:r>
            <a:r>
              <a:rPr lang="en-GB" noProof="0" dirty="0"/>
              <a:t> y la </a:t>
            </a:r>
            <a:r>
              <a:rPr lang="en-GB" noProof="0" dirty="0" err="1"/>
              <a:t>entrega</a:t>
            </a:r>
            <a:r>
              <a:rPr lang="en-GB" noProof="0" dirty="0"/>
              <a:t>.</a:t>
            </a:r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D6DA6-CE29-7DE3-0864-36738AA41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BA372E-01BB-B61E-8B54-2154AB817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1C7BF0-BF89-9222-2E11-8C264C090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lnSpc>
                <a:spcPct val="90000"/>
              </a:lnSpc>
              <a:spcBef>
                <a:spcPts val="1000"/>
              </a:spcBef>
            </a:pPr>
            <a:r>
              <a:rPr lang="en-GB" noProof="0" dirty="0"/>
              <a:t>En </a:t>
            </a:r>
            <a:r>
              <a:rPr lang="en-GB" noProof="0" dirty="0" err="1"/>
              <a:t>bebés</a:t>
            </a:r>
            <a:r>
              <a:rPr lang="en-GB" noProof="0" dirty="0"/>
              <a:t> y </a:t>
            </a:r>
            <a:r>
              <a:rPr lang="en-GB" noProof="0" dirty="0" err="1"/>
              <a:t>niños</a:t>
            </a:r>
            <a:r>
              <a:rPr lang="en-GB" noProof="0" dirty="0"/>
              <a:t>, se </a:t>
            </a:r>
            <a:r>
              <a:rPr lang="en-GB" noProof="0" dirty="0" err="1"/>
              <a:t>puede</a:t>
            </a:r>
            <a:r>
              <a:rPr lang="en-GB" noProof="0" dirty="0"/>
              <a:t> usar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prueba</a:t>
            </a:r>
            <a:r>
              <a:rPr lang="en-GB" noProof="0" dirty="0"/>
              <a:t> de </a:t>
            </a:r>
            <a:r>
              <a:rPr lang="en-GB" noProof="0" dirty="0" err="1"/>
              <a:t>pellizco</a:t>
            </a:r>
            <a:r>
              <a:rPr lang="en-GB" noProof="0" dirty="0"/>
              <a:t> </a:t>
            </a:r>
            <a:r>
              <a:rPr lang="en-GB" noProof="0" dirty="0" err="1"/>
              <a:t>cutáneo</a:t>
            </a:r>
            <a:r>
              <a:rPr lang="en-GB" noProof="0" dirty="0"/>
              <a:t> para </a:t>
            </a:r>
            <a:r>
              <a:rPr lang="en-GB" noProof="0" dirty="0" err="1"/>
              <a:t>verificar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hay </a:t>
            </a:r>
            <a:r>
              <a:rPr lang="en-GB" noProof="0" dirty="0" err="1"/>
              <a:t>evidencia</a:t>
            </a:r>
            <a:r>
              <a:rPr lang="en-GB" noProof="0" dirty="0"/>
              <a:t> de </a:t>
            </a:r>
            <a:r>
              <a:rPr lang="en-GB" noProof="0" dirty="0" err="1"/>
              <a:t>deshidratación</a:t>
            </a:r>
            <a:r>
              <a:rPr lang="en-GB" noProof="0" dirty="0"/>
              <a:t>.
¿</a:t>
            </a:r>
            <a:r>
              <a:rPr lang="en-GB" noProof="0" dirty="0" err="1"/>
              <a:t>Cómo</a:t>
            </a:r>
            <a:r>
              <a:rPr lang="en-GB" noProof="0" dirty="0"/>
              <a:t> </a:t>
            </a:r>
            <a:r>
              <a:rPr lang="en-GB" noProof="0" dirty="0" err="1"/>
              <a:t>realizar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prueba</a:t>
            </a:r>
            <a:r>
              <a:rPr lang="en-GB" noProof="0" dirty="0"/>
              <a:t> de </a:t>
            </a:r>
            <a:r>
              <a:rPr lang="en-GB" noProof="0" dirty="0" err="1"/>
              <a:t>pellizco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la </a:t>
            </a:r>
            <a:r>
              <a:rPr lang="en-GB" noProof="0" dirty="0" err="1"/>
              <a:t>piel</a:t>
            </a:r>
            <a:r>
              <a:rPr lang="en-GB" noProof="0" dirty="0"/>
              <a:t>?
</a:t>
            </a:r>
            <a:r>
              <a:rPr lang="en-GB" noProof="0" dirty="0" err="1"/>
              <a:t>Exponga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abdomen del </a:t>
            </a:r>
            <a:r>
              <a:rPr lang="en-GB" noProof="0" dirty="0" err="1"/>
              <a:t>bebé</a:t>
            </a:r>
            <a:r>
              <a:rPr lang="en-GB" noProof="0" dirty="0"/>
              <a:t> o </a:t>
            </a:r>
            <a:r>
              <a:rPr lang="en-GB" noProof="0" dirty="0" err="1"/>
              <a:t>niño</a:t>
            </a:r>
            <a:r>
              <a:rPr lang="en-GB" noProof="0" dirty="0"/>
              <a:t>
</a:t>
            </a:r>
            <a:r>
              <a:rPr lang="en-GB" noProof="0" dirty="0" err="1"/>
              <a:t>Pellizca</a:t>
            </a:r>
            <a:r>
              <a:rPr lang="en-GB" noProof="0" dirty="0"/>
              <a:t> </a:t>
            </a:r>
            <a:r>
              <a:rPr lang="en-GB" noProof="0" dirty="0" err="1"/>
              <a:t>suavemente</a:t>
            </a:r>
            <a:r>
              <a:rPr lang="en-GB" noProof="0" dirty="0"/>
              <a:t> un </a:t>
            </a:r>
            <a:r>
              <a:rPr lang="en-GB" noProof="0" dirty="0" err="1"/>
              <a:t>pliegue</a:t>
            </a:r>
            <a:r>
              <a:rPr lang="en-GB" noProof="0" dirty="0"/>
              <a:t> de la </a:t>
            </a:r>
            <a:r>
              <a:rPr lang="en-GB" noProof="0" dirty="0" err="1"/>
              <a:t>piel</a:t>
            </a:r>
            <a:r>
              <a:rPr lang="en-GB" noProof="0" dirty="0"/>
              <a:t> y luego </a:t>
            </a:r>
            <a:r>
              <a:rPr lang="en-GB" noProof="0" dirty="0" err="1"/>
              <a:t>suéltalo</a:t>
            </a:r>
            <a:r>
              <a:rPr lang="en-GB" noProof="0" dirty="0"/>
              <a:t>
Si la </a:t>
            </a:r>
            <a:r>
              <a:rPr lang="en-GB" noProof="0" dirty="0" err="1"/>
              <a:t>piel</a:t>
            </a:r>
            <a:r>
              <a:rPr lang="en-GB" noProof="0" dirty="0"/>
              <a:t> se </a:t>
            </a:r>
            <a:r>
              <a:rPr lang="en-GB" noProof="0" dirty="0" err="1"/>
              <a:t>mantiene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forma de </a:t>
            </a:r>
            <a:r>
              <a:rPr lang="en-GB" noProof="0" dirty="0" err="1"/>
              <a:t>carpa</a:t>
            </a:r>
            <a:r>
              <a:rPr lang="en-GB" noProof="0" dirty="0"/>
              <a:t>,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niño</a:t>
            </a:r>
            <a:r>
              <a:rPr lang="en-GB" noProof="0" dirty="0"/>
              <a:t> </a:t>
            </a:r>
            <a:r>
              <a:rPr lang="en-GB" noProof="0" dirty="0" err="1"/>
              <a:t>está</a:t>
            </a:r>
            <a:r>
              <a:rPr lang="en-GB" noProof="0" dirty="0"/>
              <a:t> </a:t>
            </a:r>
            <a:r>
              <a:rPr lang="en-GB" noProof="0" dirty="0" err="1"/>
              <a:t>severamente</a:t>
            </a:r>
            <a:r>
              <a:rPr lang="en-GB" noProof="0" dirty="0"/>
              <a:t> </a:t>
            </a:r>
            <a:r>
              <a:rPr lang="en-GB" noProof="0" dirty="0" err="1"/>
              <a:t>deshidratado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94944-EFB5-8A0B-9EC3-405A52BE7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836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F357D-2804-996A-30C2-69903E197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D3CC4-9BC5-A1FD-F716-901FAE0EE8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6CABA-703B-4E42-6703-6CB6F7E7F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dirty="0" err="1"/>
              <a:t>Otra</a:t>
            </a:r>
            <a:r>
              <a:rPr lang="en-GB" noProof="0" dirty="0"/>
              <a:t> forma de </a:t>
            </a:r>
            <a:r>
              <a:rPr lang="en-GB" noProof="0" dirty="0" err="1"/>
              <a:t>detectar</a:t>
            </a:r>
            <a:r>
              <a:rPr lang="en-GB" noProof="0" dirty="0"/>
              <a:t> </a:t>
            </a:r>
            <a:r>
              <a:rPr lang="en-GB" noProof="0" dirty="0" err="1"/>
              <a:t>signos</a:t>
            </a:r>
            <a:r>
              <a:rPr lang="en-GB" noProof="0" dirty="0"/>
              <a:t> de </a:t>
            </a:r>
            <a:r>
              <a:rPr lang="en-GB" noProof="0" dirty="0" err="1"/>
              <a:t>deshidratación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bebés</a:t>
            </a:r>
            <a:r>
              <a:rPr lang="en-GB" noProof="0" dirty="0"/>
              <a:t> </a:t>
            </a:r>
            <a:r>
              <a:rPr lang="en-GB" noProof="0" dirty="0" err="1"/>
              <a:t>menores</a:t>
            </a:r>
            <a:r>
              <a:rPr lang="en-GB" noProof="0" dirty="0"/>
              <a:t> de 1 </a:t>
            </a:r>
            <a:r>
              <a:rPr lang="en-GB" noProof="0" dirty="0" err="1"/>
              <a:t>año</a:t>
            </a:r>
            <a:r>
              <a:rPr lang="en-GB" noProof="0" dirty="0"/>
              <a:t> es </a:t>
            </a:r>
            <a:r>
              <a:rPr lang="en-GB" noProof="0" dirty="0" err="1"/>
              <a:t>revisar</a:t>
            </a:r>
            <a:r>
              <a:rPr lang="en-GB" noProof="0" dirty="0"/>
              <a:t> la </a:t>
            </a:r>
            <a:r>
              <a:rPr lang="en-GB" noProof="0" dirty="0" err="1"/>
              <a:t>fontanela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busca</a:t>
            </a:r>
            <a:r>
              <a:rPr lang="en-GB" noProof="0" dirty="0"/>
              <a:t> de </a:t>
            </a:r>
            <a:r>
              <a:rPr lang="en-GB" noProof="0" dirty="0" err="1"/>
              <a:t>signos</a:t>
            </a:r>
            <a:r>
              <a:rPr lang="en-GB" noProof="0" dirty="0"/>
              <a:t> de </a:t>
            </a:r>
            <a:r>
              <a:rPr lang="en-GB" noProof="0" dirty="0" err="1"/>
              <a:t>deshidratación</a:t>
            </a:r>
            <a:r>
              <a:rPr lang="en-GB" noProof="0" dirty="0"/>
              <a:t>.
La </a:t>
            </a:r>
            <a:r>
              <a:rPr lang="en-GB" noProof="0" dirty="0" err="1"/>
              <a:t>fontanela</a:t>
            </a:r>
            <a:r>
              <a:rPr lang="en-GB" noProof="0" dirty="0"/>
              <a:t> es un punto </a:t>
            </a:r>
            <a:r>
              <a:rPr lang="en-GB" noProof="0" dirty="0" err="1"/>
              <a:t>blando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la </a:t>
            </a:r>
            <a:r>
              <a:rPr lang="en-GB" noProof="0" dirty="0" err="1"/>
              <a:t>parte</a:t>
            </a:r>
            <a:r>
              <a:rPr lang="en-GB" noProof="0" dirty="0"/>
              <a:t> superior de la cabeza de un </a:t>
            </a:r>
            <a:r>
              <a:rPr lang="en-GB" noProof="0" dirty="0" err="1"/>
              <a:t>bebé</a:t>
            </a:r>
            <a:r>
              <a:rPr lang="en-GB" noProof="0" dirty="0"/>
              <a:t> </a:t>
            </a:r>
            <a:r>
              <a:rPr lang="en-GB" noProof="0" dirty="0" err="1"/>
              <a:t>donde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huesos</a:t>
            </a:r>
            <a:r>
              <a:rPr lang="en-GB" noProof="0" dirty="0"/>
              <a:t> </a:t>
            </a:r>
            <a:r>
              <a:rPr lang="en-GB" noProof="0" dirty="0" err="1"/>
              <a:t>aún</a:t>
            </a:r>
            <a:r>
              <a:rPr lang="en-GB" noProof="0" dirty="0"/>
              <a:t> no se </a:t>
            </a:r>
            <a:r>
              <a:rPr lang="en-GB" noProof="0" dirty="0" err="1"/>
              <a:t>han</a:t>
            </a:r>
            <a:r>
              <a:rPr lang="en-GB" noProof="0" dirty="0"/>
              <a:t> </a:t>
            </a:r>
            <a:r>
              <a:rPr lang="en-GB" noProof="0" dirty="0" err="1"/>
              <a:t>fusionado</a:t>
            </a:r>
            <a:r>
              <a:rPr lang="en-GB" noProof="0" dirty="0"/>
              <a:t> </a:t>
            </a:r>
            <a:r>
              <a:rPr lang="en-GB" noProof="0" dirty="0" err="1"/>
              <a:t>por</a:t>
            </a:r>
            <a:r>
              <a:rPr lang="en-GB" noProof="0" dirty="0"/>
              <a:t> </a:t>
            </a:r>
            <a:r>
              <a:rPr lang="en-GB" noProof="0" dirty="0" err="1"/>
              <a:t>completo</a:t>
            </a:r>
            <a:r>
              <a:rPr lang="en-GB" noProof="0" dirty="0"/>
              <a:t>. 
Si se </a:t>
            </a:r>
            <a:r>
              <a:rPr lang="en-GB" noProof="0" dirty="0" err="1"/>
              <a:t>hunde</a:t>
            </a:r>
            <a:r>
              <a:rPr lang="en-GB" noProof="0" dirty="0"/>
              <a:t> </a:t>
            </a:r>
            <a:r>
              <a:rPr lang="en-GB" noProof="0" dirty="0" err="1"/>
              <a:t>este</a:t>
            </a:r>
            <a:r>
              <a:rPr lang="en-GB" noProof="0" dirty="0"/>
              <a:t> punto </a:t>
            </a:r>
            <a:r>
              <a:rPr lang="en-GB" noProof="0" dirty="0" err="1"/>
              <a:t>blando</a:t>
            </a:r>
            <a:r>
              <a:rPr lang="en-GB" noProof="0" dirty="0"/>
              <a:t>, es probable que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bebé</a:t>
            </a:r>
            <a:r>
              <a:rPr lang="en-GB" noProof="0" dirty="0"/>
              <a:t> </a:t>
            </a:r>
            <a:r>
              <a:rPr lang="en-GB" noProof="0" dirty="0" err="1"/>
              <a:t>esté</a:t>
            </a:r>
            <a:r>
              <a:rPr lang="en-GB" noProof="0" dirty="0"/>
              <a:t> </a:t>
            </a:r>
            <a:r>
              <a:rPr lang="en-GB" noProof="0" dirty="0" err="1"/>
              <a:t>gravemente</a:t>
            </a:r>
            <a:r>
              <a:rPr lang="en-GB" noProof="0" dirty="0"/>
              <a:t> </a:t>
            </a:r>
            <a:r>
              <a:rPr lang="en-GB" noProof="0" dirty="0" err="1"/>
              <a:t>deshidratado</a:t>
            </a:r>
            <a:r>
              <a:rPr lang="en-GB" noProof="0" dirty="0"/>
              <a:t>. El </a:t>
            </a:r>
            <a:r>
              <a:rPr lang="en-GB" noProof="0" dirty="0" err="1"/>
              <a:t>bebé</a:t>
            </a:r>
            <a:r>
              <a:rPr lang="en-GB" noProof="0" dirty="0"/>
              <a:t> </a:t>
            </a:r>
            <a:r>
              <a:rPr lang="en-GB" noProof="0" dirty="0" err="1"/>
              <a:t>debe</a:t>
            </a:r>
            <a:r>
              <a:rPr lang="en-GB" noProof="0" dirty="0"/>
              <a:t> ser </a:t>
            </a:r>
            <a:r>
              <a:rPr lang="en-GB" noProof="0" dirty="0" err="1"/>
              <a:t>transportado</a:t>
            </a:r>
            <a:r>
              <a:rPr lang="en-GB" noProof="0" dirty="0"/>
              <a:t> a un hospital lo antes </a:t>
            </a:r>
            <a:r>
              <a:rPr lang="en-GB" noProof="0" dirty="0" err="1"/>
              <a:t>posible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F5534-7E4B-7230-7534-7D9030EC3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8593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</a:rPr>
              <a:t>En la </a:t>
            </a:r>
            <a:r>
              <a:rPr lang="en-GB" dirty="0" err="1">
                <a:solidFill>
                  <a:srgbClr val="000000"/>
                </a:solidFill>
              </a:rPr>
              <a:t>parte</a:t>
            </a:r>
            <a:r>
              <a:rPr lang="en-GB" dirty="0">
                <a:solidFill>
                  <a:srgbClr val="000000"/>
                </a:solidFill>
              </a:rPr>
              <a:t> "D" de la </a:t>
            </a:r>
            <a:r>
              <a:rPr lang="en-GB" dirty="0" err="1">
                <a:solidFill>
                  <a:srgbClr val="000000"/>
                </a:solidFill>
              </a:rPr>
              <a:t>evaluación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verificará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si</a:t>
            </a:r>
            <a:r>
              <a:rPr lang="en-GB" dirty="0">
                <a:solidFill>
                  <a:srgbClr val="000000"/>
                </a:solidFill>
              </a:rPr>
              <a:t> hay </a:t>
            </a:r>
            <a:r>
              <a:rPr lang="en-GB" dirty="0" err="1">
                <a:solidFill>
                  <a:srgbClr val="000000"/>
                </a:solidFill>
              </a:rPr>
              <a:t>discapacidad</a:t>
            </a:r>
            <a:r>
              <a:rPr lang="en-GB" dirty="0">
                <a:solidFill>
                  <a:srgbClr val="000000"/>
                </a:solidFill>
              </a:rPr>
              <a:t> o </a:t>
            </a:r>
            <a:r>
              <a:rPr lang="en-GB" dirty="0" err="1">
                <a:solidFill>
                  <a:srgbClr val="000000"/>
                </a:solidFill>
              </a:rPr>
              <a:t>estado</a:t>
            </a:r>
            <a:r>
              <a:rPr lang="en-GB" dirty="0">
                <a:solidFill>
                  <a:srgbClr val="000000"/>
                </a:solidFill>
              </a:rPr>
              <a:t> mental </a:t>
            </a:r>
            <a:r>
              <a:rPr lang="en-GB" dirty="0" err="1">
                <a:solidFill>
                  <a:srgbClr val="000000"/>
                </a:solidFill>
              </a:rPr>
              <a:t>alterado</a:t>
            </a:r>
            <a:r>
              <a:rPr lang="en-GB" dirty="0">
                <a:solidFill>
                  <a:srgbClr val="000000"/>
                </a:solidFill>
              </a:rPr>
              <a:t> (AMS).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91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D0095-5BBD-F390-4148-4338B9A1A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86CFD4-E26C-1849-9F31-75B374D9C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39448F-59E1-ACF8-12E0-21D827823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GB" sz="2800" noProof="0" dirty="0"/>
              <a:t>El </a:t>
            </a:r>
            <a:r>
              <a:rPr lang="en-GB" sz="2800" noProof="0" dirty="0" err="1"/>
              <a:t>estado</a:t>
            </a:r>
            <a:r>
              <a:rPr lang="en-GB" sz="2800" noProof="0" dirty="0"/>
              <a:t> mental </a:t>
            </a:r>
            <a:r>
              <a:rPr lang="en-GB" sz="2800" noProof="0" dirty="0" err="1"/>
              <a:t>alterado</a:t>
            </a:r>
            <a:r>
              <a:rPr lang="en-GB" sz="2800" noProof="0" dirty="0"/>
              <a:t> describe </a:t>
            </a:r>
            <a:r>
              <a:rPr lang="en-GB" sz="2800" noProof="0" dirty="0" err="1"/>
              <a:t>una</a:t>
            </a:r>
            <a:r>
              <a:rPr lang="en-GB" sz="2800" noProof="0" dirty="0"/>
              <a:t> </a:t>
            </a:r>
            <a:r>
              <a:rPr lang="en-GB" sz="2800" noProof="0" dirty="0" err="1"/>
              <a:t>serie</a:t>
            </a:r>
            <a:r>
              <a:rPr lang="en-GB" sz="2800" noProof="0" dirty="0"/>
              <a:t> de </a:t>
            </a:r>
            <a:r>
              <a:rPr lang="en-GB" sz="2800" noProof="0" dirty="0" err="1"/>
              <a:t>condiciones</a:t>
            </a:r>
            <a:r>
              <a:rPr lang="en-GB" sz="2800" noProof="0" dirty="0"/>
              <a:t> que </a:t>
            </a:r>
            <a:r>
              <a:rPr lang="en-GB" sz="2800" noProof="0" dirty="0" err="1"/>
              <a:t>causan</a:t>
            </a:r>
            <a:r>
              <a:rPr lang="en-GB" sz="2800" noProof="0" dirty="0"/>
              <a:t> </a:t>
            </a:r>
            <a:r>
              <a:rPr lang="en-GB" sz="2800" noProof="0" dirty="0" err="1"/>
              <a:t>cambios</a:t>
            </a:r>
            <a:r>
              <a:rPr lang="en-GB" sz="2800" noProof="0" dirty="0"/>
              <a:t> </a:t>
            </a:r>
            <a:r>
              <a:rPr lang="en-GB" sz="2800" noProof="0" dirty="0" err="1"/>
              <a:t>en</a:t>
            </a:r>
            <a:r>
              <a:rPr lang="en-GB" sz="2800" noProof="0" dirty="0"/>
              <a:t>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comportamiento</a:t>
            </a:r>
            <a:r>
              <a:rPr lang="en-GB" sz="2800" noProof="0" dirty="0"/>
              <a:t>,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pensamiento</a:t>
            </a:r>
            <a:r>
              <a:rPr lang="en-GB" sz="2800" noProof="0" dirty="0"/>
              <a:t> y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estado</a:t>
            </a:r>
            <a:r>
              <a:rPr lang="en-GB" sz="2800" noProof="0" dirty="0"/>
              <a:t> de </a:t>
            </a:r>
            <a:r>
              <a:rPr lang="en-GB" sz="2800" noProof="0" dirty="0" err="1"/>
              <a:t>alerta</a:t>
            </a:r>
            <a:r>
              <a:rPr lang="en-GB" sz="2800" noProof="0" dirty="0"/>
              <a:t>. 
Los </a:t>
            </a:r>
            <a:r>
              <a:rPr lang="en-GB" sz="2800" noProof="0" dirty="0" err="1"/>
              <a:t>pacientes</a:t>
            </a:r>
            <a:r>
              <a:rPr lang="en-GB" sz="2800" noProof="0" dirty="0"/>
              <a:t> </a:t>
            </a:r>
            <a:r>
              <a:rPr lang="en-GB" sz="2800" noProof="0" dirty="0" err="1"/>
              <a:t>pueden</a:t>
            </a:r>
            <a:r>
              <a:rPr lang="en-GB" sz="2800" noProof="0" dirty="0"/>
              <a:t> </a:t>
            </a:r>
            <a:r>
              <a:rPr lang="en-GB" sz="2800" noProof="0" dirty="0" err="1"/>
              <a:t>actuar</a:t>
            </a:r>
            <a:r>
              <a:rPr lang="en-GB" sz="2800" noProof="0" dirty="0"/>
              <a:t> de </a:t>
            </a:r>
            <a:r>
              <a:rPr lang="en-GB" sz="2800" noProof="0" dirty="0" err="1"/>
              <a:t>manera</a:t>
            </a:r>
            <a:r>
              <a:rPr lang="en-GB" sz="2800" noProof="0" dirty="0"/>
              <a:t> </a:t>
            </a:r>
            <a:r>
              <a:rPr lang="en-GB" sz="2800" noProof="0" dirty="0" err="1"/>
              <a:t>extraña</a:t>
            </a:r>
            <a:r>
              <a:rPr lang="en-GB" sz="2800" noProof="0" dirty="0"/>
              <a:t>, </a:t>
            </a:r>
            <a:r>
              <a:rPr lang="en-GB" sz="2800" noProof="0" dirty="0" err="1"/>
              <a:t>estar</a:t>
            </a:r>
            <a:r>
              <a:rPr lang="en-GB" sz="2800" noProof="0" dirty="0"/>
              <a:t> </a:t>
            </a:r>
            <a:r>
              <a:rPr lang="en-GB" sz="2800" noProof="0" dirty="0" err="1"/>
              <a:t>desorientados</a:t>
            </a:r>
            <a:r>
              <a:rPr lang="en-GB" sz="2800" noProof="0" dirty="0"/>
              <a:t>, </a:t>
            </a:r>
            <a:r>
              <a:rPr lang="en-GB" sz="2800" noProof="0" dirty="0" err="1"/>
              <a:t>tener</a:t>
            </a:r>
            <a:r>
              <a:rPr lang="en-GB" sz="2800" noProof="0" dirty="0"/>
              <a:t> </a:t>
            </a:r>
            <a:r>
              <a:rPr lang="en-GB" sz="2800" noProof="0" dirty="0" err="1"/>
              <a:t>confusión</a:t>
            </a:r>
            <a:r>
              <a:rPr lang="en-GB" sz="2800" noProof="0" dirty="0"/>
              <a:t> o </a:t>
            </a:r>
            <a:r>
              <a:rPr lang="en-GB" sz="2800" noProof="0" dirty="0" err="1"/>
              <a:t>incluso</a:t>
            </a:r>
            <a:r>
              <a:rPr lang="en-GB" sz="2800" noProof="0" dirty="0"/>
              <a:t> no responder. 
El </a:t>
            </a:r>
            <a:r>
              <a:rPr lang="en-GB" sz="2800" noProof="0" dirty="0" err="1"/>
              <a:t>estado</a:t>
            </a:r>
            <a:r>
              <a:rPr lang="en-GB" sz="2800" noProof="0" dirty="0"/>
              <a:t> mental </a:t>
            </a:r>
            <a:r>
              <a:rPr lang="en-GB" sz="2800" noProof="0" dirty="0" err="1"/>
              <a:t>alterado</a:t>
            </a:r>
            <a:r>
              <a:rPr lang="en-GB" sz="2800" noProof="0" dirty="0"/>
              <a:t> es </a:t>
            </a:r>
            <a:r>
              <a:rPr lang="en-GB" sz="2800" noProof="0" dirty="0" err="1"/>
              <a:t>causado</a:t>
            </a:r>
            <a:r>
              <a:rPr lang="en-GB" sz="2800" noProof="0" dirty="0"/>
              <a:t> </a:t>
            </a:r>
            <a:r>
              <a:rPr lang="en-GB" sz="2800" noProof="0" dirty="0" err="1"/>
              <a:t>por</a:t>
            </a:r>
            <a:r>
              <a:rPr lang="en-GB" sz="2800" noProof="0" dirty="0"/>
              <a:t> </a:t>
            </a:r>
            <a:r>
              <a:rPr lang="en-GB" sz="2800" noProof="0" dirty="0" err="1"/>
              <a:t>afecciones</a:t>
            </a:r>
            <a:r>
              <a:rPr lang="en-GB" sz="2800" noProof="0" dirty="0"/>
              <a:t> que </a:t>
            </a:r>
            <a:r>
              <a:rPr lang="en-GB" sz="2800" noProof="0" dirty="0" err="1"/>
              <a:t>afectan</a:t>
            </a:r>
            <a:r>
              <a:rPr lang="en-GB" sz="2800" noProof="0" dirty="0"/>
              <a:t> al </a:t>
            </a:r>
            <a:r>
              <a:rPr lang="en-GB" sz="2800" noProof="0" dirty="0" err="1"/>
              <a:t>cerebro</a:t>
            </a:r>
            <a:r>
              <a:rPr lang="en-GB" sz="2800" noProof="0" dirty="0"/>
              <a:t> o que </a:t>
            </a:r>
            <a:r>
              <a:rPr lang="en-GB" sz="2800" noProof="0" dirty="0" err="1"/>
              <a:t>ocurren</a:t>
            </a:r>
            <a:r>
              <a:rPr lang="en-GB" sz="2800" noProof="0" dirty="0"/>
              <a:t> </a:t>
            </a:r>
            <a:r>
              <a:rPr lang="en-GB" sz="2800" noProof="0" dirty="0" err="1"/>
              <a:t>dentro</a:t>
            </a:r>
            <a:r>
              <a:rPr lang="en-GB" sz="2800" noProof="0" dirty="0"/>
              <a:t> del </a:t>
            </a:r>
            <a:r>
              <a:rPr lang="en-GB" sz="2800" noProof="0" dirty="0" err="1"/>
              <a:t>cerebro</a:t>
            </a:r>
            <a:r>
              <a:rPr lang="en-GB" sz="2800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5D92A-B4C8-58AF-37D2-E228F8F5E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888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141A5-C109-9069-DBAD-49D80F846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0BD1C3-7803-DB68-A521-A9D6F96C8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2A52FA-E880-9C99-7DB8-A0506AC23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</a:pPr>
            <a:r>
              <a:rPr lang="en-GB" sz="2800" noProof="0" dirty="0"/>
              <a:t>Las </a:t>
            </a:r>
            <a:r>
              <a:rPr lang="en-GB" sz="2800" noProof="0" dirty="0" err="1"/>
              <a:t>afecciones</a:t>
            </a:r>
            <a:r>
              <a:rPr lang="en-GB" sz="2800" noProof="0" dirty="0"/>
              <a:t> que </a:t>
            </a:r>
            <a:r>
              <a:rPr lang="en-GB" sz="2800" noProof="0" dirty="0" err="1"/>
              <a:t>afectan</a:t>
            </a:r>
            <a:r>
              <a:rPr lang="en-GB" sz="2800" noProof="0" dirty="0"/>
              <a:t>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cerebro</a:t>
            </a:r>
            <a:r>
              <a:rPr lang="en-GB" sz="2800" noProof="0" dirty="0"/>
              <a:t> y </a:t>
            </a:r>
            <a:r>
              <a:rPr lang="en-GB" sz="2800" noProof="0" dirty="0" err="1"/>
              <a:t>causan</a:t>
            </a:r>
            <a:r>
              <a:rPr lang="en-GB" sz="2800" noProof="0" dirty="0"/>
              <a:t> </a:t>
            </a:r>
            <a:r>
              <a:rPr lang="en-GB" sz="2800" noProof="0" dirty="0" err="1"/>
              <a:t>discapacidad</a:t>
            </a:r>
            <a:r>
              <a:rPr lang="en-GB" sz="2800" noProof="0" dirty="0"/>
              <a:t> </a:t>
            </a:r>
            <a:r>
              <a:rPr lang="en-GB" sz="2800" noProof="0" dirty="0" err="1"/>
              <a:t>incluyen</a:t>
            </a:r>
            <a:r>
              <a:rPr lang="en-GB" sz="2800" noProof="0" dirty="0"/>
              <a:t> </a:t>
            </a:r>
            <a:r>
              <a:rPr lang="en-GB" sz="2800" noProof="0" dirty="0" err="1"/>
              <a:t>falta</a:t>
            </a:r>
            <a:r>
              <a:rPr lang="en-GB" sz="2800" noProof="0" dirty="0"/>
              <a:t> de </a:t>
            </a:r>
            <a:r>
              <a:rPr lang="en-GB" sz="2800" noProof="0" dirty="0" err="1"/>
              <a:t>oxígeno</a:t>
            </a:r>
            <a:r>
              <a:rPr lang="en-GB" sz="2800" noProof="0" dirty="0"/>
              <a:t>, </a:t>
            </a:r>
            <a:r>
              <a:rPr lang="en-GB" sz="2800" noProof="0" dirty="0" err="1"/>
              <a:t>falta</a:t>
            </a:r>
            <a:r>
              <a:rPr lang="en-GB" sz="2800" noProof="0" dirty="0"/>
              <a:t> de </a:t>
            </a:r>
            <a:r>
              <a:rPr lang="en-GB" sz="2800" noProof="0" dirty="0" err="1"/>
              <a:t>glucosa</a:t>
            </a:r>
            <a:r>
              <a:rPr lang="en-GB" sz="2800" noProof="0" dirty="0"/>
              <a:t> (o bajo </a:t>
            </a:r>
            <a:r>
              <a:rPr lang="en-GB" sz="2800" noProof="0" dirty="0" err="1"/>
              <a:t>nivel</a:t>
            </a:r>
            <a:r>
              <a:rPr lang="en-GB" sz="2800" noProof="0" dirty="0"/>
              <a:t> de </a:t>
            </a:r>
            <a:r>
              <a:rPr lang="en-GB" sz="2800" noProof="0" dirty="0" err="1"/>
              <a:t>azúcar</a:t>
            </a:r>
            <a:r>
              <a:rPr lang="en-GB" sz="2800" noProof="0" dirty="0"/>
              <a:t> </a:t>
            </a:r>
            <a:r>
              <a:rPr lang="en-GB" sz="2800" noProof="0" dirty="0" err="1"/>
              <a:t>en</a:t>
            </a:r>
            <a:r>
              <a:rPr lang="en-GB" sz="2800" noProof="0" dirty="0"/>
              <a:t> la </a:t>
            </a:r>
            <a:r>
              <a:rPr lang="en-GB" sz="2800" noProof="0" dirty="0" err="1"/>
              <a:t>sangre</a:t>
            </a:r>
            <a:r>
              <a:rPr lang="en-GB" sz="2800" noProof="0" dirty="0"/>
              <a:t>), </a:t>
            </a:r>
            <a:r>
              <a:rPr lang="en-GB" sz="2800" noProof="0" dirty="0" err="1"/>
              <a:t>intoxicación</a:t>
            </a:r>
            <a:r>
              <a:rPr lang="en-GB" sz="2800" noProof="0" dirty="0"/>
              <a:t> </a:t>
            </a:r>
            <a:r>
              <a:rPr lang="en-GB" sz="2800" noProof="0" dirty="0" err="1"/>
              <a:t>como</a:t>
            </a:r>
            <a:r>
              <a:rPr lang="en-GB" sz="2800" noProof="0" dirty="0"/>
              <a:t>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uso</a:t>
            </a:r>
            <a:r>
              <a:rPr lang="en-GB" sz="2800" noProof="0" dirty="0"/>
              <a:t> de alcohol o </a:t>
            </a:r>
            <a:r>
              <a:rPr lang="en-GB" sz="2800" noProof="0" dirty="0" err="1"/>
              <a:t>drogas</a:t>
            </a:r>
            <a:r>
              <a:rPr lang="en-GB" sz="2800" noProof="0" dirty="0"/>
              <a:t> y </a:t>
            </a:r>
            <a:r>
              <a:rPr lang="en-GB" sz="2800" noProof="0" dirty="0" err="1"/>
              <a:t>envenenamiento</a:t>
            </a:r>
            <a:r>
              <a:rPr lang="en-GB" sz="2800" noProof="0" dirty="0"/>
              <a:t>, y </a:t>
            </a:r>
            <a:r>
              <a:rPr lang="en-GB" sz="2800" noProof="0" dirty="0" err="1"/>
              <a:t>temperatura</a:t>
            </a:r>
            <a:r>
              <a:rPr lang="en-GB" sz="2800" noProof="0" dirty="0"/>
              <a:t> corporal </a:t>
            </a:r>
            <a:r>
              <a:rPr lang="en-GB" sz="2800" noProof="0" dirty="0" err="1"/>
              <a:t>extremadamente</a:t>
            </a:r>
            <a:r>
              <a:rPr lang="en-GB" sz="2800" noProof="0" dirty="0"/>
              <a:t> </a:t>
            </a:r>
            <a:r>
              <a:rPr lang="en-GB" sz="2800" noProof="0" dirty="0" err="1"/>
              <a:t>alta</a:t>
            </a:r>
            <a:r>
              <a:rPr lang="en-GB" sz="2800" noProof="0" dirty="0"/>
              <a:t> o </a:t>
            </a:r>
            <a:r>
              <a:rPr lang="en-GB" sz="2800" noProof="0" dirty="0" err="1"/>
              <a:t>extremadamente</a:t>
            </a:r>
            <a:r>
              <a:rPr lang="en-GB" sz="2800" noProof="0" dirty="0"/>
              <a:t> </a:t>
            </a:r>
            <a:r>
              <a:rPr lang="en-GB" sz="2800" noProof="0" dirty="0" err="1"/>
              <a:t>baja</a:t>
            </a:r>
            <a:r>
              <a:rPr lang="en-GB" sz="2800" noProof="0" dirty="0"/>
              <a:t>
Las </a:t>
            </a:r>
            <a:r>
              <a:rPr lang="en-GB" sz="2800" noProof="0" dirty="0" err="1"/>
              <a:t>afecciones</a:t>
            </a:r>
            <a:r>
              <a:rPr lang="en-GB" sz="2800" noProof="0" dirty="0"/>
              <a:t> </a:t>
            </a:r>
            <a:r>
              <a:rPr lang="en-GB" sz="2800" noProof="0" dirty="0" err="1"/>
              <a:t>dentro</a:t>
            </a:r>
            <a:r>
              <a:rPr lang="en-GB" sz="2800" noProof="0" dirty="0"/>
              <a:t> del </a:t>
            </a:r>
            <a:r>
              <a:rPr lang="en-GB" sz="2800" noProof="0" dirty="0" err="1"/>
              <a:t>cerebro</a:t>
            </a:r>
            <a:r>
              <a:rPr lang="en-GB" sz="2800" noProof="0" dirty="0"/>
              <a:t> que </a:t>
            </a:r>
            <a:r>
              <a:rPr lang="en-GB" sz="2800" noProof="0" dirty="0" err="1"/>
              <a:t>causan</a:t>
            </a:r>
            <a:r>
              <a:rPr lang="en-GB" sz="2800" noProof="0" dirty="0"/>
              <a:t> </a:t>
            </a:r>
            <a:r>
              <a:rPr lang="en-GB" sz="2800" noProof="0" dirty="0" err="1"/>
              <a:t>discapacidad</a:t>
            </a:r>
            <a:r>
              <a:rPr lang="en-GB" sz="2800" noProof="0" dirty="0"/>
              <a:t> </a:t>
            </a:r>
            <a:r>
              <a:rPr lang="en-GB" sz="2800" noProof="0" dirty="0" err="1"/>
              <a:t>incluyen</a:t>
            </a:r>
            <a:r>
              <a:rPr lang="en-GB" sz="2800" noProof="0" dirty="0"/>
              <a:t> sangrado </a:t>
            </a:r>
            <a:r>
              <a:rPr lang="en-GB" sz="2800" noProof="0" dirty="0" err="1"/>
              <a:t>en</a:t>
            </a:r>
            <a:r>
              <a:rPr lang="en-GB" sz="2800" noProof="0" dirty="0"/>
              <a:t>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cerebro</a:t>
            </a:r>
            <a:r>
              <a:rPr lang="en-GB" sz="2800" noProof="0" dirty="0"/>
              <a:t>, </a:t>
            </a:r>
            <a:r>
              <a:rPr lang="en-GB" sz="2800" noProof="0" dirty="0" err="1"/>
              <a:t>infección</a:t>
            </a:r>
            <a:r>
              <a:rPr lang="en-GB" sz="2800" noProof="0" dirty="0"/>
              <a:t> del </a:t>
            </a:r>
            <a:r>
              <a:rPr lang="en-GB" sz="2800" noProof="0" dirty="0" err="1"/>
              <a:t>cerebro</a:t>
            </a:r>
            <a:r>
              <a:rPr lang="en-GB" sz="2800" noProof="0" dirty="0"/>
              <a:t>, </a:t>
            </a:r>
            <a:r>
              <a:rPr lang="en-GB" sz="2800" noProof="0" dirty="0" err="1"/>
              <a:t>accidente</a:t>
            </a:r>
            <a:r>
              <a:rPr lang="en-GB" sz="2800" noProof="0" dirty="0"/>
              <a:t> cerebrovascular y </a:t>
            </a:r>
            <a:r>
              <a:rPr lang="en-GB" sz="2800" noProof="0" dirty="0" err="1"/>
              <a:t>convulsiones</a:t>
            </a:r>
            <a:r>
              <a:rPr lang="en-GB" sz="2800" noProof="0" dirty="0"/>
              <a:t> o </a:t>
            </a:r>
            <a:r>
              <a:rPr lang="en-GB" sz="2800" noProof="0" dirty="0" err="1"/>
              <a:t>convulsiones</a:t>
            </a:r>
            <a:r>
              <a:rPr lang="en-GB" sz="2800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0A856-3308-A836-349B-95CC76086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446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D81EC-F7C7-41FB-0BF1-38CA4B78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AE497-A22F-4D80-7B62-FF3A050CD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E768B7-5D63-24D1-F9FD-0D9705BE4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lnSpc>
                <a:spcPct val="90000"/>
              </a:lnSpc>
            </a:pPr>
            <a:r>
              <a:rPr lang="en-GB" sz="2800" noProof="0" dirty="0" err="1"/>
              <a:t>Además</a:t>
            </a:r>
            <a:r>
              <a:rPr lang="en-GB" sz="2800" noProof="0" dirty="0"/>
              <a:t> del </a:t>
            </a:r>
            <a:r>
              <a:rPr lang="en-GB" sz="2800" noProof="0" dirty="0" err="1"/>
              <a:t>estado</a:t>
            </a:r>
            <a:r>
              <a:rPr lang="en-GB" sz="2800" noProof="0" dirty="0"/>
              <a:t> mental </a:t>
            </a:r>
            <a:r>
              <a:rPr lang="en-GB" sz="2800" noProof="0" dirty="0" err="1"/>
              <a:t>alterado</a:t>
            </a:r>
            <a:r>
              <a:rPr lang="en-GB" sz="2800" noProof="0" dirty="0"/>
              <a:t>, </a:t>
            </a:r>
            <a:r>
              <a:rPr lang="en-GB" sz="2800" noProof="0" dirty="0" err="1"/>
              <a:t>también</a:t>
            </a:r>
            <a:r>
              <a:rPr lang="en-GB" sz="2800" noProof="0" dirty="0"/>
              <a:t> </a:t>
            </a:r>
            <a:r>
              <a:rPr lang="en-GB" sz="2800" noProof="0" dirty="0" err="1"/>
              <a:t>verificará</a:t>
            </a:r>
            <a:r>
              <a:rPr lang="en-GB" sz="2800" noProof="0" dirty="0"/>
              <a:t> </a:t>
            </a:r>
            <a:r>
              <a:rPr lang="en-GB" sz="2800" noProof="0" dirty="0" err="1"/>
              <a:t>si</a:t>
            </a:r>
            <a:r>
              <a:rPr lang="en-GB" sz="2800" noProof="0" dirty="0"/>
              <a:t> hay </a:t>
            </a:r>
            <a:r>
              <a:rPr lang="en-GB" sz="2800" noProof="0" dirty="0" err="1"/>
              <a:t>discapacidad</a:t>
            </a:r>
            <a:r>
              <a:rPr lang="en-GB" sz="2800" noProof="0" dirty="0"/>
              <a:t>. 
La </a:t>
            </a:r>
            <a:r>
              <a:rPr lang="en-GB" sz="2800" noProof="0" dirty="0" err="1"/>
              <a:t>discapacidad</a:t>
            </a:r>
            <a:r>
              <a:rPr lang="en-GB" sz="2800" noProof="0" dirty="0"/>
              <a:t> se </a:t>
            </a:r>
            <a:r>
              <a:rPr lang="en-GB" sz="2800" noProof="0" dirty="0" err="1"/>
              <a:t>utiliza</a:t>
            </a:r>
            <a:r>
              <a:rPr lang="en-GB" sz="2800" noProof="0" dirty="0"/>
              <a:t> para </a:t>
            </a:r>
            <a:r>
              <a:rPr lang="en-GB" sz="2800" noProof="0" dirty="0" err="1"/>
              <a:t>describir</a:t>
            </a:r>
            <a:r>
              <a:rPr lang="en-GB" sz="2800" noProof="0" dirty="0"/>
              <a:t> las </a:t>
            </a:r>
            <a:r>
              <a:rPr lang="en-GB" sz="2800" noProof="0" dirty="0" err="1"/>
              <a:t>condiciones</a:t>
            </a:r>
            <a:r>
              <a:rPr lang="en-GB" sz="2800" noProof="0" dirty="0"/>
              <a:t> que </a:t>
            </a:r>
            <a:r>
              <a:rPr lang="en-GB" sz="2800" noProof="0" dirty="0" err="1"/>
              <a:t>causan</a:t>
            </a:r>
            <a:r>
              <a:rPr lang="en-GB" sz="2800" noProof="0" dirty="0"/>
              <a:t> </a:t>
            </a:r>
            <a:r>
              <a:rPr lang="en-GB" sz="2800" noProof="0" dirty="0" err="1"/>
              <a:t>una</a:t>
            </a:r>
            <a:r>
              <a:rPr lang="en-GB" sz="2800" noProof="0" dirty="0"/>
              <a:t> </a:t>
            </a:r>
            <a:r>
              <a:rPr lang="en-GB" sz="2800" noProof="0" dirty="0" err="1"/>
              <a:t>incapacidad</a:t>
            </a:r>
            <a:r>
              <a:rPr lang="en-GB" sz="2800" noProof="0" dirty="0"/>
              <a:t> para </a:t>
            </a:r>
            <a:r>
              <a:rPr lang="en-GB" sz="2800" noProof="0" dirty="0" err="1"/>
              <a:t>moverse</a:t>
            </a:r>
            <a:r>
              <a:rPr lang="en-GB" sz="2800" noProof="0" dirty="0"/>
              <a:t> o </a:t>
            </a:r>
            <a:r>
              <a:rPr lang="en-GB" sz="2800" noProof="0" dirty="0" err="1"/>
              <a:t>sentirse</a:t>
            </a:r>
            <a:r>
              <a:rPr lang="en-GB" sz="2800" noProof="0" dirty="0"/>
              <a:t> </a:t>
            </a:r>
            <a:r>
              <a:rPr lang="en-GB" sz="2800" noProof="0" dirty="0" err="1"/>
              <a:t>normalmente</a:t>
            </a:r>
            <a:r>
              <a:rPr lang="en-GB" sz="2800" noProof="0" dirty="0"/>
              <a:t>.
La </a:t>
            </a:r>
            <a:r>
              <a:rPr lang="en-GB" sz="2800" noProof="0" dirty="0" err="1"/>
              <a:t>discapacidad</a:t>
            </a:r>
            <a:r>
              <a:rPr lang="en-GB" sz="2800" noProof="0" dirty="0"/>
              <a:t> </a:t>
            </a:r>
            <a:r>
              <a:rPr lang="en-GB" sz="2800" noProof="0" dirty="0" err="1"/>
              <a:t>evalúa</a:t>
            </a:r>
            <a:r>
              <a:rPr lang="en-GB" sz="2800" noProof="0" dirty="0"/>
              <a:t> </a:t>
            </a:r>
            <a:r>
              <a:rPr lang="en-GB" sz="2800" noProof="0" dirty="0" err="1"/>
              <a:t>cómo</a:t>
            </a:r>
            <a:r>
              <a:rPr lang="en-GB" sz="2800" noProof="0" dirty="0"/>
              <a:t> </a:t>
            </a:r>
            <a:r>
              <a:rPr lang="en-GB" sz="2800" noProof="0" dirty="0" err="1"/>
              <a:t>funcionan</a:t>
            </a:r>
            <a:r>
              <a:rPr lang="en-GB" sz="2800" noProof="0" dirty="0"/>
              <a:t>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cerebro</a:t>
            </a:r>
            <a:r>
              <a:rPr lang="en-GB" sz="2800" noProof="0" dirty="0"/>
              <a:t>, la </a:t>
            </a:r>
            <a:r>
              <a:rPr lang="en-GB" sz="2800" noProof="0" dirty="0" err="1"/>
              <a:t>médula</a:t>
            </a:r>
            <a:r>
              <a:rPr lang="en-GB" sz="2800" noProof="0" dirty="0"/>
              <a:t> </a:t>
            </a:r>
            <a:r>
              <a:rPr lang="en-GB" sz="2800" noProof="0" dirty="0" err="1"/>
              <a:t>espinal</a:t>
            </a:r>
            <a:r>
              <a:rPr lang="en-GB" sz="2800" noProof="0" dirty="0"/>
              <a:t> y </a:t>
            </a:r>
            <a:r>
              <a:rPr lang="en-GB" sz="2800" noProof="0" dirty="0" err="1"/>
              <a:t>los</a:t>
            </a:r>
            <a:r>
              <a:rPr lang="en-GB" sz="2800" noProof="0" dirty="0"/>
              <a:t> </a:t>
            </a:r>
            <a:r>
              <a:rPr lang="en-GB" sz="2800" noProof="0" dirty="0" err="1"/>
              <a:t>nervios</a:t>
            </a:r>
            <a:r>
              <a:rPr lang="en-GB" sz="2800" noProof="0" dirty="0"/>
              <a:t> para </a:t>
            </a:r>
            <a:r>
              <a:rPr lang="en-GB" sz="2800" noProof="0" dirty="0" err="1"/>
              <a:t>controlar</a:t>
            </a:r>
            <a:r>
              <a:rPr lang="en-GB" sz="2800" noProof="0" dirty="0"/>
              <a:t>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estado</a:t>
            </a:r>
            <a:r>
              <a:rPr lang="en-GB" sz="2800" noProof="0" dirty="0"/>
              <a:t> de </a:t>
            </a:r>
            <a:r>
              <a:rPr lang="en-GB" sz="2800" noProof="0" dirty="0" err="1"/>
              <a:t>alerta</a:t>
            </a:r>
            <a:r>
              <a:rPr lang="en-GB" sz="2800" noProof="0" dirty="0"/>
              <a:t>,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pensamiento</a:t>
            </a:r>
            <a:r>
              <a:rPr lang="en-GB" sz="2800" noProof="0" dirty="0"/>
              <a:t>,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comportamiento</a:t>
            </a:r>
            <a:r>
              <a:rPr lang="en-GB" sz="2800" noProof="0" dirty="0"/>
              <a:t>,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habla</a:t>
            </a:r>
            <a:r>
              <a:rPr lang="en-GB" sz="2800" noProof="0" dirty="0"/>
              <a:t>, </a:t>
            </a:r>
            <a:r>
              <a:rPr lang="en-GB" sz="2800" noProof="0" dirty="0" err="1"/>
              <a:t>el</a:t>
            </a:r>
            <a:r>
              <a:rPr lang="en-GB" sz="2800" noProof="0" dirty="0"/>
              <a:t> </a:t>
            </a:r>
            <a:r>
              <a:rPr lang="en-GB" sz="2800" noProof="0" dirty="0" err="1"/>
              <a:t>movimiento</a:t>
            </a:r>
            <a:r>
              <a:rPr lang="en-GB" sz="2800" noProof="0" dirty="0"/>
              <a:t> y la </a:t>
            </a:r>
            <a:r>
              <a:rPr lang="en-GB" sz="2800" noProof="0" dirty="0" err="1"/>
              <a:t>sensación</a:t>
            </a:r>
            <a:r>
              <a:rPr lang="en-GB" sz="2800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505E0-5731-60DF-65BE-C010D3172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8362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dirty="0"/>
              <a:t>Observe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hallazgos</a:t>
            </a:r>
            <a:r>
              <a:rPr lang="en-GB" noProof="0" dirty="0"/>
              <a:t> </a:t>
            </a:r>
            <a:r>
              <a:rPr lang="en-GB" noProof="0" dirty="0" err="1"/>
              <a:t>anormales</a:t>
            </a:r>
            <a:r>
              <a:rPr lang="en-GB" noProof="0" dirty="0"/>
              <a:t> que indican </a:t>
            </a:r>
            <a:r>
              <a:rPr lang="en-GB" noProof="0" dirty="0" err="1"/>
              <a:t>discapacidad</a:t>
            </a:r>
            <a:r>
              <a:rPr lang="en-GB" noProof="0" dirty="0"/>
              <a:t>, tales </a:t>
            </a:r>
            <a:r>
              <a:rPr lang="en-GB" noProof="0" dirty="0" err="1"/>
              <a:t>como</a:t>
            </a:r>
            <a:r>
              <a:rPr lang="en-GB" noProof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 err="1"/>
              <a:t>Somnolencia</a:t>
            </a:r>
            <a:r>
              <a:rPr lang="en-GB" noProof="0" dirty="0"/>
              <a:t>
</a:t>
            </a:r>
            <a:r>
              <a:rPr lang="en-GB" noProof="0" dirty="0" err="1"/>
              <a:t>Confusión</a:t>
            </a:r>
            <a:r>
              <a:rPr lang="en-GB" noProof="0" dirty="0"/>
              <a:t>
Habla anormal (</a:t>
            </a:r>
            <a:r>
              <a:rPr lang="en-GB" noProof="0" dirty="0" err="1"/>
              <a:t>arrastrando</a:t>
            </a:r>
            <a:r>
              <a:rPr lang="en-GB" noProof="0" dirty="0"/>
              <a:t> las palabras, </a:t>
            </a:r>
            <a:r>
              <a:rPr lang="en-GB" noProof="0" dirty="0" err="1"/>
              <a:t>confusamente</a:t>
            </a:r>
            <a:r>
              <a:rPr lang="en-GB" noProof="0" dirty="0"/>
              <a:t>, </a:t>
            </a:r>
            <a:r>
              <a:rPr lang="en-GB" noProof="0" dirty="0" err="1"/>
              <a:t>vacilante</a:t>
            </a:r>
            <a:r>
              <a:rPr lang="en-GB" noProof="0" dirty="0"/>
              <a:t>, sin </a:t>
            </a:r>
            <a:r>
              <a:rPr lang="en-GB" noProof="0" dirty="0" err="1"/>
              <a:t>sentido</a:t>
            </a:r>
            <a:r>
              <a:rPr lang="en-GB" noProof="0" dirty="0"/>
              <a:t>),
</a:t>
            </a:r>
            <a:r>
              <a:rPr lang="en-GB" noProof="0" dirty="0" err="1"/>
              <a:t>Movimientos</a:t>
            </a:r>
            <a:r>
              <a:rPr lang="en-GB" noProof="0" dirty="0"/>
              <a:t> </a:t>
            </a:r>
            <a:r>
              <a:rPr lang="en-GB" noProof="0" dirty="0" err="1"/>
              <a:t>repetitivos</a:t>
            </a:r>
            <a:r>
              <a:rPr lang="en-GB" noProof="0" dirty="0"/>
              <a:t> de </a:t>
            </a:r>
            <a:r>
              <a:rPr lang="en-GB" noProof="0" dirty="0" err="1"/>
              <a:t>temblores</a:t>
            </a:r>
            <a:r>
              <a:rPr lang="en-GB" noProof="0" dirty="0"/>
              <a:t> (</a:t>
            </a:r>
            <a:r>
              <a:rPr lang="en-GB" noProof="0" dirty="0" err="1"/>
              <a:t>convulsiones</a:t>
            </a:r>
            <a:r>
              <a:rPr lang="en-GB" noProof="0" dirty="0"/>
              <a:t>),
</a:t>
            </a:r>
            <a:r>
              <a:rPr lang="en-GB" noProof="0" dirty="0" err="1"/>
              <a:t>Pérdida</a:t>
            </a:r>
            <a:r>
              <a:rPr lang="en-GB" noProof="0" dirty="0"/>
              <a:t> de </a:t>
            </a:r>
            <a:r>
              <a:rPr lang="en-GB" noProof="0" dirty="0" err="1"/>
              <a:t>movimiento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brazos</a:t>
            </a:r>
            <a:r>
              <a:rPr lang="en-GB" noProof="0" dirty="0"/>
              <a:t> o </a:t>
            </a:r>
            <a:r>
              <a:rPr lang="en-GB" noProof="0" dirty="0" err="1"/>
              <a:t>piernas</a:t>
            </a:r>
            <a:r>
              <a:rPr lang="en-GB" noProof="0" dirty="0"/>
              <a:t>,
</a:t>
            </a:r>
            <a:r>
              <a:rPr lang="en-GB" noProof="0" dirty="0" err="1"/>
              <a:t>Marcha</a:t>
            </a:r>
            <a:r>
              <a:rPr lang="en-GB" noProof="0" dirty="0"/>
              <a:t> anormal (</a:t>
            </a:r>
            <a:r>
              <a:rPr lang="en-GB" noProof="0" dirty="0" err="1"/>
              <a:t>pérdida</a:t>
            </a:r>
            <a:r>
              <a:rPr lang="en-GB" noProof="0" dirty="0"/>
              <a:t> del </a:t>
            </a:r>
            <a:r>
              <a:rPr lang="en-GB" noProof="0" dirty="0" err="1"/>
              <a:t>equilibrio</a:t>
            </a:r>
            <a:r>
              <a:rPr lang="en-GB" noProof="0" dirty="0"/>
              <a:t>, </a:t>
            </a:r>
            <a:r>
              <a:rPr lang="en-GB" noProof="0" dirty="0" err="1"/>
              <a:t>inestabilidad</a:t>
            </a:r>
            <a:r>
              <a:rPr lang="en-GB" noProof="0" dirty="0"/>
              <a:t>),
</a:t>
            </a:r>
            <a:r>
              <a:rPr lang="en-GB" noProof="0" dirty="0" err="1"/>
              <a:t>Pupilas</a:t>
            </a:r>
            <a:r>
              <a:rPr lang="en-GB" noProof="0" dirty="0"/>
              <a:t> de </a:t>
            </a:r>
            <a:r>
              <a:rPr lang="en-GB" noProof="0" dirty="0" err="1"/>
              <a:t>tamaño</a:t>
            </a:r>
            <a:r>
              <a:rPr lang="en-GB" noProof="0" dirty="0"/>
              <a:t> </a:t>
            </a:r>
            <a:r>
              <a:rPr lang="en-GB" noProof="0" dirty="0" err="1"/>
              <a:t>desigual</a:t>
            </a:r>
            <a:r>
              <a:rPr lang="en-GB" noProof="0" dirty="0"/>
              <a:t> (</a:t>
            </a:r>
            <a:r>
              <a:rPr lang="en-GB" noProof="0" dirty="0" err="1"/>
              <a:t>círculos</a:t>
            </a:r>
            <a:r>
              <a:rPr lang="en-GB" noProof="0" dirty="0"/>
              <a:t> negros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centro</a:t>
            </a:r>
            <a:r>
              <a:rPr lang="en-GB" noProof="0" dirty="0"/>
              <a:t> de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ojos</a:t>
            </a:r>
            <a:r>
              <a:rPr lang="en-GB" noProof="0" dirty="0"/>
              <a:t>), y
</a:t>
            </a:r>
            <a:r>
              <a:rPr lang="en-GB" noProof="0" dirty="0" err="1"/>
              <a:t>Nuevos</a:t>
            </a:r>
            <a:r>
              <a:rPr lang="en-GB" noProof="0" dirty="0"/>
              <a:t> </a:t>
            </a:r>
            <a:r>
              <a:rPr lang="en-GB" noProof="0" dirty="0" err="1"/>
              <a:t>signos</a:t>
            </a:r>
            <a:r>
              <a:rPr lang="en-GB" noProof="0" dirty="0"/>
              <a:t> de </a:t>
            </a:r>
            <a:r>
              <a:rPr lang="en-GB" noProof="0" dirty="0" err="1"/>
              <a:t>debilidad</a:t>
            </a:r>
            <a:r>
              <a:rPr lang="en-GB" noProof="0" dirty="0"/>
              <a:t> facial, </a:t>
            </a:r>
            <a:r>
              <a:rPr lang="en-GB" noProof="0" dirty="0" err="1"/>
              <a:t>como</a:t>
            </a:r>
            <a:r>
              <a:rPr lang="en-GB" noProof="0" dirty="0"/>
              <a:t> </a:t>
            </a:r>
            <a:r>
              <a:rPr lang="en-GB" noProof="0" dirty="0" err="1"/>
              <a:t>caída</a:t>
            </a:r>
            <a:r>
              <a:rPr lang="en-GB" noProof="0" dirty="0"/>
              <a:t> facial. </a:t>
            </a:r>
            <a:r>
              <a:rPr lang="en-GB" noProof="0" dirty="0" err="1"/>
              <a:t>Pida</a:t>
            </a:r>
            <a:r>
              <a:rPr lang="en-GB" noProof="0" dirty="0"/>
              <a:t> al </a:t>
            </a:r>
            <a:r>
              <a:rPr lang="en-GB" noProof="0" dirty="0" err="1"/>
              <a:t>paciente</a:t>
            </a:r>
            <a:r>
              <a:rPr lang="en-GB" noProof="0" dirty="0"/>
              <a:t> que </a:t>
            </a:r>
            <a:r>
              <a:rPr lang="en-GB" noProof="0" dirty="0" err="1"/>
              <a:t>sonría</a:t>
            </a:r>
            <a:r>
              <a:rPr lang="en-GB" noProof="0" dirty="0"/>
              <a:t> o </a:t>
            </a:r>
            <a:r>
              <a:rPr lang="en-GB" noProof="0" dirty="0" err="1"/>
              <a:t>muestre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dientes</a:t>
            </a:r>
            <a:r>
              <a:rPr lang="en-GB" noProof="0" dirty="0"/>
              <a:t> para </a:t>
            </a:r>
            <a:r>
              <a:rPr lang="en-GB" noProof="0" dirty="0" err="1"/>
              <a:t>ver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hay </a:t>
            </a:r>
            <a:r>
              <a:rPr lang="en-GB" noProof="0" dirty="0" err="1"/>
              <a:t>asimetría</a:t>
            </a:r>
            <a:r>
              <a:rPr lang="en-GB" noProof="0" dirty="0"/>
              <a:t> facial (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lado</a:t>
            </a:r>
            <a:r>
              <a:rPr lang="en-GB" noProof="0" dirty="0"/>
              <a:t> </a:t>
            </a:r>
            <a:r>
              <a:rPr lang="en-GB" noProof="0" dirty="0" err="1"/>
              <a:t>izquierdo</a:t>
            </a:r>
            <a:r>
              <a:rPr lang="en-GB" noProof="0" dirty="0"/>
              <a:t> y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derecho</a:t>
            </a:r>
            <a:r>
              <a:rPr lang="en-GB" noProof="0" dirty="0"/>
              <a:t> no se </a:t>
            </a:r>
            <a:r>
              <a:rPr lang="en-GB" noProof="0" dirty="0" err="1"/>
              <a:t>ven</a:t>
            </a:r>
            <a:r>
              <a:rPr lang="en-GB" noProof="0" dirty="0"/>
              <a:t> </a:t>
            </a:r>
            <a:r>
              <a:rPr lang="en-GB" noProof="0" dirty="0" err="1"/>
              <a:t>iguales</a:t>
            </a:r>
            <a:r>
              <a:rPr lang="en-GB" noProof="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45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dirty="0" err="1"/>
              <a:t>Escuche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habla</a:t>
            </a:r>
            <a:r>
              <a:rPr lang="en-GB" noProof="0" dirty="0"/>
              <a:t> de la persona para </a:t>
            </a:r>
            <a:r>
              <a:rPr lang="en-GB" noProof="0" dirty="0" err="1"/>
              <a:t>evaluar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 </a:t>
            </a:r>
            <a:r>
              <a:rPr lang="en-GB" noProof="0" dirty="0" err="1"/>
              <a:t>está</a:t>
            </a:r>
            <a:r>
              <a:rPr lang="en-GB" noProof="0" dirty="0"/>
              <a:t> </a:t>
            </a:r>
            <a:r>
              <a:rPr lang="en-GB" noProof="0" dirty="0" err="1"/>
              <a:t>confundido</a:t>
            </a:r>
            <a:r>
              <a:rPr lang="en-GB" noProof="0" dirty="0"/>
              <a:t> o </a:t>
            </a:r>
            <a:r>
              <a:rPr lang="en-GB" noProof="0" dirty="0" err="1"/>
              <a:t>demuestra</a:t>
            </a:r>
            <a:r>
              <a:rPr lang="en-GB" noProof="0" dirty="0"/>
              <a:t> un </a:t>
            </a:r>
            <a:r>
              <a:rPr lang="en-GB" noProof="0" dirty="0" err="1"/>
              <a:t>comportamiento</a:t>
            </a:r>
            <a:r>
              <a:rPr lang="en-GB" noProof="0" dirty="0"/>
              <a:t>/</a:t>
            </a:r>
            <a:r>
              <a:rPr lang="en-GB" noProof="0" dirty="0" err="1"/>
              <a:t>pensamiento</a:t>
            </a:r>
            <a:r>
              <a:rPr lang="en-GB" noProof="0" dirty="0"/>
              <a:t> anormal.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44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noProof="0" dirty="0" err="1"/>
              <a:t>Palpe</a:t>
            </a:r>
            <a:r>
              <a:rPr lang="en-GB" noProof="0" dirty="0"/>
              <a:t> </a:t>
            </a:r>
            <a:r>
              <a:rPr lang="en-GB" noProof="0" dirty="0" err="1"/>
              <a:t>cada</a:t>
            </a:r>
            <a:r>
              <a:rPr lang="en-GB" noProof="0" dirty="0"/>
              <a:t> </a:t>
            </a:r>
            <a:r>
              <a:rPr lang="en-GB" noProof="0" dirty="0" err="1"/>
              <a:t>brazo</a:t>
            </a:r>
            <a:r>
              <a:rPr lang="en-GB" noProof="0" dirty="0"/>
              <a:t> y </a:t>
            </a:r>
            <a:r>
              <a:rPr lang="en-GB" noProof="0" dirty="0" err="1"/>
              <a:t>cada</a:t>
            </a:r>
            <a:r>
              <a:rPr lang="en-GB" noProof="0" dirty="0"/>
              <a:t> </a:t>
            </a:r>
            <a:r>
              <a:rPr lang="en-GB" noProof="0" dirty="0" err="1"/>
              <a:t>pierna</a:t>
            </a:r>
            <a:r>
              <a:rPr lang="en-GB" noProof="0" dirty="0"/>
              <a:t> para </a:t>
            </a:r>
            <a:r>
              <a:rPr lang="en-GB" noProof="0" dirty="0" err="1"/>
              <a:t>evaluar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sentir</a:t>
            </a:r>
            <a:r>
              <a:rPr lang="en-GB" noProof="0" dirty="0"/>
              <a:t> </a:t>
            </a:r>
            <a:r>
              <a:rPr lang="en-GB" noProof="0" dirty="0" err="1"/>
              <a:t>su</a:t>
            </a:r>
            <a:r>
              <a:rPr lang="en-GB" noProof="0" dirty="0"/>
              <a:t> </a:t>
            </a:r>
            <a:r>
              <a:rPr lang="en-GB" noProof="0" dirty="0" err="1"/>
              <a:t>tacto</a:t>
            </a:r>
            <a:r>
              <a:rPr lang="en-GB" noProof="0" dirty="0"/>
              <a:t>. </a:t>
            </a:r>
            <a:r>
              <a:rPr lang="en-GB" noProof="0" dirty="0" err="1"/>
              <a:t>Pídales</a:t>
            </a:r>
            <a:r>
              <a:rPr lang="en-GB" noProof="0" dirty="0"/>
              <a:t> que </a:t>
            </a:r>
            <a:r>
              <a:rPr lang="en-GB" noProof="0" dirty="0" err="1"/>
              <a:t>aprieten</a:t>
            </a:r>
            <a:r>
              <a:rPr lang="en-GB" noProof="0" dirty="0"/>
              <a:t> sus manos o </a:t>
            </a:r>
            <a:r>
              <a:rPr lang="en-GB" noProof="0" dirty="0" err="1"/>
              <a:t>empujen</a:t>
            </a:r>
            <a:r>
              <a:rPr lang="en-GB" noProof="0" dirty="0"/>
              <a:t> sus pies contra sus manos para </a:t>
            </a:r>
            <a:r>
              <a:rPr lang="en-GB" noProof="0" dirty="0" err="1"/>
              <a:t>ver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sus </a:t>
            </a:r>
            <a:r>
              <a:rPr lang="en-GB" noProof="0" dirty="0" err="1"/>
              <a:t>movimientos</a:t>
            </a:r>
            <a:r>
              <a:rPr lang="en-GB" noProof="0" dirty="0"/>
              <a:t> son </a:t>
            </a:r>
            <a:r>
              <a:rPr lang="en-GB" noProof="0" dirty="0" err="1"/>
              <a:t>anormalmente</a:t>
            </a:r>
            <a:r>
              <a:rPr lang="en-GB" noProof="0" dirty="0"/>
              <a:t> </a:t>
            </a:r>
            <a:r>
              <a:rPr lang="en-GB" noProof="0" dirty="0" err="1"/>
              <a:t>débiles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674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lnSpc>
                <a:spcPct val="90000"/>
              </a:lnSpc>
              <a:spcBef>
                <a:spcPts val="1000"/>
              </a:spcBef>
            </a:pPr>
            <a:r>
              <a:rPr lang="en-GB" noProof="0" dirty="0"/>
              <a:t>Como </a:t>
            </a:r>
            <a:r>
              <a:rPr lang="en-GB" noProof="0" dirty="0" err="1"/>
              <a:t>parte</a:t>
            </a:r>
            <a:r>
              <a:rPr lang="en-GB" noProof="0" dirty="0"/>
              <a:t> de la </a:t>
            </a:r>
            <a:r>
              <a:rPr lang="en-GB" noProof="0" dirty="0" err="1"/>
              <a:t>evaluación</a:t>
            </a:r>
            <a:r>
              <a:rPr lang="en-GB" noProof="0" dirty="0"/>
              <a:t> </a:t>
            </a:r>
            <a:r>
              <a:rPr lang="en-GB" noProof="0" dirty="0" err="1"/>
              <a:t>inicial</a:t>
            </a:r>
            <a:r>
              <a:rPr lang="en-GB" noProof="0" dirty="0"/>
              <a:t> de la </a:t>
            </a:r>
            <a:r>
              <a:rPr lang="en-GB" noProof="0" dirty="0" err="1"/>
              <a:t>discapacidad</a:t>
            </a:r>
            <a:r>
              <a:rPr lang="en-GB" noProof="0" dirty="0"/>
              <a:t>, </a:t>
            </a:r>
            <a:r>
              <a:rPr lang="en-GB" noProof="0" dirty="0" err="1"/>
              <a:t>realice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evaluación</a:t>
            </a:r>
            <a:r>
              <a:rPr lang="en-GB" noProof="0" dirty="0"/>
              <a:t> del </a:t>
            </a:r>
            <a:r>
              <a:rPr lang="en-GB" noProof="0" dirty="0" err="1"/>
              <a:t>estado</a:t>
            </a:r>
            <a:r>
              <a:rPr lang="en-GB" noProof="0" dirty="0"/>
              <a:t> de </a:t>
            </a:r>
            <a:r>
              <a:rPr lang="en-GB" noProof="0" dirty="0" err="1"/>
              <a:t>alerta</a:t>
            </a:r>
            <a:r>
              <a:rPr lang="en-GB" noProof="0" dirty="0"/>
              <a:t> del </a:t>
            </a:r>
            <a:r>
              <a:rPr lang="en-GB" noProof="0" dirty="0" err="1"/>
              <a:t>paciente</a:t>
            </a:r>
            <a:r>
              <a:rPr lang="en-GB" noProof="0" dirty="0"/>
              <a:t>. 
Los </a:t>
            </a:r>
            <a:r>
              <a:rPr lang="en-GB" noProof="0" dirty="0" err="1"/>
              <a:t>pacientes</a:t>
            </a:r>
            <a:r>
              <a:rPr lang="en-GB" noProof="0" dirty="0"/>
              <a:t> que </a:t>
            </a:r>
            <a:r>
              <a:rPr lang="en-GB" noProof="0" dirty="0" err="1"/>
              <a:t>están</a:t>
            </a:r>
            <a:r>
              <a:rPr lang="en-GB" noProof="0" dirty="0"/>
              <a:t> </a:t>
            </a:r>
            <a:r>
              <a:rPr lang="en-GB" noProof="0" dirty="0" err="1"/>
              <a:t>completamente</a:t>
            </a:r>
            <a:r>
              <a:rPr lang="en-GB" noProof="0" dirty="0"/>
              <a:t> </a:t>
            </a:r>
            <a:r>
              <a:rPr lang="en-GB" noProof="0" dirty="0" err="1"/>
              <a:t>despiertos</a:t>
            </a:r>
            <a:r>
              <a:rPr lang="en-GB" noProof="0" dirty="0"/>
              <a:t> e </a:t>
            </a:r>
            <a:r>
              <a:rPr lang="en-GB" noProof="0" dirty="0" err="1"/>
              <a:t>interactivos</a:t>
            </a:r>
            <a:r>
              <a:rPr lang="en-GB" noProof="0" dirty="0"/>
              <a:t> </a:t>
            </a:r>
            <a:r>
              <a:rPr lang="en-GB" noProof="0" dirty="0" err="1"/>
              <a:t>están</a:t>
            </a:r>
            <a:r>
              <a:rPr lang="en-GB" noProof="0" dirty="0"/>
              <a:t> </a:t>
            </a:r>
            <a:r>
              <a:rPr lang="en-GB" noProof="0" dirty="0" err="1"/>
              <a:t>alerta</a:t>
            </a:r>
            <a:r>
              <a:rPr lang="en-GB" noProof="0" dirty="0"/>
              <a:t>.
En </a:t>
            </a:r>
            <a:r>
              <a:rPr lang="en-GB" noProof="0" dirty="0" err="1"/>
              <a:t>una</a:t>
            </a:r>
            <a:r>
              <a:rPr lang="en-GB" noProof="0" dirty="0"/>
              <a:t> persona </a:t>
            </a:r>
            <a:r>
              <a:rPr lang="en-GB" noProof="0" dirty="0" err="1"/>
              <a:t>alerta</a:t>
            </a:r>
            <a:r>
              <a:rPr lang="en-GB" noProof="0" dirty="0"/>
              <a:t> y </a:t>
            </a:r>
            <a:r>
              <a:rPr lang="en-GB" noProof="0" dirty="0" err="1"/>
              <a:t>receptiva</a:t>
            </a:r>
            <a:r>
              <a:rPr lang="en-GB" noProof="0" dirty="0"/>
              <a:t>, </a:t>
            </a:r>
            <a:r>
              <a:rPr lang="en-GB" noProof="0" dirty="0" err="1"/>
              <a:t>busque</a:t>
            </a:r>
            <a:r>
              <a:rPr lang="en-GB" noProof="0" dirty="0"/>
              <a:t> </a:t>
            </a:r>
            <a:r>
              <a:rPr lang="en-GB" noProof="0" dirty="0" err="1"/>
              <a:t>signos</a:t>
            </a:r>
            <a:r>
              <a:rPr lang="en-GB" noProof="0" dirty="0"/>
              <a:t> de </a:t>
            </a:r>
            <a:r>
              <a:rPr lang="en-GB" noProof="0" dirty="0" err="1"/>
              <a:t>confusión</a:t>
            </a:r>
            <a:r>
              <a:rPr lang="en-GB" noProof="0" dirty="0"/>
              <a:t> </a:t>
            </a:r>
            <a:r>
              <a:rPr lang="en-GB" noProof="0" dirty="0" err="1"/>
              <a:t>haciendo</a:t>
            </a:r>
            <a:r>
              <a:rPr lang="en-GB" noProof="0" dirty="0"/>
              <a:t> las </a:t>
            </a:r>
            <a:r>
              <a:rPr lang="en-GB" noProof="0" dirty="0" err="1"/>
              <a:t>siguientes</a:t>
            </a:r>
            <a:r>
              <a:rPr lang="en-GB" noProof="0" dirty="0"/>
              <a:t> </a:t>
            </a:r>
            <a:r>
              <a:rPr lang="en-GB" noProof="0" dirty="0" err="1"/>
              <a:t>preguntas</a:t>
            </a:r>
            <a:r>
              <a:rPr lang="en-GB" noProof="0" dirty="0"/>
              <a:t>:</a:t>
            </a:r>
          </a:p>
          <a:p>
            <a:pPr marL="2476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noProof="0" dirty="0"/>
              <a:t>¿</a:t>
            </a:r>
            <a:r>
              <a:rPr lang="en-GB" noProof="0" dirty="0" err="1"/>
              <a:t>Cómo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llamas?
¿</a:t>
            </a:r>
            <a:r>
              <a:rPr lang="en-GB" noProof="0" dirty="0" err="1"/>
              <a:t>Dónde</a:t>
            </a:r>
            <a:r>
              <a:rPr lang="en-GB" noProof="0" dirty="0"/>
              <a:t> </a:t>
            </a:r>
            <a:r>
              <a:rPr lang="en-GB" noProof="0" dirty="0" err="1"/>
              <a:t>estás</a:t>
            </a:r>
            <a:r>
              <a:rPr lang="en-GB" noProof="0" dirty="0"/>
              <a:t>?
¿</a:t>
            </a:r>
            <a:r>
              <a:rPr lang="en-GB" noProof="0" dirty="0" err="1"/>
              <a:t>Qué</a:t>
            </a:r>
            <a:r>
              <a:rPr lang="en-GB" noProof="0" dirty="0"/>
              <a:t> día es?</a:t>
            </a:r>
          </a:p>
          <a:p>
            <a:pPr marL="2476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76200" indent="0">
              <a:lnSpc>
                <a:spcPct val="90000"/>
              </a:lnSpc>
              <a:spcBef>
                <a:spcPts val="1000"/>
              </a:spcBef>
            </a:pPr>
            <a:r>
              <a:rPr lang="en-GB" noProof="0" dirty="0"/>
              <a:t>Si la persona no </a:t>
            </a:r>
            <a:r>
              <a:rPr lang="en-GB" noProof="0" dirty="0" err="1"/>
              <a:t>está</a:t>
            </a:r>
            <a:r>
              <a:rPr lang="en-GB" noProof="0" dirty="0"/>
              <a:t> </a:t>
            </a:r>
            <a:r>
              <a:rPr lang="en-GB" noProof="0" dirty="0" err="1"/>
              <a:t>completamente</a:t>
            </a:r>
            <a:r>
              <a:rPr lang="en-GB" noProof="0" dirty="0"/>
              <a:t> </a:t>
            </a:r>
            <a:r>
              <a:rPr lang="en-GB" noProof="0" dirty="0" err="1"/>
              <a:t>alerta</a:t>
            </a:r>
            <a:r>
              <a:rPr lang="en-GB" noProof="0" dirty="0"/>
              <a:t>, ¿</a:t>
            </a:r>
            <a:r>
              <a:rPr lang="en-GB" noProof="0" dirty="0" err="1"/>
              <a:t>responde</a:t>
            </a:r>
            <a:r>
              <a:rPr lang="en-GB" noProof="0" dirty="0"/>
              <a:t> a la </a:t>
            </a:r>
            <a:r>
              <a:rPr lang="en-GB" noProof="0" dirty="0" err="1"/>
              <a:t>voz</a:t>
            </a:r>
            <a:r>
              <a:rPr lang="en-GB" noProof="0" dirty="0"/>
              <a:t>? </a:t>
            </a:r>
            <a:r>
              <a:rPr lang="en-GB" noProof="0" dirty="0" err="1"/>
              <a:t>Esto</a:t>
            </a:r>
            <a:r>
              <a:rPr lang="en-GB" noProof="0" dirty="0"/>
              <a:t> </a:t>
            </a:r>
            <a:r>
              <a:rPr lang="en-GB" noProof="0" dirty="0" err="1"/>
              <a:t>significa</a:t>
            </a:r>
            <a:r>
              <a:rPr lang="en-GB" noProof="0" dirty="0"/>
              <a:t> que </a:t>
            </a:r>
            <a:r>
              <a:rPr lang="en-GB" noProof="0" dirty="0" err="1"/>
              <a:t>responden</a:t>
            </a:r>
            <a:r>
              <a:rPr lang="en-GB" noProof="0" dirty="0"/>
              <a:t> con </a:t>
            </a:r>
            <a:r>
              <a:rPr lang="en-GB" noProof="0" dirty="0" err="1"/>
              <a:t>sonidos</a:t>
            </a:r>
            <a:r>
              <a:rPr lang="en-GB" noProof="0" dirty="0"/>
              <a:t> o </a:t>
            </a:r>
            <a:r>
              <a:rPr lang="en-GB" noProof="0" dirty="0" err="1"/>
              <a:t>movimientos</a:t>
            </a:r>
            <a:r>
              <a:rPr lang="en-GB" noProof="0" dirty="0"/>
              <a:t> </a:t>
            </a:r>
            <a:r>
              <a:rPr lang="en-GB" noProof="0" dirty="0" err="1"/>
              <a:t>cuando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llamas </a:t>
            </a:r>
            <a:r>
              <a:rPr lang="en-GB" noProof="0" dirty="0" err="1"/>
              <a:t>por</a:t>
            </a:r>
            <a:r>
              <a:rPr lang="en-GB" noProof="0" dirty="0"/>
              <a:t> </a:t>
            </a:r>
            <a:r>
              <a:rPr lang="en-GB" noProof="0" dirty="0" err="1"/>
              <a:t>su</a:t>
            </a:r>
            <a:r>
              <a:rPr lang="en-GB" noProof="0" dirty="0"/>
              <a:t> </a:t>
            </a:r>
            <a:r>
              <a:rPr lang="en-GB" noProof="0" dirty="0" err="1"/>
              <a:t>nombre</a:t>
            </a:r>
            <a:r>
              <a:rPr lang="en-GB" noProof="0" dirty="0"/>
              <a:t> o les </a:t>
            </a:r>
            <a:r>
              <a:rPr lang="en-GB" noProof="0" dirty="0" err="1"/>
              <a:t>haces</a:t>
            </a:r>
            <a:r>
              <a:rPr lang="en-GB" noProof="0" dirty="0"/>
              <a:t> </a:t>
            </a:r>
            <a:r>
              <a:rPr lang="en-GB" noProof="0" dirty="0" err="1"/>
              <a:t>preguntas</a:t>
            </a:r>
            <a:r>
              <a:rPr lang="en-GB" noProof="0" dirty="0"/>
              <a:t>. 
Si no es </a:t>
            </a:r>
            <a:r>
              <a:rPr lang="en-GB" noProof="0" dirty="0" err="1"/>
              <a:t>así</a:t>
            </a:r>
            <a:r>
              <a:rPr lang="en-GB" noProof="0" dirty="0"/>
              <a:t>, ¿</a:t>
            </a:r>
            <a:r>
              <a:rPr lang="en-GB" noProof="0" dirty="0" err="1"/>
              <a:t>responden</a:t>
            </a:r>
            <a:r>
              <a:rPr lang="en-GB" noProof="0" dirty="0"/>
              <a:t> al </a:t>
            </a:r>
            <a:r>
              <a:rPr lang="en-GB" noProof="0" dirty="0" err="1"/>
              <a:t>dolor</a:t>
            </a:r>
            <a:r>
              <a:rPr lang="en-GB" noProof="0" dirty="0"/>
              <a:t>? </a:t>
            </a:r>
            <a:r>
              <a:rPr lang="en-GB" noProof="0" dirty="0" err="1"/>
              <a:t>Esto</a:t>
            </a:r>
            <a:r>
              <a:rPr lang="en-GB" noProof="0" dirty="0"/>
              <a:t> </a:t>
            </a:r>
            <a:r>
              <a:rPr lang="en-GB" noProof="0" dirty="0" err="1"/>
              <a:t>significa</a:t>
            </a:r>
            <a:r>
              <a:rPr lang="en-GB" noProof="0" dirty="0"/>
              <a:t> que </a:t>
            </a:r>
            <a:r>
              <a:rPr lang="en-GB" noProof="0" dirty="0" err="1"/>
              <a:t>responden</a:t>
            </a:r>
            <a:r>
              <a:rPr lang="en-GB" noProof="0" dirty="0"/>
              <a:t> con </a:t>
            </a:r>
            <a:r>
              <a:rPr lang="en-GB" noProof="0" dirty="0" err="1"/>
              <a:t>sonidos</a:t>
            </a:r>
            <a:r>
              <a:rPr lang="en-GB" noProof="0" dirty="0"/>
              <a:t> o </a:t>
            </a:r>
            <a:r>
              <a:rPr lang="en-GB" noProof="0" dirty="0" err="1"/>
              <a:t>movimientos</a:t>
            </a:r>
            <a:r>
              <a:rPr lang="en-GB" noProof="0" dirty="0"/>
              <a:t> </a:t>
            </a:r>
            <a:r>
              <a:rPr lang="en-GB" noProof="0" dirty="0" err="1"/>
              <a:t>cuando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pellizcas</a:t>
            </a:r>
            <a:r>
              <a:rPr lang="en-GB" noProof="0" dirty="0"/>
              <a:t> o les </a:t>
            </a:r>
            <a:r>
              <a:rPr lang="en-GB" noProof="0" dirty="0" err="1"/>
              <a:t>frotas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pecho</a:t>
            </a:r>
            <a:r>
              <a:rPr lang="en-GB" noProof="0" dirty="0"/>
              <a:t>.
¿La persona no </a:t>
            </a:r>
            <a:r>
              <a:rPr lang="en-GB" noProof="0" dirty="0" err="1"/>
              <a:t>responde</a:t>
            </a:r>
            <a:r>
              <a:rPr lang="en-GB" noProof="0" dirty="0"/>
              <a:t> </a:t>
            </a:r>
            <a:r>
              <a:rPr lang="en-GB" noProof="0" dirty="0" err="1"/>
              <a:t>por</a:t>
            </a:r>
            <a:r>
              <a:rPr lang="en-GB" noProof="0" dirty="0"/>
              <a:t> </a:t>
            </a:r>
            <a:r>
              <a:rPr lang="en-GB" noProof="0" dirty="0" err="1"/>
              <a:t>completo</a:t>
            </a:r>
            <a:r>
              <a:rPr lang="en-GB" noProof="0" dirty="0"/>
              <a:t>?
Si </a:t>
            </a:r>
            <a:r>
              <a:rPr lang="en-GB" noProof="0" dirty="0" err="1"/>
              <a:t>una</a:t>
            </a:r>
            <a:r>
              <a:rPr lang="en-GB" noProof="0" dirty="0"/>
              <a:t> persona </a:t>
            </a:r>
            <a:r>
              <a:rPr lang="en-GB" noProof="0" dirty="0" err="1"/>
              <a:t>está</a:t>
            </a:r>
            <a:r>
              <a:rPr lang="en-GB" noProof="0" dirty="0"/>
              <a:t> </a:t>
            </a:r>
            <a:r>
              <a:rPr lang="en-GB" noProof="0" dirty="0" err="1"/>
              <a:t>confundida</a:t>
            </a:r>
            <a:r>
              <a:rPr lang="en-GB" noProof="0" dirty="0"/>
              <a:t> o no </a:t>
            </a:r>
            <a:r>
              <a:rPr lang="en-GB" noProof="0" dirty="0" err="1"/>
              <a:t>está</a:t>
            </a:r>
            <a:r>
              <a:rPr lang="en-GB" noProof="0" dirty="0"/>
              <a:t> </a:t>
            </a:r>
            <a:r>
              <a:rPr lang="en-GB" noProof="0" dirty="0" err="1"/>
              <a:t>completamente</a:t>
            </a:r>
            <a:r>
              <a:rPr lang="en-GB" noProof="0" dirty="0"/>
              <a:t> </a:t>
            </a:r>
            <a:r>
              <a:rPr lang="en-GB" noProof="0" dirty="0" err="1"/>
              <a:t>alerta</a:t>
            </a:r>
            <a:r>
              <a:rPr lang="en-GB" noProof="0" dirty="0"/>
              <a:t>, lo que </a:t>
            </a:r>
            <a:r>
              <a:rPr lang="en-GB" noProof="0" dirty="0" err="1"/>
              <a:t>significa</a:t>
            </a:r>
            <a:r>
              <a:rPr lang="en-GB" noProof="0" dirty="0"/>
              <a:t> que </a:t>
            </a:r>
            <a:r>
              <a:rPr lang="en-GB" noProof="0" dirty="0" err="1"/>
              <a:t>requiere</a:t>
            </a:r>
            <a:r>
              <a:rPr lang="en-GB" noProof="0" dirty="0"/>
              <a:t> </a:t>
            </a:r>
            <a:r>
              <a:rPr lang="en-GB" noProof="0" dirty="0" err="1"/>
              <a:t>voz</a:t>
            </a:r>
            <a:r>
              <a:rPr lang="en-GB" noProof="0" dirty="0"/>
              <a:t> o </a:t>
            </a:r>
            <a:r>
              <a:rPr lang="en-GB" noProof="0" dirty="0" err="1"/>
              <a:t>dolor</a:t>
            </a:r>
            <a:r>
              <a:rPr lang="en-GB" noProof="0" dirty="0"/>
              <a:t> para responder, o no </a:t>
            </a:r>
            <a:r>
              <a:rPr lang="en-GB" noProof="0" dirty="0" err="1"/>
              <a:t>responde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absoluto</a:t>
            </a:r>
            <a:r>
              <a:rPr lang="en-GB" noProof="0" dirty="0"/>
              <a:t>, se altera.
El </a:t>
            </a:r>
            <a:r>
              <a:rPr lang="en-GB" noProof="0" dirty="0" err="1"/>
              <a:t>estado</a:t>
            </a:r>
            <a:r>
              <a:rPr lang="en-GB" noProof="0" dirty="0"/>
              <a:t> mental </a:t>
            </a:r>
            <a:r>
              <a:rPr lang="en-GB" noProof="0" dirty="0" err="1"/>
              <a:t>alterado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ser un </a:t>
            </a:r>
            <a:r>
              <a:rPr lang="en-GB" noProof="0" dirty="0" err="1"/>
              <a:t>signo</a:t>
            </a:r>
            <a:r>
              <a:rPr lang="en-GB" noProof="0" dirty="0"/>
              <a:t> de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emergencia</a:t>
            </a:r>
            <a:r>
              <a:rPr lang="en-GB" noProof="0" dirty="0"/>
              <a:t> </a:t>
            </a:r>
            <a:r>
              <a:rPr lang="en-GB" noProof="0" dirty="0" err="1"/>
              <a:t>potencialmente</a:t>
            </a:r>
            <a:r>
              <a:rPr lang="en-GB" noProof="0" dirty="0"/>
              <a:t> mortal.</a:t>
            </a:r>
          </a:p>
          <a:p>
            <a:pPr marL="1085850" lvl="1" indent="-171450">
              <a:lnSpc>
                <a:spcPct val="90000"/>
              </a:lnSpc>
              <a:spcBef>
                <a:spcPts val="1000"/>
              </a:spcBef>
              <a:buFont typeface="Courier New,monospace"/>
              <a:buChar char="o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68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GB" noProof="0"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FF05D-A155-9F82-2E5A-6D684B5E7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7133A-2B13-789A-96F3-4DD57085A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0C5C1B-3E77-D847-E6B9-DB9A530E5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lvl="1" indent="0">
              <a:lnSpc>
                <a:spcPct val="114999"/>
              </a:lnSpc>
            </a:pPr>
            <a:r>
              <a:rPr lang="en-GB" noProof="0" dirty="0" err="1"/>
              <a:t>Tenga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cuenta</a:t>
            </a:r>
            <a:r>
              <a:rPr lang="en-GB" noProof="0" dirty="0"/>
              <a:t> </a:t>
            </a:r>
            <a:r>
              <a:rPr lang="en-GB" noProof="0" dirty="0" err="1"/>
              <a:t>estas</a:t>
            </a:r>
            <a:r>
              <a:rPr lang="en-GB" noProof="0" dirty="0"/>
              <a:t> </a:t>
            </a:r>
            <a:r>
              <a:rPr lang="en-GB" noProof="0" dirty="0" err="1"/>
              <a:t>consideraciones</a:t>
            </a:r>
            <a:r>
              <a:rPr lang="en-GB" noProof="0" dirty="0"/>
              <a:t> </a:t>
            </a:r>
            <a:r>
              <a:rPr lang="en-GB" noProof="0" dirty="0" err="1"/>
              <a:t>especiales</a:t>
            </a:r>
            <a:r>
              <a:rPr lang="en-GB" noProof="0" dirty="0"/>
              <a:t> </a:t>
            </a:r>
            <a:r>
              <a:rPr lang="en-GB" noProof="0" dirty="0" err="1"/>
              <a:t>cuando</a:t>
            </a:r>
            <a:r>
              <a:rPr lang="en-GB" noProof="0" dirty="0"/>
              <a:t> </a:t>
            </a:r>
            <a:r>
              <a:rPr lang="en-GB" noProof="0" dirty="0" err="1"/>
              <a:t>evalúe</a:t>
            </a:r>
            <a:r>
              <a:rPr lang="en-GB" noProof="0" dirty="0"/>
              <a:t> la </a:t>
            </a:r>
            <a:r>
              <a:rPr lang="en-GB" noProof="0" dirty="0" err="1"/>
              <a:t>discapacidad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bebés</a:t>
            </a:r>
            <a:r>
              <a:rPr lang="en-GB" noProof="0" dirty="0"/>
              <a:t> y </a:t>
            </a:r>
            <a:r>
              <a:rPr lang="en-GB" noProof="0" dirty="0" err="1"/>
              <a:t>niños</a:t>
            </a:r>
            <a:r>
              <a:rPr lang="en-GB" noProof="0" dirty="0"/>
              <a:t> </a:t>
            </a:r>
            <a:r>
              <a:rPr lang="en-GB" noProof="0" dirty="0" err="1"/>
              <a:t>pequeños</a:t>
            </a:r>
            <a:r>
              <a:rPr lang="en-GB" noProof="0" dirty="0"/>
              <a:t> que no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hablar</a:t>
            </a:r>
            <a:r>
              <a:rPr lang="en-GB" noProof="0" dirty="0"/>
              <a:t>, </a:t>
            </a:r>
            <a:r>
              <a:rPr lang="en-GB" noProof="0" dirty="0" err="1"/>
              <a:t>busque</a:t>
            </a:r>
            <a:r>
              <a:rPr lang="en-GB" noProof="0" dirty="0"/>
              <a:t> </a:t>
            </a:r>
            <a:r>
              <a:rPr lang="en-GB" noProof="0" dirty="0" err="1"/>
              <a:t>comportamientos</a:t>
            </a:r>
            <a:r>
              <a:rPr lang="en-GB" noProof="0" dirty="0"/>
              <a:t> que </a:t>
            </a:r>
            <a:r>
              <a:rPr lang="en-GB" noProof="0" dirty="0" err="1"/>
              <a:t>demuestren</a:t>
            </a:r>
            <a:r>
              <a:rPr lang="en-GB" noProof="0" dirty="0"/>
              <a:t> un </a:t>
            </a:r>
            <a:r>
              <a:rPr lang="en-GB" noProof="0" dirty="0" err="1"/>
              <a:t>estado</a:t>
            </a:r>
            <a:r>
              <a:rPr lang="en-GB" noProof="0" dirty="0"/>
              <a:t> de </a:t>
            </a:r>
            <a:r>
              <a:rPr lang="en-GB" noProof="0" dirty="0" err="1"/>
              <a:t>alerta</a:t>
            </a:r>
            <a:r>
              <a:rPr lang="en-GB" noProof="0" dirty="0"/>
              <a:t> normal, </a:t>
            </a:r>
            <a:r>
              <a:rPr lang="en-GB" noProof="0" dirty="0" err="1"/>
              <a:t>como</a:t>
            </a:r>
            <a:r>
              <a:rPr lang="en-GB" noProof="0" dirty="0"/>
              <a:t>:</a:t>
            </a:r>
          </a:p>
          <a:p>
            <a:pPr marL="247650" lvl="1" indent="-1714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GB" noProof="0" dirty="0"/>
              <a:t>Los </a:t>
            </a:r>
            <a:r>
              <a:rPr lang="en-GB" noProof="0" dirty="0" err="1"/>
              <a:t>ojos</a:t>
            </a:r>
            <a:r>
              <a:rPr lang="en-GB" noProof="0" dirty="0"/>
              <a:t> lo </a:t>
            </a:r>
            <a:r>
              <a:rPr lang="en-GB" noProof="0" dirty="0" err="1"/>
              <a:t>siguen</a:t>
            </a:r>
            <a:r>
              <a:rPr lang="en-GB" noProof="0" dirty="0"/>
              <a:t> </a:t>
            </a:r>
            <a:r>
              <a:rPr lang="en-GB" noProof="0" dirty="0" err="1"/>
              <a:t>cuando</a:t>
            </a:r>
            <a:r>
              <a:rPr lang="en-GB" noProof="0" dirty="0"/>
              <a:t> </a:t>
            </a:r>
            <a:r>
              <a:rPr lang="en-GB" noProof="0" dirty="0" err="1"/>
              <a:t>usted</a:t>
            </a:r>
            <a:r>
              <a:rPr lang="en-GB" noProof="0" dirty="0"/>
              <a:t> o un </a:t>
            </a:r>
            <a:r>
              <a:rPr lang="en-GB" noProof="0" dirty="0" err="1"/>
              <a:t>cuidador</a:t>
            </a:r>
            <a:r>
              <a:rPr lang="en-GB" noProof="0" dirty="0"/>
              <a:t> se </a:t>
            </a:r>
            <a:r>
              <a:rPr lang="en-GB" noProof="0" dirty="0" err="1"/>
              <a:t>mueven</a:t>
            </a:r>
            <a:r>
              <a:rPr lang="en-GB" noProof="0" dirty="0"/>
              <a:t> </a:t>
            </a:r>
            <a:r>
              <a:rPr lang="en-GB" noProof="0" dirty="0" err="1"/>
              <a:t>frente</a:t>
            </a:r>
            <a:r>
              <a:rPr lang="en-GB" noProof="0" dirty="0"/>
              <a:t> a </a:t>
            </a:r>
            <a:r>
              <a:rPr lang="en-GB" noProof="0" dirty="0" err="1"/>
              <a:t>ellos</a:t>
            </a:r>
            <a:r>
              <a:rPr lang="en-GB" noProof="0" dirty="0"/>
              <a:t>.
</a:t>
            </a:r>
            <a:r>
              <a:rPr lang="en-GB" noProof="0" dirty="0" err="1"/>
              <a:t>Responde</a:t>
            </a:r>
            <a:r>
              <a:rPr lang="en-GB" noProof="0" dirty="0"/>
              <a:t> </a:t>
            </a:r>
            <a:r>
              <a:rPr lang="en-GB" noProof="0" dirty="0" err="1"/>
              <a:t>moviéndose</a:t>
            </a:r>
            <a:r>
              <a:rPr lang="en-GB" noProof="0" dirty="0"/>
              <a:t> o </a:t>
            </a:r>
            <a:r>
              <a:rPr lang="en-GB" noProof="0" dirty="0" err="1"/>
              <a:t>haciendo</a:t>
            </a:r>
            <a:r>
              <a:rPr lang="en-GB" noProof="0" dirty="0"/>
              <a:t> </a:t>
            </a:r>
            <a:r>
              <a:rPr lang="en-GB" noProof="0" dirty="0" err="1"/>
              <a:t>expresiones</a:t>
            </a:r>
            <a:r>
              <a:rPr lang="en-GB" noProof="0" dirty="0"/>
              <a:t> </a:t>
            </a:r>
            <a:r>
              <a:rPr lang="en-GB" noProof="0" dirty="0" err="1"/>
              <a:t>faciales</a:t>
            </a:r>
            <a:r>
              <a:rPr lang="en-GB" noProof="0" dirty="0"/>
              <a:t> </a:t>
            </a:r>
            <a:r>
              <a:rPr lang="en-GB" noProof="0" dirty="0" err="1"/>
              <a:t>cuando</a:t>
            </a:r>
            <a:r>
              <a:rPr lang="en-GB" noProof="0" dirty="0"/>
              <a:t> </a:t>
            </a:r>
            <a:r>
              <a:rPr lang="en-GB" noProof="0" dirty="0" err="1"/>
              <a:t>hable</a:t>
            </a:r>
            <a:r>
              <a:rPr lang="en-GB" noProof="0" dirty="0"/>
              <a:t> o </a:t>
            </a:r>
            <a:r>
              <a:rPr lang="en-GB" noProof="0" dirty="0" err="1"/>
              <a:t>si</a:t>
            </a:r>
            <a:r>
              <a:rPr lang="en-GB" noProof="0" dirty="0"/>
              <a:t> hay un </a:t>
            </a:r>
            <a:r>
              <a:rPr lang="en-GB" noProof="0" dirty="0" err="1"/>
              <a:t>ruido</a:t>
            </a:r>
            <a:r>
              <a:rPr lang="en-GB" noProof="0" dirty="0"/>
              <a:t> </a:t>
            </a:r>
            <a:r>
              <a:rPr lang="en-GB" noProof="0" dirty="0" err="1"/>
              <a:t>fuerte</a:t>
            </a:r>
            <a:r>
              <a:rPr lang="en-GB" noProof="0" dirty="0"/>
              <a:t>, y
Se </a:t>
            </a:r>
            <a:r>
              <a:rPr lang="en-GB" noProof="0" dirty="0" err="1"/>
              <a:t>mueve</a:t>
            </a:r>
            <a:r>
              <a:rPr lang="en-GB" noProof="0" dirty="0"/>
              <a:t> </a:t>
            </a:r>
            <a:r>
              <a:rPr lang="en-GB" noProof="0" dirty="0" err="1"/>
              <a:t>intermitentemente</a:t>
            </a:r>
            <a:r>
              <a:rPr lang="en-GB" noProof="0" dirty="0"/>
              <a:t>, </a:t>
            </a:r>
            <a:r>
              <a:rPr lang="en-GB" noProof="0" dirty="0" err="1"/>
              <a:t>hace</a:t>
            </a:r>
            <a:r>
              <a:rPr lang="en-GB" noProof="0" dirty="0"/>
              <a:t> </a:t>
            </a:r>
            <a:r>
              <a:rPr lang="en-GB" noProof="0" dirty="0" err="1"/>
              <a:t>expresiones</a:t>
            </a:r>
            <a:r>
              <a:rPr lang="en-GB" noProof="0" dirty="0"/>
              <a:t> </a:t>
            </a:r>
            <a:r>
              <a:rPr lang="en-GB" noProof="0" dirty="0" err="1"/>
              <a:t>faciales</a:t>
            </a:r>
            <a:r>
              <a:rPr lang="en-GB" noProof="0" dirty="0"/>
              <a:t> o </a:t>
            </a:r>
            <a:r>
              <a:rPr lang="en-GB" noProof="0" dirty="0" err="1"/>
              <a:t>llora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13A0D-0CF2-5BC2-8DE3-C1A61CE92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881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err="1"/>
              <a:t>Pasemos</a:t>
            </a:r>
            <a:r>
              <a:rPr lang="en-GB" noProof="0" dirty="0"/>
              <a:t> </a:t>
            </a:r>
            <a:r>
              <a:rPr lang="en-GB" noProof="0" dirty="0" err="1"/>
              <a:t>ahora</a:t>
            </a:r>
            <a:r>
              <a:rPr lang="en-GB" noProof="0" dirty="0"/>
              <a:t> a la </a:t>
            </a:r>
            <a:r>
              <a:rPr lang="en-GB" noProof="0" dirty="0" err="1"/>
              <a:t>última</a:t>
            </a:r>
            <a:r>
              <a:rPr lang="en-GB" noProof="0" dirty="0"/>
              <a:t> </a:t>
            </a:r>
            <a:r>
              <a:rPr lang="en-GB" noProof="0" dirty="0" err="1"/>
              <a:t>parte</a:t>
            </a:r>
            <a:r>
              <a:rPr lang="en-GB" noProof="0" dirty="0"/>
              <a:t> del </a:t>
            </a:r>
            <a:r>
              <a:rPr lang="en-GB" noProof="0" dirty="0" err="1"/>
              <a:t>Enfoque</a:t>
            </a:r>
            <a:r>
              <a:rPr lang="en-GB" noProof="0" dirty="0"/>
              <a:t> CABCDE, que es la </a:t>
            </a:r>
            <a:r>
              <a:rPr lang="en-GB" noProof="0" dirty="0" err="1"/>
              <a:t>Exposición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108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CCA3A-6A1B-B204-7411-16E44F295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13FC7E-DDD4-8702-4D65-172686576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20D240-664B-E0E6-EB1E-7F5F4CC5A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dirty="0" err="1"/>
              <a:t>Pasemos</a:t>
            </a:r>
            <a:r>
              <a:rPr lang="en-GB" noProof="0" dirty="0"/>
              <a:t> </a:t>
            </a:r>
            <a:r>
              <a:rPr lang="en-GB" noProof="0" dirty="0" err="1"/>
              <a:t>ahora</a:t>
            </a:r>
            <a:r>
              <a:rPr lang="en-GB" noProof="0" dirty="0"/>
              <a:t> a la </a:t>
            </a:r>
            <a:r>
              <a:rPr lang="en-GB" noProof="0" dirty="0" err="1"/>
              <a:t>última</a:t>
            </a:r>
            <a:r>
              <a:rPr lang="en-GB" noProof="0" dirty="0"/>
              <a:t> </a:t>
            </a:r>
            <a:r>
              <a:rPr lang="en-GB" noProof="0" dirty="0" err="1"/>
              <a:t>parte</a:t>
            </a:r>
            <a:r>
              <a:rPr lang="en-GB" noProof="0" dirty="0"/>
              <a:t> del </a:t>
            </a:r>
            <a:r>
              <a:rPr lang="en-GB" noProof="0" dirty="0" err="1"/>
              <a:t>Enfoque</a:t>
            </a:r>
            <a:r>
              <a:rPr lang="en-GB" noProof="0" dirty="0"/>
              <a:t> CABCDE, que es la </a:t>
            </a:r>
            <a:r>
              <a:rPr lang="en-GB" noProof="0" dirty="0" err="1"/>
              <a:t>Exposición</a:t>
            </a:r>
            <a:r>
              <a:rPr lang="en-GB" noProof="0" dirty="0"/>
              <a:t>.
</a:t>
            </a:r>
            <a:r>
              <a:rPr lang="en-GB" noProof="0" dirty="0" err="1"/>
              <a:t>Verifique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hay </a:t>
            </a:r>
            <a:r>
              <a:rPr lang="en-GB" noProof="0" dirty="0" err="1"/>
              <a:t>otros</a:t>
            </a:r>
            <a:r>
              <a:rPr lang="en-GB" noProof="0" dirty="0"/>
              <a:t> </a:t>
            </a:r>
            <a:r>
              <a:rPr lang="en-GB" noProof="0" dirty="0" err="1"/>
              <a:t>signos</a:t>
            </a:r>
            <a:r>
              <a:rPr lang="en-GB" noProof="0" dirty="0"/>
              <a:t> de </a:t>
            </a:r>
            <a:r>
              <a:rPr lang="en-GB" noProof="0" dirty="0" err="1"/>
              <a:t>lesión</a:t>
            </a:r>
            <a:r>
              <a:rPr lang="en-GB" noProof="0" dirty="0"/>
              <a:t> o </a:t>
            </a:r>
            <a:r>
              <a:rPr lang="en-GB" noProof="0" dirty="0" err="1"/>
              <a:t>enfermedad</a:t>
            </a:r>
            <a:r>
              <a:rPr lang="en-GB" noProof="0" dirty="0"/>
              <a:t> que </a:t>
            </a:r>
            <a:r>
              <a:rPr lang="en-GB" noProof="0" dirty="0" err="1"/>
              <a:t>puedan</a:t>
            </a:r>
            <a:r>
              <a:rPr lang="en-GB" noProof="0" dirty="0"/>
              <a:t> </a:t>
            </a:r>
            <a:r>
              <a:rPr lang="en-GB" noProof="0" dirty="0" err="1"/>
              <a:t>requerir</a:t>
            </a:r>
            <a:r>
              <a:rPr lang="en-GB" noProof="0" dirty="0"/>
              <a:t> </a:t>
            </a:r>
            <a:r>
              <a:rPr lang="en-GB" noProof="0" dirty="0" err="1"/>
              <a:t>atención</a:t>
            </a:r>
            <a:r>
              <a:rPr lang="en-GB" noProof="0" dirty="0"/>
              <a:t> de </a:t>
            </a:r>
            <a:r>
              <a:rPr lang="en-GB" noProof="0" dirty="0" err="1"/>
              <a:t>emergencia</a:t>
            </a:r>
            <a:r>
              <a:rPr lang="en-GB" noProof="0" dirty="0"/>
              <a:t>. 
</a:t>
            </a:r>
            <a:r>
              <a:rPr lang="en-GB" noProof="0" dirty="0" err="1"/>
              <a:t>Esto</a:t>
            </a:r>
            <a:r>
              <a:rPr lang="en-GB" noProof="0" dirty="0"/>
              <a:t> se </a:t>
            </a:r>
            <a:r>
              <a:rPr lang="en-GB" noProof="0" dirty="0" err="1"/>
              <a:t>hace</a:t>
            </a:r>
            <a:r>
              <a:rPr lang="en-GB" noProof="0" dirty="0"/>
              <a:t> </a:t>
            </a:r>
            <a:r>
              <a:rPr lang="en-GB" noProof="0" dirty="0" err="1"/>
              <a:t>quitándose</a:t>
            </a:r>
            <a:r>
              <a:rPr lang="en-GB" noProof="0" dirty="0"/>
              <a:t> </a:t>
            </a:r>
            <a:r>
              <a:rPr lang="en-GB" noProof="0" dirty="0" err="1"/>
              <a:t>toda</a:t>
            </a:r>
            <a:r>
              <a:rPr lang="en-GB" noProof="0" dirty="0"/>
              <a:t> la </a:t>
            </a:r>
            <a:r>
              <a:rPr lang="en-GB" noProof="0" dirty="0" err="1"/>
              <a:t>ropa</a:t>
            </a:r>
            <a:r>
              <a:rPr lang="en-GB" noProof="0" dirty="0"/>
              <a:t>, </a:t>
            </a:r>
            <a:r>
              <a:rPr lang="en-GB" noProof="0" dirty="0" err="1"/>
              <a:t>según</a:t>
            </a:r>
            <a:r>
              <a:rPr lang="en-GB" noProof="0" dirty="0"/>
              <a:t> </a:t>
            </a:r>
            <a:r>
              <a:rPr lang="en-GB" noProof="0" dirty="0" err="1"/>
              <a:t>corresponda</a:t>
            </a:r>
            <a:r>
              <a:rPr lang="en-GB" noProof="0" dirty="0"/>
              <a:t> para </a:t>
            </a:r>
            <a:r>
              <a:rPr lang="en-GB" noProof="0" dirty="0" err="1"/>
              <a:t>mantener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respeto</a:t>
            </a:r>
            <a:r>
              <a:rPr lang="en-GB" noProof="0" dirty="0"/>
              <a:t> a la </a:t>
            </a:r>
            <a:r>
              <a:rPr lang="en-GB" noProof="0" dirty="0" err="1"/>
              <a:t>dignidad</a:t>
            </a:r>
            <a:r>
              <a:rPr lang="en-GB" noProof="0" dirty="0"/>
              <a:t> y </a:t>
            </a:r>
            <a:r>
              <a:rPr lang="en-GB" noProof="0" dirty="0" err="1"/>
              <a:t>privacidad</a:t>
            </a:r>
            <a:r>
              <a:rPr lang="en-GB" noProof="0" dirty="0"/>
              <a:t> del </a:t>
            </a:r>
            <a:r>
              <a:rPr lang="en-GB" noProof="0" dirty="0" err="1"/>
              <a:t>paciente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2E6DB-982C-E37F-2A87-8A7830EBE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785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lnSpc>
                <a:spcPct val="90000"/>
              </a:lnSpc>
              <a:spcBef>
                <a:spcPts val="1000"/>
              </a:spcBef>
            </a:pPr>
            <a:r>
              <a:rPr lang="en-GB" noProof="0" dirty="0" err="1"/>
              <a:t>Busque</a:t>
            </a:r>
            <a:r>
              <a:rPr lang="en-GB" noProof="0" dirty="0"/>
              <a:t> </a:t>
            </a:r>
            <a:r>
              <a:rPr lang="en-GB" noProof="0" dirty="0" err="1"/>
              <a:t>hinchazón</a:t>
            </a:r>
            <a:r>
              <a:rPr lang="en-GB" noProof="0" dirty="0"/>
              <a:t>, </a:t>
            </a:r>
            <a:r>
              <a:rPr lang="en-GB" noProof="0" dirty="0" err="1"/>
              <a:t>moretones</a:t>
            </a:r>
            <a:r>
              <a:rPr lang="en-GB" noProof="0" dirty="0"/>
              <a:t>, </a:t>
            </a:r>
            <a:r>
              <a:rPr lang="en-GB" noProof="0" dirty="0" err="1"/>
              <a:t>heridas</a:t>
            </a:r>
            <a:r>
              <a:rPr lang="en-GB" noProof="0" dirty="0"/>
              <a:t>, </a:t>
            </a:r>
            <a:r>
              <a:rPr lang="en-GB" noProof="0" dirty="0" err="1"/>
              <a:t>quemaduras</a:t>
            </a:r>
            <a:r>
              <a:rPr lang="en-GB" noProof="0" dirty="0"/>
              <a:t>, </a:t>
            </a:r>
            <a:r>
              <a:rPr lang="en-GB" noProof="0" dirty="0" err="1"/>
              <a:t>mordeduras</a:t>
            </a:r>
            <a:r>
              <a:rPr lang="en-GB" noProof="0" dirty="0"/>
              <a:t>, </a:t>
            </a:r>
            <a:r>
              <a:rPr lang="en-GB" noProof="0" dirty="0" err="1"/>
              <a:t>cuerpos</a:t>
            </a:r>
            <a:r>
              <a:rPr lang="en-GB" noProof="0" dirty="0"/>
              <a:t> </a:t>
            </a:r>
            <a:r>
              <a:rPr lang="en-GB" noProof="0" dirty="0" err="1"/>
              <a:t>extraños</a:t>
            </a:r>
            <a:r>
              <a:rPr lang="en-GB" noProof="0" dirty="0"/>
              <a:t> o </a:t>
            </a:r>
            <a:r>
              <a:rPr lang="en-GB" noProof="0" dirty="0" err="1"/>
              <a:t>cualquier</a:t>
            </a:r>
            <a:r>
              <a:rPr lang="en-GB" noProof="0" dirty="0"/>
              <a:t> </a:t>
            </a:r>
            <a:r>
              <a:rPr lang="en-GB" noProof="0" dirty="0" err="1"/>
              <a:t>otra</a:t>
            </a:r>
            <a:r>
              <a:rPr lang="en-GB" noProof="0" dirty="0"/>
              <a:t> </a:t>
            </a:r>
            <a:r>
              <a:rPr lang="en-GB" noProof="0" dirty="0" err="1"/>
              <a:t>anomalía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 </a:t>
            </a:r>
            <a:r>
              <a:rPr lang="en-GB" noProof="0" dirty="0" err="1"/>
              <a:t>expuesto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066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830A9-0758-A51E-CF19-AF62DF83E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CF926A-01DE-C746-4EB7-9727C9A12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12F454-BDAF-D4F4-9465-042191C05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lnSpc>
                <a:spcPct val="90000"/>
              </a:lnSpc>
              <a:spcBef>
                <a:spcPts val="1000"/>
              </a:spcBef>
            </a:pPr>
            <a:r>
              <a:rPr lang="en-GB" noProof="0" dirty="0" err="1"/>
              <a:t>Busque</a:t>
            </a:r>
            <a:r>
              <a:rPr lang="en-GB" noProof="0" dirty="0"/>
              <a:t> </a:t>
            </a:r>
            <a:r>
              <a:rPr lang="en-GB" noProof="0" dirty="0" err="1"/>
              <a:t>hinchazón</a:t>
            </a:r>
            <a:r>
              <a:rPr lang="en-GB" noProof="0" dirty="0"/>
              <a:t>, </a:t>
            </a:r>
            <a:r>
              <a:rPr lang="en-GB" noProof="0" dirty="0" err="1"/>
              <a:t>moretones</a:t>
            </a:r>
            <a:r>
              <a:rPr lang="en-GB" noProof="0" dirty="0"/>
              <a:t>, </a:t>
            </a:r>
            <a:r>
              <a:rPr lang="en-GB" noProof="0" dirty="0" err="1"/>
              <a:t>heridas</a:t>
            </a:r>
            <a:r>
              <a:rPr lang="en-GB" noProof="0" dirty="0"/>
              <a:t>, </a:t>
            </a:r>
            <a:r>
              <a:rPr lang="en-GB" noProof="0" dirty="0" err="1"/>
              <a:t>quemaduras</a:t>
            </a:r>
            <a:r>
              <a:rPr lang="en-GB" noProof="0" dirty="0"/>
              <a:t>, </a:t>
            </a:r>
            <a:r>
              <a:rPr lang="en-GB" noProof="0" dirty="0" err="1"/>
              <a:t>mordeduras</a:t>
            </a:r>
            <a:r>
              <a:rPr lang="en-GB" noProof="0" dirty="0"/>
              <a:t>, </a:t>
            </a:r>
            <a:r>
              <a:rPr lang="en-GB" noProof="0" dirty="0" err="1"/>
              <a:t>cuerpos</a:t>
            </a:r>
            <a:r>
              <a:rPr lang="en-GB" noProof="0" dirty="0"/>
              <a:t> </a:t>
            </a:r>
            <a:r>
              <a:rPr lang="en-GB" noProof="0" dirty="0" err="1"/>
              <a:t>extraños</a:t>
            </a:r>
            <a:r>
              <a:rPr lang="en-GB" noProof="0" dirty="0"/>
              <a:t> o </a:t>
            </a:r>
            <a:r>
              <a:rPr lang="en-GB" noProof="0" dirty="0" err="1"/>
              <a:t>cualquier</a:t>
            </a:r>
            <a:r>
              <a:rPr lang="en-GB" noProof="0" dirty="0"/>
              <a:t> </a:t>
            </a:r>
            <a:r>
              <a:rPr lang="en-GB" noProof="0" dirty="0" err="1"/>
              <a:t>otra</a:t>
            </a:r>
            <a:r>
              <a:rPr lang="en-GB" noProof="0" dirty="0"/>
              <a:t> </a:t>
            </a:r>
            <a:r>
              <a:rPr lang="en-GB" noProof="0" dirty="0" err="1"/>
              <a:t>anomalía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 </a:t>
            </a:r>
            <a:r>
              <a:rPr lang="en-GB" noProof="0" dirty="0" err="1"/>
              <a:t>expuesto</a:t>
            </a:r>
            <a:r>
              <a:rPr lang="en-GB" noProof="0" dirty="0"/>
              <a:t>.
Con </a:t>
            </a:r>
            <a:r>
              <a:rPr lang="en-GB" noProof="0" dirty="0" err="1"/>
              <a:t>consentimiento</a:t>
            </a:r>
            <a:r>
              <a:rPr lang="en-GB" noProof="0" dirty="0"/>
              <a:t>,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palpar</a:t>
            </a:r>
            <a:r>
              <a:rPr lang="en-GB" noProof="0" dirty="0"/>
              <a:t> </a:t>
            </a:r>
            <a:r>
              <a:rPr lang="en-GB" noProof="0" dirty="0" err="1"/>
              <a:t>áreas</a:t>
            </a:r>
            <a:r>
              <a:rPr lang="en-GB" noProof="0" dirty="0"/>
              <a:t> del </a:t>
            </a:r>
            <a:r>
              <a:rPr lang="en-GB" noProof="0" dirty="0" err="1"/>
              <a:t>cuerpo</a:t>
            </a:r>
            <a:r>
              <a:rPr lang="en-GB" noProof="0" dirty="0"/>
              <a:t> que </a:t>
            </a:r>
            <a:r>
              <a:rPr lang="en-GB" noProof="0" dirty="0" err="1"/>
              <a:t>causan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cuando</a:t>
            </a:r>
            <a:r>
              <a:rPr lang="en-GB" noProof="0" dirty="0"/>
              <a:t> se </a:t>
            </a:r>
            <a:r>
              <a:rPr lang="en-GB" noProof="0" dirty="0" err="1"/>
              <a:t>tocan</a:t>
            </a:r>
            <a:r>
              <a:rPr lang="en-GB" noProof="0" dirty="0"/>
              <a:t> y que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demostrar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lesión</a:t>
            </a:r>
            <a:r>
              <a:rPr lang="en-GB" noProof="0" dirty="0"/>
              <a:t> o </a:t>
            </a:r>
            <a:r>
              <a:rPr lang="en-GB" noProof="0" dirty="0" err="1"/>
              <a:t>enfermedad</a:t>
            </a:r>
            <a:r>
              <a:rPr lang="en-GB" noProof="0" dirty="0"/>
              <a:t> </a:t>
            </a:r>
            <a:r>
              <a:rPr lang="en-GB" noProof="0" dirty="0" err="1"/>
              <a:t>oculta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9D144-DD4A-3861-9629-AC71D4EC1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4500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30F0E-9FA2-49DD-F7F3-6BEC81404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8D393E-8AF7-6249-89B6-707903FA0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2013BB-422E-B73C-CCBE-74C93AE92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14999"/>
              </a:lnSpc>
            </a:pPr>
            <a:r>
              <a:rPr lang="en-GB" noProof="0" dirty="0"/>
              <a:t>En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bebés</a:t>
            </a:r>
            <a:r>
              <a:rPr lang="en-GB" noProof="0" dirty="0"/>
              <a:t> y </a:t>
            </a:r>
            <a:r>
              <a:rPr lang="en-GB" noProof="0" dirty="0" err="1"/>
              <a:t>niños</a:t>
            </a:r>
            <a:r>
              <a:rPr lang="en-GB" noProof="0" dirty="0"/>
              <a:t> </a:t>
            </a:r>
            <a:r>
              <a:rPr lang="en-GB" noProof="0" dirty="0" err="1"/>
              <a:t>pequeños</a:t>
            </a:r>
            <a:r>
              <a:rPr lang="en-GB" noProof="0" dirty="0"/>
              <a:t> que no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hablar</a:t>
            </a:r>
            <a:r>
              <a:rPr lang="en-GB" noProof="0" dirty="0"/>
              <a:t>, </a:t>
            </a:r>
            <a:r>
              <a:rPr lang="en-GB" noProof="0" dirty="0" err="1"/>
              <a:t>busque</a:t>
            </a:r>
            <a:r>
              <a:rPr lang="en-GB" noProof="0" dirty="0"/>
              <a:t> </a:t>
            </a:r>
            <a:r>
              <a:rPr lang="en-GB" noProof="0" dirty="0" err="1"/>
              <a:t>comportamientos</a:t>
            </a:r>
            <a:r>
              <a:rPr lang="en-GB" noProof="0" dirty="0"/>
              <a:t> que </a:t>
            </a:r>
            <a:r>
              <a:rPr lang="en-GB" noProof="0" dirty="0" err="1"/>
              <a:t>puedan</a:t>
            </a:r>
            <a:r>
              <a:rPr lang="en-GB" noProof="0" dirty="0"/>
              <a:t> </a:t>
            </a:r>
            <a:r>
              <a:rPr lang="en-GB" noProof="0" dirty="0" err="1"/>
              <a:t>indicar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, </a:t>
            </a:r>
            <a:r>
              <a:rPr lang="en-GB" noProof="0" dirty="0" err="1"/>
              <a:t>como</a:t>
            </a:r>
            <a:r>
              <a:rPr lang="en-GB" noProof="0" dirty="0"/>
              <a:t>:
</a:t>
            </a:r>
          </a:p>
          <a:p>
            <a:pPr marL="171450" indent="-171450" algn="just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GB" noProof="0" dirty="0" err="1"/>
              <a:t>Llanto</a:t>
            </a:r>
            <a:r>
              <a:rPr lang="en-GB" noProof="0" dirty="0"/>
              <a:t> que no </a:t>
            </a:r>
            <a:r>
              <a:rPr lang="en-GB" noProof="0" dirty="0" err="1"/>
              <a:t>puede</a:t>
            </a:r>
            <a:r>
              <a:rPr lang="en-GB" noProof="0" dirty="0"/>
              <a:t> ser </a:t>
            </a:r>
            <a:r>
              <a:rPr lang="en-GB" noProof="0" dirty="0" err="1"/>
              <a:t>consolado</a:t>
            </a:r>
            <a:r>
              <a:rPr lang="en-GB" noProof="0" dirty="0"/>
              <a:t>,
</a:t>
            </a:r>
            <a:r>
              <a:rPr lang="en-GB" noProof="0" dirty="0" err="1"/>
              <a:t>Gruñidos</a:t>
            </a:r>
            <a:r>
              <a:rPr lang="en-GB" noProof="0" dirty="0"/>
              <a:t>
</a:t>
            </a:r>
            <a:r>
              <a:rPr lang="en-GB" noProof="0" dirty="0" err="1"/>
              <a:t>Conteniendo</a:t>
            </a:r>
            <a:r>
              <a:rPr lang="en-GB" noProof="0" dirty="0"/>
              <a:t> la </a:t>
            </a:r>
            <a:r>
              <a:rPr lang="en-GB" noProof="0" dirty="0" err="1"/>
              <a:t>respiración</a:t>
            </a:r>
            <a:r>
              <a:rPr lang="en-GB" noProof="0" dirty="0"/>
              <a:t>,
</a:t>
            </a:r>
            <a:r>
              <a:rPr lang="en-GB" noProof="0" dirty="0" err="1"/>
              <a:t>Expresión</a:t>
            </a:r>
            <a:r>
              <a:rPr lang="en-GB" noProof="0" dirty="0"/>
              <a:t> facial de </a:t>
            </a:r>
            <a:r>
              <a:rPr lang="en-GB" noProof="0" dirty="0" err="1"/>
              <a:t>apariencia</a:t>
            </a:r>
            <a:r>
              <a:rPr lang="en-GB" noProof="0" dirty="0"/>
              <a:t> </a:t>
            </a:r>
            <a:r>
              <a:rPr lang="en-GB" noProof="0" dirty="0" err="1"/>
              <a:t>enojada</a:t>
            </a:r>
            <a:r>
              <a:rPr lang="en-GB" noProof="0" dirty="0"/>
              <a:t> con </a:t>
            </a:r>
            <a:r>
              <a:rPr lang="en-GB" noProof="0" dirty="0" err="1"/>
              <a:t>arrugas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la </a:t>
            </a:r>
            <a:r>
              <a:rPr lang="en-GB" noProof="0" dirty="0" err="1"/>
              <a:t>frente</a:t>
            </a:r>
            <a:r>
              <a:rPr lang="en-GB" noProof="0" dirty="0"/>
              <a:t> y las </a:t>
            </a:r>
            <a:r>
              <a:rPr lang="en-GB" noProof="0" dirty="0" err="1"/>
              <a:t>cejas</a:t>
            </a:r>
            <a:r>
              <a:rPr lang="en-GB" noProof="0" dirty="0"/>
              <a:t>, y
</a:t>
            </a:r>
            <a:r>
              <a:rPr lang="en-GB" noProof="0" dirty="0" err="1"/>
              <a:t>Puños</a:t>
            </a:r>
            <a:r>
              <a:rPr lang="en-GB" noProof="0" dirty="0"/>
              <a:t> </a:t>
            </a:r>
            <a:r>
              <a:rPr lang="en-GB" noProof="0" dirty="0" err="1"/>
              <a:t>cerrados</a:t>
            </a:r>
            <a:r>
              <a:rPr lang="en-GB" noProof="0" dirty="0"/>
              <a:t> o </a:t>
            </a:r>
            <a:r>
              <a:rPr lang="en-GB" noProof="0" dirty="0" err="1"/>
              <a:t>músculos</a:t>
            </a:r>
            <a:r>
              <a:rPr lang="en-GB" noProof="0" dirty="0"/>
              <a:t> </a:t>
            </a:r>
            <a:r>
              <a:rPr lang="en-GB" noProof="0" dirty="0" err="1"/>
              <a:t>tensos</a:t>
            </a:r>
            <a:r>
              <a:rPr lang="en-GB" noProof="0" dirty="0"/>
              <a:t>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7430E-A6BA-BF3D-9F2B-A21223BBA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1281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>
          <a:extLst>
            <a:ext uri="{FF2B5EF4-FFF2-40B4-BE49-F238E27FC236}">
              <a16:creationId xmlns:a16="http://schemas.microsoft.com/office/drawing/2014/main" id="{FF288C4C-3FEB-244A-117B-98B67F8A5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8:notes">
            <a:extLst>
              <a:ext uri="{FF2B5EF4-FFF2-40B4-BE49-F238E27FC236}">
                <a16:creationId xmlns:a16="http://schemas.microsoft.com/office/drawing/2014/main" id="{A06BB0B4-F8E0-E8CF-B314-301B339F2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Hay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algunas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preguntas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específicas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que se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deben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hacer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 las personas que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sufrieron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una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emergencia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médica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para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averiguar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qué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sucedió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antes de la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emergencia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
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condición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Pregunte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acerca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de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eventos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antecedentes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médicos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alergias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y </a:t>
            </a:r>
            <a:r>
              <a:rPr lang="en-GB" sz="1200" b="0" i="0" u="none" strike="noStrike" cap="none" noProof="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medicamentos</a:t>
            </a:r>
            <a:r>
              <a:rPr lang="en-GB" sz="1200" b="0" i="0" u="none" strike="noStrike" cap="none" noProof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algn="just"/>
            <a:endParaRPr lang="en-GB" sz="1200" b="0" i="0" u="none" strike="noStrike" cap="none" noProof="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indent="0"/>
            <a:r>
              <a:rPr lang="en-GB" b="1" noProof="0" dirty="0"/>
              <a:t>EVENTOS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dirty="0" err="1"/>
              <a:t>Haga</a:t>
            </a:r>
            <a:r>
              <a:rPr lang="en-GB" noProof="0" dirty="0"/>
              <a:t> </a:t>
            </a:r>
            <a:r>
              <a:rPr lang="en-GB" noProof="0" dirty="0" err="1"/>
              <a:t>preguntas</a:t>
            </a:r>
            <a:r>
              <a:rPr lang="en-GB" noProof="0" dirty="0"/>
              <a:t> </a:t>
            </a:r>
            <a:r>
              <a:rPr lang="en-GB" noProof="0" dirty="0" err="1"/>
              <a:t>sobre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síntomas</a:t>
            </a:r>
            <a:r>
              <a:rPr lang="en-GB" noProof="0" dirty="0"/>
              <a:t>.
</a:t>
            </a:r>
            <a:r>
              <a:rPr lang="en-GB" noProof="0" dirty="0" err="1"/>
              <a:t>Pregunte</a:t>
            </a:r>
            <a:r>
              <a:rPr lang="en-GB" noProof="0" dirty="0"/>
              <a:t> </a:t>
            </a:r>
            <a:r>
              <a:rPr lang="en-GB" noProof="0" dirty="0" err="1"/>
              <a:t>cuándo</a:t>
            </a:r>
            <a:r>
              <a:rPr lang="en-GB" noProof="0" dirty="0"/>
              <a:t> </a:t>
            </a:r>
            <a:r>
              <a:rPr lang="en-GB" noProof="0" dirty="0" err="1"/>
              <a:t>comenzó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problema</a:t>
            </a:r>
            <a:r>
              <a:rPr lang="en-GB" noProof="0" dirty="0"/>
              <a:t>. ¿</a:t>
            </a:r>
            <a:r>
              <a:rPr lang="en-GB" noProof="0" dirty="0" err="1"/>
              <a:t>Cuánto</a:t>
            </a:r>
            <a:r>
              <a:rPr lang="en-GB" noProof="0" dirty="0"/>
              <a:t> </a:t>
            </a:r>
            <a:r>
              <a:rPr lang="en-GB" noProof="0" dirty="0" err="1"/>
              <a:t>tiempo</a:t>
            </a:r>
            <a:r>
              <a:rPr lang="en-GB" noProof="0" dirty="0"/>
              <a:t> ha </a:t>
            </a:r>
            <a:r>
              <a:rPr lang="en-GB" noProof="0" dirty="0" err="1"/>
              <a:t>durado</a:t>
            </a:r>
            <a:r>
              <a:rPr lang="en-GB" noProof="0" dirty="0"/>
              <a:t>? ¿Los </a:t>
            </a:r>
            <a:r>
              <a:rPr lang="en-GB" noProof="0" dirty="0" err="1"/>
              <a:t>síntomas</a:t>
            </a:r>
            <a:r>
              <a:rPr lang="en-GB" noProof="0" dirty="0"/>
              <a:t> son </a:t>
            </a:r>
            <a:r>
              <a:rPr lang="en-GB" noProof="0" dirty="0" err="1"/>
              <a:t>constantes</a:t>
            </a:r>
            <a:r>
              <a:rPr lang="en-GB" noProof="0" dirty="0"/>
              <a:t> o </a:t>
            </a:r>
            <a:r>
              <a:rPr lang="en-GB" noProof="0" dirty="0" err="1"/>
              <a:t>aparecen</a:t>
            </a:r>
            <a:r>
              <a:rPr lang="en-GB" noProof="0" dirty="0"/>
              <a:t> y </a:t>
            </a:r>
            <a:r>
              <a:rPr lang="en-GB" noProof="0" dirty="0" err="1"/>
              <a:t>desaparecen</a:t>
            </a:r>
            <a:r>
              <a:rPr lang="en-GB" noProof="0" dirty="0"/>
              <a:t>? ¿Los </a:t>
            </a:r>
            <a:r>
              <a:rPr lang="en-GB" noProof="0" dirty="0" err="1"/>
              <a:t>síntomas</a:t>
            </a:r>
            <a:r>
              <a:rPr lang="en-GB" noProof="0" dirty="0"/>
              <a:t> </a:t>
            </a:r>
            <a:r>
              <a:rPr lang="en-GB" noProof="0" dirty="0" err="1"/>
              <a:t>han</a:t>
            </a:r>
            <a:r>
              <a:rPr lang="en-GB" noProof="0" dirty="0"/>
              <a:t> </a:t>
            </a:r>
            <a:r>
              <a:rPr lang="en-GB" noProof="0" dirty="0" err="1"/>
              <a:t>ido</a:t>
            </a:r>
            <a:r>
              <a:rPr lang="en-GB" noProof="0" dirty="0"/>
              <a:t> </a:t>
            </a:r>
            <a:r>
              <a:rPr lang="en-GB" noProof="0" dirty="0" err="1"/>
              <a:t>cambiando</a:t>
            </a:r>
            <a:r>
              <a:rPr lang="en-GB" noProof="0" dirty="0"/>
              <a:t> con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tiempo</a:t>
            </a:r>
            <a:r>
              <a:rPr lang="en-GB" noProof="0" dirty="0"/>
              <a:t>? 
</a:t>
            </a:r>
            <a:r>
              <a:rPr lang="en-GB" noProof="0" dirty="0" err="1"/>
              <a:t>También</a:t>
            </a:r>
            <a:r>
              <a:rPr lang="en-GB" noProof="0" dirty="0"/>
              <a:t> </a:t>
            </a:r>
            <a:r>
              <a:rPr lang="en-GB" noProof="0" dirty="0" err="1"/>
              <a:t>pregunte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síntomas</a:t>
            </a:r>
            <a:r>
              <a:rPr lang="en-GB" noProof="0" dirty="0"/>
              <a:t> </a:t>
            </a:r>
            <a:r>
              <a:rPr lang="en-GB" noProof="0" dirty="0" err="1"/>
              <a:t>están</a:t>
            </a:r>
            <a:r>
              <a:rPr lang="en-GB" noProof="0" dirty="0"/>
              <a:t> </a:t>
            </a:r>
            <a:r>
              <a:rPr lang="en-GB" noProof="0" dirty="0" err="1"/>
              <a:t>asociados</a:t>
            </a:r>
            <a:r>
              <a:rPr lang="en-GB" noProof="0" dirty="0"/>
              <a:t> con algo </a:t>
            </a:r>
            <a:r>
              <a:rPr lang="en-GB" noProof="0" dirty="0" err="1"/>
              <a:t>más</a:t>
            </a:r>
            <a:r>
              <a:rPr lang="en-GB" noProof="0" dirty="0"/>
              <a:t>. 
¿El </a:t>
            </a:r>
            <a:r>
              <a:rPr lang="en-GB" noProof="0" dirty="0" err="1"/>
              <a:t>paciente</a:t>
            </a:r>
            <a:r>
              <a:rPr lang="en-GB" noProof="0" dirty="0"/>
              <a:t> ha </a:t>
            </a:r>
            <a:r>
              <a:rPr lang="en-GB" noProof="0" dirty="0" err="1"/>
              <a:t>tenido</a:t>
            </a:r>
            <a:r>
              <a:rPr lang="en-GB" noProof="0" dirty="0"/>
              <a:t> </a:t>
            </a:r>
            <a:r>
              <a:rPr lang="en-GB" noProof="0" dirty="0" err="1"/>
              <a:t>síntomas</a:t>
            </a:r>
            <a:r>
              <a:rPr lang="en-GB" noProof="0" dirty="0"/>
              <a:t> </a:t>
            </a:r>
            <a:r>
              <a:rPr lang="en-GB" noProof="0" dirty="0" err="1"/>
              <a:t>similares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pasado</a:t>
            </a:r>
            <a:r>
              <a:rPr lang="en-GB" noProof="0" dirty="0"/>
              <a:t>?
</a:t>
            </a:r>
            <a:r>
              <a:rPr lang="en-GB" noProof="0" dirty="0" err="1"/>
              <a:t>Puede</a:t>
            </a:r>
            <a:r>
              <a:rPr lang="en-GB" noProof="0" dirty="0"/>
              <a:t> ser </a:t>
            </a:r>
            <a:r>
              <a:rPr lang="en-GB" noProof="0" dirty="0" err="1"/>
              <a:t>muy</a:t>
            </a:r>
            <a:r>
              <a:rPr lang="en-GB" noProof="0" dirty="0"/>
              <a:t> </a:t>
            </a:r>
            <a:r>
              <a:rPr lang="en-GB" noProof="0" dirty="0" err="1"/>
              <a:t>valioso</a:t>
            </a:r>
            <a:r>
              <a:rPr lang="en-GB" noProof="0" dirty="0"/>
              <a:t> </a:t>
            </a:r>
            <a:r>
              <a:rPr lang="en-GB" noProof="0" dirty="0" err="1"/>
              <a:t>saber</a:t>
            </a:r>
            <a:r>
              <a:rPr lang="en-GB" noProof="0" dirty="0"/>
              <a:t> </a:t>
            </a:r>
            <a:r>
              <a:rPr lang="en-GB" noProof="0" dirty="0" err="1"/>
              <a:t>qué</a:t>
            </a:r>
            <a:r>
              <a:rPr lang="en-GB" noProof="0" dirty="0"/>
              <a:t> </a:t>
            </a:r>
            <a:r>
              <a:rPr lang="en-GB" noProof="0" dirty="0" err="1"/>
              <a:t>estaba</a:t>
            </a:r>
            <a:r>
              <a:rPr lang="en-GB" noProof="0" dirty="0"/>
              <a:t> </a:t>
            </a:r>
            <a:r>
              <a:rPr lang="en-GB" noProof="0" dirty="0" err="1"/>
              <a:t>haciendo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 </a:t>
            </a:r>
            <a:r>
              <a:rPr lang="en-GB" noProof="0" dirty="0" err="1"/>
              <a:t>cuando</a:t>
            </a:r>
            <a:r>
              <a:rPr lang="en-GB" noProof="0" dirty="0"/>
              <a:t> </a:t>
            </a:r>
            <a:r>
              <a:rPr lang="en-GB" noProof="0" dirty="0" err="1"/>
              <a:t>comenzaron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síntomas</a:t>
            </a:r>
            <a:r>
              <a:rPr lang="en-GB" noProof="0" dirty="0"/>
              <a:t> y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ayudarlo</a:t>
            </a:r>
            <a:r>
              <a:rPr lang="en-GB" noProof="0" dirty="0"/>
              <a:t> a </a:t>
            </a:r>
            <a:r>
              <a:rPr lang="en-GB" noProof="0" dirty="0" err="1"/>
              <a:t>averiguar</a:t>
            </a:r>
            <a:r>
              <a:rPr lang="en-GB" noProof="0" dirty="0"/>
              <a:t> </a:t>
            </a:r>
            <a:r>
              <a:rPr lang="en-GB" noProof="0" dirty="0" err="1"/>
              <a:t>qué</a:t>
            </a:r>
            <a:r>
              <a:rPr lang="en-GB" noProof="0" dirty="0"/>
              <a:t> </a:t>
            </a:r>
            <a:r>
              <a:rPr lang="en-GB" noProof="0" dirty="0" err="1"/>
              <a:t>está</a:t>
            </a:r>
            <a:r>
              <a:rPr lang="en-GB" noProof="0" dirty="0"/>
              <a:t> </a:t>
            </a:r>
            <a:r>
              <a:rPr lang="en-GB" noProof="0" dirty="0" err="1"/>
              <a:t>pasando</a:t>
            </a:r>
            <a:r>
              <a:rPr lang="en-GB" noProof="0" dirty="0"/>
              <a:t>. Por </a:t>
            </a:r>
            <a:r>
              <a:rPr lang="en-GB" noProof="0" dirty="0" err="1"/>
              <a:t>ejemplo</a:t>
            </a:r>
            <a:r>
              <a:rPr lang="en-GB" noProof="0" dirty="0"/>
              <a:t>, un </a:t>
            </a:r>
            <a:r>
              <a:rPr lang="en-GB" noProof="0" dirty="0" err="1"/>
              <a:t>paciente</a:t>
            </a:r>
            <a:r>
              <a:rPr lang="en-GB" noProof="0" dirty="0"/>
              <a:t> que </a:t>
            </a:r>
            <a:r>
              <a:rPr lang="en-GB" noProof="0" dirty="0" err="1"/>
              <a:t>tiene</a:t>
            </a:r>
            <a:r>
              <a:rPr lang="en-GB" noProof="0" dirty="0"/>
              <a:t> </a:t>
            </a:r>
            <a:r>
              <a:rPr lang="en-GB" noProof="0" dirty="0" err="1"/>
              <a:t>dificultad</a:t>
            </a:r>
            <a:r>
              <a:rPr lang="en-GB" noProof="0" dirty="0"/>
              <a:t> para </a:t>
            </a:r>
            <a:r>
              <a:rPr lang="en-GB" noProof="0" dirty="0" err="1"/>
              <a:t>respirar</a:t>
            </a:r>
            <a:r>
              <a:rPr lang="en-GB" noProof="0" dirty="0"/>
              <a:t> </a:t>
            </a:r>
            <a:r>
              <a:rPr lang="en-GB" noProof="0" dirty="0" err="1"/>
              <a:t>después</a:t>
            </a:r>
            <a:r>
              <a:rPr lang="en-GB" noProof="0" dirty="0"/>
              <a:t> de comer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estar</a:t>
            </a:r>
            <a:r>
              <a:rPr lang="en-GB" noProof="0" dirty="0"/>
              <a:t> </a:t>
            </a:r>
            <a:r>
              <a:rPr lang="en-GB" noProof="0" dirty="0" err="1"/>
              <a:t>asfixiándose</a:t>
            </a:r>
            <a:r>
              <a:rPr lang="en-GB" noProof="0" dirty="0"/>
              <a:t>. Un </a:t>
            </a:r>
            <a:r>
              <a:rPr lang="en-GB" noProof="0" dirty="0" err="1"/>
              <a:t>paciente</a:t>
            </a:r>
            <a:r>
              <a:rPr lang="en-GB" noProof="0" dirty="0"/>
              <a:t> que </a:t>
            </a:r>
            <a:r>
              <a:rPr lang="en-GB" noProof="0" dirty="0" err="1"/>
              <a:t>tiene</a:t>
            </a:r>
            <a:r>
              <a:rPr lang="en-GB" noProof="0" dirty="0"/>
              <a:t> shock </a:t>
            </a:r>
            <a:r>
              <a:rPr lang="en-GB" noProof="0" dirty="0" err="1"/>
              <a:t>después</a:t>
            </a:r>
            <a:r>
              <a:rPr lang="en-GB" noProof="0" dirty="0"/>
              <a:t> de </a:t>
            </a:r>
            <a:r>
              <a:rPr lang="en-GB" noProof="0" dirty="0" err="1"/>
              <a:t>vomitar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gran </a:t>
            </a:r>
            <a:r>
              <a:rPr lang="en-GB" noProof="0" dirty="0" err="1"/>
              <a:t>cantidad</a:t>
            </a:r>
            <a:r>
              <a:rPr lang="en-GB" noProof="0" dirty="0"/>
              <a:t> de </a:t>
            </a:r>
            <a:r>
              <a:rPr lang="en-GB" noProof="0" dirty="0" err="1"/>
              <a:t>sangre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estar</a:t>
            </a:r>
            <a:r>
              <a:rPr lang="en-GB" noProof="0" dirty="0"/>
              <a:t> </a:t>
            </a:r>
            <a:r>
              <a:rPr lang="en-GB" noProof="0" dirty="0" err="1"/>
              <a:t>sufriendo</a:t>
            </a:r>
            <a:r>
              <a:rPr lang="en-GB" noProof="0" dirty="0"/>
              <a:t> de sangrado </a:t>
            </a:r>
            <a:r>
              <a:rPr lang="en-GB" noProof="0" dirty="0" err="1"/>
              <a:t>intetsinal</a:t>
            </a:r>
            <a:r>
              <a:rPr lang="en-GB" noProof="0" dirty="0"/>
              <a:t>. Y un </a:t>
            </a:r>
            <a:r>
              <a:rPr lang="en-GB" noProof="0" dirty="0" err="1"/>
              <a:t>paciente</a:t>
            </a:r>
            <a:r>
              <a:rPr lang="en-GB" noProof="0" dirty="0"/>
              <a:t> con un </a:t>
            </a:r>
            <a:r>
              <a:rPr lang="en-GB" noProof="0" dirty="0" err="1"/>
              <a:t>estado</a:t>
            </a:r>
            <a:r>
              <a:rPr lang="en-GB" noProof="0" dirty="0"/>
              <a:t> mental </a:t>
            </a:r>
            <a:r>
              <a:rPr lang="en-GB" noProof="0" dirty="0" err="1"/>
              <a:t>alterado</a:t>
            </a:r>
            <a:r>
              <a:rPr lang="en-GB" noProof="0" dirty="0"/>
              <a:t> que </a:t>
            </a:r>
            <a:r>
              <a:rPr lang="en-GB" noProof="0" dirty="0" err="1"/>
              <a:t>tomaba</a:t>
            </a:r>
            <a:r>
              <a:rPr lang="en-GB" noProof="0" dirty="0"/>
              <a:t> </a:t>
            </a:r>
            <a:r>
              <a:rPr lang="en-GB" noProof="0" dirty="0" err="1"/>
              <a:t>su</a:t>
            </a:r>
            <a:r>
              <a:rPr lang="en-GB" noProof="0" dirty="0"/>
              <a:t> </a:t>
            </a:r>
            <a:r>
              <a:rPr lang="en-GB" noProof="0" dirty="0" err="1"/>
              <a:t>medicación</a:t>
            </a:r>
            <a:r>
              <a:rPr lang="en-GB" noProof="0" dirty="0"/>
              <a:t> para la diabetes </a:t>
            </a:r>
            <a:r>
              <a:rPr lang="en-GB" noProof="0" dirty="0" err="1"/>
              <a:t>pero</a:t>
            </a:r>
            <a:r>
              <a:rPr lang="en-GB" noProof="0" dirty="0"/>
              <a:t> no </a:t>
            </a:r>
            <a:r>
              <a:rPr lang="en-GB" noProof="0" dirty="0" err="1"/>
              <a:t>comía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hace</a:t>
            </a:r>
            <a:r>
              <a:rPr lang="en-GB" noProof="0" dirty="0"/>
              <a:t> </a:t>
            </a:r>
            <a:r>
              <a:rPr lang="en-GB" noProof="0" dirty="0" err="1"/>
              <a:t>pensar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tus</a:t>
            </a:r>
            <a:r>
              <a:rPr lang="en-GB" noProof="0" dirty="0"/>
              <a:t> </a:t>
            </a:r>
            <a:r>
              <a:rPr lang="en-GB" noProof="0" dirty="0" err="1"/>
              <a:t>niveles</a:t>
            </a:r>
            <a:r>
              <a:rPr lang="en-GB" noProof="0" dirty="0"/>
              <a:t> de </a:t>
            </a:r>
            <a:r>
              <a:rPr lang="en-GB" noProof="0" dirty="0" err="1"/>
              <a:t>azúcar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sangre</a:t>
            </a:r>
            <a:r>
              <a:rPr lang="en-GB" noProof="0" dirty="0"/>
              <a:t> o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crisis </a:t>
            </a:r>
            <a:r>
              <a:rPr lang="en-GB" noProof="0" dirty="0" err="1"/>
              <a:t>diabética</a:t>
            </a:r>
            <a:r>
              <a:rPr lang="en-GB" noProof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noProof="0" dirty="0"/>
          </a:p>
          <a:p>
            <a:pPr marL="0" indent="0"/>
            <a:r>
              <a:rPr lang="en-GB" noProof="0" dirty="0"/>
              <a:t>Un </a:t>
            </a:r>
            <a:r>
              <a:rPr lang="en-GB" noProof="0" dirty="0" err="1"/>
              <a:t>síntoma</a:t>
            </a:r>
            <a:r>
              <a:rPr lang="en-GB" noProof="0" dirty="0"/>
              <a:t> </a:t>
            </a:r>
            <a:r>
              <a:rPr lang="en-GB" noProof="0" dirty="0" err="1"/>
              <a:t>importante</a:t>
            </a:r>
            <a:r>
              <a:rPr lang="en-GB" noProof="0" dirty="0"/>
              <a:t> </a:t>
            </a:r>
            <a:r>
              <a:rPr lang="en-GB" noProof="0" dirty="0" err="1"/>
              <a:t>sobre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que </a:t>
            </a:r>
            <a:r>
              <a:rPr lang="en-GB" noProof="0" dirty="0" err="1"/>
              <a:t>preguntar</a:t>
            </a:r>
            <a:r>
              <a:rPr lang="en-GB" noProof="0" dirty="0"/>
              <a:t> es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¿Hay </a:t>
            </a:r>
            <a:r>
              <a:rPr lang="en-GB" noProof="0" dirty="0" err="1"/>
              <a:t>algún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? ¿</a:t>
            </a:r>
            <a:r>
              <a:rPr lang="en-GB" noProof="0" dirty="0" err="1"/>
              <a:t>Dónde</a:t>
            </a:r>
            <a:r>
              <a:rPr lang="en-GB" noProof="0" dirty="0"/>
              <a:t> </a:t>
            </a:r>
            <a:r>
              <a:rPr lang="en-GB" noProof="0" dirty="0" err="1"/>
              <a:t>está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? El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pecho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sugerir</a:t>
            </a:r>
            <a:r>
              <a:rPr lang="en-GB" noProof="0" dirty="0"/>
              <a:t> un </a:t>
            </a:r>
            <a:r>
              <a:rPr lang="en-GB" noProof="0" dirty="0" err="1"/>
              <a:t>ataque</a:t>
            </a:r>
            <a:r>
              <a:rPr lang="en-GB" noProof="0" dirty="0"/>
              <a:t> </a:t>
            </a:r>
            <a:r>
              <a:rPr lang="en-GB" noProof="0" dirty="0" err="1"/>
              <a:t>cardíaco</a:t>
            </a:r>
            <a:r>
              <a:rPr lang="en-GB" noProof="0" dirty="0"/>
              <a:t>. El </a:t>
            </a:r>
            <a:r>
              <a:rPr lang="en-GB" noProof="0" dirty="0" err="1"/>
              <a:t>dolor</a:t>
            </a:r>
            <a:r>
              <a:rPr lang="en-GB" noProof="0" dirty="0"/>
              <a:t> abdominal </a:t>
            </a:r>
            <a:r>
              <a:rPr lang="en-GB" noProof="0" dirty="0" err="1"/>
              <a:t>intenso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sugerir</a:t>
            </a:r>
            <a:r>
              <a:rPr lang="en-GB" noProof="0" dirty="0"/>
              <a:t> un </a:t>
            </a:r>
            <a:r>
              <a:rPr lang="en-GB" noProof="0" dirty="0" err="1"/>
              <a:t>problema</a:t>
            </a:r>
            <a:r>
              <a:rPr lang="en-GB" noProof="0" dirty="0"/>
              <a:t> que </a:t>
            </a:r>
            <a:r>
              <a:rPr lang="en-GB" noProof="0" dirty="0" err="1"/>
              <a:t>podría</a:t>
            </a:r>
            <a:r>
              <a:rPr lang="en-GB" noProof="0" dirty="0"/>
              <a:t> </a:t>
            </a:r>
            <a:r>
              <a:rPr lang="en-GB" noProof="0" dirty="0" err="1"/>
              <a:t>requerir</a:t>
            </a:r>
            <a:r>
              <a:rPr lang="en-GB" noProof="0" dirty="0"/>
              <a:t> </a:t>
            </a:r>
            <a:r>
              <a:rPr lang="en-GB" noProof="0" dirty="0" err="1"/>
              <a:t>cirugía</a:t>
            </a:r>
            <a:r>
              <a:rPr lang="en-GB" noProof="0" dirty="0"/>
              <a:t>.
</a:t>
            </a:r>
            <a:r>
              <a:rPr lang="en-GB" noProof="0" dirty="0" err="1"/>
              <a:t>Otras</a:t>
            </a:r>
            <a:r>
              <a:rPr lang="en-GB" noProof="0" dirty="0"/>
              <a:t> </a:t>
            </a:r>
            <a:r>
              <a:rPr lang="en-GB" noProof="0" dirty="0" err="1"/>
              <a:t>preguntas</a:t>
            </a:r>
            <a:r>
              <a:rPr lang="en-GB" noProof="0" dirty="0"/>
              <a:t> clave </a:t>
            </a:r>
            <a:r>
              <a:rPr lang="en-GB" noProof="0" dirty="0" err="1"/>
              <a:t>incluyen</a:t>
            </a:r>
            <a:r>
              <a:rPr lang="en-GB" noProof="0" dirty="0"/>
              <a:t> </a:t>
            </a:r>
            <a:r>
              <a:rPr lang="en-GB" noProof="0" dirty="0" err="1"/>
              <a:t>preguntas</a:t>
            </a:r>
            <a:r>
              <a:rPr lang="en-GB" noProof="0" dirty="0"/>
              <a:t> </a:t>
            </a:r>
            <a:r>
              <a:rPr lang="en-GB" noProof="0" dirty="0" err="1"/>
              <a:t>sobre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sangrado, la </a:t>
            </a:r>
            <a:r>
              <a:rPr lang="en-GB" noProof="0" dirty="0" err="1"/>
              <a:t>fiebre</a:t>
            </a:r>
            <a:r>
              <a:rPr lang="en-GB" noProof="0" dirty="0"/>
              <a:t>,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estado</a:t>
            </a:r>
            <a:r>
              <a:rPr lang="en-GB" noProof="0" dirty="0"/>
              <a:t> mental y la </a:t>
            </a:r>
            <a:r>
              <a:rPr lang="en-GB" noProof="0" dirty="0" err="1"/>
              <a:t>exposición</a:t>
            </a:r>
            <a:r>
              <a:rPr lang="en-GB" noProof="0" dirty="0"/>
              <a:t>. 
</a:t>
            </a:r>
            <a:r>
              <a:rPr lang="en-GB" noProof="0" dirty="0" err="1"/>
              <a:t>Pregunte</a:t>
            </a:r>
            <a:r>
              <a:rPr lang="en-GB" noProof="0" dirty="0"/>
              <a:t> </a:t>
            </a:r>
            <a:r>
              <a:rPr lang="en-GB" noProof="0" dirty="0" err="1"/>
              <a:t>acerca</a:t>
            </a:r>
            <a:r>
              <a:rPr lang="en-GB" noProof="0" dirty="0"/>
              <a:t> de sangrado </a:t>
            </a:r>
            <a:r>
              <a:rPr lang="en-GB" noProof="0" dirty="0" err="1"/>
              <a:t>reciente</a:t>
            </a:r>
            <a:r>
              <a:rPr lang="en-GB" noProof="0" dirty="0"/>
              <a:t>, </a:t>
            </a:r>
            <a:r>
              <a:rPr lang="en-GB" noProof="0" dirty="0" err="1"/>
              <a:t>especialmente</a:t>
            </a:r>
            <a:r>
              <a:rPr lang="en-GB" noProof="0" dirty="0"/>
              <a:t> sangrado vaginal </a:t>
            </a:r>
            <a:r>
              <a:rPr lang="en-GB" noProof="0" dirty="0" err="1"/>
              <a:t>intenso</a:t>
            </a:r>
            <a:r>
              <a:rPr lang="en-GB" noProof="0" dirty="0"/>
              <a:t> o </a:t>
            </a:r>
            <a:r>
              <a:rPr lang="en-GB" noProof="0" dirty="0" err="1"/>
              <a:t>evidencia</a:t>
            </a:r>
            <a:r>
              <a:rPr lang="en-GB" noProof="0" dirty="0"/>
              <a:t> de sangrado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vómito</a:t>
            </a:r>
            <a:r>
              <a:rPr lang="en-GB" noProof="0" dirty="0"/>
              <a:t> o las </a:t>
            </a:r>
            <a:r>
              <a:rPr lang="en-GB" noProof="0" dirty="0" err="1"/>
              <a:t>heces</a:t>
            </a:r>
            <a:r>
              <a:rPr lang="en-GB" noProof="0" dirty="0"/>
              <a:t>. El sangrado </a:t>
            </a:r>
            <a:r>
              <a:rPr lang="en-GB" noProof="0" dirty="0" err="1"/>
              <a:t>excesivo</a:t>
            </a:r>
            <a:r>
              <a:rPr lang="en-GB" noProof="0" dirty="0"/>
              <a:t> es un </a:t>
            </a:r>
            <a:r>
              <a:rPr lang="en-GB" noProof="0" dirty="0" err="1"/>
              <a:t>signo</a:t>
            </a:r>
            <a:r>
              <a:rPr lang="en-GB" noProof="0" dirty="0"/>
              <a:t> </a:t>
            </a:r>
            <a:r>
              <a:rPr lang="en-GB" noProof="0" dirty="0" err="1"/>
              <a:t>preocupante</a:t>
            </a:r>
            <a:r>
              <a:rPr lang="en-GB" noProof="0" dirty="0"/>
              <a:t> que </a:t>
            </a:r>
            <a:r>
              <a:rPr lang="en-GB" noProof="0" dirty="0" err="1"/>
              <a:t>requiere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evaluación</a:t>
            </a:r>
            <a:r>
              <a:rPr lang="en-GB" noProof="0" dirty="0"/>
              <a:t> </a:t>
            </a:r>
            <a:r>
              <a:rPr lang="en-GB" noProof="0" dirty="0" err="1"/>
              <a:t>adicional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un </a:t>
            </a:r>
            <a:r>
              <a:rPr lang="en-GB" noProof="0" dirty="0" err="1"/>
              <a:t>centro</a:t>
            </a:r>
            <a:r>
              <a:rPr lang="en-GB" noProof="0" dirty="0"/>
              <a:t> de </a:t>
            </a:r>
            <a:r>
              <a:rPr lang="en-GB" noProof="0" dirty="0" err="1"/>
              <a:t>salud</a:t>
            </a:r>
            <a:r>
              <a:rPr lang="en-GB" noProof="0" dirty="0"/>
              <a:t>. 
</a:t>
            </a:r>
            <a:r>
              <a:rPr lang="en-GB" noProof="0" dirty="0" err="1"/>
              <a:t>Pregunte</a:t>
            </a:r>
            <a:r>
              <a:rPr lang="en-GB" noProof="0" dirty="0"/>
              <a:t> </a:t>
            </a:r>
            <a:r>
              <a:rPr lang="en-GB" noProof="0" dirty="0" err="1"/>
              <a:t>acerca</a:t>
            </a:r>
            <a:r>
              <a:rPr lang="en-GB" noProof="0" dirty="0"/>
              <a:t> de </a:t>
            </a:r>
            <a:r>
              <a:rPr lang="en-GB" noProof="0" dirty="0" err="1"/>
              <a:t>cualquier</a:t>
            </a:r>
            <a:r>
              <a:rPr lang="en-GB" noProof="0" dirty="0"/>
              <a:t> </a:t>
            </a:r>
            <a:r>
              <a:rPr lang="en-GB" noProof="0" dirty="0" err="1"/>
              <a:t>fiebre</a:t>
            </a:r>
            <a:r>
              <a:rPr lang="en-GB" noProof="0" dirty="0"/>
              <a:t> </a:t>
            </a:r>
            <a:r>
              <a:rPr lang="en-GB" noProof="0" dirty="0" err="1"/>
              <a:t>reciente</a:t>
            </a:r>
            <a:r>
              <a:rPr lang="en-GB" noProof="0" dirty="0"/>
              <a:t>, que </a:t>
            </a:r>
            <a:r>
              <a:rPr lang="en-GB" noProof="0" dirty="0" err="1"/>
              <a:t>pueda</a:t>
            </a:r>
            <a:r>
              <a:rPr lang="en-GB" noProof="0" dirty="0"/>
              <a:t> </a:t>
            </a:r>
            <a:r>
              <a:rPr lang="en-GB" noProof="0" dirty="0" err="1"/>
              <a:t>indicar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infección</a:t>
            </a:r>
            <a:r>
              <a:rPr lang="en-GB" noProof="0" dirty="0"/>
              <a:t>. ¿</a:t>
            </a:r>
            <a:r>
              <a:rPr lang="en-GB" noProof="0" dirty="0" err="1"/>
              <a:t>Cuánto</a:t>
            </a:r>
            <a:r>
              <a:rPr lang="en-GB" noProof="0" dirty="0"/>
              <a:t> </a:t>
            </a:r>
            <a:r>
              <a:rPr lang="en-GB" noProof="0" dirty="0" err="1"/>
              <a:t>tiempo</a:t>
            </a:r>
            <a:r>
              <a:rPr lang="en-GB" noProof="0" dirty="0"/>
              <a:t> </a:t>
            </a:r>
            <a:r>
              <a:rPr lang="en-GB" noProof="0" dirty="0" err="1"/>
              <a:t>hace</a:t>
            </a:r>
            <a:r>
              <a:rPr lang="en-GB" noProof="0" dirty="0"/>
              <a:t> que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 </a:t>
            </a:r>
            <a:r>
              <a:rPr lang="en-GB" noProof="0" dirty="0" err="1"/>
              <a:t>tiene</a:t>
            </a:r>
            <a:r>
              <a:rPr lang="en-GB" noProof="0" dirty="0"/>
              <a:t> </a:t>
            </a:r>
            <a:r>
              <a:rPr lang="en-GB" noProof="0" dirty="0" err="1"/>
              <a:t>fiebre</a:t>
            </a:r>
            <a:r>
              <a:rPr lang="en-GB" noProof="0" dirty="0"/>
              <a:t>? ¿</a:t>
            </a:r>
            <a:r>
              <a:rPr lang="en-GB" noProof="0" dirty="0" err="1"/>
              <a:t>Comenzó</a:t>
            </a:r>
            <a:r>
              <a:rPr lang="en-GB" noProof="0" dirty="0"/>
              <a:t> al </a:t>
            </a:r>
            <a:r>
              <a:rPr lang="en-GB" noProof="0" dirty="0" err="1"/>
              <a:t>mismo</a:t>
            </a:r>
            <a:r>
              <a:rPr lang="en-GB" noProof="0" dirty="0"/>
              <a:t> </a:t>
            </a:r>
            <a:r>
              <a:rPr lang="en-GB" noProof="0" dirty="0" err="1"/>
              <a:t>tiempo</a:t>
            </a:r>
            <a:r>
              <a:rPr lang="en-GB" noProof="0" dirty="0"/>
              <a:t> que </a:t>
            </a:r>
            <a:r>
              <a:rPr lang="en-GB" noProof="0" dirty="0" err="1"/>
              <a:t>cualquier</a:t>
            </a:r>
            <a:r>
              <a:rPr lang="en-GB" noProof="0" dirty="0"/>
              <a:t> </a:t>
            </a:r>
            <a:r>
              <a:rPr lang="en-GB" noProof="0" dirty="0" err="1"/>
              <a:t>otro</a:t>
            </a:r>
            <a:r>
              <a:rPr lang="en-GB" noProof="0" dirty="0"/>
              <a:t> </a:t>
            </a:r>
            <a:r>
              <a:rPr lang="en-GB" noProof="0" dirty="0" err="1"/>
              <a:t>síntoma</a:t>
            </a:r>
            <a:r>
              <a:rPr lang="en-GB" noProof="0" dirty="0"/>
              <a:t> (</a:t>
            </a:r>
            <a:r>
              <a:rPr lang="en-GB" noProof="0" dirty="0" err="1"/>
              <a:t>como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parte</a:t>
            </a:r>
            <a:r>
              <a:rPr lang="en-GB" noProof="0" dirty="0"/>
              <a:t> </a:t>
            </a:r>
            <a:r>
              <a:rPr lang="en-GB" noProof="0" dirty="0" err="1"/>
              <a:t>específica</a:t>
            </a:r>
            <a:r>
              <a:rPr lang="en-GB" noProof="0" dirty="0"/>
              <a:t> del </a:t>
            </a:r>
            <a:r>
              <a:rPr lang="en-GB" noProof="0" dirty="0" err="1"/>
              <a:t>cuerpo</a:t>
            </a:r>
            <a:r>
              <a:rPr lang="en-GB" noProof="0" dirty="0"/>
              <a:t>, </a:t>
            </a:r>
            <a:r>
              <a:rPr lang="en-GB" noProof="0" dirty="0" err="1"/>
              <a:t>diarrea</a:t>
            </a:r>
            <a:r>
              <a:rPr lang="en-GB" noProof="0" dirty="0"/>
              <a:t>, </a:t>
            </a:r>
            <a:r>
              <a:rPr lang="en-GB" noProof="0" dirty="0" err="1"/>
              <a:t>vómitos</a:t>
            </a:r>
            <a:r>
              <a:rPr lang="en-GB" noProof="0" dirty="0"/>
              <a:t>, etc.)?
</a:t>
            </a:r>
            <a:r>
              <a:rPr lang="en-GB" noProof="0" dirty="0" err="1"/>
              <a:t>Haga</a:t>
            </a:r>
            <a:r>
              <a:rPr lang="en-GB" noProof="0" dirty="0"/>
              <a:t> </a:t>
            </a:r>
            <a:r>
              <a:rPr lang="en-GB" noProof="0" dirty="0" err="1"/>
              <a:t>preguntas</a:t>
            </a:r>
            <a:r>
              <a:rPr lang="en-GB" noProof="0" dirty="0"/>
              <a:t> </a:t>
            </a:r>
            <a:r>
              <a:rPr lang="en-GB" noProof="0" dirty="0" err="1"/>
              <a:t>sobre</a:t>
            </a:r>
            <a:r>
              <a:rPr lang="en-GB" noProof="0" dirty="0"/>
              <a:t> </a:t>
            </a:r>
            <a:r>
              <a:rPr lang="en-GB" noProof="0" dirty="0" err="1"/>
              <a:t>mareos</a:t>
            </a:r>
            <a:r>
              <a:rPr lang="en-GB" noProof="0" dirty="0"/>
              <a:t>, </a:t>
            </a:r>
            <a:r>
              <a:rPr lang="en-GB" noProof="0" dirty="0" err="1"/>
              <a:t>debilidad</a:t>
            </a:r>
            <a:r>
              <a:rPr lang="en-GB" noProof="0" dirty="0"/>
              <a:t>, </a:t>
            </a:r>
            <a:r>
              <a:rPr lang="en-GB" noProof="0" dirty="0" err="1"/>
              <a:t>fatiga</a:t>
            </a:r>
            <a:r>
              <a:rPr lang="en-GB" noProof="0" dirty="0"/>
              <a:t> o </a:t>
            </a:r>
            <a:r>
              <a:rPr lang="en-GB" noProof="0" dirty="0" err="1"/>
              <a:t>desmayos</a:t>
            </a:r>
            <a:r>
              <a:rPr lang="en-GB" noProof="0" dirty="0"/>
              <a:t>, </a:t>
            </a:r>
            <a:r>
              <a:rPr lang="en-GB" noProof="0" dirty="0" err="1"/>
              <a:t>ya</a:t>
            </a:r>
            <a:r>
              <a:rPr lang="en-GB" noProof="0" dirty="0"/>
              <a:t> que </a:t>
            </a:r>
            <a:r>
              <a:rPr lang="en-GB" noProof="0" dirty="0" err="1"/>
              <a:t>podrían</a:t>
            </a:r>
            <a:r>
              <a:rPr lang="en-GB" noProof="0" dirty="0"/>
              <a:t> ser </a:t>
            </a:r>
            <a:r>
              <a:rPr lang="en-GB" noProof="0" dirty="0" err="1"/>
              <a:t>signos</a:t>
            </a:r>
            <a:r>
              <a:rPr lang="en-GB" noProof="0" dirty="0"/>
              <a:t> de shock. </a:t>
            </a:r>
            <a:r>
              <a:rPr lang="en-GB" noProof="0" dirty="0" err="1"/>
              <a:t>Reportar</a:t>
            </a:r>
            <a:r>
              <a:rPr lang="en-GB" noProof="0" dirty="0"/>
              <a:t> </a:t>
            </a:r>
            <a:r>
              <a:rPr lang="en-GB" noProof="0" dirty="0" err="1"/>
              <a:t>confusión</a:t>
            </a:r>
            <a:r>
              <a:rPr lang="en-GB" noProof="0" dirty="0"/>
              <a:t>, </a:t>
            </a:r>
            <a:r>
              <a:rPr lang="en-GB" noProof="0" dirty="0" err="1"/>
              <a:t>somnolencia</a:t>
            </a:r>
            <a:r>
              <a:rPr lang="en-GB" noProof="0" dirty="0"/>
              <a:t> o </a:t>
            </a:r>
            <a:r>
              <a:rPr lang="en-GB" noProof="0" dirty="0" err="1"/>
              <a:t>estado</a:t>
            </a:r>
            <a:r>
              <a:rPr lang="en-GB" noProof="0" dirty="0"/>
              <a:t> mental </a:t>
            </a:r>
            <a:r>
              <a:rPr lang="en-GB" noProof="0" dirty="0" err="1"/>
              <a:t>alterado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sugerir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enfermedad</a:t>
            </a:r>
            <a:r>
              <a:rPr lang="en-GB" noProof="0" dirty="0"/>
              <a:t> </a:t>
            </a:r>
            <a:r>
              <a:rPr lang="en-GB" noProof="0" dirty="0" err="1"/>
              <a:t>potencialmente</a:t>
            </a:r>
            <a:r>
              <a:rPr lang="en-GB" noProof="0" dirty="0"/>
              <a:t> mortal. 
</a:t>
            </a:r>
            <a:r>
              <a:rPr lang="en-GB" noProof="0" dirty="0" err="1"/>
              <a:t>Pregunte</a:t>
            </a:r>
            <a:r>
              <a:rPr lang="en-GB" noProof="0" dirty="0"/>
              <a:t> </a:t>
            </a:r>
            <a:r>
              <a:rPr lang="en-GB" noProof="0" dirty="0" err="1"/>
              <a:t>sobre</a:t>
            </a:r>
            <a:r>
              <a:rPr lang="en-GB" noProof="0" dirty="0"/>
              <a:t> la </a:t>
            </a:r>
            <a:r>
              <a:rPr lang="en-GB" noProof="0" dirty="0" err="1"/>
              <a:t>exposición</a:t>
            </a:r>
            <a:r>
              <a:rPr lang="en-GB" noProof="0" dirty="0"/>
              <a:t>, </a:t>
            </a:r>
            <a:r>
              <a:rPr lang="en-GB" noProof="0" dirty="0" err="1"/>
              <a:t>pregunte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 ha </a:t>
            </a:r>
            <a:r>
              <a:rPr lang="en-GB" noProof="0" dirty="0" err="1"/>
              <a:t>estado</a:t>
            </a:r>
            <a:r>
              <a:rPr lang="en-GB" noProof="0" dirty="0"/>
              <a:t> </a:t>
            </a:r>
            <a:r>
              <a:rPr lang="en-GB" noProof="0" dirty="0" err="1"/>
              <a:t>expuesto</a:t>
            </a:r>
            <a:r>
              <a:rPr lang="en-GB" noProof="0" dirty="0"/>
              <a:t> a </a:t>
            </a:r>
            <a:r>
              <a:rPr lang="en-GB" noProof="0" dirty="0" err="1"/>
              <a:t>alguna</a:t>
            </a:r>
            <a:r>
              <a:rPr lang="en-GB" noProof="0" dirty="0"/>
              <a:t> </a:t>
            </a:r>
            <a:r>
              <a:rPr lang="en-GB" noProof="0" dirty="0" err="1"/>
              <a:t>toxina</a:t>
            </a:r>
            <a:r>
              <a:rPr lang="en-GB" noProof="0" dirty="0"/>
              <a:t>, </a:t>
            </a:r>
            <a:r>
              <a:rPr lang="en-GB" noProof="0" dirty="0" err="1"/>
              <a:t>productos</a:t>
            </a:r>
            <a:r>
              <a:rPr lang="en-GB" noProof="0" dirty="0"/>
              <a:t> </a:t>
            </a:r>
            <a:r>
              <a:rPr lang="en-GB" noProof="0" dirty="0" err="1"/>
              <a:t>químicos</a:t>
            </a:r>
            <a:r>
              <a:rPr lang="en-GB" noProof="0" dirty="0"/>
              <a:t>, </a:t>
            </a:r>
            <a:r>
              <a:rPr lang="en-GB" noProof="0" dirty="0" err="1"/>
              <a:t>insectos</a:t>
            </a:r>
            <a:r>
              <a:rPr lang="en-GB" noProof="0" dirty="0"/>
              <a:t> o </a:t>
            </a:r>
            <a:r>
              <a:rPr lang="en-GB" noProof="0" dirty="0" err="1"/>
              <a:t>animales</a:t>
            </a:r>
            <a:r>
              <a:rPr lang="en-GB" noProof="0" dirty="0"/>
              <a:t> que </a:t>
            </a:r>
            <a:r>
              <a:rPr lang="en-GB" noProof="0" dirty="0" err="1"/>
              <a:t>puedan</a:t>
            </a:r>
            <a:r>
              <a:rPr lang="en-GB" noProof="0" dirty="0"/>
              <a:t> </a:t>
            </a:r>
            <a:r>
              <a:rPr lang="en-GB" noProof="0" dirty="0" err="1"/>
              <a:t>causar</a:t>
            </a:r>
            <a:r>
              <a:rPr lang="en-GB" noProof="0" dirty="0"/>
              <a:t> </a:t>
            </a:r>
            <a:r>
              <a:rPr lang="en-GB" noProof="0" dirty="0" err="1"/>
              <a:t>alergia</a:t>
            </a:r>
            <a:r>
              <a:rPr lang="en-GB" noProof="0" dirty="0"/>
              <a:t> o </a:t>
            </a:r>
            <a:r>
              <a:rPr lang="en-GB" noProof="0" dirty="0" err="1"/>
              <a:t>envenenamiento</a:t>
            </a:r>
            <a:r>
              <a:rPr lang="en-GB" noProof="0" dirty="0"/>
              <a:t>.  La </a:t>
            </a:r>
            <a:r>
              <a:rPr lang="en-GB" noProof="0" dirty="0" err="1"/>
              <a:t>exposición</a:t>
            </a:r>
            <a:r>
              <a:rPr lang="en-GB" noProof="0" dirty="0"/>
              <a:t> al </a:t>
            </a:r>
            <a:r>
              <a:rPr lang="en-GB" noProof="0" dirty="0" err="1"/>
              <a:t>humo</a:t>
            </a:r>
            <a:r>
              <a:rPr lang="en-GB" noProof="0" dirty="0"/>
              <a:t> de un </a:t>
            </a:r>
            <a:r>
              <a:rPr lang="en-GB" noProof="0" dirty="0" err="1"/>
              <a:t>incendio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causar</a:t>
            </a:r>
            <a:r>
              <a:rPr lang="en-GB" noProof="0" dirty="0"/>
              <a:t> </a:t>
            </a:r>
            <a:r>
              <a:rPr lang="en-GB" noProof="0" dirty="0" err="1"/>
              <a:t>inflamación</a:t>
            </a:r>
            <a:r>
              <a:rPr lang="en-GB" noProof="0" dirty="0"/>
              <a:t> de las </a:t>
            </a:r>
            <a:r>
              <a:rPr lang="en-GB" noProof="0" dirty="0" err="1"/>
              <a:t>vías</a:t>
            </a:r>
            <a:r>
              <a:rPr lang="en-GB" noProof="0" dirty="0"/>
              <a:t> </a:t>
            </a:r>
            <a:r>
              <a:rPr lang="en-GB" noProof="0" dirty="0" err="1"/>
              <a:t>respiratorias</a:t>
            </a:r>
            <a:r>
              <a:rPr lang="en-GB" noProof="0" dirty="0"/>
              <a:t>, la </a:t>
            </a:r>
            <a:r>
              <a:rPr lang="en-GB" noProof="0" dirty="0" err="1"/>
              <a:t>exposición</a:t>
            </a:r>
            <a:r>
              <a:rPr lang="en-GB" noProof="0" dirty="0"/>
              <a:t> a </a:t>
            </a:r>
            <a:r>
              <a:rPr lang="en-GB" noProof="0" dirty="0" err="1"/>
              <a:t>temperaturas</a:t>
            </a:r>
            <a:r>
              <a:rPr lang="en-GB" noProof="0" dirty="0"/>
              <a:t> </a:t>
            </a:r>
            <a:r>
              <a:rPr lang="en-GB" noProof="0" dirty="0" err="1"/>
              <a:t>extremas</a:t>
            </a:r>
            <a:r>
              <a:rPr lang="en-GB" noProof="0" dirty="0"/>
              <a:t> (</a:t>
            </a:r>
            <a:r>
              <a:rPr lang="en-GB" noProof="0" dirty="0" err="1"/>
              <a:t>muy</a:t>
            </a:r>
            <a:r>
              <a:rPr lang="en-GB" noProof="0" dirty="0"/>
              <a:t> caliente o </a:t>
            </a:r>
            <a:r>
              <a:rPr lang="en-GB" noProof="0" dirty="0" err="1"/>
              <a:t>muy</a:t>
            </a:r>
            <a:r>
              <a:rPr lang="en-GB" noProof="0" dirty="0"/>
              <a:t> </a:t>
            </a:r>
            <a:r>
              <a:rPr lang="en-GB" noProof="0" dirty="0" err="1"/>
              <a:t>fría</a:t>
            </a:r>
            <a:r>
              <a:rPr lang="en-GB" noProof="0" dirty="0"/>
              <a:t>)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afectar</a:t>
            </a:r>
            <a:r>
              <a:rPr lang="en-GB" noProof="0" dirty="0"/>
              <a:t> la </a:t>
            </a:r>
            <a:r>
              <a:rPr lang="en-GB" noProof="0" dirty="0" err="1"/>
              <a:t>temperatura</a:t>
            </a:r>
            <a:r>
              <a:rPr lang="en-GB" noProof="0" dirty="0"/>
              <a:t> corporal y </a:t>
            </a:r>
            <a:r>
              <a:rPr lang="en-GB" noProof="0" dirty="0" err="1"/>
              <a:t>causar</a:t>
            </a:r>
            <a:r>
              <a:rPr lang="en-GB" noProof="0" dirty="0"/>
              <a:t> </a:t>
            </a:r>
            <a:r>
              <a:rPr lang="en-GB" noProof="0" dirty="0" err="1"/>
              <a:t>alteración</a:t>
            </a:r>
            <a:r>
              <a:rPr lang="en-GB" noProof="0" dirty="0"/>
              <a:t> del </a:t>
            </a:r>
            <a:r>
              <a:rPr lang="en-GB" noProof="0" dirty="0" err="1"/>
              <a:t>estado</a:t>
            </a:r>
            <a:r>
              <a:rPr lang="en-GB" noProof="0" dirty="0"/>
              <a:t> mental, y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consumo</a:t>
            </a:r>
            <a:r>
              <a:rPr lang="en-GB" noProof="0" dirty="0"/>
              <a:t> </a:t>
            </a:r>
            <a:r>
              <a:rPr lang="en-GB" noProof="0" dirty="0" err="1"/>
              <a:t>reciente</a:t>
            </a:r>
            <a:r>
              <a:rPr lang="en-GB" noProof="0" dirty="0"/>
              <a:t> de alcohol o </a:t>
            </a:r>
            <a:r>
              <a:rPr lang="en-GB" noProof="0" dirty="0" err="1"/>
              <a:t>drogas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causar</a:t>
            </a:r>
            <a:r>
              <a:rPr lang="en-GB" noProof="0" dirty="0"/>
              <a:t> </a:t>
            </a:r>
            <a:r>
              <a:rPr lang="en-GB" noProof="0" dirty="0" err="1"/>
              <a:t>comportamientos</a:t>
            </a:r>
            <a:r>
              <a:rPr lang="en-GB" noProof="0" dirty="0"/>
              <a:t> </a:t>
            </a:r>
            <a:r>
              <a:rPr lang="en-GB" noProof="0" dirty="0" err="1"/>
              <a:t>anormales</a:t>
            </a:r>
            <a:r>
              <a:rPr lang="en-GB" noProof="0" dirty="0"/>
              <a:t> o </a:t>
            </a:r>
            <a:r>
              <a:rPr lang="en-GB" noProof="0" dirty="0" err="1"/>
              <a:t>estado</a:t>
            </a:r>
            <a:r>
              <a:rPr lang="en-GB" noProof="0" dirty="0"/>
              <a:t> de </a:t>
            </a:r>
            <a:r>
              <a:rPr lang="en-GB" noProof="0" dirty="0" err="1"/>
              <a:t>alerta</a:t>
            </a:r>
            <a:r>
              <a:rPr lang="en-GB" noProof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noProof="0" dirty="0"/>
          </a:p>
          <a:p>
            <a:pPr marL="0" indent="0"/>
            <a:r>
              <a:rPr lang="en-GB" b="1" noProof="0" dirty="0"/>
              <a:t>ANTECEDENTES MÉDICOS
</a:t>
            </a:r>
            <a:r>
              <a:rPr lang="en-GB" b="0" noProof="0" dirty="0" err="1"/>
              <a:t>Pregunte</a:t>
            </a:r>
            <a:r>
              <a:rPr lang="en-GB" b="0" noProof="0" dirty="0"/>
              <a:t> </a:t>
            </a:r>
            <a:r>
              <a:rPr lang="en-GB" b="0" noProof="0" dirty="0" err="1"/>
              <a:t>acerca</a:t>
            </a:r>
            <a:r>
              <a:rPr lang="en-GB" b="0" noProof="0" dirty="0"/>
              <a:t> de sus </a:t>
            </a:r>
            <a:r>
              <a:rPr lang="en-GB" b="0" noProof="0" dirty="0" err="1"/>
              <a:t>antecedentes</a:t>
            </a:r>
            <a:r>
              <a:rPr lang="en-GB" b="0" noProof="0" dirty="0"/>
              <a:t> </a:t>
            </a:r>
            <a:r>
              <a:rPr lang="en-GB" b="0" noProof="0" dirty="0" err="1"/>
              <a:t>médicos</a:t>
            </a:r>
            <a:r>
              <a:rPr lang="en-GB" b="0" noProof="0" dirty="0"/>
              <a:t>.
Se </a:t>
            </a:r>
            <a:r>
              <a:rPr lang="en-GB" b="0" noProof="0" dirty="0" err="1"/>
              <a:t>puede</a:t>
            </a:r>
            <a:r>
              <a:rPr lang="en-GB" b="0" noProof="0" dirty="0"/>
              <a:t> </a:t>
            </a:r>
            <a:r>
              <a:rPr lang="en-GB" b="0" noProof="0" dirty="0" err="1"/>
              <a:t>encontrar</a:t>
            </a:r>
            <a:r>
              <a:rPr lang="en-GB" b="0" noProof="0" dirty="0"/>
              <a:t> </a:t>
            </a:r>
            <a:r>
              <a:rPr lang="en-GB" b="0" noProof="0" dirty="0" err="1"/>
              <a:t>información</a:t>
            </a:r>
            <a:r>
              <a:rPr lang="en-GB" b="0" noProof="0" dirty="0"/>
              <a:t> </a:t>
            </a:r>
            <a:r>
              <a:rPr lang="en-GB" b="0" noProof="0" dirty="0" err="1"/>
              <a:t>importante</a:t>
            </a:r>
            <a:r>
              <a:rPr lang="en-GB" b="0" noProof="0" dirty="0"/>
              <a:t> </a:t>
            </a:r>
            <a:r>
              <a:rPr lang="en-GB" b="0" noProof="0" dirty="0" err="1"/>
              <a:t>preguntándole</a:t>
            </a:r>
            <a:r>
              <a:rPr lang="en-GB" b="0" noProof="0" dirty="0"/>
              <a:t> a la persona </a:t>
            </a:r>
            <a:r>
              <a:rPr lang="en-GB" b="0" noProof="0" dirty="0" err="1"/>
              <a:t>si</a:t>
            </a:r>
            <a:r>
              <a:rPr lang="en-GB" b="0" noProof="0" dirty="0"/>
              <a:t> </a:t>
            </a:r>
            <a:r>
              <a:rPr lang="en-GB" b="0" noProof="0" dirty="0" err="1"/>
              <a:t>tiene</a:t>
            </a:r>
            <a:r>
              <a:rPr lang="en-GB" b="0" noProof="0" dirty="0"/>
              <a:t> </a:t>
            </a:r>
            <a:r>
              <a:rPr lang="en-GB" b="0" noProof="0" dirty="0" err="1"/>
              <a:t>antecedentes</a:t>
            </a:r>
            <a:r>
              <a:rPr lang="en-GB" b="0" noProof="0" dirty="0"/>
              <a:t> de </a:t>
            </a:r>
            <a:r>
              <a:rPr lang="en-GB" b="0" noProof="0" dirty="0" err="1"/>
              <a:t>otros</a:t>
            </a:r>
            <a:r>
              <a:rPr lang="en-GB" b="0" noProof="0" dirty="0"/>
              <a:t> </a:t>
            </a:r>
            <a:r>
              <a:rPr lang="en-GB" b="0" noProof="0" dirty="0" err="1"/>
              <a:t>problemas</a:t>
            </a:r>
            <a:r>
              <a:rPr lang="en-GB" b="0" noProof="0" dirty="0"/>
              <a:t> </a:t>
            </a:r>
            <a:r>
              <a:rPr lang="en-GB" b="0" noProof="0" dirty="0" err="1"/>
              <a:t>médicos</a:t>
            </a:r>
            <a:r>
              <a:rPr lang="en-GB" b="0" noProof="0" dirty="0"/>
              <a:t>, </a:t>
            </a:r>
            <a:r>
              <a:rPr lang="en-GB" b="0" noProof="0" dirty="0" err="1"/>
              <a:t>como</a:t>
            </a:r>
            <a:r>
              <a:rPr lang="en-GB" b="0" noProof="0" dirty="0"/>
              <a:t> </a:t>
            </a:r>
            <a:r>
              <a:rPr lang="en-GB" b="0" noProof="0" dirty="0" err="1"/>
              <a:t>problemas</a:t>
            </a:r>
            <a:r>
              <a:rPr lang="en-GB" b="0" noProof="0" dirty="0"/>
              <a:t> </a:t>
            </a:r>
            <a:r>
              <a:rPr lang="en-GB" b="0" noProof="0" dirty="0" err="1"/>
              <a:t>cardíacos</a:t>
            </a:r>
            <a:r>
              <a:rPr lang="en-GB" b="0" noProof="0" dirty="0"/>
              <a:t> o </a:t>
            </a:r>
            <a:r>
              <a:rPr lang="en-GB" b="0" noProof="0" dirty="0" err="1"/>
              <a:t>pulmonares</a:t>
            </a:r>
            <a:r>
              <a:rPr lang="en-GB" b="0" noProof="0" dirty="0"/>
              <a:t>, </a:t>
            </a:r>
            <a:r>
              <a:rPr lang="en-GB" b="0" noProof="0" dirty="0" err="1"/>
              <a:t>insuficiencia</a:t>
            </a:r>
            <a:r>
              <a:rPr lang="en-GB" b="0" noProof="0" dirty="0"/>
              <a:t> </a:t>
            </a:r>
            <a:r>
              <a:rPr lang="en-GB" b="0" noProof="0" dirty="0" err="1"/>
              <a:t>hepática</a:t>
            </a:r>
            <a:r>
              <a:rPr lang="en-GB" b="0" noProof="0" dirty="0"/>
              <a:t> o renal, diabetes, </a:t>
            </a:r>
            <a:r>
              <a:rPr lang="en-GB" b="0" noProof="0" dirty="0" err="1"/>
              <a:t>accidente</a:t>
            </a:r>
            <a:r>
              <a:rPr lang="en-GB" b="0" noProof="0" dirty="0"/>
              <a:t> cerebrovascular, </a:t>
            </a:r>
            <a:r>
              <a:rPr lang="en-GB" b="0" noProof="0" dirty="0" err="1"/>
              <a:t>convulsiones</a:t>
            </a:r>
            <a:r>
              <a:rPr lang="en-GB" b="0" noProof="0" dirty="0"/>
              <a:t> y </a:t>
            </a:r>
            <a:r>
              <a:rPr lang="en-GB" b="0" noProof="0" dirty="0" err="1"/>
              <a:t>más</a:t>
            </a:r>
            <a:r>
              <a:rPr lang="en-GB" b="0" noProof="0" dirty="0"/>
              <a:t>. 
</a:t>
            </a:r>
            <a:r>
              <a:rPr lang="en-GB" b="0" noProof="0" dirty="0" err="1"/>
              <a:t>También</a:t>
            </a:r>
            <a:r>
              <a:rPr lang="en-GB" b="0" noProof="0" dirty="0"/>
              <a:t> es </a:t>
            </a:r>
            <a:r>
              <a:rPr lang="en-GB" b="0" noProof="0" dirty="0" err="1"/>
              <a:t>importante</a:t>
            </a:r>
            <a:r>
              <a:rPr lang="en-GB" b="0" noProof="0" dirty="0"/>
              <a:t> </a:t>
            </a:r>
            <a:r>
              <a:rPr lang="en-GB" b="0" noProof="0" dirty="0" err="1"/>
              <a:t>preguntar</a:t>
            </a:r>
            <a:r>
              <a:rPr lang="en-GB" b="0" noProof="0" dirty="0"/>
              <a:t> </a:t>
            </a:r>
            <a:r>
              <a:rPr lang="en-GB" b="0" noProof="0" dirty="0" err="1"/>
              <a:t>sobre</a:t>
            </a:r>
            <a:r>
              <a:rPr lang="en-GB" b="0" noProof="0" dirty="0"/>
              <a:t> </a:t>
            </a:r>
            <a:r>
              <a:rPr lang="en-GB" b="0" noProof="0" dirty="0" err="1"/>
              <a:t>cualquier</a:t>
            </a:r>
            <a:r>
              <a:rPr lang="en-GB" b="0" noProof="0" dirty="0"/>
              <a:t> </a:t>
            </a:r>
            <a:r>
              <a:rPr lang="en-GB" b="0" noProof="0" dirty="0" err="1"/>
              <a:t>antecedente</a:t>
            </a:r>
            <a:r>
              <a:rPr lang="en-GB" b="0" noProof="0" dirty="0"/>
              <a:t> de </a:t>
            </a:r>
            <a:r>
              <a:rPr lang="en-GB" b="0" noProof="0" dirty="0" err="1"/>
              <a:t>consumo</a:t>
            </a:r>
            <a:r>
              <a:rPr lang="en-GB" b="0" noProof="0" dirty="0"/>
              <a:t> de alcohol o </a:t>
            </a:r>
            <a:r>
              <a:rPr lang="en-GB" b="0" noProof="0" dirty="0" err="1"/>
              <a:t>drogas</a:t>
            </a:r>
            <a:r>
              <a:rPr lang="en-GB" b="0" noProof="0" dirty="0"/>
              <a:t>. 
</a:t>
            </a:r>
            <a:r>
              <a:rPr lang="en-GB" b="0" noProof="0" dirty="0" err="1"/>
              <a:t>Recuerde</a:t>
            </a:r>
            <a:r>
              <a:rPr lang="en-GB" b="0" noProof="0" dirty="0"/>
              <a:t> </a:t>
            </a:r>
            <a:r>
              <a:rPr lang="en-GB" b="0" noProof="0" dirty="0" err="1"/>
              <a:t>preguntar</a:t>
            </a:r>
            <a:r>
              <a:rPr lang="en-GB" b="0" noProof="0" dirty="0"/>
              <a:t> </a:t>
            </a:r>
            <a:r>
              <a:rPr lang="en-GB" b="0" noProof="0" dirty="0" err="1"/>
              <a:t>si</a:t>
            </a:r>
            <a:r>
              <a:rPr lang="en-GB" b="0" noProof="0" dirty="0"/>
              <a:t> la persona </a:t>
            </a:r>
            <a:r>
              <a:rPr lang="en-GB" b="0" noProof="0" dirty="0" err="1"/>
              <a:t>está</a:t>
            </a:r>
            <a:r>
              <a:rPr lang="en-GB" b="0" noProof="0" dirty="0"/>
              <a:t> </a:t>
            </a:r>
            <a:r>
              <a:rPr lang="en-GB" b="0" noProof="0" dirty="0" err="1"/>
              <a:t>embarazada</a:t>
            </a:r>
            <a:r>
              <a:rPr lang="en-GB" b="0" noProof="0" dirty="0"/>
              <a:t>, </a:t>
            </a:r>
            <a:r>
              <a:rPr lang="en-GB" b="0" noProof="0" dirty="0" err="1"/>
              <a:t>cuando</a:t>
            </a:r>
            <a:r>
              <a:rPr lang="en-GB" b="0" noProof="0" dirty="0"/>
              <a:t> </a:t>
            </a:r>
            <a:r>
              <a:rPr lang="en-GB" b="0" noProof="0" dirty="0" err="1"/>
              <a:t>corresponda</a:t>
            </a:r>
            <a:r>
              <a:rPr lang="en-GB" b="0" noProof="0" dirty="0"/>
              <a:t>.</a:t>
            </a:r>
          </a:p>
          <a:p>
            <a:pPr marL="0" indent="0"/>
            <a:endParaRPr lang="en-GB" noProof="0" dirty="0"/>
          </a:p>
          <a:p>
            <a:pPr marL="0" indent="0">
              <a:lnSpc>
                <a:spcPct val="90000"/>
              </a:lnSpc>
            </a:pPr>
            <a:r>
              <a:rPr lang="en-GB" b="1" noProof="0" dirty="0"/>
              <a:t>ALERGIAS
</a:t>
            </a:r>
            <a:r>
              <a:rPr lang="en-GB" b="0" noProof="0" dirty="0" err="1"/>
              <a:t>Pregunte</a:t>
            </a:r>
            <a:r>
              <a:rPr lang="en-GB" b="0" noProof="0" dirty="0"/>
              <a:t> </a:t>
            </a:r>
            <a:r>
              <a:rPr lang="en-GB" b="0" noProof="0" dirty="0" err="1"/>
              <a:t>acerca</a:t>
            </a:r>
            <a:r>
              <a:rPr lang="en-GB" b="0" noProof="0" dirty="0"/>
              <a:t> de las </a:t>
            </a:r>
            <a:r>
              <a:rPr lang="en-GB" b="0" noProof="0" dirty="0" err="1"/>
              <a:t>alergias</a:t>
            </a:r>
            <a:r>
              <a:rPr lang="en-GB" b="0" noProof="0" dirty="0"/>
              <a:t>.
</a:t>
            </a:r>
            <a:r>
              <a:rPr lang="en-GB" b="0" noProof="0" dirty="0" err="1"/>
              <a:t>Recuerde</a:t>
            </a:r>
            <a:r>
              <a:rPr lang="en-GB" b="0" noProof="0" dirty="0"/>
              <a:t> </a:t>
            </a:r>
            <a:r>
              <a:rPr lang="en-GB" b="0" noProof="0" dirty="0" err="1"/>
              <a:t>preguntar</a:t>
            </a:r>
            <a:r>
              <a:rPr lang="en-GB" b="0" noProof="0" dirty="0"/>
              <a:t> a </a:t>
            </a:r>
            <a:r>
              <a:rPr lang="en-GB" b="0" noProof="0" dirty="0" err="1"/>
              <a:t>los</a:t>
            </a:r>
            <a:r>
              <a:rPr lang="en-GB" b="0" noProof="0" dirty="0"/>
              <a:t> </a:t>
            </a:r>
            <a:r>
              <a:rPr lang="en-GB" b="0" noProof="0" dirty="0" err="1"/>
              <a:t>pacientes</a:t>
            </a:r>
            <a:r>
              <a:rPr lang="en-GB" b="0" noProof="0" dirty="0"/>
              <a:t> (o a sus amigos o </a:t>
            </a:r>
            <a:r>
              <a:rPr lang="en-GB" b="0" noProof="0" dirty="0" err="1"/>
              <a:t>familiares</a:t>
            </a:r>
            <a:r>
              <a:rPr lang="en-GB" b="0" noProof="0" dirty="0"/>
              <a:t> </a:t>
            </a:r>
            <a:r>
              <a:rPr lang="en-GB" b="0" noProof="0" dirty="0" err="1"/>
              <a:t>si</a:t>
            </a:r>
            <a:r>
              <a:rPr lang="en-GB" b="0" noProof="0" dirty="0"/>
              <a:t> no </a:t>
            </a:r>
            <a:r>
              <a:rPr lang="en-GB" b="0" noProof="0" dirty="0" err="1"/>
              <a:t>pueden</a:t>
            </a:r>
            <a:r>
              <a:rPr lang="en-GB" b="0" noProof="0" dirty="0"/>
              <a:t> responder) </a:t>
            </a:r>
            <a:r>
              <a:rPr lang="en-GB" b="0" noProof="0" dirty="0" err="1"/>
              <a:t>si</a:t>
            </a:r>
            <a:r>
              <a:rPr lang="en-GB" b="0" noProof="0" dirty="0"/>
              <a:t> son </a:t>
            </a:r>
            <a:r>
              <a:rPr lang="en-GB" b="0" noProof="0" dirty="0" err="1"/>
              <a:t>alérgicos</a:t>
            </a:r>
            <a:r>
              <a:rPr lang="en-GB" b="0" noProof="0" dirty="0"/>
              <a:t> a </a:t>
            </a:r>
            <a:r>
              <a:rPr lang="en-GB" b="0" noProof="0" dirty="0" err="1"/>
              <a:t>algún</a:t>
            </a:r>
            <a:r>
              <a:rPr lang="en-GB" b="0" noProof="0" dirty="0"/>
              <a:t> </a:t>
            </a:r>
            <a:r>
              <a:rPr lang="en-GB" b="0" noProof="0" dirty="0" err="1"/>
              <a:t>medicamento</a:t>
            </a:r>
            <a:r>
              <a:rPr lang="en-GB" b="0" noProof="0" dirty="0"/>
              <a:t> u </a:t>
            </a:r>
            <a:r>
              <a:rPr lang="en-GB" b="0" noProof="0" dirty="0" err="1"/>
              <a:t>otras</a:t>
            </a:r>
            <a:r>
              <a:rPr lang="en-GB" b="0" noProof="0" dirty="0"/>
              <a:t> </a:t>
            </a:r>
            <a:r>
              <a:rPr lang="en-GB" b="0" noProof="0" dirty="0" err="1"/>
              <a:t>sustancias</a:t>
            </a:r>
            <a:r>
              <a:rPr lang="en-GB" b="0" noProof="0" dirty="0"/>
              <a:t>. 
Esta </a:t>
            </a:r>
            <a:r>
              <a:rPr lang="en-GB" b="0" noProof="0" dirty="0" err="1"/>
              <a:t>información</a:t>
            </a:r>
            <a:r>
              <a:rPr lang="en-GB" b="0" noProof="0" dirty="0"/>
              <a:t> </a:t>
            </a:r>
            <a:r>
              <a:rPr lang="en-GB" b="0" noProof="0" dirty="0" err="1"/>
              <a:t>será</a:t>
            </a:r>
            <a:r>
              <a:rPr lang="en-GB" b="0" noProof="0" dirty="0"/>
              <a:t> </a:t>
            </a:r>
            <a:r>
              <a:rPr lang="en-GB" b="0" noProof="0" dirty="0" err="1"/>
              <a:t>muy</a:t>
            </a:r>
            <a:r>
              <a:rPr lang="en-GB" b="0" noProof="0" dirty="0"/>
              <a:t> </a:t>
            </a:r>
            <a:r>
              <a:rPr lang="en-GB" b="0" noProof="0" dirty="0" err="1"/>
              <a:t>importante</a:t>
            </a:r>
            <a:r>
              <a:rPr lang="en-GB" b="0" noProof="0" dirty="0"/>
              <a:t> para </a:t>
            </a:r>
            <a:r>
              <a:rPr lang="en-GB" b="0" noProof="0" dirty="0" err="1"/>
              <a:t>los</a:t>
            </a:r>
            <a:r>
              <a:rPr lang="en-GB" b="0" noProof="0" dirty="0"/>
              <a:t> </a:t>
            </a:r>
            <a:r>
              <a:rPr lang="en-GB" b="0" noProof="0" dirty="0" err="1"/>
              <a:t>proveedores</a:t>
            </a:r>
            <a:r>
              <a:rPr lang="en-GB" b="0" noProof="0" dirty="0"/>
              <a:t> del </a:t>
            </a:r>
            <a:r>
              <a:rPr lang="en-GB" b="0" noProof="0" dirty="0" err="1"/>
              <a:t>centro</a:t>
            </a:r>
            <a:r>
              <a:rPr lang="en-GB" b="0" noProof="0" dirty="0"/>
              <a:t> de </a:t>
            </a:r>
            <a:r>
              <a:rPr lang="en-GB" b="0" noProof="0" dirty="0" err="1"/>
              <a:t>salud</a:t>
            </a:r>
            <a:r>
              <a:rPr lang="en-GB" b="0" noProof="0" dirty="0"/>
              <a:t> receptor. 
</a:t>
            </a:r>
            <a:r>
              <a:rPr lang="en-GB" b="0" noProof="0" dirty="0" err="1"/>
              <a:t>Todos</a:t>
            </a:r>
            <a:r>
              <a:rPr lang="en-GB" b="0" noProof="0" dirty="0"/>
              <a:t> </a:t>
            </a:r>
            <a:r>
              <a:rPr lang="en-GB" b="0" noProof="0" dirty="0" err="1"/>
              <a:t>los</a:t>
            </a:r>
            <a:r>
              <a:rPr lang="en-GB" b="0" noProof="0" dirty="0"/>
              <a:t> </a:t>
            </a:r>
            <a:r>
              <a:rPr lang="en-GB" b="0" noProof="0" dirty="0" err="1"/>
              <a:t>pacientes</a:t>
            </a:r>
            <a:r>
              <a:rPr lang="en-GB" b="0" noProof="0" dirty="0"/>
              <a:t> </a:t>
            </a:r>
            <a:r>
              <a:rPr lang="en-GB" b="0" noProof="0" dirty="0" err="1"/>
              <a:t>corren</a:t>
            </a:r>
            <a:r>
              <a:rPr lang="en-GB" b="0" noProof="0" dirty="0"/>
              <a:t> </a:t>
            </a:r>
            <a:r>
              <a:rPr lang="en-GB" b="0" noProof="0" dirty="0" err="1"/>
              <a:t>el</a:t>
            </a:r>
            <a:r>
              <a:rPr lang="en-GB" b="0" noProof="0" dirty="0"/>
              <a:t> </a:t>
            </a:r>
            <a:r>
              <a:rPr lang="en-GB" b="0" noProof="0" dirty="0" err="1"/>
              <a:t>riesgo</a:t>
            </a:r>
            <a:r>
              <a:rPr lang="en-GB" b="0" noProof="0" dirty="0"/>
              <a:t> de </a:t>
            </a:r>
            <a:r>
              <a:rPr lang="en-GB" b="0" noProof="0" dirty="0" err="1"/>
              <a:t>empeorar</a:t>
            </a:r>
            <a:r>
              <a:rPr lang="en-GB" b="0" noProof="0" dirty="0"/>
              <a:t> y es </a:t>
            </a:r>
            <a:r>
              <a:rPr lang="en-GB" b="0" noProof="0" dirty="0" err="1"/>
              <a:t>posible</a:t>
            </a:r>
            <a:r>
              <a:rPr lang="en-GB" b="0" noProof="0" dirty="0"/>
              <a:t> que no </a:t>
            </a:r>
            <a:r>
              <a:rPr lang="en-GB" b="0" noProof="0" dirty="0" err="1"/>
              <a:t>puedan</a:t>
            </a:r>
            <a:r>
              <a:rPr lang="en-GB" b="0" noProof="0" dirty="0"/>
              <a:t> </a:t>
            </a:r>
            <a:r>
              <a:rPr lang="en-GB" b="0" noProof="0" dirty="0" err="1"/>
              <a:t>dar</a:t>
            </a:r>
            <a:r>
              <a:rPr lang="en-GB" b="0" noProof="0" dirty="0"/>
              <a:t> </a:t>
            </a:r>
            <a:r>
              <a:rPr lang="en-GB" b="0" noProof="0" dirty="0" err="1"/>
              <a:t>esta</a:t>
            </a:r>
            <a:r>
              <a:rPr lang="en-GB" b="0" noProof="0" dirty="0"/>
              <a:t> </a:t>
            </a:r>
            <a:r>
              <a:rPr lang="en-GB" b="0" noProof="0" dirty="0" err="1"/>
              <a:t>información</a:t>
            </a:r>
            <a:r>
              <a:rPr lang="en-GB" b="0" noProof="0" dirty="0"/>
              <a:t> </a:t>
            </a:r>
            <a:r>
              <a:rPr lang="en-GB" b="0" noProof="0" dirty="0" err="1"/>
              <a:t>más</a:t>
            </a:r>
            <a:r>
              <a:rPr lang="en-GB" b="0" noProof="0" dirty="0"/>
              <a:t> </a:t>
            </a:r>
            <a:r>
              <a:rPr lang="en-GB" b="0" noProof="0" dirty="0" err="1"/>
              <a:t>adelante</a:t>
            </a:r>
            <a:r>
              <a:rPr lang="en-GB" b="0" noProof="0" dirty="0"/>
              <a:t>.</a:t>
            </a:r>
          </a:p>
          <a:p>
            <a:pPr marL="0" indent="0">
              <a:lnSpc>
                <a:spcPct val="90000"/>
              </a:lnSpc>
            </a:pPr>
            <a:endParaRPr lang="en-GB" noProof="0" dirty="0"/>
          </a:p>
          <a:p>
            <a:pPr marL="0" indent="0"/>
            <a:r>
              <a:rPr lang="en-GB" b="1" noProof="0" dirty="0"/>
              <a:t>MEDICAMENTOS</a:t>
            </a:r>
            <a:r>
              <a:rPr lang="en-GB" noProof="0" dirty="0"/>
              <a:t>
</a:t>
            </a:r>
            <a:r>
              <a:rPr lang="en-GB" noProof="0" dirty="0" err="1"/>
              <a:t>Siempre</a:t>
            </a:r>
            <a:r>
              <a:rPr lang="en-GB" noProof="0" dirty="0"/>
              <a:t> </a:t>
            </a:r>
            <a:r>
              <a:rPr lang="en-GB" noProof="0" dirty="0" err="1"/>
              <a:t>pregunte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la persona </a:t>
            </a:r>
            <a:r>
              <a:rPr lang="en-GB" noProof="0" dirty="0" err="1"/>
              <a:t>está</a:t>
            </a:r>
            <a:r>
              <a:rPr lang="en-GB" noProof="0" dirty="0"/>
              <a:t> </a:t>
            </a:r>
            <a:r>
              <a:rPr lang="en-GB" noProof="0" dirty="0" err="1"/>
              <a:t>tomando</a:t>
            </a:r>
            <a:r>
              <a:rPr lang="en-GB" noProof="0" dirty="0"/>
              <a:t> </a:t>
            </a:r>
            <a:r>
              <a:rPr lang="en-GB" noProof="0" dirty="0" err="1"/>
              <a:t>algún</a:t>
            </a:r>
            <a:r>
              <a:rPr lang="en-GB" noProof="0" dirty="0"/>
              <a:t> </a:t>
            </a:r>
            <a:r>
              <a:rPr lang="en-GB" noProof="0" dirty="0" err="1"/>
              <a:t>medicamento</a:t>
            </a:r>
            <a:r>
              <a:rPr lang="en-GB" noProof="0" dirty="0"/>
              <a:t>. Es </a:t>
            </a:r>
            <a:r>
              <a:rPr lang="en-GB" noProof="0" dirty="0" err="1"/>
              <a:t>muy</a:t>
            </a:r>
            <a:r>
              <a:rPr lang="en-GB" noProof="0" dirty="0"/>
              <a:t> </a:t>
            </a:r>
            <a:r>
              <a:rPr lang="en-GB" noProof="0" dirty="0" err="1"/>
              <a:t>importante</a:t>
            </a:r>
            <a:r>
              <a:rPr lang="en-GB" noProof="0" dirty="0"/>
              <a:t> </a:t>
            </a:r>
            <a:r>
              <a:rPr lang="en-GB" noProof="0" dirty="0" err="1"/>
              <a:t>conocer</a:t>
            </a:r>
            <a:r>
              <a:rPr lang="en-GB" noProof="0" dirty="0"/>
              <a:t> </a:t>
            </a:r>
            <a:r>
              <a:rPr lang="en-GB" noProof="0" dirty="0" err="1"/>
              <a:t>ciertos</a:t>
            </a:r>
            <a:r>
              <a:rPr lang="en-GB" noProof="0" dirty="0"/>
              <a:t> </a:t>
            </a:r>
            <a:r>
              <a:rPr lang="en-GB" noProof="0" dirty="0" err="1"/>
              <a:t>medicamentos</a:t>
            </a:r>
            <a:r>
              <a:rPr lang="en-GB" noProof="0" dirty="0"/>
              <a:t>. Por </a:t>
            </a:r>
            <a:r>
              <a:rPr lang="en-GB" noProof="0" dirty="0" err="1"/>
              <a:t>ejemplo</a:t>
            </a:r>
            <a:r>
              <a:rPr lang="en-GB" noProof="0" dirty="0"/>
              <a:t>, </a:t>
            </a:r>
            <a:r>
              <a:rPr lang="en-GB" noProof="0" dirty="0" err="1"/>
              <a:t>si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 </a:t>
            </a:r>
            <a:r>
              <a:rPr lang="en-GB" noProof="0" dirty="0" err="1"/>
              <a:t>toma</a:t>
            </a:r>
            <a:r>
              <a:rPr lang="en-GB" noProof="0" dirty="0"/>
              <a:t> salbutamol para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asma</a:t>
            </a:r>
            <a:r>
              <a:rPr lang="en-GB" noProof="0" dirty="0"/>
              <a:t> y </a:t>
            </a:r>
            <a:r>
              <a:rPr lang="en-GB" noProof="0" dirty="0" err="1"/>
              <a:t>ahora</a:t>
            </a:r>
            <a:r>
              <a:rPr lang="en-GB" noProof="0" dirty="0"/>
              <a:t> </a:t>
            </a:r>
            <a:r>
              <a:rPr lang="en-GB" noProof="0" dirty="0" err="1"/>
              <a:t>tiene</a:t>
            </a:r>
            <a:r>
              <a:rPr lang="en-GB" noProof="0" dirty="0"/>
              <a:t> </a:t>
            </a:r>
            <a:r>
              <a:rPr lang="en-GB" noProof="0" dirty="0" err="1"/>
              <a:t>dificultades</a:t>
            </a:r>
            <a:r>
              <a:rPr lang="en-GB" noProof="0" dirty="0"/>
              <a:t> para </a:t>
            </a:r>
            <a:r>
              <a:rPr lang="en-GB" noProof="0" dirty="0" err="1"/>
              <a:t>respirar</a:t>
            </a:r>
            <a:r>
              <a:rPr lang="en-GB" noProof="0" dirty="0"/>
              <a:t>, es probable que </a:t>
            </a:r>
            <a:r>
              <a:rPr lang="en-GB" noProof="0" dirty="0" err="1"/>
              <a:t>esté</a:t>
            </a:r>
            <a:r>
              <a:rPr lang="en-GB" noProof="0" dirty="0"/>
              <a:t> </a:t>
            </a:r>
            <a:r>
              <a:rPr lang="en-GB" noProof="0" dirty="0" err="1"/>
              <a:t>teniendo</a:t>
            </a:r>
            <a:r>
              <a:rPr lang="en-GB" noProof="0" dirty="0"/>
              <a:t> un </a:t>
            </a:r>
            <a:r>
              <a:rPr lang="en-GB" noProof="0" dirty="0" err="1"/>
              <a:t>ataque</a:t>
            </a:r>
            <a:r>
              <a:rPr lang="en-GB" noProof="0" dirty="0"/>
              <a:t> de </a:t>
            </a:r>
            <a:r>
              <a:rPr lang="en-GB" noProof="0" dirty="0" err="1"/>
              <a:t>asma</a:t>
            </a:r>
            <a:r>
              <a:rPr lang="en-GB" noProof="0" dirty="0"/>
              <a:t>. </a:t>
            </a:r>
            <a:r>
              <a:rPr lang="en-GB" noProof="0" dirty="0" err="1"/>
              <a:t>Además</a:t>
            </a:r>
            <a:r>
              <a:rPr lang="en-GB" noProof="0" dirty="0"/>
              <a:t>,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nuevos</a:t>
            </a:r>
            <a:r>
              <a:rPr lang="en-GB" noProof="0" dirty="0"/>
              <a:t> </a:t>
            </a:r>
            <a:r>
              <a:rPr lang="en-GB" noProof="0" dirty="0" err="1"/>
              <a:t>medicamentos</a:t>
            </a:r>
            <a:r>
              <a:rPr lang="en-GB" noProof="0" dirty="0"/>
              <a:t>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tener</a:t>
            </a:r>
            <a:r>
              <a:rPr lang="en-GB" noProof="0" dirty="0"/>
              <a:t> </a:t>
            </a:r>
            <a:r>
              <a:rPr lang="en-GB" noProof="0" dirty="0" err="1"/>
              <a:t>alergias</a:t>
            </a:r>
            <a:r>
              <a:rPr lang="en-GB" noProof="0" dirty="0"/>
              <a:t> graves o </a:t>
            </a:r>
            <a:r>
              <a:rPr lang="en-GB" noProof="0" dirty="0" err="1"/>
              <a:t>efectos</a:t>
            </a:r>
            <a:r>
              <a:rPr lang="en-GB" noProof="0" dirty="0"/>
              <a:t> </a:t>
            </a:r>
            <a:r>
              <a:rPr lang="en-GB" noProof="0" dirty="0" err="1"/>
              <a:t>secundarios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algunos</a:t>
            </a:r>
            <a:r>
              <a:rPr lang="en-GB" noProof="0" dirty="0"/>
              <a:t> </a:t>
            </a:r>
            <a:r>
              <a:rPr lang="en-GB" noProof="0" dirty="0" err="1"/>
              <a:t>casos</a:t>
            </a:r>
            <a:r>
              <a:rPr lang="en-GB" noProof="0" dirty="0"/>
              <a:t>.
</a:t>
            </a:r>
            <a:r>
              <a:rPr lang="en-GB" noProof="0" dirty="0" err="1"/>
              <a:t>Anote</a:t>
            </a:r>
            <a:r>
              <a:rPr lang="en-GB" noProof="0" dirty="0"/>
              <a:t> las </a:t>
            </a:r>
            <a:r>
              <a:rPr lang="en-GB" noProof="0" dirty="0" err="1"/>
              <a:t>respuestas</a:t>
            </a:r>
            <a:r>
              <a:rPr lang="en-GB" noProof="0" dirty="0"/>
              <a:t> o, </a:t>
            </a:r>
            <a:r>
              <a:rPr lang="en-GB" noProof="0" dirty="0" err="1"/>
              <a:t>si</a:t>
            </a:r>
            <a:r>
              <a:rPr lang="en-GB" noProof="0" dirty="0"/>
              <a:t> no </a:t>
            </a:r>
            <a:r>
              <a:rPr lang="en-GB" noProof="0" dirty="0" err="1"/>
              <a:t>puede</a:t>
            </a:r>
            <a:r>
              <a:rPr lang="en-GB" noProof="0" dirty="0"/>
              <a:t>, </a:t>
            </a:r>
            <a:r>
              <a:rPr lang="en-GB" noProof="0" dirty="0" err="1"/>
              <a:t>pídale</a:t>
            </a:r>
            <a:r>
              <a:rPr lang="en-GB" noProof="0" dirty="0"/>
              <a:t> a un </a:t>
            </a:r>
            <a:r>
              <a:rPr lang="en-GB" noProof="0" dirty="0" err="1"/>
              <a:t>transeúnte</a:t>
            </a:r>
            <a:r>
              <a:rPr lang="en-GB" noProof="0" dirty="0"/>
              <a:t> que le </a:t>
            </a:r>
            <a:r>
              <a:rPr lang="en-GB" noProof="0" dirty="0" err="1"/>
              <a:t>ayude</a:t>
            </a:r>
            <a:r>
              <a:rPr lang="en-GB" noProof="0" dirty="0"/>
              <a:t> a registrar. 
Las </a:t>
            </a:r>
            <a:r>
              <a:rPr lang="en-GB" noProof="0" dirty="0" err="1"/>
              <a:t>respuestas</a:t>
            </a:r>
            <a:r>
              <a:rPr lang="en-GB" noProof="0" dirty="0"/>
              <a:t> a </a:t>
            </a:r>
            <a:r>
              <a:rPr lang="en-GB" noProof="0" dirty="0" err="1"/>
              <a:t>estas</a:t>
            </a:r>
            <a:r>
              <a:rPr lang="en-GB" noProof="0" dirty="0"/>
              <a:t> </a:t>
            </a:r>
            <a:r>
              <a:rPr lang="en-GB" noProof="0" dirty="0" err="1"/>
              <a:t>preguntas</a:t>
            </a:r>
            <a:r>
              <a:rPr lang="en-GB" noProof="0" dirty="0"/>
              <a:t> </a:t>
            </a:r>
            <a:r>
              <a:rPr lang="en-GB" noProof="0" dirty="0" err="1"/>
              <a:t>pueden</a:t>
            </a:r>
            <a:r>
              <a:rPr lang="en-GB" noProof="0" dirty="0"/>
              <a:t> ser </a:t>
            </a:r>
            <a:r>
              <a:rPr lang="en-GB" noProof="0" dirty="0" err="1"/>
              <a:t>muy</a:t>
            </a:r>
            <a:r>
              <a:rPr lang="en-GB" noProof="0" dirty="0"/>
              <a:t> </a:t>
            </a:r>
            <a:r>
              <a:rPr lang="en-GB" noProof="0" dirty="0" err="1"/>
              <a:t>útiles</a:t>
            </a:r>
            <a:r>
              <a:rPr lang="en-GB" noProof="0" dirty="0"/>
              <a:t> para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proveedores</a:t>
            </a:r>
            <a:r>
              <a:rPr lang="en-GB" noProof="0" dirty="0"/>
              <a:t> de </a:t>
            </a:r>
            <a:r>
              <a:rPr lang="en-GB" noProof="0" dirty="0" err="1"/>
              <a:t>servicios</a:t>
            </a:r>
            <a:r>
              <a:rPr lang="en-GB" noProof="0" dirty="0"/>
              <a:t> </a:t>
            </a:r>
            <a:r>
              <a:rPr lang="en-GB" noProof="0" dirty="0" err="1"/>
              <a:t>públicos</a:t>
            </a:r>
            <a:r>
              <a:rPr lang="en-GB" noProof="0" dirty="0"/>
              <a:t>.</a:t>
            </a:r>
          </a:p>
          <a:p>
            <a:pPr algn="just"/>
            <a:endParaRPr lang="en-GB" noProof="0" dirty="0"/>
          </a:p>
          <a:p>
            <a:pPr algn="just"/>
            <a:endParaRPr lang="en-GB" noProof="0" dirty="0"/>
          </a:p>
          <a:p>
            <a:pPr marL="0" indent="0"/>
            <a:endParaRPr lang="en-GB" noProof="0" dirty="0"/>
          </a:p>
        </p:txBody>
      </p:sp>
      <p:sp>
        <p:nvSpPr>
          <p:cNvPr id="577" name="Google Shape;577;p48:notes">
            <a:extLst>
              <a:ext uri="{FF2B5EF4-FFF2-40B4-BE49-F238E27FC236}">
                <a16:creationId xmlns:a16="http://schemas.microsoft.com/office/drawing/2014/main" id="{361D24B0-5261-2C88-2B44-3F10A357E5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02625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GB" noProof="0" dirty="0"/>
              <a:t>En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siguientes</a:t>
            </a:r>
            <a:r>
              <a:rPr lang="en-GB" noProof="0" dirty="0"/>
              <a:t> dos </a:t>
            </a:r>
            <a:r>
              <a:rPr lang="en-GB" noProof="0" dirty="0" err="1"/>
              <a:t>módulos</a:t>
            </a:r>
            <a:r>
              <a:rPr lang="en-GB" noProof="0" dirty="0"/>
              <a:t>, </a:t>
            </a:r>
            <a:r>
              <a:rPr lang="en-GB" noProof="0" dirty="0" err="1"/>
              <a:t>aprenderá</a:t>
            </a:r>
            <a:r>
              <a:rPr lang="en-GB" noProof="0" dirty="0"/>
              <a:t> </a:t>
            </a:r>
            <a:r>
              <a:rPr lang="en-GB" noProof="0" dirty="0" err="1"/>
              <a:t>cómo</a:t>
            </a:r>
            <a:r>
              <a:rPr lang="en-GB" noProof="0" dirty="0"/>
              <a:t> </a:t>
            </a:r>
            <a:r>
              <a:rPr lang="en-GB" noProof="0" dirty="0" err="1"/>
              <a:t>asistir</a:t>
            </a:r>
            <a:r>
              <a:rPr lang="en-GB" noProof="0" dirty="0"/>
              <a:t> de </a:t>
            </a:r>
            <a:r>
              <a:rPr lang="en-GB" noProof="0" dirty="0" err="1"/>
              <a:t>manera</a:t>
            </a:r>
            <a:r>
              <a:rPr lang="en-GB" noProof="0" dirty="0"/>
              <a:t> </a:t>
            </a:r>
            <a:r>
              <a:rPr lang="en-GB" noProof="0" dirty="0" err="1"/>
              <a:t>segura</a:t>
            </a:r>
            <a:r>
              <a:rPr lang="en-GB" noProof="0" dirty="0"/>
              <a:t> y </a:t>
            </a:r>
            <a:r>
              <a:rPr lang="en-GB" noProof="0" dirty="0" err="1"/>
              <a:t>sistemática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condiciones</a:t>
            </a:r>
            <a:r>
              <a:rPr lang="en-GB" noProof="0" dirty="0"/>
              <a:t> de </a:t>
            </a:r>
            <a:r>
              <a:rPr lang="en-GB" noProof="0" dirty="0" err="1"/>
              <a:t>emergencia</a:t>
            </a:r>
            <a:r>
              <a:rPr lang="en-GB" noProof="0" dirty="0"/>
              <a:t> </a:t>
            </a:r>
            <a:r>
              <a:rPr lang="en-GB" noProof="0" dirty="0" err="1"/>
              <a:t>como</a:t>
            </a:r>
            <a:r>
              <a:rPr lang="en-GB" noProof="0" dirty="0"/>
              <a:t> CFAR. Sin embargo, </a:t>
            </a:r>
            <a:r>
              <a:rPr lang="en-GB" noProof="0" dirty="0" err="1"/>
              <a:t>será</a:t>
            </a:r>
            <a:r>
              <a:rPr lang="en-GB" noProof="0" dirty="0"/>
              <a:t> </a:t>
            </a:r>
            <a:r>
              <a:rPr lang="en-GB" noProof="0" dirty="0" err="1"/>
              <a:t>importante</a:t>
            </a:r>
            <a:r>
              <a:rPr lang="en-GB" noProof="0" dirty="0"/>
              <a:t> </a:t>
            </a:r>
            <a:r>
              <a:rPr lang="en-GB" noProof="0" dirty="0" err="1"/>
              <a:t>documentar</a:t>
            </a:r>
            <a:r>
              <a:rPr lang="en-GB" noProof="0" dirty="0"/>
              <a:t> (</a:t>
            </a:r>
            <a:r>
              <a:rPr lang="en-GB" noProof="0" dirty="0" err="1"/>
              <a:t>tomar</a:t>
            </a:r>
            <a:r>
              <a:rPr lang="en-GB" noProof="0" dirty="0"/>
              <a:t> </a:t>
            </a:r>
            <a:r>
              <a:rPr lang="en-GB" noProof="0" dirty="0" err="1"/>
              <a:t>notas</a:t>
            </a:r>
            <a:r>
              <a:rPr lang="en-GB" noProof="0" dirty="0"/>
              <a:t>) </a:t>
            </a:r>
            <a:r>
              <a:rPr lang="en-GB" noProof="0" dirty="0" err="1"/>
              <a:t>sobre</a:t>
            </a:r>
            <a:r>
              <a:rPr lang="en-GB" noProof="0" dirty="0"/>
              <a:t> lo que </a:t>
            </a:r>
            <a:r>
              <a:rPr lang="en-GB" noProof="0" dirty="0" err="1"/>
              <a:t>sucedió</a:t>
            </a:r>
            <a:r>
              <a:rPr lang="en-GB" noProof="0" dirty="0"/>
              <a:t>, la </a:t>
            </a:r>
            <a:r>
              <a:rPr lang="en-GB" noProof="0" dirty="0" err="1"/>
              <a:t>información</a:t>
            </a:r>
            <a:r>
              <a:rPr lang="en-GB" noProof="0" dirty="0"/>
              <a:t> </a:t>
            </a:r>
            <a:r>
              <a:rPr lang="en-GB" noProof="0" dirty="0" err="1"/>
              <a:t>médica</a:t>
            </a:r>
            <a:r>
              <a:rPr lang="en-GB" noProof="0" dirty="0"/>
              <a:t> del </a:t>
            </a:r>
            <a:r>
              <a:rPr lang="en-GB" noProof="0" dirty="0" err="1"/>
              <a:t>paciente</a:t>
            </a:r>
            <a:r>
              <a:rPr lang="en-GB" noProof="0" dirty="0"/>
              <a:t> (</a:t>
            </a:r>
            <a:r>
              <a:rPr lang="en-GB" noProof="0" dirty="0" err="1"/>
              <a:t>como</a:t>
            </a:r>
            <a:r>
              <a:rPr lang="en-GB" noProof="0" dirty="0"/>
              <a:t> </a:t>
            </a:r>
            <a:r>
              <a:rPr lang="en-GB" noProof="0" dirty="0" err="1"/>
              <a:t>problemas</a:t>
            </a:r>
            <a:r>
              <a:rPr lang="en-GB" noProof="0" dirty="0"/>
              <a:t> </a:t>
            </a:r>
            <a:r>
              <a:rPr lang="en-GB" noProof="0" dirty="0" err="1"/>
              <a:t>médicos</a:t>
            </a:r>
            <a:r>
              <a:rPr lang="en-GB" noProof="0" dirty="0"/>
              <a:t> </a:t>
            </a:r>
            <a:r>
              <a:rPr lang="en-GB" noProof="0" dirty="0" err="1"/>
              <a:t>previos</a:t>
            </a:r>
            <a:r>
              <a:rPr lang="en-GB" noProof="0" dirty="0"/>
              <a:t>, </a:t>
            </a:r>
            <a:r>
              <a:rPr lang="en-GB" noProof="0" dirty="0" err="1"/>
              <a:t>medicamentos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hogar</a:t>
            </a:r>
            <a:r>
              <a:rPr lang="en-GB" noProof="0" dirty="0"/>
              <a:t> o </a:t>
            </a:r>
            <a:r>
              <a:rPr lang="en-GB" noProof="0" dirty="0" err="1"/>
              <a:t>alergias</a:t>
            </a:r>
            <a:r>
              <a:rPr lang="en-GB" noProof="0" dirty="0"/>
              <a:t> a </a:t>
            </a:r>
            <a:r>
              <a:rPr lang="en-GB" noProof="0" dirty="0" err="1"/>
              <a:t>medicamentos</a:t>
            </a:r>
            <a:r>
              <a:rPr lang="en-GB" noProof="0" dirty="0"/>
              <a:t>) y </a:t>
            </a:r>
            <a:r>
              <a:rPr lang="en-GB" noProof="0" dirty="0" err="1"/>
              <a:t>cualquier</a:t>
            </a:r>
            <a:r>
              <a:rPr lang="en-GB" noProof="0" dirty="0"/>
              <a:t> </a:t>
            </a:r>
            <a:r>
              <a:rPr lang="en-GB" noProof="0" dirty="0" err="1"/>
              <a:t>tratamiento</a:t>
            </a:r>
            <a:r>
              <a:rPr lang="en-GB" noProof="0" dirty="0"/>
              <a:t> </a:t>
            </a:r>
            <a:r>
              <a:rPr lang="en-GB" noProof="0" dirty="0" err="1"/>
              <a:t>proporcionado</a:t>
            </a:r>
            <a:r>
              <a:rPr lang="en-GB" noProof="0" dirty="0"/>
              <a:t> para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.  </a:t>
            </a:r>
          </a:p>
          <a:p>
            <a:pPr algn="just"/>
            <a:r>
              <a:rPr lang="en-GB" noProof="0" dirty="0"/>
              <a:t>
El </a:t>
            </a:r>
            <a:r>
              <a:rPr lang="en-GB" noProof="0" dirty="0" err="1"/>
              <a:t>historial</a:t>
            </a:r>
            <a:r>
              <a:rPr lang="en-GB" noProof="0" dirty="0"/>
              <a:t> de </a:t>
            </a:r>
            <a:r>
              <a:rPr lang="en-GB" noProof="0" dirty="0" err="1"/>
              <a:t>eventos</a:t>
            </a:r>
            <a:r>
              <a:rPr lang="en-GB" noProof="0" dirty="0"/>
              <a:t> que </a:t>
            </a:r>
            <a:r>
              <a:rPr lang="en-GB" noProof="0" dirty="0" err="1"/>
              <a:t>reúna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ser la </a:t>
            </a:r>
            <a:r>
              <a:rPr lang="en-GB" noProof="0" dirty="0" err="1"/>
              <a:t>única</a:t>
            </a:r>
            <a:r>
              <a:rPr lang="en-GB" noProof="0" dirty="0"/>
              <a:t> </a:t>
            </a:r>
            <a:r>
              <a:rPr lang="en-GB" noProof="0" dirty="0" err="1"/>
              <a:t>oportunidad</a:t>
            </a:r>
            <a:r>
              <a:rPr lang="en-GB" noProof="0" dirty="0"/>
              <a:t> de </a:t>
            </a:r>
            <a:r>
              <a:rPr lang="en-GB" noProof="0" dirty="0" err="1"/>
              <a:t>averiguar</a:t>
            </a:r>
            <a:r>
              <a:rPr lang="en-GB" noProof="0" dirty="0"/>
              <a:t> lo que ha </a:t>
            </a:r>
            <a:r>
              <a:rPr lang="en-GB" noProof="0" dirty="0" err="1"/>
              <a:t>sucedido</a:t>
            </a:r>
            <a:r>
              <a:rPr lang="en-GB" noProof="0" dirty="0"/>
              <a:t>.  
Por </a:t>
            </a:r>
            <a:r>
              <a:rPr lang="en-GB" noProof="0" dirty="0" err="1"/>
              <a:t>ejemplo</a:t>
            </a:r>
            <a:r>
              <a:rPr lang="en-GB" noProof="0" dirty="0"/>
              <a:t>, </a:t>
            </a:r>
            <a:r>
              <a:rPr lang="en-GB" noProof="0" dirty="0" err="1"/>
              <a:t>si</a:t>
            </a:r>
            <a:r>
              <a:rPr lang="en-GB" noProof="0" dirty="0"/>
              <a:t> un </a:t>
            </a:r>
            <a:r>
              <a:rPr lang="en-GB" noProof="0" dirty="0" err="1"/>
              <a:t>paciente</a:t>
            </a:r>
            <a:r>
              <a:rPr lang="en-GB" noProof="0" dirty="0"/>
              <a:t> </a:t>
            </a:r>
            <a:r>
              <a:rPr lang="en-GB" noProof="0" dirty="0" err="1"/>
              <a:t>más</a:t>
            </a:r>
            <a:r>
              <a:rPr lang="en-GB" noProof="0" dirty="0"/>
              <a:t> </a:t>
            </a:r>
            <a:r>
              <a:rPr lang="en-GB" noProof="0" dirty="0" err="1"/>
              <a:t>tarde</a:t>
            </a:r>
            <a:r>
              <a:rPr lang="en-GB" noProof="0" dirty="0"/>
              <a:t> </a:t>
            </a:r>
            <a:r>
              <a:rPr lang="en-GB" noProof="0" dirty="0" err="1"/>
              <a:t>deja</a:t>
            </a:r>
            <a:r>
              <a:rPr lang="en-GB" noProof="0" dirty="0"/>
              <a:t> de responder o se </a:t>
            </a:r>
            <a:r>
              <a:rPr lang="en-GB" noProof="0" dirty="0" err="1"/>
              <a:t>siente</a:t>
            </a:r>
            <a:r>
              <a:rPr lang="en-GB" noProof="0" dirty="0"/>
              <a:t> </a:t>
            </a:r>
            <a:r>
              <a:rPr lang="en-GB" noProof="0" dirty="0" err="1"/>
              <a:t>confundido</a:t>
            </a:r>
            <a:r>
              <a:rPr lang="en-GB" noProof="0" dirty="0"/>
              <a:t> </a:t>
            </a:r>
            <a:r>
              <a:rPr lang="en-GB" noProof="0" dirty="0" err="1"/>
              <a:t>debido</a:t>
            </a:r>
            <a:r>
              <a:rPr lang="en-GB" noProof="0" dirty="0"/>
              <a:t> a un </a:t>
            </a:r>
            <a:r>
              <a:rPr lang="en-GB" noProof="0" dirty="0" err="1"/>
              <a:t>empeoramiento</a:t>
            </a:r>
            <a:r>
              <a:rPr lang="en-GB" noProof="0" dirty="0"/>
              <a:t> de la </a:t>
            </a:r>
            <a:r>
              <a:rPr lang="en-GB" noProof="0" dirty="0" err="1"/>
              <a:t>condición</a:t>
            </a:r>
            <a:r>
              <a:rPr lang="en-GB" noProof="0" dirty="0"/>
              <a:t> de </a:t>
            </a:r>
            <a:r>
              <a:rPr lang="en-GB" noProof="0" dirty="0" err="1"/>
              <a:t>emergencia</a:t>
            </a:r>
            <a:r>
              <a:rPr lang="en-GB" noProof="0" dirty="0"/>
              <a:t>, lo que </a:t>
            </a:r>
            <a:r>
              <a:rPr lang="en-GB" noProof="0" dirty="0" err="1"/>
              <a:t>descubrió</a:t>
            </a:r>
            <a:r>
              <a:rPr lang="en-GB" noProof="0" dirty="0"/>
              <a:t> del </a:t>
            </a:r>
            <a:r>
              <a:rPr lang="en-GB" noProof="0" dirty="0" err="1"/>
              <a:t>paciente</a:t>
            </a:r>
            <a:r>
              <a:rPr lang="en-GB" noProof="0" dirty="0"/>
              <a:t> </a:t>
            </a:r>
            <a:r>
              <a:rPr lang="en-GB" noProof="0" dirty="0" err="1"/>
              <a:t>podría</a:t>
            </a:r>
            <a:r>
              <a:rPr lang="en-GB" noProof="0" dirty="0"/>
              <a:t> </a:t>
            </a:r>
            <a:r>
              <a:rPr lang="en-GB" noProof="0" dirty="0" err="1"/>
              <a:t>perderse</a:t>
            </a:r>
            <a:r>
              <a:rPr lang="en-GB" noProof="0" dirty="0"/>
              <a:t> a </a:t>
            </a:r>
            <a:r>
              <a:rPr lang="en-GB" noProof="0" dirty="0" err="1"/>
              <a:t>menos</a:t>
            </a:r>
            <a:r>
              <a:rPr lang="en-GB" noProof="0" dirty="0"/>
              <a:t> que se </a:t>
            </a:r>
            <a:r>
              <a:rPr lang="en-GB" noProof="0" dirty="0" err="1"/>
              <a:t>escriba</a:t>
            </a:r>
            <a:r>
              <a:rPr lang="en-GB" noProof="0" dirty="0"/>
              <a:t>.  Si </a:t>
            </a:r>
            <a:r>
              <a:rPr lang="en-GB" noProof="0" dirty="0" err="1"/>
              <a:t>realiza</a:t>
            </a:r>
            <a:r>
              <a:rPr lang="en-GB" noProof="0" dirty="0"/>
              <a:t> </a:t>
            </a:r>
            <a:r>
              <a:rPr lang="en-GB" noProof="0" dirty="0" err="1"/>
              <a:t>intervenciones</a:t>
            </a:r>
            <a:r>
              <a:rPr lang="en-GB" noProof="0" dirty="0"/>
              <a:t>,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proveedores</a:t>
            </a:r>
            <a:r>
              <a:rPr lang="en-GB" noProof="0" dirty="0"/>
              <a:t> posteriores </a:t>
            </a:r>
            <a:r>
              <a:rPr lang="en-GB" noProof="0" dirty="0" err="1"/>
              <a:t>querrán</a:t>
            </a:r>
            <a:r>
              <a:rPr lang="en-GB" noProof="0" dirty="0"/>
              <a:t> </a:t>
            </a:r>
            <a:r>
              <a:rPr lang="en-GB" noProof="0" dirty="0" err="1"/>
              <a:t>saber</a:t>
            </a:r>
            <a:r>
              <a:rPr lang="en-GB" noProof="0" dirty="0"/>
              <a:t> </a:t>
            </a:r>
            <a:r>
              <a:rPr lang="en-GB" noProof="0" dirty="0" err="1"/>
              <a:t>qué</a:t>
            </a:r>
            <a:r>
              <a:rPr lang="en-GB" noProof="0" dirty="0"/>
              <a:t> se ha </a:t>
            </a:r>
            <a:r>
              <a:rPr lang="en-GB" noProof="0" dirty="0" err="1"/>
              <a:t>hecho</a:t>
            </a:r>
            <a:r>
              <a:rPr lang="en-GB" noProof="0" dirty="0"/>
              <a:t> </a:t>
            </a:r>
            <a:r>
              <a:rPr lang="en-GB" noProof="0" dirty="0" err="1"/>
              <a:t>por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, </a:t>
            </a:r>
            <a:r>
              <a:rPr lang="en-GB" noProof="0" dirty="0" err="1"/>
              <a:t>cuándo</a:t>
            </a:r>
            <a:r>
              <a:rPr lang="en-GB" noProof="0" dirty="0"/>
              <a:t> se </a:t>
            </a:r>
            <a:r>
              <a:rPr lang="en-GB" noProof="0" dirty="0" err="1"/>
              <a:t>hizo</a:t>
            </a:r>
            <a:r>
              <a:rPr lang="en-GB" noProof="0" dirty="0"/>
              <a:t> (a </a:t>
            </a:r>
            <a:r>
              <a:rPr lang="en-GB" noProof="0" dirty="0" err="1"/>
              <a:t>qué</a:t>
            </a:r>
            <a:r>
              <a:rPr lang="en-GB" noProof="0" dirty="0"/>
              <a:t> hora) y </a:t>
            </a:r>
            <a:r>
              <a:rPr lang="en-GB" noProof="0" dirty="0" err="1"/>
              <a:t>si</a:t>
            </a:r>
            <a:r>
              <a:rPr lang="en-GB" noProof="0" dirty="0"/>
              <a:t> </a:t>
            </a:r>
            <a:r>
              <a:rPr lang="en-GB" noProof="0" dirty="0" err="1"/>
              <a:t>hubo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respuesta</a:t>
            </a:r>
            <a:r>
              <a:rPr lang="en-GB" noProof="0" dirty="0"/>
              <a:t> al </a:t>
            </a:r>
            <a:r>
              <a:rPr lang="en-GB" noProof="0" dirty="0" err="1"/>
              <a:t>tratamiento</a:t>
            </a:r>
            <a:r>
              <a:rPr lang="en-GB" noProof="0" dirty="0"/>
              <a:t>. </a:t>
            </a:r>
          </a:p>
          <a:p>
            <a:pPr algn="just"/>
            <a:r>
              <a:rPr lang="en-GB" noProof="0" dirty="0"/>
              <a:t>
Si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 es </a:t>
            </a:r>
            <a:r>
              <a:rPr lang="en-GB" noProof="0" dirty="0" err="1"/>
              <a:t>trasladado</a:t>
            </a:r>
            <a:r>
              <a:rPr lang="en-GB" noProof="0" dirty="0"/>
              <a:t> para </a:t>
            </a:r>
            <a:r>
              <a:rPr lang="en-GB" noProof="0" dirty="0" err="1"/>
              <a:t>recibir</a:t>
            </a:r>
            <a:r>
              <a:rPr lang="en-GB" noProof="0" dirty="0"/>
              <a:t> </a:t>
            </a:r>
            <a:r>
              <a:rPr lang="en-GB" noProof="0" dirty="0" err="1"/>
              <a:t>atención</a:t>
            </a:r>
            <a:r>
              <a:rPr lang="en-GB" noProof="0" dirty="0"/>
              <a:t> </a:t>
            </a:r>
            <a:r>
              <a:rPr lang="en-GB" noProof="0" dirty="0" err="1"/>
              <a:t>adicional</a:t>
            </a:r>
            <a:r>
              <a:rPr lang="en-GB" noProof="0" dirty="0"/>
              <a:t>, la </a:t>
            </a:r>
            <a:r>
              <a:rPr lang="en-GB" noProof="0" dirty="0" err="1"/>
              <a:t>información</a:t>
            </a:r>
            <a:r>
              <a:rPr lang="en-GB" noProof="0" dirty="0"/>
              <a:t> que </a:t>
            </a:r>
            <a:r>
              <a:rPr lang="en-GB" noProof="0" dirty="0" err="1"/>
              <a:t>usted</a:t>
            </a:r>
            <a:r>
              <a:rPr lang="en-GB" noProof="0" dirty="0"/>
              <a:t> </a:t>
            </a:r>
            <a:r>
              <a:rPr lang="en-GB" noProof="0" dirty="0" err="1"/>
              <a:t>obtenga</a:t>
            </a:r>
            <a:r>
              <a:rPr lang="en-GB" noProof="0" dirty="0"/>
              <a:t> </a:t>
            </a:r>
            <a:r>
              <a:rPr lang="en-GB" noProof="0" dirty="0" err="1"/>
              <a:t>sobre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ser la </a:t>
            </a:r>
            <a:r>
              <a:rPr lang="en-GB" noProof="0" dirty="0" err="1"/>
              <a:t>única</a:t>
            </a:r>
            <a:r>
              <a:rPr lang="en-GB" noProof="0" dirty="0"/>
              <a:t> </a:t>
            </a:r>
            <a:r>
              <a:rPr lang="en-GB" noProof="0" dirty="0" err="1"/>
              <a:t>información</a:t>
            </a:r>
            <a:r>
              <a:rPr lang="en-GB" noProof="0" dirty="0"/>
              <a:t> que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centro</a:t>
            </a:r>
            <a:r>
              <a:rPr lang="en-GB" noProof="0" dirty="0"/>
              <a:t> de </a:t>
            </a:r>
            <a:r>
              <a:rPr lang="en-GB" noProof="0" dirty="0" err="1"/>
              <a:t>salud</a:t>
            </a:r>
            <a:r>
              <a:rPr lang="en-GB" noProof="0" dirty="0"/>
              <a:t> </a:t>
            </a:r>
            <a:r>
              <a:rPr lang="en-GB" noProof="0" dirty="0" err="1"/>
              <a:t>pueda</a:t>
            </a:r>
            <a:r>
              <a:rPr lang="en-GB" noProof="0" dirty="0"/>
              <a:t> </a:t>
            </a:r>
            <a:r>
              <a:rPr lang="en-GB" noProof="0" dirty="0" err="1"/>
              <a:t>obtener</a:t>
            </a:r>
            <a:r>
              <a:rPr lang="en-GB" noProof="0" dirty="0"/>
              <a:t>.  ¡Su </a:t>
            </a:r>
            <a:r>
              <a:rPr lang="en-GB" noProof="0" dirty="0" err="1"/>
              <a:t>papel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la </a:t>
            </a:r>
            <a:r>
              <a:rPr lang="en-GB" noProof="0" dirty="0" err="1"/>
              <a:t>obtención</a:t>
            </a:r>
            <a:r>
              <a:rPr lang="en-GB" noProof="0" dirty="0"/>
              <a:t> de </a:t>
            </a:r>
            <a:r>
              <a:rPr lang="en-GB" noProof="0" dirty="0" err="1"/>
              <a:t>información</a:t>
            </a:r>
            <a:r>
              <a:rPr lang="en-GB" noProof="0" dirty="0"/>
              <a:t> es </a:t>
            </a:r>
            <a:r>
              <a:rPr lang="en-GB" noProof="0" dirty="0" err="1"/>
              <a:t>extremadamente</a:t>
            </a:r>
            <a:r>
              <a:rPr lang="en-GB" noProof="0" dirty="0"/>
              <a:t> </a:t>
            </a:r>
            <a:r>
              <a:rPr lang="en-GB" noProof="0" dirty="0" err="1"/>
              <a:t>importante</a:t>
            </a:r>
            <a:r>
              <a:rPr lang="en-GB" noProof="0" dirty="0"/>
              <a:t>!  Si no </a:t>
            </a:r>
            <a:r>
              <a:rPr lang="en-GB" noProof="0" dirty="0" err="1"/>
              <a:t>anota</a:t>
            </a:r>
            <a:r>
              <a:rPr lang="en-GB" noProof="0" dirty="0"/>
              <a:t> la </a:t>
            </a:r>
            <a:r>
              <a:rPr lang="en-GB" noProof="0" dirty="0" err="1"/>
              <a:t>información</a:t>
            </a:r>
            <a:r>
              <a:rPr lang="en-GB" noProof="0" dirty="0"/>
              <a:t>, es poco probable que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trabajadores</a:t>
            </a:r>
            <a:r>
              <a:rPr lang="en-GB" noProof="0" dirty="0"/>
              <a:t> de la </a:t>
            </a:r>
            <a:r>
              <a:rPr lang="en-GB" noProof="0" dirty="0" err="1"/>
              <a:t>salud</a:t>
            </a:r>
            <a:r>
              <a:rPr lang="en-GB" noProof="0" dirty="0"/>
              <a:t> que </a:t>
            </a:r>
            <a:r>
              <a:rPr lang="en-GB" noProof="0" dirty="0" err="1"/>
              <a:t>participen</a:t>
            </a:r>
            <a:r>
              <a:rPr lang="en-GB" noProof="0" dirty="0"/>
              <a:t> </a:t>
            </a:r>
            <a:r>
              <a:rPr lang="en-GB" noProof="0" dirty="0" err="1"/>
              <a:t>posteriormente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la </a:t>
            </a:r>
            <a:r>
              <a:rPr lang="en-GB" noProof="0" dirty="0" err="1"/>
              <a:t>atención</a:t>
            </a:r>
            <a:r>
              <a:rPr lang="en-GB" noProof="0" dirty="0"/>
              <a:t> del </a:t>
            </a:r>
            <a:r>
              <a:rPr lang="en-GB" noProof="0" dirty="0" err="1"/>
              <a:t>paciente</a:t>
            </a:r>
            <a:r>
              <a:rPr lang="en-GB" noProof="0" dirty="0"/>
              <a:t> </a:t>
            </a:r>
            <a:r>
              <a:rPr lang="en-GB" noProof="0" dirty="0" err="1"/>
              <a:t>obtengan</a:t>
            </a:r>
            <a:r>
              <a:rPr lang="en-GB" noProof="0" dirty="0"/>
              <a:t> la </a:t>
            </a:r>
            <a:r>
              <a:rPr lang="en-GB" noProof="0" dirty="0" err="1"/>
              <a:t>información</a:t>
            </a:r>
            <a:r>
              <a:rPr lang="en-GB" noProof="0" dirty="0"/>
              <a:t> </a:t>
            </a:r>
            <a:r>
              <a:rPr lang="en-GB" noProof="0" dirty="0" err="1"/>
              <a:t>importante</a:t>
            </a:r>
            <a:r>
              <a:rPr lang="en-GB" noProof="0" dirty="0"/>
              <a:t> que </a:t>
            </a:r>
            <a:r>
              <a:rPr lang="en-GB" noProof="0" dirty="0" err="1"/>
              <a:t>usted</a:t>
            </a:r>
            <a:r>
              <a:rPr lang="en-GB" noProof="0" dirty="0"/>
              <a:t> </a:t>
            </a:r>
            <a:r>
              <a:rPr lang="en-GB" noProof="0" dirty="0" err="1"/>
              <a:t>recopiló</a:t>
            </a:r>
            <a:r>
              <a:rPr lang="en-GB" noProof="0" dirty="0"/>
              <a:t>.</a:t>
            </a:r>
            <a:endParaRPr lang="en-US" dirty="0">
              <a:solidFill>
                <a:srgbClr val="3F3F3F"/>
              </a:solidFill>
              <a:effectLst/>
              <a:latin typeface="Helvetica" pitchFamily="2" charset="0"/>
            </a:endParaRPr>
          </a:p>
        </p:txBody>
      </p:sp>
      <p:sp>
        <p:nvSpPr>
          <p:cNvPr id="577" name="Google Shape;57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lnSpc>
                <a:spcPct val="90000"/>
              </a:lnSpc>
            </a:pPr>
            <a:r>
              <a:rPr lang="en-GB" b="0" noProof="0" dirty="0" err="1"/>
              <a:t>Entrega</a:t>
            </a:r>
            <a:r>
              <a:rPr lang="en-GB" b="0" noProof="0" dirty="0"/>
              <a:t> del </a:t>
            </a:r>
            <a:r>
              <a:rPr lang="en-GB" b="0" noProof="0" dirty="0" err="1"/>
              <a:t>paciente</a:t>
            </a:r>
            <a:r>
              <a:rPr lang="en-GB" b="0" noProof="0" dirty="0"/>
              <a:t>
Los CFAR </a:t>
            </a:r>
            <a:r>
              <a:rPr lang="en-GB" b="0" noProof="0" dirty="0" err="1"/>
              <a:t>deben</a:t>
            </a:r>
            <a:r>
              <a:rPr lang="en-GB" b="0" noProof="0" dirty="0"/>
              <a:t> </a:t>
            </a:r>
            <a:r>
              <a:rPr lang="en-GB" b="0" noProof="0" dirty="0" err="1"/>
              <a:t>proporcionar</a:t>
            </a:r>
            <a:r>
              <a:rPr lang="en-GB" b="0" noProof="0" dirty="0"/>
              <a:t> un </a:t>
            </a:r>
            <a:r>
              <a:rPr lang="en-GB" b="0" noProof="0" dirty="0" err="1"/>
              <a:t>informe</a:t>
            </a:r>
            <a:r>
              <a:rPr lang="en-GB" b="0" noProof="0" dirty="0"/>
              <a:t> verbal y </a:t>
            </a:r>
            <a:r>
              <a:rPr lang="en-GB" b="0" noProof="0" dirty="0" err="1"/>
              <a:t>escrito</a:t>
            </a:r>
            <a:r>
              <a:rPr lang="en-GB" b="0" noProof="0" dirty="0"/>
              <a:t> a la persona que </a:t>
            </a:r>
            <a:r>
              <a:rPr lang="en-GB" b="0" noProof="0" dirty="0" err="1"/>
              <a:t>atenderá</a:t>
            </a:r>
            <a:r>
              <a:rPr lang="en-GB" b="0" noProof="0" dirty="0"/>
              <a:t> al </a:t>
            </a:r>
            <a:r>
              <a:rPr lang="en-GB" b="0" noProof="0" dirty="0" err="1"/>
              <a:t>paciente</a:t>
            </a:r>
            <a:r>
              <a:rPr lang="en-GB" b="0" noProof="0" dirty="0"/>
              <a:t>, </a:t>
            </a:r>
            <a:r>
              <a:rPr lang="en-GB" b="0" noProof="0" dirty="0" err="1"/>
              <a:t>si</a:t>
            </a:r>
            <a:r>
              <a:rPr lang="en-GB" b="0" noProof="0" dirty="0"/>
              <a:t> es </a:t>
            </a:r>
            <a:r>
              <a:rPr lang="en-GB" b="0" noProof="0" dirty="0" err="1"/>
              <a:t>posible</a:t>
            </a:r>
            <a:r>
              <a:rPr lang="en-GB" b="0" noProof="0" dirty="0"/>
              <a:t>. Deben </a:t>
            </a:r>
            <a:r>
              <a:rPr lang="en-GB" b="0" noProof="0" dirty="0" err="1"/>
              <a:t>informar</a:t>
            </a:r>
            <a:r>
              <a:rPr lang="en-GB" b="0" noProof="0" dirty="0"/>
              <a:t> al </a:t>
            </a:r>
            <a:r>
              <a:rPr lang="en-GB" b="0" noProof="0" dirty="0" err="1"/>
              <a:t>siguiente</a:t>
            </a:r>
            <a:r>
              <a:rPr lang="en-GB" b="0" noProof="0" dirty="0"/>
              <a:t> </a:t>
            </a:r>
            <a:r>
              <a:rPr lang="en-GB" b="0" noProof="0" dirty="0" err="1"/>
              <a:t>proveedor</a:t>
            </a:r>
            <a:r>
              <a:rPr lang="en-GB" b="0" noProof="0" dirty="0"/>
              <a:t> de </a:t>
            </a:r>
            <a:r>
              <a:rPr lang="en-GB" b="0" noProof="0" dirty="0" err="1"/>
              <a:t>atención</a:t>
            </a:r>
            <a:r>
              <a:rPr lang="en-GB" b="0" noProof="0" dirty="0"/>
              <a:t> </a:t>
            </a:r>
            <a:r>
              <a:rPr lang="en-GB" b="0" noProof="0" dirty="0" err="1"/>
              <a:t>sobre</a:t>
            </a:r>
            <a:r>
              <a:rPr lang="en-GB" b="0" noProof="0" dirty="0"/>
              <a:t> </a:t>
            </a:r>
            <a:r>
              <a:rPr lang="en-GB" b="0" noProof="0" dirty="0" err="1"/>
              <a:t>cuándo</a:t>
            </a:r>
            <a:r>
              <a:rPr lang="en-GB" b="0" noProof="0" dirty="0"/>
              <a:t>, </a:t>
            </a:r>
            <a:r>
              <a:rPr lang="en-GB" b="0" noProof="0" dirty="0" err="1"/>
              <a:t>dónde</a:t>
            </a:r>
            <a:r>
              <a:rPr lang="en-GB" b="0" noProof="0" dirty="0"/>
              <a:t> y </a:t>
            </a:r>
            <a:r>
              <a:rPr lang="en-GB" b="0" noProof="0" dirty="0" err="1"/>
              <a:t>cómo</a:t>
            </a:r>
            <a:r>
              <a:rPr lang="en-GB" b="0" noProof="0" dirty="0"/>
              <a:t> </a:t>
            </a:r>
            <a:r>
              <a:rPr lang="en-GB" b="0" noProof="0" dirty="0" err="1"/>
              <a:t>ocurrió</a:t>
            </a:r>
            <a:r>
              <a:rPr lang="en-GB" b="0" noProof="0" dirty="0"/>
              <a:t> la </a:t>
            </a:r>
            <a:r>
              <a:rPr lang="en-GB" b="0" noProof="0" dirty="0" err="1"/>
              <a:t>lesión</a:t>
            </a:r>
            <a:r>
              <a:rPr lang="en-GB" b="0" noProof="0" dirty="0"/>
              <a:t> o </a:t>
            </a:r>
            <a:r>
              <a:rPr lang="en-GB" b="0" noProof="0" dirty="0" err="1"/>
              <a:t>enfermedad</a:t>
            </a:r>
            <a:r>
              <a:rPr lang="en-GB" b="0" noProof="0" dirty="0"/>
              <a:t>, y </a:t>
            </a:r>
            <a:r>
              <a:rPr lang="en-GB" b="0" noProof="0" dirty="0" err="1"/>
              <a:t>cómo</a:t>
            </a:r>
            <a:r>
              <a:rPr lang="en-GB" b="0" noProof="0" dirty="0"/>
              <a:t> </a:t>
            </a:r>
            <a:r>
              <a:rPr lang="en-GB" b="0" noProof="0" dirty="0" err="1"/>
              <a:t>han</a:t>
            </a:r>
            <a:r>
              <a:rPr lang="en-GB" b="0" noProof="0" dirty="0"/>
              <a:t> </a:t>
            </a:r>
            <a:r>
              <a:rPr lang="en-GB" b="0" noProof="0" dirty="0" err="1"/>
              <a:t>atendido</a:t>
            </a:r>
            <a:r>
              <a:rPr lang="en-GB" b="0" noProof="0" dirty="0"/>
              <a:t> al </a:t>
            </a:r>
            <a:r>
              <a:rPr lang="en-GB" b="0" noProof="0" dirty="0" err="1"/>
              <a:t>paciente</a:t>
            </a:r>
            <a:r>
              <a:rPr lang="en-GB" b="0" noProof="0" dirty="0"/>
              <a:t>. Si </a:t>
            </a:r>
            <a:r>
              <a:rPr lang="en-GB" b="0" noProof="0" dirty="0" err="1"/>
              <a:t>tiene</a:t>
            </a:r>
            <a:r>
              <a:rPr lang="en-GB" b="0" noProof="0" dirty="0"/>
              <a:t> </a:t>
            </a:r>
            <a:r>
              <a:rPr lang="en-GB" b="0" noProof="0" dirty="0" err="1"/>
              <a:t>otra</a:t>
            </a:r>
            <a:r>
              <a:rPr lang="en-GB" b="0" noProof="0" dirty="0"/>
              <a:t> </a:t>
            </a:r>
            <a:r>
              <a:rPr lang="en-GB" b="0" noProof="0" dirty="0" err="1"/>
              <a:t>información</a:t>
            </a:r>
            <a:r>
              <a:rPr lang="en-GB" b="0" noProof="0" dirty="0"/>
              <a:t> </a:t>
            </a:r>
            <a:r>
              <a:rPr lang="en-GB" b="0" noProof="0" dirty="0" err="1"/>
              <a:t>sobre</a:t>
            </a:r>
            <a:r>
              <a:rPr lang="en-GB" b="0" noProof="0" dirty="0"/>
              <a:t> </a:t>
            </a:r>
            <a:r>
              <a:rPr lang="en-GB" b="0" noProof="0" dirty="0" err="1"/>
              <a:t>el</a:t>
            </a:r>
            <a:r>
              <a:rPr lang="en-GB" b="0" noProof="0" dirty="0"/>
              <a:t> </a:t>
            </a:r>
            <a:r>
              <a:rPr lang="en-GB" b="0" noProof="0" dirty="0" err="1"/>
              <a:t>historial</a:t>
            </a:r>
            <a:r>
              <a:rPr lang="en-GB" b="0" noProof="0" dirty="0"/>
              <a:t> </a:t>
            </a:r>
            <a:r>
              <a:rPr lang="en-GB" b="0" noProof="0" dirty="0" err="1"/>
              <a:t>médico</a:t>
            </a:r>
            <a:r>
              <a:rPr lang="en-GB" b="0" noProof="0" dirty="0"/>
              <a:t> y </a:t>
            </a:r>
            <a:r>
              <a:rPr lang="en-GB" b="0" noProof="0" dirty="0" err="1"/>
              <a:t>los</a:t>
            </a:r>
            <a:r>
              <a:rPr lang="en-GB" b="0" noProof="0" dirty="0"/>
              <a:t> </a:t>
            </a:r>
            <a:r>
              <a:rPr lang="en-GB" b="0" noProof="0" dirty="0" err="1"/>
              <a:t>medicamentos</a:t>
            </a:r>
            <a:r>
              <a:rPr lang="en-GB" b="0" noProof="0" dirty="0"/>
              <a:t> </a:t>
            </a:r>
            <a:r>
              <a:rPr lang="en-GB" b="0" noProof="0" dirty="0" err="1"/>
              <a:t>anteriores</a:t>
            </a:r>
            <a:r>
              <a:rPr lang="en-GB" b="0" noProof="0" dirty="0"/>
              <a:t> del </a:t>
            </a:r>
            <a:r>
              <a:rPr lang="en-GB" b="0" noProof="0" dirty="0" err="1"/>
              <a:t>paciente</a:t>
            </a:r>
            <a:r>
              <a:rPr lang="en-GB" b="0" noProof="0" dirty="0"/>
              <a:t>, </a:t>
            </a:r>
            <a:r>
              <a:rPr lang="en-GB" b="0" noProof="0" dirty="0" err="1"/>
              <a:t>también</a:t>
            </a:r>
            <a:r>
              <a:rPr lang="en-GB" b="0" noProof="0" dirty="0"/>
              <a:t> </a:t>
            </a:r>
            <a:r>
              <a:rPr lang="en-GB" b="0" noProof="0" dirty="0" err="1"/>
              <a:t>puede</a:t>
            </a:r>
            <a:r>
              <a:rPr lang="en-GB" b="0" noProof="0" dirty="0"/>
              <a:t> ser </a:t>
            </a:r>
            <a:r>
              <a:rPr lang="en-GB" b="0" noProof="0" dirty="0" err="1"/>
              <a:t>importante</a:t>
            </a:r>
            <a:r>
              <a:rPr lang="en-GB" b="0" noProof="0" dirty="0"/>
              <a:t> </a:t>
            </a:r>
            <a:r>
              <a:rPr lang="en-GB" b="0" noProof="0" dirty="0" err="1"/>
              <a:t>compartirla</a:t>
            </a:r>
            <a:r>
              <a:rPr lang="en-GB" b="0" noProof="0" dirty="0"/>
              <a:t>. El </a:t>
            </a:r>
            <a:r>
              <a:rPr lang="en-GB" b="0" noProof="0" dirty="0" err="1"/>
              <a:t>traspaso</a:t>
            </a:r>
            <a:r>
              <a:rPr lang="en-GB" b="0" noProof="0" dirty="0"/>
              <a:t> es </a:t>
            </a:r>
            <a:r>
              <a:rPr lang="en-GB" b="0" noProof="0" dirty="0" err="1"/>
              <a:t>una</a:t>
            </a:r>
            <a:r>
              <a:rPr lang="en-GB" b="0" noProof="0" dirty="0"/>
              <a:t> </a:t>
            </a:r>
            <a:r>
              <a:rPr lang="en-GB" b="0" noProof="0" dirty="0" err="1"/>
              <a:t>parte</a:t>
            </a:r>
            <a:r>
              <a:rPr lang="en-GB" b="0" noProof="0" dirty="0"/>
              <a:t> </a:t>
            </a:r>
            <a:r>
              <a:rPr lang="en-GB" b="0" noProof="0" dirty="0" err="1"/>
              <a:t>muy</a:t>
            </a:r>
            <a:r>
              <a:rPr lang="en-GB" b="0" noProof="0" dirty="0"/>
              <a:t> </a:t>
            </a:r>
            <a:r>
              <a:rPr lang="en-GB" b="0" noProof="0" dirty="0" err="1"/>
              <a:t>importante</a:t>
            </a:r>
            <a:r>
              <a:rPr lang="en-GB" b="0" noProof="0" dirty="0"/>
              <a:t> de la </a:t>
            </a:r>
            <a:r>
              <a:rPr lang="en-GB" b="0" noProof="0" dirty="0" err="1"/>
              <a:t>atención</a:t>
            </a:r>
            <a:r>
              <a:rPr lang="en-GB" b="0" noProof="0" dirty="0"/>
              <a:t> al </a:t>
            </a:r>
            <a:r>
              <a:rPr lang="en-GB" b="0" noProof="0" dirty="0" err="1"/>
              <a:t>paciente</a:t>
            </a:r>
            <a:r>
              <a:rPr lang="en-GB" b="0" noProof="0" dirty="0"/>
              <a:t>.</a:t>
            </a:r>
          </a:p>
          <a:p>
            <a:pPr marL="0" indent="0" algn="just">
              <a:lnSpc>
                <a:spcPct val="90000"/>
              </a:lnSpc>
            </a:pPr>
            <a:r>
              <a:rPr lang="en-GB" b="0" noProof="0" dirty="0"/>
              <a:t>
La </a:t>
            </a:r>
            <a:r>
              <a:rPr lang="en-GB" b="0" noProof="0" dirty="0" err="1"/>
              <a:t>entrega</a:t>
            </a:r>
            <a:r>
              <a:rPr lang="en-GB" b="0" noProof="0" dirty="0"/>
              <a:t> verbal es </a:t>
            </a:r>
            <a:r>
              <a:rPr lang="en-GB" b="0" noProof="0" dirty="0" err="1"/>
              <a:t>muy</a:t>
            </a:r>
            <a:r>
              <a:rPr lang="en-GB" b="0" noProof="0" dirty="0"/>
              <a:t> </a:t>
            </a:r>
            <a:r>
              <a:rPr lang="en-GB" b="0" noProof="0" dirty="0" err="1"/>
              <a:t>útil</a:t>
            </a:r>
            <a:r>
              <a:rPr lang="en-GB" b="0" noProof="0" dirty="0"/>
              <a:t> </a:t>
            </a:r>
            <a:r>
              <a:rPr lang="en-GB" b="0" noProof="0" dirty="0" err="1"/>
              <a:t>siempre</a:t>
            </a:r>
            <a:r>
              <a:rPr lang="en-GB" b="0" noProof="0" dirty="0"/>
              <a:t> que sea </a:t>
            </a:r>
            <a:r>
              <a:rPr lang="en-GB" b="0" noProof="0" dirty="0" err="1"/>
              <a:t>posible</a:t>
            </a:r>
            <a:r>
              <a:rPr lang="en-GB" b="0" noProof="0" dirty="0"/>
              <a:t>, </a:t>
            </a:r>
            <a:r>
              <a:rPr lang="en-GB" b="0" noProof="0" dirty="0" err="1"/>
              <a:t>pero</a:t>
            </a:r>
            <a:r>
              <a:rPr lang="en-GB" b="0" noProof="0" dirty="0"/>
              <a:t> </a:t>
            </a:r>
            <a:r>
              <a:rPr lang="en-GB" b="0" noProof="0" dirty="0" err="1"/>
              <a:t>en</a:t>
            </a:r>
            <a:r>
              <a:rPr lang="en-GB" b="0" noProof="0" dirty="0"/>
              <a:t> </a:t>
            </a:r>
            <a:r>
              <a:rPr lang="en-GB" b="0" noProof="0" dirty="0" err="1"/>
              <a:t>algunas</a:t>
            </a:r>
            <a:r>
              <a:rPr lang="en-GB" b="0" noProof="0" dirty="0"/>
              <a:t> </a:t>
            </a:r>
            <a:r>
              <a:rPr lang="en-GB" b="0" noProof="0" dirty="0" err="1"/>
              <a:t>circunstancias</a:t>
            </a:r>
            <a:r>
              <a:rPr lang="en-GB" b="0" noProof="0" dirty="0"/>
              <a:t>, es </a:t>
            </a:r>
            <a:r>
              <a:rPr lang="en-GB" b="0" noProof="0" dirty="0" err="1"/>
              <a:t>posible</a:t>
            </a:r>
            <a:r>
              <a:rPr lang="en-GB" b="0" noProof="0" dirty="0"/>
              <a:t> que no </a:t>
            </a:r>
            <a:r>
              <a:rPr lang="en-GB" b="0" noProof="0" dirty="0" err="1"/>
              <a:t>pueda</a:t>
            </a:r>
            <a:r>
              <a:rPr lang="en-GB" b="0" noProof="0" dirty="0"/>
              <a:t> </a:t>
            </a:r>
            <a:r>
              <a:rPr lang="en-GB" b="0" noProof="0" dirty="0" err="1"/>
              <a:t>proporcionar</a:t>
            </a:r>
            <a:r>
              <a:rPr lang="en-GB" b="0" noProof="0" dirty="0"/>
              <a:t> </a:t>
            </a:r>
            <a:r>
              <a:rPr lang="en-GB" b="0" noProof="0" dirty="0" err="1"/>
              <a:t>una</a:t>
            </a:r>
            <a:r>
              <a:rPr lang="en-GB" b="0" noProof="0" dirty="0"/>
              <a:t> </a:t>
            </a:r>
            <a:r>
              <a:rPr lang="en-GB" b="0" noProof="0" dirty="0" err="1"/>
              <a:t>entrega</a:t>
            </a:r>
            <a:r>
              <a:rPr lang="en-GB" b="0" noProof="0" dirty="0"/>
              <a:t> </a:t>
            </a:r>
            <a:r>
              <a:rPr lang="en-GB" b="0" noProof="0" dirty="0" err="1"/>
              <a:t>cara</a:t>
            </a:r>
            <a:r>
              <a:rPr lang="en-GB" b="0" noProof="0" dirty="0"/>
              <a:t> a </a:t>
            </a:r>
            <a:r>
              <a:rPr lang="en-GB" b="0" noProof="0" dirty="0" err="1"/>
              <a:t>cara</a:t>
            </a:r>
            <a:r>
              <a:rPr lang="en-GB" b="0" noProof="0" dirty="0"/>
              <a:t>, </a:t>
            </a:r>
            <a:r>
              <a:rPr lang="en-GB" b="0" noProof="0" dirty="0" err="1"/>
              <a:t>por</a:t>
            </a:r>
            <a:r>
              <a:rPr lang="en-GB" b="0" noProof="0" dirty="0"/>
              <a:t> lo que </a:t>
            </a:r>
            <a:r>
              <a:rPr lang="en-GB" b="0" noProof="0" dirty="0" err="1"/>
              <a:t>siempre</a:t>
            </a:r>
            <a:r>
              <a:rPr lang="en-GB" b="0" noProof="0" dirty="0"/>
              <a:t> </a:t>
            </a:r>
            <a:r>
              <a:rPr lang="en-GB" b="0" noProof="0" dirty="0" err="1"/>
              <a:t>debe</a:t>
            </a:r>
            <a:r>
              <a:rPr lang="en-GB" b="0" noProof="0" dirty="0"/>
              <a:t> </a:t>
            </a:r>
            <a:r>
              <a:rPr lang="en-GB" b="0" noProof="0" dirty="0" err="1"/>
              <a:t>tomar</a:t>
            </a:r>
            <a:r>
              <a:rPr lang="en-GB" b="0" noProof="0" dirty="0"/>
              <a:t> </a:t>
            </a:r>
            <a:r>
              <a:rPr lang="en-GB" b="0" noProof="0" dirty="0" err="1"/>
              <a:t>notas</a:t>
            </a:r>
            <a:r>
              <a:rPr lang="en-GB" b="0" noProof="0" dirty="0"/>
              <a:t> para tales </a:t>
            </a:r>
            <a:r>
              <a:rPr lang="en-GB" b="0" noProof="0" dirty="0" err="1"/>
              <a:t>circunstancias</a:t>
            </a:r>
            <a:r>
              <a:rPr lang="en-GB" b="0" noProof="0" dirty="0"/>
              <a:t>. Si no </a:t>
            </a:r>
            <a:r>
              <a:rPr lang="en-GB" b="0" noProof="0" dirty="0" err="1"/>
              <a:t>viaja</a:t>
            </a:r>
            <a:r>
              <a:rPr lang="en-GB" b="0" noProof="0" dirty="0"/>
              <a:t> con </a:t>
            </a:r>
            <a:r>
              <a:rPr lang="en-GB" b="0" noProof="0" dirty="0" err="1"/>
              <a:t>el</a:t>
            </a:r>
            <a:r>
              <a:rPr lang="en-GB" b="0" noProof="0" dirty="0"/>
              <a:t> </a:t>
            </a:r>
            <a:r>
              <a:rPr lang="en-GB" b="0" noProof="0" dirty="0" err="1"/>
              <a:t>paciente</a:t>
            </a:r>
            <a:r>
              <a:rPr lang="en-GB" b="0" noProof="0" dirty="0"/>
              <a:t> a un </a:t>
            </a:r>
            <a:r>
              <a:rPr lang="en-GB" b="0" noProof="0" dirty="0" err="1"/>
              <a:t>centro</a:t>
            </a:r>
            <a:r>
              <a:rPr lang="en-GB" b="0" noProof="0" dirty="0"/>
              <a:t> de </a:t>
            </a:r>
            <a:r>
              <a:rPr lang="en-GB" b="0" noProof="0" dirty="0" err="1"/>
              <a:t>salud</a:t>
            </a:r>
            <a:r>
              <a:rPr lang="en-GB" b="0" noProof="0" dirty="0"/>
              <a:t>, </a:t>
            </a:r>
            <a:r>
              <a:rPr lang="en-GB" b="0" noProof="0" dirty="0" err="1"/>
              <a:t>proporcione</a:t>
            </a:r>
            <a:r>
              <a:rPr lang="en-GB" b="0" noProof="0" dirty="0"/>
              <a:t> un </a:t>
            </a:r>
            <a:r>
              <a:rPr lang="en-GB" b="0" noProof="0" dirty="0" err="1"/>
              <a:t>traspaso</a:t>
            </a:r>
            <a:r>
              <a:rPr lang="en-GB" b="0" noProof="0" dirty="0"/>
              <a:t> al conductor o al personal de la </a:t>
            </a:r>
            <a:r>
              <a:rPr lang="en-GB" b="0" noProof="0" dirty="0" err="1"/>
              <a:t>ambulancia</a:t>
            </a:r>
            <a:r>
              <a:rPr lang="en-GB" b="0" noProof="0" dirty="0"/>
              <a:t>. Si </a:t>
            </a:r>
            <a:r>
              <a:rPr lang="en-GB" b="0" noProof="0" dirty="0" err="1"/>
              <a:t>viaja</a:t>
            </a:r>
            <a:r>
              <a:rPr lang="en-GB" b="0" noProof="0" dirty="0"/>
              <a:t> con </a:t>
            </a:r>
            <a:r>
              <a:rPr lang="en-GB" b="0" noProof="0" dirty="0" err="1"/>
              <a:t>el</a:t>
            </a:r>
            <a:r>
              <a:rPr lang="en-GB" b="0" noProof="0" dirty="0"/>
              <a:t> </a:t>
            </a:r>
            <a:r>
              <a:rPr lang="en-GB" b="0" noProof="0" dirty="0" err="1"/>
              <a:t>paciente</a:t>
            </a:r>
            <a:r>
              <a:rPr lang="en-GB" b="0" noProof="0" dirty="0"/>
              <a:t> a un </a:t>
            </a:r>
            <a:r>
              <a:rPr lang="en-GB" b="0" noProof="0" dirty="0" err="1"/>
              <a:t>centro</a:t>
            </a:r>
            <a:r>
              <a:rPr lang="en-GB" b="0" noProof="0" dirty="0"/>
              <a:t> de </a:t>
            </a:r>
            <a:r>
              <a:rPr lang="en-GB" b="0" noProof="0" dirty="0" err="1"/>
              <a:t>salud</a:t>
            </a:r>
            <a:r>
              <a:rPr lang="en-GB" b="0" noProof="0" dirty="0"/>
              <a:t>, </a:t>
            </a:r>
            <a:r>
              <a:rPr lang="en-GB" b="0" noProof="0" dirty="0" err="1"/>
              <a:t>proporcione</a:t>
            </a:r>
            <a:r>
              <a:rPr lang="en-GB" b="0" noProof="0" dirty="0"/>
              <a:t> un </a:t>
            </a:r>
            <a:r>
              <a:rPr lang="en-GB" b="0" noProof="0" dirty="0" err="1"/>
              <a:t>relevo</a:t>
            </a:r>
            <a:r>
              <a:rPr lang="en-GB" b="0" noProof="0" dirty="0"/>
              <a:t> al </a:t>
            </a:r>
            <a:r>
              <a:rPr lang="en-GB" b="0" noProof="0" dirty="0" err="1"/>
              <a:t>proveedor</a:t>
            </a:r>
            <a:r>
              <a:rPr lang="en-GB" b="0" noProof="0" dirty="0"/>
              <a:t> </a:t>
            </a:r>
            <a:r>
              <a:rPr lang="en-GB" b="0" noProof="0" dirty="0" err="1"/>
              <a:t>en</a:t>
            </a:r>
            <a:r>
              <a:rPr lang="en-GB" b="0" noProof="0" dirty="0"/>
              <a:t> </a:t>
            </a:r>
            <a:r>
              <a:rPr lang="en-GB" b="0" noProof="0" dirty="0" err="1"/>
              <a:t>el</a:t>
            </a:r>
            <a:r>
              <a:rPr lang="en-GB" b="0" noProof="0" dirty="0"/>
              <a:t> </a:t>
            </a:r>
            <a:r>
              <a:rPr lang="en-GB" b="0" noProof="0" dirty="0" err="1"/>
              <a:t>centro</a:t>
            </a:r>
            <a:r>
              <a:rPr lang="en-GB" b="0" noProof="0" dirty="0"/>
              <a:t>.</a:t>
            </a:r>
          </a:p>
        </p:txBody>
      </p:sp>
      <p:sp>
        <p:nvSpPr>
          <p:cNvPr id="448" name="Google Shape;44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 </a:t>
            </a: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documentación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b="1" kern="1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Preséntese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trabajador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salud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recibe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relevo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un CFAR y que ha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brindado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experimentando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salud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b="0" kern="1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Quién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Comparta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sexo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edad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embarazo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b="0" kern="1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útil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aclarar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médica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traumática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b="1" kern="1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conduzca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enfermedad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lesión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b="1" kern="1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pasó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n-GB" b="0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¿De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queja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Cuándo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enfermó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lesionó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Dónde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enfermó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se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lesionó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enfermó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lesionó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Comparta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médicos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medicamentos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alergias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le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preocupe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b="1" kern="1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lang="en-GB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Proporcione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que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encontró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CABCDE,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primer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proporcionado</a:t>
            </a:r>
            <a:r>
              <a:rPr lang="en-GB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kern="1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hemorragia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señales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las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vías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respiratorias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respiración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circulación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señales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discapacidad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exposición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GB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Recomendación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cree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requiere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Recomendar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próximos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pasos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plan de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inquietud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adicional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precauciones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específicas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tomar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Por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dígale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siguiente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proveedor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preocupa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enfermedad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altamente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infecciosa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Documente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breve nota de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hora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atendió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26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90000"/>
              </a:lnSpc>
              <a:spcBef>
                <a:spcPts val="1000"/>
              </a:spcBef>
            </a:pPr>
            <a:r>
              <a:rPr lang="en-GB" b="0" noProof="0" dirty="0"/>
              <a:t>CABCDE es un </a:t>
            </a:r>
            <a:r>
              <a:rPr lang="en-GB" b="0" noProof="0" dirty="0" err="1"/>
              <a:t>enfoque</a:t>
            </a:r>
            <a:r>
              <a:rPr lang="en-GB" b="0" noProof="0" dirty="0"/>
              <a:t> </a:t>
            </a:r>
            <a:r>
              <a:rPr lang="en-GB" b="0" noProof="0" dirty="0" err="1"/>
              <a:t>sistemático</a:t>
            </a:r>
            <a:r>
              <a:rPr lang="en-GB" b="0" noProof="0" dirty="0"/>
              <a:t> para que un CFAR </a:t>
            </a:r>
            <a:r>
              <a:rPr lang="en-GB" b="0" noProof="0" dirty="0" err="1"/>
              <a:t>evalúe</a:t>
            </a:r>
            <a:r>
              <a:rPr lang="en-GB" b="0" noProof="0" dirty="0"/>
              <a:t> y </a:t>
            </a:r>
            <a:r>
              <a:rPr lang="en-GB" b="0" noProof="0" dirty="0" err="1"/>
              <a:t>maneje</a:t>
            </a:r>
            <a:r>
              <a:rPr lang="en-GB" b="0" noProof="0" dirty="0"/>
              <a:t> a </a:t>
            </a:r>
            <a:r>
              <a:rPr lang="en-GB" b="0" noProof="0" dirty="0" err="1"/>
              <a:t>los</a:t>
            </a:r>
            <a:r>
              <a:rPr lang="en-GB" b="0" noProof="0" dirty="0"/>
              <a:t> </a:t>
            </a:r>
            <a:r>
              <a:rPr lang="en-GB" b="0" noProof="0" dirty="0" err="1"/>
              <a:t>pacientes</a:t>
            </a:r>
            <a:r>
              <a:rPr lang="en-GB" b="0" noProof="0" dirty="0"/>
              <a:t>.
Vamos a </a:t>
            </a:r>
            <a:r>
              <a:rPr lang="en-GB" b="0" noProof="0" dirty="0" err="1"/>
              <a:t>explicar</a:t>
            </a:r>
            <a:r>
              <a:rPr lang="en-GB" b="0" noProof="0" dirty="0"/>
              <a:t> a </a:t>
            </a:r>
            <a:r>
              <a:rPr lang="en-GB" b="0" noProof="0" dirty="0" err="1"/>
              <a:t>qué</a:t>
            </a:r>
            <a:r>
              <a:rPr lang="en-GB" b="0" noProof="0" dirty="0"/>
              <a:t> se </a:t>
            </a:r>
            <a:r>
              <a:rPr lang="en-GB" b="0" noProof="0" dirty="0" err="1"/>
              <a:t>refiere</a:t>
            </a:r>
            <a:r>
              <a:rPr lang="en-GB" b="0" noProof="0" dirty="0"/>
              <a:t> </a:t>
            </a:r>
            <a:r>
              <a:rPr lang="en-GB" b="0" noProof="0" dirty="0" err="1"/>
              <a:t>cada</a:t>
            </a:r>
            <a:r>
              <a:rPr lang="en-GB" b="0" noProof="0" dirty="0"/>
              <a:t> </a:t>
            </a:r>
            <a:r>
              <a:rPr lang="en-GB" b="0" noProof="0" dirty="0" err="1"/>
              <a:t>letra</a:t>
            </a:r>
            <a:r>
              <a:rPr lang="en-GB" b="0" noProof="0" dirty="0"/>
              <a:t> del CABCDE.
C se </a:t>
            </a:r>
            <a:r>
              <a:rPr lang="en-GB" b="0" noProof="0" dirty="0" err="1"/>
              <a:t>refiere</a:t>
            </a:r>
            <a:r>
              <a:rPr lang="en-GB" b="0" noProof="0" dirty="0"/>
              <a:t> a la </a:t>
            </a:r>
            <a:r>
              <a:rPr lang="en-GB" b="0" noProof="0" dirty="0" err="1"/>
              <a:t>comprobación</a:t>
            </a:r>
            <a:r>
              <a:rPr lang="en-GB" b="0" noProof="0" dirty="0"/>
              <a:t> de </a:t>
            </a:r>
            <a:r>
              <a:rPr lang="en-GB" b="0" noProof="0" dirty="0" err="1"/>
              <a:t>hemorragias</a:t>
            </a:r>
            <a:r>
              <a:rPr lang="en-GB" b="0" noProof="0" dirty="0"/>
              <a:t> </a:t>
            </a:r>
            <a:r>
              <a:rPr lang="en-GB" b="0" noProof="0" dirty="0" err="1"/>
              <a:t>importantes</a:t>
            </a:r>
            <a:r>
              <a:rPr lang="en-GB" b="0" noProof="0" dirty="0"/>
              <a:t>
A se </a:t>
            </a:r>
            <a:r>
              <a:rPr lang="en-GB" b="0" noProof="0" dirty="0" err="1"/>
              <a:t>refiere</a:t>
            </a:r>
            <a:r>
              <a:rPr lang="en-GB" b="0" noProof="0" dirty="0"/>
              <a:t> a las </a:t>
            </a:r>
            <a:r>
              <a:rPr lang="en-GB" b="0" noProof="0" dirty="0" err="1"/>
              <a:t>vías</a:t>
            </a:r>
            <a:r>
              <a:rPr lang="en-GB" b="0" noProof="0" dirty="0"/>
              <a:t> </a:t>
            </a:r>
            <a:r>
              <a:rPr lang="en-GB" b="0" noProof="0" dirty="0" err="1"/>
              <a:t>respiratorias</a:t>
            </a:r>
            <a:r>
              <a:rPr lang="en-GB" b="0" noProof="0" dirty="0"/>
              <a:t>
B se </a:t>
            </a:r>
            <a:r>
              <a:rPr lang="en-GB" b="0" noProof="0" dirty="0" err="1"/>
              <a:t>refiere</a:t>
            </a:r>
            <a:r>
              <a:rPr lang="en-GB" b="0" noProof="0" dirty="0"/>
              <a:t> a la </a:t>
            </a:r>
            <a:r>
              <a:rPr lang="en-GB" b="0" noProof="0" dirty="0" err="1"/>
              <a:t>Respiración</a:t>
            </a:r>
            <a:r>
              <a:rPr lang="en-GB" b="0" noProof="0" dirty="0"/>
              <a:t>
C se </a:t>
            </a:r>
            <a:r>
              <a:rPr lang="en-GB" b="0" noProof="0" dirty="0" err="1"/>
              <a:t>refiere</a:t>
            </a:r>
            <a:r>
              <a:rPr lang="en-GB" b="0" noProof="0" dirty="0"/>
              <a:t> a la </a:t>
            </a:r>
            <a:r>
              <a:rPr lang="en-GB" b="0" noProof="0" dirty="0" err="1"/>
              <a:t>Circulación</a:t>
            </a:r>
            <a:r>
              <a:rPr lang="en-GB" b="0" noProof="0" dirty="0"/>
              <a:t>
D se </a:t>
            </a:r>
            <a:r>
              <a:rPr lang="en-GB" b="0" noProof="0" dirty="0" err="1"/>
              <a:t>refiere</a:t>
            </a:r>
            <a:r>
              <a:rPr lang="en-GB" b="0" noProof="0" dirty="0"/>
              <a:t> a la </a:t>
            </a:r>
            <a:r>
              <a:rPr lang="en-GB" b="0" noProof="0" dirty="0" err="1"/>
              <a:t>Discapacidad</a:t>
            </a:r>
            <a:r>
              <a:rPr lang="en-GB" b="0" noProof="0" dirty="0"/>
              <a:t>, y 
E se </a:t>
            </a:r>
            <a:r>
              <a:rPr lang="en-GB" b="0" noProof="0" dirty="0" err="1"/>
              <a:t>refiere</a:t>
            </a:r>
            <a:r>
              <a:rPr lang="en-GB" b="0" noProof="0" dirty="0"/>
              <a:t> a la </a:t>
            </a:r>
            <a:r>
              <a:rPr lang="en-GB" b="0" noProof="0" dirty="0" err="1"/>
              <a:t>exposición</a:t>
            </a:r>
            <a:r>
              <a:rPr lang="en-GB" b="0" noProof="0" dirty="0"/>
              <a:t>
El </a:t>
            </a:r>
            <a:r>
              <a:rPr lang="en-GB" b="0" noProof="0" dirty="0" err="1"/>
              <a:t>objetivo</a:t>
            </a:r>
            <a:r>
              <a:rPr lang="en-GB" b="0" noProof="0" dirty="0"/>
              <a:t> del </a:t>
            </a:r>
            <a:r>
              <a:rPr lang="en-GB" b="0" noProof="0" dirty="0" err="1"/>
              <a:t>enfoque</a:t>
            </a:r>
            <a:r>
              <a:rPr lang="en-GB" b="0" noProof="0" dirty="0"/>
              <a:t> es </a:t>
            </a:r>
            <a:r>
              <a:rPr lang="en-GB" b="0" noProof="0" dirty="0" err="1"/>
              <a:t>identificar</a:t>
            </a:r>
            <a:r>
              <a:rPr lang="en-GB" b="0" noProof="0" dirty="0"/>
              <a:t> </a:t>
            </a:r>
            <a:r>
              <a:rPr lang="en-GB" b="0" noProof="0" dirty="0" err="1"/>
              <a:t>rápidamente</a:t>
            </a:r>
            <a:r>
              <a:rPr lang="en-GB" b="0" noProof="0" dirty="0"/>
              <a:t> las </a:t>
            </a:r>
            <a:r>
              <a:rPr lang="en-GB" b="0" noProof="0" dirty="0" err="1"/>
              <a:t>condiciones</a:t>
            </a:r>
            <a:r>
              <a:rPr lang="en-GB" b="0" noProof="0" dirty="0"/>
              <a:t> que </a:t>
            </a:r>
            <a:r>
              <a:rPr lang="en-GB" b="0" noProof="0" dirty="0" err="1"/>
              <a:t>amenazan</a:t>
            </a:r>
            <a:r>
              <a:rPr lang="en-GB" b="0" noProof="0" dirty="0"/>
              <a:t> la </a:t>
            </a:r>
            <a:r>
              <a:rPr lang="en-GB" b="0" noProof="0" dirty="0" err="1"/>
              <a:t>vida</a:t>
            </a:r>
            <a:r>
              <a:rPr lang="en-GB" b="0" noProof="0" dirty="0"/>
              <a:t> y luego </a:t>
            </a:r>
            <a:r>
              <a:rPr lang="en-GB" b="0" noProof="0" dirty="0" err="1"/>
              <a:t>intervenir</a:t>
            </a:r>
            <a:r>
              <a:rPr lang="en-GB" b="0" noProof="0" dirty="0"/>
              <a:t> </a:t>
            </a:r>
            <a:r>
              <a:rPr lang="en-GB" b="0" noProof="0" dirty="0" err="1"/>
              <a:t>en</a:t>
            </a:r>
            <a:r>
              <a:rPr lang="en-GB" b="0" noProof="0" dirty="0"/>
              <a:t> </a:t>
            </a:r>
            <a:r>
              <a:rPr lang="en-GB" b="0" noProof="0" dirty="0" err="1"/>
              <a:t>ellas</a:t>
            </a:r>
            <a:r>
              <a:rPr lang="en-GB" b="0" noProof="0" dirty="0"/>
              <a:t>, </a:t>
            </a:r>
            <a:r>
              <a:rPr lang="en-GB" b="0" noProof="0" dirty="0" err="1"/>
              <a:t>dando</a:t>
            </a:r>
            <a:r>
              <a:rPr lang="en-GB" b="0" noProof="0" dirty="0"/>
              <a:t> </a:t>
            </a:r>
            <a:r>
              <a:rPr lang="en-GB" b="0" noProof="0" dirty="0" err="1"/>
              <a:t>prioridad</a:t>
            </a:r>
            <a:r>
              <a:rPr lang="en-GB" b="0" noProof="0" dirty="0"/>
              <a:t> a la causa o </a:t>
            </a:r>
            <a:r>
              <a:rPr lang="en-GB" b="0" noProof="0" dirty="0" err="1"/>
              <a:t>causas</a:t>
            </a:r>
            <a:r>
              <a:rPr lang="en-GB" b="0" noProof="0" dirty="0"/>
              <a:t> </a:t>
            </a:r>
            <a:r>
              <a:rPr lang="en-GB" b="0" noProof="0" dirty="0" err="1"/>
              <a:t>más</a:t>
            </a:r>
            <a:r>
              <a:rPr lang="en-GB" b="0" noProof="0" dirty="0"/>
              <a:t> </a:t>
            </a:r>
            <a:r>
              <a:rPr lang="en-GB" b="0" noProof="0" dirty="0" err="1"/>
              <a:t>amenazantes</a:t>
            </a:r>
            <a:r>
              <a:rPr lang="en-GB" b="0" noProof="0" dirty="0"/>
              <a:t>.</a:t>
            </a:r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/>
              <a:t>¿Tienen </a:t>
            </a:r>
            <a:r>
              <a:rPr lang="en-GB" noProof="0" dirty="0" err="1"/>
              <a:t>alguna</a:t>
            </a:r>
            <a:r>
              <a:rPr lang="en-GB" noProof="0" dirty="0"/>
              <a:t> </a:t>
            </a:r>
            <a:r>
              <a:rPr lang="en-GB" noProof="0" dirty="0" err="1"/>
              <a:t>duda</a:t>
            </a:r>
            <a:r>
              <a:rPr lang="en-GB" noProof="0" dirty="0"/>
              <a:t>?</a:t>
            </a:r>
          </a:p>
        </p:txBody>
      </p:sp>
      <p:sp>
        <p:nvSpPr>
          <p:cNvPr id="277" name="Google Shape;27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lnSpc>
                <a:spcPct val="90000"/>
              </a:lnSpc>
              <a:spcBef>
                <a:spcPts val="1000"/>
              </a:spcBef>
            </a:pPr>
            <a:r>
              <a:rPr lang="en-GB" noProof="0" dirty="0"/>
              <a:t>Al </a:t>
            </a:r>
            <a:r>
              <a:rPr lang="en-GB" noProof="0" dirty="0" err="1"/>
              <a:t>llegar</a:t>
            </a:r>
            <a:r>
              <a:rPr lang="en-GB" noProof="0" dirty="0"/>
              <a:t> al final de </a:t>
            </a:r>
            <a:r>
              <a:rPr lang="en-GB" noProof="0" dirty="0" err="1"/>
              <a:t>este</a:t>
            </a:r>
            <a:r>
              <a:rPr lang="en-GB" noProof="0" dirty="0"/>
              <a:t> </a:t>
            </a:r>
            <a:r>
              <a:rPr lang="en-GB" noProof="0" dirty="0" err="1"/>
              <a:t>módulo</a:t>
            </a:r>
            <a:r>
              <a:rPr lang="en-GB" noProof="0" dirty="0"/>
              <a:t>, </a:t>
            </a:r>
            <a:r>
              <a:rPr lang="en-GB" noProof="0" dirty="0" err="1"/>
              <a:t>resumamos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puntos clave que </a:t>
            </a:r>
            <a:r>
              <a:rPr lang="en-GB" noProof="0" dirty="0" err="1"/>
              <a:t>hemos</a:t>
            </a:r>
            <a:r>
              <a:rPr lang="en-GB" noProof="0" dirty="0"/>
              <a:t> </a:t>
            </a:r>
            <a:r>
              <a:rPr lang="en-GB" noProof="0" dirty="0" err="1"/>
              <a:t>cubierto</a:t>
            </a:r>
            <a:r>
              <a:rPr lang="en-GB" noProof="0" dirty="0"/>
              <a:t>:</a:t>
            </a:r>
          </a:p>
          <a:p>
            <a:pPr marL="2476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2476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Utilice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el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enfoque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CABCDE: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El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enfoque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CABCDE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utiliza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para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encontrar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tratar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rápidamente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problemas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potencialmente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mortales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debe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repetirse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cada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15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minutos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cuando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haya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un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cambio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condición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. Si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encuentra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un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problema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debe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abordarse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inmediato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.
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Tome la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historia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clínica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: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Después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lidiar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con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cualquier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amenaza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vida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verifique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si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hay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nuevos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problemas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con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enfoque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CABCDE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asegúrese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de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los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tratamientos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iniciales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funcionaron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antes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recopilar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historial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del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paciente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.
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Documentación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y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entrega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: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Documente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los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detalles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básicos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del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paciente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historial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y las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intervenciones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(CFAR,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por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sus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siglas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inglés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)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proporcione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entregas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escritas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verbales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al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próximo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proveedor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atención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emergencia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para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garantizar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que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comunique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toda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información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crítica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.</a:t>
            </a:r>
          </a:p>
          <a:p>
            <a:pPr marL="171450" lvl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72" name="Google Shape;47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90000"/>
              </a:lnSpc>
              <a:spcBef>
                <a:spcPts val="1000"/>
              </a:spcBef>
              <a:buFont typeface="Atkinson Hyperlegible,Sans-Serif"/>
              <a:buNone/>
            </a:pPr>
            <a:r>
              <a:rPr lang="en-GB" b="0" noProof="0" dirty="0"/>
              <a:t>El </a:t>
            </a:r>
            <a:r>
              <a:rPr lang="en-GB" b="0" noProof="0" dirty="0" err="1"/>
              <a:t>enfoque</a:t>
            </a:r>
            <a:r>
              <a:rPr lang="en-GB" b="0" noProof="0" dirty="0"/>
              <a:t> CABCDE es </a:t>
            </a:r>
            <a:r>
              <a:rPr lang="en-GB" b="0" noProof="0" dirty="0" err="1"/>
              <a:t>aplicable</a:t>
            </a:r>
            <a:r>
              <a:rPr lang="en-GB" b="0" noProof="0" dirty="0"/>
              <a:t> a </a:t>
            </a:r>
            <a:r>
              <a:rPr lang="en-GB" b="0" noProof="0" dirty="0" err="1"/>
              <a:t>todos</a:t>
            </a:r>
            <a:r>
              <a:rPr lang="en-GB" b="0" noProof="0" dirty="0"/>
              <a:t> </a:t>
            </a:r>
            <a:r>
              <a:rPr lang="en-GB" b="0" noProof="0" dirty="0" err="1"/>
              <a:t>los</a:t>
            </a:r>
            <a:r>
              <a:rPr lang="en-GB" b="0" noProof="0" dirty="0"/>
              <a:t> </a:t>
            </a:r>
            <a:r>
              <a:rPr lang="en-GB" b="0" noProof="0" dirty="0" err="1"/>
              <a:t>pacientes</a:t>
            </a:r>
            <a:r>
              <a:rPr lang="en-GB" b="0" noProof="0" dirty="0"/>
              <a:t>.
Si se </a:t>
            </a:r>
            <a:r>
              <a:rPr lang="en-GB" b="0" noProof="0" dirty="0" err="1"/>
              <a:t>descubre</a:t>
            </a:r>
            <a:r>
              <a:rPr lang="en-GB" b="0" noProof="0" dirty="0"/>
              <a:t> un </a:t>
            </a:r>
            <a:r>
              <a:rPr lang="en-GB" b="0" noProof="0" dirty="0" err="1"/>
              <a:t>problema</a:t>
            </a:r>
            <a:r>
              <a:rPr lang="en-GB" b="0" noProof="0" dirty="0"/>
              <a:t> </a:t>
            </a:r>
            <a:r>
              <a:rPr lang="en-GB" b="0" noProof="0" dirty="0" err="1"/>
              <a:t>en</a:t>
            </a:r>
            <a:r>
              <a:rPr lang="en-GB" b="0" noProof="0" dirty="0"/>
              <a:t> </a:t>
            </a:r>
            <a:r>
              <a:rPr lang="en-GB" b="0" noProof="0" dirty="0" err="1"/>
              <a:t>cualquiera</a:t>
            </a:r>
            <a:r>
              <a:rPr lang="en-GB" b="0" noProof="0" dirty="0"/>
              <a:t> de </a:t>
            </a:r>
            <a:r>
              <a:rPr lang="en-GB" b="0" noProof="0" dirty="0" err="1"/>
              <a:t>estos</a:t>
            </a:r>
            <a:r>
              <a:rPr lang="en-GB" b="0" noProof="0" dirty="0"/>
              <a:t> pasos, </a:t>
            </a:r>
            <a:r>
              <a:rPr lang="en-GB" b="0" noProof="0" dirty="0" err="1"/>
              <a:t>debe</a:t>
            </a:r>
            <a:r>
              <a:rPr lang="en-GB" b="0" noProof="0" dirty="0"/>
              <a:t> </a:t>
            </a:r>
            <a:r>
              <a:rPr lang="en-GB" b="0" noProof="0" dirty="0" err="1"/>
              <a:t>abordarse</a:t>
            </a:r>
            <a:r>
              <a:rPr lang="en-GB" b="0" noProof="0" dirty="0"/>
              <a:t> </a:t>
            </a:r>
            <a:r>
              <a:rPr lang="en-GB" b="0" noProof="0" dirty="0" err="1"/>
              <a:t>inmediatamente</a:t>
            </a:r>
            <a:r>
              <a:rPr lang="en-GB" b="0" noProof="0" dirty="0"/>
              <a:t> antes de </a:t>
            </a:r>
            <a:r>
              <a:rPr lang="en-GB" b="0" noProof="0" dirty="0" err="1"/>
              <a:t>continuar</a:t>
            </a:r>
            <a:r>
              <a:rPr lang="en-GB" b="0" noProof="0" dirty="0"/>
              <a:t>.
En </a:t>
            </a:r>
            <a:r>
              <a:rPr lang="en-GB" b="0" noProof="0" dirty="0" err="1"/>
              <a:t>cada</a:t>
            </a:r>
            <a:r>
              <a:rPr lang="en-GB" b="0" noProof="0" dirty="0"/>
              <a:t> </a:t>
            </a:r>
            <a:r>
              <a:rPr lang="en-GB" b="0" noProof="0" dirty="0" err="1"/>
              <a:t>parte</a:t>
            </a:r>
            <a:r>
              <a:rPr lang="en-GB" b="0" noProof="0" dirty="0"/>
              <a:t> de </a:t>
            </a:r>
            <a:r>
              <a:rPr lang="en-GB" b="0" noProof="0" dirty="0" err="1"/>
              <a:t>su</a:t>
            </a:r>
            <a:r>
              <a:rPr lang="en-GB" b="0" noProof="0" dirty="0"/>
              <a:t> </a:t>
            </a:r>
            <a:r>
              <a:rPr lang="en-GB" b="0" noProof="0" dirty="0" err="1"/>
              <a:t>evaluación</a:t>
            </a:r>
            <a:r>
              <a:rPr lang="en-GB" b="0" noProof="0" dirty="0"/>
              <a:t> de CABCDE, </a:t>
            </a:r>
            <a:r>
              <a:rPr lang="en-GB" b="0" noProof="0" dirty="0" err="1"/>
              <a:t>usted</a:t>
            </a:r>
            <a:r>
              <a:rPr lang="en-GB" b="0" noProof="0" dirty="0"/>
              <a:t> </a:t>
            </a:r>
            <a:r>
              <a:rPr lang="en-GB" b="0" noProof="0" dirty="0" err="1"/>
              <a:t>mirará</a:t>
            </a:r>
            <a:r>
              <a:rPr lang="en-GB" b="0" noProof="0" dirty="0"/>
              <a:t>, </a:t>
            </a:r>
            <a:r>
              <a:rPr lang="en-GB" b="0" noProof="0" dirty="0" err="1"/>
              <a:t>escuchará</a:t>
            </a:r>
            <a:r>
              <a:rPr lang="en-GB" b="0" noProof="0" dirty="0"/>
              <a:t> y </a:t>
            </a:r>
            <a:r>
              <a:rPr lang="en-GB" b="0" noProof="0" dirty="0" err="1"/>
              <a:t>sentirá</a:t>
            </a:r>
            <a:r>
              <a:rPr lang="en-GB" b="0" noProof="0" dirty="0"/>
              <a:t> las </a:t>
            </a:r>
            <a:r>
              <a:rPr lang="en-GB" b="0" noProof="0" dirty="0" err="1"/>
              <a:t>señales</a:t>
            </a:r>
            <a:r>
              <a:rPr lang="en-GB" b="0" noProof="0" dirty="0"/>
              <a:t> de </a:t>
            </a:r>
            <a:r>
              <a:rPr lang="en-GB" b="0" noProof="0" dirty="0" err="1"/>
              <a:t>una</a:t>
            </a:r>
            <a:r>
              <a:rPr lang="en-GB" b="0" noProof="0" dirty="0"/>
              <a:t> </a:t>
            </a:r>
            <a:r>
              <a:rPr lang="en-GB" b="0" noProof="0" dirty="0" err="1"/>
              <a:t>emergencia</a:t>
            </a:r>
            <a:r>
              <a:rPr lang="en-GB" b="0" noProof="0" dirty="0"/>
              <a:t>.</a:t>
            </a:r>
            <a:endParaRPr dirty="0"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df96411e402463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 noProof="0" dirty="0" err="1"/>
              <a:t>Repasemos</a:t>
            </a:r>
            <a:r>
              <a:rPr lang="en-GB" noProof="0" dirty="0"/>
              <a:t> lo que </a:t>
            </a:r>
            <a:r>
              <a:rPr lang="en-GB" noProof="0" dirty="0" err="1"/>
              <a:t>buscamos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cada</a:t>
            </a:r>
            <a:r>
              <a:rPr lang="en-GB" noProof="0" dirty="0"/>
              <a:t> paso:
En </a:t>
            </a:r>
            <a:r>
              <a:rPr lang="en-GB" noProof="0" dirty="0" err="1"/>
              <a:t>el</a:t>
            </a:r>
            <a:r>
              <a:rPr lang="en-GB" noProof="0" dirty="0"/>
              <a:t> primer paso, C o </a:t>
            </a:r>
            <a:r>
              <a:rPr lang="en-GB" noProof="0" dirty="0" err="1"/>
              <a:t>comprobar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hay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hemorragia</a:t>
            </a:r>
            <a:r>
              <a:rPr lang="en-GB" noProof="0" dirty="0"/>
              <a:t> </a:t>
            </a:r>
            <a:r>
              <a:rPr lang="en-GB" noProof="0" dirty="0" err="1"/>
              <a:t>importante</a:t>
            </a:r>
            <a:r>
              <a:rPr lang="en-GB" noProof="0" dirty="0"/>
              <a:t>, </a:t>
            </a:r>
            <a:r>
              <a:rPr lang="en-GB" noProof="0" dirty="0" err="1"/>
              <a:t>obviamente</a:t>
            </a:r>
            <a:r>
              <a:rPr lang="en-GB" noProof="0" dirty="0"/>
              <a:t> </a:t>
            </a:r>
            <a:r>
              <a:rPr lang="en-GB" noProof="0" dirty="0" err="1"/>
              <a:t>estamos</a:t>
            </a:r>
            <a:r>
              <a:rPr lang="en-GB" noProof="0" dirty="0"/>
              <a:t> </a:t>
            </a:r>
            <a:r>
              <a:rPr lang="en-GB" noProof="0" dirty="0" err="1"/>
              <a:t>buscando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hemorragia</a:t>
            </a:r>
            <a:r>
              <a:rPr lang="en-GB" noProof="0" dirty="0"/>
              <a:t> </a:t>
            </a:r>
            <a:r>
              <a:rPr lang="en-GB" noProof="0" dirty="0" err="1"/>
              <a:t>importante</a:t>
            </a:r>
            <a:r>
              <a:rPr lang="en-GB" noProof="0" dirty="0"/>
              <a:t>. En A, </a:t>
            </a:r>
            <a:r>
              <a:rPr lang="en-GB" noProof="0" dirty="0" err="1"/>
              <a:t>estamos</a:t>
            </a:r>
            <a:r>
              <a:rPr lang="en-GB" noProof="0" dirty="0"/>
              <a:t> </a:t>
            </a:r>
            <a:r>
              <a:rPr lang="en-GB" noProof="0" dirty="0" err="1"/>
              <a:t>buscando</a:t>
            </a:r>
            <a:r>
              <a:rPr lang="en-GB" noProof="0" dirty="0"/>
              <a:t> </a:t>
            </a:r>
            <a:r>
              <a:rPr lang="en-GB" noProof="0" dirty="0" err="1"/>
              <a:t>obstrucción</a:t>
            </a:r>
            <a:r>
              <a:rPr lang="en-GB" noProof="0" dirty="0"/>
              <a:t> de la </a:t>
            </a:r>
            <a:r>
              <a:rPr lang="en-GB" noProof="0" dirty="0" err="1"/>
              <a:t>vía</a:t>
            </a:r>
            <a:r>
              <a:rPr lang="en-GB" noProof="0" dirty="0"/>
              <a:t> </a:t>
            </a:r>
            <a:r>
              <a:rPr lang="en-GB" noProof="0" dirty="0" err="1"/>
              <a:t>aérea</a:t>
            </a:r>
            <a:r>
              <a:rPr lang="en-GB" noProof="0" dirty="0"/>
              <a:t>. En B, </a:t>
            </a:r>
            <a:r>
              <a:rPr lang="en-GB" noProof="0" dirty="0" err="1"/>
              <a:t>buscamos</a:t>
            </a:r>
            <a:r>
              <a:rPr lang="en-GB" noProof="0" dirty="0"/>
              <a:t> </a:t>
            </a:r>
            <a:r>
              <a:rPr lang="en-GB" noProof="0" dirty="0" err="1"/>
              <a:t>dificultad</a:t>
            </a:r>
            <a:r>
              <a:rPr lang="en-GB" noProof="0" dirty="0"/>
              <a:t> para </a:t>
            </a:r>
            <a:r>
              <a:rPr lang="en-GB" noProof="0" dirty="0" err="1"/>
              <a:t>respirar</a:t>
            </a:r>
            <a:r>
              <a:rPr lang="en-GB" noProof="0" dirty="0"/>
              <a:t>. En C, </a:t>
            </a:r>
            <a:r>
              <a:rPr lang="en-GB" noProof="0" dirty="0" err="1"/>
              <a:t>buscamos</a:t>
            </a:r>
            <a:r>
              <a:rPr lang="en-GB" noProof="0" dirty="0"/>
              <a:t> shock u </a:t>
            </a:r>
            <a:r>
              <a:rPr lang="en-GB" noProof="0" dirty="0" err="1"/>
              <a:t>otro</a:t>
            </a:r>
            <a:r>
              <a:rPr lang="en-GB" noProof="0" dirty="0"/>
              <a:t> </a:t>
            </a:r>
            <a:r>
              <a:rPr lang="en-GB" noProof="0" dirty="0" err="1"/>
              <a:t>tipo</a:t>
            </a:r>
            <a:r>
              <a:rPr lang="en-GB" noProof="0" dirty="0"/>
              <a:t> de sangrado. En D, </a:t>
            </a:r>
            <a:r>
              <a:rPr lang="en-GB" noProof="0" dirty="0" err="1"/>
              <a:t>buscamos</a:t>
            </a:r>
            <a:r>
              <a:rPr lang="en-GB" noProof="0" dirty="0"/>
              <a:t> un </a:t>
            </a:r>
            <a:r>
              <a:rPr lang="en-GB" noProof="0" dirty="0" err="1"/>
              <a:t>estado</a:t>
            </a:r>
            <a:r>
              <a:rPr lang="en-GB" noProof="0" dirty="0"/>
              <a:t> mental </a:t>
            </a:r>
            <a:r>
              <a:rPr lang="en-GB" noProof="0" dirty="0" err="1"/>
              <a:t>alterado</a:t>
            </a:r>
            <a:r>
              <a:rPr lang="en-GB" noProof="0" dirty="0"/>
              <a:t> o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discapacidad</a:t>
            </a:r>
            <a:r>
              <a:rPr lang="en-GB" noProof="0" dirty="0"/>
              <a:t>. </a:t>
            </a:r>
            <a:r>
              <a:rPr lang="en-GB" noProof="0" dirty="0" err="1"/>
              <a:t>Mientras</a:t>
            </a:r>
            <a:r>
              <a:rPr lang="en-GB" noProof="0" dirty="0"/>
              <a:t> </a:t>
            </a:r>
            <a:r>
              <a:rPr lang="en-GB" noProof="0" dirty="0" err="1"/>
              <a:t>estamos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E, </a:t>
            </a:r>
            <a:r>
              <a:rPr lang="en-GB" noProof="0" dirty="0" err="1"/>
              <a:t>estamos</a:t>
            </a:r>
            <a:r>
              <a:rPr lang="en-GB" noProof="0" dirty="0"/>
              <a:t> </a:t>
            </a:r>
            <a:r>
              <a:rPr lang="en-GB" noProof="0" dirty="0" err="1"/>
              <a:t>buscando</a:t>
            </a:r>
            <a:r>
              <a:rPr lang="en-GB" noProof="0" dirty="0"/>
              <a:t> </a:t>
            </a:r>
            <a:r>
              <a:rPr lang="en-GB" noProof="0" dirty="0" err="1"/>
              <a:t>cualquier</a:t>
            </a:r>
            <a:r>
              <a:rPr lang="en-GB" noProof="0" dirty="0"/>
              <a:t> </a:t>
            </a:r>
            <a:r>
              <a:rPr lang="en-GB" noProof="0" dirty="0" err="1"/>
              <a:t>otra</a:t>
            </a:r>
            <a:r>
              <a:rPr lang="en-GB" noProof="0" dirty="0"/>
              <a:t> </a:t>
            </a:r>
            <a:r>
              <a:rPr lang="en-GB" noProof="0" dirty="0" err="1"/>
              <a:t>señal</a:t>
            </a:r>
            <a:r>
              <a:rPr lang="en-GB" noProof="0" dirty="0"/>
              <a:t> de </a:t>
            </a:r>
            <a:r>
              <a:rPr lang="en-GB" noProof="0" dirty="0" err="1"/>
              <a:t>peligro</a:t>
            </a:r>
            <a:r>
              <a:rPr lang="en-GB" noProof="0" dirty="0"/>
              <a:t>.</a:t>
            </a:r>
          </a:p>
        </p:txBody>
      </p:sp>
      <p:sp>
        <p:nvSpPr>
          <p:cNvPr id="109" name="Google Shape;109;g31df96411e40246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6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93065">
              <a:lnSpc>
                <a:spcPct val="90000"/>
              </a:lnSpc>
              <a:spcBef>
                <a:spcPts val="1000"/>
              </a:spcBef>
              <a:buFont typeface="Atkinson Hyperlegible,Sans-Serif"/>
              <a:buChar char="•"/>
            </a:pPr>
            <a:r>
              <a:rPr lang="en-GB" noProof="0" dirty="0" err="1"/>
              <a:t>Fíjate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hay sangrado grave que </a:t>
            </a:r>
            <a:r>
              <a:rPr lang="en-GB" noProof="0" dirty="0" err="1"/>
              <a:t>pueda</a:t>
            </a:r>
            <a:r>
              <a:rPr lang="en-GB" noProof="0" dirty="0"/>
              <a:t> </a:t>
            </a:r>
            <a:r>
              <a:rPr lang="en-GB" noProof="0" dirty="0" err="1"/>
              <a:t>causar</a:t>
            </a:r>
            <a:r>
              <a:rPr lang="en-GB" noProof="0" dirty="0"/>
              <a:t> shock y </a:t>
            </a:r>
            <a:r>
              <a:rPr lang="en-GB" noProof="0" dirty="0" err="1"/>
              <a:t>muerte</a:t>
            </a:r>
            <a:r>
              <a:rPr lang="en-GB" noProof="0" dirty="0"/>
              <a:t> </a:t>
            </a:r>
            <a:r>
              <a:rPr lang="en-GB" noProof="0" dirty="0" err="1"/>
              <a:t>rápida</a:t>
            </a:r>
            <a:r>
              <a:rPr lang="en-GB" noProof="0" dirty="0"/>
              <a:t>.</a:t>
            </a:r>
          </a:p>
          <a:p>
            <a:pPr lvl="1" indent="-393065">
              <a:lnSpc>
                <a:spcPct val="90000"/>
              </a:lnSpc>
              <a:spcBef>
                <a:spcPts val="1000"/>
              </a:spcBef>
              <a:buFont typeface="Atkinson Hyperlegible,Sans-Serif"/>
              <a:buChar char="•"/>
            </a:pPr>
            <a:r>
              <a:rPr lang="en-GB" noProof="0" dirty="0" err="1"/>
              <a:t>Busque</a:t>
            </a:r>
            <a:r>
              <a:rPr lang="en-GB" noProof="0" dirty="0"/>
              <a:t> lo </a:t>
            </a:r>
            <a:r>
              <a:rPr lang="en-GB" noProof="0" dirty="0" err="1"/>
              <a:t>siguiente</a:t>
            </a:r>
            <a:r>
              <a:rPr lang="en-GB" noProof="0" dirty="0"/>
              <a:t>:</a:t>
            </a:r>
          </a:p>
          <a:p>
            <a:pPr lvl="2" indent="-393065">
              <a:lnSpc>
                <a:spcPct val="90000"/>
              </a:lnSpc>
              <a:spcBef>
                <a:spcPts val="1000"/>
              </a:spcBef>
              <a:buFont typeface="Atkinson Hyperlegible,Sans-Serif"/>
              <a:buChar char="•"/>
            </a:pPr>
            <a:r>
              <a:rPr lang="en-GB" noProof="0" dirty="0" err="1"/>
              <a:t>Signos</a:t>
            </a:r>
            <a:r>
              <a:rPr lang="en-GB" noProof="0" dirty="0"/>
              <a:t> de </a:t>
            </a:r>
            <a:r>
              <a:rPr lang="en-GB" noProof="0" dirty="0" err="1"/>
              <a:t>hemorragia</a:t>
            </a:r>
            <a:r>
              <a:rPr lang="en-GB" noProof="0" dirty="0"/>
              <a:t> externa: </a:t>
            </a:r>
            <a:r>
              <a:rPr lang="en-GB" noProof="0" dirty="0" err="1"/>
              <a:t>una</a:t>
            </a:r>
            <a:r>
              <a:rPr lang="en-GB" noProof="0" dirty="0"/>
              <a:t> persona </a:t>
            </a:r>
            <a:r>
              <a:rPr lang="en-GB" noProof="0" dirty="0" err="1"/>
              <a:t>lesionada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tener</a:t>
            </a:r>
            <a:r>
              <a:rPr lang="en-GB" noProof="0" dirty="0"/>
              <a:t> </a:t>
            </a:r>
            <a:r>
              <a:rPr lang="en-GB" noProof="0" dirty="0" err="1"/>
              <a:t>signos</a:t>
            </a:r>
            <a:r>
              <a:rPr lang="en-GB" noProof="0" dirty="0"/>
              <a:t> de </a:t>
            </a:r>
            <a:r>
              <a:rPr lang="en-GB" noProof="0" dirty="0" err="1"/>
              <a:t>hemorragia</a:t>
            </a:r>
            <a:r>
              <a:rPr lang="en-GB" noProof="0" dirty="0"/>
              <a:t> externa grave o </a:t>
            </a:r>
            <a:r>
              <a:rPr lang="en-GB" noProof="0" dirty="0" err="1"/>
              <a:t>hemorragia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la cabeza,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cuerpo</a:t>
            </a:r>
            <a:r>
              <a:rPr lang="en-GB" noProof="0" dirty="0"/>
              <a:t>,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brazos</a:t>
            </a:r>
            <a:r>
              <a:rPr lang="en-GB" noProof="0" dirty="0"/>
              <a:t> o las </a:t>
            </a:r>
            <a:r>
              <a:rPr lang="en-GB" noProof="0" dirty="0" err="1"/>
              <a:t>piernas</a:t>
            </a:r>
            <a:r>
              <a:rPr lang="en-GB" noProof="0" dirty="0"/>
              <a:t>. 
</a:t>
            </a:r>
            <a:r>
              <a:rPr lang="en-GB" noProof="0" dirty="0" err="1"/>
              <a:t>Busque</a:t>
            </a:r>
            <a:r>
              <a:rPr lang="en-GB" noProof="0" dirty="0"/>
              <a:t> </a:t>
            </a:r>
            <a:r>
              <a:rPr lang="en-GB" noProof="0" dirty="0" err="1"/>
              <a:t>sangre</a:t>
            </a:r>
            <a:r>
              <a:rPr lang="en-GB" noProof="0" dirty="0"/>
              <a:t> que </a:t>
            </a:r>
            <a:r>
              <a:rPr lang="en-GB" noProof="0" dirty="0" err="1"/>
              <a:t>fluya</a:t>
            </a:r>
            <a:r>
              <a:rPr lang="en-GB" noProof="0" dirty="0"/>
              <a:t> </a:t>
            </a:r>
            <a:r>
              <a:rPr lang="en-GB" noProof="0" dirty="0" err="1"/>
              <a:t>rápidamente</a:t>
            </a:r>
            <a:r>
              <a:rPr lang="en-GB" noProof="0" dirty="0"/>
              <a:t>, que se </a:t>
            </a:r>
            <a:r>
              <a:rPr lang="en-GB" noProof="0" dirty="0" err="1"/>
              <a:t>rocíe</a:t>
            </a:r>
            <a:r>
              <a:rPr lang="en-GB" noProof="0" dirty="0"/>
              <a:t> o se </a:t>
            </a:r>
            <a:r>
              <a:rPr lang="en-GB" noProof="0" dirty="0" err="1"/>
              <a:t>acumule</a:t>
            </a:r>
            <a:r>
              <a:rPr lang="en-GB" noProof="0" dirty="0"/>
              <a:t>. 
</a:t>
            </a:r>
            <a:r>
              <a:rPr lang="en-GB" noProof="0" dirty="0" err="1"/>
              <a:t>Tenga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cuenta</a:t>
            </a:r>
            <a:r>
              <a:rPr lang="en-GB" noProof="0" dirty="0"/>
              <a:t> que </a:t>
            </a:r>
            <a:r>
              <a:rPr lang="en-GB" noProof="0" dirty="0" err="1"/>
              <a:t>el</a:t>
            </a:r>
            <a:r>
              <a:rPr lang="en-GB" noProof="0" dirty="0"/>
              <a:t> sangrado </a:t>
            </a:r>
            <a:r>
              <a:rPr lang="en-GB" noProof="0" dirty="0" err="1"/>
              <a:t>severo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provenir</a:t>
            </a:r>
            <a:r>
              <a:rPr lang="en-GB" noProof="0" dirty="0"/>
              <a:t> de </a:t>
            </a:r>
            <a:r>
              <a:rPr lang="en-GB" noProof="0" dirty="0" err="1"/>
              <a:t>heridas</a:t>
            </a:r>
            <a:r>
              <a:rPr lang="en-GB" noProof="0" dirty="0"/>
              <a:t> </a:t>
            </a:r>
            <a:r>
              <a:rPr lang="en-GB" noProof="0" dirty="0" err="1"/>
              <a:t>abiertas</a:t>
            </a:r>
            <a:r>
              <a:rPr lang="en-GB" noProof="0" dirty="0"/>
              <a:t>, </a:t>
            </a:r>
            <a:r>
              <a:rPr lang="en-GB" noProof="0" dirty="0" err="1"/>
              <a:t>pero</a:t>
            </a:r>
            <a:r>
              <a:rPr lang="en-GB" noProof="0" dirty="0"/>
              <a:t> </a:t>
            </a:r>
            <a:r>
              <a:rPr lang="en-GB" noProof="0" dirty="0" err="1"/>
              <a:t>también</a:t>
            </a:r>
            <a:r>
              <a:rPr lang="en-GB" noProof="0" dirty="0"/>
              <a:t> de la </a:t>
            </a:r>
            <a:r>
              <a:rPr lang="en-GB" noProof="0" dirty="0" err="1"/>
              <a:t>nariz</a:t>
            </a:r>
            <a:r>
              <a:rPr lang="en-GB" noProof="0" dirty="0"/>
              <a:t>, la boca,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intestinos</a:t>
            </a:r>
            <a:r>
              <a:rPr lang="en-GB" noProof="0" dirty="0"/>
              <a:t> </a:t>
            </a:r>
            <a:r>
              <a:rPr lang="en-GB" noProof="0" dirty="0" err="1"/>
              <a:t>como</a:t>
            </a:r>
            <a:r>
              <a:rPr lang="en-GB" noProof="0" dirty="0"/>
              <a:t> </a:t>
            </a:r>
            <a:r>
              <a:rPr lang="en-GB" noProof="0" dirty="0" err="1"/>
              <a:t>heces</a:t>
            </a:r>
            <a:r>
              <a:rPr lang="en-GB" noProof="0" dirty="0"/>
              <a:t> o la vagina.</a:t>
            </a:r>
            <a:endParaRPr lang="en-US" dirty="0"/>
          </a:p>
          <a:p>
            <a:pPr marL="946150" marR="0" lvl="2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ts val="3100"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0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E088D-1268-03B7-6C97-16877F761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B6591-7700-5EB8-B48E-4CADAAFE6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6889E-D471-B4B1-DD6F-486A003D5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5042-9399-75A3-8812-5FFA5C3A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9D9E1-07AD-C959-1E9A-BC2B086E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3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C335-A2B4-9B34-D9D0-11923891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0B660-D347-0D00-98D9-DE83DD31E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ACDA5-AAD0-B947-6B4C-E11C4C96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E4BF1-A546-C02B-DBD3-76104717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C0C86-37F8-95CF-7D75-01538388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4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2ADEE-3411-A9EF-892E-EF140B321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A5EF2-19CB-5768-73FF-612E8A19D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4F90-AF3E-7239-B0A4-A31D85EF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3F5A9-57B4-9550-695A-350892BD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4F04B-3D9A-93C7-99F3-54A74EFD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8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4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body" idx="1"/>
          </p:nvPr>
        </p:nvSpPr>
        <p:spPr>
          <a:xfrm>
            <a:off x="335280" y="1434934"/>
            <a:ext cx="110185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54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2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292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1432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58"/>
          <p:cNvSpPr txBox="1"/>
          <p:nvPr/>
        </p:nvSpPr>
        <p:spPr>
          <a:xfrm>
            <a:off x="666750" y="1709846"/>
            <a:ext cx="7724896" cy="32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62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9" name="Google Shape;49;p58"/>
          <p:cNvSpPr txBox="1"/>
          <p:nvPr/>
        </p:nvSpPr>
        <p:spPr>
          <a:xfrm rot="10800000" flipH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12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59"/>
          <p:cNvSpPr txBox="1"/>
          <p:nvPr/>
        </p:nvSpPr>
        <p:spPr>
          <a:xfrm rot="10800000" flipH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918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60"/>
          <p:cNvSpPr txBox="1"/>
          <p:nvPr/>
        </p:nvSpPr>
        <p:spPr>
          <a:xfrm rot="10800000" flipH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3789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788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2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26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D968-F8E6-5900-6D9F-53A165E0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B86B6-F72F-F178-0709-2C6C93293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346C0-9E01-256D-33A9-58C7E48D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3B69-1424-6D42-45BF-0E9A7860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C3235-5702-9847-A9CC-0819B5CD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94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3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770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64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587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4B33B-0EDB-1730-0E00-F2BE2481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1484-2717-A344-8C78-DBA0C95526A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4CBCA-540A-695B-9EB1-A1A748DC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4963A-5813-D495-B5E0-A6F3FFEE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08CAE-E6CE-4041-B4D0-AB619C84C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0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9A91-EAED-8174-2BC3-51876778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D5E29-1EE6-D6ED-7858-F2389480B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8F18F-979F-2C68-8E55-D1CEEA01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B9A64-617B-C6BD-56DF-918ABE4D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25201-D0A1-6C35-B32A-479AC8B7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5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2BB-1AF6-E474-34EF-7B6C0DB6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8427-707F-00E4-08DB-A86A4CCA4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D3460-7338-A2A8-3941-DAA4CC578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375DD-8899-EE4E-E092-40BC98C8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0E84F-3710-6DDD-AA3A-90B0C507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736FE-56E1-D3D5-076F-D67189CD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0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28C4-14ED-4729-CE44-D5AD1009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D5D89-EB34-3029-9624-3114D836A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F76C7-52AE-7AFC-56D1-8359701DC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57CAD-8C0F-F54E-03A8-2A982D9E6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1B5CA-BEC1-D39D-0F2F-7753BCE95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A7911-2C4E-94BB-9E8B-803D3F2B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11E25-A615-C4F6-597B-DF1D705D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239BC-A7D8-8E87-2F04-35D2DDC6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20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71B7-E163-6D84-C6F7-5D2D96FF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6C8AE-3698-26C7-2308-B915E84A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0B743-585F-AFE4-C983-C6E00CE2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0D7C3-C819-F651-031D-78A7F976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5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B0ABB-7EE6-92AE-648A-14FCE03D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F9715-8399-409D-16C4-9C751A2D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8E0C6-2590-07BD-5BFE-C7B639BE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2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A708-EABD-0128-9A52-1E72205F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1FE4-656D-2538-1FA2-1DBEBE15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4CACA-ED9F-5384-9338-B66D1C21D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4948E-A02B-33C6-4600-B74E5319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C56E1-4DB6-7157-4E7A-A943E936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3429-3D74-BE52-B041-FD98ACCB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3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40B2-8EF3-5040-253E-47923496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051DE-35A5-D39D-BE16-657250845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3B7FD-B899-2C44-5B13-49D4EE9D5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E455D-3D70-AC42-212F-22F8AED8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75B72-202C-9CB7-26CE-B12710EC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DE42-E5DF-9C71-C4C7-B9880F04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2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C6329A-F98A-9CBD-8A84-7BEE2855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FD1DC-E347-1F45-5998-A334D004D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2CF3A-5B00-095E-F59A-88C8D845F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30B99-05C1-BA7D-D2FA-D2C5FD27E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3EEBF-ED99-8EC1-5CCA-AFCE45B45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9254F371-0D89-FAFA-F55B-FBAACA519B5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6050946"/>
            <a:ext cx="2005444" cy="6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3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68143B2-53F6-0BB0-0204-FBCA190C58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6050946"/>
            <a:ext cx="2005444" cy="6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960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2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3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2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87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77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2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8.png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8.png"/><Relationship Id="rId5" Type="http://schemas.openxmlformats.org/officeDocument/2006/relationships/image" Target="../media/image117.jpeg"/><Relationship Id="rId4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5730" y="1836099"/>
            <a:ext cx="12186270" cy="1375752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title"/>
          </p:nvPr>
        </p:nvSpPr>
        <p:spPr>
          <a:xfrm>
            <a:off x="24384" y="1863246"/>
            <a:ext cx="10696304" cy="134860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_tradnl" b="1" noProof="0" dirty="0">
                <a:solidFill>
                  <a:srgbClr val="FFFFFF"/>
                </a:solidFill>
              </a:rPr>
              <a:t>Módulo 3: </a:t>
            </a:r>
            <a:r>
              <a:rPr lang="es-ES_tradnl" b="1" dirty="0">
                <a:solidFill>
                  <a:srgbClr val="FFFFFF"/>
                </a:solidFill>
              </a:rPr>
              <a:t>Abordaje</a:t>
            </a:r>
            <a:r>
              <a:rPr lang="es-ES_tradnl" b="1" noProof="0" dirty="0">
                <a:solidFill>
                  <a:srgbClr val="FFFFFF"/>
                </a:solidFill>
              </a:rPr>
              <a:t> CABCDE</a:t>
            </a:r>
            <a:endParaRPr lang="es-ES_tradnl" noProof="0"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-236957" y="3247066"/>
            <a:ext cx="1210545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/>
          <a:p>
            <a:pPr lvl="0"/>
            <a:r>
              <a:rPr lang="es-ES_tradnl" sz="3200" dirty="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Curso de Primeros Auxilios en la Comunidad (CFAR, por sus siglas en inglés)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blue rectangle with a person's face and a letter&#10;&#10;Description automatically generated">
            <a:extLst>
              <a:ext uri="{FF2B5EF4-FFF2-40B4-BE49-F238E27FC236}">
                <a16:creationId xmlns:a16="http://schemas.microsoft.com/office/drawing/2014/main" id="{BB3683A7-7D02-6DEF-15CF-9DA55053F8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861" y="224152"/>
            <a:ext cx="8532882" cy="60265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78106-BD22-A0D7-20AF-0FEDAB7E053D}"/>
              </a:ext>
            </a:extLst>
          </p:cNvPr>
          <p:cNvSpPr txBox="1"/>
          <p:nvPr/>
        </p:nvSpPr>
        <p:spPr>
          <a:xfrm>
            <a:off x="2838015" y="1553144"/>
            <a:ext cx="6832884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6200" dirty="0"/>
              <a:t>Vía Respiratoria</a:t>
            </a:r>
          </a:p>
        </p:txBody>
      </p:sp>
    </p:spTree>
    <p:extLst>
      <p:ext uri="{BB962C8B-B14F-4D97-AF65-F5344CB8AC3E}">
        <p14:creationId xmlns:p14="http://schemas.microsoft.com/office/powerpoint/2010/main" val="81622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09ECEC3-30B2-9769-00AE-B605ABCAF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2B10FD-EE70-D250-4C7A-BC909F30F264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rgbClr val="D8EAEF">
              <a:alpha val="3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endParaRPr lang="es-ES_tradnl" sz="24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DC110E-0DD6-6378-E4B7-C6DF5989F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10" name="Google Shape;212;g26a862db3a9_2_24">
            <a:extLst>
              <a:ext uri="{FF2B5EF4-FFF2-40B4-BE49-F238E27FC236}">
                <a16:creationId xmlns:a16="http://schemas.microsoft.com/office/drawing/2014/main" id="{37055C6B-2607-1A84-0C62-268B91C15746}"/>
              </a:ext>
            </a:extLst>
          </p:cNvPr>
          <p:cNvSpPr txBox="1">
            <a:spLocks/>
          </p:cNvSpPr>
          <p:nvPr/>
        </p:nvSpPr>
        <p:spPr>
          <a:xfrm>
            <a:off x="896301" y="1459145"/>
            <a:ext cx="10269630" cy="834447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SzPts val="3800"/>
            </a:pPr>
            <a:r>
              <a:rPr lang="es-ES_tradnl" dirty="0"/>
              <a:t>Las partes del cuerpo que transportan oxígeno desde el aire hacia los pulmones y luego a la sangre.</a:t>
            </a:r>
            <a:endParaRPr lang="es-ES_tradnl" sz="2800" dirty="0">
              <a:latin typeface="Atkinson Hyperlegible" pitchFamily="2" charset="0"/>
            </a:endParaRPr>
          </a:p>
        </p:txBody>
      </p:sp>
      <p:pic>
        <p:nvPicPr>
          <p:cNvPr id="14" name="Picture 13" descr="A person with a sore throat&#10;&#10;Description automatically generated with medium confidence">
            <a:extLst>
              <a:ext uri="{FF2B5EF4-FFF2-40B4-BE49-F238E27FC236}">
                <a16:creationId xmlns:a16="http://schemas.microsoft.com/office/drawing/2014/main" id="{A49A4A31-9493-892A-CEAD-E4D570A4D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0" y="1513077"/>
            <a:ext cx="6819900" cy="475806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4C0985-5D14-8687-736B-18E20854F576}"/>
              </a:ext>
            </a:extLst>
          </p:cNvPr>
          <p:cNvCxnSpPr/>
          <p:nvPr/>
        </p:nvCxnSpPr>
        <p:spPr>
          <a:xfrm>
            <a:off x="7294418" y="4281056"/>
            <a:ext cx="20989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661AE2-0680-74DC-4FA8-42305674431A}"/>
              </a:ext>
            </a:extLst>
          </p:cNvPr>
          <p:cNvCxnSpPr/>
          <p:nvPr/>
        </p:nvCxnSpPr>
        <p:spPr>
          <a:xfrm>
            <a:off x="7394863" y="3857474"/>
            <a:ext cx="20989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24ECFD-7EF5-6D3C-8171-DC7E9394CBB8}"/>
              </a:ext>
            </a:extLst>
          </p:cNvPr>
          <p:cNvCxnSpPr/>
          <p:nvPr/>
        </p:nvCxnSpPr>
        <p:spPr>
          <a:xfrm>
            <a:off x="6345381" y="4537364"/>
            <a:ext cx="20989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C7551-7981-3AC8-CE40-C2E7D14549B9}"/>
              </a:ext>
            </a:extLst>
          </p:cNvPr>
          <p:cNvCxnSpPr/>
          <p:nvPr/>
        </p:nvCxnSpPr>
        <p:spPr>
          <a:xfrm>
            <a:off x="6490855" y="5306292"/>
            <a:ext cx="20989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D80BBA-7658-553B-0EB1-C7301A8014D5}"/>
              </a:ext>
            </a:extLst>
          </p:cNvPr>
          <p:cNvCxnSpPr>
            <a:cxnSpLocks/>
          </p:cNvCxnSpPr>
          <p:nvPr/>
        </p:nvCxnSpPr>
        <p:spPr>
          <a:xfrm>
            <a:off x="6937663" y="6054438"/>
            <a:ext cx="24557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B1A024D-820E-B758-0BE7-3B3D3666E27B}"/>
              </a:ext>
            </a:extLst>
          </p:cNvPr>
          <p:cNvSpPr/>
          <p:nvPr/>
        </p:nvSpPr>
        <p:spPr>
          <a:xfrm>
            <a:off x="9324109" y="4068820"/>
            <a:ext cx="1087582" cy="418004"/>
          </a:xfrm>
          <a:prstGeom prst="roundRect">
            <a:avLst/>
          </a:prstGeom>
          <a:noFill/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200" dirty="0">
                <a:solidFill>
                  <a:srgbClr val="002060"/>
                </a:solidFill>
                <a:latin typeface="Atkinson Hyperlegible" pitchFamily="2" charset="0"/>
              </a:rPr>
              <a:t>Boca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200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sz="2200" dirty="0">
              <a:latin typeface="Atkinson Hyperlegible" pitchFamily="2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C3F6A4D-645D-29D2-E50D-DB2E6B3A60AE}"/>
              </a:ext>
            </a:extLst>
          </p:cNvPr>
          <p:cNvSpPr/>
          <p:nvPr/>
        </p:nvSpPr>
        <p:spPr>
          <a:xfrm>
            <a:off x="9344889" y="3638663"/>
            <a:ext cx="1087582" cy="418004"/>
          </a:xfrm>
          <a:prstGeom prst="roundRect">
            <a:avLst/>
          </a:prstGeom>
          <a:noFill/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200" dirty="0">
                <a:solidFill>
                  <a:srgbClr val="002060"/>
                </a:solidFill>
                <a:latin typeface="Atkinson Hyperlegible" pitchFamily="2" charset="0"/>
              </a:rPr>
              <a:t>Nariz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200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r>
              <a:rPr lang="es-ES_tradnl" sz="2200" dirty="0">
                <a:latin typeface="Atkinson Hyperlegible" pitchFamily="2" charset="0"/>
              </a:rPr>
              <a:t>`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D8D86FB-7506-2C3F-4E06-1E6A1C1E803E}"/>
              </a:ext>
            </a:extLst>
          </p:cNvPr>
          <p:cNvSpPr/>
          <p:nvPr/>
        </p:nvSpPr>
        <p:spPr>
          <a:xfrm>
            <a:off x="8321306" y="4344611"/>
            <a:ext cx="1425364" cy="449431"/>
          </a:xfrm>
          <a:prstGeom prst="roundRect">
            <a:avLst/>
          </a:prstGeom>
          <a:noFill/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200" dirty="0">
                <a:solidFill>
                  <a:srgbClr val="002060"/>
                </a:solidFill>
                <a:latin typeface="Atkinson Hyperlegible" pitchFamily="2" charset="0"/>
              </a:rPr>
              <a:t>Garganta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200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sz="2200" dirty="0">
              <a:latin typeface="Atkinson Hyperlegible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A015F8E-53B1-D003-1EE7-F9DDDE552CAA}"/>
              </a:ext>
            </a:extLst>
          </p:cNvPr>
          <p:cNvSpPr/>
          <p:nvPr/>
        </p:nvSpPr>
        <p:spPr>
          <a:xfrm>
            <a:off x="8487561" y="5100515"/>
            <a:ext cx="1425365" cy="312236"/>
          </a:xfrm>
          <a:prstGeom prst="roundRect">
            <a:avLst/>
          </a:prstGeom>
          <a:noFill/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200" dirty="0">
                <a:solidFill>
                  <a:srgbClr val="002060"/>
                </a:solidFill>
                <a:latin typeface="Atkinson Hyperlegible" pitchFamily="2" charset="0"/>
              </a:rPr>
              <a:t>Tráquea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200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sz="2200" dirty="0">
              <a:latin typeface="Atkinson Hyperlegible" pitchFamily="2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E7A3096-052F-EA5F-FEF0-CEF7D5A8E317}"/>
              </a:ext>
            </a:extLst>
          </p:cNvPr>
          <p:cNvSpPr/>
          <p:nvPr/>
        </p:nvSpPr>
        <p:spPr>
          <a:xfrm>
            <a:off x="9161315" y="5809409"/>
            <a:ext cx="1425365" cy="312236"/>
          </a:xfrm>
          <a:prstGeom prst="roundRect">
            <a:avLst/>
          </a:prstGeom>
          <a:noFill/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200" dirty="0">
                <a:solidFill>
                  <a:srgbClr val="002060"/>
                </a:solidFill>
                <a:latin typeface="Atkinson Hyperlegible" pitchFamily="2" charset="0"/>
              </a:rPr>
              <a:t>Pulmones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200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sz="2200" dirty="0">
              <a:latin typeface="Atkinson Hyperlegible" pitchFamily="2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02F4267-25A5-FC6A-FEBA-0F1B3EA0E13A}"/>
              </a:ext>
            </a:extLst>
          </p:cNvPr>
          <p:cNvSpPr/>
          <p:nvPr/>
        </p:nvSpPr>
        <p:spPr>
          <a:xfrm>
            <a:off x="1696183" y="703592"/>
            <a:ext cx="8669867" cy="668008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/>
            <a:r>
              <a:rPr lang="es-ES_tradnl" sz="3200" dirty="0">
                <a:solidFill>
                  <a:srgbClr val="000000"/>
                </a:solidFill>
                <a:latin typeface="Atkinson Hyperlegible" pitchFamily="2" charset="0"/>
              </a:rPr>
              <a:t>Vía Respiratoria</a:t>
            </a:r>
          </a:p>
          <a:p>
            <a:pPr lvl="1" algn="ctr"/>
            <a:endParaRPr lang="es-ES_tradnl" sz="2400" dirty="0">
              <a:latin typeface="Atkinson Hyperlegible" pitchFamily="2" charset="0"/>
            </a:endParaRPr>
          </a:p>
        </p:txBody>
      </p:sp>
      <p:pic>
        <p:nvPicPr>
          <p:cNvPr id="5" name="Picture 4" descr="A sign with text and images of human organs&#10;&#10;AI-generated content may be incorrect.">
            <a:extLst>
              <a:ext uri="{FF2B5EF4-FFF2-40B4-BE49-F238E27FC236}">
                <a16:creationId xmlns:a16="http://schemas.microsoft.com/office/drawing/2014/main" id="{C1A395A3-3B81-8581-A790-8287F049D4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6" y="-21717"/>
            <a:ext cx="1399412" cy="9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8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D834656-9D71-454D-48C0-1F717DB33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7DE1CF-7ECC-82D7-8170-297261C4440D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rgbClr val="D8EAEF">
              <a:alpha val="3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endParaRPr lang="es-ES_tradnl" sz="24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65550F-DFB9-13CC-1D51-FEEA7C6D15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10" name="Google Shape;212;g26a862db3a9_2_24">
            <a:extLst>
              <a:ext uri="{FF2B5EF4-FFF2-40B4-BE49-F238E27FC236}">
                <a16:creationId xmlns:a16="http://schemas.microsoft.com/office/drawing/2014/main" id="{EB8801D2-6722-2DE7-FB93-20A760789FC2}"/>
              </a:ext>
            </a:extLst>
          </p:cNvPr>
          <p:cNvSpPr txBox="1">
            <a:spLocks/>
          </p:cNvSpPr>
          <p:nvPr/>
        </p:nvSpPr>
        <p:spPr>
          <a:xfrm>
            <a:off x="910988" y="1100009"/>
            <a:ext cx="10269630" cy="834447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SzPts val="3800"/>
            </a:pPr>
            <a:r>
              <a:rPr lang="es-ES_tradnl" sz="2800" dirty="0"/>
              <a:t>Verifique si hay obstrucciones que puedan causar dificultad para respirar</a:t>
            </a:r>
          </a:p>
        </p:txBody>
      </p:sp>
      <p:pic>
        <p:nvPicPr>
          <p:cNvPr id="3" name="Google Shape;146;p11" descr="A person lying down with his neck and neck pain&#10;&#10;Description automatically generated">
            <a:extLst>
              <a:ext uri="{FF2B5EF4-FFF2-40B4-BE49-F238E27FC236}">
                <a16:creationId xmlns:a16="http://schemas.microsoft.com/office/drawing/2014/main" id="{35F70354-1226-A6B5-5661-5610CE208F3F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988" y="1644578"/>
            <a:ext cx="5185012" cy="350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7;p11">
            <a:extLst>
              <a:ext uri="{FF2B5EF4-FFF2-40B4-BE49-F238E27FC236}">
                <a16:creationId xmlns:a16="http://schemas.microsoft.com/office/drawing/2014/main" id="{56AA59B9-9F46-DB00-6D9E-B715D639D248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248" y="1421815"/>
            <a:ext cx="5185012" cy="372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ign with text and images of human organs&#10;&#10;AI-generated content may be incorrect.">
            <a:extLst>
              <a:ext uri="{FF2B5EF4-FFF2-40B4-BE49-F238E27FC236}">
                <a16:creationId xmlns:a16="http://schemas.microsoft.com/office/drawing/2014/main" id="{F3508667-535A-C077-B803-0D328DF1FE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6" y="-21717"/>
            <a:ext cx="1399412" cy="9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2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0F070C3-60BE-37AE-6B02-BC5E4774F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A32A2BD-699B-B8D5-2F2E-ABDEAEF6B989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rgbClr val="D8EAEF">
              <a:alpha val="3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endParaRPr lang="es-ES_tradnl" sz="24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1214CC-F538-6274-A915-587921C9DC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3" name="Google Shape;146;p11" descr="A person lying down with his neck and neck pain&#10;&#10;Description automatically generated">
            <a:extLst>
              <a:ext uri="{FF2B5EF4-FFF2-40B4-BE49-F238E27FC236}">
                <a16:creationId xmlns:a16="http://schemas.microsoft.com/office/drawing/2014/main" id="{E721B239-E5EB-96C2-7EB2-AA78790540F8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772" y="2275395"/>
            <a:ext cx="4059382" cy="284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erson with his mouth open&#10;&#10;Description automatically generated">
            <a:extLst>
              <a:ext uri="{FF2B5EF4-FFF2-40B4-BE49-F238E27FC236}">
                <a16:creationId xmlns:a16="http://schemas.microsoft.com/office/drawing/2014/main" id="{827F2AAD-0DC7-DB0F-6DEB-1C724E8E11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64" y="2628900"/>
            <a:ext cx="3570304" cy="248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414791-182C-FAA5-6A4F-A3BAC676F8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110" y="2908300"/>
            <a:ext cx="3743206" cy="2118264"/>
          </a:xfrm>
          <a:prstGeom prst="rect">
            <a:avLst/>
          </a:prstGeom>
        </p:spPr>
      </p:pic>
      <p:sp>
        <p:nvSpPr>
          <p:cNvPr id="8" name="Google Shape;212;g26a862db3a9_2_24">
            <a:extLst>
              <a:ext uri="{FF2B5EF4-FFF2-40B4-BE49-F238E27FC236}">
                <a16:creationId xmlns:a16="http://schemas.microsoft.com/office/drawing/2014/main" id="{1DD5D07B-40D4-FAD0-F1E1-D66F24BD7D9F}"/>
              </a:ext>
            </a:extLst>
          </p:cNvPr>
          <p:cNvSpPr txBox="1">
            <a:spLocks/>
          </p:cNvSpPr>
          <p:nvPr/>
        </p:nvSpPr>
        <p:spPr>
          <a:xfrm>
            <a:off x="703672" y="5308887"/>
            <a:ext cx="2996700" cy="834447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SzPts val="3800"/>
            </a:pPr>
            <a:r>
              <a:rPr lang="es-ES_tradnl" sz="2200" dirty="0">
                <a:latin typeface="Atkinson Hyperlegible" pitchFamily="2" charset="0"/>
              </a:rPr>
              <a:t>Objeto extraño, vómito o sangre</a:t>
            </a:r>
          </a:p>
        </p:txBody>
      </p:sp>
      <p:sp>
        <p:nvSpPr>
          <p:cNvPr id="9" name="Google Shape;212;g26a862db3a9_2_24">
            <a:extLst>
              <a:ext uri="{FF2B5EF4-FFF2-40B4-BE49-F238E27FC236}">
                <a16:creationId xmlns:a16="http://schemas.microsoft.com/office/drawing/2014/main" id="{6B5AB276-4111-AA86-5FDB-C391117A6309}"/>
              </a:ext>
            </a:extLst>
          </p:cNvPr>
          <p:cNvSpPr txBox="1">
            <a:spLocks/>
          </p:cNvSpPr>
          <p:nvPr/>
        </p:nvSpPr>
        <p:spPr>
          <a:xfrm>
            <a:off x="4604288" y="5255172"/>
            <a:ext cx="3477133" cy="834447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SzPts val="3800"/>
            </a:pPr>
            <a:r>
              <a:rPr lang="es-ES_tradnl" dirty="0"/>
              <a:t>Hinchazón por alergia grave, infección o lesión</a:t>
            </a:r>
            <a:endParaRPr lang="es-ES_tradnl" dirty="0">
              <a:latin typeface="Atkinson Hyperlegible" pitchFamily="2" charset="0"/>
            </a:endParaRPr>
          </a:p>
        </p:txBody>
      </p:sp>
      <p:sp>
        <p:nvSpPr>
          <p:cNvPr id="11" name="Google Shape;212;g26a862db3a9_2_24">
            <a:extLst>
              <a:ext uri="{FF2B5EF4-FFF2-40B4-BE49-F238E27FC236}">
                <a16:creationId xmlns:a16="http://schemas.microsoft.com/office/drawing/2014/main" id="{73E41427-8969-9176-09BA-9DEC06ABB11E}"/>
              </a:ext>
            </a:extLst>
          </p:cNvPr>
          <p:cNvSpPr txBox="1">
            <a:spLocks/>
          </p:cNvSpPr>
          <p:nvPr/>
        </p:nvSpPr>
        <p:spPr>
          <a:xfrm>
            <a:off x="8415791" y="5221693"/>
            <a:ext cx="2996700" cy="834447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SzPts val="3800"/>
            </a:pPr>
            <a:r>
              <a:rPr lang="es-ES_tradnl" dirty="0">
                <a:latin typeface="Atkinson Hyperlegible" pitchFamily="2" charset="0"/>
              </a:rPr>
              <a:t>Relajación de los músculos en pacientes no conscientes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69BFE6-1B3B-6BC3-FACE-AB36298ADA46}"/>
              </a:ext>
            </a:extLst>
          </p:cNvPr>
          <p:cNvSpPr/>
          <p:nvPr/>
        </p:nvSpPr>
        <p:spPr>
          <a:xfrm>
            <a:off x="1696183" y="703592"/>
            <a:ext cx="8669867" cy="668008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/>
            <a:r>
              <a:rPr lang="es-ES_tradnl" sz="3200" dirty="0">
                <a:solidFill>
                  <a:srgbClr val="000000"/>
                </a:solidFill>
                <a:latin typeface="Atkinson Hyperlegible" pitchFamily="2" charset="0"/>
              </a:rPr>
              <a:t>Causas de obstrucción de las vías respiratorias</a:t>
            </a:r>
            <a:endParaRPr lang="es-ES_tradnl" sz="2400" dirty="0">
              <a:latin typeface="Atkinson Hyperlegible" pitchFamily="2" charset="0"/>
            </a:endParaRPr>
          </a:p>
        </p:txBody>
      </p:sp>
      <p:pic>
        <p:nvPicPr>
          <p:cNvPr id="5" name="Picture 4" descr="A sign with text and images of human organs&#10;&#10;AI-generated content may be incorrect.">
            <a:extLst>
              <a:ext uri="{FF2B5EF4-FFF2-40B4-BE49-F238E27FC236}">
                <a16:creationId xmlns:a16="http://schemas.microsoft.com/office/drawing/2014/main" id="{6A0FEEF0-7229-715A-58C4-4957FAC523E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6" y="-21717"/>
            <a:ext cx="1399412" cy="9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6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70E8BD4-02C3-8FE5-96D8-FDE288BEF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325F48-900E-D11B-7C6D-2DA380546CE7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D4E99CC-D0DB-8D69-F2FA-E27AD3F471C1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  <a:endParaRPr lang="es-ES_tradnl" dirty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4A89483C-871C-9679-183F-279DA0EDE2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6E117E-015B-B096-ACCF-169B4E4B8B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24" name="Picture 23" descr="A person with a sore throat&#10;&#10;Description automatically generated with medium confidence">
            <a:extLst>
              <a:ext uri="{FF2B5EF4-FFF2-40B4-BE49-F238E27FC236}">
                <a16:creationId xmlns:a16="http://schemas.microsoft.com/office/drawing/2014/main" id="{626B65C8-8149-CEBD-AA88-F20D3D8C29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785" y="944992"/>
            <a:ext cx="7447929" cy="519622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3818AC7-B059-AB82-E387-F5AB0F6E4826}"/>
              </a:ext>
            </a:extLst>
          </p:cNvPr>
          <p:cNvCxnSpPr/>
          <p:nvPr/>
        </p:nvCxnSpPr>
        <p:spPr>
          <a:xfrm flipV="1">
            <a:off x="7772400" y="1522693"/>
            <a:ext cx="955964" cy="1698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A607FB-F91F-18CA-9D2E-4E915A116496}"/>
              </a:ext>
            </a:extLst>
          </p:cNvPr>
          <p:cNvCxnSpPr>
            <a:cxnSpLocks/>
          </p:cNvCxnSpPr>
          <p:nvPr/>
        </p:nvCxnSpPr>
        <p:spPr>
          <a:xfrm flipV="1">
            <a:off x="7772400" y="3642716"/>
            <a:ext cx="2152117" cy="2501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DBE550-853E-0725-B308-943298FA0442}"/>
              </a:ext>
            </a:extLst>
          </p:cNvPr>
          <p:cNvCxnSpPr>
            <a:cxnSpLocks/>
          </p:cNvCxnSpPr>
          <p:nvPr/>
        </p:nvCxnSpPr>
        <p:spPr>
          <a:xfrm>
            <a:off x="3740727" y="2562766"/>
            <a:ext cx="2033782" cy="22306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17E2353-41BD-4BFF-172C-C7E8773F8905}"/>
              </a:ext>
            </a:extLst>
          </p:cNvPr>
          <p:cNvSpPr/>
          <p:nvPr/>
        </p:nvSpPr>
        <p:spPr>
          <a:xfrm>
            <a:off x="8647634" y="1141009"/>
            <a:ext cx="2553766" cy="381658"/>
          </a:xfrm>
          <a:prstGeom prst="roundRect">
            <a:avLst/>
          </a:prstGeom>
          <a:noFill/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Nariz</a:t>
            </a:r>
            <a:b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</a:br>
            <a: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  <a:t>Sangre, mucosidad o cuerpo extraño</a:t>
            </a:r>
            <a:b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</a:br>
            <a: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  <a:t>Quemadura o lesión</a:t>
            </a:r>
            <a:endParaRPr lang="es-ES_tradnl" sz="2400" dirty="0">
              <a:latin typeface="Atkinson Hyperlegible" pitchFamily="2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C2AA6FA-28DE-7461-6077-F13898B84D0E}"/>
              </a:ext>
            </a:extLst>
          </p:cNvPr>
          <p:cNvSpPr/>
          <p:nvPr/>
        </p:nvSpPr>
        <p:spPr>
          <a:xfrm>
            <a:off x="9187963" y="3451887"/>
            <a:ext cx="2553766" cy="381658"/>
          </a:xfrm>
          <a:prstGeom prst="roundRect">
            <a:avLst/>
          </a:prstGeom>
          <a:noFill/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Boca</a:t>
            </a:r>
            <a:b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</a:br>
            <a: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  <a:t>Sangre, mucosidad o cuerpo extraño</a:t>
            </a:r>
            <a:b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</a:br>
            <a: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  <a:t>Quemadura o lesión</a:t>
            </a:r>
            <a:b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</a:br>
            <a: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  <a:t>Hinchazón</a:t>
            </a:r>
            <a:b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</a:br>
            <a: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  <a:t>Incapacidad para abrir la boca</a:t>
            </a:r>
            <a:endParaRPr lang="es-ES_tradnl" sz="2400" dirty="0">
              <a:latin typeface="Atkinson Hyperlegible" pitchFamily="2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418F0B9-4751-4177-2B4E-70A78AAADA10}"/>
              </a:ext>
            </a:extLst>
          </p:cNvPr>
          <p:cNvSpPr/>
          <p:nvPr/>
        </p:nvSpPr>
        <p:spPr>
          <a:xfrm>
            <a:off x="1242675" y="2288808"/>
            <a:ext cx="3495582" cy="582863"/>
          </a:xfrm>
          <a:prstGeom prst="roundRect">
            <a:avLst/>
          </a:prstGeom>
          <a:noFill/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Cuello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  <a:t>Hinchazón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  <a:t>Lesión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  <a:t>Incapacidad para mover el cuello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  <a:t>Tráquea fuera de lugar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dirty="0">
                <a:solidFill>
                  <a:srgbClr val="002060"/>
                </a:solidFill>
                <a:latin typeface="Atkinson Hyperlegible" pitchFamily="2" charset="0"/>
              </a:rPr>
              <a:t>Masa grande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000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r>
              <a:rPr lang="es-ES_tradnl" sz="2400" dirty="0">
                <a:latin typeface="Atkinson Hyperlegible" pitchFamily="2" charset="0"/>
              </a:rPr>
              <a:t>`</a:t>
            </a:r>
          </a:p>
        </p:txBody>
      </p:sp>
      <p:pic>
        <p:nvPicPr>
          <p:cNvPr id="3" name="Picture 2" descr="A sign with text and images of human organs&#10;&#10;AI-generated content may be incorrect.">
            <a:extLst>
              <a:ext uri="{FF2B5EF4-FFF2-40B4-BE49-F238E27FC236}">
                <a16:creationId xmlns:a16="http://schemas.microsoft.com/office/drawing/2014/main" id="{3B56A5BC-8DA3-FA7D-ED2A-91AB8693AD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6" y="-21717"/>
            <a:ext cx="1399412" cy="9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9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AAB043-5867-5F31-5C43-47BA0B4E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6E3A90-F113-E8E4-E5DA-63EA0A2F9022}"/>
              </a:ext>
            </a:extLst>
          </p:cNvPr>
          <p:cNvSpPr/>
          <p:nvPr/>
        </p:nvSpPr>
        <p:spPr>
          <a:xfrm>
            <a:off x="696036" y="641445"/>
            <a:ext cx="10972800" cy="5786651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900C331-8300-BA4D-DA75-549BF211A6DC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dirty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A5602810-EDB2-17B9-13D1-D9A4EEB15F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F32936-5999-84C4-1194-8F04B9E4045C}"/>
              </a:ext>
            </a:extLst>
          </p:cNvPr>
          <p:cNvSpPr txBox="1"/>
          <p:nvPr/>
        </p:nvSpPr>
        <p:spPr>
          <a:xfrm>
            <a:off x="6677136" y="5010613"/>
            <a:ext cx="3555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tkinson Hyperlegible" pitchFamily="2" charset="0"/>
              </a:rPr>
              <a:t>Sonidos extraños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290D4-CEF7-3611-3195-1CC47E72E9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3" name="Picture 2" descr="A person in a hospital bed&#10;&#10;Description automatically generated">
            <a:extLst>
              <a:ext uri="{FF2B5EF4-FFF2-40B4-BE49-F238E27FC236}">
                <a16:creationId xmlns:a16="http://schemas.microsoft.com/office/drawing/2014/main" id="{804C5F23-ED4E-662B-9C13-8BB2658E3C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337026"/>
            <a:ext cx="5086157" cy="3542191"/>
          </a:xfrm>
          <a:prstGeom prst="rect">
            <a:avLst/>
          </a:prstGeom>
        </p:spPr>
      </p:pic>
      <p:pic>
        <p:nvPicPr>
          <p:cNvPr id="5" name="Picture 4" descr="A lightning bolts in the dark&#10;&#10;Description automatically generated with medium confidence">
            <a:extLst>
              <a:ext uri="{FF2B5EF4-FFF2-40B4-BE49-F238E27FC236}">
                <a16:creationId xmlns:a16="http://schemas.microsoft.com/office/drawing/2014/main" id="{79FB9172-1142-6473-27F9-D889B2913C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643044"/>
            <a:ext cx="1162272" cy="2236173"/>
          </a:xfrm>
          <a:prstGeom prst="rect">
            <a:avLst/>
          </a:prstGeom>
        </p:spPr>
      </p:pic>
      <p:pic>
        <p:nvPicPr>
          <p:cNvPr id="7" name="Google Shape;229;p19">
            <a:extLst>
              <a:ext uri="{FF2B5EF4-FFF2-40B4-BE49-F238E27FC236}">
                <a16:creationId xmlns:a16="http://schemas.microsoft.com/office/drawing/2014/main" id="{92BB0CDA-4B12-7FFB-56D6-2971F9A26A8B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709" y="1682306"/>
            <a:ext cx="4705990" cy="341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07D6F7-61F4-5DA4-DDF3-33B82852CA46}"/>
              </a:ext>
            </a:extLst>
          </p:cNvPr>
          <p:cNvSpPr txBox="1"/>
          <p:nvPr/>
        </p:nvSpPr>
        <p:spPr>
          <a:xfrm>
            <a:off x="1959764" y="5203678"/>
            <a:ext cx="3555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tkinson Hyperlegible" pitchFamily="2" charset="0"/>
              </a:rPr>
              <a:t>Ausencia de respiración</a:t>
            </a:r>
          </a:p>
        </p:txBody>
      </p:sp>
      <p:pic>
        <p:nvPicPr>
          <p:cNvPr id="9" name="Picture 8" descr="A sign with text and images of human organs&#10;&#10;AI-generated content may be incorrect.">
            <a:extLst>
              <a:ext uri="{FF2B5EF4-FFF2-40B4-BE49-F238E27FC236}">
                <a16:creationId xmlns:a16="http://schemas.microsoft.com/office/drawing/2014/main" id="{36FE36CC-4D3F-7A5A-E11D-7BFE29F909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6" y="-21717"/>
            <a:ext cx="1399412" cy="9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8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2FE2042-00F4-24C7-004E-C351DC47C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9B7B4D-1968-5BEF-84B7-BBA7FDA960C2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CA5332-3438-5225-498C-42F7B6955D95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dirty="0">
              <a:latin typeface="Atkinson Hyperlegibl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75AD2-04DF-A411-2ED8-F9E8A1CC6403}"/>
              </a:ext>
            </a:extLst>
          </p:cNvPr>
          <p:cNvSpPr txBox="1"/>
          <p:nvPr/>
        </p:nvSpPr>
        <p:spPr>
          <a:xfrm>
            <a:off x="3657778" y="5131831"/>
            <a:ext cx="504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tkinson Hyperlegible" pitchFamily="2" charset="0"/>
              </a:rPr>
              <a:t>Movimiento de aire frente a la nariz o la boca</a:t>
            </a:r>
          </a:p>
        </p:txBody>
      </p:sp>
      <p:pic>
        <p:nvPicPr>
          <p:cNvPr id="3" name="Picture 2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A462A0ED-ED89-FA8A-2472-3E0196C4D7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542" y="1451520"/>
            <a:ext cx="3079787" cy="396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E24A0-55D6-6221-AD13-456F9EC806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6" name="Picture 5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859FBF1C-8BAD-F4D5-431E-4FF4A3405D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372" y="860789"/>
            <a:ext cx="560439" cy="560439"/>
          </a:xfrm>
          <a:prstGeom prst="rect">
            <a:avLst/>
          </a:prstGeom>
        </p:spPr>
      </p:pic>
      <p:pic>
        <p:nvPicPr>
          <p:cNvPr id="2" name="Picture 1" descr="A sign with text and images of human organs&#10;&#10;AI-generated content may be incorrect.">
            <a:extLst>
              <a:ext uri="{FF2B5EF4-FFF2-40B4-BE49-F238E27FC236}">
                <a16:creationId xmlns:a16="http://schemas.microsoft.com/office/drawing/2014/main" id="{221D8219-C647-AE9C-FB3B-1989943B92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6" y="-21717"/>
            <a:ext cx="1399412" cy="9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4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1AA8DA-BFAA-05C4-79EB-7CA98BEAB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3E19F4-707C-4710-8F99-4ED7DCD866AE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dirty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2868AB4-2AE8-EB9C-AB83-18CB206A20FC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dirty="0">
                <a:solidFill>
                  <a:schemeClr val="tx1"/>
                </a:solidFill>
                <a:latin typeface="Atkinson Hyperlegible"/>
              </a:rPr>
              <a:t>Consideraciones especiales para niños y niñas</a:t>
            </a:r>
            <a:endParaRPr lang="es-ES_tradnl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B3562-BFB2-A650-3F2C-79C0E476FF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10" name="Google Shape;699;g26a862db3a9_2_104">
            <a:extLst>
              <a:ext uri="{FF2B5EF4-FFF2-40B4-BE49-F238E27FC236}">
                <a16:creationId xmlns:a16="http://schemas.microsoft.com/office/drawing/2014/main" id="{99826981-9CB8-7963-6C49-F9D9550F3D53}"/>
              </a:ext>
            </a:extLst>
          </p:cNvPr>
          <p:cNvSpPr txBox="1">
            <a:spLocks/>
          </p:cNvSpPr>
          <p:nvPr/>
        </p:nvSpPr>
        <p:spPr>
          <a:xfrm>
            <a:off x="753532" y="2691967"/>
            <a:ext cx="5257801" cy="3524588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</a:pPr>
            <a:r>
              <a:rPr lang="es-ES_tradnl" dirty="0"/>
              <a:t>Las vías respiratorias de niños y niñas se bloquean fácilmente — coloque una toalla debajo de los hombros y gire ligeramente la cabeza a una posición neutral.  </a:t>
            </a:r>
            <a:endParaRPr lang="es-ES_tradnl" sz="3200" dirty="0">
              <a:solidFill>
                <a:schemeClr val="dk1"/>
              </a:solidFill>
              <a:latin typeface="Atkinson Hyperlegible"/>
            </a:endParaRPr>
          </a:p>
        </p:txBody>
      </p:sp>
      <p:pic>
        <p:nvPicPr>
          <p:cNvPr id="5" name="Picture 4" descr="A person with gloves on their head&#10;&#10;Description automatically generated with medium confidence">
            <a:extLst>
              <a:ext uri="{FF2B5EF4-FFF2-40B4-BE49-F238E27FC236}">
                <a16:creationId xmlns:a16="http://schemas.microsoft.com/office/drawing/2014/main" id="{18FB972C-44E1-523E-642B-A3E96CB051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043" y="747682"/>
            <a:ext cx="6617983" cy="5362636"/>
          </a:xfrm>
          <a:prstGeom prst="rect">
            <a:avLst/>
          </a:prstGeom>
        </p:spPr>
      </p:pic>
      <p:pic>
        <p:nvPicPr>
          <p:cNvPr id="3" name="Picture 2" descr="A sign with text and images of human organs&#10;&#10;AI-generated content may be incorrect.">
            <a:extLst>
              <a:ext uri="{FF2B5EF4-FFF2-40B4-BE49-F238E27FC236}">
                <a16:creationId xmlns:a16="http://schemas.microsoft.com/office/drawing/2014/main" id="{1425AA1A-D7ED-7E9C-695B-7F875244F7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6" y="-21717"/>
            <a:ext cx="1399412" cy="9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67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blue sign with text&#10;&#10;Description automatically generated with medium confidence">
            <a:extLst>
              <a:ext uri="{FF2B5EF4-FFF2-40B4-BE49-F238E27FC236}">
                <a16:creationId xmlns:a16="http://schemas.microsoft.com/office/drawing/2014/main" id="{8B016378-3AAD-9721-E3C3-249D97B9C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073" y="232011"/>
            <a:ext cx="7828905" cy="5984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A51B0-3F74-7766-3367-9453397E6035}"/>
              </a:ext>
            </a:extLst>
          </p:cNvPr>
          <p:cNvSpPr txBox="1"/>
          <p:nvPr/>
        </p:nvSpPr>
        <p:spPr>
          <a:xfrm>
            <a:off x="2609413" y="1615490"/>
            <a:ext cx="6832884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6200" noProof="0" dirty="0"/>
              <a:t>Respiración</a:t>
            </a:r>
            <a:endParaRPr lang="es-ES_tradnl" sz="6200" dirty="0"/>
          </a:p>
        </p:txBody>
      </p:sp>
    </p:spTree>
    <p:extLst>
      <p:ext uri="{BB962C8B-B14F-4D97-AF65-F5344CB8AC3E}">
        <p14:creationId xmlns:p14="http://schemas.microsoft.com/office/powerpoint/2010/main" val="3047730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9F84DB5-D3F1-3563-2132-F2E501DE9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AAC8F1-5479-F518-F626-F2941EAAD4E8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rgbClr val="D8EAEF">
              <a:alpha val="3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8B902047-5F30-D796-4F89-4E9C437037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sp>
        <p:nvSpPr>
          <p:cNvPr id="5" name="Google Shape;212;g26a862db3a9_2_24">
            <a:extLst>
              <a:ext uri="{FF2B5EF4-FFF2-40B4-BE49-F238E27FC236}">
                <a16:creationId xmlns:a16="http://schemas.microsoft.com/office/drawing/2014/main" id="{6DCFE802-3A48-11FF-6EFC-1ABA85AE68DD}"/>
              </a:ext>
            </a:extLst>
          </p:cNvPr>
          <p:cNvSpPr txBox="1">
            <a:spLocks/>
          </p:cNvSpPr>
          <p:nvPr/>
        </p:nvSpPr>
        <p:spPr>
          <a:xfrm>
            <a:off x="961185" y="1718069"/>
            <a:ext cx="10269630" cy="4436339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dirty="0">
                <a:solidFill>
                  <a:srgbClr val="000000"/>
                </a:solidFill>
                <a:latin typeface="Atkinson Hyperlegible" pitchFamily="2" charset="0"/>
              </a:rPr>
              <a:t>Diferentes problemas que dificultan la respiración, causan respiración anormal o requieren un esfuerzo adicional para respirar.</a:t>
            </a:r>
            <a:endParaRPr lang="es-ES_tradnl" b="0" i="0" u="none" strike="noStrike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A69EFE1-9732-6778-ACD6-01E33784A4E2}"/>
              </a:ext>
            </a:extLst>
          </p:cNvPr>
          <p:cNvSpPr/>
          <p:nvPr/>
        </p:nvSpPr>
        <p:spPr>
          <a:xfrm>
            <a:off x="1696183" y="703592"/>
            <a:ext cx="8669867" cy="668008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/>
            <a:r>
              <a:rPr lang="es-ES_tradnl" sz="3200" dirty="0">
                <a:solidFill>
                  <a:srgbClr val="000000"/>
                </a:solidFill>
                <a:latin typeface="Atkinson Hyperlegible" pitchFamily="2" charset="0"/>
              </a:rPr>
              <a:t>Dificultad al respirar</a:t>
            </a:r>
          </a:p>
          <a:p>
            <a:pPr lvl="1" algn="ctr"/>
            <a:endParaRPr lang="es-ES_tradnl" sz="2400" dirty="0">
              <a:latin typeface="Atkinson Hyperlegible" pitchFamily="2" charset="0"/>
            </a:endParaRPr>
          </a:p>
        </p:txBody>
      </p:sp>
      <p:pic>
        <p:nvPicPr>
          <p:cNvPr id="8" name="Picture 7" descr="A person wearing a mask&#10;&#10;Description automatically generated">
            <a:extLst>
              <a:ext uri="{FF2B5EF4-FFF2-40B4-BE49-F238E27FC236}">
                <a16:creationId xmlns:a16="http://schemas.microsoft.com/office/drawing/2014/main" id="{194763C8-20C0-D8A0-6ACE-90D0337D5A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215" y="2544519"/>
            <a:ext cx="4077146" cy="3726626"/>
          </a:xfrm>
          <a:prstGeom prst="rect">
            <a:avLst/>
          </a:prstGeom>
        </p:spPr>
      </p:pic>
      <p:pic>
        <p:nvPicPr>
          <p:cNvPr id="7" name="Picture 6" descr="A sign with text and images of lungs and a b&#10;&#10;AI-generated content may be incorrect.">
            <a:extLst>
              <a:ext uri="{FF2B5EF4-FFF2-40B4-BE49-F238E27FC236}">
                <a16:creationId xmlns:a16="http://schemas.microsoft.com/office/drawing/2014/main" id="{6830412D-C4DA-1896-5F52-CC1FE5CD6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55" y="0"/>
            <a:ext cx="1816439" cy="127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3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3: Objetivos de aprendizaje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400" indent="0" algn="just">
              <a:lnSpc>
                <a:spcPct val="115000"/>
              </a:lnSpc>
              <a:spcBef>
                <a:spcPts val="0"/>
              </a:spcBef>
              <a:buSzPts val="2400"/>
              <a:buNone/>
            </a:pPr>
            <a:r>
              <a:rPr lang="es-ES_tradnl" dirty="0"/>
              <a:t>Describa el enfoque CABCDE (por su sigla en inglés) para personas enfermas o lesionadas:</a:t>
            </a:r>
          </a:p>
          <a:p>
            <a:pPr marL="482600" indent="-457200" algn="just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s-ES_tradnl" sz="3000" dirty="0"/>
              <a:t>Verificar si hay hemorragias importantes</a:t>
            </a:r>
          </a:p>
          <a:p>
            <a:pPr marL="482600" indent="-457200" algn="just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s-ES_tradnl" sz="3000" dirty="0"/>
              <a:t>Evaluar la vía respiratoria </a:t>
            </a:r>
          </a:p>
          <a:p>
            <a:pPr marL="482600" indent="-457200" algn="just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s-ES_tradnl" sz="3000" dirty="0"/>
              <a:t>Evaluar la respiración</a:t>
            </a:r>
          </a:p>
          <a:p>
            <a:pPr marL="482600" indent="-457200" algn="just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s-ES_tradnl" sz="3000" dirty="0"/>
              <a:t>Evaluar la circulación</a:t>
            </a:r>
          </a:p>
          <a:p>
            <a:pPr marL="482600" indent="-457200" algn="just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s-ES_tradnl" sz="3000" dirty="0"/>
              <a:t>Evaluar la discapacidad</a:t>
            </a:r>
          </a:p>
          <a:p>
            <a:pPr marL="482600" indent="-457200" algn="just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s-ES_tradnl" sz="3000" dirty="0"/>
              <a:t>Explicar la importancia de la exposición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s-ES_tradnl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8ADEE726-F516-3522-03E0-7B27727DFA81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1F64281-3BA9-7B2A-7562-C20C91DD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0DC3EA-BF85-E6A3-9D68-F0B13EA749C9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Picture 1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A65D827B-F54E-C6EE-A4A2-C847238634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A5412D-5C38-2B45-7881-E08E09EA5864}"/>
              </a:ext>
            </a:extLst>
          </p:cNvPr>
          <p:cNvSpPr txBox="1"/>
          <p:nvPr/>
        </p:nvSpPr>
        <p:spPr>
          <a:xfrm>
            <a:off x="535621" y="3389068"/>
            <a:ext cx="405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Respiración rápida, lenta o ausente</a:t>
            </a:r>
            <a:endParaRPr lang="es-ES_tradnl" sz="2000" dirty="0">
              <a:latin typeface="Atkinson Hyperlegible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54DF6B-A39C-CBAC-8466-5DD9ADCF7F3E}"/>
              </a:ext>
            </a:extLst>
          </p:cNvPr>
          <p:cNvSpPr txBox="1"/>
          <p:nvPr/>
        </p:nvSpPr>
        <p:spPr>
          <a:xfrm>
            <a:off x="4419146" y="3614667"/>
            <a:ext cx="3570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tkinson Hyperlegible" pitchFamily="2" charset="0"/>
              </a:rPr>
              <a:t>Mayor esfuerzo para respirar</a:t>
            </a:r>
            <a:br>
              <a:rPr lang="es-ES_tradnl" sz="2000" dirty="0">
                <a:latin typeface="Atkinson Hyperlegible" pitchFamily="2" charset="0"/>
              </a:rPr>
            </a:br>
            <a:r>
              <a:rPr lang="es-ES_tradnl" sz="2000" dirty="0">
                <a:latin typeface="Atkinson Hyperlegible" pitchFamily="2" charset="0"/>
              </a:rPr>
              <a:t>Postura de trípode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EB8C90-2798-807F-F3FD-67EF45271AF2}"/>
              </a:ext>
            </a:extLst>
          </p:cNvPr>
          <p:cNvSpPr txBox="1"/>
          <p:nvPr/>
        </p:nvSpPr>
        <p:spPr>
          <a:xfrm>
            <a:off x="7989765" y="3507476"/>
            <a:ext cx="291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Coloración azulada o gris alrededor de los labios</a:t>
            </a:r>
            <a:endParaRPr lang="es-ES_tradnl" sz="2000" dirty="0">
              <a:latin typeface="Atkinson Hyperlegible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98B45D1-6B8B-9A19-8E02-99E33A17AA11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dirty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4EDDED28-E705-61C3-EC63-6318F8C123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5" name="Picture 4" descr="A close up of a person's lips&#10;&#10;Description automatically generated">
            <a:extLst>
              <a:ext uri="{FF2B5EF4-FFF2-40B4-BE49-F238E27FC236}">
                <a16:creationId xmlns:a16="http://schemas.microsoft.com/office/drawing/2014/main" id="{37C23F37-6665-2D03-E240-0D8388114D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021" y="832940"/>
            <a:ext cx="3724412" cy="2596060"/>
          </a:xfrm>
          <a:prstGeom prst="rect">
            <a:avLst/>
          </a:prstGeom>
        </p:spPr>
      </p:pic>
      <p:pic>
        <p:nvPicPr>
          <p:cNvPr id="8" name="Picture 7" descr="A person wearing a mask&#10;&#10;Description automatically generated">
            <a:extLst>
              <a:ext uri="{FF2B5EF4-FFF2-40B4-BE49-F238E27FC236}">
                <a16:creationId xmlns:a16="http://schemas.microsoft.com/office/drawing/2014/main" id="{0056D2FA-1843-EC38-1A91-D64C3587BA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5835" y="415499"/>
            <a:ext cx="3492948" cy="3192653"/>
          </a:xfrm>
          <a:prstGeom prst="rect">
            <a:avLst/>
          </a:prstGeom>
        </p:spPr>
      </p:pic>
      <p:pic>
        <p:nvPicPr>
          <p:cNvPr id="9" name="Picture 8" descr="A cartoon of a person lying on his back&#10;&#10;Description automatically generated">
            <a:extLst>
              <a:ext uri="{FF2B5EF4-FFF2-40B4-BE49-F238E27FC236}">
                <a16:creationId xmlns:a16="http://schemas.microsoft.com/office/drawing/2014/main" id="{04588282-1BF2-704D-77CF-1CA76A7B5F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942" y="783927"/>
            <a:ext cx="2916744" cy="29183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F6670C-0605-8F1B-EE4D-C5D9364C36F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679" y="3550678"/>
            <a:ext cx="3763285" cy="26231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841BEE-079F-DF28-390D-5D0BA2BE6DA8}"/>
              </a:ext>
            </a:extLst>
          </p:cNvPr>
          <p:cNvSpPr txBox="1"/>
          <p:nvPr/>
        </p:nvSpPr>
        <p:spPr>
          <a:xfrm>
            <a:off x="6274333" y="5967662"/>
            <a:ext cx="467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Moretones o heridas en la pared torácica</a:t>
            </a:r>
            <a:endParaRPr lang="es-ES_tradnl" sz="2000" dirty="0">
              <a:latin typeface="Atkinson Hyperlegible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1E68AE-8C47-33F0-C896-97D8B342EDDD}"/>
              </a:ext>
            </a:extLst>
          </p:cNvPr>
          <p:cNvSpPr txBox="1"/>
          <p:nvPr/>
        </p:nvSpPr>
        <p:spPr>
          <a:xfrm>
            <a:off x="947768" y="6033155"/>
            <a:ext cx="467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Quemaduras que rodean el pecho</a:t>
            </a:r>
            <a:endParaRPr lang="es-ES_tradnl" sz="2000" dirty="0">
              <a:latin typeface="Atkinson Hyperlegible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8D9FDC-0903-1862-DBEE-FE987DE3D7B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637" y="3656935"/>
            <a:ext cx="3492948" cy="2436940"/>
          </a:xfrm>
          <a:prstGeom prst="rect">
            <a:avLst/>
          </a:prstGeom>
        </p:spPr>
      </p:pic>
      <p:pic>
        <p:nvPicPr>
          <p:cNvPr id="3" name="Picture 2" descr="A sign with text and images of lungs and a b&#10;&#10;AI-generated content may be incorrect.">
            <a:extLst>
              <a:ext uri="{FF2B5EF4-FFF2-40B4-BE49-F238E27FC236}">
                <a16:creationId xmlns:a16="http://schemas.microsoft.com/office/drawing/2014/main" id="{824E51AC-8BF3-4076-51A3-B334D5B12D2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55" y="0"/>
            <a:ext cx="1566869" cy="10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41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8523180-CC56-D3E3-9C83-79DD51C9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090762-C7BD-640A-3642-DF6C189AB3F7}"/>
              </a:ext>
            </a:extLst>
          </p:cNvPr>
          <p:cNvSpPr/>
          <p:nvPr/>
        </p:nvSpPr>
        <p:spPr>
          <a:xfrm>
            <a:off x="696036" y="641445"/>
            <a:ext cx="10972800" cy="5786651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Picture 1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C609E91A-A2A0-6D2F-7954-3A6D3DC44C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8BBEA84-ACD5-B365-0E73-1CCFA0FED050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Escuche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dirty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29AE63C8-1E39-596D-B6EA-3ADDF2025B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08B23-24B3-5CCE-4BEF-63F2C39B2EBF}"/>
              </a:ext>
            </a:extLst>
          </p:cNvPr>
          <p:cNvSpPr txBox="1"/>
          <p:nvPr/>
        </p:nvSpPr>
        <p:spPr>
          <a:xfrm>
            <a:off x="7569782" y="5018097"/>
            <a:ext cx="33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Sonidos anormales al respirar</a:t>
            </a:r>
            <a:endParaRPr lang="es-ES_tradnl" sz="2000" dirty="0">
              <a:latin typeface="Atkinson Hyperlegible" pitchFamily="2" charset="0"/>
            </a:endParaRPr>
          </a:p>
        </p:txBody>
      </p:sp>
      <p:pic>
        <p:nvPicPr>
          <p:cNvPr id="10" name="Picture 9" descr="A cartoon of a person lying on his back&#10;&#10;Description automatically generated">
            <a:extLst>
              <a:ext uri="{FF2B5EF4-FFF2-40B4-BE49-F238E27FC236}">
                <a16:creationId xmlns:a16="http://schemas.microsoft.com/office/drawing/2014/main" id="{1C2DA6C7-FE44-EDCA-0E0F-0B6D9EC8B8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9318" y="1680238"/>
            <a:ext cx="3495584" cy="3497523"/>
          </a:xfrm>
          <a:prstGeom prst="rect">
            <a:avLst/>
          </a:prstGeom>
        </p:spPr>
      </p:pic>
      <p:pic>
        <p:nvPicPr>
          <p:cNvPr id="11" name="Picture 10" descr="A lightning bolts in the dark&#10;&#10;Description automatically generated with medium confidence">
            <a:extLst>
              <a:ext uri="{FF2B5EF4-FFF2-40B4-BE49-F238E27FC236}">
                <a16:creationId xmlns:a16="http://schemas.microsoft.com/office/drawing/2014/main" id="{49C605FE-FEE4-44BB-DE63-15845B3B60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14400" y="337599"/>
            <a:ext cx="1730325" cy="31338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60BB6B-0C6D-75A6-004E-85433E9BBBAF}"/>
              </a:ext>
            </a:extLst>
          </p:cNvPr>
          <p:cNvSpPr txBox="1"/>
          <p:nvPr/>
        </p:nvSpPr>
        <p:spPr>
          <a:xfrm>
            <a:off x="2176504" y="5100928"/>
            <a:ext cx="33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Ausencia de sonidos respiratorios</a:t>
            </a:r>
            <a:endParaRPr lang="es-ES_tradnl" sz="2000" dirty="0">
              <a:latin typeface="Atkinson Hyperlegible" pitchFamily="2" charset="0"/>
            </a:endParaRPr>
          </a:p>
        </p:txBody>
      </p:sp>
      <p:pic>
        <p:nvPicPr>
          <p:cNvPr id="14" name="Picture 13" descr="A cartoon of a person lying on his back&#10;&#10;Description automatically generated">
            <a:extLst>
              <a:ext uri="{FF2B5EF4-FFF2-40B4-BE49-F238E27FC236}">
                <a16:creationId xmlns:a16="http://schemas.microsoft.com/office/drawing/2014/main" id="{E3B30589-2AD4-35D4-4C12-969D1CAD6A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007" y="1757072"/>
            <a:ext cx="3495583" cy="3497522"/>
          </a:xfrm>
          <a:prstGeom prst="rect">
            <a:avLst/>
          </a:prstGeom>
        </p:spPr>
      </p:pic>
      <p:pic>
        <p:nvPicPr>
          <p:cNvPr id="3" name="Picture 2" descr="A sign with text and images of lungs and a b&#10;&#10;AI-generated content may be incorrect.">
            <a:extLst>
              <a:ext uri="{FF2B5EF4-FFF2-40B4-BE49-F238E27FC236}">
                <a16:creationId xmlns:a16="http://schemas.microsoft.com/office/drawing/2014/main" id="{A7369D2F-050A-F05A-3FAE-850FF645F8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54" y="0"/>
            <a:ext cx="1360580" cy="9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17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F27FD81-AAB6-3B1D-3470-F1343CE60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44E085-8FCF-9AC6-F83A-4B6AEF4DD865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Picture 1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F6B4CFA0-B318-7949-AACE-9362F518D6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966562D-EED3-30FC-F8F2-9514D04E9D54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  <a:endParaRPr lang="es-ES_tradnl" dirty="0">
              <a:latin typeface="Atkinson Hyperlegible" pitchFamily="2" charset="0"/>
            </a:endParaRPr>
          </a:p>
        </p:txBody>
      </p:sp>
      <p:pic>
        <p:nvPicPr>
          <p:cNvPr id="8" name="Picture 7" descr="A cartoon of a person's chest&#10;&#10;Description automatically generated">
            <a:extLst>
              <a:ext uri="{FF2B5EF4-FFF2-40B4-BE49-F238E27FC236}">
                <a16:creationId xmlns:a16="http://schemas.microsoft.com/office/drawing/2014/main" id="{3E4AF6AA-9AD7-8C8D-BBBD-EDA080242B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301" y="783996"/>
            <a:ext cx="7236846" cy="50443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32061F-90E7-E48C-DEE7-499E32BBC05D}"/>
              </a:ext>
            </a:extLst>
          </p:cNvPr>
          <p:cNvSpPr txBox="1"/>
          <p:nvPr/>
        </p:nvSpPr>
        <p:spPr>
          <a:xfrm>
            <a:off x="2800301" y="5912887"/>
            <a:ext cx="774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tkinson Hyperlegible" pitchFamily="2" charset="0"/>
              </a:rPr>
              <a:t>Coloque las manos sobre el pecho para evaluar la respiración</a:t>
            </a:r>
          </a:p>
        </p:txBody>
      </p:sp>
      <p:pic>
        <p:nvPicPr>
          <p:cNvPr id="3" name="Picture 2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23199A95-F972-DB72-F9DF-DF3EB9DC2D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344" y="860789"/>
            <a:ext cx="560439" cy="560439"/>
          </a:xfrm>
          <a:prstGeom prst="rect">
            <a:avLst/>
          </a:prstGeom>
        </p:spPr>
      </p:pic>
      <p:pic>
        <p:nvPicPr>
          <p:cNvPr id="2" name="Picture 1" descr="A sign with text and images of lungs and a b&#10;&#10;AI-generated content may be incorrect.">
            <a:extLst>
              <a:ext uri="{FF2B5EF4-FFF2-40B4-BE49-F238E27FC236}">
                <a16:creationId xmlns:a16="http://schemas.microsoft.com/office/drawing/2014/main" id="{834B0B78-DC44-8AB8-9615-85ABBC1551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55" y="0"/>
            <a:ext cx="1374435" cy="9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08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blue sign with a black background&#10;&#10;Description automatically generated">
            <a:extLst>
              <a:ext uri="{FF2B5EF4-FFF2-40B4-BE49-F238E27FC236}">
                <a16:creationId xmlns:a16="http://schemas.microsoft.com/office/drawing/2014/main" id="{FDC6EFB8-0703-ABE4-AF97-B799BA9DB7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288" y="504968"/>
            <a:ext cx="7765578" cy="54232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3F6FF2-C16B-8967-EEFF-0780B775A642}"/>
              </a:ext>
            </a:extLst>
          </p:cNvPr>
          <p:cNvSpPr txBox="1"/>
          <p:nvPr/>
        </p:nvSpPr>
        <p:spPr>
          <a:xfrm>
            <a:off x="2609413" y="1428452"/>
            <a:ext cx="6832884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6200" noProof="0" dirty="0"/>
              <a:t>Circulación</a:t>
            </a:r>
            <a:endParaRPr lang="es-ES_tradnl" sz="6200" dirty="0"/>
          </a:p>
        </p:txBody>
      </p:sp>
    </p:spTree>
    <p:extLst>
      <p:ext uri="{BB962C8B-B14F-4D97-AF65-F5344CB8AC3E}">
        <p14:creationId xmlns:p14="http://schemas.microsoft.com/office/powerpoint/2010/main" val="921783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53E093E-A04B-4B09-CDBE-54737D371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5496C0C-215B-6F3B-40AA-E5C124068669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rgbClr val="D8EAEF">
              <a:alpha val="3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Google Shape;212;g26a862db3a9_2_24">
            <a:extLst>
              <a:ext uri="{FF2B5EF4-FFF2-40B4-BE49-F238E27FC236}">
                <a16:creationId xmlns:a16="http://schemas.microsoft.com/office/drawing/2014/main" id="{9F4004BF-2011-1561-C257-0F256E4831C6}"/>
              </a:ext>
            </a:extLst>
          </p:cNvPr>
          <p:cNvSpPr txBox="1">
            <a:spLocks/>
          </p:cNvSpPr>
          <p:nvPr/>
        </p:nvSpPr>
        <p:spPr>
          <a:xfrm>
            <a:off x="961185" y="1718069"/>
            <a:ext cx="10269630" cy="4436339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dirty="0">
                <a:solidFill>
                  <a:srgbClr val="000000"/>
                </a:solidFill>
                <a:latin typeface="Atkinson Hyperlegible" pitchFamily="2" charset="0"/>
              </a:rPr>
              <a:t>Una condición potencialmente mortal en la que el flujo sanguíneo es insuficiente para alcanzar los órganos vitales del cuerpo, como el cerebro, el corazón, los pulmones y los riñones.</a:t>
            </a:r>
            <a:endParaRPr lang="es-ES_tradnl" b="0" i="0" u="none" strike="noStrike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CC27808-FF3F-82D0-943A-8FD7F4BC42EF}"/>
              </a:ext>
            </a:extLst>
          </p:cNvPr>
          <p:cNvSpPr/>
          <p:nvPr/>
        </p:nvSpPr>
        <p:spPr>
          <a:xfrm>
            <a:off x="1696183" y="703592"/>
            <a:ext cx="8669867" cy="668008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/>
            <a:r>
              <a:rPr lang="es-ES_tradnl" sz="3200" dirty="0">
                <a:solidFill>
                  <a:srgbClr val="000000"/>
                </a:solidFill>
                <a:latin typeface="Atkinson Hyperlegible" pitchFamily="2" charset="0"/>
              </a:rPr>
              <a:t>Choque</a:t>
            </a:r>
          </a:p>
          <a:p>
            <a:pPr lvl="1" algn="ctr"/>
            <a:endParaRPr lang="es-ES_tradnl" sz="2400" dirty="0">
              <a:latin typeface="Atkinson Hyperlegible" pitchFamily="2" charset="0"/>
            </a:endParaRPr>
          </a:p>
        </p:txBody>
      </p:sp>
      <p:pic>
        <p:nvPicPr>
          <p:cNvPr id="2" name="Picture 1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6EE4C57E-95DA-1559-DB65-80B23B2851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B91BA68-4281-3124-CA38-6B79AD450D82}"/>
              </a:ext>
            </a:extLst>
          </p:cNvPr>
          <p:cNvSpPr/>
          <p:nvPr/>
        </p:nvSpPr>
        <p:spPr>
          <a:xfrm>
            <a:off x="6428714" y="3506709"/>
            <a:ext cx="2400300" cy="9307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tx1"/>
                </a:solidFill>
                <a:latin typeface="Atkinson Hyperlegible" pitchFamily="2" charset="0"/>
              </a:rPr>
              <a:t>Choque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06D62F-466C-A250-5BFC-12B1EEAFA93F}"/>
              </a:ext>
            </a:extLst>
          </p:cNvPr>
          <p:cNvSpPr/>
          <p:nvPr/>
        </p:nvSpPr>
        <p:spPr>
          <a:xfrm>
            <a:off x="704674" y="3510229"/>
            <a:ext cx="2400300" cy="9307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tx1"/>
                </a:solidFill>
                <a:latin typeface="Atkinson Hyperlegible" pitchFamily="2" charset="0"/>
              </a:rPr>
              <a:t>Sangrado significativo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563648-7084-7D6C-1E8A-49D44D9E823C}"/>
              </a:ext>
            </a:extLst>
          </p:cNvPr>
          <p:cNvSpPr/>
          <p:nvPr/>
        </p:nvSpPr>
        <p:spPr>
          <a:xfrm>
            <a:off x="3560535" y="3524606"/>
            <a:ext cx="2400300" cy="9307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>
                <a:solidFill>
                  <a:schemeClr val="tx1"/>
                </a:solidFill>
                <a:latin typeface="Atkinson Hyperlegible" pitchFamily="2" charset="0"/>
              </a:rPr>
              <a:t>O2 en sangre hacia órganos vitales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6EB5F7-CE2D-B256-AB42-09B3018C5113}"/>
              </a:ext>
            </a:extLst>
          </p:cNvPr>
          <p:cNvSpPr/>
          <p:nvPr/>
        </p:nvSpPr>
        <p:spPr>
          <a:xfrm>
            <a:off x="9268536" y="3491346"/>
            <a:ext cx="2400300" cy="9307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bg1"/>
                </a:solidFill>
                <a:latin typeface="Atkinson Hyperlegible" pitchFamily="2" charset="0"/>
              </a:rPr>
              <a:t>Muerte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F7CF4D8-8C80-5ED8-9ECC-8343FB244D88}"/>
              </a:ext>
            </a:extLst>
          </p:cNvPr>
          <p:cNvSpPr/>
          <p:nvPr/>
        </p:nvSpPr>
        <p:spPr>
          <a:xfrm>
            <a:off x="3099533" y="3849424"/>
            <a:ext cx="321132" cy="2196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F2EDF73-AB38-62B5-200A-B6B098CB2C5A}"/>
              </a:ext>
            </a:extLst>
          </p:cNvPr>
          <p:cNvSpPr/>
          <p:nvPr/>
        </p:nvSpPr>
        <p:spPr>
          <a:xfrm>
            <a:off x="5984245" y="3819079"/>
            <a:ext cx="321132" cy="2196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8B2A73F-529B-043D-6C92-56CAD47E6E21}"/>
              </a:ext>
            </a:extLst>
          </p:cNvPr>
          <p:cNvSpPr/>
          <p:nvPr/>
        </p:nvSpPr>
        <p:spPr>
          <a:xfrm>
            <a:off x="8836307" y="3847956"/>
            <a:ext cx="321132" cy="2196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18A7CD52-8C43-2E41-1F82-DED1C0CEE6AD}"/>
              </a:ext>
            </a:extLst>
          </p:cNvPr>
          <p:cNvSpPr/>
          <p:nvPr/>
        </p:nvSpPr>
        <p:spPr>
          <a:xfrm>
            <a:off x="3592026" y="3660511"/>
            <a:ext cx="114300" cy="37824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803FC6EC-0649-49F6-CBF9-8F1E2C4D8E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310"/>
            <a:ext cx="1696183" cy="11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66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AC08DAE-A3C0-0DC5-AA67-A5B236F4A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86DD087-67F3-873B-603F-8F3D892490F3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rgbClr val="D8EAEF">
              <a:alpha val="3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Google Shape;212;g26a862db3a9_2_24">
            <a:extLst>
              <a:ext uri="{FF2B5EF4-FFF2-40B4-BE49-F238E27FC236}">
                <a16:creationId xmlns:a16="http://schemas.microsoft.com/office/drawing/2014/main" id="{8F8505F2-BB0D-4F4B-273B-CABAB20AF184}"/>
              </a:ext>
            </a:extLst>
          </p:cNvPr>
          <p:cNvSpPr txBox="1">
            <a:spLocks/>
          </p:cNvSpPr>
          <p:nvPr/>
        </p:nvSpPr>
        <p:spPr>
          <a:xfrm>
            <a:off x="568630" y="1541869"/>
            <a:ext cx="3122390" cy="67703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b="1" dirty="0">
                <a:solidFill>
                  <a:srgbClr val="000000"/>
                </a:solidFill>
                <a:latin typeface="Atkinson Hyperlegible" pitchFamily="2" charset="0"/>
              </a:rPr>
              <a:t>No hay suficiente sangre</a:t>
            </a:r>
            <a:endParaRPr lang="es-ES_tradnl" b="1" i="0" u="none" strike="noStrike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38133AC-3045-AA05-708A-6E0409B227D5}"/>
              </a:ext>
            </a:extLst>
          </p:cNvPr>
          <p:cNvSpPr/>
          <p:nvPr/>
        </p:nvSpPr>
        <p:spPr>
          <a:xfrm>
            <a:off x="1696183" y="703592"/>
            <a:ext cx="8669867" cy="668008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/>
            <a:r>
              <a:rPr lang="es-ES_tradnl" sz="3200" dirty="0">
                <a:solidFill>
                  <a:srgbClr val="000000"/>
                </a:solidFill>
                <a:latin typeface="Atkinson Hyperlegible" pitchFamily="2" charset="0"/>
              </a:rPr>
              <a:t>Causas del Choque</a:t>
            </a:r>
          </a:p>
          <a:p>
            <a:pPr lvl="1" algn="ctr"/>
            <a:endParaRPr lang="es-ES_tradnl" sz="2400" dirty="0">
              <a:latin typeface="Atkinson Hyperlegible" pitchFamily="2" charset="0"/>
            </a:endParaRPr>
          </a:p>
        </p:txBody>
      </p:sp>
      <p:pic>
        <p:nvPicPr>
          <p:cNvPr id="2" name="Picture 1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9DD9502E-74D7-AF8F-D975-C020E6D9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F088A9-7EDA-D34C-9FBB-41876AC9B5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902" y="4260526"/>
            <a:ext cx="2461846" cy="1799738"/>
          </a:xfrm>
          <a:prstGeom prst="rect">
            <a:avLst/>
          </a:prstGeom>
        </p:spPr>
      </p:pic>
      <p:sp>
        <p:nvSpPr>
          <p:cNvPr id="8" name="Google Shape;212;g26a862db3a9_2_24">
            <a:extLst>
              <a:ext uri="{FF2B5EF4-FFF2-40B4-BE49-F238E27FC236}">
                <a16:creationId xmlns:a16="http://schemas.microsoft.com/office/drawing/2014/main" id="{B7673094-F2BE-5A97-8785-91B3F41D1EB3}"/>
              </a:ext>
            </a:extLst>
          </p:cNvPr>
          <p:cNvSpPr txBox="1">
            <a:spLocks/>
          </p:cNvSpPr>
          <p:nvPr/>
        </p:nvSpPr>
        <p:spPr>
          <a:xfrm>
            <a:off x="8138518" y="1371600"/>
            <a:ext cx="3122390" cy="980691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b="1" dirty="0">
                <a:solidFill>
                  <a:srgbClr val="000000"/>
                </a:solidFill>
                <a:latin typeface="Atkinson Hyperlegible" pitchFamily="2" charset="0"/>
              </a:rPr>
              <a:t>La sangre no está llegando a los órganos vitales</a:t>
            </a:r>
            <a:endParaRPr lang="es-ES_tradnl" b="1" i="0" u="none" strike="noStrike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835E8E-7E62-0B2E-5826-52DF91B1FF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174" y="2553107"/>
            <a:ext cx="1646931" cy="1147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524051-B3AD-B214-FBB3-98F8621994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319" y="4173037"/>
            <a:ext cx="1901839" cy="13256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D1EBAD-E1AD-EB97-B10C-ED1573DD83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437" y="4076759"/>
            <a:ext cx="2185217" cy="15231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AD98A3-B2D7-E0F8-E868-3638736ED2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2094" y="2303280"/>
            <a:ext cx="1581166" cy="14340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5F124C-EBB0-77CC-26B1-7E892A468B6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1682" y="2734315"/>
            <a:ext cx="2461846" cy="2352438"/>
          </a:xfrm>
          <a:prstGeom prst="rect">
            <a:avLst/>
          </a:prstGeom>
        </p:spPr>
      </p:pic>
      <p:sp>
        <p:nvSpPr>
          <p:cNvPr id="22" name="Google Shape;212;g26a862db3a9_2_24">
            <a:extLst>
              <a:ext uri="{FF2B5EF4-FFF2-40B4-BE49-F238E27FC236}">
                <a16:creationId xmlns:a16="http://schemas.microsoft.com/office/drawing/2014/main" id="{D7BF3EA0-47CF-B6FC-110E-43E5E6482E64}"/>
              </a:ext>
            </a:extLst>
          </p:cNvPr>
          <p:cNvSpPr txBox="1">
            <a:spLocks/>
          </p:cNvSpPr>
          <p:nvPr/>
        </p:nvSpPr>
        <p:spPr>
          <a:xfrm>
            <a:off x="4306752" y="1556887"/>
            <a:ext cx="3122390" cy="1434036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b="1" dirty="0">
                <a:solidFill>
                  <a:srgbClr val="000000"/>
                </a:solidFill>
                <a:latin typeface="Atkinson Hyperlegible" pitchFamily="2" charset="0"/>
              </a:rPr>
              <a:t>El corazón no puede llenarse ni bombear sangre a los órganos</a:t>
            </a:r>
            <a:endParaRPr lang="es-ES_tradnl" b="1" i="0" u="none" strike="noStrike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pic>
        <p:nvPicPr>
          <p:cNvPr id="23" name="Google Shape;131;p8">
            <a:extLst>
              <a:ext uri="{FF2B5EF4-FFF2-40B4-BE49-F238E27FC236}">
                <a16:creationId xmlns:a16="http://schemas.microsoft.com/office/drawing/2014/main" id="{C36F877A-EEB3-0153-E3BE-83D82312BD80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154" y="1690957"/>
            <a:ext cx="2209342" cy="205329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12;g26a862db3a9_2_24">
            <a:extLst>
              <a:ext uri="{FF2B5EF4-FFF2-40B4-BE49-F238E27FC236}">
                <a16:creationId xmlns:a16="http://schemas.microsoft.com/office/drawing/2014/main" id="{AF6EEF51-85E9-D49D-DECC-325A073EBBCA}"/>
              </a:ext>
            </a:extLst>
          </p:cNvPr>
          <p:cNvSpPr txBox="1">
            <a:spLocks/>
          </p:cNvSpPr>
          <p:nvPr/>
        </p:nvSpPr>
        <p:spPr>
          <a:xfrm>
            <a:off x="658895" y="3561333"/>
            <a:ext cx="3122390" cy="67703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sz="2200" dirty="0">
                <a:solidFill>
                  <a:srgbClr val="000000"/>
                </a:solidFill>
                <a:latin typeface="Atkinson Hyperlegible" pitchFamily="2" charset="0"/>
              </a:rPr>
              <a:t>Hemorragia severa</a:t>
            </a:r>
            <a:endParaRPr lang="es-ES_tradnl" sz="2200" i="0" u="none" strike="noStrike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25" name="Google Shape;212;g26a862db3a9_2_24">
            <a:extLst>
              <a:ext uri="{FF2B5EF4-FFF2-40B4-BE49-F238E27FC236}">
                <a16:creationId xmlns:a16="http://schemas.microsoft.com/office/drawing/2014/main" id="{1C883391-648E-8DF1-29FB-0DAA4697ADF3}"/>
              </a:ext>
            </a:extLst>
          </p:cNvPr>
          <p:cNvSpPr txBox="1">
            <a:spLocks/>
          </p:cNvSpPr>
          <p:nvPr/>
        </p:nvSpPr>
        <p:spPr>
          <a:xfrm>
            <a:off x="680290" y="5815893"/>
            <a:ext cx="3122390" cy="67703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sz="2200" dirty="0">
                <a:solidFill>
                  <a:srgbClr val="000000"/>
                </a:solidFill>
                <a:latin typeface="Atkinson Hyperlegible" pitchFamily="2" charset="0"/>
              </a:rPr>
              <a:t>Deshidratación severa</a:t>
            </a:r>
            <a:endParaRPr lang="es-ES_tradnl" sz="2200" i="0" u="none" strike="noStrike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28" name="Google Shape;212;g26a862db3a9_2_24">
            <a:extLst>
              <a:ext uri="{FF2B5EF4-FFF2-40B4-BE49-F238E27FC236}">
                <a16:creationId xmlns:a16="http://schemas.microsoft.com/office/drawing/2014/main" id="{E54104A4-3F94-F16B-AD8F-D176D7F74681}"/>
              </a:ext>
            </a:extLst>
          </p:cNvPr>
          <p:cNvSpPr txBox="1">
            <a:spLocks/>
          </p:cNvSpPr>
          <p:nvPr/>
        </p:nvSpPr>
        <p:spPr>
          <a:xfrm>
            <a:off x="4215865" y="5160395"/>
            <a:ext cx="3122390" cy="1434036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i="0" u="none" strike="noStrike" dirty="0">
                <a:solidFill>
                  <a:srgbClr val="000000"/>
                </a:solidFill>
                <a:effectLst/>
                <a:latin typeface="Atkinson Hyperlegible" pitchFamily="2" charset="0"/>
              </a:rPr>
              <a:t>Insuficiencia cardíaca</a:t>
            </a:r>
          </a:p>
          <a:p>
            <a:pPr marL="0" indent="0"/>
            <a:r>
              <a:rPr lang="es-ES_tradnl" i="0" u="none" strike="noStrike" dirty="0">
                <a:solidFill>
                  <a:srgbClr val="000000"/>
                </a:solidFill>
                <a:effectLst/>
                <a:latin typeface="Atkinson Hyperlegible" pitchFamily="2" charset="0"/>
              </a:rPr>
              <a:t>Coágulos de sangre en los pulmones</a:t>
            </a:r>
          </a:p>
          <a:p>
            <a:pPr marL="0" indent="0"/>
            <a:r>
              <a:rPr lang="es-ES_tradnl" i="0" u="none" strike="noStrike" dirty="0">
                <a:solidFill>
                  <a:srgbClr val="000000"/>
                </a:solidFill>
                <a:effectLst/>
                <a:latin typeface="Atkinson Hyperlegible" pitchFamily="2" charset="0"/>
              </a:rPr>
              <a:t>Colapso pulmonar</a:t>
            </a:r>
          </a:p>
          <a:p>
            <a:pPr marL="0" indent="0"/>
            <a:r>
              <a:rPr lang="es-ES_tradnl" i="0" u="none" strike="noStrike" dirty="0">
                <a:solidFill>
                  <a:srgbClr val="000000"/>
                </a:solidFill>
                <a:effectLst/>
                <a:latin typeface="Atkinson Hyperlegible" pitchFamily="2" charset="0"/>
              </a:rPr>
              <a:t>Veneno / toxinas</a:t>
            </a:r>
          </a:p>
        </p:txBody>
      </p:sp>
      <p:sp>
        <p:nvSpPr>
          <p:cNvPr id="29" name="Google Shape;212;g26a862db3a9_2_24">
            <a:extLst>
              <a:ext uri="{FF2B5EF4-FFF2-40B4-BE49-F238E27FC236}">
                <a16:creationId xmlns:a16="http://schemas.microsoft.com/office/drawing/2014/main" id="{F892E9E7-69FD-2738-E4B7-5777852674FA}"/>
              </a:ext>
            </a:extLst>
          </p:cNvPr>
          <p:cNvSpPr txBox="1">
            <a:spLocks/>
          </p:cNvSpPr>
          <p:nvPr/>
        </p:nvSpPr>
        <p:spPr>
          <a:xfrm>
            <a:off x="7093592" y="3700376"/>
            <a:ext cx="3122390" cy="67703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sz="2200" dirty="0">
                <a:solidFill>
                  <a:srgbClr val="000000"/>
                </a:solidFill>
                <a:latin typeface="Atkinson Hyperlegible" pitchFamily="2" charset="0"/>
              </a:rPr>
              <a:t>Infección grave</a:t>
            </a:r>
            <a:endParaRPr lang="es-ES_tradnl" sz="2200" i="0" u="none" strike="noStrike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30" name="Google Shape;212;g26a862db3a9_2_24">
            <a:extLst>
              <a:ext uri="{FF2B5EF4-FFF2-40B4-BE49-F238E27FC236}">
                <a16:creationId xmlns:a16="http://schemas.microsoft.com/office/drawing/2014/main" id="{FC2743F1-E1FF-CCC4-33AD-D20B18B2373C}"/>
              </a:ext>
            </a:extLst>
          </p:cNvPr>
          <p:cNvSpPr txBox="1">
            <a:spLocks/>
          </p:cNvSpPr>
          <p:nvPr/>
        </p:nvSpPr>
        <p:spPr>
          <a:xfrm>
            <a:off x="9124616" y="3680143"/>
            <a:ext cx="3122390" cy="67703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sz="2200" dirty="0">
                <a:solidFill>
                  <a:srgbClr val="000000"/>
                </a:solidFill>
                <a:latin typeface="Atkinson Hyperlegible" pitchFamily="2" charset="0"/>
              </a:rPr>
              <a:t>Alergia grave</a:t>
            </a:r>
            <a:endParaRPr lang="es-ES_tradnl" sz="2200" i="0" u="none" strike="noStrike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31" name="Google Shape;212;g26a862db3a9_2_24">
            <a:extLst>
              <a:ext uri="{FF2B5EF4-FFF2-40B4-BE49-F238E27FC236}">
                <a16:creationId xmlns:a16="http://schemas.microsoft.com/office/drawing/2014/main" id="{CD23DC8A-7103-7C78-0F3A-7C0B6034994A}"/>
              </a:ext>
            </a:extLst>
          </p:cNvPr>
          <p:cNvSpPr txBox="1">
            <a:spLocks/>
          </p:cNvSpPr>
          <p:nvPr/>
        </p:nvSpPr>
        <p:spPr>
          <a:xfrm>
            <a:off x="6998741" y="5538898"/>
            <a:ext cx="3122390" cy="67703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sz="2200" dirty="0">
                <a:solidFill>
                  <a:srgbClr val="000000"/>
                </a:solidFill>
                <a:latin typeface="Atkinson Hyperlegible" pitchFamily="2" charset="0"/>
              </a:rPr>
              <a:t>Lesión de la </a:t>
            </a:r>
          </a:p>
          <a:p>
            <a:pPr marL="0" indent="0"/>
            <a:r>
              <a:rPr lang="es-ES_tradnl" sz="2200" dirty="0">
                <a:solidFill>
                  <a:srgbClr val="000000"/>
                </a:solidFill>
                <a:latin typeface="Atkinson Hyperlegible" pitchFamily="2" charset="0"/>
              </a:rPr>
              <a:t>médula espinal</a:t>
            </a:r>
            <a:endParaRPr lang="es-ES_tradnl" sz="2200" i="0" u="none" strike="noStrike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32" name="Google Shape;212;g26a862db3a9_2_24">
            <a:extLst>
              <a:ext uri="{FF2B5EF4-FFF2-40B4-BE49-F238E27FC236}">
                <a16:creationId xmlns:a16="http://schemas.microsoft.com/office/drawing/2014/main" id="{EDF4F75A-1133-4306-48C3-0AF78E827F70}"/>
              </a:ext>
            </a:extLst>
          </p:cNvPr>
          <p:cNvSpPr txBox="1">
            <a:spLocks/>
          </p:cNvSpPr>
          <p:nvPr/>
        </p:nvSpPr>
        <p:spPr>
          <a:xfrm>
            <a:off x="9173523" y="5538680"/>
            <a:ext cx="3122390" cy="67703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sz="2200" dirty="0">
                <a:solidFill>
                  <a:srgbClr val="000000"/>
                </a:solidFill>
                <a:latin typeface="Atkinson Hyperlegible" pitchFamily="2" charset="0"/>
              </a:rPr>
              <a:t>Veneno/toxinas</a:t>
            </a:r>
            <a:endParaRPr lang="es-ES_tradnl" sz="2200" i="0" u="none" strike="noStrike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5C40E731-DA8C-343A-503C-711EEF11FE2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310"/>
            <a:ext cx="1370425" cy="9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2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5A8E90D-0508-8081-9024-210A7945E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F4B01F-3C9B-FE0C-023F-D8810EF5E90C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rgbClr val="D8EAEF">
              <a:alpha val="3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Google Shape;212;g26a862db3a9_2_24">
            <a:extLst>
              <a:ext uri="{FF2B5EF4-FFF2-40B4-BE49-F238E27FC236}">
                <a16:creationId xmlns:a16="http://schemas.microsoft.com/office/drawing/2014/main" id="{1B478C0D-1D00-C60A-3BD4-F75D0D4DDE95}"/>
              </a:ext>
            </a:extLst>
          </p:cNvPr>
          <p:cNvSpPr txBox="1">
            <a:spLocks/>
          </p:cNvSpPr>
          <p:nvPr/>
        </p:nvSpPr>
        <p:spPr>
          <a:xfrm>
            <a:off x="842470" y="3866796"/>
            <a:ext cx="3122390" cy="99222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sz="2200" dirty="0">
                <a:solidFill>
                  <a:srgbClr val="000000"/>
                </a:solidFill>
                <a:latin typeface="Atkinson Hyperlegible" pitchFamily="2" charset="0"/>
              </a:rPr>
              <a:t>Piel fría, sudorosa, húmeda o pálida</a:t>
            </a:r>
            <a:endParaRPr lang="es-ES_tradnl" sz="2200" i="0" u="none" strike="noStrike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B8AF96-6A2E-B0CD-0A05-0285080C7767}"/>
              </a:ext>
            </a:extLst>
          </p:cNvPr>
          <p:cNvSpPr/>
          <p:nvPr/>
        </p:nvSpPr>
        <p:spPr>
          <a:xfrm>
            <a:off x="1696183" y="703592"/>
            <a:ext cx="8669867" cy="668008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/>
            <a:r>
              <a:rPr lang="es-ES_tradnl" sz="3200" dirty="0">
                <a:solidFill>
                  <a:srgbClr val="000000"/>
                </a:solidFill>
                <a:latin typeface="Atkinson Hyperlegible" pitchFamily="2" charset="0"/>
              </a:rPr>
              <a:t>Choque</a:t>
            </a:r>
          </a:p>
          <a:p>
            <a:pPr lvl="1" algn="ctr"/>
            <a:endParaRPr lang="es-ES_tradnl" sz="2400" dirty="0">
              <a:latin typeface="Atkinson Hyperlegible" pitchFamily="2" charset="0"/>
            </a:endParaRPr>
          </a:p>
        </p:txBody>
      </p:sp>
      <p:pic>
        <p:nvPicPr>
          <p:cNvPr id="2" name="Picture 1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4BBE7F9A-F300-DD59-068C-36B074AC2F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sp>
        <p:nvSpPr>
          <p:cNvPr id="8" name="Google Shape;212;g26a862db3a9_2_24">
            <a:extLst>
              <a:ext uri="{FF2B5EF4-FFF2-40B4-BE49-F238E27FC236}">
                <a16:creationId xmlns:a16="http://schemas.microsoft.com/office/drawing/2014/main" id="{6DFA60E9-BDBC-B27D-6FDC-151B4DE7F554}"/>
              </a:ext>
            </a:extLst>
          </p:cNvPr>
          <p:cNvSpPr txBox="1">
            <a:spLocks/>
          </p:cNvSpPr>
          <p:nvPr/>
        </p:nvSpPr>
        <p:spPr>
          <a:xfrm>
            <a:off x="8365106" y="5290454"/>
            <a:ext cx="3122390" cy="980691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_tradnl" sz="2200" dirty="0">
                <a:solidFill>
                  <a:srgbClr val="000000"/>
                </a:solidFill>
                <a:latin typeface="Atkinson Hyperlegible" pitchFamily="2" charset="0"/>
              </a:rPr>
              <a:t>Tiempo de llenado capilar mayor a 3 segundos</a:t>
            </a:r>
            <a:endParaRPr lang="es-ES_tradnl" sz="2200" i="0" u="none" strike="noStrike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22" name="Google Shape;212;g26a862db3a9_2_24">
            <a:extLst>
              <a:ext uri="{FF2B5EF4-FFF2-40B4-BE49-F238E27FC236}">
                <a16:creationId xmlns:a16="http://schemas.microsoft.com/office/drawing/2014/main" id="{6C1336A9-2F3D-41B3-2728-DC4CAE2C81E9}"/>
              </a:ext>
            </a:extLst>
          </p:cNvPr>
          <p:cNvSpPr txBox="1">
            <a:spLocks/>
          </p:cNvSpPr>
          <p:nvPr/>
        </p:nvSpPr>
        <p:spPr>
          <a:xfrm>
            <a:off x="3754113" y="3399959"/>
            <a:ext cx="4683773" cy="99222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Mareo, confusión, inquietud</a:t>
            </a:r>
            <a:endParaRPr lang="es-ES_tradnl" sz="2200" dirty="0">
              <a:solidFill>
                <a:srgbClr val="000000"/>
              </a:solidFill>
              <a:latin typeface="Atkinson Hyperlegible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DC217-F678-3CC6-1FB1-9F6A6B6BA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579" y="4106960"/>
            <a:ext cx="3739188" cy="26063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7C2A3F-2DDD-4789-DB42-3CD3D06E7C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68" y="586855"/>
            <a:ext cx="4725161" cy="32936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57A4AA-7F9C-2ABB-ECC3-C9146B03CC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640" y="1603607"/>
            <a:ext cx="4103561" cy="286295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C0D3E7-2C0C-F679-AADF-A364DC6CD191}"/>
              </a:ext>
            </a:extLst>
          </p:cNvPr>
          <p:cNvSpPr/>
          <p:nvPr/>
        </p:nvSpPr>
        <p:spPr>
          <a:xfrm>
            <a:off x="244435" y="5755330"/>
            <a:ext cx="3509677" cy="992222"/>
          </a:xfrm>
          <a:prstGeom prst="roundRect">
            <a:avLst/>
          </a:prstGeom>
          <a:solidFill>
            <a:srgbClr val="4A001F"/>
          </a:solidFill>
          <a:ln>
            <a:solidFill>
              <a:srgbClr val="4A00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>
                <a:latin typeface="Atkinson Hyperlegible" pitchFamily="2" charset="0"/>
              </a:rPr>
              <a:t>Señales de Peligro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7986EC7-DD46-7555-487B-DDE25A13B6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715" y="913302"/>
            <a:ext cx="3730145" cy="2473931"/>
          </a:xfrm>
          <a:prstGeom prst="rect">
            <a:avLst/>
          </a:prstGeom>
        </p:spPr>
      </p:pic>
      <p:sp>
        <p:nvSpPr>
          <p:cNvPr id="27" name="Google Shape;212;g26a862db3a9_2_24">
            <a:extLst>
              <a:ext uri="{FF2B5EF4-FFF2-40B4-BE49-F238E27FC236}">
                <a16:creationId xmlns:a16="http://schemas.microsoft.com/office/drawing/2014/main" id="{CCC74A41-8F1F-318A-1ED1-EBCA04438879}"/>
              </a:ext>
            </a:extLst>
          </p:cNvPr>
          <p:cNvSpPr txBox="1">
            <a:spLocks/>
          </p:cNvSpPr>
          <p:nvPr/>
        </p:nvSpPr>
        <p:spPr>
          <a:xfrm>
            <a:off x="8767618" y="4470806"/>
            <a:ext cx="3122390" cy="99222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200" dirty="0">
                <a:solidFill>
                  <a:srgbClr val="000000"/>
                </a:solidFill>
                <a:latin typeface="Atkinson Hyperlegible" pitchFamily="2" charset="0"/>
              </a:rPr>
              <a:t>Pulso rápido o débil</a:t>
            </a:r>
          </a:p>
        </p:txBody>
      </p:sp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DE4AF0C3-7889-BD4D-5B9F-4BBF80A9ED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6310"/>
            <a:ext cx="1347804" cy="9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48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C8CFFC8-F7C4-084A-62EF-1347A2A1C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43B13F-B303-27CF-31F2-1B5AC761B067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C2345B-EFC4-E2E7-0F6E-74D88C94E7F2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dirty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66D12C1D-E74A-A3D1-0639-9FE8D985E2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2" name="Picture 1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D1E82BDF-6A9B-2C5A-5573-056A44EEB8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DD528C-2A0B-D5D1-6112-C2898B9D7C98}"/>
              </a:ext>
            </a:extLst>
          </p:cNvPr>
          <p:cNvSpPr txBox="1"/>
          <p:nvPr/>
        </p:nvSpPr>
        <p:spPr>
          <a:xfrm>
            <a:off x="1018164" y="4761291"/>
            <a:ext cx="305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tkinson Hyperlegible" pitchFamily="2" charset="0"/>
              </a:rPr>
              <a:t>Signos de shock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FABA3-0F17-0386-DB44-0C2500AC3CF3}"/>
              </a:ext>
            </a:extLst>
          </p:cNvPr>
          <p:cNvSpPr txBox="1"/>
          <p:nvPr/>
        </p:nvSpPr>
        <p:spPr>
          <a:xfrm>
            <a:off x="6873451" y="4816307"/>
            <a:ext cx="2828995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000"/>
            </a:pPr>
            <a:r>
              <a:rPr lang="es-ES_tradnl" sz="1800" dirty="0">
                <a:latin typeface="Atkinson Hyperlegible" pitchFamily="2" charset="0"/>
              </a:rPr>
              <a:t>Signos de sangrado</a:t>
            </a:r>
          </a:p>
        </p:txBody>
      </p:sp>
      <p:pic>
        <p:nvPicPr>
          <p:cNvPr id="10" name="Picture 9" descr="A person with tears on his forehead&#10;&#10;Description automatically generated">
            <a:extLst>
              <a:ext uri="{FF2B5EF4-FFF2-40B4-BE49-F238E27FC236}">
                <a16:creationId xmlns:a16="http://schemas.microsoft.com/office/drawing/2014/main" id="{C1EAF73D-3EB5-DEAE-08EC-A31A12CB38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55" y="2006844"/>
            <a:ext cx="3772939" cy="2629885"/>
          </a:xfrm>
          <a:prstGeom prst="rect">
            <a:avLst/>
          </a:prstGeom>
        </p:spPr>
      </p:pic>
      <p:pic>
        <p:nvPicPr>
          <p:cNvPr id="16" name="Picture 15" descr="A cartoon of a person smelling a pizza&#10;&#10;Description automatically generated">
            <a:extLst>
              <a:ext uri="{FF2B5EF4-FFF2-40B4-BE49-F238E27FC236}">
                <a16:creationId xmlns:a16="http://schemas.microsoft.com/office/drawing/2014/main" id="{BC986219-1839-935D-FD4B-82A9D405C2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949" y="2475876"/>
            <a:ext cx="2959949" cy="2063199"/>
          </a:xfrm>
          <a:prstGeom prst="rect">
            <a:avLst/>
          </a:prstGeom>
        </p:spPr>
      </p:pic>
      <p:pic>
        <p:nvPicPr>
          <p:cNvPr id="17" name="Google Shape;131;p8">
            <a:extLst>
              <a:ext uri="{FF2B5EF4-FFF2-40B4-BE49-F238E27FC236}">
                <a16:creationId xmlns:a16="http://schemas.microsoft.com/office/drawing/2014/main" id="{92185979-EA05-FC25-C35F-093D1011993E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300" y="2072029"/>
            <a:ext cx="2787264" cy="262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FA2E01F7-C079-6362-F040-B4D234CBA4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310"/>
            <a:ext cx="1393261" cy="9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7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6A283B7-39CB-6F10-D53C-453F52552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4F4E2D7-DAE6-5FB0-C906-CE33C63141BB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6E5F251-428F-2A9A-9495-60447796CD14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dirty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50D78A0A-880B-B475-520A-28C419BD2A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pic>
        <p:nvPicPr>
          <p:cNvPr id="3" name="Picture 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B4558BEC-3AE3-3622-0AED-649497DF49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F77E75-0409-6A19-3038-B5DC95776B87}"/>
              </a:ext>
            </a:extLst>
          </p:cNvPr>
          <p:cNvSpPr txBox="1"/>
          <p:nvPr/>
        </p:nvSpPr>
        <p:spPr>
          <a:xfrm>
            <a:off x="2369989" y="1486460"/>
            <a:ext cx="3508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dirty="0">
                <a:latin typeface="Atkinson Hyperlegible" pitchFamily="2" charset="0"/>
              </a:rPr>
              <a:t>Pulso</a:t>
            </a:r>
          </a:p>
        </p:txBody>
      </p:sp>
      <p:pic>
        <p:nvPicPr>
          <p:cNvPr id="14" name="Picture 13" descr="A hand touching a wrist&#10;&#10;Description automatically generated">
            <a:extLst>
              <a:ext uri="{FF2B5EF4-FFF2-40B4-BE49-F238E27FC236}">
                <a16:creationId xmlns:a16="http://schemas.microsoft.com/office/drawing/2014/main" id="{EDF04B73-58BD-BAC5-C9D2-9F0132ACA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0135" y="4526843"/>
            <a:ext cx="1913244" cy="18714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D48EE6-191F-A14F-C75D-B3CD5B3C0520}"/>
              </a:ext>
            </a:extLst>
          </p:cNvPr>
          <p:cNvSpPr txBox="1"/>
          <p:nvPr/>
        </p:nvSpPr>
        <p:spPr>
          <a:xfrm>
            <a:off x="7453069" y="5260886"/>
            <a:ext cx="3176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dirty="0">
                <a:latin typeface="Atkinson Hyperlegible" pitchFamily="2" charset="0"/>
              </a:rPr>
              <a:t>Tiempo de llenado capilar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2DF65-A681-2F34-0D29-DE07A2D08E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0460" y="2372040"/>
            <a:ext cx="5167422" cy="2999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erson's hand pointing at a person's neck&#10;&#10;Description automatically generated">
            <a:extLst>
              <a:ext uri="{FF2B5EF4-FFF2-40B4-BE49-F238E27FC236}">
                <a16:creationId xmlns:a16="http://schemas.microsoft.com/office/drawing/2014/main" id="{26791A30-1757-5132-E0F3-4CD65E614C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044" y="1796906"/>
            <a:ext cx="3870218" cy="2700153"/>
          </a:xfrm>
          <a:prstGeom prst="rect">
            <a:avLst/>
          </a:prstGeom>
        </p:spPr>
      </p:pic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DA48F56E-9B2C-FE03-D631-BB01D90562F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310"/>
            <a:ext cx="1393261" cy="9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55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0C16C33-8AD7-4520-1C0C-F3E4E6969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CFD0AE9-79EE-18D0-7BED-985EA2EB2372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dirty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73CBA2-124D-2786-0AA9-4748A9CAE2D3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dirty="0">
                <a:solidFill>
                  <a:schemeClr val="tx1"/>
                </a:solidFill>
                <a:latin typeface="Atkinson Hyperlegible"/>
              </a:rPr>
              <a:t>Consideraciones especiales en niños/niñas</a:t>
            </a:r>
          </a:p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s-ES_tradnl" sz="2800" b="1" dirty="0">
              <a:solidFill>
                <a:schemeClr val="tx1"/>
              </a:solidFill>
              <a:latin typeface="Atkinson Hyperlegible"/>
            </a:endParaRPr>
          </a:p>
          <a:p>
            <a:pPr lvl="1">
              <a:spcAft>
                <a:spcPts val="600"/>
              </a:spcAft>
            </a:pPr>
            <a:endParaRPr lang="es-ES_tradnl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FDC678-878D-9A9A-B22E-989ACEF79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10" name="Google Shape;699;g26a862db3a9_2_104">
            <a:extLst>
              <a:ext uri="{FF2B5EF4-FFF2-40B4-BE49-F238E27FC236}">
                <a16:creationId xmlns:a16="http://schemas.microsoft.com/office/drawing/2014/main" id="{B8F3B102-F6CB-2B84-77EA-D8AD2EEB6677}"/>
              </a:ext>
            </a:extLst>
          </p:cNvPr>
          <p:cNvSpPr txBox="1">
            <a:spLocks/>
          </p:cNvSpPr>
          <p:nvPr/>
        </p:nvSpPr>
        <p:spPr>
          <a:xfrm>
            <a:off x="696036" y="2786504"/>
            <a:ext cx="4739608" cy="160470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s-ES_tradnl" dirty="0"/>
              <a:t>En niños y bebés, puede verificar el pulso en el brazo (pulso braquial) en lugar de en la muñeca.</a:t>
            </a:r>
            <a:endParaRPr lang="es-ES_tradnl" sz="2800" dirty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3" name="Google Shape;311;p29">
            <a:extLst>
              <a:ext uri="{FF2B5EF4-FFF2-40B4-BE49-F238E27FC236}">
                <a16:creationId xmlns:a16="http://schemas.microsoft.com/office/drawing/2014/main" id="{8F4F74DC-5F99-0303-02EA-AD917D725304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5644" y="1658939"/>
            <a:ext cx="6337256" cy="455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ign with text and images of human organs&#10;&#10;AI-generated content may be incorrect.">
            <a:extLst>
              <a:ext uri="{FF2B5EF4-FFF2-40B4-BE49-F238E27FC236}">
                <a16:creationId xmlns:a16="http://schemas.microsoft.com/office/drawing/2014/main" id="{7914815F-6AAC-AF9D-6990-7434DF86BC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32" y="0"/>
            <a:ext cx="1378708" cy="9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2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3: Objetivos de aprendizaje</a:t>
            </a:r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602673" y="1454727"/>
            <a:ext cx="10972799" cy="458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_tradnl" sz="3000" dirty="0"/>
              <a:t>Reúna información sobre una persona enferma o lesionada, incluyendo lo siguiente: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</a:pPr>
            <a:r>
              <a:rPr lang="es-ES_tradnl" sz="3000" dirty="0"/>
              <a:t>Historia de los hechos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</a:pPr>
            <a:r>
              <a:rPr lang="es-ES_tradnl" sz="3000" dirty="0"/>
              <a:t>Medicamentos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</a:pPr>
            <a:r>
              <a:rPr lang="es-ES_tradnl" sz="3000" dirty="0"/>
              <a:t>Antecedentes médicos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</a:pPr>
            <a:r>
              <a:rPr lang="es-ES_tradnl" sz="3000" dirty="0"/>
              <a:t>Alergias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ES_tradnl" sz="30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_tradnl" sz="3000" dirty="0"/>
              <a:t>Reconozca la importancia de la documentación y la transferencia de información.</a:t>
            </a: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s-ES_tradnl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AB203480-25B2-283C-F9C5-59B2B6177143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675D43-B9B1-2457-60B4-879DDBCAB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3146A6-5693-605F-7527-65DC8D4BCB8D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dirty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3A45A4C-3A3C-7825-9A2E-41CFFE448377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dirty="0">
                <a:solidFill>
                  <a:schemeClr val="tx1"/>
                </a:solidFill>
                <a:latin typeface="Atkinson Hyperlegible"/>
              </a:rPr>
              <a:t>Consideraciones especiales en niños/niñas</a:t>
            </a:r>
          </a:p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s-ES_tradnl" sz="2800" b="1" dirty="0">
              <a:solidFill>
                <a:schemeClr val="tx1"/>
              </a:solidFill>
              <a:latin typeface="Atkinson Hyperlegible"/>
            </a:endParaRPr>
          </a:p>
          <a:p>
            <a:pPr lvl="1">
              <a:spcAft>
                <a:spcPts val="600"/>
              </a:spcAft>
            </a:pPr>
            <a:endParaRPr lang="es-ES_tradnl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C6E79F-34B3-E15C-C71E-D37CE969FA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10" name="Google Shape;699;g26a862db3a9_2_104">
            <a:extLst>
              <a:ext uri="{FF2B5EF4-FFF2-40B4-BE49-F238E27FC236}">
                <a16:creationId xmlns:a16="http://schemas.microsoft.com/office/drawing/2014/main" id="{DC827F90-4AE0-E05E-C504-EBA4A8C91F6D}"/>
              </a:ext>
            </a:extLst>
          </p:cNvPr>
          <p:cNvSpPr txBox="1">
            <a:spLocks/>
          </p:cNvSpPr>
          <p:nvPr/>
        </p:nvSpPr>
        <p:spPr>
          <a:xfrm>
            <a:off x="682388" y="5464840"/>
            <a:ext cx="11077336" cy="663161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800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Se puede usar una prueba de pellizco en la piel para comprobar la deshidratación.</a:t>
            </a:r>
          </a:p>
        </p:txBody>
      </p:sp>
      <p:pic>
        <p:nvPicPr>
          <p:cNvPr id="4" name="Google Shape;331;p30">
            <a:extLst>
              <a:ext uri="{FF2B5EF4-FFF2-40B4-BE49-F238E27FC236}">
                <a16:creationId xmlns:a16="http://schemas.microsoft.com/office/drawing/2014/main" id="{32AFF6BC-9785-2083-8EAE-62AD9FD500A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775" y="1892445"/>
            <a:ext cx="9774279" cy="3521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7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775CC0A-3F18-5B05-AB72-4379F043E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BD8BC52-3237-C992-DF27-36B809DAD415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dirty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5847382-2EF1-AC40-F431-561747621985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dirty="0">
                <a:solidFill>
                  <a:schemeClr val="tx1"/>
                </a:solidFill>
                <a:latin typeface="Atkinson Hyperlegible"/>
              </a:rPr>
              <a:t>Consideraciones especiales en niños/niñas</a:t>
            </a:r>
          </a:p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s-ES_tradnl" sz="2800" b="1" dirty="0">
              <a:solidFill>
                <a:schemeClr val="tx1"/>
              </a:solidFill>
              <a:latin typeface="Atkinson Hyperlegible"/>
            </a:endParaRPr>
          </a:p>
          <a:p>
            <a:pPr lvl="1">
              <a:spcAft>
                <a:spcPts val="600"/>
              </a:spcAft>
            </a:pPr>
            <a:endParaRPr lang="es-ES_tradnl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DAAC5-4684-643A-00E8-125B21E3F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10" name="Google Shape;699;g26a862db3a9_2_104">
            <a:extLst>
              <a:ext uri="{FF2B5EF4-FFF2-40B4-BE49-F238E27FC236}">
                <a16:creationId xmlns:a16="http://schemas.microsoft.com/office/drawing/2014/main" id="{0D6293EC-239F-4437-974E-7A52B5A0427D}"/>
              </a:ext>
            </a:extLst>
          </p:cNvPr>
          <p:cNvSpPr txBox="1">
            <a:spLocks/>
          </p:cNvSpPr>
          <p:nvPr/>
        </p:nvSpPr>
        <p:spPr>
          <a:xfrm>
            <a:off x="1114434" y="1887991"/>
            <a:ext cx="4496657" cy="191508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800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En lactantes menores de 1 año, revise la fontanela en busca de signos de deshidratación.</a:t>
            </a:r>
          </a:p>
        </p:txBody>
      </p:sp>
      <p:sp>
        <p:nvSpPr>
          <p:cNvPr id="5" name="Google Shape;699;g26a862db3a9_2_104">
            <a:extLst>
              <a:ext uri="{FF2B5EF4-FFF2-40B4-BE49-F238E27FC236}">
                <a16:creationId xmlns:a16="http://schemas.microsoft.com/office/drawing/2014/main" id="{274AE7AE-7D06-5CB0-39ED-B4F3F426DCFA}"/>
              </a:ext>
            </a:extLst>
          </p:cNvPr>
          <p:cNvSpPr txBox="1">
            <a:spLocks/>
          </p:cNvSpPr>
          <p:nvPr/>
        </p:nvSpPr>
        <p:spPr>
          <a:xfrm>
            <a:off x="1063915" y="3940284"/>
            <a:ext cx="4077735" cy="1852456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800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Hundida</a:t>
            </a:r>
          </a:p>
        </p:txBody>
      </p:sp>
      <p:sp>
        <p:nvSpPr>
          <p:cNvPr id="6" name="Google Shape;699;g26a862db3a9_2_104">
            <a:extLst>
              <a:ext uri="{FF2B5EF4-FFF2-40B4-BE49-F238E27FC236}">
                <a16:creationId xmlns:a16="http://schemas.microsoft.com/office/drawing/2014/main" id="{39144F3E-76ED-9B8B-C4F6-3BE7EB5A34AE}"/>
              </a:ext>
            </a:extLst>
          </p:cNvPr>
          <p:cNvSpPr txBox="1">
            <a:spLocks/>
          </p:cNvSpPr>
          <p:nvPr/>
        </p:nvSpPr>
        <p:spPr>
          <a:xfrm>
            <a:off x="1063915" y="4821022"/>
            <a:ext cx="4077735" cy="1852456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800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Deshidratación grave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6ADE5-7729-E100-D05E-2374935953C3}"/>
              </a:ext>
            </a:extLst>
          </p:cNvPr>
          <p:cNvSpPr txBox="1"/>
          <p:nvPr/>
        </p:nvSpPr>
        <p:spPr>
          <a:xfrm>
            <a:off x="2618289" y="6052145"/>
            <a:ext cx="8193617" cy="461665"/>
          </a:xfrm>
          <a:prstGeom prst="rect">
            <a:avLst/>
          </a:prstGeom>
          <a:noFill/>
          <a:ln w="19050">
            <a:solidFill>
              <a:srgbClr val="4A001F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dirty="0">
                <a:latin typeface="Atkinson Hyperlegible" pitchFamily="2" charset="0"/>
              </a:rPr>
              <a:t>Prepárese para una </a:t>
            </a:r>
            <a:r>
              <a:rPr lang="es-ES_tradnl" sz="2400" b="1" dirty="0">
                <a:latin typeface="Atkinson Hyperlegible" pitchFamily="2" charset="0"/>
              </a:rPr>
              <a:t>transferencia rápida</a:t>
            </a:r>
            <a:r>
              <a:rPr lang="es-ES_tradnl" sz="2400" dirty="0">
                <a:latin typeface="Atkinson Hyperlegible" pitchFamily="2" charset="0"/>
              </a:rPr>
              <a:t> a un centro de salud.</a:t>
            </a:r>
          </a:p>
        </p:txBody>
      </p:sp>
      <p:pic>
        <p:nvPicPr>
          <p:cNvPr id="9" name="Picture 8" descr="A red siren with yellow rays&#10;&#10;Description automatically generated">
            <a:extLst>
              <a:ext uri="{FF2B5EF4-FFF2-40B4-BE49-F238E27FC236}">
                <a16:creationId xmlns:a16="http://schemas.microsoft.com/office/drawing/2014/main" id="{748A1291-5BA0-9E50-9E0B-460C60CC88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121" y="5596857"/>
            <a:ext cx="654496" cy="52825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D5458F-6FC9-548F-1044-1FCB436CE5ED}"/>
              </a:ext>
            </a:extLst>
          </p:cNvPr>
          <p:cNvCxnSpPr/>
          <p:nvPr/>
        </p:nvCxnSpPr>
        <p:spPr>
          <a:xfrm>
            <a:off x="1842656" y="4468091"/>
            <a:ext cx="0" cy="54032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F379E939-C1C2-55C1-088C-6DCE36A05439}"/>
              </a:ext>
            </a:extLst>
          </p:cNvPr>
          <p:cNvCxnSpPr>
            <a:cxnSpLocks/>
          </p:cNvCxnSpPr>
          <p:nvPr/>
        </p:nvCxnSpPr>
        <p:spPr>
          <a:xfrm>
            <a:off x="1842656" y="5457076"/>
            <a:ext cx="937067" cy="851158"/>
          </a:xfrm>
          <a:prstGeom prst="bentConnector3">
            <a:avLst>
              <a:gd name="adj1" fmla="val -1008"/>
            </a:avLst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524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A5EE6-2F8A-35C3-5813-A380F121E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blue sign with a brain and a letter&#10;&#10;Description automatically generated">
            <a:extLst>
              <a:ext uri="{FF2B5EF4-FFF2-40B4-BE49-F238E27FC236}">
                <a16:creationId xmlns:a16="http://schemas.microsoft.com/office/drawing/2014/main" id="{39FC10A9-812D-11FC-F907-2F44EFCC68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6788" y="191067"/>
            <a:ext cx="8447965" cy="61237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BCE9F6-80F9-A08B-3982-CEBDE7D6CF70}"/>
              </a:ext>
            </a:extLst>
          </p:cNvPr>
          <p:cNvSpPr txBox="1"/>
          <p:nvPr/>
        </p:nvSpPr>
        <p:spPr>
          <a:xfrm>
            <a:off x="2547067" y="1615490"/>
            <a:ext cx="6832884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6200" noProof="0" dirty="0"/>
              <a:t>Discapacidad</a:t>
            </a:r>
            <a:endParaRPr lang="es-ES_tradnl" sz="6200" dirty="0"/>
          </a:p>
        </p:txBody>
      </p:sp>
    </p:spTree>
    <p:extLst>
      <p:ext uri="{BB962C8B-B14F-4D97-AF65-F5344CB8AC3E}">
        <p14:creationId xmlns:p14="http://schemas.microsoft.com/office/powerpoint/2010/main" val="3625845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DC084AF-D607-460C-8E06-45E5E98EA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882986-A897-3493-8B84-4040A8563727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rgbClr val="D8EAEF">
              <a:alpha val="3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Google Shape;212;g26a862db3a9_2_24">
            <a:extLst>
              <a:ext uri="{FF2B5EF4-FFF2-40B4-BE49-F238E27FC236}">
                <a16:creationId xmlns:a16="http://schemas.microsoft.com/office/drawing/2014/main" id="{1F104C66-DA8F-DB40-4E4A-7ED364744A95}"/>
              </a:ext>
            </a:extLst>
          </p:cNvPr>
          <p:cNvSpPr txBox="1">
            <a:spLocks/>
          </p:cNvSpPr>
          <p:nvPr/>
        </p:nvSpPr>
        <p:spPr>
          <a:xfrm>
            <a:off x="1229438" y="3137220"/>
            <a:ext cx="4317397" cy="1413998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dirty="0">
                <a:solidFill>
                  <a:srgbClr val="000000"/>
                </a:solidFill>
              </a:rPr>
              <a:t>Una serie de condiciones que causan cambios en el comportamiento, el pensamiento y el estado de alerta.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7AD376-26A3-6F07-E22D-C747113F09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7" name="Picture 6" descr="A person measuring a person's blood pressure&#10;&#10;AI-generated content may be incorrect.">
            <a:extLst>
              <a:ext uri="{FF2B5EF4-FFF2-40B4-BE49-F238E27FC236}">
                <a16:creationId xmlns:a16="http://schemas.microsoft.com/office/drawing/2014/main" id="{5364BDBB-B48D-AE38-C63E-87B17F75DA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532" y="1048148"/>
            <a:ext cx="3853543" cy="5319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1BA31D-D938-CFBF-85DF-53D75FD39A7F}"/>
              </a:ext>
            </a:extLst>
          </p:cNvPr>
          <p:cNvSpPr txBox="1"/>
          <p:nvPr/>
        </p:nvSpPr>
        <p:spPr>
          <a:xfrm>
            <a:off x="6107532" y="6397597"/>
            <a:ext cx="17634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" dirty="0"/>
              <a:t>© WHO / NOOR / </a:t>
            </a:r>
            <a:r>
              <a:rPr lang="es-ES_tradnl" sz="600" dirty="0" err="1"/>
              <a:t>Sebastian</a:t>
            </a:r>
            <a:r>
              <a:rPr lang="es-ES_tradnl" sz="600" dirty="0"/>
              <a:t> Liste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1335D8-866A-F292-FE35-EB9BE327523C}"/>
              </a:ext>
            </a:extLst>
          </p:cNvPr>
          <p:cNvSpPr/>
          <p:nvPr/>
        </p:nvSpPr>
        <p:spPr>
          <a:xfrm>
            <a:off x="1716965" y="703592"/>
            <a:ext cx="8669867" cy="668008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/>
            <a:r>
              <a:rPr lang="es-ES_tradnl" sz="3200" dirty="0">
                <a:solidFill>
                  <a:srgbClr val="000000"/>
                </a:solidFill>
                <a:latin typeface="Atkinson Hyperlegible" pitchFamily="2" charset="0"/>
              </a:rPr>
              <a:t>Estado mental alterado</a:t>
            </a:r>
          </a:p>
        </p:txBody>
      </p:sp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598472C1-76E9-4209-F216-F06E858BE3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2" y="0"/>
            <a:ext cx="1502859" cy="10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2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9160257-E3B6-89E4-81E8-B034A17D8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C0EAE41-C385-82C4-5195-0A4B7E82001A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rgbClr val="D8EAEF">
              <a:alpha val="3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Google Shape;212;g26a862db3a9_2_24">
            <a:extLst>
              <a:ext uri="{FF2B5EF4-FFF2-40B4-BE49-F238E27FC236}">
                <a16:creationId xmlns:a16="http://schemas.microsoft.com/office/drawing/2014/main" id="{D0EB5A89-4D4E-5A4D-FE88-04AD3172CC59}"/>
              </a:ext>
            </a:extLst>
          </p:cNvPr>
          <p:cNvSpPr txBox="1">
            <a:spLocks/>
          </p:cNvSpPr>
          <p:nvPr/>
        </p:nvSpPr>
        <p:spPr>
          <a:xfrm>
            <a:off x="685680" y="1930593"/>
            <a:ext cx="5678359" cy="423455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2800" b="1" dirty="0">
                <a:solidFill>
                  <a:srgbClr val="000000"/>
                </a:solidFill>
                <a:latin typeface="Atkinson Hyperlegible" pitchFamily="2" charset="0"/>
              </a:rPr>
              <a:t>Condiciones que afectan a el cerebro</a:t>
            </a: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s-ES_tradnl" b="1" dirty="0">
              <a:solidFill>
                <a:srgbClr val="000000"/>
              </a:solidFill>
              <a:latin typeface="Atkinson Hyperlegible" pitchFamily="2" charset="0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</a:rPr>
              <a:t>Falta de oxígeno</a:t>
            </a:r>
            <a:endParaRPr lang="es-ES_tradnl" sz="2800" dirty="0">
              <a:latin typeface="Atkinson Hyperlegible" pitchFamily="2" charset="0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</a:rPr>
              <a:t>Glucosa baja en la sangre</a:t>
            </a:r>
            <a:endParaRPr lang="es-ES_tradnl" sz="2800" dirty="0">
              <a:latin typeface="Atkinson Hyperlegible" pitchFamily="2" charset="0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</a:rPr>
              <a:t>Intoxicación </a:t>
            </a:r>
            <a:endParaRPr lang="es-ES_tradnl" sz="2800" dirty="0">
              <a:latin typeface="Atkinson Hyperlegible" pitchFamily="2" charset="0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</a:rPr>
              <a:t>Temperatura corporal muy alta o muy baja</a:t>
            </a:r>
            <a:endParaRPr lang="es-ES_tradnl" dirty="0">
              <a:solidFill>
                <a:srgbClr val="000000"/>
              </a:solidFill>
              <a:latin typeface="Atkinson Hyperlegible" pitchFamily="2" charset="0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s-ES_tradnl" b="1" dirty="0">
              <a:solidFill>
                <a:srgbClr val="000000"/>
              </a:solidFill>
              <a:latin typeface="Atkinson Hyperlegible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B5381B-82E7-5327-6891-8CA257AF7D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E90108-69CE-FE8B-8B5D-BFE6101CC387}"/>
              </a:ext>
            </a:extLst>
          </p:cNvPr>
          <p:cNvSpPr/>
          <p:nvPr/>
        </p:nvSpPr>
        <p:spPr>
          <a:xfrm>
            <a:off x="1716965" y="703592"/>
            <a:ext cx="8669867" cy="668008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/>
            <a:r>
              <a:rPr lang="es-ES_tradnl" sz="3200" dirty="0">
                <a:solidFill>
                  <a:srgbClr val="000000"/>
                </a:solidFill>
                <a:latin typeface="Atkinson Hyperlegible" pitchFamily="2" charset="0"/>
              </a:rPr>
              <a:t>Estado mental alterado</a:t>
            </a:r>
          </a:p>
        </p:txBody>
      </p:sp>
      <p:sp>
        <p:nvSpPr>
          <p:cNvPr id="3" name="Google Shape;212;g26a862db3a9_2_24">
            <a:extLst>
              <a:ext uri="{FF2B5EF4-FFF2-40B4-BE49-F238E27FC236}">
                <a16:creationId xmlns:a16="http://schemas.microsoft.com/office/drawing/2014/main" id="{5846024A-A4FE-F2AC-9034-083C85F8CC76}"/>
              </a:ext>
            </a:extLst>
          </p:cNvPr>
          <p:cNvSpPr txBox="1">
            <a:spLocks/>
          </p:cNvSpPr>
          <p:nvPr/>
        </p:nvSpPr>
        <p:spPr>
          <a:xfrm>
            <a:off x="6761122" y="1919853"/>
            <a:ext cx="4907714" cy="423455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2800" b="1" dirty="0">
                <a:solidFill>
                  <a:srgbClr val="000000"/>
                </a:solidFill>
                <a:latin typeface="Atkinson Hyperlegible" pitchFamily="2" charset="0"/>
              </a:rPr>
              <a:t>Condiciones dentro del cerebro</a:t>
            </a: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s-ES_tradnl" sz="2800" b="1" dirty="0">
              <a:solidFill>
                <a:srgbClr val="000000"/>
              </a:solidFill>
              <a:latin typeface="Atkinson Hyperlegible" pitchFamily="2" charset="0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</a:rPr>
              <a:t>Sangrado</a:t>
            </a: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</a:rPr>
              <a:t>Infección</a:t>
            </a:r>
          </a:p>
          <a:p>
            <a:pPr marL="25400" lvl="0" algn="l">
              <a:spcBef>
                <a:spcPts val="0"/>
              </a:spcBef>
              <a:buSzPts val="2400"/>
            </a:pPr>
            <a:r>
              <a:rPr lang="es-ES_tradnl" dirty="0"/>
              <a:t>Accidente cerebrovascular (ACV)</a:t>
            </a:r>
            <a:endParaRPr lang="es-ES_tradnl" sz="2800" dirty="0">
              <a:solidFill>
                <a:srgbClr val="000000"/>
              </a:solidFill>
              <a:latin typeface="Atkinson Hyperlegible" pitchFamily="2" charset="0"/>
            </a:endParaRPr>
          </a:p>
          <a:p>
            <a:pPr marL="25400" lvl="0" algn="l">
              <a:spcBef>
                <a:spcPts val="0"/>
              </a:spcBef>
              <a:buSzPts val="2400"/>
            </a:pPr>
            <a:r>
              <a:rPr lang="es-ES_tradnl" dirty="0"/>
              <a:t>Convulsión</a:t>
            </a:r>
            <a:endParaRPr lang="es-ES_tradnl" sz="2800" dirty="0">
              <a:solidFill>
                <a:srgbClr val="000000"/>
              </a:solidFill>
              <a:latin typeface="Atkinson Hyperlegible" pitchFamily="2" charset="0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dirty="0">
              <a:solidFill>
                <a:srgbClr val="000000"/>
              </a:solidFill>
              <a:latin typeface="Atkinson Hyperlegible" pitchFamily="2" charset="0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s-ES_tradnl" b="1" dirty="0">
              <a:solidFill>
                <a:srgbClr val="000000"/>
              </a:solidFill>
              <a:latin typeface="Atkinson Hyperlegible" pitchFamily="2" charset="0"/>
            </a:endParaRPr>
          </a:p>
        </p:txBody>
      </p:sp>
      <p:pic>
        <p:nvPicPr>
          <p:cNvPr id="8" name="Picture 7" descr="A collection of images of people&#10;&#10;Description automatically generated">
            <a:extLst>
              <a:ext uri="{FF2B5EF4-FFF2-40B4-BE49-F238E27FC236}">
                <a16:creationId xmlns:a16="http://schemas.microsoft.com/office/drawing/2014/main" id="{EFD7D65F-8BC4-BF6C-B555-3DD6172E80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2177" y="4037130"/>
            <a:ext cx="2809721" cy="2853624"/>
          </a:xfrm>
          <a:prstGeom prst="rect">
            <a:avLst/>
          </a:prstGeom>
        </p:spPr>
      </p:pic>
      <p:pic>
        <p:nvPicPr>
          <p:cNvPr id="10" name="Picture 9" descr="A collection of images of people&#10;&#10;Description automatically generated">
            <a:extLst>
              <a:ext uri="{FF2B5EF4-FFF2-40B4-BE49-F238E27FC236}">
                <a16:creationId xmlns:a16="http://schemas.microsoft.com/office/drawing/2014/main" id="{D52778AC-22F0-2851-CAD4-49CDB9DE214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7651" y="3339600"/>
            <a:ext cx="3171828" cy="4196566"/>
          </a:xfrm>
          <a:prstGeom prst="rect">
            <a:avLst/>
          </a:prstGeom>
        </p:spPr>
      </p:pic>
      <p:pic>
        <p:nvPicPr>
          <p:cNvPr id="7" name="Picture 6" descr="A close-up of a sign&#10;&#10;AI-generated content may be incorrect.">
            <a:extLst>
              <a:ext uri="{FF2B5EF4-FFF2-40B4-BE49-F238E27FC236}">
                <a16:creationId xmlns:a16="http://schemas.microsoft.com/office/drawing/2014/main" id="{F4174C8F-227C-9DCA-7FAB-D034A8BF8A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2" y="0"/>
            <a:ext cx="1502859" cy="10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24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60274E9-FF8D-8183-E700-24A4FA4E8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F5EBE-73AC-90F5-CE94-26D3BA93904F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rgbClr val="D8EAEF">
              <a:alpha val="3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Google Shape;212;g26a862db3a9_2_24">
            <a:extLst>
              <a:ext uri="{FF2B5EF4-FFF2-40B4-BE49-F238E27FC236}">
                <a16:creationId xmlns:a16="http://schemas.microsoft.com/office/drawing/2014/main" id="{59618AA1-91E0-5F27-8B09-FE8050117DB9}"/>
              </a:ext>
            </a:extLst>
          </p:cNvPr>
          <p:cNvSpPr txBox="1">
            <a:spLocks/>
          </p:cNvSpPr>
          <p:nvPr/>
        </p:nvSpPr>
        <p:spPr>
          <a:xfrm>
            <a:off x="1037488" y="1627545"/>
            <a:ext cx="10262599" cy="887056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</a:rPr>
              <a:t>Además del estado mental alterado, también se debe evaluar la discapacidad.</a:t>
            </a:r>
            <a:endParaRPr lang="es-ES_tradnl" b="1" dirty="0">
              <a:solidFill>
                <a:srgbClr val="000000"/>
              </a:solidFill>
              <a:latin typeface="Atkinson Hyperlegible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D4107-3E00-55EA-E907-88E7B8A8F1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51A8951-D5BC-9ED9-2FDD-992351028A65}"/>
              </a:ext>
            </a:extLst>
          </p:cNvPr>
          <p:cNvSpPr/>
          <p:nvPr/>
        </p:nvSpPr>
        <p:spPr>
          <a:xfrm>
            <a:off x="1716965" y="703592"/>
            <a:ext cx="8669867" cy="668008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/>
            <a:r>
              <a:rPr lang="es-ES_tradnl" sz="3200" dirty="0">
                <a:solidFill>
                  <a:srgbClr val="000000"/>
                </a:solidFill>
                <a:latin typeface="Atkinson Hyperlegible" pitchFamily="2" charset="0"/>
              </a:rPr>
              <a:t>Estado mental alterado</a:t>
            </a:r>
          </a:p>
        </p:txBody>
      </p:sp>
      <p:sp>
        <p:nvSpPr>
          <p:cNvPr id="7" name="Google Shape;212;g26a862db3a9_2_24">
            <a:extLst>
              <a:ext uri="{FF2B5EF4-FFF2-40B4-BE49-F238E27FC236}">
                <a16:creationId xmlns:a16="http://schemas.microsoft.com/office/drawing/2014/main" id="{5973042A-8E25-D44E-85CC-A2DC66D13797}"/>
              </a:ext>
            </a:extLst>
          </p:cNvPr>
          <p:cNvSpPr txBox="1">
            <a:spLocks/>
          </p:cNvSpPr>
          <p:nvPr/>
        </p:nvSpPr>
        <p:spPr>
          <a:xfrm>
            <a:off x="920598" y="2884549"/>
            <a:ext cx="9466234" cy="1916051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</a:rPr>
              <a:t>La discapacidad evalúa cómo el cerebro, la médula espinal y los nervios controlan el estado de alerta, el pensamiento, el comportamiento, el habla, el movimiento y la sensibilidad.</a:t>
            </a:r>
            <a:endParaRPr lang="es-ES_tradnl" b="1" dirty="0">
              <a:solidFill>
                <a:srgbClr val="000000"/>
              </a:solidFill>
              <a:latin typeface="Atkinson Hyperlegible" pitchFamily="2" charset="0"/>
            </a:endParaRPr>
          </a:p>
        </p:txBody>
      </p:sp>
      <p:pic>
        <p:nvPicPr>
          <p:cNvPr id="9" name="Picture 8" descr="A diagram of the spinal cord&#10;&#10;AI-generated content may be incorrect.">
            <a:extLst>
              <a:ext uri="{FF2B5EF4-FFF2-40B4-BE49-F238E27FC236}">
                <a16:creationId xmlns:a16="http://schemas.microsoft.com/office/drawing/2014/main" id="{0F824AB3-1CE0-6611-0DD8-0AAA9ACC27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852" y="-30480"/>
            <a:ext cx="3323057" cy="6022101"/>
          </a:xfrm>
          <a:prstGeom prst="rect">
            <a:avLst/>
          </a:prstGeom>
        </p:spPr>
      </p:pic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C3FC5114-D5CB-592A-3AA2-AA628A0863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2" y="0"/>
            <a:ext cx="1502859" cy="10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64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951405-969D-7AB4-E73D-166580228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109843-DDFA-4590-88FC-828566E44689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AB515-F35F-DC3E-73C3-48ABBE40A3F6}"/>
              </a:ext>
            </a:extLst>
          </p:cNvPr>
          <p:cNvSpPr txBox="1"/>
          <p:nvPr/>
        </p:nvSpPr>
        <p:spPr>
          <a:xfrm>
            <a:off x="444782" y="4556991"/>
            <a:ext cx="462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900"/>
            </a:pPr>
            <a:r>
              <a:rPr lang="es-ES_tradnl" sz="2000" dirty="0">
                <a:latin typeface="Atkinson Hyperlegible" pitchFamily="2" charset="0"/>
              </a:rPr>
              <a:t>Somnolencia excesiva, confusión o comportamiento anormal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405DED-509B-DAF0-B1F5-F486C9E2B0A3}"/>
              </a:ext>
            </a:extLst>
          </p:cNvPr>
          <p:cNvSpPr txBox="1"/>
          <p:nvPr/>
        </p:nvSpPr>
        <p:spPr>
          <a:xfrm>
            <a:off x="5264146" y="2913282"/>
            <a:ext cx="286533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lvl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100"/>
            </a:pPr>
            <a:r>
              <a:rPr lang="es-ES_tradnl" sz="2000" dirty="0">
                <a:latin typeface="Atkinson Hyperlegible" pitchFamily="2" charset="0"/>
              </a:rPr>
              <a:t>Movimiento anormal o ausencia de movimiento en las extremidades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A087-5033-E531-9B62-58BB95078459}"/>
              </a:ext>
            </a:extLst>
          </p:cNvPr>
          <p:cNvSpPr txBox="1"/>
          <p:nvPr/>
        </p:nvSpPr>
        <p:spPr>
          <a:xfrm>
            <a:off x="8730970" y="3825614"/>
            <a:ext cx="279229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100"/>
            </a:pPr>
            <a:r>
              <a:rPr lang="es-ES_tradnl" sz="2000" dirty="0">
                <a:latin typeface="Atkinson Hyperlegible" pitchFamily="2" charset="0"/>
              </a:rPr>
              <a:t>Tamaño desigual de las pupilas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109CE1A-4B90-56B8-C4B3-F76833E2026F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dirty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8DE777CC-7258-ED42-4381-F62C69854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5" name="Picture 4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5AA1706E-F1B3-05CE-45A5-1F51315D16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773" y="474699"/>
            <a:ext cx="3570720" cy="2375273"/>
          </a:xfrm>
          <a:prstGeom prst="rect">
            <a:avLst/>
          </a:prstGeom>
        </p:spPr>
      </p:pic>
      <p:pic>
        <p:nvPicPr>
          <p:cNvPr id="6" name="Google Shape;468;p37">
            <a:extLst>
              <a:ext uri="{FF2B5EF4-FFF2-40B4-BE49-F238E27FC236}">
                <a16:creationId xmlns:a16="http://schemas.microsoft.com/office/drawing/2014/main" id="{BF56D970-1238-47D0-9168-4418B0D40563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0970" y="2860564"/>
            <a:ext cx="2500283" cy="952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4354683-7D53-F6A9-A3F1-C64D5942533B}"/>
              </a:ext>
            </a:extLst>
          </p:cNvPr>
          <p:cNvSpPr txBox="1"/>
          <p:nvPr/>
        </p:nvSpPr>
        <p:spPr>
          <a:xfrm>
            <a:off x="5264145" y="5935759"/>
            <a:ext cx="2865331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lvl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100"/>
            </a:pPr>
            <a:r>
              <a:rPr lang="es-ES_tradnl" sz="2000" dirty="0">
                <a:latin typeface="Atkinson Hyperlegible" pitchFamily="2" charset="0"/>
              </a:rPr>
              <a:t>Sacudidas repetitivas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9B3DEC-6F9B-CB9C-819A-8861D7B74F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3" name="Picture 2" descr="A cartoon of a person lying on her back&#10;&#10;Description automatically generated">
            <a:extLst>
              <a:ext uri="{FF2B5EF4-FFF2-40B4-BE49-F238E27FC236}">
                <a16:creationId xmlns:a16="http://schemas.microsoft.com/office/drawing/2014/main" id="{1971A025-09D3-5CE5-0C6D-8B495FD210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513" y="3546631"/>
            <a:ext cx="2902624" cy="2406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AEE116-4129-B854-5E3E-75C6615E74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874" y="2193454"/>
            <a:ext cx="3616779" cy="2046719"/>
          </a:xfrm>
          <a:prstGeom prst="rect">
            <a:avLst/>
          </a:prstGeom>
        </p:spPr>
      </p:pic>
      <p:pic>
        <p:nvPicPr>
          <p:cNvPr id="2" name="Picture 1" descr="A close-up of a sign&#10;&#10;AI-generated content may be incorrect.">
            <a:extLst>
              <a:ext uri="{FF2B5EF4-FFF2-40B4-BE49-F238E27FC236}">
                <a16:creationId xmlns:a16="http://schemas.microsoft.com/office/drawing/2014/main" id="{849DEE45-3FC8-3E60-4DA0-FDFB14252F5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2" y="0"/>
            <a:ext cx="1502859" cy="10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61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D8DB7F-7495-2419-B852-9792B24E9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84B6A26-B21F-EABB-2AE7-BDF1CF9BF83D}"/>
              </a:ext>
            </a:extLst>
          </p:cNvPr>
          <p:cNvSpPr/>
          <p:nvPr/>
        </p:nvSpPr>
        <p:spPr>
          <a:xfrm>
            <a:off x="696036" y="641445"/>
            <a:ext cx="10972800" cy="5786651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95E525-9B90-56EC-CAD9-3385F94B2FFD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  <a:endParaRPr lang="es-ES_tradnl" dirty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C04CA247-B898-D34A-06F5-6E34F2DCB3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F3E069-4337-C3FF-880F-627994F870EE}"/>
              </a:ext>
            </a:extLst>
          </p:cNvPr>
          <p:cNvSpPr txBox="1"/>
          <p:nvPr/>
        </p:nvSpPr>
        <p:spPr>
          <a:xfrm>
            <a:off x="4017523" y="5348432"/>
            <a:ext cx="4610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Confundido o desorientado cuando se le habla.</a:t>
            </a:r>
            <a:endParaRPr lang="es-ES_tradnl" sz="2000" dirty="0">
              <a:latin typeface="Atkinson Hyperlegible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339529-7D13-6077-224B-87FF59EF82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3" name="Picture 2" descr="A person lying in a hospital bed&#10;&#10;Description automatically generated">
            <a:extLst>
              <a:ext uri="{FF2B5EF4-FFF2-40B4-BE49-F238E27FC236}">
                <a16:creationId xmlns:a16="http://schemas.microsoft.com/office/drawing/2014/main" id="{CDA3C933-29D8-A3E7-FAB9-FEBAFAE4CC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1229" y="944992"/>
            <a:ext cx="7286593" cy="4031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50358-39C1-A9B9-7B2A-876F07A7A034}"/>
              </a:ext>
            </a:extLst>
          </p:cNvPr>
          <p:cNvSpPr txBox="1"/>
          <p:nvPr/>
        </p:nvSpPr>
        <p:spPr>
          <a:xfrm>
            <a:off x="8093413" y="1141009"/>
            <a:ext cx="1070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600" dirty="0"/>
              <a:t>?</a:t>
            </a:r>
          </a:p>
        </p:txBody>
      </p:sp>
      <p:pic>
        <p:nvPicPr>
          <p:cNvPr id="7" name="Picture 6" descr="A close-up of a sign&#10;&#10;AI-generated content may be incorrect.">
            <a:extLst>
              <a:ext uri="{FF2B5EF4-FFF2-40B4-BE49-F238E27FC236}">
                <a16:creationId xmlns:a16="http://schemas.microsoft.com/office/drawing/2014/main" id="{E066C375-907C-94CE-22E8-5B067E07E8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2" y="0"/>
            <a:ext cx="1502859" cy="10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36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B6FF16C-2739-3002-6AB0-FB582AE41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4404F3-6D58-A61E-C2A9-D24A805D2D9B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12C576E-502E-CC5D-9685-7EF262B5513A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dirty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A94B302E-33D3-6C34-B6EF-3CBF320FEF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732B17-C7A4-76EB-161F-D5182C7F4C26}"/>
              </a:ext>
            </a:extLst>
          </p:cNvPr>
          <p:cNvSpPr txBox="1"/>
          <p:nvPr/>
        </p:nvSpPr>
        <p:spPr>
          <a:xfrm>
            <a:off x="2312997" y="5586009"/>
            <a:ext cx="305068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25450">
              <a:lnSpc>
                <a:spcPct val="80000"/>
              </a:lnSpc>
              <a:spcBef>
                <a:spcPts val="1000"/>
              </a:spcBef>
              <a:buSzPts val="3100"/>
              <a:buChar char="•"/>
              <a:defRPr sz="2800">
                <a:latin typeface="Atkinson Hyperlegible" pitchFamily="2" charset="0"/>
              </a:defRPr>
            </a:lvl1pPr>
          </a:lstStyle>
          <a:p>
            <a:pPr marL="0" indent="0" algn="ctr">
              <a:buNone/>
            </a:pPr>
            <a:r>
              <a:rPr lang="es-ES_tradnl" sz="2000" dirty="0"/>
              <a:t>Evalúe la sensibilidad al tacto en brazos y piernas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91D7D-8C5E-11C1-BA8B-6ABBFA195C0D}"/>
              </a:ext>
            </a:extLst>
          </p:cNvPr>
          <p:cNvSpPr txBox="1"/>
          <p:nvPr/>
        </p:nvSpPr>
        <p:spPr>
          <a:xfrm>
            <a:off x="6828323" y="5586009"/>
            <a:ext cx="305068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25450">
              <a:lnSpc>
                <a:spcPct val="80000"/>
              </a:lnSpc>
              <a:spcBef>
                <a:spcPts val="1000"/>
              </a:spcBef>
              <a:buSzPts val="3100"/>
              <a:buChar char="•"/>
              <a:defRPr sz="2800">
                <a:latin typeface="Atkinson Hyperlegible" pitchFamily="2" charset="0"/>
              </a:defRPr>
            </a:lvl1pPr>
          </a:lstStyle>
          <a:p>
            <a:pPr marL="0" indent="0" algn="ctr">
              <a:buNone/>
            </a:pPr>
            <a:r>
              <a:rPr lang="es-ES_tradnl" sz="2000" dirty="0"/>
              <a:t>Evalúe el movimiento y la fuerza</a:t>
            </a:r>
          </a:p>
        </p:txBody>
      </p:sp>
      <p:pic>
        <p:nvPicPr>
          <p:cNvPr id="12" name="Picture 11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E5583955-8BAF-D2D8-5424-1B3CC7B8AB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82406"/>
            <a:ext cx="4515329" cy="3003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DC587A-BBDC-1039-31B3-C056535CE3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8" name="Picture 7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4A5CE277-FA73-8159-9B4E-ACB13A4E7D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49" y="-408221"/>
            <a:ext cx="3612318" cy="5800298"/>
          </a:xfrm>
          <a:prstGeom prst="rect">
            <a:avLst/>
          </a:prstGeom>
        </p:spPr>
      </p:pic>
      <p:pic>
        <p:nvPicPr>
          <p:cNvPr id="9" name="Picture 8" descr="A close-up of hands&#10;&#10;Description automatically generated">
            <a:extLst>
              <a:ext uri="{FF2B5EF4-FFF2-40B4-BE49-F238E27FC236}">
                <a16:creationId xmlns:a16="http://schemas.microsoft.com/office/drawing/2014/main" id="{3ADE5C5A-33AE-145E-46A9-B571569BB4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07876">
            <a:off x="1375948" y="1564255"/>
            <a:ext cx="2883426" cy="3326211"/>
          </a:xfrm>
          <a:prstGeom prst="rect">
            <a:avLst/>
          </a:prstGeom>
        </p:spPr>
      </p:pic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97A560A0-3925-3D18-75E1-2600BA2F8F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2" y="0"/>
            <a:ext cx="1502859" cy="10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16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11BF9D5-10E2-AD0E-DCE5-B65206049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079421-9758-0494-425E-87E4D4671BCD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rgbClr val="DAE3F3">
              <a:alpha val="29804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F19422E-28EB-4DEE-A3E8-E7E0779F19A6}"/>
              </a:ext>
            </a:extLst>
          </p:cNvPr>
          <p:cNvSpPr/>
          <p:nvPr/>
        </p:nvSpPr>
        <p:spPr>
          <a:xfrm>
            <a:off x="1572344" y="944991"/>
            <a:ext cx="8661154" cy="507401"/>
          </a:xfrm>
          <a:prstGeom prst="roundRect">
            <a:avLst/>
          </a:prstGeom>
          <a:solidFill>
            <a:srgbClr val="DAE3F3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800" b="1" dirty="0">
                <a:solidFill>
                  <a:srgbClr val="002060"/>
                </a:solidFill>
                <a:latin typeface="Atkinson Hyperlegible" pitchFamily="2" charset="0"/>
              </a:rPr>
              <a:t>Evaluar el estado de alerta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dirty="0">
              <a:latin typeface="Atkinson Hyperlegible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9399B1E-B54A-EE96-5913-4A428B0574E8}"/>
              </a:ext>
            </a:extLst>
          </p:cNvPr>
          <p:cNvSpPr/>
          <p:nvPr/>
        </p:nvSpPr>
        <p:spPr>
          <a:xfrm>
            <a:off x="1572344" y="4299699"/>
            <a:ext cx="2318241" cy="59707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chemeClr val="bg1"/>
                </a:solidFill>
                <a:latin typeface="Atkinson Hyperlegible" pitchFamily="2" charset="0"/>
              </a:rPr>
              <a:t>Alerta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89B0B65-F5FE-151F-F331-68EDACF3B805}"/>
              </a:ext>
            </a:extLst>
          </p:cNvPr>
          <p:cNvSpPr/>
          <p:nvPr/>
        </p:nvSpPr>
        <p:spPr>
          <a:xfrm>
            <a:off x="5756901" y="4299699"/>
            <a:ext cx="2318241" cy="597071"/>
          </a:xfrm>
          <a:prstGeom prst="roundRect">
            <a:avLst/>
          </a:prstGeom>
          <a:solidFill>
            <a:srgbClr val="4A001F"/>
          </a:solidFill>
          <a:ln>
            <a:solidFill>
              <a:srgbClr val="4A00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chemeClr val="bg1"/>
                </a:solidFill>
                <a:latin typeface="Atkinson Hyperlegible" pitchFamily="2" charset="0"/>
              </a:rPr>
              <a:t>Alterado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9B2C24-AA78-D02B-138D-AEA66D0E1A75}"/>
              </a:ext>
            </a:extLst>
          </p:cNvPr>
          <p:cNvSpPr/>
          <p:nvPr/>
        </p:nvSpPr>
        <p:spPr>
          <a:xfrm>
            <a:off x="4352795" y="4299699"/>
            <a:ext cx="917039" cy="597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chemeClr val="tx1"/>
                </a:solidFill>
                <a:latin typeface="Atkinson Hyperlegible" pitchFamily="2" charset="0"/>
              </a:rPr>
              <a:t>Vs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717E93C-11AC-6110-0E95-2A7E49F5F32D}"/>
              </a:ext>
            </a:extLst>
          </p:cNvPr>
          <p:cNvSpPr/>
          <p:nvPr/>
        </p:nvSpPr>
        <p:spPr>
          <a:xfrm>
            <a:off x="8533476" y="4216979"/>
            <a:ext cx="2677025" cy="597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dirty="0">
                <a:solidFill>
                  <a:schemeClr val="tx1"/>
                </a:solidFill>
                <a:latin typeface="Atkinson Hyperlegible" pitchFamily="2" charset="0"/>
              </a:rPr>
              <a:t>Responde a la voz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259036-B0CE-51C4-77B0-5B2ED22DD1DD}"/>
              </a:ext>
            </a:extLst>
          </p:cNvPr>
          <p:cNvSpPr/>
          <p:nvPr/>
        </p:nvSpPr>
        <p:spPr>
          <a:xfrm>
            <a:off x="8533476" y="4711288"/>
            <a:ext cx="2677025" cy="597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dirty="0">
                <a:solidFill>
                  <a:schemeClr val="tx1"/>
                </a:solidFill>
                <a:latin typeface="Atkinson Hyperlegible" pitchFamily="2" charset="0"/>
              </a:rPr>
              <a:t>Responde al dolor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95E93B7-7D1A-565A-0231-1CA17BE63271}"/>
              </a:ext>
            </a:extLst>
          </p:cNvPr>
          <p:cNvSpPr/>
          <p:nvPr/>
        </p:nvSpPr>
        <p:spPr>
          <a:xfrm>
            <a:off x="8533476" y="5195856"/>
            <a:ext cx="2677025" cy="597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dirty="0">
                <a:solidFill>
                  <a:schemeClr val="tx1"/>
                </a:solidFill>
                <a:latin typeface="Atkinson Hyperlegible" pitchFamily="2" charset="0"/>
              </a:rPr>
              <a:t>No responde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14056DD-9E1E-CD85-B070-5B1D693B7736}"/>
              </a:ext>
            </a:extLst>
          </p:cNvPr>
          <p:cNvSpPr/>
          <p:nvPr/>
        </p:nvSpPr>
        <p:spPr>
          <a:xfrm>
            <a:off x="6006217" y="1936961"/>
            <a:ext cx="2433248" cy="3920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dirty="0">
                <a:solidFill>
                  <a:schemeClr val="tx1"/>
                </a:solidFill>
                <a:latin typeface="Atkinson Hyperlegible" pitchFamily="2" charset="0"/>
              </a:rPr>
              <a:t>¿Quién es?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45A37CC-F4EC-1450-337E-3B607B19DA11}"/>
              </a:ext>
            </a:extLst>
          </p:cNvPr>
          <p:cNvSpPr/>
          <p:nvPr/>
        </p:nvSpPr>
        <p:spPr>
          <a:xfrm>
            <a:off x="6006217" y="2581349"/>
            <a:ext cx="2433248" cy="3920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tx1"/>
                </a:solidFill>
                <a:latin typeface="Atkinson Hyperlegible" pitchFamily="2" charset="0"/>
              </a:rPr>
              <a:t>¿ </a:t>
            </a:r>
            <a:r>
              <a:rPr lang="es-ES_tradnl" sz="2400" dirty="0">
                <a:solidFill>
                  <a:schemeClr val="tx1"/>
                </a:solidFill>
                <a:latin typeface="Atkinson Hyperlegible" pitchFamily="2" charset="0"/>
              </a:rPr>
              <a:t>Dónde está?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E210047-0EF6-55A8-38FB-42B70F306209}"/>
              </a:ext>
            </a:extLst>
          </p:cNvPr>
          <p:cNvSpPr/>
          <p:nvPr/>
        </p:nvSpPr>
        <p:spPr>
          <a:xfrm>
            <a:off x="6006217" y="3174836"/>
            <a:ext cx="2433248" cy="3920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dirty="0">
                <a:solidFill>
                  <a:schemeClr val="tx1"/>
                </a:solidFill>
                <a:latin typeface="Atkinson Hyperlegible" pitchFamily="2" charset="0"/>
              </a:rPr>
              <a:t>¿Qué día es hoy?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B352C76-D590-7285-D88F-5A17EFAEB8F4}"/>
              </a:ext>
            </a:extLst>
          </p:cNvPr>
          <p:cNvSpPr/>
          <p:nvPr/>
        </p:nvSpPr>
        <p:spPr>
          <a:xfrm>
            <a:off x="3481128" y="2400867"/>
            <a:ext cx="2318242" cy="798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600" dirty="0">
                <a:solidFill>
                  <a:srgbClr val="4A001F"/>
                </a:solidFill>
                <a:latin typeface="Atkinson Hyperlegible" pitchFamily="2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EE94AA-42F6-ED1E-270B-186786ECE7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2" name="Picture 1" descr="A close-up of a sign&#10;&#10;AI-generated content may be incorrect.">
            <a:extLst>
              <a:ext uri="{FF2B5EF4-FFF2-40B4-BE49-F238E27FC236}">
                <a16:creationId xmlns:a16="http://schemas.microsoft.com/office/drawing/2014/main" id="{8E226E71-3CE5-42D7-B578-12FD2818F6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2" y="0"/>
            <a:ext cx="1502859" cy="10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3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noProof="0" dirty="0">
                <a:latin typeface="Atkinson Hyperlegible" pitchFamily="2" charset="0"/>
              </a:rPr>
              <a:t>Módulo 3: Habilidades esenciales </a:t>
            </a:r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651164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s-ES_tradnl" sz="3000" dirty="0">
                <a:latin typeface="Atkinson Hyperlegible" pitchFamily="2" charset="0"/>
                <a:cs typeface="Calibri"/>
              </a:rPr>
              <a:t>Al final de este curso, podrá demostrar las siguientes habilidades: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</a:pPr>
            <a:r>
              <a:rPr lang="es-ES_tradnl" sz="3000" dirty="0">
                <a:latin typeface="Atkinson Hyperlegible" pitchFamily="2" charset="0"/>
                <a:cs typeface="Calibri"/>
              </a:rPr>
              <a:t>Enfoque CABCDE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</a:pPr>
            <a:r>
              <a:rPr lang="es-ES_tradnl" sz="3000" dirty="0">
                <a:latin typeface="Atkinson Hyperlegible" pitchFamily="2" charset="0"/>
                <a:cs typeface="Calibri"/>
              </a:rPr>
              <a:t>Verificar el pulso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</a:pPr>
            <a:r>
              <a:rPr lang="es-ES_tradnl" sz="3000" dirty="0">
                <a:latin typeface="Atkinson Hyperlegible" pitchFamily="2" charset="0"/>
                <a:cs typeface="Calibri"/>
              </a:rPr>
              <a:t>Verificar el tiempo de llenado capilar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</a:pPr>
            <a:r>
              <a:rPr lang="es-ES_tradnl" sz="3000" dirty="0">
                <a:latin typeface="Atkinson Hyperlegible" pitchFamily="2" charset="0"/>
                <a:cs typeface="Calibri"/>
              </a:rPr>
              <a:t>Verificar la prueba del pellizco de la piel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</a:pPr>
            <a:r>
              <a:rPr lang="es-ES_tradnl" sz="3000" dirty="0">
                <a:latin typeface="Atkinson Hyperlegible" pitchFamily="2" charset="0"/>
                <a:cs typeface="Calibri"/>
              </a:rPr>
              <a:t>Traspaso de información y documentación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s-ES_tradnl" sz="2400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D9A1213D-A72F-E7D0-49E3-72FB6CD219D0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FAABC33-95E2-45C2-8371-C1196447CC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9764" y="2322066"/>
            <a:ext cx="3367000" cy="4351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9F4635B-FA15-84E9-C17A-94C40449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879EC9-EFAD-CC70-9461-E181C80D72CC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dirty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604A4A-D304-C4B2-9A43-73D98C5E81AE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dirty="0">
                <a:solidFill>
                  <a:schemeClr val="tx1"/>
                </a:solidFill>
                <a:latin typeface="Atkinson Hyperlegible"/>
              </a:rPr>
              <a:t>Consideraciones especiales para niños/niñas</a:t>
            </a:r>
            <a:endParaRPr lang="es-ES_tradnl" sz="1000" dirty="0"/>
          </a:p>
        </p:txBody>
      </p:sp>
      <p:pic>
        <p:nvPicPr>
          <p:cNvPr id="11" name="Picture 10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B30CF715-7C53-EB7C-9B82-BEAE1A6B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sp>
        <p:nvSpPr>
          <p:cNvPr id="3" name="Google Shape;426;g31df96411e402463_129">
            <a:extLst>
              <a:ext uri="{FF2B5EF4-FFF2-40B4-BE49-F238E27FC236}">
                <a16:creationId xmlns:a16="http://schemas.microsoft.com/office/drawing/2014/main" id="{7779BD47-1571-9687-F6E4-B75285F30C18}"/>
              </a:ext>
            </a:extLst>
          </p:cNvPr>
          <p:cNvSpPr txBox="1">
            <a:spLocks/>
          </p:cNvSpPr>
          <p:nvPr/>
        </p:nvSpPr>
        <p:spPr>
          <a:xfrm>
            <a:off x="798873" y="2409445"/>
            <a:ext cx="9176399" cy="32639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400" noProof="0" dirty="0">
                <a:solidFill>
                  <a:srgbClr val="000000"/>
                </a:solidFill>
                <a:latin typeface="Atkinson Hyperlegible" pitchFamily="2" charset="0"/>
                <a:ea typeface="Calibri"/>
                <a:cs typeface="Calibri"/>
                <a:sym typeface="Calibri"/>
              </a:rPr>
              <a:t>Los ojos siguen el movimiento.</a:t>
            </a:r>
            <a:br>
              <a:rPr lang="es-ES_tradnl" sz="2400" noProof="0" dirty="0">
                <a:solidFill>
                  <a:srgbClr val="000000"/>
                </a:solidFill>
                <a:latin typeface="Atkinson Hyperlegible" pitchFamily="2" charset="0"/>
                <a:ea typeface="Calibri"/>
                <a:cs typeface="Calibri"/>
                <a:sym typeface="Calibri"/>
              </a:rPr>
            </a:br>
            <a:endParaRPr lang="es-ES_tradnl" sz="2400" noProof="0" dirty="0">
              <a:solidFill>
                <a:srgbClr val="000000"/>
              </a:solidFill>
              <a:latin typeface="Atkinson Hyperlegible" pitchFamily="2" charset="0"/>
              <a:ea typeface="Calibri"/>
              <a:cs typeface="Calibri"/>
              <a:sym typeface="Calibri"/>
            </a:endParaRPr>
          </a:p>
          <a:p>
            <a:pPr marL="342900" lvl="1" indent="-342900" algn="l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400" noProof="0" dirty="0">
                <a:solidFill>
                  <a:srgbClr val="000000"/>
                </a:solidFill>
                <a:latin typeface="Atkinson Hyperlegible" pitchFamily="2" charset="0"/>
                <a:ea typeface="Calibri"/>
                <a:cs typeface="Calibri"/>
                <a:sym typeface="Calibri"/>
              </a:rPr>
              <a:t>Responde a ruidos fuertes (se mueve o hace expresiones faciales).</a:t>
            </a:r>
            <a:br>
              <a:rPr lang="es-ES_tradnl" sz="2400" noProof="0" dirty="0">
                <a:solidFill>
                  <a:srgbClr val="000000"/>
                </a:solidFill>
                <a:latin typeface="Atkinson Hyperlegible" pitchFamily="2" charset="0"/>
                <a:ea typeface="Calibri"/>
                <a:cs typeface="Calibri"/>
                <a:sym typeface="Calibri"/>
              </a:rPr>
            </a:br>
            <a:endParaRPr lang="es-ES_tradnl" sz="2400" noProof="0" dirty="0">
              <a:solidFill>
                <a:srgbClr val="000000"/>
              </a:solidFill>
              <a:latin typeface="Atkinson Hyperlegible" pitchFamily="2" charset="0"/>
              <a:ea typeface="Calibri"/>
              <a:cs typeface="Calibri"/>
              <a:sym typeface="Calibri"/>
            </a:endParaRPr>
          </a:p>
          <a:p>
            <a:pPr marL="342900" lvl="1" indent="-342900" algn="l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400" noProof="0" dirty="0">
                <a:solidFill>
                  <a:srgbClr val="000000"/>
                </a:solidFill>
                <a:latin typeface="Atkinson Hyperlegible" pitchFamily="2" charset="0"/>
                <a:ea typeface="Calibri"/>
                <a:cs typeface="Calibri"/>
                <a:sym typeface="Calibri"/>
              </a:rPr>
              <a:t>Se mueve de forma intermitente, hace expresiones faciales o llora.</a:t>
            </a:r>
            <a:endParaRPr lang="es-ES_tradnl" dirty="0">
              <a:solidFill>
                <a:srgbClr val="000000"/>
              </a:solidFill>
              <a:latin typeface="Atkinson Hyperlegible" pitchFamily="2" charset="0"/>
            </a:endParaRPr>
          </a:p>
        </p:txBody>
      </p:sp>
      <p:sp>
        <p:nvSpPr>
          <p:cNvPr id="4" name="Google Shape;426;g31df96411e402463_129">
            <a:extLst>
              <a:ext uri="{FF2B5EF4-FFF2-40B4-BE49-F238E27FC236}">
                <a16:creationId xmlns:a16="http://schemas.microsoft.com/office/drawing/2014/main" id="{578F286C-8CD5-5A9C-A30E-ACD5F8A7366C}"/>
              </a:ext>
            </a:extLst>
          </p:cNvPr>
          <p:cNvSpPr txBox="1">
            <a:spLocks/>
          </p:cNvSpPr>
          <p:nvPr/>
        </p:nvSpPr>
        <p:spPr>
          <a:xfrm>
            <a:off x="779111" y="1465379"/>
            <a:ext cx="8967562" cy="61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69850" indent="0">
              <a:buSzPts val="2500"/>
              <a:buFont typeface="Atkinson Hyperlegible"/>
              <a:buNone/>
            </a:pPr>
            <a:r>
              <a:rPr lang="es-ES_tradnl" sz="2400" dirty="0"/>
              <a:t>Evaluar el estado de alerta en lactantes y niños pequeños</a:t>
            </a:r>
          </a:p>
        </p:txBody>
      </p:sp>
    </p:spTree>
    <p:extLst>
      <p:ext uri="{BB962C8B-B14F-4D97-AF65-F5344CB8AC3E}">
        <p14:creationId xmlns:p14="http://schemas.microsoft.com/office/powerpoint/2010/main" val="2544659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DC7A8-4001-EF41-80B0-A28B7DB2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gn with a person and a flower&#10;&#10;Description automatically generated">
            <a:extLst>
              <a:ext uri="{FF2B5EF4-FFF2-40B4-BE49-F238E27FC236}">
                <a16:creationId xmlns:a16="http://schemas.microsoft.com/office/drawing/2014/main" id="{96C1BB29-B30C-5B5D-F5EA-B22158E7E9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959" y="191070"/>
            <a:ext cx="8748214" cy="6089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823BEE-44F2-5427-0534-DBFFD3831FF6}"/>
              </a:ext>
            </a:extLst>
          </p:cNvPr>
          <p:cNvSpPr txBox="1"/>
          <p:nvPr/>
        </p:nvSpPr>
        <p:spPr>
          <a:xfrm>
            <a:off x="2547067" y="1545862"/>
            <a:ext cx="6832884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6200" noProof="0" dirty="0"/>
              <a:t>Exposición</a:t>
            </a:r>
          </a:p>
          <a:p>
            <a:pPr algn="ctr"/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696991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7400504-157A-1373-5013-5FECAA35B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660CF7-F18F-6C8C-6676-6FE350E7E439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rgbClr val="DAE3F3">
              <a:alpha val="29804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7BE80BF-09BA-5E39-04A2-D8F4230D6222}"/>
              </a:ext>
            </a:extLst>
          </p:cNvPr>
          <p:cNvSpPr/>
          <p:nvPr/>
        </p:nvSpPr>
        <p:spPr>
          <a:xfrm>
            <a:off x="914400" y="1427690"/>
            <a:ext cx="10581564" cy="597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  <a:ea typeface="Calibri"/>
                <a:cs typeface="Calibri"/>
                <a:sym typeface="Calibri"/>
              </a:rPr>
              <a:t>Revise si hay otros signos de lesión o enfermedad grave.</a:t>
            </a:r>
            <a:br>
              <a:rPr lang="es-ES_tradnl" sz="2800" dirty="0">
                <a:solidFill>
                  <a:srgbClr val="000000"/>
                </a:solidFill>
                <a:latin typeface="Atkinson Hyperlegible" pitchFamily="2" charset="0"/>
                <a:ea typeface="Calibri"/>
                <a:cs typeface="Calibri"/>
                <a:sym typeface="Calibri"/>
              </a:rPr>
            </a:b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  <a:ea typeface="Calibri"/>
                <a:cs typeface="Calibri"/>
                <a:sym typeface="Calibri"/>
              </a:rPr>
              <a:t>Retire toda la ropa, respetando la dignidad y privacidad del paciente.</a:t>
            </a:r>
            <a:endParaRPr lang="es-ES_tradnl" sz="2800" dirty="0">
              <a:latin typeface="Atkinson Hyperlegible" pitchFamily="2" charset="0"/>
            </a:endParaRPr>
          </a:p>
        </p:txBody>
      </p:sp>
      <p:pic>
        <p:nvPicPr>
          <p:cNvPr id="2" name="Picture 1" descr="A cartoon of a person lying on his back&#10;&#10;Description automatically generated">
            <a:extLst>
              <a:ext uri="{FF2B5EF4-FFF2-40B4-BE49-F238E27FC236}">
                <a16:creationId xmlns:a16="http://schemas.microsoft.com/office/drawing/2014/main" id="{692F12CD-6668-4F44-84DF-18D1BD4837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375" y="2824653"/>
            <a:ext cx="5037250" cy="35111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9C9319-962D-54A2-8E30-3306F79E0E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pic>
        <p:nvPicPr>
          <p:cNvPr id="8" name="Picture 7" descr="A sign with a person's body&#10;&#10;AI-generated content may be incorrect.">
            <a:extLst>
              <a:ext uri="{FF2B5EF4-FFF2-40B4-BE49-F238E27FC236}">
                <a16:creationId xmlns:a16="http://schemas.microsoft.com/office/drawing/2014/main" id="{4AF228EE-6B3E-DD4E-36C3-DA32A95BBF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067"/>
            <a:ext cx="1257356" cy="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67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208BEA-8883-8160-9351-EDD1A1417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C2DD80-5936-C107-E5BD-AC3FC332E3E0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AD1B14-48C6-0FFC-4DD0-602F82D3AC41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dirty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B866CA78-24EE-1564-3B6E-F2DD3B6AAB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7AB6A9-0217-1A20-91C3-8477175E184A}"/>
              </a:ext>
            </a:extLst>
          </p:cNvPr>
          <p:cNvSpPr txBox="1"/>
          <p:nvPr/>
        </p:nvSpPr>
        <p:spPr>
          <a:xfrm>
            <a:off x="4544814" y="5003083"/>
            <a:ext cx="3694311" cy="39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tkinson Hyperlegible" pitchFamily="2" charset="0"/>
              </a:rPr>
              <a:t>Moretones, heridas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0D8FC-F518-19C6-4F53-BB731109C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pic>
        <p:nvPicPr>
          <p:cNvPr id="10" name="Picture 9" descr="A person with a wound on their stomach&#10;&#10;Description automatically generated">
            <a:extLst>
              <a:ext uri="{FF2B5EF4-FFF2-40B4-BE49-F238E27FC236}">
                <a16:creationId xmlns:a16="http://schemas.microsoft.com/office/drawing/2014/main" id="{DD3E74FF-0F42-7A63-2AA2-9BCE66E6A3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715" y="2746020"/>
            <a:ext cx="2908417" cy="2027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83F758-F1E1-8D2A-153B-57E92264B42B}"/>
              </a:ext>
            </a:extLst>
          </p:cNvPr>
          <p:cNvSpPr txBox="1"/>
          <p:nvPr/>
        </p:nvSpPr>
        <p:spPr>
          <a:xfrm>
            <a:off x="5931198" y="815536"/>
            <a:ext cx="4982709" cy="400110"/>
          </a:xfrm>
          <a:prstGeom prst="rect">
            <a:avLst/>
          </a:prstGeom>
          <a:noFill/>
          <a:ln w="38100">
            <a:solidFill>
              <a:srgbClr val="4A00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tkinson Hyperlegible" pitchFamily="2" charset="0"/>
              </a:rPr>
              <a:t>Considere la necesidad de un acompañante</a:t>
            </a:r>
          </a:p>
        </p:txBody>
      </p:sp>
      <p:pic>
        <p:nvPicPr>
          <p:cNvPr id="9" name="Picture 8" descr="A cartoon of a person's belly button&#10;&#10;Description automatically generated">
            <a:extLst>
              <a:ext uri="{FF2B5EF4-FFF2-40B4-BE49-F238E27FC236}">
                <a16:creationId xmlns:a16="http://schemas.microsoft.com/office/drawing/2014/main" id="{462EAD7F-64EF-5F4F-D9D5-817CB7E93D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09" y="2836606"/>
            <a:ext cx="2908417" cy="20272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832C36-283C-8A31-8886-F8B063BECD31}"/>
              </a:ext>
            </a:extLst>
          </p:cNvPr>
          <p:cNvSpPr txBox="1"/>
          <p:nvPr/>
        </p:nvSpPr>
        <p:spPr>
          <a:xfrm>
            <a:off x="1380661" y="4995649"/>
            <a:ext cx="2452232" cy="39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tkinson Hyperlegible" pitchFamily="2" charset="0"/>
              </a:rPr>
              <a:t>Hinchazón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00611F-B42A-DF79-D3A9-3FD0541E075B}"/>
              </a:ext>
            </a:extLst>
          </p:cNvPr>
          <p:cNvSpPr txBox="1"/>
          <p:nvPr/>
        </p:nvSpPr>
        <p:spPr>
          <a:xfrm>
            <a:off x="1787237" y="1677159"/>
            <a:ext cx="91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latin typeface="Atkinson Hyperlegible" pitchFamily="2" charset="0"/>
              </a:rPr>
              <a:t>Busque signos de una enfermedad potencialmente mortal.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482409-4880-39C0-5FF2-3E4BF9CFF837}"/>
              </a:ext>
            </a:extLst>
          </p:cNvPr>
          <p:cNvSpPr txBox="1"/>
          <p:nvPr/>
        </p:nvSpPr>
        <p:spPr>
          <a:xfrm>
            <a:off x="8094072" y="4981636"/>
            <a:ext cx="3694311" cy="39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tkinson Hyperlegible" pitchFamily="2" charset="0"/>
              </a:rPr>
              <a:t>Quemaduras</a:t>
            </a:r>
          </a:p>
        </p:txBody>
      </p:sp>
      <p:pic>
        <p:nvPicPr>
          <p:cNvPr id="20" name="Google Shape;414;p41">
            <a:extLst>
              <a:ext uri="{FF2B5EF4-FFF2-40B4-BE49-F238E27FC236}">
                <a16:creationId xmlns:a16="http://schemas.microsoft.com/office/drawing/2014/main" id="{C5AD00AD-D328-592D-F1A0-5373418167B5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4631" y="2699410"/>
            <a:ext cx="3178629" cy="205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ign with a person's body&#10;&#10;AI-generated content may be incorrect.">
            <a:extLst>
              <a:ext uri="{FF2B5EF4-FFF2-40B4-BE49-F238E27FC236}">
                <a16:creationId xmlns:a16="http://schemas.microsoft.com/office/drawing/2014/main" id="{E9B8AF00-EE74-5567-D027-D6F933CC920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067"/>
            <a:ext cx="1257356" cy="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31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2DBBF23-B67C-F81B-1EDB-A3753A51E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8080744-00B4-84C0-29D7-AECBCF4A4016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95A621C-DF38-29DF-03CA-FD852912BC56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dirty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488E9468-256F-5478-29BF-2528DAC785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DDA95-2251-5A2F-9238-03FB932C0310}"/>
              </a:ext>
            </a:extLst>
          </p:cNvPr>
          <p:cNvSpPr txBox="1"/>
          <p:nvPr/>
        </p:nvSpPr>
        <p:spPr>
          <a:xfrm>
            <a:off x="1289154" y="3114752"/>
            <a:ext cx="5887436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25450">
              <a:lnSpc>
                <a:spcPct val="80000"/>
              </a:lnSpc>
              <a:spcBef>
                <a:spcPts val="1000"/>
              </a:spcBef>
              <a:buSzPts val="3100"/>
              <a:buChar char="•"/>
              <a:defRPr sz="2800">
                <a:latin typeface="Atkinson Hyperlegible" pitchFamily="2" charset="0"/>
              </a:defRPr>
            </a:lvl1pPr>
          </a:lstStyle>
          <a:p>
            <a:pPr marL="0" indent="0" algn="ctr">
              <a:buNone/>
            </a:pPr>
            <a:r>
              <a:rPr lang="es-ES_tradnl" dirty="0">
                <a:solidFill>
                  <a:srgbClr val="000000"/>
                </a:solidFill>
                <a:latin typeface="Atkinson Hyperlegible" pitchFamily="2" charset="0"/>
                <a:ea typeface="Calibri"/>
                <a:cs typeface="Calibri"/>
                <a:sym typeface="Calibri"/>
              </a:rPr>
              <a:t>Palpe las áreas que causen dolor al tocarlas, ya que pueden indicar una lesión o enfermedad oculta.</a:t>
            </a:r>
            <a:endParaRPr lang="es-ES_trad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2A7D6-4299-C7C3-D578-113C768C33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pic>
        <p:nvPicPr>
          <p:cNvPr id="5" name="Picture 4" descr="A bone with red spots&#10;&#10;Description automatically generated with medium confidence">
            <a:extLst>
              <a:ext uri="{FF2B5EF4-FFF2-40B4-BE49-F238E27FC236}">
                <a16:creationId xmlns:a16="http://schemas.microsoft.com/office/drawing/2014/main" id="{4742FC58-5474-62B6-53AB-84597DB060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7052" y="68067"/>
            <a:ext cx="3052604" cy="6469160"/>
          </a:xfrm>
          <a:prstGeom prst="rect">
            <a:avLst/>
          </a:prstGeom>
        </p:spPr>
      </p:pic>
      <p:pic>
        <p:nvPicPr>
          <p:cNvPr id="7" name="Picture 6" descr="A sign with a person's body&#10;&#10;AI-generated content may be incorrect.">
            <a:extLst>
              <a:ext uri="{FF2B5EF4-FFF2-40B4-BE49-F238E27FC236}">
                <a16:creationId xmlns:a16="http://schemas.microsoft.com/office/drawing/2014/main" id="{124E1418-B69F-1B4C-DFD4-B6045646A1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067"/>
            <a:ext cx="1257356" cy="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80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61CE37-5179-EA87-1827-0DC79B6C9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956490E-7DB4-55AF-E785-FA11128B8A5A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dirty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2A72F5E-E6EB-0638-DDB3-FE4018F175BD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dirty="0">
                <a:solidFill>
                  <a:schemeClr val="tx1"/>
                </a:solidFill>
                <a:latin typeface="Atkinson Hyperlegible"/>
              </a:rPr>
              <a:t>Consideraciones especiales para niños/niñas</a:t>
            </a:r>
          </a:p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s-ES_tradnl" sz="2800" b="1" dirty="0">
              <a:solidFill>
                <a:schemeClr val="tx1"/>
              </a:solidFill>
              <a:latin typeface="Atkinson Hyperlegible"/>
            </a:endParaRPr>
          </a:p>
          <a:p>
            <a:pPr lvl="1">
              <a:spcAft>
                <a:spcPts val="600"/>
              </a:spcAft>
            </a:pPr>
            <a:endParaRPr lang="es-ES_tradnl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4EC81-E789-D887-0538-D60CA5DA3EDF}"/>
              </a:ext>
            </a:extLst>
          </p:cNvPr>
          <p:cNvSpPr txBox="1"/>
          <p:nvPr/>
        </p:nvSpPr>
        <p:spPr>
          <a:xfrm>
            <a:off x="1191589" y="1807336"/>
            <a:ext cx="4904411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indent="-457200">
              <a:buSzPts val="3400"/>
            </a:pPr>
            <a:r>
              <a:rPr lang="es-ES_tradnl" sz="2800" dirty="0">
                <a:latin typeface="Atkinson Hyperlegible" pitchFamily="2" charset="0"/>
              </a:rPr>
              <a:t>Evaluar el dolor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C9CDC-B48A-7D8E-FC98-0858B3BCFA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6A9F21-3D13-F012-8564-556219CD2696}"/>
              </a:ext>
            </a:extLst>
          </p:cNvPr>
          <p:cNvSpPr txBox="1"/>
          <p:nvPr/>
        </p:nvSpPr>
        <p:spPr>
          <a:xfrm>
            <a:off x="914400" y="2617245"/>
            <a:ext cx="6228177" cy="224676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indent="-457200">
              <a:buSzPts val="3400"/>
              <a:buFont typeface="Arial" panose="020B0604020202020204" pitchFamily="34" charset="0"/>
              <a:buChar char="•"/>
            </a:pPr>
            <a:r>
              <a:rPr lang="es-ES_tradnl" sz="2800" dirty="0"/>
              <a:t>Llanto inconsolable,</a:t>
            </a:r>
          </a:p>
          <a:p>
            <a:pPr indent="-457200">
              <a:buSzPts val="3400"/>
              <a:buFont typeface="Arial" panose="020B0604020202020204" pitchFamily="34" charset="0"/>
              <a:buChar char="•"/>
            </a:pPr>
            <a:r>
              <a:rPr lang="es-ES_tradnl" sz="2800" dirty="0"/>
              <a:t>Gruñidos,</a:t>
            </a:r>
          </a:p>
          <a:p>
            <a:pPr indent="-457200">
              <a:buSzPts val="3400"/>
              <a:buFont typeface="Arial" panose="020B0604020202020204" pitchFamily="34" charset="0"/>
              <a:buChar char="•"/>
            </a:pPr>
            <a:r>
              <a:rPr lang="es-ES_tradnl" sz="2800" dirty="0"/>
              <a:t>Contención de la respiración,</a:t>
            </a:r>
          </a:p>
          <a:p>
            <a:pPr indent="-457200">
              <a:buSzPts val="3400"/>
              <a:buFont typeface="Arial" panose="020B0604020202020204" pitchFamily="34" charset="0"/>
              <a:buChar char="•"/>
            </a:pPr>
            <a:r>
              <a:rPr lang="es-ES_tradnl" sz="2800" dirty="0"/>
              <a:t>Fruncir el ceño o las cejas,</a:t>
            </a:r>
          </a:p>
          <a:p>
            <a:pPr indent="-457200">
              <a:buSzPts val="3400"/>
              <a:buFont typeface="Arial" panose="020B0604020202020204" pitchFamily="34" charset="0"/>
              <a:buChar char="•"/>
            </a:pPr>
            <a:r>
              <a:rPr lang="es-ES_tradnl" sz="2800" dirty="0"/>
              <a:t>Puños cerrados o músculos tensos.</a:t>
            </a:r>
            <a:endParaRPr lang="es-ES_tradnl" sz="3600" dirty="0">
              <a:latin typeface="Atkinson Hyperlegible" pitchFamily="2" charset="0"/>
              <a:sym typeface="Calibri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4DC367-14E5-15EF-CB4B-4AB203CFB9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052" y="1725936"/>
            <a:ext cx="5528044" cy="3308383"/>
          </a:xfrm>
          <a:prstGeom prst="rect">
            <a:avLst/>
          </a:prstGeom>
        </p:spPr>
      </p:pic>
      <p:pic>
        <p:nvPicPr>
          <p:cNvPr id="2" name="Picture 1" descr="A sign with a person's body&#10;&#10;AI-generated content may be incorrect.">
            <a:extLst>
              <a:ext uri="{FF2B5EF4-FFF2-40B4-BE49-F238E27FC236}">
                <a16:creationId xmlns:a16="http://schemas.microsoft.com/office/drawing/2014/main" id="{2CA3630A-8554-81D4-BA04-48BA790275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067"/>
            <a:ext cx="1257356" cy="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>
          <a:extLst>
            <a:ext uri="{FF2B5EF4-FFF2-40B4-BE49-F238E27FC236}">
              <a16:creationId xmlns:a16="http://schemas.microsoft.com/office/drawing/2014/main" id="{8B774987-DC8C-37F8-4CAC-EDE8E2FF1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E5D526-0717-7B1B-9154-77E436607154}"/>
              </a:ext>
            </a:extLst>
          </p:cNvPr>
          <p:cNvSpPr txBox="1"/>
          <p:nvPr/>
        </p:nvSpPr>
        <p:spPr>
          <a:xfrm>
            <a:off x="6670965" y="-404507"/>
            <a:ext cx="49876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9600" dirty="0">
                <a:solidFill>
                  <a:schemeClr val="accent4">
                    <a:lumMod val="50000"/>
                    <a:alpha val="29580"/>
                  </a:schemeClr>
                </a:solidFill>
                <a:latin typeface="Atkinson Hyperlegible" pitchFamily="2" charset="0"/>
              </a:rPr>
              <a:t>?</a:t>
            </a:r>
          </a:p>
        </p:txBody>
      </p:sp>
      <p:sp>
        <p:nvSpPr>
          <p:cNvPr id="579" name="Google Shape;579;p48">
            <a:extLst>
              <a:ext uri="{FF2B5EF4-FFF2-40B4-BE49-F238E27FC236}">
                <a16:creationId xmlns:a16="http://schemas.microsoft.com/office/drawing/2014/main" id="{D0035D42-9BF2-F88F-A30E-B1EED8CCEA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7788" y="365125"/>
            <a:ext cx="97760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 pitchFamily="2" charset="0"/>
              </a:rPr>
              <a:t>Pregunte: Historia clínica en emergencias</a:t>
            </a:r>
          </a:p>
        </p:txBody>
      </p:sp>
      <p:sp>
        <p:nvSpPr>
          <p:cNvPr id="580" name="Google Shape;580;p48">
            <a:extLst>
              <a:ext uri="{FF2B5EF4-FFF2-40B4-BE49-F238E27FC236}">
                <a16:creationId xmlns:a16="http://schemas.microsoft.com/office/drawing/2014/main" id="{232DD3B7-02CD-A780-75D4-9706243DFB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8357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750" indent="0">
              <a:lnSpc>
                <a:spcPct val="100000"/>
              </a:lnSpc>
              <a:buSzPts val="3100"/>
              <a:buNone/>
            </a:pPr>
            <a:r>
              <a:rPr lang="es-ES_tradnl" dirty="0">
                <a:solidFill>
                  <a:srgbClr val="000000"/>
                </a:solidFill>
                <a:latin typeface="Atkinson Hyperlegible" pitchFamily="2" charset="0"/>
              </a:rPr>
              <a:t>Pregunte sobre:</a:t>
            </a:r>
          </a:p>
          <a:p>
            <a:pPr marL="946150" lvl="1" indent="-457200">
              <a:lnSpc>
                <a:spcPct val="100000"/>
              </a:lnSpc>
              <a:spcBef>
                <a:spcPts val="1000"/>
              </a:spcBef>
              <a:buSzPts val="3100"/>
            </a:pP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</a:rPr>
              <a:t>Eventos</a:t>
            </a:r>
          </a:p>
          <a:p>
            <a:pPr marL="971550" lvl="1" indent="-4572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700"/>
            </a:pP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</a:rPr>
              <a:t>Antecedentes médicos</a:t>
            </a:r>
          </a:p>
          <a:p>
            <a:pPr marL="971550" lvl="1" indent="-4572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700"/>
            </a:pP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</a:rPr>
              <a:t>Alergias</a:t>
            </a:r>
          </a:p>
          <a:p>
            <a:pPr marL="971550" lvl="1" indent="-4572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700"/>
            </a:pPr>
            <a:r>
              <a:rPr lang="es-ES_tradnl" sz="2800" dirty="0">
                <a:solidFill>
                  <a:srgbClr val="000000"/>
                </a:solidFill>
                <a:latin typeface="Atkinson Hyperlegible" pitchFamily="2" charset="0"/>
              </a:rPr>
              <a:t>Medicamentos</a:t>
            </a:r>
          </a:p>
        </p:txBody>
      </p:sp>
    </p:spTree>
    <p:extLst>
      <p:ext uri="{BB962C8B-B14F-4D97-AF65-F5344CB8AC3E}">
        <p14:creationId xmlns:p14="http://schemas.microsoft.com/office/powerpoint/2010/main" val="1548453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8"/>
          <p:cNvSpPr txBox="1">
            <a:spLocks noGrp="1"/>
          </p:cNvSpPr>
          <p:nvPr>
            <p:ph type="title"/>
          </p:nvPr>
        </p:nvSpPr>
        <p:spPr>
          <a:xfrm>
            <a:off x="1577788" y="365125"/>
            <a:ext cx="97760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 pitchFamily="2" charset="0"/>
              </a:rPr>
              <a:t>Documento</a:t>
            </a:r>
          </a:p>
        </p:txBody>
      </p:sp>
      <p:sp>
        <p:nvSpPr>
          <p:cNvPr id="580" name="Google Shape;580;p48"/>
          <p:cNvSpPr txBox="1">
            <a:spLocks noGrp="1"/>
          </p:cNvSpPr>
          <p:nvPr>
            <p:ph type="body" idx="1"/>
          </p:nvPr>
        </p:nvSpPr>
        <p:spPr>
          <a:xfrm>
            <a:off x="838200" y="1583573"/>
            <a:ext cx="66848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1550" lvl="1" indent="-4572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700"/>
            </a:pPr>
            <a:endParaRPr lang="es-ES_tradnl" sz="2800" b="1" dirty="0">
              <a:latin typeface="Atkinson Hyperlegible" pitchFamily="2" charset="0"/>
            </a:endParaRPr>
          </a:p>
          <a:p>
            <a:pPr marL="57150" indent="0">
              <a:lnSpc>
                <a:spcPct val="100000"/>
              </a:lnSpc>
              <a:spcBef>
                <a:spcPts val="0"/>
              </a:spcBef>
              <a:buSzPts val="2700"/>
              <a:buNone/>
            </a:pPr>
            <a:r>
              <a:rPr lang="es-ES_tradnl" dirty="0">
                <a:latin typeface="Atkinson Hyperlegible" pitchFamily="2" charset="0"/>
              </a:rPr>
              <a:t>Los pacientes pueden volverse no reactivos al llegar al hospital—registre las respuestas lo antes posible o pídale a un testigo que lo haga.</a:t>
            </a:r>
          </a:p>
        </p:txBody>
      </p:sp>
      <p:pic>
        <p:nvPicPr>
          <p:cNvPr id="2" name="Picture 1" descr="A hand holding a clipboard with a pencil and a signature&#10;&#10;AI-generated content may be incorrect.">
            <a:extLst>
              <a:ext uri="{FF2B5EF4-FFF2-40B4-BE49-F238E27FC236}">
                <a16:creationId xmlns:a16="http://schemas.microsoft.com/office/drawing/2014/main" id="{0680CE16-776F-E419-0814-E1EE159808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1027906"/>
            <a:ext cx="363855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6"/>
          <p:cNvSpPr txBox="1">
            <a:spLocks noGrp="1"/>
          </p:cNvSpPr>
          <p:nvPr>
            <p:ph type="title"/>
          </p:nvPr>
        </p:nvSpPr>
        <p:spPr>
          <a:xfrm>
            <a:off x="524159" y="3441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/>
              <a:t>Entrega del paciente</a:t>
            </a:r>
            <a:endParaRPr lang="es-ES_tradnl" dirty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51" name="Google Shape;451;p46"/>
          <p:cNvSpPr txBox="1">
            <a:spLocks noGrp="1"/>
          </p:cNvSpPr>
          <p:nvPr>
            <p:ph type="body" idx="1"/>
          </p:nvPr>
        </p:nvSpPr>
        <p:spPr>
          <a:xfrm>
            <a:off x="508645" y="4528444"/>
            <a:ext cx="4565073" cy="60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_tradnl" b="1" dirty="0"/>
              <a:t>Reportes escritos o verbales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C1F3CA3-515A-7DFD-7E4E-266D9085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8541" y="212950"/>
            <a:ext cx="3875314" cy="4927740"/>
          </a:xfrm>
          <a:prstGeom prst="rect">
            <a:avLst/>
          </a:prstGeom>
        </p:spPr>
      </p:pic>
      <p:pic>
        <p:nvPicPr>
          <p:cNvPr id="2" name="Picture 1" descr="A hand holding a clipboard with a pencil and a signature&#10;&#10;AI-generated content may be incorrect.">
            <a:extLst>
              <a:ext uri="{FF2B5EF4-FFF2-40B4-BE49-F238E27FC236}">
                <a16:creationId xmlns:a16="http://schemas.microsoft.com/office/drawing/2014/main" id="{9C311E8C-D146-227E-DFA6-1F142ECB6C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863" y="1931338"/>
            <a:ext cx="2997365" cy="2495189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8864722-6325-C84D-C420-BE9673761B8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477" y="1842863"/>
            <a:ext cx="2534266" cy="2421742"/>
          </a:xfrm>
          <a:prstGeom prst="rect">
            <a:avLst/>
          </a:prstGeom>
        </p:spPr>
      </p:pic>
      <p:sp>
        <p:nvSpPr>
          <p:cNvPr id="6" name="Google Shape;451;p46">
            <a:extLst>
              <a:ext uri="{FF2B5EF4-FFF2-40B4-BE49-F238E27FC236}">
                <a16:creationId xmlns:a16="http://schemas.microsoft.com/office/drawing/2014/main" id="{51BEC6D9-9A6D-9501-9AE0-84739965A8A7}"/>
              </a:ext>
            </a:extLst>
          </p:cNvPr>
          <p:cNvSpPr txBox="1">
            <a:spLocks/>
          </p:cNvSpPr>
          <p:nvPr/>
        </p:nvSpPr>
        <p:spPr>
          <a:xfrm>
            <a:off x="4536298" y="1747915"/>
            <a:ext cx="3209154" cy="159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s-ES_tradnl" dirty="0"/>
              <a:t>¿Cuándo?</a:t>
            </a:r>
            <a:endParaRPr lang="es-ES_tradnl" kern="0" dirty="0"/>
          </a:p>
        </p:txBody>
      </p:sp>
      <p:pic>
        <p:nvPicPr>
          <p:cNvPr id="8" name="Picture 7" descr="A group of colorful icons&#10;&#10;Description automatically generated">
            <a:extLst>
              <a:ext uri="{FF2B5EF4-FFF2-40B4-BE49-F238E27FC236}">
                <a16:creationId xmlns:a16="http://schemas.microsoft.com/office/drawing/2014/main" id="{9358901B-2086-CC94-B5EF-772DBF2954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4470" y="370118"/>
            <a:ext cx="1283368" cy="1266331"/>
          </a:xfrm>
          <a:prstGeom prst="rect">
            <a:avLst/>
          </a:prstGeom>
        </p:spPr>
      </p:pic>
      <p:pic>
        <p:nvPicPr>
          <p:cNvPr id="9" name="Picture 8" descr="A group of colorful icons&#10;&#10;Description automatically generated">
            <a:extLst>
              <a:ext uri="{FF2B5EF4-FFF2-40B4-BE49-F238E27FC236}">
                <a16:creationId xmlns:a16="http://schemas.microsoft.com/office/drawing/2014/main" id="{25EA279A-62FA-4003-6971-FFCA3B8668F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5121" y="427471"/>
            <a:ext cx="1483693" cy="1593375"/>
          </a:xfrm>
          <a:prstGeom prst="rect">
            <a:avLst/>
          </a:prstGeom>
        </p:spPr>
      </p:pic>
      <p:pic>
        <p:nvPicPr>
          <p:cNvPr id="10" name="Picture 9" descr="A group of colorful icons&#10;&#10;Description automatically generated">
            <a:extLst>
              <a:ext uri="{FF2B5EF4-FFF2-40B4-BE49-F238E27FC236}">
                <a16:creationId xmlns:a16="http://schemas.microsoft.com/office/drawing/2014/main" id="{16569403-5C19-F8CD-9465-D79A737951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307" y="353178"/>
            <a:ext cx="1184878" cy="1594904"/>
          </a:xfrm>
          <a:prstGeom prst="rect">
            <a:avLst/>
          </a:prstGeom>
        </p:spPr>
      </p:pic>
      <p:pic>
        <p:nvPicPr>
          <p:cNvPr id="11" name="Picture 10" descr="A group of colorful icons&#10;&#10;Description automatically generated">
            <a:extLst>
              <a:ext uri="{FF2B5EF4-FFF2-40B4-BE49-F238E27FC236}">
                <a16:creationId xmlns:a16="http://schemas.microsoft.com/office/drawing/2014/main" id="{D46291D3-2D93-E599-A4F7-EB0E042015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4446" y="404271"/>
            <a:ext cx="1424715" cy="1413272"/>
          </a:xfrm>
          <a:prstGeom prst="rect">
            <a:avLst/>
          </a:prstGeom>
        </p:spPr>
      </p:pic>
      <p:sp>
        <p:nvSpPr>
          <p:cNvPr id="12" name="Google Shape;451;p46">
            <a:extLst>
              <a:ext uri="{FF2B5EF4-FFF2-40B4-BE49-F238E27FC236}">
                <a16:creationId xmlns:a16="http://schemas.microsoft.com/office/drawing/2014/main" id="{D2699D74-F5F1-909B-8075-9FADF96DB6B2}"/>
              </a:ext>
            </a:extLst>
          </p:cNvPr>
          <p:cNvSpPr txBox="1">
            <a:spLocks/>
          </p:cNvSpPr>
          <p:nvPr/>
        </p:nvSpPr>
        <p:spPr>
          <a:xfrm>
            <a:off x="7830605" y="1769336"/>
            <a:ext cx="3209154" cy="121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s-ES_tradnl" dirty="0"/>
              <a:t>¿Cómo?</a:t>
            </a:r>
            <a:endParaRPr lang="es-ES_tradnl" kern="0" dirty="0"/>
          </a:p>
        </p:txBody>
      </p:sp>
      <p:sp>
        <p:nvSpPr>
          <p:cNvPr id="14" name="Google Shape;451;p46">
            <a:extLst>
              <a:ext uri="{FF2B5EF4-FFF2-40B4-BE49-F238E27FC236}">
                <a16:creationId xmlns:a16="http://schemas.microsoft.com/office/drawing/2014/main" id="{246A742E-C51F-B1B2-A41A-69D1210CC6A4}"/>
              </a:ext>
            </a:extLst>
          </p:cNvPr>
          <p:cNvSpPr txBox="1">
            <a:spLocks/>
          </p:cNvSpPr>
          <p:nvPr/>
        </p:nvSpPr>
        <p:spPr>
          <a:xfrm>
            <a:off x="9520664" y="1732706"/>
            <a:ext cx="3209154" cy="1200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s-ES_tradnl" dirty="0"/>
              <a:t>¿Otra 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s-ES_tradnl" dirty="0"/>
              <a:t>información?</a:t>
            </a:r>
            <a:endParaRPr lang="es-ES_tradnl" kern="0" dirty="0"/>
          </a:p>
        </p:txBody>
      </p:sp>
      <p:pic>
        <p:nvPicPr>
          <p:cNvPr id="16" name="Picture 15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A3157681-102C-64E1-A072-AD648FD0B8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870" y="3227671"/>
            <a:ext cx="2584474" cy="2868453"/>
          </a:xfrm>
          <a:prstGeom prst="rect">
            <a:avLst/>
          </a:prstGeom>
        </p:spPr>
      </p:pic>
      <p:pic>
        <p:nvPicPr>
          <p:cNvPr id="17" name="Picture 16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D32A110E-0D39-5C8D-C343-30C46DF04D9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566" y="3149898"/>
            <a:ext cx="2997365" cy="3023998"/>
          </a:xfrm>
          <a:prstGeom prst="rect">
            <a:avLst/>
          </a:prstGeom>
        </p:spPr>
      </p:pic>
      <p:sp>
        <p:nvSpPr>
          <p:cNvPr id="18" name="Google Shape;451;p46">
            <a:extLst>
              <a:ext uri="{FF2B5EF4-FFF2-40B4-BE49-F238E27FC236}">
                <a16:creationId xmlns:a16="http://schemas.microsoft.com/office/drawing/2014/main" id="{11F7BF86-C2CB-0EB9-6CE2-9647921E2539}"/>
              </a:ext>
            </a:extLst>
          </p:cNvPr>
          <p:cNvSpPr txBox="1">
            <a:spLocks/>
          </p:cNvSpPr>
          <p:nvPr/>
        </p:nvSpPr>
        <p:spPr>
          <a:xfrm>
            <a:off x="6150596" y="1068942"/>
            <a:ext cx="3209154" cy="19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400"/>
              </a:spcAft>
              <a:buFont typeface="Atkinson Hyperlegible"/>
              <a:buNone/>
            </a:pPr>
            <a:endParaRPr lang="es-ES_tradnl" kern="0" dirty="0"/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s-ES_tradnl" dirty="0"/>
              <a:t>¿Dónde?</a:t>
            </a:r>
            <a:endParaRPr lang="es-ES_tradnl" kern="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women with stethoscopes and a clipboard&#10;&#10;Description automatically generated">
            <a:extLst>
              <a:ext uri="{FF2B5EF4-FFF2-40B4-BE49-F238E27FC236}">
                <a16:creationId xmlns:a16="http://schemas.microsoft.com/office/drawing/2014/main" id="{AF67DFD4-F059-EF0A-C9BD-D53117F087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801" y="2764722"/>
            <a:ext cx="3138419" cy="4158376"/>
          </a:xfrm>
          <a:prstGeom prst="rect">
            <a:avLst/>
          </a:prstGeom>
        </p:spPr>
      </p:pic>
      <p:pic>
        <p:nvPicPr>
          <p:cNvPr id="4" name="Picture 3" descr="A person with stethoscope and a nurse&#10;&#10;Description automatically generated">
            <a:extLst>
              <a:ext uri="{FF2B5EF4-FFF2-40B4-BE49-F238E27FC236}">
                <a16:creationId xmlns:a16="http://schemas.microsoft.com/office/drawing/2014/main" id="{79D460AA-DE4B-FF4B-23F7-0631E020E4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306" y="661975"/>
            <a:ext cx="2988488" cy="3602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13270D-D0F7-DB44-F61C-A6F2AFF2FCD4}"/>
              </a:ext>
            </a:extLst>
          </p:cNvPr>
          <p:cNvSpPr txBox="1"/>
          <p:nvPr/>
        </p:nvSpPr>
        <p:spPr>
          <a:xfrm>
            <a:off x="3657458" y="1260467"/>
            <a:ext cx="259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007CD7"/>
                </a:solidFill>
                <a:effectLst/>
                <a:uLnTx/>
                <a:uFillTx/>
                <a:latin typeface="Atkinson Hyperlegible" pitchFamily="2" charset="0"/>
                <a:cs typeface="Arial"/>
                <a:sym typeface="Arial"/>
              </a:rPr>
              <a:t>S</a:t>
            </a: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7CD7"/>
                </a:solidFill>
                <a:effectLst/>
                <a:uLnTx/>
                <a:uFillTx/>
                <a:latin typeface="Atkinson Hyperlegible" pitchFamily="2" charset="0"/>
                <a:cs typeface="Arial"/>
                <a:sym typeface="Arial"/>
              </a:rPr>
              <a:t>ituación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65CDD-9C63-4E07-5900-60FE52CEB222}"/>
              </a:ext>
            </a:extLst>
          </p:cNvPr>
          <p:cNvSpPr txBox="1"/>
          <p:nvPr/>
        </p:nvSpPr>
        <p:spPr>
          <a:xfrm>
            <a:off x="3532814" y="2065876"/>
            <a:ext cx="264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9846D9"/>
                </a:solidFill>
                <a:effectLst/>
                <a:uLnTx/>
                <a:uFillTx/>
                <a:latin typeface="Atkinson Hyperlegible" pitchFamily="2" charset="0"/>
                <a:cs typeface="Arial"/>
                <a:sym typeface="Arial"/>
              </a:rPr>
              <a:t>B </a:t>
            </a:r>
            <a:r>
              <a:rPr lang="es-ES_tradnl" sz="2800" b="1" kern="0" dirty="0">
                <a:solidFill>
                  <a:srgbClr val="9846D9"/>
                </a:solidFill>
                <a:latin typeface="Atkinson Hyperlegible" pitchFamily="2" charset="0"/>
                <a:cs typeface="Arial"/>
                <a:sym typeface="Arial"/>
              </a:rPr>
              <a:t>A</a:t>
            </a:r>
            <a:r>
              <a:rPr kumimoji="0" lang="es-ES_tradn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846D9"/>
                </a:solidFill>
                <a:effectLst/>
                <a:uLnTx/>
                <a:uFillTx/>
                <a:latin typeface="Atkinson Hyperlegible" pitchFamily="2" charset="0"/>
                <a:cs typeface="Arial"/>
                <a:sym typeface="Arial"/>
              </a:rPr>
              <a:t>ntecedentes</a:t>
            </a:r>
            <a:endParaRPr kumimoji="0" lang="es-ES_tradnl" sz="2800" b="0" i="0" u="none" strike="noStrike" kern="0" cap="none" spc="0" normalizeH="0" baseline="0" noProof="0" dirty="0">
              <a:ln>
                <a:noFill/>
              </a:ln>
              <a:solidFill>
                <a:srgbClr val="9846D9"/>
              </a:solidFill>
              <a:effectLst/>
              <a:uLnTx/>
              <a:uFillTx/>
              <a:latin typeface="Atkinson Hyperlegible" pitchFamily="2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8460E-0FB7-C0BC-46CE-6C4299051468}"/>
              </a:ext>
            </a:extLst>
          </p:cNvPr>
          <p:cNvSpPr txBox="1"/>
          <p:nvPr/>
        </p:nvSpPr>
        <p:spPr>
          <a:xfrm>
            <a:off x="3657458" y="2998892"/>
            <a:ext cx="311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Atkinson Hyperlegible" pitchFamily="2" charset="0"/>
                <a:cs typeface="Arial"/>
                <a:sym typeface="Arial"/>
              </a:rPr>
              <a:t>A </a:t>
            </a: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Atkinson Hyperlegible" pitchFamily="2" charset="0"/>
                <a:cs typeface="Arial"/>
                <a:sym typeface="Arial"/>
              </a:rPr>
              <a:t>Evaluación</a:t>
            </a:r>
            <a:endParaRPr kumimoji="0" lang="es-ES_tradnl" sz="2800" b="1" i="0" u="none" strike="noStrike" kern="0" cap="none" spc="0" normalizeH="0" baseline="0" noProof="0" dirty="0">
              <a:ln>
                <a:noFill/>
              </a:ln>
              <a:solidFill>
                <a:srgbClr val="FF2600"/>
              </a:solidFill>
              <a:effectLst/>
              <a:uLnTx/>
              <a:uFillTx/>
              <a:latin typeface="Atkinson Hyperlegible" pitchFamily="2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F7AB1-FDCB-91FF-235A-13E216B55B35}"/>
              </a:ext>
            </a:extLst>
          </p:cNvPr>
          <p:cNvSpPr txBox="1"/>
          <p:nvPr/>
        </p:nvSpPr>
        <p:spPr>
          <a:xfrm>
            <a:off x="3657458" y="3757531"/>
            <a:ext cx="436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tkinson Hyperlegible" pitchFamily="2" charset="0"/>
                <a:cs typeface="Arial"/>
                <a:sym typeface="Arial"/>
              </a:rPr>
              <a:t>R</a:t>
            </a: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tkinson Hyperlegible" pitchFamily="2" charset="0"/>
                <a:cs typeface="Arial"/>
                <a:sym typeface="Arial"/>
              </a:rPr>
              <a:t>ecomendación</a:t>
            </a:r>
          </a:p>
        </p:txBody>
      </p:sp>
      <p:pic>
        <p:nvPicPr>
          <p:cNvPr id="14" name="Picture 13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B3CFFEA5-18E9-AA9D-57C7-DC89D26581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25"/>
          <a:stretch/>
        </p:blipFill>
        <p:spPr>
          <a:xfrm>
            <a:off x="2456243" y="1063366"/>
            <a:ext cx="1220337" cy="959769"/>
          </a:xfrm>
          <a:prstGeom prst="rect">
            <a:avLst/>
          </a:prstGeom>
        </p:spPr>
      </p:pic>
      <p:pic>
        <p:nvPicPr>
          <p:cNvPr id="15" name="Picture 14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1C163FB9-3C55-0A30-7916-19A0A96B69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757" y="2842013"/>
            <a:ext cx="698883" cy="836978"/>
          </a:xfrm>
          <a:prstGeom prst="rect">
            <a:avLst/>
          </a:prstGeom>
        </p:spPr>
      </p:pic>
      <p:pic>
        <p:nvPicPr>
          <p:cNvPr id="16" name="Picture 15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467FAD92-77E7-3EFD-AF18-9D18805CC2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1112" y="2051421"/>
            <a:ext cx="698884" cy="667311"/>
          </a:xfrm>
          <a:prstGeom prst="rect">
            <a:avLst/>
          </a:prstGeom>
        </p:spPr>
      </p:pic>
      <p:pic>
        <p:nvPicPr>
          <p:cNvPr id="17" name="Picture 16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4F426888-53B8-8E3C-AF02-ADA233408B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402" y="3678991"/>
            <a:ext cx="449594" cy="682696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5669D88-A9B0-64BF-27A5-CADE501B8123}"/>
              </a:ext>
            </a:extLst>
          </p:cNvPr>
          <p:cNvSpPr/>
          <p:nvPr/>
        </p:nvSpPr>
        <p:spPr>
          <a:xfrm>
            <a:off x="5968375" y="1164532"/>
            <a:ext cx="3831655" cy="715089"/>
          </a:xfrm>
          <a:prstGeom prst="roundRect">
            <a:avLst/>
          </a:prstGeom>
          <a:solidFill>
            <a:srgbClr val="0070C0">
              <a:alpha val="29804"/>
            </a:srgbClr>
          </a:solidFill>
          <a:ln>
            <a:solidFill>
              <a:srgbClr val="0070C0">
                <a:alpha val="29804"/>
              </a:srgbClr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_tradnl" dirty="0"/>
              <a:t>Preséntese.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_tradnl" dirty="0"/>
              <a:t>¿Quién es el paciente?</a:t>
            </a: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 pitchFamily="2" charset="0"/>
              <a:cs typeface="Arial"/>
              <a:sym typeface="Arial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B2411D8-07E7-39F8-FF58-711627A56514}"/>
              </a:ext>
            </a:extLst>
          </p:cNvPr>
          <p:cNvSpPr/>
          <p:nvPr/>
        </p:nvSpPr>
        <p:spPr>
          <a:xfrm>
            <a:off x="5955830" y="2116126"/>
            <a:ext cx="3843645" cy="715089"/>
          </a:xfrm>
          <a:prstGeom prst="roundRect">
            <a:avLst/>
          </a:prstGeom>
          <a:solidFill>
            <a:srgbClr val="843BBD">
              <a:alpha val="29804"/>
            </a:srgbClr>
          </a:solidFill>
          <a:ln>
            <a:solidFill>
              <a:srgbClr val="9846D9">
                <a:alpha val="29804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s-ES_tradnl" dirty="0"/>
              <a:t>¿Qué ocurrió?</a:t>
            </a:r>
            <a:br>
              <a:rPr lang="es-ES_tradnl" dirty="0"/>
            </a:br>
            <a:r>
              <a:rPr lang="es-ES_tradnl" dirty="0"/>
              <a:t>¿Cuándo? ¿Dónde? ¿Por qué?</a:t>
            </a: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 pitchFamily="2" charset="0"/>
              <a:cs typeface="Arial"/>
              <a:sym typeface="Arial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141A9DB-36D4-5D06-11E5-2013806B4BE4}"/>
              </a:ext>
            </a:extLst>
          </p:cNvPr>
          <p:cNvSpPr/>
          <p:nvPr/>
        </p:nvSpPr>
        <p:spPr>
          <a:xfrm>
            <a:off x="5956385" y="3062486"/>
            <a:ext cx="3843645" cy="715089"/>
          </a:xfrm>
          <a:prstGeom prst="roundRect">
            <a:avLst/>
          </a:prstGeom>
          <a:solidFill>
            <a:srgbClr val="FF0000">
              <a:alpha val="29804"/>
            </a:srgbClr>
          </a:solidFill>
          <a:ln>
            <a:solidFill>
              <a:srgbClr val="FF0000">
                <a:alpha val="29804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s-ES_tradnl" dirty="0"/>
              <a:t>Información sobre la evaluación CABCDE</a:t>
            </a: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 pitchFamily="2" charset="0"/>
              <a:cs typeface="Arial"/>
              <a:sym typeface="Arial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30AD38C-7320-1FD6-64FA-6E647D72DE2F}"/>
              </a:ext>
            </a:extLst>
          </p:cNvPr>
          <p:cNvSpPr/>
          <p:nvPr/>
        </p:nvSpPr>
        <p:spPr>
          <a:xfrm>
            <a:off x="5840907" y="4262786"/>
            <a:ext cx="3834431" cy="2145268"/>
          </a:xfrm>
          <a:prstGeom prst="roundRect">
            <a:avLst/>
          </a:prstGeom>
          <a:solidFill>
            <a:srgbClr val="E97132">
              <a:alpha val="29804"/>
            </a:srgbClr>
          </a:solidFill>
          <a:ln>
            <a:solidFill>
              <a:srgbClr val="E97132">
                <a:alpha val="29804"/>
              </a:srgb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0"/>
                <a:cs typeface="Arial"/>
                <a:sym typeface="Arial"/>
              </a:rPr>
              <a:t>Explique la necesidad del paciente de recibir atención médica de emergencia adicional.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0"/>
                <a:cs typeface="Arial"/>
                <a:sym typeface="Arial"/>
              </a:rPr>
              <a:t>Próximos pasos en el plan de transporte.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0"/>
                <a:cs typeface="Arial"/>
                <a:sym typeface="Arial"/>
              </a:rPr>
              <a:t>Cualquier inquietud adicional.</a:t>
            </a:r>
          </a:p>
          <a:p>
            <a:pPr>
              <a:buClr>
                <a:srgbClr val="000000"/>
              </a:buClr>
              <a:defRPr/>
            </a:pPr>
            <a:endParaRPr lang="es-ES_tradnl" sz="1100" kern="0" dirty="0">
              <a:solidFill>
                <a:srgbClr val="000000"/>
              </a:solidFill>
              <a:latin typeface="Atkinson Hyperlegible" pitchFamily="2" charset="0"/>
              <a:cs typeface="Arial"/>
            </a:endParaRPr>
          </a:p>
        </p:txBody>
      </p:sp>
      <p:sp>
        <p:nvSpPr>
          <p:cNvPr id="5" name="Google Shape;758;p51">
            <a:extLst>
              <a:ext uri="{FF2B5EF4-FFF2-40B4-BE49-F238E27FC236}">
                <a16:creationId xmlns:a16="http://schemas.microsoft.com/office/drawing/2014/main" id="{86523291-9FC7-80F6-5F2F-A39473E8EEEC}"/>
              </a:ext>
            </a:extLst>
          </p:cNvPr>
          <p:cNvSpPr txBox="1">
            <a:spLocks/>
          </p:cNvSpPr>
          <p:nvPr/>
        </p:nvSpPr>
        <p:spPr>
          <a:xfrm>
            <a:off x="15098" y="-16012"/>
            <a:ext cx="1191366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6000"/>
              <a:defRPr/>
            </a:pPr>
            <a:r>
              <a:rPr kumimoji="0" lang="es-ES_tradnl" sz="40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tkinson Hyperlegible"/>
                <a:cs typeface="Arial"/>
                <a:sym typeface="Atkinson Hyperlegible"/>
              </a:rPr>
              <a:t>Entrega del paciente: SBAR (por </a:t>
            </a:r>
            <a:r>
              <a:rPr lang="es-ES_tradnl" sz="4000" kern="0" dirty="0">
                <a:solidFill>
                  <a:srgbClr val="1F3864"/>
                </a:solidFill>
                <a:latin typeface="Atkinson Hyperlegible"/>
                <a:sym typeface="Atkinson Hyperlegible"/>
              </a:rPr>
              <a:t>su</a:t>
            </a:r>
            <a:r>
              <a:rPr kumimoji="0" lang="es-ES_tradnl" sz="40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tkinson Hyperlegible"/>
                <a:cs typeface="Arial"/>
                <a:sym typeface="Atkinson Hyperlegible"/>
              </a:rPr>
              <a:t> </a:t>
            </a:r>
            <a:r>
              <a:rPr lang="es-ES_tradnl" sz="4000" kern="0" dirty="0">
                <a:solidFill>
                  <a:srgbClr val="1F3864"/>
                </a:solidFill>
                <a:latin typeface="Atkinson Hyperlegible"/>
                <a:sym typeface="Atkinson Hyperlegible"/>
              </a:rPr>
              <a:t>sigla en</a:t>
            </a:r>
            <a:r>
              <a:rPr kumimoji="0" lang="es-ES_tradnl" sz="40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tkinson Hyperlegible"/>
                <a:cs typeface="Arial"/>
                <a:sym typeface="Atkinson Hyperlegible"/>
              </a:rPr>
              <a:t> inglés)</a:t>
            </a:r>
          </a:p>
        </p:txBody>
      </p:sp>
    </p:spTree>
    <p:extLst>
      <p:ext uri="{BB962C8B-B14F-4D97-AF65-F5344CB8AC3E}">
        <p14:creationId xmlns:p14="http://schemas.microsoft.com/office/powerpoint/2010/main" val="326243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359228" y="112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 pitchFamily="2" charset="0"/>
              </a:rPr>
              <a:t>Resumen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9B5DCE-A74E-AA21-0B1D-36FAF26C60CE}"/>
              </a:ext>
            </a:extLst>
          </p:cNvPr>
          <p:cNvSpPr/>
          <p:nvPr/>
        </p:nvSpPr>
        <p:spPr>
          <a:xfrm>
            <a:off x="3239464" y="3017153"/>
            <a:ext cx="5344883" cy="2961027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Google Shape;117;p6">
            <a:extLst>
              <a:ext uri="{FF2B5EF4-FFF2-40B4-BE49-F238E27FC236}">
                <a16:creationId xmlns:a16="http://schemas.microsoft.com/office/drawing/2014/main" id="{A33FE9C1-D1E5-7042-DD1C-156DE87866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133588"/>
            <a:ext cx="10515600" cy="500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s-ES_tradnl" b="1" dirty="0"/>
              <a:t>CABCDE</a:t>
            </a:r>
            <a:r>
              <a:rPr lang="es-ES_tradnl" dirty="0"/>
              <a:t> (por sus siglas en inglés) es un enfoque sistemático para evaluar y manejar a los pacientes, con identificación rápida e intervención ante condiciones que amenazan la vida.</a:t>
            </a:r>
          </a:p>
          <a:p>
            <a:pPr marL="50800" indent="0">
              <a:buNone/>
            </a:pPr>
            <a:endParaRPr lang="es-ES_tradnl" dirty="0"/>
          </a:p>
          <a:p>
            <a:pPr lvl="5"/>
            <a:r>
              <a:rPr lang="es-ES_tradnl" sz="2800" b="1" dirty="0"/>
              <a:t>C </a:t>
            </a:r>
            <a:r>
              <a:rPr lang="es-ES_tradnl" sz="2800" dirty="0"/>
              <a:t>Verificar hemorragias graves</a:t>
            </a:r>
          </a:p>
          <a:p>
            <a:pPr lvl="5"/>
            <a:r>
              <a:rPr lang="es-ES_tradnl" sz="2800" b="1" dirty="0"/>
              <a:t>A</a:t>
            </a:r>
            <a:r>
              <a:rPr lang="es-ES_tradnl" sz="2800" dirty="0"/>
              <a:t> Vía respiratoria </a:t>
            </a:r>
          </a:p>
          <a:p>
            <a:pPr lvl="5"/>
            <a:r>
              <a:rPr lang="es-ES_tradnl" sz="2800" b="1" dirty="0"/>
              <a:t>B</a:t>
            </a:r>
            <a:r>
              <a:rPr lang="es-ES_tradnl" sz="2800" dirty="0"/>
              <a:t> Respiración</a:t>
            </a:r>
          </a:p>
          <a:p>
            <a:pPr lvl="5"/>
            <a:r>
              <a:rPr lang="es-ES_tradnl" sz="2800" b="1" dirty="0"/>
              <a:t>C</a:t>
            </a:r>
            <a:r>
              <a:rPr lang="es-ES_tradnl" sz="2800" dirty="0"/>
              <a:t> Circulación</a:t>
            </a:r>
          </a:p>
          <a:p>
            <a:pPr lvl="5"/>
            <a:r>
              <a:rPr lang="es-ES_tradnl" sz="2800" b="1" dirty="0"/>
              <a:t>D</a:t>
            </a:r>
            <a:r>
              <a:rPr lang="es-ES_tradnl" sz="2800" dirty="0"/>
              <a:t> Discapacidad</a:t>
            </a:r>
          </a:p>
          <a:p>
            <a:pPr lvl="5"/>
            <a:r>
              <a:rPr lang="es-ES_tradnl" sz="2800" b="1" dirty="0"/>
              <a:t>E</a:t>
            </a:r>
            <a:r>
              <a:rPr lang="es-ES_tradnl" sz="2800" dirty="0"/>
              <a:t> Exposición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ctrTitle"/>
          </p:nvPr>
        </p:nvSpPr>
        <p:spPr>
          <a:xfrm>
            <a:off x="3276600" y="2235200"/>
            <a:ext cx="56388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SzPts val="6000"/>
            </a:pPr>
            <a:r>
              <a:rPr lang="es-ES_tradnl" b="1" dirty="0">
                <a:solidFill>
                  <a:srgbClr val="002060"/>
                </a:solidFill>
                <a:latin typeface="Atkinson Hyperlegible" pitchFamily="2" charset="77"/>
              </a:rPr>
              <a:t>¿Preguntas?</a:t>
            </a:r>
            <a:endParaRPr lang="es-ES_tradnl" b="1" dirty="0">
              <a:latin typeface="Atkinson Hyperlegible" pitchFamily="2" charset="77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Resumen</a:t>
            </a:r>
          </a:p>
        </p:txBody>
      </p:sp>
      <p:sp>
        <p:nvSpPr>
          <p:cNvPr id="475" name="Google Shape;475;p50"/>
          <p:cNvSpPr txBox="1">
            <a:spLocks noGrp="1"/>
          </p:cNvSpPr>
          <p:nvPr>
            <p:ph type="body" idx="1"/>
          </p:nvPr>
        </p:nvSpPr>
        <p:spPr>
          <a:xfrm>
            <a:off x="2373660" y="5228821"/>
            <a:ext cx="7703128" cy="94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s-ES_tradnl" sz="3200" dirty="0">
                <a:solidFill>
                  <a:srgbClr val="000000"/>
                </a:solidFill>
              </a:rPr>
              <a:t>Documentar y entrega del paciente</a:t>
            </a:r>
            <a:endParaRPr lang="es-ES_tradnl" sz="32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s-ES_tradnl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9C65E3AD-2F9D-85ED-2E45-0EB883F59AD9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8C41124-89B1-F783-1511-18D67612BA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4279" y="4532011"/>
            <a:ext cx="1637807" cy="2082589"/>
          </a:xfrm>
          <a:prstGeom prst="rect">
            <a:avLst/>
          </a:prstGeom>
        </p:spPr>
      </p:pic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DB5CEB6C-847B-F79D-A0C9-EE6A9DD9CB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797" y="3019427"/>
            <a:ext cx="2400224" cy="2149184"/>
          </a:xfrm>
          <a:prstGeom prst="rect">
            <a:avLst/>
          </a:prstGeom>
        </p:spPr>
      </p:pic>
      <p:sp>
        <p:nvSpPr>
          <p:cNvPr id="5" name="Google Shape;475;p50">
            <a:extLst>
              <a:ext uri="{FF2B5EF4-FFF2-40B4-BE49-F238E27FC236}">
                <a16:creationId xmlns:a16="http://schemas.microsoft.com/office/drawing/2014/main" id="{0B1D15D5-CF1D-D98E-3D74-CFCF5774F9B1}"/>
              </a:ext>
            </a:extLst>
          </p:cNvPr>
          <p:cNvSpPr txBox="1">
            <a:spLocks/>
          </p:cNvSpPr>
          <p:nvPr/>
        </p:nvSpPr>
        <p:spPr>
          <a:xfrm>
            <a:off x="1486756" y="1884617"/>
            <a:ext cx="7703128" cy="94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76200" indent="0">
              <a:buSzPts val="2400"/>
              <a:buFont typeface="Atkinson Hyperlegible"/>
              <a:buNone/>
            </a:pPr>
            <a:r>
              <a:rPr lang="es-ES_tradnl" sz="3200" kern="0" dirty="0">
                <a:solidFill>
                  <a:srgbClr val="000000"/>
                </a:solidFill>
              </a:rPr>
              <a:t>Use enfoque CABCDE</a:t>
            </a:r>
          </a:p>
        </p:txBody>
      </p:sp>
      <p:sp>
        <p:nvSpPr>
          <p:cNvPr id="6" name="Google Shape;475;p50">
            <a:extLst>
              <a:ext uri="{FF2B5EF4-FFF2-40B4-BE49-F238E27FC236}">
                <a16:creationId xmlns:a16="http://schemas.microsoft.com/office/drawing/2014/main" id="{23A93A03-BF6A-2237-9C6A-CC3E31E62340}"/>
              </a:ext>
            </a:extLst>
          </p:cNvPr>
          <p:cNvSpPr txBox="1">
            <a:spLocks/>
          </p:cNvSpPr>
          <p:nvPr/>
        </p:nvSpPr>
        <p:spPr>
          <a:xfrm>
            <a:off x="4010891" y="3705011"/>
            <a:ext cx="7703128" cy="125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76200" indent="0">
              <a:buSzPts val="2400"/>
              <a:buFont typeface="Atkinson Hyperlegible"/>
              <a:buNone/>
            </a:pPr>
            <a:r>
              <a:rPr lang="es-ES_tradnl" sz="3200" kern="0" dirty="0">
                <a:solidFill>
                  <a:srgbClr val="000000"/>
                </a:solidFill>
              </a:rPr>
              <a:t>Recopilar historial del paciente</a:t>
            </a:r>
          </a:p>
        </p:txBody>
      </p:sp>
      <p:pic>
        <p:nvPicPr>
          <p:cNvPr id="9" name="Picture 8" descr="A blue background with black text&#10;&#10;Description automatically generated">
            <a:extLst>
              <a:ext uri="{FF2B5EF4-FFF2-40B4-BE49-F238E27FC236}">
                <a16:creationId xmlns:a16="http://schemas.microsoft.com/office/drawing/2014/main" id="{D3FA4C4B-76E8-B8C7-3BBF-A7D60737F5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306" y="1199896"/>
            <a:ext cx="4198258" cy="2350008"/>
          </a:xfrm>
          <a:prstGeom prst="rect">
            <a:avLst/>
          </a:prstGeom>
        </p:spPr>
      </p:pic>
      <p:pic>
        <p:nvPicPr>
          <p:cNvPr id="8" name="Picture 7" descr="A blue background with black text&#10;&#10;AI-generated content may be incorrect.">
            <a:extLst>
              <a:ext uri="{FF2B5EF4-FFF2-40B4-BE49-F238E27FC236}">
                <a16:creationId xmlns:a16="http://schemas.microsoft.com/office/drawing/2014/main" id="{A6FE9191-3593-948E-3A4F-F09C41819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851" y="1166310"/>
            <a:ext cx="4409323" cy="25387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 pitchFamily="2" charset="0"/>
              </a:rPr>
              <a:t>Enfoque CABCDE</a:t>
            </a:r>
            <a:endParaRPr lang="es-ES_tradnl" dirty="0"/>
          </a:p>
        </p:txBody>
      </p:sp>
      <p:sp>
        <p:nvSpPr>
          <p:cNvPr id="123" name="Google Shape;123;p7"/>
          <p:cNvSpPr txBox="1">
            <a:spLocks noGrp="1"/>
          </p:cNvSpPr>
          <p:nvPr>
            <p:ph type="body" idx="1"/>
          </p:nvPr>
        </p:nvSpPr>
        <p:spPr>
          <a:xfrm>
            <a:off x="838199" y="1602958"/>
            <a:ext cx="10851777" cy="463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_tradnl" dirty="0"/>
              <a:t>El enfoque </a:t>
            </a:r>
            <a:r>
              <a:rPr lang="es-ES_tradnl" b="1" dirty="0"/>
              <a:t>CABCDE</a:t>
            </a:r>
            <a:r>
              <a:rPr lang="es-ES_tradnl" dirty="0"/>
              <a:t> es aplicable a todos los pacientes.</a:t>
            </a:r>
          </a:p>
          <a:p>
            <a:pPr marL="0" indent="0">
              <a:buNone/>
            </a:pPr>
            <a:endParaRPr lang="es-ES_tradnl" sz="1600"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_tradnl" dirty="0"/>
              <a:t>Aborde de inmediato cualquier problema identificado </a:t>
            </a:r>
            <a:r>
              <a:rPr lang="es-ES_tradnl" b="1" u="sng" dirty="0"/>
              <a:t>antes de pasar al siguiente paso</a:t>
            </a:r>
            <a:r>
              <a:rPr lang="es-ES_tradnl" dirty="0"/>
              <a:t>.</a:t>
            </a:r>
          </a:p>
          <a:p>
            <a:pPr marL="0" indent="0">
              <a:buNone/>
            </a:pPr>
            <a:endParaRPr lang="es-ES_tradnl" sz="1600"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_tradnl" b="1" dirty="0">
                <a:solidFill>
                  <a:schemeClr val="tx1"/>
                </a:solidFill>
              </a:rPr>
              <a:t>Observe, escuche </a:t>
            </a:r>
            <a:r>
              <a:rPr lang="es-ES_tradnl" dirty="0">
                <a:solidFill>
                  <a:schemeClr val="tx1"/>
                </a:solidFill>
              </a:rPr>
              <a:t>y </a:t>
            </a:r>
            <a:r>
              <a:rPr lang="es-ES_tradnl" b="1" dirty="0">
                <a:solidFill>
                  <a:schemeClr val="tx1"/>
                </a:solidFill>
              </a:rPr>
              <a:t>sienta </a:t>
            </a:r>
            <a:r>
              <a:rPr lang="es-ES_tradnl" dirty="0">
                <a:solidFill>
                  <a:schemeClr val="tx1"/>
                </a:solidFill>
              </a:rPr>
              <a:t>signos de emergencia en cada etapa.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D75E3-347B-77C4-4E86-99DE111069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668"/>
          <a:stretch/>
        </p:blipFill>
        <p:spPr>
          <a:xfrm>
            <a:off x="7313372" y="4427902"/>
            <a:ext cx="2641600" cy="2482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EB121-543F-69F9-FA10-BBEF56CC10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646" r="35022"/>
          <a:stretch/>
        </p:blipFill>
        <p:spPr>
          <a:xfrm>
            <a:off x="4407350" y="4348502"/>
            <a:ext cx="2641600" cy="2482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57D97-685F-57DC-67B5-6FAE029F4E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45"/>
          <a:stretch/>
        </p:blipFill>
        <p:spPr>
          <a:xfrm>
            <a:off x="1617442" y="4227599"/>
            <a:ext cx="2525487" cy="2482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7;g273b17b8d54_0_543">
            <a:extLst>
              <a:ext uri="{FF2B5EF4-FFF2-40B4-BE49-F238E27FC236}">
                <a16:creationId xmlns:a16="http://schemas.microsoft.com/office/drawing/2014/main" id="{1C963942-2033-10DC-6DC3-0D5CC7D340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0"/>
            <a:ext cx="1096028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SzPts val="6000"/>
            </a:pPr>
            <a:r>
              <a:rPr lang="es-ES_tradnl" dirty="0"/>
              <a:t>Revisión: ¿Qué buscamos en cada paso?</a:t>
            </a:r>
            <a:endParaRPr lang="es-ES_tradnl" dirty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8" name="Picture 7" descr="A chart of medical instructions&#10;&#10;Description automatically generated with medium confidence">
            <a:extLst>
              <a:ext uri="{FF2B5EF4-FFF2-40B4-BE49-F238E27FC236}">
                <a16:creationId xmlns:a16="http://schemas.microsoft.com/office/drawing/2014/main" id="{29AB90B2-76AE-E81E-BBC4-C67C8BC70F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753" y="950259"/>
            <a:ext cx="1256768" cy="5662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0B3716-7F1D-3DE3-70E1-0DEFB236BB1C}"/>
              </a:ext>
            </a:extLst>
          </p:cNvPr>
          <p:cNvSpPr txBox="1"/>
          <p:nvPr/>
        </p:nvSpPr>
        <p:spPr>
          <a:xfrm>
            <a:off x="5702481" y="1252846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Hemorragia grave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71D9D3-452B-452B-CED2-140554A91EA7}"/>
              </a:ext>
            </a:extLst>
          </p:cNvPr>
          <p:cNvCxnSpPr>
            <a:cxnSpLocks/>
          </p:cNvCxnSpPr>
          <p:nvPr/>
        </p:nvCxnSpPr>
        <p:spPr>
          <a:xfrm>
            <a:off x="3999155" y="1487004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C6F782-6A48-D93D-BFA5-D4D9C5DCF637}"/>
              </a:ext>
            </a:extLst>
          </p:cNvPr>
          <p:cNvSpPr txBox="1"/>
          <p:nvPr/>
        </p:nvSpPr>
        <p:spPr>
          <a:xfrm>
            <a:off x="5702481" y="2092066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Obstrucción de la vía respiratoria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E9C0C3-083C-6A75-7AA4-380B11C2CFC8}"/>
              </a:ext>
            </a:extLst>
          </p:cNvPr>
          <p:cNvCxnSpPr>
            <a:cxnSpLocks/>
          </p:cNvCxnSpPr>
          <p:nvPr/>
        </p:nvCxnSpPr>
        <p:spPr>
          <a:xfrm>
            <a:off x="3999155" y="2326224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3FE431-AAAF-52B2-DA56-F70343535166}"/>
              </a:ext>
            </a:extLst>
          </p:cNvPr>
          <p:cNvSpPr txBox="1"/>
          <p:nvPr/>
        </p:nvSpPr>
        <p:spPr>
          <a:xfrm>
            <a:off x="5702481" y="2956314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Dificultad para respirar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B806F8-F471-3822-7E95-4461908C1F70}"/>
              </a:ext>
            </a:extLst>
          </p:cNvPr>
          <p:cNvCxnSpPr>
            <a:cxnSpLocks/>
          </p:cNvCxnSpPr>
          <p:nvPr/>
        </p:nvCxnSpPr>
        <p:spPr>
          <a:xfrm>
            <a:off x="3999155" y="3190472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F9355B-5CA8-60AB-B1BF-64D6F9649C70}"/>
              </a:ext>
            </a:extLst>
          </p:cNvPr>
          <p:cNvSpPr txBox="1"/>
          <p:nvPr/>
        </p:nvSpPr>
        <p:spPr>
          <a:xfrm>
            <a:off x="5702481" y="3974826"/>
            <a:ext cx="609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Shock u otras hemorragias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E17B6D-B9C0-BAE8-BFDB-8181C71FCDE5}"/>
              </a:ext>
            </a:extLst>
          </p:cNvPr>
          <p:cNvCxnSpPr>
            <a:cxnSpLocks/>
          </p:cNvCxnSpPr>
          <p:nvPr/>
        </p:nvCxnSpPr>
        <p:spPr>
          <a:xfrm>
            <a:off x="3999155" y="4208984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2DC00F-8E60-D5AB-4F08-426F50E3D614}"/>
              </a:ext>
            </a:extLst>
          </p:cNvPr>
          <p:cNvSpPr txBox="1"/>
          <p:nvPr/>
        </p:nvSpPr>
        <p:spPr>
          <a:xfrm>
            <a:off x="5760752" y="5023356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Estado mental alterado o discapacidad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EBC4DC-8AFE-F686-0D61-1607C43C5FD0}"/>
              </a:ext>
            </a:extLst>
          </p:cNvPr>
          <p:cNvCxnSpPr>
            <a:cxnSpLocks/>
          </p:cNvCxnSpPr>
          <p:nvPr/>
        </p:nvCxnSpPr>
        <p:spPr>
          <a:xfrm>
            <a:off x="4057426" y="5257514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49B57D0-7C8E-92E0-9C25-C892760F00E6}"/>
              </a:ext>
            </a:extLst>
          </p:cNvPr>
          <p:cNvSpPr txBox="1"/>
          <p:nvPr/>
        </p:nvSpPr>
        <p:spPr>
          <a:xfrm>
            <a:off x="5760752" y="5988080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Otros signos de peligro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9D0179-930C-331B-2EAB-6B5537717B15}"/>
              </a:ext>
            </a:extLst>
          </p:cNvPr>
          <p:cNvCxnSpPr>
            <a:cxnSpLocks/>
          </p:cNvCxnSpPr>
          <p:nvPr/>
        </p:nvCxnSpPr>
        <p:spPr>
          <a:xfrm>
            <a:off x="4057426" y="6222238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E209AF0A-B17D-F7C7-E1DC-B21F9D920C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844" y="4752119"/>
            <a:ext cx="1371677" cy="956657"/>
          </a:xfrm>
          <a:prstGeom prst="rect">
            <a:avLst/>
          </a:prstGeom>
        </p:spPr>
      </p:pic>
      <p:pic>
        <p:nvPicPr>
          <p:cNvPr id="5" name="Picture 4" descr="A sign with a person's body&#10;&#10;AI-generated content may be incorrect.">
            <a:extLst>
              <a:ext uri="{FF2B5EF4-FFF2-40B4-BE49-F238E27FC236}">
                <a16:creationId xmlns:a16="http://schemas.microsoft.com/office/drawing/2014/main" id="{A35C3C4A-0787-BAF5-3F5B-BDE54AAA80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93" y="5785266"/>
            <a:ext cx="1397628" cy="974756"/>
          </a:xfrm>
          <a:prstGeom prst="rect">
            <a:avLst/>
          </a:prstGeom>
        </p:spPr>
      </p:pic>
      <p:pic>
        <p:nvPicPr>
          <p:cNvPr id="21" name="Picture 20" descr="A close-up of a sign&#10;&#10;AI-generated content may be incorrect.">
            <a:extLst>
              <a:ext uri="{FF2B5EF4-FFF2-40B4-BE49-F238E27FC236}">
                <a16:creationId xmlns:a16="http://schemas.microsoft.com/office/drawing/2014/main" id="{E630D505-5D98-EC77-CB36-761E15F51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916" y="3751192"/>
            <a:ext cx="1322605" cy="922045"/>
          </a:xfrm>
          <a:prstGeom prst="rect">
            <a:avLst/>
          </a:prstGeom>
        </p:spPr>
      </p:pic>
      <p:pic>
        <p:nvPicPr>
          <p:cNvPr id="23" name="Picture 22" descr="A sign with text and images of human organs&#10;&#10;AI-generated content may be incorrect.">
            <a:extLst>
              <a:ext uri="{FF2B5EF4-FFF2-40B4-BE49-F238E27FC236}">
                <a16:creationId xmlns:a16="http://schemas.microsoft.com/office/drawing/2014/main" id="{90A95A95-E7F7-FECD-736D-F7FB9A6D37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844" y="1825249"/>
            <a:ext cx="1377525" cy="962081"/>
          </a:xfrm>
          <a:prstGeom prst="rect">
            <a:avLst/>
          </a:prstGeom>
        </p:spPr>
      </p:pic>
      <p:pic>
        <p:nvPicPr>
          <p:cNvPr id="25" name="Picture 24" descr="A white sign with blue and black text&#10;&#10;AI-generated content may be incorrect.">
            <a:extLst>
              <a:ext uri="{FF2B5EF4-FFF2-40B4-BE49-F238E27FC236}">
                <a16:creationId xmlns:a16="http://schemas.microsoft.com/office/drawing/2014/main" id="{23D2F454-5A03-2130-E54C-FCA1A032BB8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94" y="865802"/>
            <a:ext cx="1397628" cy="982119"/>
          </a:xfrm>
          <a:prstGeom prst="rect">
            <a:avLst/>
          </a:prstGeom>
        </p:spPr>
      </p:pic>
      <p:pic>
        <p:nvPicPr>
          <p:cNvPr id="27" name="Picture 26" descr="A sign with text and images of lungs and a b&#10;&#10;AI-generated content may be incorrect.">
            <a:extLst>
              <a:ext uri="{FF2B5EF4-FFF2-40B4-BE49-F238E27FC236}">
                <a16:creationId xmlns:a16="http://schemas.microsoft.com/office/drawing/2014/main" id="{172BFDBD-A61D-EF1F-AB8B-5A634E80F0E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379" y="2798326"/>
            <a:ext cx="1371677" cy="9624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ue and white logo&#10;&#10;Description automatically generated">
            <a:extLst>
              <a:ext uri="{FF2B5EF4-FFF2-40B4-BE49-F238E27FC236}">
                <a16:creationId xmlns:a16="http://schemas.microsoft.com/office/drawing/2014/main" id="{9AE15BD6-E1D2-F775-7EDB-A60B96FB48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5440" y="163772"/>
            <a:ext cx="8238035" cy="6005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A0A78D-8915-E34E-E1A3-85426125F18F}"/>
              </a:ext>
            </a:extLst>
          </p:cNvPr>
          <p:cNvSpPr txBox="1"/>
          <p:nvPr/>
        </p:nvSpPr>
        <p:spPr>
          <a:xfrm>
            <a:off x="2838015" y="1136315"/>
            <a:ext cx="6832884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_tradnl" sz="6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7BA842-4B20-7632-877E-1432FEF7E148}"/>
              </a:ext>
            </a:extLst>
          </p:cNvPr>
          <p:cNvSpPr txBox="1"/>
          <p:nvPr/>
        </p:nvSpPr>
        <p:spPr>
          <a:xfrm>
            <a:off x="2838015" y="1428452"/>
            <a:ext cx="6832884" cy="2000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6200" noProof="0" dirty="0"/>
              <a:t>Verificar si hay </a:t>
            </a:r>
          </a:p>
          <a:p>
            <a:pPr algn="ctr"/>
            <a:r>
              <a:rPr lang="es-ES_tradnl" sz="6200" noProof="0" dirty="0"/>
              <a:t>hemorragias graves</a:t>
            </a:r>
          </a:p>
        </p:txBody>
      </p:sp>
    </p:spTree>
    <p:extLst>
      <p:ext uri="{BB962C8B-B14F-4D97-AF65-F5344CB8AC3E}">
        <p14:creationId xmlns:p14="http://schemas.microsoft.com/office/powerpoint/2010/main" val="119775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4790637-C7DA-97A7-A68B-347C7418E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5BB566-42E0-2293-C580-B42D3C27F7DC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78E63-3DF6-3259-B67D-FE16CD965F95}"/>
              </a:ext>
            </a:extLst>
          </p:cNvPr>
          <p:cNvSpPr txBox="1"/>
          <p:nvPr/>
        </p:nvSpPr>
        <p:spPr>
          <a:xfrm>
            <a:off x="1152358" y="4698227"/>
            <a:ext cx="3262408" cy="13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50"/>
              </a:lnSpc>
            </a:pPr>
            <a:r>
              <a:rPr lang="es-ES_tradnl" sz="2000" dirty="0">
                <a:latin typeface="Atkinson Hyperlegible" pitchFamily="2" charset="0"/>
              </a:rPr>
              <a:t>Sangre saliendo rápidamente</a:t>
            </a:r>
          </a:p>
          <a:p>
            <a:pPr algn="ctr">
              <a:lnSpc>
                <a:spcPts val="3450"/>
              </a:lnSpc>
            </a:pPr>
            <a:r>
              <a:rPr lang="es-ES_tradnl" sz="2000" dirty="0">
                <a:latin typeface="Atkinson Hyperlegible" pitchFamily="2" charset="0"/>
              </a:rPr>
              <a:t>Sangre que salpica o forma un charco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54BDD7B-37A4-924B-4DB8-AC3CEBC1DDDB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dirty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dirty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dirty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8D85CE30-2B42-F888-203C-974A42B088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7" name="Picture 6" descr="A close-up of a person's hand&#10;&#10;Description automatically generated">
            <a:extLst>
              <a:ext uri="{FF2B5EF4-FFF2-40B4-BE49-F238E27FC236}">
                <a16:creationId xmlns:a16="http://schemas.microsoft.com/office/drawing/2014/main" id="{B7FA202E-A4AB-0A2C-E094-142DB74525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25" y="2606251"/>
            <a:ext cx="4533159" cy="2459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1ED64-9780-4699-A8EB-54644DD9F8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80"/>
            <a:ext cx="1389411" cy="953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23D5D8-10B1-E6F2-6E30-08228499600B}"/>
              </a:ext>
            </a:extLst>
          </p:cNvPr>
          <p:cNvSpPr txBox="1"/>
          <p:nvPr/>
        </p:nvSpPr>
        <p:spPr>
          <a:xfrm>
            <a:off x="4837036" y="5274216"/>
            <a:ext cx="6409529" cy="94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indent="0" algn="ctr">
              <a:lnSpc>
                <a:spcPts val="3450"/>
              </a:lnSpc>
              <a:spcBef>
                <a:spcPts val="0"/>
              </a:spcBef>
              <a:buSzPct val="95000"/>
              <a:buNone/>
            </a:pPr>
            <a:r>
              <a:rPr lang="es-ES_tradnl" sz="2000" dirty="0">
                <a:latin typeface="Atkinson Hyperlegible" pitchFamily="2" charset="0"/>
              </a:rPr>
              <a:t>Sangrado abundante por la nariz, la boca, el recto o la vagina</a:t>
            </a:r>
            <a:endParaRPr lang="es-ES_tradnl" sz="2000" dirty="0">
              <a:solidFill>
                <a:srgbClr val="000000"/>
              </a:solidFill>
              <a:latin typeface="Atkinson Hyperlegible" pitchFamily="2" charset="0"/>
            </a:endParaRPr>
          </a:p>
        </p:txBody>
      </p:sp>
      <p:pic>
        <p:nvPicPr>
          <p:cNvPr id="6" name="Picture 5" descr="A cartoon of a person's legs on a bloody surface&#10;&#10;Description automatically generated">
            <a:extLst>
              <a:ext uri="{FF2B5EF4-FFF2-40B4-BE49-F238E27FC236}">
                <a16:creationId xmlns:a16="http://schemas.microsoft.com/office/drawing/2014/main" id="{7EF1A587-D0A2-692F-9484-A65B06140B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031" y="2666258"/>
            <a:ext cx="3414805" cy="2380251"/>
          </a:xfrm>
          <a:prstGeom prst="rect">
            <a:avLst/>
          </a:prstGeom>
        </p:spPr>
      </p:pic>
      <p:pic>
        <p:nvPicPr>
          <p:cNvPr id="9" name="Picture 8" descr="A person with blood on his nose&#10;&#10;Description automatically generated">
            <a:extLst>
              <a:ext uri="{FF2B5EF4-FFF2-40B4-BE49-F238E27FC236}">
                <a16:creationId xmlns:a16="http://schemas.microsoft.com/office/drawing/2014/main" id="{45691C93-0D5E-1277-3313-C3D72903AC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384" y="2261735"/>
            <a:ext cx="3679235" cy="25669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0F9B11-D8A4-0C52-ABA6-4561C923D22D}"/>
              </a:ext>
            </a:extLst>
          </p:cNvPr>
          <p:cNvSpPr txBox="1"/>
          <p:nvPr/>
        </p:nvSpPr>
        <p:spPr>
          <a:xfrm>
            <a:off x="3320135" y="1559991"/>
            <a:ext cx="6409529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indent="0" algn="ctr">
              <a:lnSpc>
                <a:spcPts val="3450"/>
              </a:lnSpc>
              <a:spcBef>
                <a:spcPts val="0"/>
              </a:spcBef>
              <a:buSzPct val="95000"/>
              <a:buNone/>
            </a:pPr>
            <a:r>
              <a:rPr lang="es-ES_tradnl" sz="2800" dirty="0">
                <a:latin typeface="Atkinson Hyperlegible" pitchFamily="2" charset="0"/>
              </a:rPr>
              <a:t>Hemorragia externa grave</a:t>
            </a:r>
          </a:p>
        </p:txBody>
      </p:sp>
      <p:pic>
        <p:nvPicPr>
          <p:cNvPr id="12" name="Picture 11" descr="A white sign with blue and black text&#10;&#10;AI-generated content may be incorrect.">
            <a:extLst>
              <a:ext uri="{FF2B5EF4-FFF2-40B4-BE49-F238E27FC236}">
                <a16:creationId xmlns:a16="http://schemas.microsoft.com/office/drawing/2014/main" id="{5D415212-E531-49DF-6D7B-61198BA825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19" y="17366"/>
            <a:ext cx="1421047" cy="9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2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d5a280-591a-4e45-a804-c9c409390e87">
      <Terms xmlns="http://schemas.microsoft.com/office/infopath/2007/PartnerControls"/>
    </lcf76f155ced4ddcb4097134ff3c332f>
    <TaxCatchAll xmlns="b1a9bde9-7878-4f5a-b06e-0a42c0cf0513" xsi:nil="true"/>
    <SharedWithUsers xmlns="b1a9bde9-7878-4f5a-b06e-0a42c0cf0513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E9970E94FFB468442B54AC92B4D49" ma:contentTypeVersion="16" ma:contentTypeDescription="Create a new document." ma:contentTypeScope="" ma:versionID="19b48eb090835c2d83c42e402ae973a3">
  <xsd:schema xmlns:xsd="http://www.w3.org/2001/XMLSchema" xmlns:xs="http://www.w3.org/2001/XMLSchema" xmlns:p="http://schemas.microsoft.com/office/2006/metadata/properties" xmlns:ns2="84d5a280-591a-4e45-a804-c9c409390e87" xmlns:ns3="b1a9bde9-7878-4f5a-b06e-0a42c0cf0513" targetNamespace="http://schemas.microsoft.com/office/2006/metadata/properties" ma:root="true" ma:fieldsID="47170cec5c71acfb7d9e45ba4eb0ab25" ns2:_="" ns3:_="">
    <xsd:import namespace="84d5a280-591a-4e45-a804-c9c409390e87"/>
    <xsd:import namespace="b1a9bde9-7878-4f5a-b06e-0a42c0cf0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5a280-591a-4e45-a804-c9c409390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9bde9-7878-4f5a-b06e-0a42c0cf0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63e0b55-0284-4605-b4e9-fd7670bfec69}" ma:internalName="TaxCatchAll" ma:showField="CatchAllData" ma:web="b1a9bde9-7878-4f5a-b06e-0a42c0cf05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51207-55F5-4492-94CC-D1C6C11FFBCB}">
  <ds:schemaRefs>
    <ds:schemaRef ds:uri="http://schemas.microsoft.com/office/2006/metadata/properties"/>
    <ds:schemaRef ds:uri="accad10c-5865-4bcb-8f28-1d0009a45af1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543f9313-ce28-4745-b323-cbc217887a95"/>
    <ds:schemaRef ds:uri="84d5a280-591a-4e45-a804-c9c409390e87"/>
    <ds:schemaRef ds:uri="b1a9bde9-7878-4f5a-b06e-0a42c0cf0513"/>
  </ds:schemaRefs>
</ds:datastoreItem>
</file>

<file path=customXml/itemProps2.xml><?xml version="1.0" encoding="utf-8"?>
<ds:datastoreItem xmlns:ds="http://schemas.openxmlformats.org/officeDocument/2006/customXml" ds:itemID="{AC132D5D-B611-4CDA-8CCD-72D17F825A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BA87D2-B4B7-441E-B430-2BA78AC5AA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5a280-591a-4e45-a804-c9c409390e87"/>
    <ds:schemaRef ds:uri="b1a9bde9-7878-4f5a-b06e-0a42c0cf0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7359</TotalTime>
  <Words>5735</Words>
  <Application>Microsoft Macintosh PowerPoint</Application>
  <PresentationFormat>Widescreen</PresentationFormat>
  <Paragraphs>387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Aptos</vt:lpstr>
      <vt:lpstr>Aptos Display</vt:lpstr>
      <vt:lpstr>Arial</vt:lpstr>
      <vt:lpstr>Atkinson Hyperlegible</vt:lpstr>
      <vt:lpstr>Atkinson Hyperlegible,Sans-Serif</vt:lpstr>
      <vt:lpstr>Calibri</vt:lpstr>
      <vt:lpstr>Calibri Light</vt:lpstr>
      <vt:lpstr>Courier New,monospace</vt:lpstr>
      <vt:lpstr>Helvetica</vt:lpstr>
      <vt:lpstr>Poppins</vt:lpstr>
      <vt:lpstr>Office Theme</vt:lpstr>
      <vt:lpstr>2_Office Theme</vt:lpstr>
      <vt:lpstr>Módulo 3: Abordaje CABCDE</vt:lpstr>
      <vt:lpstr>Módulo 3: Objetivos de aprendizaje</vt:lpstr>
      <vt:lpstr>Módulo 3: Objetivos de aprendizaje</vt:lpstr>
      <vt:lpstr>Módulo 3: Habilidades esenciales </vt:lpstr>
      <vt:lpstr>Resumen</vt:lpstr>
      <vt:lpstr>Enfoque CABCDE</vt:lpstr>
      <vt:lpstr>Revisión: ¿Qué buscamos en cada paso?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Pregunte: Historia clínica en emergencias</vt:lpstr>
      <vt:lpstr>Documento</vt:lpstr>
      <vt:lpstr>Entrega del paciente</vt:lpstr>
      <vt:lpstr>PowerPoint Presentation</vt:lpstr>
      <vt:lpstr>¿Preguntas?</vt:lpstr>
      <vt:lpstr>Resumen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Elhadari, Ghada</dc:creator>
  <cp:lastModifiedBy>TALISHINSKAYA, Fidan</cp:lastModifiedBy>
  <cp:revision>35</cp:revision>
  <dcterms:created xsi:type="dcterms:W3CDTF">2025-04-09T17:55:51Z</dcterms:created>
  <dcterms:modified xsi:type="dcterms:W3CDTF">2025-10-02T14:04:28Z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0x010100CD7E9970E94FFB468442B54AC92B4D49</vt:lpwstr>
  </property>
  <property fmtid="{D5CDD505-2E9C-101B-9397-08002B2CF9AE}" pid="3" name="MediaServiceImageTags">
    <vt:lpwstr/>
  </property>
  <property fmtid="{D5CDD505-2E9C-101B-9397-08002B2CF9AE}" pid="4" name="Order">
    <vt:lpwstr>2181200.00000000</vt:lpwstr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