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</p:sldMasterIdLst>
  <p:notesMasterIdLst>
    <p:notesMasterId r:id="rId73"/>
  </p:notesMasterIdLst>
  <p:sldIdLst>
    <p:sldId id="490" r:id="rId6"/>
    <p:sldId id="491" r:id="rId7"/>
    <p:sldId id="350" r:id="rId8"/>
    <p:sldId id="377" r:id="rId9"/>
    <p:sldId id="492" r:id="rId10"/>
    <p:sldId id="493" r:id="rId11"/>
    <p:sldId id="487" r:id="rId12"/>
    <p:sldId id="515" r:id="rId13"/>
    <p:sldId id="261" r:id="rId14"/>
    <p:sldId id="268" r:id="rId15"/>
    <p:sldId id="514" r:id="rId16"/>
    <p:sldId id="259" r:id="rId17"/>
    <p:sldId id="273" r:id="rId18"/>
    <p:sldId id="276" r:id="rId19"/>
    <p:sldId id="494" r:id="rId20"/>
    <p:sldId id="277" r:id="rId21"/>
    <p:sldId id="278" r:id="rId22"/>
    <p:sldId id="280" r:id="rId23"/>
    <p:sldId id="516" r:id="rId24"/>
    <p:sldId id="282" r:id="rId25"/>
    <p:sldId id="283" r:id="rId26"/>
    <p:sldId id="495" r:id="rId27"/>
    <p:sldId id="496" r:id="rId28"/>
    <p:sldId id="256" r:id="rId29"/>
    <p:sldId id="257" r:id="rId30"/>
    <p:sldId id="262" r:id="rId31"/>
    <p:sldId id="263" r:id="rId32"/>
    <p:sldId id="272" r:id="rId33"/>
    <p:sldId id="275" r:id="rId34"/>
    <p:sldId id="497" r:id="rId35"/>
    <p:sldId id="269" r:id="rId36"/>
    <p:sldId id="265" r:id="rId37"/>
    <p:sldId id="264" r:id="rId38"/>
    <p:sldId id="267" r:id="rId39"/>
    <p:sldId id="258" r:id="rId40"/>
    <p:sldId id="498" r:id="rId41"/>
    <p:sldId id="499" r:id="rId42"/>
    <p:sldId id="284" r:id="rId43"/>
    <p:sldId id="285" r:id="rId44"/>
    <p:sldId id="286" r:id="rId45"/>
    <p:sldId id="287" r:id="rId46"/>
    <p:sldId id="290" r:id="rId47"/>
    <p:sldId id="288" r:id="rId48"/>
    <p:sldId id="507" r:id="rId49"/>
    <p:sldId id="298" r:id="rId50"/>
    <p:sldId id="501" r:id="rId51"/>
    <p:sldId id="502" r:id="rId52"/>
    <p:sldId id="503" r:id="rId53"/>
    <p:sldId id="291" r:id="rId54"/>
    <p:sldId id="292" r:id="rId55"/>
    <p:sldId id="294" r:id="rId56"/>
    <p:sldId id="504" r:id="rId57"/>
    <p:sldId id="296" r:id="rId58"/>
    <p:sldId id="297" r:id="rId59"/>
    <p:sldId id="505" r:id="rId60"/>
    <p:sldId id="506" r:id="rId61"/>
    <p:sldId id="336" r:id="rId62"/>
    <p:sldId id="315" r:id="rId63"/>
    <p:sldId id="322" r:id="rId64"/>
    <p:sldId id="512" r:id="rId65"/>
    <p:sldId id="317" r:id="rId66"/>
    <p:sldId id="510" r:id="rId67"/>
    <p:sldId id="511" r:id="rId68"/>
    <p:sldId id="513" r:id="rId69"/>
    <p:sldId id="326" r:id="rId70"/>
    <p:sldId id="489" r:id="rId71"/>
    <p:sldId id="51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EE6C40-575B-5D32-4491-6ABBCC720D7B}" name="CSY" initials="CSY" userId="CSY" providerId="None"/>
  <p188:author id="{CF702495-DF49-AB38-9F4A-4E1FEFE6913D}" name="ELHADARI, Ghada" initials="" userId="S::elhadarig@who.int::858182b2-892a-4ce4-a744-0f8bfe7a85be" providerId="AD"/>
  <p188:author id="{CF503AA3-738E-6E32-1334-9537B0BE3BEB}" name="Elhadari, Ghada" initials="" userId="S::ghada.elhadari@yale.edu::2beecd05-8f17-4237-9b05-0b6d30711d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8C8"/>
    <a:srgbClr val="D8EAEF"/>
    <a:srgbClr val="4A001F"/>
    <a:srgbClr val="DAE3F3"/>
    <a:srgbClr val="FFF2CC"/>
    <a:srgbClr val="E2F0D9"/>
    <a:srgbClr val="FFCFE4"/>
    <a:srgbClr val="BCCEBB"/>
    <a:srgbClr val="CAD9C6"/>
    <a:srgbClr val="C2C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69BE8-9C45-D84A-928E-21210582ADFB}" v="326" dt="2025-07-21T18:18:55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0"/>
  </p:normalViewPr>
  <p:slideViewPr>
    <p:cSldViewPr snapToGrid="0">
      <p:cViewPr varScale="1">
        <p:scale>
          <a:sx n="107" d="100"/>
          <a:sy n="107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 ZAMORA, Melissa" userId="4328921f-4451-4773-bb83-445ac24bfedf" providerId="ADAL" clId="{CEA5296A-A846-AD4B-BAC3-883F782BAAEC}"/>
    <pc:docChg chg="undo custSel modSld">
      <pc:chgData name="CAMPOS ZAMORA, Melissa" userId="4328921f-4451-4773-bb83-445ac24bfedf" providerId="ADAL" clId="{CEA5296A-A846-AD4B-BAC3-883F782BAAEC}" dt="2025-06-14T03:57:58.459" v="105" actId="1076"/>
      <pc:docMkLst>
        <pc:docMk/>
      </pc:docMkLst>
      <pc:sldChg chg="addSp delSp modSp mod">
        <pc:chgData name="CAMPOS ZAMORA, Melissa" userId="4328921f-4451-4773-bb83-445ac24bfedf" providerId="ADAL" clId="{CEA5296A-A846-AD4B-BAC3-883F782BAAEC}" dt="2025-06-14T03:56:24.615" v="54" actId="1076"/>
        <pc:sldMkLst>
          <pc:docMk/>
          <pc:sldMk cId="3047730796" sldId="256"/>
        </pc:sldMkLst>
        <pc:picChg chg="add mod modCrop">
          <ac:chgData name="CAMPOS ZAMORA, Melissa" userId="4328921f-4451-4773-bb83-445ac24bfedf" providerId="ADAL" clId="{CEA5296A-A846-AD4B-BAC3-883F782BAAEC}" dt="2025-06-14T03:56:24.615" v="54" actId="1076"/>
          <ac:picMkLst>
            <pc:docMk/>
            <pc:sldMk cId="3047730796" sldId="256"/>
            <ac:picMk id="2" creationId="{F7D5A79F-7E8D-0BF3-D0BB-AFC2F5FA7ED2}"/>
          </ac:picMkLst>
        </pc:picChg>
      </pc:sldChg>
      <pc:sldChg chg="modSp mod">
        <pc:chgData name="CAMPOS ZAMORA, Melissa" userId="4328921f-4451-4773-bb83-445ac24bfedf" providerId="ADAL" clId="{CEA5296A-A846-AD4B-BAC3-883F782BAAEC}" dt="2025-06-14T03:39:55.382" v="2" actId="27636"/>
        <pc:sldMkLst>
          <pc:docMk/>
          <pc:sldMk cId="0" sldId="261"/>
        </pc:sldMkLst>
        <pc:spChg chg="mod">
          <ac:chgData name="CAMPOS ZAMORA, Melissa" userId="4328921f-4451-4773-bb83-445ac24bfedf" providerId="ADAL" clId="{CEA5296A-A846-AD4B-BAC3-883F782BAAEC}" dt="2025-06-14T03:39:55.382" v="2" actId="27636"/>
          <ac:spMkLst>
            <pc:docMk/>
            <pc:sldMk cId="0" sldId="261"/>
            <ac:spMk id="212" creationId="{00000000-0000-0000-0000-000000000000}"/>
          </ac:spMkLst>
        </pc:spChg>
      </pc:sldChg>
      <pc:sldChg chg="addSp delSp modSp mod">
        <pc:chgData name="CAMPOS ZAMORA, Melissa" userId="4328921f-4451-4773-bb83-445ac24bfedf" providerId="ADAL" clId="{CEA5296A-A846-AD4B-BAC3-883F782BAAEC}" dt="2025-06-14T03:55:23.545" v="36" actId="1076"/>
        <pc:sldMkLst>
          <pc:docMk/>
          <pc:sldMk cId="1197755937" sldId="268"/>
        </pc:sldMkLst>
        <pc:picChg chg="add mod modCrop">
          <ac:chgData name="CAMPOS ZAMORA, Melissa" userId="4328921f-4451-4773-bb83-445ac24bfedf" providerId="ADAL" clId="{CEA5296A-A846-AD4B-BAC3-883F782BAAEC}" dt="2025-06-14T03:55:23.545" v="36" actId="1076"/>
          <ac:picMkLst>
            <pc:docMk/>
            <pc:sldMk cId="1197755937" sldId="268"/>
            <ac:picMk id="3" creationId="{2C55913B-A509-5129-7AE0-DA2CCB7B83C5}"/>
          </ac:picMkLst>
        </pc:picChg>
      </pc:sldChg>
      <pc:sldChg chg="addSp delSp modSp mod">
        <pc:chgData name="CAMPOS ZAMORA, Melissa" userId="4328921f-4451-4773-bb83-445ac24bfedf" providerId="ADAL" clId="{CEA5296A-A846-AD4B-BAC3-883F782BAAEC}" dt="2025-06-14T03:57:36.249" v="98"/>
        <pc:sldMkLst>
          <pc:docMk/>
          <pc:sldMk cId="921783004" sldId="269"/>
        </pc:sldMkLst>
        <pc:picChg chg="add mod modCrop">
          <ac:chgData name="CAMPOS ZAMORA, Melissa" userId="4328921f-4451-4773-bb83-445ac24bfedf" providerId="ADAL" clId="{CEA5296A-A846-AD4B-BAC3-883F782BAAEC}" dt="2025-06-14T03:57:08.421" v="89" actId="1036"/>
          <ac:picMkLst>
            <pc:docMk/>
            <pc:sldMk cId="921783004" sldId="269"/>
            <ac:picMk id="2" creationId="{11DD821A-D10B-D1EE-356B-B6EC28B44043}"/>
          </ac:picMkLst>
        </pc:picChg>
      </pc:sldChg>
      <pc:sldChg chg="addSp delSp modSp mod">
        <pc:chgData name="CAMPOS ZAMORA, Melissa" userId="4328921f-4451-4773-bb83-445ac24bfedf" providerId="ADAL" clId="{CEA5296A-A846-AD4B-BAC3-883F782BAAEC}" dt="2025-06-14T03:55:55.949" v="45" actId="1076"/>
        <pc:sldMkLst>
          <pc:docMk/>
          <pc:sldMk cId="816221080" sldId="277"/>
        </pc:sldMkLst>
        <pc:picChg chg="add mod modCrop">
          <ac:chgData name="CAMPOS ZAMORA, Melissa" userId="4328921f-4451-4773-bb83-445ac24bfedf" providerId="ADAL" clId="{CEA5296A-A846-AD4B-BAC3-883F782BAAEC}" dt="2025-06-14T03:55:55.949" v="45" actId="1076"/>
          <ac:picMkLst>
            <pc:docMk/>
            <pc:sldMk cId="816221080" sldId="277"/>
            <ac:picMk id="2" creationId="{8E0C01D1-0B8F-C4C4-1773-8DDDAD8E80FD}"/>
          </ac:picMkLst>
        </pc:picChg>
      </pc:sldChg>
      <pc:sldChg chg="addSp delSp modSp mod">
        <pc:chgData name="CAMPOS ZAMORA, Melissa" userId="4328921f-4451-4773-bb83-445ac24bfedf" providerId="ADAL" clId="{CEA5296A-A846-AD4B-BAC3-883F782BAAEC}" dt="2025-06-14T03:57:35.280" v="96" actId="1076"/>
        <pc:sldMkLst>
          <pc:docMk/>
          <pc:sldMk cId="3625845745" sldId="284"/>
        </pc:sldMkLst>
        <pc:picChg chg="add mod modCrop">
          <ac:chgData name="CAMPOS ZAMORA, Melissa" userId="4328921f-4451-4773-bb83-445ac24bfedf" providerId="ADAL" clId="{CEA5296A-A846-AD4B-BAC3-883F782BAAEC}" dt="2025-06-14T03:57:35.280" v="96" actId="1076"/>
          <ac:picMkLst>
            <pc:docMk/>
            <pc:sldMk cId="3625845745" sldId="284"/>
            <ac:picMk id="2" creationId="{317463DD-38F1-EDE9-AA0A-EC5627048D5B}"/>
          </ac:picMkLst>
        </pc:picChg>
      </pc:sldChg>
      <pc:sldChg chg="addSp delSp modSp mod">
        <pc:chgData name="CAMPOS ZAMORA, Melissa" userId="4328921f-4451-4773-bb83-445ac24bfedf" providerId="ADAL" clId="{CEA5296A-A846-AD4B-BAC3-883F782BAAEC}" dt="2025-06-14T03:57:58.459" v="105" actId="1076"/>
        <pc:sldMkLst>
          <pc:docMk/>
          <pc:sldMk cId="1696991354" sldId="291"/>
        </pc:sldMkLst>
        <pc:picChg chg="add mod modCrop">
          <ac:chgData name="CAMPOS ZAMORA, Melissa" userId="4328921f-4451-4773-bb83-445ac24bfedf" providerId="ADAL" clId="{CEA5296A-A846-AD4B-BAC3-883F782BAAEC}" dt="2025-06-14T03:57:58.459" v="105" actId="1076"/>
          <ac:picMkLst>
            <pc:docMk/>
            <pc:sldMk cId="1696991354" sldId="291"/>
            <ac:picMk id="2" creationId="{CE6095CF-D4D8-385E-1864-EE9C993BAEC2}"/>
          </ac:picMkLst>
        </pc:picChg>
      </pc:sldChg>
      <pc:sldChg chg="addSp delSp modSp mod">
        <pc:chgData name="CAMPOS ZAMORA, Melissa" userId="4328921f-4451-4773-bb83-445ac24bfedf" providerId="ADAL" clId="{CEA5296A-A846-AD4B-BAC3-883F782BAAEC}" dt="2025-06-14T03:54:59.363" v="27" actId="1076"/>
        <pc:sldMkLst>
          <pc:docMk/>
          <pc:sldMk cId="1925421784" sldId="487"/>
        </pc:sldMkLst>
        <pc:picChg chg="add mod">
          <ac:chgData name="CAMPOS ZAMORA, Melissa" userId="4328921f-4451-4773-bb83-445ac24bfedf" providerId="ADAL" clId="{CEA5296A-A846-AD4B-BAC3-883F782BAAEC}" dt="2025-06-14T03:54:59.363" v="27" actId="1076"/>
          <ac:picMkLst>
            <pc:docMk/>
            <pc:sldMk cId="1925421784" sldId="487"/>
            <ac:picMk id="5" creationId="{32572209-6DE2-6996-C371-0E04B6F3D63D}"/>
          </ac:picMkLst>
        </pc:picChg>
      </pc:sldChg>
      <pc:sldChg chg="addSp delSp modSp mod">
        <pc:chgData name="CAMPOS ZAMORA, Melissa" userId="4328921f-4451-4773-bb83-445ac24bfedf" providerId="ADAL" clId="{CEA5296A-A846-AD4B-BAC3-883F782BAAEC}" dt="2025-06-14T03:41:14.855" v="19" actId="1076"/>
        <pc:sldMkLst>
          <pc:docMk/>
          <pc:sldMk cId="142697305" sldId="489"/>
        </pc:sldMkLst>
        <pc:picChg chg="add mod modCrop">
          <ac:chgData name="CAMPOS ZAMORA, Melissa" userId="4328921f-4451-4773-bb83-445ac24bfedf" providerId="ADAL" clId="{CEA5296A-A846-AD4B-BAC3-883F782BAAEC}" dt="2025-06-14T03:41:14.855" v="19" actId="1076"/>
          <ac:picMkLst>
            <pc:docMk/>
            <pc:sldMk cId="142697305" sldId="489"/>
            <ac:picMk id="4" creationId="{25DA3102-8A00-D1BD-B186-8AB1FDC175E0}"/>
          </ac:picMkLst>
        </pc:picChg>
      </pc:sldChg>
      <pc:sldChg chg="modSp mod">
        <pc:chgData name="CAMPOS ZAMORA, Melissa" userId="4328921f-4451-4773-bb83-445ac24bfedf" providerId="ADAL" clId="{CEA5296A-A846-AD4B-BAC3-883F782BAAEC}" dt="2025-06-14T03:39:55.417" v="3" actId="27636"/>
        <pc:sldMkLst>
          <pc:docMk/>
          <pc:sldMk cId="1203094318" sldId="512"/>
        </pc:sldMkLst>
        <pc:spChg chg="mod">
          <ac:chgData name="CAMPOS ZAMORA, Melissa" userId="4328921f-4451-4773-bb83-445ac24bfedf" providerId="ADAL" clId="{CEA5296A-A846-AD4B-BAC3-883F782BAAEC}" dt="2025-06-14T03:39:55.417" v="3" actId="27636"/>
          <ac:spMkLst>
            <pc:docMk/>
            <pc:sldMk cId="1203094318" sldId="512"/>
            <ac:spMk id="7" creationId="{FF2287E9-C5B8-0BBC-7315-EE8249CFEFF7}"/>
          </ac:spMkLst>
        </pc:spChg>
      </pc:sldChg>
      <pc:sldChg chg="addSp delSp modSp mod">
        <pc:chgData name="CAMPOS ZAMORA, Melissa" userId="4328921f-4451-4773-bb83-445ac24bfedf" providerId="ADAL" clId="{CEA5296A-A846-AD4B-BAC3-883F782BAAEC}" dt="2025-06-14T03:41:38.380" v="25" actId="1076"/>
        <pc:sldMkLst>
          <pc:docMk/>
          <pc:sldMk cId="3593012955" sldId="517"/>
        </pc:sldMkLst>
        <pc:picChg chg="add mod modCrop">
          <ac:chgData name="CAMPOS ZAMORA, Melissa" userId="4328921f-4451-4773-bb83-445ac24bfedf" providerId="ADAL" clId="{CEA5296A-A846-AD4B-BAC3-883F782BAAEC}" dt="2025-06-14T03:41:38.380" v="25" actId="1076"/>
          <ac:picMkLst>
            <pc:docMk/>
            <pc:sldMk cId="3593012955" sldId="517"/>
            <ac:picMk id="5" creationId="{CAA56C26-FC2C-E92B-F85E-0BEBB5B2ACA7}"/>
          </ac:picMkLst>
        </pc:picChg>
      </pc:sldChg>
    </pc:docChg>
  </pc:docChgLst>
  <pc:docChgLst>
    <pc:chgData name="Mayte Cruz" userId="28772f23cc94d818" providerId="LiveId" clId="{A51648A5-3BB2-774E-BDBC-6C6990DADA61}"/>
    <pc:docChg chg="modSld">
      <pc:chgData name="Mayte Cruz" userId="28772f23cc94d818" providerId="LiveId" clId="{A51648A5-3BB2-774E-BDBC-6C6990DADA61}" dt="2025-06-13T22:48:01.910" v="136" actId="20577"/>
      <pc:docMkLst>
        <pc:docMk/>
      </pc:docMkLst>
      <pc:sldChg chg="modSp mod">
        <pc:chgData name="Mayte Cruz" userId="28772f23cc94d818" providerId="LiveId" clId="{A51648A5-3BB2-774E-BDBC-6C6990DADA61}" dt="2025-06-13T22:45:08.079" v="55" actId="20577"/>
        <pc:sldMkLst>
          <pc:docMk/>
          <pc:sldMk cId="3943612468" sldId="272"/>
        </pc:sldMkLst>
        <pc:spChg chg="mod">
          <ac:chgData name="Mayte Cruz" userId="28772f23cc94d818" providerId="LiveId" clId="{A51648A5-3BB2-774E-BDBC-6C6990DADA61}" dt="2025-06-13T22:45:08.079" v="55" actId="20577"/>
          <ac:spMkLst>
            <pc:docMk/>
            <pc:sldMk cId="3943612468" sldId="272"/>
            <ac:spMk id="5" creationId="{7C10CF29-406D-8F3F-70EA-C74F4EF45728}"/>
          </ac:spMkLst>
        </pc:spChg>
        <pc:spChg chg="mod">
          <ac:chgData name="Mayte Cruz" userId="28772f23cc94d818" providerId="LiveId" clId="{A51648A5-3BB2-774E-BDBC-6C6990DADA61}" dt="2025-06-13T22:45:02.866" v="52" actId="20577"/>
          <ac:spMkLst>
            <pc:docMk/>
            <pc:sldMk cId="3943612468" sldId="272"/>
            <ac:spMk id="39" creationId="{CC3B2977-74DB-8332-DAA4-5F348723DEAC}"/>
          </ac:spMkLst>
        </pc:spChg>
      </pc:sldChg>
      <pc:sldChg chg="modSp mod">
        <pc:chgData name="Mayte Cruz" userId="28772f23cc94d818" providerId="LiveId" clId="{A51648A5-3BB2-774E-BDBC-6C6990DADA61}" dt="2025-06-13T22:43:57.934" v="34" actId="20577"/>
        <pc:sldMkLst>
          <pc:docMk/>
          <pc:sldMk cId="3634309874" sldId="276"/>
        </pc:sldMkLst>
        <pc:spChg chg="mod">
          <ac:chgData name="Mayte Cruz" userId="28772f23cc94d818" providerId="LiveId" clId="{A51648A5-3BB2-774E-BDBC-6C6990DADA61}" dt="2025-06-13T22:43:57.934" v="34" actId="20577"/>
          <ac:spMkLst>
            <pc:docMk/>
            <pc:sldMk cId="3634309874" sldId="276"/>
            <ac:spMk id="22" creationId="{33DD076E-184B-8662-700F-BA8BF3398A54}"/>
          </ac:spMkLst>
        </pc:spChg>
      </pc:sldChg>
      <pc:sldChg chg="modSp mod">
        <pc:chgData name="Mayte Cruz" userId="28772f23cc94d818" providerId="LiveId" clId="{A51648A5-3BB2-774E-BDBC-6C6990DADA61}" dt="2025-06-13T22:44:26.636" v="40" actId="20577"/>
        <pc:sldMkLst>
          <pc:docMk/>
          <pc:sldMk cId="3906019999" sldId="282"/>
        </pc:sldMkLst>
        <pc:spChg chg="mod">
          <ac:chgData name="Mayte Cruz" userId="28772f23cc94d818" providerId="LiveId" clId="{A51648A5-3BB2-774E-BDBC-6C6990DADA61}" dt="2025-06-13T22:44:26.636" v="40" actId="20577"/>
          <ac:spMkLst>
            <pc:docMk/>
            <pc:sldMk cId="3906019999" sldId="282"/>
            <ac:spMk id="6" creationId="{C8B8D0CC-3DB3-D7D5-E8F4-F9F658511148}"/>
          </ac:spMkLst>
        </pc:spChg>
      </pc:sldChg>
      <pc:sldChg chg="modSp mod">
        <pc:chgData name="Mayte Cruz" userId="28772f23cc94d818" providerId="LiveId" clId="{A51648A5-3BB2-774E-BDBC-6C6990DADA61}" dt="2025-06-13T22:46:01.113" v="81" actId="1035"/>
        <pc:sldMkLst>
          <pc:docMk/>
          <pc:sldMk cId="807061748" sldId="285"/>
        </pc:sldMkLst>
        <pc:spChg chg="mod">
          <ac:chgData name="Mayte Cruz" userId="28772f23cc94d818" providerId="LiveId" clId="{A51648A5-3BB2-774E-BDBC-6C6990DADA61}" dt="2025-06-13T22:45:55.241" v="73" actId="20577"/>
          <ac:spMkLst>
            <pc:docMk/>
            <pc:sldMk cId="807061748" sldId="285"/>
            <ac:spMk id="21" creationId="{9056ACE5-ECC0-ED3E-D219-802197253563}"/>
          </ac:spMkLst>
        </pc:spChg>
        <pc:spChg chg="mod">
          <ac:chgData name="Mayte Cruz" userId="28772f23cc94d818" providerId="LiveId" clId="{A51648A5-3BB2-774E-BDBC-6C6990DADA61}" dt="2025-06-13T22:46:01.113" v="81" actId="1035"/>
          <ac:spMkLst>
            <pc:docMk/>
            <pc:sldMk cId="807061748" sldId="285"/>
            <ac:spMk id="22" creationId="{DAC820F8-BBED-9E3C-066C-761B493FD131}"/>
          </ac:spMkLst>
        </pc:spChg>
      </pc:sldChg>
      <pc:sldChg chg="modSp mod">
        <pc:chgData name="Mayte Cruz" userId="28772f23cc94d818" providerId="LiveId" clId="{A51648A5-3BB2-774E-BDBC-6C6990DADA61}" dt="2025-06-13T22:46:09.065" v="82" actId="20577"/>
        <pc:sldMkLst>
          <pc:docMk/>
          <pc:sldMk cId="2824936051" sldId="286"/>
        </pc:sldMkLst>
        <pc:spChg chg="mod">
          <ac:chgData name="Mayte Cruz" userId="28772f23cc94d818" providerId="LiveId" clId="{A51648A5-3BB2-774E-BDBC-6C6990DADA61}" dt="2025-06-13T22:46:09.065" v="82" actId="20577"/>
          <ac:spMkLst>
            <pc:docMk/>
            <pc:sldMk cId="2824936051" sldId="286"/>
            <ac:spMk id="5" creationId="{B6F3E069-4337-C3FF-880F-627994F870EE}"/>
          </ac:spMkLst>
        </pc:spChg>
      </pc:sldChg>
      <pc:sldChg chg="modSp mod">
        <pc:chgData name="Mayte Cruz" userId="28772f23cc94d818" providerId="LiveId" clId="{A51648A5-3BB2-774E-BDBC-6C6990DADA61}" dt="2025-06-13T22:46:27.645" v="92" actId="20577"/>
        <pc:sldMkLst>
          <pc:docMk/>
          <pc:sldMk cId="1020698105" sldId="288"/>
        </pc:sldMkLst>
        <pc:spChg chg="mod">
          <ac:chgData name="Mayte Cruz" userId="28772f23cc94d818" providerId="LiveId" clId="{A51648A5-3BB2-774E-BDBC-6C6990DADA61}" dt="2025-06-13T22:46:25.097" v="91" actId="20577"/>
          <ac:spMkLst>
            <pc:docMk/>
            <pc:sldMk cId="1020698105" sldId="288"/>
            <ac:spMk id="6" creationId="{E7B8F9A3-0EFF-BBBC-22A4-DD2F9DC114F7}"/>
          </ac:spMkLst>
        </pc:spChg>
        <pc:spChg chg="mod">
          <ac:chgData name="Mayte Cruz" userId="28772f23cc94d818" providerId="LiveId" clId="{A51648A5-3BB2-774E-BDBC-6C6990DADA61}" dt="2025-06-13T22:46:27.645" v="92" actId="20577"/>
          <ac:spMkLst>
            <pc:docMk/>
            <pc:sldMk cId="1020698105" sldId="288"/>
            <ac:spMk id="7" creationId="{BFAE783D-1A3F-46D3-49B8-63AC401AF494}"/>
          </ac:spMkLst>
        </pc:spChg>
        <pc:spChg chg="mod">
          <ac:chgData name="Mayte Cruz" userId="28772f23cc94d818" providerId="LiveId" clId="{A51648A5-3BB2-774E-BDBC-6C6990DADA61}" dt="2025-06-13T22:46:22.022" v="87" actId="20577"/>
          <ac:spMkLst>
            <pc:docMk/>
            <pc:sldMk cId="1020698105" sldId="288"/>
            <ac:spMk id="39" creationId="{D6B93B90-FD88-AEC1-CE1A-E5EE25FDC4EC}"/>
          </ac:spMkLst>
        </pc:spChg>
      </pc:sldChg>
      <pc:sldChg chg="modSp mod">
        <pc:chgData name="Mayte Cruz" userId="28772f23cc94d818" providerId="LiveId" clId="{A51648A5-3BB2-774E-BDBC-6C6990DADA61}" dt="2025-06-13T22:46:15.871" v="85" actId="20577"/>
        <pc:sldMkLst>
          <pc:docMk/>
          <pc:sldMk cId="2146435481" sldId="290"/>
        </pc:sldMkLst>
        <pc:spChg chg="mod">
          <ac:chgData name="Mayte Cruz" userId="28772f23cc94d818" providerId="LiveId" clId="{A51648A5-3BB2-774E-BDBC-6C6990DADA61}" dt="2025-06-13T22:46:14.185" v="84" actId="20577"/>
          <ac:spMkLst>
            <pc:docMk/>
            <pc:sldMk cId="2146435481" sldId="290"/>
            <ac:spMk id="16" creationId="{414056DD-9E1E-CD85-B070-5B1D693B7736}"/>
          </ac:spMkLst>
        </pc:spChg>
        <pc:spChg chg="mod">
          <ac:chgData name="Mayte Cruz" userId="28772f23cc94d818" providerId="LiveId" clId="{A51648A5-3BB2-774E-BDBC-6C6990DADA61}" dt="2025-06-13T22:46:15.871" v="85" actId="20577"/>
          <ac:spMkLst>
            <pc:docMk/>
            <pc:sldMk cId="2146435481" sldId="290"/>
            <ac:spMk id="17" creationId="{B45A37CC-F4EC-1450-337E-3B607B19DA11}"/>
          </ac:spMkLst>
        </pc:spChg>
      </pc:sldChg>
      <pc:sldChg chg="modSp mod">
        <pc:chgData name="Mayte Cruz" userId="28772f23cc94d818" providerId="LiveId" clId="{A51648A5-3BB2-774E-BDBC-6C6990DADA61}" dt="2025-06-13T22:47:06.930" v="116" actId="20577"/>
        <pc:sldMkLst>
          <pc:docMk/>
          <pc:sldMk cId="3493831853" sldId="292"/>
        </pc:sldMkLst>
        <pc:spChg chg="mod">
          <ac:chgData name="Mayte Cruz" userId="28772f23cc94d818" providerId="LiveId" clId="{A51648A5-3BB2-774E-BDBC-6C6990DADA61}" dt="2025-06-13T22:47:06.930" v="116" actId="20577"/>
          <ac:spMkLst>
            <pc:docMk/>
            <pc:sldMk cId="3493831853" sldId="292"/>
            <ac:spMk id="12" creationId="{A640BD1E-CD5B-A343-68B3-CDA872CF394F}"/>
          </ac:spMkLst>
        </pc:spChg>
      </pc:sldChg>
      <pc:sldChg chg="modSp mod">
        <pc:chgData name="Mayte Cruz" userId="28772f23cc94d818" providerId="LiveId" clId="{A51648A5-3BB2-774E-BDBC-6C6990DADA61}" dt="2025-06-13T22:47:23.288" v="125" actId="20577"/>
        <pc:sldMkLst>
          <pc:docMk/>
          <pc:sldMk cId="1166871926" sldId="296"/>
        </pc:sldMkLst>
        <pc:spChg chg="mod">
          <ac:chgData name="Mayte Cruz" userId="28772f23cc94d818" providerId="LiveId" clId="{A51648A5-3BB2-774E-BDBC-6C6990DADA61}" dt="2025-06-13T22:47:16.567" v="118" actId="20577"/>
          <ac:spMkLst>
            <pc:docMk/>
            <pc:sldMk cId="1166871926" sldId="296"/>
            <ac:spMk id="6" creationId="{331ECFCB-0214-D7D1-B177-3E0E34B4EE99}"/>
          </ac:spMkLst>
        </pc:spChg>
        <pc:spChg chg="mod">
          <ac:chgData name="Mayte Cruz" userId="28772f23cc94d818" providerId="LiveId" clId="{A51648A5-3BB2-774E-BDBC-6C6990DADA61}" dt="2025-06-13T22:47:23.288" v="125" actId="20577"/>
          <ac:spMkLst>
            <pc:docMk/>
            <pc:sldMk cId="1166871926" sldId="296"/>
            <ac:spMk id="11" creationId="{59F098D5-7E05-24AC-26C3-35D2B1A10851}"/>
          </ac:spMkLst>
        </pc:spChg>
        <pc:spChg chg="mod">
          <ac:chgData name="Mayte Cruz" userId="28772f23cc94d818" providerId="LiveId" clId="{A51648A5-3BB2-774E-BDBC-6C6990DADA61}" dt="2025-06-13T22:47:18.695" v="122" actId="20577"/>
          <ac:spMkLst>
            <pc:docMk/>
            <pc:sldMk cId="1166871926" sldId="296"/>
            <ac:spMk id="12" creationId="{5CF6F688-7759-09FB-28D1-7EBB82E4096D}"/>
          </ac:spMkLst>
        </pc:spChg>
      </pc:sldChg>
      <pc:sldChg chg="modSp mod">
        <pc:chgData name="Mayte Cruz" userId="28772f23cc94d818" providerId="LiveId" clId="{A51648A5-3BB2-774E-BDBC-6C6990DADA61}" dt="2025-06-13T22:43:17.199" v="21" actId="20577"/>
        <pc:sldMkLst>
          <pc:docMk/>
          <pc:sldMk cId="1422762736" sldId="350"/>
        </pc:sldMkLst>
        <pc:spChg chg="mod">
          <ac:chgData name="Mayte Cruz" userId="28772f23cc94d818" providerId="LiveId" clId="{A51648A5-3BB2-774E-BDBC-6C6990DADA61}" dt="2025-06-13T22:42:58.408" v="12" actId="20577"/>
          <ac:spMkLst>
            <pc:docMk/>
            <pc:sldMk cId="1422762736" sldId="350"/>
            <ac:spMk id="176" creationId="{00000000-0000-0000-0000-000000000000}"/>
          </ac:spMkLst>
        </pc:spChg>
        <pc:spChg chg="mod">
          <ac:chgData name="Mayte Cruz" userId="28772f23cc94d818" providerId="LiveId" clId="{A51648A5-3BB2-774E-BDBC-6C6990DADA61}" dt="2025-06-13T22:43:17.199" v="21" actId="20577"/>
          <ac:spMkLst>
            <pc:docMk/>
            <pc:sldMk cId="1422762736" sldId="350"/>
            <ac:spMk id="177" creationId="{00000000-0000-0000-0000-000000000000}"/>
          </ac:spMkLst>
        </pc:spChg>
      </pc:sldChg>
      <pc:sldChg chg="modSp mod">
        <pc:chgData name="Mayte Cruz" userId="28772f23cc94d818" providerId="LiveId" clId="{A51648A5-3BB2-774E-BDBC-6C6990DADA61}" dt="2025-06-13T22:43:20.814" v="24" actId="20577"/>
        <pc:sldMkLst>
          <pc:docMk/>
          <pc:sldMk cId="2345626818" sldId="377"/>
        </pc:sldMkLst>
        <pc:spChg chg="mod">
          <ac:chgData name="Mayte Cruz" userId="28772f23cc94d818" providerId="LiveId" clId="{A51648A5-3BB2-774E-BDBC-6C6990DADA61}" dt="2025-06-13T22:43:20.814" v="24" actId="20577"/>
          <ac:spMkLst>
            <pc:docMk/>
            <pc:sldMk cId="2345626818" sldId="377"/>
            <ac:spMk id="176" creationId="{00000000-0000-0000-0000-000000000000}"/>
          </ac:spMkLst>
        </pc:spChg>
      </pc:sldChg>
      <pc:sldChg chg="modSp mod">
        <pc:chgData name="Mayte Cruz" userId="28772f23cc94d818" providerId="LiveId" clId="{A51648A5-3BB2-774E-BDBC-6C6990DADA61}" dt="2025-06-13T22:48:01.910" v="136" actId="20577"/>
        <pc:sldMkLst>
          <pc:docMk/>
          <pc:sldMk cId="142697305" sldId="489"/>
        </pc:sldMkLst>
        <pc:spChg chg="mod">
          <ac:chgData name="Mayte Cruz" userId="28772f23cc94d818" providerId="LiveId" clId="{A51648A5-3BB2-774E-BDBC-6C6990DADA61}" dt="2025-06-13T22:48:01.910" v="136" actId="20577"/>
          <ac:spMkLst>
            <pc:docMk/>
            <pc:sldMk cId="142697305" sldId="489"/>
            <ac:spMk id="3" creationId="{BB19FC74-A566-F58A-46F6-768EB9C18421}"/>
          </ac:spMkLst>
        </pc:spChg>
      </pc:sldChg>
      <pc:sldChg chg="modSp mod">
        <pc:chgData name="Mayte Cruz" userId="28772f23cc94d818" providerId="LiveId" clId="{A51648A5-3BB2-774E-BDBC-6C6990DADA61}" dt="2025-06-13T22:42:48.335" v="6" actId="20577"/>
        <pc:sldMkLst>
          <pc:docMk/>
          <pc:sldMk cId="0" sldId="490"/>
        </pc:sldMkLst>
        <pc:spChg chg="mod">
          <ac:chgData name="Mayte Cruz" userId="28772f23cc94d818" providerId="LiveId" clId="{A51648A5-3BB2-774E-BDBC-6C6990DADA61}" dt="2025-06-13T22:42:48.335" v="6" actId="20577"/>
          <ac:spMkLst>
            <pc:docMk/>
            <pc:sldMk cId="0" sldId="490"/>
            <ac:spMk id="170" creationId="{00000000-0000-0000-0000-000000000000}"/>
          </ac:spMkLst>
        </pc:spChg>
      </pc:sldChg>
      <pc:sldChg chg="modSp mod">
        <pc:chgData name="Mayte Cruz" userId="28772f23cc94d818" providerId="LiveId" clId="{A51648A5-3BB2-774E-BDBC-6C6990DADA61}" dt="2025-06-13T22:42:52.750" v="9" actId="20577"/>
        <pc:sldMkLst>
          <pc:docMk/>
          <pc:sldMk cId="0" sldId="491"/>
        </pc:sldMkLst>
        <pc:spChg chg="mod">
          <ac:chgData name="Mayte Cruz" userId="28772f23cc94d818" providerId="LiveId" clId="{A51648A5-3BB2-774E-BDBC-6C6990DADA61}" dt="2025-06-13T22:42:52.750" v="9" actId="20577"/>
          <ac:spMkLst>
            <pc:docMk/>
            <pc:sldMk cId="0" sldId="491"/>
            <ac:spMk id="176" creationId="{00000000-0000-0000-0000-000000000000}"/>
          </ac:spMkLst>
        </pc:spChg>
      </pc:sldChg>
      <pc:sldChg chg="modSp mod">
        <pc:chgData name="Mayte Cruz" userId="28772f23cc94d818" providerId="LiveId" clId="{A51648A5-3BB2-774E-BDBC-6C6990DADA61}" dt="2025-06-13T22:44:12.378" v="38" actId="20577"/>
        <pc:sldMkLst>
          <pc:docMk/>
          <pc:sldMk cId="929298372" sldId="494"/>
        </pc:sldMkLst>
        <pc:spChg chg="mod">
          <ac:chgData name="Mayte Cruz" userId="28772f23cc94d818" providerId="LiveId" clId="{A51648A5-3BB2-774E-BDBC-6C6990DADA61}" dt="2025-06-13T22:44:12.378" v="38" actId="20577"/>
          <ac:spMkLst>
            <pc:docMk/>
            <pc:sldMk cId="929298372" sldId="494"/>
            <ac:spMk id="7" creationId="{89A838D7-E677-6F7A-0347-3ACBEF407038}"/>
          </ac:spMkLst>
        </pc:spChg>
      </pc:sldChg>
      <pc:sldChg chg="modSp mod">
        <pc:chgData name="Mayte Cruz" userId="28772f23cc94d818" providerId="LiveId" clId="{A51648A5-3BB2-774E-BDBC-6C6990DADA61}" dt="2025-06-13T22:44:38.680" v="42" actId="20577"/>
        <pc:sldMkLst>
          <pc:docMk/>
          <pc:sldMk cId="1936367314" sldId="495"/>
        </pc:sldMkLst>
        <pc:spChg chg="mod">
          <ac:chgData name="Mayte Cruz" userId="28772f23cc94d818" providerId="LiveId" clId="{A51648A5-3BB2-774E-BDBC-6C6990DADA61}" dt="2025-06-13T22:44:38.680" v="42" actId="20577"/>
          <ac:spMkLst>
            <pc:docMk/>
            <pc:sldMk cId="1936367314" sldId="495"/>
            <ac:spMk id="10" creationId="{99826981-9CB8-7963-6C49-F9D9550F3D53}"/>
          </ac:spMkLst>
        </pc:spChg>
      </pc:sldChg>
      <pc:sldChg chg="modSp mod">
        <pc:chgData name="Mayte Cruz" userId="28772f23cc94d818" providerId="LiveId" clId="{A51648A5-3BB2-774E-BDBC-6C6990DADA61}" dt="2025-06-13T22:44:42.347" v="43" actId="20577"/>
        <pc:sldMkLst>
          <pc:docMk/>
          <pc:sldMk cId="255470772" sldId="496"/>
        </pc:sldMkLst>
        <pc:spChg chg="mod">
          <ac:chgData name="Mayte Cruz" userId="28772f23cc94d818" providerId="LiveId" clId="{A51648A5-3BB2-774E-BDBC-6C6990DADA61}" dt="2025-06-13T22:44:42.347" v="43" actId="20577"/>
          <ac:spMkLst>
            <pc:docMk/>
            <pc:sldMk cId="255470772" sldId="496"/>
            <ac:spMk id="4" creationId="{624C8358-8AE2-FC71-1FD5-12B922CB14CC}"/>
          </ac:spMkLst>
        </pc:spChg>
      </pc:sldChg>
      <pc:sldChg chg="modSp mod">
        <pc:chgData name="Mayte Cruz" userId="28772f23cc94d818" providerId="LiveId" clId="{A51648A5-3BB2-774E-BDBC-6C6990DADA61}" dt="2025-06-13T22:45:36.946" v="68" actId="20577"/>
        <pc:sldMkLst>
          <pc:docMk/>
          <pc:sldMk cId="3350619852" sldId="498"/>
        </pc:sldMkLst>
        <pc:spChg chg="mod">
          <ac:chgData name="Mayte Cruz" userId="28772f23cc94d818" providerId="LiveId" clId="{A51648A5-3BB2-774E-BDBC-6C6990DADA61}" dt="2025-06-13T22:45:29.585" v="56" actId="20577"/>
          <ac:spMkLst>
            <pc:docMk/>
            <pc:sldMk cId="3350619852" sldId="498"/>
            <ac:spMk id="9" creationId="{1A22AF93-C200-FB12-C83E-3228282B21CA}"/>
          </ac:spMkLst>
        </pc:spChg>
        <pc:spChg chg="mod">
          <ac:chgData name="Mayte Cruz" userId="28772f23cc94d818" providerId="LiveId" clId="{A51648A5-3BB2-774E-BDBC-6C6990DADA61}" dt="2025-06-13T22:45:36.946" v="68" actId="20577"/>
          <ac:spMkLst>
            <pc:docMk/>
            <pc:sldMk cId="3350619852" sldId="498"/>
            <ac:spMk id="10" creationId="{8885E77A-6CCD-3000-016F-919FA5CB8B74}"/>
          </ac:spMkLst>
        </pc:spChg>
      </pc:sldChg>
      <pc:sldChg chg="modSp mod">
        <pc:chgData name="Mayte Cruz" userId="28772f23cc94d818" providerId="LiveId" clId="{A51648A5-3BB2-774E-BDBC-6C6990DADA61}" dt="2025-06-13T22:45:46.520" v="70" actId="20577"/>
        <pc:sldMkLst>
          <pc:docMk/>
          <pc:sldMk cId="287255556" sldId="499"/>
        </pc:sldMkLst>
        <pc:spChg chg="mod">
          <ac:chgData name="Mayte Cruz" userId="28772f23cc94d818" providerId="LiveId" clId="{A51648A5-3BB2-774E-BDBC-6C6990DADA61}" dt="2025-06-13T22:45:46.520" v="70" actId="20577"/>
          <ac:spMkLst>
            <pc:docMk/>
            <pc:sldMk cId="287255556" sldId="499"/>
            <ac:spMk id="10" creationId="{699A8BB0-A7A7-B669-8F33-955C1D2784FE}"/>
          </ac:spMkLst>
        </pc:spChg>
      </pc:sldChg>
      <pc:sldChg chg="modSp mod">
        <pc:chgData name="Mayte Cruz" userId="28772f23cc94d818" providerId="LiveId" clId="{A51648A5-3BB2-774E-BDBC-6C6990DADA61}" dt="2025-06-13T22:46:59.460" v="114" actId="20577"/>
        <pc:sldMkLst>
          <pc:docMk/>
          <pc:sldMk cId="2005446636" sldId="503"/>
        </pc:sldMkLst>
        <pc:spChg chg="mod">
          <ac:chgData name="Mayte Cruz" userId="28772f23cc94d818" providerId="LiveId" clId="{A51648A5-3BB2-774E-BDBC-6C6990DADA61}" dt="2025-06-13T22:46:56.508" v="106" actId="20577"/>
          <ac:spMkLst>
            <pc:docMk/>
            <pc:sldMk cId="2005446636" sldId="503"/>
            <ac:spMk id="4" creationId="{0DD6B529-7831-68C4-7248-7CA09EB1DAEE}"/>
          </ac:spMkLst>
        </pc:spChg>
        <pc:spChg chg="mod">
          <ac:chgData name="Mayte Cruz" userId="28772f23cc94d818" providerId="LiveId" clId="{A51648A5-3BB2-774E-BDBC-6C6990DADA61}" dt="2025-06-13T22:46:59.460" v="114" actId="20577"/>
          <ac:spMkLst>
            <pc:docMk/>
            <pc:sldMk cId="2005446636" sldId="503"/>
            <ac:spMk id="5" creationId="{147750BC-242A-CE78-B373-B49237B0E526}"/>
          </ac:spMkLst>
        </pc:spChg>
      </pc:sldChg>
      <pc:sldChg chg="modSp mod">
        <pc:chgData name="Mayte Cruz" userId="28772f23cc94d818" providerId="LiveId" clId="{A51648A5-3BB2-774E-BDBC-6C6990DADA61}" dt="2025-06-13T22:47:32.781" v="128" actId="20577"/>
        <pc:sldMkLst>
          <pc:docMk/>
          <pc:sldMk cId="3533580371" sldId="505"/>
        </pc:sldMkLst>
        <pc:spChg chg="mod">
          <ac:chgData name="Mayte Cruz" userId="28772f23cc94d818" providerId="LiveId" clId="{A51648A5-3BB2-774E-BDBC-6C6990DADA61}" dt="2025-06-13T22:47:32.781" v="128" actId="20577"/>
          <ac:spMkLst>
            <pc:docMk/>
            <pc:sldMk cId="3533580371" sldId="505"/>
            <ac:spMk id="4" creationId="{CD34EC81-E789-D887-0538-D60CA5DA3EDF}"/>
          </ac:spMkLst>
        </pc:spChg>
      </pc:sldChg>
      <pc:sldChg chg="modSp mod">
        <pc:chgData name="Mayte Cruz" userId="28772f23cc94d818" providerId="LiveId" clId="{A51648A5-3BB2-774E-BDBC-6C6990DADA61}" dt="2025-06-13T22:46:36.821" v="98" actId="20577"/>
        <pc:sldMkLst>
          <pc:docMk/>
          <pc:sldMk cId="3433206334" sldId="507"/>
        </pc:sldMkLst>
        <pc:spChg chg="mod">
          <ac:chgData name="Mayte Cruz" userId="28772f23cc94d818" providerId="LiveId" clId="{A51648A5-3BB2-774E-BDBC-6C6990DADA61}" dt="2025-06-13T22:46:36.821" v="98" actId="20577"/>
          <ac:spMkLst>
            <pc:docMk/>
            <pc:sldMk cId="3433206334" sldId="507"/>
            <ac:spMk id="6" creationId="{C5842CD3-B595-AFFE-64E7-FE36A4F9AA2E}"/>
          </ac:spMkLst>
        </pc:spChg>
        <pc:spChg chg="mod">
          <ac:chgData name="Mayte Cruz" userId="28772f23cc94d818" providerId="LiveId" clId="{A51648A5-3BB2-774E-BDBC-6C6990DADA61}" dt="2025-06-13T22:46:32.784" v="95" actId="20577"/>
          <ac:spMkLst>
            <pc:docMk/>
            <pc:sldMk cId="3433206334" sldId="507"/>
            <ac:spMk id="39" creationId="{153347F5-527A-44D0-97F4-43AF51981E1B}"/>
          </ac:spMkLst>
        </pc:spChg>
      </pc:sldChg>
      <pc:sldChg chg="modSp mod">
        <pc:chgData name="Mayte Cruz" userId="28772f23cc94d818" providerId="LiveId" clId="{A51648A5-3BB2-774E-BDBC-6C6990DADA61}" dt="2025-06-13T22:43:34.595" v="30" actId="20577"/>
        <pc:sldMkLst>
          <pc:docMk/>
          <pc:sldMk cId="0" sldId="515"/>
        </pc:sldMkLst>
        <pc:spChg chg="mod">
          <ac:chgData name="Mayte Cruz" userId="28772f23cc94d818" providerId="LiveId" clId="{A51648A5-3BB2-774E-BDBC-6C6990DADA61}" dt="2025-06-13T22:43:34.595" v="30" actId="20577"/>
          <ac:spMkLst>
            <pc:docMk/>
            <pc:sldMk cId="0" sldId="515"/>
            <ac:spMk id="15" creationId="{B9F9355B-5CA8-60AB-B1BF-64D6F9649C70}"/>
          </ac:spMkLst>
        </pc:spChg>
      </pc:sldChg>
    </pc:docChg>
  </pc:docChgLst>
  <pc:docChgLst>
    <pc:chgData name="Perez Nunez, Dr. Ricardo (WDC)" userId="S::pereznric_paho.org#ext#@worldhealthorg.onmicrosoft.com::c068b6bc-323a-4466-be55-389b30178760" providerId="AD" clId="Web-{455A9AF0-5235-D65D-DD6D-505FDAB03289}"/>
    <pc:docChg chg="modSld">
      <pc:chgData name="Perez Nunez, Dr. Ricardo (WDC)" userId="S::pereznric_paho.org#ext#@worldhealthorg.onmicrosoft.com::c068b6bc-323a-4466-be55-389b30178760" providerId="AD" clId="Web-{455A9AF0-5235-D65D-DD6D-505FDAB03289}" dt="2025-07-09T14:57:12.989" v="53" actId="14100"/>
      <pc:docMkLst>
        <pc:docMk/>
      </pc:docMkLst>
      <pc:sldChg chg="modSp">
        <pc:chgData name="Perez Nunez, Dr. Ricardo (WDC)" userId="S::pereznric_paho.org#ext#@worldhealthorg.onmicrosoft.com::c068b6bc-323a-4466-be55-389b30178760" providerId="AD" clId="Web-{455A9AF0-5235-D65D-DD6D-505FDAB03289}" dt="2025-07-09T14:45:17.718" v="20" actId="14100"/>
        <pc:sldMkLst>
          <pc:docMk/>
          <pc:sldMk cId="1925421784" sldId="487"/>
        </pc:sldMkLst>
        <pc:picChg chg="mod modCrop">
          <ac:chgData name="Perez Nunez, Dr. Ricardo (WDC)" userId="S::pereznric_paho.org#ext#@worldhealthorg.onmicrosoft.com::c068b6bc-323a-4466-be55-389b30178760" providerId="AD" clId="Web-{455A9AF0-5235-D65D-DD6D-505FDAB03289}" dt="2025-07-09T14:45:17.718" v="20" actId="14100"/>
          <ac:picMkLst>
            <pc:docMk/>
            <pc:sldMk cId="1925421784" sldId="487"/>
            <ac:picMk id="5" creationId="{32572209-6DE2-6996-C371-0E04B6F3D63D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455A9AF0-5235-D65D-DD6D-505FDAB03289}" dt="2025-07-09T14:41:56.259" v="0" actId="20577"/>
        <pc:sldMkLst>
          <pc:docMk/>
          <pc:sldMk cId="0" sldId="490"/>
        </pc:sldMkLst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41:56.259" v="0" actId="20577"/>
          <ac:spMkLst>
            <pc:docMk/>
            <pc:sldMk cId="0" sldId="490"/>
            <ac:spMk id="171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455A9AF0-5235-D65D-DD6D-505FDAB03289}" dt="2025-07-09T14:44:50.795" v="17" actId="1076"/>
        <pc:sldMkLst>
          <pc:docMk/>
          <pc:sldMk cId="0" sldId="493"/>
        </pc:sldMkLst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44:50.795" v="17" actId="1076"/>
          <ac:spMkLst>
            <pc:docMk/>
            <pc:sldMk cId="0" sldId="493"/>
            <ac:spMk id="2" creationId="{5679E9CD-CBC4-0584-61C3-9A34BAD16D3A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455A9AF0-5235-D65D-DD6D-505FDAB03289}" dt="2025-07-09T14:56:04.925" v="37" actId="1076"/>
        <pc:sldMkLst>
          <pc:docMk/>
          <pc:sldMk cId="2198371610" sldId="511"/>
        </pc:sldMkLst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6:00.987" v="36" actId="14100"/>
          <ac:spMkLst>
            <pc:docMk/>
            <pc:sldMk cId="2198371610" sldId="511"/>
            <ac:spMk id="3" creationId="{D694B305-4FA4-8EBE-CB42-54DEAC16B8F3}"/>
          </ac:spMkLst>
        </pc:spChg>
        <pc:cxnChg chg="mod">
          <ac:chgData name="Perez Nunez, Dr. Ricardo (WDC)" userId="S::pereznric_paho.org#ext#@worldhealthorg.onmicrosoft.com::c068b6bc-323a-4466-be55-389b30178760" providerId="AD" clId="Web-{455A9AF0-5235-D65D-DD6D-505FDAB03289}" dt="2025-07-09T14:56:04.925" v="37" actId="1076"/>
          <ac:cxnSpMkLst>
            <pc:docMk/>
            <pc:sldMk cId="2198371610" sldId="511"/>
            <ac:cxnSpMk id="12" creationId="{CB993F9E-A2E3-BD20-F140-19FF806EA93F}"/>
          </ac:cxnSpMkLst>
        </pc:cxnChg>
      </pc:sldChg>
      <pc:sldChg chg="modSp">
        <pc:chgData name="Perez Nunez, Dr. Ricardo (WDC)" userId="S::pereznric_paho.org#ext#@worldhealthorg.onmicrosoft.com::c068b6bc-323a-4466-be55-389b30178760" providerId="AD" clId="Web-{455A9AF0-5235-D65D-DD6D-505FDAB03289}" dt="2025-07-09T14:55:03.939" v="34" actId="20577"/>
        <pc:sldMkLst>
          <pc:docMk/>
          <pc:sldMk cId="1203094318" sldId="512"/>
        </pc:sldMkLst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5:03.939" v="34" actId="20577"/>
          <ac:spMkLst>
            <pc:docMk/>
            <pc:sldMk cId="1203094318" sldId="512"/>
            <ac:spMk id="4" creationId="{2C9D1B58-BE04-EF0B-C1E4-B3A55A8F6083}"/>
          </ac:spMkLst>
        </pc:spChg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4:32.484" v="30" actId="20577"/>
          <ac:spMkLst>
            <pc:docMk/>
            <pc:sldMk cId="1203094318" sldId="512"/>
            <ac:spMk id="6" creationId="{2FC9A51C-9922-0572-E0AD-D1C620B6C3A8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455A9AF0-5235-D65D-DD6D-505FDAB03289}" dt="2025-07-09T14:57:12.989" v="53" actId="14100"/>
        <pc:sldMkLst>
          <pc:docMk/>
          <pc:sldMk cId="3388435589" sldId="513"/>
        </pc:sldMkLst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6:20.175" v="40" actId="14100"/>
          <ac:spMkLst>
            <pc:docMk/>
            <pc:sldMk cId="3388435589" sldId="513"/>
            <ac:spMk id="5" creationId="{86523291-9FC7-80F6-5F2F-A39473E8EEEC}"/>
          </ac:spMkLst>
        </pc:spChg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7:04.505" v="52" actId="1076"/>
          <ac:spMkLst>
            <pc:docMk/>
            <pc:sldMk cId="3388435589" sldId="513"/>
            <ac:spMk id="8" creationId="{FCE65CDD-9C63-4E07-5900-60FE52CEB222}"/>
          </ac:spMkLst>
        </pc:spChg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6:59.708" v="51" actId="1076"/>
          <ac:spMkLst>
            <pc:docMk/>
            <pc:sldMk cId="3388435589" sldId="513"/>
            <ac:spMk id="27" creationId="{3B2411D8-07E7-39F8-FF58-711627A56514}"/>
          </ac:spMkLst>
        </pc:spChg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6:43.223" v="48" actId="1076"/>
          <ac:spMkLst>
            <pc:docMk/>
            <pc:sldMk cId="3388435589" sldId="513"/>
            <ac:spMk id="28" creationId="{9141A9DB-36D4-5D06-11E5-2013806B4BE4}"/>
          </ac:spMkLst>
        </pc:spChg>
        <pc:spChg chg="mod">
          <ac:chgData name="Perez Nunez, Dr. Ricardo (WDC)" userId="S::pereznric_paho.org#ext#@worldhealthorg.onmicrosoft.com::c068b6bc-323a-4466-be55-389b30178760" providerId="AD" clId="Web-{455A9AF0-5235-D65D-DD6D-505FDAB03289}" dt="2025-07-09T14:57:12.989" v="53" actId="14100"/>
          <ac:spMkLst>
            <pc:docMk/>
            <pc:sldMk cId="3388435589" sldId="513"/>
            <ac:spMk id="29" creationId="{730AD38C-7320-1FD6-64FA-6E647D72DE2F}"/>
          </ac:spMkLst>
        </pc:spChg>
      </pc:sldChg>
    </pc:docChg>
  </pc:docChgLst>
  <pc:docChgLst>
    <pc:chgData name="Mayte Cruz" userId="28772f23cc94d818" providerId="LiveId" clId="{98969BE8-9C45-D84A-928E-21210582ADFB}"/>
    <pc:docChg chg="undo custSel modSld">
      <pc:chgData name="Mayte Cruz" userId="28772f23cc94d818" providerId="LiveId" clId="{98969BE8-9C45-D84A-928E-21210582ADFB}" dt="2025-07-21T18:18:47.075" v="228" actId="20577"/>
      <pc:docMkLst>
        <pc:docMk/>
      </pc:docMkLst>
      <pc:sldChg chg="modNotesTx">
        <pc:chgData name="Mayte Cruz" userId="28772f23cc94d818" providerId="LiveId" clId="{98969BE8-9C45-D84A-928E-21210582ADFB}" dt="2025-07-21T17:40:52.944" v="51" actId="20577"/>
        <pc:sldMkLst>
          <pc:docMk/>
          <pc:sldMk cId="1813321319" sldId="259"/>
        </pc:sldMkLst>
      </pc:sldChg>
      <pc:sldChg chg="modNotesTx">
        <pc:chgData name="Mayte Cruz" userId="28772f23cc94d818" providerId="LiveId" clId="{98969BE8-9C45-D84A-928E-21210582ADFB}" dt="2025-07-21T17:43:31.681" v="74" actId="20577"/>
        <pc:sldMkLst>
          <pc:docMk/>
          <pc:sldMk cId="4019517868" sldId="262"/>
        </pc:sldMkLst>
      </pc:sldChg>
      <pc:sldChg chg="modNotesTx">
        <pc:chgData name="Mayte Cruz" userId="28772f23cc94d818" providerId="LiveId" clId="{98969BE8-9C45-D84A-928E-21210582ADFB}" dt="2025-07-21T17:50:20.043" v="82" actId="113"/>
        <pc:sldMkLst>
          <pc:docMk/>
          <pc:sldMk cId="801408509" sldId="263"/>
        </pc:sldMkLst>
      </pc:sldChg>
      <pc:sldChg chg="modNotesTx">
        <pc:chgData name="Mayte Cruz" userId="28772f23cc94d818" providerId="LiveId" clId="{98969BE8-9C45-D84A-928E-21210582ADFB}" dt="2025-07-21T17:54:39.420" v="134" actId="20577"/>
        <pc:sldMkLst>
          <pc:docMk/>
          <pc:sldMk cId="4054755996" sldId="264"/>
        </pc:sldMkLst>
      </pc:sldChg>
      <pc:sldChg chg="modNotesTx">
        <pc:chgData name="Mayte Cruz" userId="28772f23cc94d818" providerId="LiveId" clId="{98969BE8-9C45-D84A-928E-21210582ADFB}" dt="2025-07-21T17:54:22.413" v="122" actId="20577"/>
        <pc:sldMkLst>
          <pc:docMk/>
          <pc:sldMk cId="1895847844" sldId="265"/>
        </pc:sldMkLst>
      </pc:sldChg>
      <pc:sldChg chg="modNotesTx">
        <pc:chgData name="Mayte Cruz" userId="28772f23cc94d818" providerId="LiveId" clId="{98969BE8-9C45-D84A-928E-21210582ADFB}" dt="2025-07-21T17:56:52.668" v="151" actId="20577"/>
        <pc:sldMkLst>
          <pc:docMk/>
          <pc:sldMk cId="1481996673" sldId="267"/>
        </pc:sldMkLst>
      </pc:sldChg>
      <pc:sldChg chg="modNotesTx">
        <pc:chgData name="Mayte Cruz" userId="28772f23cc94d818" providerId="LiveId" clId="{98969BE8-9C45-D84A-928E-21210582ADFB}" dt="2025-07-21T17:51:43.387" v="87" actId="20577"/>
        <pc:sldMkLst>
          <pc:docMk/>
          <pc:sldMk cId="3943612468" sldId="272"/>
        </pc:sldMkLst>
      </pc:sldChg>
      <pc:sldChg chg="modNotesTx">
        <pc:chgData name="Mayte Cruz" userId="28772f23cc94d818" providerId="LiveId" clId="{98969BE8-9C45-D84A-928E-21210582ADFB}" dt="2025-07-21T17:41:38.182" v="61" actId="20577"/>
        <pc:sldMkLst>
          <pc:docMk/>
          <pc:sldMk cId="1519692735" sldId="278"/>
        </pc:sldMkLst>
      </pc:sldChg>
      <pc:sldChg chg="modNotesTx">
        <pc:chgData name="Mayte Cruz" userId="28772f23cc94d818" providerId="LiveId" clId="{98969BE8-9C45-D84A-928E-21210582ADFB}" dt="2025-07-21T17:42:42.734" v="70" actId="20577"/>
        <pc:sldMkLst>
          <pc:docMk/>
          <pc:sldMk cId="3906019999" sldId="282"/>
        </pc:sldMkLst>
      </pc:sldChg>
      <pc:sldChg chg="modNotesTx">
        <pc:chgData name="Mayte Cruz" userId="28772f23cc94d818" providerId="LiveId" clId="{98969BE8-9C45-D84A-928E-21210582ADFB}" dt="2025-07-21T18:00:24.625" v="163" actId="20577"/>
        <pc:sldMkLst>
          <pc:docMk/>
          <pc:sldMk cId="2146435481" sldId="290"/>
        </pc:sldMkLst>
      </pc:sldChg>
      <pc:sldChg chg="modNotesTx">
        <pc:chgData name="Mayte Cruz" userId="28772f23cc94d818" providerId="LiveId" clId="{98969BE8-9C45-D84A-928E-21210582ADFB}" dt="2025-07-21T18:04:16.183" v="171" actId="20577"/>
        <pc:sldMkLst>
          <pc:docMk/>
          <pc:sldMk cId="3493831853" sldId="292"/>
        </pc:sldMkLst>
      </pc:sldChg>
      <pc:sldChg chg="modNotesTx">
        <pc:chgData name="Mayte Cruz" userId="28772f23cc94d818" providerId="LiveId" clId="{98969BE8-9C45-D84A-928E-21210582ADFB}" dt="2025-07-21T18:04:59.799" v="177" actId="20577"/>
        <pc:sldMkLst>
          <pc:docMk/>
          <pc:sldMk cId="1166871926" sldId="296"/>
        </pc:sldMkLst>
      </pc:sldChg>
      <pc:sldChg chg="modNotesTx">
        <pc:chgData name="Mayte Cruz" userId="28772f23cc94d818" providerId="LiveId" clId="{98969BE8-9C45-D84A-928E-21210582ADFB}" dt="2025-07-21T18:12:16.445" v="200" actId="20577"/>
        <pc:sldMkLst>
          <pc:docMk/>
          <pc:sldMk cId="0" sldId="315"/>
        </pc:sldMkLst>
      </pc:sldChg>
      <pc:sldChg chg="modNotesTx">
        <pc:chgData name="Mayte Cruz" userId="28772f23cc94d818" providerId="LiveId" clId="{98969BE8-9C45-D84A-928E-21210582ADFB}" dt="2025-07-21T18:13:24.809" v="203" actId="20577"/>
        <pc:sldMkLst>
          <pc:docMk/>
          <pc:sldMk cId="0" sldId="317"/>
        </pc:sldMkLst>
      </pc:sldChg>
      <pc:sldChg chg="modNotesTx">
        <pc:chgData name="Mayte Cruz" userId="28772f23cc94d818" providerId="LiveId" clId="{98969BE8-9C45-D84A-928E-21210582ADFB}" dt="2025-07-21T18:12:20.766" v="201" actId="20577"/>
        <pc:sldMkLst>
          <pc:docMk/>
          <pc:sldMk cId="488616612" sldId="322"/>
        </pc:sldMkLst>
      </pc:sldChg>
      <pc:sldChg chg="modNotesTx">
        <pc:chgData name="Mayte Cruz" userId="28772f23cc94d818" providerId="LiveId" clId="{98969BE8-9C45-D84A-928E-21210582ADFB}" dt="2025-07-21T18:17:20.481" v="227" actId="20577"/>
        <pc:sldMkLst>
          <pc:docMk/>
          <pc:sldMk cId="0" sldId="326"/>
        </pc:sldMkLst>
      </pc:sldChg>
      <pc:sldChg chg="modNotesTx">
        <pc:chgData name="Mayte Cruz" userId="28772f23cc94d818" providerId="LiveId" clId="{98969BE8-9C45-D84A-928E-21210582ADFB}" dt="2025-07-21T18:07:04.008" v="199" actId="20577"/>
        <pc:sldMkLst>
          <pc:docMk/>
          <pc:sldMk cId="0" sldId="336"/>
        </pc:sldMkLst>
      </pc:sldChg>
      <pc:sldChg chg="modNotesTx">
        <pc:chgData name="Mayte Cruz" userId="28772f23cc94d818" providerId="LiveId" clId="{98969BE8-9C45-D84A-928E-21210582ADFB}" dt="2025-07-21T18:18:47.075" v="228" actId="20577"/>
        <pc:sldMkLst>
          <pc:docMk/>
          <pc:sldMk cId="142697305" sldId="489"/>
        </pc:sldMkLst>
      </pc:sldChg>
      <pc:sldChg chg="modNotesTx">
        <pc:chgData name="Mayte Cruz" userId="28772f23cc94d818" providerId="LiveId" clId="{98969BE8-9C45-D84A-928E-21210582ADFB}" dt="2025-07-21T17:37:46.097" v="14" actId="20577"/>
        <pc:sldMkLst>
          <pc:docMk/>
          <pc:sldMk cId="0" sldId="490"/>
        </pc:sldMkLst>
      </pc:sldChg>
      <pc:sldChg chg="modNotesTx">
        <pc:chgData name="Mayte Cruz" userId="28772f23cc94d818" providerId="LiveId" clId="{98969BE8-9C45-D84A-928E-21210582ADFB}" dt="2025-07-21T17:38:25.301" v="17" actId="20577"/>
        <pc:sldMkLst>
          <pc:docMk/>
          <pc:sldMk cId="0" sldId="491"/>
        </pc:sldMkLst>
      </pc:sldChg>
      <pc:sldChg chg="modNotesTx">
        <pc:chgData name="Mayte Cruz" userId="28772f23cc94d818" providerId="LiveId" clId="{98969BE8-9C45-D84A-928E-21210582ADFB}" dt="2025-07-21T17:40:15.576" v="42" actId="20577"/>
        <pc:sldMkLst>
          <pc:docMk/>
          <pc:sldMk cId="0" sldId="493"/>
        </pc:sldMkLst>
      </pc:sldChg>
      <pc:sldChg chg="modNotesTx">
        <pc:chgData name="Mayte Cruz" userId="28772f23cc94d818" providerId="LiveId" clId="{98969BE8-9C45-D84A-928E-21210582ADFB}" dt="2025-07-21T17:57:51.142" v="158" actId="20577"/>
        <pc:sldMkLst>
          <pc:docMk/>
          <pc:sldMk cId="287255556" sldId="499"/>
        </pc:sldMkLst>
      </pc:sldChg>
      <pc:sldChg chg="modNotesTx">
        <pc:chgData name="Mayte Cruz" userId="28772f23cc94d818" providerId="LiveId" clId="{98969BE8-9C45-D84A-928E-21210582ADFB}" dt="2025-07-21T18:03:15.899" v="169" actId="20577"/>
        <pc:sldMkLst>
          <pc:docMk/>
          <pc:sldMk cId="2369444395" sldId="502"/>
        </pc:sldMkLst>
      </pc:sldChg>
      <pc:sldChg chg="modNotesTx">
        <pc:chgData name="Mayte Cruz" userId="28772f23cc94d818" providerId="LiveId" clId="{98969BE8-9C45-D84A-928E-21210582ADFB}" dt="2025-07-21T18:03:37.805" v="170" actId="20577"/>
        <pc:sldMkLst>
          <pc:docMk/>
          <pc:sldMk cId="2005446636" sldId="503"/>
        </pc:sldMkLst>
      </pc:sldChg>
      <pc:sldChg chg="modNotesTx">
        <pc:chgData name="Mayte Cruz" userId="28772f23cc94d818" providerId="LiveId" clId="{98969BE8-9C45-D84A-928E-21210582ADFB}" dt="2025-07-21T18:13:13.859" v="202" actId="20577"/>
        <pc:sldMkLst>
          <pc:docMk/>
          <pc:sldMk cId="1203094318" sldId="512"/>
        </pc:sldMkLst>
      </pc:sldChg>
      <pc:sldChg chg="modNotesTx">
        <pc:chgData name="Mayte Cruz" userId="28772f23cc94d818" providerId="LiveId" clId="{98969BE8-9C45-D84A-928E-21210582ADFB}" dt="2025-07-21T18:15:53.336" v="225" actId="20577"/>
        <pc:sldMkLst>
          <pc:docMk/>
          <pc:sldMk cId="3388435589" sldId="5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3964-A5D2-CD42-9765-62D12D0B9B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EB737-683F-B04C-9BD2-D44C95B21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2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7000"/>
              </a:lnSpc>
            </a:pPr>
            <a:r>
              <a:rPr lang="en-GB" noProof="0" err="1"/>
              <a:t>Bienvenidos</a:t>
            </a:r>
            <a:r>
              <a:rPr lang="en-GB" noProof="0"/>
              <a:t> al </a:t>
            </a:r>
            <a:r>
              <a:rPr lang="en-GB" noProof="0" err="1"/>
              <a:t>cuarto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 del </a:t>
            </a:r>
            <a:r>
              <a:rPr lang="en-GB" noProof="0" err="1"/>
              <a:t>Curso</a:t>
            </a:r>
            <a:r>
              <a:rPr lang="en-GB" noProof="0"/>
              <a:t> de </a:t>
            </a:r>
            <a:r>
              <a:rPr lang="en-GB" noProof="0" err="1"/>
              <a:t>Primeros</a:t>
            </a:r>
            <a:r>
              <a:rPr lang="en-GB" noProof="0"/>
              <a:t> </a:t>
            </a:r>
            <a:r>
              <a:rPr lang="en-GB" noProof="0" err="1"/>
              <a:t>Auxilios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Comunidad</a:t>
            </a:r>
            <a:r>
              <a:rPr lang="en-GB" noProof="0"/>
              <a:t>: </a:t>
            </a:r>
            <a:r>
              <a:rPr lang="en-GB" noProof="0" err="1"/>
              <a:t>Abordaje</a:t>
            </a:r>
            <a:r>
              <a:rPr lang="en-GB" noProof="0"/>
              <a:t> de </a:t>
            </a:r>
            <a:r>
              <a:rPr lang="en-GB" noProof="0" err="1"/>
              <a:t>Emergencias</a:t>
            </a:r>
            <a:r>
              <a:rPr lang="en-GB" noProof="0"/>
              <a:t> </a:t>
            </a:r>
            <a:r>
              <a:rPr lang="en-GB" noProof="0" err="1"/>
              <a:t>Traumáticas</a:t>
            </a:r>
            <a:endParaRPr lang="en-GB" noProof="0"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Comprobar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hay sangrado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hacer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
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Aplique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presión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sobre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cualquier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sangrado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externo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GB" sz="1200" b="0" i="0" u="none" strike="noStrike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u="none" strike="noStrike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3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sangrado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excesivo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un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brazo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pierna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pone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peligro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 se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puede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controlar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presión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aún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rociando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acumulándose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rápidamente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hay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amputación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aplique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torniquete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
Si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sangrado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intenso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cuerpo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no sea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brazo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la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pierna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especialmente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axila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la ingle) no se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puede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controlar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presión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use un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taponamiento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profundo para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heridas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
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Detener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ralentizar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hemorragia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grave es la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prioridad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paciente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gravemente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lesionado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Si se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encuentran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signos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sangrado grave,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prepárese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para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traslado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rápido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un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centro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salud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5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67B5-7B2A-7AB8-FC0A-2A742748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D119D-DE39-D50A-C903-28A7ADE7D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6D1F1-6F77-12F0-3435-CD490F9EA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Chequeo</a:t>
            </a:r>
            <a:r>
              <a:rPr lang="en-GB"/>
              <a:t> de </a:t>
            </a:r>
            <a:r>
              <a:rPr lang="en-GB" err="1"/>
              <a:t>hemorragia</a:t>
            </a:r>
            <a:r>
              <a:rPr lang="en-GB"/>
              <a:t> mayor"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de trauma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EFB52-07CD-E24A-5E98-23135DE8E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10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A5E4-4038-AB58-066A-ED006708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29616-5AEA-3200-7A84-8F6FCBE02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D8C477-A357-D379-0D7D-7DCD31ACB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13385">
              <a:lnSpc>
                <a:spcPct val="80000"/>
              </a:lnSpc>
              <a:buSzPts val="2920"/>
            </a:pPr>
            <a:r>
              <a:rPr lang="en-GB" sz="1200">
                <a:cs typeface="Calibri"/>
              </a:rPr>
              <a:t>El sangrado </a:t>
            </a:r>
            <a:r>
              <a:rPr lang="en-GB" sz="1200" err="1">
                <a:cs typeface="Calibri"/>
              </a:rPr>
              <a:t>catastrófico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siempre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debe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abordarse</a:t>
            </a:r>
            <a:r>
              <a:rPr lang="en-GB" sz="1200">
                <a:cs typeface="Calibri"/>
              </a:rPr>
              <a:t> primero </a:t>
            </a:r>
            <a:r>
              <a:rPr lang="en-GB" sz="1200" err="1">
                <a:cs typeface="Calibri"/>
              </a:rPr>
              <a:t>en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pacientes</a:t>
            </a:r>
            <a:r>
              <a:rPr lang="en-GB" sz="1200">
                <a:cs typeface="Calibri"/>
              </a:rPr>
              <a:t> que </a:t>
            </a:r>
            <a:r>
              <a:rPr lang="en-GB" sz="1200" err="1">
                <a:cs typeface="Calibri"/>
              </a:rPr>
              <a:t>han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experimentado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una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lesión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traumática</a:t>
            </a:r>
            <a:r>
              <a:rPr lang="en-GB" sz="1200">
                <a:cs typeface="Calibri"/>
              </a:rPr>
              <a:t>. 
</a:t>
            </a:r>
            <a:r>
              <a:rPr lang="en-GB" sz="1200" err="1">
                <a:cs typeface="Calibri"/>
              </a:rPr>
              <a:t>Esté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preparado</a:t>
            </a:r>
            <a:r>
              <a:rPr lang="en-GB" sz="1200">
                <a:cs typeface="Calibri"/>
              </a:rPr>
              <a:t> para </a:t>
            </a:r>
            <a:r>
              <a:rPr lang="en-GB" sz="1200" err="1">
                <a:cs typeface="Calibri"/>
              </a:rPr>
              <a:t>hacer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frente</a:t>
            </a:r>
            <a:r>
              <a:rPr lang="en-GB" sz="1200">
                <a:cs typeface="Calibri"/>
              </a:rPr>
              <a:t> a </a:t>
            </a:r>
            <a:r>
              <a:rPr lang="en-GB" sz="1200" err="1">
                <a:cs typeface="Calibri"/>
              </a:rPr>
              <a:t>esta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amenaza</a:t>
            </a:r>
            <a:r>
              <a:rPr lang="en-GB" sz="1200">
                <a:cs typeface="Calibri"/>
              </a:rPr>
              <a:t> a la </a:t>
            </a:r>
            <a:r>
              <a:rPr lang="en-GB" sz="1200" err="1">
                <a:cs typeface="Calibri"/>
              </a:rPr>
              <a:t>vida</a:t>
            </a:r>
            <a:r>
              <a:rPr lang="en-GB" sz="1200">
                <a:cs typeface="Calibri"/>
              </a:rPr>
              <a:t> de </a:t>
            </a:r>
            <a:r>
              <a:rPr lang="en-GB" sz="1200" err="1">
                <a:cs typeface="Calibri"/>
              </a:rPr>
              <a:t>inmediato</a:t>
            </a:r>
            <a:r>
              <a:rPr lang="en-GB" sz="1200">
                <a:cs typeface="Calibri"/>
              </a:rPr>
              <a:t>, </a:t>
            </a:r>
            <a:r>
              <a:rPr lang="en-GB" sz="1200" err="1">
                <a:cs typeface="Calibri"/>
              </a:rPr>
              <a:t>especialmente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en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entornos</a:t>
            </a:r>
            <a:r>
              <a:rPr lang="en-GB" sz="1200">
                <a:cs typeface="Calibri"/>
              </a:rPr>
              <a:t> con </a:t>
            </a:r>
            <a:r>
              <a:rPr lang="en-GB" sz="1200" err="1">
                <a:cs typeface="Calibri"/>
              </a:rPr>
              <a:t>conflictos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continuos</a:t>
            </a:r>
            <a:r>
              <a:rPr lang="en-GB" sz="1200">
                <a:cs typeface="Calibri"/>
              </a:rPr>
              <a:t>. 
</a:t>
            </a:r>
            <a:r>
              <a:rPr lang="en-GB" sz="1200" err="1">
                <a:cs typeface="Calibri"/>
              </a:rPr>
              <a:t>Considera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qué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materiales</a:t>
            </a:r>
            <a:r>
              <a:rPr lang="en-GB" sz="1200">
                <a:cs typeface="Calibri"/>
              </a:rPr>
              <a:t> </a:t>
            </a:r>
            <a:r>
              <a:rPr lang="en-GB" sz="1200" err="1">
                <a:cs typeface="Calibri"/>
              </a:rPr>
              <a:t>puedes</a:t>
            </a:r>
            <a:r>
              <a:rPr lang="en-GB" sz="1200">
                <a:cs typeface="Calibri"/>
              </a:rPr>
              <a:t> usar para </a:t>
            </a:r>
            <a:r>
              <a:rPr lang="en-GB" sz="1200" err="1">
                <a:cs typeface="Calibri"/>
              </a:rPr>
              <a:t>improvisar</a:t>
            </a:r>
            <a:r>
              <a:rPr lang="en-GB" sz="1200">
                <a:cs typeface="Calibri"/>
              </a:rPr>
              <a:t> un </a:t>
            </a:r>
            <a:r>
              <a:rPr lang="en-GB" sz="1200" err="1">
                <a:cs typeface="Calibri"/>
              </a:rPr>
              <a:t>torniquete</a:t>
            </a:r>
            <a:r>
              <a:rPr lang="en-GB" sz="1200">
                <a:cs typeface="Calibri"/>
              </a:rPr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E9E68-BD05-A253-2433-7A94EC8BE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41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25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GB" sz="1200" err="1"/>
              <a:t>Busque</a:t>
            </a:r>
            <a:r>
              <a:rPr lang="en-GB" sz="1200"/>
              <a:t>: </a:t>
            </a:r>
          </a:p>
          <a:p>
            <a:pPr marL="254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err="1"/>
              <a:t>Después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grave,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inconsciente</a:t>
            </a:r>
            <a:r>
              <a:rPr lang="en-GB" noProof="0"/>
              <a:t> o </a:t>
            </a:r>
            <a:r>
              <a:rPr lang="en-GB" noProof="0" err="1"/>
              <a:t>tener</a:t>
            </a:r>
            <a:r>
              <a:rPr lang="en-GB" noProof="0"/>
              <a:t> un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. Una persona </a:t>
            </a:r>
            <a:r>
              <a:rPr lang="en-GB" noProof="0" err="1"/>
              <a:t>alterada</a:t>
            </a:r>
            <a:r>
              <a:rPr lang="en-GB" noProof="0"/>
              <a:t> </a:t>
            </a:r>
            <a:r>
              <a:rPr lang="en-GB" noProof="0" err="1"/>
              <a:t>corre</a:t>
            </a:r>
            <a:r>
              <a:rPr lang="en-GB" noProof="0"/>
              <a:t> un alto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tener</a:t>
            </a:r>
            <a:r>
              <a:rPr lang="en-GB" noProof="0"/>
              <a:t> un </a:t>
            </a:r>
            <a:r>
              <a:rPr lang="en-GB" noProof="0" err="1"/>
              <a:t>problema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debido</a:t>
            </a:r>
            <a:r>
              <a:rPr lang="en-GB" noProof="0"/>
              <a:t> a la lengua o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vómito</a:t>
            </a:r>
            <a:r>
              <a:rPr lang="en-GB" noProof="0"/>
              <a:t> que </a:t>
            </a:r>
            <a:r>
              <a:rPr lang="en-GB" noProof="0" err="1"/>
              <a:t>bloquea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 
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estos</a:t>
            </a:r>
            <a:r>
              <a:rPr lang="en-GB" noProof="0"/>
              <a:t> y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objeto</a:t>
            </a:r>
            <a:r>
              <a:rPr lang="en-GB" noProof="0"/>
              <a:t> </a:t>
            </a:r>
            <a:r>
              <a:rPr lang="en-GB" noProof="0" err="1"/>
              <a:t>potencial</a:t>
            </a:r>
            <a:r>
              <a:rPr lang="en-GB" noProof="0"/>
              <a:t> que </a:t>
            </a:r>
            <a:r>
              <a:rPr lang="en-GB" noProof="0" err="1"/>
              <a:t>bloquee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, </a:t>
            </a:r>
            <a:r>
              <a:rPr lang="en-GB" noProof="0" err="1"/>
              <a:t>pero</a:t>
            </a:r>
            <a:r>
              <a:rPr lang="en-GB" noProof="0"/>
              <a:t> evite </a:t>
            </a:r>
            <a:r>
              <a:rPr lang="en-GB" noProof="0" err="1"/>
              <a:t>introducir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dedos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boca para </a:t>
            </a:r>
            <a:r>
              <a:rPr lang="en-GB" noProof="0" err="1"/>
              <a:t>evitar</a:t>
            </a:r>
            <a:r>
              <a:rPr lang="en-GB" noProof="0"/>
              <a:t> ser </a:t>
            </a:r>
            <a:r>
              <a:rPr lang="en-GB" noProof="0" err="1"/>
              <a:t>mordido</a:t>
            </a:r>
            <a:r>
              <a:rPr lang="en-GB" noProof="0"/>
              <a:t>. 
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quemaduras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hollín</a:t>
            </a:r>
            <a:r>
              <a:rPr lang="en-GB" noProof="0"/>
              <a:t> o </a:t>
            </a:r>
            <a:r>
              <a:rPr lang="en-GB" noProof="0" err="1"/>
              <a:t>vellos</a:t>
            </a:r>
            <a:r>
              <a:rPr lang="en-GB" noProof="0"/>
              <a:t> nasales </a:t>
            </a:r>
            <a:r>
              <a:rPr lang="en-GB" noProof="0" err="1"/>
              <a:t>chamuscados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las </a:t>
            </a:r>
            <a:r>
              <a:rPr lang="en-GB" noProof="0" err="1"/>
              <a:t>quemaduras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hinchazón</a:t>
            </a:r>
            <a:r>
              <a:rPr lang="en-GB" noProof="0"/>
              <a:t> grave que </a:t>
            </a:r>
            <a:r>
              <a:rPr lang="en-GB" noProof="0" err="1"/>
              <a:t>bloquea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
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heridas</a:t>
            </a:r>
            <a:r>
              <a:rPr lang="en-GB" noProof="0"/>
              <a:t> </a:t>
            </a:r>
            <a:r>
              <a:rPr lang="en-GB" noProof="0" err="1"/>
              <a:t>abiertas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boca o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sangrado o </a:t>
            </a:r>
            <a:r>
              <a:rPr lang="en-GB" noProof="0" err="1"/>
              <a:t>hinchazón</a:t>
            </a:r>
            <a:r>
              <a:rPr lang="en-GB" noProof="0"/>
              <a:t> que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bloquear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
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quemaduras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hollín</a:t>
            </a:r>
            <a:r>
              <a:rPr lang="en-GB" noProof="0"/>
              <a:t> o </a:t>
            </a:r>
            <a:r>
              <a:rPr lang="en-GB" noProof="0" err="1"/>
              <a:t>vellos</a:t>
            </a:r>
            <a:r>
              <a:rPr lang="en-GB" noProof="0"/>
              <a:t> nasales </a:t>
            </a:r>
            <a:r>
              <a:rPr lang="en-GB" noProof="0" err="1"/>
              <a:t>chamuscados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las </a:t>
            </a:r>
            <a:r>
              <a:rPr lang="en-GB" noProof="0" err="1"/>
              <a:t>quemaduras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hinchazón</a:t>
            </a:r>
            <a:r>
              <a:rPr lang="en-GB" noProof="0"/>
              <a:t> grave que </a:t>
            </a:r>
            <a:r>
              <a:rPr lang="en-GB" noProof="0" err="1"/>
              <a:t>bloquea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
Las </a:t>
            </a:r>
            <a:r>
              <a:rPr lang="en-GB" noProof="0" err="1"/>
              <a:t>heridas</a:t>
            </a:r>
            <a:r>
              <a:rPr lang="en-GB" noProof="0"/>
              <a:t> </a:t>
            </a:r>
            <a:r>
              <a:rPr lang="en-GB" noProof="0" err="1"/>
              <a:t>abiertas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boca o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sangrado o </a:t>
            </a:r>
            <a:r>
              <a:rPr lang="en-GB" noProof="0" err="1"/>
              <a:t>hinchazón</a:t>
            </a:r>
            <a:r>
              <a:rPr lang="en-GB" noProof="0"/>
              <a:t> que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obstruir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6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80000"/>
              </a:lnSpc>
              <a:spcBef>
                <a:spcPts val="1000"/>
              </a:spcBef>
            </a:pPr>
            <a:r>
              <a:rPr lang="en-GB" noProof="0"/>
              <a:t>Vía </a:t>
            </a:r>
            <a:r>
              <a:rPr lang="en-GB" noProof="0" err="1"/>
              <a:t>aérea</a:t>
            </a:r>
            <a:r>
              <a:rPr lang="en-GB" noProof="0"/>
              <a:t>: </a:t>
            </a:r>
            <a:r>
              <a:rPr lang="en-GB" noProof="0" err="1"/>
              <a:t>Escuche</a:t>
            </a:r>
            <a:r>
              <a:rPr lang="en-GB" noProof="0"/>
              <a:t>:
</a:t>
            </a:r>
            <a:r>
              <a:rPr lang="en-GB" noProof="0" err="1"/>
              <a:t>Escuchar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cambio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voz</a:t>
            </a:r>
            <a:r>
              <a:rPr lang="en-GB" noProof="0"/>
              <a:t>, </a:t>
            </a:r>
            <a:r>
              <a:rPr lang="en-GB" noProof="0" err="1"/>
              <a:t>gorgoteos</a:t>
            </a:r>
            <a:r>
              <a:rPr lang="en-GB" noProof="0"/>
              <a:t>, </a:t>
            </a:r>
            <a:r>
              <a:rPr lang="en-GB" noProof="0" err="1"/>
              <a:t>ronquidos</a:t>
            </a:r>
            <a:r>
              <a:rPr lang="en-GB" noProof="0"/>
              <a:t>, </a:t>
            </a: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aguda</a:t>
            </a:r>
            <a:r>
              <a:rPr lang="en-GB" noProof="0"/>
              <a:t> o </a:t>
            </a:r>
            <a:r>
              <a:rPr lang="en-GB" noProof="0" err="1"/>
              <a:t>ruidosa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ser un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obstrucción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 
La </a:t>
            </a:r>
            <a:r>
              <a:rPr lang="en-GB" noProof="0" err="1"/>
              <a:t>ausencia</a:t>
            </a:r>
            <a:r>
              <a:rPr lang="en-GB" noProof="0"/>
              <a:t> de </a:t>
            </a:r>
            <a:r>
              <a:rPr lang="en-GB" noProof="0" err="1"/>
              <a:t>sonidos</a:t>
            </a:r>
            <a:r>
              <a:rPr lang="en-GB" noProof="0"/>
              <a:t> </a:t>
            </a:r>
            <a:r>
              <a:rPr lang="en-GB" noProof="0" err="1"/>
              <a:t>respiratorios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lang="en-GB" noProof="0"/>
              <a:t>Si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saber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aire</a:t>
            </a:r>
            <a:r>
              <a:rPr lang="en-GB" noProof="0"/>
              <a:t> se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moviendo</a:t>
            </a:r>
            <a:r>
              <a:rPr lang="en-GB" noProof="0"/>
              <a:t> a </a:t>
            </a:r>
            <a:r>
              <a:rPr lang="en-GB" noProof="0" err="1"/>
              <a:t>través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mirando</a:t>
            </a:r>
            <a:r>
              <a:rPr lang="en-GB" noProof="0"/>
              <a:t> o </a:t>
            </a:r>
            <a:r>
              <a:rPr lang="en-GB" noProof="0" err="1"/>
              <a:t>escuchando</a:t>
            </a:r>
            <a:r>
              <a:rPr lang="en-GB" noProof="0"/>
              <a:t>, </a:t>
            </a:r>
            <a:r>
              <a:rPr lang="en-GB" noProof="0" err="1"/>
              <a:t>coloque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mano </a:t>
            </a:r>
            <a:r>
              <a:rPr lang="en-GB" noProof="0" err="1"/>
              <a:t>frente</a:t>
            </a:r>
            <a:r>
              <a:rPr lang="en-GB" noProof="0"/>
              <a:t> a la </a:t>
            </a:r>
            <a:r>
              <a:rPr lang="en-GB" noProof="0" err="1"/>
              <a:t>nariz</a:t>
            </a:r>
            <a:r>
              <a:rPr lang="en-GB" noProof="0"/>
              <a:t> y la boca del </a:t>
            </a:r>
            <a:r>
              <a:rPr lang="en-GB" noProof="0" err="1"/>
              <a:t>paciente</a:t>
            </a:r>
            <a:r>
              <a:rPr lang="en-GB" noProof="0"/>
              <a:t> para </a:t>
            </a:r>
            <a:r>
              <a:rPr lang="en-GB" noProof="0" err="1"/>
              <a:t>palpar</a:t>
            </a:r>
            <a:r>
              <a:rPr lang="en-GB" noProof="0"/>
              <a:t> la </a:t>
            </a:r>
            <a:r>
              <a:rPr lang="en-GB" noProof="0" err="1"/>
              <a:t>respiración</a:t>
            </a:r>
            <a:r>
              <a:rPr lang="en-GB" noProof="0"/>
              <a:t>.</a:t>
            </a:r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57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Entonces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¿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qué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debe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hacer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lang="en-GB" sz="1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Abrir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las </a:t>
            </a:r>
            <a:r>
              <a:rPr lang="en-GB" sz="1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vías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respiratorias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mediante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empuje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la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mandíbula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pacientes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obstrucción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las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vías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respiratorias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para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permitir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la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respiración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entregue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oxígeno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adecuado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pulmones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sin mover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cuello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Si es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posible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retire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cualquier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obstruya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las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vías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respiratorias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
​</a:t>
            </a:r>
            <a:r>
              <a:rPr lang="en-GB" sz="1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Inmovilizar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columna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cervical (</a:t>
            </a:r>
            <a:r>
              <a:rPr lang="en-GB" sz="1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cuello</a:t>
            </a:r>
            <a:r>
              <a:rPr lang="en-GB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prevenir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lesiones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mayores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pacientes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traumatismos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graves,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especialmente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pacientes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dolor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cuello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pacientes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estado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mental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alterado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incapaces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mover o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sentir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brazos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las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piernas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
Si se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encuentran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otros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signos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peligro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obstrucción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las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vías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respiratorias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prepárese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para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transferencia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rápida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un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nivel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superior de </a:t>
            </a: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atención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1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E3683-C5D7-EF8B-71BC-16DC9CD1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EE995-867D-037A-3D3D-6D2DDCD56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41400-14BE-5503-87EF-AA57F590C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la "Vía </a:t>
            </a:r>
            <a:r>
              <a:rPr lang="en-GB" err="1"/>
              <a:t>Aérea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de trauma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D1118-ABC3-63A7-2D67-5EB57A69F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lo </a:t>
            </a:r>
            <a:r>
              <a:rPr lang="en-GB" noProof="0" err="1"/>
              <a:t>siguiente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:
</a:t>
            </a:r>
            <a:r>
              <a:rPr lang="en-GB" noProof="0" err="1"/>
              <a:t>Cuando</a:t>
            </a:r>
            <a:r>
              <a:rPr lang="en-GB" noProof="0"/>
              <a:t> se </a:t>
            </a:r>
            <a:r>
              <a:rPr lang="en-GB" noProof="0" err="1"/>
              <a:t>sospeche</a:t>
            </a:r>
            <a:r>
              <a:rPr lang="en-GB" noProof="0"/>
              <a:t> de un </a:t>
            </a:r>
            <a:r>
              <a:rPr lang="en-GB" noProof="0" err="1"/>
              <a:t>traumatismo</a:t>
            </a:r>
            <a:r>
              <a:rPr lang="en-GB" noProof="0"/>
              <a:t> cervical o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de la </a:t>
            </a:r>
            <a:r>
              <a:rPr lang="en-GB" noProof="0" err="1"/>
              <a:t>columna</a:t>
            </a:r>
            <a:r>
              <a:rPr lang="en-GB" noProof="0"/>
              <a:t> cervical, </a:t>
            </a:r>
            <a:r>
              <a:rPr lang="en-GB" noProof="0" err="1"/>
              <a:t>utilice</a:t>
            </a:r>
            <a:r>
              <a:rPr lang="en-GB" noProof="0"/>
              <a:t> la </a:t>
            </a:r>
            <a:r>
              <a:rPr lang="en-GB" noProof="0" err="1"/>
              <a:t>maniobra</a:t>
            </a:r>
            <a:r>
              <a:rPr lang="en-GB" noProof="0"/>
              <a:t> de </a:t>
            </a:r>
            <a:r>
              <a:rPr lang="en-GB" noProof="0" err="1"/>
              <a:t>empuje</a:t>
            </a:r>
            <a:r>
              <a:rPr lang="en-GB" noProof="0"/>
              <a:t> de la </a:t>
            </a:r>
            <a:r>
              <a:rPr lang="en-GB" noProof="0" err="1"/>
              <a:t>mandíbula</a:t>
            </a:r>
            <a:r>
              <a:rPr lang="en-GB" noProof="0"/>
              <a:t> para </a:t>
            </a:r>
            <a:r>
              <a:rPr lang="en-GB" noProof="0" err="1"/>
              <a:t>abrir</a:t>
            </a:r>
            <a:r>
              <a:rPr lang="en-GB" noProof="0"/>
              <a:t> </a:t>
            </a:r>
            <a:r>
              <a:rPr lang="en-GB" noProof="0" err="1"/>
              <a:t>manualmente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mientras</a:t>
            </a:r>
            <a:r>
              <a:rPr lang="en-GB" noProof="0"/>
              <a:t> se </a:t>
            </a:r>
            <a:r>
              <a:rPr lang="en-GB" noProof="0" err="1"/>
              <a:t>mantiene</a:t>
            </a:r>
            <a:r>
              <a:rPr lang="en-GB" noProof="0"/>
              <a:t> la </a:t>
            </a:r>
            <a:r>
              <a:rPr lang="en-GB" noProof="0" err="1"/>
              <a:t>inmovilización</a:t>
            </a:r>
            <a:r>
              <a:rPr lang="en-GB" noProof="0"/>
              <a:t> de la </a:t>
            </a:r>
            <a:r>
              <a:rPr lang="en-GB" noProof="0" err="1"/>
              <a:t>columna</a:t>
            </a:r>
            <a:r>
              <a:rPr lang="en-GB" noProof="0"/>
              <a:t> cervical y se </a:t>
            </a:r>
            <a:r>
              <a:rPr lang="en-GB" noProof="0" err="1"/>
              <a:t>minimiza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movimiento</a:t>
            </a:r>
            <a:r>
              <a:rPr lang="en-GB" noProof="0"/>
              <a:t> del </a:t>
            </a:r>
            <a:r>
              <a:rPr lang="en-GB" noProof="0" err="1"/>
              <a:t>cuello</a:t>
            </a:r>
            <a:r>
              <a:rPr lang="en-GB" noProof="0"/>
              <a:t>.  
Los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tienen</a:t>
            </a:r>
            <a:r>
              <a:rPr lang="en-GB" noProof="0"/>
              <a:t> cabezas </a:t>
            </a:r>
            <a:r>
              <a:rPr lang="en-GB" noProof="0" err="1"/>
              <a:t>relativamente</a:t>
            </a:r>
            <a:r>
              <a:rPr lang="en-GB" noProof="0"/>
              <a:t> </a:t>
            </a:r>
            <a:r>
              <a:rPr lang="en-GB" noProof="0" err="1"/>
              <a:t>grandes</a:t>
            </a:r>
            <a:r>
              <a:rPr lang="en-GB" noProof="0"/>
              <a:t> y lenguas </a:t>
            </a:r>
            <a:r>
              <a:rPr lang="en-GB" noProof="0" err="1"/>
              <a:t>grandes</a:t>
            </a:r>
            <a:r>
              <a:rPr lang="en-GB" noProof="0"/>
              <a:t> y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obstruir</a:t>
            </a:r>
            <a:r>
              <a:rPr lang="en-GB" noProof="0"/>
              <a:t> sus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fácilmente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4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/>
              <a:t>Antes de </a:t>
            </a:r>
            <a:r>
              <a:rPr lang="en-GB" noProof="0" err="1"/>
              <a:t>sumergirnos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contenido</a:t>
            </a:r>
            <a:r>
              <a:rPr lang="en-GB" noProof="0"/>
              <a:t> de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, </a:t>
            </a:r>
            <a:r>
              <a:rPr lang="en-GB" noProof="0" err="1"/>
              <a:t>describamos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objetivos</a:t>
            </a:r>
            <a:r>
              <a:rPr lang="en-GB" noProof="0"/>
              <a:t> de </a:t>
            </a:r>
            <a:r>
              <a:rPr lang="en-GB" noProof="0" err="1"/>
              <a:t>aprendizaje</a:t>
            </a:r>
            <a:r>
              <a:rPr lang="en-GB" noProof="0"/>
              <a:t>:
Al </a:t>
            </a:r>
            <a:r>
              <a:rPr lang="en-GB" noProof="0" err="1"/>
              <a:t>completar</a:t>
            </a:r>
            <a:r>
              <a:rPr lang="en-GB" noProof="0"/>
              <a:t>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, </a:t>
            </a:r>
            <a:r>
              <a:rPr lang="en-GB" noProof="0" err="1"/>
              <a:t>debería</a:t>
            </a:r>
            <a:r>
              <a:rPr lang="en-GB" noProof="0"/>
              <a:t> ser </a:t>
            </a:r>
            <a:r>
              <a:rPr lang="en-GB" noProof="0" err="1"/>
              <a:t>capaz</a:t>
            </a:r>
            <a:r>
              <a:rPr lang="en-GB" noProof="0"/>
              <a:t> 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err="1"/>
              <a:t>Realizar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enfoque</a:t>
            </a:r>
            <a:r>
              <a:rPr lang="en-GB" noProof="0"/>
              <a:t> CABCDE para la </a:t>
            </a:r>
            <a:r>
              <a:rPr lang="en-GB" noProof="0" err="1"/>
              <a:t>evaluación</a:t>
            </a:r>
            <a:r>
              <a:rPr lang="en-GB" noProof="0"/>
              <a:t> de personas con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traumáticas</a:t>
            </a:r>
            <a:r>
              <a:rPr lang="en-GB" noProof="0"/>
              <a:t>
</a:t>
            </a:r>
            <a:r>
              <a:rPr lang="en-GB" noProof="0" err="1"/>
              <a:t>Demostrar</a:t>
            </a:r>
            <a:r>
              <a:rPr lang="en-GB" noProof="0"/>
              <a:t> </a:t>
            </a:r>
            <a:r>
              <a:rPr lang="en-GB" noProof="0" err="1"/>
              <a:t>intervenciones</a:t>
            </a:r>
            <a:r>
              <a:rPr lang="en-GB" noProof="0"/>
              <a:t> </a:t>
            </a:r>
            <a:r>
              <a:rPr lang="en-GB" noProof="0" err="1"/>
              <a:t>críticas</a:t>
            </a:r>
            <a:r>
              <a:rPr lang="en-GB" noProof="0"/>
              <a:t> para </a:t>
            </a:r>
            <a:r>
              <a:rPr lang="en-GB" noProof="0" err="1"/>
              <a:t>lesiones</a:t>
            </a:r>
            <a:r>
              <a:rPr lang="en-GB" noProof="0"/>
              <a:t> de alto </a:t>
            </a:r>
            <a:r>
              <a:rPr lang="en-GB" noProof="0" err="1"/>
              <a:t>riesgo</a:t>
            </a:r>
            <a:r>
              <a:rPr lang="en-GB" noProof="0"/>
              <a:t>
</a:t>
            </a:r>
            <a:r>
              <a:rPr lang="en-GB" noProof="0" err="1"/>
              <a:t>Identificar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hallazgos</a:t>
            </a:r>
            <a:r>
              <a:rPr lang="en-GB" noProof="0"/>
              <a:t> clave de la </a:t>
            </a:r>
            <a:r>
              <a:rPr lang="en-GB" noProof="0" err="1"/>
              <a:t>historia</a:t>
            </a:r>
            <a:r>
              <a:rPr lang="en-GB" noProof="0"/>
              <a:t> de </a:t>
            </a:r>
            <a:r>
              <a:rPr lang="en-GB" noProof="0" err="1"/>
              <a:t>lesiones</a:t>
            </a:r>
            <a:r>
              <a:rPr lang="en-GB" noProof="0"/>
              <a:t> de alto </a:t>
            </a:r>
            <a:r>
              <a:rPr lang="en-GB" noProof="0" err="1"/>
              <a:t>riesgo</a:t>
            </a:r>
            <a:r>
              <a:rPr lang="en-GB" noProof="0"/>
              <a:t>.
</a:t>
            </a:r>
            <a:r>
              <a:rPr lang="en-GB" noProof="0" err="1"/>
              <a:t>Evaluar</a:t>
            </a:r>
            <a:r>
              <a:rPr lang="en-GB" noProof="0"/>
              <a:t> las </a:t>
            </a:r>
            <a:r>
              <a:rPr lang="en-GB" noProof="0" err="1"/>
              <a:t>consideraciones</a:t>
            </a:r>
            <a:r>
              <a:rPr lang="en-GB" noProof="0"/>
              <a:t> </a:t>
            </a:r>
            <a:r>
              <a:rPr lang="en-GB" noProof="0" err="1"/>
              <a:t>especiales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cuidado</a:t>
            </a:r>
            <a:r>
              <a:rPr lang="en-GB" noProof="0"/>
              <a:t> de las </a:t>
            </a:r>
            <a:r>
              <a:rPr lang="en-GB" noProof="0" err="1"/>
              <a:t>lesiones</a:t>
            </a:r>
            <a:r>
              <a:rPr lang="en-GB" noProof="0"/>
              <a:t> de alto </a:t>
            </a:r>
            <a:r>
              <a:rPr lang="en-GB" noProof="0" err="1"/>
              <a:t>riesgo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y </a:t>
            </a:r>
            <a:r>
              <a:rPr lang="en-GB" noProof="0" err="1"/>
              <a:t>mujeres</a:t>
            </a:r>
            <a:r>
              <a:rPr lang="en-GB" noProof="0"/>
              <a:t> </a:t>
            </a:r>
            <a:r>
              <a:rPr lang="en-GB" noProof="0" err="1"/>
              <a:t>embarazadas</a:t>
            </a:r>
            <a:r>
              <a:rPr lang="en-GB" noProof="0"/>
              <a:t>
</a:t>
            </a:r>
            <a:r>
              <a:rPr lang="en-GB" noProof="0" err="1"/>
              <a:t>Reconocer</a:t>
            </a:r>
            <a:r>
              <a:rPr lang="en-GB" noProof="0"/>
              <a:t> las </a:t>
            </a:r>
            <a:r>
              <a:rPr lang="en-GB" noProof="0" err="1"/>
              <a:t>consideraciones</a:t>
            </a:r>
            <a:r>
              <a:rPr lang="en-GB" noProof="0"/>
              <a:t> clave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cuidado</a:t>
            </a:r>
            <a:r>
              <a:rPr lang="en-GB" noProof="0"/>
              <a:t> de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traumáticas</a:t>
            </a:r>
            <a:r>
              <a:rPr lang="en-GB" noProof="0"/>
              <a:t> </a:t>
            </a:r>
            <a:r>
              <a:rPr lang="en-GB" noProof="0" err="1"/>
              <a:t>comunes</a:t>
            </a:r>
            <a:endParaRPr lang="en-GB" sz="1200"/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GB" err="1"/>
              <a:t>Recuerde</a:t>
            </a:r>
            <a:r>
              <a:rPr lang="en-GB"/>
              <a:t>: En </a:t>
            </a:r>
            <a:r>
              <a:rPr lang="en-GB" err="1"/>
              <a:t>una</a:t>
            </a:r>
            <a:r>
              <a:rPr lang="en-GB"/>
              <a:t> persona </a:t>
            </a:r>
            <a:r>
              <a:rPr lang="en-GB" err="1"/>
              <a:t>gravemente</a:t>
            </a:r>
            <a:r>
              <a:rPr lang="en-GB"/>
              <a:t> </a:t>
            </a:r>
            <a:r>
              <a:rPr lang="en-GB" err="1"/>
              <a:t>lesionada</a:t>
            </a:r>
            <a:r>
              <a:rPr lang="en-GB"/>
              <a:t>,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haber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lesión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cuello</a:t>
            </a:r>
            <a:r>
              <a:rPr lang="en-GB"/>
              <a:t> o la </a:t>
            </a:r>
            <a:r>
              <a:rPr lang="en-GB" err="1"/>
              <a:t>columna</a:t>
            </a:r>
            <a:r>
              <a:rPr lang="en-GB"/>
              <a:t> vertebral. No </a:t>
            </a:r>
            <a:r>
              <a:rPr lang="en-GB" err="1"/>
              <a:t>utilice</a:t>
            </a:r>
            <a:r>
              <a:rPr lang="en-GB"/>
              <a:t> la </a:t>
            </a:r>
            <a:r>
              <a:rPr lang="en-GB" err="1"/>
              <a:t>técnica</a:t>
            </a:r>
            <a:r>
              <a:rPr lang="en-GB"/>
              <a:t> de </a:t>
            </a:r>
            <a:r>
              <a:rPr lang="en-GB" err="1"/>
              <a:t>inclinación</a:t>
            </a:r>
            <a:r>
              <a:rPr lang="en-GB"/>
              <a:t> de la cabeza / </a:t>
            </a:r>
            <a:r>
              <a:rPr lang="en-GB" err="1"/>
              <a:t>elevación</a:t>
            </a:r>
            <a:r>
              <a:rPr lang="en-GB"/>
              <a:t> de la </a:t>
            </a:r>
            <a:r>
              <a:rPr lang="en-GB" err="1"/>
              <a:t>barbilla</a:t>
            </a:r>
            <a:r>
              <a:rPr lang="en-GB"/>
              <a:t> para </a:t>
            </a:r>
            <a:r>
              <a:rPr lang="en-GB" err="1"/>
              <a:t>abrir</a:t>
            </a:r>
            <a:r>
              <a:rPr lang="en-GB"/>
              <a:t> las </a:t>
            </a:r>
            <a:r>
              <a:rPr lang="en-GB" err="1"/>
              <a:t>vías</a:t>
            </a:r>
            <a:r>
              <a:rPr lang="en-GB"/>
              <a:t> </a:t>
            </a:r>
            <a:r>
              <a:rPr lang="en-GB" err="1"/>
              <a:t>respiratorias</a:t>
            </a:r>
            <a:r>
              <a:rPr lang="en-GB"/>
              <a:t>, </a:t>
            </a:r>
            <a:r>
              <a:rPr lang="en-GB" err="1"/>
              <a:t>ya</a:t>
            </a:r>
            <a:r>
              <a:rPr lang="en-GB"/>
              <a:t> que </a:t>
            </a:r>
            <a:r>
              <a:rPr lang="en-GB" err="1"/>
              <a:t>podría</a:t>
            </a:r>
            <a:r>
              <a:rPr lang="en-GB"/>
              <a:t> </a:t>
            </a:r>
            <a:r>
              <a:rPr lang="en-GB" err="1"/>
              <a:t>empeorar</a:t>
            </a:r>
            <a:r>
              <a:rPr lang="en-GB"/>
              <a:t> la </a:t>
            </a:r>
            <a:r>
              <a:rPr lang="en-GB" err="1"/>
              <a:t>lesión</a:t>
            </a:r>
            <a:r>
              <a:rPr lang="en-GB"/>
              <a:t> y </a:t>
            </a:r>
            <a:r>
              <a:rPr lang="en-GB" err="1"/>
              <a:t>provocar</a:t>
            </a:r>
            <a:r>
              <a:rPr lang="en-GB"/>
              <a:t> </a:t>
            </a:r>
            <a:r>
              <a:rPr lang="en-GB" err="1"/>
              <a:t>complicaciones</a:t>
            </a:r>
            <a:r>
              <a:rPr lang="en-GB"/>
              <a:t> graves.</a:t>
            </a:r>
            <a:endParaRPr lang="en-GB" noProof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40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2285" indent="-457200">
              <a:lnSpc>
                <a:spcPct val="100000"/>
              </a:lnSpc>
              <a:buSzPts val="2890"/>
            </a:pPr>
            <a:r>
              <a:rPr lang="en-GB" sz="1200" err="1">
                <a:solidFill>
                  <a:srgbClr val="000000"/>
                </a:solidFill>
              </a:rPr>
              <a:t>Respiración</a:t>
            </a:r>
            <a:r>
              <a:rPr lang="en-GB" sz="1200">
                <a:solidFill>
                  <a:srgbClr val="000000"/>
                </a:solidFill>
              </a:rPr>
              <a:t>: Mirada:
</a:t>
            </a:r>
            <a:r>
              <a:rPr lang="en-GB" sz="1200" err="1">
                <a:solidFill>
                  <a:srgbClr val="000000"/>
                </a:solidFill>
              </a:rPr>
              <a:t>Después</a:t>
            </a:r>
            <a:r>
              <a:rPr lang="en-GB" sz="1200">
                <a:solidFill>
                  <a:srgbClr val="000000"/>
                </a:solidFill>
              </a:rPr>
              <a:t> de un </a:t>
            </a:r>
            <a:r>
              <a:rPr lang="en-GB" sz="1200" err="1">
                <a:solidFill>
                  <a:srgbClr val="000000"/>
                </a:solidFill>
              </a:rPr>
              <a:t>evento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traumático</a:t>
            </a:r>
            <a:r>
              <a:rPr lang="en-GB" sz="1200">
                <a:solidFill>
                  <a:srgbClr val="000000"/>
                </a:solidFill>
              </a:rPr>
              <a:t>, es </a:t>
            </a:r>
            <a:r>
              <a:rPr lang="en-GB" sz="1200" err="1">
                <a:solidFill>
                  <a:srgbClr val="000000"/>
                </a:solidFill>
              </a:rPr>
              <a:t>muy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importante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evaluar</a:t>
            </a:r>
            <a:r>
              <a:rPr lang="en-GB" sz="1200">
                <a:solidFill>
                  <a:srgbClr val="000000"/>
                </a:solidFill>
              </a:rPr>
              <a:t> y </a:t>
            </a:r>
            <a:r>
              <a:rPr lang="en-GB" sz="1200" err="1">
                <a:solidFill>
                  <a:srgbClr val="000000"/>
                </a:solidFill>
              </a:rPr>
              <a:t>manejar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cualquier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dificultad</a:t>
            </a:r>
            <a:r>
              <a:rPr lang="en-GB" sz="1200">
                <a:solidFill>
                  <a:srgbClr val="000000"/>
                </a:solidFill>
              </a:rPr>
              <a:t> para </a:t>
            </a:r>
            <a:r>
              <a:rPr lang="en-GB" sz="1200" err="1">
                <a:solidFill>
                  <a:srgbClr val="000000"/>
                </a:solidFill>
              </a:rPr>
              <a:t>respirar</a:t>
            </a:r>
            <a:r>
              <a:rPr lang="en-GB" sz="1200">
                <a:solidFill>
                  <a:srgbClr val="000000"/>
                </a:solidFill>
              </a:rPr>
              <a:t>.
Si la persona </a:t>
            </a:r>
            <a:r>
              <a:rPr lang="en-GB" sz="1200" err="1">
                <a:solidFill>
                  <a:srgbClr val="000000"/>
                </a:solidFill>
              </a:rPr>
              <a:t>respira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rápidamente</a:t>
            </a:r>
            <a:r>
              <a:rPr lang="en-GB" sz="1200">
                <a:solidFill>
                  <a:srgbClr val="000000"/>
                </a:solidFill>
              </a:rPr>
              <a:t>, </a:t>
            </a:r>
            <a:r>
              <a:rPr lang="en-GB" sz="1200" err="1">
                <a:solidFill>
                  <a:srgbClr val="000000"/>
                </a:solidFill>
              </a:rPr>
              <a:t>usa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músculos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adicionales</a:t>
            </a:r>
            <a:r>
              <a:rPr lang="en-GB" sz="1200">
                <a:solidFill>
                  <a:srgbClr val="000000"/>
                </a:solidFill>
              </a:rPr>
              <a:t> para </a:t>
            </a:r>
            <a:r>
              <a:rPr lang="en-GB" sz="1200" err="1">
                <a:solidFill>
                  <a:srgbClr val="000000"/>
                </a:solidFill>
              </a:rPr>
              <a:t>respirar</a:t>
            </a:r>
            <a:r>
              <a:rPr lang="en-GB" sz="1200">
                <a:solidFill>
                  <a:srgbClr val="000000"/>
                </a:solidFill>
              </a:rPr>
              <a:t> o </a:t>
            </a:r>
            <a:r>
              <a:rPr lang="en-GB" sz="1200" err="1">
                <a:solidFill>
                  <a:srgbClr val="000000"/>
                </a:solidFill>
              </a:rPr>
              <a:t>parece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tener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dificultad</a:t>
            </a:r>
            <a:r>
              <a:rPr lang="en-GB" sz="1200">
                <a:solidFill>
                  <a:srgbClr val="000000"/>
                </a:solidFill>
              </a:rPr>
              <a:t> para </a:t>
            </a:r>
            <a:r>
              <a:rPr lang="en-GB" sz="1200" err="1">
                <a:solidFill>
                  <a:srgbClr val="000000"/>
                </a:solidFill>
              </a:rPr>
              <a:t>respirar</a:t>
            </a:r>
            <a:r>
              <a:rPr lang="en-GB" sz="1200">
                <a:solidFill>
                  <a:srgbClr val="000000"/>
                </a:solidFill>
              </a:rPr>
              <a:t>, </a:t>
            </a:r>
            <a:r>
              <a:rPr lang="en-GB" sz="1200" err="1">
                <a:solidFill>
                  <a:srgbClr val="000000"/>
                </a:solidFill>
              </a:rPr>
              <a:t>esto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sugeriría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preocupación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por</a:t>
            </a:r>
            <a:r>
              <a:rPr lang="en-GB" sz="1200">
                <a:solidFill>
                  <a:srgbClr val="000000"/>
                </a:solidFill>
              </a:rPr>
              <a:t> la </a:t>
            </a:r>
            <a:r>
              <a:rPr lang="en-GB" sz="1200" err="1">
                <a:solidFill>
                  <a:srgbClr val="000000"/>
                </a:solidFill>
              </a:rPr>
              <a:t>dificultad</a:t>
            </a:r>
            <a:r>
              <a:rPr lang="en-GB" sz="1200">
                <a:solidFill>
                  <a:srgbClr val="000000"/>
                </a:solidFill>
              </a:rPr>
              <a:t> para </a:t>
            </a:r>
            <a:r>
              <a:rPr lang="en-GB" sz="1200" err="1">
                <a:solidFill>
                  <a:srgbClr val="000000"/>
                </a:solidFill>
              </a:rPr>
              <a:t>respirar</a:t>
            </a:r>
            <a:r>
              <a:rPr lang="en-GB" sz="1200">
                <a:solidFill>
                  <a:srgbClr val="000000"/>
                </a:solidFill>
              </a:rPr>
              <a:t>.  
Si </a:t>
            </a:r>
            <a:r>
              <a:rPr lang="en-GB" sz="1200" err="1">
                <a:solidFill>
                  <a:srgbClr val="000000"/>
                </a:solidFill>
              </a:rPr>
              <a:t>el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pecho</a:t>
            </a:r>
            <a:r>
              <a:rPr lang="en-GB" sz="1200">
                <a:solidFill>
                  <a:srgbClr val="000000"/>
                </a:solidFill>
              </a:rPr>
              <a:t> no se </a:t>
            </a:r>
            <a:r>
              <a:rPr lang="en-GB" sz="1200" err="1">
                <a:solidFill>
                  <a:srgbClr val="000000"/>
                </a:solidFill>
              </a:rPr>
              <a:t>mueve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normalmente</a:t>
            </a:r>
            <a:r>
              <a:rPr lang="en-GB" sz="1200">
                <a:solidFill>
                  <a:srgbClr val="000000"/>
                </a:solidFill>
              </a:rPr>
              <a:t>, </a:t>
            </a:r>
            <a:r>
              <a:rPr lang="en-GB" sz="1200" err="1">
                <a:solidFill>
                  <a:srgbClr val="000000"/>
                </a:solidFill>
              </a:rPr>
              <a:t>esto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podría</a:t>
            </a:r>
            <a:r>
              <a:rPr lang="en-GB" sz="1200">
                <a:solidFill>
                  <a:srgbClr val="000000"/>
                </a:solidFill>
              </a:rPr>
              <a:t> ser un </a:t>
            </a:r>
            <a:r>
              <a:rPr lang="en-GB" sz="1200" err="1">
                <a:solidFill>
                  <a:srgbClr val="000000"/>
                </a:solidFill>
              </a:rPr>
              <a:t>signo</a:t>
            </a:r>
            <a:r>
              <a:rPr lang="en-GB" sz="1200">
                <a:solidFill>
                  <a:srgbClr val="000000"/>
                </a:solidFill>
              </a:rPr>
              <a:t> de </a:t>
            </a:r>
            <a:r>
              <a:rPr lang="en-GB" sz="1200" err="1">
                <a:solidFill>
                  <a:srgbClr val="000000"/>
                </a:solidFill>
              </a:rPr>
              <a:t>una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lesión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más</a:t>
            </a:r>
            <a:r>
              <a:rPr lang="en-GB" sz="1200">
                <a:solidFill>
                  <a:srgbClr val="000000"/>
                </a:solidFill>
              </a:rPr>
              <a:t> grave.  </a:t>
            </a:r>
            <a:r>
              <a:rPr lang="en-GB" sz="1200" err="1">
                <a:solidFill>
                  <a:srgbClr val="000000"/>
                </a:solidFill>
              </a:rPr>
              <a:t>Cualquier</a:t>
            </a:r>
            <a:r>
              <a:rPr lang="en-GB" sz="1200">
                <a:solidFill>
                  <a:srgbClr val="000000"/>
                </a:solidFill>
              </a:rPr>
              <a:t> hematoma o </a:t>
            </a:r>
            <a:r>
              <a:rPr lang="en-GB" sz="1200" err="1">
                <a:solidFill>
                  <a:srgbClr val="000000"/>
                </a:solidFill>
              </a:rPr>
              <a:t>herida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el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pecho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puede</a:t>
            </a:r>
            <a:r>
              <a:rPr lang="en-GB" sz="1200">
                <a:solidFill>
                  <a:srgbClr val="000000"/>
                </a:solidFill>
              </a:rPr>
              <a:t> ser </a:t>
            </a:r>
            <a:r>
              <a:rPr lang="en-GB" sz="1200" err="1">
                <a:solidFill>
                  <a:srgbClr val="000000"/>
                </a:solidFill>
              </a:rPr>
              <a:t>signo</a:t>
            </a:r>
            <a:r>
              <a:rPr lang="en-GB" sz="1200">
                <a:solidFill>
                  <a:srgbClr val="000000"/>
                </a:solidFill>
              </a:rPr>
              <a:t> de </a:t>
            </a:r>
            <a:r>
              <a:rPr lang="en-GB" sz="1200" err="1">
                <a:solidFill>
                  <a:srgbClr val="000000"/>
                </a:solidFill>
              </a:rPr>
              <a:t>lesiones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peligrosas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dentro</a:t>
            </a:r>
            <a:r>
              <a:rPr lang="en-GB" sz="1200">
                <a:solidFill>
                  <a:srgbClr val="000000"/>
                </a:solidFill>
              </a:rPr>
              <a:t> del </a:t>
            </a:r>
            <a:r>
              <a:rPr lang="en-GB" sz="1200" err="1">
                <a:solidFill>
                  <a:srgbClr val="000000"/>
                </a:solidFill>
              </a:rPr>
              <a:t>pecho</a:t>
            </a:r>
            <a:r>
              <a:rPr lang="en-GB" sz="1200">
                <a:solidFill>
                  <a:srgbClr val="000000"/>
                </a:solidFill>
              </a:rPr>
              <a:t>.  
Es </a:t>
            </a:r>
            <a:r>
              <a:rPr lang="en-GB" sz="1200" err="1">
                <a:solidFill>
                  <a:srgbClr val="000000"/>
                </a:solidFill>
              </a:rPr>
              <a:t>muy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importante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identificar</a:t>
            </a:r>
            <a:r>
              <a:rPr lang="en-GB" sz="1200">
                <a:solidFill>
                  <a:srgbClr val="000000"/>
                </a:solidFill>
              </a:rPr>
              <a:t> las </a:t>
            </a:r>
            <a:r>
              <a:rPr lang="en-GB" sz="1200" err="1">
                <a:solidFill>
                  <a:srgbClr val="000000"/>
                </a:solidFill>
              </a:rPr>
              <a:t>quemaduras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el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pecho</a:t>
            </a:r>
            <a:r>
              <a:rPr lang="en-GB" sz="1200">
                <a:solidFill>
                  <a:srgbClr val="000000"/>
                </a:solidFill>
              </a:rPr>
              <a:t>, </a:t>
            </a:r>
            <a:r>
              <a:rPr lang="en-GB" sz="1200" err="1">
                <a:solidFill>
                  <a:srgbClr val="000000"/>
                </a:solidFill>
              </a:rPr>
              <a:t>en</a:t>
            </a:r>
            <a:r>
              <a:rPr lang="en-GB" sz="1200">
                <a:solidFill>
                  <a:srgbClr val="000000"/>
                </a:solidFill>
              </a:rPr>
              <a:t> particular las que </a:t>
            </a:r>
            <a:r>
              <a:rPr lang="en-GB" sz="1200" err="1">
                <a:solidFill>
                  <a:srgbClr val="000000"/>
                </a:solidFill>
              </a:rPr>
              <a:t>rodean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todo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el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pecho</a:t>
            </a:r>
            <a:r>
              <a:rPr lang="en-GB" sz="1200">
                <a:solidFill>
                  <a:srgbClr val="000000"/>
                </a:solidFill>
              </a:rPr>
              <a:t>, </a:t>
            </a:r>
            <a:r>
              <a:rPr lang="en-GB" sz="1200" err="1">
                <a:solidFill>
                  <a:srgbClr val="000000"/>
                </a:solidFill>
              </a:rPr>
              <a:t>ya</a:t>
            </a:r>
            <a:r>
              <a:rPr lang="en-GB" sz="1200">
                <a:solidFill>
                  <a:srgbClr val="000000"/>
                </a:solidFill>
              </a:rPr>
              <a:t> que </a:t>
            </a:r>
            <a:r>
              <a:rPr lang="en-GB" sz="1200" err="1">
                <a:solidFill>
                  <a:srgbClr val="000000"/>
                </a:solidFill>
              </a:rPr>
              <a:t>pueden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impedir</a:t>
            </a:r>
            <a:r>
              <a:rPr lang="en-GB" sz="1200">
                <a:solidFill>
                  <a:srgbClr val="000000"/>
                </a:solidFill>
              </a:rPr>
              <a:t> la </a:t>
            </a:r>
            <a:r>
              <a:rPr lang="en-GB" sz="1200" err="1">
                <a:solidFill>
                  <a:srgbClr val="000000"/>
                </a:solidFill>
              </a:rPr>
              <a:t>respiración</a:t>
            </a:r>
            <a:r>
              <a:rPr lang="en-GB" sz="1200">
                <a:solidFill>
                  <a:srgbClr val="000000"/>
                </a:solidFill>
              </a:rPr>
              <a:t> normal.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38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" indent="0">
              <a:lnSpc>
                <a:spcPct val="70000"/>
              </a:lnSpc>
              <a:spcBef>
                <a:spcPts val="1000"/>
              </a:spcBef>
            </a:pPr>
            <a:r>
              <a:rPr lang="en-GB" noProof="0" err="1"/>
              <a:t>Respiración</a:t>
            </a:r>
            <a:r>
              <a:rPr lang="en-GB" noProof="0"/>
              <a:t>: </a:t>
            </a:r>
            <a:r>
              <a:rPr lang="en-GB" noProof="0" err="1"/>
              <a:t>Escuche</a:t>
            </a:r>
            <a:r>
              <a:rPr lang="en-GB" noProof="0"/>
              <a:t>:</a:t>
            </a:r>
          </a:p>
          <a:p>
            <a:pPr marL="457200" lvl="0" indent="-4375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290"/>
              <a:buChar char="•"/>
            </a:pPr>
            <a:r>
              <a:rPr lang="en-GB" sz="1200" err="1"/>
              <a:t>Escuche</a:t>
            </a:r>
            <a:r>
              <a:rPr lang="en-GB" sz="1200"/>
              <a:t> </a:t>
            </a:r>
            <a:r>
              <a:rPr lang="en-GB" sz="1200" err="1"/>
              <a:t>cualquier</a:t>
            </a:r>
            <a:r>
              <a:rPr lang="en-GB" sz="1200"/>
              <a:t> </a:t>
            </a:r>
            <a:r>
              <a:rPr lang="en-GB" sz="1200" err="1"/>
              <a:t>sonido</a:t>
            </a:r>
            <a:r>
              <a:rPr lang="en-GB" sz="1200"/>
              <a:t> anormal </a:t>
            </a:r>
            <a:r>
              <a:rPr lang="en-GB" sz="1200" err="1"/>
              <a:t>cuando</a:t>
            </a:r>
            <a:r>
              <a:rPr lang="en-GB" sz="1200"/>
              <a:t> la persona respire.
</a:t>
            </a:r>
            <a:r>
              <a:rPr lang="en-GB" sz="1200" b="1"/>
              <a:t>Los </a:t>
            </a:r>
            <a:r>
              <a:rPr lang="en-GB" sz="1200" b="1" err="1"/>
              <a:t>sonidos</a:t>
            </a:r>
            <a:r>
              <a:rPr lang="en-GB" sz="1200" b="1"/>
              <a:t> de </a:t>
            </a:r>
            <a:r>
              <a:rPr lang="en-GB" sz="1200" b="1" err="1"/>
              <a:t>gorgoteo</a:t>
            </a:r>
            <a:r>
              <a:rPr lang="en-GB" sz="1200" b="1"/>
              <a:t> o </a:t>
            </a:r>
            <a:r>
              <a:rPr lang="en-GB" sz="1200" b="1" err="1"/>
              <a:t>succión</a:t>
            </a:r>
            <a:r>
              <a:rPr lang="en-GB" sz="1200"/>
              <a:t> </a:t>
            </a:r>
            <a:r>
              <a:rPr lang="en-GB" sz="1200" err="1"/>
              <a:t>durante</a:t>
            </a:r>
            <a:r>
              <a:rPr lang="en-GB" sz="1200"/>
              <a:t> la </a:t>
            </a:r>
            <a:r>
              <a:rPr lang="en-GB" sz="1200" err="1"/>
              <a:t>respiración</a:t>
            </a:r>
            <a:r>
              <a:rPr lang="en-GB" sz="1200"/>
              <a:t> </a:t>
            </a:r>
            <a:r>
              <a:rPr lang="en-GB" sz="1200" err="1"/>
              <a:t>pueden</a:t>
            </a:r>
            <a:r>
              <a:rPr lang="en-GB" sz="1200"/>
              <a:t> ser un </a:t>
            </a:r>
            <a:r>
              <a:rPr lang="en-GB" sz="1200" err="1"/>
              <a:t>signo</a:t>
            </a:r>
            <a:r>
              <a:rPr lang="en-GB" sz="1200"/>
              <a:t> de </a:t>
            </a:r>
            <a:r>
              <a:rPr lang="en-GB" sz="1200" err="1"/>
              <a:t>una</a:t>
            </a:r>
            <a:r>
              <a:rPr lang="en-GB" sz="1200"/>
              <a:t> </a:t>
            </a:r>
            <a:r>
              <a:rPr lang="en-GB" sz="1200" err="1"/>
              <a:t>lesión</a:t>
            </a:r>
            <a:r>
              <a:rPr lang="en-GB" sz="1200"/>
              <a:t> </a:t>
            </a:r>
            <a:r>
              <a:rPr lang="en-GB" sz="1200" err="1"/>
              <a:t>significativa</a:t>
            </a:r>
            <a:r>
              <a:rPr lang="en-GB" sz="1200"/>
              <a:t> </a:t>
            </a:r>
            <a:r>
              <a:rPr lang="en-GB" sz="1200" err="1"/>
              <a:t>en</a:t>
            </a:r>
            <a:r>
              <a:rPr lang="en-GB" sz="1200"/>
              <a:t> </a:t>
            </a:r>
            <a:r>
              <a:rPr lang="en-GB" sz="1200" err="1"/>
              <a:t>el</a:t>
            </a:r>
            <a:r>
              <a:rPr lang="en-GB" sz="1200"/>
              <a:t> </a:t>
            </a:r>
            <a:r>
              <a:rPr lang="en-GB" sz="1200" err="1"/>
              <a:t>pecho</a:t>
            </a:r>
            <a:r>
              <a:rPr lang="en-GB" sz="1200"/>
              <a:t> y </a:t>
            </a:r>
            <a:r>
              <a:rPr lang="en-GB" sz="1200" err="1"/>
              <a:t>una</a:t>
            </a:r>
            <a:r>
              <a:rPr lang="en-GB" sz="1200"/>
              <a:t> </a:t>
            </a:r>
            <a:r>
              <a:rPr lang="en-GB" sz="1200" err="1"/>
              <a:t>emergencia</a:t>
            </a:r>
            <a:r>
              <a:rPr lang="en-GB" sz="1200"/>
              <a:t> </a:t>
            </a:r>
            <a:r>
              <a:rPr lang="en-GB" sz="1200" err="1"/>
              <a:t>potencialmente</a:t>
            </a:r>
            <a:r>
              <a:rPr lang="en-GB" sz="1200"/>
              <a:t> mortal.</a:t>
            </a:r>
            <a:endParaRPr lang="en-GB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72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Respiración</a:t>
            </a:r>
            <a:r>
              <a:rPr lang="en-GB" noProof="0"/>
              <a:t>: </a:t>
            </a:r>
            <a:r>
              <a:rPr lang="en-GB" noProof="0" err="1"/>
              <a:t>Sienta</a:t>
            </a:r>
            <a:r>
              <a:rPr lang="en-GB" noProof="0"/>
              <a:t>:</a:t>
            </a: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GB" sz="1200">
                <a:solidFill>
                  <a:srgbClr val="000000"/>
                </a:solidFill>
              </a:rPr>
              <a:t>El simple </a:t>
            </a:r>
            <a:r>
              <a:rPr lang="en-GB" sz="1200" err="1">
                <a:solidFill>
                  <a:srgbClr val="000000"/>
                </a:solidFill>
              </a:rPr>
              <a:t>hecho</a:t>
            </a:r>
            <a:r>
              <a:rPr lang="en-GB" sz="1200">
                <a:solidFill>
                  <a:srgbClr val="000000"/>
                </a:solidFill>
              </a:rPr>
              <a:t> de </a:t>
            </a:r>
            <a:r>
              <a:rPr lang="en-GB" sz="1200" err="1">
                <a:solidFill>
                  <a:srgbClr val="000000"/>
                </a:solidFill>
              </a:rPr>
              <a:t>poner</a:t>
            </a:r>
            <a:r>
              <a:rPr lang="en-GB" sz="1200">
                <a:solidFill>
                  <a:srgbClr val="000000"/>
                </a:solidFill>
              </a:rPr>
              <a:t> las manos </a:t>
            </a:r>
            <a:r>
              <a:rPr lang="en-GB" sz="1200" err="1">
                <a:solidFill>
                  <a:srgbClr val="000000"/>
                </a:solidFill>
              </a:rPr>
              <a:t>en</a:t>
            </a:r>
            <a:r>
              <a:rPr lang="en-GB" sz="1200">
                <a:solidFill>
                  <a:srgbClr val="000000"/>
                </a:solidFill>
              </a:rPr>
              <a:t> la pared </a:t>
            </a:r>
            <a:r>
              <a:rPr lang="en-GB" sz="1200" err="1">
                <a:solidFill>
                  <a:srgbClr val="000000"/>
                </a:solidFill>
              </a:rPr>
              <a:t>torácica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te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permitirá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b="1" err="1">
                <a:solidFill>
                  <a:srgbClr val="000000"/>
                </a:solidFill>
              </a:rPr>
              <a:t>sentir</a:t>
            </a:r>
            <a:r>
              <a:rPr lang="en-GB" sz="1200" b="1">
                <a:solidFill>
                  <a:srgbClr val="000000"/>
                </a:solidFill>
              </a:rPr>
              <a:t> </a:t>
            </a:r>
            <a:r>
              <a:rPr lang="en-GB" sz="1200" b="1" err="1">
                <a:solidFill>
                  <a:srgbClr val="000000"/>
                </a:solidFill>
              </a:rPr>
              <a:t>el</a:t>
            </a:r>
            <a:r>
              <a:rPr lang="en-GB" sz="1200" b="1">
                <a:solidFill>
                  <a:srgbClr val="000000"/>
                </a:solidFill>
              </a:rPr>
              <a:t> </a:t>
            </a:r>
            <a:r>
              <a:rPr lang="en-GB" sz="1200" b="1" err="1">
                <a:solidFill>
                  <a:srgbClr val="000000"/>
                </a:solidFill>
              </a:rPr>
              <a:t>movimiento</a:t>
            </a:r>
            <a:r>
              <a:rPr lang="en-GB" sz="1200" b="1">
                <a:solidFill>
                  <a:srgbClr val="000000"/>
                </a:solidFill>
              </a:rPr>
              <a:t> del </a:t>
            </a:r>
            <a:r>
              <a:rPr lang="en-GB" sz="1200" b="1" err="1">
                <a:solidFill>
                  <a:srgbClr val="000000"/>
                </a:solidFill>
              </a:rPr>
              <a:t>pecho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cuando</a:t>
            </a:r>
            <a:r>
              <a:rPr lang="en-GB" sz="1200">
                <a:solidFill>
                  <a:srgbClr val="000000"/>
                </a:solidFill>
              </a:rPr>
              <a:t> la persona </a:t>
            </a:r>
            <a:r>
              <a:rPr lang="en-GB" sz="1200" err="1">
                <a:solidFill>
                  <a:srgbClr val="000000"/>
                </a:solidFill>
              </a:rPr>
              <a:t>está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respirando</a:t>
            </a:r>
            <a:r>
              <a:rPr lang="en-GB" sz="1200">
                <a:solidFill>
                  <a:srgbClr val="000000"/>
                </a:solidFill>
              </a:rPr>
              <a:t>.  
Si </a:t>
            </a:r>
            <a:r>
              <a:rPr lang="en-GB" sz="1200" err="1">
                <a:solidFill>
                  <a:srgbClr val="000000"/>
                </a:solidFill>
              </a:rPr>
              <a:t>siente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b="1">
                <a:solidFill>
                  <a:srgbClr val="000000"/>
                </a:solidFill>
              </a:rPr>
              <a:t>un </a:t>
            </a:r>
            <a:r>
              <a:rPr lang="en-GB" sz="1200" b="1" err="1">
                <a:solidFill>
                  <a:srgbClr val="000000"/>
                </a:solidFill>
              </a:rPr>
              <a:t>crujido</a:t>
            </a:r>
            <a:r>
              <a:rPr lang="en-GB" sz="1200" b="1">
                <a:solidFill>
                  <a:srgbClr val="000000"/>
                </a:solidFill>
              </a:rPr>
              <a:t> y </a:t>
            </a:r>
            <a:r>
              <a:rPr lang="en-GB" sz="1200" b="1" err="1">
                <a:solidFill>
                  <a:srgbClr val="000000"/>
                </a:solidFill>
              </a:rPr>
              <a:t>chasquido</a:t>
            </a:r>
            <a:r>
              <a:rPr lang="en-GB" sz="1200" b="1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extraño</a:t>
            </a:r>
            <a:r>
              <a:rPr lang="en-GB" sz="1200">
                <a:solidFill>
                  <a:srgbClr val="000000"/>
                </a:solidFill>
              </a:rPr>
              <a:t> al </a:t>
            </a:r>
            <a:r>
              <a:rPr lang="en-GB" sz="1200" err="1">
                <a:solidFill>
                  <a:srgbClr val="000000"/>
                </a:solidFill>
              </a:rPr>
              <a:t>tocar</a:t>
            </a:r>
            <a:r>
              <a:rPr lang="en-GB" sz="1200">
                <a:solidFill>
                  <a:srgbClr val="000000"/>
                </a:solidFill>
              </a:rPr>
              <a:t> la </a:t>
            </a:r>
            <a:r>
              <a:rPr lang="en-GB" sz="1200" err="1">
                <a:solidFill>
                  <a:srgbClr val="000000"/>
                </a:solidFill>
              </a:rPr>
              <a:t>piel</a:t>
            </a:r>
            <a:r>
              <a:rPr lang="en-GB" sz="1200">
                <a:solidFill>
                  <a:srgbClr val="000000"/>
                </a:solidFill>
              </a:rPr>
              <a:t>, </a:t>
            </a:r>
            <a:r>
              <a:rPr lang="en-GB" sz="1200" err="1">
                <a:solidFill>
                  <a:srgbClr val="000000"/>
                </a:solidFill>
              </a:rPr>
              <a:t>esto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puede</a:t>
            </a:r>
            <a:r>
              <a:rPr lang="en-GB" sz="1200">
                <a:solidFill>
                  <a:srgbClr val="000000"/>
                </a:solidFill>
              </a:rPr>
              <a:t> ser </a:t>
            </a:r>
            <a:r>
              <a:rPr lang="en-GB" sz="1200" err="1">
                <a:solidFill>
                  <a:srgbClr val="000000"/>
                </a:solidFill>
              </a:rPr>
              <a:t>una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señal</a:t>
            </a:r>
            <a:r>
              <a:rPr lang="en-GB" sz="1200">
                <a:solidFill>
                  <a:srgbClr val="000000"/>
                </a:solidFill>
              </a:rPr>
              <a:t> de que las </a:t>
            </a:r>
            <a:r>
              <a:rPr lang="en-GB" sz="1200" err="1">
                <a:solidFill>
                  <a:srgbClr val="000000"/>
                </a:solidFill>
              </a:rPr>
              <a:t>costillas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están</a:t>
            </a:r>
            <a:r>
              <a:rPr lang="en-GB" sz="1200">
                <a:solidFill>
                  <a:srgbClr val="000000"/>
                </a:solidFill>
              </a:rPr>
              <a:t> rotas o que </a:t>
            </a:r>
            <a:r>
              <a:rPr lang="en-GB" sz="1200" err="1">
                <a:solidFill>
                  <a:srgbClr val="000000"/>
                </a:solidFill>
              </a:rPr>
              <a:t>el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aire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está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fuera</a:t>
            </a:r>
            <a:r>
              <a:rPr lang="en-GB" sz="1200">
                <a:solidFill>
                  <a:srgbClr val="000000"/>
                </a:solidFill>
              </a:rPr>
              <a:t> del </a:t>
            </a:r>
            <a:r>
              <a:rPr lang="en-GB" sz="1200" err="1">
                <a:solidFill>
                  <a:srgbClr val="000000"/>
                </a:solidFill>
              </a:rPr>
              <a:t>pulmón</a:t>
            </a:r>
            <a:r>
              <a:rPr lang="en-GB" sz="1200">
                <a:solidFill>
                  <a:srgbClr val="000000"/>
                </a:solidFill>
              </a:rPr>
              <a:t> y </a:t>
            </a:r>
            <a:r>
              <a:rPr lang="en-GB" sz="1200" err="1">
                <a:solidFill>
                  <a:srgbClr val="000000"/>
                </a:solidFill>
              </a:rPr>
              <a:t>hacia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los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tejidos</a:t>
            </a:r>
            <a:r>
              <a:rPr lang="en-GB" sz="1200">
                <a:solidFill>
                  <a:srgbClr val="000000"/>
                </a:solidFill>
              </a:rPr>
              <a:t> del </a:t>
            </a:r>
            <a:r>
              <a:rPr lang="en-GB" sz="1200" err="1">
                <a:solidFill>
                  <a:srgbClr val="000000"/>
                </a:solidFill>
              </a:rPr>
              <a:t>pecho</a:t>
            </a:r>
            <a:r>
              <a:rPr lang="en-GB" sz="1200">
                <a:solidFill>
                  <a:srgbClr val="000000"/>
                </a:solidFill>
              </a:rPr>
              <a:t>. En </a:t>
            </a:r>
            <a:r>
              <a:rPr lang="en-GB" sz="1200" err="1">
                <a:solidFill>
                  <a:srgbClr val="000000"/>
                </a:solidFill>
              </a:rPr>
              <a:t>estos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casos</a:t>
            </a:r>
            <a:r>
              <a:rPr lang="en-GB" sz="1200">
                <a:solidFill>
                  <a:srgbClr val="000000"/>
                </a:solidFill>
              </a:rPr>
              <a:t>, </a:t>
            </a:r>
            <a:r>
              <a:rPr lang="en-GB" sz="1200" err="1">
                <a:solidFill>
                  <a:srgbClr val="000000"/>
                </a:solidFill>
              </a:rPr>
              <a:t>el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pulmón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puede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colapsar</a:t>
            </a:r>
            <a:r>
              <a:rPr lang="en-GB" sz="1200">
                <a:solidFill>
                  <a:srgbClr val="000000"/>
                </a:solidFill>
              </a:rPr>
              <a:t> (</a:t>
            </a:r>
            <a:r>
              <a:rPr lang="en-GB" sz="1200" err="1">
                <a:solidFill>
                  <a:srgbClr val="000000"/>
                </a:solidFill>
              </a:rPr>
              <a:t>esto</a:t>
            </a:r>
            <a:r>
              <a:rPr lang="en-GB" sz="1200">
                <a:solidFill>
                  <a:srgbClr val="000000"/>
                </a:solidFill>
              </a:rPr>
              <a:t> se </a:t>
            </a:r>
            <a:r>
              <a:rPr lang="en-GB" sz="1200" err="1">
                <a:solidFill>
                  <a:srgbClr val="000000"/>
                </a:solidFill>
              </a:rPr>
              <a:t>denomina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neumotórax</a:t>
            </a:r>
            <a:r>
              <a:rPr lang="en-GB" sz="1200">
                <a:solidFill>
                  <a:srgbClr val="000000"/>
                </a:solidFill>
              </a:rPr>
              <a:t>) y la </a:t>
            </a:r>
            <a:r>
              <a:rPr lang="en-GB" sz="1200" err="1">
                <a:solidFill>
                  <a:srgbClr val="000000"/>
                </a:solidFill>
              </a:rPr>
              <a:t>respiración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puede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empeorar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rápidamente</a:t>
            </a:r>
            <a:r>
              <a:rPr lang="en-GB" sz="1200">
                <a:solidFill>
                  <a:srgbClr val="000000"/>
                </a:solidFill>
              </a:rPr>
              <a:t>.</a:t>
            </a:r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50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Respiración</a:t>
            </a:r>
            <a:r>
              <a:rPr lang="en-GB" noProof="0"/>
              <a:t>: ¿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?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1200"/>
              <a:t>A </a:t>
            </a:r>
            <a:r>
              <a:rPr lang="en-GB" sz="1200" err="1"/>
              <a:t>los</a:t>
            </a:r>
            <a:r>
              <a:rPr lang="en-GB" sz="1200"/>
              <a:t> </a:t>
            </a:r>
            <a:r>
              <a:rPr lang="en-GB" sz="1200" err="1"/>
              <a:t>pacientes</a:t>
            </a:r>
            <a:r>
              <a:rPr lang="en-GB" sz="1200"/>
              <a:t> con </a:t>
            </a:r>
            <a:r>
              <a:rPr lang="en-GB" sz="1200" err="1"/>
              <a:t>dificultad</a:t>
            </a:r>
            <a:r>
              <a:rPr lang="en-GB" sz="1200"/>
              <a:t> grave para </a:t>
            </a:r>
            <a:r>
              <a:rPr lang="en-GB" sz="1200" err="1"/>
              <a:t>respirar</a:t>
            </a:r>
            <a:r>
              <a:rPr lang="en-GB" sz="1200"/>
              <a:t> se les </a:t>
            </a:r>
            <a:r>
              <a:rPr lang="en-GB" sz="1200" err="1"/>
              <a:t>debe</a:t>
            </a:r>
            <a:r>
              <a:rPr lang="en-GB" sz="1200"/>
              <a:t> </a:t>
            </a:r>
            <a:r>
              <a:rPr lang="en-GB" sz="1200" err="1"/>
              <a:t>permitir</a:t>
            </a:r>
            <a:r>
              <a:rPr lang="en-GB" sz="1200"/>
              <a:t> </a:t>
            </a:r>
            <a:r>
              <a:rPr lang="en-GB" sz="1200" err="1"/>
              <a:t>sentarse</a:t>
            </a:r>
            <a:r>
              <a:rPr lang="en-GB" sz="1200"/>
              <a:t> </a:t>
            </a:r>
            <a:r>
              <a:rPr lang="en-GB" sz="1200" err="1"/>
              <a:t>erguidos</a:t>
            </a:r>
            <a:r>
              <a:rPr lang="en-GB" sz="1200"/>
              <a:t> o </a:t>
            </a:r>
            <a:r>
              <a:rPr lang="en-GB" sz="1200" err="1"/>
              <a:t>en</a:t>
            </a:r>
            <a:r>
              <a:rPr lang="en-GB" sz="1200"/>
              <a:t> </a:t>
            </a:r>
            <a:r>
              <a:rPr lang="en-GB" sz="1200" err="1"/>
              <a:t>cualquier</a:t>
            </a:r>
            <a:r>
              <a:rPr lang="en-GB" sz="1200"/>
              <a:t> </a:t>
            </a:r>
            <a:r>
              <a:rPr lang="en-GB" sz="1200" err="1"/>
              <a:t>otra</a:t>
            </a:r>
            <a:r>
              <a:rPr lang="en-GB" sz="1200"/>
              <a:t> </a:t>
            </a:r>
            <a:r>
              <a:rPr lang="en-GB" sz="1200" b="1" err="1"/>
              <a:t>posición</a:t>
            </a:r>
            <a:r>
              <a:rPr lang="en-GB" sz="1200" b="1"/>
              <a:t> </a:t>
            </a:r>
            <a:r>
              <a:rPr lang="en-GB" sz="1200" b="1" err="1"/>
              <a:t>cómoda</a:t>
            </a:r>
            <a:r>
              <a:rPr lang="en-GB" sz="1200" b="1"/>
              <a:t> </a:t>
            </a:r>
            <a:r>
              <a:rPr lang="en-GB" sz="1200"/>
              <a:t>que les </a:t>
            </a:r>
            <a:r>
              <a:rPr lang="en-GB" sz="1200" err="1"/>
              <a:t>permita</a:t>
            </a:r>
            <a:r>
              <a:rPr lang="en-GB" sz="1200"/>
              <a:t> mover </a:t>
            </a:r>
            <a:r>
              <a:rPr lang="en-GB" sz="1200" err="1"/>
              <a:t>mejor</a:t>
            </a:r>
            <a:r>
              <a:rPr lang="en-GB" sz="1200"/>
              <a:t> </a:t>
            </a:r>
            <a:r>
              <a:rPr lang="en-GB" sz="1200" err="1"/>
              <a:t>el</a:t>
            </a:r>
            <a:r>
              <a:rPr lang="en-GB" sz="1200"/>
              <a:t> </a:t>
            </a:r>
            <a:r>
              <a:rPr lang="en-GB" sz="1200" err="1"/>
              <a:t>aire</a:t>
            </a:r>
            <a:r>
              <a:rPr lang="en-GB" sz="1200"/>
              <a:t> a sus </a:t>
            </a:r>
            <a:r>
              <a:rPr lang="en-GB" sz="1200" err="1"/>
              <a:t>pulmones</a:t>
            </a:r>
            <a:r>
              <a:rPr lang="en-GB" sz="1200"/>
              <a:t>, </a:t>
            </a:r>
            <a:r>
              <a:rPr lang="en-GB" sz="1200" b="1"/>
              <a:t>a </a:t>
            </a:r>
            <a:r>
              <a:rPr lang="en-GB" sz="1200" b="1" err="1"/>
              <a:t>menos</a:t>
            </a:r>
            <a:r>
              <a:rPr lang="en-GB" sz="1200" b="1"/>
              <a:t> que </a:t>
            </a:r>
            <a:r>
              <a:rPr lang="en-GB" sz="1200" b="1" err="1"/>
              <a:t>requieran</a:t>
            </a:r>
            <a:r>
              <a:rPr lang="en-GB" sz="1200" b="1"/>
              <a:t> </a:t>
            </a:r>
            <a:r>
              <a:rPr lang="en-GB" sz="1200" b="1" err="1"/>
              <a:t>inmovilización</a:t>
            </a:r>
            <a:r>
              <a:rPr lang="en-GB" sz="1200" b="1"/>
              <a:t> </a:t>
            </a:r>
            <a:r>
              <a:rPr lang="en-GB" sz="1200" b="1" err="1"/>
              <a:t>espinal</a:t>
            </a:r>
            <a:r>
              <a:rPr lang="en-GB" sz="1200" b="1"/>
              <a:t>.</a:t>
            </a:r>
            <a:r>
              <a:rPr lang="en-GB" sz="1200"/>
              <a:t>
El </a:t>
            </a:r>
            <a:r>
              <a:rPr lang="en-GB" sz="1200" err="1"/>
              <a:t>objetivo</a:t>
            </a:r>
            <a:r>
              <a:rPr lang="en-GB" sz="1200"/>
              <a:t> de la </a:t>
            </a:r>
            <a:r>
              <a:rPr lang="en-GB" sz="1200" err="1"/>
              <a:t>evaluación</a:t>
            </a:r>
            <a:r>
              <a:rPr lang="en-GB" sz="1200"/>
              <a:t> de la </a:t>
            </a:r>
            <a:r>
              <a:rPr lang="en-GB" sz="1200" err="1"/>
              <a:t>respiración</a:t>
            </a:r>
            <a:r>
              <a:rPr lang="en-GB" sz="1200"/>
              <a:t> </a:t>
            </a:r>
            <a:r>
              <a:rPr lang="en-GB" sz="1200" err="1"/>
              <a:t>durante</a:t>
            </a:r>
            <a:r>
              <a:rPr lang="en-GB" sz="1200"/>
              <a:t> </a:t>
            </a:r>
            <a:r>
              <a:rPr lang="en-GB" sz="1200" err="1"/>
              <a:t>el</a:t>
            </a:r>
            <a:r>
              <a:rPr lang="en-GB" sz="1200"/>
              <a:t> </a:t>
            </a:r>
            <a:r>
              <a:rPr lang="en-GB" sz="1200" err="1"/>
              <a:t>enfoque</a:t>
            </a:r>
            <a:r>
              <a:rPr lang="en-GB" sz="1200"/>
              <a:t> CABCDE para </a:t>
            </a:r>
            <a:r>
              <a:rPr lang="en-GB" sz="1200" err="1"/>
              <a:t>los</a:t>
            </a:r>
            <a:r>
              <a:rPr lang="en-GB" sz="1200"/>
              <a:t> CFAR </a:t>
            </a:r>
            <a:r>
              <a:rPr lang="en-GB" sz="1200" b="1"/>
              <a:t>es </a:t>
            </a:r>
            <a:r>
              <a:rPr lang="en-GB" sz="1200" b="1" err="1"/>
              <a:t>identificar</a:t>
            </a:r>
            <a:r>
              <a:rPr lang="en-GB" sz="1200" b="1"/>
              <a:t> </a:t>
            </a:r>
            <a:r>
              <a:rPr lang="en-GB" sz="1200" b="1" err="1"/>
              <a:t>signos</a:t>
            </a:r>
            <a:r>
              <a:rPr lang="en-GB" sz="1200" b="1"/>
              <a:t> de </a:t>
            </a:r>
            <a:r>
              <a:rPr lang="en-GB" sz="1200" b="1" err="1"/>
              <a:t>dificultad</a:t>
            </a:r>
            <a:r>
              <a:rPr lang="en-GB" sz="1200" b="1"/>
              <a:t> respiratoria </a:t>
            </a:r>
            <a:r>
              <a:rPr lang="en-GB" sz="1200" err="1"/>
              <a:t>potencialmente</a:t>
            </a:r>
            <a:r>
              <a:rPr lang="en-GB" sz="1200"/>
              <a:t> mortal y </a:t>
            </a:r>
            <a:r>
              <a:rPr lang="en-GB" sz="1200" err="1"/>
              <a:t>prepararse</a:t>
            </a:r>
            <a:r>
              <a:rPr lang="en-GB" sz="1200"/>
              <a:t> para </a:t>
            </a:r>
            <a:r>
              <a:rPr lang="en-GB" sz="1200" err="1"/>
              <a:t>una</a:t>
            </a:r>
            <a:r>
              <a:rPr lang="en-GB" sz="1200"/>
              <a:t> </a:t>
            </a:r>
            <a:r>
              <a:rPr lang="en-GB" sz="1200" b="1" err="1"/>
              <a:t>transferencia</a:t>
            </a:r>
            <a:r>
              <a:rPr lang="en-GB" sz="1200" b="1"/>
              <a:t> </a:t>
            </a:r>
            <a:r>
              <a:rPr lang="en-GB" sz="1200" b="1" err="1"/>
              <a:t>rápida</a:t>
            </a:r>
            <a:r>
              <a:rPr lang="en-GB" sz="1200" b="1"/>
              <a:t> </a:t>
            </a:r>
            <a:r>
              <a:rPr lang="en-GB" sz="1200"/>
              <a:t>a un </a:t>
            </a:r>
            <a:r>
              <a:rPr lang="en-GB" sz="1200" err="1"/>
              <a:t>nivel</a:t>
            </a:r>
            <a:r>
              <a:rPr lang="en-GB" sz="1200"/>
              <a:t> de </a:t>
            </a:r>
            <a:r>
              <a:rPr lang="en-GB" sz="1200" err="1"/>
              <a:t>atención</a:t>
            </a:r>
            <a:r>
              <a:rPr lang="en-GB" sz="1200"/>
              <a:t> superior </a:t>
            </a:r>
            <a:r>
              <a:rPr lang="en-GB" sz="1200" err="1"/>
              <a:t>adecuado</a:t>
            </a:r>
            <a:r>
              <a:rPr lang="en-GB" sz="1200"/>
              <a:t>.</a:t>
            </a:r>
            <a:endParaRPr lang="en-GB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6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6A61A-96D2-B927-6468-EDCF96783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99720-178E-ADC3-3922-9A5BC24C4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EA614-0C54-C7EC-238B-26AACA61E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Respiración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de trauma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21E17-046E-2ABF-E093-3CBCFFE47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80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GB" sz="1200" err="1"/>
              <a:t>Consideraciones</a:t>
            </a:r>
            <a:r>
              <a:rPr lang="en-GB" sz="1200"/>
              <a:t> </a:t>
            </a:r>
            <a:r>
              <a:rPr lang="en-GB" sz="1200" err="1"/>
              <a:t>especiales</a:t>
            </a:r>
            <a:r>
              <a:rPr lang="en-GB" sz="1200"/>
              <a:t> para </a:t>
            </a:r>
            <a:r>
              <a:rPr lang="en-GB" sz="1200" err="1"/>
              <a:t>mujeres</a:t>
            </a:r>
            <a:r>
              <a:rPr lang="en-GB" sz="1200"/>
              <a:t> </a:t>
            </a:r>
            <a:r>
              <a:rPr lang="en-GB" sz="1200" err="1"/>
              <a:t>embarazadas</a:t>
            </a:r>
            <a:r>
              <a:rPr lang="en-GB" sz="1200"/>
              <a:t>:
El </a:t>
            </a:r>
            <a:r>
              <a:rPr lang="en-GB" sz="1200" err="1"/>
              <a:t>embarazo</a:t>
            </a:r>
            <a:r>
              <a:rPr lang="en-GB" sz="1200"/>
              <a:t> </a:t>
            </a:r>
            <a:r>
              <a:rPr lang="en-GB" sz="1200" err="1"/>
              <a:t>empuja</a:t>
            </a:r>
            <a:r>
              <a:rPr lang="en-GB" sz="1200"/>
              <a:t> </a:t>
            </a:r>
            <a:r>
              <a:rPr lang="en-GB" sz="1200" err="1"/>
              <a:t>todo</a:t>
            </a:r>
            <a:r>
              <a:rPr lang="en-GB" sz="1200"/>
              <a:t> </a:t>
            </a:r>
            <a:r>
              <a:rPr lang="en-GB" sz="1200" err="1"/>
              <a:t>hacia</a:t>
            </a:r>
            <a:r>
              <a:rPr lang="en-GB" sz="1200"/>
              <a:t> la cabeza, </a:t>
            </a:r>
            <a:r>
              <a:rPr lang="en-GB" sz="1200" err="1"/>
              <a:t>por</a:t>
            </a:r>
            <a:r>
              <a:rPr lang="en-GB" sz="1200"/>
              <a:t> lo que hay </a:t>
            </a:r>
            <a:r>
              <a:rPr lang="en-GB" sz="1200" err="1"/>
              <a:t>menos</a:t>
            </a:r>
            <a:r>
              <a:rPr lang="en-GB" sz="1200"/>
              <a:t> </a:t>
            </a:r>
            <a:r>
              <a:rPr lang="en-GB" sz="1200" err="1"/>
              <a:t>espacio</a:t>
            </a:r>
            <a:r>
              <a:rPr lang="en-GB" sz="1200"/>
              <a:t> para que </a:t>
            </a:r>
            <a:r>
              <a:rPr lang="en-GB" sz="1200" err="1"/>
              <a:t>los</a:t>
            </a:r>
            <a:r>
              <a:rPr lang="en-GB" sz="1200"/>
              <a:t> </a:t>
            </a:r>
            <a:r>
              <a:rPr lang="en-GB" sz="1200" err="1"/>
              <a:t>pulmones</a:t>
            </a:r>
            <a:r>
              <a:rPr lang="en-GB" sz="1200"/>
              <a:t> se </a:t>
            </a:r>
            <a:r>
              <a:rPr lang="en-GB" sz="1200" err="1"/>
              <a:t>expandan</a:t>
            </a:r>
            <a:r>
              <a:rPr lang="en-GB" sz="1200"/>
              <a:t> al final del </a:t>
            </a:r>
            <a:r>
              <a:rPr lang="en-GB" sz="1200" err="1"/>
              <a:t>embarazo</a:t>
            </a:r>
            <a:r>
              <a:rPr lang="en-GB" sz="1200"/>
              <a:t>. 
La </a:t>
            </a:r>
            <a:r>
              <a:rPr lang="en-GB" sz="1200" err="1"/>
              <a:t>dificultad</a:t>
            </a:r>
            <a:r>
              <a:rPr lang="en-GB" sz="1200"/>
              <a:t> para </a:t>
            </a:r>
            <a:r>
              <a:rPr lang="en-GB" sz="1200" err="1"/>
              <a:t>respirar</a:t>
            </a:r>
            <a:r>
              <a:rPr lang="en-GB" sz="1200"/>
              <a:t> </a:t>
            </a:r>
            <a:r>
              <a:rPr lang="en-GB" sz="1200" err="1"/>
              <a:t>puede</a:t>
            </a:r>
            <a:r>
              <a:rPr lang="en-GB" sz="1200"/>
              <a:t> </a:t>
            </a:r>
            <a:r>
              <a:rPr lang="en-GB" sz="1200" err="1"/>
              <a:t>empeorar</a:t>
            </a:r>
            <a:r>
              <a:rPr lang="en-GB" sz="1200"/>
              <a:t> </a:t>
            </a:r>
            <a:r>
              <a:rPr lang="en-GB" sz="1200" err="1"/>
              <a:t>rápidamente</a:t>
            </a:r>
            <a:r>
              <a:rPr lang="en-GB" sz="120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65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err="1"/>
              <a:t>Circulación</a:t>
            </a:r>
            <a:r>
              <a:rPr lang="en-GB" noProof="0"/>
              <a:t>: Observe: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/>
              <a:t>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vea</a:t>
            </a:r>
            <a:r>
              <a:rPr lang="en-GB" noProof="0"/>
              <a:t> un sangrado </a:t>
            </a:r>
            <a:r>
              <a:rPr lang="en-GB" noProof="0" err="1"/>
              <a:t>externo</a:t>
            </a:r>
            <a:r>
              <a:rPr lang="en-GB" noProof="0"/>
              <a:t> </a:t>
            </a:r>
            <a:r>
              <a:rPr lang="en-GB" noProof="0" err="1"/>
              <a:t>significativo</a:t>
            </a:r>
            <a:r>
              <a:rPr lang="en-GB" noProof="0"/>
              <a:t> </a:t>
            </a:r>
            <a:r>
              <a:rPr lang="en-GB" noProof="0" err="1"/>
              <a:t>después</a:t>
            </a:r>
            <a:r>
              <a:rPr lang="en-GB" noProof="0"/>
              <a:t> de un </a:t>
            </a:r>
            <a:r>
              <a:rPr lang="en-GB" noProof="0" err="1"/>
              <a:t>traumatismo</a:t>
            </a:r>
            <a:r>
              <a:rPr lang="en-GB" noProof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noProof="0"/>
              <a:t>A </a:t>
            </a:r>
            <a:r>
              <a:rPr lang="en-GB" noProof="0" err="1"/>
              <a:t>veces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sangrado </a:t>
            </a:r>
            <a:r>
              <a:rPr lang="en-GB" noProof="0" err="1"/>
              <a:t>externo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pasar </a:t>
            </a:r>
            <a:r>
              <a:rPr lang="en-GB" noProof="0" err="1"/>
              <a:t>desapercibido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b="1" noProof="0"/>
              <a:t>la </a:t>
            </a:r>
            <a:r>
              <a:rPr lang="en-GB" b="1" noProof="0" err="1"/>
              <a:t>parte</a:t>
            </a:r>
            <a:r>
              <a:rPr lang="en-GB" b="1" noProof="0"/>
              <a:t> posterior de la cabeza o </a:t>
            </a:r>
            <a:r>
              <a:rPr lang="en-GB" b="1" noProof="0" err="1"/>
              <a:t>el</a:t>
            </a:r>
            <a:r>
              <a:rPr lang="en-GB" b="1" noProof="0"/>
              <a:t> </a:t>
            </a:r>
            <a:r>
              <a:rPr lang="en-GB" b="1" noProof="0" err="1"/>
              <a:t>cuerpo</a:t>
            </a:r>
            <a:r>
              <a:rPr lang="en-GB" b="1" noProof="0"/>
              <a:t> </a:t>
            </a:r>
            <a:r>
              <a:rPr lang="en-GB" noProof="0"/>
              <a:t>que no se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encontrar</a:t>
            </a:r>
            <a:r>
              <a:rPr lang="en-GB" noProof="0"/>
              <a:t> sin </a:t>
            </a:r>
            <a:r>
              <a:rPr lang="en-GB" noProof="0" err="1"/>
              <a:t>mirar</a:t>
            </a:r>
            <a:r>
              <a:rPr lang="en-GB" noProof="0"/>
              <a:t> a la persona </a:t>
            </a:r>
            <a:r>
              <a:rPr lang="en-GB" noProof="0" err="1"/>
              <a:t>cuidadosamente</a:t>
            </a:r>
            <a:r>
              <a:rPr lang="en-GB" noProof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sangrado es </a:t>
            </a:r>
            <a:r>
              <a:rPr lang="en-GB" noProof="0" err="1"/>
              <a:t>interno</a:t>
            </a:r>
            <a:r>
              <a:rPr lang="en-GB" noProof="0"/>
              <a:t>, </a:t>
            </a:r>
            <a:r>
              <a:rPr lang="en-GB" noProof="0" err="1"/>
              <a:t>tendrá</a:t>
            </a:r>
            <a:r>
              <a:rPr lang="en-GB" noProof="0"/>
              <a:t> que </a:t>
            </a:r>
            <a:r>
              <a:rPr lang="en-GB" noProof="0" err="1"/>
              <a:t>buscar</a:t>
            </a:r>
            <a:r>
              <a:rPr lang="en-GB" noProof="0"/>
              <a:t> </a:t>
            </a:r>
            <a:r>
              <a:rPr lang="en-GB" noProof="0" err="1"/>
              <a:t>otros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pérdida</a:t>
            </a:r>
            <a:r>
              <a:rPr lang="en-GB" noProof="0"/>
              <a:t> de </a:t>
            </a:r>
            <a:r>
              <a:rPr lang="en-GB" noProof="0" err="1"/>
              <a:t>sangre</a:t>
            </a:r>
            <a:r>
              <a:rPr lang="en-GB" noProof="0"/>
              <a:t> y shock.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noProof="0"/>
              <a:t>Los </a:t>
            </a:r>
            <a:r>
              <a:rPr lang="en-GB" b="1" noProof="0" err="1"/>
              <a:t>moretones</a:t>
            </a:r>
            <a:r>
              <a:rPr lang="en-GB" b="1" noProof="0"/>
              <a:t> </a:t>
            </a:r>
            <a:r>
              <a:rPr lang="en-GB" b="1" noProof="0" err="1"/>
              <a:t>en</a:t>
            </a:r>
            <a:r>
              <a:rPr lang="en-GB" b="1" noProof="0"/>
              <a:t> </a:t>
            </a:r>
            <a:r>
              <a:rPr lang="en-GB" b="1" noProof="0" err="1"/>
              <a:t>el</a:t>
            </a:r>
            <a:r>
              <a:rPr lang="en-GB" b="1" noProof="0"/>
              <a:t> </a:t>
            </a:r>
            <a:r>
              <a:rPr lang="en-GB" b="1" noProof="0" err="1"/>
              <a:t>pecho</a:t>
            </a:r>
            <a:r>
              <a:rPr lang="en-GB" b="1" noProof="0"/>
              <a:t> o </a:t>
            </a:r>
            <a:r>
              <a:rPr lang="en-GB" b="1" noProof="0" err="1"/>
              <a:t>el</a:t>
            </a:r>
            <a:r>
              <a:rPr lang="en-GB" b="1" noProof="0"/>
              <a:t> abdomen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signos</a:t>
            </a:r>
            <a:r>
              <a:rPr lang="en-GB" noProof="0"/>
              <a:t> de sangrado </a:t>
            </a:r>
            <a:r>
              <a:rPr lang="en-GB" noProof="0" err="1"/>
              <a:t>interno</a:t>
            </a:r>
            <a:r>
              <a:rPr lang="en-GB" noProof="0"/>
              <a:t>. </a:t>
            </a:r>
            <a:r>
              <a:rPr lang="en-GB" b="1" noProof="0"/>
              <a:t>El </a:t>
            </a:r>
            <a:r>
              <a:rPr lang="en-GB" b="1" noProof="0" err="1"/>
              <a:t>dolor</a:t>
            </a:r>
            <a:r>
              <a:rPr lang="en-GB" b="1" noProof="0"/>
              <a:t> </a:t>
            </a:r>
            <a:r>
              <a:rPr lang="en-GB" b="1" noProof="0" err="1"/>
              <a:t>intenso</a:t>
            </a:r>
            <a:r>
              <a:rPr lang="en-GB" b="1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 o </a:t>
            </a:r>
            <a:r>
              <a:rPr lang="en-GB" noProof="0" err="1"/>
              <a:t>el</a:t>
            </a:r>
            <a:r>
              <a:rPr lang="en-GB" noProof="0"/>
              <a:t> abdomen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interna.</a:t>
            </a:r>
            <a:endParaRPr lang="en-GB" sz="3000"/>
          </a:p>
          <a:p>
            <a:pPr marL="0" indent="0"/>
            <a:r>
              <a:rPr lang="en-GB" sz="3200" noProof="0"/>
              <a:t>Los </a:t>
            </a:r>
            <a:r>
              <a:rPr lang="en-GB" sz="3200" noProof="0" err="1"/>
              <a:t>signos</a:t>
            </a:r>
            <a:r>
              <a:rPr lang="en-GB" sz="3200" noProof="0"/>
              <a:t> de que la </a:t>
            </a:r>
            <a:r>
              <a:rPr lang="en-GB" sz="3200" noProof="0" err="1"/>
              <a:t>pérdida</a:t>
            </a:r>
            <a:r>
              <a:rPr lang="en-GB" sz="3200" noProof="0"/>
              <a:t> de </a:t>
            </a:r>
            <a:r>
              <a:rPr lang="en-GB" sz="3200" noProof="0" err="1"/>
              <a:t>sangre</a:t>
            </a:r>
            <a:r>
              <a:rPr lang="en-GB" sz="3200" noProof="0"/>
              <a:t> </a:t>
            </a:r>
            <a:r>
              <a:rPr lang="en-GB" sz="3200" noProof="0" err="1"/>
              <a:t>está</a:t>
            </a:r>
            <a:r>
              <a:rPr lang="en-GB" sz="3200" noProof="0"/>
              <a:t> </a:t>
            </a:r>
            <a:r>
              <a:rPr lang="en-GB" sz="3200" noProof="0" err="1"/>
              <a:t>provocando</a:t>
            </a:r>
            <a:r>
              <a:rPr lang="en-GB" sz="3200" noProof="0"/>
              <a:t> </a:t>
            </a:r>
            <a:r>
              <a:rPr lang="en-GB" sz="3200" noProof="0" err="1"/>
              <a:t>una</a:t>
            </a:r>
            <a:r>
              <a:rPr lang="en-GB" sz="3200" noProof="0"/>
              <a:t> mala </a:t>
            </a:r>
            <a:r>
              <a:rPr lang="en-GB" sz="3200" noProof="0" err="1"/>
              <a:t>circulación</a:t>
            </a:r>
            <a:r>
              <a:rPr lang="en-GB" sz="3200" noProof="0"/>
              <a:t> </a:t>
            </a:r>
            <a:r>
              <a:rPr lang="en-GB" sz="3200" noProof="0" err="1"/>
              <a:t>incluyen</a:t>
            </a:r>
            <a:r>
              <a:rPr lang="en-GB" sz="3200" noProof="0"/>
              <a:t> </a:t>
            </a:r>
            <a:r>
              <a:rPr lang="en-GB" sz="3200" noProof="0" err="1"/>
              <a:t>piel</a:t>
            </a:r>
            <a:r>
              <a:rPr lang="en-GB" sz="3200" noProof="0"/>
              <a:t> </a:t>
            </a:r>
            <a:r>
              <a:rPr lang="en-GB" sz="3200" noProof="0" err="1"/>
              <a:t>fría</a:t>
            </a:r>
            <a:r>
              <a:rPr lang="en-GB" sz="3200" noProof="0"/>
              <a:t>, </a:t>
            </a:r>
            <a:r>
              <a:rPr lang="en-GB" sz="3200" noProof="0" err="1"/>
              <a:t>sudorosa</a:t>
            </a:r>
            <a:r>
              <a:rPr lang="en-GB" sz="3200" noProof="0"/>
              <a:t>/</a:t>
            </a:r>
            <a:r>
              <a:rPr lang="en-GB" sz="3200" noProof="0" err="1"/>
              <a:t>húmeda</a:t>
            </a:r>
            <a:r>
              <a:rPr lang="en-GB" sz="3200" noProof="0"/>
              <a:t> y </a:t>
            </a:r>
            <a:r>
              <a:rPr lang="en-GB" sz="3200" noProof="0" err="1"/>
              <a:t>pálida</a:t>
            </a:r>
            <a:r>
              <a:rPr lang="en-GB" sz="3200" noProof="0"/>
              <a:t>.  La persona </a:t>
            </a:r>
            <a:r>
              <a:rPr lang="en-GB" sz="3200" noProof="0" err="1"/>
              <a:t>puede</a:t>
            </a:r>
            <a:r>
              <a:rPr lang="en-GB" sz="3200" noProof="0"/>
              <a:t> </a:t>
            </a:r>
            <a:r>
              <a:rPr lang="en-GB" sz="3200" noProof="0" err="1"/>
              <a:t>sentirse</a:t>
            </a:r>
            <a:r>
              <a:rPr lang="en-GB" sz="3200" noProof="0"/>
              <a:t> </a:t>
            </a:r>
            <a:r>
              <a:rPr lang="en-GB" sz="3200" noProof="0" err="1"/>
              <a:t>mareada</a:t>
            </a:r>
            <a:r>
              <a:rPr lang="en-GB" sz="3200" noProof="0"/>
              <a:t>, </a:t>
            </a:r>
            <a:r>
              <a:rPr lang="en-GB" sz="3200" noProof="0" err="1"/>
              <a:t>confundida</a:t>
            </a:r>
            <a:r>
              <a:rPr lang="en-GB" sz="3200" noProof="0"/>
              <a:t> o </a:t>
            </a:r>
            <a:r>
              <a:rPr lang="en-GB" sz="3200" noProof="0" err="1"/>
              <a:t>inquieta</a:t>
            </a:r>
            <a:r>
              <a:rPr lang="en-GB" sz="3200" noProof="0"/>
              <a:t>.  
</a:t>
            </a:r>
            <a:r>
              <a:rPr lang="en-GB" sz="3200" noProof="0" err="1"/>
              <a:t>Esté</a:t>
            </a:r>
            <a:r>
              <a:rPr lang="en-GB" sz="3200" noProof="0"/>
              <a:t> </a:t>
            </a:r>
            <a:r>
              <a:rPr lang="en-GB" sz="3200" noProof="0" err="1"/>
              <a:t>atento</a:t>
            </a:r>
            <a:r>
              <a:rPr lang="en-GB" sz="3200" noProof="0"/>
              <a:t> a las </a:t>
            </a:r>
            <a:r>
              <a:rPr lang="en-GB" sz="3200" noProof="0" err="1"/>
              <a:t>quemaduras</a:t>
            </a:r>
            <a:r>
              <a:rPr lang="en-GB" sz="3200" noProof="0"/>
              <a:t> y observe </a:t>
            </a:r>
            <a:r>
              <a:rPr lang="en-GB" sz="3200" noProof="0" err="1"/>
              <a:t>si</a:t>
            </a:r>
            <a:r>
              <a:rPr lang="en-GB" sz="3200" noProof="0"/>
              <a:t> hay </a:t>
            </a:r>
            <a:r>
              <a:rPr lang="en-GB" sz="3200" noProof="0" err="1"/>
              <a:t>quemaduras</a:t>
            </a:r>
            <a:r>
              <a:rPr lang="en-GB" sz="3200" noProof="0"/>
              <a:t> </a:t>
            </a:r>
            <a:r>
              <a:rPr lang="en-GB" sz="3200" noProof="0" err="1"/>
              <a:t>dando</a:t>
            </a:r>
            <a:r>
              <a:rPr lang="en-GB" sz="3200" noProof="0"/>
              <a:t> </a:t>
            </a:r>
            <a:r>
              <a:rPr lang="en-GB" sz="3200" noProof="0" err="1"/>
              <a:t>vueltas</a:t>
            </a:r>
            <a:r>
              <a:rPr lang="en-GB" sz="3200" noProof="0"/>
              <a:t> </a:t>
            </a:r>
            <a:r>
              <a:rPr lang="en-GB" sz="3200" noProof="0" err="1"/>
              <a:t>alrededor</a:t>
            </a:r>
            <a:r>
              <a:rPr lang="en-GB" sz="3200" noProof="0"/>
              <a:t> de un </a:t>
            </a:r>
            <a:r>
              <a:rPr lang="en-GB" sz="3200" noProof="0" err="1"/>
              <a:t>área</a:t>
            </a:r>
            <a:r>
              <a:rPr lang="en-GB" sz="3200" noProof="0"/>
              <a:t> </a:t>
            </a:r>
            <a:r>
              <a:rPr lang="en-GB" sz="3200" noProof="0" err="1"/>
              <a:t>completa</a:t>
            </a:r>
            <a:r>
              <a:rPr lang="en-GB" sz="3200" noProof="0"/>
              <a:t> del </a:t>
            </a:r>
            <a:r>
              <a:rPr lang="en-GB" sz="3200" noProof="0" err="1"/>
              <a:t>cuerpo</a:t>
            </a:r>
            <a:r>
              <a:rPr lang="en-GB" sz="3200" noProof="0"/>
              <a:t>, </a:t>
            </a:r>
            <a:r>
              <a:rPr lang="en-GB" sz="3200" noProof="0" err="1"/>
              <a:t>estas</a:t>
            </a:r>
            <a:r>
              <a:rPr lang="en-GB" sz="3200" noProof="0"/>
              <a:t> se </a:t>
            </a:r>
            <a:r>
              <a:rPr lang="en-GB" sz="3200" noProof="0" err="1"/>
              <a:t>llaman</a:t>
            </a:r>
            <a:r>
              <a:rPr lang="en-GB" sz="3200" noProof="0"/>
              <a:t> </a:t>
            </a:r>
            <a:r>
              <a:rPr lang="en-GB" sz="3200" noProof="0" err="1"/>
              <a:t>quemaduras</a:t>
            </a:r>
            <a:r>
              <a:rPr lang="en-GB" sz="3200" noProof="0"/>
              <a:t> </a:t>
            </a:r>
            <a:r>
              <a:rPr lang="en-GB" sz="3200" noProof="0" err="1"/>
              <a:t>circunferenciales</a:t>
            </a:r>
            <a:r>
              <a:rPr lang="en-GB" sz="3200" noProof="0"/>
              <a:t> y </a:t>
            </a:r>
            <a:r>
              <a:rPr lang="en-GB" sz="3200" noProof="0" err="1"/>
              <a:t>pueden</a:t>
            </a:r>
            <a:r>
              <a:rPr lang="en-GB" sz="3200" noProof="0"/>
              <a:t> </a:t>
            </a:r>
            <a:r>
              <a:rPr lang="en-GB" sz="3200" noProof="0" err="1"/>
              <a:t>provocar</a:t>
            </a:r>
            <a:r>
              <a:rPr lang="en-GB" sz="3200" noProof="0"/>
              <a:t> </a:t>
            </a:r>
            <a:r>
              <a:rPr lang="en-GB" sz="3200" noProof="0" err="1"/>
              <a:t>constricción</a:t>
            </a:r>
            <a:r>
              <a:rPr lang="en-GB" sz="3200" noProof="0"/>
              <a:t>, </a:t>
            </a:r>
            <a:r>
              <a:rPr lang="en-GB" sz="3200" noProof="0" err="1"/>
              <a:t>impidiendo</a:t>
            </a:r>
            <a:r>
              <a:rPr lang="en-GB" sz="3200" noProof="0"/>
              <a:t> </a:t>
            </a:r>
            <a:r>
              <a:rPr lang="en-GB" sz="3200" noProof="0" err="1"/>
              <a:t>el</a:t>
            </a:r>
            <a:r>
              <a:rPr lang="en-GB" sz="3200" noProof="0"/>
              <a:t> </a:t>
            </a:r>
            <a:r>
              <a:rPr lang="en-GB" sz="3200" noProof="0" err="1"/>
              <a:t>flujo</a:t>
            </a:r>
            <a:r>
              <a:rPr lang="en-GB" sz="3200" noProof="0"/>
              <a:t> </a:t>
            </a:r>
            <a:r>
              <a:rPr lang="en-GB" sz="3200" noProof="0" err="1"/>
              <a:t>sanguíneo</a:t>
            </a:r>
            <a:r>
              <a:rPr lang="en-GB" sz="3200" noProof="0"/>
              <a:t> 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32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lnSpc>
                <a:spcPct val="90000"/>
              </a:lnSpc>
              <a:spcBef>
                <a:spcPts val="1000"/>
              </a:spcBef>
            </a:pPr>
            <a:r>
              <a:rPr lang="en-GB" b="0" noProof="0" err="1"/>
              <a:t>Palpe</a:t>
            </a:r>
            <a:r>
              <a:rPr lang="en-GB" b="0" noProof="0"/>
              <a:t> las </a:t>
            </a:r>
            <a:r>
              <a:rPr lang="en-GB" b="0" noProof="0" err="1"/>
              <a:t>extremidades</a:t>
            </a:r>
            <a:r>
              <a:rPr lang="en-GB" b="0" noProof="0"/>
              <a:t> </a:t>
            </a:r>
            <a:r>
              <a:rPr lang="en-GB" b="0" noProof="0" err="1"/>
              <a:t>frías</a:t>
            </a:r>
            <a:r>
              <a:rPr lang="en-GB" b="0" noProof="0"/>
              <a:t> o </a:t>
            </a:r>
            <a:r>
              <a:rPr lang="en-GB" b="0" noProof="0" err="1"/>
              <a:t>húmedas</a:t>
            </a:r>
            <a:r>
              <a:rPr lang="en-GB" b="0" noProof="0"/>
              <a:t>, </a:t>
            </a:r>
            <a:r>
              <a:rPr lang="en-GB" b="0" noProof="0" err="1"/>
              <a:t>ya</a:t>
            </a:r>
            <a:r>
              <a:rPr lang="en-GB" b="0" noProof="0"/>
              <a:t> que la </a:t>
            </a:r>
            <a:r>
              <a:rPr lang="en-GB" b="0" noProof="0" err="1"/>
              <a:t>pérdida</a:t>
            </a:r>
            <a:r>
              <a:rPr lang="en-GB" b="0" noProof="0"/>
              <a:t> de </a:t>
            </a:r>
            <a:r>
              <a:rPr lang="en-GB" b="0" noProof="0" err="1"/>
              <a:t>sangre</a:t>
            </a:r>
            <a:r>
              <a:rPr lang="en-GB" b="0" noProof="0"/>
              <a:t> interna o externa a menudo </a:t>
            </a:r>
            <a:r>
              <a:rPr lang="en-GB" b="0" noProof="0" err="1"/>
              <a:t>provocará</a:t>
            </a:r>
            <a:r>
              <a:rPr lang="en-GB" b="0" noProof="0"/>
              <a:t> un </a:t>
            </a:r>
            <a:r>
              <a:rPr lang="en-GB" b="0" noProof="0" err="1"/>
              <a:t>menor</a:t>
            </a:r>
            <a:r>
              <a:rPr lang="en-GB" b="0" noProof="0"/>
              <a:t> </a:t>
            </a:r>
            <a:r>
              <a:rPr lang="en-GB" b="0" noProof="0" err="1"/>
              <a:t>flujo</a:t>
            </a:r>
            <a:r>
              <a:rPr lang="en-GB" b="0" noProof="0"/>
              <a:t> </a:t>
            </a:r>
            <a:r>
              <a:rPr lang="en-GB" b="0" noProof="0" err="1"/>
              <a:t>sanguíneo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brazos</a:t>
            </a:r>
            <a:r>
              <a:rPr lang="en-GB" b="0" noProof="0"/>
              <a:t> o las </a:t>
            </a:r>
            <a:r>
              <a:rPr lang="en-GB" b="0" noProof="0" err="1"/>
              <a:t>piernas</a:t>
            </a:r>
            <a:r>
              <a:rPr lang="en-GB" b="0" noProof="0"/>
              <a:t> primero. 
</a:t>
            </a:r>
            <a:r>
              <a:rPr lang="en-GB" b="0" noProof="0" err="1"/>
              <a:t>Sienta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pulso</a:t>
            </a:r>
            <a:r>
              <a:rPr lang="en-GB" b="0" noProof="0"/>
              <a:t> (o </a:t>
            </a:r>
            <a:r>
              <a:rPr lang="en-GB" b="0" noProof="0" err="1"/>
              <a:t>frecuencia</a:t>
            </a:r>
            <a:r>
              <a:rPr lang="en-GB" b="0" noProof="0"/>
              <a:t> </a:t>
            </a:r>
            <a:r>
              <a:rPr lang="en-GB" b="0" noProof="0" err="1"/>
              <a:t>cardíaca</a:t>
            </a:r>
            <a:r>
              <a:rPr lang="en-GB" b="0" noProof="0"/>
              <a:t>) de la persona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cuello</a:t>
            </a:r>
            <a:r>
              <a:rPr lang="en-GB" b="0" noProof="0"/>
              <a:t> o la </a:t>
            </a:r>
            <a:r>
              <a:rPr lang="en-GB" b="0" noProof="0" err="1"/>
              <a:t>muñeca</a:t>
            </a:r>
            <a:r>
              <a:rPr lang="en-GB" b="0" noProof="0"/>
              <a:t> para </a:t>
            </a:r>
            <a:r>
              <a:rPr lang="en-GB" b="0" noProof="0" err="1"/>
              <a:t>ver</a:t>
            </a:r>
            <a:r>
              <a:rPr lang="en-GB" b="0" noProof="0"/>
              <a:t> </a:t>
            </a:r>
            <a:r>
              <a:rPr lang="en-GB" b="0" noProof="0" err="1"/>
              <a:t>si</a:t>
            </a:r>
            <a:r>
              <a:rPr lang="en-GB" b="0" noProof="0"/>
              <a:t> es </a:t>
            </a:r>
            <a:r>
              <a:rPr lang="en-GB" b="0" noProof="0" err="1"/>
              <a:t>muy</a:t>
            </a:r>
            <a:r>
              <a:rPr lang="en-GB" b="0" noProof="0"/>
              <a:t> </a:t>
            </a:r>
            <a:r>
              <a:rPr lang="en-GB" b="0" noProof="0" err="1"/>
              <a:t>rápido</a:t>
            </a:r>
            <a:r>
              <a:rPr lang="en-GB" b="0" noProof="0"/>
              <a:t>, </a:t>
            </a:r>
            <a:r>
              <a:rPr lang="en-GB" b="0" noProof="0" err="1"/>
              <a:t>muy</a:t>
            </a:r>
            <a:r>
              <a:rPr lang="en-GB" b="0" noProof="0"/>
              <a:t> lento, </a:t>
            </a:r>
            <a:r>
              <a:rPr lang="en-GB" b="0" noProof="0" err="1"/>
              <a:t>muy</a:t>
            </a:r>
            <a:r>
              <a:rPr lang="en-GB" b="0" noProof="0"/>
              <a:t> </a:t>
            </a:r>
            <a:r>
              <a:rPr lang="en-GB" b="0" noProof="0" err="1"/>
              <a:t>débil</a:t>
            </a:r>
            <a:r>
              <a:rPr lang="en-GB" b="0" noProof="0"/>
              <a:t> o </a:t>
            </a:r>
            <a:r>
              <a:rPr lang="en-GB" b="0" noProof="0" err="1"/>
              <a:t>incluso</a:t>
            </a:r>
            <a:r>
              <a:rPr lang="en-GB" b="0" noProof="0"/>
              <a:t> </a:t>
            </a:r>
            <a:r>
              <a:rPr lang="en-GB" b="0" noProof="0" err="1"/>
              <a:t>ausente</a:t>
            </a:r>
            <a:r>
              <a:rPr lang="en-GB" b="0" noProof="0"/>
              <a:t>. 
</a:t>
            </a:r>
            <a:r>
              <a:rPr lang="en-GB" b="0" noProof="0" err="1"/>
              <a:t>Verifique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tiempo</a:t>
            </a:r>
            <a:r>
              <a:rPr lang="en-GB" b="0" noProof="0"/>
              <a:t> de </a:t>
            </a:r>
            <a:r>
              <a:rPr lang="en-GB" b="0" noProof="0" err="1"/>
              <a:t>llenado</a:t>
            </a:r>
            <a:r>
              <a:rPr lang="en-GB" b="0" noProof="0"/>
              <a:t> </a:t>
            </a:r>
            <a:r>
              <a:rPr lang="en-GB" b="0" noProof="0" err="1"/>
              <a:t>capilar</a:t>
            </a:r>
            <a:r>
              <a:rPr lang="en-GB" b="0" noProof="0"/>
              <a:t> </a:t>
            </a:r>
            <a:r>
              <a:rPr lang="en-GB" b="0" noProof="0" err="1"/>
              <a:t>presionando</a:t>
            </a:r>
            <a:r>
              <a:rPr lang="en-GB" b="0" noProof="0"/>
              <a:t> la </a:t>
            </a:r>
            <a:r>
              <a:rPr lang="en-GB" b="0" noProof="0" err="1"/>
              <a:t>uña</a:t>
            </a:r>
            <a:r>
              <a:rPr lang="en-GB" b="0" noProof="0"/>
              <a:t> de la persona, </a:t>
            </a:r>
            <a:r>
              <a:rPr lang="en-GB" b="0" noProof="0" err="1"/>
              <a:t>puede</a:t>
            </a:r>
            <a:r>
              <a:rPr lang="en-GB" b="0" noProof="0"/>
              <a:t> ser mayor a 3 </a:t>
            </a:r>
            <a:r>
              <a:rPr lang="en-GB" b="0" noProof="0" err="1"/>
              <a:t>segundos</a:t>
            </a:r>
            <a:r>
              <a:rPr lang="en-GB" b="0" noProof="0"/>
              <a:t>. 
El </a:t>
            </a:r>
            <a:r>
              <a:rPr lang="en-GB" b="0" noProof="0" err="1"/>
              <a:t>dolor</a:t>
            </a:r>
            <a:r>
              <a:rPr lang="en-GB" b="0" noProof="0"/>
              <a:t> </a:t>
            </a:r>
            <a:r>
              <a:rPr lang="en-GB" b="0" noProof="0" err="1"/>
              <a:t>intenso</a:t>
            </a:r>
            <a:r>
              <a:rPr lang="en-GB" b="0" noProof="0"/>
              <a:t> </a:t>
            </a:r>
            <a:r>
              <a:rPr lang="en-GB" b="0" noProof="0" err="1"/>
              <a:t>cuando</a:t>
            </a:r>
            <a:r>
              <a:rPr lang="en-GB" b="0" noProof="0"/>
              <a:t> se </a:t>
            </a:r>
            <a:r>
              <a:rPr lang="en-GB" b="0" noProof="0" err="1"/>
              <a:t>toca</a:t>
            </a:r>
            <a:r>
              <a:rPr lang="en-GB" b="0" noProof="0"/>
              <a:t> </a:t>
            </a:r>
            <a:r>
              <a:rPr lang="en-GB" b="0" noProof="0" err="1"/>
              <a:t>suavemente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pecho</a:t>
            </a:r>
            <a:r>
              <a:rPr lang="en-GB" b="0" noProof="0"/>
              <a:t>, </a:t>
            </a:r>
            <a:r>
              <a:rPr lang="en-GB" b="0" noProof="0" err="1"/>
              <a:t>el</a:t>
            </a:r>
            <a:r>
              <a:rPr lang="en-GB" b="0" noProof="0"/>
              <a:t> abdomen o la pelvis (o las </a:t>
            </a:r>
            <a:r>
              <a:rPr lang="en-GB" b="0" noProof="0" err="1"/>
              <a:t>caderas</a:t>
            </a:r>
            <a:r>
              <a:rPr lang="en-GB" b="0" noProof="0"/>
              <a:t>) </a:t>
            </a:r>
            <a:r>
              <a:rPr lang="en-GB" b="0" noProof="0" err="1"/>
              <a:t>también</a:t>
            </a:r>
            <a:r>
              <a:rPr lang="en-GB" b="0" noProof="0"/>
              <a:t> </a:t>
            </a:r>
            <a:r>
              <a:rPr lang="en-GB" b="0" noProof="0" err="1"/>
              <a:t>puede</a:t>
            </a:r>
            <a:r>
              <a:rPr lang="en-GB" b="0" noProof="0"/>
              <a:t> ser un </a:t>
            </a:r>
            <a:r>
              <a:rPr lang="en-GB" b="0" noProof="0" err="1"/>
              <a:t>signo</a:t>
            </a:r>
            <a:r>
              <a:rPr lang="en-GB" b="0" noProof="0"/>
              <a:t> de </a:t>
            </a:r>
            <a:r>
              <a:rPr lang="en-GB" b="0" noProof="0" err="1"/>
              <a:t>hemorragia</a:t>
            </a:r>
            <a:r>
              <a:rPr lang="en-GB" b="0" noProof="0"/>
              <a:t> interna u </a:t>
            </a:r>
            <a:r>
              <a:rPr lang="en-GB" b="0" noProof="0" err="1"/>
              <a:t>otra</a:t>
            </a:r>
            <a:r>
              <a:rPr lang="en-GB" b="0" noProof="0"/>
              <a:t> </a:t>
            </a:r>
            <a:r>
              <a:rPr lang="en-GB" b="0" noProof="0" err="1"/>
              <a:t>lesión</a:t>
            </a:r>
            <a:r>
              <a:rPr lang="en-GB" b="0" noProof="0"/>
              <a:t> grave.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13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¿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?
La </a:t>
            </a:r>
            <a:r>
              <a:rPr lang="en-GB" noProof="0" err="1"/>
              <a:t>hemorragia</a:t>
            </a:r>
            <a:r>
              <a:rPr lang="en-GB" noProof="0"/>
              <a:t> mayor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controlarse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primer paso del </a:t>
            </a:r>
            <a:r>
              <a:rPr lang="en-GB" noProof="0" err="1"/>
              <a:t>abordaje</a:t>
            </a:r>
            <a:r>
              <a:rPr lang="en-GB" noProof="0"/>
              <a:t> CABCDE. </a:t>
            </a:r>
            <a:r>
              <a:rPr lang="en-GB" noProof="0" err="1"/>
              <a:t>Controle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sangrado restante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paso de la </a:t>
            </a:r>
            <a:r>
              <a:rPr lang="en-GB" noProof="0" err="1"/>
              <a:t>circulación</a:t>
            </a:r>
            <a:r>
              <a:rPr lang="en-GB" noProof="0"/>
              <a:t> con </a:t>
            </a:r>
            <a:r>
              <a:rPr lang="en-GB" noProof="0" err="1"/>
              <a:t>presión</a:t>
            </a:r>
            <a:r>
              <a:rPr lang="en-GB" noProof="0"/>
              <a:t> </a:t>
            </a:r>
            <a:r>
              <a:rPr lang="en-GB" noProof="0" err="1"/>
              <a:t>directa</a:t>
            </a:r>
            <a:r>
              <a:rPr lang="en-GB" noProof="0"/>
              <a:t> o </a:t>
            </a:r>
            <a:r>
              <a:rPr lang="en-GB" noProof="0" err="1"/>
              <a:t>taponamiento</a:t>
            </a:r>
            <a:r>
              <a:rPr lang="en-GB" noProof="0"/>
              <a:t> profundo de la </a:t>
            </a:r>
            <a:r>
              <a:rPr lang="en-GB" noProof="0" err="1"/>
              <a:t>herida</a:t>
            </a:r>
            <a:r>
              <a:rPr lang="en-GB" noProof="0"/>
              <a:t>.</a:t>
            </a:r>
          </a:p>
          <a:p>
            <a:pPr marL="0" indent="0"/>
            <a:endParaRPr lang="en-GB" noProof="0"/>
          </a:p>
          <a:p>
            <a:pPr marL="0" indent="0"/>
            <a:r>
              <a:rPr lang="en-GB" noProof="0"/>
              <a:t>Control de </a:t>
            </a:r>
            <a:r>
              <a:rPr lang="en-GB" noProof="0" err="1"/>
              <a:t>hemorragias</a:t>
            </a:r>
            <a:endParaRPr lang="en-GB" noProof="0"/>
          </a:p>
          <a:p>
            <a:pPr marL="457200" lvl="0" indent="-4438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390"/>
              <a:buChar char="•"/>
            </a:pPr>
            <a:r>
              <a:rPr lang="en-GB" sz="3020">
                <a:solidFill>
                  <a:srgbClr val="000000"/>
                </a:solidFill>
              </a:rPr>
              <a:t>Si bien </a:t>
            </a:r>
            <a:r>
              <a:rPr lang="en-GB" sz="3020" err="1">
                <a:solidFill>
                  <a:srgbClr val="000000"/>
                </a:solidFill>
              </a:rPr>
              <a:t>ya</a:t>
            </a:r>
            <a:r>
              <a:rPr lang="en-GB" sz="3020">
                <a:solidFill>
                  <a:srgbClr val="000000"/>
                </a:solidFill>
              </a:rPr>
              <a:t> ha </a:t>
            </a:r>
            <a:r>
              <a:rPr lang="en-GB" sz="3020" err="1">
                <a:solidFill>
                  <a:srgbClr val="000000"/>
                </a:solidFill>
              </a:rPr>
              <a:t>controlado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el</a:t>
            </a:r>
            <a:r>
              <a:rPr lang="en-GB" sz="3020">
                <a:solidFill>
                  <a:srgbClr val="000000"/>
                </a:solidFill>
              </a:rPr>
              <a:t> sangrado </a:t>
            </a:r>
            <a:r>
              <a:rPr lang="en-GB" sz="3020" err="1">
                <a:solidFill>
                  <a:srgbClr val="000000"/>
                </a:solidFill>
              </a:rPr>
              <a:t>importante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en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el</a:t>
            </a:r>
            <a:r>
              <a:rPr lang="en-GB" sz="3020">
                <a:solidFill>
                  <a:srgbClr val="000000"/>
                </a:solidFill>
              </a:rPr>
              <a:t> primer paso de </a:t>
            </a:r>
            <a:r>
              <a:rPr lang="en-GB" sz="3020" err="1">
                <a:solidFill>
                  <a:srgbClr val="000000"/>
                </a:solidFill>
              </a:rPr>
              <a:t>su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enfoque</a:t>
            </a:r>
            <a:r>
              <a:rPr lang="en-GB" sz="3020">
                <a:solidFill>
                  <a:srgbClr val="000000"/>
                </a:solidFill>
              </a:rPr>
              <a:t> de CABCDE, </a:t>
            </a:r>
            <a:r>
              <a:rPr lang="en-GB" sz="3020" err="1">
                <a:solidFill>
                  <a:srgbClr val="000000"/>
                </a:solidFill>
              </a:rPr>
              <a:t>intente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detener</a:t>
            </a:r>
            <a:r>
              <a:rPr lang="en-GB" sz="3020">
                <a:solidFill>
                  <a:srgbClr val="000000"/>
                </a:solidFill>
              </a:rPr>
              <a:t> o </a:t>
            </a:r>
            <a:r>
              <a:rPr lang="en-GB" sz="3020" err="1">
                <a:solidFill>
                  <a:srgbClr val="000000"/>
                </a:solidFill>
              </a:rPr>
              <a:t>ralentizar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cualquier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otro</a:t>
            </a:r>
            <a:r>
              <a:rPr lang="en-GB" sz="3020">
                <a:solidFill>
                  <a:srgbClr val="000000"/>
                </a:solidFill>
              </a:rPr>
              <a:t> sangrado que </a:t>
            </a:r>
            <a:r>
              <a:rPr lang="en-GB" sz="3020" err="1">
                <a:solidFill>
                  <a:srgbClr val="000000"/>
                </a:solidFill>
              </a:rPr>
              <a:t>vea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b="1" err="1">
                <a:solidFill>
                  <a:srgbClr val="000000"/>
                </a:solidFill>
              </a:rPr>
              <a:t>aplicando</a:t>
            </a:r>
            <a:r>
              <a:rPr lang="en-GB" sz="3020" b="1">
                <a:solidFill>
                  <a:srgbClr val="000000"/>
                </a:solidFill>
              </a:rPr>
              <a:t> </a:t>
            </a:r>
            <a:r>
              <a:rPr lang="en-GB" sz="3020" b="1" err="1">
                <a:solidFill>
                  <a:srgbClr val="000000"/>
                </a:solidFill>
              </a:rPr>
              <a:t>presión</a:t>
            </a:r>
            <a:r>
              <a:rPr lang="en-GB" sz="3020" b="1">
                <a:solidFill>
                  <a:srgbClr val="000000"/>
                </a:solidFill>
              </a:rPr>
              <a:t> </a:t>
            </a:r>
            <a:r>
              <a:rPr lang="en-GB" sz="3020" b="1" err="1">
                <a:solidFill>
                  <a:srgbClr val="000000"/>
                </a:solidFill>
              </a:rPr>
              <a:t>directa</a:t>
            </a:r>
            <a:r>
              <a:rPr lang="en-GB" sz="3020" b="1">
                <a:solidFill>
                  <a:srgbClr val="000000"/>
                </a:solidFill>
              </a:rPr>
              <a:t> </a:t>
            </a:r>
            <a:r>
              <a:rPr lang="en-GB" sz="3020">
                <a:solidFill>
                  <a:srgbClr val="000000"/>
                </a:solidFill>
              </a:rPr>
              <a:t>con </a:t>
            </a:r>
            <a:r>
              <a:rPr lang="en-GB" sz="3020" err="1">
                <a:solidFill>
                  <a:srgbClr val="000000"/>
                </a:solidFill>
              </a:rPr>
              <a:t>una</a:t>
            </a:r>
            <a:r>
              <a:rPr lang="en-GB" sz="3020">
                <a:solidFill>
                  <a:srgbClr val="000000"/>
                </a:solidFill>
              </a:rPr>
              <a:t> mano </a:t>
            </a:r>
            <a:r>
              <a:rPr lang="en-GB" sz="3020" err="1">
                <a:solidFill>
                  <a:srgbClr val="000000"/>
                </a:solidFill>
              </a:rPr>
              <a:t>enguantada</a:t>
            </a:r>
            <a:r>
              <a:rPr lang="en-GB" sz="3020">
                <a:solidFill>
                  <a:srgbClr val="000000"/>
                </a:solidFill>
              </a:rPr>
              <a:t>. </a:t>
            </a:r>
          </a:p>
          <a:p>
            <a:pPr marL="914400" lvl="1" indent="-4438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390"/>
              <a:buChar char="•"/>
            </a:pPr>
            <a:r>
              <a:rPr lang="en-GB" sz="3020">
                <a:solidFill>
                  <a:srgbClr val="000000"/>
                </a:solidFill>
              </a:rPr>
              <a:t>Si no </a:t>
            </a:r>
            <a:r>
              <a:rPr lang="en-GB" sz="3020" err="1">
                <a:solidFill>
                  <a:srgbClr val="000000"/>
                </a:solidFill>
              </a:rPr>
              <a:t>tiene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guantes</a:t>
            </a:r>
            <a:r>
              <a:rPr lang="en-GB" sz="3020">
                <a:solidFill>
                  <a:srgbClr val="000000"/>
                </a:solidFill>
              </a:rPr>
              <a:t>, use </a:t>
            </a:r>
            <a:r>
              <a:rPr lang="en-GB" sz="3020" err="1">
                <a:solidFill>
                  <a:srgbClr val="000000"/>
                </a:solidFill>
              </a:rPr>
              <a:t>bolsas</a:t>
            </a:r>
            <a:r>
              <a:rPr lang="en-GB" sz="3020">
                <a:solidFill>
                  <a:srgbClr val="000000"/>
                </a:solidFill>
              </a:rPr>
              <a:t> de </a:t>
            </a:r>
            <a:r>
              <a:rPr lang="en-GB" sz="3020" err="1">
                <a:solidFill>
                  <a:srgbClr val="000000"/>
                </a:solidFill>
              </a:rPr>
              <a:t>plástico</a:t>
            </a:r>
            <a:r>
              <a:rPr lang="en-GB" sz="3020">
                <a:solidFill>
                  <a:srgbClr val="000000"/>
                </a:solidFill>
              </a:rPr>
              <a:t> para </a:t>
            </a:r>
            <a:r>
              <a:rPr lang="en-GB" sz="3020" err="1">
                <a:solidFill>
                  <a:srgbClr val="000000"/>
                </a:solidFill>
              </a:rPr>
              <a:t>protegerse</a:t>
            </a:r>
            <a:r>
              <a:rPr lang="en-GB" sz="3020">
                <a:solidFill>
                  <a:srgbClr val="000000"/>
                </a:solidFill>
              </a:rPr>
              <a:t>. </a:t>
            </a:r>
            <a:r>
              <a:rPr lang="en-GB" sz="3020" err="1">
                <a:solidFill>
                  <a:srgbClr val="000000"/>
                </a:solidFill>
              </a:rPr>
              <a:t>Puede</a:t>
            </a:r>
            <a:r>
              <a:rPr lang="en-GB" sz="3020">
                <a:solidFill>
                  <a:srgbClr val="000000"/>
                </a:solidFill>
              </a:rPr>
              <a:t> usar </a:t>
            </a:r>
            <a:r>
              <a:rPr lang="en-GB" sz="3020" err="1">
                <a:solidFill>
                  <a:srgbClr val="000000"/>
                </a:solidFill>
              </a:rPr>
              <a:t>ropa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limpia</a:t>
            </a:r>
            <a:r>
              <a:rPr lang="en-GB" sz="3020">
                <a:solidFill>
                  <a:srgbClr val="000000"/>
                </a:solidFill>
              </a:rPr>
              <a:t> u </a:t>
            </a:r>
            <a:r>
              <a:rPr lang="en-GB" sz="3020" err="1">
                <a:solidFill>
                  <a:srgbClr val="000000"/>
                </a:solidFill>
              </a:rPr>
              <a:t>otros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materiales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disponibles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como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apósito</a:t>
            </a:r>
            <a:r>
              <a:rPr lang="en-GB" sz="3020">
                <a:solidFill>
                  <a:srgbClr val="000000"/>
                </a:solidFill>
              </a:rPr>
              <a:t> para </a:t>
            </a:r>
            <a:r>
              <a:rPr lang="en-GB" sz="3020" err="1">
                <a:solidFill>
                  <a:srgbClr val="000000"/>
                </a:solidFill>
              </a:rPr>
              <a:t>controlar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el</a:t>
            </a:r>
            <a:r>
              <a:rPr lang="en-GB" sz="3020">
                <a:solidFill>
                  <a:srgbClr val="000000"/>
                </a:solidFill>
              </a:rPr>
              <a:t> sangrado.  </a:t>
            </a:r>
          </a:p>
          <a:p>
            <a:pPr marL="457200" lvl="0" indent="-4438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390"/>
              <a:buChar char="•"/>
            </a:pPr>
            <a:r>
              <a:rPr lang="en-GB" sz="3020" b="1">
                <a:solidFill>
                  <a:srgbClr val="000000"/>
                </a:solidFill>
              </a:rPr>
              <a:t>El </a:t>
            </a:r>
            <a:r>
              <a:rPr lang="en-GB" sz="3020" b="1" err="1">
                <a:solidFill>
                  <a:srgbClr val="000000"/>
                </a:solidFill>
              </a:rPr>
              <a:t>taponamiento</a:t>
            </a:r>
            <a:r>
              <a:rPr lang="en-GB" sz="3020" b="1">
                <a:solidFill>
                  <a:srgbClr val="000000"/>
                </a:solidFill>
              </a:rPr>
              <a:t> profundo </a:t>
            </a:r>
            <a:r>
              <a:rPr lang="en-GB" sz="3020">
                <a:solidFill>
                  <a:srgbClr val="000000"/>
                </a:solidFill>
              </a:rPr>
              <a:t>de la </a:t>
            </a:r>
            <a:r>
              <a:rPr lang="en-GB" sz="3020" err="1">
                <a:solidFill>
                  <a:srgbClr val="000000"/>
                </a:solidFill>
              </a:rPr>
              <a:t>herida</a:t>
            </a:r>
            <a:r>
              <a:rPr lang="en-GB" sz="3020">
                <a:solidFill>
                  <a:srgbClr val="000000"/>
                </a:solidFill>
              </a:rPr>
              <a:t> se </a:t>
            </a:r>
            <a:r>
              <a:rPr lang="en-GB" sz="3020" err="1">
                <a:solidFill>
                  <a:srgbClr val="000000"/>
                </a:solidFill>
              </a:rPr>
              <a:t>puede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utilizar</a:t>
            </a:r>
            <a:r>
              <a:rPr lang="en-GB" sz="3020">
                <a:solidFill>
                  <a:srgbClr val="000000"/>
                </a:solidFill>
              </a:rPr>
              <a:t> para </a:t>
            </a:r>
            <a:r>
              <a:rPr lang="en-GB" sz="3020" err="1">
                <a:solidFill>
                  <a:srgbClr val="000000"/>
                </a:solidFill>
              </a:rPr>
              <a:t>cualquier</a:t>
            </a:r>
            <a:r>
              <a:rPr lang="en-GB" sz="3020">
                <a:solidFill>
                  <a:srgbClr val="000000"/>
                </a:solidFill>
              </a:rPr>
              <a:t> sangrado continuo que no se </a:t>
            </a:r>
            <a:r>
              <a:rPr lang="en-GB" sz="3020" err="1">
                <a:solidFill>
                  <a:srgbClr val="000000"/>
                </a:solidFill>
              </a:rPr>
              <a:t>controle</a:t>
            </a:r>
            <a:r>
              <a:rPr lang="en-GB" sz="3020">
                <a:solidFill>
                  <a:srgbClr val="000000"/>
                </a:solidFill>
              </a:rPr>
              <a:t> con </a:t>
            </a:r>
            <a:r>
              <a:rPr lang="en-GB" sz="3020" err="1">
                <a:solidFill>
                  <a:srgbClr val="000000"/>
                </a:solidFill>
              </a:rPr>
              <a:t>presión</a:t>
            </a:r>
            <a:r>
              <a:rPr lang="en-GB" sz="3020">
                <a:solidFill>
                  <a:srgbClr val="000000"/>
                </a:solidFill>
              </a:rPr>
              <a:t> </a:t>
            </a:r>
            <a:r>
              <a:rPr lang="en-GB" sz="3020" err="1">
                <a:solidFill>
                  <a:srgbClr val="000000"/>
                </a:solidFill>
              </a:rPr>
              <a:t>directa</a:t>
            </a:r>
            <a:r>
              <a:rPr lang="en-GB" sz="3020">
                <a:solidFill>
                  <a:srgbClr val="000000"/>
                </a:solidFill>
              </a:rPr>
              <a:t>.</a:t>
            </a:r>
            <a:endParaRPr lang="en-GB" b="0" noProof="0"/>
          </a:p>
          <a:p>
            <a:pPr marL="0" indent="0"/>
            <a:endParaRPr lang="en-GB" b="0" noProof="0"/>
          </a:p>
          <a:p>
            <a:pPr marL="0" indent="0"/>
            <a:r>
              <a:rPr lang="en-GB" b="0" noProof="0"/>
              <a:t>Si se </a:t>
            </a:r>
            <a:r>
              <a:rPr lang="en-GB" b="0" noProof="0" err="1"/>
              <a:t>encuentran</a:t>
            </a:r>
            <a:r>
              <a:rPr lang="en-GB" b="0" noProof="0"/>
              <a:t> </a:t>
            </a:r>
            <a:r>
              <a:rPr lang="en-GB" b="0" noProof="0" err="1"/>
              <a:t>signos</a:t>
            </a:r>
            <a:r>
              <a:rPr lang="en-GB" b="0" noProof="0"/>
              <a:t> de shock, </a:t>
            </a:r>
            <a:r>
              <a:rPr lang="en-GB" b="0" noProof="0" err="1"/>
              <a:t>trate</a:t>
            </a:r>
            <a:r>
              <a:rPr lang="en-GB" b="0" noProof="0"/>
              <a:t> de </a:t>
            </a:r>
            <a:r>
              <a:rPr lang="en-GB" b="0" noProof="0" err="1"/>
              <a:t>mejorar</a:t>
            </a:r>
            <a:r>
              <a:rPr lang="en-GB" b="0" noProof="0"/>
              <a:t> la </a:t>
            </a:r>
            <a:r>
              <a:rPr lang="en-GB" b="0" noProof="0" err="1"/>
              <a:t>circulación</a:t>
            </a:r>
            <a:r>
              <a:rPr lang="en-GB" b="0" noProof="0"/>
              <a:t> </a:t>
            </a:r>
            <a:r>
              <a:rPr lang="en-GB" b="0" noProof="0" err="1"/>
              <a:t>acostando</a:t>
            </a:r>
            <a:r>
              <a:rPr lang="en-GB" b="0" noProof="0"/>
              <a:t> al </a:t>
            </a:r>
            <a:r>
              <a:rPr lang="en-GB" b="0" noProof="0" err="1"/>
              <a:t>paciente</a:t>
            </a:r>
            <a:r>
              <a:rPr lang="en-GB" b="0" noProof="0"/>
              <a:t>.
Si le </a:t>
            </a:r>
            <a:r>
              <a:rPr lang="en-GB" b="0" noProof="0" err="1"/>
              <a:t>preocupa</a:t>
            </a:r>
            <a:r>
              <a:rPr lang="en-GB" b="0" noProof="0"/>
              <a:t> que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paciente</a:t>
            </a:r>
            <a:r>
              <a:rPr lang="en-GB" b="0" noProof="0"/>
              <a:t> </a:t>
            </a:r>
            <a:r>
              <a:rPr lang="en-GB" b="0" noProof="0" err="1"/>
              <a:t>tenga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lesión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la pelvis, </a:t>
            </a:r>
            <a:r>
              <a:rPr lang="en-GB" b="0" noProof="0" err="1"/>
              <a:t>aplique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faja </a:t>
            </a:r>
            <a:r>
              <a:rPr lang="en-GB" b="0" noProof="0" err="1"/>
              <a:t>pélvica</a:t>
            </a:r>
            <a:r>
              <a:rPr lang="en-GB" b="0" noProof="0"/>
              <a:t>.</a:t>
            </a:r>
          </a:p>
          <a:p>
            <a:pPr marL="0" indent="0"/>
            <a:endParaRPr lang="en-GB" b="0" noProof="0"/>
          </a:p>
          <a:p>
            <a:pPr marL="0" indent="0"/>
            <a:r>
              <a:rPr lang="en-GB" noProof="0"/>
              <a:t>A </a:t>
            </a:r>
            <a:r>
              <a:rPr lang="en-GB" noProof="0" err="1"/>
              <a:t>veces</a:t>
            </a:r>
            <a:r>
              <a:rPr lang="en-GB" noProof="0"/>
              <a:t>, </a:t>
            </a:r>
            <a:r>
              <a:rPr lang="en-GB" noProof="0" err="1"/>
              <a:t>después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, la pelvis (o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huesos</a:t>
            </a:r>
            <a:r>
              <a:rPr lang="en-GB" noProof="0"/>
              <a:t> de la </a:t>
            </a:r>
            <a:r>
              <a:rPr lang="en-GB" noProof="0" err="1"/>
              <a:t>cadera</a:t>
            </a:r>
            <a:r>
              <a:rPr lang="en-GB" noProof="0"/>
              <a:t>)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romperse</a:t>
            </a:r>
            <a:r>
              <a:rPr lang="en-GB" noProof="0"/>
              <a:t>. </a:t>
            </a:r>
            <a:r>
              <a:rPr lang="en-GB" noProof="0" err="1"/>
              <a:t>Estos</a:t>
            </a:r>
            <a:r>
              <a:rPr lang="en-GB" noProof="0"/>
              <a:t> </a:t>
            </a:r>
            <a:r>
              <a:rPr lang="en-GB" noProof="0" err="1"/>
              <a:t>huesos</a:t>
            </a:r>
            <a:r>
              <a:rPr lang="en-GB" noProof="0"/>
              <a:t> </a:t>
            </a:r>
            <a:r>
              <a:rPr lang="en-GB" noProof="0" err="1"/>
              <a:t>protegen</a:t>
            </a:r>
            <a:r>
              <a:rPr lang="en-GB" noProof="0"/>
              <a:t> </a:t>
            </a:r>
            <a:r>
              <a:rPr lang="en-GB" noProof="0" err="1"/>
              <a:t>muchos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órganos</a:t>
            </a:r>
            <a:r>
              <a:rPr lang="en-GB" noProof="0"/>
              <a:t> </a:t>
            </a:r>
            <a:r>
              <a:rPr lang="en-GB" noProof="0" err="1"/>
              <a:t>vitales</a:t>
            </a:r>
            <a:r>
              <a:rPr lang="en-GB" noProof="0"/>
              <a:t> que se </a:t>
            </a:r>
            <a:r>
              <a:rPr lang="en-GB" noProof="0" err="1"/>
              <a:t>encuentran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pelvis y </a:t>
            </a:r>
            <a:r>
              <a:rPr lang="en-GB" noProof="0" err="1"/>
              <a:t>el</a:t>
            </a:r>
            <a:r>
              <a:rPr lang="en-GB" noProof="0"/>
              <a:t> abdomen. 
Si se </a:t>
            </a:r>
            <a:r>
              <a:rPr lang="en-GB" noProof="0" err="1"/>
              <a:t>fracturan</a:t>
            </a:r>
            <a:r>
              <a:rPr lang="en-GB" noProof="0"/>
              <a:t>, </a:t>
            </a:r>
            <a:r>
              <a:rPr lang="en-GB" noProof="0" err="1"/>
              <a:t>existe</a:t>
            </a:r>
            <a:r>
              <a:rPr lang="en-GB" noProof="0"/>
              <a:t> la </a:t>
            </a:r>
            <a:r>
              <a:rPr lang="en-GB" noProof="0" err="1"/>
              <a:t>posibilidad</a:t>
            </a:r>
            <a:r>
              <a:rPr lang="en-GB" noProof="0"/>
              <a:t> de que </a:t>
            </a:r>
            <a:r>
              <a:rPr lang="en-GB" noProof="0" err="1"/>
              <a:t>estos</a:t>
            </a:r>
            <a:r>
              <a:rPr lang="en-GB" noProof="0"/>
              <a:t> </a:t>
            </a:r>
            <a:r>
              <a:rPr lang="en-GB" noProof="0" err="1"/>
              <a:t>huesos</a:t>
            </a:r>
            <a:r>
              <a:rPr lang="en-GB" noProof="0"/>
              <a:t> </a:t>
            </a:r>
            <a:r>
              <a:rPr lang="en-GB" noProof="0" err="1"/>
              <a:t>perforen</a:t>
            </a:r>
            <a:r>
              <a:rPr lang="en-GB" noProof="0"/>
              <a:t> un </a:t>
            </a:r>
            <a:r>
              <a:rPr lang="en-GB" noProof="0" err="1"/>
              <a:t>órgano</a:t>
            </a:r>
            <a:r>
              <a:rPr lang="en-GB" noProof="0"/>
              <a:t> o un </a:t>
            </a:r>
            <a:r>
              <a:rPr lang="en-GB" noProof="0" err="1"/>
              <a:t>vaso</a:t>
            </a:r>
            <a:r>
              <a:rPr lang="en-GB" noProof="0"/>
              <a:t> </a:t>
            </a:r>
            <a:r>
              <a:rPr lang="en-GB" noProof="0" err="1"/>
              <a:t>sanguíneo</a:t>
            </a:r>
            <a:r>
              <a:rPr lang="en-GB" noProof="0"/>
              <a:t>, lo que </a:t>
            </a:r>
            <a:r>
              <a:rPr lang="en-GB" noProof="0" err="1"/>
              <a:t>provoca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hemorragia</a:t>
            </a:r>
            <a:r>
              <a:rPr lang="en-GB" noProof="0"/>
              <a:t> interna grave y grave.
</a:t>
            </a:r>
            <a:r>
              <a:rPr lang="en-GB" noProof="0" err="1"/>
              <a:t>Entablillar</a:t>
            </a:r>
            <a:r>
              <a:rPr lang="en-GB" noProof="0"/>
              <a:t> las </a:t>
            </a:r>
            <a:r>
              <a:rPr lang="en-GB" noProof="0" err="1"/>
              <a:t>fracturas</a:t>
            </a:r>
            <a:r>
              <a:rPr lang="en-GB" noProof="0"/>
              <a:t> </a:t>
            </a:r>
            <a:r>
              <a:rPr lang="en-GB" noProof="0" err="1"/>
              <a:t>grandes</a:t>
            </a:r>
            <a:r>
              <a:rPr lang="en-GB" noProof="0"/>
              <a:t> y </a:t>
            </a:r>
            <a:r>
              <a:rPr lang="en-GB" noProof="0" err="1"/>
              <a:t>estabilizar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cuerpos</a:t>
            </a:r>
            <a:r>
              <a:rPr lang="en-GB" noProof="0"/>
              <a:t> </a:t>
            </a:r>
            <a:r>
              <a:rPr lang="en-GB" noProof="0" err="1"/>
              <a:t>extraños</a:t>
            </a:r>
            <a:r>
              <a:rPr lang="en-GB" noProof="0"/>
              <a:t> para </a:t>
            </a:r>
            <a:r>
              <a:rPr lang="en-GB" noProof="0" err="1"/>
              <a:t>evitar</a:t>
            </a:r>
            <a:r>
              <a:rPr lang="en-GB" noProof="0"/>
              <a:t> </a:t>
            </a:r>
            <a:r>
              <a:rPr lang="en-GB" noProof="0" err="1"/>
              <a:t>hemorragias</a:t>
            </a:r>
            <a:r>
              <a:rPr lang="en-GB" noProof="0"/>
              <a:t>. </a:t>
            </a:r>
          </a:p>
          <a:p>
            <a:pPr marL="0" indent="0"/>
            <a:r>
              <a:rPr lang="en-GB" noProof="0"/>
              <a:t>
</a:t>
            </a:r>
            <a:r>
              <a:rPr lang="en-GB" noProof="0" err="1"/>
              <a:t>Inmovilice</a:t>
            </a:r>
            <a:r>
              <a:rPr lang="en-GB" noProof="0"/>
              <a:t> las </a:t>
            </a:r>
            <a:r>
              <a:rPr lang="en-GB" noProof="0" err="1"/>
              <a:t>fracturas</a:t>
            </a:r>
            <a:r>
              <a:rPr lang="en-GB" noProof="0"/>
              <a:t> </a:t>
            </a:r>
            <a:r>
              <a:rPr lang="en-GB" noProof="0" err="1"/>
              <a:t>óseas</a:t>
            </a:r>
            <a:r>
              <a:rPr lang="en-GB" noProof="0"/>
              <a:t> </a:t>
            </a:r>
            <a:r>
              <a:rPr lang="en-GB" noProof="0" err="1"/>
              <a:t>grandes</a:t>
            </a:r>
            <a:r>
              <a:rPr lang="en-GB" noProof="0"/>
              <a:t> </a:t>
            </a:r>
            <a:r>
              <a:rPr lang="en-GB" noProof="0" err="1"/>
              <a:t>sospechosas</a:t>
            </a:r>
            <a:r>
              <a:rPr lang="en-GB" noProof="0"/>
              <a:t> (</a:t>
            </a:r>
            <a:r>
              <a:rPr lang="en-GB" noProof="0" err="1"/>
              <a:t>particularmente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fémur</a:t>
            </a:r>
            <a:r>
              <a:rPr lang="en-GB" noProof="0"/>
              <a:t> o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fémur</a:t>
            </a:r>
            <a:r>
              <a:rPr lang="en-GB" noProof="0"/>
              <a:t>), </a:t>
            </a:r>
            <a:r>
              <a:rPr lang="en-GB" noProof="0" err="1"/>
              <a:t>ya</a:t>
            </a:r>
            <a:r>
              <a:rPr lang="en-GB" noProof="0"/>
              <a:t> que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</a:t>
            </a:r>
            <a:r>
              <a:rPr lang="en-GB" noProof="0"/>
              <a:t> a </a:t>
            </a:r>
            <a:r>
              <a:rPr lang="en-GB" noProof="0" err="1"/>
              <a:t>controlar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sangrado al </a:t>
            </a:r>
            <a:r>
              <a:rPr lang="en-GB" noProof="0" err="1"/>
              <a:t>evitar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movimiento</a:t>
            </a:r>
            <a:r>
              <a:rPr lang="en-GB" noProof="0"/>
              <a:t> de las </a:t>
            </a:r>
            <a:r>
              <a:rPr lang="en-GB" noProof="0" err="1"/>
              <a:t>piezas</a:t>
            </a:r>
            <a:r>
              <a:rPr lang="en-GB" noProof="0"/>
              <a:t> rotas. 
Una </a:t>
            </a:r>
            <a:r>
              <a:rPr lang="en-GB" noProof="0" err="1"/>
              <a:t>férula</a:t>
            </a:r>
            <a:r>
              <a:rPr lang="en-GB" noProof="0"/>
              <a:t> es un </a:t>
            </a:r>
            <a:r>
              <a:rPr lang="en-GB" noProof="0" err="1"/>
              <a:t>dispositivo</a:t>
            </a:r>
            <a:r>
              <a:rPr lang="en-GB" noProof="0"/>
              <a:t> que se </a:t>
            </a:r>
            <a:r>
              <a:rPr lang="en-GB" noProof="0" err="1"/>
              <a:t>utiliza</a:t>
            </a:r>
            <a:r>
              <a:rPr lang="en-GB" noProof="0"/>
              <a:t> para </a:t>
            </a:r>
            <a:r>
              <a:rPr lang="en-GB" noProof="0" err="1"/>
              <a:t>apoyar</a:t>
            </a:r>
            <a:r>
              <a:rPr lang="en-GB" noProof="0"/>
              <a:t> o </a:t>
            </a:r>
            <a:r>
              <a:rPr lang="en-GB" noProof="0" err="1"/>
              <a:t>inmovilizar</a:t>
            </a:r>
            <a:r>
              <a:rPr lang="en-GB" noProof="0"/>
              <a:t> las </a:t>
            </a:r>
            <a:r>
              <a:rPr lang="en-GB" noProof="0" err="1"/>
              <a:t>extremidades</a:t>
            </a:r>
            <a:r>
              <a:rPr lang="en-GB" noProof="0"/>
              <a:t> </a:t>
            </a:r>
            <a:r>
              <a:rPr lang="en-GB" noProof="0" err="1"/>
              <a:t>lesionadas</a:t>
            </a:r>
            <a:r>
              <a:rPr lang="en-GB" noProof="0"/>
              <a:t>. </a:t>
            </a:r>
            <a:r>
              <a:rPr lang="en-GB" noProof="0" err="1"/>
              <a:t>Asegúrese</a:t>
            </a:r>
            <a:r>
              <a:rPr lang="en-GB" noProof="0"/>
              <a:t> de </a:t>
            </a:r>
            <a:r>
              <a:rPr lang="en-GB" noProof="0" err="1"/>
              <a:t>verificar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signos</a:t>
            </a:r>
            <a:r>
              <a:rPr lang="en-GB" noProof="0"/>
              <a:t> de sangrado continuo o que </a:t>
            </a:r>
            <a:r>
              <a:rPr lang="en-GB" noProof="0" err="1"/>
              <a:t>empeora</a:t>
            </a:r>
            <a:r>
              <a:rPr lang="en-GB" noProof="0"/>
              <a:t>, </a:t>
            </a:r>
            <a:r>
              <a:rPr lang="en-GB" noProof="0" err="1"/>
              <a:t>incluso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se </a:t>
            </a:r>
            <a:r>
              <a:rPr lang="en-GB" noProof="0" err="1"/>
              <a:t>coloca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férula</a:t>
            </a:r>
            <a:r>
              <a:rPr lang="en-GB" noProof="0"/>
              <a:t>. 
Solo se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colocar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férula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evaluación</a:t>
            </a:r>
            <a:r>
              <a:rPr lang="en-GB" noProof="0"/>
              <a:t> de la </a:t>
            </a:r>
            <a:r>
              <a:rPr lang="en-GB" noProof="0" err="1"/>
              <a:t>circulación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existe</a:t>
            </a:r>
            <a:r>
              <a:rPr lang="en-GB" noProof="0"/>
              <a:t> </a:t>
            </a:r>
            <a:r>
              <a:rPr lang="en-GB" noProof="0" err="1"/>
              <a:t>preocupación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un sangrado </a:t>
            </a:r>
            <a:r>
              <a:rPr lang="en-GB" noProof="0" err="1"/>
              <a:t>activo</a:t>
            </a:r>
            <a:r>
              <a:rPr lang="en-GB" noProof="0"/>
              <a:t> continuo,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fractura</a:t>
            </a:r>
            <a:r>
              <a:rPr lang="en-GB" noProof="0"/>
              <a:t> de </a:t>
            </a:r>
            <a:r>
              <a:rPr lang="en-GB" noProof="0" err="1"/>
              <a:t>fémur</a:t>
            </a:r>
            <a:r>
              <a:rPr lang="en-GB" noProof="0"/>
              <a:t>.
De lo </a:t>
            </a:r>
            <a:r>
              <a:rPr lang="en-GB" noProof="0" err="1"/>
              <a:t>contrario</a:t>
            </a:r>
            <a:r>
              <a:rPr lang="en-GB" noProof="0"/>
              <a:t>, la </a:t>
            </a:r>
            <a:r>
              <a:rPr lang="en-GB" noProof="0" err="1"/>
              <a:t>férula</a:t>
            </a:r>
            <a:r>
              <a:rPr lang="en-GB" noProof="0"/>
              <a:t> de </a:t>
            </a:r>
            <a:r>
              <a:rPr lang="en-GB" noProof="0" err="1"/>
              <a:t>huesos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pequeños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antebrazo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esperar</a:t>
            </a:r>
            <a:r>
              <a:rPr lang="en-GB" noProof="0"/>
              <a:t> hasta </a:t>
            </a:r>
            <a:r>
              <a:rPr lang="en-GB" noProof="0" err="1"/>
              <a:t>después</a:t>
            </a:r>
            <a:r>
              <a:rPr lang="en-GB" noProof="0"/>
              <a:t> de la </a:t>
            </a:r>
            <a:r>
              <a:rPr lang="en-GB" noProof="0" err="1"/>
              <a:t>evaluación</a:t>
            </a:r>
            <a:r>
              <a:rPr lang="en-GB" noProof="0"/>
              <a:t> de CABCDE.</a:t>
            </a:r>
          </a:p>
          <a:p>
            <a:pPr marL="0" indent="0"/>
            <a:r>
              <a:rPr lang="en-GB" noProof="0"/>
              <a:t>
Si no se </a:t>
            </a:r>
            <a:r>
              <a:rPr lang="en-GB" noProof="0" err="1"/>
              <a:t>siente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pulso</a:t>
            </a:r>
            <a:r>
              <a:rPr lang="en-GB" noProof="0"/>
              <a:t> y no hay </a:t>
            </a:r>
            <a:r>
              <a:rPr lang="en-GB" noProof="0" err="1"/>
              <a:t>otros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vida</a:t>
            </a:r>
            <a:r>
              <a:rPr lang="en-GB" noProof="0"/>
              <a:t>, </a:t>
            </a:r>
            <a:r>
              <a:rPr lang="en-GB" noProof="0" err="1"/>
              <a:t>considere</a:t>
            </a:r>
            <a:r>
              <a:rPr lang="en-GB" noProof="0"/>
              <a:t> </a:t>
            </a:r>
            <a:r>
              <a:rPr lang="en-GB" noProof="0" err="1"/>
              <a:t>comenzar</a:t>
            </a:r>
            <a:r>
              <a:rPr lang="en-GB" noProof="0"/>
              <a:t> la RCP </a:t>
            </a:r>
            <a:r>
              <a:rPr lang="en-GB" noProof="0" err="1"/>
              <a:t>según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protocolos</a:t>
            </a:r>
            <a:r>
              <a:rPr lang="en-GB" noProof="0"/>
              <a:t> locales. Sin embargo,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objetivo</a:t>
            </a:r>
            <a:r>
              <a:rPr lang="en-GB" noProof="0"/>
              <a:t> de la </a:t>
            </a:r>
            <a:r>
              <a:rPr lang="en-GB" noProof="0" err="1"/>
              <a:t>evaluación</a:t>
            </a:r>
            <a:r>
              <a:rPr lang="en-GB" noProof="0"/>
              <a:t> de la </a:t>
            </a:r>
            <a:r>
              <a:rPr lang="en-GB" noProof="0" err="1"/>
              <a:t>circulación</a:t>
            </a:r>
            <a:r>
              <a:rPr lang="en-GB" noProof="0"/>
              <a:t> </a:t>
            </a:r>
            <a:r>
              <a:rPr lang="en-GB" b="1" noProof="0"/>
              <a:t>es </a:t>
            </a:r>
            <a:r>
              <a:rPr lang="en-GB" b="1" noProof="0" err="1"/>
              <a:t>identificar</a:t>
            </a:r>
            <a:r>
              <a:rPr lang="en-GB" b="1" noProof="0"/>
              <a:t> </a:t>
            </a:r>
            <a:r>
              <a:rPr lang="en-GB" b="1" noProof="0" err="1"/>
              <a:t>los</a:t>
            </a:r>
            <a:r>
              <a:rPr lang="en-GB" b="1" noProof="0"/>
              <a:t> </a:t>
            </a:r>
            <a:r>
              <a:rPr lang="en-GB" b="1" noProof="0" err="1"/>
              <a:t>signos</a:t>
            </a:r>
            <a:r>
              <a:rPr lang="en-GB" b="1" noProof="0"/>
              <a:t> de un </a:t>
            </a:r>
            <a:r>
              <a:rPr lang="en-GB" b="1" noProof="0" err="1"/>
              <a:t>choque</a:t>
            </a:r>
            <a:r>
              <a:rPr lang="en-GB" b="1" noProof="0"/>
              <a:t> </a:t>
            </a:r>
            <a:r>
              <a:rPr lang="en-GB" b="1" noProof="0" err="1"/>
              <a:t>potencialmente</a:t>
            </a:r>
            <a:r>
              <a:rPr lang="en-GB" b="1" noProof="0"/>
              <a:t> mortal</a:t>
            </a:r>
            <a:r>
              <a:rPr lang="en-GB" noProof="0"/>
              <a:t> y </a:t>
            </a:r>
            <a:r>
              <a:rPr lang="en-GB" noProof="0" err="1"/>
              <a:t>prepararse</a:t>
            </a:r>
            <a:r>
              <a:rPr lang="en-GB" noProof="0"/>
              <a:t> para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transferencia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 a un </a:t>
            </a:r>
            <a:r>
              <a:rPr lang="en-GB" noProof="0" err="1"/>
              <a:t>nivel</a:t>
            </a:r>
            <a:r>
              <a:rPr lang="en-GB" noProof="0"/>
              <a:t> superior de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adecuado</a:t>
            </a:r>
            <a:r>
              <a:rPr lang="en-GB" noProof="0"/>
              <a:t>.</a:t>
            </a:r>
            <a:endParaRPr lang="en-GB" sz="12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8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endParaRPr lang="en-GB"/>
          </a:p>
          <a:p>
            <a:pPr marL="342900" indent="-412750">
              <a:lnSpc>
                <a:spcPct val="90000"/>
              </a:lnSpc>
              <a:buFont typeface="Atkinson Hyperlegible,Sans-Serif"/>
              <a:buChar char="•"/>
            </a:pPr>
            <a:endParaRPr lang="en-US"/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08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Circulación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de trauma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33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Estabilización</a:t>
            </a:r>
            <a:r>
              <a:rPr lang="en-GB" noProof="0"/>
              <a:t> de </a:t>
            </a:r>
            <a:r>
              <a:rPr lang="en-GB" noProof="0" err="1"/>
              <a:t>cuerpos</a:t>
            </a:r>
            <a:r>
              <a:rPr lang="en-GB" noProof="0"/>
              <a:t> </a:t>
            </a:r>
            <a:r>
              <a:rPr lang="en-GB" noProof="0" err="1"/>
              <a:t>extraños</a:t>
            </a:r>
            <a:r>
              <a:rPr lang="en-GB" noProof="0"/>
              <a:t>
Un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extraño</a:t>
            </a:r>
            <a:r>
              <a:rPr lang="en-GB" noProof="0"/>
              <a:t> es algo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humano</a:t>
            </a:r>
            <a:r>
              <a:rPr lang="en-GB" noProof="0"/>
              <a:t> que no </a:t>
            </a:r>
            <a:r>
              <a:rPr lang="en-GB" noProof="0" err="1"/>
              <a:t>pertenece</a:t>
            </a:r>
            <a:r>
              <a:rPr lang="en-GB" noProof="0"/>
              <a:t> </a:t>
            </a:r>
            <a:r>
              <a:rPr lang="en-GB" noProof="0" err="1"/>
              <a:t>allí</a:t>
            </a:r>
            <a:r>
              <a:rPr lang="en-GB" noProof="0"/>
              <a:t>.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introducirse</a:t>
            </a:r>
            <a:r>
              <a:rPr lang="en-GB" noProof="0"/>
              <a:t> o </a:t>
            </a:r>
            <a:r>
              <a:rPr lang="en-GB" noProof="0" err="1"/>
              <a:t>penetrar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un </a:t>
            </a:r>
            <a:r>
              <a:rPr lang="en-GB" noProof="0" err="1"/>
              <a:t>cuchillo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brazo</a:t>
            </a:r>
            <a:r>
              <a:rPr lang="en-GB" noProof="0"/>
              <a:t> o un </a:t>
            </a:r>
            <a:r>
              <a:rPr lang="en-GB" noProof="0" err="1"/>
              <a:t>clavo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pie, o </a:t>
            </a:r>
            <a:r>
              <a:rPr lang="en-GB" noProof="0" err="1"/>
              <a:t>tragarse</a:t>
            </a:r>
            <a:r>
              <a:rPr lang="en-GB" noProof="0"/>
              <a:t> o </a:t>
            </a:r>
            <a:r>
              <a:rPr lang="en-GB" noProof="0" err="1"/>
              <a:t>inhalarse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un </a:t>
            </a:r>
            <a:r>
              <a:rPr lang="en-GB" noProof="0" err="1"/>
              <a:t>juguete</a:t>
            </a:r>
            <a:r>
              <a:rPr lang="en-GB" noProof="0"/>
              <a:t> </a:t>
            </a:r>
            <a:r>
              <a:rPr lang="en-GB" noProof="0" err="1"/>
              <a:t>pequeño</a:t>
            </a:r>
            <a:r>
              <a:rPr lang="en-GB" noProof="0"/>
              <a:t>.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suceder</a:t>
            </a:r>
            <a:r>
              <a:rPr lang="en-GB" noProof="0"/>
              <a:t> accidental o </a:t>
            </a:r>
            <a:r>
              <a:rPr lang="en-GB" noProof="0" err="1"/>
              <a:t>intencionalmente</a:t>
            </a:r>
            <a:r>
              <a:rPr lang="en-GB" noProof="0"/>
              <a:t>.
Como CFAR, </a:t>
            </a:r>
            <a:r>
              <a:rPr lang="en-GB" noProof="0" err="1"/>
              <a:t>si</a:t>
            </a:r>
            <a:r>
              <a:rPr lang="en-GB" noProof="0"/>
              <a:t> se </a:t>
            </a:r>
            <a:r>
              <a:rPr lang="en-GB" noProof="0" err="1"/>
              <a:t>encuentra</a:t>
            </a:r>
            <a:r>
              <a:rPr lang="en-GB" noProof="0"/>
              <a:t> con un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extraño</a:t>
            </a:r>
            <a:r>
              <a:rPr lang="en-GB" noProof="0"/>
              <a:t> </a:t>
            </a:r>
            <a:r>
              <a:rPr lang="en-GB" noProof="0" err="1"/>
              <a:t>penetrante</a:t>
            </a:r>
            <a:r>
              <a:rPr lang="en-GB" noProof="0"/>
              <a:t>, ¡NO retire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objeto</a:t>
            </a:r>
            <a:r>
              <a:rPr lang="en-GB" noProof="0"/>
              <a:t>! </a:t>
            </a:r>
            <a:r>
              <a:rPr lang="en-GB" noProof="0" err="1"/>
              <a:t>Aplique</a:t>
            </a:r>
            <a:r>
              <a:rPr lang="en-GB" noProof="0"/>
              <a:t> </a:t>
            </a:r>
            <a:r>
              <a:rPr lang="en-GB" noProof="0" err="1"/>
              <a:t>apósitos</a:t>
            </a:r>
            <a:r>
              <a:rPr lang="en-GB" noProof="0"/>
              <a:t> para </a:t>
            </a:r>
            <a:r>
              <a:rPr lang="en-GB" noProof="0" err="1"/>
              <a:t>estabilizar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objeto</a:t>
            </a:r>
            <a:r>
              <a:rPr lang="en-GB" noProof="0"/>
              <a:t> y </a:t>
            </a:r>
            <a:r>
              <a:rPr lang="en-GB" noProof="0" err="1"/>
              <a:t>evitar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movimiento</a:t>
            </a:r>
            <a:r>
              <a:rPr lang="en-GB" noProof="0"/>
              <a:t>. </a:t>
            </a:r>
            <a:r>
              <a:rPr lang="en-GB" noProof="0" err="1"/>
              <a:t>Controle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sangrado con </a:t>
            </a:r>
            <a:r>
              <a:rPr lang="en-GB" noProof="0" err="1"/>
              <a:t>presión</a:t>
            </a:r>
            <a:r>
              <a:rPr lang="en-GB" noProof="0"/>
              <a:t> </a:t>
            </a:r>
            <a:r>
              <a:rPr lang="en-GB" noProof="0" err="1"/>
              <a:t>alrededor</a:t>
            </a:r>
            <a:r>
              <a:rPr lang="en-GB" noProof="0"/>
              <a:t> del </a:t>
            </a:r>
            <a:r>
              <a:rPr lang="en-GB" noProof="0" err="1"/>
              <a:t>objeto</a:t>
            </a:r>
            <a:r>
              <a:rPr lang="en-GB" noProof="0"/>
              <a:t> y </a:t>
            </a:r>
            <a:r>
              <a:rPr lang="en-GB" noProof="0" err="1"/>
              <a:t>transporte</a:t>
            </a:r>
            <a:r>
              <a:rPr lang="en-GB" noProof="0"/>
              <a:t> a la persona al hospital.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88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las </a:t>
            </a:r>
            <a:r>
              <a:rPr lang="en-GB" noProof="0" err="1"/>
              <a:t>siguientes</a:t>
            </a:r>
            <a:r>
              <a:rPr lang="en-GB" noProof="0"/>
              <a:t> </a:t>
            </a:r>
            <a:r>
              <a:rPr lang="en-GB" noProof="0" err="1"/>
              <a:t>consideraciones</a:t>
            </a:r>
            <a:r>
              <a:rPr lang="en-GB" noProof="0"/>
              <a:t> </a:t>
            </a:r>
            <a:r>
              <a:rPr lang="en-GB" noProof="0" err="1"/>
              <a:t>especiales</a:t>
            </a:r>
            <a:r>
              <a:rPr lang="en-GB" noProof="0"/>
              <a:t> para las </a:t>
            </a:r>
            <a:r>
              <a:rPr lang="en-GB" noProof="0" err="1"/>
              <a:t>mujeres</a:t>
            </a:r>
            <a:r>
              <a:rPr lang="en-GB" noProof="0"/>
              <a:t> </a:t>
            </a:r>
            <a:r>
              <a:rPr lang="en-GB" noProof="0" err="1"/>
              <a:t>embarazadas</a:t>
            </a:r>
            <a:r>
              <a:rPr lang="en-GB" noProof="0"/>
              <a:t>:</a:t>
            </a:r>
          </a:p>
          <a:p>
            <a:pPr marL="171450" indent="-457200">
              <a:buChar char="•"/>
            </a:pPr>
            <a:r>
              <a:rPr lang="en-GB" noProof="0" err="1"/>
              <a:t>Revisa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sangrado vaginal. 
Si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mujer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 y </a:t>
            </a:r>
            <a:r>
              <a:rPr lang="en-GB" noProof="0" err="1"/>
              <a:t>experimenta</a:t>
            </a:r>
            <a:r>
              <a:rPr lang="en-GB" noProof="0"/>
              <a:t> sangrado vaginal, se </a:t>
            </a:r>
            <a:r>
              <a:rPr lang="en-GB" noProof="0" err="1"/>
              <a:t>trata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emergencia</a:t>
            </a:r>
            <a:r>
              <a:rPr lang="en-GB" noProof="0"/>
              <a:t> que </a:t>
            </a:r>
            <a:r>
              <a:rPr lang="en-GB" noProof="0" err="1"/>
              <a:t>requiere</a:t>
            </a:r>
            <a:r>
              <a:rPr lang="en-GB" noProof="0"/>
              <a:t> ser </a:t>
            </a:r>
            <a:r>
              <a:rPr lang="en-GB" noProof="0" err="1"/>
              <a:t>transportada</a:t>
            </a:r>
            <a:r>
              <a:rPr lang="en-GB" noProof="0"/>
              <a:t> a un hospital </a:t>
            </a:r>
            <a:r>
              <a:rPr lang="en-GB" noProof="0" err="1"/>
              <a:t>capaz</a:t>
            </a:r>
            <a:r>
              <a:rPr lang="en-GB" noProof="0"/>
              <a:t> de </a:t>
            </a:r>
            <a:r>
              <a:rPr lang="en-GB" noProof="0" err="1"/>
              <a:t>atender</a:t>
            </a:r>
            <a:r>
              <a:rPr lang="en-GB" noProof="0"/>
              <a:t> a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obstétricas</a:t>
            </a:r>
            <a:r>
              <a:rPr lang="en-GB" noProof="0"/>
              <a:t>.
Si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mujer</a:t>
            </a:r>
            <a:r>
              <a:rPr lang="en-GB" noProof="0"/>
              <a:t> </a:t>
            </a:r>
            <a:r>
              <a:rPr lang="en-GB" noProof="0" err="1"/>
              <a:t>experimenta</a:t>
            </a:r>
            <a:r>
              <a:rPr lang="en-GB" noProof="0"/>
              <a:t> sangrado vaginal </a:t>
            </a:r>
            <a:r>
              <a:rPr lang="en-GB" noProof="0" err="1"/>
              <a:t>después</a:t>
            </a:r>
            <a:r>
              <a:rPr lang="en-GB" noProof="0"/>
              <a:t> de un </a:t>
            </a:r>
            <a:r>
              <a:rPr lang="en-GB" noProof="0" err="1"/>
              <a:t>traumatismo</a:t>
            </a:r>
            <a:r>
              <a:rPr lang="en-GB" noProof="0"/>
              <a:t>, </a:t>
            </a:r>
            <a:r>
              <a:rPr lang="en-GB" noProof="0" err="1"/>
              <a:t>incluso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no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, </a:t>
            </a:r>
            <a:r>
              <a:rPr lang="en-GB" noProof="0" err="1"/>
              <a:t>aún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haber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grave que </a:t>
            </a:r>
            <a:r>
              <a:rPr lang="en-GB" noProof="0" err="1"/>
              <a:t>deba</a:t>
            </a:r>
            <a:r>
              <a:rPr lang="en-GB" noProof="0"/>
              <a:t> </a:t>
            </a:r>
            <a:r>
              <a:rPr lang="en-GB" noProof="0" err="1"/>
              <a:t>tratarse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.</a:t>
            </a:r>
          </a:p>
          <a:p>
            <a:pPr marL="171450" indent="-457200">
              <a:buChar char="•"/>
            </a:pPr>
            <a:endParaRPr lang="en-GB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Si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mujer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 </a:t>
            </a:r>
            <a:r>
              <a:rPr lang="en-GB" noProof="0" err="1"/>
              <a:t>parece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estado</a:t>
            </a:r>
            <a:r>
              <a:rPr lang="en-GB" noProof="0"/>
              <a:t> de shock y sin </a:t>
            </a:r>
            <a:r>
              <a:rPr lang="en-GB" noProof="0" err="1"/>
              <a:t>hallazgos</a:t>
            </a:r>
            <a:r>
              <a:rPr lang="en-GB" noProof="0"/>
              <a:t> </a:t>
            </a:r>
            <a:r>
              <a:rPr lang="en-GB" noProof="0" err="1"/>
              <a:t>preocupantes</a:t>
            </a:r>
            <a:r>
              <a:rPr lang="en-GB" noProof="0"/>
              <a:t> para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columna</a:t>
            </a:r>
            <a:r>
              <a:rPr lang="en-GB" b="1" noProof="0"/>
              <a:t>, </a:t>
            </a:r>
            <a:r>
              <a:rPr lang="en-GB" b="1" noProof="0" err="1"/>
              <a:t>acuéstela</a:t>
            </a:r>
            <a:r>
              <a:rPr lang="en-GB" b="1" noProof="0"/>
              <a:t> </a:t>
            </a:r>
            <a:r>
              <a:rPr lang="en-GB" b="1" noProof="0" err="1"/>
              <a:t>sobre</a:t>
            </a:r>
            <a:r>
              <a:rPr lang="en-GB" b="1" noProof="0"/>
              <a:t> </a:t>
            </a:r>
            <a:r>
              <a:rPr lang="en-GB" b="1" noProof="0" err="1"/>
              <a:t>su</a:t>
            </a:r>
            <a:r>
              <a:rPr lang="en-GB" b="1" noProof="0"/>
              <a:t> </a:t>
            </a:r>
            <a:r>
              <a:rPr lang="en-GB" b="1" noProof="0" err="1"/>
              <a:t>lado</a:t>
            </a:r>
            <a:r>
              <a:rPr lang="en-GB" b="1" noProof="0"/>
              <a:t> </a:t>
            </a:r>
            <a:r>
              <a:rPr lang="en-GB" b="1" noProof="0" err="1"/>
              <a:t>izquierdo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es </a:t>
            </a:r>
            <a:r>
              <a:rPr lang="en-GB" noProof="0" err="1"/>
              <a:t>posible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permite</a:t>
            </a:r>
            <a:r>
              <a:rPr lang="en-GB" noProof="0"/>
              <a:t> que </a:t>
            </a:r>
            <a:r>
              <a:rPr lang="en-GB" noProof="0" err="1"/>
              <a:t>regrese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sangre</a:t>
            </a:r>
            <a:r>
              <a:rPr lang="en-GB" noProof="0"/>
              <a:t> al </a:t>
            </a:r>
            <a:r>
              <a:rPr lang="en-GB" noProof="0" err="1"/>
              <a:t>corazón</a:t>
            </a:r>
            <a:r>
              <a:rPr lang="en-GB" noProof="0"/>
              <a:t> para </a:t>
            </a:r>
            <a:r>
              <a:rPr lang="en-GB" noProof="0" err="1"/>
              <a:t>mejorar</a:t>
            </a:r>
            <a:r>
              <a:rPr lang="en-GB" noProof="0"/>
              <a:t> la </a:t>
            </a:r>
            <a:r>
              <a:rPr lang="en-GB" noProof="0" err="1"/>
              <a:t>circulación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15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indent="0"/>
            <a:r>
              <a:rPr lang="en-GB" b="0" noProof="0" err="1"/>
              <a:t>Busque</a:t>
            </a:r>
            <a:r>
              <a:rPr lang="en-GB" b="0" noProof="0"/>
              <a:t> </a:t>
            </a:r>
            <a:r>
              <a:rPr lang="en-GB" b="0" noProof="0" err="1"/>
              <a:t>somnolencia</a:t>
            </a:r>
            <a:r>
              <a:rPr lang="en-GB" b="0" noProof="0"/>
              <a:t> </a:t>
            </a:r>
            <a:r>
              <a:rPr lang="en-GB" b="0" noProof="0" err="1"/>
              <a:t>excesiva</a:t>
            </a:r>
            <a:r>
              <a:rPr lang="en-GB" b="0" noProof="0"/>
              <a:t>, </a:t>
            </a:r>
            <a:r>
              <a:rPr lang="en-GB" b="0" noProof="0" err="1"/>
              <a:t>confusión</a:t>
            </a:r>
            <a:r>
              <a:rPr lang="en-GB" b="0" noProof="0"/>
              <a:t> o </a:t>
            </a:r>
            <a:r>
              <a:rPr lang="en-GB" b="0" noProof="0" err="1"/>
              <a:t>comportamiento</a:t>
            </a:r>
            <a:r>
              <a:rPr lang="en-GB" b="0" noProof="0"/>
              <a:t> anormal. </a:t>
            </a:r>
            <a:r>
              <a:rPr lang="en-GB" b="0" noProof="0" err="1"/>
              <a:t>Tenga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cuenta</a:t>
            </a:r>
            <a:r>
              <a:rPr lang="en-GB" b="0" noProof="0"/>
              <a:t> que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movimientos</a:t>
            </a:r>
            <a:r>
              <a:rPr lang="en-GB" b="0" noProof="0"/>
              <a:t> </a:t>
            </a:r>
            <a:r>
              <a:rPr lang="en-GB" b="0" noProof="0" err="1"/>
              <a:t>repetitivos</a:t>
            </a:r>
            <a:r>
              <a:rPr lang="en-GB" b="0" noProof="0"/>
              <a:t> de temblor, </a:t>
            </a:r>
            <a:r>
              <a:rPr lang="en-GB" b="0" noProof="0" err="1"/>
              <a:t>esto</a:t>
            </a:r>
            <a:r>
              <a:rPr lang="en-GB" b="0" noProof="0"/>
              <a:t> </a:t>
            </a:r>
            <a:r>
              <a:rPr lang="en-GB" b="0" noProof="0" err="1"/>
              <a:t>podría</a:t>
            </a:r>
            <a:r>
              <a:rPr lang="en-GB" b="0" noProof="0"/>
              <a:t> </a:t>
            </a:r>
            <a:r>
              <a:rPr lang="en-GB" b="0" noProof="0" err="1"/>
              <a:t>indicar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convulsión</a:t>
            </a:r>
            <a:r>
              <a:rPr lang="en-GB" b="0" noProof="0"/>
              <a:t> o </a:t>
            </a:r>
            <a:r>
              <a:rPr lang="en-GB" b="0" noProof="0" err="1"/>
              <a:t>convulsión</a:t>
            </a:r>
            <a:r>
              <a:rPr lang="en-GB" b="0" noProof="0"/>
              <a:t>. 
La </a:t>
            </a:r>
            <a:r>
              <a:rPr lang="en-GB" b="0" noProof="0" err="1"/>
              <a:t>anormalidad</a:t>
            </a:r>
            <a:r>
              <a:rPr lang="en-GB" b="0" noProof="0"/>
              <a:t> o la </a:t>
            </a:r>
            <a:r>
              <a:rPr lang="en-GB" b="0" noProof="0" err="1"/>
              <a:t>falta</a:t>
            </a:r>
            <a:r>
              <a:rPr lang="en-GB" b="0" noProof="0"/>
              <a:t> de </a:t>
            </a:r>
            <a:r>
              <a:rPr lang="en-GB" b="0" noProof="0" err="1"/>
              <a:t>movimiento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cualquiera</a:t>
            </a:r>
            <a:r>
              <a:rPr lang="en-GB" b="0" noProof="0"/>
              <a:t> de las </a:t>
            </a:r>
            <a:r>
              <a:rPr lang="en-GB" b="0" noProof="0" err="1"/>
              <a:t>extremidades</a:t>
            </a:r>
            <a:r>
              <a:rPr lang="en-GB" b="0" noProof="0"/>
              <a:t> </a:t>
            </a:r>
            <a:r>
              <a:rPr lang="en-GB" b="0" noProof="0" err="1"/>
              <a:t>podría</a:t>
            </a:r>
            <a:r>
              <a:rPr lang="en-GB" b="0" noProof="0"/>
              <a:t> ser un </a:t>
            </a:r>
            <a:r>
              <a:rPr lang="en-GB" b="0" noProof="0" err="1"/>
              <a:t>signo</a:t>
            </a:r>
            <a:r>
              <a:rPr lang="en-GB" b="0" noProof="0"/>
              <a:t> de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lesión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cerebro</a:t>
            </a:r>
            <a:r>
              <a:rPr lang="en-GB" b="0" noProof="0"/>
              <a:t> o la </a:t>
            </a:r>
            <a:r>
              <a:rPr lang="en-GB" b="0" noProof="0" err="1"/>
              <a:t>médula</a:t>
            </a:r>
            <a:r>
              <a:rPr lang="en-GB" b="0" noProof="0"/>
              <a:t> </a:t>
            </a:r>
            <a:r>
              <a:rPr lang="en-GB" b="0" noProof="0" err="1"/>
              <a:t>espinal</a:t>
            </a:r>
            <a:r>
              <a:rPr lang="en-GB" b="0" noProof="0"/>
              <a:t>. 
Las </a:t>
            </a:r>
            <a:r>
              <a:rPr lang="en-GB" b="0" noProof="0" err="1"/>
              <a:t>pupilas</a:t>
            </a:r>
            <a:r>
              <a:rPr lang="en-GB" b="0" noProof="0"/>
              <a:t> son </a:t>
            </a:r>
            <a:r>
              <a:rPr lang="en-GB" b="0" noProof="0" err="1"/>
              <a:t>círculos</a:t>
            </a:r>
            <a:r>
              <a:rPr lang="en-GB" b="0" noProof="0"/>
              <a:t> negros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centro</a:t>
            </a:r>
            <a:r>
              <a:rPr lang="en-GB" b="0" noProof="0"/>
              <a:t> de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ojos</a:t>
            </a:r>
            <a:r>
              <a:rPr lang="en-GB" b="0" noProof="0"/>
              <a:t>,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tamaños</a:t>
            </a:r>
            <a:r>
              <a:rPr lang="en-GB" b="0" noProof="0"/>
              <a:t> </a:t>
            </a:r>
            <a:r>
              <a:rPr lang="en-GB" b="0" noProof="0" err="1"/>
              <a:t>desiguales</a:t>
            </a:r>
            <a:r>
              <a:rPr lang="en-GB" b="0" noProof="0"/>
              <a:t> de las </a:t>
            </a:r>
            <a:r>
              <a:rPr lang="en-GB" b="0" noProof="0" err="1"/>
              <a:t>pupilas</a:t>
            </a:r>
            <a:r>
              <a:rPr lang="en-GB" b="0" noProof="0"/>
              <a:t> </a:t>
            </a:r>
            <a:r>
              <a:rPr lang="en-GB" b="0" noProof="0" err="1"/>
              <a:t>pueden</a:t>
            </a:r>
            <a:r>
              <a:rPr lang="en-GB" b="0" noProof="0"/>
              <a:t> </a:t>
            </a:r>
            <a:r>
              <a:rPr lang="en-GB" b="0" noProof="0" err="1"/>
              <a:t>indicar</a:t>
            </a:r>
            <a:r>
              <a:rPr lang="en-GB" b="0" noProof="0"/>
              <a:t> </a:t>
            </a:r>
            <a:r>
              <a:rPr lang="en-GB" b="0" noProof="0" err="1"/>
              <a:t>niveles</a:t>
            </a:r>
            <a:r>
              <a:rPr lang="en-GB" b="0" noProof="0"/>
              <a:t> </a:t>
            </a:r>
            <a:r>
              <a:rPr lang="en-GB" b="0" noProof="0" err="1"/>
              <a:t>peligrosamente</a:t>
            </a:r>
            <a:r>
              <a:rPr lang="en-GB" b="0" noProof="0"/>
              <a:t> altos de </a:t>
            </a:r>
            <a:r>
              <a:rPr lang="en-GB" b="0" noProof="0" err="1"/>
              <a:t>presión</a:t>
            </a:r>
            <a:r>
              <a:rPr lang="en-GB" b="0" noProof="0"/>
              <a:t> </a:t>
            </a:r>
            <a:r>
              <a:rPr lang="en-GB" b="0" noProof="0" err="1"/>
              <a:t>dentro</a:t>
            </a:r>
            <a:r>
              <a:rPr lang="en-GB" b="0" noProof="0"/>
              <a:t> del </a:t>
            </a:r>
            <a:r>
              <a:rPr lang="en-GB" b="0" noProof="0" err="1"/>
              <a:t>cerebro</a:t>
            </a:r>
            <a:r>
              <a:rPr lang="en-GB" b="0" noProof="0"/>
              <a:t>.
</a:t>
            </a:r>
            <a:r>
              <a:rPr lang="en-GB" b="0" noProof="0" err="1"/>
              <a:t>Busque</a:t>
            </a:r>
            <a:r>
              <a:rPr lang="en-GB" b="0" noProof="0"/>
              <a:t> </a:t>
            </a:r>
            <a:r>
              <a:rPr lang="en-GB" b="0" noProof="0" err="1"/>
              <a:t>heridas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la cabeza, </a:t>
            </a:r>
            <a:r>
              <a:rPr lang="en-GB" b="0" noProof="0" err="1"/>
              <a:t>deformidad</a:t>
            </a:r>
            <a:r>
              <a:rPr lang="en-GB" b="0" noProof="0"/>
              <a:t> del </a:t>
            </a:r>
            <a:r>
              <a:rPr lang="en-GB" b="0" noProof="0" err="1"/>
              <a:t>cráneo</a:t>
            </a:r>
            <a:r>
              <a:rPr lang="en-GB" b="0" noProof="0"/>
              <a:t>, </a:t>
            </a:r>
            <a:r>
              <a:rPr lang="en-GB" b="0" noProof="0" err="1"/>
              <a:t>vómitos</a:t>
            </a:r>
            <a:r>
              <a:rPr lang="en-GB" b="0" noProof="0"/>
              <a:t>, </a:t>
            </a:r>
            <a:r>
              <a:rPr lang="en-GB" b="0" noProof="0" err="1"/>
              <a:t>sangre</a:t>
            </a:r>
            <a:r>
              <a:rPr lang="en-GB" b="0" noProof="0"/>
              <a:t> o </a:t>
            </a:r>
            <a:r>
              <a:rPr lang="en-GB" b="0" noProof="0" err="1"/>
              <a:t>líquido</a:t>
            </a:r>
            <a:r>
              <a:rPr lang="en-GB" b="0" noProof="0"/>
              <a:t> que </a:t>
            </a:r>
            <a:r>
              <a:rPr lang="en-GB" b="0" noProof="0" err="1"/>
              <a:t>salga</a:t>
            </a:r>
            <a:r>
              <a:rPr lang="en-GB" b="0" noProof="0"/>
              <a:t> de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oídos</a:t>
            </a:r>
            <a:r>
              <a:rPr lang="en-GB" b="0" noProof="0"/>
              <a:t> o la </a:t>
            </a:r>
            <a:r>
              <a:rPr lang="en-GB" b="0" noProof="0" err="1"/>
              <a:t>nariz</a:t>
            </a:r>
            <a:r>
              <a:rPr lang="en-GB" b="0" noProof="0"/>
              <a:t> son </a:t>
            </a:r>
            <a:r>
              <a:rPr lang="en-GB" b="0" noProof="0" err="1"/>
              <a:t>preocupantes</a:t>
            </a:r>
            <a:r>
              <a:rPr lang="en-GB" b="0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45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err="1"/>
              <a:t>Escuche</a:t>
            </a:r>
            <a:r>
              <a:rPr lang="en-GB" noProof="0"/>
              <a:t> la </a:t>
            </a:r>
            <a:r>
              <a:rPr lang="en-GB" noProof="0" err="1"/>
              <a:t>evidencia</a:t>
            </a:r>
            <a:r>
              <a:rPr lang="en-GB" noProof="0"/>
              <a:t> de </a:t>
            </a:r>
            <a:r>
              <a:rPr lang="en-GB" noProof="0" err="1"/>
              <a:t>confusión</a:t>
            </a:r>
            <a:r>
              <a:rPr lang="en-GB" noProof="0"/>
              <a:t> o </a:t>
            </a:r>
            <a:r>
              <a:rPr lang="en-GB" noProof="0" err="1"/>
              <a:t>desorientación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hable</a:t>
            </a:r>
            <a:r>
              <a:rPr lang="en-GB" noProof="0"/>
              <a:t> con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receptiva</a:t>
            </a:r>
            <a:r>
              <a:rPr lang="en-GB" noProof="0"/>
              <a:t>.</a:t>
            </a:r>
            <a:endParaRPr lang="en-GB" b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44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457200">
              <a:spcBef>
                <a:spcPts val="1000"/>
              </a:spcBef>
              <a:buChar char="•"/>
            </a:pPr>
            <a:r>
              <a:rPr lang="en-GB" noProof="0" err="1"/>
              <a:t>Palpa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protuberancias</a:t>
            </a:r>
            <a:r>
              <a:rPr lang="en-GB" noProof="0"/>
              <a:t>, </a:t>
            </a:r>
            <a:r>
              <a:rPr lang="en-GB" noProof="0" err="1"/>
              <a:t>hendiduras</a:t>
            </a:r>
            <a:r>
              <a:rPr lang="en-GB" noProof="0"/>
              <a:t> u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cráneo</a:t>
            </a:r>
            <a:r>
              <a:rPr lang="en-GB" noProof="0"/>
              <a:t>. </a:t>
            </a:r>
            <a:r>
              <a:rPr lang="en-GB" noProof="0" err="1"/>
              <a:t>Toca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brazos</a:t>
            </a:r>
            <a:r>
              <a:rPr lang="en-GB" noProof="0"/>
              <a:t> y las </a:t>
            </a:r>
            <a:r>
              <a:rPr lang="en-GB" noProof="0" err="1"/>
              <a:t>piernas</a:t>
            </a:r>
            <a:r>
              <a:rPr lang="en-GB" noProof="0"/>
              <a:t> para </a:t>
            </a:r>
            <a:r>
              <a:rPr lang="en-GB" noProof="0" err="1"/>
              <a:t>evaluar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persona es </a:t>
            </a:r>
            <a:r>
              <a:rPr lang="en-GB" noProof="0" err="1"/>
              <a:t>capaz</a:t>
            </a:r>
            <a:r>
              <a:rPr lang="en-GB" noProof="0"/>
              <a:t> de </a:t>
            </a:r>
            <a:r>
              <a:rPr lang="en-GB" noProof="0" err="1"/>
              <a:t>sentir</a:t>
            </a:r>
            <a:r>
              <a:rPr lang="en-GB" noProof="0"/>
              <a:t> </a:t>
            </a:r>
            <a:r>
              <a:rPr lang="en-GB" noProof="0" err="1"/>
              <a:t>tu</a:t>
            </a:r>
            <a:r>
              <a:rPr lang="en-GB" noProof="0"/>
              <a:t> </a:t>
            </a:r>
            <a:r>
              <a:rPr lang="en-GB" noProof="0" err="1"/>
              <a:t>tacto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todos</a:t>
            </a:r>
            <a:r>
              <a:rPr lang="en-GB" noProof="0"/>
              <a:t> </a:t>
            </a:r>
            <a:r>
              <a:rPr lang="en-GB" noProof="0" err="1"/>
              <a:t>ellos</a:t>
            </a:r>
            <a:r>
              <a:rPr lang="en-GB" noProof="0"/>
              <a:t>. 
</a:t>
            </a:r>
            <a:r>
              <a:rPr lang="en-GB" noProof="0" err="1"/>
              <a:t>Pídele</a:t>
            </a:r>
            <a:r>
              <a:rPr lang="en-GB" noProof="0"/>
              <a:t> a la persona que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apriete</a:t>
            </a:r>
            <a:r>
              <a:rPr lang="en-GB" noProof="0"/>
              <a:t> las manos o que </a:t>
            </a:r>
            <a:r>
              <a:rPr lang="en-GB" noProof="0" err="1"/>
              <a:t>empuje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dedos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pies contra las </a:t>
            </a:r>
            <a:r>
              <a:rPr lang="en-GB" noProof="0" err="1"/>
              <a:t>tuyas</a:t>
            </a:r>
            <a:r>
              <a:rPr lang="en-GB" noProof="0"/>
              <a:t> para </a:t>
            </a:r>
            <a:r>
              <a:rPr lang="en-GB" noProof="0" err="1"/>
              <a:t>ver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mover </a:t>
            </a:r>
            <a:r>
              <a:rPr lang="en-GB" noProof="0" err="1"/>
              <a:t>todas</a:t>
            </a:r>
            <a:r>
              <a:rPr lang="en-GB" noProof="0"/>
              <a:t> sus </a:t>
            </a:r>
            <a:r>
              <a:rPr lang="en-GB" noProof="0" err="1"/>
              <a:t>extremidades</a:t>
            </a:r>
            <a:r>
              <a:rPr lang="en-GB" noProof="0"/>
              <a:t> con </a:t>
            </a:r>
            <a:r>
              <a:rPr lang="en-GB" noProof="0" err="1"/>
              <a:t>fuerza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67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/>
              <a:t>La </a:t>
            </a:r>
            <a:r>
              <a:rPr lang="en-GB" noProof="0" err="1"/>
              <a:t>evaluación</a:t>
            </a:r>
            <a:r>
              <a:rPr lang="en-GB" noProof="0"/>
              <a:t> de la </a:t>
            </a:r>
            <a:r>
              <a:rPr lang="en-GB" noProof="0" err="1"/>
              <a:t>discapacidad</a:t>
            </a:r>
            <a:r>
              <a:rPr lang="en-GB" noProof="0"/>
              <a:t>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incluir</a:t>
            </a:r>
            <a:r>
              <a:rPr lang="en-GB" noProof="0"/>
              <a:t> la </a:t>
            </a:r>
            <a:r>
              <a:rPr lang="en-GB" noProof="0" err="1"/>
              <a:t>evaluación</a:t>
            </a:r>
            <a:r>
              <a:rPr lang="en-GB" noProof="0"/>
              <a:t> del </a:t>
            </a:r>
            <a:r>
              <a:rPr lang="en-GB" noProof="0" err="1"/>
              <a:t>estado</a:t>
            </a:r>
            <a:r>
              <a:rPr lang="en-GB" noProof="0"/>
              <a:t> de </a:t>
            </a:r>
            <a:r>
              <a:rPr lang="en-GB" noProof="0" err="1"/>
              <a:t>alerta</a:t>
            </a:r>
            <a:r>
              <a:rPr lang="en-GB" noProof="0"/>
              <a:t>.  
Los </a:t>
            </a:r>
            <a:r>
              <a:rPr lang="en-GB" noProof="0" err="1"/>
              <a:t>pacientes</a:t>
            </a:r>
            <a:r>
              <a:rPr lang="en-GB" noProof="0"/>
              <a:t> que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completamente</a:t>
            </a:r>
            <a:r>
              <a:rPr lang="en-GB" noProof="0"/>
              <a:t> </a:t>
            </a:r>
            <a:r>
              <a:rPr lang="en-GB" noProof="0" err="1"/>
              <a:t>despiertos</a:t>
            </a:r>
            <a:r>
              <a:rPr lang="en-GB" noProof="0"/>
              <a:t> e </a:t>
            </a:r>
            <a:r>
              <a:rPr lang="en-GB" noProof="0" err="1"/>
              <a:t>interactivos</a:t>
            </a:r>
            <a:r>
              <a:rPr lang="en-GB" noProof="0"/>
              <a:t>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alerta</a:t>
            </a:r>
            <a:r>
              <a:rPr lang="en-GB" noProof="0"/>
              <a:t>.
En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alerta</a:t>
            </a:r>
            <a:r>
              <a:rPr lang="en-GB" noProof="0"/>
              <a:t> y </a:t>
            </a:r>
            <a:r>
              <a:rPr lang="en-GB" noProof="0" err="1"/>
              <a:t>receptiva</a:t>
            </a:r>
            <a:r>
              <a:rPr lang="en-GB" noProof="0"/>
              <a:t>, </a:t>
            </a:r>
            <a:r>
              <a:rPr lang="en-GB" noProof="0" err="1"/>
              <a:t>haga</a:t>
            </a:r>
            <a:r>
              <a:rPr lang="en-GB" noProof="0"/>
              <a:t> las </a:t>
            </a:r>
            <a:r>
              <a:rPr lang="en-GB" noProof="0" err="1"/>
              <a:t>siguientes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para </a:t>
            </a:r>
            <a:r>
              <a:rPr lang="en-GB" noProof="0" err="1"/>
              <a:t>buscar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confusión</a:t>
            </a:r>
            <a:r>
              <a:rPr lang="en-GB" noProof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/>
              <a:t>¿</a:t>
            </a:r>
            <a:r>
              <a:rPr lang="en-GB" noProof="0" err="1"/>
              <a:t>Quién</a:t>
            </a:r>
            <a:r>
              <a:rPr lang="en-GB" noProof="0"/>
              <a:t> </a:t>
            </a:r>
            <a:r>
              <a:rPr lang="en-GB" noProof="0" err="1"/>
              <a:t>eres</a:t>
            </a:r>
            <a:r>
              <a:rPr lang="en-GB" noProof="0"/>
              <a:t>?
¿</a:t>
            </a:r>
            <a:r>
              <a:rPr lang="en-GB" noProof="0" err="1"/>
              <a:t>Dónde</a:t>
            </a:r>
            <a:r>
              <a:rPr lang="en-GB" noProof="0"/>
              <a:t> </a:t>
            </a:r>
            <a:r>
              <a:rPr lang="en-GB" noProof="0" err="1"/>
              <a:t>estás</a:t>
            </a:r>
            <a:r>
              <a:rPr lang="en-GB" noProof="0"/>
              <a:t>?
¿</a:t>
            </a:r>
            <a:r>
              <a:rPr lang="en-GB" noProof="0" err="1"/>
              <a:t>Qué</a:t>
            </a:r>
            <a:r>
              <a:rPr lang="en-GB" noProof="0"/>
              <a:t> día es?</a:t>
            </a:r>
          </a:p>
          <a:p>
            <a:endParaRPr lang="en-GB"/>
          </a:p>
          <a:p>
            <a:pPr marL="76200" indent="0">
              <a:lnSpc>
                <a:spcPct val="90000"/>
              </a:lnSpc>
              <a:spcBef>
                <a:spcPts val="1000"/>
              </a:spcBef>
            </a:pPr>
            <a:r>
              <a:rPr lang="en-GB" noProof="0"/>
              <a:t>Si la persona no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completamente</a:t>
            </a:r>
            <a:r>
              <a:rPr lang="en-GB" noProof="0"/>
              <a:t> </a:t>
            </a:r>
            <a:r>
              <a:rPr lang="en-GB" noProof="0" err="1"/>
              <a:t>alerta</a:t>
            </a:r>
            <a:r>
              <a:rPr lang="en-GB" noProof="0"/>
              <a:t>, ¿</a:t>
            </a:r>
            <a:r>
              <a:rPr lang="en-GB" noProof="0" err="1"/>
              <a:t>responde</a:t>
            </a:r>
            <a:r>
              <a:rPr lang="en-GB" noProof="0"/>
              <a:t> a la </a:t>
            </a:r>
            <a:r>
              <a:rPr lang="en-GB" noProof="0" err="1"/>
              <a:t>voz</a:t>
            </a:r>
            <a:r>
              <a:rPr lang="en-GB" noProof="0"/>
              <a:t>?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significa</a:t>
            </a:r>
            <a:r>
              <a:rPr lang="en-GB" noProof="0"/>
              <a:t> que </a:t>
            </a:r>
            <a:r>
              <a:rPr lang="en-GB" noProof="0" err="1"/>
              <a:t>responden</a:t>
            </a:r>
            <a:r>
              <a:rPr lang="en-GB" noProof="0"/>
              <a:t> con </a:t>
            </a:r>
            <a:r>
              <a:rPr lang="en-GB" noProof="0" err="1"/>
              <a:t>sonidos</a:t>
            </a:r>
            <a:r>
              <a:rPr lang="en-GB" noProof="0"/>
              <a:t> o </a:t>
            </a:r>
            <a:r>
              <a:rPr lang="en-GB" noProof="0" err="1"/>
              <a:t>movimientos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llamas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nombre</a:t>
            </a:r>
            <a:r>
              <a:rPr lang="en-GB" noProof="0"/>
              <a:t> o les </a:t>
            </a:r>
            <a:r>
              <a:rPr lang="en-GB" noProof="0" err="1"/>
              <a:t>haces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. 
Si no es </a:t>
            </a:r>
            <a:r>
              <a:rPr lang="en-GB" noProof="0" err="1"/>
              <a:t>así</a:t>
            </a:r>
            <a:r>
              <a:rPr lang="en-GB" noProof="0"/>
              <a:t>, ¿</a:t>
            </a:r>
            <a:r>
              <a:rPr lang="en-GB" noProof="0" err="1"/>
              <a:t>responden</a:t>
            </a:r>
            <a:r>
              <a:rPr lang="en-GB" noProof="0"/>
              <a:t> al </a:t>
            </a:r>
            <a:r>
              <a:rPr lang="en-GB" noProof="0" err="1"/>
              <a:t>dolor</a:t>
            </a:r>
            <a:r>
              <a:rPr lang="en-GB" noProof="0"/>
              <a:t>?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significa</a:t>
            </a:r>
            <a:r>
              <a:rPr lang="en-GB" noProof="0"/>
              <a:t> que </a:t>
            </a:r>
            <a:r>
              <a:rPr lang="en-GB" noProof="0" err="1"/>
              <a:t>responden</a:t>
            </a:r>
            <a:r>
              <a:rPr lang="en-GB" noProof="0"/>
              <a:t> con </a:t>
            </a:r>
            <a:r>
              <a:rPr lang="en-GB" noProof="0" err="1"/>
              <a:t>sonidos</a:t>
            </a:r>
            <a:r>
              <a:rPr lang="en-GB" noProof="0"/>
              <a:t> o </a:t>
            </a:r>
            <a:r>
              <a:rPr lang="en-GB" noProof="0" err="1"/>
              <a:t>movimientos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pellizcas</a:t>
            </a:r>
            <a:r>
              <a:rPr lang="en-GB" noProof="0"/>
              <a:t> o les </a:t>
            </a:r>
            <a:r>
              <a:rPr lang="en-GB" noProof="0" err="1"/>
              <a:t>frotas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.
¿La persona no </a:t>
            </a:r>
            <a:r>
              <a:rPr lang="en-GB" noProof="0" err="1"/>
              <a:t>responde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completo</a:t>
            </a:r>
            <a:r>
              <a:rPr lang="en-GB" noProof="0"/>
              <a:t>?
Si la persona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confundida</a:t>
            </a:r>
            <a:r>
              <a:rPr lang="en-GB" noProof="0"/>
              <a:t> o no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completamente</a:t>
            </a:r>
            <a:r>
              <a:rPr lang="en-GB" noProof="0"/>
              <a:t> </a:t>
            </a:r>
            <a:r>
              <a:rPr lang="en-GB" noProof="0" err="1"/>
              <a:t>alerta</a:t>
            </a:r>
            <a:r>
              <a:rPr lang="en-GB" noProof="0"/>
              <a:t>, se altera.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685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¿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?
</a:t>
            </a:r>
            <a:r>
              <a:rPr lang="en-GB" noProof="0" err="1"/>
              <a:t>Prevenir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o </a:t>
            </a:r>
            <a:r>
              <a:rPr lang="en-GB" noProof="0" err="1"/>
              <a:t>empeoramiento</a:t>
            </a:r>
            <a:r>
              <a:rPr lang="en-GB" noProof="0"/>
              <a:t> de la </a:t>
            </a:r>
            <a:r>
              <a:rPr lang="en-GB" noProof="0" err="1"/>
              <a:t>condición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sospecha</a:t>
            </a:r>
            <a:r>
              <a:rPr lang="en-GB" noProof="0"/>
              <a:t> de </a:t>
            </a:r>
            <a:r>
              <a:rPr lang="en-GB" noProof="0" err="1"/>
              <a:t>lesión</a:t>
            </a:r>
            <a:r>
              <a:rPr lang="en-GB" noProof="0"/>
              <a:t> de la </a:t>
            </a:r>
            <a:r>
              <a:rPr lang="en-GB" noProof="0" err="1"/>
              <a:t>columna</a:t>
            </a:r>
            <a:r>
              <a:rPr lang="en-GB" noProof="0"/>
              <a:t> vertebral </a:t>
            </a:r>
            <a:r>
              <a:rPr lang="en-GB" noProof="0" err="1"/>
              <a:t>inmovilizándolos</a:t>
            </a:r>
            <a:r>
              <a:rPr lang="en-GB" noProof="0"/>
              <a:t>. </a:t>
            </a:r>
            <a:r>
              <a:rPr lang="en-GB" noProof="0" err="1"/>
              <a:t>Mueva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usando</a:t>
            </a:r>
            <a:r>
              <a:rPr lang="en-GB" noProof="0"/>
              <a:t> un </a:t>
            </a:r>
            <a:r>
              <a:rPr lang="en-GB" noProof="0" err="1"/>
              <a:t>rollo</a:t>
            </a:r>
            <a:r>
              <a:rPr lang="en-GB" noProof="0"/>
              <a:t> de </a:t>
            </a:r>
            <a:r>
              <a:rPr lang="en-GB" noProof="0" err="1"/>
              <a:t>tronco</a:t>
            </a:r>
            <a:r>
              <a:rPr lang="en-GB" noProof="0"/>
              <a:t> y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tabla</a:t>
            </a:r>
            <a:r>
              <a:rPr lang="en-GB" noProof="0"/>
              <a:t> </a:t>
            </a:r>
            <a:r>
              <a:rPr lang="en-GB" noProof="0" err="1"/>
              <a:t>rígida</a:t>
            </a:r>
            <a:r>
              <a:rPr lang="en-GB" noProof="0"/>
              <a:t> para </a:t>
            </a:r>
            <a:r>
              <a:rPr lang="en-GB" noProof="0" err="1"/>
              <a:t>evitar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. 
En general, no le </a:t>
            </a:r>
            <a:r>
              <a:rPr lang="en-GB" noProof="0" err="1"/>
              <a:t>dé</a:t>
            </a:r>
            <a:r>
              <a:rPr lang="en-GB" noProof="0"/>
              <a:t> de comer </a:t>
            </a:r>
            <a:r>
              <a:rPr lang="en-GB" noProof="0" err="1"/>
              <a:t>ni</a:t>
            </a:r>
            <a:r>
              <a:rPr lang="en-GB" noProof="0"/>
              <a:t> </a:t>
            </a:r>
            <a:r>
              <a:rPr lang="en-GB" noProof="0" err="1"/>
              <a:t>beber</a:t>
            </a:r>
            <a:r>
              <a:rPr lang="en-GB" noProof="0"/>
              <a:t> a </a:t>
            </a:r>
            <a:r>
              <a:rPr lang="en-GB" noProof="0" err="1"/>
              <a:t>una</a:t>
            </a:r>
            <a:r>
              <a:rPr lang="en-GB" noProof="0"/>
              <a:t> persona con </a:t>
            </a:r>
            <a:r>
              <a:rPr lang="en-GB" noProof="0" err="1"/>
              <a:t>sospecha</a:t>
            </a:r>
            <a:r>
              <a:rPr lang="en-GB" noProof="0"/>
              <a:t> de </a:t>
            </a:r>
            <a:r>
              <a:rPr lang="en-GB" noProof="0" err="1"/>
              <a:t>lesión</a:t>
            </a:r>
            <a:r>
              <a:rPr lang="en-GB" noProof="0"/>
              <a:t> cerebral o de la </a:t>
            </a:r>
            <a:r>
              <a:rPr lang="en-GB" noProof="0" err="1"/>
              <a:t>columna</a:t>
            </a:r>
            <a:r>
              <a:rPr lang="en-GB" noProof="0"/>
              <a:t> vertebral y </a:t>
            </a:r>
            <a:r>
              <a:rPr lang="en-GB" noProof="0" err="1"/>
              <a:t>planifique</a:t>
            </a:r>
            <a:r>
              <a:rPr lang="en-GB" noProof="0"/>
              <a:t> un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hospital.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4C377-AB45-2812-5EC3-AE6E80528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60DE0-C11B-3996-FAE2-E94A4DA6B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889A0-85D5-F83F-DFE0-EC6933E2E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GB" noProof="0"/>
              <a:t>Sin embargo, la </a:t>
            </a:r>
            <a:r>
              <a:rPr lang="en-GB" noProof="0" err="1"/>
              <a:t>alteración</a:t>
            </a:r>
            <a:r>
              <a:rPr lang="en-GB" noProof="0"/>
              <a:t> del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puede</a:t>
            </a:r>
            <a:r>
              <a:rPr lang="en-GB" noProof="0"/>
              <a:t> ser </a:t>
            </a:r>
            <a:r>
              <a:rPr lang="en-GB" noProof="0" err="1"/>
              <a:t>causada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hipoglucemia</a:t>
            </a:r>
            <a:r>
              <a:rPr lang="en-GB" noProof="0"/>
              <a:t> (bajo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), </a:t>
            </a:r>
            <a:r>
              <a:rPr lang="en-GB" noProof="0" err="1"/>
              <a:t>especialmente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personas que </a:t>
            </a:r>
            <a:r>
              <a:rPr lang="en-GB" noProof="0" err="1"/>
              <a:t>tienen</a:t>
            </a:r>
            <a:r>
              <a:rPr lang="en-GB" noProof="0"/>
              <a:t> diabetes. Si </a:t>
            </a:r>
            <a:r>
              <a:rPr lang="en-GB" noProof="0" err="1"/>
              <a:t>existe</a:t>
            </a:r>
            <a:r>
              <a:rPr lang="en-GB" noProof="0"/>
              <a:t> la </a:t>
            </a:r>
            <a:r>
              <a:rPr lang="en-GB" noProof="0" err="1"/>
              <a:t>preocupación</a:t>
            </a:r>
            <a:r>
              <a:rPr lang="en-GB" noProof="0"/>
              <a:t> de </a:t>
            </a:r>
            <a:r>
              <a:rPr lang="en-GB" noProof="0" err="1"/>
              <a:t>hipoglucemia</a:t>
            </a:r>
            <a:r>
              <a:rPr lang="en-GB" noProof="0"/>
              <a:t>, </a:t>
            </a:r>
            <a:r>
              <a:rPr lang="en-GB" noProof="0" err="1"/>
              <a:t>proporcione</a:t>
            </a:r>
            <a:r>
              <a:rPr lang="en-GB" noProof="0"/>
              <a:t> </a:t>
            </a:r>
            <a:r>
              <a:rPr lang="en-GB" noProof="0" err="1"/>
              <a:t>primeros</a:t>
            </a:r>
            <a:r>
              <a:rPr lang="en-GB" noProof="0"/>
              <a:t> </a:t>
            </a:r>
            <a:r>
              <a:rPr lang="en-GB" noProof="0" err="1"/>
              <a:t>auxilios</a:t>
            </a:r>
            <a:r>
              <a:rPr lang="en-GB" noProof="0"/>
              <a:t>. 
Si la persona </a:t>
            </a:r>
            <a:r>
              <a:rPr lang="en-GB" noProof="0" err="1"/>
              <a:t>lesionada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teniendo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convulsión</a:t>
            </a:r>
            <a:r>
              <a:rPr lang="en-GB" noProof="0"/>
              <a:t>, </a:t>
            </a:r>
            <a:r>
              <a:rPr lang="en-GB" noProof="0" err="1"/>
              <a:t>proporcione</a:t>
            </a:r>
            <a:r>
              <a:rPr lang="en-GB" noProof="0"/>
              <a:t> </a:t>
            </a:r>
            <a:r>
              <a:rPr lang="en-GB" noProof="0" err="1"/>
              <a:t>primeros</a:t>
            </a:r>
            <a:r>
              <a:rPr lang="en-GB" noProof="0"/>
              <a:t> </a:t>
            </a:r>
            <a:r>
              <a:rPr lang="en-GB" noProof="0" err="1"/>
              <a:t>auxilios</a:t>
            </a:r>
            <a:r>
              <a:rPr lang="en-GB" noProof="0"/>
              <a:t>. 
La </a:t>
            </a:r>
            <a:r>
              <a:rPr lang="en-GB" noProof="0" err="1"/>
              <a:t>prestación</a:t>
            </a:r>
            <a:r>
              <a:rPr lang="en-GB" noProof="0"/>
              <a:t> de </a:t>
            </a:r>
            <a:r>
              <a:rPr lang="en-GB" noProof="0" err="1"/>
              <a:t>primeros</a:t>
            </a:r>
            <a:r>
              <a:rPr lang="en-GB" noProof="0"/>
              <a:t> </a:t>
            </a:r>
            <a:r>
              <a:rPr lang="en-GB" noProof="0" err="1"/>
              <a:t>auxilios</a:t>
            </a:r>
            <a:r>
              <a:rPr lang="en-GB" noProof="0"/>
              <a:t> para la </a:t>
            </a:r>
            <a:r>
              <a:rPr lang="en-GB" noProof="0" err="1"/>
              <a:t>hipoglucemia</a:t>
            </a:r>
            <a:r>
              <a:rPr lang="en-GB" noProof="0"/>
              <a:t> y para las </a:t>
            </a:r>
            <a:r>
              <a:rPr lang="en-GB" noProof="0" err="1"/>
              <a:t>convulsiones</a:t>
            </a:r>
            <a:r>
              <a:rPr lang="en-GB" noProof="0"/>
              <a:t> (o </a:t>
            </a:r>
            <a:r>
              <a:rPr lang="en-GB" noProof="0" err="1"/>
              <a:t>convulsiones</a:t>
            </a:r>
            <a:r>
              <a:rPr lang="en-GB" noProof="0"/>
              <a:t>) se </a:t>
            </a:r>
            <a:r>
              <a:rPr lang="en-GB" noProof="0" err="1"/>
              <a:t>abordará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 de </a:t>
            </a:r>
            <a:r>
              <a:rPr lang="en-GB" noProof="0" err="1"/>
              <a:t>Urgencias</a:t>
            </a:r>
            <a:r>
              <a:rPr lang="en-GB" noProof="0"/>
              <a:t> </a:t>
            </a:r>
            <a:r>
              <a:rPr lang="en-GB" noProof="0" err="1"/>
              <a:t>Médicas</a:t>
            </a:r>
            <a:r>
              <a:rPr lang="en-GB" noProof="0"/>
              <a:t>. El </a:t>
            </a:r>
            <a:r>
              <a:rPr lang="en-GB" noProof="0" err="1"/>
              <a:t>objetivo</a:t>
            </a:r>
            <a:r>
              <a:rPr lang="en-GB" noProof="0"/>
              <a:t> de la </a:t>
            </a:r>
            <a:r>
              <a:rPr lang="en-GB" noProof="0" err="1"/>
              <a:t>evaluación</a:t>
            </a:r>
            <a:r>
              <a:rPr lang="en-GB" noProof="0"/>
              <a:t> de la </a:t>
            </a:r>
            <a:r>
              <a:rPr lang="en-GB" noProof="0" err="1"/>
              <a:t>discapacidad</a:t>
            </a:r>
            <a:r>
              <a:rPr lang="en-GB" noProof="0"/>
              <a:t> es </a:t>
            </a:r>
            <a:r>
              <a:rPr lang="en-GB" noProof="0" err="1"/>
              <a:t>identificar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alteración</a:t>
            </a:r>
            <a:r>
              <a:rPr lang="en-GB" noProof="0"/>
              <a:t> del </a:t>
            </a:r>
            <a:r>
              <a:rPr lang="en-GB" noProof="0" err="1"/>
              <a:t>estado</a:t>
            </a:r>
            <a:r>
              <a:rPr lang="en-GB" noProof="0"/>
              <a:t> mental o </a:t>
            </a:r>
            <a:r>
              <a:rPr lang="en-GB" noProof="0" err="1"/>
              <a:t>discapacidad</a:t>
            </a:r>
            <a:r>
              <a:rPr lang="en-GB" noProof="0"/>
              <a:t> que </a:t>
            </a:r>
            <a:r>
              <a:rPr lang="en-GB" noProof="0" err="1"/>
              <a:t>pongan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peligro</a:t>
            </a:r>
            <a:r>
              <a:rPr lang="en-GB" noProof="0"/>
              <a:t> la </a:t>
            </a:r>
            <a:r>
              <a:rPr lang="en-GB" noProof="0" err="1"/>
              <a:t>vida</a:t>
            </a:r>
            <a:r>
              <a:rPr lang="en-GB" noProof="0"/>
              <a:t> y </a:t>
            </a:r>
            <a:r>
              <a:rPr lang="en-GB" noProof="0" err="1"/>
              <a:t>prepararse</a:t>
            </a:r>
            <a:r>
              <a:rPr lang="en-GB" noProof="0"/>
              <a:t> para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transferencia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 a un </a:t>
            </a:r>
            <a:r>
              <a:rPr lang="en-GB" noProof="0" err="1"/>
              <a:t>nivel</a:t>
            </a:r>
            <a:r>
              <a:rPr lang="en-GB" noProof="0"/>
              <a:t> superior de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adecuado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3E4A-29BA-A977-0D57-2FB1FACF8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66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02E3-6C67-D081-D2E3-274396AF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6390A-CF48-D641-84A9-A3D796895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B6649-CB6E-D812-E89B-FCFD30BB2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Discapacidad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de trauma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12BFA-C779-E353-19E1-782B11783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err="1"/>
              <a:t>Ahora</a:t>
            </a:r>
            <a:r>
              <a:rPr lang="en-GB"/>
              <a:t>, </a:t>
            </a:r>
            <a:r>
              <a:rPr lang="en-GB" err="1"/>
              <a:t>tómese</a:t>
            </a:r>
            <a:r>
              <a:rPr lang="en-GB"/>
              <a:t> un </a:t>
            </a:r>
            <a:r>
              <a:rPr lang="en-GB" err="1"/>
              <a:t>momento</a:t>
            </a:r>
            <a:r>
              <a:rPr lang="en-GB"/>
              <a:t> para </a:t>
            </a:r>
            <a:r>
              <a:rPr lang="en-GB" err="1"/>
              <a:t>revisar</a:t>
            </a:r>
            <a:r>
              <a:rPr lang="en-GB"/>
              <a:t> la </a:t>
            </a:r>
            <a:r>
              <a:rPr lang="en-GB" err="1"/>
              <a:t>lista</a:t>
            </a:r>
            <a:r>
              <a:rPr lang="en-GB"/>
              <a:t> de </a:t>
            </a:r>
            <a:r>
              <a:rPr lang="en-GB" err="1"/>
              <a:t>términos</a:t>
            </a:r>
            <a:r>
              <a:rPr lang="en-GB"/>
              <a:t> clave que se </a:t>
            </a:r>
            <a:r>
              <a:rPr lang="en-GB" err="1"/>
              <a:t>espera</a:t>
            </a:r>
            <a:r>
              <a:rPr lang="en-GB"/>
              <a:t> que </a:t>
            </a:r>
            <a:r>
              <a:rPr lang="en-GB" err="1"/>
              <a:t>pueda</a:t>
            </a:r>
            <a:r>
              <a:rPr lang="en-GB"/>
              <a:t> </a:t>
            </a:r>
            <a:r>
              <a:rPr lang="en-GB" err="1"/>
              <a:t>definir</a:t>
            </a:r>
            <a:r>
              <a:rPr lang="en-GB"/>
              <a:t> al final de </a:t>
            </a:r>
            <a:r>
              <a:rPr lang="en-GB" err="1"/>
              <a:t>este</a:t>
            </a:r>
            <a:r>
              <a:rPr lang="en-GB"/>
              <a:t> </a:t>
            </a:r>
            <a:r>
              <a:rPr lang="en-GB" err="1"/>
              <a:t>módulo</a:t>
            </a:r>
            <a:r>
              <a:rPr lang="en-GB"/>
              <a:t>.</a:t>
            </a:r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1268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2D8A6-616A-5ADA-0FE0-0D7404B22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3718C6-9FE8-FB0C-D013-4DD4625BE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8F7CE-4527-C0D6-E165-59BE78EA5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la </a:t>
            </a:r>
            <a:r>
              <a:rPr lang="en-GB" noProof="0" err="1"/>
              <a:t>siguiente</a:t>
            </a:r>
            <a:r>
              <a:rPr lang="en-GB" noProof="0"/>
              <a:t> </a:t>
            </a:r>
            <a:r>
              <a:rPr lang="en-GB" noProof="0" err="1"/>
              <a:t>consideración</a:t>
            </a:r>
            <a:r>
              <a:rPr lang="en-GB" noProof="0"/>
              <a:t> para la </a:t>
            </a:r>
            <a:r>
              <a:rPr lang="en-GB" noProof="0" err="1"/>
              <a:t>configuración</a:t>
            </a:r>
            <a:r>
              <a:rPr lang="en-GB" noProof="0"/>
              <a:t> de </a:t>
            </a:r>
            <a:r>
              <a:rPr lang="en-GB" noProof="0" err="1"/>
              <a:t>conflictos</a:t>
            </a:r>
            <a:r>
              <a:rPr lang="en-GB" noProof="0"/>
              <a:t>
Los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confusión</a:t>
            </a:r>
            <a:r>
              <a:rPr lang="en-GB" noProof="0"/>
              <a:t> o que no </a:t>
            </a:r>
            <a:r>
              <a:rPr lang="en-GB" noProof="0" err="1"/>
              <a:t>responden</a:t>
            </a:r>
            <a:r>
              <a:rPr lang="en-GB" noProof="0"/>
              <a:t> </a:t>
            </a:r>
            <a:r>
              <a:rPr lang="en-GB" noProof="0" err="1"/>
              <a:t>después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explosión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grave </a:t>
            </a:r>
            <a:r>
              <a:rPr lang="en-GB" noProof="0" err="1"/>
              <a:t>en</a:t>
            </a:r>
            <a:r>
              <a:rPr lang="en-GB" noProof="0"/>
              <a:t> la cabeza o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sordera</a:t>
            </a:r>
            <a:r>
              <a:rPr lang="en-GB" noProof="0"/>
              <a:t> (</a:t>
            </a:r>
            <a:r>
              <a:rPr lang="en-GB" noProof="0" err="1"/>
              <a:t>incapacidad</a:t>
            </a:r>
            <a:r>
              <a:rPr lang="en-GB" noProof="0"/>
              <a:t> para </a:t>
            </a:r>
            <a:r>
              <a:rPr lang="en-GB" noProof="0" err="1"/>
              <a:t>oír</a:t>
            </a:r>
            <a:r>
              <a:rPr lang="en-GB" noProof="0"/>
              <a:t>) a causa de la </a:t>
            </a:r>
            <a:r>
              <a:rPr lang="en-GB" noProof="0" err="1"/>
              <a:t>explosión</a:t>
            </a:r>
            <a:r>
              <a:rPr lang="en-GB" noProof="0"/>
              <a:t>. </a:t>
            </a:r>
            <a:r>
              <a:rPr lang="en-GB" noProof="0" err="1"/>
              <a:t>Estos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necesitan</a:t>
            </a:r>
            <a:r>
              <a:rPr lang="en-GB" noProof="0"/>
              <a:t> ser </a:t>
            </a:r>
            <a:r>
              <a:rPr lang="en-GB" noProof="0" err="1"/>
              <a:t>trasladados</a:t>
            </a:r>
            <a:r>
              <a:rPr lang="en-GB" noProof="0"/>
              <a:t> de </a:t>
            </a:r>
            <a:r>
              <a:rPr lang="en-GB" noProof="0" err="1"/>
              <a:t>inmediato</a:t>
            </a:r>
            <a:r>
              <a:rPr lang="en-GB" noProof="0"/>
              <a:t> a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</a:t>
            </a:r>
            <a:r>
              <a:rPr lang="en-GB" noProof="0" err="1"/>
              <a:t>adecuado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50968-F797-3641-370E-17EE85E4D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27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Inmovilización</a:t>
            </a:r>
            <a:r>
              <a:rPr lang="en-GB" noProof="0"/>
              <a:t> de la </a:t>
            </a:r>
            <a:r>
              <a:rPr lang="en-GB" noProof="0" err="1"/>
              <a:t>columna</a:t>
            </a:r>
            <a:r>
              <a:rPr lang="en-GB" noProof="0"/>
              <a:t> vertebral
Los CFAR </a:t>
            </a:r>
            <a:r>
              <a:rPr lang="en-GB" noProof="0" err="1"/>
              <a:t>deben</a:t>
            </a:r>
            <a:r>
              <a:rPr lang="en-GB" noProof="0"/>
              <a:t> </a:t>
            </a:r>
            <a:r>
              <a:rPr lang="en-GB" noProof="0" err="1"/>
              <a:t>considerar</a:t>
            </a:r>
            <a:r>
              <a:rPr lang="en-GB" noProof="0"/>
              <a:t> la </a:t>
            </a:r>
            <a:r>
              <a:rPr lang="en-GB" noProof="0" err="1"/>
              <a:t>lesión</a:t>
            </a:r>
            <a:r>
              <a:rPr lang="en-GB" noProof="0"/>
              <a:t> de la </a:t>
            </a:r>
            <a:r>
              <a:rPr lang="en-GB" noProof="0" err="1"/>
              <a:t>columna</a:t>
            </a:r>
            <a:r>
              <a:rPr lang="en-GB" noProof="0"/>
              <a:t> vertebral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persona </a:t>
            </a:r>
            <a:r>
              <a:rPr lang="en-GB" noProof="0" err="1"/>
              <a:t>lesionada</a:t>
            </a:r>
            <a:r>
              <a:rPr lang="en-GB" noProof="0"/>
              <a:t> con </a:t>
            </a:r>
            <a:r>
              <a:rPr lang="en-GB" noProof="0" err="1"/>
              <a:t>discapacidad</a:t>
            </a:r>
            <a:r>
              <a:rPr lang="en-GB" noProof="0"/>
              <a:t>. 
La </a:t>
            </a:r>
            <a:r>
              <a:rPr lang="en-GB" noProof="0" err="1"/>
              <a:t>columna</a:t>
            </a:r>
            <a:r>
              <a:rPr lang="en-GB" noProof="0"/>
              <a:t> vertebral es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serie</a:t>
            </a:r>
            <a:r>
              <a:rPr lang="en-GB" noProof="0"/>
              <a:t> de </a:t>
            </a:r>
            <a:r>
              <a:rPr lang="en-GB" noProof="0" err="1"/>
              <a:t>huesos</a:t>
            </a:r>
            <a:r>
              <a:rPr lang="en-GB" noProof="0"/>
              <a:t> que </a:t>
            </a:r>
            <a:r>
              <a:rPr lang="en-GB" noProof="0" err="1"/>
              <a:t>protegen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nervios</a:t>
            </a:r>
            <a:r>
              <a:rPr lang="en-GB" noProof="0"/>
              <a:t> </a:t>
            </a:r>
            <a:r>
              <a:rPr lang="en-GB" noProof="0" err="1"/>
              <a:t>necesarios</a:t>
            </a:r>
            <a:r>
              <a:rPr lang="en-GB" noProof="0"/>
              <a:t> para </a:t>
            </a:r>
            <a:r>
              <a:rPr lang="en-GB" noProof="0" err="1"/>
              <a:t>funciones</a:t>
            </a:r>
            <a:r>
              <a:rPr lang="en-GB" noProof="0"/>
              <a:t> </a:t>
            </a:r>
            <a:r>
              <a:rPr lang="en-GB" noProof="0" err="1"/>
              <a:t>vitales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movimiento</a:t>
            </a:r>
            <a:r>
              <a:rPr lang="en-GB" noProof="0"/>
              <a:t>, la </a:t>
            </a:r>
            <a:r>
              <a:rPr lang="en-GB" noProof="0" err="1"/>
              <a:t>sensación</a:t>
            </a:r>
            <a:r>
              <a:rPr lang="en-GB" noProof="0"/>
              <a:t> y la </a:t>
            </a:r>
            <a:r>
              <a:rPr lang="en-GB" noProof="0" err="1"/>
              <a:t>respiración</a:t>
            </a:r>
            <a:r>
              <a:rPr lang="en-GB" noProof="0"/>
              <a:t>, </a:t>
            </a:r>
            <a:r>
              <a:rPr lang="en-GB" noProof="0" err="1"/>
              <a:t>por</a:t>
            </a:r>
            <a:r>
              <a:rPr lang="en-GB" noProof="0"/>
              <a:t> lo tanto,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columna</a:t>
            </a:r>
            <a:r>
              <a:rPr lang="en-GB" noProof="0"/>
              <a:t> vertebral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daños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estos</a:t>
            </a:r>
            <a:r>
              <a:rPr lang="en-GB" noProof="0"/>
              <a:t> </a:t>
            </a:r>
            <a:r>
              <a:rPr lang="en-GB" noProof="0" err="1"/>
              <a:t>nervios</a:t>
            </a:r>
            <a:r>
              <a:rPr lang="en-GB" noProof="0"/>
              <a:t> que </a:t>
            </a:r>
            <a:r>
              <a:rPr lang="en-GB" noProof="0" err="1"/>
              <a:t>resultan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parálisis</a:t>
            </a:r>
            <a:r>
              <a:rPr lang="en-GB" noProof="0"/>
              <a:t> o </a:t>
            </a:r>
            <a:r>
              <a:rPr lang="en-GB" noProof="0" err="1"/>
              <a:t>incluso</a:t>
            </a:r>
            <a:r>
              <a:rPr lang="en-GB" noProof="0"/>
              <a:t> la </a:t>
            </a:r>
            <a:r>
              <a:rPr lang="en-GB" noProof="0" err="1"/>
              <a:t>muerte</a:t>
            </a:r>
            <a:r>
              <a:rPr lang="en-GB" noProof="0"/>
              <a:t>. 
La </a:t>
            </a:r>
            <a:r>
              <a:rPr lang="en-GB" noProof="0" err="1"/>
              <a:t>inmovilización</a:t>
            </a:r>
            <a:r>
              <a:rPr lang="en-GB" noProof="0"/>
              <a:t> de la </a:t>
            </a:r>
            <a:r>
              <a:rPr lang="en-GB" noProof="0" err="1"/>
              <a:t>columna</a:t>
            </a:r>
            <a:r>
              <a:rPr lang="en-GB" noProof="0"/>
              <a:t> vertebral es </a:t>
            </a:r>
            <a:r>
              <a:rPr lang="en-GB" noProof="0" err="1"/>
              <a:t>necesaria</a:t>
            </a:r>
            <a:r>
              <a:rPr lang="en-GB" noProof="0"/>
              <a:t> para </a:t>
            </a:r>
            <a:r>
              <a:rPr lang="en-GB" noProof="0" err="1"/>
              <a:t>cualquier</a:t>
            </a:r>
            <a:r>
              <a:rPr lang="en-GB" noProof="0"/>
              <a:t> persona con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posible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de la </a:t>
            </a:r>
            <a:r>
              <a:rPr lang="en-GB" noProof="0" err="1"/>
              <a:t>columna</a:t>
            </a:r>
            <a:r>
              <a:rPr lang="en-GB" noProof="0"/>
              <a:t> vertebral para </a:t>
            </a:r>
            <a:r>
              <a:rPr lang="en-GB" noProof="0" err="1"/>
              <a:t>prevenir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empeoramiento</a:t>
            </a:r>
            <a:r>
              <a:rPr lang="en-GB" noProof="0"/>
              <a:t> de la </a:t>
            </a:r>
            <a:r>
              <a:rPr lang="en-GB" noProof="0" err="1"/>
              <a:t>lesión</a:t>
            </a:r>
            <a:r>
              <a:rPr lang="en-GB" noProof="0"/>
              <a:t>, </a:t>
            </a:r>
            <a:r>
              <a:rPr lang="en-GB" noProof="0" err="1"/>
              <a:t>incluida</a:t>
            </a:r>
            <a:r>
              <a:rPr lang="en-GB" noProof="0"/>
              <a:t> la </a:t>
            </a:r>
            <a:r>
              <a:rPr lang="en-GB" noProof="0" err="1"/>
              <a:t>parálisis</a:t>
            </a:r>
            <a:r>
              <a:rPr lang="en-GB" noProof="0"/>
              <a:t>,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momento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evaluación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.</a:t>
            </a:r>
          </a:p>
          <a:p>
            <a:pPr marL="0" indent="0"/>
            <a:endParaRPr lang="en-GB"/>
          </a:p>
          <a:p>
            <a:r>
              <a:rPr lang="en-GB" err="1"/>
              <a:t>Repasemos</a:t>
            </a:r>
            <a:r>
              <a:rPr lang="en-GB"/>
              <a:t> </a:t>
            </a:r>
            <a:r>
              <a:rPr lang="en-GB" err="1"/>
              <a:t>los</a:t>
            </a:r>
            <a:r>
              <a:rPr lang="en-GB"/>
              <a:t> </a:t>
            </a:r>
            <a:r>
              <a:rPr lang="en-GB" err="1"/>
              <a:t>signos</a:t>
            </a:r>
            <a:r>
              <a:rPr lang="en-GB"/>
              <a:t> de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lesión</a:t>
            </a:r>
            <a:r>
              <a:rPr lang="en-GB"/>
              <a:t> </a:t>
            </a:r>
            <a:r>
              <a:rPr lang="en-GB" err="1"/>
              <a:t>medular</a:t>
            </a:r>
            <a:r>
              <a:rPr lang="en-GB"/>
              <a:t>:</a:t>
            </a:r>
            <a:endParaRPr lang="en-US"/>
          </a:p>
          <a:p>
            <a:r>
              <a:rPr lang="en-GB"/>
              <a:t>·       </a:t>
            </a:r>
            <a:r>
              <a:rPr lang="en-GB" err="1"/>
              <a:t>Pérdida</a:t>
            </a:r>
            <a:r>
              <a:rPr lang="en-GB"/>
              <a:t> del control de la </a:t>
            </a:r>
            <a:r>
              <a:rPr lang="en-GB" err="1"/>
              <a:t>orina</a:t>
            </a:r>
            <a:r>
              <a:rPr lang="en-GB"/>
              <a:t> o las </a:t>
            </a:r>
            <a:r>
              <a:rPr lang="en-GB" err="1"/>
              <a:t>heces</a:t>
            </a:r>
            <a:r>
              <a:rPr lang="en-GB"/>
              <a:t>
·       </a:t>
            </a:r>
            <a:r>
              <a:rPr lang="en-GB" err="1"/>
              <a:t>Incapacidad</a:t>
            </a:r>
            <a:r>
              <a:rPr lang="en-GB"/>
              <a:t> para </a:t>
            </a:r>
            <a:r>
              <a:rPr lang="en-GB" err="1"/>
              <a:t>moverse</a:t>
            </a:r>
            <a:r>
              <a:rPr lang="en-GB"/>
              <a:t> o </a:t>
            </a:r>
            <a:r>
              <a:rPr lang="en-GB" err="1"/>
              <a:t>debilidad</a:t>
            </a:r>
            <a:r>
              <a:rPr lang="en-GB"/>
              <a:t>
·       </a:t>
            </a:r>
            <a:r>
              <a:rPr lang="en-GB" err="1"/>
              <a:t>Incapacidad</a:t>
            </a:r>
            <a:r>
              <a:rPr lang="en-GB"/>
              <a:t> para </a:t>
            </a:r>
            <a:r>
              <a:rPr lang="en-GB" err="1"/>
              <a:t>sentir</a:t>
            </a:r>
            <a:r>
              <a:rPr lang="en-GB"/>
              <a:t> o </a:t>
            </a:r>
            <a:r>
              <a:rPr lang="en-GB" err="1"/>
              <a:t>sensación</a:t>
            </a:r>
            <a:r>
              <a:rPr lang="en-GB"/>
              <a:t> de </a:t>
            </a:r>
            <a:r>
              <a:rPr lang="en-GB" err="1"/>
              <a:t>hormigueo</a:t>
            </a:r>
            <a:r>
              <a:rPr lang="en-GB"/>
              <a:t>
·       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la </a:t>
            </a:r>
            <a:r>
              <a:rPr lang="en-GB" err="1"/>
              <a:t>mitad</a:t>
            </a:r>
            <a:r>
              <a:rPr lang="en-GB"/>
              <a:t> del </a:t>
            </a:r>
            <a:r>
              <a:rPr lang="en-GB" err="1"/>
              <a:t>cuello</a:t>
            </a:r>
            <a:r>
              <a:rPr lang="en-GB"/>
              <a:t> y la </a:t>
            </a:r>
            <a:r>
              <a:rPr lang="en-GB" err="1"/>
              <a:t>espalda</a:t>
            </a:r>
            <a:r>
              <a:rPr lang="en-GB"/>
              <a:t>
·       </a:t>
            </a:r>
            <a:r>
              <a:rPr lang="en-GB" err="1"/>
              <a:t>Erección</a:t>
            </a:r>
            <a:r>
              <a:rPr lang="en-GB"/>
              <a:t> </a:t>
            </a:r>
            <a:r>
              <a:rPr lang="en-GB" err="1"/>
              <a:t>anormalmente</a:t>
            </a:r>
            <a:r>
              <a:rPr lang="en-GB"/>
              <a:t> </a:t>
            </a:r>
            <a:r>
              <a:rPr lang="en-GB" err="1"/>
              <a:t>prolongada</a:t>
            </a:r>
            <a:r>
              <a:rPr lang="en-GB"/>
              <a:t> del </a:t>
            </a:r>
            <a:r>
              <a:rPr lang="en-GB" err="1"/>
              <a:t>pene</a:t>
            </a:r>
            <a:endParaRPr lang="en-GB"/>
          </a:p>
          <a:p>
            <a:endParaRPr lang="en-GB"/>
          </a:p>
          <a:p>
            <a:r>
              <a:rPr lang="en-GB"/>
              <a:t>La </a:t>
            </a:r>
            <a:r>
              <a:rPr lang="en-GB" err="1"/>
              <a:t>columna</a:t>
            </a:r>
            <a:r>
              <a:rPr lang="en-GB"/>
              <a:t> cervical (</a:t>
            </a:r>
            <a:r>
              <a:rPr lang="en-GB" err="1"/>
              <a:t>cuello</a:t>
            </a:r>
            <a:r>
              <a:rPr lang="en-GB"/>
              <a:t>) </a:t>
            </a:r>
            <a:r>
              <a:rPr lang="en-GB" err="1"/>
              <a:t>debe</a:t>
            </a:r>
            <a:r>
              <a:rPr lang="en-GB"/>
              <a:t> </a:t>
            </a:r>
            <a:r>
              <a:rPr lang="en-GB" err="1"/>
              <a:t>inmovilizarse</a:t>
            </a:r>
            <a:r>
              <a:rPr lang="en-GB"/>
              <a:t> </a:t>
            </a:r>
            <a:r>
              <a:rPr lang="en-GB" err="1"/>
              <a:t>utilizando</a:t>
            </a:r>
            <a:r>
              <a:rPr lang="en-GB"/>
              <a:t> uno de </a:t>
            </a:r>
            <a:r>
              <a:rPr lang="en-GB" err="1"/>
              <a:t>los</a:t>
            </a:r>
            <a:r>
              <a:rPr lang="en-GB"/>
              <a:t> </a:t>
            </a:r>
            <a:r>
              <a:rPr lang="en-GB" err="1"/>
              <a:t>abordajes</a:t>
            </a:r>
            <a:r>
              <a:rPr lang="en-GB"/>
              <a:t> </a:t>
            </a:r>
            <a:r>
              <a:rPr lang="en-GB" err="1"/>
              <a:t>indicados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la </a:t>
            </a:r>
            <a:r>
              <a:rPr lang="en-GB" err="1"/>
              <a:t>sección</a:t>
            </a:r>
            <a:r>
              <a:rPr lang="en-GB"/>
              <a:t> de la </a:t>
            </a:r>
            <a:r>
              <a:rPr lang="en-GB" err="1"/>
              <a:t>vía</a:t>
            </a:r>
            <a:r>
              <a:rPr lang="en-GB"/>
              <a:t> </a:t>
            </a:r>
            <a:r>
              <a:rPr lang="en-GB" err="1"/>
              <a:t>aérea</a:t>
            </a:r>
            <a:r>
              <a:rPr lang="en-GB"/>
              <a:t>. 
Una </a:t>
            </a:r>
            <a:r>
              <a:rPr lang="en-GB" err="1"/>
              <a:t>maniobra</a:t>
            </a:r>
            <a:r>
              <a:rPr lang="en-GB"/>
              <a:t> de </a:t>
            </a:r>
            <a:r>
              <a:rPr lang="en-GB" err="1"/>
              <a:t>balanceo</a:t>
            </a:r>
            <a:r>
              <a:rPr lang="en-GB"/>
              <a:t> de </a:t>
            </a:r>
            <a:r>
              <a:rPr lang="en-GB" err="1"/>
              <a:t>troncos</a:t>
            </a:r>
            <a:r>
              <a:rPr lang="en-GB"/>
              <a:t> se </a:t>
            </a:r>
            <a:r>
              <a:rPr lang="en-GB" err="1"/>
              <a:t>utiliza</a:t>
            </a:r>
            <a:r>
              <a:rPr lang="en-GB"/>
              <a:t> para </a:t>
            </a:r>
            <a:r>
              <a:rPr lang="en-GB" err="1"/>
              <a:t>girar</a:t>
            </a:r>
            <a:r>
              <a:rPr lang="en-GB"/>
              <a:t> a </a:t>
            </a:r>
            <a:r>
              <a:rPr lang="en-GB" err="1"/>
              <a:t>una</a:t>
            </a:r>
            <a:r>
              <a:rPr lang="en-GB"/>
              <a:t> persona con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lesión</a:t>
            </a:r>
            <a:r>
              <a:rPr lang="en-GB"/>
              <a:t> </a:t>
            </a:r>
            <a:r>
              <a:rPr lang="en-GB" err="1"/>
              <a:t>preocupante</a:t>
            </a:r>
            <a:r>
              <a:rPr lang="en-GB"/>
              <a:t>. Esta </a:t>
            </a:r>
            <a:r>
              <a:rPr lang="en-GB" err="1"/>
              <a:t>maniobra</a:t>
            </a:r>
            <a:r>
              <a:rPr lang="en-GB"/>
              <a:t> se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utilizar</a:t>
            </a:r>
            <a:r>
              <a:rPr lang="en-GB"/>
              <a:t> para </a:t>
            </a:r>
            <a:r>
              <a:rPr lang="en-GB" err="1"/>
              <a:t>evaluar</a:t>
            </a:r>
            <a:r>
              <a:rPr lang="en-GB"/>
              <a:t> la </a:t>
            </a:r>
            <a:r>
              <a:rPr lang="en-GB" err="1"/>
              <a:t>espalda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busca</a:t>
            </a:r>
            <a:r>
              <a:rPr lang="en-GB"/>
              <a:t> de </a:t>
            </a:r>
            <a:r>
              <a:rPr lang="en-GB" err="1"/>
              <a:t>lesiones</a:t>
            </a:r>
            <a:r>
              <a:rPr lang="en-GB"/>
              <a:t>, </a:t>
            </a:r>
            <a:r>
              <a:rPr lang="en-GB" err="1"/>
              <a:t>así</a:t>
            </a:r>
            <a:r>
              <a:rPr lang="en-GB"/>
              <a:t> </a:t>
            </a:r>
            <a:r>
              <a:rPr lang="en-GB" err="1"/>
              <a:t>como</a:t>
            </a:r>
            <a:r>
              <a:rPr lang="en-GB"/>
              <a:t> para </a:t>
            </a:r>
            <a:r>
              <a:rPr lang="en-GB" err="1"/>
              <a:t>colocar</a:t>
            </a:r>
            <a:r>
              <a:rPr lang="en-GB"/>
              <a:t> a la persona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tabla</a:t>
            </a:r>
            <a:r>
              <a:rPr lang="en-GB"/>
              <a:t>, </a:t>
            </a:r>
            <a:r>
              <a:rPr lang="en-GB" err="1"/>
              <a:t>camilla</a:t>
            </a:r>
            <a:r>
              <a:rPr lang="en-GB"/>
              <a:t> u </a:t>
            </a:r>
            <a:r>
              <a:rPr lang="en-GB" err="1"/>
              <a:t>otro</a:t>
            </a:r>
            <a:r>
              <a:rPr lang="en-GB"/>
              <a:t> material </a:t>
            </a:r>
            <a:r>
              <a:rPr lang="en-GB" err="1"/>
              <a:t>rígido</a:t>
            </a:r>
            <a:r>
              <a:rPr lang="en-GB"/>
              <a:t> para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transporte</a:t>
            </a:r>
            <a:r>
              <a:rPr lang="en-GB"/>
              <a:t>.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22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las </a:t>
            </a:r>
            <a:r>
              <a:rPr lang="en-GB" noProof="0" err="1"/>
              <a:t>siguientes</a:t>
            </a:r>
            <a:r>
              <a:rPr lang="en-GB" noProof="0"/>
              <a:t> </a:t>
            </a:r>
            <a:r>
              <a:rPr lang="en-GB" noProof="0" err="1"/>
              <a:t>consideraciones</a:t>
            </a:r>
            <a:r>
              <a:rPr lang="en-GB" noProof="0"/>
              <a:t> </a:t>
            </a:r>
            <a:r>
              <a:rPr lang="en-GB" noProof="0" err="1"/>
              <a:t>especiales</a:t>
            </a:r>
            <a:r>
              <a:rPr lang="en-GB" noProof="0"/>
              <a:t> para la </a:t>
            </a:r>
            <a:r>
              <a:rPr lang="en-GB" noProof="0" err="1"/>
              <a:t>evaluación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manejo</a:t>
            </a:r>
            <a:r>
              <a:rPr lang="en-GB" noProof="0"/>
              <a:t> de la </a:t>
            </a:r>
            <a:r>
              <a:rPr lang="en-GB" noProof="0" err="1"/>
              <a:t>discapacidad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:</a:t>
            </a:r>
          </a:p>
          <a:p>
            <a:pPr marL="171450" indent="-457200">
              <a:lnSpc>
                <a:spcPct val="90000"/>
              </a:lnSpc>
              <a:buChar char="•"/>
            </a:pPr>
            <a:r>
              <a:rPr lang="en-GB" noProof="0"/>
              <a:t>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pequeños</a:t>
            </a:r>
            <a:r>
              <a:rPr lang="en-GB" noProof="0"/>
              <a:t> no </a:t>
            </a:r>
            <a:r>
              <a:rPr lang="en-GB" noProof="0" err="1"/>
              <a:t>puedan</a:t>
            </a:r>
            <a:r>
              <a:rPr lang="en-GB" noProof="0"/>
              <a:t> responder </a:t>
            </a:r>
            <a:r>
              <a:rPr lang="en-GB" noProof="0" err="1"/>
              <a:t>preguntas</a:t>
            </a:r>
            <a:r>
              <a:rPr lang="en-GB" noProof="0"/>
              <a:t>, </a:t>
            </a:r>
            <a:r>
              <a:rPr lang="en-GB" noProof="0" err="1"/>
              <a:t>pero</a:t>
            </a:r>
            <a:r>
              <a:rPr lang="en-GB" noProof="0"/>
              <a:t> un padre, un </a:t>
            </a:r>
            <a:r>
              <a:rPr lang="en-GB" noProof="0" err="1"/>
              <a:t>miembro</a:t>
            </a:r>
            <a:r>
              <a:rPr lang="en-GB" noProof="0"/>
              <a:t> de la </a:t>
            </a:r>
            <a:r>
              <a:rPr lang="en-GB" noProof="0" err="1"/>
              <a:t>familia</a:t>
            </a:r>
            <a:r>
              <a:rPr lang="en-GB" noProof="0"/>
              <a:t> u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cuidador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decirle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se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comportando</a:t>
            </a:r>
            <a:r>
              <a:rPr lang="en-GB" noProof="0"/>
              <a:t> </a:t>
            </a:r>
            <a:r>
              <a:rPr lang="en-GB" noProof="0" err="1"/>
              <a:t>normalmente</a:t>
            </a:r>
            <a:r>
              <a:rPr lang="en-GB" noProof="0"/>
              <a:t>.
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cabeza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son </a:t>
            </a:r>
            <a:r>
              <a:rPr lang="en-GB" noProof="0" err="1"/>
              <a:t>una</a:t>
            </a:r>
            <a:r>
              <a:rPr lang="en-GB" noProof="0"/>
              <a:t> causa </a:t>
            </a:r>
            <a:r>
              <a:rPr lang="en-GB" noProof="0" err="1"/>
              <a:t>común</a:t>
            </a:r>
            <a:r>
              <a:rPr lang="en-GB" noProof="0"/>
              <a:t> de </a:t>
            </a:r>
            <a:r>
              <a:rPr lang="en-GB" noProof="0" err="1"/>
              <a:t>muerte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traumatismo</a:t>
            </a:r>
            <a:r>
              <a:rPr lang="en-GB" noProof="0"/>
              <a:t>. Si un </a:t>
            </a:r>
            <a:r>
              <a:rPr lang="en-GB" noProof="0" err="1"/>
              <a:t>niño</a:t>
            </a:r>
            <a:r>
              <a:rPr lang="en-GB" noProof="0"/>
              <a:t> </a:t>
            </a:r>
            <a:r>
              <a:rPr lang="en-GB" noProof="0" err="1"/>
              <a:t>tiene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cabeza con </a:t>
            </a:r>
            <a:r>
              <a:rPr lang="en-GB" noProof="0" err="1"/>
              <a:t>traumatismo</a:t>
            </a:r>
            <a:r>
              <a:rPr lang="en-GB" noProof="0"/>
              <a:t>, </a:t>
            </a:r>
            <a:r>
              <a:rPr lang="en-GB" noProof="0" err="1"/>
              <a:t>planifique</a:t>
            </a:r>
            <a:r>
              <a:rPr lang="en-GB" noProof="0"/>
              <a:t> un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hospital </a:t>
            </a:r>
            <a:r>
              <a:rPr lang="en-GB" noProof="0" err="1"/>
              <a:t>apropiado</a:t>
            </a:r>
            <a:r>
              <a:rPr lang="en-GB" noProof="0"/>
              <a:t>. 
</a:t>
            </a:r>
            <a:r>
              <a:rPr lang="en-GB" noProof="0" err="1"/>
              <a:t>Considerar</a:t>
            </a:r>
            <a:r>
              <a:rPr lang="en-GB" noProof="0"/>
              <a:t> y </a:t>
            </a:r>
            <a:r>
              <a:rPr lang="en-GB" noProof="0" err="1"/>
              <a:t>controlar</a:t>
            </a:r>
            <a:r>
              <a:rPr lang="en-GB" noProof="0"/>
              <a:t> la </a:t>
            </a:r>
            <a:r>
              <a:rPr lang="en-GB" noProof="0" err="1"/>
              <a:t>hipoglucemia</a:t>
            </a:r>
            <a:r>
              <a:rPr lang="en-GB" noProof="0"/>
              <a:t> (o bajo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)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alterados</a:t>
            </a:r>
            <a:r>
              <a:rPr lang="en-GB" noProof="0"/>
              <a:t>. </a:t>
            </a:r>
            <a:r>
              <a:rPr lang="en-GB" noProof="0" err="1"/>
              <a:t>Recuerde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tienen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probabilidades</a:t>
            </a:r>
            <a:r>
              <a:rPr lang="en-GB" noProof="0"/>
              <a:t> de </a:t>
            </a:r>
            <a:r>
              <a:rPr lang="en-GB" noProof="0" err="1"/>
              <a:t>tener</a:t>
            </a:r>
            <a:r>
              <a:rPr lang="en-GB" noProof="0"/>
              <a:t> un </a:t>
            </a:r>
            <a:r>
              <a:rPr lang="en-GB" noProof="0" err="1"/>
              <a:t>nivel</a:t>
            </a:r>
            <a:r>
              <a:rPr lang="en-GB" noProof="0"/>
              <a:t> bajo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gravemente</a:t>
            </a:r>
            <a:r>
              <a:rPr lang="en-GB" noProof="0"/>
              <a:t> </a:t>
            </a:r>
            <a:r>
              <a:rPr lang="en-GB" noProof="0" err="1"/>
              <a:t>enfermos</a:t>
            </a:r>
            <a:r>
              <a:rPr lang="en-GB" noProof="0"/>
              <a:t> o </a:t>
            </a:r>
            <a:r>
              <a:rPr lang="en-GB" noProof="0" err="1"/>
              <a:t>lesionados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104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err="1"/>
              <a:t>Pasemos</a:t>
            </a:r>
            <a:r>
              <a:rPr lang="en-GB" noProof="0"/>
              <a:t> </a:t>
            </a:r>
            <a:r>
              <a:rPr lang="en-GB" noProof="0" err="1"/>
              <a:t>ahora</a:t>
            </a:r>
            <a:r>
              <a:rPr lang="en-GB" noProof="0"/>
              <a:t> a la </a:t>
            </a:r>
            <a:r>
              <a:rPr lang="en-GB" noProof="0" err="1"/>
              <a:t>última</a:t>
            </a:r>
            <a:r>
              <a:rPr lang="en-GB" noProof="0"/>
              <a:t> </a:t>
            </a:r>
            <a:r>
              <a:rPr lang="en-GB" noProof="0" err="1"/>
              <a:t>parte</a:t>
            </a:r>
            <a:r>
              <a:rPr lang="en-GB" noProof="0"/>
              <a:t> del </a:t>
            </a:r>
            <a:r>
              <a:rPr lang="en-GB" noProof="0" err="1"/>
              <a:t>Enfoque</a:t>
            </a:r>
            <a:r>
              <a:rPr lang="en-GB" noProof="0"/>
              <a:t> CABCDE, que es la </a:t>
            </a:r>
            <a:r>
              <a:rPr lang="en-GB" noProof="0" err="1"/>
              <a:t>Exposición</a:t>
            </a:r>
            <a:r>
              <a:rPr lang="en-GB" noProof="0"/>
              <a:t>.</a:t>
            </a:r>
          </a:p>
          <a:p>
            <a:pPr indent="-406400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r>
              <a:rPr lang="en-GB" noProof="0"/>
              <a:t>La </a:t>
            </a:r>
            <a:r>
              <a:rPr lang="en-GB" noProof="0" err="1"/>
              <a:t>exposición</a:t>
            </a:r>
            <a:r>
              <a:rPr lang="en-GB" noProof="0"/>
              <a:t> </a:t>
            </a:r>
            <a:r>
              <a:rPr lang="en-GB" noProof="0" err="1"/>
              <a:t>nos</a:t>
            </a:r>
            <a:r>
              <a:rPr lang="en-GB" noProof="0"/>
              <a:t> indica </a:t>
            </a:r>
            <a:r>
              <a:rPr lang="en-GB" noProof="0" err="1"/>
              <a:t>exponer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persona para </a:t>
            </a:r>
            <a:r>
              <a:rPr lang="en-GB" noProof="0" err="1"/>
              <a:t>buscar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después</a:t>
            </a:r>
            <a:r>
              <a:rPr lang="en-GB" noProof="0"/>
              <a:t> de un </a:t>
            </a:r>
            <a:r>
              <a:rPr lang="en-GB" noProof="0" err="1"/>
              <a:t>evento</a:t>
            </a:r>
            <a:r>
              <a:rPr lang="en-GB" noProof="0"/>
              <a:t> </a:t>
            </a:r>
            <a:r>
              <a:rPr lang="en-GB" noProof="0" err="1"/>
              <a:t>traumático</a:t>
            </a:r>
            <a:r>
              <a:rPr lang="en-GB" noProof="0"/>
              <a:t> que </a:t>
            </a:r>
            <a:r>
              <a:rPr lang="en-GB" noProof="0" err="1"/>
              <a:t>puede</a:t>
            </a:r>
            <a:r>
              <a:rPr lang="en-GB" noProof="0"/>
              <a:t> no </a:t>
            </a:r>
            <a:r>
              <a:rPr lang="en-GB" noProof="0" err="1"/>
              <a:t>haber</a:t>
            </a:r>
            <a:r>
              <a:rPr lang="en-GB" noProof="0"/>
              <a:t> </a:t>
            </a:r>
            <a:r>
              <a:rPr lang="en-GB" noProof="0" err="1"/>
              <a:t>sido</a:t>
            </a:r>
            <a:r>
              <a:rPr lang="en-GB" noProof="0"/>
              <a:t> </a:t>
            </a:r>
            <a:r>
              <a:rPr lang="en-GB" noProof="0" err="1"/>
              <a:t>evaluado</a:t>
            </a:r>
            <a:r>
              <a:rPr lang="en-GB" noProof="0"/>
              <a:t> de </a:t>
            </a:r>
            <a:r>
              <a:rPr lang="en-GB" noProof="0" err="1"/>
              <a:t>otra</a:t>
            </a:r>
            <a:r>
              <a:rPr lang="en-GB" noProof="0"/>
              <a:t> </a:t>
            </a:r>
            <a:r>
              <a:rPr lang="en-GB" noProof="0" err="1"/>
              <a:t>manera</a:t>
            </a:r>
            <a:r>
              <a:rPr lang="en-GB" noProof="0"/>
              <a:t> y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requerir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. 
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exponer</a:t>
            </a:r>
            <a:r>
              <a:rPr lang="en-GB" noProof="0"/>
              <a:t> a la persona </a:t>
            </a:r>
            <a:r>
              <a:rPr lang="en-GB" noProof="0" err="1"/>
              <a:t>examinando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busca</a:t>
            </a:r>
            <a:r>
              <a:rPr lang="en-GB" noProof="0"/>
              <a:t> de </a:t>
            </a:r>
            <a:r>
              <a:rPr lang="en-GB" noProof="0" err="1"/>
              <a:t>evidencia</a:t>
            </a:r>
            <a:r>
              <a:rPr lang="en-GB" noProof="0"/>
              <a:t> de </a:t>
            </a:r>
            <a:r>
              <a:rPr lang="en-GB" noProof="0" err="1"/>
              <a:t>lesión</a:t>
            </a:r>
            <a:r>
              <a:rPr lang="en-GB" noProof="0"/>
              <a:t>, </a:t>
            </a:r>
            <a:r>
              <a:rPr lang="en-GB" noProof="0" err="1"/>
              <a:t>incluida</a:t>
            </a:r>
            <a:r>
              <a:rPr lang="en-GB" noProof="0"/>
              <a:t> la </a:t>
            </a:r>
            <a:r>
              <a:rPr lang="en-GB" noProof="0" err="1"/>
              <a:t>espalda</a:t>
            </a:r>
            <a:r>
              <a:rPr lang="en-GB" noProof="0"/>
              <a:t>, las </a:t>
            </a:r>
            <a:r>
              <a:rPr lang="en-GB" noProof="0" err="1"/>
              <a:t>axilas</a:t>
            </a:r>
            <a:r>
              <a:rPr lang="en-GB" noProof="0"/>
              <a:t> y la ingle (</a:t>
            </a:r>
            <a:r>
              <a:rPr lang="en-GB" noProof="0" err="1"/>
              <a:t>manteniendo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respeto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la </a:t>
            </a:r>
            <a:r>
              <a:rPr lang="en-GB" noProof="0" err="1"/>
              <a:t>dignidad</a:t>
            </a:r>
            <a:r>
              <a:rPr lang="en-GB" noProof="0"/>
              <a:t> y la </a:t>
            </a:r>
            <a:r>
              <a:rPr lang="en-GB" noProof="0" err="1"/>
              <a:t>privacidad</a:t>
            </a:r>
            <a:r>
              <a:rPr lang="en-GB" noProof="0"/>
              <a:t> de la persona). 
La persona </a:t>
            </a:r>
            <a:r>
              <a:rPr lang="en-GB" noProof="0" err="1"/>
              <a:t>debe</a:t>
            </a:r>
            <a:r>
              <a:rPr lang="en-GB" noProof="0"/>
              <a:t> ser </a:t>
            </a:r>
            <a:r>
              <a:rPr lang="en-GB" noProof="0" err="1"/>
              <a:t>inspeccionada</a:t>
            </a:r>
            <a:r>
              <a:rPr lang="en-GB" noProof="0"/>
              <a:t> para </a:t>
            </a:r>
            <a:r>
              <a:rPr lang="en-GB" noProof="0" err="1"/>
              <a:t>detectar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adicionales</a:t>
            </a:r>
            <a:r>
              <a:rPr lang="en-GB" noProof="0"/>
              <a:t>. 
</a:t>
            </a:r>
            <a:r>
              <a:rPr lang="en-GB" noProof="0" err="1"/>
              <a:t>Quítese</a:t>
            </a:r>
            <a:r>
              <a:rPr lang="en-GB" noProof="0"/>
              <a:t> </a:t>
            </a:r>
            <a:r>
              <a:rPr lang="en-GB" noProof="0" err="1"/>
              <a:t>toda</a:t>
            </a:r>
            <a:r>
              <a:rPr lang="en-GB" noProof="0"/>
              <a:t> la </a:t>
            </a:r>
            <a:r>
              <a:rPr lang="en-GB" noProof="0" err="1"/>
              <a:t>ropa</a:t>
            </a:r>
            <a:r>
              <a:rPr lang="en-GB" noProof="0"/>
              <a:t> </a:t>
            </a:r>
            <a:r>
              <a:rPr lang="en-GB" noProof="0" err="1"/>
              <a:t>según</a:t>
            </a:r>
            <a:r>
              <a:rPr lang="en-GB" noProof="0"/>
              <a:t> </a:t>
            </a:r>
            <a:r>
              <a:rPr lang="en-GB" noProof="0" err="1"/>
              <a:t>corresponda</a:t>
            </a:r>
            <a:r>
              <a:rPr lang="en-GB" noProof="0"/>
              <a:t> para </a:t>
            </a:r>
            <a:r>
              <a:rPr lang="en-GB" noProof="0" err="1"/>
              <a:t>encontrar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. 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hinchazón</a:t>
            </a:r>
            <a:r>
              <a:rPr lang="en-GB" noProof="0"/>
              <a:t> o </a:t>
            </a:r>
            <a:r>
              <a:rPr lang="en-GB" noProof="0" err="1"/>
              <a:t>moretones</a:t>
            </a:r>
            <a:r>
              <a:rPr lang="en-GB" noProof="0"/>
              <a:t>. 
</a:t>
            </a:r>
            <a:r>
              <a:rPr lang="en-GB" noProof="0" err="1"/>
              <a:t>Recuerde</a:t>
            </a:r>
            <a:r>
              <a:rPr lang="en-GB" noProof="0"/>
              <a:t> que la </a:t>
            </a:r>
            <a:r>
              <a:rPr lang="en-GB" noProof="0" err="1"/>
              <a:t>espalda</a:t>
            </a:r>
            <a:r>
              <a:rPr lang="en-GB" noProof="0"/>
              <a:t>, las </a:t>
            </a:r>
            <a:r>
              <a:rPr lang="en-GB" noProof="0" err="1"/>
              <a:t>axilas</a:t>
            </a:r>
            <a:r>
              <a:rPr lang="en-GB" noProof="0"/>
              <a:t> y la ingle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lugares</a:t>
            </a:r>
            <a:r>
              <a:rPr lang="en-GB" noProof="0"/>
              <a:t> </a:t>
            </a:r>
            <a:r>
              <a:rPr lang="en-GB" noProof="0" err="1"/>
              <a:t>donde</a:t>
            </a:r>
            <a:r>
              <a:rPr lang="en-GB" noProof="0"/>
              <a:t> se </a:t>
            </a:r>
            <a:r>
              <a:rPr lang="en-GB" noProof="0" err="1"/>
              <a:t>pasan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alto las </a:t>
            </a:r>
            <a:r>
              <a:rPr lang="en-GB" noProof="0" err="1"/>
              <a:t>lesiones</a:t>
            </a:r>
            <a:r>
              <a:rPr lang="en-GB" noProof="0"/>
              <a:t>. 
</a:t>
            </a:r>
            <a:r>
              <a:rPr lang="en-GB" noProof="0" err="1"/>
              <a:t>Siempre</a:t>
            </a:r>
            <a:r>
              <a:rPr lang="en-GB" noProof="0"/>
              <a:t> </a:t>
            </a:r>
            <a:r>
              <a:rPr lang="en-GB" noProof="0" err="1"/>
              <a:t>considere</a:t>
            </a:r>
            <a:r>
              <a:rPr lang="en-GB" noProof="0"/>
              <a:t> la </a:t>
            </a:r>
            <a:r>
              <a:rPr lang="en-GB" noProof="0" err="1"/>
              <a:t>necesidad</a:t>
            </a:r>
            <a:r>
              <a:rPr lang="en-GB" noProof="0"/>
              <a:t> de un </a:t>
            </a:r>
            <a:r>
              <a:rPr lang="en-GB" noProof="0" err="1"/>
              <a:t>acompañante</a:t>
            </a:r>
            <a:r>
              <a:rPr lang="en-GB" noProof="0"/>
              <a:t> y </a:t>
            </a:r>
            <a:r>
              <a:rPr lang="en-GB" noProof="0" err="1"/>
              <a:t>si</a:t>
            </a:r>
            <a:r>
              <a:rPr lang="en-GB" noProof="0"/>
              <a:t> es </a:t>
            </a:r>
            <a:r>
              <a:rPr lang="en-GB" noProof="0" err="1"/>
              <a:t>culturalmente</a:t>
            </a:r>
            <a:r>
              <a:rPr lang="en-GB" noProof="0"/>
              <a:t> </a:t>
            </a:r>
            <a:r>
              <a:rPr lang="en-GB" noProof="0" err="1"/>
              <a:t>apropiado</a:t>
            </a:r>
            <a:r>
              <a:rPr lang="en-GB" noProof="0"/>
              <a:t> </a:t>
            </a:r>
            <a:r>
              <a:rPr lang="en-GB" noProof="0" err="1"/>
              <a:t>examinar</a:t>
            </a:r>
            <a:r>
              <a:rPr lang="en-GB" noProof="0"/>
              <a:t> </a:t>
            </a:r>
            <a:r>
              <a:rPr lang="en-GB" noProof="0" err="1"/>
              <a:t>ciertos</a:t>
            </a:r>
            <a:r>
              <a:rPr lang="en-GB" noProof="0"/>
              <a:t> </a:t>
            </a:r>
            <a:r>
              <a:rPr lang="en-GB" noProof="0" err="1"/>
              <a:t>lugares</a:t>
            </a:r>
            <a:r>
              <a:rPr lang="en-GB" noProof="0"/>
              <a:t>. 
Los </a:t>
            </a:r>
            <a:r>
              <a:rPr lang="en-GB" noProof="0" err="1"/>
              <a:t>moretones</a:t>
            </a:r>
            <a:r>
              <a:rPr lang="en-GB" noProof="0"/>
              <a:t> a lo largo de las </a:t>
            </a:r>
            <a:r>
              <a:rPr lang="en-GB" noProof="0" err="1"/>
              <a:t>caderas</a:t>
            </a:r>
            <a:r>
              <a:rPr lang="en-GB" noProof="0"/>
              <a:t>, la pelvis, la </a:t>
            </a:r>
            <a:r>
              <a:rPr lang="en-GB" noProof="0" err="1"/>
              <a:t>espalda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abdomen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signos</a:t>
            </a:r>
            <a:r>
              <a:rPr lang="en-GB" noProof="0"/>
              <a:t> de sangrado </a:t>
            </a:r>
            <a:r>
              <a:rPr lang="en-GB" noProof="0" err="1"/>
              <a:t>interno</a:t>
            </a:r>
            <a:r>
              <a:rPr lang="en-GB" noProof="0"/>
              <a:t> </a:t>
            </a:r>
            <a:r>
              <a:rPr lang="en-GB" noProof="0" err="1"/>
              <a:t>significativo</a:t>
            </a:r>
            <a:r>
              <a:rPr lang="en-GB" noProof="0"/>
              <a:t>. 
</a:t>
            </a:r>
            <a:r>
              <a:rPr lang="en-GB" noProof="0" err="1"/>
              <a:t>Busca</a:t>
            </a:r>
            <a:r>
              <a:rPr lang="en-GB" noProof="0"/>
              <a:t> partes del </a:t>
            </a:r>
            <a:r>
              <a:rPr lang="en-GB" noProof="0" err="1"/>
              <a:t>cuerpo</a:t>
            </a:r>
            <a:r>
              <a:rPr lang="en-GB" noProof="0"/>
              <a:t> que </a:t>
            </a:r>
            <a:r>
              <a:rPr lang="en-GB" noProof="0" err="1"/>
              <a:t>parezcan</a:t>
            </a:r>
            <a:r>
              <a:rPr lang="en-GB" noProof="0"/>
              <a:t> </a:t>
            </a:r>
            <a:r>
              <a:rPr lang="en-GB" noProof="0" err="1"/>
              <a:t>fuera</a:t>
            </a:r>
            <a:r>
              <a:rPr lang="en-GB" noProof="0"/>
              <a:t> de </a:t>
            </a:r>
            <a:r>
              <a:rPr lang="en-GB" noProof="0" err="1"/>
              <a:t>lugar</a:t>
            </a:r>
            <a:r>
              <a:rPr lang="en-GB" noProof="0"/>
              <a:t>. 
</a:t>
            </a:r>
            <a:r>
              <a:rPr lang="en-GB" noProof="0" err="1"/>
              <a:t>Busca</a:t>
            </a:r>
            <a:r>
              <a:rPr lang="en-GB" noProof="0"/>
              <a:t> </a:t>
            </a:r>
            <a:r>
              <a:rPr lang="en-GB" noProof="0" err="1"/>
              <a:t>heridas</a:t>
            </a:r>
            <a:r>
              <a:rPr lang="en-GB" noProof="0"/>
              <a:t> o </a:t>
            </a:r>
            <a:r>
              <a:rPr lang="en-GB" noProof="0" err="1"/>
              <a:t>quemaduras</a:t>
            </a:r>
            <a:r>
              <a:rPr lang="en-GB" noProof="0"/>
              <a:t>.
</a:t>
            </a:r>
            <a:r>
              <a:rPr lang="en-GB" noProof="0" err="1"/>
              <a:t>Evalúe</a:t>
            </a:r>
            <a:r>
              <a:rPr lang="en-GB" noProof="0"/>
              <a:t> la </a:t>
            </a:r>
            <a:r>
              <a:rPr lang="en-GB" noProof="0" err="1"/>
              <a:t>espalda</a:t>
            </a:r>
            <a:r>
              <a:rPr lang="en-GB" noProof="0"/>
              <a:t> y la </a:t>
            </a:r>
            <a:r>
              <a:rPr lang="en-GB" noProof="0" err="1"/>
              <a:t>columna</a:t>
            </a:r>
            <a:r>
              <a:rPr lang="en-GB" noProof="0"/>
              <a:t> vertebral de la persona </a:t>
            </a:r>
            <a:r>
              <a:rPr lang="en-GB" noProof="0" err="1"/>
              <a:t>utilizando</a:t>
            </a:r>
            <a:r>
              <a:rPr lang="en-GB" noProof="0"/>
              <a:t> la </a:t>
            </a:r>
            <a:r>
              <a:rPr lang="en-GB" noProof="0" err="1"/>
              <a:t>maniobra</a:t>
            </a:r>
            <a:r>
              <a:rPr lang="en-GB" noProof="0"/>
              <a:t> de </a:t>
            </a:r>
            <a:r>
              <a:rPr lang="en-GB" noProof="0" err="1"/>
              <a:t>tronco</a:t>
            </a:r>
            <a:r>
              <a:rPr lang="en-GB" noProof="0"/>
              <a:t> y </a:t>
            </a:r>
            <a:r>
              <a:rPr lang="en-GB" noProof="0" err="1"/>
              <a:t>balanceo</a:t>
            </a:r>
            <a:r>
              <a:rPr lang="en-GB" noProof="0"/>
              <a:t>.</a:t>
            </a:r>
            <a:endParaRPr lang="en-GB" b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06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noProof="0"/>
              <a:t>Es </a:t>
            </a:r>
            <a:r>
              <a:rPr lang="en-GB" sz="1200" noProof="0" err="1"/>
              <a:t>posible</a:t>
            </a:r>
            <a:r>
              <a:rPr lang="en-GB" sz="1200" noProof="0"/>
              <a:t> que </a:t>
            </a:r>
            <a:r>
              <a:rPr lang="en-GB" sz="1200" noProof="0" err="1"/>
              <a:t>identifique</a:t>
            </a:r>
            <a:r>
              <a:rPr lang="en-GB" sz="1200" noProof="0"/>
              <a:t> </a:t>
            </a:r>
            <a:r>
              <a:rPr lang="en-GB" sz="1200" noProof="0" err="1"/>
              <a:t>lesiones</a:t>
            </a:r>
            <a:r>
              <a:rPr lang="en-GB" sz="1200" noProof="0"/>
              <a:t> </a:t>
            </a:r>
            <a:r>
              <a:rPr lang="en-GB" sz="1200" noProof="0" err="1"/>
              <a:t>adicionales</a:t>
            </a:r>
            <a:r>
              <a:rPr lang="en-GB" sz="1200" noProof="0"/>
              <a:t> </a:t>
            </a:r>
            <a:r>
              <a:rPr lang="en-GB" sz="1200" noProof="0" err="1"/>
              <a:t>durante</a:t>
            </a:r>
            <a:r>
              <a:rPr lang="en-GB" sz="1200" noProof="0"/>
              <a:t> la </a:t>
            </a:r>
            <a:r>
              <a:rPr lang="en-GB" sz="1200" noProof="0" err="1"/>
              <a:t>exposición</a:t>
            </a:r>
            <a:r>
              <a:rPr lang="en-GB" sz="1200" noProof="0"/>
              <a:t>, </a:t>
            </a:r>
            <a:r>
              <a:rPr lang="en-GB" sz="1200" noProof="0" err="1"/>
              <a:t>como</a:t>
            </a:r>
            <a:r>
              <a:rPr lang="en-GB" sz="1200" noProof="0"/>
              <a:t> </a:t>
            </a:r>
            <a:r>
              <a:rPr lang="en-GB" sz="1200" noProof="0" err="1"/>
              <a:t>heridas</a:t>
            </a:r>
            <a:r>
              <a:rPr lang="en-GB" sz="1200" noProof="0"/>
              <a:t> o </a:t>
            </a:r>
            <a:r>
              <a:rPr lang="en-GB" sz="1200" noProof="0" err="1"/>
              <a:t>huesos</a:t>
            </a:r>
            <a:r>
              <a:rPr lang="en-GB" sz="1200" noProof="0"/>
              <a:t> </a:t>
            </a:r>
            <a:r>
              <a:rPr lang="en-GB" sz="1200" noProof="0" err="1"/>
              <a:t>deformes</a:t>
            </a:r>
            <a:r>
              <a:rPr lang="en-GB" sz="1200" noProof="0"/>
              <a:t>. Los </a:t>
            </a:r>
            <a:r>
              <a:rPr lang="en-GB" sz="1200" noProof="0" err="1"/>
              <a:t>brazos</a:t>
            </a:r>
            <a:r>
              <a:rPr lang="en-GB" sz="1200" noProof="0"/>
              <a:t> y </a:t>
            </a:r>
            <a:r>
              <a:rPr lang="en-GB" sz="1200" noProof="0" err="1"/>
              <a:t>piernas</a:t>
            </a:r>
            <a:r>
              <a:rPr lang="en-GB" sz="1200" noProof="0"/>
              <a:t> </a:t>
            </a:r>
            <a:r>
              <a:rPr lang="en-GB" sz="1200" noProof="0" err="1"/>
              <a:t>lesionados</a:t>
            </a:r>
            <a:r>
              <a:rPr lang="en-GB" sz="1200" noProof="0"/>
              <a:t> </a:t>
            </a:r>
            <a:r>
              <a:rPr lang="en-GB" sz="1200" noProof="0" err="1"/>
              <a:t>pueden</a:t>
            </a:r>
            <a:r>
              <a:rPr lang="en-GB" sz="1200" noProof="0"/>
              <a:t> </a:t>
            </a:r>
            <a:r>
              <a:rPr lang="en-GB" sz="1200" noProof="0" err="1"/>
              <a:t>tener</a:t>
            </a:r>
            <a:r>
              <a:rPr lang="en-GB" sz="1200" noProof="0"/>
              <a:t> </a:t>
            </a:r>
            <a:r>
              <a:rPr lang="en-GB" sz="1200" noProof="0" err="1"/>
              <a:t>fracturas</a:t>
            </a:r>
            <a:r>
              <a:rPr lang="en-GB" sz="1200" noProof="0"/>
              <a:t>, </a:t>
            </a:r>
            <a:r>
              <a:rPr lang="en-GB" sz="1200" noProof="0" err="1"/>
              <a:t>dislocaciones</a:t>
            </a:r>
            <a:r>
              <a:rPr lang="en-GB" sz="1200" noProof="0"/>
              <a:t> (que son la </a:t>
            </a:r>
            <a:r>
              <a:rPr lang="en-GB" sz="1200" noProof="0" err="1"/>
              <a:t>separación</a:t>
            </a:r>
            <a:r>
              <a:rPr lang="en-GB" sz="1200" noProof="0"/>
              <a:t> anormal de dos </a:t>
            </a:r>
            <a:r>
              <a:rPr lang="en-GB" sz="1200" noProof="0" err="1"/>
              <a:t>huesos</a:t>
            </a:r>
            <a:r>
              <a:rPr lang="en-GB" sz="1200" noProof="0"/>
              <a:t> </a:t>
            </a:r>
            <a:r>
              <a:rPr lang="en-GB" sz="1200" noProof="0" err="1"/>
              <a:t>en</a:t>
            </a:r>
            <a:r>
              <a:rPr lang="en-GB" sz="1200" noProof="0"/>
              <a:t> </a:t>
            </a:r>
            <a:r>
              <a:rPr lang="en-GB" sz="1200" noProof="0" err="1"/>
              <a:t>una</a:t>
            </a:r>
            <a:r>
              <a:rPr lang="en-GB" sz="1200" noProof="0"/>
              <a:t> </a:t>
            </a:r>
            <a:r>
              <a:rPr lang="en-GB" sz="1200" noProof="0" err="1"/>
              <a:t>articulación</a:t>
            </a:r>
            <a:r>
              <a:rPr lang="en-GB" sz="1200" noProof="0"/>
              <a:t>) o </a:t>
            </a:r>
            <a:r>
              <a:rPr lang="en-GB" sz="1200" noProof="0" err="1"/>
              <a:t>esguinces</a:t>
            </a:r>
            <a:r>
              <a:rPr lang="en-GB" sz="1200" noProof="0"/>
              <a:t> (que son </a:t>
            </a:r>
            <a:r>
              <a:rPr lang="en-GB" sz="1200" noProof="0" err="1"/>
              <a:t>lesiones</a:t>
            </a:r>
            <a:r>
              <a:rPr lang="en-GB" sz="1200" noProof="0"/>
              <a:t> </a:t>
            </a:r>
            <a:r>
              <a:rPr lang="en-GB" sz="1200" noProof="0" err="1"/>
              <a:t>en</a:t>
            </a:r>
            <a:r>
              <a:rPr lang="en-GB" sz="1200" noProof="0"/>
              <a:t> </a:t>
            </a:r>
            <a:r>
              <a:rPr lang="en-GB" sz="1200" noProof="0" err="1"/>
              <a:t>músculos</a:t>
            </a:r>
            <a:r>
              <a:rPr lang="en-GB" sz="1200" noProof="0"/>
              <a:t> o </a:t>
            </a:r>
            <a:r>
              <a:rPr lang="en-GB" sz="1200" noProof="0" err="1"/>
              <a:t>tendones</a:t>
            </a:r>
            <a:r>
              <a:rPr lang="en-GB" sz="1200" noProof="0"/>
              <a:t>).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2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F9E3-2EDE-4CE9-732E-E9FD4C08A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D6909-BCAF-1222-4B65-58BDC1C66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74A24-8ACD-0A55-B343-C500C7066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Los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fracturas</a:t>
            </a:r>
            <a:r>
              <a:rPr lang="en-GB" noProof="0"/>
              <a:t> </a:t>
            </a:r>
            <a:r>
              <a:rPr lang="en-GB" noProof="0" err="1"/>
              <a:t>incluyen</a:t>
            </a:r>
            <a:r>
              <a:rPr lang="en-GB" noProof="0"/>
              <a:t> </a:t>
            </a:r>
            <a:r>
              <a:rPr lang="en-GB" noProof="0" err="1"/>
              <a:t>deformidad</a:t>
            </a:r>
            <a:r>
              <a:rPr lang="en-GB" noProof="0"/>
              <a:t> o forma anormal, o </a:t>
            </a:r>
            <a:r>
              <a:rPr lang="en-GB" noProof="0" err="1"/>
              <a:t>dolor</a:t>
            </a:r>
            <a:r>
              <a:rPr lang="en-GB" noProof="0"/>
              <a:t> </a:t>
            </a:r>
            <a:r>
              <a:rPr lang="en-GB" noProof="0" err="1"/>
              <a:t>intenso</a:t>
            </a:r>
            <a:r>
              <a:rPr lang="en-GB" noProof="0"/>
              <a:t>, hematomas o </a:t>
            </a:r>
            <a:r>
              <a:rPr lang="en-GB" noProof="0" err="1"/>
              <a:t>hinchazón</a:t>
            </a:r>
            <a:r>
              <a:rPr lang="en-GB" noProof="0"/>
              <a:t>, </a:t>
            </a:r>
            <a:r>
              <a:rPr lang="en-GB" noProof="0" err="1"/>
              <a:t>incapacidad</a:t>
            </a:r>
            <a:r>
              <a:rPr lang="en-GB" noProof="0"/>
              <a:t> para usar la </a:t>
            </a:r>
            <a:r>
              <a:rPr lang="en-GB" noProof="0" err="1"/>
              <a:t>extremidad</a:t>
            </a:r>
            <a:r>
              <a:rPr lang="en-GB" noProof="0"/>
              <a:t>, </a:t>
            </a:r>
            <a:r>
              <a:rPr lang="en-GB" noProof="0" err="1"/>
              <a:t>pararse</a:t>
            </a:r>
            <a:r>
              <a:rPr lang="en-GB" noProof="0"/>
              <a:t> o </a:t>
            </a:r>
            <a:r>
              <a:rPr lang="en-GB" noProof="0" err="1"/>
              <a:t>caminar</a:t>
            </a:r>
            <a:r>
              <a:rPr lang="en-GB" noProof="0"/>
              <a:t>, </a:t>
            </a:r>
            <a:r>
              <a:rPr lang="en-GB" noProof="0" err="1"/>
              <a:t>movimientos</a:t>
            </a:r>
            <a:r>
              <a:rPr lang="en-GB" noProof="0"/>
              <a:t> </a:t>
            </a:r>
            <a:r>
              <a:rPr lang="en-GB" noProof="0" err="1"/>
              <a:t>antinaturales</a:t>
            </a:r>
            <a:r>
              <a:rPr lang="en-GB" noProof="0"/>
              <a:t> o </a:t>
            </a:r>
            <a:r>
              <a:rPr lang="en-GB" noProof="0" err="1"/>
              <a:t>sonidos</a:t>
            </a:r>
            <a:r>
              <a:rPr lang="en-GB" noProof="0"/>
              <a:t> de </a:t>
            </a:r>
            <a:r>
              <a:rPr lang="en-GB" noProof="0" err="1"/>
              <a:t>rechinamiento</a:t>
            </a:r>
            <a:r>
              <a:rPr lang="en-GB" noProof="0"/>
              <a:t> y </a:t>
            </a:r>
            <a:r>
              <a:rPr lang="en-GB" noProof="0" err="1"/>
              <a:t>fragmentos</a:t>
            </a:r>
            <a:r>
              <a:rPr lang="en-GB" noProof="0"/>
              <a:t> </a:t>
            </a:r>
            <a:r>
              <a:rPr lang="en-GB" noProof="0" err="1"/>
              <a:t>óseos</a:t>
            </a:r>
            <a:r>
              <a:rPr lang="en-GB" noProof="0"/>
              <a:t> </a:t>
            </a:r>
            <a:r>
              <a:rPr lang="en-GB" noProof="0" err="1"/>
              <a:t>expuestos</a:t>
            </a:r>
            <a:r>
              <a:rPr lang="en-GB" noProof="0"/>
              <a:t>.
Los </a:t>
            </a:r>
            <a:r>
              <a:rPr lang="en-GB" noProof="0" err="1"/>
              <a:t>huesos</a:t>
            </a:r>
            <a:r>
              <a:rPr lang="en-GB" noProof="0"/>
              <a:t> rotos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asociados</a:t>
            </a:r>
            <a:r>
              <a:rPr lang="en-GB" noProof="0"/>
              <a:t> con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. Las </a:t>
            </a:r>
            <a:r>
              <a:rPr lang="en-GB" noProof="0" err="1"/>
              <a:t>heridas</a:t>
            </a:r>
            <a:r>
              <a:rPr lang="en-GB" noProof="0"/>
              <a:t> </a:t>
            </a:r>
            <a:r>
              <a:rPr lang="en-GB" noProof="0" err="1"/>
              <a:t>abiertas</a:t>
            </a:r>
            <a:r>
              <a:rPr lang="en-GB" noProof="0"/>
              <a:t> </a:t>
            </a:r>
            <a:r>
              <a:rPr lang="en-GB" noProof="0" err="1"/>
              <a:t>alrededor</a:t>
            </a:r>
            <a:r>
              <a:rPr lang="en-GB" noProof="0"/>
              <a:t> del </a:t>
            </a:r>
            <a:r>
              <a:rPr lang="en-GB" noProof="0" err="1"/>
              <a:t>hueso</a:t>
            </a:r>
            <a:r>
              <a:rPr lang="en-GB" noProof="0"/>
              <a:t> roto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fractura</a:t>
            </a:r>
            <a:r>
              <a:rPr lang="en-GB" noProof="0"/>
              <a:t> </a:t>
            </a:r>
            <a:r>
              <a:rPr lang="en-GB" noProof="0" err="1"/>
              <a:t>abierta</a:t>
            </a:r>
            <a:r>
              <a:rPr lang="en-GB" noProof="0"/>
              <a:t>. La </a:t>
            </a:r>
            <a:r>
              <a:rPr lang="en-GB" noProof="0" err="1"/>
              <a:t>fractura</a:t>
            </a:r>
            <a:r>
              <a:rPr lang="en-GB" noProof="0"/>
              <a:t> </a:t>
            </a:r>
            <a:r>
              <a:rPr lang="en-GB" noProof="0" err="1"/>
              <a:t>abierta</a:t>
            </a:r>
            <a:r>
              <a:rPr lang="en-GB" noProof="0"/>
              <a:t> es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emergencia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pone al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infección</a:t>
            </a:r>
            <a:r>
              <a:rPr lang="en-GB" noProof="0"/>
              <a:t> grave. </a:t>
            </a:r>
            <a:r>
              <a:rPr lang="en-GB" noProof="0" err="1"/>
              <a:t>Palpa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pulso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</a:t>
            </a:r>
            <a:r>
              <a:rPr lang="en-GB" noProof="0" err="1"/>
              <a:t>algunas</a:t>
            </a:r>
            <a:r>
              <a:rPr lang="en-GB" noProof="0"/>
              <a:t> </a:t>
            </a:r>
            <a:r>
              <a:rPr lang="en-GB" noProof="0" err="1"/>
              <a:t>roturas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sangrado o </a:t>
            </a:r>
            <a:r>
              <a:rPr lang="en-GB" noProof="0" err="1"/>
              <a:t>dañar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vasos</a:t>
            </a:r>
            <a:r>
              <a:rPr lang="en-GB" noProof="0"/>
              <a:t> </a:t>
            </a:r>
            <a:r>
              <a:rPr lang="en-GB" noProof="0" err="1"/>
              <a:t>sanguíneos</a:t>
            </a:r>
            <a:r>
              <a:rPr lang="en-GB" noProof="0"/>
              <a:t>.</a:t>
            </a:r>
            <a:endParaRPr lang="en-GB" sz="12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F6CE3-03C1-276E-5A4A-2FFC3114B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399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¿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?
Retire la </a:t>
            </a:r>
            <a:r>
              <a:rPr lang="en-GB" noProof="0" err="1"/>
              <a:t>ropa</a:t>
            </a:r>
            <a:r>
              <a:rPr lang="en-GB" noProof="0"/>
              <a:t> y las </a:t>
            </a:r>
            <a:r>
              <a:rPr lang="en-GB" noProof="0" err="1"/>
              <a:t>joyas</a:t>
            </a:r>
            <a:r>
              <a:rPr lang="en-GB" noProof="0"/>
              <a:t> </a:t>
            </a:r>
            <a:r>
              <a:rPr lang="en-GB" noProof="0" err="1"/>
              <a:t>restrictivas</a:t>
            </a:r>
            <a:r>
              <a:rPr lang="en-GB" noProof="0"/>
              <a:t>.  </a:t>
            </a:r>
            <a:r>
              <a:rPr lang="en-GB" noProof="0" err="1"/>
              <a:t>Asegúrese</a:t>
            </a:r>
            <a:r>
              <a:rPr lang="en-GB" noProof="0"/>
              <a:t> de </a:t>
            </a:r>
            <a:r>
              <a:rPr lang="en-GB" noProof="0" err="1"/>
              <a:t>cubrir</a:t>
            </a:r>
            <a:r>
              <a:rPr lang="en-GB" noProof="0"/>
              <a:t> a la persona </a:t>
            </a:r>
            <a:r>
              <a:rPr lang="en-GB" noProof="0" err="1"/>
              <a:t>lesionada</a:t>
            </a:r>
            <a:r>
              <a:rPr lang="en-GB" noProof="0"/>
              <a:t> lo antes </a:t>
            </a:r>
            <a:r>
              <a:rPr lang="en-GB" noProof="0" err="1"/>
              <a:t>posible</a:t>
            </a:r>
            <a:r>
              <a:rPr lang="en-GB" noProof="0"/>
              <a:t> para </a:t>
            </a:r>
            <a:r>
              <a:rPr lang="en-GB" noProof="0" err="1"/>
              <a:t>prevenir</a:t>
            </a:r>
            <a:r>
              <a:rPr lang="en-GB" noProof="0"/>
              <a:t> la </a:t>
            </a:r>
            <a:r>
              <a:rPr lang="en-GB" noProof="0" err="1"/>
              <a:t>hipotermia</a:t>
            </a:r>
            <a:r>
              <a:rPr lang="en-GB" noProof="0"/>
              <a:t>.  </a:t>
            </a:r>
            <a:r>
              <a:rPr lang="en-GB" noProof="0" err="1"/>
              <a:t>Respete</a:t>
            </a:r>
            <a:r>
              <a:rPr lang="en-GB" noProof="0"/>
              <a:t> la </a:t>
            </a:r>
            <a:r>
              <a:rPr lang="en-GB" noProof="0" err="1"/>
              <a:t>privacidad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proteja</a:t>
            </a:r>
            <a:r>
              <a:rPr lang="en-GB" noProof="0"/>
              <a:t> la </a:t>
            </a:r>
            <a:r>
              <a:rPr lang="en-GB" noProof="0" err="1"/>
              <a:t>modestia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exposición</a:t>
            </a:r>
            <a:r>
              <a:rPr lang="en-GB" noProof="0"/>
              <a:t>. 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tiempo</a:t>
            </a:r>
            <a:r>
              <a:rPr lang="en-GB" noProof="0"/>
              <a:t> lo </a:t>
            </a:r>
            <a:r>
              <a:rPr lang="en-GB" noProof="0" err="1"/>
              <a:t>permite</a:t>
            </a:r>
            <a:r>
              <a:rPr lang="en-GB" noProof="0"/>
              <a:t>, </a:t>
            </a:r>
            <a:r>
              <a:rPr lang="en-GB" noProof="0" err="1"/>
              <a:t>inmovilice</a:t>
            </a:r>
            <a:r>
              <a:rPr lang="en-GB" noProof="0"/>
              <a:t> las </a:t>
            </a:r>
            <a:r>
              <a:rPr lang="en-GB" noProof="0" err="1"/>
              <a:t>lesiones</a:t>
            </a:r>
            <a:r>
              <a:rPr lang="en-GB" noProof="0"/>
              <a:t> de las </a:t>
            </a:r>
            <a:r>
              <a:rPr lang="en-GB" noProof="0" err="1"/>
              <a:t>extremidades</a:t>
            </a:r>
            <a:r>
              <a:rPr lang="en-GB" noProof="0"/>
              <a:t> con </a:t>
            </a:r>
            <a:r>
              <a:rPr lang="en-GB" noProof="0" err="1"/>
              <a:t>férulas</a:t>
            </a:r>
            <a:r>
              <a:rPr lang="en-GB" noProof="0"/>
              <a:t> o </a:t>
            </a:r>
            <a:r>
              <a:rPr lang="en-GB" noProof="0" err="1"/>
              <a:t>cabestrillos</a:t>
            </a:r>
            <a:r>
              <a:rPr lang="en-GB" noProof="0"/>
              <a:t>, y </a:t>
            </a:r>
            <a:r>
              <a:rPr lang="en-GB" noProof="0" err="1"/>
              <a:t>proporcione</a:t>
            </a:r>
            <a:r>
              <a:rPr lang="en-GB" noProof="0"/>
              <a:t> </a:t>
            </a:r>
            <a:r>
              <a:rPr lang="en-GB" noProof="0" err="1"/>
              <a:t>primeros</a:t>
            </a:r>
            <a:r>
              <a:rPr lang="en-GB" noProof="0"/>
              <a:t> </a:t>
            </a:r>
            <a:r>
              <a:rPr lang="en-GB" noProof="0" err="1"/>
              <a:t>auxilios</a:t>
            </a:r>
            <a:r>
              <a:rPr lang="en-GB" noProof="0"/>
              <a:t> para las </a:t>
            </a:r>
            <a:r>
              <a:rPr lang="en-GB" noProof="0" err="1"/>
              <a:t>heridas</a:t>
            </a:r>
            <a:r>
              <a:rPr lang="en-GB" noProof="0"/>
              <a:t>. </a:t>
            </a:r>
            <a:r>
              <a:rPr lang="en-GB" noProof="0" err="1"/>
              <a:t>Recuerde</a:t>
            </a:r>
            <a:r>
              <a:rPr lang="en-GB" noProof="0"/>
              <a:t> que la </a:t>
            </a:r>
            <a:r>
              <a:rPr lang="en-GB" noProof="0" err="1"/>
              <a:t>prioridad</a:t>
            </a:r>
            <a:r>
              <a:rPr lang="en-GB" noProof="0"/>
              <a:t> para </a:t>
            </a:r>
            <a:r>
              <a:rPr lang="en-GB" noProof="0" err="1"/>
              <a:t>todas</a:t>
            </a:r>
            <a:r>
              <a:rPr lang="en-GB" noProof="0"/>
              <a:t>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importantes</a:t>
            </a:r>
            <a:r>
              <a:rPr lang="en-GB" noProof="0"/>
              <a:t> es </a:t>
            </a:r>
            <a:r>
              <a:rPr lang="en-GB" noProof="0" err="1"/>
              <a:t>prepararse</a:t>
            </a:r>
            <a:r>
              <a:rPr lang="en-GB" noProof="0"/>
              <a:t> para un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.</a:t>
            </a:r>
            <a:endParaRPr lang="en-GB" sz="12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12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13E5C-217B-3AB9-2E47-F433244A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65310-98DF-2F64-3F2E-403A1070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A96FA-8EF3-C78D-1262-D2931A2C0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Exposición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de trauma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91178-D788-87C1-BA65-B8FFA0B4B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23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30F0E-9FA2-49DD-F7F3-6BEC8140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D393E-8AF7-6249-89B6-707903FA0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013BB-422E-B73C-CCBE-74C93AE92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que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caso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, </a:t>
            </a:r>
            <a:r>
              <a:rPr lang="en-GB" noProof="0" err="1"/>
              <a:t>desnúdelos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completo</a:t>
            </a:r>
            <a:r>
              <a:rPr lang="en-GB" noProof="0"/>
              <a:t>, </a:t>
            </a:r>
            <a:r>
              <a:rPr lang="en-GB" noProof="0" err="1"/>
              <a:t>pero</a:t>
            </a:r>
            <a:r>
              <a:rPr lang="en-GB" noProof="0"/>
              <a:t> </a:t>
            </a:r>
            <a:r>
              <a:rPr lang="en-GB" noProof="0" err="1"/>
              <a:t>siempre</a:t>
            </a:r>
            <a:r>
              <a:rPr lang="en-GB" noProof="0"/>
              <a:t> </a:t>
            </a:r>
            <a:r>
              <a:rPr lang="en-GB" noProof="0" err="1"/>
              <a:t>preocúpate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la </a:t>
            </a:r>
            <a:r>
              <a:rPr lang="en-GB" noProof="0" err="1"/>
              <a:t>posible</a:t>
            </a:r>
            <a:r>
              <a:rPr lang="en-GB" noProof="0"/>
              <a:t> </a:t>
            </a:r>
            <a:r>
              <a:rPr lang="en-GB" noProof="0" err="1"/>
              <a:t>hipotermia</a:t>
            </a:r>
            <a:r>
              <a:rPr lang="en-GB" noProof="0"/>
              <a:t>, </a:t>
            </a:r>
            <a:r>
              <a:rPr lang="en-GB" noProof="0" err="1"/>
              <a:t>especialmente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bebés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430E-A6BA-BF3D-9F2B-A21223BBA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28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E5E51-C62F-E7EB-25DC-3E9E6C97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1252D-BE0B-BE7E-6220-F960A6FFA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BF4FE-31CE-BBF5-32F5-F7DF7D52E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err="1"/>
              <a:t>Siempre</a:t>
            </a:r>
            <a:r>
              <a:rPr lang="en-GB" noProof="0"/>
              <a:t> </a:t>
            </a:r>
            <a:r>
              <a:rPr lang="en-GB" noProof="0" err="1"/>
              <a:t>considere</a:t>
            </a:r>
            <a:r>
              <a:rPr lang="en-GB" noProof="0"/>
              <a:t> la eclampsia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convulsiones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mujer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. Se </a:t>
            </a:r>
            <a:r>
              <a:rPr lang="en-GB" noProof="0" err="1"/>
              <a:t>trata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emergencia</a:t>
            </a:r>
            <a:r>
              <a:rPr lang="en-GB" noProof="0"/>
              <a:t> </a:t>
            </a:r>
            <a:r>
              <a:rPr lang="en-GB" noProof="0" err="1"/>
              <a:t>potencialmente</a:t>
            </a:r>
            <a:r>
              <a:rPr lang="en-GB" noProof="0"/>
              <a:t> mortal que </a:t>
            </a:r>
            <a:r>
              <a:rPr lang="en-GB" noProof="0" err="1"/>
              <a:t>requiere</a:t>
            </a:r>
            <a:r>
              <a:rPr lang="en-GB" noProof="0"/>
              <a:t> un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</a:t>
            </a:r>
            <a:r>
              <a:rPr lang="en-GB" noProof="0" err="1"/>
              <a:t>centro</a:t>
            </a:r>
            <a:r>
              <a:rPr lang="en-GB" noProof="0"/>
              <a:t> </a:t>
            </a:r>
            <a:r>
              <a:rPr lang="en-GB" noProof="0" err="1"/>
              <a:t>especializado</a:t>
            </a:r>
            <a:r>
              <a:rPr lang="en-GB" noProof="0"/>
              <a:t> con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obstétrica</a:t>
            </a:r>
            <a:r>
              <a:rPr lang="en-GB" noProof="0"/>
              <a:t> </a:t>
            </a:r>
            <a:r>
              <a:rPr lang="en-GB" noProof="0" err="1"/>
              <a:t>avanzada</a:t>
            </a:r>
            <a:r>
              <a:rPr lang="en-GB" noProof="0"/>
              <a:t>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14689-4FB5-DC52-5553-F233A26BF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3b17b8d54_0_4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15000"/>
              </a:lnSpc>
              <a:spcAft>
                <a:spcPts val="800"/>
              </a:spcAft>
              <a:buFont typeface="Atkinson Hyperlegible" pitchFamily="2" charset="0"/>
              <a:buChar char="•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igual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que con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todas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las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evaluaciones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iniciales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enfoque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hacia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persona con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emergencia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médica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debe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comenzar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enfoque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CABCDE. 
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debe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hacerse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tan pronto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sea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seguro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
El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enfoque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CABCDE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específico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trauma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incluye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la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evaluación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inicial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tratamiento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las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lesiones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potencialmente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mortales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causadas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traumatismo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
Mira,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escucha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siente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durante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cada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paso.
Esta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evaluación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inicial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debe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realizarse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tan pronto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sea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seguro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idealmente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dentro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primeros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5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minutos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repetirse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cada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vez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que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condición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empeore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Google Shape;180;g273b17b8d54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noProof="0"/>
              <a:t>Hay </a:t>
            </a:r>
            <a:r>
              <a:rPr lang="en-GB" noProof="0" err="1"/>
              <a:t>algunas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</a:t>
            </a:r>
            <a:r>
              <a:rPr lang="en-GB" noProof="0" err="1"/>
              <a:t>específicas</a:t>
            </a:r>
            <a:r>
              <a:rPr lang="en-GB" noProof="0"/>
              <a:t> que se </a:t>
            </a:r>
            <a:r>
              <a:rPr lang="en-GB" noProof="0" err="1"/>
              <a:t>deben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 a las personas que </a:t>
            </a:r>
            <a:r>
              <a:rPr lang="en-GB" noProof="0" err="1"/>
              <a:t>sufrieron</a:t>
            </a:r>
            <a:r>
              <a:rPr lang="en-GB" noProof="0"/>
              <a:t> un trauma. 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</a:t>
            </a:r>
            <a:r>
              <a:rPr lang="en-GB" noProof="0" err="1"/>
              <a:t>eventos</a:t>
            </a:r>
            <a:r>
              <a:rPr lang="en-GB" noProof="0"/>
              <a:t>, </a:t>
            </a:r>
            <a:r>
              <a:rPr lang="en-GB" noProof="0" err="1"/>
              <a:t>antecedentes</a:t>
            </a:r>
            <a:r>
              <a:rPr lang="en-GB" noProof="0"/>
              <a:t> </a:t>
            </a:r>
            <a:r>
              <a:rPr lang="en-GB" noProof="0" err="1"/>
              <a:t>médicos</a:t>
            </a:r>
            <a:r>
              <a:rPr lang="en-GB" noProof="0"/>
              <a:t>, </a:t>
            </a:r>
            <a:r>
              <a:rPr lang="en-GB" noProof="0" err="1"/>
              <a:t>alergias</a:t>
            </a:r>
            <a:r>
              <a:rPr lang="en-GB" noProof="0"/>
              <a:t> y </a:t>
            </a:r>
            <a:r>
              <a:rPr lang="en-GB" noProof="0" err="1"/>
              <a:t>medicamentos</a:t>
            </a:r>
            <a:r>
              <a:rPr lang="en-GB" noProof="0"/>
              <a:t>. 
</a:t>
            </a:r>
            <a:r>
              <a:rPr lang="en-GB" noProof="0" err="1"/>
              <a:t>Anote</a:t>
            </a:r>
            <a:r>
              <a:rPr lang="en-GB" noProof="0"/>
              <a:t> las </a:t>
            </a:r>
            <a:r>
              <a:rPr lang="en-GB" noProof="0" err="1"/>
              <a:t>respuestas</a:t>
            </a:r>
            <a:r>
              <a:rPr lang="en-GB" noProof="0"/>
              <a:t> o, </a:t>
            </a:r>
            <a:r>
              <a:rPr lang="en-GB" noProof="0" err="1"/>
              <a:t>si</a:t>
            </a:r>
            <a:r>
              <a:rPr lang="en-GB" noProof="0"/>
              <a:t> no </a:t>
            </a:r>
            <a:r>
              <a:rPr lang="en-GB" noProof="0" err="1"/>
              <a:t>puede</a:t>
            </a:r>
            <a:r>
              <a:rPr lang="en-GB" noProof="0"/>
              <a:t>, </a:t>
            </a:r>
            <a:r>
              <a:rPr lang="en-GB" noProof="0" err="1"/>
              <a:t>pídale</a:t>
            </a:r>
            <a:r>
              <a:rPr lang="en-GB" noProof="0"/>
              <a:t> a un </a:t>
            </a:r>
            <a:r>
              <a:rPr lang="en-GB" noProof="0" err="1"/>
              <a:t>transeúnte</a:t>
            </a:r>
            <a:r>
              <a:rPr lang="en-GB" noProof="0"/>
              <a:t> que le </a:t>
            </a:r>
            <a:r>
              <a:rPr lang="en-GB" noProof="0" err="1"/>
              <a:t>ayude</a:t>
            </a:r>
            <a:r>
              <a:rPr lang="en-GB" noProof="0"/>
              <a:t> a registrar.</a:t>
            </a:r>
          </a:p>
          <a:p>
            <a:pPr algn="just"/>
            <a:r>
              <a:rPr lang="en-GB" noProof="0"/>
              <a:t>Las </a:t>
            </a:r>
            <a:r>
              <a:rPr lang="en-GB" noProof="0" err="1"/>
              <a:t>respuestas</a:t>
            </a:r>
            <a:r>
              <a:rPr lang="en-GB" noProof="0"/>
              <a:t> a </a:t>
            </a:r>
            <a:r>
              <a:rPr lang="en-GB" noProof="0" err="1"/>
              <a:t>estas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útiles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proveedores</a:t>
            </a:r>
            <a:r>
              <a:rPr lang="en-GB" noProof="0"/>
              <a:t> de </a:t>
            </a:r>
            <a:r>
              <a:rPr lang="en-GB" noProof="0" err="1"/>
              <a:t>servicios</a:t>
            </a:r>
            <a:r>
              <a:rPr lang="en-GB" noProof="0"/>
              <a:t> </a:t>
            </a:r>
            <a:r>
              <a:rPr lang="en-GB" noProof="0" err="1"/>
              <a:t>públicos</a:t>
            </a:r>
            <a:r>
              <a:rPr lang="en-GB" noProof="0"/>
              <a:t>.</a:t>
            </a:r>
          </a:p>
          <a:p>
            <a:pPr algn="just"/>
            <a:r>
              <a:rPr lang="en-GB" b="0" noProof="0" err="1"/>
              <a:t>Pregunte</a:t>
            </a:r>
            <a:r>
              <a:rPr lang="en-GB" b="0" noProof="0"/>
              <a:t> </a:t>
            </a:r>
            <a:r>
              <a:rPr lang="en-GB" b="0" noProof="0" err="1"/>
              <a:t>acerca</a:t>
            </a:r>
            <a:r>
              <a:rPr lang="en-GB" b="0" noProof="0"/>
              <a:t> de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eventos</a:t>
            </a:r>
            <a:r>
              <a:rPr lang="en-GB" b="0" noProof="0"/>
              <a:t> que </a:t>
            </a:r>
            <a:r>
              <a:rPr lang="en-GB" b="0" noProof="0" err="1"/>
              <a:t>rodearon</a:t>
            </a:r>
            <a:r>
              <a:rPr lang="en-GB" b="0" noProof="0"/>
              <a:t> la lesion</a:t>
            </a:r>
          </a:p>
          <a:p>
            <a:pPr algn="just"/>
            <a:endParaRPr lang="en-GB" b="0" noProof="0"/>
          </a:p>
          <a:p>
            <a:pPr indent="-431800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r>
              <a:rPr lang="en-GB" b="0" noProof="0" err="1"/>
              <a:t>Recuerde</a:t>
            </a:r>
            <a:r>
              <a:rPr lang="en-GB" b="0" noProof="0"/>
              <a:t> </a:t>
            </a:r>
            <a:r>
              <a:rPr lang="en-GB" b="0" noProof="0" err="1"/>
              <a:t>hacer</a:t>
            </a:r>
            <a:r>
              <a:rPr lang="en-GB" b="0" noProof="0"/>
              <a:t> </a:t>
            </a:r>
            <a:r>
              <a:rPr lang="en-GB" b="0" noProof="0" err="1"/>
              <a:t>preguntas</a:t>
            </a:r>
            <a:r>
              <a:rPr lang="en-GB" b="0" noProof="0"/>
              <a:t> </a:t>
            </a:r>
            <a:r>
              <a:rPr lang="en-GB" b="0" noProof="0" err="1"/>
              <a:t>sobre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dolor</a:t>
            </a:r>
            <a:r>
              <a:rPr lang="en-GB" b="0" noProof="0"/>
              <a:t>. ¿Hay </a:t>
            </a:r>
            <a:r>
              <a:rPr lang="en-GB" b="0" noProof="0" err="1"/>
              <a:t>algún</a:t>
            </a:r>
            <a:r>
              <a:rPr lang="en-GB" b="0" noProof="0"/>
              <a:t> </a:t>
            </a:r>
            <a:r>
              <a:rPr lang="en-GB" b="0" noProof="0" err="1"/>
              <a:t>dolor</a:t>
            </a:r>
            <a:r>
              <a:rPr lang="en-GB" b="0" noProof="0"/>
              <a:t>? ¿</a:t>
            </a:r>
            <a:r>
              <a:rPr lang="en-GB" b="0" noProof="0" err="1"/>
              <a:t>Dónde</a:t>
            </a:r>
            <a:r>
              <a:rPr lang="en-GB" b="0" noProof="0"/>
              <a:t> </a:t>
            </a:r>
            <a:r>
              <a:rPr lang="en-GB" b="0" noProof="0" err="1"/>
              <a:t>está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dolor</a:t>
            </a:r>
            <a:r>
              <a:rPr lang="en-GB" b="0" noProof="0"/>
              <a:t>? ¿</a:t>
            </a:r>
            <a:r>
              <a:rPr lang="en-GB" b="0" noProof="0" err="1"/>
              <a:t>Cómo</a:t>
            </a:r>
            <a:r>
              <a:rPr lang="en-GB" b="0" noProof="0"/>
              <a:t> se </a:t>
            </a:r>
            <a:r>
              <a:rPr lang="en-GB" b="0" noProof="0" err="1"/>
              <a:t>siente</a:t>
            </a:r>
            <a:r>
              <a:rPr lang="en-GB" b="0" noProof="0"/>
              <a:t> y </a:t>
            </a:r>
            <a:r>
              <a:rPr lang="en-GB" b="0" noProof="0" err="1"/>
              <a:t>qué</a:t>
            </a:r>
            <a:r>
              <a:rPr lang="en-GB" b="0" noProof="0"/>
              <a:t> tan grave es?
</a:t>
            </a:r>
            <a:r>
              <a:rPr lang="en-GB" b="0" noProof="0" err="1"/>
              <a:t>Recuerde</a:t>
            </a:r>
            <a:r>
              <a:rPr lang="en-GB" b="0" noProof="0"/>
              <a:t>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dolor</a:t>
            </a:r>
            <a:r>
              <a:rPr lang="en-GB" b="0" noProof="0"/>
              <a:t> es un </a:t>
            </a:r>
            <a:r>
              <a:rPr lang="en-GB" b="0" noProof="0" err="1"/>
              <a:t>signo</a:t>
            </a:r>
            <a:r>
              <a:rPr lang="en-GB" b="0" noProof="0"/>
              <a:t> de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lesión</a:t>
            </a:r>
            <a:r>
              <a:rPr lang="en-GB" b="0" noProof="0"/>
              <a:t> </a:t>
            </a:r>
            <a:r>
              <a:rPr lang="en-GB" b="0" noProof="0" err="1"/>
              <a:t>subyacente</a:t>
            </a:r>
            <a:r>
              <a:rPr lang="en-GB" b="0" noProof="0"/>
              <a:t>. 
Un </a:t>
            </a:r>
            <a:r>
              <a:rPr lang="en-GB" b="0" noProof="0" err="1"/>
              <a:t>dolor</a:t>
            </a:r>
            <a:r>
              <a:rPr lang="en-GB" b="0" noProof="0"/>
              <a:t> de cabeza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indicar</a:t>
            </a:r>
            <a:r>
              <a:rPr lang="en-GB" b="0" noProof="0"/>
              <a:t> que </a:t>
            </a:r>
            <a:r>
              <a:rPr lang="en-GB" b="0" noProof="0" err="1"/>
              <a:t>una</a:t>
            </a:r>
            <a:r>
              <a:rPr lang="en-GB" b="0" noProof="0"/>
              <a:t> persona </a:t>
            </a:r>
            <a:r>
              <a:rPr lang="en-GB" b="0" noProof="0" err="1"/>
              <a:t>tiene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lesión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cráneo</a:t>
            </a:r>
            <a:r>
              <a:rPr lang="en-GB" b="0" noProof="0"/>
              <a:t> o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cerebro</a:t>
            </a:r>
            <a:r>
              <a:rPr lang="en-GB" b="0" noProof="0"/>
              <a:t>. El </a:t>
            </a:r>
            <a:r>
              <a:rPr lang="en-GB" b="0" noProof="0" err="1"/>
              <a:t>dolor</a:t>
            </a:r>
            <a:r>
              <a:rPr lang="en-GB" b="0" noProof="0"/>
              <a:t> </a:t>
            </a:r>
            <a:r>
              <a:rPr lang="en-GB" b="0" noProof="0" err="1"/>
              <a:t>puede</a:t>
            </a:r>
            <a:r>
              <a:rPr lang="en-GB" b="0" noProof="0"/>
              <a:t> ser </a:t>
            </a:r>
            <a:r>
              <a:rPr lang="en-GB" b="0" noProof="0" err="1"/>
              <a:t>el</a:t>
            </a:r>
            <a:r>
              <a:rPr lang="en-GB" b="0" noProof="0"/>
              <a:t> primer </a:t>
            </a:r>
            <a:r>
              <a:rPr lang="en-GB" b="0" noProof="0" err="1"/>
              <a:t>indicio</a:t>
            </a:r>
            <a:r>
              <a:rPr lang="en-GB" b="0" noProof="0"/>
              <a:t> de </a:t>
            </a:r>
            <a:r>
              <a:rPr lang="en-GB" b="0" noProof="0" err="1"/>
              <a:t>lesión</a:t>
            </a:r>
            <a:r>
              <a:rPr lang="en-GB" b="0" noProof="0"/>
              <a:t>, </a:t>
            </a:r>
            <a:r>
              <a:rPr lang="en-GB" b="0" noProof="0" err="1"/>
              <a:t>incluso</a:t>
            </a:r>
            <a:r>
              <a:rPr lang="en-GB" b="0" noProof="0"/>
              <a:t> </a:t>
            </a:r>
            <a:r>
              <a:rPr lang="en-GB" b="0" noProof="0" err="1"/>
              <a:t>si</a:t>
            </a:r>
            <a:r>
              <a:rPr lang="en-GB" b="0" noProof="0"/>
              <a:t> no hay </a:t>
            </a:r>
            <a:r>
              <a:rPr lang="en-GB" b="0" noProof="0" err="1"/>
              <a:t>ningún</a:t>
            </a:r>
            <a:r>
              <a:rPr lang="en-GB" b="0" noProof="0"/>
              <a:t> </a:t>
            </a:r>
            <a:r>
              <a:rPr lang="en-GB" b="0" noProof="0" err="1"/>
              <a:t>signo</a:t>
            </a:r>
            <a:r>
              <a:rPr lang="en-GB" b="0" noProof="0"/>
              <a:t> </a:t>
            </a:r>
            <a:r>
              <a:rPr lang="en-GB" b="0" noProof="0" err="1"/>
              <a:t>externo</a:t>
            </a:r>
            <a:r>
              <a:rPr lang="en-GB" b="0" noProof="0"/>
              <a:t>.
</a:t>
            </a:r>
            <a:r>
              <a:rPr lang="en-GB" b="0" noProof="0" err="1"/>
              <a:t>Pregunte</a:t>
            </a:r>
            <a:r>
              <a:rPr lang="en-GB" b="0" noProof="0"/>
              <a:t> </a:t>
            </a:r>
            <a:r>
              <a:rPr lang="en-GB" b="0" noProof="0" err="1"/>
              <a:t>sobre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mecanismo</a:t>
            </a:r>
            <a:r>
              <a:rPr lang="en-GB" b="0" noProof="0"/>
              <a:t> de la </a:t>
            </a:r>
            <a:r>
              <a:rPr lang="en-GB" b="0" noProof="0" err="1"/>
              <a:t>lesión</a:t>
            </a:r>
            <a:r>
              <a:rPr lang="en-GB" b="0" noProof="0"/>
              <a:t> (</a:t>
            </a:r>
            <a:r>
              <a:rPr lang="en-GB" b="0" noProof="0" err="1"/>
              <a:t>cómo</a:t>
            </a:r>
            <a:r>
              <a:rPr lang="en-GB" b="0" noProof="0"/>
              <a:t> </a:t>
            </a:r>
            <a:r>
              <a:rPr lang="en-GB" b="0" noProof="0" err="1"/>
              <a:t>sucedió</a:t>
            </a:r>
            <a:r>
              <a:rPr lang="en-GB" b="0" noProof="0"/>
              <a:t>). </a:t>
            </a:r>
            <a:r>
              <a:rPr lang="en-GB" b="0" noProof="0" err="1"/>
              <a:t>Pregunte</a:t>
            </a:r>
            <a:r>
              <a:rPr lang="en-GB" b="0" noProof="0"/>
              <a:t> </a:t>
            </a:r>
            <a:r>
              <a:rPr lang="en-GB" b="0" noProof="0" err="1"/>
              <a:t>sobre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uso</a:t>
            </a:r>
            <a:r>
              <a:rPr lang="en-GB" b="0" noProof="0"/>
              <a:t> del </a:t>
            </a:r>
            <a:r>
              <a:rPr lang="en-GB" b="0" noProof="0" err="1"/>
              <a:t>cinturón</a:t>
            </a:r>
            <a:r>
              <a:rPr lang="en-GB" b="0" noProof="0"/>
              <a:t> de </a:t>
            </a:r>
            <a:r>
              <a:rPr lang="en-GB" b="0" noProof="0" err="1"/>
              <a:t>seguridad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incidentes</a:t>
            </a:r>
            <a:r>
              <a:rPr lang="en-GB" b="0" noProof="0"/>
              <a:t> de </a:t>
            </a:r>
            <a:r>
              <a:rPr lang="en-GB" b="0" noProof="0" err="1"/>
              <a:t>tránsito</a:t>
            </a:r>
            <a:r>
              <a:rPr lang="en-GB" b="0" noProof="0"/>
              <a:t>. Para las </a:t>
            </a:r>
            <a:r>
              <a:rPr lang="en-GB" b="0" noProof="0" err="1"/>
              <a:t>víctimas</a:t>
            </a:r>
            <a:r>
              <a:rPr lang="en-GB" b="0" noProof="0"/>
              <a:t> de </a:t>
            </a:r>
            <a:r>
              <a:rPr lang="en-GB" b="0" noProof="0" err="1"/>
              <a:t>agresión</a:t>
            </a:r>
            <a:r>
              <a:rPr lang="en-GB" b="0" noProof="0"/>
              <a:t>, </a:t>
            </a:r>
            <a:r>
              <a:rPr lang="en-GB" b="0" noProof="0" err="1"/>
              <a:t>pregunte</a:t>
            </a:r>
            <a:r>
              <a:rPr lang="en-GB" b="0" noProof="0"/>
              <a:t> </a:t>
            </a:r>
            <a:r>
              <a:rPr lang="en-GB" b="0" noProof="0" err="1"/>
              <a:t>sobre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tipo</a:t>
            </a:r>
            <a:r>
              <a:rPr lang="en-GB" b="0" noProof="0"/>
              <a:t> de </a:t>
            </a:r>
            <a:r>
              <a:rPr lang="en-GB" b="0" noProof="0" err="1"/>
              <a:t>arma</a:t>
            </a:r>
            <a:r>
              <a:rPr lang="en-GB" b="0" noProof="0"/>
              <a:t>. 
</a:t>
            </a:r>
            <a:r>
              <a:rPr lang="en-GB" b="0" noProof="0" err="1"/>
              <a:t>Pregunte</a:t>
            </a:r>
            <a:r>
              <a:rPr lang="en-GB" b="0" noProof="0"/>
              <a:t> </a:t>
            </a:r>
            <a:r>
              <a:rPr lang="en-GB" b="0" noProof="0" err="1"/>
              <a:t>si</a:t>
            </a:r>
            <a:r>
              <a:rPr lang="en-GB" b="0" noProof="0"/>
              <a:t> </a:t>
            </a:r>
            <a:r>
              <a:rPr lang="en-GB" b="0" noProof="0" err="1"/>
              <a:t>hubo</a:t>
            </a:r>
            <a:r>
              <a:rPr lang="en-GB" b="0" noProof="0"/>
              <a:t> </a:t>
            </a:r>
            <a:r>
              <a:rPr lang="en-GB" b="0" noProof="0" err="1"/>
              <a:t>drogas</a:t>
            </a:r>
            <a:r>
              <a:rPr lang="en-GB" b="0" noProof="0"/>
              <a:t> o alcohol </a:t>
            </a:r>
            <a:r>
              <a:rPr lang="en-GB" b="0" noProof="0" err="1"/>
              <a:t>involucrados</a:t>
            </a:r>
            <a:r>
              <a:rPr lang="en-GB" b="0" noProof="0"/>
              <a:t>, </a:t>
            </a:r>
            <a:r>
              <a:rPr lang="en-GB" b="0" noProof="0" err="1"/>
              <a:t>ya</a:t>
            </a:r>
            <a:r>
              <a:rPr lang="en-GB" b="0" noProof="0"/>
              <a:t> que </a:t>
            </a:r>
            <a:r>
              <a:rPr lang="en-GB" b="0" noProof="0" err="1"/>
              <a:t>esto</a:t>
            </a:r>
            <a:r>
              <a:rPr lang="en-GB" b="0" noProof="0"/>
              <a:t>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enmascarar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lesión</a:t>
            </a:r>
            <a:r>
              <a:rPr lang="en-GB" b="0" noProof="0"/>
              <a:t>. En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caso</a:t>
            </a:r>
            <a:r>
              <a:rPr lang="en-GB" b="0" noProof="0"/>
              <a:t> de las </a:t>
            </a:r>
            <a:r>
              <a:rPr lang="en-GB" b="0" noProof="0" err="1"/>
              <a:t>quemaduras</a:t>
            </a:r>
            <a:r>
              <a:rPr lang="en-GB" b="0" noProof="0"/>
              <a:t>, </a:t>
            </a:r>
            <a:r>
              <a:rPr lang="en-GB" b="0" noProof="0" err="1"/>
              <a:t>pregunte</a:t>
            </a:r>
            <a:r>
              <a:rPr lang="en-GB" b="0" noProof="0"/>
              <a:t> </a:t>
            </a:r>
            <a:r>
              <a:rPr lang="en-GB" b="0" noProof="0" err="1"/>
              <a:t>qué</a:t>
            </a:r>
            <a:r>
              <a:rPr lang="en-GB" b="0" noProof="0"/>
              <a:t> </a:t>
            </a:r>
            <a:r>
              <a:rPr lang="en-GB" b="0" noProof="0" err="1"/>
              <a:t>causó</a:t>
            </a:r>
            <a:r>
              <a:rPr lang="en-GB" b="0" noProof="0"/>
              <a:t> la </a:t>
            </a:r>
            <a:r>
              <a:rPr lang="en-GB" b="0" noProof="0" err="1"/>
              <a:t>quemadura</a:t>
            </a:r>
            <a:r>
              <a:rPr lang="en-GB" b="0" noProof="0"/>
              <a:t>. 
</a:t>
            </a:r>
            <a:r>
              <a:rPr lang="en-GB" b="0" noProof="0" err="1"/>
              <a:t>Pregunte</a:t>
            </a:r>
            <a:r>
              <a:rPr lang="en-GB" b="0" noProof="0"/>
              <a:t> a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demás</a:t>
            </a:r>
            <a:r>
              <a:rPr lang="en-GB" b="0" noProof="0"/>
              <a:t> </a:t>
            </a:r>
            <a:r>
              <a:rPr lang="en-GB" b="0" noProof="0" err="1"/>
              <a:t>si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paciente</a:t>
            </a:r>
            <a:r>
              <a:rPr lang="en-GB" b="0" noProof="0"/>
              <a:t> </a:t>
            </a:r>
            <a:r>
              <a:rPr lang="en-GB" b="0" noProof="0" err="1"/>
              <a:t>fue</a:t>
            </a:r>
            <a:r>
              <a:rPr lang="en-GB" b="0" noProof="0"/>
              <a:t> </a:t>
            </a:r>
            <a:r>
              <a:rPr lang="en-GB" b="0" noProof="0" err="1"/>
              <a:t>encontrado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o </a:t>
            </a:r>
            <a:r>
              <a:rPr lang="en-GB" b="0" noProof="0" err="1"/>
              <a:t>cerca</a:t>
            </a:r>
            <a:r>
              <a:rPr lang="en-GB" b="0" noProof="0"/>
              <a:t> del </a:t>
            </a:r>
            <a:r>
              <a:rPr lang="en-GB" b="0" noProof="0" err="1"/>
              <a:t>agua</a:t>
            </a:r>
            <a:r>
              <a:rPr lang="en-GB" b="0" noProof="0"/>
              <a:t> que </a:t>
            </a:r>
            <a:r>
              <a:rPr lang="en-GB" b="0" noProof="0" err="1"/>
              <a:t>podría</a:t>
            </a:r>
            <a:r>
              <a:rPr lang="en-GB" b="0" noProof="0"/>
              <a:t> </a:t>
            </a:r>
            <a:r>
              <a:rPr lang="en-GB" b="0" noProof="0" err="1"/>
              <a:t>sugerir</a:t>
            </a:r>
            <a:r>
              <a:rPr lang="en-GB" b="0" noProof="0"/>
              <a:t> que se </a:t>
            </a:r>
            <a:r>
              <a:rPr lang="en-GB" b="0" noProof="0" err="1"/>
              <a:t>ahogó</a:t>
            </a:r>
            <a:r>
              <a:rPr lang="en-GB" b="0" noProof="0"/>
              <a:t>.</a:t>
            </a:r>
          </a:p>
          <a:p>
            <a:pPr indent="-431800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endParaRPr lang="en-GB" noProof="0"/>
          </a:p>
          <a:p>
            <a:pPr marL="0" indent="0"/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sus </a:t>
            </a:r>
            <a:r>
              <a:rPr lang="en-GB" noProof="0" err="1"/>
              <a:t>antecedentes</a:t>
            </a:r>
            <a:r>
              <a:rPr lang="en-GB" noProof="0"/>
              <a:t> </a:t>
            </a:r>
            <a:r>
              <a:rPr lang="en-GB" noProof="0" err="1"/>
              <a:t>médicos</a:t>
            </a:r>
            <a:r>
              <a:rPr lang="en-GB" noProof="0"/>
              <a:t>.
Se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encontrar</a:t>
            </a:r>
            <a:r>
              <a:rPr lang="en-GB" noProof="0"/>
              <a:t> </a:t>
            </a:r>
            <a:r>
              <a:rPr lang="en-GB" noProof="0" err="1"/>
              <a:t>información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preguntándole</a:t>
            </a:r>
            <a:r>
              <a:rPr lang="en-GB" noProof="0"/>
              <a:t> a la persona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tiene</a:t>
            </a:r>
            <a:r>
              <a:rPr lang="en-GB" noProof="0"/>
              <a:t> </a:t>
            </a:r>
            <a:r>
              <a:rPr lang="en-GB" noProof="0" err="1"/>
              <a:t>antecedentes</a:t>
            </a:r>
            <a:r>
              <a:rPr lang="en-GB" noProof="0"/>
              <a:t> de </a:t>
            </a:r>
            <a:r>
              <a:rPr lang="en-GB" noProof="0" err="1"/>
              <a:t>otros</a:t>
            </a:r>
            <a:r>
              <a:rPr lang="en-GB" noProof="0"/>
              <a:t> </a:t>
            </a:r>
            <a:r>
              <a:rPr lang="en-GB" noProof="0" err="1"/>
              <a:t>problemas</a:t>
            </a:r>
            <a:r>
              <a:rPr lang="en-GB" noProof="0"/>
              <a:t> </a:t>
            </a:r>
            <a:r>
              <a:rPr lang="en-GB" noProof="0" err="1"/>
              <a:t>médicos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diabetes, </a:t>
            </a:r>
            <a:r>
              <a:rPr lang="en-GB" noProof="0" err="1"/>
              <a:t>presión</a:t>
            </a:r>
            <a:r>
              <a:rPr lang="en-GB" noProof="0"/>
              <a:t> arterial </a:t>
            </a:r>
            <a:r>
              <a:rPr lang="en-GB" noProof="0" err="1"/>
              <a:t>alta</a:t>
            </a:r>
            <a:r>
              <a:rPr lang="en-GB" noProof="0"/>
              <a:t>, </a:t>
            </a:r>
            <a:r>
              <a:rPr lang="en-GB" noProof="0" err="1"/>
              <a:t>accidente</a:t>
            </a:r>
            <a:r>
              <a:rPr lang="en-GB" noProof="0"/>
              <a:t> cerebrovascular y </a:t>
            </a:r>
            <a:r>
              <a:rPr lang="en-GB" noProof="0" err="1"/>
              <a:t>más</a:t>
            </a:r>
            <a:r>
              <a:rPr lang="en-GB" noProof="0"/>
              <a:t>.
</a:t>
            </a:r>
            <a:r>
              <a:rPr lang="en-GB" noProof="0" err="1"/>
              <a:t>Cuando</a:t>
            </a:r>
            <a:r>
              <a:rPr lang="en-GB" noProof="0"/>
              <a:t> sea </a:t>
            </a:r>
            <a:r>
              <a:rPr lang="en-GB" noProof="0" err="1"/>
              <a:t>apropiado</a:t>
            </a:r>
            <a:r>
              <a:rPr lang="en-GB" noProof="0"/>
              <a:t>, </a:t>
            </a: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preguntar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persona </a:t>
            </a:r>
            <a:r>
              <a:rPr lang="en-GB" noProof="0" err="1"/>
              <a:t>lesionada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.</a:t>
            </a:r>
          </a:p>
          <a:p>
            <a:pPr marL="0" indent="0"/>
            <a:endParaRPr lang="en-GB" noProof="0"/>
          </a:p>
          <a:p>
            <a:pPr marL="0" indent="0"/>
            <a:r>
              <a:rPr lang="en-GB" noProof="0"/>
              <a:t>
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las </a:t>
            </a:r>
            <a:r>
              <a:rPr lang="en-GB" noProof="0" err="1"/>
              <a:t>alergias</a:t>
            </a:r>
            <a:r>
              <a:rPr lang="en-GB" noProof="0"/>
              <a:t>.
</a:t>
            </a: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preguntar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(o a sus amigos o </a:t>
            </a:r>
            <a:r>
              <a:rPr lang="en-GB" noProof="0" err="1"/>
              <a:t>familiares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no </a:t>
            </a:r>
            <a:r>
              <a:rPr lang="en-GB" noProof="0" err="1"/>
              <a:t>pueden</a:t>
            </a:r>
            <a:r>
              <a:rPr lang="en-GB" noProof="0"/>
              <a:t> responder) </a:t>
            </a:r>
            <a:r>
              <a:rPr lang="en-GB" noProof="0" err="1"/>
              <a:t>si</a:t>
            </a:r>
            <a:r>
              <a:rPr lang="en-GB" noProof="0"/>
              <a:t> son </a:t>
            </a:r>
            <a:r>
              <a:rPr lang="en-GB" noProof="0" err="1"/>
              <a:t>alérgicos</a:t>
            </a:r>
            <a:r>
              <a:rPr lang="en-GB" noProof="0"/>
              <a:t> a </a:t>
            </a:r>
            <a:r>
              <a:rPr lang="en-GB" noProof="0" err="1"/>
              <a:t>algún</a:t>
            </a:r>
            <a:r>
              <a:rPr lang="en-GB" noProof="0"/>
              <a:t> </a:t>
            </a:r>
            <a:r>
              <a:rPr lang="en-GB" noProof="0" err="1"/>
              <a:t>medicamento</a:t>
            </a:r>
            <a:r>
              <a:rPr lang="en-GB" noProof="0"/>
              <a:t> u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sustancias</a:t>
            </a:r>
            <a:r>
              <a:rPr lang="en-GB" noProof="0"/>
              <a:t>. 
Esta </a:t>
            </a:r>
            <a:r>
              <a:rPr lang="en-GB" noProof="0" err="1"/>
              <a:t>información</a:t>
            </a:r>
            <a:r>
              <a:rPr lang="en-GB" noProof="0"/>
              <a:t> </a:t>
            </a:r>
            <a:r>
              <a:rPr lang="en-GB" noProof="0" err="1"/>
              <a:t>será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proveedores</a:t>
            </a:r>
            <a:r>
              <a:rPr lang="en-GB" noProof="0"/>
              <a:t> del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receptor. 
</a:t>
            </a:r>
            <a:r>
              <a:rPr lang="en-GB" noProof="0" err="1"/>
              <a:t>Todos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corren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empeorar</a:t>
            </a:r>
            <a:r>
              <a:rPr lang="en-GB" noProof="0"/>
              <a:t> y es </a:t>
            </a:r>
            <a:r>
              <a:rPr lang="en-GB" noProof="0" err="1"/>
              <a:t>posible</a:t>
            </a:r>
            <a:r>
              <a:rPr lang="en-GB" noProof="0"/>
              <a:t> que no </a:t>
            </a:r>
            <a:r>
              <a:rPr lang="en-GB" noProof="0" err="1"/>
              <a:t>puedan</a:t>
            </a:r>
            <a:r>
              <a:rPr lang="en-GB" noProof="0"/>
              <a:t> </a:t>
            </a:r>
            <a:r>
              <a:rPr lang="en-GB" noProof="0" err="1"/>
              <a:t>dar</a:t>
            </a:r>
            <a:r>
              <a:rPr lang="en-GB" noProof="0"/>
              <a:t> </a:t>
            </a:r>
            <a:r>
              <a:rPr lang="en-GB" noProof="0" err="1"/>
              <a:t>esta</a:t>
            </a:r>
            <a:r>
              <a:rPr lang="en-GB" noProof="0"/>
              <a:t> </a:t>
            </a:r>
            <a:r>
              <a:rPr lang="en-GB" noProof="0" err="1"/>
              <a:t>información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adelante</a:t>
            </a:r>
            <a:r>
              <a:rPr lang="en-GB" noProof="0"/>
              <a:t>. </a:t>
            </a:r>
          </a:p>
          <a:p>
            <a:pPr marL="0" indent="0"/>
            <a:endParaRPr lang="en-GB" noProof="0"/>
          </a:p>
          <a:p>
            <a:pPr marL="0" indent="0"/>
            <a:r>
              <a:rPr lang="en-GB" noProof="0"/>
              <a:t>
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medicamentos</a:t>
            </a:r>
            <a:r>
              <a:rPr lang="en-GB" noProof="0"/>
              <a:t>.
</a:t>
            </a:r>
            <a:r>
              <a:rPr lang="en-GB" noProof="0" err="1"/>
              <a:t>Siempre</a:t>
            </a:r>
            <a:r>
              <a:rPr lang="en-GB" noProof="0"/>
              <a:t> 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persona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tomando</a:t>
            </a:r>
            <a:r>
              <a:rPr lang="en-GB" noProof="0"/>
              <a:t> </a:t>
            </a:r>
            <a:r>
              <a:rPr lang="en-GB" noProof="0" err="1"/>
              <a:t>algún</a:t>
            </a:r>
            <a:r>
              <a:rPr lang="en-GB" noProof="0"/>
              <a:t> </a:t>
            </a:r>
            <a:r>
              <a:rPr lang="en-GB" noProof="0" err="1"/>
              <a:t>medicamento</a:t>
            </a:r>
            <a:r>
              <a:rPr lang="en-GB" noProof="0"/>
              <a:t>. </a:t>
            </a:r>
            <a:r>
              <a:rPr lang="en-GB" noProof="0" err="1"/>
              <a:t>Ciertos</a:t>
            </a:r>
            <a:r>
              <a:rPr lang="en-GB" noProof="0"/>
              <a:t> </a:t>
            </a:r>
            <a:r>
              <a:rPr lang="en-GB" noProof="0" err="1"/>
              <a:t>medicamentos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importantes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trabajadores</a:t>
            </a:r>
            <a:r>
              <a:rPr lang="en-GB" noProof="0"/>
              <a:t> de la </a:t>
            </a:r>
            <a:r>
              <a:rPr lang="en-GB" noProof="0" err="1"/>
              <a:t>salud</a:t>
            </a:r>
            <a:r>
              <a:rPr lang="en-GB" noProof="0"/>
              <a:t>. 
Por </a:t>
            </a:r>
            <a:r>
              <a:rPr lang="en-GB" noProof="0" err="1"/>
              <a:t>ejemplo</a:t>
            </a:r>
            <a:r>
              <a:rPr lang="en-GB" noProof="0"/>
              <a:t>,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tomando</a:t>
            </a:r>
            <a:r>
              <a:rPr lang="en-GB" noProof="0"/>
              <a:t> </a:t>
            </a:r>
            <a:r>
              <a:rPr lang="en-GB" noProof="0" err="1"/>
              <a:t>medicamentos</a:t>
            </a:r>
            <a:r>
              <a:rPr lang="en-GB" noProof="0"/>
              <a:t> </a:t>
            </a:r>
            <a:r>
              <a:rPr lang="en-GB" noProof="0" err="1"/>
              <a:t>anticoagulantes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sangrado sea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difícil</a:t>
            </a:r>
            <a:r>
              <a:rPr lang="en-GB" noProof="0"/>
              <a:t> de </a:t>
            </a:r>
            <a:r>
              <a:rPr lang="en-GB" noProof="0" err="1"/>
              <a:t>controlar</a:t>
            </a:r>
            <a:r>
              <a:rPr lang="en-GB" noProof="0"/>
              <a:t>.
Los </a:t>
            </a:r>
            <a:r>
              <a:rPr lang="en-GB" noProof="0" err="1"/>
              <a:t>medicamentos</a:t>
            </a:r>
            <a:r>
              <a:rPr lang="en-GB" noProof="0"/>
              <a:t> para la </a:t>
            </a:r>
            <a:r>
              <a:rPr lang="en-GB" noProof="0" err="1"/>
              <a:t>presión</a:t>
            </a:r>
            <a:r>
              <a:rPr lang="en-GB" noProof="0"/>
              <a:t> arterial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enmascarar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frecuencia</a:t>
            </a:r>
            <a:r>
              <a:rPr lang="en-GB" noProof="0"/>
              <a:t> </a:t>
            </a:r>
            <a:r>
              <a:rPr lang="en-GB" noProof="0" err="1"/>
              <a:t>cardíaca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 y </a:t>
            </a:r>
            <a:r>
              <a:rPr lang="en-GB" noProof="0" err="1"/>
              <a:t>complicar</a:t>
            </a:r>
            <a:r>
              <a:rPr lang="en-GB" noProof="0"/>
              <a:t> la </a:t>
            </a:r>
            <a:r>
              <a:rPr lang="en-GB" noProof="0" err="1"/>
              <a:t>evaluación</a:t>
            </a:r>
            <a:r>
              <a:rPr lang="en-GB" noProof="0"/>
              <a:t> del </a:t>
            </a:r>
            <a:r>
              <a:rPr lang="en-GB" noProof="0" err="1"/>
              <a:t>traumatismo</a:t>
            </a:r>
            <a:r>
              <a:rPr lang="en-GB" noProof="0"/>
              <a:t>.</a:t>
            </a:r>
          </a:p>
        </p:txBody>
      </p:sp>
      <p:sp>
        <p:nvSpPr>
          <p:cNvPr id="577" name="Google Shape;5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SzPts val="3300"/>
            </a:pPr>
            <a:r>
              <a:rPr lang="en-GB" sz="1200" err="1">
                <a:solidFill>
                  <a:srgbClr val="000000"/>
                </a:solidFill>
              </a:rPr>
              <a:t>Considere</a:t>
            </a:r>
            <a:r>
              <a:rPr lang="en-GB" sz="1200">
                <a:solidFill>
                  <a:srgbClr val="000000"/>
                </a:solidFill>
              </a:rPr>
              <a:t> un mayor </a:t>
            </a:r>
            <a:r>
              <a:rPr lang="en-GB" sz="1200" err="1">
                <a:solidFill>
                  <a:srgbClr val="000000"/>
                </a:solidFill>
              </a:rPr>
              <a:t>riesgo</a:t>
            </a:r>
            <a:r>
              <a:rPr lang="en-GB" sz="1200">
                <a:solidFill>
                  <a:srgbClr val="000000"/>
                </a:solidFill>
              </a:rPr>
              <a:t> de </a:t>
            </a:r>
            <a:r>
              <a:rPr lang="en-GB" sz="1200" err="1">
                <a:solidFill>
                  <a:srgbClr val="000000"/>
                </a:solidFill>
              </a:rPr>
              <a:t>lesiones</a:t>
            </a:r>
            <a:r>
              <a:rPr lang="en-GB" sz="1200">
                <a:solidFill>
                  <a:srgbClr val="000000"/>
                </a:solidFill>
              </a:rPr>
              <a:t> graves </a:t>
            </a:r>
            <a:r>
              <a:rPr lang="en-GB" sz="1200" err="1">
                <a:solidFill>
                  <a:srgbClr val="000000"/>
                </a:solidFill>
              </a:rPr>
              <a:t>incluso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en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pacientes</a:t>
            </a:r>
            <a:r>
              <a:rPr lang="en-GB" sz="1200">
                <a:solidFill>
                  <a:srgbClr val="000000"/>
                </a:solidFill>
              </a:rPr>
              <a:t> de </a:t>
            </a:r>
            <a:r>
              <a:rPr lang="en-GB" sz="1200" err="1">
                <a:solidFill>
                  <a:srgbClr val="000000"/>
                </a:solidFill>
              </a:rPr>
              <a:t>apariencia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saludable</a:t>
            </a:r>
            <a:r>
              <a:rPr lang="en-GB" sz="1200">
                <a:solidFill>
                  <a:srgbClr val="000000"/>
                </a:solidFill>
              </a:rPr>
              <a:t>.
</a:t>
            </a:r>
            <a:r>
              <a:rPr lang="en-GB" sz="1200" err="1">
                <a:solidFill>
                  <a:srgbClr val="000000"/>
                </a:solidFill>
              </a:rPr>
              <a:t>Considere</a:t>
            </a:r>
            <a:r>
              <a:rPr lang="en-GB" sz="1200">
                <a:solidFill>
                  <a:srgbClr val="000000"/>
                </a:solidFill>
              </a:rPr>
              <a:t> las </a:t>
            </a:r>
            <a:r>
              <a:rPr lang="en-GB" sz="1200" err="1">
                <a:solidFill>
                  <a:srgbClr val="000000"/>
                </a:solidFill>
              </a:rPr>
              <a:t>lesiones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</a:rPr>
              <a:t>ocultas</a:t>
            </a:r>
            <a:r>
              <a:rPr lang="en-GB" sz="1200">
                <a:solidFill>
                  <a:srgbClr val="000000"/>
                </a:solidFill>
              </a:rPr>
              <a:t> y observe de </a:t>
            </a:r>
            <a:r>
              <a:rPr lang="en-GB" sz="1200" err="1">
                <a:solidFill>
                  <a:srgbClr val="000000"/>
                </a:solidFill>
              </a:rPr>
              <a:t>cerca</a:t>
            </a:r>
            <a:r>
              <a:rPr lang="en-GB" sz="1200">
                <a:solidFill>
                  <a:srgbClr val="000000"/>
                </a:solidFill>
              </a:rPr>
              <a:t>.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ts val="3300"/>
            </a:pPr>
            <a:endParaRPr lang="en-GB" sz="1200" b="1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SzPts val="3300"/>
            </a:pPr>
            <a:r>
              <a:rPr lang="en-GB" sz="1200" b="1">
                <a:solidFill>
                  <a:srgbClr val="000000"/>
                </a:solidFill>
              </a:rPr>
              <a:t>¿</a:t>
            </a:r>
            <a:r>
              <a:rPr lang="en-GB" sz="1200" b="1" err="1">
                <a:solidFill>
                  <a:srgbClr val="000000"/>
                </a:solidFill>
              </a:rPr>
              <a:t>Qué</a:t>
            </a:r>
            <a:r>
              <a:rPr lang="en-GB" sz="1200" b="1">
                <a:solidFill>
                  <a:srgbClr val="000000"/>
                </a:solidFill>
              </a:rPr>
              <a:t> </a:t>
            </a:r>
            <a:r>
              <a:rPr lang="en-GB" sz="1200" b="1" err="1">
                <a:solidFill>
                  <a:srgbClr val="000000"/>
                </a:solidFill>
              </a:rPr>
              <a:t>crees</a:t>
            </a:r>
            <a:r>
              <a:rPr lang="en-GB" sz="1200" b="1">
                <a:solidFill>
                  <a:srgbClr val="000000"/>
                </a:solidFill>
              </a:rPr>
              <a:t> que son las </a:t>
            </a:r>
            <a:r>
              <a:rPr lang="en-GB" sz="1200" b="1" err="1">
                <a:solidFill>
                  <a:srgbClr val="000000"/>
                </a:solidFill>
              </a:rPr>
              <a:t>lesiones</a:t>
            </a:r>
            <a:r>
              <a:rPr lang="en-GB" sz="1200" b="1">
                <a:solidFill>
                  <a:srgbClr val="000000"/>
                </a:solidFill>
              </a:rPr>
              <a:t>? ¿Que </a:t>
            </a:r>
            <a:r>
              <a:rPr lang="en-GB" sz="1200" b="1" err="1">
                <a:solidFill>
                  <a:srgbClr val="000000"/>
                </a:solidFill>
              </a:rPr>
              <a:t>puede</a:t>
            </a:r>
            <a:r>
              <a:rPr lang="en-GB" sz="1200" b="1">
                <a:solidFill>
                  <a:srgbClr val="000000"/>
                </a:solidFill>
              </a:rPr>
              <a:t> ser de alto </a:t>
            </a:r>
            <a:r>
              <a:rPr lang="en-GB" sz="1200" b="1" err="1">
                <a:solidFill>
                  <a:srgbClr val="000000"/>
                </a:solidFill>
              </a:rPr>
              <a:t>riesgo</a:t>
            </a:r>
            <a:r>
              <a:rPr lang="en-GB" sz="1200" b="1">
                <a:solidFill>
                  <a:srgbClr val="000000"/>
                </a:solidFill>
              </a:rPr>
              <a:t>?</a:t>
            </a:r>
            <a:endParaRPr lang="en-GB" noProof="0"/>
          </a:p>
          <a:p>
            <a:pPr marL="171450" indent="-457200">
              <a:buChar char="•"/>
            </a:pPr>
            <a:r>
              <a:rPr lang="en-GB" noProof="0" err="1"/>
              <a:t>Ciertos</a:t>
            </a:r>
            <a:r>
              <a:rPr lang="en-GB" noProof="0"/>
              <a:t> </a:t>
            </a:r>
            <a:r>
              <a:rPr lang="en-GB" noProof="0" err="1"/>
              <a:t>tipos</a:t>
            </a:r>
            <a:r>
              <a:rPr lang="en-GB" noProof="0"/>
              <a:t> de </a:t>
            </a:r>
            <a:r>
              <a:rPr lang="en-GB" noProof="0" err="1"/>
              <a:t>traumatismos</a:t>
            </a:r>
            <a:r>
              <a:rPr lang="en-GB" noProof="0"/>
              <a:t> </a:t>
            </a:r>
            <a:r>
              <a:rPr lang="en-GB" noProof="0" err="1"/>
              <a:t>tienen</a:t>
            </a:r>
            <a:r>
              <a:rPr lang="en-GB" noProof="0"/>
              <a:t> un mayor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lesiones</a:t>
            </a:r>
            <a:r>
              <a:rPr lang="en-GB" noProof="0"/>
              <a:t> graves. </a:t>
            </a:r>
            <a:r>
              <a:rPr lang="en-GB" noProof="0" err="1"/>
              <a:t>Incluso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persona no </a:t>
            </a:r>
            <a:r>
              <a:rPr lang="en-GB" noProof="0" err="1"/>
              <a:t>parece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significativamente</a:t>
            </a:r>
            <a:r>
              <a:rPr lang="en-GB" noProof="0"/>
              <a:t> </a:t>
            </a:r>
            <a:r>
              <a:rPr lang="en-GB" noProof="0" err="1"/>
              <a:t>herida</a:t>
            </a:r>
            <a:r>
              <a:rPr lang="en-GB" noProof="0"/>
              <a:t>, </a:t>
            </a:r>
            <a:r>
              <a:rPr lang="en-GB" noProof="0" err="1"/>
              <a:t>considere</a:t>
            </a:r>
            <a:r>
              <a:rPr lang="en-GB" noProof="0"/>
              <a:t>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ocultas</a:t>
            </a:r>
            <a:r>
              <a:rPr lang="en-GB" noProof="0"/>
              <a:t> y observe de </a:t>
            </a:r>
            <a:r>
              <a:rPr lang="en-GB" noProof="0" err="1"/>
              <a:t>cerca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tales </a:t>
            </a:r>
            <a:r>
              <a:rPr lang="en-GB" noProof="0" err="1"/>
              <a:t>casos</a:t>
            </a:r>
            <a:r>
              <a:rPr lang="en-GB" noProof="0"/>
              <a:t>.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incluye</a:t>
            </a:r>
            <a:r>
              <a:rPr lang="en-GB" noProof="0"/>
              <a:t>:
</a:t>
            </a:r>
            <a:r>
              <a:rPr lang="en-GB" noProof="0" err="1"/>
              <a:t>Caídas</a:t>
            </a:r>
            <a:r>
              <a:rPr lang="en-GB" noProof="0"/>
              <a:t> </a:t>
            </a:r>
            <a:r>
              <a:rPr lang="en-GB" noProof="0" err="1"/>
              <a:t>mayores</a:t>
            </a:r>
            <a:r>
              <a:rPr lang="en-GB" noProof="0"/>
              <a:t> del doble de la </a:t>
            </a:r>
            <a:r>
              <a:rPr lang="en-GB" noProof="0" err="1"/>
              <a:t>altura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
</a:t>
            </a:r>
            <a:r>
              <a:rPr lang="en-GB" noProof="0" err="1"/>
              <a:t>Traumatismo</a:t>
            </a:r>
            <a:r>
              <a:rPr lang="en-GB" noProof="0"/>
              <a:t> </a:t>
            </a:r>
            <a:r>
              <a:rPr lang="en-GB" noProof="0" err="1"/>
              <a:t>penetrante</a:t>
            </a:r>
            <a:r>
              <a:rPr lang="en-GB" noProof="0"/>
              <a:t> proximal a la </a:t>
            </a:r>
            <a:r>
              <a:rPr lang="en-GB" noProof="0" err="1"/>
              <a:t>rodilla</a:t>
            </a:r>
            <a:r>
              <a:rPr lang="en-GB" noProof="0"/>
              <a:t>/</a:t>
            </a:r>
            <a:r>
              <a:rPr lang="en-GB" noProof="0" err="1"/>
              <a:t>codo</a:t>
            </a:r>
            <a:r>
              <a:rPr lang="en-GB" noProof="0"/>
              <a:t> o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traumatismo</a:t>
            </a:r>
            <a:r>
              <a:rPr lang="en-GB" noProof="0"/>
              <a:t> </a:t>
            </a:r>
            <a:r>
              <a:rPr lang="en-GB" noProof="0" err="1"/>
              <a:t>penetrante</a:t>
            </a:r>
            <a:r>
              <a:rPr lang="en-GB" noProof="0"/>
              <a:t> con sangrado </a:t>
            </a:r>
            <a:r>
              <a:rPr lang="en-GB" noProof="0" err="1"/>
              <a:t>incontrolado</a:t>
            </a:r>
            <a:r>
              <a:rPr lang="en-GB" noProof="0"/>
              <a:t>
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aplastamiento</a:t>
            </a:r>
            <a:r>
              <a:rPr lang="en-GB" noProof="0"/>
              <a:t> o </a:t>
            </a:r>
            <a:r>
              <a:rPr lang="en-GB" noProof="0" err="1"/>
              <a:t>explosión</a:t>
            </a:r>
            <a:r>
              <a:rPr lang="en-GB" noProof="0"/>
              <a:t>
</a:t>
            </a:r>
            <a:r>
              <a:rPr lang="en-GB" noProof="0" err="1"/>
              <a:t>Accidente</a:t>
            </a:r>
            <a:r>
              <a:rPr lang="en-GB" noProof="0"/>
              <a:t> de </a:t>
            </a:r>
            <a:r>
              <a:rPr lang="en-GB" noProof="0" err="1"/>
              <a:t>vehículo</a:t>
            </a:r>
            <a:r>
              <a:rPr lang="en-GB" noProof="0"/>
              <a:t> </a:t>
            </a:r>
            <a:r>
              <a:rPr lang="en-GB" noProof="0" err="1"/>
              <a:t>motorizado</a:t>
            </a:r>
            <a:r>
              <a:rPr lang="en-GB" noProof="0"/>
              <a:t> a </a:t>
            </a:r>
            <a:r>
              <a:rPr lang="en-GB" noProof="0" err="1"/>
              <a:t>alta</a:t>
            </a:r>
            <a:r>
              <a:rPr lang="en-GB" noProof="0"/>
              <a:t> </a:t>
            </a:r>
            <a:r>
              <a:rPr lang="en-GB" noProof="0" err="1"/>
              <a:t>velocidad</a:t>
            </a:r>
            <a:r>
              <a:rPr lang="en-GB" noProof="0"/>
              <a:t>
</a:t>
            </a:r>
            <a:r>
              <a:rPr lang="en-GB" noProof="0" err="1"/>
              <a:t>Peatón</a:t>
            </a:r>
            <a:r>
              <a:rPr lang="en-GB" noProof="0"/>
              <a:t> o </a:t>
            </a:r>
            <a:r>
              <a:rPr lang="en-GB" noProof="0" err="1"/>
              <a:t>ciclista</a:t>
            </a:r>
            <a:r>
              <a:rPr lang="en-GB" noProof="0"/>
              <a:t> </a:t>
            </a:r>
            <a:r>
              <a:rPr lang="en-GB" noProof="0" err="1"/>
              <a:t>atropellado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un </a:t>
            </a:r>
            <a:r>
              <a:rPr lang="en-GB" noProof="0" err="1"/>
              <a:t>vehículo</a:t>
            </a:r>
            <a:r>
              <a:rPr lang="en-GB" noProof="0"/>
              <a:t> 
</a:t>
            </a:r>
            <a:r>
              <a:rPr lang="en-GB" noProof="0" err="1"/>
              <a:t>Accidente</a:t>
            </a:r>
            <a:r>
              <a:rPr lang="en-GB" noProof="0"/>
              <a:t> </a:t>
            </a:r>
            <a:r>
              <a:rPr lang="en-GB" noProof="0" err="1"/>
              <a:t>automovilístico</a:t>
            </a:r>
            <a:r>
              <a:rPr lang="en-GB" noProof="0"/>
              <a:t> sin </a:t>
            </a:r>
            <a:r>
              <a:rPr lang="en-GB" noProof="0" err="1"/>
              <a:t>cinturón</a:t>
            </a:r>
            <a:r>
              <a:rPr lang="en-GB" noProof="0"/>
              <a:t> de </a:t>
            </a:r>
            <a:r>
              <a:rPr lang="en-GB" noProof="0" err="1"/>
              <a:t>seguridad</a:t>
            </a:r>
            <a:r>
              <a:rPr lang="en-GB" noProof="0"/>
              <a:t> o </a:t>
            </a:r>
            <a:r>
              <a:rPr lang="en-GB" noProof="0" err="1"/>
              <a:t>murió</a:t>
            </a:r>
            <a:r>
              <a:rPr lang="en-GB" noProof="0"/>
              <a:t> </a:t>
            </a:r>
            <a:r>
              <a:rPr lang="en-GB" noProof="0" err="1"/>
              <a:t>otra</a:t>
            </a:r>
            <a:r>
              <a:rPr lang="en-GB" noProof="0"/>
              <a:t> persona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mismo</a:t>
            </a:r>
            <a:r>
              <a:rPr lang="en-GB" noProof="0"/>
              <a:t> </a:t>
            </a:r>
            <a:r>
              <a:rPr lang="en-GB" noProof="0" err="1"/>
              <a:t>vehículo</a:t>
            </a:r>
            <a:r>
              <a:rPr lang="en-GB" noProof="0"/>
              <a:t>
</a:t>
            </a:r>
            <a:r>
              <a:rPr lang="en-GB" noProof="0" err="1"/>
              <a:t>Atrapado</a:t>
            </a:r>
            <a:r>
              <a:rPr lang="en-GB" noProof="0"/>
              <a:t> o </a:t>
            </a:r>
            <a:r>
              <a:rPr lang="en-GB" noProof="0" err="1"/>
              <a:t>arrojado</a:t>
            </a:r>
            <a:r>
              <a:rPr lang="en-GB" noProof="0"/>
              <a:t> </a:t>
            </a:r>
            <a:r>
              <a:rPr lang="en-GB" noProof="0" err="1"/>
              <a:t>desde</a:t>
            </a:r>
            <a:r>
              <a:rPr lang="en-GB" noProof="0"/>
              <a:t> un </a:t>
            </a:r>
            <a:r>
              <a:rPr lang="en-GB" noProof="0" err="1"/>
              <a:t>vehículo</a:t>
            </a:r>
            <a:r>
              <a:rPr lang="en-GB" noProof="0"/>
              <a:t> (</a:t>
            </a:r>
            <a:r>
              <a:rPr lang="en-GB" noProof="0" err="1"/>
              <a:t>incluida</a:t>
            </a:r>
            <a:r>
              <a:rPr lang="en-GB" noProof="0"/>
              <a:t> la </a:t>
            </a:r>
            <a:r>
              <a:rPr lang="en-GB" noProof="0" err="1"/>
              <a:t>motocicleta</a:t>
            </a:r>
            <a:r>
              <a:rPr lang="en-GB" noProof="0"/>
              <a:t>)</a:t>
            </a:r>
          </a:p>
        </p:txBody>
      </p:sp>
      <p:sp>
        <p:nvSpPr>
          <p:cNvPr id="641" name="Google Shape;64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>
          <a:extLst>
            <a:ext uri="{FF2B5EF4-FFF2-40B4-BE49-F238E27FC236}">
              <a16:creationId xmlns:a16="http://schemas.microsoft.com/office/drawing/2014/main" id="{4EB1C1A9-BDBC-2DFB-836F-F6E8B72E2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6:notes">
            <a:extLst>
              <a:ext uri="{FF2B5EF4-FFF2-40B4-BE49-F238E27FC236}">
                <a16:creationId xmlns:a16="http://schemas.microsoft.com/office/drawing/2014/main" id="{2A03504D-2343-72A3-2B5A-36B2CAD035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/>
              <a:t>En las </a:t>
            </a:r>
            <a:r>
              <a:rPr lang="en-GB" noProof="0" err="1"/>
              <a:t>mujeres</a:t>
            </a:r>
            <a:r>
              <a:rPr lang="en-GB" noProof="0"/>
              <a:t> </a:t>
            </a:r>
            <a:r>
              <a:rPr lang="en-GB" noProof="0" err="1"/>
              <a:t>embarazadas</a:t>
            </a:r>
            <a:r>
              <a:rPr lang="en-GB" noProof="0"/>
              <a:t>, 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destacar</a:t>
            </a:r>
            <a:r>
              <a:rPr lang="en-GB" noProof="0"/>
              <a:t> que:</a:t>
            </a:r>
          </a:p>
          <a:p>
            <a:pPr marL="171450" indent="-457200">
              <a:buChar char="•"/>
            </a:pPr>
            <a:r>
              <a:rPr lang="en-GB" noProof="0"/>
              <a:t>El </a:t>
            </a:r>
            <a:r>
              <a:rPr lang="en-GB" noProof="0" err="1"/>
              <a:t>embarazo</a:t>
            </a:r>
            <a:r>
              <a:rPr lang="en-GB" noProof="0"/>
              <a:t> </a:t>
            </a:r>
            <a:r>
              <a:rPr lang="en-GB" noProof="0" err="1"/>
              <a:t>provoca</a:t>
            </a:r>
            <a:r>
              <a:rPr lang="en-GB" noProof="0"/>
              <a:t> </a:t>
            </a:r>
            <a:r>
              <a:rPr lang="en-GB" noProof="0" err="1"/>
              <a:t>muchos</a:t>
            </a:r>
            <a:r>
              <a:rPr lang="en-GB" noProof="0"/>
              <a:t> </a:t>
            </a:r>
            <a:r>
              <a:rPr lang="en-GB" noProof="0" err="1"/>
              <a:t>cambios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de la </a:t>
            </a:r>
            <a:r>
              <a:rPr lang="en-GB" noProof="0" err="1"/>
              <a:t>madre</a:t>
            </a:r>
            <a:r>
              <a:rPr lang="en-GB" noProof="0"/>
              <a:t>. </a:t>
            </a:r>
            <a:r>
              <a:rPr lang="en-GB" noProof="0" err="1"/>
              <a:t>Debido</a:t>
            </a:r>
            <a:r>
              <a:rPr lang="en-GB" noProof="0"/>
              <a:t> a </a:t>
            </a:r>
            <a:r>
              <a:rPr lang="en-GB" noProof="0" err="1"/>
              <a:t>esto</a:t>
            </a:r>
            <a:r>
              <a:rPr lang="en-GB" noProof="0"/>
              <a:t>, </a:t>
            </a:r>
            <a:r>
              <a:rPr lang="en-GB" noProof="0" err="1"/>
              <a:t>incluso</a:t>
            </a:r>
            <a:r>
              <a:rPr lang="en-GB" noProof="0"/>
              <a:t> un trauma </a:t>
            </a:r>
            <a:r>
              <a:rPr lang="en-GB" noProof="0" err="1"/>
              <a:t>menor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resultar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daño</a:t>
            </a:r>
            <a:r>
              <a:rPr lang="en-GB" noProof="0"/>
              <a:t> tanto para la </a:t>
            </a:r>
            <a:r>
              <a:rPr lang="en-GB" noProof="0" err="1"/>
              <a:t>madre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bebé</a:t>
            </a:r>
            <a:r>
              <a:rPr lang="en-GB" noProof="0"/>
              <a:t>.
Al </a:t>
            </a:r>
            <a:r>
              <a:rPr lang="en-GB" noProof="0" err="1"/>
              <a:t>tomar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historial</a:t>
            </a:r>
            <a:r>
              <a:rPr lang="en-GB" noProof="0"/>
              <a:t>, 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qué</a:t>
            </a:r>
            <a:r>
              <a:rPr lang="en-GB" noProof="0"/>
              <a:t> tan </a:t>
            </a:r>
            <a:r>
              <a:rPr lang="en-GB" noProof="0" err="1"/>
              <a:t>avanzado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embarazo</a:t>
            </a:r>
            <a:r>
              <a:rPr lang="en-GB" noProof="0"/>
              <a:t> (lo que se llama </a:t>
            </a:r>
            <a:r>
              <a:rPr lang="en-GB" noProof="0" err="1"/>
              <a:t>edad</a:t>
            </a:r>
            <a:r>
              <a:rPr lang="en-GB" noProof="0"/>
              <a:t> </a:t>
            </a:r>
            <a:r>
              <a:rPr lang="en-GB" noProof="0" err="1"/>
              <a:t>gestacional</a:t>
            </a:r>
            <a:r>
              <a:rPr lang="en-GB" noProof="0"/>
              <a:t>) y </a:t>
            </a:r>
            <a:r>
              <a:rPr lang="en-GB" noProof="0" err="1"/>
              <a:t>si</a:t>
            </a:r>
            <a:r>
              <a:rPr lang="en-GB" noProof="0"/>
              <a:t> ha </a:t>
            </a:r>
            <a:r>
              <a:rPr lang="en-GB" noProof="0" err="1"/>
              <a:t>habido</a:t>
            </a:r>
            <a:r>
              <a:rPr lang="en-GB" noProof="0"/>
              <a:t> </a:t>
            </a:r>
            <a:r>
              <a:rPr lang="en-GB" noProof="0" err="1"/>
              <a:t>alguna</a:t>
            </a:r>
            <a:r>
              <a:rPr lang="en-GB" noProof="0"/>
              <a:t> </a:t>
            </a:r>
            <a:r>
              <a:rPr lang="en-GB" noProof="0" err="1"/>
              <a:t>complicación</a:t>
            </a:r>
            <a:r>
              <a:rPr lang="en-GB" noProof="0"/>
              <a:t>. 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útero</a:t>
            </a:r>
            <a:r>
              <a:rPr lang="en-GB" noProof="0"/>
              <a:t> se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palpar</a:t>
            </a:r>
            <a:r>
              <a:rPr lang="en-GB" noProof="0"/>
              <a:t> a </a:t>
            </a:r>
            <a:r>
              <a:rPr lang="en-GB" noProof="0" err="1"/>
              <a:t>nivel</a:t>
            </a:r>
            <a:r>
              <a:rPr lang="en-GB" noProof="0"/>
              <a:t> del </a:t>
            </a:r>
            <a:r>
              <a:rPr lang="en-GB" noProof="0" err="1"/>
              <a:t>ombligo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embarazo</a:t>
            </a:r>
            <a:r>
              <a:rPr lang="en-GB" noProof="0"/>
              <a:t> dura al </a:t>
            </a:r>
            <a:r>
              <a:rPr lang="en-GB" noProof="0" err="1"/>
              <a:t>menos</a:t>
            </a:r>
            <a:r>
              <a:rPr lang="en-GB" noProof="0"/>
              <a:t> 20 </a:t>
            </a:r>
            <a:r>
              <a:rPr lang="en-GB" noProof="0" err="1"/>
              <a:t>semanas</a:t>
            </a:r>
            <a:r>
              <a:rPr lang="en-GB" noProof="0"/>
              <a:t>.</a:t>
            </a:r>
          </a:p>
        </p:txBody>
      </p:sp>
      <p:sp>
        <p:nvSpPr>
          <p:cNvPr id="688" name="Google Shape;688;p46:notes">
            <a:extLst>
              <a:ext uri="{FF2B5EF4-FFF2-40B4-BE49-F238E27FC236}">
                <a16:creationId xmlns:a16="http://schemas.microsoft.com/office/drawing/2014/main" id="{BE95CFFF-5867-39CE-E156-1F339ED0CB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238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>
          <a:extLst>
            <a:ext uri="{FF2B5EF4-FFF2-40B4-BE49-F238E27FC236}">
              <a16:creationId xmlns:a16="http://schemas.microsoft.com/office/drawing/2014/main" id="{A6B863C7-40D5-6DA3-B197-65D6B76D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6:notes">
            <a:extLst>
              <a:ext uri="{FF2B5EF4-FFF2-40B4-BE49-F238E27FC236}">
                <a16:creationId xmlns:a16="http://schemas.microsoft.com/office/drawing/2014/main" id="{EB6F296E-81AE-958B-A599-CBA4B58CF1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/>
              <a:t>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, 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las </a:t>
            </a:r>
            <a:r>
              <a:rPr lang="en-GB" noProof="0" err="1"/>
              <a:t>siguientes</a:t>
            </a:r>
            <a:r>
              <a:rPr lang="en-GB" noProof="0"/>
              <a:t> </a:t>
            </a:r>
            <a:r>
              <a:rPr lang="en-GB" noProof="0" err="1"/>
              <a:t>consideraciones</a:t>
            </a:r>
            <a:r>
              <a:rPr lang="en-GB" noProof="0"/>
              <a:t> </a:t>
            </a:r>
            <a:r>
              <a:rPr lang="en-GB" noProof="0" err="1"/>
              <a:t>especiales</a:t>
            </a:r>
            <a:r>
              <a:rPr lang="en-GB" noProof="0"/>
              <a:t>:</a:t>
            </a:r>
          </a:p>
          <a:p>
            <a:pPr marL="171450" indent="-457200">
              <a:lnSpc>
                <a:spcPct val="90000"/>
              </a:lnSpc>
              <a:buChar char="•"/>
            </a:pPr>
            <a:r>
              <a:rPr lang="en-GB" noProof="0"/>
              <a:t>Los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requieren</a:t>
            </a:r>
            <a:r>
              <a:rPr lang="en-GB" noProof="0"/>
              <a:t> </a:t>
            </a:r>
            <a:r>
              <a:rPr lang="en-GB" noProof="0" err="1"/>
              <a:t>menos</a:t>
            </a:r>
            <a:r>
              <a:rPr lang="en-GB" noProof="0"/>
              <a:t> </a:t>
            </a:r>
            <a:r>
              <a:rPr lang="en-GB" noProof="0" err="1"/>
              <a:t>fuerza</a:t>
            </a:r>
            <a:r>
              <a:rPr lang="en-GB" noProof="0"/>
              <a:t> para </a:t>
            </a:r>
            <a:r>
              <a:rPr lang="en-GB" noProof="0" err="1"/>
              <a:t>sufrir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graves.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significa</a:t>
            </a:r>
            <a:r>
              <a:rPr lang="en-GB" noProof="0"/>
              <a:t> que un trauma que </a:t>
            </a:r>
            <a:r>
              <a:rPr lang="en-GB" noProof="0" err="1"/>
              <a:t>podría</a:t>
            </a:r>
            <a:r>
              <a:rPr lang="en-GB" noProof="0"/>
              <a:t> no </a:t>
            </a:r>
            <a:r>
              <a:rPr lang="en-GB" noProof="0" err="1"/>
              <a:t>lastimar</a:t>
            </a:r>
            <a:r>
              <a:rPr lang="en-GB" noProof="0"/>
              <a:t> a un </a:t>
            </a:r>
            <a:r>
              <a:rPr lang="en-GB" noProof="0" err="1"/>
              <a:t>adulto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lastimar</a:t>
            </a:r>
            <a:r>
              <a:rPr lang="en-GB" noProof="0"/>
              <a:t> </a:t>
            </a:r>
            <a:r>
              <a:rPr lang="en-GB" noProof="0" err="1"/>
              <a:t>fácilmente</a:t>
            </a:r>
            <a:r>
              <a:rPr lang="en-GB" noProof="0"/>
              <a:t> a un </a:t>
            </a:r>
            <a:r>
              <a:rPr lang="en-GB" noProof="0" err="1"/>
              <a:t>niño</a:t>
            </a:r>
            <a:r>
              <a:rPr lang="en-GB" noProof="0"/>
              <a:t>. 
Los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verse bien </a:t>
            </a:r>
            <a:r>
              <a:rPr lang="en-GB" noProof="0" err="1"/>
              <a:t>durante</a:t>
            </a:r>
            <a:r>
              <a:rPr lang="en-GB" noProof="0"/>
              <a:t> </a:t>
            </a:r>
            <a:r>
              <a:rPr lang="en-GB" noProof="0" err="1"/>
              <a:t>mucho</a:t>
            </a:r>
            <a:r>
              <a:rPr lang="en-GB" noProof="0"/>
              <a:t> </a:t>
            </a:r>
            <a:r>
              <a:rPr lang="en-GB" noProof="0" err="1"/>
              <a:t>tiempo</a:t>
            </a:r>
            <a:r>
              <a:rPr lang="en-GB" noProof="0"/>
              <a:t> y luego </a:t>
            </a:r>
            <a:r>
              <a:rPr lang="en-GB" noProof="0" err="1"/>
              <a:t>empeorar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rápidamente</a:t>
            </a:r>
            <a:r>
              <a:rPr lang="en-GB" noProof="0"/>
              <a:t>. </a:t>
            </a:r>
            <a:r>
              <a:rPr lang="en-GB" noProof="0" err="1"/>
              <a:t>Debido</a:t>
            </a:r>
            <a:r>
              <a:rPr lang="en-GB" noProof="0"/>
              <a:t> a </a:t>
            </a:r>
            <a:r>
              <a:rPr lang="en-GB" noProof="0" err="1"/>
              <a:t>estas</a:t>
            </a:r>
            <a:r>
              <a:rPr lang="en-GB" noProof="0"/>
              <a:t> </a:t>
            </a:r>
            <a:r>
              <a:rPr lang="en-GB" noProof="0" err="1"/>
              <a:t>cosas</a:t>
            </a:r>
            <a:r>
              <a:rPr lang="en-GB" noProof="0"/>
              <a:t>, </a:t>
            </a:r>
            <a:r>
              <a:rPr lang="en-GB" noProof="0" err="1"/>
              <a:t>cualquier</a:t>
            </a:r>
            <a:r>
              <a:rPr lang="en-GB" noProof="0"/>
              <a:t> trauma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niño</a:t>
            </a:r>
            <a:r>
              <a:rPr lang="en-GB" noProof="0"/>
              <a:t> es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emergencia</a:t>
            </a:r>
            <a:r>
              <a:rPr lang="en-GB" noProof="0"/>
              <a:t>. Los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deben</a:t>
            </a:r>
            <a:r>
              <a:rPr lang="en-GB" noProof="0"/>
              <a:t> ser </a:t>
            </a:r>
            <a:r>
              <a:rPr lang="en-GB" noProof="0" err="1"/>
              <a:t>estabilizados</a:t>
            </a:r>
            <a:r>
              <a:rPr lang="en-GB" noProof="0"/>
              <a:t> y </a:t>
            </a:r>
            <a:r>
              <a:rPr lang="en-GB" noProof="0" err="1"/>
              <a:t>transportados</a:t>
            </a:r>
            <a:r>
              <a:rPr lang="en-GB" noProof="0"/>
              <a:t> de </a:t>
            </a:r>
            <a:r>
              <a:rPr lang="en-GB" noProof="0" err="1"/>
              <a:t>inmediato</a:t>
            </a:r>
            <a:r>
              <a:rPr lang="en-GB" noProof="0"/>
              <a:t>.
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la </a:t>
            </a:r>
            <a:r>
              <a:rPr lang="en-GB" noProof="0" err="1"/>
              <a:t>violencia</a:t>
            </a:r>
            <a:r>
              <a:rPr lang="en-GB" noProof="0"/>
              <a:t> contra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evalúe</a:t>
            </a:r>
            <a:r>
              <a:rPr lang="en-GB" noProof="0"/>
              <a:t> a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niño</a:t>
            </a:r>
            <a:r>
              <a:rPr lang="en-GB" noProof="0"/>
              <a:t> con </a:t>
            </a:r>
            <a:r>
              <a:rPr lang="en-GB" noProof="0" err="1"/>
              <a:t>lesiones</a:t>
            </a:r>
            <a:r>
              <a:rPr lang="en-GB" noProof="0"/>
              <a:t> que </a:t>
            </a:r>
            <a:r>
              <a:rPr lang="en-GB" noProof="0" err="1"/>
              <a:t>tengan</a:t>
            </a:r>
            <a:r>
              <a:rPr lang="en-GB" noProof="0"/>
              <a:t> </a:t>
            </a:r>
            <a:r>
              <a:rPr lang="en-GB" noProof="0" err="1"/>
              <a:t>antecedentes</a:t>
            </a:r>
            <a:r>
              <a:rPr lang="en-GB" noProof="0"/>
              <a:t> y/o </a:t>
            </a:r>
            <a:r>
              <a:rPr lang="en-GB" noProof="0" err="1"/>
              <a:t>presentación</a:t>
            </a:r>
            <a:r>
              <a:rPr lang="en-GB" noProof="0"/>
              <a:t> poco claros. </a:t>
            </a:r>
            <a:r>
              <a:rPr lang="en-GB" noProof="0" err="1"/>
              <a:t>Asegúrese</a:t>
            </a:r>
            <a:r>
              <a:rPr lang="en-GB" noProof="0"/>
              <a:t> de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niño</a:t>
            </a:r>
            <a:r>
              <a:rPr lang="en-GB" noProof="0"/>
              <a:t> </a:t>
            </a:r>
            <a:r>
              <a:rPr lang="en-GB" noProof="0" err="1"/>
              <a:t>esté</a:t>
            </a:r>
            <a:r>
              <a:rPr lang="en-GB" noProof="0"/>
              <a:t> a salvo </a:t>
            </a:r>
            <a:r>
              <a:rPr lang="en-GB" noProof="0" err="1"/>
              <a:t>incluso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</a:t>
            </a:r>
            <a:r>
              <a:rPr lang="en-GB" noProof="0" err="1"/>
              <a:t>lesión</a:t>
            </a:r>
            <a:r>
              <a:rPr lang="en-GB" noProof="0"/>
              <a:t> no es tan grave.</a:t>
            </a:r>
          </a:p>
        </p:txBody>
      </p:sp>
      <p:sp>
        <p:nvSpPr>
          <p:cNvPr id="688" name="Google Shape;688;p46:notes">
            <a:extLst>
              <a:ext uri="{FF2B5EF4-FFF2-40B4-BE49-F238E27FC236}">
                <a16:creationId xmlns:a16="http://schemas.microsoft.com/office/drawing/2014/main" id="{1B8210BC-C350-4B8D-312E-891E05D4D7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1268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bec9cf621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bec9cf621f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/>
              <a:t>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las </a:t>
            </a:r>
            <a:r>
              <a:rPr lang="en-GB" noProof="0" err="1"/>
              <a:t>siguientes</a:t>
            </a:r>
            <a:r>
              <a:rPr lang="en-GB" noProof="0"/>
              <a:t> </a:t>
            </a:r>
            <a:r>
              <a:rPr lang="en-GB" noProof="0" err="1"/>
              <a:t>consideraciones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situaciones</a:t>
            </a:r>
            <a:r>
              <a:rPr lang="en-GB" noProof="0"/>
              <a:t> de </a:t>
            </a:r>
            <a:r>
              <a:rPr lang="en-GB" noProof="0" err="1"/>
              <a:t>conflicto</a:t>
            </a:r>
            <a:r>
              <a:rPr lang="en-GB" noProof="0"/>
              <a:t>: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GB" noProof="0" err="1"/>
              <a:t>Pregunte</a:t>
            </a:r>
            <a:r>
              <a:rPr lang="en-GB" noProof="0"/>
              <a:t> y </a:t>
            </a:r>
            <a:r>
              <a:rPr lang="en-GB" noProof="0" err="1"/>
              <a:t>registre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eventos</a:t>
            </a:r>
            <a:r>
              <a:rPr lang="en-GB" noProof="0"/>
              <a:t> que </a:t>
            </a:r>
            <a:r>
              <a:rPr lang="en-GB" noProof="0" err="1"/>
              <a:t>causaron</a:t>
            </a:r>
            <a:r>
              <a:rPr lang="en-GB" noProof="0"/>
              <a:t> la </a:t>
            </a:r>
            <a:r>
              <a:rPr lang="en-GB" noProof="0" err="1"/>
              <a:t>lesión</a:t>
            </a:r>
            <a:r>
              <a:rPr lang="en-GB" noProof="0"/>
              <a:t>. Los </a:t>
            </a:r>
            <a:r>
              <a:rPr lang="en-GB" noProof="0" err="1"/>
              <a:t>establecimientos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cambiar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enfoque</a:t>
            </a:r>
            <a:r>
              <a:rPr lang="en-GB" noProof="0"/>
              <a:t> de la </a:t>
            </a:r>
            <a:r>
              <a:rPr lang="en-GB" noProof="0" err="1"/>
              <a:t>atención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vez</a:t>
            </a:r>
            <a:r>
              <a:rPr lang="en-GB" noProof="0"/>
              <a:t> </a:t>
            </a:r>
            <a:r>
              <a:rPr lang="en-GB" noProof="0" err="1"/>
              <a:t>transferido</a:t>
            </a:r>
            <a:r>
              <a:rPr lang="en-GB" noProof="0"/>
              <a:t> a un </a:t>
            </a:r>
            <a:r>
              <a:rPr lang="en-GB" noProof="0" err="1"/>
              <a:t>nivel</a:t>
            </a:r>
            <a:r>
              <a:rPr lang="en-GB" noProof="0"/>
              <a:t> superior de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saben</a:t>
            </a:r>
            <a:r>
              <a:rPr lang="en-GB" noProof="0"/>
              <a:t> que sus </a:t>
            </a:r>
            <a:r>
              <a:rPr lang="en-GB" noProof="0" err="1"/>
              <a:t>heridas</a:t>
            </a:r>
            <a:r>
              <a:rPr lang="en-GB" noProof="0"/>
              <a:t> se </a:t>
            </a:r>
            <a:r>
              <a:rPr lang="en-GB" noProof="0" err="1"/>
              <a:t>produjeron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explosión</a:t>
            </a:r>
            <a:r>
              <a:rPr lang="en-GB" noProof="0"/>
              <a:t> u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mecanismo</a:t>
            </a:r>
            <a:r>
              <a:rPr lang="en-GB" noProof="0"/>
              <a:t> </a:t>
            </a:r>
            <a:r>
              <a:rPr lang="en-GB" noProof="0" err="1"/>
              <a:t>traumatólogo</a:t>
            </a:r>
            <a:r>
              <a:rPr lang="en-GB" noProof="0"/>
              <a:t> </a:t>
            </a:r>
            <a:r>
              <a:rPr lang="en-GB" noProof="0" err="1"/>
              <a:t>específico</a:t>
            </a:r>
            <a:r>
              <a:rPr lang="en-GB" noProof="0"/>
              <a:t> de alto </a:t>
            </a:r>
            <a:r>
              <a:rPr lang="en-GB" noProof="0" err="1"/>
              <a:t>riesgo</a:t>
            </a:r>
            <a:r>
              <a:rPr lang="en-GB" noProof="0"/>
              <a:t>. 
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explosiones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afectar</a:t>
            </a:r>
            <a:r>
              <a:rPr lang="en-GB" noProof="0"/>
              <a:t> a </a:t>
            </a:r>
            <a:r>
              <a:rPr lang="en-GB" noProof="0" err="1"/>
              <a:t>todos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sistemas</a:t>
            </a:r>
            <a:r>
              <a:rPr lang="en-GB" noProof="0"/>
              <a:t> del </a:t>
            </a:r>
            <a:r>
              <a:rPr lang="en-GB" noProof="0" err="1"/>
              <a:t>cuerpo</a:t>
            </a:r>
            <a:r>
              <a:rPr lang="en-GB" noProof="0"/>
              <a:t>. 
Las </a:t>
            </a:r>
            <a:r>
              <a:rPr lang="en-GB" noProof="0" err="1"/>
              <a:t>explosiones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directas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metralla</a:t>
            </a:r>
            <a:r>
              <a:rPr lang="en-GB" noProof="0"/>
              <a:t> u </a:t>
            </a:r>
            <a:r>
              <a:rPr lang="en-GB" noProof="0" err="1"/>
              <a:t>otros</a:t>
            </a:r>
            <a:r>
              <a:rPr lang="en-GB" noProof="0"/>
              <a:t> </a:t>
            </a:r>
            <a:r>
              <a:rPr lang="en-GB" noProof="0" err="1"/>
              <a:t>objetos</a:t>
            </a:r>
            <a:r>
              <a:rPr lang="en-GB" noProof="0"/>
              <a:t> que </a:t>
            </a:r>
            <a:r>
              <a:rPr lang="en-GB" noProof="0" err="1"/>
              <a:t>golpean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explosión</a:t>
            </a:r>
            <a:r>
              <a:rPr lang="en-GB" noProof="0"/>
              <a:t>, </a:t>
            </a:r>
            <a:r>
              <a:rPr lang="en-GB" noProof="0" err="1"/>
              <a:t>así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la </a:t>
            </a:r>
            <a:r>
              <a:rPr lang="en-GB" noProof="0" err="1"/>
              <a:t>exposición</a:t>
            </a:r>
            <a:r>
              <a:rPr lang="en-GB" noProof="0"/>
              <a:t> a </a:t>
            </a:r>
            <a:r>
              <a:rPr lang="en-GB" noProof="0" err="1"/>
              <a:t>quemaduras</a:t>
            </a:r>
            <a:r>
              <a:rPr lang="en-GB" noProof="0"/>
              <a:t>, </a:t>
            </a:r>
            <a:r>
              <a:rPr lang="en-GB" noProof="0" err="1"/>
              <a:t>productos</a:t>
            </a:r>
            <a:r>
              <a:rPr lang="en-GB" noProof="0"/>
              <a:t> </a:t>
            </a:r>
            <a:r>
              <a:rPr lang="en-GB" noProof="0" err="1"/>
              <a:t>químicos</a:t>
            </a:r>
            <a:r>
              <a:rPr lang="en-GB" noProof="0"/>
              <a:t>, </a:t>
            </a:r>
            <a:r>
              <a:rPr lang="en-GB" noProof="0" err="1"/>
              <a:t>toxinas</a:t>
            </a:r>
            <a:r>
              <a:rPr lang="en-GB" noProof="0"/>
              <a:t> o </a:t>
            </a:r>
            <a:r>
              <a:rPr lang="en-GB" noProof="0" err="1"/>
              <a:t>radiación</a:t>
            </a:r>
            <a:r>
              <a:rPr lang="en-GB" noProof="0"/>
              <a:t> </a:t>
            </a:r>
            <a:r>
              <a:rPr lang="en-GB" noProof="0" err="1"/>
              <a:t>dañina</a:t>
            </a:r>
            <a:r>
              <a:rPr lang="en-GB" noProof="0"/>
              <a:t>. 
Los </a:t>
            </a:r>
            <a:r>
              <a:rPr lang="en-GB" noProof="0" err="1"/>
              <a:t>cambios</a:t>
            </a:r>
            <a:r>
              <a:rPr lang="en-GB" noProof="0"/>
              <a:t> de </a:t>
            </a:r>
            <a:r>
              <a:rPr lang="en-GB" noProof="0" err="1"/>
              <a:t>presión</a:t>
            </a:r>
            <a:r>
              <a:rPr lang="en-GB" noProof="0"/>
              <a:t> </a:t>
            </a:r>
            <a:r>
              <a:rPr lang="en-GB" noProof="0" err="1"/>
              <a:t>causados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explosión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a </a:t>
            </a:r>
            <a:r>
              <a:rPr lang="en-GB" noProof="0" err="1"/>
              <a:t>órganos</a:t>
            </a:r>
            <a:r>
              <a:rPr lang="en-GB" noProof="0"/>
              <a:t> </a:t>
            </a:r>
            <a:r>
              <a:rPr lang="en-GB" noProof="0" err="1"/>
              <a:t>internos</a:t>
            </a:r>
            <a:r>
              <a:rPr lang="en-GB" noProof="0"/>
              <a:t> </a:t>
            </a:r>
            <a:r>
              <a:rPr lang="en-GB" noProof="0" err="1"/>
              <a:t>importantes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pulmones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intestinos</a:t>
            </a:r>
            <a:r>
              <a:rPr lang="en-GB" noProof="0"/>
              <a:t> y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oídos</a:t>
            </a:r>
            <a:r>
              <a:rPr lang="en-GB" noProof="0"/>
              <a:t>. 
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ocurrir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adicionales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mismo</a:t>
            </a:r>
            <a:r>
              <a:rPr lang="en-GB" noProof="0"/>
              <a:t> es </a:t>
            </a:r>
            <a:r>
              <a:rPr lang="en-GB" noProof="0" err="1"/>
              <a:t>arrojado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la </a:t>
            </a:r>
            <a:r>
              <a:rPr lang="en-GB" noProof="0" err="1"/>
              <a:t>explosión</a:t>
            </a:r>
            <a:r>
              <a:rPr lang="en-GB" noProof="0"/>
              <a:t>.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penetrantes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son </a:t>
            </a:r>
            <a:r>
              <a:rPr lang="en-GB" noProof="0" err="1"/>
              <a:t>comunes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traumatismos</a:t>
            </a:r>
            <a:r>
              <a:rPr lang="en-GB" noProof="0"/>
              <a:t> de </a:t>
            </a:r>
            <a:r>
              <a:rPr lang="en-GB" noProof="0" err="1"/>
              <a:t>conflicto</a:t>
            </a:r>
            <a:r>
              <a:rPr lang="en-GB" noProof="0"/>
              <a:t>.</a:t>
            </a:r>
          </a:p>
        </p:txBody>
      </p:sp>
      <p:sp>
        <p:nvSpPr>
          <p:cNvPr id="655" name="Google Shape;655;g2bec9cf621f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61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>
          <a:extLst>
            <a:ext uri="{FF2B5EF4-FFF2-40B4-BE49-F238E27FC236}">
              <a16:creationId xmlns:a16="http://schemas.microsoft.com/office/drawing/2014/main" id="{F54B31DC-3D84-AF64-8C51-A6B64F7ED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bec9cf621f_0_113:notes">
            <a:extLst>
              <a:ext uri="{FF2B5EF4-FFF2-40B4-BE49-F238E27FC236}">
                <a16:creationId xmlns:a16="http://schemas.microsoft.com/office/drawing/2014/main" id="{7FD6B221-5C29-76B7-3926-7CDBF85C0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bec9cf621f_0_113:notes">
            <a:extLst>
              <a:ext uri="{FF2B5EF4-FFF2-40B4-BE49-F238E27FC236}">
                <a16:creationId xmlns:a16="http://schemas.microsoft.com/office/drawing/2014/main" id="{625B5071-2DA2-6F9F-CC3D-B460A5BD39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GB" noProof="0"/>
              <a:t>Los </a:t>
            </a:r>
            <a:r>
              <a:rPr lang="en-GB" noProof="0" err="1"/>
              <a:t>cambios</a:t>
            </a:r>
            <a:r>
              <a:rPr lang="en-GB" noProof="0"/>
              <a:t> de </a:t>
            </a:r>
            <a:r>
              <a:rPr lang="en-GB" noProof="0" err="1"/>
              <a:t>presión</a:t>
            </a:r>
            <a:r>
              <a:rPr lang="en-GB" noProof="0"/>
              <a:t> </a:t>
            </a:r>
            <a:r>
              <a:rPr lang="en-GB" noProof="0" err="1"/>
              <a:t>causados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explosión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a </a:t>
            </a:r>
            <a:r>
              <a:rPr lang="en-GB" noProof="0" err="1"/>
              <a:t>órganos</a:t>
            </a:r>
            <a:r>
              <a:rPr lang="en-GB" noProof="0"/>
              <a:t> </a:t>
            </a:r>
            <a:r>
              <a:rPr lang="en-GB" noProof="0" err="1"/>
              <a:t>internos</a:t>
            </a:r>
            <a:r>
              <a:rPr lang="en-GB" noProof="0"/>
              <a:t> </a:t>
            </a:r>
            <a:r>
              <a:rPr lang="en-GB" noProof="0" err="1"/>
              <a:t>importantes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pulmones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intestinos</a:t>
            </a:r>
            <a:r>
              <a:rPr lang="en-GB" noProof="0"/>
              <a:t> y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oídos</a:t>
            </a:r>
            <a:r>
              <a:rPr lang="en-GB" noProof="0"/>
              <a:t>.</a:t>
            </a:r>
          </a:p>
        </p:txBody>
      </p:sp>
      <p:sp>
        <p:nvSpPr>
          <p:cNvPr id="655" name="Google Shape;655;g2bec9cf621f_0_113:notes">
            <a:extLst>
              <a:ext uri="{FF2B5EF4-FFF2-40B4-BE49-F238E27FC236}">
                <a16:creationId xmlns:a16="http://schemas.microsoft.com/office/drawing/2014/main" id="{58053F57-3402-647A-D1BE-9554F4FEED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976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>
          <a:extLst>
            <a:ext uri="{FF2B5EF4-FFF2-40B4-BE49-F238E27FC236}">
              <a16:creationId xmlns:a16="http://schemas.microsoft.com/office/drawing/2014/main" id="{E8C6962B-850C-E28C-511E-D9035DB52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bec9cf621f_0_113:notes">
            <a:extLst>
              <a:ext uri="{FF2B5EF4-FFF2-40B4-BE49-F238E27FC236}">
                <a16:creationId xmlns:a16="http://schemas.microsoft.com/office/drawing/2014/main" id="{F8519C02-CCA6-316A-0D55-C2166F3673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bec9cf621f_0_113:notes">
            <a:extLst>
              <a:ext uri="{FF2B5EF4-FFF2-40B4-BE49-F238E27FC236}">
                <a16:creationId xmlns:a16="http://schemas.microsoft.com/office/drawing/2014/main" id="{1163F996-4134-5299-E6F8-FC2D65118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GB" noProof="0"/>
              <a:t>Los </a:t>
            </a:r>
            <a:r>
              <a:rPr lang="en-GB" noProof="0" err="1"/>
              <a:t>cambios</a:t>
            </a:r>
            <a:r>
              <a:rPr lang="en-GB" noProof="0"/>
              <a:t> de </a:t>
            </a:r>
            <a:r>
              <a:rPr lang="en-GB" noProof="0" err="1"/>
              <a:t>presión</a:t>
            </a:r>
            <a:r>
              <a:rPr lang="en-GB" noProof="0"/>
              <a:t> </a:t>
            </a:r>
            <a:r>
              <a:rPr lang="en-GB" noProof="0" err="1"/>
              <a:t>causados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explosión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a </a:t>
            </a:r>
            <a:r>
              <a:rPr lang="en-GB" noProof="0" err="1"/>
              <a:t>órganos</a:t>
            </a:r>
            <a:r>
              <a:rPr lang="en-GB" noProof="0"/>
              <a:t> </a:t>
            </a:r>
            <a:r>
              <a:rPr lang="en-GB" noProof="0" err="1"/>
              <a:t>internos</a:t>
            </a:r>
            <a:r>
              <a:rPr lang="en-GB" noProof="0"/>
              <a:t> </a:t>
            </a:r>
            <a:r>
              <a:rPr lang="en-GB" noProof="0" err="1"/>
              <a:t>importantes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pulmones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intestinos</a:t>
            </a:r>
            <a:r>
              <a:rPr lang="en-GB" noProof="0"/>
              <a:t> y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oídos</a:t>
            </a:r>
            <a:r>
              <a:rPr lang="en-GB" noProof="0"/>
              <a:t>.</a:t>
            </a:r>
          </a:p>
        </p:txBody>
      </p:sp>
      <p:sp>
        <p:nvSpPr>
          <p:cNvPr id="655" name="Google Shape;655;g2bec9cf621f_0_113:notes">
            <a:extLst>
              <a:ext uri="{FF2B5EF4-FFF2-40B4-BE49-F238E27FC236}">
                <a16:creationId xmlns:a16="http://schemas.microsoft.com/office/drawing/2014/main" id="{3067A705-B92D-635B-703D-B11CD8D510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5033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1" kern="10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Preséntese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 CFAR y que ha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experimentando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¿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embarazo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Es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útil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traumatología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1" kern="10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conduzca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queja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medicamentos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alergias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0" kern="10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CABCDE,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proporcionada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hemorragia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las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vías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respiratorias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discapacidad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requiere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pasos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plan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inquietud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precauciones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específicas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dígale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proveedor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altamente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infecciosa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breve nota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hora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626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¿Tienen </a:t>
            </a:r>
            <a:r>
              <a:rPr lang="en-GB" noProof="0" err="1"/>
              <a:t>alguna</a:t>
            </a:r>
            <a:r>
              <a:rPr lang="en-GB" noProof="0"/>
              <a:t> </a:t>
            </a:r>
            <a:r>
              <a:rPr lang="en-GB" noProof="0" err="1"/>
              <a:t>duda</a:t>
            </a:r>
            <a:r>
              <a:rPr lang="en-GB" noProof="0"/>
              <a:t>?</a:t>
            </a:r>
          </a:p>
        </p:txBody>
      </p:sp>
      <p:sp>
        <p:nvSpPr>
          <p:cNvPr id="277" name="Google Shape;27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D3336B11-93A0-394A-47AF-79365422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2:notes">
            <a:extLst>
              <a:ext uri="{FF2B5EF4-FFF2-40B4-BE49-F238E27FC236}">
                <a16:creationId xmlns:a16="http://schemas.microsoft.com/office/drawing/2014/main" id="{7627FA95-49C6-D94E-BF58-E1E32DB643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noProof="0"/>
              <a:t>Al </a:t>
            </a:r>
            <a:r>
              <a:rPr lang="en-GB" noProof="0" err="1"/>
              <a:t>llegar</a:t>
            </a:r>
            <a:r>
              <a:rPr lang="en-GB" noProof="0"/>
              <a:t> al final de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, </a:t>
            </a:r>
            <a:r>
              <a:rPr lang="en-GB" noProof="0" err="1"/>
              <a:t>resumamos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puntos clave que </a:t>
            </a:r>
            <a:r>
              <a:rPr lang="en-GB" noProof="0" err="1"/>
              <a:t>hemos</a:t>
            </a:r>
            <a:r>
              <a:rPr lang="en-GB" noProof="0"/>
              <a:t> </a:t>
            </a:r>
            <a:r>
              <a:rPr lang="en-GB" noProof="0" err="1"/>
              <a:t>cubierto</a:t>
            </a:r>
            <a:r>
              <a:rPr lang="en-GB" noProof="0"/>
              <a:t>:</a:t>
            </a:r>
          </a:p>
          <a:p>
            <a:pPr marL="171450" indent="-4572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GB" noProof="0"/>
              <a:t>Los </a:t>
            </a:r>
            <a:r>
              <a:rPr lang="en-GB" noProof="0" err="1"/>
              <a:t>accidentes</a:t>
            </a:r>
            <a:r>
              <a:rPr lang="en-GB" noProof="0"/>
              <a:t> y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escenas</a:t>
            </a:r>
            <a:r>
              <a:rPr lang="en-GB" noProof="0"/>
              <a:t> de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peligrosas</a:t>
            </a:r>
            <a:r>
              <a:rPr lang="en-GB" noProof="0"/>
              <a:t>. 
</a:t>
            </a:r>
            <a:r>
              <a:rPr lang="en-GB" noProof="0" err="1"/>
              <a:t>Priorice</a:t>
            </a:r>
            <a:r>
              <a:rPr lang="en-GB" noProof="0"/>
              <a:t> </a:t>
            </a:r>
            <a:r>
              <a:rPr lang="en-GB" noProof="0" err="1"/>
              <a:t>siempre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seguridad</a:t>
            </a:r>
            <a:r>
              <a:rPr lang="en-GB" noProof="0"/>
              <a:t> personal y </a:t>
            </a:r>
            <a:r>
              <a:rPr lang="en-GB" noProof="0" err="1"/>
              <a:t>evalúe</a:t>
            </a:r>
            <a:r>
              <a:rPr lang="en-GB" noProof="0"/>
              <a:t> </a:t>
            </a:r>
            <a:r>
              <a:rPr lang="en-GB" noProof="0" err="1"/>
              <a:t>continuamente</a:t>
            </a:r>
            <a:r>
              <a:rPr lang="en-GB" noProof="0"/>
              <a:t> la </a:t>
            </a:r>
            <a:r>
              <a:rPr lang="en-GB" noProof="0" err="1"/>
              <a:t>escena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busca</a:t>
            </a:r>
            <a:r>
              <a:rPr lang="en-GB" noProof="0"/>
              <a:t> de </a:t>
            </a:r>
            <a:r>
              <a:rPr lang="en-GB" noProof="0" err="1"/>
              <a:t>peligros</a:t>
            </a:r>
            <a:r>
              <a:rPr lang="en-GB" noProof="0"/>
              <a:t>.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aterradoras</a:t>
            </a:r>
            <a:r>
              <a:rPr lang="en-GB" noProof="0"/>
              <a:t>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proveedor</a:t>
            </a:r>
            <a:r>
              <a:rPr lang="en-GB" noProof="0"/>
              <a:t>. 
</a:t>
            </a: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seguir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enfoque</a:t>
            </a:r>
            <a:r>
              <a:rPr lang="en-GB" noProof="0"/>
              <a:t> CABCDE. Si se </a:t>
            </a:r>
            <a:r>
              <a:rPr lang="en-GB" noProof="0" err="1"/>
              <a:t>encuentra</a:t>
            </a:r>
            <a:r>
              <a:rPr lang="en-GB" noProof="0"/>
              <a:t> un </a:t>
            </a:r>
            <a:r>
              <a:rPr lang="en-GB" noProof="0" err="1"/>
              <a:t>problema</a:t>
            </a:r>
            <a:r>
              <a:rPr lang="en-GB" noProof="0"/>
              <a:t> de CABCDE, </a:t>
            </a:r>
            <a:r>
              <a:rPr lang="en-GB" noProof="0" err="1"/>
              <a:t>resuélvalo</a:t>
            </a:r>
            <a:r>
              <a:rPr lang="en-GB" noProof="0"/>
              <a:t> de </a:t>
            </a:r>
            <a:r>
              <a:rPr lang="en-GB" noProof="0" err="1"/>
              <a:t>inmediato</a:t>
            </a:r>
            <a:r>
              <a:rPr lang="en-GB" noProof="0"/>
              <a:t>. </a:t>
            </a:r>
            <a:r>
              <a:rPr lang="en-GB" noProof="0" err="1"/>
              <a:t>Repita</a:t>
            </a:r>
            <a:r>
              <a:rPr lang="en-GB" noProof="0"/>
              <a:t> la </a:t>
            </a:r>
            <a:r>
              <a:rPr lang="en-GB" noProof="0" err="1"/>
              <a:t>evaluación</a:t>
            </a:r>
            <a:r>
              <a:rPr lang="en-GB" noProof="0"/>
              <a:t> CABCDE a </a:t>
            </a:r>
            <a:r>
              <a:rPr lang="en-GB" noProof="0" err="1"/>
              <a:t>intervalos</a:t>
            </a:r>
            <a:r>
              <a:rPr lang="en-GB" noProof="0"/>
              <a:t> </a:t>
            </a:r>
            <a:r>
              <a:rPr lang="en-GB" noProof="0" err="1"/>
              <a:t>regulares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gestión</a:t>
            </a:r>
            <a:r>
              <a:rPr lang="en-GB" noProof="0"/>
              <a:t>. 
Si se </a:t>
            </a:r>
            <a:r>
              <a:rPr lang="en-GB" noProof="0" err="1"/>
              <a:t>encuentra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CABCDE, </a:t>
            </a:r>
            <a:r>
              <a:rPr lang="en-GB" noProof="0" err="1"/>
              <a:t>esté</a:t>
            </a:r>
            <a:r>
              <a:rPr lang="en-GB" noProof="0"/>
              <a:t> </a:t>
            </a:r>
            <a:r>
              <a:rPr lang="en-GB" noProof="0" err="1"/>
              <a:t>preparado</a:t>
            </a:r>
            <a:r>
              <a:rPr lang="en-GB" noProof="0"/>
              <a:t> para ser </a:t>
            </a:r>
            <a:r>
              <a:rPr lang="en-GB" noProof="0" err="1"/>
              <a:t>trasladado</a:t>
            </a:r>
            <a:r>
              <a:rPr lang="en-GB" noProof="0"/>
              <a:t> a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adicional</a:t>
            </a:r>
            <a:r>
              <a:rPr lang="en-GB" noProof="0"/>
              <a:t>.</a:t>
            </a:r>
          </a:p>
        </p:txBody>
      </p:sp>
      <p:sp>
        <p:nvSpPr>
          <p:cNvPr id="762" name="Google Shape;762;p52:notes">
            <a:extLst>
              <a:ext uri="{FF2B5EF4-FFF2-40B4-BE49-F238E27FC236}">
                <a16:creationId xmlns:a16="http://schemas.microsoft.com/office/drawing/2014/main" id="{EDA85AA0-DAA0-BD5C-31B4-60374C4216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23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a862db3a9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6a862db3a9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noProof="0"/>
              <a:t>Las </a:t>
            </a:r>
            <a:r>
              <a:rPr lang="en-GB" noProof="0" err="1"/>
              <a:t>primeras</a:t>
            </a:r>
            <a:r>
              <a:rPr lang="en-GB" noProof="0"/>
              <a:t> </a:t>
            </a:r>
            <a:r>
              <a:rPr lang="en-GB" noProof="0" err="1"/>
              <a:t>prioridades</a:t>
            </a:r>
            <a:r>
              <a:rPr lang="en-GB" noProof="0"/>
              <a:t> para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lesionada</a:t>
            </a:r>
            <a:r>
              <a:rPr lang="en-GB" noProof="0"/>
              <a:t> </a:t>
            </a:r>
            <a:r>
              <a:rPr lang="en-GB" noProof="0" err="1"/>
              <a:t>incluyen</a:t>
            </a:r>
            <a:r>
              <a:rPr lang="en-GB" noProof="0"/>
              <a:t>: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noProof="0" err="1"/>
              <a:t>Comprobar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sangrado </a:t>
            </a:r>
            <a:r>
              <a:rPr lang="en-GB" noProof="0" err="1"/>
              <a:t>importante</a:t>
            </a:r>
            <a:r>
              <a:rPr lang="en-GB" noProof="0"/>
              <a:t>,
</a:t>
            </a:r>
            <a:r>
              <a:rPr lang="en-GB" noProof="0" err="1"/>
              <a:t>Manejo</a:t>
            </a:r>
            <a:r>
              <a:rPr lang="en-GB" noProof="0"/>
              <a:t> de </a:t>
            </a:r>
            <a:r>
              <a:rPr lang="en-GB" noProof="0" err="1"/>
              <a:t>emergencias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y de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, y
</a:t>
            </a:r>
            <a:r>
              <a:rPr lang="en-GB" noProof="0" err="1"/>
              <a:t>Evitar</a:t>
            </a:r>
            <a:r>
              <a:rPr lang="en-GB" noProof="0"/>
              <a:t> que la </a:t>
            </a:r>
            <a:r>
              <a:rPr lang="en-GB" noProof="0" err="1"/>
              <a:t>columna</a:t>
            </a:r>
            <a:r>
              <a:rPr lang="en-GB" noProof="0"/>
              <a:t> vertebral se </a:t>
            </a:r>
            <a:r>
              <a:rPr lang="en-GB" noProof="0" err="1"/>
              <a:t>mueva</a:t>
            </a:r>
            <a:r>
              <a:rPr lang="en-GB" noProof="0"/>
              <a:t> (</a:t>
            </a:r>
            <a:r>
              <a:rPr lang="en-GB" noProof="0" err="1"/>
              <a:t>inmovilizar</a:t>
            </a:r>
            <a:r>
              <a:rPr lang="en-GB" noProof="0"/>
              <a:t> la </a:t>
            </a:r>
            <a:r>
              <a:rPr lang="en-GB" noProof="0" err="1"/>
              <a:t>columna</a:t>
            </a:r>
            <a:r>
              <a:rPr lang="en-GB" noProof="0"/>
              <a:t>).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noProof="0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manejar</a:t>
            </a:r>
            <a:r>
              <a:rPr lang="en-GB" noProof="0"/>
              <a:t>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orden</a:t>
            </a:r>
            <a:r>
              <a:rPr lang="en-GB" noProof="0"/>
              <a:t> de </a:t>
            </a:r>
            <a:r>
              <a:rPr lang="en-GB" noProof="0" err="1"/>
              <a:t>prioridad</a:t>
            </a:r>
            <a:r>
              <a:rPr lang="en-GB" noProof="0"/>
              <a:t> CABCDE.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noProof="0" err="1"/>
              <a:t>Recuerde</a:t>
            </a:r>
            <a:r>
              <a:rPr lang="en-GB" noProof="0"/>
              <a:t>: No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avanzar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enfoque</a:t>
            </a:r>
            <a:r>
              <a:rPr lang="en-GB" noProof="0"/>
              <a:t> CABCDE hasta que </a:t>
            </a:r>
            <a:r>
              <a:rPr lang="en-GB" noProof="0" err="1"/>
              <a:t>haya</a:t>
            </a:r>
            <a:r>
              <a:rPr lang="en-GB" noProof="0"/>
              <a:t> </a:t>
            </a:r>
            <a:r>
              <a:rPr lang="en-GB" noProof="0" err="1"/>
              <a:t>evaluado</a:t>
            </a:r>
            <a:r>
              <a:rPr lang="en-GB" noProof="0"/>
              <a:t> y </a:t>
            </a:r>
            <a:r>
              <a:rPr lang="en-GB" noProof="0" err="1"/>
              <a:t>tratado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amenaza</a:t>
            </a:r>
            <a:r>
              <a:rPr lang="en-GB" noProof="0"/>
              <a:t> para la </a:t>
            </a:r>
            <a:r>
              <a:rPr lang="en-GB" noProof="0" err="1"/>
              <a:t>vida</a:t>
            </a:r>
            <a:r>
              <a:rPr lang="en-GB" noProof="0"/>
              <a:t> y/o las </a:t>
            </a:r>
            <a:r>
              <a:rPr lang="en-GB" noProof="0" err="1"/>
              <a:t>extremidades</a:t>
            </a:r>
            <a:r>
              <a:rPr lang="en-GB" noProof="0"/>
              <a:t>.</a:t>
            </a:r>
          </a:p>
        </p:txBody>
      </p:sp>
      <p:sp>
        <p:nvSpPr>
          <p:cNvPr id="188" name="Google Shape;188;g26a862db3a9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df96411e402463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 err="1"/>
              <a:t>Repasemos</a:t>
            </a:r>
            <a:r>
              <a:rPr lang="en-GB" noProof="0"/>
              <a:t> lo que </a:t>
            </a:r>
            <a:r>
              <a:rPr lang="en-GB" noProof="0" err="1"/>
              <a:t>buscamos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cada</a:t>
            </a:r>
            <a:r>
              <a:rPr lang="en-GB" noProof="0"/>
              <a:t> paso:
En </a:t>
            </a:r>
            <a:r>
              <a:rPr lang="en-GB" noProof="0" err="1"/>
              <a:t>el</a:t>
            </a:r>
            <a:r>
              <a:rPr lang="en-GB" noProof="0"/>
              <a:t> primer paso, C o </a:t>
            </a:r>
            <a:r>
              <a:rPr lang="en-GB" noProof="0" err="1"/>
              <a:t>comprobar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hemorragia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, </a:t>
            </a:r>
            <a:r>
              <a:rPr lang="en-GB" noProof="0" err="1"/>
              <a:t>obviamente</a:t>
            </a:r>
            <a:r>
              <a:rPr lang="en-GB" noProof="0"/>
              <a:t>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buscando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hemorragia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. En A,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buscando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de la </a:t>
            </a:r>
            <a:r>
              <a:rPr lang="en-GB" noProof="0" err="1"/>
              <a:t>vía</a:t>
            </a:r>
            <a:r>
              <a:rPr lang="en-GB" noProof="0"/>
              <a:t> </a:t>
            </a:r>
            <a:r>
              <a:rPr lang="en-GB" noProof="0" err="1"/>
              <a:t>aérea</a:t>
            </a:r>
            <a:r>
              <a:rPr lang="en-GB" noProof="0"/>
              <a:t>. En B, </a:t>
            </a:r>
            <a:r>
              <a:rPr lang="en-GB" noProof="0" err="1"/>
              <a:t>buscamos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. En C, </a:t>
            </a:r>
            <a:r>
              <a:rPr lang="en-GB" noProof="0" err="1"/>
              <a:t>buscamos</a:t>
            </a:r>
            <a:r>
              <a:rPr lang="en-GB" noProof="0"/>
              <a:t> shock u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tipo</a:t>
            </a:r>
            <a:r>
              <a:rPr lang="en-GB" noProof="0"/>
              <a:t> de sangrado. En D, </a:t>
            </a:r>
            <a:r>
              <a:rPr lang="en-GB" noProof="0" err="1"/>
              <a:t>buscamos</a:t>
            </a:r>
            <a:r>
              <a:rPr lang="en-GB" noProof="0"/>
              <a:t> un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o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discapacidad</a:t>
            </a:r>
            <a:r>
              <a:rPr lang="en-GB" noProof="0"/>
              <a:t>. </a:t>
            </a:r>
            <a:r>
              <a:rPr lang="en-GB" noProof="0" err="1"/>
              <a:t>Mientras</a:t>
            </a:r>
            <a:r>
              <a:rPr lang="en-GB" noProof="0"/>
              <a:t>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E,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buscando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otra</a:t>
            </a:r>
            <a:r>
              <a:rPr lang="en-GB" noProof="0"/>
              <a:t> </a:t>
            </a:r>
            <a:r>
              <a:rPr lang="en-GB" noProof="0" err="1"/>
              <a:t>señal</a:t>
            </a:r>
            <a:r>
              <a:rPr lang="en-GB" noProof="0"/>
              <a:t> de </a:t>
            </a:r>
            <a:r>
              <a:rPr lang="en-GB" noProof="0" err="1"/>
              <a:t>peligro</a:t>
            </a:r>
            <a:r>
              <a:rPr lang="en-GB" noProof="0"/>
              <a:t>.</a:t>
            </a:r>
          </a:p>
        </p:txBody>
      </p:sp>
      <p:sp>
        <p:nvSpPr>
          <p:cNvPr id="109" name="Google Shape;109;g31df96411e40246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a862db3a9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6a862db3a9_2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n-GB" sz="1200"/>
              <a:t>Las personas que </a:t>
            </a:r>
            <a:r>
              <a:rPr lang="en-GB" sz="1200" err="1"/>
              <a:t>inicialmente</a:t>
            </a:r>
            <a:r>
              <a:rPr lang="en-GB" sz="1200"/>
              <a:t> </a:t>
            </a:r>
            <a:r>
              <a:rPr lang="en-GB" sz="1200" err="1"/>
              <a:t>parecen</a:t>
            </a:r>
            <a:r>
              <a:rPr lang="en-GB" sz="1200"/>
              <a:t> </a:t>
            </a:r>
            <a:r>
              <a:rPr lang="en-GB" sz="1200" err="1"/>
              <a:t>ilesas</a:t>
            </a:r>
            <a:r>
              <a:rPr lang="en-GB" sz="1200"/>
              <a:t> </a:t>
            </a:r>
            <a:r>
              <a:rPr lang="en-GB" sz="1200" err="1"/>
              <a:t>pueden</a:t>
            </a:r>
            <a:r>
              <a:rPr lang="en-GB" sz="1200"/>
              <a:t> </a:t>
            </a:r>
            <a:r>
              <a:rPr lang="en-GB" sz="1200" err="1"/>
              <a:t>tener</a:t>
            </a:r>
            <a:r>
              <a:rPr lang="en-GB" sz="1200"/>
              <a:t> </a:t>
            </a:r>
            <a:r>
              <a:rPr lang="en-GB" sz="1200" err="1"/>
              <a:t>lesiones</a:t>
            </a:r>
            <a:r>
              <a:rPr lang="en-GB" sz="1200"/>
              <a:t> </a:t>
            </a:r>
            <a:r>
              <a:rPr lang="en-GB" sz="1200" err="1"/>
              <a:t>ocultas</a:t>
            </a:r>
            <a:r>
              <a:rPr lang="en-GB" sz="1200"/>
              <a:t> que </a:t>
            </a:r>
            <a:r>
              <a:rPr lang="en-GB" sz="1200" err="1"/>
              <a:t>ponen</a:t>
            </a:r>
            <a:r>
              <a:rPr lang="en-GB" sz="1200"/>
              <a:t> </a:t>
            </a:r>
            <a:r>
              <a:rPr lang="en-GB" sz="1200" err="1"/>
              <a:t>en</a:t>
            </a:r>
            <a:r>
              <a:rPr lang="en-GB" sz="1200"/>
              <a:t> </a:t>
            </a:r>
            <a:r>
              <a:rPr lang="en-GB" sz="1200" err="1"/>
              <a:t>peligro</a:t>
            </a:r>
            <a:r>
              <a:rPr lang="en-GB" sz="1200"/>
              <a:t> </a:t>
            </a:r>
            <a:r>
              <a:rPr lang="en-GB" sz="1200" err="1"/>
              <a:t>su</a:t>
            </a:r>
            <a:r>
              <a:rPr lang="en-GB" sz="1200"/>
              <a:t> </a:t>
            </a:r>
            <a:r>
              <a:rPr lang="en-GB" sz="1200" err="1"/>
              <a:t>vida</a:t>
            </a:r>
            <a:r>
              <a:rPr lang="en-GB" sz="1200"/>
              <a:t>. Es </a:t>
            </a:r>
            <a:r>
              <a:rPr lang="en-GB" sz="1200" err="1"/>
              <a:t>posible</a:t>
            </a:r>
            <a:r>
              <a:rPr lang="en-GB" sz="1200"/>
              <a:t> que </a:t>
            </a:r>
            <a:r>
              <a:rPr lang="en-GB" sz="1200" err="1"/>
              <a:t>estas</a:t>
            </a:r>
            <a:r>
              <a:rPr lang="en-GB" sz="1200"/>
              <a:t> </a:t>
            </a:r>
            <a:r>
              <a:rPr lang="en-GB" sz="1200" err="1"/>
              <a:t>lesiones</a:t>
            </a:r>
            <a:r>
              <a:rPr lang="en-GB" sz="1200"/>
              <a:t> no se </a:t>
            </a:r>
            <a:r>
              <a:rPr lang="en-GB" sz="1200" err="1"/>
              <a:t>vuelvan</a:t>
            </a:r>
            <a:r>
              <a:rPr lang="en-GB" sz="1200"/>
              <a:t> </a:t>
            </a:r>
            <a:r>
              <a:rPr lang="en-GB" sz="1200" err="1"/>
              <a:t>evidentes</a:t>
            </a:r>
            <a:r>
              <a:rPr lang="en-GB" sz="1200"/>
              <a:t> </a:t>
            </a:r>
            <a:r>
              <a:rPr lang="en-GB" sz="1200" err="1"/>
              <a:t>durante</a:t>
            </a:r>
            <a:r>
              <a:rPr lang="en-GB" sz="1200"/>
              <a:t> </a:t>
            </a:r>
            <a:r>
              <a:rPr lang="en-GB" sz="1200" err="1"/>
              <a:t>algunos</a:t>
            </a:r>
            <a:r>
              <a:rPr lang="en-GB" sz="1200"/>
              <a:t> </a:t>
            </a:r>
            <a:r>
              <a:rPr lang="en-GB" sz="1200" err="1"/>
              <a:t>minutos</a:t>
            </a:r>
            <a:r>
              <a:rPr lang="en-GB" sz="1200"/>
              <a:t> u horas </a:t>
            </a:r>
            <a:r>
              <a:rPr lang="en-GB" sz="1200" err="1"/>
              <a:t>después</a:t>
            </a:r>
            <a:r>
              <a:rPr lang="en-GB" sz="1200"/>
              <a:t> del </a:t>
            </a:r>
            <a:r>
              <a:rPr lang="en-GB" sz="1200" err="1"/>
              <a:t>traumatismo</a:t>
            </a:r>
            <a:r>
              <a:rPr lang="en-GB" sz="1200"/>
              <a:t>.  
Lo ideal es que la </a:t>
            </a:r>
            <a:r>
              <a:rPr lang="en-GB" sz="1200" err="1"/>
              <a:t>encuesta</a:t>
            </a:r>
            <a:r>
              <a:rPr lang="en-GB" sz="1200"/>
              <a:t> CABCDE se </a:t>
            </a:r>
            <a:r>
              <a:rPr lang="en-GB" sz="1200" err="1"/>
              <a:t>repita</a:t>
            </a:r>
            <a:r>
              <a:rPr lang="en-GB" sz="1200"/>
              <a:t> </a:t>
            </a:r>
            <a:r>
              <a:rPr lang="en-GB" sz="1200" err="1"/>
              <a:t>cada</a:t>
            </a:r>
            <a:r>
              <a:rPr lang="en-GB" sz="1200"/>
              <a:t> 15 </a:t>
            </a:r>
            <a:r>
              <a:rPr lang="en-GB" sz="1200" err="1"/>
              <a:t>minutos</a:t>
            </a:r>
            <a:r>
              <a:rPr lang="en-GB" sz="1200"/>
              <a:t> hasta que </a:t>
            </a:r>
            <a:r>
              <a:rPr lang="en-GB" sz="1200" err="1"/>
              <a:t>sean</a:t>
            </a:r>
            <a:r>
              <a:rPr lang="en-GB" sz="1200"/>
              <a:t> </a:t>
            </a:r>
            <a:r>
              <a:rPr lang="en-GB" sz="1200" err="1"/>
              <a:t>transferidos</a:t>
            </a:r>
            <a:r>
              <a:rPr lang="en-GB" sz="1200"/>
              <a:t> a un </a:t>
            </a:r>
            <a:r>
              <a:rPr lang="en-GB" sz="1200" err="1"/>
              <a:t>nivel</a:t>
            </a:r>
            <a:r>
              <a:rPr lang="en-GB" sz="1200"/>
              <a:t> superior de </a:t>
            </a:r>
            <a:r>
              <a:rPr lang="en-GB" sz="1200" err="1"/>
              <a:t>atención</a:t>
            </a:r>
            <a:r>
              <a:rPr lang="en-GB" sz="1200"/>
              <a:t>.</a:t>
            </a:r>
          </a:p>
        </p:txBody>
      </p:sp>
      <p:sp>
        <p:nvSpPr>
          <p:cNvPr id="209" name="Google Shape;209;g26a862db3a9_2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8FAF8-9EA5-3079-944E-0E1A8E16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026CD6-F855-0899-A64F-837DFAE90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A8A24-0B1D-D286-49E9-9FA132482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25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GB" sz="1200"/>
              <a:t>En un </a:t>
            </a:r>
            <a:r>
              <a:rPr lang="en-GB" sz="1200" err="1"/>
              <a:t>traumatismo</a:t>
            </a:r>
            <a:r>
              <a:rPr lang="en-GB" sz="1200"/>
              <a:t>, </a:t>
            </a:r>
            <a:r>
              <a:rPr lang="en-GB" sz="1200" err="1"/>
              <a:t>una</a:t>
            </a:r>
            <a:r>
              <a:rPr lang="en-GB" sz="1200"/>
              <a:t> persona </a:t>
            </a:r>
            <a:r>
              <a:rPr lang="en-GB" sz="1200" err="1"/>
              <a:t>lesionada</a:t>
            </a:r>
            <a:r>
              <a:rPr lang="en-GB" sz="1200"/>
              <a:t> </a:t>
            </a:r>
            <a:r>
              <a:rPr lang="en-GB" sz="1200" err="1"/>
              <a:t>puede</a:t>
            </a:r>
            <a:r>
              <a:rPr lang="en-GB" sz="1200"/>
              <a:t> </a:t>
            </a:r>
            <a:r>
              <a:rPr lang="en-GB" sz="1200" err="1"/>
              <a:t>tener</a:t>
            </a:r>
            <a:r>
              <a:rPr lang="en-GB" sz="1200"/>
              <a:t> </a:t>
            </a:r>
            <a:r>
              <a:rPr lang="en-GB" sz="1200" err="1"/>
              <a:t>signos</a:t>
            </a:r>
            <a:r>
              <a:rPr lang="en-GB" sz="1200"/>
              <a:t> de sangrado </a:t>
            </a:r>
            <a:r>
              <a:rPr lang="en-GB" sz="1200" err="1"/>
              <a:t>externo</a:t>
            </a:r>
            <a:r>
              <a:rPr lang="en-GB" sz="1200"/>
              <a:t> grave (</a:t>
            </a:r>
            <a:r>
              <a:rPr lang="en-GB" sz="1200" err="1"/>
              <a:t>hemorragia</a:t>
            </a:r>
            <a:r>
              <a:rPr lang="en-GB" sz="1200"/>
              <a:t>) </a:t>
            </a:r>
            <a:r>
              <a:rPr lang="en-GB" sz="1200" err="1"/>
              <a:t>en</a:t>
            </a:r>
            <a:r>
              <a:rPr lang="en-GB" sz="1200"/>
              <a:t> la cabeza, </a:t>
            </a:r>
            <a:r>
              <a:rPr lang="en-GB" sz="1200" err="1"/>
              <a:t>el</a:t>
            </a:r>
            <a:r>
              <a:rPr lang="en-GB" sz="1200"/>
              <a:t> </a:t>
            </a:r>
            <a:r>
              <a:rPr lang="en-GB" sz="1200" err="1"/>
              <a:t>cuerpo</a:t>
            </a:r>
            <a:r>
              <a:rPr lang="en-GB" sz="1200"/>
              <a:t>, </a:t>
            </a:r>
            <a:r>
              <a:rPr lang="en-GB" sz="1200" err="1"/>
              <a:t>los</a:t>
            </a:r>
            <a:r>
              <a:rPr lang="en-GB" sz="1200"/>
              <a:t> </a:t>
            </a:r>
            <a:r>
              <a:rPr lang="en-GB" sz="1200" err="1"/>
              <a:t>brazos</a:t>
            </a:r>
            <a:r>
              <a:rPr lang="en-GB" sz="1200"/>
              <a:t> o las </a:t>
            </a:r>
            <a:r>
              <a:rPr lang="en-GB" sz="1200" err="1"/>
              <a:t>piernas</a:t>
            </a:r>
            <a:r>
              <a:rPr lang="en-GB" sz="1200"/>
              <a:t>. 
</a:t>
            </a:r>
            <a:r>
              <a:rPr lang="en-GB" sz="1200" err="1"/>
              <a:t>Busque</a:t>
            </a:r>
            <a:r>
              <a:rPr lang="en-GB" sz="1200"/>
              <a:t> </a:t>
            </a:r>
            <a:r>
              <a:rPr lang="en-GB" sz="1200" err="1"/>
              <a:t>sangre</a:t>
            </a:r>
            <a:r>
              <a:rPr lang="en-GB" sz="1200"/>
              <a:t> que </a:t>
            </a:r>
            <a:r>
              <a:rPr lang="en-GB" sz="1200" err="1"/>
              <a:t>fluya</a:t>
            </a:r>
            <a:r>
              <a:rPr lang="en-GB" sz="1200"/>
              <a:t> </a:t>
            </a:r>
            <a:r>
              <a:rPr lang="en-GB" sz="1200" err="1"/>
              <a:t>rápidamente</a:t>
            </a:r>
            <a:r>
              <a:rPr lang="en-GB" sz="1200"/>
              <a:t>, que se </a:t>
            </a:r>
            <a:r>
              <a:rPr lang="en-GB" sz="1200" err="1"/>
              <a:t>rocíe</a:t>
            </a:r>
            <a:r>
              <a:rPr lang="en-GB" sz="1200"/>
              <a:t> o se </a:t>
            </a:r>
            <a:r>
              <a:rPr lang="en-GB" sz="1200" err="1"/>
              <a:t>acumule</a:t>
            </a:r>
            <a:r>
              <a:rPr lang="en-GB" sz="1200"/>
              <a:t>. Grandes </a:t>
            </a:r>
            <a:r>
              <a:rPr lang="en-GB" sz="1200" err="1"/>
              <a:t>cantidades</a:t>
            </a:r>
            <a:r>
              <a:rPr lang="en-GB" sz="1200"/>
              <a:t> de sangrado </a:t>
            </a:r>
            <a:r>
              <a:rPr lang="en-GB" sz="1200" err="1"/>
              <a:t>pueden</a:t>
            </a:r>
            <a:r>
              <a:rPr lang="en-GB" sz="1200"/>
              <a:t> </a:t>
            </a:r>
            <a:r>
              <a:rPr lang="en-GB" sz="1200" err="1"/>
              <a:t>causar</a:t>
            </a:r>
            <a:r>
              <a:rPr lang="en-GB" sz="1200"/>
              <a:t> la </a:t>
            </a:r>
            <a:r>
              <a:rPr lang="en-GB" sz="1200" err="1"/>
              <a:t>muerte</a:t>
            </a:r>
            <a:r>
              <a:rPr lang="en-GB" sz="1200"/>
              <a:t> </a:t>
            </a:r>
            <a:r>
              <a:rPr lang="en-GB" sz="1200" err="1"/>
              <a:t>muy</a:t>
            </a:r>
            <a:r>
              <a:rPr lang="en-GB" sz="1200"/>
              <a:t> </a:t>
            </a:r>
            <a:r>
              <a:rPr lang="en-GB" sz="1200" err="1"/>
              <a:t>rápidamente</a:t>
            </a:r>
            <a:r>
              <a:rPr lang="en-GB" sz="120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0EF4F-94FD-1D8A-1791-5629E8013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4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8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64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15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4B33B-0EDB-1730-0E00-F2BE2481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1484-2717-A344-8C78-DBA0C95526A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4CBCA-540A-695B-9EB1-A1A748DC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4963A-5813-D495-B5E0-A6F3FFEE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08CAE-E6CE-4041-B4D0-AB619C84C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2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088D-1268-03B7-6C97-16877F761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B6591-7700-5EB8-B48E-4CADAAFE6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6889E-D471-B4B1-DD6F-486A003D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5042-9399-75A3-8812-5FFA5C3A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9D9E1-07AD-C959-1E9A-BC2B086E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3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D968-F8E6-5900-6D9F-53A165E0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B86B6-F72F-F178-0709-2C6C9329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46C0-9E01-256D-33A9-58C7E48D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3B69-1424-6D42-45BF-0E9A7860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3235-5702-9847-A9CC-0819B5CD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9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9A91-EAED-8174-2BC3-51876778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D5E29-1EE6-D6ED-7858-F2389480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F18F-979F-2C68-8E55-D1CEEA01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9A64-617B-C6BD-56DF-918ABE4D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5201-D0A1-6C35-B32A-479AC8B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5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2BB-1AF6-E474-34EF-7B6C0DB6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8427-707F-00E4-08DB-A86A4CCA4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D3460-7338-A2A8-3941-DAA4CC57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375DD-8899-EE4E-E092-40BC98C8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0E84F-3710-6DDD-AA3A-90B0C507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736FE-56E1-D3D5-076F-D67189CD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0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28C4-14ED-4729-CE44-D5AD1009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D5D89-EB34-3029-9624-3114D836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F76C7-52AE-7AFC-56D1-8359701DC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57CAD-8C0F-F54E-03A8-2A982D9E6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1B5CA-BEC1-D39D-0F2F-7753BCE9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A7911-2C4E-94BB-9E8B-803D3F2B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11E25-A615-C4F6-597B-DF1D705D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239BC-A7D8-8E87-2F04-35D2DDC6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0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71B7-E163-6D84-C6F7-5D2D96FF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6C8AE-3698-26C7-2308-B915E84A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0B743-585F-AFE4-C983-C6E00CE2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0D7C3-C819-F651-031D-78A7F976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55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B0ABB-7EE6-92AE-648A-14FCE03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F9715-8399-409D-16C4-9C751A2D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8E0C6-2590-07BD-5BFE-C7B639BE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2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A708-EABD-0128-9A52-1E72205F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1FE4-656D-2538-1FA2-1DBEBE15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4CACA-ED9F-5384-9338-B66D1C21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4948E-A02B-33C6-4600-B74E5319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C56E1-4DB6-7157-4E7A-A943E936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3429-3D74-BE52-B041-FD98ACC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3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729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40B2-8EF3-5040-253E-47923496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051DE-35A5-D39D-BE16-657250845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3B7FD-B899-2C44-5B13-49D4EE9D5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E455D-3D70-AC42-212F-22F8AED8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75B72-202C-9CB7-26CE-B12710EC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DE42-E5DF-9C71-C4C7-B9880F04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26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C335-A2B4-9B34-D9D0-11923891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0B660-D347-0D00-98D9-DE83DD31E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ACDA5-AAD0-B947-6B4C-E11C4C96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E4BF1-A546-C02B-DBD3-76104717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C0C86-37F8-95CF-7D75-01538388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2ADEE-3411-A9EF-892E-EF140B321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A5EF2-19CB-5768-73FF-612E8A19D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4F90-AF3E-7239-B0A4-A31D85EF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F5A9-57B4-9550-695A-350892BD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F04B-3D9A-93C7-99F3-54A74EFD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81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5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99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40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8"/>
          <p:cNvSpPr txBox="1"/>
          <p:nvPr/>
        </p:nvSpPr>
        <p:spPr>
          <a:xfrm>
            <a:off x="666750" y="1709846"/>
            <a:ext cx="7724896" cy="32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62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9" name="Google Shape;49;p58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59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28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60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7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44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2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69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3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0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3"/>
          <p:cNvSpPr txBox="1"/>
          <p:nvPr/>
        </p:nvSpPr>
        <p:spPr>
          <a:xfrm>
            <a:off x="50103" y="6621905"/>
            <a:ext cx="43412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These materials are DRAFT. They do not represent official WHO guidance.</a:t>
            </a:r>
            <a:endParaRPr/>
          </a:p>
        </p:txBody>
      </p:sp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68143B2-53F6-0BB0-0204-FBCA190C58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6050946"/>
            <a:ext cx="2005444" cy="6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024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6329A-F98A-9CBD-8A84-7BEE2855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FD1DC-E347-1F45-5998-A334D004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2CF3A-5B00-095E-F59A-88C8D845F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0B99-05C1-BA7D-D2FA-D2C5FD27E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EEBF-ED99-8EC1-5CCA-AFCE45B45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C4137FE-5122-C8CC-9B73-9CFB7E00C1C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6050946"/>
            <a:ext cx="2005444" cy="6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58.png"/><Relationship Id="rId10" Type="http://schemas.openxmlformats.org/officeDocument/2006/relationships/image" Target="../media/image53.jpeg"/><Relationship Id="rId4" Type="http://schemas.openxmlformats.org/officeDocument/2006/relationships/image" Target="../media/image45.png"/><Relationship Id="rId9" Type="http://schemas.openxmlformats.org/officeDocument/2006/relationships/image" Target="../media/image40.pn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11" Type="http://schemas.openxmlformats.org/officeDocument/2006/relationships/image" Target="../media/image79.jpeg"/><Relationship Id="rId5" Type="http://schemas.openxmlformats.org/officeDocument/2006/relationships/image" Target="../media/image65.png"/><Relationship Id="rId15" Type="http://schemas.openxmlformats.org/officeDocument/2006/relationships/image" Target="../media/image83.png"/><Relationship Id="rId10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87.png"/><Relationship Id="rId4" Type="http://schemas.openxmlformats.org/officeDocument/2006/relationships/image" Target="../media/image20.jpeg"/><Relationship Id="rId9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07.jpeg"/><Relationship Id="rId18" Type="http://schemas.openxmlformats.org/officeDocument/2006/relationships/image" Target="../media/image112.png"/><Relationship Id="rId3" Type="http://schemas.openxmlformats.org/officeDocument/2006/relationships/image" Target="../media/image87.png"/><Relationship Id="rId21" Type="http://schemas.openxmlformats.org/officeDocument/2006/relationships/image" Target="../media/image115.png"/><Relationship Id="rId7" Type="http://schemas.openxmlformats.org/officeDocument/2006/relationships/image" Target="../media/image3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05.png"/><Relationship Id="rId5" Type="http://schemas.openxmlformats.org/officeDocument/2006/relationships/image" Target="../media/image45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5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9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5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1.png"/><Relationship Id="rId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4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5" Type="http://schemas.openxmlformats.org/officeDocument/2006/relationships/image" Target="../media/image123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5.png"/><Relationship Id="rId21" Type="http://schemas.openxmlformats.org/officeDocument/2006/relationships/image" Target="../media/image154.png"/><Relationship Id="rId7" Type="http://schemas.openxmlformats.org/officeDocument/2006/relationships/image" Target="../media/image138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png"/><Relationship Id="rId11" Type="http://schemas.openxmlformats.org/officeDocument/2006/relationships/image" Target="../media/image25.jpeg"/><Relationship Id="rId5" Type="http://schemas.openxmlformats.org/officeDocument/2006/relationships/image" Target="../media/image141.png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10" Type="http://schemas.openxmlformats.org/officeDocument/2006/relationships/image" Target="../media/image123.png"/><Relationship Id="rId19" Type="http://schemas.openxmlformats.org/officeDocument/2006/relationships/image" Target="../media/image152.png"/><Relationship Id="rId4" Type="http://schemas.openxmlformats.org/officeDocument/2006/relationships/image" Target="../media/image45.png"/><Relationship Id="rId9" Type="http://schemas.openxmlformats.org/officeDocument/2006/relationships/image" Target="../media/image144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7.png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5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5.png"/><Relationship Id="rId5" Type="http://schemas.openxmlformats.org/officeDocument/2006/relationships/image" Target="../media/image166.png"/><Relationship Id="rId4" Type="http://schemas.openxmlformats.org/officeDocument/2006/relationships/image" Target="../media/image1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1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9" Type="http://schemas.openxmlformats.org/officeDocument/2006/relationships/image" Target="../media/image17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18" Type="http://schemas.openxmlformats.org/officeDocument/2006/relationships/image" Target="../media/image186.png"/><Relationship Id="rId3" Type="http://schemas.openxmlformats.org/officeDocument/2006/relationships/image" Target="../media/image5.png"/><Relationship Id="rId7" Type="http://schemas.openxmlformats.org/officeDocument/2006/relationships/image" Target="../media/image175.png"/><Relationship Id="rId12" Type="http://schemas.openxmlformats.org/officeDocument/2006/relationships/image" Target="../media/image180.jpeg"/><Relationship Id="rId17" Type="http://schemas.openxmlformats.org/officeDocument/2006/relationships/image" Target="../media/image185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61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45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8.png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1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4.png"/><Relationship Id="rId4" Type="http://schemas.openxmlformats.org/officeDocument/2006/relationships/image" Target="../media/image19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5.png"/><Relationship Id="rId4" Type="http://schemas.openxmlformats.org/officeDocument/2006/relationships/image" Target="../media/image193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svg"/><Relationship Id="rId9" Type="http://schemas.openxmlformats.org/officeDocument/2006/relationships/image" Target="../media/image20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4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5.png"/><Relationship Id="rId5" Type="http://schemas.openxmlformats.org/officeDocument/2006/relationships/image" Target="../media/image197.svg"/><Relationship Id="rId4" Type="http://schemas.openxmlformats.org/officeDocument/2006/relationships/image" Target="../media/image1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7.svg"/><Relationship Id="rId4" Type="http://schemas.openxmlformats.org/officeDocument/2006/relationships/image" Target="../media/image19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/>
          <p:nvPr/>
        </p:nvSpPr>
        <p:spPr>
          <a:xfrm>
            <a:off x="5730" y="1836099"/>
            <a:ext cx="12186270" cy="1375752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title"/>
          </p:nvPr>
        </p:nvSpPr>
        <p:spPr>
          <a:xfrm>
            <a:off x="24383" y="1863246"/>
            <a:ext cx="12105453" cy="13486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_tradnl" b="1" noProof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4: Abordaje de emergencias por trauma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-236957" y="3247066"/>
            <a:ext cx="121054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/>
          <a:p>
            <a:r>
              <a:rPr lang="es-ES_tradnl" sz="3200" noProof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Curso de Primeros Auxilios en la Comunidad (CFAR, por </a:t>
            </a:r>
            <a:r>
              <a:rPr lang="es-ES_tradnl" sz="32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 sigla</a:t>
            </a:r>
            <a:r>
              <a:rPr lang="es-ES_tradnl" sz="3200" noProof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en inglés)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5913B-A509-5129-7AE0-DA2CCB7B83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699" y="1788459"/>
            <a:ext cx="11590601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5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0248B41-39BB-B680-AD72-0A8AD3CAD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6E0D24-C8DF-3B8C-91CE-42B31BA9BFE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noFill/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B29EB-57E8-E958-35A6-7178286225B8}"/>
              </a:ext>
            </a:extLst>
          </p:cNvPr>
          <p:cNvSpPr txBox="1"/>
          <p:nvPr/>
        </p:nvSpPr>
        <p:spPr>
          <a:xfrm>
            <a:off x="4537584" y="4545041"/>
            <a:ext cx="3262408" cy="140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s-ES_tradnl" sz="2000" noProof="0">
                <a:latin typeface="Atkinson Hyperlegible" pitchFamily="2" charset="0"/>
              </a:rPr>
              <a:t>Sangre saliendo rápidamente</a:t>
            </a:r>
          </a:p>
          <a:p>
            <a:pPr algn="ctr">
              <a:lnSpc>
                <a:spcPts val="3450"/>
              </a:lnSpc>
            </a:pPr>
            <a:r>
              <a:rPr lang="es-ES_tradnl" sz="2000" noProof="0">
                <a:latin typeface="Atkinson Hyperlegible" pitchFamily="2" charset="0"/>
              </a:rPr>
              <a:t>Sangre que salpica o forma un charco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67EBF2E-11D6-21FE-038E-87990823C4BE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7C4CE046-3A89-3843-BC18-813F614674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7" name="Picture 6" descr="A close-up of a person's hand&#10;&#10;Description automatically generated">
            <a:extLst>
              <a:ext uri="{FF2B5EF4-FFF2-40B4-BE49-F238E27FC236}">
                <a16:creationId xmlns:a16="http://schemas.microsoft.com/office/drawing/2014/main" id="{003B0C8A-AE3E-DD1A-CB93-4738C137B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625" y="1739645"/>
            <a:ext cx="6056750" cy="3286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2CCBD-64AC-FFB6-3B7C-EECF991965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7D574A-A30F-5ECA-64AF-5E772F01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C241DD-2314-70D0-3073-60401D73C4D3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08726D2-8BC1-656E-5BCF-363635A3A567}"/>
              </a:ext>
            </a:extLst>
          </p:cNvPr>
          <p:cNvSpPr/>
          <p:nvPr/>
        </p:nvSpPr>
        <p:spPr>
          <a:xfrm>
            <a:off x="4213510" y="826451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Hacer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7998D-0B40-4B89-FCD5-994215616857}"/>
              </a:ext>
            </a:extLst>
          </p:cNvPr>
          <p:cNvSpPr txBox="1"/>
          <p:nvPr/>
        </p:nvSpPr>
        <p:spPr>
          <a:xfrm>
            <a:off x="3567366" y="5394615"/>
            <a:ext cx="5440155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Aplicar presión directa</a:t>
            </a:r>
          </a:p>
          <a:p>
            <a:pPr algn="ctr">
              <a:lnSpc>
                <a:spcPts val="2850"/>
              </a:lnSpc>
            </a:pPr>
            <a:endParaRPr lang="es-ES_tradnl" sz="2400" b="1" noProof="0">
              <a:latin typeface="Atkinson Hyperlegible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9668F-DB32-4E31-7630-A912738582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pic>
        <p:nvPicPr>
          <p:cNvPr id="9" name="Google Shape;228;g273b17b8d54_0_369" descr="A person with gloves on&#10;&#10;Description automatically generated">
            <a:extLst>
              <a:ext uri="{FF2B5EF4-FFF2-40B4-BE49-F238E27FC236}">
                <a16:creationId xmlns:a16="http://schemas.microsoft.com/office/drawing/2014/main" id="{74541670-820F-CC4A-66FF-34AAF0DD690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304" y="1722946"/>
            <a:ext cx="5613392" cy="341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32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908CF8-E883-0731-A435-381F4E131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C9CE46-271B-A32C-623D-24B132F7B902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85CF65F-1DEF-7141-4559-0ECEE36079D9}"/>
              </a:ext>
            </a:extLst>
          </p:cNvPr>
          <p:cNvSpPr/>
          <p:nvPr/>
        </p:nvSpPr>
        <p:spPr>
          <a:xfrm>
            <a:off x="4006442" y="733875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Hacer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7FC234-3370-DBC8-A376-35A9B5D0FCA1}"/>
              </a:ext>
            </a:extLst>
          </p:cNvPr>
          <p:cNvSpPr txBox="1"/>
          <p:nvPr/>
        </p:nvSpPr>
        <p:spPr>
          <a:xfrm>
            <a:off x="762221" y="4342654"/>
            <a:ext cx="3222013" cy="8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000" b="1" noProof="0">
                <a:latin typeface="Atkinson Hyperlegible" pitchFamily="2" charset="0"/>
              </a:rPr>
              <a:t>Sangrado no controlado con presión directa.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50B02-6D87-6A77-BB88-3C5EE5264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pic>
        <p:nvPicPr>
          <p:cNvPr id="6" name="Picture 5" descr="A close-up of a person's hand&#10;&#10;Description automatically generated">
            <a:extLst>
              <a:ext uri="{FF2B5EF4-FFF2-40B4-BE49-F238E27FC236}">
                <a16:creationId xmlns:a16="http://schemas.microsoft.com/office/drawing/2014/main" id="{6A671E50-D8B2-6650-2503-714F3C3014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282" y="331440"/>
            <a:ext cx="4224318" cy="4174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ABC10-9B8E-72B1-047B-C505CF03B6FD}"/>
              </a:ext>
            </a:extLst>
          </p:cNvPr>
          <p:cNvSpPr txBox="1"/>
          <p:nvPr/>
        </p:nvSpPr>
        <p:spPr>
          <a:xfrm>
            <a:off x="4531057" y="3180575"/>
            <a:ext cx="7151775" cy="4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000" b="1" noProof="0">
                <a:latin typeface="Atkinson Hyperlegible" pitchFamily="2" charset="0"/>
              </a:rPr>
              <a:t>De una extremidad o amputación – Aplique un torniquete.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58747-C87E-6F7B-D64D-0E05E0973250}"/>
              </a:ext>
            </a:extLst>
          </p:cNvPr>
          <p:cNvSpPr txBox="1"/>
          <p:nvPr/>
        </p:nvSpPr>
        <p:spPr>
          <a:xfrm>
            <a:off x="8273951" y="4389130"/>
            <a:ext cx="3222013" cy="117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000" b="1" noProof="0">
                <a:latin typeface="Atkinson Hyperlegible" pitchFamily="2" charset="0"/>
              </a:rPr>
              <a:t>No es de una extremidad – use empaquetado de heridas profundas.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C42E2-7826-4BE6-61C3-91A757C6DB0E}"/>
              </a:ext>
            </a:extLst>
          </p:cNvPr>
          <p:cNvSpPr txBox="1"/>
          <p:nvPr/>
        </p:nvSpPr>
        <p:spPr>
          <a:xfrm>
            <a:off x="2658948" y="6086716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  <p:pic>
        <p:nvPicPr>
          <p:cNvPr id="5" name="Picture 4" descr="A red siren with yellow rays&#10;&#10;Description automatically generated">
            <a:extLst>
              <a:ext uri="{FF2B5EF4-FFF2-40B4-BE49-F238E27FC236}">
                <a16:creationId xmlns:a16="http://schemas.microsoft.com/office/drawing/2014/main" id="{0DE2EEC9-5C2E-EF10-E426-8C5A1FCB2C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265" y="5998302"/>
            <a:ext cx="654496" cy="528258"/>
          </a:xfrm>
          <a:prstGeom prst="rect">
            <a:avLst/>
          </a:prstGeom>
        </p:spPr>
      </p:pic>
      <p:pic>
        <p:nvPicPr>
          <p:cNvPr id="21" name="Picture 20" descr="A person with a surgical instrument&#10;&#10;Description automatically generated with medium confidence">
            <a:extLst>
              <a:ext uri="{FF2B5EF4-FFF2-40B4-BE49-F238E27FC236}">
                <a16:creationId xmlns:a16="http://schemas.microsoft.com/office/drawing/2014/main" id="{C9B55539-243D-0F64-3A1E-BD62F69AA9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02" y="1138844"/>
            <a:ext cx="2909658" cy="20299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40566C-7DF8-4A2D-8A24-AE3EB3956D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863" y="1133136"/>
            <a:ext cx="2764539" cy="1926991"/>
          </a:xfrm>
          <a:prstGeom prst="rect">
            <a:avLst/>
          </a:prstGeom>
        </p:spPr>
      </p:pic>
      <p:pic>
        <p:nvPicPr>
          <p:cNvPr id="27" name="Picture 26" descr="A person with gloves on holding a bandage&#10;&#10;Description automatically generated with medium confidence">
            <a:extLst>
              <a:ext uri="{FF2B5EF4-FFF2-40B4-BE49-F238E27FC236}">
                <a16:creationId xmlns:a16="http://schemas.microsoft.com/office/drawing/2014/main" id="{55023A41-1E0A-03DC-0BB7-0FA341388E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486" y="3587848"/>
            <a:ext cx="3483818" cy="24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3D17CF-E799-E19B-BA80-6416D371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1C1C9-4EFC-9CFE-167E-6302C4C86ED3}"/>
              </a:ext>
            </a:extLst>
          </p:cNvPr>
          <p:cNvSpPr/>
          <p:nvPr/>
        </p:nvSpPr>
        <p:spPr>
          <a:xfrm>
            <a:off x="639458" y="592667"/>
            <a:ext cx="5553184" cy="6086915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BB9C9C-5BF4-E8B6-4BBD-7034579241FE}"/>
              </a:ext>
            </a:extLst>
          </p:cNvPr>
          <p:cNvSpPr/>
          <p:nvPr/>
        </p:nvSpPr>
        <p:spPr>
          <a:xfrm>
            <a:off x="6319974" y="592667"/>
            <a:ext cx="5553184" cy="6086915"/>
          </a:xfrm>
          <a:prstGeom prst="roundRect">
            <a:avLst/>
          </a:prstGeom>
          <a:solidFill>
            <a:srgbClr val="80B8C8"/>
          </a:solidFill>
          <a:ln w="152400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42E155-B6BC-EB9C-C63F-CA805246D254}"/>
              </a:ext>
            </a:extLst>
          </p:cNvPr>
          <p:cNvSpPr/>
          <p:nvPr/>
        </p:nvSpPr>
        <p:spPr>
          <a:xfrm>
            <a:off x="1572344" y="7417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CC3DB0D3-7451-F903-C040-BD2F8853E0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556128"/>
            <a:ext cx="763368" cy="76336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DD076E-184B-8662-700F-BA8BF3398A54}"/>
              </a:ext>
            </a:extLst>
          </p:cNvPr>
          <p:cNvSpPr/>
          <p:nvPr/>
        </p:nvSpPr>
        <p:spPr>
          <a:xfrm>
            <a:off x="7443277" y="753962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pic>
        <p:nvPicPr>
          <p:cNvPr id="3" name="Picture 2" descr="A close-up of a person's hand&#10;&#10;Description automatically generated">
            <a:extLst>
              <a:ext uri="{FF2B5EF4-FFF2-40B4-BE49-F238E27FC236}">
                <a16:creationId xmlns:a16="http://schemas.microsoft.com/office/drawing/2014/main" id="{705C7CE2-F5B2-A359-4A63-14508910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98" y="2272632"/>
            <a:ext cx="6056750" cy="3286504"/>
          </a:xfrm>
          <a:prstGeom prst="rect">
            <a:avLst/>
          </a:prstGeom>
        </p:spPr>
      </p:pic>
      <p:pic>
        <p:nvPicPr>
          <p:cNvPr id="5" name="Picture 4" descr="A close-up of a person's hand&#10;&#10;Description automatically generated">
            <a:extLst>
              <a:ext uri="{FF2B5EF4-FFF2-40B4-BE49-F238E27FC236}">
                <a16:creationId xmlns:a16="http://schemas.microsoft.com/office/drawing/2014/main" id="{4DC25E42-836A-9047-1DEF-6F186C2CF7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4472" y="1133826"/>
            <a:ext cx="2956032" cy="231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F229D-9E1B-CDA2-7E1B-FF961A6AC1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A8369476-8D73-B26E-0C1E-7DB2099987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072" y="5324657"/>
            <a:ext cx="1165470" cy="940676"/>
          </a:xfrm>
          <a:prstGeom prst="rect">
            <a:avLst/>
          </a:prstGeom>
        </p:spPr>
      </p:pic>
      <p:pic>
        <p:nvPicPr>
          <p:cNvPr id="2" name="Picture 1" descr="A person with a surgical instrument&#10;&#10;Description automatically generated with medium confidence">
            <a:extLst>
              <a:ext uri="{FF2B5EF4-FFF2-40B4-BE49-F238E27FC236}">
                <a16:creationId xmlns:a16="http://schemas.microsoft.com/office/drawing/2014/main" id="{AFBD2059-F2ED-A137-153B-0297F38055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994" y="3407692"/>
            <a:ext cx="2282350" cy="1592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9073B5-F28F-EDA0-E328-2FB16B838E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31" y="3390668"/>
            <a:ext cx="2284431" cy="1592337"/>
          </a:xfrm>
          <a:prstGeom prst="rect">
            <a:avLst/>
          </a:prstGeom>
        </p:spPr>
      </p:pic>
      <p:pic>
        <p:nvPicPr>
          <p:cNvPr id="13" name="Picture 12" descr="A person with gloves on holding a bandage&#10;&#10;Description automatically generated with medium confidence">
            <a:extLst>
              <a:ext uri="{FF2B5EF4-FFF2-40B4-BE49-F238E27FC236}">
                <a16:creationId xmlns:a16="http://schemas.microsoft.com/office/drawing/2014/main" id="{30300318-C924-247A-7FB2-ED7D492C55F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017" y="5025893"/>
            <a:ext cx="2282350" cy="15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0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2646BE-EE30-7EFB-ABAE-9752D2D4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D44421-BBCA-7EB5-D5D5-855D16B552FF}"/>
              </a:ext>
            </a:extLst>
          </p:cNvPr>
          <p:cNvSpPr/>
          <p:nvPr/>
        </p:nvSpPr>
        <p:spPr>
          <a:xfrm>
            <a:off x="643467" y="575733"/>
            <a:ext cx="11053727" cy="6103849"/>
          </a:xfrm>
          <a:prstGeom prst="roundRect">
            <a:avLst/>
          </a:prstGeom>
          <a:solidFill>
            <a:srgbClr val="E2F0D9">
              <a:alpha val="29804"/>
            </a:srgbClr>
          </a:solidFill>
          <a:ln w="9525" cap="flat" cmpd="sng" algn="ctr">
            <a:solidFill>
              <a:srgbClr val="E2F0D9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FA6AD6-1005-41C8-B8B7-B358BDDA7692}"/>
              </a:ext>
            </a:extLst>
          </p:cNvPr>
          <p:cNvSpPr/>
          <p:nvPr/>
        </p:nvSpPr>
        <p:spPr>
          <a:xfrm>
            <a:off x="1589277" y="944992"/>
            <a:ext cx="8794814" cy="511275"/>
          </a:xfrm>
          <a:prstGeom prst="roundRect">
            <a:avLst/>
          </a:prstGeom>
          <a:solidFill>
            <a:srgbClr val="E2F0D9"/>
          </a:solidFill>
          <a:ln w="9525" cap="flat" cmpd="sng" algn="ctr">
            <a:solidFill>
              <a:srgbClr val="E2F0D9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lnSpcReduction="10000"/>
          </a:bodyPr>
          <a:lstStyle/>
          <a:p>
            <a:pPr algn="ctr" defTabSz="622300">
              <a:lnSpc>
                <a:spcPct val="90000"/>
              </a:lnSpc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</a:rPr>
              <a:t>Consideración en contextos de conflicto</a:t>
            </a:r>
          </a:p>
        </p:txBody>
      </p:sp>
      <p:sp>
        <p:nvSpPr>
          <p:cNvPr id="7" name="Google Shape;261;g273b17b8d54_0_841">
            <a:extLst>
              <a:ext uri="{FF2B5EF4-FFF2-40B4-BE49-F238E27FC236}">
                <a16:creationId xmlns:a16="http://schemas.microsoft.com/office/drawing/2014/main" id="{89A838D7-E677-6F7A-0347-3ACBEF407038}"/>
              </a:ext>
            </a:extLst>
          </p:cNvPr>
          <p:cNvSpPr txBox="1">
            <a:spLocks/>
          </p:cNvSpPr>
          <p:nvPr/>
        </p:nvSpPr>
        <p:spPr>
          <a:xfrm>
            <a:off x="1413473" y="2312618"/>
            <a:ext cx="7950845" cy="432579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">
              <a:lnSpc>
                <a:spcPct val="80000"/>
              </a:lnSpc>
              <a:buSzPts val="2920"/>
            </a:pPr>
            <a:r>
              <a:rPr lang="es-ES_tradnl" sz="2800" noProof="0">
                <a:cs typeface="Calibri"/>
              </a:rPr>
              <a:t>El sangrado catastrófico es la máxima prioridad.</a:t>
            </a:r>
          </a:p>
          <a:p>
            <a:pPr marL="43815">
              <a:lnSpc>
                <a:spcPct val="80000"/>
              </a:lnSpc>
              <a:buSzPts val="2920"/>
            </a:pPr>
            <a:endParaRPr lang="es-ES_tradnl" sz="1400" noProof="0">
              <a:cs typeface="Calibri"/>
            </a:endParaRPr>
          </a:p>
          <a:p>
            <a:pPr marL="43815">
              <a:lnSpc>
                <a:spcPct val="80000"/>
              </a:lnSpc>
              <a:buSzPts val="2920"/>
            </a:pPr>
            <a:r>
              <a:rPr lang="es-ES_tradnl" sz="2800" noProof="0">
                <a:cs typeface="Calibri"/>
              </a:rPr>
              <a:t>Actúe de inmediato, especialmente en zonas de conflicto.</a:t>
            </a:r>
            <a:endParaRPr lang="es-ES_tradnl" sz="1600" noProof="0">
              <a:cs typeface="Calibri"/>
            </a:endParaRPr>
          </a:p>
          <a:p>
            <a:pPr marL="43815">
              <a:lnSpc>
                <a:spcPct val="80000"/>
              </a:lnSpc>
              <a:buSzPts val="2920"/>
            </a:pPr>
            <a:endParaRPr lang="es-ES_tradnl" sz="1600" noProof="0">
              <a:cs typeface="Calibri"/>
            </a:endParaRPr>
          </a:p>
          <a:p>
            <a:pPr marL="43815">
              <a:lnSpc>
                <a:spcPct val="80000"/>
              </a:lnSpc>
              <a:buSzPts val="2920"/>
            </a:pPr>
            <a:r>
              <a:rPr lang="es-ES_tradnl" noProof="0"/>
              <a:t>¿Se necesita un torniquete pero no está disponible? ¡Improvíselo!</a:t>
            </a:r>
          </a:p>
        </p:txBody>
      </p:sp>
      <p:pic>
        <p:nvPicPr>
          <p:cNvPr id="10" name="Picture 9" descr="A screen shot of a game&#10;&#10;Description automatically generated">
            <a:extLst>
              <a:ext uri="{FF2B5EF4-FFF2-40B4-BE49-F238E27FC236}">
                <a16:creationId xmlns:a16="http://schemas.microsoft.com/office/drawing/2014/main" id="{D9B5D88C-7DEC-B4EE-DE6C-9CBCA774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038" y="3021986"/>
            <a:ext cx="3482962" cy="3549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A353C3-18F2-000C-7ABE-51FE09A001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4F3E53-60A0-CB32-176C-D00C4E2204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252" y="4475514"/>
            <a:ext cx="851388" cy="1183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BD928-2DF9-2454-62B8-81C8B9639B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06" y="3021986"/>
            <a:ext cx="1150087" cy="11017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46F0A-C56A-9ACD-AA3B-A8C98B6F9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254" y="1609069"/>
            <a:ext cx="1146233" cy="11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C01D1-0B8F-C4C4-1773-8DDDAD8E8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118" y="1855695"/>
            <a:ext cx="11967882" cy="17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0E8BD4-02C3-8FE5-96D8-FDE288BE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325F48-900E-D11B-7C6D-2DA380546CE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E2EE55-7812-BCFA-DCCE-F4C0C7CCAFFA}"/>
              </a:ext>
            </a:extLst>
          </p:cNvPr>
          <p:cNvSpPr txBox="1"/>
          <p:nvPr/>
        </p:nvSpPr>
        <p:spPr>
          <a:xfrm>
            <a:off x="3473566" y="3481159"/>
            <a:ext cx="275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 err="1">
                <a:latin typeface="Atkinson Hyperlegible" pitchFamily="2" charset="0"/>
              </a:rPr>
              <a:t>Not</a:t>
            </a:r>
            <a:r>
              <a:rPr lang="es-ES_tradnl" sz="2000" noProof="0">
                <a:latin typeface="Atkinson Hyperlegible" pitchFamily="2" charset="0"/>
              </a:rPr>
              <a:t> </a:t>
            </a:r>
            <a:r>
              <a:rPr lang="es-ES_tradnl" sz="2000" noProof="0" err="1">
                <a:latin typeface="Atkinson Hyperlegible" pitchFamily="2" charset="0"/>
              </a:rPr>
              <a:t>waking</a:t>
            </a:r>
            <a:r>
              <a:rPr lang="es-ES_tradnl" sz="2000" noProof="0">
                <a:latin typeface="Atkinson Hyperlegible" pitchFamily="2" charset="0"/>
              </a:rPr>
              <a:t> 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67DE3-F900-FD98-0E3C-FA26277310FF}"/>
              </a:ext>
            </a:extLst>
          </p:cNvPr>
          <p:cNvSpPr txBox="1"/>
          <p:nvPr/>
        </p:nvSpPr>
        <p:spPr>
          <a:xfrm>
            <a:off x="3395653" y="6054811"/>
            <a:ext cx="263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 err="1">
                <a:latin typeface="Atkinson Hyperlegible" pitchFamily="2" charset="0"/>
              </a:rPr>
              <a:t>Obstructions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3BDFC-00EE-FD40-4AF3-95A68E3D35C2}"/>
              </a:ext>
            </a:extLst>
          </p:cNvPr>
          <p:cNvSpPr txBox="1"/>
          <p:nvPr/>
        </p:nvSpPr>
        <p:spPr>
          <a:xfrm>
            <a:off x="7767974" y="5630695"/>
            <a:ext cx="235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Lesiones abiertas en la boca o en el cuello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4E99CC-D0DB-8D69-F2FA-E27AD3F471C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4A89483C-871C-9679-183F-279DA0EDE2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6E117E-015B-B096-ACCF-169B4E4B8B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3" name="Google Shape;268;p11">
            <a:extLst>
              <a:ext uri="{FF2B5EF4-FFF2-40B4-BE49-F238E27FC236}">
                <a16:creationId xmlns:a16="http://schemas.microsoft.com/office/drawing/2014/main" id="{A9E4E72E-ACC0-0EB3-3409-D32B0751E0B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434" y="798782"/>
            <a:ext cx="3941418" cy="257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artoon of a person sleeping&#10;&#10;Description automatically generated">
            <a:extLst>
              <a:ext uri="{FF2B5EF4-FFF2-40B4-BE49-F238E27FC236}">
                <a16:creationId xmlns:a16="http://schemas.microsoft.com/office/drawing/2014/main" id="{CE173A5E-8616-28C2-E2AC-1BD1A165CC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754" y="3131942"/>
            <a:ext cx="3456389" cy="2409237"/>
          </a:xfrm>
          <a:prstGeom prst="rect">
            <a:avLst/>
          </a:prstGeom>
        </p:spPr>
      </p:pic>
      <p:pic>
        <p:nvPicPr>
          <p:cNvPr id="7" name="Picture 6" descr="A person with a scar on his face&#10;&#10;Description automatically generated">
            <a:extLst>
              <a:ext uri="{FF2B5EF4-FFF2-40B4-BE49-F238E27FC236}">
                <a16:creationId xmlns:a16="http://schemas.microsoft.com/office/drawing/2014/main" id="{BC1C92A4-85E7-4705-471B-9440AA34E0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778" y="-86225"/>
            <a:ext cx="5003963" cy="3491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71A595-E9AC-F72F-14F6-C4BCE6F87D7C}"/>
              </a:ext>
            </a:extLst>
          </p:cNvPr>
          <p:cNvSpPr txBox="1"/>
          <p:nvPr/>
        </p:nvSpPr>
        <p:spPr>
          <a:xfrm>
            <a:off x="7359851" y="3376842"/>
            <a:ext cx="235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Quemadura</a:t>
            </a:r>
          </a:p>
        </p:txBody>
      </p:sp>
      <p:pic>
        <p:nvPicPr>
          <p:cNvPr id="11" name="Picture 10" descr="A cartoon of a person opening his mouth&#10;&#10;Description automatically generated">
            <a:extLst>
              <a:ext uri="{FF2B5EF4-FFF2-40B4-BE49-F238E27FC236}">
                <a16:creationId xmlns:a16="http://schemas.microsoft.com/office/drawing/2014/main" id="{BEC643FF-34FD-2E53-3561-F27072AE45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218" y="3345065"/>
            <a:ext cx="4194048" cy="2926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C094F-F083-3BC6-87EE-ED4A334A8629}"/>
              </a:ext>
            </a:extLst>
          </p:cNvPr>
          <p:cNvSpPr txBox="1"/>
          <p:nvPr/>
        </p:nvSpPr>
        <p:spPr>
          <a:xfrm>
            <a:off x="3396217" y="3391110"/>
            <a:ext cx="29330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noProof="0"/>
              <a:t>No se despierta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C428-CCED-3064-B8CC-B7D31D409374}"/>
              </a:ext>
            </a:extLst>
          </p:cNvPr>
          <p:cNvSpPr txBox="1"/>
          <p:nvPr/>
        </p:nvSpPr>
        <p:spPr>
          <a:xfrm>
            <a:off x="3640705" y="5971273"/>
            <a:ext cx="29330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000" noProof="0"/>
              <a:t>Obstrucciones</a:t>
            </a:r>
          </a:p>
        </p:txBody>
      </p:sp>
    </p:spTree>
    <p:extLst>
      <p:ext uri="{BB962C8B-B14F-4D97-AF65-F5344CB8AC3E}">
        <p14:creationId xmlns:p14="http://schemas.microsoft.com/office/powerpoint/2010/main" val="151969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AAB043-5867-5F31-5C43-47BA0B4E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6E3A90-F113-E8E4-E5DA-63EA0A2F9022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00C331-8300-BA4D-DA75-549BF211A6DC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A5602810-EDB2-17B9-13D1-D9A4EEB15F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32936-5999-84C4-1194-8F04B9E4045C}"/>
              </a:ext>
            </a:extLst>
          </p:cNvPr>
          <p:cNvSpPr txBox="1"/>
          <p:nvPr/>
        </p:nvSpPr>
        <p:spPr>
          <a:xfrm>
            <a:off x="4404885" y="5482400"/>
            <a:ext cx="436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Cambios en la voz o no respiración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290D4-CEF7-3611-3195-1CC47E72E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11" name="Picture 10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31A4FD88-7FC8-EC18-1A6E-7F8733F0CC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19" y="2062703"/>
            <a:ext cx="4366631" cy="3043711"/>
          </a:xfrm>
          <a:prstGeom prst="rect">
            <a:avLst/>
          </a:prstGeom>
        </p:spPr>
      </p:pic>
      <p:pic>
        <p:nvPicPr>
          <p:cNvPr id="13" name="Picture 12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995380B8-0FFD-A0F5-1354-582114EC37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831" y="2310913"/>
            <a:ext cx="1162272" cy="2236173"/>
          </a:xfrm>
          <a:prstGeom prst="rect">
            <a:avLst/>
          </a:prstGeom>
        </p:spPr>
      </p:pic>
      <p:pic>
        <p:nvPicPr>
          <p:cNvPr id="16" name="Picture 15" descr="A person in a hospital bed&#10;&#10;Description automatically generated">
            <a:extLst>
              <a:ext uri="{FF2B5EF4-FFF2-40B4-BE49-F238E27FC236}">
                <a16:creationId xmlns:a16="http://schemas.microsoft.com/office/drawing/2014/main" id="{BACDF7F5-BED5-1D4A-7FEC-D17913DAA1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1079" y="1141009"/>
            <a:ext cx="5086157" cy="3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E2042-00F4-24C7-004E-C351DC47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9B7B4D-1968-5BEF-84B7-BBA7FDA960C2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CA5332-3438-5225-498C-42F7B6955D95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75AD2-04DF-A411-2ED8-F9E8A1CC6403}"/>
              </a:ext>
            </a:extLst>
          </p:cNvPr>
          <p:cNvSpPr txBox="1"/>
          <p:nvPr/>
        </p:nvSpPr>
        <p:spPr>
          <a:xfrm>
            <a:off x="3657778" y="5131831"/>
            <a:ext cx="50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Movimiento de aire frente a la nariz o la boca</a:t>
            </a:r>
          </a:p>
        </p:txBody>
      </p:sp>
      <p:pic>
        <p:nvPicPr>
          <p:cNvPr id="3" name="Picture 2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A462A0ED-ED89-FA8A-2472-3E0196C4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542" y="1451520"/>
            <a:ext cx="3079787" cy="396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E24A0-55D6-6221-AD13-456F9EC806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6" name="Picture 5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859FBF1C-8BAD-F4D5-431E-4FF4A3405D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72" y="860789"/>
            <a:ext cx="560439" cy="560439"/>
          </a:xfrm>
          <a:prstGeom prst="rect">
            <a:avLst/>
          </a:prstGeom>
        </p:spPr>
      </p:pic>
      <p:pic>
        <p:nvPicPr>
          <p:cNvPr id="2" name="Picture 1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221D8219-C647-AE9C-FB3B-1989943B92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-21717"/>
            <a:ext cx="1399412" cy="9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4: Objetivos de aprendizaje</a:t>
            </a:r>
          </a:p>
        </p:txBody>
      </p:sp>
      <p:sp>
        <p:nvSpPr>
          <p:cNvPr id="177" name="Google Shape;177;p2"/>
          <p:cNvSpPr txBox="1">
            <a:spLocks noGrp="1"/>
          </p:cNvSpPr>
          <p:nvPr>
            <p:ph type="body" idx="1"/>
          </p:nvPr>
        </p:nvSpPr>
        <p:spPr>
          <a:xfrm>
            <a:off x="301256" y="1552576"/>
            <a:ext cx="115894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40005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s-ES_tradnl" sz="2800" noProof="0">
                <a:latin typeface="Atkinson Hyperlegible" pitchFamily="2" charset="0"/>
              </a:rPr>
              <a:t>Realizar el enfoque CABCDE para la evaluación de personas con lesiones traumáticas.</a:t>
            </a:r>
          </a:p>
          <a:p>
            <a:pPr marL="469900" indent="-40005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s-ES_tradnl" sz="2800" noProof="0">
                <a:latin typeface="Atkinson Hyperlegible" pitchFamily="2" charset="0"/>
              </a:rPr>
              <a:t>Demostrar intervenciones críticas para lesiones de alto riesgo.</a:t>
            </a:r>
          </a:p>
          <a:p>
            <a:pPr marL="469900" indent="-40005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s-ES_tradnl" sz="2800" noProof="0">
                <a:latin typeface="Atkinson Hyperlegible" pitchFamily="2" charset="0"/>
              </a:rPr>
              <a:t>Identificar hallazgos clave en la historia clínica relacionados con lesiones de alto riesgo.</a:t>
            </a:r>
          </a:p>
          <a:p>
            <a:pPr marL="469900" indent="-40005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s-ES_tradnl" sz="2800" noProof="0">
                <a:latin typeface="Atkinson Hyperlegible" pitchFamily="2" charset="0"/>
              </a:rPr>
              <a:t>Evaluar consideraciones especiales en la atención de lesiones de alto riesgo en niños y mujeres embarazadas.</a:t>
            </a:r>
          </a:p>
          <a:p>
            <a:pPr marL="469900" indent="-40005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s-ES_tradnl" sz="2800" noProof="0">
                <a:latin typeface="Atkinson Hyperlegible" pitchFamily="2" charset="0"/>
              </a:rPr>
              <a:t>Reconocer consideraciones clave en la atención de lesiones traumáticas comunes.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37E72320-F368-5790-E102-945F22C3BB5B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2DE17A-FF36-39EB-B904-4234E894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33513AD-7C0D-D658-CE38-7833DC414AD3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AA7C2A0-53FD-5720-FB7C-ED93BFCD7582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8CF881-1D65-3203-AD08-017353D9CB49}"/>
              </a:ext>
            </a:extLst>
          </p:cNvPr>
          <p:cNvSpPr txBox="1"/>
          <p:nvPr/>
        </p:nvSpPr>
        <p:spPr>
          <a:xfrm>
            <a:off x="1364776" y="4469569"/>
            <a:ext cx="2183642" cy="11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Maniobra de tracción mandibular.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980EE-9694-AC53-7B81-DE5086665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8D0CC-3DB3-D7D5-E8F4-F9F658511148}"/>
              </a:ext>
            </a:extLst>
          </p:cNvPr>
          <p:cNvSpPr txBox="1"/>
          <p:nvPr/>
        </p:nvSpPr>
        <p:spPr>
          <a:xfrm>
            <a:off x="4569061" y="4270834"/>
            <a:ext cx="3404550" cy="11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Si ves algo en la boca o garganta, retírelo si es posible.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F2624-F690-AF37-4277-27A287F7A386}"/>
              </a:ext>
            </a:extLst>
          </p:cNvPr>
          <p:cNvSpPr txBox="1"/>
          <p:nvPr/>
        </p:nvSpPr>
        <p:spPr>
          <a:xfrm>
            <a:off x="8555828" y="3929729"/>
            <a:ext cx="2183642" cy="11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Inmovilizar la columna cervical</a:t>
            </a:r>
          </a:p>
        </p:txBody>
      </p:sp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AF0411C6-801F-2DA4-E1DF-596F8845A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476" y="5952426"/>
            <a:ext cx="654496" cy="528258"/>
          </a:xfrm>
          <a:prstGeom prst="rect">
            <a:avLst/>
          </a:prstGeom>
        </p:spPr>
      </p:pic>
      <p:pic>
        <p:nvPicPr>
          <p:cNvPr id="11" name="Picture 10" descr="A cartoon of a person opening his mouth&#10;&#10;Description automatically generated">
            <a:extLst>
              <a:ext uri="{FF2B5EF4-FFF2-40B4-BE49-F238E27FC236}">
                <a16:creationId xmlns:a16="http://schemas.microsoft.com/office/drawing/2014/main" id="{64806B1F-B2DE-ED6C-DDE6-36189E0B0E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23" y="1456906"/>
            <a:ext cx="4081235" cy="2847373"/>
          </a:xfrm>
          <a:prstGeom prst="rect">
            <a:avLst/>
          </a:prstGeom>
        </p:spPr>
      </p:pic>
      <p:pic>
        <p:nvPicPr>
          <p:cNvPr id="13" name="Picture 12" descr="A cartoon of a person's head&#10;&#10;Description automatically generated">
            <a:extLst>
              <a:ext uri="{FF2B5EF4-FFF2-40B4-BE49-F238E27FC236}">
                <a16:creationId xmlns:a16="http://schemas.microsoft.com/office/drawing/2014/main" id="{00E8A66A-6588-D5ED-EAFE-7CB64A4874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889" y="1113495"/>
            <a:ext cx="3813760" cy="2658338"/>
          </a:xfrm>
          <a:prstGeom prst="rect">
            <a:avLst/>
          </a:prstGeom>
        </p:spPr>
      </p:pic>
      <p:pic>
        <p:nvPicPr>
          <p:cNvPr id="17" name="Picture 16" descr="A person lying down with hands on their face&#10;&#10;Description automatically generated with medium confidence">
            <a:extLst>
              <a:ext uri="{FF2B5EF4-FFF2-40B4-BE49-F238E27FC236}">
                <a16:creationId xmlns:a16="http://schemas.microsoft.com/office/drawing/2014/main" id="{B68FB725-1554-A4BA-4148-4B9FE3CC21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205" y="510729"/>
            <a:ext cx="55753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F8A24-1DF4-9476-5C42-079986B82F63}"/>
              </a:ext>
            </a:extLst>
          </p:cNvPr>
          <p:cNvSpPr txBox="1"/>
          <p:nvPr/>
        </p:nvSpPr>
        <p:spPr>
          <a:xfrm>
            <a:off x="1873406" y="6032928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Prepararse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390601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DEE147-1F63-C593-21DE-6F8102E07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7BA327-F750-34C6-ABF2-35E10215FFBB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FFEB09-6A2B-1B8C-83F2-1FF9CA668755}"/>
              </a:ext>
            </a:extLst>
          </p:cNvPr>
          <p:cNvSpPr/>
          <p:nvPr/>
        </p:nvSpPr>
        <p:spPr>
          <a:xfrm>
            <a:off x="813180" y="3758256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814449-8908-3F42-2B14-1D606D800644}"/>
              </a:ext>
            </a:extLst>
          </p:cNvPr>
          <p:cNvSpPr/>
          <p:nvPr/>
        </p:nvSpPr>
        <p:spPr>
          <a:xfrm>
            <a:off x="6329759" y="797469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7D7A0F-AE91-D3B1-0DAC-500091451D04}"/>
              </a:ext>
            </a:extLst>
          </p:cNvPr>
          <p:cNvSpPr/>
          <p:nvPr/>
        </p:nvSpPr>
        <p:spPr>
          <a:xfrm>
            <a:off x="6322714" y="3787921"/>
            <a:ext cx="5364178" cy="2891661"/>
          </a:xfrm>
          <a:prstGeom prst="roundRect">
            <a:avLst/>
          </a:prstGeom>
          <a:solidFill>
            <a:srgbClr val="80B8C8"/>
          </a:solidFill>
          <a:ln w="152400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0E745A-2DE7-86DD-9336-ABEF283B466E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16C0A36B-DD5F-9657-9694-BDB968F73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20417A4-4804-F72E-22FE-533911302224}"/>
              </a:ext>
            </a:extLst>
          </p:cNvPr>
          <p:cNvSpPr/>
          <p:nvPr/>
        </p:nvSpPr>
        <p:spPr>
          <a:xfrm>
            <a:off x="7173144" y="949609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9F90EBD-C82F-ED5E-AD24-D5FC90937301}"/>
              </a:ext>
            </a:extLst>
          </p:cNvPr>
          <p:cNvSpPr/>
          <p:nvPr/>
        </p:nvSpPr>
        <p:spPr>
          <a:xfrm>
            <a:off x="7212772" y="3878767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A7A1B21-7C1F-1A05-B0D2-ECA45C283DA7}"/>
              </a:ext>
            </a:extLst>
          </p:cNvPr>
          <p:cNvSpPr/>
          <p:nvPr/>
        </p:nvSpPr>
        <p:spPr>
          <a:xfrm>
            <a:off x="1632065" y="3844837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34" name="Picture 33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45C9EDE8-E5DF-2798-6FD1-DDC89D050C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461" y="3748798"/>
            <a:ext cx="560439" cy="560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895CC-33D5-F470-97C2-8310847DD5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12" name="Google Shape;268;p11">
            <a:extLst>
              <a:ext uri="{FF2B5EF4-FFF2-40B4-BE49-F238E27FC236}">
                <a16:creationId xmlns:a16="http://schemas.microsoft.com/office/drawing/2014/main" id="{D3E58649-5F65-BE94-A516-021D3D80D608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849" y="1147115"/>
            <a:ext cx="2228164" cy="14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cartoon of a person sleeping&#10;&#10;Description automatically generated">
            <a:extLst>
              <a:ext uri="{FF2B5EF4-FFF2-40B4-BE49-F238E27FC236}">
                <a16:creationId xmlns:a16="http://schemas.microsoft.com/office/drawing/2014/main" id="{4DDFBFE9-7E02-6E16-F2DD-68648CD56F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265" y="2223585"/>
            <a:ext cx="2074712" cy="1446155"/>
          </a:xfrm>
          <a:prstGeom prst="rect">
            <a:avLst/>
          </a:prstGeom>
        </p:spPr>
      </p:pic>
      <p:pic>
        <p:nvPicPr>
          <p:cNvPr id="20" name="Picture 19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53B2E09-BA5F-12E5-F4A6-3423A49C5B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633" y="4423825"/>
            <a:ext cx="1795261" cy="2311807"/>
          </a:xfrm>
          <a:prstGeom prst="rect">
            <a:avLst/>
          </a:prstGeom>
        </p:spPr>
      </p:pic>
      <p:pic>
        <p:nvPicPr>
          <p:cNvPr id="3" name="Picture 2" descr="A blue outline of a ear&#10;&#10;Description automatically generated">
            <a:extLst>
              <a:ext uri="{FF2B5EF4-FFF2-40B4-BE49-F238E27FC236}">
                <a16:creationId xmlns:a16="http://schemas.microsoft.com/office/drawing/2014/main" id="{C261D2AB-7721-F6C7-037F-E9A38EBC08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671" y="877016"/>
            <a:ext cx="539920" cy="537220"/>
          </a:xfrm>
          <a:prstGeom prst="rect">
            <a:avLst/>
          </a:prstGeom>
        </p:spPr>
      </p:pic>
      <p:pic>
        <p:nvPicPr>
          <p:cNvPr id="6" name="Picture 5" descr="A red siren with yellow rays&#10;&#10;Description automatically generated">
            <a:extLst>
              <a:ext uri="{FF2B5EF4-FFF2-40B4-BE49-F238E27FC236}">
                <a16:creationId xmlns:a16="http://schemas.microsoft.com/office/drawing/2014/main" id="{485DC22D-33D5-C006-066C-15327C7448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338" y="5675458"/>
            <a:ext cx="831847" cy="671402"/>
          </a:xfrm>
          <a:prstGeom prst="rect">
            <a:avLst/>
          </a:prstGeom>
        </p:spPr>
      </p:pic>
      <p:pic>
        <p:nvPicPr>
          <p:cNvPr id="9" name="Picture 8" descr="A cartoon of a person opening his mouth&#10;&#10;Description automatically generated">
            <a:extLst>
              <a:ext uri="{FF2B5EF4-FFF2-40B4-BE49-F238E27FC236}">
                <a16:creationId xmlns:a16="http://schemas.microsoft.com/office/drawing/2014/main" id="{8AF1B4BE-2BE7-9CA3-5F3F-FB351AE171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625" y="2421057"/>
            <a:ext cx="2084239" cy="1454120"/>
          </a:xfrm>
          <a:prstGeom prst="rect">
            <a:avLst/>
          </a:prstGeom>
        </p:spPr>
      </p:pic>
      <p:pic>
        <p:nvPicPr>
          <p:cNvPr id="10" name="Picture 9" descr="A cartoon of a person opening his mouth&#10;&#10;Description automatically generated">
            <a:extLst>
              <a:ext uri="{FF2B5EF4-FFF2-40B4-BE49-F238E27FC236}">
                <a16:creationId xmlns:a16="http://schemas.microsoft.com/office/drawing/2014/main" id="{39395A48-578A-9276-4D5A-7162E9A2875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591" y="4845938"/>
            <a:ext cx="2151321" cy="1500922"/>
          </a:xfrm>
          <a:prstGeom prst="rect">
            <a:avLst/>
          </a:prstGeom>
        </p:spPr>
      </p:pic>
      <p:pic>
        <p:nvPicPr>
          <p:cNvPr id="11" name="Picture 10" descr="A cartoon of a person's head&#10;&#10;Description automatically generated">
            <a:extLst>
              <a:ext uri="{FF2B5EF4-FFF2-40B4-BE49-F238E27FC236}">
                <a16:creationId xmlns:a16="http://schemas.microsoft.com/office/drawing/2014/main" id="{FD5E886D-A41D-CAC3-3C7F-D2EADC5FDF1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872" y="4026107"/>
            <a:ext cx="1922126" cy="1339796"/>
          </a:xfrm>
          <a:prstGeom prst="rect">
            <a:avLst/>
          </a:prstGeom>
        </p:spPr>
      </p:pic>
      <p:pic>
        <p:nvPicPr>
          <p:cNvPr id="14" name="Picture 13" descr="A person lying down with hands on their face&#10;&#10;Description automatically generated with medium confidence">
            <a:extLst>
              <a:ext uri="{FF2B5EF4-FFF2-40B4-BE49-F238E27FC236}">
                <a16:creationId xmlns:a16="http://schemas.microsoft.com/office/drawing/2014/main" id="{2B2E30D2-4F4B-FCD7-2FF0-A77C395A01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644" y="3854346"/>
            <a:ext cx="2552053" cy="1778880"/>
          </a:xfrm>
          <a:prstGeom prst="rect">
            <a:avLst/>
          </a:prstGeom>
        </p:spPr>
      </p:pic>
      <p:pic>
        <p:nvPicPr>
          <p:cNvPr id="16" name="Picture 15" descr="A person in a hospital bed&#10;&#10;Description automatically generated">
            <a:extLst>
              <a:ext uri="{FF2B5EF4-FFF2-40B4-BE49-F238E27FC236}">
                <a16:creationId xmlns:a16="http://schemas.microsoft.com/office/drawing/2014/main" id="{EC2B3EE0-DBEF-FDB1-DC95-5A664F9DF83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840" y="1542762"/>
            <a:ext cx="2534996" cy="1765467"/>
          </a:xfrm>
          <a:prstGeom prst="rect">
            <a:avLst/>
          </a:prstGeom>
        </p:spPr>
      </p:pic>
      <p:pic>
        <p:nvPicPr>
          <p:cNvPr id="25" name="Picture 24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44DA2829-5805-3397-0336-1E668A22D52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54" y="1795462"/>
            <a:ext cx="2283216" cy="1591491"/>
          </a:xfrm>
          <a:prstGeom prst="rect">
            <a:avLst/>
          </a:prstGeom>
        </p:spPr>
      </p:pic>
      <p:pic>
        <p:nvPicPr>
          <p:cNvPr id="29" name="Picture 28" descr="A person with a scar on his face&#10;&#10;Description automatically generated">
            <a:extLst>
              <a:ext uri="{FF2B5EF4-FFF2-40B4-BE49-F238E27FC236}">
                <a16:creationId xmlns:a16="http://schemas.microsoft.com/office/drawing/2014/main" id="{819D53D5-63C3-335E-0AA4-F17B5B40E9A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227" y="1003357"/>
            <a:ext cx="2290290" cy="1597878"/>
          </a:xfrm>
          <a:prstGeom prst="rect">
            <a:avLst/>
          </a:prstGeom>
        </p:spPr>
      </p:pic>
      <p:pic>
        <p:nvPicPr>
          <p:cNvPr id="30" name="Picture 29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0164C5F9-0B5C-B6C9-3890-72B1EA91CB6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199" y="2223585"/>
            <a:ext cx="583048" cy="11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1AA8DA-BFAA-05C4-79EB-7CA98BEAB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3E19F4-707C-4710-8F99-4ED7DCD866AE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2868AB4-2AE8-EB9C-AB83-18CB206A20FC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B3562-BFB2-A650-3F2C-79C0E476FF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99826981-9CB8-7963-6C49-F9D9550F3D53}"/>
              </a:ext>
            </a:extLst>
          </p:cNvPr>
          <p:cNvSpPr txBox="1">
            <a:spLocks/>
          </p:cNvSpPr>
          <p:nvPr/>
        </p:nvSpPr>
        <p:spPr>
          <a:xfrm>
            <a:off x="838199" y="1725937"/>
            <a:ext cx="10515600" cy="2433554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ts val="3400"/>
            </a:pPr>
            <a:r>
              <a:rPr lang="es-ES_tradnl" sz="3000" noProof="0"/>
              <a:t>Use la maniobra </a:t>
            </a:r>
            <a:r>
              <a:rPr lang="es-ES_tradnl" sz="3000" b="1" noProof="0"/>
              <a:t>de tracción mandibular </a:t>
            </a:r>
            <a:r>
              <a:rPr lang="es-ES_tradnl" sz="3000" noProof="0"/>
              <a:t>si se sospecha una lesión en el cuello.</a:t>
            </a:r>
            <a:br>
              <a:rPr lang="es-ES_tradnl" sz="3000" noProof="0"/>
            </a:br>
            <a:endParaRPr lang="es-ES_tradnl" sz="3000" noProof="0"/>
          </a:p>
          <a:p>
            <a:pPr>
              <a:spcBef>
                <a:spcPts val="0"/>
              </a:spcBef>
              <a:buSzPts val="3400"/>
            </a:pPr>
            <a:r>
              <a:rPr lang="es-ES_tradnl" sz="3000" noProof="0"/>
              <a:t>Las cabezas y lenguas relativamente grandes de los niños pueden bloquear la vía respiratoria.</a:t>
            </a:r>
          </a:p>
        </p:txBody>
      </p:sp>
      <p:pic>
        <p:nvPicPr>
          <p:cNvPr id="4" name="Picture 3" descr="A cartoon of a baby&#10;&#10;Description automatically generated">
            <a:extLst>
              <a:ext uri="{FF2B5EF4-FFF2-40B4-BE49-F238E27FC236}">
                <a16:creationId xmlns:a16="http://schemas.microsoft.com/office/drawing/2014/main" id="{6D7DDC48-4456-9C64-1957-D9D6B91E78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232" y="3717073"/>
            <a:ext cx="4671535" cy="32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6BFED8-AFE3-A0F1-EC3D-4B9EAC87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FFAC42-A3A7-DEE3-280C-C053B99AC0F5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rgbClr val="FFF2CC">
              <a:alpha val="29804"/>
            </a:srgbClr>
          </a:solidFill>
          <a:ln>
            <a:solidFill>
              <a:srgbClr val="FFF2CC"/>
            </a:solidFill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sz="6000" noProof="0">
              <a:solidFill>
                <a:schemeClr val="tx1"/>
              </a:solidFill>
              <a:latin typeface="Atkinson Hyperlegible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D77E6C2-E1A8-CD55-35CA-29F54E232233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txBody>
          <a:bodyPr spcFirstLastPara="1" vert="horz" wrap="square" lIns="91425" tIns="45700" rIns="91425" bIns="45700" rtlCol="0" anchor="ctr" anchorCtr="0">
            <a:normAutofit fontScale="5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6000" noProof="0">
                <a:solidFill>
                  <a:schemeClr val="tx1"/>
                </a:solidFill>
                <a:latin typeface="Atkinson Hyperlegible" pitchFamily="2" charset="0"/>
                <a:ea typeface="+mj-ea"/>
                <a:cs typeface="+mj-cs"/>
              </a:rPr>
              <a:t>Recuerde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56E458-81EF-9436-2688-C55BF0CC2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4" name="Google Shape;261;g273b17b8d54_0_841">
            <a:extLst>
              <a:ext uri="{FF2B5EF4-FFF2-40B4-BE49-F238E27FC236}">
                <a16:creationId xmlns:a16="http://schemas.microsoft.com/office/drawing/2014/main" id="{624C8358-8AE2-FC71-1FD5-12B922CB14CC}"/>
              </a:ext>
            </a:extLst>
          </p:cNvPr>
          <p:cNvSpPr txBox="1">
            <a:spLocks/>
          </p:cNvSpPr>
          <p:nvPr/>
        </p:nvSpPr>
        <p:spPr>
          <a:xfrm>
            <a:off x="839076" y="1661448"/>
            <a:ext cx="10212003" cy="4522376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>
              <a:buNone/>
            </a:pPr>
            <a:r>
              <a:rPr lang="es-ES_tradnl" sz="3200" noProof="0"/>
              <a:t>No utilice la inclinación de cabeza / elevación del mentón en una persona gravemente lesionada, ya que podría haber una lesión en el cuello o la columna.</a:t>
            </a:r>
            <a:endParaRPr lang="es-ES_tradnl" noProof="0"/>
          </a:p>
        </p:txBody>
      </p:sp>
      <p:pic>
        <p:nvPicPr>
          <p:cNvPr id="5" name="Picture 4" descr="A cartoon of a person with gloves on&#10;&#10;Description automatically generated">
            <a:extLst>
              <a:ext uri="{FF2B5EF4-FFF2-40B4-BE49-F238E27FC236}">
                <a16:creationId xmlns:a16="http://schemas.microsoft.com/office/drawing/2014/main" id="{3E182F19-15F2-683D-6EA6-E33BFC4845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609" y="3379246"/>
            <a:ext cx="3842781" cy="265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7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5A79F-7E8D-0BF3-D0BB-AFC2F5FA7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466" y="2405269"/>
            <a:ext cx="12073534" cy="16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0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F64281-3BA9-7B2A-7562-C20C91DD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0DC3EA-BF85-E6A3-9D68-F0B13EA749C9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A65D827B-F54E-C6EE-A4A2-C84723863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pic>
        <p:nvPicPr>
          <p:cNvPr id="14" name="Picture 13" descr="A cartoon of a person lying down with blood on his stomach&#10;&#10;Description automatically generated">
            <a:extLst>
              <a:ext uri="{FF2B5EF4-FFF2-40B4-BE49-F238E27FC236}">
                <a16:creationId xmlns:a16="http://schemas.microsoft.com/office/drawing/2014/main" id="{2FE90135-29C7-4EE9-E7A7-5B7F3927EE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101" y="2231027"/>
            <a:ext cx="3110439" cy="2529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5412D-5C38-2B45-7881-E08E09EA5864}"/>
              </a:ext>
            </a:extLst>
          </p:cNvPr>
          <p:cNvSpPr txBox="1"/>
          <p:nvPr/>
        </p:nvSpPr>
        <p:spPr>
          <a:xfrm>
            <a:off x="1118523" y="5019183"/>
            <a:ext cx="2500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Dificultad para respirar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54DF6B-A39C-CBAC-8466-5DD9ADCF7F3E}"/>
              </a:ext>
            </a:extLst>
          </p:cNvPr>
          <p:cNvSpPr txBox="1"/>
          <p:nvPr/>
        </p:nvSpPr>
        <p:spPr>
          <a:xfrm>
            <a:off x="4776385" y="4819128"/>
            <a:ext cx="263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Lesión grave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B8C90-2798-807F-F3FD-67EF45271AF2}"/>
              </a:ext>
            </a:extLst>
          </p:cNvPr>
          <p:cNvSpPr txBox="1"/>
          <p:nvPr/>
        </p:nvSpPr>
        <p:spPr>
          <a:xfrm>
            <a:off x="8920641" y="4918868"/>
            <a:ext cx="146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Quemadura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8B45D1-6B8B-9A19-8E02-99E33A17AA1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4EDDED28-E705-61C3-EC63-6318F8C123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2" name="Picture 1" descr="A person lying in bed with a disease on his chest&#10;&#10;Description automatically generated">
            <a:extLst>
              <a:ext uri="{FF2B5EF4-FFF2-40B4-BE49-F238E27FC236}">
                <a16:creationId xmlns:a16="http://schemas.microsoft.com/office/drawing/2014/main" id="{30AE27C6-6EED-CCCD-716B-E0B7F236B6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09" y="1539022"/>
            <a:ext cx="4563373" cy="3183748"/>
          </a:xfrm>
          <a:prstGeom prst="rect">
            <a:avLst/>
          </a:prstGeom>
        </p:spPr>
      </p:pic>
      <p:pic>
        <p:nvPicPr>
          <p:cNvPr id="5" name="Picture 4" descr="A person wearing a mask&#10;&#10;Description automatically generated">
            <a:extLst>
              <a:ext uri="{FF2B5EF4-FFF2-40B4-BE49-F238E27FC236}">
                <a16:creationId xmlns:a16="http://schemas.microsoft.com/office/drawing/2014/main" id="{A25CA697-775C-B541-9C50-62A711205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54" y="1468424"/>
            <a:ext cx="4090961" cy="32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1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523180-CC56-D3E3-9C83-79DD51C9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90762-C7BD-640A-3642-DF6C189AB3F7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C609E91A-A2A0-6D2F-7954-3A6D3DC44C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8BBEA84-ACD5-B365-0E73-1CCFA0FED050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29AE63C8-1E39-596D-B6EA-3ADDF2025B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08B23-24B3-5CCE-4BEF-63F2C39B2EBF}"/>
              </a:ext>
            </a:extLst>
          </p:cNvPr>
          <p:cNvSpPr txBox="1"/>
          <p:nvPr/>
        </p:nvSpPr>
        <p:spPr>
          <a:xfrm>
            <a:off x="1934049" y="5375788"/>
            <a:ext cx="277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Sonidos extraños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DA409-CF55-24D9-E6A9-1F8EC98EBBDF}"/>
              </a:ext>
            </a:extLst>
          </p:cNvPr>
          <p:cNvSpPr txBox="1"/>
          <p:nvPr/>
        </p:nvSpPr>
        <p:spPr>
          <a:xfrm>
            <a:off x="7088747" y="5052622"/>
            <a:ext cx="398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noProof="0"/>
              <a:t>Sonido burbujeante o de succión proveniente de una herida en el pecho.</a:t>
            </a:r>
            <a:endParaRPr lang="es-ES_tradnl" sz="2000" noProof="0">
              <a:latin typeface="Atkinson Hyperlegible" pitchFamily="2" charset="0"/>
            </a:endParaRPr>
          </a:p>
        </p:txBody>
      </p:sp>
      <p:pic>
        <p:nvPicPr>
          <p:cNvPr id="7" name="Picture 6" descr="A cartoon of a person lying down with blood on his stomach&#10;&#10;Description automatically generated">
            <a:extLst>
              <a:ext uri="{FF2B5EF4-FFF2-40B4-BE49-F238E27FC236}">
                <a16:creationId xmlns:a16="http://schemas.microsoft.com/office/drawing/2014/main" id="{DA7AA0F0-BAEC-3E03-C763-8E4531A0AD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054" y="2548798"/>
            <a:ext cx="3555101" cy="2646075"/>
          </a:xfrm>
          <a:prstGeom prst="rect">
            <a:avLst/>
          </a:prstGeom>
        </p:spPr>
      </p:pic>
      <p:pic>
        <p:nvPicPr>
          <p:cNvPr id="9" name="Picture 8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503A1372-EEB7-450C-D53E-FF21C3BC9A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924" y="2123075"/>
            <a:ext cx="3495584" cy="3497523"/>
          </a:xfrm>
          <a:prstGeom prst="rect">
            <a:avLst/>
          </a:prstGeom>
        </p:spPr>
      </p:pic>
      <p:pic>
        <p:nvPicPr>
          <p:cNvPr id="11" name="Picture 10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7CCC65D1-81C0-ECDB-04F5-BBD78C5EED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006" y="780436"/>
            <a:ext cx="1730325" cy="31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7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27FD81-AAB6-3B1D-3470-F1343CE60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44E085-8FCF-9AC6-F83A-4B6AEF4DD865}"/>
              </a:ext>
            </a:extLst>
          </p:cNvPr>
          <p:cNvSpPr/>
          <p:nvPr/>
        </p:nvSpPr>
        <p:spPr>
          <a:xfrm>
            <a:off x="696036" y="643839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F6B4CFA0-B318-7949-AACE-9362F518D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66562D-EED3-30FC-F8F2-9514D04E9D54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8" name="Picture 7" descr="A cartoon of a person's chest&#10;&#10;Description automatically generated">
            <a:extLst>
              <a:ext uri="{FF2B5EF4-FFF2-40B4-BE49-F238E27FC236}">
                <a16:creationId xmlns:a16="http://schemas.microsoft.com/office/drawing/2014/main" id="{3E4AF6AA-9AD7-8C8D-BBBD-EDA080242B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65" y="1914410"/>
            <a:ext cx="4427439" cy="3086096"/>
          </a:xfrm>
          <a:prstGeom prst="rect">
            <a:avLst/>
          </a:prstGeom>
        </p:spPr>
      </p:pic>
      <p:pic>
        <p:nvPicPr>
          <p:cNvPr id="9" name="Picture 8" descr="A group of cartoon images of people&#10;&#10;Description automatically generated">
            <a:extLst>
              <a:ext uri="{FF2B5EF4-FFF2-40B4-BE49-F238E27FC236}">
                <a16:creationId xmlns:a16="http://schemas.microsoft.com/office/drawing/2014/main" id="{002FB200-68E3-50CC-BEF6-35CF2B860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5483" y="1337026"/>
            <a:ext cx="4023781" cy="3837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2061F-90E7-E48C-DEE7-499E32BBC05D}"/>
              </a:ext>
            </a:extLst>
          </p:cNvPr>
          <p:cNvSpPr txBox="1"/>
          <p:nvPr/>
        </p:nvSpPr>
        <p:spPr>
          <a:xfrm>
            <a:off x="2934626" y="5000506"/>
            <a:ext cx="250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Movimiento anormal del pecho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CCBBD-93D3-83F4-BD9F-56470E1025D8}"/>
              </a:ext>
            </a:extLst>
          </p:cNvPr>
          <p:cNvSpPr txBox="1"/>
          <p:nvPr/>
        </p:nvSpPr>
        <p:spPr>
          <a:xfrm>
            <a:off x="7924030" y="5000506"/>
            <a:ext cx="266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Crujido o chasquido</a:t>
            </a:r>
          </a:p>
        </p:txBody>
      </p:sp>
      <p:pic>
        <p:nvPicPr>
          <p:cNvPr id="3" name="Picture 2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23199A95-F972-DB72-F9DF-DF3EB9DC2D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344" y="860789"/>
            <a:ext cx="560439" cy="5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8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C72830-DC80-8D95-8387-DF96F75D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39968C-F753-C70B-4CC0-66EEC2917145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D0C3138E-3A11-49AA-577D-7AA9AEBE42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9B856C-B8EE-BEBB-A395-B53AF36349CC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B2977-74DB-8332-DAA4-5F348723DEAC}"/>
              </a:ext>
            </a:extLst>
          </p:cNvPr>
          <p:cNvSpPr txBox="1"/>
          <p:nvPr/>
        </p:nvSpPr>
        <p:spPr>
          <a:xfrm>
            <a:off x="1260895" y="2466364"/>
            <a:ext cx="5440155" cy="194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s-ES_tradnl" sz="2400" b="1" noProof="0">
                <a:latin typeface="Atkinson Hyperlegible" pitchFamily="2" charset="0"/>
              </a:rPr>
              <a:t>Ayúdelo a sentarse o a colocarse en una posición cómoda.</a:t>
            </a:r>
          </a:p>
          <a:p>
            <a:pPr marL="285750" indent="-285750" algn="l">
              <a:lnSpc>
                <a:spcPts val="2850"/>
              </a:lnSpc>
              <a:buFont typeface="Arial" panose="020B0604020202020204" pitchFamily="34" charset="0"/>
              <a:buChar char="•"/>
            </a:pPr>
            <a:endParaRPr lang="es-ES_tradnl" sz="2400" b="1" noProof="0">
              <a:latin typeface="Atkinson Hyperlegible" pitchFamily="2" charset="0"/>
            </a:endParaRPr>
          </a:p>
          <a:p>
            <a:pPr marL="285750" indent="-28575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s-ES_tradnl" sz="2400" b="1" noProof="0">
                <a:latin typeface="Atkinson Hyperlegible" pitchFamily="2" charset="0"/>
              </a:rPr>
              <a:t>No los mueva si cree que se han lastimado el cuello o la espalda.</a:t>
            </a:r>
          </a:p>
        </p:txBody>
      </p:sp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A573E6A3-ACC4-018B-027C-BBBBA7D1B4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895" y="5966335"/>
            <a:ext cx="654496" cy="528258"/>
          </a:xfrm>
          <a:prstGeom prst="rect">
            <a:avLst/>
          </a:prstGeom>
        </p:spPr>
      </p:pic>
      <p:pic>
        <p:nvPicPr>
          <p:cNvPr id="4" name="Picture 3" descr="A person wearing a mask&#10;&#10;Description automatically generated">
            <a:extLst>
              <a:ext uri="{FF2B5EF4-FFF2-40B4-BE49-F238E27FC236}">
                <a16:creationId xmlns:a16="http://schemas.microsoft.com/office/drawing/2014/main" id="{D424D2D8-3F12-EAB4-B4DA-79A3057023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2"/>
          <a:stretch/>
        </p:blipFill>
        <p:spPr>
          <a:xfrm>
            <a:off x="6457697" y="229866"/>
            <a:ext cx="5019472" cy="5925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0CF29-406D-8F3F-70EA-C74F4EF45728}"/>
              </a:ext>
            </a:extLst>
          </p:cNvPr>
          <p:cNvSpPr txBox="1"/>
          <p:nvPr/>
        </p:nvSpPr>
        <p:spPr>
          <a:xfrm>
            <a:off x="1873406" y="6032928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 err="1">
                <a:latin typeface="Atkinson Hyperlegible" pitchFamily="2" charset="0"/>
              </a:rPr>
              <a:t>Prepárarse</a:t>
            </a:r>
            <a:r>
              <a:rPr lang="es-ES_tradnl" sz="2400" noProof="0">
                <a:latin typeface="Atkinson Hyperlegible" pitchFamily="2" charset="0"/>
              </a:rPr>
              <a:t>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3943612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0F8283-CDC5-5D51-A506-56FC20D5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2A93E4-E4E7-5415-7E5F-E6BF8D96F694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6BA10B-02F2-20CC-2D71-103258BFB5C4}"/>
              </a:ext>
            </a:extLst>
          </p:cNvPr>
          <p:cNvSpPr/>
          <p:nvPr/>
        </p:nvSpPr>
        <p:spPr>
          <a:xfrm>
            <a:off x="865172" y="3809112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FB6289-AFEE-4927-F922-52B4CDCB01CB}"/>
              </a:ext>
            </a:extLst>
          </p:cNvPr>
          <p:cNvSpPr/>
          <p:nvPr/>
        </p:nvSpPr>
        <p:spPr>
          <a:xfrm>
            <a:off x="6344101" y="782342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6B96B7-33BD-CD41-AB50-A7E7A0BBEA56}"/>
              </a:ext>
            </a:extLst>
          </p:cNvPr>
          <p:cNvSpPr/>
          <p:nvPr/>
        </p:nvSpPr>
        <p:spPr>
          <a:xfrm>
            <a:off x="6373513" y="3787921"/>
            <a:ext cx="5364178" cy="2891661"/>
          </a:xfrm>
          <a:prstGeom prst="roundRect">
            <a:avLst/>
          </a:prstGeom>
          <a:solidFill>
            <a:srgbClr val="80B8C8"/>
          </a:solidFill>
          <a:ln w="152400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B4BBA40-F25D-01CE-C60F-B75091258E88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8E9D5127-7F10-AC5C-CE79-5DD2459AFF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F1A148B-0730-3900-05BB-A45CB8578A15}"/>
              </a:ext>
            </a:extLst>
          </p:cNvPr>
          <p:cNvSpPr/>
          <p:nvPr/>
        </p:nvSpPr>
        <p:spPr>
          <a:xfrm>
            <a:off x="7187486" y="905058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3024B41-87B0-2E1C-C1F1-AFB4E8B525D6}"/>
              </a:ext>
            </a:extLst>
          </p:cNvPr>
          <p:cNvSpPr/>
          <p:nvPr/>
        </p:nvSpPr>
        <p:spPr>
          <a:xfrm>
            <a:off x="7278072" y="3894904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D31E89-F53B-F54F-7F41-BD6BD8BF6A5F}"/>
              </a:ext>
            </a:extLst>
          </p:cNvPr>
          <p:cNvSpPr/>
          <p:nvPr/>
        </p:nvSpPr>
        <p:spPr>
          <a:xfrm>
            <a:off x="1904190" y="3895693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34" name="Picture 33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E4F9E196-EB8D-8E73-F8B8-D491BAD66A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586" y="3799654"/>
            <a:ext cx="560439" cy="560439"/>
          </a:xfrm>
          <a:prstGeom prst="rect">
            <a:avLst/>
          </a:prstGeom>
        </p:spPr>
      </p:pic>
      <p:pic>
        <p:nvPicPr>
          <p:cNvPr id="3" name="Picture 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FF9589CA-97B4-7352-F15F-FE66F82A66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pic>
        <p:nvPicPr>
          <p:cNvPr id="9" name="Picture 8" descr="A cartoon of a person lying down with blood on his stomach&#10;&#10;Description automatically generated">
            <a:extLst>
              <a:ext uri="{FF2B5EF4-FFF2-40B4-BE49-F238E27FC236}">
                <a16:creationId xmlns:a16="http://schemas.microsoft.com/office/drawing/2014/main" id="{1733E9A2-AB7C-B3F1-CFDF-C9ABBF8E7E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301" y="2006554"/>
            <a:ext cx="1625894" cy="1322320"/>
          </a:xfrm>
          <a:prstGeom prst="rect">
            <a:avLst/>
          </a:prstGeom>
        </p:spPr>
      </p:pic>
      <p:pic>
        <p:nvPicPr>
          <p:cNvPr id="14" name="Picture 13" descr="A cartoon of a person lying down with blood on his stomach&#10;&#10;Description automatically generated">
            <a:extLst>
              <a:ext uri="{FF2B5EF4-FFF2-40B4-BE49-F238E27FC236}">
                <a16:creationId xmlns:a16="http://schemas.microsoft.com/office/drawing/2014/main" id="{4E573B20-D937-0BCD-C4C4-92EED2D092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8529" y="2011093"/>
            <a:ext cx="2145125" cy="1596624"/>
          </a:xfrm>
          <a:prstGeom prst="rect">
            <a:avLst/>
          </a:prstGeom>
        </p:spPr>
      </p:pic>
      <p:pic>
        <p:nvPicPr>
          <p:cNvPr id="25" name="Picture 24" descr="A cartoon of a person's chest&#10;&#10;Description automatically generated">
            <a:extLst>
              <a:ext uri="{FF2B5EF4-FFF2-40B4-BE49-F238E27FC236}">
                <a16:creationId xmlns:a16="http://schemas.microsoft.com/office/drawing/2014/main" id="{2554E062-A54C-645C-2C0C-AA80CE885F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663" y="4656546"/>
            <a:ext cx="2221101" cy="1548193"/>
          </a:xfrm>
          <a:prstGeom prst="rect">
            <a:avLst/>
          </a:prstGeom>
        </p:spPr>
      </p:pic>
      <p:pic>
        <p:nvPicPr>
          <p:cNvPr id="26" name="Picture 25" descr="A group of cartoon images of people&#10;&#10;Description automatically generated">
            <a:extLst>
              <a:ext uri="{FF2B5EF4-FFF2-40B4-BE49-F238E27FC236}">
                <a16:creationId xmlns:a16="http://schemas.microsoft.com/office/drawing/2014/main" id="{00590617-B39E-2494-E414-C54A38AC24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619" y="4164586"/>
            <a:ext cx="2329118" cy="2221435"/>
          </a:xfrm>
          <a:prstGeom prst="rect">
            <a:avLst/>
          </a:prstGeom>
        </p:spPr>
      </p:pic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2672F5A1-8D39-1989-B0E2-661D50F10A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598" y="816732"/>
            <a:ext cx="539920" cy="537220"/>
          </a:xfrm>
          <a:prstGeom prst="rect">
            <a:avLst/>
          </a:prstGeom>
        </p:spPr>
      </p:pic>
      <p:pic>
        <p:nvPicPr>
          <p:cNvPr id="13" name="Picture 12" descr="A red siren with yellow rays&#10;&#10;Description automatically generated">
            <a:extLst>
              <a:ext uri="{FF2B5EF4-FFF2-40B4-BE49-F238E27FC236}">
                <a16:creationId xmlns:a16="http://schemas.microsoft.com/office/drawing/2014/main" id="{CD8E8DAF-18E5-2786-433D-7AEA91083D1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198" y="5465184"/>
            <a:ext cx="1379336" cy="1113292"/>
          </a:xfrm>
          <a:prstGeom prst="rect">
            <a:avLst/>
          </a:prstGeom>
        </p:spPr>
      </p:pic>
      <p:pic>
        <p:nvPicPr>
          <p:cNvPr id="12" name="Picture 11" descr="A person lying in bed with a disease on his chest&#10;&#10;Description automatically generated">
            <a:extLst>
              <a:ext uri="{FF2B5EF4-FFF2-40B4-BE49-F238E27FC236}">
                <a16:creationId xmlns:a16="http://schemas.microsoft.com/office/drawing/2014/main" id="{0E29A1F6-2297-AACD-98B4-C6D3DFEEB53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129" y="1836818"/>
            <a:ext cx="1895326" cy="1322320"/>
          </a:xfrm>
          <a:prstGeom prst="rect">
            <a:avLst/>
          </a:prstGeom>
        </p:spPr>
      </p:pic>
      <p:pic>
        <p:nvPicPr>
          <p:cNvPr id="15" name="Picture 14" descr="A person wearing a mask&#10;&#10;Description automatically generated">
            <a:extLst>
              <a:ext uri="{FF2B5EF4-FFF2-40B4-BE49-F238E27FC236}">
                <a16:creationId xmlns:a16="http://schemas.microsoft.com/office/drawing/2014/main" id="{7AD55376-2282-A4C4-2F8C-387B90A254D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345" y="1737139"/>
            <a:ext cx="1890823" cy="1521679"/>
          </a:xfrm>
          <a:prstGeom prst="rect">
            <a:avLst/>
          </a:prstGeom>
        </p:spPr>
      </p:pic>
      <p:pic>
        <p:nvPicPr>
          <p:cNvPr id="6" name="Picture 5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E9C6B790-6889-C8DC-372D-5A7131B5268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163" y="1579079"/>
            <a:ext cx="2145125" cy="2146315"/>
          </a:xfrm>
          <a:prstGeom prst="rect">
            <a:avLst/>
          </a:prstGeom>
        </p:spPr>
      </p:pic>
      <p:pic>
        <p:nvPicPr>
          <p:cNvPr id="10" name="Picture 9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CFB85240-2C66-A715-A30A-061D306F3E4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99386" y="851811"/>
            <a:ext cx="1061844" cy="1923158"/>
          </a:xfrm>
          <a:prstGeom prst="rect">
            <a:avLst/>
          </a:prstGeom>
        </p:spPr>
      </p:pic>
      <p:pic>
        <p:nvPicPr>
          <p:cNvPr id="17" name="Picture 16" descr="A person wearing a mask&#10;&#10;Description automatically generated">
            <a:extLst>
              <a:ext uri="{FF2B5EF4-FFF2-40B4-BE49-F238E27FC236}">
                <a16:creationId xmlns:a16="http://schemas.microsoft.com/office/drawing/2014/main" id="{3D3D6F63-9F63-73AC-1647-7E06FEC4FB1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576" y="4040565"/>
            <a:ext cx="2032423" cy="26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4: Habilidades esenciales</a:t>
            </a:r>
          </a:p>
        </p:txBody>
      </p:sp>
      <p:sp>
        <p:nvSpPr>
          <p:cNvPr id="177" name="Google Shape;177;p2"/>
          <p:cNvSpPr txBox="1">
            <a:spLocks noGrp="1"/>
          </p:cNvSpPr>
          <p:nvPr>
            <p:ph type="body" idx="1"/>
          </p:nvPr>
        </p:nvSpPr>
        <p:spPr>
          <a:xfrm>
            <a:off x="297712" y="1825625"/>
            <a:ext cx="116320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ts val="3800"/>
            </a:pPr>
            <a:r>
              <a:rPr lang="es-ES_tradnl" sz="2800" noProof="0">
                <a:latin typeface="Atkinson Hyperlegible" pitchFamily="2" charset="0"/>
              </a:rPr>
              <a:t>Realizar el enfoque CABCDE para evaluar a personas con lesiones traumáticas.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3800"/>
            </a:pPr>
            <a:r>
              <a:rPr lang="es-ES_tradnl" sz="2800" noProof="0">
                <a:latin typeface="Atkinson Hyperlegible" pitchFamily="2" charset="0"/>
              </a:rPr>
              <a:t>Realizar intervenciones críticas para lesiones de alto riesgo.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3800"/>
            </a:pPr>
            <a:r>
              <a:rPr lang="es-ES_tradnl" sz="2800" noProof="0">
                <a:latin typeface="Atkinson Hyperlegible" pitchFamily="2" charset="0"/>
              </a:rPr>
              <a:t>Reconocer hallazgos clave en la historia clínica de lesiones de alto riesgo.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3800"/>
            </a:pPr>
            <a:r>
              <a:rPr lang="es-ES_tradnl" sz="2800" noProof="0">
                <a:latin typeface="Atkinson Hyperlegible" pitchFamily="2" charset="0"/>
              </a:rPr>
              <a:t>Reconocer consideraciones especiales en la atención de lesiones de alto riesgo en niños y mujeres embarazadas.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3800"/>
            </a:pPr>
            <a:r>
              <a:rPr lang="es-ES_tradnl" sz="2800" noProof="0">
                <a:latin typeface="Atkinson Hyperlegible" pitchFamily="2" charset="0"/>
              </a:rPr>
              <a:t>Reconocer consideraciones clave en la atención de lesiones traumáticas comunes.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0A9F5E91-F290-C849-D2F9-424A2AC5C331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1E8EF46-A4F8-1065-EEE6-FFE179EE22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342" y="1960700"/>
            <a:ext cx="3367000" cy="43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62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BD10779-81E8-D806-1645-6D7584C8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1DB6FA-3F44-496E-C278-4F642DFEBB6D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7A30EEC-3007-597E-04DD-D945CB837A0B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/>
              </a:rPr>
              <a:t>Consideraciones especiales para mujeres embarazadas</a:t>
            </a:r>
            <a:endParaRPr lang="es-ES_tradnl" sz="1000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DCE38-7ED4-475D-C5B4-2AC084B3BC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3" name="Google Shape;732;g2bec9cf621f_0_145">
            <a:extLst>
              <a:ext uri="{FF2B5EF4-FFF2-40B4-BE49-F238E27FC236}">
                <a16:creationId xmlns:a16="http://schemas.microsoft.com/office/drawing/2014/main" id="{24DCE181-AD88-7391-24A2-1D5EFC092B6A}"/>
              </a:ext>
            </a:extLst>
          </p:cNvPr>
          <p:cNvSpPr txBox="1">
            <a:spLocks/>
          </p:cNvSpPr>
          <p:nvPr/>
        </p:nvSpPr>
        <p:spPr>
          <a:xfrm>
            <a:off x="942650" y="1851509"/>
            <a:ext cx="5918200" cy="355917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s-ES_tradnl" sz="3000" noProof="0"/>
              <a:t>El embarazo empuja todo hacia la cabeza, lo que deja menos espacio para que los pulmones se expandan en las etapas avanzadas.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3200"/>
            </a:pPr>
            <a:endParaRPr lang="es-ES_tradnl" sz="3000" noProof="0"/>
          </a:p>
          <a:p>
            <a:pPr>
              <a:lnSpc>
                <a:spcPct val="100000"/>
              </a:lnSpc>
              <a:spcBef>
                <a:spcPts val="0"/>
              </a:spcBef>
              <a:buSzPts val="3200"/>
            </a:pPr>
            <a:endParaRPr lang="es-ES_tradnl" sz="3000" noProof="0"/>
          </a:p>
          <a:p>
            <a:pPr>
              <a:lnSpc>
                <a:spcPct val="100000"/>
              </a:lnSpc>
              <a:spcBef>
                <a:spcPts val="0"/>
              </a:spcBef>
              <a:buSzPts val="3200"/>
            </a:pPr>
            <a:endParaRPr lang="es-ES_tradnl" sz="3000" noProof="0"/>
          </a:p>
          <a:p>
            <a:pPr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s-ES_tradnl" sz="3000" noProof="0"/>
              <a:t>La dificultad para respirar puede empeorar rápidamente.</a:t>
            </a:r>
          </a:p>
        </p:txBody>
      </p:sp>
      <p:pic>
        <p:nvPicPr>
          <p:cNvPr id="7" name="Picture 6" descr="A person sitting in a chair&#10;&#10;Description automatically generated">
            <a:extLst>
              <a:ext uri="{FF2B5EF4-FFF2-40B4-BE49-F238E27FC236}">
                <a16:creationId xmlns:a16="http://schemas.microsoft.com/office/drawing/2014/main" id="{D8ACBB44-7105-8519-9CE4-AE5F747F98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40" y="1524484"/>
            <a:ext cx="5575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5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DD821A-D10B-D1EE-356B-B6EC28B44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77" y="1987825"/>
            <a:ext cx="12239071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3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8CFFC8-F7C4-084A-62EF-1347A2A1C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43B13F-B303-27CF-31F2-1B5AC761B06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C2345B-EFC4-E2E7-0F6E-74D88C94E7F2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66D12C1D-E74A-A3D1-0639-9FE8D985E2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2" name="Picture 1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D1E82BDF-6A9B-2C5A-5573-056A44EEB8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D528C-2A0B-D5D1-6112-C2898B9D7C98}"/>
              </a:ext>
            </a:extLst>
          </p:cNvPr>
          <p:cNvSpPr txBox="1"/>
          <p:nvPr/>
        </p:nvSpPr>
        <p:spPr>
          <a:xfrm>
            <a:off x="1360580" y="4276624"/>
            <a:ext cx="305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Signos de mala circulación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5A491-72AD-AB30-7124-6A470E510DEE}"/>
              </a:ext>
            </a:extLst>
          </p:cNvPr>
          <p:cNvSpPr txBox="1"/>
          <p:nvPr/>
        </p:nvSpPr>
        <p:spPr>
          <a:xfrm>
            <a:off x="4549405" y="2737077"/>
            <a:ext cx="370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noProof="0">
                <a:latin typeface="Atkinson Hyperlegible" pitchFamily="2" charset="0"/>
              </a:rPr>
              <a:t>Sangrado significativo – externo o interno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FABA3-0F17-0386-DB44-0C2500AC3CF3}"/>
              </a:ext>
            </a:extLst>
          </p:cNvPr>
          <p:cNvSpPr txBox="1"/>
          <p:nvPr/>
        </p:nvSpPr>
        <p:spPr>
          <a:xfrm>
            <a:off x="8422335" y="4370367"/>
            <a:ext cx="282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noProof="0">
                <a:latin typeface="Atkinson Hyperlegible" pitchFamily="2" charset="0"/>
              </a:rPr>
              <a:t>Quemadura – especialmente circunferencial</a:t>
            </a:r>
          </a:p>
        </p:txBody>
      </p:sp>
      <p:pic>
        <p:nvPicPr>
          <p:cNvPr id="8" name="Google Shape;282;p25">
            <a:extLst>
              <a:ext uri="{FF2B5EF4-FFF2-40B4-BE49-F238E27FC236}">
                <a16:creationId xmlns:a16="http://schemas.microsoft.com/office/drawing/2014/main" id="{8F91A0CC-5EEF-5D3D-79D6-ABB942A4074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96" y="1619325"/>
            <a:ext cx="3788117" cy="257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73A6C0-85B9-6755-CE43-E2CA35AE6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0879" y="368982"/>
            <a:ext cx="2602777" cy="2602777"/>
          </a:xfrm>
          <a:prstGeom prst="rect">
            <a:avLst/>
          </a:prstGeom>
        </p:spPr>
      </p:pic>
      <p:pic>
        <p:nvPicPr>
          <p:cNvPr id="10" name="Picture 9" descr="A person lying in bed with a disease on his chest&#10;&#10;Description automatically generated">
            <a:extLst>
              <a:ext uri="{FF2B5EF4-FFF2-40B4-BE49-F238E27FC236}">
                <a16:creationId xmlns:a16="http://schemas.microsoft.com/office/drawing/2014/main" id="{EF77BA2D-B0FA-A387-4EA7-3CF6DFC2D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955" y="1805647"/>
            <a:ext cx="3628504" cy="2531513"/>
          </a:xfrm>
          <a:prstGeom prst="rect">
            <a:avLst/>
          </a:prstGeom>
        </p:spPr>
      </p:pic>
      <p:pic>
        <p:nvPicPr>
          <p:cNvPr id="12" name="Picture 11" descr="A person with a wound on their stomach&#10;&#10;Description automatically generated">
            <a:extLst>
              <a:ext uri="{FF2B5EF4-FFF2-40B4-BE49-F238E27FC236}">
                <a16:creationId xmlns:a16="http://schemas.microsoft.com/office/drawing/2014/main" id="{2449FF09-E947-682E-B465-56EB7CAC635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36" y="3521432"/>
            <a:ext cx="3495583" cy="2436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7C8AC2-5263-E23F-2D28-355FCCCDB1AD}"/>
              </a:ext>
            </a:extLst>
          </p:cNvPr>
          <p:cNvSpPr txBox="1"/>
          <p:nvPr/>
        </p:nvSpPr>
        <p:spPr>
          <a:xfrm>
            <a:off x="4549404" y="6026352"/>
            <a:ext cx="37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noProof="0"/>
              <a:t>Moretones en el pecho o abdomen</a:t>
            </a:r>
            <a:endParaRPr lang="es-ES_tradnl" noProof="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47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A283B7-39CB-6F10-D53C-453F5255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F4E2D7-DAE6-5FB0-C906-CE33C63141BB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6E5F251-428F-2A9A-9495-60447796CD14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50D78A0A-880B-B475-520A-28C419BD2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pic>
        <p:nvPicPr>
          <p:cNvPr id="3" name="Picture 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B4558BEC-3AE3-3622-0AED-649497DF4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D1581-0C8A-7FFB-1F19-A5CC45AAC69D}"/>
              </a:ext>
            </a:extLst>
          </p:cNvPr>
          <p:cNvSpPr txBox="1"/>
          <p:nvPr/>
        </p:nvSpPr>
        <p:spPr>
          <a:xfrm>
            <a:off x="728734" y="4795237"/>
            <a:ext cx="222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noProof="0"/>
              <a:t>Manos o pies fríos o sudorosos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77E75-0409-6A19-3038-B5DC95776B87}"/>
              </a:ext>
            </a:extLst>
          </p:cNvPr>
          <p:cNvSpPr txBox="1"/>
          <p:nvPr/>
        </p:nvSpPr>
        <p:spPr>
          <a:xfrm>
            <a:off x="2832913" y="1423374"/>
            <a:ext cx="350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noProof="0"/>
              <a:t>Pulso demasiado rápido, débil, lento o ausente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4" name="Picture 13" descr="A hand touching a wrist&#10;&#10;Description automatically generated">
            <a:extLst>
              <a:ext uri="{FF2B5EF4-FFF2-40B4-BE49-F238E27FC236}">
                <a16:creationId xmlns:a16="http://schemas.microsoft.com/office/drawing/2014/main" id="{EDF04B73-58BD-BAC5-C9D2-9F0132ACA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044" y="4358734"/>
            <a:ext cx="1913244" cy="1871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D48EE6-191F-A14F-C75D-B3CD5B3C0520}"/>
              </a:ext>
            </a:extLst>
          </p:cNvPr>
          <p:cNvSpPr txBox="1"/>
          <p:nvPr/>
        </p:nvSpPr>
        <p:spPr>
          <a:xfrm>
            <a:off x="6795020" y="4244930"/>
            <a:ext cx="156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noProof="0"/>
              <a:t>Tiempo de relleno capilar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DC574-64FF-F45C-721F-453C393AA374}"/>
              </a:ext>
            </a:extLst>
          </p:cNvPr>
          <p:cNvSpPr txBox="1"/>
          <p:nvPr/>
        </p:nvSpPr>
        <p:spPr>
          <a:xfrm>
            <a:off x="8787031" y="1130931"/>
            <a:ext cx="262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tkinson Hyperlegible" pitchFamily="2" charset="0"/>
              </a:defRPr>
            </a:lvl1pPr>
          </a:lstStyle>
          <a:p>
            <a:r>
              <a:rPr lang="es-ES_tradnl" noProof="0"/>
              <a:t>Dolor al tocar suavemente el pecho, abdomen o caderas</a:t>
            </a:r>
            <a:endParaRPr lang="es-ES_tradnl" sz="1800" noProof="0"/>
          </a:p>
        </p:txBody>
      </p:sp>
      <p:pic>
        <p:nvPicPr>
          <p:cNvPr id="17" name="Google Shape;406;g273b17b8d54_0_739">
            <a:extLst>
              <a:ext uri="{FF2B5EF4-FFF2-40B4-BE49-F238E27FC236}">
                <a16:creationId xmlns:a16="http://schemas.microsoft.com/office/drawing/2014/main" id="{B7CF91EB-9FCE-40C9-0C30-78DE69DD2AFF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7031" y="2198834"/>
            <a:ext cx="2821765" cy="209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AA9AC-9410-B8D8-8502-36AC37A9FE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8443" y="2462903"/>
            <a:ext cx="2999156" cy="174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erson's hand pointing at a person's neck&#10;&#10;Description automatically generated">
            <a:extLst>
              <a:ext uri="{FF2B5EF4-FFF2-40B4-BE49-F238E27FC236}">
                <a16:creationId xmlns:a16="http://schemas.microsoft.com/office/drawing/2014/main" id="{E51546C9-D8D7-F56E-3D78-055E5B65E6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033" y="1976335"/>
            <a:ext cx="3354104" cy="2340072"/>
          </a:xfrm>
          <a:prstGeom prst="rect">
            <a:avLst/>
          </a:prstGeom>
        </p:spPr>
      </p:pic>
      <p:pic>
        <p:nvPicPr>
          <p:cNvPr id="10" name="Picture 9" descr="A hand on a black background&#10;&#10;Description automatically generated">
            <a:extLst>
              <a:ext uri="{FF2B5EF4-FFF2-40B4-BE49-F238E27FC236}">
                <a16:creationId xmlns:a16="http://schemas.microsoft.com/office/drawing/2014/main" id="{F958EF33-8130-E10A-90A8-996D3756B9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06502">
            <a:off x="400939" y="1505107"/>
            <a:ext cx="3207937" cy="3117711"/>
          </a:xfrm>
          <a:prstGeom prst="rect">
            <a:avLst/>
          </a:prstGeom>
        </p:spPr>
      </p:pic>
      <p:pic>
        <p:nvPicPr>
          <p:cNvPr id="21" name="Picture 20" descr="A close-up of hands and hands with a ring&#10;&#10;Description automatically generated">
            <a:extLst>
              <a:ext uri="{FF2B5EF4-FFF2-40B4-BE49-F238E27FC236}">
                <a16:creationId xmlns:a16="http://schemas.microsoft.com/office/drawing/2014/main" id="{71CBB181-8539-013E-1933-ECA846C8826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489" y="2804317"/>
            <a:ext cx="887011" cy="8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5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B0285D-7136-C2DB-3018-1567E408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FA259A-29C3-9044-96B2-2345CCA54E35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E0AAB4B-9742-4D28-1275-EDFB6033B8A8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CBD7CF-61E5-CA3B-D692-B973A4849729}"/>
              </a:ext>
            </a:extLst>
          </p:cNvPr>
          <p:cNvSpPr txBox="1"/>
          <p:nvPr/>
        </p:nvSpPr>
        <p:spPr>
          <a:xfrm>
            <a:off x="952753" y="1352581"/>
            <a:ext cx="5963862" cy="8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000" b="1" i="0" u="none" strike="noStrike" noProof="0">
                <a:effectLst/>
              </a:rPr>
              <a:t>Presión directa o empaquetamiento profundo de la herida para cualquier sangrado persistente.</a:t>
            </a:r>
            <a:endParaRPr lang="es-ES_tradnl" sz="2000" b="1" noProof="0">
              <a:latin typeface="Atkinson Hyperlegibl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0F313-A055-D95C-3BC3-7F09B9B94608}"/>
              </a:ext>
            </a:extLst>
          </p:cNvPr>
          <p:cNvSpPr txBox="1"/>
          <p:nvPr/>
        </p:nvSpPr>
        <p:spPr>
          <a:xfrm>
            <a:off x="6456674" y="2987473"/>
            <a:ext cx="5440155" cy="82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i="0" u="none" strike="noStrike" noProof="0">
                <a:effectLst/>
              </a:rPr>
              <a:t>Acuesta al paciente en estado de shock para mejorar la circulación.</a:t>
            </a:r>
            <a:endParaRPr lang="es-ES_tradnl" sz="2200" b="1" noProof="0">
              <a:latin typeface="Atkinson Hyperlegible" pitchFamily="2" charset="0"/>
            </a:endParaRPr>
          </a:p>
        </p:txBody>
      </p:sp>
      <p:pic>
        <p:nvPicPr>
          <p:cNvPr id="7" name="Google Shape;228;g273b17b8d54_0_369" descr="A person with gloves on&#10;&#10;Description automatically generated">
            <a:extLst>
              <a:ext uri="{FF2B5EF4-FFF2-40B4-BE49-F238E27FC236}">
                <a16:creationId xmlns:a16="http://schemas.microsoft.com/office/drawing/2014/main" id="{BE8E9510-9CEC-D405-4CE2-71A9A47EF3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030" y="2155544"/>
            <a:ext cx="2319535" cy="190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red siren with yellow rays&#10;&#10;Description automatically generated">
            <a:extLst>
              <a:ext uri="{FF2B5EF4-FFF2-40B4-BE49-F238E27FC236}">
                <a16:creationId xmlns:a16="http://schemas.microsoft.com/office/drawing/2014/main" id="{9AF536A4-BF7E-4603-A79B-CA4A4B11B0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280" y="6058513"/>
            <a:ext cx="654496" cy="528258"/>
          </a:xfrm>
          <a:prstGeom prst="rect">
            <a:avLst/>
          </a:prstGeom>
        </p:spPr>
      </p:pic>
      <p:pic>
        <p:nvPicPr>
          <p:cNvPr id="9" name="Picture 8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C302F558-2FE2-C44B-4E38-1AC6BE43F6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11" name="Google Shape;473;g273b17b8d54_0_746" descr="A person with a broken leg on a stretcher&#10;&#10;Description automatically generated">
            <a:extLst>
              <a:ext uri="{FF2B5EF4-FFF2-40B4-BE49-F238E27FC236}">
                <a16:creationId xmlns:a16="http://schemas.microsoft.com/office/drawing/2014/main" id="{AA648C7B-73A1-2A58-4835-7156637F9E5A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2000" y="3882158"/>
            <a:ext cx="3206047" cy="254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9C2C18-5AAC-B069-C031-107C3E5D464A}"/>
              </a:ext>
            </a:extLst>
          </p:cNvPr>
          <p:cNvSpPr txBox="1"/>
          <p:nvPr/>
        </p:nvSpPr>
        <p:spPr>
          <a:xfrm>
            <a:off x="498943" y="4605544"/>
            <a:ext cx="3157269" cy="11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50"/>
              </a:lnSpc>
            </a:pPr>
            <a:r>
              <a:rPr lang="es-ES_tradnl" sz="2400" b="1" i="0" u="none" strike="noStrike" noProof="0">
                <a:effectLst/>
              </a:rPr>
              <a:t>Aplica un fijador pélvico en caso de lesiones pélvicas.</a:t>
            </a:r>
            <a:endParaRPr lang="es-ES_tradnl" sz="2400" b="1" noProof="0">
              <a:latin typeface="Atkinson Hyperlegible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90909-75A3-566F-D486-B0E1CB5483BA}"/>
              </a:ext>
            </a:extLst>
          </p:cNvPr>
          <p:cNvSpPr txBox="1"/>
          <p:nvPr/>
        </p:nvSpPr>
        <p:spPr>
          <a:xfrm>
            <a:off x="5831479" y="4057429"/>
            <a:ext cx="2615500" cy="15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50"/>
              </a:lnSpc>
            </a:pPr>
            <a:r>
              <a:rPr lang="es-ES_tradnl" sz="2400" b="1" i="0" u="none" strike="noStrike" noProof="0">
                <a:effectLst/>
              </a:rPr>
              <a:t>Inmoviliza fracturas grandes y cuerpos extraños.</a:t>
            </a:r>
            <a:endParaRPr lang="es-ES_tradnl" sz="2400" b="1" noProof="0">
              <a:latin typeface="Atkinson Hyperlegible" pitchFamily="2" charset="0"/>
            </a:endParaRPr>
          </a:p>
        </p:txBody>
      </p:sp>
      <p:pic>
        <p:nvPicPr>
          <p:cNvPr id="17" name="Picture 16" descr="A person tying a knot&#10;&#10;Description automatically generated with medium confidence">
            <a:extLst>
              <a:ext uri="{FF2B5EF4-FFF2-40B4-BE49-F238E27FC236}">
                <a16:creationId xmlns:a16="http://schemas.microsoft.com/office/drawing/2014/main" id="{13B29BF3-CB77-8DD1-FCB0-8BCF7284CE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233" y="4024077"/>
            <a:ext cx="2961833" cy="2064512"/>
          </a:xfrm>
          <a:prstGeom prst="rect">
            <a:avLst/>
          </a:prstGeom>
        </p:spPr>
      </p:pic>
      <p:pic>
        <p:nvPicPr>
          <p:cNvPr id="19" name="Picture 18" descr="A person with gloves on holding a bandage&#10;&#10;Description automatically generated with medium confidence">
            <a:extLst>
              <a:ext uri="{FF2B5EF4-FFF2-40B4-BE49-F238E27FC236}">
                <a16:creationId xmlns:a16="http://schemas.microsoft.com/office/drawing/2014/main" id="{1951437C-7396-66F4-E895-341195D842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649" y="2114225"/>
            <a:ext cx="2574330" cy="1796180"/>
          </a:xfrm>
          <a:prstGeom prst="rect">
            <a:avLst/>
          </a:prstGeom>
        </p:spPr>
      </p:pic>
      <p:pic>
        <p:nvPicPr>
          <p:cNvPr id="21" name="Picture 20" descr="A person lying on a ball&#10;&#10;Description automatically generated">
            <a:extLst>
              <a:ext uri="{FF2B5EF4-FFF2-40B4-BE49-F238E27FC236}">
                <a16:creationId xmlns:a16="http://schemas.microsoft.com/office/drawing/2014/main" id="{9DDF8017-953D-A785-7FF7-9399BB17BA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625" y="-76299"/>
            <a:ext cx="4874403" cy="3400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737B1-C187-C627-FB48-087440B1DAE2}"/>
              </a:ext>
            </a:extLst>
          </p:cNvPr>
          <p:cNvSpPr txBox="1"/>
          <p:nvPr/>
        </p:nvSpPr>
        <p:spPr>
          <a:xfrm>
            <a:off x="2317797" y="6125106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Prepararse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1481996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C91E6B-5DE5-7C13-8D18-7395805E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4F04F2-5F68-9D7C-09AD-F793E7247ED7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9E6676-0F92-9016-65B2-7831191C4C78}"/>
              </a:ext>
            </a:extLst>
          </p:cNvPr>
          <p:cNvSpPr/>
          <p:nvPr/>
        </p:nvSpPr>
        <p:spPr>
          <a:xfrm>
            <a:off x="828464" y="3787922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843A0F-87BB-A239-E4E2-772FF1D2FBAD}"/>
              </a:ext>
            </a:extLst>
          </p:cNvPr>
          <p:cNvSpPr/>
          <p:nvPr/>
        </p:nvSpPr>
        <p:spPr>
          <a:xfrm>
            <a:off x="6288848" y="810545"/>
            <a:ext cx="5364178" cy="5869037"/>
          </a:xfrm>
          <a:prstGeom prst="roundRect">
            <a:avLst/>
          </a:prstGeom>
          <a:solidFill>
            <a:srgbClr val="80B8C8"/>
          </a:solidFill>
          <a:ln w="152400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5F349448-2AF4-E09F-DC1F-EC7CEFC12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C26AE9-C29D-9D50-A23D-FD2033BFF002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20F4C690-88E0-877E-0684-EC77B07046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57989CD-68F2-51F0-975C-C71676E89451}"/>
              </a:ext>
            </a:extLst>
          </p:cNvPr>
          <p:cNvSpPr/>
          <p:nvPr/>
        </p:nvSpPr>
        <p:spPr>
          <a:xfrm>
            <a:off x="1671849" y="4075528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DFA126C-124C-C42D-7C76-9570EA555C29}"/>
              </a:ext>
            </a:extLst>
          </p:cNvPr>
          <p:cNvSpPr/>
          <p:nvPr/>
        </p:nvSpPr>
        <p:spPr>
          <a:xfrm>
            <a:off x="7223145" y="1058762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pic>
        <p:nvPicPr>
          <p:cNvPr id="33" name="Picture 32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121B41D0-7471-663B-6A9C-22F0BA3FF2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45" y="3979489"/>
            <a:ext cx="560439" cy="560439"/>
          </a:xfrm>
          <a:prstGeom prst="rect">
            <a:avLst/>
          </a:prstGeom>
        </p:spPr>
      </p:pic>
      <p:pic>
        <p:nvPicPr>
          <p:cNvPr id="2" name="Google Shape;282;p25">
            <a:extLst>
              <a:ext uri="{FF2B5EF4-FFF2-40B4-BE49-F238E27FC236}">
                <a16:creationId xmlns:a16="http://schemas.microsoft.com/office/drawing/2014/main" id="{90EBB5CC-6811-9C77-9F65-F52252039CFA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65" y="1394354"/>
            <a:ext cx="1825976" cy="143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0FE3FFD-01D8-EE37-40AB-C13B356A9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7232" y="1292826"/>
            <a:ext cx="1254381" cy="1254381"/>
          </a:xfrm>
          <a:prstGeom prst="rect">
            <a:avLst/>
          </a:prstGeom>
        </p:spPr>
      </p:pic>
      <p:pic>
        <p:nvPicPr>
          <p:cNvPr id="44" name="Picture 43" descr="A hand touching a wrist&#10;&#10;Description automatically generated">
            <a:extLst>
              <a:ext uri="{FF2B5EF4-FFF2-40B4-BE49-F238E27FC236}">
                <a16:creationId xmlns:a16="http://schemas.microsoft.com/office/drawing/2014/main" id="{65BEFD64-3FE2-388D-50ED-8FCD7799E9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144" y="4593666"/>
            <a:ext cx="1459891" cy="1019189"/>
          </a:xfrm>
          <a:prstGeom prst="rect">
            <a:avLst/>
          </a:prstGeom>
        </p:spPr>
      </p:pic>
      <p:pic>
        <p:nvPicPr>
          <p:cNvPr id="45" name="Google Shape;406;g273b17b8d54_0_739">
            <a:extLst>
              <a:ext uri="{FF2B5EF4-FFF2-40B4-BE49-F238E27FC236}">
                <a16:creationId xmlns:a16="http://schemas.microsoft.com/office/drawing/2014/main" id="{711BDDBB-F058-C2A2-61D9-E062918853F2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448" y="5049193"/>
            <a:ext cx="1384552" cy="99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28;g273b17b8d54_0_369" descr="A person with gloves on&#10;&#10;Description automatically generated">
            <a:extLst>
              <a:ext uri="{FF2B5EF4-FFF2-40B4-BE49-F238E27FC236}">
                <a16:creationId xmlns:a16="http://schemas.microsoft.com/office/drawing/2014/main" id="{ADCD3530-A65F-DA5E-5E56-1B32B4F94C74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446" y="1699013"/>
            <a:ext cx="1702499" cy="173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73;g273b17b8d54_0_746" descr="A person with a broken leg on a stretcher&#10;&#10;Description automatically generated">
            <a:extLst>
              <a:ext uri="{FF2B5EF4-FFF2-40B4-BE49-F238E27FC236}">
                <a16:creationId xmlns:a16="http://schemas.microsoft.com/office/drawing/2014/main" id="{BFB73F27-0A3D-3388-6363-268FB65E4C7A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0634" y="4235536"/>
            <a:ext cx="2236507" cy="199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5FDD5E1E-2121-C1CB-9A62-455EC59BB10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246" y="5699455"/>
            <a:ext cx="1125254" cy="908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D24CA-D360-1EA6-5748-A60E6A4AE98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4923" y="5145657"/>
            <a:ext cx="1409016" cy="817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erson with a wound on their stomach&#10;&#10;Description automatically generated">
            <a:extLst>
              <a:ext uri="{FF2B5EF4-FFF2-40B4-BE49-F238E27FC236}">
                <a16:creationId xmlns:a16="http://schemas.microsoft.com/office/drawing/2014/main" id="{3E6F64A0-1328-39B2-A233-0D22B1FC64C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115" y="2544615"/>
            <a:ext cx="1579730" cy="1101133"/>
          </a:xfrm>
          <a:prstGeom prst="rect">
            <a:avLst/>
          </a:prstGeom>
        </p:spPr>
      </p:pic>
      <p:pic>
        <p:nvPicPr>
          <p:cNvPr id="9" name="Picture 8" descr="A person lying in bed with a disease on his chest&#10;&#10;Description automatically generated">
            <a:extLst>
              <a:ext uri="{FF2B5EF4-FFF2-40B4-BE49-F238E27FC236}">
                <a16:creationId xmlns:a16="http://schemas.microsoft.com/office/drawing/2014/main" id="{E3DC6F0A-0513-443F-B95D-12F5C662AA2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187" y="1514407"/>
            <a:ext cx="2230590" cy="1556225"/>
          </a:xfrm>
          <a:prstGeom prst="rect">
            <a:avLst/>
          </a:prstGeom>
        </p:spPr>
      </p:pic>
      <p:pic>
        <p:nvPicPr>
          <p:cNvPr id="11" name="Picture 10" descr="A person with gloves on holding a bandage&#10;&#10;Description automatically generated with medium confidence">
            <a:extLst>
              <a:ext uri="{FF2B5EF4-FFF2-40B4-BE49-F238E27FC236}">
                <a16:creationId xmlns:a16="http://schemas.microsoft.com/office/drawing/2014/main" id="{514B14B1-ACF2-C309-9A46-C31999D2CA3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292" y="1535908"/>
            <a:ext cx="2051045" cy="1431070"/>
          </a:xfrm>
          <a:prstGeom prst="rect">
            <a:avLst/>
          </a:prstGeom>
        </p:spPr>
      </p:pic>
      <p:pic>
        <p:nvPicPr>
          <p:cNvPr id="14" name="Picture 13" descr="A person lying on a ball&#10;&#10;Description automatically generated">
            <a:extLst>
              <a:ext uri="{FF2B5EF4-FFF2-40B4-BE49-F238E27FC236}">
                <a16:creationId xmlns:a16="http://schemas.microsoft.com/office/drawing/2014/main" id="{CAE71650-F968-3D3D-E1E7-04100434378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945" y="2436355"/>
            <a:ext cx="2961833" cy="2066395"/>
          </a:xfrm>
          <a:prstGeom prst="rect">
            <a:avLst/>
          </a:prstGeom>
        </p:spPr>
      </p:pic>
      <p:pic>
        <p:nvPicPr>
          <p:cNvPr id="15" name="Picture 14" descr="A person tying a knot&#10;&#10;Description automatically generated with medium confidence">
            <a:extLst>
              <a:ext uri="{FF2B5EF4-FFF2-40B4-BE49-F238E27FC236}">
                <a16:creationId xmlns:a16="http://schemas.microsoft.com/office/drawing/2014/main" id="{7E091F8E-A7D0-333B-7AD2-6C175E03B04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499" y="4338767"/>
            <a:ext cx="2710649" cy="1889427"/>
          </a:xfrm>
          <a:prstGeom prst="rect">
            <a:avLst/>
          </a:prstGeom>
        </p:spPr>
      </p:pic>
      <p:pic>
        <p:nvPicPr>
          <p:cNvPr id="16" name="Picture 15" descr="A person's hand pointing at a person's neck&#10;&#10;Description automatically generated">
            <a:extLst>
              <a:ext uri="{FF2B5EF4-FFF2-40B4-BE49-F238E27FC236}">
                <a16:creationId xmlns:a16="http://schemas.microsoft.com/office/drawing/2014/main" id="{6561240D-669A-2925-0A5E-FF2CEC9187F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144" y="5666593"/>
            <a:ext cx="1409016" cy="983034"/>
          </a:xfrm>
          <a:prstGeom prst="rect">
            <a:avLst/>
          </a:prstGeom>
        </p:spPr>
      </p:pic>
      <p:pic>
        <p:nvPicPr>
          <p:cNvPr id="23" name="Picture 22" descr="A hand on a black background&#10;&#10;Description automatically generated">
            <a:extLst>
              <a:ext uri="{FF2B5EF4-FFF2-40B4-BE49-F238E27FC236}">
                <a16:creationId xmlns:a16="http://schemas.microsoft.com/office/drawing/2014/main" id="{45AA8B2B-57A3-44C6-C04D-7AD78B71AFF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12497">
            <a:off x="507046" y="4364097"/>
            <a:ext cx="1784532" cy="2379379"/>
          </a:xfrm>
          <a:prstGeom prst="rect">
            <a:avLst/>
          </a:prstGeom>
        </p:spPr>
      </p:pic>
      <p:pic>
        <p:nvPicPr>
          <p:cNvPr id="20" name="Picture 19" descr="A close-up of hands and hands with a ring&#10;&#10;Description automatically generated">
            <a:extLst>
              <a:ext uri="{FF2B5EF4-FFF2-40B4-BE49-F238E27FC236}">
                <a16:creationId xmlns:a16="http://schemas.microsoft.com/office/drawing/2014/main" id="{97DF9F4B-224B-A116-6CA9-575184270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377" y="5453999"/>
            <a:ext cx="518002" cy="4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05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D4FD41-EAC9-C9B7-92E2-8BAEE905B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D2BDA6-1780-7732-4B37-29CFEC9F791E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A011704-CA70-C10B-30C9-AC375BF4CA65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/>
              </a:rPr>
              <a:t>Estabilización de un cuerpo extraño</a:t>
            </a:r>
            <a:endParaRPr lang="es-ES_tradnl" sz="1000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2AF93-C200-FB12-C83E-3228282B21CA}"/>
              </a:ext>
            </a:extLst>
          </p:cNvPr>
          <p:cNvSpPr txBox="1"/>
          <p:nvPr/>
        </p:nvSpPr>
        <p:spPr>
          <a:xfrm>
            <a:off x="3048000" y="155322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lvl="0" algn="ctr">
              <a:buSzPct val="100000"/>
            </a:pPr>
            <a:r>
              <a:rPr lang="es-ES_tradnl" sz="2800"/>
              <a:t>¡No retire el objeto!</a:t>
            </a:r>
            <a:endParaRPr lang="es-ES_tradnl" sz="2800" noProof="0">
              <a:solidFill>
                <a:srgbClr val="4A001F"/>
              </a:solidFill>
              <a:latin typeface="Atkinson Hyperlegibl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5E77A-6CCD-3000-016F-919FA5CB8B74}"/>
              </a:ext>
            </a:extLst>
          </p:cNvPr>
          <p:cNvSpPr txBox="1"/>
          <p:nvPr/>
        </p:nvSpPr>
        <p:spPr>
          <a:xfrm>
            <a:off x="617505" y="2397028"/>
            <a:ext cx="92268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800" noProof="0">
                <a:latin typeface="Atkinson Hyperlegible" pitchFamily="2" charset="0"/>
              </a:rPr>
              <a:t>Aplique apósitos para estabilizarlo en su lugar.</a:t>
            </a:r>
          </a:p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800" noProof="0">
                <a:latin typeface="Atkinson Hyperlegible" pitchFamily="2" charset="0"/>
              </a:rPr>
              <a:t>Aplique presión para controlar cualquier sangrado alrededor del objeto.</a:t>
            </a:r>
          </a:p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800" noProof="0">
                <a:latin typeface="Atkinson Hyperlegible" pitchFamily="2" charset="0"/>
              </a:rPr>
              <a:t>Transporte al paciente al hospital.</a:t>
            </a:r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2F652430-8241-91AC-B816-FE031F62F7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2" name="Picture 1" descr="A cartoon of a leg with a knife and blood on it&#10;&#10;AI-generated content may be incorrect.">
            <a:extLst>
              <a:ext uri="{FF2B5EF4-FFF2-40B4-BE49-F238E27FC236}">
                <a16:creationId xmlns:a16="http://schemas.microsoft.com/office/drawing/2014/main" id="{DBDBAEFF-603B-4CB9-368C-5E4CA3E489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720" y="927307"/>
            <a:ext cx="6766835" cy="53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9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319491-F332-BE80-26BD-9583BD6E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2E795D-F162-AC12-FBC6-372E0E836B6D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5160CF-EB7C-B716-D078-E841BDFD19E1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mujeres embarazadas</a:t>
            </a:r>
            <a:endParaRPr lang="es-ES_tradnl" sz="1000"/>
          </a:p>
        </p:txBody>
      </p:sp>
      <p:pic>
        <p:nvPicPr>
          <p:cNvPr id="5" name="Picture 4" descr="A cartoon of a person&amp;#39;s legs&#10;&#10;Description automatically generated">
            <a:extLst>
              <a:ext uri="{FF2B5EF4-FFF2-40B4-BE49-F238E27FC236}">
                <a16:creationId xmlns:a16="http://schemas.microsoft.com/office/drawing/2014/main" id="{36DAC59D-687D-E200-9741-A367A28D1C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77" y="1309087"/>
            <a:ext cx="4759816" cy="3384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4A1F23-5F7E-E980-B9B0-50ED8EBED514}"/>
              </a:ext>
            </a:extLst>
          </p:cNvPr>
          <p:cNvSpPr txBox="1"/>
          <p:nvPr/>
        </p:nvSpPr>
        <p:spPr>
          <a:xfrm>
            <a:off x="781782" y="4693463"/>
            <a:ext cx="52493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000" noProof="0">
                <a:latin typeface="Atkinson Hyperlegible" pitchFamily="2" charset="0"/>
              </a:rPr>
              <a:t>Transportar a un hospital capacitado para atender a pacientes obstétricas.</a:t>
            </a:r>
          </a:p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000" noProof="0">
                <a:latin typeface="Atkinson Hyperlegible" pitchFamily="2" charset="0"/>
              </a:rPr>
              <a:t>Si es después de un traumatismo, incluso si no está embarazada, transportar a un centro de salud.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A8BB0-A7A7-B669-8F33-955C1D2784FE}"/>
              </a:ext>
            </a:extLst>
          </p:cNvPr>
          <p:cNvSpPr txBox="1"/>
          <p:nvPr/>
        </p:nvSpPr>
        <p:spPr>
          <a:xfrm>
            <a:off x="5856726" y="5857125"/>
            <a:ext cx="5249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1" lvl="1" algn="ctr">
              <a:buSzPct val="100000"/>
            </a:pPr>
            <a:r>
              <a:rPr lang="es-ES_tradnl"/>
              <a:t>Si no hay sospecha de lesión en la columna, acuéstela sobre su lado izquierdo.</a:t>
            </a:r>
            <a:endParaRPr lang="es-ES_tradnl" sz="2000" noProof="0">
              <a:latin typeface="Atkinson Hyperlegible" pitchFamily="2" charset="0"/>
            </a:endParaRPr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7AE7C180-7D4F-AAC2-47CE-4C560E56BE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3" name="Picture 2" descr="A person lying down with her head down and her baby in a diaper&#10;&#10;Description automatically generated">
            <a:extLst>
              <a:ext uri="{FF2B5EF4-FFF2-40B4-BE49-F238E27FC236}">
                <a16:creationId xmlns:a16="http://schemas.microsoft.com/office/drawing/2014/main" id="{B82FD70C-AFB5-6A98-39B9-3F773DE0F6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780" y="814767"/>
            <a:ext cx="4723924" cy="50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5EE6-2F8A-35C3-5813-A380F121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463DD-38F1-EDE9-AA0A-EC5627048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943" y="2111188"/>
            <a:ext cx="11993057" cy="2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5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951405-969D-7AB4-E73D-16658022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109843-DDFA-4590-88FC-828566E44689}"/>
              </a:ext>
            </a:extLst>
          </p:cNvPr>
          <p:cNvSpPr/>
          <p:nvPr/>
        </p:nvSpPr>
        <p:spPr>
          <a:xfrm>
            <a:off x="365824" y="587808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AB515-F35F-DC3E-73C3-48ABBE40A3F6}"/>
              </a:ext>
            </a:extLst>
          </p:cNvPr>
          <p:cNvSpPr txBox="1"/>
          <p:nvPr/>
        </p:nvSpPr>
        <p:spPr>
          <a:xfrm>
            <a:off x="452764" y="2808619"/>
            <a:ext cx="462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900"/>
            </a:pPr>
            <a:r>
              <a:rPr lang="es-ES_tradnl" sz="2000">
                <a:latin typeface="Atkinson Hyperlegible" pitchFamily="2" charset="0"/>
              </a:rPr>
              <a:t>Somnolencia excesiva, confusión o comportamiento anormal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405DED-509B-DAF0-B1F5-F486C9E2B0A3}"/>
              </a:ext>
            </a:extLst>
          </p:cNvPr>
          <p:cNvSpPr txBox="1"/>
          <p:nvPr/>
        </p:nvSpPr>
        <p:spPr>
          <a:xfrm>
            <a:off x="4331769" y="2484377"/>
            <a:ext cx="444267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/>
              <a:t>Movimiento anormal o ausencia de movimiento en las extremidades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A087-5033-E531-9B62-58BB95078459}"/>
              </a:ext>
            </a:extLst>
          </p:cNvPr>
          <p:cNvSpPr txBox="1"/>
          <p:nvPr/>
        </p:nvSpPr>
        <p:spPr>
          <a:xfrm>
            <a:off x="8644549" y="1645819"/>
            <a:ext cx="25002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000">
                <a:latin typeface="Atkinson Hyperlegible" pitchFamily="2" charset="0"/>
              </a:rPr>
              <a:t>Tamaño desigual de las pupilas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09CE1A-4B90-56B8-C4B3-F76833E2026F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8DE777CC-7258-ED42-4381-F62C69854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5" name="Picture 4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5AA1706E-F1B3-05CE-45A5-1F51315D16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002" y="428950"/>
            <a:ext cx="3021954" cy="2010229"/>
          </a:xfrm>
          <a:prstGeom prst="rect">
            <a:avLst/>
          </a:prstGeom>
        </p:spPr>
      </p:pic>
      <p:pic>
        <p:nvPicPr>
          <p:cNvPr id="6" name="Google Shape;468;p37">
            <a:extLst>
              <a:ext uri="{FF2B5EF4-FFF2-40B4-BE49-F238E27FC236}">
                <a16:creationId xmlns:a16="http://schemas.microsoft.com/office/drawing/2014/main" id="{BF56D970-1238-47D0-9168-4418B0D40563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4549" y="664842"/>
            <a:ext cx="2500283" cy="952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8BE36-9A87-0E34-1BC5-C3D596A4D1B4}"/>
              </a:ext>
            </a:extLst>
          </p:cNvPr>
          <p:cNvSpPr txBox="1"/>
          <p:nvPr/>
        </p:nvSpPr>
        <p:spPr>
          <a:xfrm>
            <a:off x="684197" y="5739803"/>
            <a:ext cx="331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Herida en la cabeza o deformidad del cráneo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56ACE5-ECC0-ED3E-D219-802197253563}"/>
              </a:ext>
            </a:extLst>
          </p:cNvPr>
          <p:cNvSpPr txBox="1"/>
          <p:nvPr/>
        </p:nvSpPr>
        <p:spPr>
          <a:xfrm>
            <a:off x="9066028" y="3820257"/>
            <a:ext cx="178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Vómitos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C820F8-BBED-9E3C-066C-761B493FD131}"/>
              </a:ext>
            </a:extLst>
          </p:cNvPr>
          <p:cNvSpPr txBox="1"/>
          <p:nvPr/>
        </p:nvSpPr>
        <p:spPr>
          <a:xfrm>
            <a:off x="5726752" y="6016716"/>
            <a:ext cx="493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Sangre o líquido saliendo por los oídos o la nariz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354683-7D53-F6A9-A3F1-C64D5942533B}"/>
              </a:ext>
            </a:extLst>
          </p:cNvPr>
          <p:cNvSpPr txBox="1"/>
          <p:nvPr/>
        </p:nvSpPr>
        <p:spPr>
          <a:xfrm>
            <a:off x="4572178" y="4430813"/>
            <a:ext cx="2865331" cy="35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000">
                <a:latin typeface="Atkinson Hyperlegible" pitchFamily="2" charset="0"/>
              </a:rPr>
              <a:t>Sacudidas repetitivas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9B3DEC-6F9B-CB9C-819A-8861D7B74F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8AF831-B59D-1381-ACEA-D9AABC996C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684" y="1234221"/>
            <a:ext cx="3082085" cy="1583509"/>
          </a:xfrm>
          <a:prstGeom prst="rect">
            <a:avLst/>
          </a:prstGeom>
        </p:spPr>
      </p:pic>
      <p:pic>
        <p:nvPicPr>
          <p:cNvPr id="8" name="Picture 7" descr="Cartoon of a person drinking from a sink&#10;&#10;Description automatically generated">
            <a:extLst>
              <a:ext uri="{FF2B5EF4-FFF2-40B4-BE49-F238E27FC236}">
                <a16:creationId xmlns:a16="http://schemas.microsoft.com/office/drawing/2014/main" id="{2DF90942-7238-3B41-D9FB-3FE47CFF169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796" y="2384722"/>
            <a:ext cx="2113613" cy="1473270"/>
          </a:xfrm>
          <a:prstGeom prst="rect">
            <a:avLst/>
          </a:prstGeom>
        </p:spPr>
      </p:pic>
      <p:pic>
        <p:nvPicPr>
          <p:cNvPr id="11" name="Picture 10" descr="A cartoon of a person with blood on their face&#10;&#10;Description automatically generated">
            <a:extLst>
              <a:ext uri="{FF2B5EF4-FFF2-40B4-BE49-F238E27FC236}">
                <a16:creationId xmlns:a16="http://schemas.microsoft.com/office/drawing/2014/main" id="{567EB8FB-4340-9FCE-5A06-D7C97231DB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442" y="4724342"/>
            <a:ext cx="2120588" cy="1478132"/>
          </a:xfrm>
          <a:prstGeom prst="rect">
            <a:avLst/>
          </a:prstGeom>
        </p:spPr>
      </p:pic>
      <p:pic>
        <p:nvPicPr>
          <p:cNvPr id="13" name="Picture 12" descr="A person crying in a blue shirt&#10;&#10;Description automatically generated">
            <a:extLst>
              <a:ext uri="{FF2B5EF4-FFF2-40B4-BE49-F238E27FC236}">
                <a16:creationId xmlns:a16="http://schemas.microsoft.com/office/drawing/2014/main" id="{522A49E7-3346-8666-F779-2D29B792B2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812" y="4246124"/>
            <a:ext cx="2633961" cy="1835973"/>
          </a:xfrm>
          <a:prstGeom prst="rect">
            <a:avLst/>
          </a:prstGeom>
        </p:spPr>
      </p:pic>
      <p:pic>
        <p:nvPicPr>
          <p:cNvPr id="20" name="Picture 19" descr="A person with blood on his nose&#10;&#10;Description automatically generated">
            <a:extLst>
              <a:ext uri="{FF2B5EF4-FFF2-40B4-BE49-F238E27FC236}">
                <a16:creationId xmlns:a16="http://schemas.microsoft.com/office/drawing/2014/main" id="{79B287F9-90FF-32DF-6D74-3B9709252A8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031" y="4714299"/>
            <a:ext cx="2389601" cy="1667164"/>
          </a:xfrm>
          <a:prstGeom prst="rect">
            <a:avLst/>
          </a:prstGeom>
        </p:spPr>
      </p:pic>
      <p:pic>
        <p:nvPicPr>
          <p:cNvPr id="26" name="Picture 25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DCBC35F4-B73C-1B46-E9E6-1811FEF33CF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852" y="2494318"/>
            <a:ext cx="2504601" cy="2076237"/>
          </a:xfrm>
          <a:prstGeom prst="rect">
            <a:avLst/>
          </a:prstGeom>
        </p:spPr>
      </p:pic>
      <p:pic>
        <p:nvPicPr>
          <p:cNvPr id="27" name="Picture 26" descr="A group of people lying on the ground&#10;&#10;Description automatically generated">
            <a:extLst>
              <a:ext uri="{FF2B5EF4-FFF2-40B4-BE49-F238E27FC236}">
                <a16:creationId xmlns:a16="http://schemas.microsoft.com/office/drawing/2014/main" id="{B7DAABD8-BADA-2FDC-E73B-F87AB33688F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976" y="3085516"/>
            <a:ext cx="2826354" cy="26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4: Términos claves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9C9B2-6753-FF85-730C-C93451FD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1036"/>
            <a:ext cx="11526252" cy="5009064"/>
          </a:xfrm>
        </p:spPr>
        <p:txBody>
          <a:bodyPr>
            <a:normAutofit/>
          </a:bodyPr>
          <a:lstStyle/>
          <a:p>
            <a:r>
              <a:rPr lang="es-ES_tradnl" sz="2200" noProof="0">
                <a:latin typeface="Atkinson Hyperlegible" pitchFamily="2" charset="0"/>
              </a:rPr>
              <a:t>CABCDE</a:t>
            </a:r>
          </a:p>
          <a:p>
            <a:r>
              <a:rPr lang="es-ES_tradnl" sz="2200" noProof="0">
                <a:latin typeface="Atkinson Hyperlegible" pitchFamily="2" charset="0"/>
              </a:rPr>
              <a:t>Dificultad para respirar</a:t>
            </a:r>
          </a:p>
          <a:p>
            <a:r>
              <a:rPr lang="es-ES_tradnl" sz="2200" noProof="0">
                <a:latin typeface="Atkinson Hyperlegible" pitchFamily="2" charset="0"/>
              </a:rPr>
              <a:t>Shock</a:t>
            </a:r>
          </a:p>
          <a:p>
            <a:r>
              <a:rPr lang="es-ES_tradnl" sz="2200" noProof="0">
                <a:latin typeface="Atkinson Hyperlegible" pitchFamily="2" charset="0"/>
              </a:rPr>
              <a:t>Estatus mental alterado</a:t>
            </a:r>
          </a:p>
          <a:p>
            <a:r>
              <a:rPr lang="es-ES_tradnl" sz="2200" noProof="0">
                <a:latin typeface="Atkinson Hyperlegible" pitchFamily="2" charset="0"/>
              </a:rPr>
              <a:t>Inmovilización de la columna cervical</a:t>
            </a:r>
          </a:p>
          <a:p>
            <a:r>
              <a:rPr lang="es-ES_tradnl" sz="2200" noProof="0">
                <a:latin typeface="Atkinson Hyperlegible" pitchFamily="2" charset="0"/>
              </a:rPr>
              <a:t>Maniobra de giro en bloque (Log-Roll)</a:t>
            </a:r>
          </a:p>
          <a:p>
            <a:r>
              <a:rPr lang="es-ES_tradnl" sz="2200" noProof="0">
                <a:latin typeface="Atkinson Hyperlegible" pitchFamily="2" charset="0"/>
              </a:rPr>
              <a:t>Vendaje pélvico</a:t>
            </a:r>
          </a:p>
          <a:p>
            <a:r>
              <a:rPr lang="es-ES_tradnl" sz="2200" noProof="0">
                <a:latin typeface="Atkinson Hyperlegible" pitchFamily="2" charset="0"/>
              </a:rPr>
              <a:t>Quemadura circunferencial </a:t>
            </a:r>
          </a:p>
          <a:p>
            <a:r>
              <a:rPr lang="es-ES_tradnl" sz="2200" noProof="0">
                <a:latin typeface="Atkinson Hyperlegible" pitchFamily="2" charset="0"/>
              </a:rPr>
              <a:t>Fractura</a:t>
            </a:r>
          </a:p>
          <a:p>
            <a:r>
              <a:rPr lang="es-ES_tradnl" sz="2200" noProof="0">
                <a:latin typeface="Atkinson Hyperlegible" pitchFamily="2" charset="0"/>
              </a:rPr>
              <a:t>Luxación o dislocación </a:t>
            </a:r>
          </a:p>
          <a:p>
            <a:r>
              <a:rPr lang="es-ES_tradnl" sz="2200" noProof="0">
                <a:latin typeface="Atkinson Hyperlegible" pitchFamily="2" charset="0"/>
              </a:rPr>
              <a:t>Férula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01BB07-F40E-E3FD-132E-4E53B5397176}"/>
              </a:ext>
            </a:extLst>
          </p:cNvPr>
          <p:cNvSpPr txBox="1">
            <a:spLocks/>
          </p:cNvSpPr>
          <p:nvPr/>
        </p:nvSpPr>
        <p:spPr>
          <a:xfrm>
            <a:off x="5981153" y="1464678"/>
            <a:ext cx="4756484" cy="500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r>
              <a:rPr lang="es-ES_tradnl" noProof="0"/>
              <a:t>Cabestrillo</a:t>
            </a:r>
            <a:endParaRPr lang="es-ES_tradnl" sz="4000" noProof="0"/>
          </a:p>
          <a:p>
            <a:r>
              <a:rPr lang="es-ES_tradnl" noProof="0"/>
              <a:t>Hemorragia (sangrado severo)</a:t>
            </a:r>
          </a:p>
          <a:p>
            <a:r>
              <a:rPr lang="es-ES_tradnl" noProof="0"/>
              <a:t>Amputación</a:t>
            </a:r>
            <a:endParaRPr lang="es-ES_tradnl" sz="4000" noProof="0"/>
          </a:p>
          <a:p>
            <a:r>
              <a:rPr lang="es-ES_tradnl" noProof="0"/>
              <a:t>Columna cervical</a:t>
            </a:r>
            <a:endParaRPr lang="es-ES_tradnl" sz="4000" noProof="0"/>
          </a:p>
          <a:p>
            <a:r>
              <a:rPr lang="es-ES_tradnl" noProof="0"/>
              <a:t>Cuerpo extraño</a:t>
            </a:r>
            <a:endParaRPr lang="es-ES_tradnl" sz="4000" noProof="0"/>
          </a:p>
          <a:p>
            <a:r>
              <a:rPr lang="es-ES_tradnl" noProof="0"/>
              <a:t>Neumotórax</a:t>
            </a:r>
            <a:endParaRPr lang="es-ES_tradnl" sz="4000" noProof="0"/>
          </a:p>
          <a:p>
            <a:r>
              <a:rPr lang="es-ES_tradnl" noProof="0"/>
              <a:t>Posición de decúbito lateral izquierdo</a:t>
            </a:r>
            <a:endParaRPr lang="es-ES_tradnl" sz="4000" noProof="0"/>
          </a:p>
          <a:p>
            <a:r>
              <a:rPr lang="es-ES_tradnl" noProof="0"/>
              <a:t>Ahogamiento</a:t>
            </a:r>
            <a:endParaRPr lang="es-ES_tradnl" sz="4000" noProof="0"/>
          </a:p>
          <a:p>
            <a:r>
              <a:rPr lang="es-ES_tradnl" noProof="0"/>
              <a:t>Convulsión</a:t>
            </a:r>
            <a:endParaRPr lang="es-ES_tradnl" sz="4000" noProof="0"/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0E21FD27-87F9-B48B-26E0-D0634AD663BF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626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D8DB7F-7495-2419-B852-9792B24E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4B6A26-B21F-EABB-2AE7-BDF1CF9BF83D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95E525-9B90-56EC-CAD9-3385F94B2FFD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C04CA247-B898-D34A-06F5-6E34F2DCB3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3E069-4337-C3FF-880F-627994F870EE}"/>
              </a:ext>
            </a:extLst>
          </p:cNvPr>
          <p:cNvSpPr txBox="1"/>
          <p:nvPr/>
        </p:nvSpPr>
        <p:spPr>
          <a:xfrm>
            <a:off x="4126254" y="5508669"/>
            <a:ext cx="458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Confundido o desorientado cuando le habla.</a:t>
            </a:r>
            <a:endParaRPr lang="es-ES_tradnl" sz="2000" noProof="0">
              <a:latin typeface="Atkinson Hyperlegible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339529-7D13-6077-224B-87FF59EF82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7" name="Picture 6" descr="A person lying in a hospital bed&#10;&#10;Description automatically generated">
            <a:extLst>
              <a:ext uri="{FF2B5EF4-FFF2-40B4-BE49-F238E27FC236}">
                <a16:creationId xmlns:a16="http://schemas.microsoft.com/office/drawing/2014/main" id="{9FE0ECBD-8D9C-176C-0C85-CD7D07589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229" y="944992"/>
            <a:ext cx="7286593" cy="4031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DEF23-E103-FEB3-F52D-05F9FFCF5D9E}"/>
              </a:ext>
            </a:extLst>
          </p:cNvPr>
          <p:cNvSpPr txBox="1"/>
          <p:nvPr/>
        </p:nvSpPr>
        <p:spPr>
          <a:xfrm>
            <a:off x="8093413" y="1141009"/>
            <a:ext cx="107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noProof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4936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6FF16C-2739-3002-6AB0-FB582AE4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4404F3-6D58-A61E-C2A9-D24A805D2D9B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12C576E-502E-CC5D-9685-7EF262B5513A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A94B302E-33D3-6C34-B6EF-3CBF320FE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65524-7CFF-ACD7-5D76-0905691932C6}"/>
              </a:ext>
            </a:extLst>
          </p:cNvPr>
          <p:cNvSpPr txBox="1"/>
          <p:nvPr/>
        </p:nvSpPr>
        <p:spPr>
          <a:xfrm>
            <a:off x="1204210" y="4625047"/>
            <a:ext cx="2975730" cy="762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100"/>
            </a:pPr>
            <a:r>
              <a:rPr lang="es-ES_tradnl"/>
              <a:t>Protuberancias, hundimientos u otras lesiones en el cráneo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32B17-C7A4-76EB-161F-D5182C7F4C26}"/>
              </a:ext>
            </a:extLst>
          </p:cNvPr>
          <p:cNvSpPr txBox="1"/>
          <p:nvPr/>
        </p:nvSpPr>
        <p:spPr>
          <a:xfrm>
            <a:off x="4884619" y="4968773"/>
            <a:ext cx="2595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0" indent="0" algn="ctr">
              <a:buNone/>
            </a:pPr>
            <a:r>
              <a:rPr lang="es-ES_tradnl" sz="2000" noProof="0"/>
              <a:t>Sensibilidad al tacto en brazos y piernas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91D7D-8C5E-11C1-BA8B-6ABBFA195C0D}"/>
              </a:ext>
            </a:extLst>
          </p:cNvPr>
          <p:cNvSpPr txBox="1"/>
          <p:nvPr/>
        </p:nvSpPr>
        <p:spPr>
          <a:xfrm>
            <a:off x="8140858" y="4748157"/>
            <a:ext cx="3050681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0" indent="0" algn="ctr">
              <a:buNone/>
            </a:pPr>
            <a:r>
              <a:rPr lang="es-ES_tradnl" sz="2000" noProof="0"/>
              <a:t>Movimiento y fuerza</a:t>
            </a:r>
          </a:p>
        </p:txBody>
      </p:sp>
      <p:pic>
        <p:nvPicPr>
          <p:cNvPr id="12" name="Picture 11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E5583955-8BAF-D2D8-5424-1B3CC7B8A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457" y="2220576"/>
            <a:ext cx="3181481" cy="2116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C587A-BBDC-1039-31B3-C056535CE3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8" name="Picture 7" descr="A cartoon of a person with an object&#10;&#10;Description automatically generated">
            <a:extLst>
              <a:ext uri="{FF2B5EF4-FFF2-40B4-BE49-F238E27FC236}">
                <a16:creationId xmlns:a16="http://schemas.microsoft.com/office/drawing/2014/main" id="{56874835-AF4D-2221-D53A-B4CD5555E2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91586" y="1833979"/>
            <a:ext cx="2229931" cy="2746777"/>
          </a:xfrm>
          <a:prstGeom prst="rect">
            <a:avLst/>
          </a:prstGeom>
        </p:spPr>
      </p:pic>
      <p:pic>
        <p:nvPicPr>
          <p:cNvPr id="17" name="Picture 16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7F6585C3-8BCA-2B34-BFAB-372084187B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953" y="2092401"/>
            <a:ext cx="3082121" cy="2831156"/>
          </a:xfrm>
          <a:prstGeom prst="rect">
            <a:avLst/>
          </a:prstGeom>
        </p:spPr>
      </p:pic>
      <p:pic>
        <p:nvPicPr>
          <p:cNvPr id="15" name="Picture 14" descr="A close-up of hands&#10;&#10;Description automatically generated">
            <a:extLst>
              <a:ext uri="{FF2B5EF4-FFF2-40B4-BE49-F238E27FC236}">
                <a16:creationId xmlns:a16="http://schemas.microsoft.com/office/drawing/2014/main" id="{6A147345-4654-5D1C-16F5-6B192BD32D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07876">
            <a:off x="4017570" y="1354298"/>
            <a:ext cx="2460212" cy="2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16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1BF9D5-10E2-AD0E-DCE5-B6520604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079421-9758-0494-425E-87E4D4671BCD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F19422E-28EB-4DEE-A3E8-E7E0779F19A6}"/>
              </a:ext>
            </a:extLst>
          </p:cNvPr>
          <p:cNvSpPr/>
          <p:nvPr/>
        </p:nvSpPr>
        <p:spPr>
          <a:xfrm>
            <a:off x="1572344" y="944992"/>
            <a:ext cx="8441086" cy="392034"/>
          </a:xfrm>
          <a:prstGeom prst="roundRect">
            <a:avLst/>
          </a:prstGeom>
          <a:solidFill>
            <a:srgbClr val="C2CFDE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Cómo evaluar el estado de alerta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399B1E-B54A-EE96-5913-4A428B0574E8}"/>
              </a:ext>
            </a:extLst>
          </p:cNvPr>
          <p:cNvSpPr/>
          <p:nvPr/>
        </p:nvSpPr>
        <p:spPr>
          <a:xfrm>
            <a:off x="1572344" y="4299699"/>
            <a:ext cx="2318241" cy="59707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noProof="0">
                <a:solidFill>
                  <a:schemeClr val="bg1"/>
                </a:solidFill>
                <a:latin typeface="Atkinson Hyperlegible" pitchFamily="2" charset="0"/>
              </a:rPr>
              <a:t>Alerta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9B0B65-F5FE-151F-F331-68EDACF3B805}"/>
              </a:ext>
            </a:extLst>
          </p:cNvPr>
          <p:cNvSpPr/>
          <p:nvPr/>
        </p:nvSpPr>
        <p:spPr>
          <a:xfrm>
            <a:off x="5756901" y="4299699"/>
            <a:ext cx="2318241" cy="597071"/>
          </a:xfrm>
          <a:prstGeom prst="roundRect">
            <a:avLst/>
          </a:prstGeom>
          <a:solidFill>
            <a:srgbClr val="4A001F"/>
          </a:solidFill>
          <a:ln>
            <a:solidFill>
              <a:srgbClr val="4A0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noProof="0">
                <a:solidFill>
                  <a:schemeClr val="bg1"/>
                </a:solidFill>
                <a:latin typeface="Atkinson Hyperlegible" pitchFamily="2" charset="0"/>
              </a:rPr>
              <a:t>Alterado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9B2C24-AA78-D02B-138D-AEA66D0E1A75}"/>
              </a:ext>
            </a:extLst>
          </p:cNvPr>
          <p:cNvSpPr/>
          <p:nvPr/>
        </p:nvSpPr>
        <p:spPr>
          <a:xfrm>
            <a:off x="4352795" y="4299699"/>
            <a:ext cx="917039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noProof="0">
                <a:solidFill>
                  <a:schemeClr val="tx1"/>
                </a:solidFill>
                <a:latin typeface="Atkinson Hyperlegible" pitchFamily="2" charset="0"/>
              </a:rPr>
              <a:t>Vs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17E93C-11AC-6110-0E95-2A7E49F5F32D}"/>
              </a:ext>
            </a:extLst>
          </p:cNvPr>
          <p:cNvSpPr/>
          <p:nvPr/>
        </p:nvSpPr>
        <p:spPr>
          <a:xfrm>
            <a:off x="8533476" y="4216979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Responde a la voz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259036-B0CE-51C4-77B0-5B2ED22DD1DD}"/>
              </a:ext>
            </a:extLst>
          </p:cNvPr>
          <p:cNvSpPr/>
          <p:nvPr/>
        </p:nvSpPr>
        <p:spPr>
          <a:xfrm>
            <a:off x="8533476" y="4711288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Responde al dolor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5E93B7-7D1A-565A-0231-1CA17BE63271}"/>
              </a:ext>
            </a:extLst>
          </p:cNvPr>
          <p:cNvSpPr/>
          <p:nvPr/>
        </p:nvSpPr>
        <p:spPr>
          <a:xfrm>
            <a:off x="8533476" y="5195856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No responde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14056DD-9E1E-CD85-B070-5B1D693B7736}"/>
              </a:ext>
            </a:extLst>
          </p:cNvPr>
          <p:cNvSpPr/>
          <p:nvPr/>
        </p:nvSpPr>
        <p:spPr>
          <a:xfrm>
            <a:off x="6006217" y="1936961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¿Quién es?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45A37CC-F4EC-1450-337E-3B607B19DA11}"/>
              </a:ext>
            </a:extLst>
          </p:cNvPr>
          <p:cNvSpPr/>
          <p:nvPr/>
        </p:nvSpPr>
        <p:spPr>
          <a:xfrm>
            <a:off x="6006217" y="2581349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¿Dónde está?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210047-0EF6-55A8-38FB-42B70F306209}"/>
              </a:ext>
            </a:extLst>
          </p:cNvPr>
          <p:cNvSpPr/>
          <p:nvPr/>
        </p:nvSpPr>
        <p:spPr>
          <a:xfrm>
            <a:off x="6006217" y="3174836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¿Qué día es hoy?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B352C76-D590-7285-D88F-5A17EFAEB8F4}"/>
              </a:ext>
            </a:extLst>
          </p:cNvPr>
          <p:cNvSpPr/>
          <p:nvPr/>
        </p:nvSpPr>
        <p:spPr>
          <a:xfrm>
            <a:off x="3481128" y="2400867"/>
            <a:ext cx="2318242" cy="798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600" noProof="0">
                <a:solidFill>
                  <a:srgbClr val="4A001F"/>
                </a:solidFill>
                <a:latin typeface="Atkinson Hyperlegible" pitchFamily="2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EE94AA-42F6-ED1E-270B-186786ECE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35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C26DDC-0CA3-0D13-B4E7-6EF12CA9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F938B2-362B-2774-2B8C-9D8FBBB49F22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461A9F-5377-E9B8-BA79-6309F081B631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B93B90-FD88-AEC1-CE1A-E5EE25FDC4EC}"/>
              </a:ext>
            </a:extLst>
          </p:cNvPr>
          <p:cNvSpPr txBox="1"/>
          <p:nvPr/>
        </p:nvSpPr>
        <p:spPr>
          <a:xfrm>
            <a:off x="1166178" y="4460811"/>
            <a:ext cx="3193039" cy="117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b="1" noProof="0">
                <a:latin typeface="Atkinson Hyperlegible" pitchFamily="2" charset="0"/>
              </a:rPr>
              <a:t>Mueva al paciente utilizando la maniobra de giro en bloque y una camilla rígida.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F2F82-DCB2-96A7-AE26-A8D304ED2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3" name="Picture 2" descr="A person lying on a stretcher&#10;&#10;Description automatically generated">
            <a:extLst>
              <a:ext uri="{FF2B5EF4-FFF2-40B4-BE49-F238E27FC236}">
                <a16:creationId xmlns:a16="http://schemas.microsoft.com/office/drawing/2014/main" id="{58D44752-7D9F-61F6-9103-44F66A384A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289" y="2196094"/>
            <a:ext cx="4551644" cy="2246769"/>
          </a:xfrm>
          <a:prstGeom prst="rect">
            <a:avLst/>
          </a:prstGeom>
        </p:spPr>
      </p:pic>
      <p:pic>
        <p:nvPicPr>
          <p:cNvPr id="4" name="Google Shape;569;p37" descr="A group of people performing cpr&#10;&#10;Description automatically generated">
            <a:extLst>
              <a:ext uri="{FF2B5EF4-FFF2-40B4-BE49-F238E27FC236}">
                <a16:creationId xmlns:a16="http://schemas.microsoft.com/office/drawing/2014/main" id="{18E0A479-F26F-8E00-CE19-AD8B5C20C4F4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32" y="2755264"/>
            <a:ext cx="3739149" cy="183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B97F193-22F2-E649-2C22-2D2C74E91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6787" y="2196093"/>
            <a:ext cx="2600384" cy="2246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8F9A3-0EFF-BBBC-22A4-DD2F9DC114F7}"/>
              </a:ext>
            </a:extLst>
          </p:cNvPr>
          <p:cNvSpPr txBox="1"/>
          <p:nvPr/>
        </p:nvSpPr>
        <p:spPr>
          <a:xfrm>
            <a:off x="5274877" y="4464820"/>
            <a:ext cx="2839771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Inmovilice la columna vertebral.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E783D-1A3F-46D3-49B8-63AC401AF494}"/>
              </a:ext>
            </a:extLst>
          </p:cNvPr>
          <p:cNvSpPr txBox="1"/>
          <p:nvPr/>
        </p:nvSpPr>
        <p:spPr>
          <a:xfrm>
            <a:off x="8637094" y="4320317"/>
            <a:ext cx="2839771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b="1"/>
              <a:t>No de nada de comer ni beber.</a:t>
            </a:r>
            <a:endParaRPr lang="es-ES_tradnl" sz="2200" b="1" noProof="0">
              <a:latin typeface="Atkinson Hyperlegible" pitchFamily="2" charset="0"/>
            </a:endParaRPr>
          </a:p>
        </p:txBody>
      </p:sp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4C7A81C2-6256-066E-66F5-099E6A94CC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52" y="5898722"/>
            <a:ext cx="654496" cy="528258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288A85-3CDE-84C5-333E-D008B71CFD2E}"/>
              </a:ext>
            </a:extLst>
          </p:cNvPr>
          <p:cNvSpPr/>
          <p:nvPr/>
        </p:nvSpPr>
        <p:spPr>
          <a:xfrm>
            <a:off x="3241398" y="1449512"/>
            <a:ext cx="5439806" cy="461665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es-ES_tradnl" sz="20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Sospecha de lesión en la columna vertebral</a:t>
            </a:r>
            <a:endParaRPr lang="es-ES_tradnl" sz="1600" kern="1200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1374775" lvl="1" indent="-285750" algn="ctr" defTabSz="4889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4910138" algn="l"/>
              </a:tabLst>
            </a:pPr>
            <a:endParaRPr lang="es-ES_tradnl" sz="1600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478AA-2529-2DBE-C0D5-FC7B088FDBF6}"/>
              </a:ext>
            </a:extLst>
          </p:cNvPr>
          <p:cNvSpPr txBox="1"/>
          <p:nvPr/>
        </p:nvSpPr>
        <p:spPr>
          <a:xfrm>
            <a:off x="2658948" y="6086716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1020698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0424888-C5CF-779E-C2DB-A13B873A0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2081543-138B-5A16-325D-181152CCDAE6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349CBC7-30D0-60D7-FBEA-D1383CC26F31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3347F5-527A-44D0-97F4-43AF51981E1B}"/>
              </a:ext>
            </a:extLst>
          </p:cNvPr>
          <p:cNvSpPr txBox="1"/>
          <p:nvPr/>
        </p:nvSpPr>
        <p:spPr>
          <a:xfrm>
            <a:off x="2045352" y="4444238"/>
            <a:ext cx="3193039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Brinde primeros auxilios para la hipoglucemia.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8C54D-D9F9-01E1-FC95-14505A17E4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42CD3-B595-AFFE-64E7-FE36A4F9AA2E}"/>
              </a:ext>
            </a:extLst>
          </p:cNvPr>
          <p:cNvSpPr txBox="1"/>
          <p:nvPr/>
        </p:nvSpPr>
        <p:spPr>
          <a:xfrm>
            <a:off x="7306877" y="4438290"/>
            <a:ext cx="2839771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Brinde primeros auxilios para convulsiones.</a:t>
            </a:r>
          </a:p>
        </p:txBody>
      </p:sp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4EF76082-A9B5-1C44-DA39-638AB7C4E1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82" y="5952426"/>
            <a:ext cx="654496" cy="528258"/>
          </a:xfrm>
          <a:prstGeom prst="rect">
            <a:avLst/>
          </a:prstGeom>
        </p:spPr>
      </p:pic>
      <p:pic>
        <p:nvPicPr>
          <p:cNvPr id="12" name="Picture 11" descr="A close-up of a finger with a blood test&#10;&#10;Description automatically generated">
            <a:extLst>
              <a:ext uri="{FF2B5EF4-FFF2-40B4-BE49-F238E27FC236}">
                <a16:creationId xmlns:a16="http://schemas.microsoft.com/office/drawing/2014/main" id="{1FE3AB42-68BA-47DD-08DF-C4E6723450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52" y="2226330"/>
            <a:ext cx="2919520" cy="2035018"/>
          </a:xfrm>
          <a:prstGeom prst="rect">
            <a:avLst/>
          </a:prstGeom>
        </p:spPr>
      </p:pic>
      <p:pic>
        <p:nvPicPr>
          <p:cNvPr id="4" name="Picture 3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F3BF1B9D-4EE1-6463-116C-901CA39920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028" y="1790811"/>
            <a:ext cx="3193039" cy="3276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B4E843-7F39-DC4E-F02A-9C2300F5B9AA}"/>
              </a:ext>
            </a:extLst>
          </p:cNvPr>
          <p:cNvSpPr txBox="1"/>
          <p:nvPr/>
        </p:nvSpPr>
        <p:spPr>
          <a:xfrm>
            <a:off x="2658948" y="6086716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3433206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7F3335-A5D2-ADBC-2670-5560A60A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FC586D-3CB3-9584-575C-784C3FF2B359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775FB7-B3FA-5972-2B59-CBD6514A3149}"/>
              </a:ext>
            </a:extLst>
          </p:cNvPr>
          <p:cNvSpPr/>
          <p:nvPr/>
        </p:nvSpPr>
        <p:spPr>
          <a:xfrm>
            <a:off x="828464" y="3778837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631070-8D49-C00F-F7A4-90830FEA17D6}"/>
              </a:ext>
            </a:extLst>
          </p:cNvPr>
          <p:cNvSpPr/>
          <p:nvPr/>
        </p:nvSpPr>
        <p:spPr>
          <a:xfrm>
            <a:off x="6292152" y="812788"/>
            <a:ext cx="5364178" cy="2891661"/>
          </a:xfrm>
          <a:prstGeom prst="roundRect">
            <a:avLst/>
          </a:prstGeom>
          <a:solidFill>
            <a:srgbClr val="D8EAEF"/>
          </a:solidFill>
          <a:ln w="152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4BBC01-68DB-C055-6123-478E2D09F12C}"/>
              </a:ext>
            </a:extLst>
          </p:cNvPr>
          <p:cNvSpPr/>
          <p:nvPr/>
        </p:nvSpPr>
        <p:spPr>
          <a:xfrm>
            <a:off x="6288848" y="3787921"/>
            <a:ext cx="5364178" cy="2891661"/>
          </a:xfrm>
          <a:prstGeom prst="roundRect">
            <a:avLst/>
          </a:prstGeom>
          <a:solidFill>
            <a:srgbClr val="80B8C8"/>
          </a:solidFill>
          <a:ln w="152400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855D3E-60A2-9B1E-CD31-DCE1227DA67B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2122B79C-6845-D057-3C06-66ECDB5AE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D98A5A-285E-E4F1-84CA-0A959E80498F}"/>
              </a:ext>
            </a:extLst>
          </p:cNvPr>
          <p:cNvSpPr/>
          <p:nvPr/>
        </p:nvSpPr>
        <p:spPr>
          <a:xfrm>
            <a:off x="7135537" y="935504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821B0D-6336-8CD0-6714-DB2287C020A0}"/>
              </a:ext>
            </a:extLst>
          </p:cNvPr>
          <p:cNvSpPr/>
          <p:nvPr/>
        </p:nvSpPr>
        <p:spPr>
          <a:xfrm>
            <a:off x="7193407" y="3894904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pic>
        <p:nvPicPr>
          <p:cNvPr id="33" name="Picture 32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26E8180F-A32D-A825-F8BC-72E24AC16D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933" y="839465"/>
            <a:ext cx="560439" cy="560439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E602C94-D9D9-ED70-CC3E-BE47CF3C9301}"/>
              </a:ext>
            </a:extLst>
          </p:cNvPr>
          <p:cNvSpPr/>
          <p:nvPr/>
        </p:nvSpPr>
        <p:spPr>
          <a:xfrm>
            <a:off x="1867482" y="3865418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34" name="Picture 33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4D5391A8-205B-6629-4631-BF0D5BEE06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878" y="3769379"/>
            <a:ext cx="560439" cy="560439"/>
          </a:xfrm>
          <a:prstGeom prst="rect">
            <a:avLst/>
          </a:prstGeom>
        </p:spPr>
      </p:pic>
      <p:pic>
        <p:nvPicPr>
          <p:cNvPr id="12" name="Picture 11" descr="A person lying on a stretcher&#10;&#10;Description automatically generated">
            <a:extLst>
              <a:ext uri="{FF2B5EF4-FFF2-40B4-BE49-F238E27FC236}">
                <a16:creationId xmlns:a16="http://schemas.microsoft.com/office/drawing/2014/main" id="{5261BEF0-8922-17C0-D34C-DA1B4721EB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67" y="4181276"/>
            <a:ext cx="2708068" cy="1336748"/>
          </a:xfrm>
          <a:prstGeom prst="rect">
            <a:avLst/>
          </a:prstGeom>
        </p:spPr>
      </p:pic>
      <p:pic>
        <p:nvPicPr>
          <p:cNvPr id="13" name="Google Shape;569;p37" descr="A group of people performing cpr&#10;&#10;Description automatically generated">
            <a:extLst>
              <a:ext uri="{FF2B5EF4-FFF2-40B4-BE49-F238E27FC236}">
                <a16:creationId xmlns:a16="http://schemas.microsoft.com/office/drawing/2014/main" id="{D9C6F453-CA34-9808-A6DF-748BA60FBB21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642" y="4307916"/>
            <a:ext cx="2021639" cy="108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946E0FCD-1239-E762-F11F-8024BE1281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8815" y="4205333"/>
            <a:ext cx="1684734" cy="1455634"/>
          </a:xfrm>
          <a:prstGeom prst="rect">
            <a:avLst/>
          </a:prstGeom>
        </p:spPr>
      </p:pic>
      <p:pic>
        <p:nvPicPr>
          <p:cNvPr id="16" name="Picture 15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05319925-5DD4-E4D3-D2F6-748A294AE9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978" y="4539885"/>
            <a:ext cx="2011897" cy="1338331"/>
          </a:xfrm>
          <a:prstGeom prst="rect">
            <a:avLst/>
          </a:prstGeom>
        </p:spPr>
      </p:pic>
      <p:pic>
        <p:nvPicPr>
          <p:cNvPr id="6" name="Picture 5" descr="A close-up of a finger with a blood test&#10;&#10;Description automatically generated">
            <a:extLst>
              <a:ext uri="{FF2B5EF4-FFF2-40B4-BE49-F238E27FC236}">
                <a16:creationId xmlns:a16="http://schemas.microsoft.com/office/drawing/2014/main" id="{A228770A-F3A7-ADC5-117F-8CB0E56ABA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972" y="5547918"/>
            <a:ext cx="1346320" cy="938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99A74-C984-788B-196B-D51888FA05F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25" name="Picture 24" descr="A red siren with yellow rays&#10;&#10;Description automatically generated">
            <a:extLst>
              <a:ext uri="{FF2B5EF4-FFF2-40B4-BE49-F238E27FC236}">
                <a16:creationId xmlns:a16="http://schemas.microsoft.com/office/drawing/2014/main" id="{902C38BD-BA1F-AE48-F47D-B46C74650C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842" y="5579361"/>
            <a:ext cx="1162694" cy="938436"/>
          </a:xfrm>
          <a:prstGeom prst="rect">
            <a:avLst/>
          </a:prstGeom>
        </p:spPr>
      </p:pic>
      <p:pic>
        <p:nvPicPr>
          <p:cNvPr id="14" name="Picture 13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17FFCD47-9A6A-2A7C-8D3D-3A5D778A12A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695" y="5167946"/>
            <a:ext cx="1709902" cy="1754531"/>
          </a:xfrm>
          <a:prstGeom prst="rect">
            <a:avLst/>
          </a:prstGeom>
        </p:spPr>
      </p:pic>
      <p:pic>
        <p:nvPicPr>
          <p:cNvPr id="26" name="Picture 25" descr="A person lying in a hospital bed&#10;&#10;Description automatically generated">
            <a:extLst>
              <a:ext uri="{FF2B5EF4-FFF2-40B4-BE49-F238E27FC236}">
                <a16:creationId xmlns:a16="http://schemas.microsoft.com/office/drawing/2014/main" id="{3AFE81AB-9EE0-6331-E14D-AC187B4659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008" y="1165016"/>
            <a:ext cx="3829904" cy="21190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7E8B9E-998B-4E48-AC31-A09A9B03F398}"/>
              </a:ext>
            </a:extLst>
          </p:cNvPr>
          <p:cNvSpPr txBox="1"/>
          <p:nvPr/>
        </p:nvSpPr>
        <p:spPr>
          <a:xfrm>
            <a:off x="10002148" y="1165016"/>
            <a:ext cx="1070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noProof="0"/>
              <a:t>?</a:t>
            </a:r>
          </a:p>
        </p:txBody>
      </p:sp>
      <p:pic>
        <p:nvPicPr>
          <p:cNvPr id="29" name="Picture 28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D34C44F9-770D-C08B-D790-C53EDA4483F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898" y="1191411"/>
            <a:ext cx="1775379" cy="1180997"/>
          </a:xfrm>
          <a:prstGeom prst="rect">
            <a:avLst/>
          </a:prstGeom>
        </p:spPr>
      </p:pic>
      <p:pic>
        <p:nvPicPr>
          <p:cNvPr id="30" name="Google Shape;468;p37">
            <a:extLst>
              <a:ext uri="{FF2B5EF4-FFF2-40B4-BE49-F238E27FC236}">
                <a16:creationId xmlns:a16="http://schemas.microsoft.com/office/drawing/2014/main" id="{AD4D5219-63C9-282D-8678-7014DB75B5F2}"/>
              </a:ext>
            </a:extLst>
          </p:cNvPr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228" y="1471473"/>
            <a:ext cx="1243152" cy="23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07E6091-FFB2-F823-9EFF-968E0440F19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470" y="1388246"/>
            <a:ext cx="1532427" cy="787328"/>
          </a:xfrm>
          <a:prstGeom prst="rect">
            <a:avLst/>
          </a:prstGeom>
        </p:spPr>
      </p:pic>
      <p:pic>
        <p:nvPicPr>
          <p:cNvPr id="32" name="Picture 31" descr="Cartoon of a person drinking from a sink&#10;&#10;Description automatically generated">
            <a:extLst>
              <a:ext uri="{FF2B5EF4-FFF2-40B4-BE49-F238E27FC236}">
                <a16:creationId xmlns:a16="http://schemas.microsoft.com/office/drawing/2014/main" id="{E9A42549-5A5C-5FA0-F943-4ED06EF0B0A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34" y="2013442"/>
            <a:ext cx="1050898" cy="732517"/>
          </a:xfrm>
          <a:prstGeom prst="rect">
            <a:avLst/>
          </a:prstGeom>
        </p:spPr>
      </p:pic>
      <p:pic>
        <p:nvPicPr>
          <p:cNvPr id="35" name="Picture 34" descr="A cartoon of a person with blood on their face&#10;&#10;Description automatically generated">
            <a:extLst>
              <a:ext uri="{FF2B5EF4-FFF2-40B4-BE49-F238E27FC236}">
                <a16:creationId xmlns:a16="http://schemas.microsoft.com/office/drawing/2014/main" id="{2C8A75F9-1F1B-953D-E8C7-A107D967BDD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278" y="2798022"/>
            <a:ext cx="1054366" cy="734934"/>
          </a:xfrm>
          <a:prstGeom prst="rect">
            <a:avLst/>
          </a:prstGeom>
        </p:spPr>
      </p:pic>
      <p:pic>
        <p:nvPicPr>
          <p:cNvPr id="36" name="Picture 35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BA59F557-72CB-BCA5-E57D-228AFB74C20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564" y="2425661"/>
            <a:ext cx="1245299" cy="1032314"/>
          </a:xfrm>
          <a:prstGeom prst="rect">
            <a:avLst/>
          </a:prstGeom>
        </p:spPr>
      </p:pic>
      <p:pic>
        <p:nvPicPr>
          <p:cNvPr id="37" name="Picture 36" descr="A group of people lying on the ground&#10;&#10;Description automatically generated">
            <a:extLst>
              <a:ext uri="{FF2B5EF4-FFF2-40B4-BE49-F238E27FC236}">
                <a16:creationId xmlns:a16="http://schemas.microsoft.com/office/drawing/2014/main" id="{18FBB00E-A6BC-BDBE-0443-CCD8634FF07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352" y="2129600"/>
            <a:ext cx="1405276" cy="1328375"/>
          </a:xfrm>
          <a:prstGeom prst="rect">
            <a:avLst/>
          </a:prstGeom>
        </p:spPr>
      </p:pic>
      <p:pic>
        <p:nvPicPr>
          <p:cNvPr id="38" name="Picture 37" descr="A cartoon of a person with an object&#10;&#10;Description automatically generated">
            <a:extLst>
              <a:ext uri="{FF2B5EF4-FFF2-40B4-BE49-F238E27FC236}">
                <a16:creationId xmlns:a16="http://schemas.microsoft.com/office/drawing/2014/main" id="{5813A53C-72FD-D129-E860-595B91A8918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44561" y="4207327"/>
            <a:ext cx="1420916" cy="1750251"/>
          </a:xfrm>
          <a:prstGeom prst="rect">
            <a:avLst/>
          </a:prstGeom>
        </p:spPr>
      </p:pic>
      <p:pic>
        <p:nvPicPr>
          <p:cNvPr id="39" name="Picture 38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1B103EE9-D302-6344-575B-2DAC2A360605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523" y="3175491"/>
            <a:ext cx="1449234" cy="3013872"/>
          </a:xfrm>
          <a:prstGeom prst="rect">
            <a:avLst/>
          </a:prstGeom>
        </p:spPr>
      </p:pic>
      <p:pic>
        <p:nvPicPr>
          <p:cNvPr id="40" name="Picture 39" descr="A close-up of hands&#10;&#10;Description automatically generated">
            <a:extLst>
              <a:ext uri="{FF2B5EF4-FFF2-40B4-BE49-F238E27FC236}">
                <a16:creationId xmlns:a16="http://schemas.microsoft.com/office/drawing/2014/main" id="{5DA3E097-45EC-FA3D-978A-6193811E6CE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07876">
            <a:off x="2355209" y="4608452"/>
            <a:ext cx="1156808" cy="13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59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0BCB6F-5F1E-FF37-A013-E7D9D46F6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D7E0AA-917C-3460-D828-B54970DB9699}"/>
              </a:ext>
            </a:extLst>
          </p:cNvPr>
          <p:cNvSpPr/>
          <p:nvPr/>
        </p:nvSpPr>
        <p:spPr>
          <a:xfrm>
            <a:off x="643467" y="754151"/>
            <a:ext cx="11053727" cy="6103849"/>
          </a:xfrm>
          <a:prstGeom prst="roundRect">
            <a:avLst/>
          </a:prstGeom>
          <a:solidFill>
            <a:srgbClr val="E2F0D9">
              <a:alpha val="29804"/>
            </a:srgbClr>
          </a:solidFill>
          <a:ln w="9525" cap="flat" cmpd="sng" algn="ctr">
            <a:solidFill>
              <a:srgbClr val="E2F0D9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93B6AC8-086D-083F-5BC8-96E3E8CA4B83}"/>
              </a:ext>
            </a:extLst>
          </p:cNvPr>
          <p:cNvSpPr/>
          <p:nvPr/>
        </p:nvSpPr>
        <p:spPr>
          <a:xfrm>
            <a:off x="1589277" y="944992"/>
            <a:ext cx="8794814" cy="511275"/>
          </a:xfrm>
          <a:prstGeom prst="roundRect">
            <a:avLst/>
          </a:prstGeom>
          <a:solidFill>
            <a:srgbClr val="E2F0D9"/>
          </a:solidFill>
          <a:ln w="9525" cap="flat" cmpd="sng" algn="ctr">
            <a:solidFill>
              <a:srgbClr val="E2F0D9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lnSpcReduction="10000"/>
          </a:bodyPr>
          <a:lstStyle/>
          <a:p>
            <a:pPr algn="ctr" defTabSz="622300">
              <a:lnSpc>
                <a:spcPct val="90000"/>
              </a:lnSpc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 pitchFamily="2" charset="0"/>
              </a:rPr>
              <a:t>Consideraciones en conflictos</a:t>
            </a:r>
            <a:endParaRPr lang="es-ES_tradnl" sz="2800" b="1" noProof="0">
              <a:solidFill>
                <a:schemeClr val="tx1"/>
              </a:solidFill>
              <a:latin typeface="Atkinson Hyperlegible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353DD-00E0-1E32-3BA1-E886EF90E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92A4BFE6-17B0-B90A-046E-97C175B66F46}"/>
              </a:ext>
            </a:extLst>
          </p:cNvPr>
          <p:cNvSpPr/>
          <p:nvPr/>
        </p:nvSpPr>
        <p:spPr>
          <a:xfrm>
            <a:off x="4066241" y="2799522"/>
            <a:ext cx="649497" cy="337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63E0F-A4AE-8B6A-5205-63B166C41766}"/>
              </a:ext>
            </a:extLst>
          </p:cNvPr>
          <p:cNvSpPr txBox="1"/>
          <p:nvPr/>
        </p:nvSpPr>
        <p:spPr>
          <a:xfrm>
            <a:off x="8307395" y="2624572"/>
            <a:ext cx="304800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>
              <a:buSzPct val="100000"/>
            </a:pPr>
            <a:r>
              <a:rPr lang="es-ES_tradnl" sz="2400" b="1"/>
              <a:t>Traslado inmediato</a:t>
            </a:r>
            <a:r>
              <a:rPr lang="es-ES_tradnl" sz="2400"/>
              <a:t> a un centro de salud.</a:t>
            </a:r>
            <a:endParaRPr lang="es-ES_tradnl" sz="3200" noProof="0">
              <a:latin typeface="Atkinson Hyperlegible" pitchFamily="2" charset="0"/>
            </a:endParaRPr>
          </a:p>
        </p:txBody>
      </p:sp>
      <p:pic>
        <p:nvPicPr>
          <p:cNvPr id="6" name="Picture 5" descr="A red siren with yellow rays&#10;&#10;Description automatically generated">
            <a:extLst>
              <a:ext uri="{FF2B5EF4-FFF2-40B4-BE49-F238E27FC236}">
                <a16:creationId xmlns:a16="http://schemas.microsoft.com/office/drawing/2014/main" id="{1CBB92B7-7E48-45D7-48DE-3C9CC4402B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698" y="1840731"/>
            <a:ext cx="654496" cy="52825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6FC916-5D35-FBB2-983C-0A7632674F0C}"/>
              </a:ext>
            </a:extLst>
          </p:cNvPr>
          <p:cNvSpPr/>
          <p:nvPr/>
        </p:nvSpPr>
        <p:spPr>
          <a:xfrm>
            <a:off x="763895" y="2272930"/>
            <a:ext cx="3302345" cy="13910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es-ES_tradnl" sz="22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Confusión o falta de respuesta después de una lesión por explosión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81BD1B-C0CA-2C96-FF06-A5C1055C3520}"/>
              </a:ext>
            </a:extLst>
          </p:cNvPr>
          <p:cNvSpPr/>
          <p:nvPr/>
        </p:nvSpPr>
        <p:spPr>
          <a:xfrm>
            <a:off x="4894289" y="2581605"/>
            <a:ext cx="2537898" cy="9769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es-ES_tradnl" sz="24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Lesión en la cabeza o sordera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AD0696E-7828-9D67-2306-9F73E9A2074D}"/>
              </a:ext>
            </a:extLst>
          </p:cNvPr>
          <p:cNvSpPr/>
          <p:nvPr/>
        </p:nvSpPr>
        <p:spPr>
          <a:xfrm>
            <a:off x="7567401" y="2799522"/>
            <a:ext cx="649497" cy="337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pic>
        <p:nvPicPr>
          <p:cNvPr id="13" name="Picture 12" descr="A cartoon of a person kicking a explosion&#10;&#10;Description automatically generated">
            <a:extLst>
              <a:ext uri="{FF2B5EF4-FFF2-40B4-BE49-F238E27FC236}">
                <a16:creationId xmlns:a16="http://schemas.microsoft.com/office/drawing/2014/main" id="{956A1D92-B55D-5E09-C6DD-28F41460E5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033" y="3123150"/>
            <a:ext cx="5273933" cy="36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48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61DA45-75F7-90A0-7014-B07039A4F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32FE2E-FE63-7263-239D-1BAB4178A53A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8465FB-90E0-92C1-1E51-E27E16BAC2A0}"/>
              </a:ext>
            </a:extLst>
          </p:cNvPr>
          <p:cNvSpPr/>
          <p:nvPr/>
        </p:nvSpPr>
        <p:spPr>
          <a:xfrm>
            <a:off x="1572343" y="944992"/>
            <a:ext cx="9528047" cy="597070"/>
          </a:xfrm>
          <a:prstGeom prst="roundRect">
            <a:avLst/>
          </a:prstGeom>
          <a:solidFill>
            <a:srgbClr val="C2CFDE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800" b="1" noProof="0">
                <a:solidFill>
                  <a:srgbClr val="002060"/>
                </a:solidFill>
                <a:latin typeface="Atkinson Hyperlegible" pitchFamily="2" charset="0"/>
              </a:rPr>
              <a:t>¿Cuáles son los signos de una lesión en la columna vertebral?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6157B0-A6DE-A8F6-3FE1-18155DC4ED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2" name="Picture 1" descr="A person lying on a stretcher&#10;&#10;Description automatically generated">
            <a:extLst>
              <a:ext uri="{FF2B5EF4-FFF2-40B4-BE49-F238E27FC236}">
                <a16:creationId xmlns:a16="http://schemas.microsoft.com/office/drawing/2014/main" id="{02FD39F0-9EAC-A7BB-738E-F3F5625B29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394" y="2931643"/>
            <a:ext cx="7083332" cy="3496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06BAA-967A-22AE-EAB4-9E7C4B3F8756}"/>
              </a:ext>
            </a:extLst>
          </p:cNvPr>
          <p:cNvSpPr txBox="1"/>
          <p:nvPr/>
        </p:nvSpPr>
        <p:spPr>
          <a:xfrm>
            <a:off x="867994" y="2183481"/>
            <a:ext cx="6213289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/>
              <a:t>No poder controlar la orina o las heces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/>
              <a:t>Incapacidad para moverse o debilidad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/>
              <a:t>Incapacidad para sentir o sensación de hormigueo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/>
              <a:t>Dolor en la parte media del cuello o la espalda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/>
              <a:t>Erección anormalmente prolongada del pene</a:t>
            </a:r>
          </a:p>
        </p:txBody>
      </p:sp>
    </p:spTree>
    <p:extLst>
      <p:ext uri="{BB962C8B-B14F-4D97-AF65-F5344CB8AC3E}">
        <p14:creationId xmlns:p14="http://schemas.microsoft.com/office/powerpoint/2010/main" val="2369444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AA1437-5FAF-03EF-19C5-62819D40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B20073-E8AD-98AF-66B8-8130642CCE8C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D83956E-DB56-13B3-C215-58FD59F27C5B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6AAE9-FE63-C8D5-A253-20D2BA35EF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6B529-7831-68C4-7248-7CA09EB1DAEE}"/>
              </a:ext>
            </a:extLst>
          </p:cNvPr>
          <p:cNvSpPr txBox="1"/>
          <p:nvPr/>
        </p:nvSpPr>
        <p:spPr>
          <a:xfrm>
            <a:off x="933603" y="2684453"/>
            <a:ext cx="7259591" cy="310854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>
              <a:spcBef>
                <a:spcPts val="0"/>
              </a:spcBef>
              <a:buSzPts val="3400"/>
            </a:pPr>
            <a:r>
              <a:rPr lang="es-ES_tradnl" sz="2800" noProof="0">
                <a:solidFill>
                  <a:srgbClr val="000000"/>
                </a:solidFill>
                <a:latin typeface="Atkinson Hyperlegible" pitchFamily="2" charset="0"/>
              </a:rPr>
              <a:t>Pregunte si el comportamiento es normal.</a:t>
            </a:r>
          </a:p>
          <a:p>
            <a:pPr indent="-457200">
              <a:spcBef>
                <a:spcPts val="0"/>
              </a:spcBef>
              <a:buSzPts val="3400"/>
            </a:pPr>
            <a:endParaRPr lang="es-ES_tradnl" sz="2800">
              <a:latin typeface="Atkinson Hyperlegible" pitchFamily="2" charset="0"/>
            </a:endParaRPr>
          </a:p>
          <a:p>
            <a:pPr indent="-457200">
              <a:spcBef>
                <a:spcPts val="0"/>
              </a:spcBef>
              <a:buSzPts val="3400"/>
            </a:pPr>
            <a:r>
              <a:rPr lang="es-ES_tradnl" sz="2800" noProof="0">
                <a:latin typeface="Atkinson Hyperlegible" pitchFamily="2" charset="0"/>
              </a:rPr>
              <a:t>Considere y maneje la hipoglucemia en niños con alteración del estado mental.</a:t>
            </a:r>
          </a:p>
          <a:p>
            <a:pPr indent="-457200">
              <a:buSzPts val="3400"/>
            </a:pPr>
            <a:endParaRPr lang="es-ES_tradnl" sz="2800" noProof="0">
              <a:latin typeface="Atkinson Hyperlegible" pitchFamily="2" charset="0"/>
            </a:endParaRPr>
          </a:p>
          <a:p>
            <a:pPr indent="-457200">
              <a:buSzPts val="3400"/>
            </a:pPr>
            <a:r>
              <a:rPr lang="es-ES_tradnl" sz="2800" noProof="0">
                <a:latin typeface="Atkinson Hyperlegible" pitchFamily="2" charset="0"/>
              </a:rPr>
              <a:t>Observe signos de lesión en la </a:t>
            </a:r>
          </a:p>
          <a:p>
            <a:pPr indent="-457200">
              <a:buSzPts val="3400"/>
            </a:pPr>
            <a:r>
              <a:rPr lang="es-ES_tradnl" sz="2800" noProof="0">
                <a:latin typeface="Atkinson Hyperlegible" pitchFamily="2" charset="0"/>
              </a:rPr>
              <a:t>cabeza en casos de traumatismo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750BC-242A-CE78-B373-B49237B0E526}"/>
              </a:ext>
            </a:extLst>
          </p:cNvPr>
          <p:cNvSpPr txBox="1"/>
          <p:nvPr/>
        </p:nvSpPr>
        <p:spPr>
          <a:xfrm>
            <a:off x="6505955" y="4894352"/>
            <a:ext cx="4766547" cy="95410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800" noProof="0">
                <a:latin typeface="Atkinson Hyperlegible" pitchFamily="2" charset="0"/>
              </a:rPr>
              <a:t>Prepárese para un </a:t>
            </a:r>
            <a:r>
              <a:rPr lang="es-ES_tradnl" sz="2800" b="1" noProof="0">
                <a:latin typeface="Atkinson Hyperlegible" pitchFamily="2" charset="0"/>
              </a:rPr>
              <a:t>traslado rápido</a:t>
            </a:r>
            <a:r>
              <a:rPr lang="es-ES_tradnl" sz="2800" noProof="0">
                <a:latin typeface="Atkinson Hyperlegible" pitchFamily="2" charset="0"/>
              </a:rPr>
              <a:t> a un centro de salud.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3171601-7FB1-F7F8-F22A-5144315551DE}"/>
              </a:ext>
            </a:extLst>
          </p:cNvPr>
          <p:cNvSpPr/>
          <p:nvPr/>
        </p:nvSpPr>
        <p:spPr>
          <a:xfrm>
            <a:off x="5941081" y="5033544"/>
            <a:ext cx="649497" cy="337862"/>
          </a:xfrm>
          <a:prstGeom prst="rightArrow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pic>
        <p:nvPicPr>
          <p:cNvPr id="7" name="Picture 6" descr="A group of people lying on the ground&#10;&#10;Description automatically generated">
            <a:extLst>
              <a:ext uri="{FF2B5EF4-FFF2-40B4-BE49-F238E27FC236}">
                <a16:creationId xmlns:a16="http://schemas.microsoft.com/office/drawing/2014/main" id="{0E96A819-835A-2C63-F5C0-0CC4847FEC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338" y="1185992"/>
            <a:ext cx="4729688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46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C7A8-4001-EF41-80B0-A28B7DB2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095CF-D4D8-385E-1864-EE9C993BAE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91870"/>
            <a:ext cx="12370063" cy="1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3b17b8d54_0_459"/>
          <p:cNvSpPr txBox="1">
            <a:spLocks noGrp="1"/>
          </p:cNvSpPr>
          <p:nvPr>
            <p:ph type="title"/>
          </p:nvPr>
        </p:nvSpPr>
        <p:spPr>
          <a:xfrm>
            <a:off x="453190" y="12487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Enfoque: CABCDE</a:t>
            </a:r>
          </a:p>
        </p:txBody>
      </p:sp>
      <p:sp>
        <p:nvSpPr>
          <p:cNvPr id="183" name="Google Shape;183;g273b17b8d54_0_459"/>
          <p:cNvSpPr txBox="1">
            <a:spLocks noGrp="1"/>
          </p:cNvSpPr>
          <p:nvPr>
            <p:ph type="body" idx="1"/>
          </p:nvPr>
        </p:nvSpPr>
        <p:spPr>
          <a:xfrm>
            <a:off x="838200" y="145057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s-ES_tradnl" b="0" i="0" u="none" strike="noStrike" noProof="0">
                <a:solidFill>
                  <a:srgbClr val="000000"/>
                </a:solidFill>
                <a:effectLst/>
                <a:latin typeface="Atkinson Hyperlegible" pitchFamily="2" charset="0"/>
              </a:rPr>
              <a:t>Asegúrese de que la </a:t>
            </a:r>
            <a:r>
              <a:rPr lang="es-ES_tradnl" b="1" i="0" u="none" strike="noStrike" noProof="0">
                <a:solidFill>
                  <a:srgbClr val="000000"/>
                </a:solidFill>
                <a:effectLst/>
                <a:latin typeface="Atkinson Hyperlegible" pitchFamily="2" charset="0"/>
              </a:rPr>
              <a:t>escena sea segura</a:t>
            </a:r>
            <a:r>
              <a:rPr lang="es-ES_tradnl" b="0" i="0" u="none" strike="noStrike" noProof="0">
                <a:solidFill>
                  <a:srgbClr val="000000"/>
                </a:solidFill>
                <a:effectLst/>
                <a:latin typeface="Atkinson Hyperlegible" pitchFamily="2" charset="0"/>
              </a:rPr>
              <a:t>.</a:t>
            </a:r>
            <a:r>
              <a:rPr lang="es-ES_tradnl" b="1" i="0" u="none" strike="noStrike" noProof="0">
                <a:solidFill>
                  <a:srgbClr val="000000"/>
                </a:solidFill>
                <a:effectLst/>
                <a:latin typeface="Atkinson Hyperlegible" pitchFamily="2" charset="0"/>
              </a:rPr>
              <a:t>  </a:t>
            </a:r>
            <a:endParaRPr lang="es-ES_tradnl" b="0" i="0" u="none" strike="noStrike" noProof="0">
              <a:solidFill>
                <a:srgbClr val="000000"/>
              </a:solidFill>
              <a:effectLst/>
              <a:latin typeface="Atkinson Hyperlegible" pitchFamily="2" charset="0"/>
            </a:endParaRPr>
          </a:p>
          <a:p>
            <a:pPr marL="50800" indent="0">
              <a:buNone/>
            </a:pPr>
            <a:br>
              <a:rPr lang="es-ES_tradnl" noProof="0">
                <a:latin typeface="Atkinson Hyperlegible" pitchFamily="2" charset="0"/>
              </a:rPr>
            </a:br>
            <a:r>
              <a:rPr lang="es-ES_tradnl" b="0" i="0" u="none" strike="noStrike" noProof="0">
                <a:solidFill>
                  <a:srgbClr val="000000"/>
                </a:solidFill>
                <a:effectLst/>
                <a:latin typeface="Atkinson Hyperlegible" pitchFamily="2" charset="0"/>
              </a:rPr>
              <a:t>Use CABCDE para identificar y tratar lesiones que amenazan la vida — observe, escuche y palpe en cada paso.</a:t>
            </a:r>
            <a:endParaRPr lang="es-ES_tradnl" sz="2800" noProof="0">
              <a:latin typeface="Atkinson Hyperlegible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38FD5D-3A43-03C4-750F-8C78FF449144}"/>
              </a:ext>
            </a:extLst>
          </p:cNvPr>
          <p:cNvGrpSpPr/>
          <p:nvPr/>
        </p:nvGrpSpPr>
        <p:grpSpPr>
          <a:xfrm>
            <a:off x="7211767" y="4017775"/>
            <a:ext cx="1646959" cy="1536331"/>
            <a:chOff x="6441746" y="4686021"/>
            <a:chExt cx="1646959" cy="153633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684799-C5CA-0EFE-5EAD-0AAC45E9759E}"/>
                </a:ext>
              </a:extLst>
            </p:cNvPr>
            <p:cNvSpPr/>
            <p:nvPr/>
          </p:nvSpPr>
          <p:spPr>
            <a:xfrm>
              <a:off x="6441746" y="4686021"/>
              <a:ext cx="1646959" cy="1536331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25400" cap="flat" cmpd="sng" algn="ctr">
              <a:solidFill>
                <a:srgbClr val="4472C4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_trad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2" name="Picture 21" descr="A blue and white hand and human body&#10;&#10;Description automatically generated">
              <a:extLst>
                <a:ext uri="{FF2B5EF4-FFF2-40B4-BE49-F238E27FC236}">
                  <a16:creationId xmlns:a16="http://schemas.microsoft.com/office/drawing/2014/main" id="{D33437FB-02AE-2184-7C2A-A31BE5B6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475" y="4798278"/>
              <a:ext cx="1240247" cy="124024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B3A0A0-1A27-26BC-C051-8BC3FC5F1DC4}"/>
              </a:ext>
            </a:extLst>
          </p:cNvPr>
          <p:cNvGrpSpPr/>
          <p:nvPr/>
        </p:nvGrpSpPr>
        <p:grpSpPr>
          <a:xfrm>
            <a:off x="5114040" y="4010888"/>
            <a:ext cx="1646959" cy="1536331"/>
            <a:chOff x="4344019" y="4739094"/>
            <a:chExt cx="1646959" cy="153633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C0E95E-2E12-1544-A692-F6D99182F24E}"/>
                </a:ext>
              </a:extLst>
            </p:cNvPr>
            <p:cNvSpPr/>
            <p:nvPr/>
          </p:nvSpPr>
          <p:spPr>
            <a:xfrm>
              <a:off x="4344019" y="4739094"/>
              <a:ext cx="1646959" cy="1536331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25400" cap="flat" cmpd="sng" algn="ctr">
              <a:solidFill>
                <a:srgbClr val="4472C4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_trad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5" name="Picture 24" descr="A blue outline of a ear&#10;&#10;Description automatically generated">
              <a:extLst>
                <a:ext uri="{FF2B5EF4-FFF2-40B4-BE49-F238E27FC236}">
                  <a16:creationId xmlns:a16="http://schemas.microsoft.com/office/drawing/2014/main" id="{9B1F277B-257C-7752-C7C5-D80D3FD8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4932" y="4788306"/>
              <a:ext cx="1445131" cy="143790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6BED9C-1618-C0E0-F695-78524A31B3A3}"/>
              </a:ext>
            </a:extLst>
          </p:cNvPr>
          <p:cNvGrpSpPr/>
          <p:nvPr/>
        </p:nvGrpSpPr>
        <p:grpSpPr>
          <a:xfrm>
            <a:off x="3002209" y="3920948"/>
            <a:ext cx="1646961" cy="1646958"/>
            <a:chOff x="2232188" y="4739094"/>
            <a:chExt cx="1646961" cy="164695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F24B7EB-22EC-D926-4DE6-2C65EC1E4B9A}"/>
                </a:ext>
              </a:extLst>
            </p:cNvPr>
            <p:cNvSpPr/>
            <p:nvPr/>
          </p:nvSpPr>
          <p:spPr>
            <a:xfrm>
              <a:off x="2232190" y="4780370"/>
              <a:ext cx="1646959" cy="1536331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25400" cap="flat" cmpd="sng" algn="ctr">
              <a:solidFill>
                <a:srgbClr val="4472C4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_trad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8" name="Picture 27" descr="A blue eye with light rays&#10;&#10;Description automatically generated">
              <a:extLst>
                <a:ext uri="{FF2B5EF4-FFF2-40B4-BE49-F238E27FC236}">
                  <a16:creationId xmlns:a16="http://schemas.microsoft.com/office/drawing/2014/main" id="{657ADFB6-0FD3-87FE-690B-184B7E76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2188" y="4739094"/>
              <a:ext cx="1646958" cy="16469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208BEA-8883-8160-9351-EDD1A1417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C2DD80-5936-C107-E5BD-AC3FC332E3E0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AD1B14-48C6-0FFC-4DD0-602F82D3AC4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B866CA78-24EE-1564-3B6E-F2DD3B6AA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2D2431-A41E-259B-FF26-92DB56CD509F}"/>
              </a:ext>
            </a:extLst>
          </p:cNvPr>
          <p:cNvSpPr txBox="1"/>
          <p:nvPr/>
        </p:nvSpPr>
        <p:spPr>
          <a:xfrm>
            <a:off x="644577" y="5070660"/>
            <a:ext cx="47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Partes del cuerpo que parecen estar fuera de lugar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7AB6A9-0217-1A20-91C3-8477175E184A}"/>
              </a:ext>
            </a:extLst>
          </p:cNvPr>
          <p:cNvSpPr txBox="1"/>
          <p:nvPr/>
        </p:nvSpPr>
        <p:spPr>
          <a:xfrm>
            <a:off x="7620353" y="3239940"/>
            <a:ext cx="284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Heridas o quemaduras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0D8FC-F518-19C6-4F53-BB731109C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10" name="Picture 9" descr="A person with a wound on their stomach&#10;&#10;Description automatically generated">
            <a:extLst>
              <a:ext uri="{FF2B5EF4-FFF2-40B4-BE49-F238E27FC236}">
                <a16:creationId xmlns:a16="http://schemas.microsoft.com/office/drawing/2014/main" id="{DD3E74FF-0F42-7A63-2AA2-9BCE66E6A3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357" y="1318917"/>
            <a:ext cx="2468499" cy="1720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40BD1E-CD5B-A343-68B3-CDA872CF394F}"/>
              </a:ext>
            </a:extLst>
          </p:cNvPr>
          <p:cNvSpPr txBox="1"/>
          <p:nvPr/>
        </p:nvSpPr>
        <p:spPr>
          <a:xfrm>
            <a:off x="1828801" y="5852549"/>
            <a:ext cx="8004748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9050" lvl="0" algn="ctr">
              <a:spcBef>
                <a:spcPts val="1000"/>
              </a:spcBef>
              <a:buSzPts val="3300"/>
            </a:pPr>
            <a:r>
              <a:rPr lang="es-ES_tradnl"/>
              <a:t>Evalúe la espalda y la columna utilizando la </a:t>
            </a:r>
            <a:r>
              <a:rPr lang="es-ES_tradnl" b="1"/>
              <a:t>maniobra de giro en bloque</a:t>
            </a:r>
            <a:r>
              <a:rPr lang="es-ES_tradnl"/>
              <a:t>.</a:t>
            </a:r>
            <a:endParaRPr lang="es-ES_tradnl" sz="2000" noProof="0">
              <a:latin typeface="Atkinson Hyperlegible" pitchFamily="2" charset="0"/>
            </a:endParaRPr>
          </a:p>
        </p:txBody>
      </p:sp>
      <p:pic>
        <p:nvPicPr>
          <p:cNvPr id="13" name="Google Shape;569;p37" descr="A group of people performing cpr&#10;&#10;Description automatically generated">
            <a:extLst>
              <a:ext uri="{FF2B5EF4-FFF2-40B4-BE49-F238E27FC236}">
                <a16:creationId xmlns:a16="http://schemas.microsoft.com/office/drawing/2014/main" id="{F43D91CC-9335-69DF-2F86-85176CD698CB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215" y="3697924"/>
            <a:ext cx="4910277" cy="23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erson with a rash on his chest&#10;&#10;Description automatically generated">
            <a:extLst>
              <a:ext uri="{FF2B5EF4-FFF2-40B4-BE49-F238E27FC236}">
                <a16:creationId xmlns:a16="http://schemas.microsoft.com/office/drawing/2014/main" id="{033629E9-9D8E-3ACD-8317-8E97464023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518" y="1377479"/>
            <a:ext cx="2468498" cy="1719952"/>
          </a:xfrm>
          <a:prstGeom prst="rect">
            <a:avLst/>
          </a:prstGeom>
        </p:spPr>
      </p:pic>
      <p:pic>
        <p:nvPicPr>
          <p:cNvPr id="6" name="Picture 5" descr="A bone with red spots&#10;&#10;Description automatically generated with medium confidence">
            <a:extLst>
              <a:ext uri="{FF2B5EF4-FFF2-40B4-BE49-F238E27FC236}">
                <a16:creationId xmlns:a16="http://schemas.microsoft.com/office/drawing/2014/main" id="{5F15F366-B4AC-35D3-FCCC-76A8E48436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829" y="1141009"/>
            <a:ext cx="1954898" cy="4142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8029B-AA3D-09BC-B120-5EB4E9DF9870}"/>
              </a:ext>
            </a:extLst>
          </p:cNvPr>
          <p:cNvSpPr txBox="1"/>
          <p:nvPr/>
        </p:nvSpPr>
        <p:spPr>
          <a:xfrm>
            <a:off x="5931198" y="815536"/>
            <a:ext cx="4982709" cy="400110"/>
          </a:xfrm>
          <a:prstGeom prst="rect">
            <a:avLst/>
          </a:prstGeom>
          <a:noFill/>
          <a:ln w="38100">
            <a:solidFill>
              <a:srgbClr val="4A00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tkinson Hyperlegible" pitchFamily="2" charset="0"/>
              </a:rPr>
              <a:t>Considere la necesidad de un acompañante</a:t>
            </a:r>
          </a:p>
        </p:txBody>
      </p:sp>
    </p:spTree>
    <p:extLst>
      <p:ext uri="{BB962C8B-B14F-4D97-AF65-F5344CB8AC3E}">
        <p14:creationId xmlns:p14="http://schemas.microsoft.com/office/powerpoint/2010/main" val="3493831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7A762B-7269-8236-8F80-8B8E67AD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C54BDA-1DAC-73F7-A06F-F687A182657A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3672DB-AE87-92E6-1192-428A92ECC606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4BC500BE-6B41-C1FB-D76C-B730DB12F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45541-8976-2877-4489-0A99626379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AF395D-671B-5491-128F-306C78EF2B4D}"/>
              </a:ext>
            </a:extLst>
          </p:cNvPr>
          <p:cNvSpPr txBox="1"/>
          <p:nvPr/>
        </p:nvSpPr>
        <p:spPr>
          <a:xfrm>
            <a:off x="1408802" y="4908621"/>
            <a:ext cx="4575020" cy="54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0" lvl="0" algn="ctr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b="1"/>
              <a:t>Lesiones adicionales</a:t>
            </a:r>
            <a:r>
              <a:rPr lang="es-ES_tradnl"/>
              <a:t> (por ejemplo, heridas o huesos deformes)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FEDD3-0467-2183-E510-DA93EF3856F0}"/>
              </a:ext>
            </a:extLst>
          </p:cNvPr>
          <p:cNvSpPr txBox="1"/>
          <p:nvPr/>
        </p:nvSpPr>
        <p:spPr>
          <a:xfrm>
            <a:off x="6393676" y="4908621"/>
            <a:ext cx="4865305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31750" indent="0" algn="ctr">
              <a:buNone/>
            </a:pPr>
            <a:r>
              <a:rPr lang="es-ES_tradnl" sz="2000" noProof="0"/>
              <a:t>Fracturas, dislocaciones o esguinces</a:t>
            </a:r>
          </a:p>
        </p:txBody>
      </p:sp>
      <p:pic>
        <p:nvPicPr>
          <p:cNvPr id="13" name="Picture 12" descr="A person with a rash on his chest&#10;&#10;Description automatically generated">
            <a:extLst>
              <a:ext uri="{FF2B5EF4-FFF2-40B4-BE49-F238E27FC236}">
                <a16:creationId xmlns:a16="http://schemas.microsoft.com/office/drawing/2014/main" id="{219BF9C2-4DE9-7FD3-3B03-A740CF0491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839" y="2170756"/>
            <a:ext cx="3026946" cy="2109056"/>
          </a:xfrm>
          <a:prstGeom prst="rect">
            <a:avLst/>
          </a:prstGeom>
        </p:spPr>
      </p:pic>
      <p:pic>
        <p:nvPicPr>
          <p:cNvPr id="3" name="Picture 2" descr="A bone with red spots&#10;&#10;Description automatically generated with medium confidence">
            <a:extLst>
              <a:ext uri="{FF2B5EF4-FFF2-40B4-BE49-F238E27FC236}">
                <a16:creationId xmlns:a16="http://schemas.microsoft.com/office/drawing/2014/main" id="{FCFF5704-763E-1D6F-9AC6-F94EF8292B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8139" y="627797"/>
            <a:ext cx="1954898" cy="41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03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6F25E3-D715-A33D-C424-389EC5860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1CE1EA-89A7-FE76-05AC-F6E9D18D177A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5492A19-80D2-9446-31C1-9A8D4A1AEEF3}"/>
              </a:ext>
            </a:extLst>
          </p:cNvPr>
          <p:cNvSpPr/>
          <p:nvPr/>
        </p:nvSpPr>
        <p:spPr>
          <a:xfrm>
            <a:off x="1572344" y="944992"/>
            <a:ext cx="8441086" cy="597070"/>
          </a:xfrm>
          <a:prstGeom prst="roundRect">
            <a:avLst/>
          </a:prstGeom>
          <a:solidFill>
            <a:srgbClr val="C2CFDE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800" b="1" noProof="0">
                <a:solidFill>
                  <a:srgbClr val="002060"/>
                </a:solidFill>
                <a:latin typeface="Atkinson Hyperlegible" pitchFamily="2" charset="0"/>
              </a:rPr>
              <a:t>¿Cuáles son los signos de fracturas?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39277D-481F-FA5C-8159-DC92E14D06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3CCC3-8E6E-0A8B-8C32-45F7951AD010}"/>
              </a:ext>
            </a:extLst>
          </p:cNvPr>
          <p:cNvSpPr txBox="1"/>
          <p:nvPr/>
        </p:nvSpPr>
        <p:spPr>
          <a:xfrm>
            <a:off x="2352171" y="1717111"/>
            <a:ext cx="4941034" cy="256480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</a:pPr>
            <a:r>
              <a:rPr lang="es-ES_tradnl" sz="2400" noProof="0">
                <a:latin typeface="Atkinson Hyperlegible" pitchFamily="2" charset="0"/>
              </a:rPr>
              <a:t>Forma anormal del hueso o extremidad</a:t>
            </a:r>
          </a:p>
          <a:p>
            <a:pPr marL="800100" lvl="1" indent="-34290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</a:pPr>
            <a:r>
              <a:rPr lang="es-ES_tradnl" sz="2400" noProof="0">
                <a:latin typeface="Atkinson Hyperlegible" pitchFamily="2" charset="0"/>
              </a:rPr>
              <a:t>Dolor intenso, moretones o hinchazón</a:t>
            </a:r>
          </a:p>
          <a:p>
            <a:pPr marL="800100" lvl="1" indent="-34290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</a:pPr>
            <a:r>
              <a:rPr lang="es-ES_tradnl" sz="2400" noProof="0">
                <a:latin typeface="Atkinson Hyperlegible" pitchFamily="2" charset="0"/>
              </a:rPr>
              <a:t>Incapacidad para pararse o caminar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7B16D-D806-EF91-F816-171BB554E148}"/>
              </a:ext>
            </a:extLst>
          </p:cNvPr>
          <p:cNvSpPr txBox="1"/>
          <p:nvPr/>
        </p:nvSpPr>
        <p:spPr>
          <a:xfrm>
            <a:off x="3448077" y="4456965"/>
            <a:ext cx="7865381" cy="145680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  <a:buSzPts val="2800"/>
            </a:pPr>
            <a:r>
              <a:rPr lang="es-ES_tradnl" sz="2400" noProof="0">
                <a:latin typeface="Atkinson Hyperlegible" pitchFamily="2" charset="0"/>
              </a:rPr>
              <a:t>Otras lesiones con fracturas:</a:t>
            </a:r>
          </a:p>
          <a:p>
            <a:pPr marL="800100" lvl="1" indent="-34290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</a:pPr>
            <a:r>
              <a:rPr lang="es-ES_tradnl" sz="2400" noProof="0">
                <a:latin typeface="Atkinson Hyperlegible" pitchFamily="2" charset="0"/>
              </a:rPr>
              <a:t>Heridas abiertas	    riesgo de infección </a:t>
            </a:r>
          </a:p>
          <a:p>
            <a:pPr marL="800100" lvl="1" indent="-34290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</a:pPr>
            <a:r>
              <a:rPr lang="es-ES_tradnl" sz="2400" noProof="0">
                <a:latin typeface="Atkinson Hyperlegible" pitchFamily="2" charset="0"/>
              </a:rPr>
              <a:t>Daño a vasos sanguíneos	   palapa los pulsos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5AA47-0A44-C9DA-CC2E-D8FA659C107A}"/>
              </a:ext>
            </a:extLst>
          </p:cNvPr>
          <p:cNvSpPr txBox="1"/>
          <p:nvPr/>
        </p:nvSpPr>
        <p:spPr>
          <a:xfrm>
            <a:off x="6990447" y="1735310"/>
            <a:ext cx="4323011" cy="169790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</a:pPr>
            <a:r>
              <a:rPr lang="es-ES_tradnl" sz="2400" noProof="0">
                <a:latin typeface="Atkinson Hyperlegible" pitchFamily="2" charset="0"/>
              </a:rPr>
              <a:t>Movimiento antinatural o sonidos de crujido</a:t>
            </a:r>
          </a:p>
          <a:p>
            <a:pPr marL="800100" lvl="1" indent="-34290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</a:pPr>
            <a:r>
              <a:rPr lang="es-ES_tradnl" sz="2400" noProof="0">
                <a:latin typeface="Atkinson Hyperlegible" pitchFamily="2" charset="0"/>
              </a:rPr>
              <a:t>Hueso expuesto (fractura abierta)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30B44B-E505-A19B-8A89-B1B50763A18A}"/>
              </a:ext>
            </a:extLst>
          </p:cNvPr>
          <p:cNvCxnSpPr/>
          <p:nvPr/>
        </p:nvCxnSpPr>
        <p:spPr>
          <a:xfrm>
            <a:off x="6573944" y="5185369"/>
            <a:ext cx="80682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ECD967-7E8B-16BE-62B5-0248A58CCDFB}"/>
              </a:ext>
            </a:extLst>
          </p:cNvPr>
          <p:cNvCxnSpPr>
            <a:cxnSpLocks/>
          </p:cNvCxnSpPr>
          <p:nvPr/>
        </p:nvCxnSpPr>
        <p:spPr>
          <a:xfrm>
            <a:off x="7642200" y="5705022"/>
            <a:ext cx="58785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one with red spots&#10;&#10;Description automatically generated with medium confidence">
            <a:extLst>
              <a:ext uri="{FF2B5EF4-FFF2-40B4-BE49-F238E27FC236}">
                <a16:creationId xmlns:a16="http://schemas.microsoft.com/office/drawing/2014/main" id="{1360F216-76E1-612E-6320-B0BC9F302F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68" y="751744"/>
            <a:ext cx="3018349" cy="51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1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36B663-A2BE-023E-43B1-5B555B222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6238DC-16AA-637A-C022-C0006D140CF8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96A3B1-E715-CF8F-668B-33B9C0B4DC09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2B8B3C-8F8F-FF73-9303-C19704F6A3AD}"/>
              </a:ext>
            </a:extLst>
          </p:cNvPr>
          <p:cNvSpPr txBox="1"/>
          <p:nvPr/>
        </p:nvSpPr>
        <p:spPr>
          <a:xfrm>
            <a:off x="696036" y="2788500"/>
            <a:ext cx="465805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Retira joyas que restrinjan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ECFCB-0214-D7D1-B177-3E0E34B4EE99}"/>
              </a:ext>
            </a:extLst>
          </p:cNvPr>
          <p:cNvSpPr txBox="1"/>
          <p:nvPr/>
        </p:nvSpPr>
        <p:spPr>
          <a:xfrm>
            <a:off x="7312785" y="2390742"/>
            <a:ext cx="3525423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Cubra rápidamente para prevenir la hipotermia.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03B1A-75E8-73F5-4A66-85BF832A4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F098D5-7E05-24AC-26C3-35D2B1A10851}"/>
              </a:ext>
            </a:extLst>
          </p:cNvPr>
          <p:cNvSpPr txBox="1"/>
          <p:nvPr/>
        </p:nvSpPr>
        <p:spPr>
          <a:xfrm>
            <a:off x="7088476" y="5055083"/>
            <a:ext cx="4616256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Brinde primeros auxilios para heridas, mordeduras o quemaduras.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6F688-7759-09FB-28D1-7EBB82E4096D}"/>
              </a:ext>
            </a:extLst>
          </p:cNvPr>
          <p:cNvSpPr txBox="1"/>
          <p:nvPr/>
        </p:nvSpPr>
        <p:spPr>
          <a:xfrm>
            <a:off x="2126989" y="5190020"/>
            <a:ext cx="4961487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Utilice férulas o cabestrillos para lesiones en extremidades.</a:t>
            </a:r>
          </a:p>
        </p:txBody>
      </p:sp>
      <p:pic>
        <p:nvPicPr>
          <p:cNvPr id="16" name="Picture 15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AFDEC880-785E-1D69-33E4-7B9C4D7115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612" y="428709"/>
            <a:ext cx="2839771" cy="1979430"/>
          </a:xfrm>
          <a:prstGeom prst="rect">
            <a:avLst/>
          </a:prstGeom>
        </p:spPr>
      </p:pic>
      <p:pic>
        <p:nvPicPr>
          <p:cNvPr id="17" name="Picture 16" descr="A cartoon of hands wrapped in a bandage&#10;&#10;Description automatically generated">
            <a:extLst>
              <a:ext uri="{FF2B5EF4-FFF2-40B4-BE49-F238E27FC236}">
                <a16:creationId xmlns:a16="http://schemas.microsoft.com/office/drawing/2014/main" id="{8357B56F-1F54-4E4E-0685-C982408DCA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309" y="3300265"/>
            <a:ext cx="2827950" cy="1973019"/>
          </a:xfrm>
          <a:prstGeom prst="rect">
            <a:avLst/>
          </a:prstGeom>
        </p:spPr>
      </p:pic>
      <p:pic>
        <p:nvPicPr>
          <p:cNvPr id="3" name="Picture 2" descr="A hand and a ring with a diamond&#10;&#10;Description automatically generated">
            <a:extLst>
              <a:ext uri="{FF2B5EF4-FFF2-40B4-BE49-F238E27FC236}">
                <a16:creationId xmlns:a16="http://schemas.microsoft.com/office/drawing/2014/main" id="{334D4449-705B-147E-6B0B-5DCF91E21B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200" y="359583"/>
            <a:ext cx="2577730" cy="2722457"/>
          </a:xfrm>
          <a:prstGeom prst="rect">
            <a:avLst/>
          </a:prstGeom>
        </p:spPr>
      </p:pic>
      <p:pic>
        <p:nvPicPr>
          <p:cNvPr id="10" name="Picture 9" descr="A cartoon of a person with gloves&#10;&#10;Description automatically generated">
            <a:extLst>
              <a:ext uri="{FF2B5EF4-FFF2-40B4-BE49-F238E27FC236}">
                <a16:creationId xmlns:a16="http://schemas.microsoft.com/office/drawing/2014/main" id="{145AEF9E-218D-B12E-23AD-3B6593B183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563" y="3328882"/>
            <a:ext cx="2544820" cy="1773838"/>
          </a:xfrm>
          <a:prstGeom prst="rect">
            <a:avLst/>
          </a:prstGeom>
        </p:spPr>
      </p:pic>
      <p:pic>
        <p:nvPicPr>
          <p:cNvPr id="14" name="Picture 13" descr="A cartoon of a person with a broken leg&#10;&#10;Description automatically generated">
            <a:extLst>
              <a:ext uri="{FF2B5EF4-FFF2-40B4-BE49-F238E27FC236}">
                <a16:creationId xmlns:a16="http://schemas.microsoft.com/office/drawing/2014/main" id="{D8562931-26D8-3848-33B0-6549D84F05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39" y="3519097"/>
            <a:ext cx="2625605" cy="1830148"/>
          </a:xfrm>
          <a:prstGeom prst="rect">
            <a:avLst/>
          </a:prstGeom>
        </p:spPr>
      </p:pic>
      <p:pic>
        <p:nvPicPr>
          <p:cNvPr id="21" name="Picture 20" descr="A red siren with yellow rays&#10;&#10;Description automatically generated">
            <a:extLst>
              <a:ext uri="{FF2B5EF4-FFF2-40B4-BE49-F238E27FC236}">
                <a16:creationId xmlns:a16="http://schemas.microsoft.com/office/drawing/2014/main" id="{4E500CC2-2DEB-93F3-5584-46AB201401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420" y="5974661"/>
            <a:ext cx="689290" cy="556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3A3496-5631-6734-31E6-66496CA2C1B6}"/>
              </a:ext>
            </a:extLst>
          </p:cNvPr>
          <p:cNvSpPr txBox="1"/>
          <p:nvPr/>
        </p:nvSpPr>
        <p:spPr>
          <a:xfrm>
            <a:off x="3113142" y="6074711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11668719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7622BC-6CF3-D7E4-C3D8-A3A425D0C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58302A-50C9-7430-99BA-B89CE37A5CEA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AC737-129B-A397-05C3-4CFB7BE557EB}"/>
              </a:ext>
            </a:extLst>
          </p:cNvPr>
          <p:cNvSpPr/>
          <p:nvPr/>
        </p:nvSpPr>
        <p:spPr>
          <a:xfrm>
            <a:off x="828464" y="3778837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4D52BB-2BD2-7CBC-472C-1C9CB2AE4E12}"/>
              </a:ext>
            </a:extLst>
          </p:cNvPr>
          <p:cNvSpPr/>
          <p:nvPr/>
        </p:nvSpPr>
        <p:spPr>
          <a:xfrm>
            <a:off x="6288848" y="759325"/>
            <a:ext cx="5364178" cy="5920257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52BFAB-8537-80D5-5C6C-67BEA31FA205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ACD3B2A6-FC86-1951-4CA6-A34B46DD93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01A8BA-A080-1C36-A95D-602BD6F6B550}"/>
              </a:ext>
            </a:extLst>
          </p:cNvPr>
          <p:cNvSpPr/>
          <p:nvPr/>
        </p:nvSpPr>
        <p:spPr>
          <a:xfrm>
            <a:off x="7240319" y="1045745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F80732A-F332-8824-CFA2-6414A4AF5921}"/>
              </a:ext>
            </a:extLst>
          </p:cNvPr>
          <p:cNvSpPr/>
          <p:nvPr/>
        </p:nvSpPr>
        <p:spPr>
          <a:xfrm>
            <a:off x="1867482" y="3865418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34" name="Picture 33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2984F755-3AC1-849E-DB0D-F1FABEB76D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878" y="3769379"/>
            <a:ext cx="560439" cy="560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D3397-A29B-A6B9-0E6D-02727A238D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25" name="Picture 24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ABED2C56-381D-2C2F-8EA1-1F48FD7654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256" y="1551748"/>
            <a:ext cx="1344966" cy="937493"/>
          </a:xfrm>
          <a:prstGeom prst="rect">
            <a:avLst/>
          </a:prstGeom>
        </p:spPr>
      </p:pic>
      <p:pic>
        <p:nvPicPr>
          <p:cNvPr id="26" name="Picture 25" descr="A cartoon of hands wrapped in a bandage&#10;&#10;Description automatically generated">
            <a:extLst>
              <a:ext uri="{FF2B5EF4-FFF2-40B4-BE49-F238E27FC236}">
                <a16:creationId xmlns:a16="http://schemas.microsoft.com/office/drawing/2014/main" id="{6871ED93-86DD-8E7C-36EA-6EF4395917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195" y="4011725"/>
            <a:ext cx="2341025" cy="1633300"/>
          </a:xfrm>
          <a:prstGeom prst="rect">
            <a:avLst/>
          </a:prstGeom>
        </p:spPr>
      </p:pic>
      <p:pic>
        <p:nvPicPr>
          <p:cNvPr id="30" name="Picture 29" descr="A person with a rash on his chest&#10;&#10;Description automatically generated">
            <a:extLst>
              <a:ext uri="{FF2B5EF4-FFF2-40B4-BE49-F238E27FC236}">
                <a16:creationId xmlns:a16="http://schemas.microsoft.com/office/drawing/2014/main" id="{68EC077E-6CBB-90C7-B6F0-634A1B0DCC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27" y="4561103"/>
            <a:ext cx="2622725" cy="1827411"/>
          </a:xfrm>
          <a:prstGeom prst="rect">
            <a:avLst/>
          </a:prstGeom>
        </p:spPr>
      </p:pic>
      <p:pic>
        <p:nvPicPr>
          <p:cNvPr id="31" name="Picture 30" descr="A person with a wound on their stomach&#10;&#10;Description automatically generated">
            <a:extLst>
              <a:ext uri="{FF2B5EF4-FFF2-40B4-BE49-F238E27FC236}">
                <a16:creationId xmlns:a16="http://schemas.microsoft.com/office/drawing/2014/main" id="{94353DC3-D888-F4CA-B791-4FDA61BAEE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255" y="1568311"/>
            <a:ext cx="1464927" cy="1021111"/>
          </a:xfrm>
          <a:prstGeom prst="rect">
            <a:avLst/>
          </a:prstGeom>
        </p:spPr>
      </p:pic>
      <p:pic>
        <p:nvPicPr>
          <p:cNvPr id="35" name="Google Shape;569;p37" descr="A group of people performing cpr&#10;&#10;Description automatically generated">
            <a:extLst>
              <a:ext uri="{FF2B5EF4-FFF2-40B4-BE49-F238E27FC236}">
                <a16:creationId xmlns:a16="http://schemas.microsoft.com/office/drawing/2014/main" id="{02639E45-B65A-9F1B-ABF6-6572B6E67FDD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380" y="2743933"/>
            <a:ext cx="1794161" cy="85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A person with a rash on his chest&#10;&#10;Description automatically generated">
            <a:extLst>
              <a:ext uri="{FF2B5EF4-FFF2-40B4-BE49-F238E27FC236}">
                <a16:creationId xmlns:a16="http://schemas.microsoft.com/office/drawing/2014/main" id="{5FF099A7-38D6-4AE9-CFD6-036B178F82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910" y="1551748"/>
            <a:ext cx="1464927" cy="10207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29649E8-29E9-4860-7463-ADB773A0968B}"/>
              </a:ext>
            </a:extLst>
          </p:cNvPr>
          <p:cNvSpPr txBox="1"/>
          <p:nvPr/>
        </p:nvSpPr>
        <p:spPr>
          <a:xfrm>
            <a:off x="2368664" y="2694053"/>
            <a:ext cx="1975877" cy="9343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S_tradnl" noProof="0"/>
          </a:p>
        </p:txBody>
      </p:sp>
      <p:pic>
        <p:nvPicPr>
          <p:cNvPr id="40" name="Picture 39" descr="A red siren with yellow rays&#10;&#10;Description automatically generated">
            <a:extLst>
              <a:ext uri="{FF2B5EF4-FFF2-40B4-BE49-F238E27FC236}">
                <a16:creationId xmlns:a16="http://schemas.microsoft.com/office/drawing/2014/main" id="{C19EFB21-3C6C-809A-E774-89C64710715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321" y="5431610"/>
            <a:ext cx="1319949" cy="1065358"/>
          </a:xfrm>
          <a:prstGeom prst="rect">
            <a:avLst/>
          </a:prstGeom>
        </p:spPr>
      </p:pic>
      <p:pic>
        <p:nvPicPr>
          <p:cNvPr id="2" name="Picture 1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E84C0F14-0A99-F7A8-E7A1-087D5BC0F4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572" y="2720497"/>
            <a:ext cx="1875354" cy="1307194"/>
          </a:xfrm>
          <a:prstGeom prst="rect">
            <a:avLst/>
          </a:prstGeom>
        </p:spPr>
      </p:pic>
      <p:pic>
        <p:nvPicPr>
          <p:cNvPr id="6" name="Picture 5" descr="A hand and a ring with a diamond&#10;&#10;Description automatically generated">
            <a:extLst>
              <a:ext uri="{FF2B5EF4-FFF2-40B4-BE49-F238E27FC236}">
                <a16:creationId xmlns:a16="http://schemas.microsoft.com/office/drawing/2014/main" id="{76007540-3937-438C-B760-256805AD0B0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355" y="1384166"/>
            <a:ext cx="1589094" cy="1523447"/>
          </a:xfrm>
          <a:prstGeom prst="rect">
            <a:avLst/>
          </a:prstGeom>
        </p:spPr>
      </p:pic>
      <p:pic>
        <p:nvPicPr>
          <p:cNvPr id="7" name="Picture 6" descr="A cartoon of a person with gloves&#10;&#10;Description automatically generated">
            <a:extLst>
              <a:ext uri="{FF2B5EF4-FFF2-40B4-BE49-F238E27FC236}">
                <a16:creationId xmlns:a16="http://schemas.microsoft.com/office/drawing/2014/main" id="{5FD6806C-F84E-2A47-2C06-90E5B77E915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511" y="1838653"/>
            <a:ext cx="2341025" cy="1631785"/>
          </a:xfrm>
          <a:prstGeom prst="rect">
            <a:avLst/>
          </a:prstGeom>
        </p:spPr>
      </p:pic>
      <p:pic>
        <p:nvPicPr>
          <p:cNvPr id="9" name="Picture 8" descr="A bone with red spots&#10;&#10;Description automatically generated with medium confidence">
            <a:extLst>
              <a:ext uri="{FF2B5EF4-FFF2-40B4-BE49-F238E27FC236}">
                <a16:creationId xmlns:a16="http://schemas.microsoft.com/office/drawing/2014/main" id="{CC440CEF-C0E5-DE51-B8B3-9B57AB5BF29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10" y="945003"/>
            <a:ext cx="1050195" cy="2225601"/>
          </a:xfrm>
          <a:prstGeom prst="rect">
            <a:avLst/>
          </a:prstGeom>
        </p:spPr>
      </p:pic>
      <p:pic>
        <p:nvPicPr>
          <p:cNvPr id="10" name="Picture 9" descr="A bone with red spots&#10;&#10;Description automatically generated with medium confidence">
            <a:extLst>
              <a:ext uri="{FF2B5EF4-FFF2-40B4-BE49-F238E27FC236}">
                <a16:creationId xmlns:a16="http://schemas.microsoft.com/office/drawing/2014/main" id="{FAE2CB5C-56A1-5D7F-9C0D-425A021861A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563" y="3959808"/>
            <a:ext cx="1319949" cy="2797271"/>
          </a:xfrm>
          <a:prstGeom prst="rect">
            <a:avLst/>
          </a:prstGeom>
        </p:spPr>
      </p:pic>
      <p:pic>
        <p:nvPicPr>
          <p:cNvPr id="11" name="Picture 10" descr="A cartoon of a person with a broken leg&#10;&#10;Description automatically generated">
            <a:extLst>
              <a:ext uri="{FF2B5EF4-FFF2-40B4-BE49-F238E27FC236}">
                <a16:creationId xmlns:a16="http://schemas.microsoft.com/office/drawing/2014/main" id="{15063766-4DA4-1698-9767-973D76A5972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567" y="3986160"/>
            <a:ext cx="2450897" cy="17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15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61CE37-5179-EA87-1827-0DC79B6C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956490E-7DB4-55AF-E785-FA11128B8A5A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2A72F5E-E6EB-0638-DDB3-FE4018F175BD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</a:rPr>
              <a:t>Consideraciones especiales para los niños</a:t>
            </a:r>
            <a:endParaRPr lang="es-ES_tradnl" sz="1000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4EC81-E789-D887-0538-D60CA5DA3EDF}"/>
              </a:ext>
            </a:extLst>
          </p:cNvPr>
          <p:cNvSpPr txBox="1"/>
          <p:nvPr/>
        </p:nvSpPr>
        <p:spPr>
          <a:xfrm>
            <a:off x="1289154" y="2927136"/>
            <a:ext cx="602604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>
              <a:buSzPts val="3400"/>
            </a:pPr>
            <a:r>
              <a:rPr lang="es-ES_tradnl" sz="4000" noProof="0"/>
              <a:t>Desvista completamente, pero ¡evite la hipotermia!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C9CDC-B48A-7D8E-FC98-0858B3BCF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6" name="Picture 5" descr="A thermometer and snowflake&#10;&#10;Description automatically generated">
            <a:extLst>
              <a:ext uri="{FF2B5EF4-FFF2-40B4-BE49-F238E27FC236}">
                <a16:creationId xmlns:a16="http://schemas.microsoft.com/office/drawing/2014/main" id="{4A159EB4-0492-98AA-4B85-7E04DF7A0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5"/>
          <a:stretch/>
        </p:blipFill>
        <p:spPr>
          <a:xfrm>
            <a:off x="6845057" y="1995984"/>
            <a:ext cx="3501210" cy="39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8995C-A74C-9551-9949-400F747B8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9675F5-59E6-B500-4E3C-36BE952DBECD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9B3EFC7-F179-9317-4AC2-4493F1AF9D19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</a:rPr>
              <a:t>Consideraciones especiales para mujeres embarazadas </a:t>
            </a:r>
            <a:endParaRPr lang="es-ES_tradnl" sz="1000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8CD97-EB39-751F-52F3-9BCE4EBAEA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448AB3-916D-F895-44DE-19B812515389}"/>
              </a:ext>
            </a:extLst>
          </p:cNvPr>
          <p:cNvSpPr txBox="1"/>
          <p:nvPr/>
        </p:nvSpPr>
        <p:spPr>
          <a:xfrm>
            <a:off x="2759909" y="5485926"/>
            <a:ext cx="6502847" cy="830997"/>
          </a:xfrm>
          <a:prstGeom prst="rect">
            <a:avLst/>
          </a:prstGeom>
          <a:noFill/>
          <a:ln w="19050">
            <a:solidFill>
              <a:srgbClr val="4A001F"/>
            </a:solidFill>
          </a:ln>
        </p:spPr>
        <p:txBody>
          <a:bodyPr wrap="square">
            <a:spAutoFit/>
          </a:bodyPr>
          <a:lstStyle/>
          <a:p>
            <a:pPr marL="87630" lvl="0" algn="ctr">
              <a:buSzPct val="100000"/>
            </a:pPr>
            <a:r>
              <a:rPr lang="es-ES_tradnl" sz="2400" noProof="0"/>
              <a:t>Traslado rápido a un centro especializado con atención obstétrica avanzada.</a:t>
            </a:r>
            <a:endParaRPr lang="es-ES_tradnl" sz="2400" noProof="0">
              <a:latin typeface="Atkinson Hyperlegible" pitchFamily="2" charset="0"/>
            </a:endParaRPr>
          </a:p>
        </p:txBody>
      </p:sp>
      <p:pic>
        <p:nvPicPr>
          <p:cNvPr id="11" name="Picture 10" descr="A red siren with yellow rays&#10;&#10;Description automatically generated">
            <a:extLst>
              <a:ext uri="{FF2B5EF4-FFF2-40B4-BE49-F238E27FC236}">
                <a16:creationId xmlns:a16="http://schemas.microsoft.com/office/drawing/2014/main" id="{5DE20CE4-1413-5D99-3466-9A591FC548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332" y="5079686"/>
            <a:ext cx="654496" cy="528258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0650D06-A2DB-B013-C9DB-9B927783A4F4}"/>
              </a:ext>
            </a:extLst>
          </p:cNvPr>
          <p:cNvSpPr/>
          <p:nvPr/>
        </p:nvSpPr>
        <p:spPr>
          <a:xfrm>
            <a:off x="5450716" y="1714852"/>
            <a:ext cx="1064977" cy="346952"/>
          </a:xfrm>
          <a:prstGeom prst="rightArrow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R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8F809F-64A2-ED81-D7B9-A92242A7C101}"/>
              </a:ext>
            </a:extLst>
          </p:cNvPr>
          <p:cNvSpPr/>
          <p:nvPr/>
        </p:nvSpPr>
        <p:spPr>
          <a:xfrm>
            <a:off x="6787004" y="1628703"/>
            <a:ext cx="4510875" cy="460819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31750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400" b="1" noProof="0">
                <a:latin typeface="Atkinson Hyperlegible" pitchFamily="2" charset="0"/>
              </a:rPr>
              <a:t>Considere siempre la eclampsia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161539-C5B7-CF3A-7815-89BF22E74C8B}"/>
              </a:ext>
            </a:extLst>
          </p:cNvPr>
          <p:cNvSpPr/>
          <p:nvPr/>
        </p:nvSpPr>
        <p:spPr>
          <a:xfrm>
            <a:off x="1696183" y="1594267"/>
            <a:ext cx="3483222" cy="527732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es-ES_tradnl" sz="2400" b="1" noProof="0">
                <a:solidFill>
                  <a:srgbClr val="000000"/>
                </a:solidFill>
              </a:rPr>
              <a:t>Convulsiones</a:t>
            </a:r>
            <a:endParaRPr lang="es-ES_tradnl" sz="1800" b="1" kern="1200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1374775" lvl="1" indent="-285750" algn="ctr" defTabSz="4889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4910138" algn="l"/>
              </a:tabLst>
            </a:pPr>
            <a:endParaRPr lang="es-ES_tradnl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  <p:pic>
        <p:nvPicPr>
          <p:cNvPr id="13" name="Picture 12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C922355C-6927-603D-C38B-77D9A9D2B8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65" y="2276933"/>
            <a:ext cx="9240669" cy="29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36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8"/>
          <p:cNvSpPr txBox="1">
            <a:spLocks noGrp="1"/>
          </p:cNvSpPr>
          <p:nvPr>
            <p:ph type="title"/>
          </p:nvPr>
        </p:nvSpPr>
        <p:spPr>
          <a:xfrm>
            <a:off x="1577788" y="365125"/>
            <a:ext cx="97760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noProof="0">
                <a:latin typeface="Atkinson Hyperlegible" pitchFamily="2" charset="0"/>
              </a:rPr>
              <a:t>Pregunte: Historia del trauma</a:t>
            </a:r>
          </a:p>
        </p:txBody>
      </p:sp>
      <p:sp>
        <p:nvSpPr>
          <p:cNvPr id="580" name="Google Shape;580;p48"/>
          <p:cNvSpPr txBox="1">
            <a:spLocks noGrp="1"/>
          </p:cNvSpPr>
          <p:nvPr>
            <p:ph type="body" idx="1"/>
          </p:nvPr>
        </p:nvSpPr>
        <p:spPr>
          <a:xfrm>
            <a:off x="838200" y="158357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0" indent="0">
              <a:lnSpc>
                <a:spcPct val="100000"/>
              </a:lnSpc>
              <a:buSzPts val="3100"/>
              <a:buNone/>
            </a:pPr>
            <a:r>
              <a:rPr lang="es-ES_tradnl" noProof="0">
                <a:solidFill>
                  <a:srgbClr val="000000"/>
                </a:solidFill>
                <a:latin typeface="Atkinson Hyperlegible" pitchFamily="2" charset="0"/>
              </a:rPr>
              <a:t>Pregunte sobre:</a:t>
            </a:r>
          </a:p>
          <a:p>
            <a:pPr marL="946150" lvl="1" indent="-457200">
              <a:lnSpc>
                <a:spcPct val="100000"/>
              </a:lnSpc>
              <a:spcBef>
                <a:spcPts val="1000"/>
              </a:spcBef>
              <a:buSzPts val="3100"/>
            </a:pPr>
            <a:r>
              <a:rPr lang="es-ES_tradnl" sz="2800" noProof="0">
                <a:solidFill>
                  <a:srgbClr val="000000"/>
                </a:solidFill>
                <a:latin typeface="Atkinson Hyperlegible" pitchFamily="2" charset="0"/>
              </a:rPr>
              <a:t>Eventos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 noProof="0">
                <a:solidFill>
                  <a:srgbClr val="000000"/>
                </a:solidFill>
                <a:latin typeface="Atkinson Hyperlegible" pitchFamily="2" charset="0"/>
              </a:rPr>
              <a:t>Antecedentes médicos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 noProof="0">
                <a:solidFill>
                  <a:srgbClr val="000000"/>
                </a:solidFill>
                <a:latin typeface="Atkinson Hyperlegible" pitchFamily="2" charset="0"/>
              </a:rPr>
              <a:t>Alergias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 noProof="0">
                <a:solidFill>
                  <a:srgbClr val="000000"/>
                </a:solidFill>
                <a:latin typeface="Atkinson Hyperlegible" pitchFamily="2" charset="0"/>
              </a:rPr>
              <a:t>Medicamentos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endParaRPr lang="es-ES_tradnl" b="1" noProof="0"/>
          </a:p>
          <a:p>
            <a:pPr marL="57150" indent="0">
              <a:lnSpc>
                <a:spcPct val="100000"/>
              </a:lnSpc>
              <a:spcBef>
                <a:spcPts val="0"/>
              </a:spcBef>
              <a:buSzPts val="2700"/>
              <a:buNone/>
            </a:pPr>
            <a:r>
              <a:rPr lang="es-ES_tradnl" sz="2400" noProof="0"/>
              <a:t>Los pacientes pueden no responder al llegar al hospital - registre las respuestas con anticipación o pídale a un transeúnte que lo haga.</a:t>
            </a:r>
            <a:endParaRPr lang="es-ES_tradnl" sz="2600" noProof="0"/>
          </a:p>
        </p:txBody>
      </p:sp>
      <p:pic>
        <p:nvPicPr>
          <p:cNvPr id="2" name="Picture 1" descr="A hand holding a clipboard with a pencil and a signature&#10;&#10;AI-generated content may be incorrect.">
            <a:extLst>
              <a:ext uri="{FF2B5EF4-FFF2-40B4-BE49-F238E27FC236}">
                <a16:creationId xmlns:a16="http://schemas.microsoft.com/office/drawing/2014/main" id="{0680CE16-776F-E419-0814-E1EE15980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27906"/>
            <a:ext cx="363855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E2E56E8F-EF50-BFC1-F1FB-B836D3B72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7068" y="1574576"/>
            <a:ext cx="4837863" cy="4837863"/>
          </a:xfrm>
          <a:prstGeom prst="rect">
            <a:avLst/>
          </a:prstGeom>
        </p:spPr>
      </p:pic>
      <p:sp>
        <p:nvSpPr>
          <p:cNvPr id="13" name="Google Shape;731;g2bec9cf621f_0_145">
            <a:extLst>
              <a:ext uri="{FF2B5EF4-FFF2-40B4-BE49-F238E27FC236}">
                <a16:creationId xmlns:a16="http://schemas.microsoft.com/office/drawing/2014/main" id="{6224D327-2108-CEB4-AB06-4775E72669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175"/>
            <a:ext cx="10515600" cy="764428"/>
          </a:xfrm>
          <a:prstGeom prst="rect">
            <a:avLst/>
          </a:prstGeom>
          <a:solidFill>
            <a:srgbClr val="DAE3F3"/>
          </a:solidFill>
          <a:ln w="9525" cap="flat">
            <a:solidFill>
              <a:srgbClr val="DAE3F3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wrap="square" lIns="91440" tIns="45720" rIns="91440" bIns="45720" anchor="t" anchorCtr="0">
            <a:normAutofit fontScale="90000"/>
          </a:bodyPr>
          <a:lstStyle/>
          <a:p>
            <a:pPr algn="ctr" defTabSz="622300" rtl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es-ES_tradnl" b="1" noProof="0">
                <a:solidFill>
                  <a:schemeClr val="tx1"/>
                </a:solidFill>
                <a:latin typeface="Atkinson Hyperlegible" pitchFamily="2" charset="0"/>
                <a:ea typeface="+mn-ea"/>
                <a:cs typeface="+mn-cs"/>
              </a:rPr>
              <a:t>Lesiones de alto riesgo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9">
          <a:extLst>
            <a:ext uri="{FF2B5EF4-FFF2-40B4-BE49-F238E27FC236}">
              <a16:creationId xmlns:a16="http://schemas.microsoft.com/office/drawing/2014/main" id="{9DC32722-708F-E16B-7E8B-D50C7C662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5BB1FCEA-214A-0D20-42EE-CA29A0084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97204" y="2140441"/>
            <a:ext cx="5426110" cy="5426110"/>
          </a:xfrm>
          <a:prstGeom prst="rect">
            <a:avLst/>
          </a:prstGeom>
        </p:spPr>
      </p:pic>
      <p:sp>
        <p:nvSpPr>
          <p:cNvPr id="691" name="Google Shape;691;p46">
            <a:extLst>
              <a:ext uri="{FF2B5EF4-FFF2-40B4-BE49-F238E27FC236}">
                <a16:creationId xmlns:a16="http://schemas.microsoft.com/office/drawing/2014/main" id="{081F8F0D-1554-079B-010E-1AFE7258C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7659" y="1584995"/>
            <a:ext cx="77954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s-ES_tradnl" noProof="0">
                <a:latin typeface="Atkinson Hyperlegible" pitchFamily="2" charset="0"/>
              </a:rPr>
              <a:t>Traumatismo leve = </a:t>
            </a:r>
            <a:r>
              <a:rPr lang="es-ES_tradnl" b="1" noProof="0"/>
              <a:t>Riesgo para la madre y el bebé</a:t>
            </a:r>
            <a:endParaRPr lang="es-ES_tradnl" b="1" noProof="0">
              <a:latin typeface="Atkinson Hyperlegible" pitchFamily="2" charset="0"/>
            </a:endParaRPr>
          </a:p>
          <a:p>
            <a:pPr marL="0" indent="0">
              <a:buNone/>
            </a:pPr>
            <a:endParaRPr lang="es-ES_tradnl" noProof="0">
              <a:latin typeface="Atkinson Hyperlegible" pitchFamily="2" charset="0"/>
            </a:endParaRPr>
          </a:p>
          <a:p>
            <a:pPr marL="0" indent="0">
              <a:buNone/>
            </a:pPr>
            <a:r>
              <a:rPr lang="es-ES_tradnl" noProof="0"/>
              <a:t>Pregunte en qué etapa del embarazo se encuentra y si hay alguna complicación. </a:t>
            </a:r>
          </a:p>
          <a:p>
            <a:pPr marL="0" indent="0">
              <a:buNone/>
            </a:pPr>
            <a:endParaRPr lang="es-ES_tradnl" noProof="0"/>
          </a:p>
          <a:p>
            <a:pPr marL="0" indent="0">
              <a:buNone/>
            </a:pPr>
            <a:r>
              <a:rPr lang="es-ES_tradnl" noProof="0"/>
              <a:t>Se palpa el útero a la altura del ombligo = ≥ 20 semanas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6" name="Google Shape;731;g2bec9cf621f_0_145">
            <a:extLst>
              <a:ext uri="{FF2B5EF4-FFF2-40B4-BE49-F238E27FC236}">
                <a16:creationId xmlns:a16="http://schemas.microsoft.com/office/drawing/2014/main" id="{33E97C3A-95C9-5AAB-74EE-3485B7B6E6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100" y="663159"/>
            <a:ext cx="11353800" cy="764428"/>
          </a:xfrm>
          <a:prstGeom prst="rect">
            <a:avLst/>
          </a:prstGeom>
          <a:solidFill>
            <a:srgbClr val="FFCFE4"/>
          </a:solidFill>
          <a:ln w="9525" cap="flat">
            <a:solidFill>
              <a:srgbClr val="FFCFE4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wrap="square" lIns="91440" tIns="45720" rIns="91440" bIns="45720" anchor="t" anchorCtr="0">
            <a:noAutofit/>
          </a:bodyPr>
          <a:lstStyle/>
          <a:p>
            <a:pPr algn="ctr" defTabSz="622300" rtl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es-ES_tradnl" sz="3600" b="1" noProof="0">
                <a:solidFill>
                  <a:schemeClr val="tx1"/>
                </a:solidFill>
                <a:latin typeface="Atkinson Hyperlegible" pitchFamily="2" charset="0"/>
              </a:rPr>
              <a:t>Consideraciones especiales para mujeres embarazadas </a:t>
            </a:r>
            <a:endParaRPr lang="es-ES_tradnl" sz="3600" b="1" noProof="0">
              <a:solidFill>
                <a:schemeClr val="tx1"/>
              </a:solidFill>
              <a:latin typeface="Atkinson Hyperlegible" pitchFamily="2" charset="0"/>
              <a:ea typeface="+mn-ea"/>
              <a:cs typeface="+mn-cs"/>
            </a:endParaRPr>
          </a:p>
        </p:txBody>
      </p:sp>
      <p:pic>
        <p:nvPicPr>
          <p:cNvPr id="17" name="Picture 16" descr="A person sitting in a chair&#10;&#10;Description automatically generated">
            <a:extLst>
              <a:ext uri="{FF2B5EF4-FFF2-40B4-BE49-F238E27FC236}">
                <a16:creationId xmlns:a16="http://schemas.microsoft.com/office/drawing/2014/main" id="{54EA06E4-196A-E325-DE8D-7352AD1C84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10" y="1584995"/>
            <a:ext cx="7019005" cy="48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a862db3a9_2_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noProof="0"/>
              <a:t>Prioridades iniciales: Verifique si hay sangrado mayor, maneje la vía respiratoria y la respiración, e inmovilice la columna vertebral.</a:t>
            </a:r>
            <a:endParaRPr lang="es-ES_tradnl" sz="3200" noProof="0">
              <a:latin typeface="Atkinson Hyperlegible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9E9CD-CBC4-0584-61C3-9A34BAD16D3A}"/>
              </a:ext>
            </a:extLst>
          </p:cNvPr>
          <p:cNvSpPr txBox="1"/>
          <p:nvPr/>
        </p:nvSpPr>
        <p:spPr>
          <a:xfrm>
            <a:off x="720579" y="3995065"/>
            <a:ext cx="1083837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D7D3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2800" noProof="0">
                <a:solidFill>
                  <a:schemeClr val="dk1"/>
                </a:solidFill>
                <a:latin typeface="Atkinson Hyperlegible"/>
              </a:rPr>
              <a:t>Recuerde tratar las lesiones según el orden de prioridad</a:t>
            </a:r>
            <a:r>
              <a:rPr lang="es-ES_tradnl" sz="2800">
                <a:solidFill>
                  <a:schemeClr val="dk1"/>
                </a:solidFill>
                <a:latin typeface="Atkinson Hyperlegible"/>
              </a:rPr>
              <a:t> </a:t>
            </a:r>
            <a:r>
              <a:rPr lang="es-ES" sz="2800">
                <a:solidFill>
                  <a:schemeClr val="dk1"/>
                </a:solidFill>
              </a:rPr>
              <a:t>CABCDE.</a:t>
            </a:r>
            <a:endParaRPr lang="es-ES_tradnl" sz="2800">
              <a:solidFill>
                <a:schemeClr val="dk1"/>
              </a:solidFill>
              <a:latin typeface="Atkinson Hyperlegible"/>
            </a:endParaRPr>
          </a:p>
        </p:txBody>
      </p:sp>
      <p:sp>
        <p:nvSpPr>
          <p:cNvPr id="3" name="Google Shape;182;g273b17b8d54_0_459">
            <a:extLst>
              <a:ext uri="{FF2B5EF4-FFF2-40B4-BE49-F238E27FC236}">
                <a16:creationId xmlns:a16="http://schemas.microsoft.com/office/drawing/2014/main" id="{32B29AF9-541E-1C71-8223-390449630ECC}"/>
              </a:ext>
            </a:extLst>
          </p:cNvPr>
          <p:cNvSpPr txBox="1">
            <a:spLocks/>
          </p:cNvSpPr>
          <p:nvPr/>
        </p:nvSpPr>
        <p:spPr>
          <a:xfrm>
            <a:off x="453190" y="12487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4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Enfoque: CABCDE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9">
          <a:extLst>
            <a:ext uri="{FF2B5EF4-FFF2-40B4-BE49-F238E27FC236}">
              <a16:creationId xmlns:a16="http://schemas.microsoft.com/office/drawing/2014/main" id="{DEA9130A-E62E-7439-10AE-33BC071B0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2CD43DF0-72C2-8D23-C62E-B2323A5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97204" y="2140441"/>
            <a:ext cx="5426110" cy="5426110"/>
          </a:xfrm>
          <a:prstGeom prst="rect">
            <a:avLst/>
          </a:prstGeom>
        </p:spPr>
      </p:pic>
      <p:sp>
        <p:nvSpPr>
          <p:cNvPr id="691" name="Google Shape;691;p46">
            <a:extLst>
              <a:ext uri="{FF2B5EF4-FFF2-40B4-BE49-F238E27FC236}">
                <a16:creationId xmlns:a16="http://schemas.microsoft.com/office/drawing/2014/main" id="{9016FF33-D463-0CF2-0B68-E2165455D2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552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s-ES_tradnl" b="1" noProof="0">
                <a:latin typeface="Atkinson Hyperlegible" pitchFamily="2" charset="0"/>
              </a:rPr>
              <a:t>Menos fuerza</a:t>
            </a:r>
            <a:endParaRPr lang="es-ES_tradnl" noProof="0">
              <a:latin typeface="Atkinson Hyperlegible" pitchFamily="2" charset="0"/>
            </a:endParaRPr>
          </a:p>
          <a:p>
            <a:endParaRPr lang="es-ES_tradnl" noProof="0">
              <a:latin typeface="Atkinson Hyperlegible" pitchFamily="2" charset="0"/>
            </a:endParaRPr>
          </a:p>
          <a:p>
            <a:pPr marL="0" indent="0">
              <a:buNone/>
            </a:pPr>
            <a:r>
              <a:rPr lang="es-ES_tradnl" noProof="0">
                <a:latin typeface="Atkinson Hyperlegible" pitchFamily="2" charset="0"/>
              </a:rPr>
              <a:t>Puede parecer </a:t>
            </a:r>
          </a:p>
          <a:p>
            <a:pPr marL="0" indent="0">
              <a:buNone/>
            </a:pPr>
            <a:r>
              <a:rPr lang="es-ES_tradnl" noProof="0">
                <a:latin typeface="Atkinson Hyperlegible" pitchFamily="2" charset="0"/>
              </a:rPr>
              <a:t>estable</a:t>
            </a:r>
            <a:endParaRPr lang="es-ES_tradnl" b="1" noProof="0">
              <a:latin typeface="Atkinson Hyperlegible" pitchFamily="2" charset="0"/>
            </a:endParaRPr>
          </a:p>
          <a:p>
            <a:pPr marL="0" indent="0">
              <a:buNone/>
            </a:pPr>
            <a:r>
              <a:rPr lang="es-ES_tradnl" noProof="0">
                <a:latin typeface="Atkinson Hyperlegible" pitchFamily="2" charset="0"/>
              </a:rPr>
              <a:t>			Causa poco clara</a:t>
            </a:r>
          </a:p>
        </p:txBody>
      </p:sp>
      <p:sp>
        <p:nvSpPr>
          <p:cNvPr id="6" name="Google Shape;731;g2bec9cf621f_0_145">
            <a:extLst>
              <a:ext uri="{FF2B5EF4-FFF2-40B4-BE49-F238E27FC236}">
                <a16:creationId xmlns:a16="http://schemas.microsoft.com/office/drawing/2014/main" id="{2FC9A51C-9922-0572-E0AD-D1C620B6C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175"/>
            <a:ext cx="10515600" cy="764428"/>
          </a:xfrm>
          <a:prstGeom prst="rect">
            <a:avLst/>
          </a:prstGeom>
          <a:solidFill>
            <a:srgbClr val="FFCFE4"/>
          </a:solidFill>
          <a:ln w="9525" cap="flat">
            <a:solidFill>
              <a:srgbClr val="FFCFE4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wrap="square" lIns="91440" tIns="45720" rIns="91440" bIns="45720" anchor="t" anchorCtr="0">
            <a:normAutofit fontScale="90000"/>
          </a:bodyPr>
          <a:lstStyle/>
          <a:p>
            <a:pPr algn="ctr" defTabSz="622300" rtl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es-ES_tradnl" b="1" noProof="0">
                <a:solidFill>
                  <a:schemeClr val="tx1"/>
                </a:solidFill>
                <a:latin typeface="Atkinson Hyperlegible"/>
              </a:rPr>
              <a:t>Consideraciones especiales para </a:t>
            </a:r>
            <a:r>
              <a:rPr lang="es-ES_tradnl" b="1">
                <a:solidFill>
                  <a:schemeClr val="tx1"/>
                </a:solidFill>
                <a:latin typeface="Atkinson Hyperlegible"/>
              </a:rPr>
              <a:t>niños/niñas</a:t>
            </a:r>
            <a:endParaRPr lang="es-ES_tradnl" b="1" noProof="0">
              <a:solidFill>
                <a:schemeClr val="tx1"/>
              </a:solidFill>
              <a:latin typeface="Atkinson Hyperlegible"/>
            </a:endParaRPr>
          </a:p>
        </p:txBody>
      </p:sp>
      <p:pic>
        <p:nvPicPr>
          <p:cNvPr id="3" name="Picture 2" descr="A child sitting on a step&#10;&#10;Description automatically generated">
            <a:extLst>
              <a:ext uri="{FF2B5EF4-FFF2-40B4-BE49-F238E27FC236}">
                <a16:creationId xmlns:a16="http://schemas.microsoft.com/office/drawing/2014/main" id="{29323377-FC27-2847-8205-E04BEB2E0E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29"/>
          <a:stretch/>
        </p:blipFill>
        <p:spPr>
          <a:xfrm>
            <a:off x="8263096" y="1293446"/>
            <a:ext cx="5148983" cy="4905476"/>
          </a:xfrm>
          <a:prstGeom prst="rect">
            <a:avLst/>
          </a:prstGeom>
        </p:spPr>
      </p:pic>
      <p:sp>
        <p:nvSpPr>
          <p:cNvPr id="4" name="Google Shape;691;p46">
            <a:extLst>
              <a:ext uri="{FF2B5EF4-FFF2-40B4-BE49-F238E27FC236}">
                <a16:creationId xmlns:a16="http://schemas.microsoft.com/office/drawing/2014/main" id="{2C9D1B58-BE04-EF0B-C1E4-B3A55A8F6083}"/>
              </a:ext>
            </a:extLst>
          </p:cNvPr>
          <p:cNvSpPr txBox="1">
            <a:spLocks/>
          </p:cNvSpPr>
          <p:nvPr/>
        </p:nvSpPr>
        <p:spPr>
          <a:xfrm>
            <a:off x="2242595" y="5139135"/>
            <a:ext cx="5426110" cy="16765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b="1" noProof="0">
                <a:latin typeface="Atkinson Hyperlegible"/>
              </a:rPr>
              <a:t>Considere la posible violencia </a:t>
            </a:r>
            <a:r>
              <a:rPr lang="es-ES_tradnl" noProof="0">
                <a:latin typeface="Atkinson Hyperlegible"/>
              </a:rPr>
              <a:t>y </a:t>
            </a:r>
            <a:r>
              <a:rPr lang="es-ES_tradnl" b="1" noProof="0">
                <a:latin typeface="Atkinson Hyperlegible"/>
              </a:rPr>
              <a:t>garantice la seguridad del niño</a:t>
            </a:r>
            <a:r>
              <a:rPr lang="es-ES_tradnl" b="1">
                <a:latin typeface="Atkinson Hyperlegible"/>
              </a:rPr>
              <a:t>/niña.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7" name="Google Shape;691;p46">
            <a:extLst>
              <a:ext uri="{FF2B5EF4-FFF2-40B4-BE49-F238E27FC236}">
                <a16:creationId xmlns:a16="http://schemas.microsoft.com/office/drawing/2014/main" id="{FF2287E9-C5B8-0BBC-7315-EE8249CFEFF7}"/>
              </a:ext>
            </a:extLst>
          </p:cNvPr>
          <p:cNvSpPr txBox="1">
            <a:spLocks/>
          </p:cNvSpPr>
          <p:nvPr/>
        </p:nvSpPr>
        <p:spPr>
          <a:xfrm>
            <a:off x="4955650" y="2948523"/>
            <a:ext cx="4721027" cy="764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noProof="0">
                <a:latin typeface="Atkinson Hyperlegible" pitchFamily="2" charset="0"/>
              </a:rPr>
              <a:t>Puede empeorar rápidamente</a:t>
            </a:r>
          </a:p>
        </p:txBody>
      </p:sp>
      <p:sp>
        <p:nvSpPr>
          <p:cNvPr id="8" name="Google Shape;691;p46">
            <a:extLst>
              <a:ext uri="{FF2B5EF4-FFF2-40B4-BE49-F238E27FC236}">
                <a16:creationId xmlns:a16="http://schemas.microsoft.com/office/drawing/2014/main" id="{252E88CD-BA76-3200-F92B-FAC3FC55263C}"/>
              </a:ext>
            </a:extLst>
          </p:cNvPr>
          <p:cNvSpPr txBox="1">
            <a:spLocks/>
          </p:cNvSpPr>
          <p:nvPr/>
        </p:nvSpPr>
        <p:spPr>
          <a:xfrm>
            <a:off x="5308191" y="1829243"/>
            <a:ext cx="2954905" cy="764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noProof="0">
                <a:latin typeface="Atkinson Hyperlegible" pitchFamily="2" charset="0"/>
              </a:rPr>
              <a:t>Lesiones serias</a:t>
            </a:r>
            <a:endParaRPr lang="es-ES_tradnl" noProof="0">
              <a:latin typeface="Atkinson Hyperlegible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60DD20-9451-00A1-5EEF-3ADE4C4011BE}"/>
              </a:ext>
            </a:extLst>
          </p:cNvPr>
          <p:cNvCxnSpPr/>
          <p:nvPr/>
        </p:nvCxnSpPr>
        <p:spPr>
          <a:xfrm>
            <a:off x="3176347" y="2270773"/>
            <a:ext cx="1867909" cy="65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68DCDB-6C5A-45AF-A041-B8370289B14A}"/>
              </a:ext>
            </a:extLst>
          </p:cNvPr>
          <p:cNvCxnSpPr>
            <a:cxnSpLocks/>
          </p:cNvCxnSpPr>
          <p:nvPr/>
        </p:nvCxnSpPr>
        <p:spPr>
          <a:xfrm>
            <a:off x="3494381" y="3308737"/>
            <a:ext cx="123183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ABE294-54D4-AE57-B21D-A820E5C61040}"/>
              </a:ext>
            </a:extLst>
          </p:cNvPr>
          <p:cNvCxnSpPr>
            <a:cxnSpLocks/>
          </p:cNvCxnSpPr>
          <p:nvPr/>
        </p:nvCxnSpPr>
        <p:spPr>
          <a:xfrm>
            <a:off x="4944831" y="4466506"/>
            <a:ext cx="0" cy="77397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94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919F21FD-8DEC-3F28-D178-B6BD2F067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572" y="1164249"/>
            <a:ext cx="3548428" cy="354842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084DA-0452-8AD5-CFC6-35FD55BE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883407"/>
            <a:ext cx="10925014" cy="586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b="1" noProof="0">
                <a:latin typeface="Atkinson Hyperlegible" pitchFamily="2" charset="0"/>
              </a:rPr>
              <a:t>Siempre pregunta y documente </a:t>
            </a:r>
            <a:r>
              <a:rPr lang="es-ES_tradnl" noProof="0">
                <a:latin typeface="Atkinson Hyperlegible" pitchFamily="2" charset="0"/>
              </a:rPr>
              <a:t>cómo ocurrió la lesión. El mecanismo importa para las decisiones de atención. </a:t>
            </a:r>
          </a:p>
        </p:txBody>
      </p:sp>
      <p:sp>
        <p:nvSpPr>
          <p:cNvPr id="8" name="Google Shape;731;g2bec9cf621f_0_145">
            <a:extLst>
              <a:ext uri="{FF2B5EF4-FFF2-40B4-BE49-F238E27FC236}">
                <a16:creationId xmlns:a16="http://schemas.microsoft.com/office/drawing/2014/main" id="{F0A84DC6-52ED-C3A3-B6A7-6F86557DC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175"/>
            <a:ext cx="10515600" cy="764428"/>
          </a:xfrm>
          <a:prstGeom prst="rect">
            <a:avLst/>
          </a:prstGeom>
          <a:solidFill>
            <a:srgbClr val="E2F0D9"/>
          </a:solidFill>
          <a:ln w="9525" cap="flat">
            <a:solidFill>
              <a:srgbClr val="E2F0D9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wrap="square" lIns="91440" tIns="45720" rIns="91440" bIns="45720" anchor="t" anchorCtr="0">
            <a:normAutofit fontScale="90000"/>
          </a:bodyPr>
          <a:lstStyle/>
          <a:p>
            <a:pPr algn="ctr" defTabSz="622300" rtl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es-ES_tradnl" b="1" noProof="0">
                <a:solidFill>
                  <a:schemeClr val="tx1"/>
                </a:solidFill>
                <a:latin typeface="Atkinson Hyperlegible" pitchFamily="2" charset="0"/>
              </a:rPr>
              <a:t>Consideraciones en conflictos</a:t>
            </a:r>
            <a:endParaRPr lang="es-ES_tradnl" b="1" noProof="0">
              <a:solidFill>
                <a:schemeClr val="tx1"/>
              </a:solidFill>
              <a:latin typeface="Atkinson Hyperlegible" pitchFamily="2" charset="0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B439747-1451-E384-3139-283EC224470B}"/>
              </a:ext>
            </a:extLst>
          </p:cNvPr>
          <p:cNvSpPr txBox="1">
            <a:spLocks/>
          </p:cNvSpPr>
          <p:nvPr/>
        </p:nvSpPr>
        <p:spPr>
          <a:xfrm>
            <a:off x="428786" y="1609383"/>
            <a:ext cx="10925014" cy="586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b="1" noProof="0">
                <a:latin typeface="Atkinson Hyperlegible" pitchFamily="2" charset="0"/>
              </a:rPr>
              <a:t>Mecanismo de lesiones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C5CCA6B-DDB8-3E73-62F3-C5673D98773A}"/>
              </a:ext>
            </a:extLst>
          </p:cNvPr>
          <p:cNvSpPr txBox="1">
            <a:spLocks/>
          </p:cNvSpPr>
          <p:nvPr/>
        </p:nvSpPr>
        <p:spPr>
          <a:xfrm>
            <a:off x="7430009" y="2340291"/>
            <a:ext cx="4620101" cy="586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noProof="0">
                <a:latin typeface="Atkinson Hyperlegible" pitchFamily="2" charset="0"/>
              </a:rPr>
              <a:t>Sustancias químicas y toxinas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noProof="0">
              <a:latin typeface="Atkinson Hyperlegible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noProof="0">
                <a:latin typeface="Atkinson Hyperlegible" pitchFamily="2" charset="0"/>
              </a:rPr>
              <a:t>Balas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noProof="0">
              <a:latin typeface="Atkinson Hyperlegible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noProof="0">
                <a:latin typeface="Atkinson Hyperlegible" pitchFamily="2" charset="0"/>
              </a:rPr>
              <a:t>Cuerpo lanzado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93CEFD1-3F99-C8F3-048D-567658FFC7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710" y="2039876"/>
            <a:ext cx="754978" cy="1015731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9746EE8-993C-3013-1FF2-64B4C519D1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660" y="3182780"/>
            <a:ext cx="861136" cy="99821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78F5C73-4F10-F926-7E5B-9D8EE97514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31" y="4427577"/>
            <a:ext cx="1169487" cy="855613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8C128B3A-5F4F-6F81-E3D3-C522A2E523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748" y="2190754"/>
            <a:ext cx="1108953" cy="97696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1026DB24-0768-5FC2-C168-D0FB007FCE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057" y="3073091"/>
            <a:ext cx="650333" cy="1269084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B1D59A0-2847-A8EC-08A9-A54B04574F71}"/>
              </a:ext>
            </a:extLst>
          </p:cNvPr>
          <p:cNvSpPr txBox="1">
            <a:spLocks/>
          </p:cNvSpPr>
          <p:nvPr/>
        </p:nvSpPr>
        <p:spPr>
          <a:xfrm>
            <a:off x="2395420" y="2385820"/>
            <a:ext cx="4620101" cy="586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200" noProof="0">
                <a:latin typeface="Atkinson Hyperlegible" pitchFamily="2" charset="0"/>
              </a:rPr>
              <a:t>Explosión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3200" noProof="0">
              <a:latin typeface="Atkinson Hyperlegible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sz="3200" noProof="0">
                <a:latin typeface="Atkinson Hyperlegible" pitchFamily="2" charset="0"/>
              </a:rPr>
              <a:t>Quemaduras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3200" noProof="0">
              <a:latin typeface="Atkinson Hyperlegible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sz="3200" noProof="0">
                <a:latin typeface="Atkinson Hyperlegible" pitchFamily="2" charset="0"/>
              </a:rPr>
              <a:t>Metralla</a:t>
            </a:r>
          </a:p>
        </p:txBody>
      </p:sp>
      <p:pic>
        <p:nvPicPr>
          <p:cNvPr id="15" name="Picture 14" descr="A cartoon of a person kicking a explosion&#10;&#10;Description automatically generated">
            <a:extLst>
              <a:ext uri="{FF2B5EF4-FFF2-40B4-BE49-F238E27FC236}">
                <a16:creationId xmlns:a16="http://schemas.microsoft.com/office/drawing/2014/main" id="{58BC372F-0815-2BB3-6498-E017DB099A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204" y="4189046"/>
            <a:ext cx="1719805" cy="119877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>
          <a:extLst>
            <a:ext uri="{FF2B5EF4-FFF2-40B4-BE49-F238E27FC236}">
              <a16:creationId xmlns:a16="http://schemas.microsoft.com/office/drawing/2014/main" id="{32FB9653-88D7-A8D2-E2A2-CDA65826D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black background&#10;&#10;Description automatically generated">
            <a:extLst>
              <a:ext uri="{FF2B5EF4-FFF2-40B4-BE49-F238E27FC236}">
                <a16:creationId xmlns:a16="http://schemas.microsoft.com/office/drawing/2014/main" id="{C76E884B-5F41-36B0-64EC-D8D427501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948" y="1420020"/>
            <a:ext cx="5556120" cy="5225189"/>
          </a:xfrm>
          <a:prstGeom prst="rect">
            <a:avLst/>
          </a:prstGeom>
        </p:spPr>
      </p:pic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F359994E-004A-9086-0284-289F70F29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572" y="1164249"/>
            <a:ext cx="3548428" cy="3548428"/>
          </a:xfrm>
          <a:prstGeom prst="rect">
            <a:avLst/>
          </a:prstGeom>
        </p:spPr>
      </p:pic>
      <p:sp>
        <p:nvSpPr>
          <p:cNvPr id="8" name="Google Shape;731;g2bec9cf621f_0_145">
            <a:extLst>
              <a:ext uri="{FF2B5EF4-FFF2-40B4-BE49-F238E27FC236}">
                <a16:creationId xmlns:a16="http://schemas.microsoft.com/office/drawing/2014/main" id="{50993F8F-11E3-AF8A-B265-FD3AC8D7A2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175"/>
            <a:ext cx="10515600" cy="764428"/>
          </a:xfrm>
          <a:prstGeom prst="rect">
            <a:avLst/>
          </a:prstGeom>
          <a:solidFill>
            <a:srgbClr val="E2F0D9"/>
          </a:solidFill>
          <a:ln w="9525" cap="flat">
            <a:solidFill>
              <a:srgbClr val="E2F0D9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wrap="square" lIns="91440" tIns="45720" rIns="91440" bIns="45720" anchor="t" anchorCtr="0">
            <a:normAutofit fontScale="90000"/>
          </a:bodyPr>
          <a:lstStyle/>
          <a:p>
            <a:pPr algn="ctr" defTabSz="622300" rtl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es-ES_tradnl" b="1" noProof="0">
                <a:solidFill>
                  <a:schemeClr val="tx1"/>
                </a:solidFill>
                <a:latin typeface="Atkinson Hyperlegible" pitchFamily="2" charset="0"/>
                <a:ea typeface="+mn-ea"/>
                <a:cs typeface="+mn-cs"/>
              </a:rPr>
              <a:t>Consideraciones en conflictos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1AAEF48-BED4-192C-693B-2B6380A4E126}"/>
              </a:ext>
            </a:extLst>
          </p:cNvPr>
          <p:cNvSpPr txBox="1">
            <a:spLocks/>
          </p:cNvSpPr>
          <p:nvPr/>
        </p:nvSpPr>
        <p:spPr>
          <a:xfrm>
            <a:off x="487151" y="1609383"/>
            <a:ext cx="10925014" cy="586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b="1" noProof="0">
                <a:latin typeface="Atkinson Hyperlegible" pitchFamily="2" charset="0"/>
              </a:rPr>
              <a:t>Las explosiones pueden lesionar órganos internos sin heridas visibles.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1" name="Picture 20" descr="A group of human organs&#10;&#10;Description automatically generated">
            <a:extLst>
              <a:ext uri="{FF2B5EF4-FFF2-40B4-BE49-F238E27FC236}">
                <a16:creationId xmlns:a16="http://schemas.microsoft.com/office/drawing/2014/main" id="{6061994C-87A7-591F-4D10-FCCDFA212A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50" y="4222779"/>
            <a:ext cx="1342417" cy="1633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D2A140-55B7-D749-2FB6-40F74F3253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799" y="2019269"/>
            <a:ext cx="1247630" cy="14351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9F7C2F-CF34-456D-18F7-3FD833D2C5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7083" y="2575466"/>
            <a:ext cx="1595337" cy="136481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166C7F-4E15-3C6C-6907-14455279E43B}"/>
              </a:ext>
            </a:extLst>
          </p:cNvPr>
          <p:cNvCxnSpPr>
            <a:cxnSpLocks/>
          </p:cNvCxnSpPr>
          <p:nvPr/>
        </p:nvCxnSpPr>
        <p:spPr>
          <a:xfrm flipH="1" flipV="1">
            <a:off x="3528974" y="2717403"/>
            <a:ext cx="2061254" cy="128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2554A9-2098-4569-A021-8B0FCE950DD7}"/>
              </a:ext>
            </a:extLst>
          </p:cNvPr>
          <p:cNvCxnSpPr>
            <a:cxnSpLocks/>
          </p:cNvCxnSpPr>
          <p:nvPr/>
        </p:nvCxnSpPr>
        <p:spPr>
          <a:xfrm flipV="1">
            <a:off x="6408674" y="3391747"/>
            <a:ext cx="2920998" cy="1092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693C03-7B4C-3930-6871-F0E4A8F4BB78}"/>
              </a:ext>
            </a:extLst>
          </p:cNvPr>
          <p:cNvCxnSpPr>
            <a:cxnSpLocks/>
          </p:cNvCxnSpPr>
          <p:nvPr/>
        </p:nvCxnSpPr>
        <p:spPr>
          <a:xfrm flipH="1" flipV="1">
            <a:off x="2136367" y="4983573"/>
            <a:ext cx="3748189" cy="860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8F7EF7A-CAEC-DC1F-DEC6-C84A28F3BD65}"/>
              </a:ext>
            </a:extLst>
          </p:cNvPr>
          <p:cNvSpPr txBox="1">
            <a:spLocks/>
          </p:cNvSpPr>
          <p:nvPr/>
        </p:nvSpPr>
        <p:spPr>
          <a:xfrm>
            <a:off x="2207339" y="3391747"/>
            <a:ext cx="1342417" cy="456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noProof="0">
                <a:solidFill>
                  <a:srgbClr val="000000"/>
                </a:solidFill>
                <a:latin typeface="Atkinson Hyperlegible" pitchFamily="2" charset="0"/>
              </a:rPr>
              <a:t>Oreja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591CC59-079C-54FC-8189-D9F8C34A11FE}"/>
              </a:ext>
            </a:extLst>
          </p:cNvPr>
          <p:cNvSpPr txBox="1">
            <a:spLocks/>
          </p:cNvSpPr>
          <p:nvPr/>
        </p:nvSpPr>
        <p:spPr>
          <a:xfrm>
            <a:off x="565558" y="5635915"/>
            <a:ext cx="1735241" cy="402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noProof="0">
                <a:solidFill>
                  <a:srgbClr val="000000"/>
                </a:solidFill>
                <a:latin typeface="Atkinson Hyperlegible" pitchFamily="2" charset="0"/>
              </a:rPr>
              <a:t>Intestino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580C566-EE3A-5324-B0EC-FC8FCC4D6060}"/>
              </a:ext>
            </a:extLst>
          </p:cNvPr>
          <p:cNvSpPr txBox="1">
            <a:spLocks/>
          </p:cNvSpPr>
          <p:nvPr/>
        </p:nvSpPr>
        <p:spPr>
          <a:xfrm>
            <a:off x="9177130" y="3940284"/>
            <a:ext cx="1735241" cy="402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noProof="0">
                <a:solidFill>
                  <a:srgbClr val="000000"/>
                </a:solidFill>
                <a:latin typeface="Atkinson Hyperlegible" pitchFamily="2" charset="0"/>
              </a:rPr>
              <a:t>Pulmones</a:t>
            </a:r>
            <a:endParaRPr lang="es-ES_tradnl" noProof="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1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>
          <a:extLst>
            <a:ext uri="{FF2B5EF4-FFF2-40B4-BE49-F238E27FC236}">
              <a16:creationId xmlns:a16="http://schemas.microsoft.com/office/drawing/2014/main" id="{B555507E-8274-7685-FC28-F29471023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black background&#10;&#10;Description automatically generated">
            <a:extLst>
              <a:ext uri="{FF2B5EF4-FFF2-40B4-BE49-F238E27FC236}">
                <a16:creationId xmlns:a16="http://schemas.microsoft.com/office/drawing/2014/main" id="{B793A3F9-32BD-8968-8A11-A279133442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1429" y="1310981"/>
            <a:ext cx="5092058" cy="4910953"/>
          </a:xfrm>
          <a:prstGeom prst="rect">
            <a:avLst/>
          </a:prstGeom>
        </p:spPr>
      </p:pic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FAAC4E77-FB8B-BA5A-6742-263C319B0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572" y="1164249"/>
            <a:ext cx="3548428" cy="3548428"/>
          </a:xfrm>
          <a:prstGeom prst="rect">
            <a:avLst/>
          </a:prstGeom>
        </p:spPr>
      </p:pic>
      <p:sp>
        <p:nvSpPr>
          <p:cNvPr id="8" name="Google Shape;731;g2bec9cf621f_0_145">
            <a:extLst>
              <a:ext uri="{FF2B5EF4-FFF2-40B4-BE49-F238E27FC236}">
                <a16:creationId xmlns:a16="http://schemas.microsoft.com/office/drawing/2014/main" id="{A8DB8D86-A6DA-4DFC-2BE5-9EFF97DB38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175"/>
            <a:ext cx="10515600" cy="764428"/>
          </a:xfrm>
          <a:prstGeom prst="rect">
            <a:avLst/>
          </a:prstGeom>
          <a:solidFill>
            <a:srgbClr val="E2F0D9"/>
          </a:solidFill>
          <a:ln w="9525" cap="flat">
            <a:solidFill>
              <a:srgbClr val="E2F0D9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wrap="square" lIns="91440" tIns="45720" rIns="91440" bIns="45720" anchor="t" anchorCtr="0">
            <a:normAutofit fontScale="90000"/>
          </a:bodyPr>
          <a:lstStyle/>
          <a:p>
            <a:pPr algn="ctr" defTabSz="622300" rtl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</a:pPr>
            <a:r>
              <a:rPr lang="es-ES_tradnl" b="1" noProof="0">
                <a:solidFill>
                  <a:schemeClr val="tx1"/>
                </a:solidFill>
                <a:latin typeface="Atkinson Hyperlegible" pitchFamily="2" charset="0"/>
              </a:rPr>
              <a:t>Consideraciones en conflictos</a:t>
            </a:r>
            <a:endParaRPr lang="es-ES_tradnl" b="1" noProof="0">
              <a:solidFill>
                <a:schemeClr val="tx1"/>
              </a:solidFill>
              <a:latin typeface="Atkinson Hyperlegible" pitchFamily="2" charset="0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694B305-4FA4-8EBE-CB42-54DEAC16B8F3}"/>
              </a:ext>
            </a:extLst>
          </p:cNvPr>
          <p:cNvSpPr txBox="1">
            <a:spLocks/>
          </p:cNvSpPr>
          <p:nvPr/>
        </p:nvSpPr>
        <p:spPr>
          <a:xfrm>
            <a:off x="236053" y="1643092"/>
            <a:ext cx="6157959" cy="61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b="1" noProof="0">
                <a:latin typeface="Atkinson Hyperlegible" pitchFamily="2" charset="0"/>
              </a:rPr>
              <a:t>Ubicación de herida </a:t>
            </a:r>
            <a:r>
              <a:rPr lang="es-ES_tradnl" sz="4800" b="1" noProof="0">
                <a:latin typeface="Atkinson Hyperlegible" pitchFamily="2" charset="0"/>
              </a:rPr>
              <a:t>=</a:t>
            </a:r>
            <a:r>
              <a:rPr lang="es-ES_tradnl" b="1" noProof="0">
                <a:latin typeface="Atkinson Hyperlegible" pitchFamily="2" charset="0"/>
              </a:rPr>
              <a:t> Daño a órganos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0B2698-F959-25CB-6D41-3ABD19FAC1DE}"/>
              </a:ext>
            </a:extLst>
          </p:cNvPr>
          <p:cNvSpPr/>
          <p:nvPr/>
        </p:nvSpPr>
        <p:spPr>
          <a:xfrm>
            <a:off x="6403781" y="3203476"/>
            <a:ext cx="295499" cy="288110"/>
          </a:xfrm>
          <a:prstGeom prst="ellipse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A086E2-2062-1C0B-AC91-9C4D0E65F8D7}"/>
              </a:ext>
            </a:extLst>
          </p:cNvPr>
          <p:cNvSpPr/>
          <p:nvPr/>
        </p:nvSpPr>
        <p:spPr>
          <a:xfrm>
            <a:off x="8161301" y="5280998"/>
            <a:ext cx="218308" cy="16753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280035-E0EE-33D9-02AC-8DE9F356F2F8}"/>
              </a:ext>
            </a:extLst>
          </p:cNvPr>
          <p:cNvCxnSpPr>
            <a:cxnSpLocks/>
          </p:cNvCxnSpPr>
          <p:nvPr/>
        </p:nvCxnSpPr>
        <p:spPr>
          <a:xfrm>
            <a:off x="6699280" y="3516295"/>
            <a:ext cx="1351984" cy="165922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993F9E-A2E3-BD20-F140-19FF806EA93F}"/>
              </a:ext>
            </a:extLst>
          </p:cNvPr>
          <p:cNvCxnSpPr>
            <a:cxnSpLocks/>
          </p:cNvCxnSpPr>
          <p:nvPr/>
        </p:nvCxnSpPr>
        <p:spPr>
          <a:xfrm flipH="1">
            <a:off x="3599530" y="1787984"/>
            <a:ext cx="178310" cy="43223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2CE93DD-1F52-BCC0-B979-0B2649B558E3}"/>
              </a:ext>
            </a:extLst>
          </p:cNvPr>
          <p:cNvSpPr txBox="1">
            <a:spLocks/>
          </p:cNvSpPr>
          <p:nvPr/>
        </p:nvSpPr>
        <p:spPr>
          <a:xfrm>
            <a:off x="3688685" y="6196534"/>
            <a:ext cx="6021190" cy="586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noProof="0">
                <a:latin typeface="Atkinson Hyperlegible" pitchFamily="2" charset="0"/>
              </a:rPr>
              <a:t>Revisar por lesiones ocultas</a:t>
            </a:r>
          </a:p>
        </p:txBody>
      </p:sp>
    </p:spTree>
    <p:extLst>
      <p:ext uri="{BB962C8B-B14F-4D97-AF65-F5344CB8AC3E}">
        <p14:creationId xmlns:p14="http://schemas.microsoft.com/office/powerpoint/2010/main" val="21983716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13270D-D0F7-DB44-F61C-A6F2AFF2FCD4}"/>
              </a:ext>
            </a:extLst>
          </p:cNvPr>
          <p:cNvSpPr txBox="1"/>
          <p:nvPr/>
        </p:nvSpPr>
        <p:spPr>
          <a:xfrm>
            <a:off x="3657458" y="1260467"/>
            <a:ext cx="259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007CD7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S</a:t>
            </a:r>
            <a:r>
              <a:rPr kumimoji="0" lang="es-ES_tradnl" sz="2800" b="0" i="0" u="none" strike="noStrike" kern="0" cap="none" spc="0" normalizeH="0" baseline="0" noProof="0">
                <a:ln>
                  <a:noFill/>
                </a:ln>
                <a:solidFill>
                  <a:srgbClr val="007CD7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ituación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65CDD-9C63-4E07-5900-60FE52CEB222}"/>
              </a:ext>
            </a:extLst>
          </p:cNvPr>
          <p:cNvSpPr txBox="1"/>
          <p:nvPr/>
        </p:nvSpPr>
        <p:spPr>
          <a:xfrm>
            <a:off x="3676995" y="2163569"/>
            <a:ext cx="2724623" cy="53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9846D9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B </a:t>
            </a:r>
            <a:r>
              <a:rPr kumimoji="0" lang="es-ES_tradnl" sz="2800" i="0" u="none" strike="noStrike" kern="0" cap="none" spc="0" normalizeH="0" baseline="0" noProof="0">
                <a:ln>
                  <a:noFill/>
                </a:ln>
                <a:solidFill>
                  <a:srgbClr val="9846D9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Antecedentes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8460E-0FB7-C0BC-46CE-6C4299051468}"/>
              </a:ext>
            </a:extLst>
          </p:cNvPr>
          <p:cNvSpPr txBox="1"/>
          <p:nvPr/>
        </p:nvSpPr>
        <p:spPr>
          <a:xfrm>
            <a:off x="3657458" y="2998892"/>
            <a:ext cx="311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A </a:t>
            </a:r>
            <a:r>
              <a:rPr kumimoji="0" lang="es-ES_tradnl" sz="2800" i="0" u="none" strike="noStrike" kern="0" cap="none" spc="0" normalizeH="0" baseline="0" noProof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Evaluación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F7AB1-FDCB-91FF-235A-13E216B55B35}"/>
              </a:ext>
            </a:extLst>
          </p:cNvPr>
          <p:cNvSpPr txBox="1"/>
          <p:nvPr/>
        </p:nvSpPr>
        <p:spPr>
          <a:xfrm>
            <a:off x="3657458" y="3757531"/>
            <a:ext cx="436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R</a:t>
            </a:r>
            <a:r>
              <a:rPr kumimoji="0" lang="es-ES_tradnl" sz="28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ecomendación</a:t>
            </a:r>
          </a:p>
        </p:txBody>
      </p:sp>
      <p:pic>
        <p:nvPicPr>
          <p:cNvPr id="14" name="Picture 13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B3CFFEA5-18E9-AA9D-57C7-DC89D2658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5"/>
          <a:stretch/>
        </p:blipFill>
        <p:spPr>
          <a:xfrm>
            <a:off x="2456243" y="1063366"/>
            <a:ext cx="1220337" cy="959769"/>
          </a:xfrm>
          <a:prstGeom prst="rect">
            <a:avLst/>
          </a:prstGeom>
        </p:spPr>
      </p:pic>
      <p:pic>
        <p:nvPicPr>
          <p:cNvPr id="15" name="Picture 14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1C163FB9-3C55-0A30-7916-19A0A96B69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757" y="2842013"/>
            <a:ext cx="698883" cy="836978"/>
          </a:xfrm>
          <a:prstGeom prst="rect">
            <a:avLst/>
          </a:prstGeom>
        </p:spPr>
      </p:pic>
      <p:pic>
        <p:nvPicPr>
          <p:cNvPr id="16" name="Picture 15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67FAD92-77E7-3EFD-AF18-9D18805CC2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112" y="2051421"/>
            <a:ext cx="698884" cy="667311"/>
          </a:xfrm>
          <a:prstGeom prst="rect">
            <a:avLst/>
          </a:prstGeom>
        </p:spPr>
      </p:pic>
      <p:pic>
        <p:nvPicPr>
          <p:cNvPr id="17" name="Picture 16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F426888-53B8-8E3C-AF02-ADA233408B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402" y="3678991"/>
            <a:ext cx="449594" cy="682696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669D88-A9B0-64BF-27A5-CADE501B8123}"/>
              </a:ext>
            </a:extLst>
          </p:cNvPr>
          <p:cNvSpPr/>
          <p:nvPr/>
        </p:nvSpPr>
        <p:spPr>
          <a:xfrm>
            <a:off x="5843683" y="1164532"/>
            <a:ext cx="3831655" cy="715089"/>
          </a:xfrm>
          <a:prstGeom prst="roundRect">
            <a:avLst/>
          </a:prstGeom>
          <a:solidFill>
            <a:srgbClr val="0070C0">
              <a:alpha val="29804"/>
            </a:srgbClr>
          </a:solidFill>
          <a:ln>
            <a:solidFill>
              <a:srgbClr val="0070C0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noProof="0"/>
              <a:t>Preséntese.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noProof="0"/>
              <a:t>¿Quién es el paciente?</a:t>
            </a:r>
            <a:endParaRPr lang="es-ES_tradnl" kern="0" noProof="0">
              <a:solidFill>
                <a:srgbClr val="000000"/>
              </a:solidFill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B2411D8-07E7-39F8-FF58-711627A56514}"/>
              </a:ext>
            </a:extLst>
          </p:cNvPr>
          <p:cNvSpPr/>
          <p:nvPr/>
        </p:nvSpPr>
        <p:spPr>
          <a:xfrm>
            <a:off x="6474083" y="2103739"/>
            <a:ext cx="3843645" cy="715089"/>
          </a:xfrm>
          <a:prstGeom prst="roundRect">
            <a:avLst/>
          </a:prstGeom>
          <a:solidFill>
            <a:srgbClr val="843BBD">
              <a:alpha val="29804"/>
            </a:srgbClr>
          </a:solidFill>
          <a:ln>
            <a:solidFill>
              <a:srgbClr val="9846D9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ES_tradnl" noProof="0"/>
              <a:t>¿Qué ocurrió?</a:t>
            </a:r>
            <a:br>
              <a:rPr lang="es-ES_tradnl" noProof="0"/>
            </a:br>
            <a:r>
              <a:rPr lang="es-ES_tradnl" noProof="0"/>
              <a:t>¿Cuándo? ¿Dónde? ¿Por qué?</a:t>
            </a:r>
            <a:endParaRPr lang="es-ES_tradnl" kern="0" noProof="0">
              <a:solidFill>
                <a:srgbClr val="000000"/>
              </a:solidFill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141A9DB-36D4-5D06-11E5-2013806B4BE4}"/>
              </a:ext>
            </a:extLst>
          </p:cNvPr>
          <p:cNvSpPr/>
          <p:nvPr/>
        </p:nvSpPr>
        <p:spPr>
          <a:xfrm>
            <a:off x="5988001" y="3062486"/>
            <a:ext cx="3843645" cy="715089"/>
          </a:xfrm>
          <a:prstGeom prst="roundRect">
            <a:avLst/>
          </a:prstGeom>
          <a:solidFill>
            <a:srgbClr val="FF0000">
              <a:alpha val="29804"/>
            </a:srgbClr>
          </a:solidFill>
          <a:ln>
            <a:solidFill>
              <a:srgbClr val="FF0000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ES_tradnl" noProof="0"/>
              <a:t>Información sobre la evaluación CABCDE</a:t>
            </a:r>
            <a:endParaRPr lang="es-ES_tradnl" kern="0" noProof="0">
              <a:solidFill>
                <a:srgbClr val="000000"/>
              </a:solidFill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0AD38C-7320-1FD6-64FA-6E647D72DE2F}"/>
              </a:ext>
            </a:extLst>
          </p:cNvPr>
          <p:cNvSpPr/>
          <p:nvPr/>
        </p:nvSpPr>
        <p:spPr>
          <a:xfrm>
            <a:off x="5840907" y="4262786"/>
            <a:ext cx="3834431" cy="2135499"/>
          </a:xfrm>
          <a:prstGeom prst="roundRect">
            <a:avLst/>
          </a:prstGeom>
          <a:solidFill>
            <a:srgbClr val="E97132">
              <a:alpha val="29804"/>
            </a:srgbClr>
          </a:solidFill>
          <a:ln>
            <a:solidFill>
              <a:srgbClr val="E97132">
                <a:alpha val="29804"/>
              </a:srgb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noProof="0">
                <a:solidFill>
                  <a:srgbClr val="000000"/>
                </a:solidFill>
                <a:latin typeface="Atkinson Hyperlegible" pitchFamily="2" charset="0"/>
                <a:cs typeface="Arial"/>
                <a:sym typeface="Arial"/>
              </a:rPr>
              <a:t>Explique la necesidad del paciente de recibir atención médica de emergencia adicional.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noProof="0">
                <a:solidFill>
                  <a:srgbClr val="000000"/>
                </a:solidFill>
                <a:latin typeface="Atkinson Hyperlegible" pitchFamily="2" charset="0"/>
                <a:cs typeface="Arial"/>
                <a:sym typeface="Arial"/>
              </a:rPr>
              <a:t>Próximos pasos en el plan de transporte.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noProof="0">
                <a:solidFill>
                  <a:srgbClr val="000000"/>
                </a:solidFill>
                <a:latin typeface="Atkinson Hyperlegible" pitchFamily="2" charset="0"/>
                <a:cs typeface="Arial"/>
                <a:sym typeface="Arial"/>
              </a:rPr>
              <a:t>Cualquier inquietud adicional.</a:t>
            </a:r>
          </a:p>
          <a:p>
            <a:pPr>
              <a:buClr>
                <a:srgbClr val="000000"/>
              </a:buClr>
              <a:defRPr/>
            </a:pPr>
            <a:endParaRPr lang="es-ES_tradnl" sz="1100" kern="0">
              <a:solidFill>
                <a:srgbClr val="000000"/>
              </a:solidFill>
              <a:latin typeface="Atkinson Hyperlegible" pitchFamily="2" charset="0"/>
              <a:cs typeface="Arial"/>
            </a:endParaRPr>
          </a:p>
        </p:txBody>
      </p:sp>
      <p:sp>
        <p:nvSpPr>
          <p:cNvPr id="5" name="Google Shape;758;p51">
            <a:extLst>
              <a:ext uri="{FF2B5EF4-FFF2-40B4-BE49-F238E27FC236}">
                <a16:creationId xmlns:a16="http://schemas.microsoft.com/office/drawing/2014/main" id="{86523291-9FC7-80F6-5F2F-A39473E8EEEC}"/>
              </a:ext>
            </a:extLst>
          </p:cNvPr>
          <p:cNvSpPr txBox="1">
            <a:spLocks/>
          </p:cNvSpPr>
          <p:nvPr/>
        </p:nvSpPr>
        <p:spPr>
          <a:xfrm>
            <a:off x="5330" y="3526"/>
            <a:ext cx="11777226" cy="125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SzPts val="6000"/>
              <a:defRPr/>
            </a:pPr>
            <a:r>
              <a:rPr lang="es-ES_tradnl" sz="4000" kern="0" noProof="0">
                <a:solidFill>
                  <a:srgbClr val="1F3864"/>
                </a:solidFill>
                <a:latin typeface="Atkinson Hyperlegible"/>
                <a:sym typeface="Atkinson Hyperlegible"/>
              </a:rPr>
              <a:t>Entrega del paciente: SBAR (por </a:t>
            </a:r>
            <a:r>
              <a:rPr lang="es-ES_tradnl" sz="4000" kern="0">
                <a:solidFill>
                  <a:srgbClr val="1F3864"/>
                </a:solidFill>
                <a:latin typeface="Atkinson Hyperlegible"/>
                <a:sym typeface="Atkinson Hyperlegible"/>
              </a:rPr>
              <a:t>su</a:t>
            </a:r>
            <a:r>
              <a:rPr lang="es-ES_tradnl" sz="4000" kern="0" noProof="0">
                <a:solidFill>
                  <a:srgbClr val="1F3864"/>
                </a:solidFill>
                <a:latin typeface="Atkinson Hyperlegible"/>
                <a:sym typeface="Atkinson Hyperlegible"/>
              </a:rPr>
              <a:t> </a:t>
            </a:r>
            <a:r>
              <a:rPr lang="es-ES_tradnl" sz="4000" kern="0">
                <a:solidFill>
                  <a:srgbClr val="1F3864"/>
                </a:solidFill>
                <a:latin typeface="Atkinson Hyperlegible"/>
                <a:sym typeface="Atkinson Hyperlegible"/>
              </a:rPr>
              <a:t>sigla</a:t>
            </a:r>
            <a:r>
              <a:rPr lang="es-ES_tradnl" sz="4000" kern="0" noProof="0">
                <a:solidFill>
                  <a:srgbClr val="1F3864"/>
                </a:solidFill>
                <a:latin typeface="Atkinson Hyperlegible"/>
                <a:sym typeface="Atkinson Hyperlegible"/>
              </a:rPr>
              <a:t> en inglés)</a:t>
            </a:r>
          </a:p>
        </p:txBody>
      </p:sp>
      <p:pic>
        <p:nvPicPr>
          <p:cNvPr id="6" name="Picture 5" descr="A person with stethoscope and a nurse&#10;&#10;Description automatically generated">
            <a:extLst>
              <a:ext uri="{FF2B5EF4-FFF2-40B4-BE49-F238E27FC236}">
                <a16:creationId xmlns:a16="http://schemas.microsoft.com/office/drawing/2014/main" id="{40A46071-FB20-DC87-2868-E938CEE3E3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rgbClr val="A02B93">
                <a:shade val="45000"/>
                <a:satMod val="135000"/>
              </a:srgb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836" y="661975"/>
            <a:ext cx="2988488" cy="3602563"/>
          </a:xfrm>
          <a:prstGeom prst="rect">
            <a:avLst/>
          </a:prstGeom>
        </p:spPr>
      </p:pic>
      <p:pic>
        <p:nvPicPr>
          <p:cNvPr id="13" name="Picture 12" descr="A group of women with stethoscopes and a clipboard&#10;&#10;Description automatically generated">
            <a:extLst>
              <a:ext uri="{FF2B5EF4-FFF2-40B4-BE49-F238E27FC236}">
                <a16:creationId xmlns:a16="http://schemas.microsoft.com/office/drawing/2014/main" id="{9A75ADF5-AD65-FB58-1F5A-4D4648B3360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rgbClr val="A02B93">
                <a:shade val="45000"/>
                <a:satMod val="135000"/>
              </a:srgb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301" y="2688855"/>
            <a:ext cx="3307644" cy="43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5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ctrTitle"/>
          </p:nvPr>
        </p:nvSpPr>
        <p:spPr>
          <a:xfrm>
            <a:off x="3276600" y="2235200"/>
            <a:ext cx="5638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b="1" noProof="0">
                <a:solidFill>
                  <a:srgbClr val="002060"/>
                </a:solidFill>
                <a:latin typeface="Atkinson Hyperlegible" pitchFamily="2" charset="77"/>
              </a:rPr>
              <a:t>¿Preguntas?</a:t>
            </a:r>
            <a:endParaRPr lang="es-ES_tradnl" b="1" noProof="0">
              <a:latin typeface="Atkinson Hyperlegible" pitchFamily="2" charset="77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9E90145E-085B-D26F-9645-26E8AD84A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52">
            <a:extLst>
              <a:ext uri="{FF2B5EF4-FFF2-40B4-BE49-F238E27FC236}">
                <a16:creationId xmlns:a16="http://schemas.microsoft.com/office/drawing/2014/main" id="{AB0D270D-9E73-2F15-B22D-911539D359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810" y="5061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Resumen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9FC74-A566-F58A-46F6-768EB9C1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36513"/>
            <a:ext cx="10515600" cy="1150938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s-ES_tradnl" b="1"/>
              <a:t>Priorice su seguridad personal </a:t>
            </a:r>
            <a:r>
              <a:rPr lang="es-ES_tradnl"/>
              <a:t>y </a:t>
            </a:r>
            <a:r>
              <a:rPr lang="es-ES_tradnl" b="1"/>
              <a:t>evalúe continuamente</a:t>
            </a:r>
            <a:r>
              <a:rPr lang="es-ES_tradnl"/>
              <a:t> la escena en busca de peligros.</a:t>
            </a:r>
            <a:endParaRPr lang="es-ES_tradnl" noProof="0"/>
          </a:p>
        </p:txBody>
      </p:sp>
      <p:sp>
        <p:nvSpPr>
          <p:cNvPr id="6" name="Google Shape;98;p2">
            <a:extLst>
              <a:ext uri="{FF2B5EF4-FFF2-40B4-BE49-F238E27FC236}">
                <a16:creationId xmlns:a16="http://schemas.microsoft.com/office/drawing/2014/main" id="{098F1B10-EA27-3C39-E54B-66A819602AD5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oster with blue and white text&#10;&#10;AI-generated content may be incorrect.">
            <a:extLst>
              <a:ext uri="{FF2B5EF4-FFF2-40B4-BE49-F238E27FC236}">
                <a16:creationId xmlns:a16="http://schemas.microsoft.com/office/drawing/2014/main" id="{25DA3102-8A00-D1BD-B186-8AB1FDC17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3588" y="1649895"/>
            <a:ext cx="9680212" cy="2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7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blue and white text&#10;&#10;AI-generated content may be incorrect.">
            <a:extLst>
              <a:ext uri="{FF2B5EF4-FFF2-40B4-BE49-F238E27FC236}">
                <a16:creationId xmlns:a16="http://schemas.microsoft.com/office/drawing/2014/main" id="{CAA56C26-FC2C-E92B-F85E-0BEBB5B2AC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1292" y="218661"/>
            <a:ext cx="4829415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72209-6DE2-6996-C371-0E04B6F3D6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0"/>
          <a:stretch>
            <a:fillRect/>
          </a:stretch>
        </p:blipFill>
        <p:spPr>
          <a:xfrm>
            <a:off x="3681292" y="2069"/>
            <a:ext cx="5015044" cy="68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7;g273b17b8d54_0_543">
            <a:extLst>
              <a:ext uri="{FF2B5EF4-FFF2-40B4-BE49-F238E27FC236}">
                <a16:creationId xmlns:a16="http://schemas.microsoft.com/office/drawing/2014/main" id="{1C963942-2033-10DC-6DC3-0D5CC7D340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04712"/>
            <a:ext cx="1096028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noProof="0"/>
              <a:t>Revisión: ¿Qué buscamos en cada paso?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8" name="Picture 7" descr="A chart of medical instructions&#10;&#10;Description automatically generated with medium confidence">
            <a:extLst>
              <a:ext uri="{FF2B5EF4-FFF2-40B4-BE49-F238E27FC236}">
                <a16:creationId xmlns:a16="http://schemas.microsoft.com/office/drawing/2014/main" id="{29AB90B2-76AE-E81E-BBC4-C67C8BC70F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753" y="950259"/>
            <a:ext cx="1256768" cy="5662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0B3716-7F1D-3DE3-70E1-0DEFB236BB1C}"/>
              </a:ext>
            </a:extLst>
          </p:cNvPr>
          <p:cNvSpPr txBox="1"/>
          <p:nvPr/>
        </p:nvSpPr>
        <p:spPr>
          <a:xfrm>
            <a:off x="5702481" y="125284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Hemorragia grave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71D9D3-452B-452B-CED2-140554A91EA7}"/>
              </a:ext>
            </a:extLst>
          </p:cNvPr>
          <p:cNvCxnSpPr>
            <a:cxnSpLocks/>
          </p:cNvCxnSpPr>
          <p:nvPr/>
        </p:nvCxnSpPr>
        <p:spPr>
          <a:xfrm>
            <a:off x="3999155" y="148700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C6F782-6A48-D93D-BFA5-D4D9C5DCF637}"/>
              </a:ext>
            </a:extLst>
          </p:cNvPr>
          <p:cNvSpPr txBox="1"/>
          <p:nvPr/>
        </p:nvSpPr>
        <p:spPr>
          <a:xfrm>
            <a:off x="5702481" y="209206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Obstrucción de la vía respiratoria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0C3-083C-6A75-7AA4-380B11C2CFC8}"/>
              </a:ext>
            </a:extLst>
          </p:cNvPr>
          <p:cNvCxnSpPr>
            <a:cxnSpLocks/>
          </p:cNvCxnSpPr>
          <p:nvPr/>
        </p:nvCxnSpPr>
        <p:spPr>
          <a:xfrm>
            <a:off x="3999155" y="232622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3FE431-AAAF-52B2-DA56-F70343535166}"/>
              </a:ext>
            </a:extLst>
          </p:cNvPr>
          <p:cNvSpPr txBox="1"/>
          <p:nvPr/>
        </p:nvSpPr>
        <p:spPr>
          <a:xfrm>
            <a:off x="5702481" y="2956314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Dificultad para respirar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B806F8-F471-3822-7E95-4461908C1F70}"/>
              </a:ext>
            </a:extLst>
          </p:cNvPr>
          <p:cNvCxnSpPr>
            <a:cxnSpLocks/>
          </p:cNvCxnSpPr>
          <p:nvPr/>
        </p:nvCxnSpPr>
        <p:spPr>
          <a:xfrm>
            <a:off x="3999155" y="3190472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F9355B-5CA8-60AB-B1BF-64D6F9649C70}"/>
              </a:ext>
            </a:extLst>
          </p:cNvPr>
          <p:cNvSpPr txBox="1"/>
          <p:nvPr/>
        </p:nvSpPr>
        <p:spPr>
          <a:xfrm>
            <a:off x="5702481" y="3974826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Choque u otras hemorragias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E17B6D-B9C0-BAE8-BFDB-8181C71FCDE5}"/>
              </a:ext>
            </a:extLst>
          </p:cNvPr>
          <p:cNvCxnSpPr>
            <a:cxnSpLocks/>
          </p:cNvCxnSpPr>
          <p:nvPr/>
        </p:nvCxnSpPr>
        <p:spPr>
          <a:xfrm>
            <a:off x="3999155" y="420898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2DC00F-8E60-D5AB-4F08-426F50E3D614}"/>
              </a:ext>
            </a:extLst>
          </p:cNvPr>
          <p:cNvSpPr txBox="1"/>
          <p:nvPr/>
        </p:nvSpPr>
        <p:spPr>
          <a:xfrm>
            <a:off x="5760752" y="502335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Estado mental alterado o discapacidad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BC4DC-8AFE-F686-0D61-1607C43C5FD0}"/>
              </a:ext>
            </a:extLst>
          </p:cNvPr>
          <p:cNvCxnSpPr>
            <a:cxnSpLocks/>
          </p:cNvCxnSpPr>
          <p:nvPr/>
        </p:nvCxnSpPr>
        <p:spPr>
          <a:xfrm>
            <a:off x="4057426" y="525751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9B57D0-7C8E-92E0-9C25-C892760F00E6}"/>
              </a:ext>
            </a:extLst>
          </p:cNvPr>
          <p:cNvSpPr txBox="1"/>
          <p:nvPr/>
        </p:nvSpPr>
        <p:spPr>
          <a:xfrm>
            <a:off x="5760752" y="5988080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Otros signos de peligro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9D0179-930C-331B-2EAB-6B5537717B15}"/>
              </a:ext>
            </a:extLst>
          </p:cNvPr>
          <p:cNvCxnSpPr>
            <a:cxnSpLocks/>
          </p:cNvCxnSpPr>
          <p:nvPr/>
        </p:nvCxnSpPr>
        <p:spPr>
          <a:xfrm>
            <a:off x="4057426" y="6222238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E209AF0A-B17D-F7C7-E1DC-B21F9D920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844" y="4752119"/>
            <a:ext cx="1371677" cy="956657"/>
          </a:xfrm>
          <a:prstGeom prst="rect">
            <a:avLst/>
          </a:prstGeom>
        </p:spPr>
      </p:pic>
      <p:pic>
        <p:nvPicPr>
          <p:cNvPr id="5" name="Picture 4" descr="A sign with a person's body&#10;&#10;AI-generated content may be incorrect.">
            <a:extLst>
              <a:ext uri="{FF2B5EF4-FFF2-40B4-BE49-F238E27FC236}">
                <a16:creationId xmlns:a16="http://schemas.microsoft.com/office/drawing/2014/main" id="{A35C3C4A-0787-BAF5-3F5B-BDE54AAA80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93" y="5785266"/>
            <a:ext cx="1397628" cy="974756"/>
          </a:xfrm>
          <a:prstGeom prst="rect">
            <a:avLst/>
          </a:prstGeom>
        </p:spPr>
      </p:pic>
      <p:pic>
        <p:nvPicPr>
          <p:cNvPr id="21" name="Picture 20" descr="A close-up of a sign&#10;&#10;AI-generated content may be incorrect.">
            <a:extLst>
              <a:ext uri="{FF2B5EF4-FFF2-40B4-BE49-F238E27FC236}">
                <a16:creationId xmlns:a16="http://schemas.microsoft.com/office/drawing/2014/main" id="{E630D505-5D98-EC77-CB36-761E15F51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16" y="3751192"/>
            <a:ext cx="1322605" cy="922045"/>
          </a:xfrm>
          <a:prstGeom prst="rect">
            <a:avLst/>
          </a:prstGeom>
        </p:spPr>
      </p:pic>
      <p:pic>
        <p:nvPicPr>
          <p:cNvPr id="23" name="Picture 22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90A95A95-E7F7-FECD-736D-F7FB9A6D37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844" y="1825249"/>
            <a:ext cx="1377525" cy="962081"/>
          </a:xfrm>
          <a:prstGeom prst="rect">
            <a:avLst/>
          </a:prstGeom>
        </p:spPr>
      </p:pic>
      <p:pic>
        <p:nvPicPr>
          <p:cNvPr id="25" name="Picture 24" descr="A white sign with blue and black text&#10;&#10;AI-generated content may be incorrect.">
            <a:extLst>
              <a:ext uri="{FF2B5EF4-FFF2-40B4-BE49-F238E27FC236}">
                <a16:creationId xmlns:a16="http://schemas.microsoft.com/office/drawing/2014/main" id="{23D2F454-5A03-2130-E54C-FCA1A032BB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94" y="865802"/>
            <a:ext cx="1397628" cy="982119"/>
          </a:xfrm>
          <a:prstGeom prst="rect">
            <a:avLst/>
          </a:prstGeom>
        </p:spPr>
      </p:pic>
      <p:pic>
        <p:nvPicPr>
          <p:cNvPr id="27" name="Picture 26" descr="A sign with text and images of lungs and a b&#10;&#10;AI-generated content may be incorrect.">
            <a:extLst>
              <a:ext uri="{FF2B5EF4-FFF2-40B4-BE49-F238E27FC236}">
                <a16:creationId xmlns:a16="http://schemas.microsoft.com/office/drawing/2014/main" id="{172BFDBD-A61D-EF1F-AB8B-5A634E80F0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379" y="2798326"/>
            <a:ext cx="1371677" cy="9624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opwatch with arrows around it&#10;&#10;AI-generated content may be incorrect.">
            <a:extLst>
              <a:ext uri="{FF2B5EF4-FFF2-40B4-BE49-F238E27FC236}">
                <a16:creationId xmlns:a16="http://schemas.microsoft.com/office/drawing/2014/main" id="{2FC0F904-9954-BDF5-022B-599FC5381F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12" y="1597024"/>
            <a:ext cx="4665876" cy="4351201"/>
          </a:xfrm>
          <a:prstGeom prst="rect">
            <a:avLst/>
          </a:prstGeom>
        </p:spPr>
      </p:pic>
      <p:sp>
        <p:nvSpPr>
          <p:cNvPr id="212" name="Google Shape;212;g26a862db3a9_2_24"/>
          <p:cNvSpPr txBox="1">
            <a:spLocks noGrp="1"/>
          </p:cNvSpPr>
          <p:nvPr>
            <p:ph type="body" idx="1"/>
          </p:nvPr>
        </p:nvSpPr>
        <p:spPr>
          <a:xfrm>
            <a:off x="4884821" y="2646084"/>
            <a:ext cx="7126035" cy="22530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indent="0">
              <a:lnSpc>
                <a:spcPts val="3560"/>
              </a:lnSpc>
              <a:spcBef>
                <a:spcPts val="0"/>
              </a:spcBef>
              <a:buSzPts val="3800"/>
              <a:buNone/>
            </a:pPr>
            <a:endParaRPr lang="es-ES_tradnl" noProof="0">
              <a:latin typeface="Atkinson Hyperlegible" pitchFamily="2" charset="0"/>
            </a:endParaRPr>
          </a:p>
          <a:p>
            <a:pPr marL="0" indent="0" algn="ctr">
              <a:lnSpc>
                <a:spcPts val="3560"/>
              </a:lnSpc>
              <a:spcBef>
                <a:spcPts val="0"/>
              </a:spcBef>
              <a:buSzPts val="3800"/>
              <a:buNone/>
            </a:pPr>
            <a:r>
              <a:rPr lang="es-ES_tradnl" noProof="0">
                <a:latin typeface="Atkinson Hyperlegible" pitchFamily="2" charset="0"/>
              </a:rPr>
              <a:t>Las lesiones ocultas y potencialmente mortales pueden aparecer más tarde — reevalúe CABCDE cada 15 minutos hasta la transferencia.</a:t>
            </a:r>
          </a:p>
        </p:txBody>
      </p:sp>
      <p:sp>
        <p:nvSpPr>
          <p:cNvPr id="4" name="Google Shape;698;g26a862db3a9_2_104">
            <a:extLst>
              <a:ext uri="{FF2B5EF4-FFF2-40B4-BE49-F238E27FC236}">
                <a16:creationId xmlns:a16="http://schemas.microsoft.com/office/drawing/2014/main" id="{2D61F47C-8C3C-7BFA-0B18-2FAD440C32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686" y="674176"/>
            <a:ext cx="3842781" cy="579201"/>
          </a:xfrm>
          <a:prstGeom prst="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s-ES_tradnl" noProof="0">
                <a:solidFill>
                  <a:schemeClr val="tx1"/>
                </a:solidFill>
                <a:latin typeface="Atkinson Hyperlegible" pitchFamily="2" charset="0"/>
              </a:rPr>
              <a:t>Recuerde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5a280-591a-4e45-a804-c9c409390e87">
      <Terms xmlns="http://schemas.microsoft.com/office/infopath/2007/PartnerControls"/>
    </lcf76f155ced4ddcb4097134ff3c332f>
    <TaxCatchAll xmlns="b1a9bde9-7878-4f5a-b06e-0a42c0cf0513" xsi:nil="true"/>
    <SharedWithUsers xmlns="b1a9bde9-7878-4f5a-b06e-0a42c0cf051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7E9970E94FFB468442B54AC92B4D49" ma:contentTypeVersion="16" ma:contentTypeDescription="Crear nuevo documento." ma:contentTypeScope="" ma:versionID="248bc674bea18bb284fc896d067be9fc">
  <xsd:schema xmlns:xsd="http://www.w3.org/2001/XMLSchema" xmlns:xs="http://www.w3.org/2001/XMLSchema" xmlns:p="http://schemas.microsoft.com/office/2006/metadata/properties" xmlns:ns2="84d5a280-591a-4e45-a804-c9c409390e87" xmlns:ns3="b1a9bde9-7878-4f5a-b06e-0a42c0cf0513" targetNamespace="http://schemas.microsoft.com/office/2006/metadata/properties" ma:root="true" ma:fieldsID="61a41e81c5d2eb0ea0e6db54a4f5b3e8" ns2:_="" ns3:_="">
    <xsd:import namespace="84d5a280-591a-4e45-a804-c9c409390e87"/>
    <xsd:import namespace="b1a9bde9-7878-4f5a-b06e-0a42c0cf0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5a280-591a-4e45-a804-c9c409390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9bde9-7878-4f5a-b06e-0a42c0cf0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63e0b55-0284-4605-b4e9-fd7670bfec69}" ma:internalName="TaxCatchAll" ma:showField="CatchAllData" ma:web="b1a9bde9-7878-4f5a-b06e-0a42c0cf0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46318-F607-411A-AA5B-1CC8F67AAC99}">
  <ds:schemaRefs>
    <ds:schemaRef ds:uri="543f9313-ce28-4745-b323-cbc217887a95"/>
    <ds:schemaRef ds:uri="accad10c-5865-4bcb-8f28-1d0009a45a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4d5a280-591a-4e45-a804-c9c409390e87"/>
    <ds:schemaRef ds:uri="b1a9bde9-7878-4f5a-b06e-0a42c0cf0513"/>
  </ds:schemaRefs>
</ds:datastoreItem>
</file>

<file path=customXml/itemProps2.xml><?xml version="1.0" encoding="utf-8"?>
<ds:datastoreItem xmlns:ds="http://schemas.openxmlformats.org/officeDocument/2006/customXml" ds:itemID="{DC6F892E-A705-403D-B92D-BF2C1A96E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16A8B-35E6-41B2-9581-8EB0FC183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5a280-591a-4e45-a804-c9c409390e87"/>
    <ds:schemaRef ds:uri="b1a9bde9-7878-4f5a-b06e-0a42c0cf0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7328</Words>
  <Application>Microsoft Macintosh PowerPoint</Application>
  <PresentationFormat>Widescreen</PresentationFormat>
  <Paragraphs>472</Paragraphs>
  <Slides>67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Aptos</vt:lpstr>
      <vt:lpstr>Aptos Display</vt:lpstr>
      <vt:lpstr>Arial</vt:lpstr>
      <vt:lpstr>Atkinson Hyperlegible</vt:lpstr>
      <vt:lpstr>Atkinson Hyperlegible,Sans-Serif</vt:lpstr>
      <vt:lpstr>Calibri</vt:lpstr>
      <vt:lpstr>Calibri Light</vt:lpstr>
      <vt:lpstr>2_Office Theme</vt:lpstr>
      <vt:lpstr>Office Theme</vt:lpstr>
      <vt:lpstr>Módulo 4: Abordaje de emergencias por trauma</vt:lpstr>
      <vt:lpstr>Módulo 4: Objetivos de aprendizaje</vt:lpstr>
      <vt:lpstr>Módulo 4: Habilidades esenciales</vt:lpstr>
      <vt:lpstr>Módulo 4: Términos claves</vt:lpstr>
      <vt:lpstr>Enfoque: CABCDE</vt:lpstr>
      <vt:lpstr>PowerPoint Presentation</vt:lpstr>
      <vt:lpstr>PowerPoint Presentation</vt:lpstr>
      <vt:lpstr>Revisión: ¿Qué buscamos en cada paso?</vt:lpstr>
      <vt:lpstr>Recuerde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Pregunte: Historia del trauma</vt:lpstr>
      <vt:lpstr>Lesiones de alto riesgo</vt:lpstr>
      <vt:lpstr>Consideraciones especiales para mujeres embarazadas </vt:lpstr>
      <vt:lpstr>Consideraciones especiales para niños/niñas</vt:lpstr>
      <vt:lpstr>Consideraciones en conflictos</vt:lpstr>
      <vt:lpstr>Consideraciones en conflictos</vt:lpstr>
      <vt:lpstr>Consideraciones en conflictos</vt:lpstr>
      <vt:lpstr>PowerPoint Presentation</vt:lpstr>
      <vt:lpstr>¿Preguntas?</vt:lpstr>
      <vt:lpstr>Resumen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Elhadari, Ghada</dc:creator>
  <cp:lastModifiedBy>TALISHINSKAYA, Fidan</cp:lastModifiedBy>
  <cp:revision>2</cp:revision>
  <dcterms:created xsi:type="dcterms:W3CDTF">2025-04-09T17:55:51Z</dcterms:created>
  <dcterms:modified xsi:type="dcterms:W3CDTF">2025-10-02T14:04:51Z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0x010100CD7E9970E94FFB468442B54AC92B4D49</vt:lpwstr>
  </property>
  <property fmtid="{D5CDD505-2E9C-101B-9397-08002B2CF9AE}" pid="3" name="MediaServiceImageTags">
    <vt:lpwstr/>
  </property>
  <property fmtid="{D5CDD505-2E9C-101B-9397-08002B2CF9AE}" pid="4" name="Order">
    <vt:lpwstr>2180700.00000000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