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3"/>
  </p:notesMasterIdLst>
  <p:sldIdLst>
    <p:sldId id="508" r:id="rId5"/>
    <p:sldId id="509" r:id="rId6"/>
    <p:sldId id="349" r:id="rId7"/>
    <p:sldId id="363" r:id="rId8"/>
    <p:sldId id="366" r:id="rId9"/>
    <p:sldId id="367" r:id="rId10"/>
    <p:sldId id="487" r:id="rId11"/>
    <p:sldId id="515" r:id="rId12"/>
    <p:sldId id="268" r:id="rId13"/>
    <p:sldId id="271" r:id="rId14"/>
    <p:sldId id="259" r:id="rId15"/>
    <p:sldId id="276" r:id="rId16"/>
    <p:sldId id="277" r:id="rId17"/>
    <p:sldId id="511" r:id="rId18"/>
    <p:sldId id="278" r:id="rId19"/>
    <p:sldId id="280" r:id="rId20"/>
    <p:sldId id="281" r:id="rId21"/>
    <p:sldId id="282" r:id="rId22"/>
    <p:sldId id="283" r:id="rId23"/>
    <p:sldId id="495" r:id="rId24"/>
    <p:sldId id="496" r:id="rId25"/>
    <p:sldId id="512" r:id="rId26"/>
    <p:sldId id="514" r:id="rId27"/>
    <p:sldId id="513" r:id="rId28"/>
    <p:sldId id="516" r:id="rId29"/>
    <p:sldId id="517" r:id="rId30"/>
    <p:sldId id="518" r:id="rId31"/>
    <p:sldId id="519" r:id="rId32"/>
    <p:sldId id="256" r:id="rId33"/>
    <p:sldId id="257" r:id="rId34"/>
    <p:sldId id="262" r:id="rId35"/>
    <p:sldId id="263" r:id="rId36"/>
    <p:sldId id="272" r:id="rId37"/>
    <p:sldId id="275" r:id="rId38"/>
    <p:sldId id="520" r:id="rId39"/>
    <p:sldId id="497" r:id="rId40"/>
    <p:sldId id="269" r:id="rId41"/>
    <p:sldId id="265" r:id="rId42"/>
    <p:sldId id="264" r:id="rId43"/>
    <p:sldId id="267" r:id="rId44"/>
    <p:sldId id="258" r:id="rId45"/>
    <p:sldId id="498" r:id="rId46"/>
    <p:sldId id="499" r:id="rId47"/>
    <p:sldId id="523" r:id="rId48"/>
    <p:sldId id="522" r:id="rId49"/>
    <p:sldId id="284" r:id="rId50"/>
    <p:sldId id="285" r:id="rId51"/>
    <p:sldId id="286" r:id="rId52"/>
    <p:sldId id="287" r:id="rId53"/>
    <p:sldId id="530" r:id="rId54"/>
    <p:sldId id="288" r:id="rId55"/>
    <p:sldId id="298" r:id="rId56"/>
    <p:sldId id="524" r:id="rId57"/>
    <p:sldId id="525" r:id="rId58"/>
    <p:sldId id="503" r:id="rId59"/>
    <p:sldId id="526" r:id="rId60"/>
    <p:sldId id="527" r:id="rId61"/>
    <p:sldId id="291" r:id="rId62"/>
    <p:sldId id="292" r:id="rId63"/>
    <p:sldId id="296" r:id="rId64"/>
    <p:sldId id="297" r:id="rId65"/>
    <p:sldId id="505" r:id="rId66"/>
    <p:sldId id="336" r:id="rId67"/>
    <p:sldId id="407" r:id="rId68"/>
    <p:sldId id="528" r:id="rId69"/>
    <p:sldId id="529" r:id="rId70"/>
    <p:sldId id="531" r:id="rId71"/>
    <p:sldId id="532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EE6C40-575B-5D32-4491-6ABBCC720D7B}" name="CSY" initials="CSY" userId="CSY" providerId="None"/>
  <p188:author id="{CF503AA3-738E-6E32-1334-9537B0BE3BEB}" name="Elhadari, Ghada" initials="" userId="S::ghada.elhadari@yale.edu::2beecd05-8f17-4237-9b05-0b6d30711d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8C8"/>
    <a:srgbClr val="4A001F"/>
    <a:srgbClr val="D35400"/>
    <a:srgbClr val="DAE3F3"/>
    <a:srgbClr val="FFF2CC"/>
    <a:srgbClr val="E2F0D9"/>
    <a:srgbClr val="FFCFE4"/>
    <a:srgbClr val="BCCEBB"/>
    <a:srgbClr val="CAD9C6"/>
    <a:srgbClr val="C2C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16EAB-7601-3848-8F5E-6904EAB3FB2B}" v="298" dt="2025-07-21T18:45:05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0"/>
  </p:normalViewPr>
  <p:slideViewPr>
    <p:cSldViewPr snapToGrid="0">
      <p:cViewPr varScale="1">
        <p:scale>
          <a:sx n="107" d="100"/>
          <a:sy n="107" d="100"/>
        </p:scale>
        <p:origin x="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 ZAMORA, Melissa" userId="4328921f-4451-4773-bb83-445ac24bfedf" providerId="ADAL" clId="{0EEADF6A-F052-6F41-B77A-53AFB534E489}"/>
    <pc:docChg chg="undo custSel modSld">
      <pc:chgData name="CAMPOS ZAMORA, Melissa" userId="4328921f-4451-4773-bb83-445ac24bfedf" providerId="ADAL" clId="{0EEADF6A-F052-6F41-B77A-53AFB534E489}" dt="2025-06-14T03:52:31.493" v="82" actId="1076"/>
      <pc:docMkLst>
        <pc:docMk/>
      </pc:docMkLst>
      <pc:sldChg chg="addSp delSp modSp mod">
        <pc:chgData name="CAMPOS ZAMORA, Melissa" userId="4328921f-4451-4773-bb83-445ac24bfedf" providerId="ADAL" clId="{0EEADF6A-F052-6F41-B77A-53AFB534E489}" dt="2025-06-14T03:51:34.664" v="66" actId="1076"/>
        <pc:sldMkLst>
          <pc:docMk/>
          <pc:sldMk cId="3047730796" sldId="256"/>
        </pc:sldMkLst>
        <pc:picChg chg="add mod modCrop">
          <ac:chgData name="CAMPOS ZAMORA, Melissa" userId="4328921f-4451-4773-bb83-445ac24bfedf" providerId="ADAL" clId="{0EEADF6A-F052-6F41-B77A-53AFB534E489}" dt="2025-06-14T03:51:34.664" v="66" actId="1076"/>
          <ac:picMkLst>
            <pc:docMk/>
            <pc:sldMk cId="3047730796" sldId="256"/>
            <ac:picMk id="2" creationId="{3C8A611B-40C1-9AA3-3D54-89B0D0E7E01A}"/>
          </ac:picMkLst>
        </pc:picChg>
      </pc:sldChg>
      <pc:sldChg chg="addSp delSp modSp mod">
        <pc:chgData name="CAMPOS ZAMORA, Melissa" userId="4328921f-4451-4773-bb83-445ac24bfedf" providerId="ADAL" clId="{0EEADF6A-F052-6F41-B77A-53AFB534E489}" dt="2025-06-14T03:49:26.266" v="48" actId="732"/>
        <pc:sldMkLst>
          <pc:docMk/>
          <pc:sldMk cId="1197755937" sldId="268"/>
        </pc:sldMkLst>
        <pc:picChg chg="add mod modCrop">
          <ac:chgData name="CAMPOS ZAMORA, Melissa" userId="4328921f-4451-4773-bb83-445ac24bfedf" providerId="ADAL" clId="{0EEADF6A-F052-6F41-B77A-53AFB534E489}" dt="2025-06-14T03:49:26.266" v="48" actId="732"/>
          <ac:picMkLst>
            <pc:docMk/>
            <pc:sldMk cId="1197755937" sldId="268"/>
            <ac:picMk id="3" creationId="{E9C8B564-70AE-632D-7F17-528ABD7DD4FB}"/>
          </ac:picMkLst>
        </pc:picChg>
      </pc:sldChg>
      <pc:sldChg chg="addSp delSp modSp mod">
        <pc:chgData name="CAMPOS ZAMORA, Melissa" userId="4328921f-4451-4773-bb83-445ac24bfedf" providerId="ADAL" clId="{0EEADF6A-F052-6F41-B77A-53AFB534E489}" dt="2025-06-14T03:52:04.116" v="75" actId="1076"/>
        <pc:sldMkLst>
          <pc:docMk/>
          <pc:sldMk cId="921783004" sldId="269"/>
        </pc:sldMkLst>
        <pc:picChg chg="add mod modCrop">
          <ac:chgData name="CAMPOS ZAMORA, Melissa" userId="4328921f-4451-4773-bb83-445ac24bfedf" providerId="ADAL" clId="{0EEADF6A-F052-6F41-B77A-53AFB534E489}" dt="2025-06-14T03:52:04.116" v="75" actId="1076"/>
          <ac:picMkLst>
            <pc:docMk/>
            <pc:sldMk cId="921783004" sldId="269"/>
            <ac:picMk id="2" creationId="{0542F839-11F4-945F-0FC5-6777553347AF}"/>
          </ac:picMkLst>
        </pc:picChg>
      </pc:sldChg>
      <pc:sldChg chg="addSp delSp modSp mod">
        <pc:chgData name="CAMPOS ZAMORA, Melissa" userId="4328921f-4451-4773-bb83-445ac24bfedf" providerId="ADAL" clId="{0EEADF6A-F052-6F41-B77A-53AFB534E489}" dt="2025-06-14T03:50:49.649" v="57" actId="1076"/>
        <pc:sldMkLst>
          <pc:docMk/>
          <pc:sldMk cId="816221080" sldId="277"/>
        </pc:sldMkLst>
        <pc:picChg chg="add mod modCrop">
          <ac:chgData name="CAMPOS ZAMORA, Melissa" userId="4328921f-4451-4773-bb83-445ac24bfedf" providerId="ADAL" clId="{0EEADF6A-F052-6F41-B77A-53AFB534E489}" dt="2025-06-14T03:50:49.649" v="57" actId="1076"/>
          <ac:picMkLst>
            <pc:docMk/>
            <pc:sldMk cId="816221080" sldId="277"/>
            <ac:picMk id="3" creationId="{42047D34-B57C-2506-7197-888C3909AE98}"/>
          </ac:picMkLst>
        </pc:picChg>
      </pc:sldChg>
      <pc:sldChg chg="addSp delSp modSp mod">
        <pc:chgData name="CAMPOS ZAMORA, Melissa" userId="4328921f-4451-4773-bb83-445ac24bfedf" providerId="ADAL" clId="{0EEADF6A-F052-6F41-B77A-53AFB534E489}" dt="2025-06-14T03:48:36.220" v="34" actId="1076"/>
        <pc:sldMkLst>
          <pc:docMk/>
          <pc:sldMk cId="3625845745" sldId="284"/>
        </pc:sldMkLst>
        <pc:picChg chg="add mod modCrop">
          <ac:chgData name="CAMPOS ZAMORA, Melissa" userId="4328921f-4451-4773-bb83-445ac24bfedf" providerId="ADAL" clId="{0EEADF6A-F052-6F41-B77A-53AFB534E489}" dt="2025-06-14T03:48:36.220" v="34" actId="1076"/>
          <ac:picMkLst>
            <pc:docMk/>
            <pc:sldMk cId="3625845745" sldId="284"/>
            <ac:picMk id="3" creationId="{0EF1DDB0-6E34-C8B9-40BE-B192F22BEBF3}"/>
          </ac:picMkLst>
        </pc:picChg>
      </pc:sldChg>
      <pc:sldChg chg="addSp delSp modSp mod">
        <pc:chgData name="CAMPOS ZAMORA, Melissa" userId="4328921f-4451-4773-bb83-445ac24bfedf" providerId="ADAL" clId="{0EEADF6A-F052-6F41-B77A-53AFB534E489}" dt="2025-06-14T03:52:31.493" v="82" actId="1076"/>
        <pc:sldMkLst>
          <pc:docMk/>
          <pc:sldMk cId="1696991354" sldId="291"/>
        </pc:sldMkLst>
        <pc:picChg chg="add mod modCrop">
          <ac:chgData name="CAMPOS ZAMORA, Melissa" userId="4328921f-4451-4773-bb83-445ac24bfedf" providerId="ADAL" clId="{0EEADF6A-F052-6F41-B77A-53AFB534E489}" dt="2025-06-14T03:52:31.493" v="82" actId="1076"/>
          <ac:picMkLst>
            <pc:docMk/>
            <pc:sldMk cId="1696991354" sldId="291"/>
            <ac:picMk id="3" creationId="{5EBB1562-7E52-F83B-6347-44A084887C15}"/>
          </ac:picMkLst>
        </pc:picChg>
      </pc:sldChg>
      <pc:sldChg chg="addSp delSp modSp mod">
        <pc:chgData name="CAMPOS ZAMORA, Melissa" userId="4328921f-4451-4773-bb83-445ac24bfedf" providerId="ADAL" clId="{0EEADF6A-F052-6F41-B77A-53AFB534E489}" dt="2025-06-14T03:43:10.940" v="13" actId="1036"/>
        <pc:sldMkLst>
          <pc:docMk/>
          <pc:sldMk cId="1925421784" sldId="487"/>
        </pc:sldMkLst>
        <pc:picChg chg="add mod">
          <ac:chgData name="CAMPOS ZAMORA, Melissa" userId="4328921f-4451-4773-bb83-445ac24bfedf" providerId="ADAL" clId="{0EEADF6A-F052-6F41-B77A-53AFB534E489}" dt="2025-06-14T03:43:10.940" v="13" actId="1036"/>
          <ac:picMkLst>
            <pc:docMk/>
            <pc:sldMk cId="1925421784" sldId="487"/>
            <ac:picMk id="5" creationId="{C5CFABFB-AB50-9420-3B67-6822E1B51BC9}"/>
          </ac:picMkLst>
        </pc:picChg>
      </pc:sldChg>
      <pc:sldChg chg="modSp mod">
        <pc:chgData name="CAMPOS ZAMORA, Melissa" userId="4328921f-4451-4773-bb83-445ac24bfedf" providerId="ADAL" clId="{0EEADF6A-F052-6F41-B77A-53AFB534E489}" dt="2025-06-14T03:43:04.633" v="3" actId="27636"/>
        <pc:sldMkLst>
          <pc:docMk/>
          <pc:sldMk cId="2994157192" sldId="514"/>
        </pc:sldMkLst>
        <pc:spChg chg="mod">
          <ac:chgData name="CAMPOS ZAMORA, Melissa" userId="4328921f-4451-4773-bb83-445ac24bfedf" providerId="ADAL" clId="{0EEADF6A-F052-6F41-B77A-53AFB534E489}" dt="2025-06-14T03:43:04.633" v="3" actId="27636"/>
          <ac:spMkLst>
            <pc:docMk/>
            <pc:sldMk cId="2994157192" sldId="514"/>
            <ac:spMk id="10" creationId="{ECD034CE-60A8-1B83-411F-85F6EC61EE42}"/>
          </ac:spMkLst>
        </pc:spChg>
      </pc:sldChg>
      <pc:sldChg chg="addSp delSp modSp mod">
        <pc:chgData name="CAMPOS ZAMORA, Melissa" userId="4328921f-4451-4773-bb83-445ac24bfedf" providerId="ADAL" clId="{0EEADF6A-F052-6F41-B77A-53AFB534E489}" dt="2025-06-14T03:46:29.272" v="27" actId="1038"/>
        <pc:sldMkLst>
          <pc:docMk/>
          <pc:sldMk cId="1381613663" sldId="531"/>
        </pc:sldMkLst>
        <pc:picChg chg="add mod modCrop">
          <ac:chgData name="CAMPOS ZAMORA, Melissa" userId="4328921f-4451-4773-bb83-445ac24bfedf" providerId="ADAL" clId="{0EEADF6A-F052-6F41-B77A-53AFB534E489}" dt="2025-06-14T03:46:29.272" v="27" actId="1038"/>
          <ac:picMkLst>
            <pc:docMk/>
            <pc:sldMk cId="1381613663" sldId="531"/>
            <ac:picMk id="2" creationId="{D7EFED72-BE9C-A9FA-D66E-70F8B63811A3}"/>
          </ac:picMkLst>
        </pc:picChg>
      </pc:sldChg>
      <pc:sldChg chg="addSp delSp modSp mod">
        <pc:chgData name="CAMPOS ZAMORA, Melissa" userId="4328921f-4451-4773-bb83-445ac24bfedf" providerId="ADAL" clId="{0EEADF6A-F052-6F41-B77A-53AFB534E489}" dt="2025-06-14T03:46:04.416" v="15"/>
        <pc:sldMkLst>
          <pc:docMk/>
          <pc:sldMk cId="3593012955" sldId="532"/>
        </pc:sldMkLst>
        <pc:picChg chg="add mod">
          <ac:chgData name="CAMPOS ZAMORA, Melissa" userId="4328921f-4451-4773-bb83-445ac24bfedf" providerId="ADAL" clId="{0EEADF6A-F052-6F41-B77A-53AFB534E489}" dt="2025-06-14T03:46:04.416" v="15"/>
          <ac:picMkLst>
            <pc:docMk/>
            <pc:sldMk cId="3593012955" sldId="532"/>
            <ac:picMk id="2" creationId="{83994B19-D798-2F8D-8761-759FE7EAB466}"/>
          </ac:picMkLst>
        </pc:picChg>
      </pc:sldChg>
    </pc:docChg>
  </pc:docChgLst>
  <pc:docChgLst>
    <pc:chgData name="Mayte Cruz" userId="28772f23cc94d818" providerId="LiveId" clId="{138FB8B5-5B4A-7243-9E62-91967EF416D5}"/>
    <pc:docChg chg="modSld">
      <pc:chgData name="Mayte Cruz" userId="28772f23cc94d818" providerId="LiveId" clId="{138FB8B5-5B4A-7243-9E62-91967EF416D5}" dt="2025-06-13T22:52:33.664" v="132" actId="20577"/>
      <pc:docMkLst>
        <pc:docMk/>
      </pc:docMkLst>
      <pc:sldChg chg="modSp mod">
        <pc:chgData name="Mayte Cruz" userId="28772f23cc94d818" providerId="LiveId" clId="{138FB8B5-5B4A-7243-9E62-91967EF416D5}" dt="2025-06-13T22:50:27.745" v="46" actId="20577"/>
        <pc:sldMkLst>
          <pc:docMk/>
          <pc:sldMk cId="801408509" sldId="263"/>
        </pc:sldMkLst>
        <pc:spChg chg="mod">
          <ac:chgData name="Mayte Cruz" userId="28772f23cc94d818" providerId="LiveId" clId="{138FB8B5-5B4A-7243-9E62-91967EF416D5}" dt="2025-06-13T22:50:27.745" v="46" actId="20577"/>
          <ac:spMkLst>
            <pc:docMk/>
            <pc:sldMk cId="801408509" sldId="263"/>
            <ac:spMk id="10" creationId="{9C32061F-90E7-E48C-DEE7-499E32BBC05D}"/>
          </ac:spMkLst>
        </pc:spChg>
      </pc:sldChg>
      <pc:sldChg chg="modSp mod">
        <pc:chgData name="Mayte Cruz" userId="28772f23cc94d818" providerId="LiveId" clId="{138FB8B5-5B4A-7243-9E62-91967EF416D5}" dt="2025-06-13T22:51:06.835" v="82" actId="20577"/>
        <pc:sldMkLst>
          <pc:docMk/>
          <pc:sldMk cId="1481996673" sldId="267"/>
        </pc:sldMkLst>
        <pc:spChg chg="mod">
          <ac:chgData name="Mayte Cruz" userId="28772f23cc94d818" providerId="LiveId" clId="{138FB8B5-5B4A-7243-9E62-91967EF416D5}" dt="2025-06-13T22:51:06.835" v="82" actId="20577"/>
          <ac:spMkLst>
            <pc:docMk/>
            <pc:sldMk cId="1481996673" sldId="267"/>
            <ac:spMk id="2" creationId="{5321329C-724B-DD93-CB5B-BC25EA9E29C3}"/>
          </ac:spMkLst>
        </pc:spChg>
        <pc:spChg chg="mod">
          <ac:chgData name="Mayte Cruz" userId="28772f23cc94d818" providerId="LiveId" clId="{138FB8B5-5B4A-7243-9E62-91967EF416D5}" dt="2025-06-13T22:50:58.580" v="75" actId="20577"/>
          <ac:spMkLst>
            <pc:docMk/>
            <pc:sldMk cId="1481996673" sldId="267"/>
            <ac:spMk id="4" creationId="{A310F313-A055-D95C-3BC3-7F09B9B94608}"/>
          </ac:spMkLst>
        </pc:spChg>
        <pc:spChg chg="mod">
          <ac:chgData name="Mayte Cruz" userId="28772f23cc94d818" providerId="LiveId" clId="{138FB8B5-5B4A-7243-9E62-91967EF416D5}" dt="2025-06-13T22:51:00.241" v="77" actId="20577"/>
          <ac:spMkLst>
            <pc:docMk/>
            <pc:sldMk cId="1481996673" sldId="267"/>
            <ac:spMk id="20" creationId="{C1BFAB44-382C-91DF-5531-14C64EBEFDD8}"/>
          </ac:spMkLst>
        </pc:spChg>
        <pc:spChg chg="mod">
          <ac:chgData name="Mayte Cruz" userId="28772f23cc94d818" providerId="LiveId" clId="{138FB8B5-5B4A-7243-9E62-91967EF416D5}" dt="2025-06-13T22:51:05.232" v="79" actId="20577"/>
          <ac:spMkLst>
            <pc:docMk/>
            <pc:sldMk cId="1481996673" sldId="267"/>
            <ac:spMk id="21" creationId="{39AA1F4F-32BE-B4FA-C1EC-AA2B876453C1}"/>
          </ac:spMkLst>
        </pc:spChg>
      </pc:sldChg>
      <pc:sldChg chg="modSp mod">
        <pc:chgData name="Mayte Cruz" userId="28772f23cc94d818" providerId="LiveId" clId="{138FB8B5-5B4A-7243-9E62-91967EF416D5}" dt="2025-06-13T22:50:37.739" v="59" actId="20577"/>
        <pc:sldMkLst>
          <pc:docMk/>
          <pc:sldMk cId="3943612468" sldId="272"/>
        </pc:sldMkLst>
        <pc:spChg chg="mod">
          <ac:chgData name="Mayte Cruz" userId="28772f23cc94d818" providerId="LiveId" clId="{138FB8B5-5B4A-7243-9E62-91967EF416D5}" dt="2025-06-13T22:50:37.739" v="59" actId="20577"/>
          <ac:spMkLst>
            <pc:docMk/>
            <pc:sldMk cId="3943612468" sldId="272"/>
            <ac:spMk id="4" creationId="{9DC83A87-44C2-8DD4-17DD-20B689042BA0}"/>
          </ac:spMkLst>
        </pc:spChg>
        <pc:spChg chg="mod">
          <ac:chgData name="Mayte Cruz" userId="28772f23cc94d818" providerId="LiveId" clId="{138FB8B5-5B4A-7243-9E62-91967EF416D5}" dt="2025-06-13T22:50:32.177" v="48" actId="20577"/>
          <ac:spMkLst>
            <pc:docMk/>
            <pc:sldMk cId="3943612468" sldId="272"/>
            <ac:spMk id="39" creationId="{CC3B2977-74DB-8332-DAA4-5F348723DEAC}"/>
          </ac:spMkLst>
        </pc:spChg>
      </pc:sldChg>
      <pc:sldChg chg="modSp mod">
        <pc:chgData name="Mayte Cruz" userId="28772f23cc94d818" providerId="LiveId" clId="{138FB8B5-5B4A-7243-9E62-91967EF416D5}" dt="2025-06-13T22:48:47.935" v="11" actId="20577"/>
        <pc:sldMkLst>
          <pc:docMk/>
          <pc:sldMk cId="1227323393" sldId="349"/>
        </pc:sldMkLst>
        <pc:spChg chg="mod">
          <ac:chgData name="Mayte Cruz" userId="28772f23cc94d818" providerId="LiveId" clId="{138FB8B5-5B4A-7243-9E62-91967EF416D5}" dt="2025-06-13T22:48:44.524" v="10" actId="20577"/>
          <ac:spMkLst>
            <pc:docMk/>
            <pc:sldMk cId="1227323393" sldId="349"/>
            <ac:spMk id="98" creationId="{00000000-0000-0000-0000-000000000000}"/>
          </ac:spMkLst>
        </pc:spChg>
        <pc:spChg chg="mod">
          <ac:chgData name="Mayte Cruz" userId="28772f23cc94d818" providerId="LiveId" clId="{138FB8B5-5B4A-7243-9E62-91967EF416D5}" dt="2025-06-13T22:48:47.935" v="11" actId="20577"/>
          <ac:spMkLst>
            <pc:docMk/>
            <pc:sldMk cId="1227323393" sldId="349"/>
            <ac:spMk id="99" creationId="{00000000-0000-0000-0000-000000000000}"/>
          </ac:spMkLst>
        </pc:spChg>
      </pc:sldChg>
      <pc:sldChg chg="modSp mod">
        <pc:chgData name="Mayte Cruz" userId="28772f23cc94d818" providerId="LiveId" clId="{138FB8B5-5B4A-7243-9E62-91967EF416D5}" dt="2025-06-13T22:49:02.738" v="13" actId="20577"/>
        <pc:sldMkLst>
          <pc:docMk/>
          <pc:sldMk cId="2594968019" sldId="366"/>
        </pc:sldMkLst>
        <pc:spChg chg="mod">
          <ac:chgData name="Mayte Cruz" userId="28772f23cc94d818" providerId="LiveId" clId="{138FB8B5-5B4A-7243-9E62-91967EF416D5}" dt="2025-06-13T22:49:02.738" v="13" actId="20577"/>
          <ac:spMkLst>
            <pc:docMk/>
            <pc:sldMk cId="2594968019" sldId="366"/>
            <ac:spMk id="4" creationId="{1D0F63A6-31C8-065B-D2C3-D4B8AAC5133D}"/>
          </ac:spMkLst>
        </pc:spChg>
      </pc:sldChg>
      <pc:sldChg chg="modSp mod">
        <pc:chgData name="Mayte Cruz" userId="28772f23cc94d818" providerId="LiveId" clId="{138FB8B5-5B4A-7243-9E62-91967EF416D5}" dt="2025-06-13T22:49:34.179" v="15" actId="20577"/>
        <pc:sldMkLst>
          <pc:docMk/>
          <pc:sldMk cId="255470772" sldId="496"/>
        </pc:sldMkLst>
        <pc:spChg chg="mod">
          <ac:chgData name="Mayte Cruz" userId="28772f23cc94d818" providerId="LiveId" clId="{138FB8B5-5B4A-7243-9E62-91967EF416D5}" dt="2025-06-13T22:49:34.179" v="15" actId="20577"/>
          <ac:spMkLst>
            <pc:docMk/>
            <pc:sldMk cId="255470772" sldId="496"/>
            <ac:spMk id="4" creationId="{624C8358-8AE2-FC71-1FD5-12B922CB14CC}"/>
          </ac:spMkLst>
        </pc:spChg>
      </pc:sldChg>
      <pc:sldChg chg="modSp mod">
        <pc:chgData name="Mayte Cruz" userId="28772f23cc94d818" providerId="LiveId" clId="{138FB8B5-5B4A-7243-9E62-91967EF416D5}" dt="2025-06-13T22:51:21.408" v="92" actId="20577"/>
        <pc:sldMkLst>
          <pc:docMk/>
          <pc:sldMk cId="3350619852" sldId="498"/>
        </pc:sldMkLst>
        <pc:spChg chg="mod">
          <ac:chgData name="Mayte Cruz" userId="28772f23cc94d818" providerId="LiveId" clId="{138FB8B5-5B4A-7243-9E62-91967EF416D5}" dt="2025-06-13T22:51:16.403" v="84" actId="20577"/>
          <ac:spMkLst>
            <pc:docMk/>
            <pc:sldMk cId="3350619852" sldId="498"/>
            <ac:spMk id="9" creationId="{1A22AF93-C200-FB12-C83E-3228282B21CA}"/>
          </ac:spMkLst>
        </pc:spChg>
        <pc:spChg chg="mod">
          <ac:chgData name="Mayte Cruz" userId="28772f23cc94d818" providerId="LiveId" clId="{138FB8B5-5B4A-7243-9E62-91967EF416D5}" dt="2025-06-13T22:51:21.408" v="92" actId="20577"/>
          <ac:spMkLst>
            <pc:docMk/>
            <pc:sldMk cId="3350619852" sldId="498"/>
            <ac:spMk id="10" creationId="{8885E77A-6CCD-3000-016F-919FA5CB8B74}"/>
          </ac:spMkLst>
        </pc:spChg>
      </pc:sldChg>
      <pc:sldChg chg="modSp mod">
        <pc:chgData name="Mayte Cruz" userId="28772f23cc94d818" providerId="LiveId" clId="{138FB8B5-5B4A-7243-9E62-91967EF416D5}" dt="2025-06-13T22:51:38.191" v="110" actId="20577"/>
        <pc:sldMkLst>
          <pc:docMk/>
          <pc:sldMk cId="287255556" sldId="499"/>
        </pc:sldMkLst>
        <pc:spChg chg="mod">
          <ac:chgData name="Mayte Cruz" userId="28772f23cc94d818" providerId="LiveId" clId="{138FB8B5-5B4A-7243-9E62-91967EF416D5}" dt="2025-06-13T22:51:38.191" v="110" actId="20577"/>
          <ac:spMkLst>
            <pc:docMk/>
            <pc:sldMk cId="287255556" sldId="499"/>
            <ac:spMk id="3" creationId="{A396A833-6BCF-A007-780F-59DCB308C741}"/>
          </ac:spMkLst>
        </pc:spChg>
        <pc:spChg chg="mod">
          <ac:chgData name="Mayte Cruz" userId="28772f23cc94d818" providerId="LiveId" clId="{138FB8B5-5B4A-7243-9E62-91967EF416D5}" dt="2025-06-13T22:51:28.677" v="104" actId="20577"/>
          <ac:spMkLst>
            <pc:docMk/>
            <pc:sldMk cId="287255556" sldId="499"/>
            <ac:spMk id="4" creationId="{F9197BA7-E758-8ABB-D94E-E420AAB54B75}"/>
          </ac:spMkLst>
        </pc:spChg>
      </pc:sldChg>
      <pc:sldChg chg="modSp mod">
        <pc:chgData name="Mayte Cruz" userId="28772f23cc94d818" providerId="LiveId" clId="{138FB8B5-5B4A-7243-9E62-91967EF416D5}" dt="2025-06-13T22:52:33.664" v="132" actId="20577"/>
        <pc:sldMkLst>
          <pc:docMk/>
          <pc:sldMk cId="3533580371" sldId="505"/>
        </pc:sldMkLst>
        <pc:spChg chg="mod">
          <ac:chgData name="Mayte Cruz" userId="28772f23cc94d818" providerId="LiveId" clId="{138FB8B5-5B4A-7243-9E62-91967EF416D5}" dt="2025-06-13T22:52:31.633" v="130" actId="20577"/>
          <ac:spMkLst>
            <pc:docMk/>
            <pc:sldMk cId="3533580371" sldId="505"/>
            <ac:spMk id="3" creationId="{CA104E37-6715-2D18-014E-D53891BFF494}"/>
          </ac:spMkLst>
        </pc:spChg>
        <pc:spChg chg="mod">
          <ac:chgData name="Mayte Cruz" userId="28772f23cc94d818" providerId="LiveId" clId="{138FB8B5-5B4A-7243-9E62-91967EF416D5}" dt="2025-06-13T22:52:33.664" v="132" actId="20577"/>
          <ac:spMkLst>
            <pc:docMk/>
            <pc:sldMk cId="3533580371" sldId="505"/>
            <ac:spMk id="5" creationId="{7B1242A4-2D59-3749-603E-4DDEA1351A63}"/>
          </ac:spMkLst>
        </pc:spChg>
      </pc:sldChg>
      <pc:sldChg chg="modSp mod">
        <pc:chgData name="Mayte Cruz" userId="28772f23cc94d818" providerId="LiveId" clId="{138FB8B5-5B4A-7243-9E62-91967EF416D5}" dt="2025-06-13T22:48:28.335" v="4" actId="20577"/>
        <pc:sldMkLst>
          <pc:docMk/>
          <pc:sldMk cId="0" sldId="508"/>
        </pc:sldMkLst>
        <pc:spChg chg="mod">
          <ac:chgData name="Mayte Cruz" userId="28772f23cc94d818" providerId="LiveId" clId="{138FB8B5-5B4A-7243-9E62-91967EF416D5}" dt="2025-06-13T22:48:28.335" v="4" actId="20577"/>
          <ac:spMkLst>
            <pc:docMk/>
            <pc:sldMk cId="0" sldId="508"/>
            <ac:spMk id="92" creationId="{00000000-0000-0000-0000-000000000000}"/>
          </ac:spMkLst>
        </pc:spChg>
      </pc:sldChg>
      <pc:sldChg chg="modSp mod">
        <pc:chgData name="Mayte Cruz" userId="28772f23cc94d818" providerId="LiveId" clId="{138FB8B5-5B4A-7243-9E62-91967EF416D5}" dt="2025-06-13T22:48:32.053" v="7" actId="20577"/>
        <pc:sldMkLst>
          <pc:docMk/>
          <pc:sldMk cId="0" sldId="509"/>
        </pc:sldMkLst>
        <pc:spChg chg="mod">
          <ac:chgData name="Mayte Cruz" userId="28772f23cc94d818" providerId="LiveId" clId="{138FB8B5-5B4A-7243-9E62-91967EF416D5}" dt="2025-06-13T22:48:32.053" v="7" actId="20577"/>
          <ac:spMkLst>
            <pc:docMk/>
            <pc:sldMk cId="0" sldId="509"/>
            <ac:spMk id="98" creationId="{00000000-0000-0000-0000-000000000000}"/>
          </ac:spMkLst>
        </pc:spChg>
      </pc:sldChg>
      <pc:sldChg chg="modSp mod">
        <pc:chgData name="Mayte Cruz" userId="28772f23cc94d818" providerId="LiveId" clId="{138FB8B5-5B4A-7243-9E62-91967EF416D5}" dt="2025-06-13T22:49:44.257" v="21" actId="20577"/>
        <pc:sldMkLst>
          <pc:docMk/>
          <pc:sldMk cId="2125302930" sldId="512"/>
        </pc:sldMkLst>
        <pc:spChg chg="mod">
          <ac:chgData name="Mayte Cruz" userId="28772f23cc94d818" providerId="LiveId" clId="{138FB8B5-5B4A-7243-9E62-91967EF416D5}" dt="2025-06-13T22:49:40.556" v="17" actId="20577"/>
          <ac:spMkLst>
            <pc:docMk/>
            <pc:sldMk cId="2125302930" sldId="512"/>
            <ac:spMk id="2" creationId="{19D27280-8A5E-00AE-8160-35D4E851BBEA}"/>
          </ac:spMkLst>
        </pc:spChg>
        <pc:spChg chg="mod">
          <ac:chgData name="Mayte Cruz" userId="28772f23cc94d818" providerId="LiveId" clId="{138FB8B5-5B4A-7243-9E62-91967EF416D5}" dt="2025-06-13T22:49:44.257" v="21" actId="20577"/>
          <ac:spMkLst>
            <pc:docMk/>
            <pc:sldMk cId="2125302930" sldId="512"/>
            <ac:spMk id="14" creationId="{DF635CB3-63DC-6429-298F-1D92C8D2EB1D}"/>
          </ac:spMkLst>
        </pc:spChg>
      </pc:sldChg>
      <pc:sldChg chg="modSp mod">
        <pc:chgData name="Mayte Cruz" userId="28772f23cc94d818" providerId="LiveId" clId="{138FB8B5-5B4A-7243-9E62-91967EF416D5}" dt="2025-06-13T22:49:47.565" v="25" actId="20577"/>
        <pc:sldMkLst>
          <pc:docMk/>
          <pc:sldMk cId="2994157192" sldId="514"/>
        </pc:sldMkLst>
        <pc:spChg chg="mod">
          <ac:chgData name="Mayte Cruz" userId="28772f23cc94d818" providerId="LiveId" clId="{138FB8B5-5B4A-7243-9E62-91967EF416D5}" dt="2025-06-13T22:49:47.565" v="25" actId="20577"/>
          <ac:spMkLst>
            <pc:docMk/>
            <pc:sldMk cId="2994157192" sldId="514"/>
            <ac:spMk id="10" creationId="{ECD034CE-60A8-1B83-411F-85F6EC61EE42}"/>
          </ac:spMkLst>
        </pc:spChg>
      </pc:sldChg>
      <pc:sldChg chg="modSp mod">
        <pc:chgData name="Mayte Cruz" userId="28772f23cc94d818" providerId="LiveId" clId="{138FB8B5-5B4A-7243-9E62-91967EF416D5}" dt="2025-06-13T22:50:04.401" v="34" actId="20577"/>
        <pc:sldMkLst>
          <pc:docMk/>
          <pc:sldMk cId="1864988724" sldId="516"/>
        </pc:sldMkLst>
        <pc:spChg chg="mod">
          <ac:chgData name="Mayte Cruz" userId="28772f23cc94d818" providerId="LiveId" clId="{138FB8B5-5B4A-7243-9E62-91967EF416D5}" dt="2025-06-13T22:50:04.401" v="34" actId="20577"/>
          <ac:spMkLst>
            <pc:docMk/>
            <pc:sldMk cId="1864988724" sldId="516"/>
            <ac:spMk id="5" creationId="{9D9C3080-622A-DEA8-BB2A-956296856951}"/>
          </ac:spMkLst>
        </pc:spChg>
        <pc:spChg chg="mod">
          <ac:chgData name="Mayte Cruz" userId="28772f23cc94d818" providerId="LiveId" clId="{138FB8B5-5B4A-7243-9E62-91967EF416D5}" dt="2025-06-13T22:49:59.758" v="31" actId="20577"/>
          <ac:spMkLst>
            <pc:docMk/>
            <pc:sldMk cId="1864988724" sldId="516"/>
            <ac:spMk id="7" creationId="{14E128AE-5B79-C100-2BD5-DC10300CE533}"/>
          </ac:spMkLst>
        </pc:spChg>
      </pc:sldChg>
      <pc:sldChg chg="modSp mod">
        <pc:chgData name="Mayte Cruz" userId="28772f23cc94d818" providerId="LiveId" clId="{138FB8B5-5B4A-7243-9E62-91967EF416D5}" dt="2025-06-13T22:50:10.810" v="39" actId="20577"/>
        <pc:sldMkLst>
          <pc:docMk/>
          <pc:sldMk cId="4061620282" sldId="517"/>
        </pc:sldMkLst>
        <pc:spChg chg="mod">
          <ac:chgData name="Mayte Cruz" userId="28772f23cc94d818" providerId="LiveId" clId="{138FB8B5-5B4A-7243-9E62-91967EF416D5}" dt="2025-06-13T22:50:10.810" v="39" actId="20577"/>
          <ac:spMkLst>
            <pc:docMk/>
            <pc:sldMk cId="4061620282" sldId="517"/>
            <ac:spMk id="4" creationId="{670B3DE6-6ED2-2C4A-7B1C-E8A59391CEFF}"/>
          </ac:spMkLst>
        </pc:spChg>
        <pc:spChg chg="mod">
          <ac:chgData name="Mayte Cruz" userId="28772f23cc94d818" providerId="LiveId" clId="{138FB8B5-5B4A-7243-9E62-91967EF416D5}" dt="2025-06-13T22:50:08.375" v="36" actId="20577"/>
          <ac:spMkLst>
            <pc:docMk/>
            <pc:sldMk cId="4061620282" sldId="517"/>
            <ac:spMk id="7" creationId="{75667341-AFC0-B5B3-20ED-2B293FAE980C}"/>
          </ac:spMkLst>
        </pc:spChg>
      </pc:sldChg>
      <pc:sldChg chg="modSp mod">
        <pc:chgData name="Mayte Cruz" userId="28772f23cc94d818" providerId="LiveId" clId="{138FB8B5-5B4A-7243-9E62-91967EF416D5}" dt="2025-06-13T22:50:15.908" v="44" actId="20577"/>
        <pc:sldMkLst>
          <pc:docMk/>
          <pc:sldMk cId="643874728" sldId="518"/>
        </pc:sldMkLst>
        <pc:spChg chg="mod">
          <ac:chgData name="Mayte Cruz" userId="28772f23cc94d818" providerId="LiveId" clId="{138FB8B5-5B4A-7243-9E62-91967EF416D5}" dt="2025-06-13T22:50:14.127" v="42" actId="20577"/>
          <ac:spMkLst>
            <pc:docMk/>
            <pc:sldMk cId="643874728" sldId="518"/>
            <ac:spMk id="5" creationId="{90440D52-00E2-C0F8-390B-E55988C76420}"/>
          </ac:spMkLst>
        </pc:spChg>
        <pc:spChg chg="mod">
          <ac:chgData name="Mayte Cruz" userId="28772f23cc94d818" providerId="LiveId" clId="{138FB8B5-5B4A-7243-9E62-91967EF416D5}" dt="2025-06-13T22:50:15.908" v="44" actId="20577"/>
          <ac:spMkLst>
            <pc:docMk/>
            <pc:sldMk cId="643874728" sldId="518"/>
            <ac:spMk id="7" creationId="{BEC6E1CA-D00D-22B2-F7A8-0FB3F8634662}"/>
          </ac:spMkLst>
        </pc:spChg>
      </pc:sldChg>
      <pc:sldChg chg="modSp mod">
        <pc:chgData name="Mayte Cruz" userId="28772f23cc94d818" providerId="LiveId" clId="{138FB8B5-5B4A-7243-9E62-91967EF416D5}" dt="2025-06-13T22:51:51.131" v="119" actId="20577"/>
        <pc:sldMkLst>
          <pc:docMk/>
          <pc:sldMk cId="2106876482" sldId="522"/>
        </pc:sldMkLst>
        <pc:spChg chg="mod">
          <ac:chgData name="Mayte Cruz" userId="28772f23cc94d818" providerId="LiveId" clId="{138FB8B5-5B4A-7243-9E62-91967EF416D5}" dt="2025-06-13T22:51:51.131" v="119" actId="20577"/>
          <ac:spMkLst>
            <pc:docMk/>
            <pc:sldMk cId="2106876482" sldId="522"/>
            <ac:spMk id="10" creationId="{699A8BB0-A7A7-B669-8F33-955C1D2784FE}"/>
          </ac:spMkLst>
        </pc:spChg>
      </pc:sldChg>
      <pc:sldChg chg="modSp mod">
        <pc:chgData name="Mayte Cruz" userId="28772f23cc94d818" providerId="LiveId" clId="{138FB8B5-5B4A-7243-9E62-91967EF416D5}" dt="2025-06-13T22:51:43.764" v="116" actId="20577"/>
        <pc:sldMkLst>
          <pc:docMk/>
          <pc:sldMk cId="343306250" sldId="523"/>
        </pc:sldMkLst>
        <pc:spChg chg="mod">
          <ac:chgData name="Mayte Cruz" userId="28772f23cc94d818" providerId="LiveId" clId="{138FB8B5-5B4A-7243-9E62-91967EF416D5}" dt="2025-06-13T22:51:43.764" v="116" actId="20577"/>
          <ac:spMkLst>
            <pc:docMk/>
            <pc:sldMk cId="343306250" sldId="523"/>
            <ac:spMk id="9" creationId="{BE78FA16-66ED-D997-4979-A7A364F0233D}"/>
          </ac:spMkLst>
        </pc:spChg>
      </pc:sldChg>
      <pc:sldChg chg="modSp mod">
        <pc:chgData name="Mayte Cruz" userId="28772f23cc94d818" providerId="LiveId" clId="{138FB8B5-5B4A-7243-9E62-91967EF416D5}" dt="2025-06-13T22:52:21.839" v="128" actId="20577"/>
        <pc:sldMkLst>
          <pc:docMk/>
          <pc:sldMk cId="3677419052" sldId="527"/>
        </pc:sldMkLst>
        <pc:spChg chg="mod">
          <ac:chgData name="Mayte Cruz" userId="28772f23cc94d818" providerId="LiveId" clId="{138FB8B5-5B4A-7243-9E62-91967EF416D5}" dt="2025-06-13T22:52:21.839" v="128" actId="20577"/>
          <ac:spMkLst>
            <pc:docMk/>
            <pc:sldMk cId="3677419052" sldId="527"/>
            <ac:spMk id="9" creationId="{248C8620-739D-0B11-EDB2-E8F903A4D07A}"/>
          </ac:spMkLst>
        </pc:spChg>
      </pc:sldChg>
      <pc:sldChg chg="modSp mod">
        <pc:chgData name="Mayte Cruz" userId="28772f23cc94d818" providerId="LiveId" clId="{138FB8B5-5B4A-7243-9E62-91967EF416D5}" dt="2025-06-13T22:52:04.300" v="122" actId="20577"/>
        <pc:sldMkLst>
          <pc:docMk/>
          <pc:sldMk cId="3628879734" sldId="530"/>
        </pc:sldMkLst>
        <pc:spChg chg="mod">
          <ac:chgData name="Mayte Cruz" userId="28772f23cc94d818" providerId="LiveId" clId="{138FB8B5-5B4A-7243-9E62-91967EF416D5}" dt="2025-06-13T22:52:02.715" v="121" actId="20577"/>
          <ac:spMkLst>
            <pc:docMk/>
            <pc:sldMk cId="3628879734" sldId="530"/>
            <ac:spMk id="16" creationId="{414056DD-9E1E-CD85-B070-5B1D693B7736}"/>
          </ac:spMkLst>
        </pc:spChg>
        <pc:spChg chg="mod">
          <ac:chgData name="Mayte Cruz" userId="28772f23cc94d818" providerId="LiveId" clId="{138FB8B5-5B4A-7243-9E62-91967EF416D5}" dt="2025-06-13T22:52:04.300" v="122" actId="20577"/>
          <ac:spMkLst>
            <pc:docMk/>
            <pc:sldMk cId="3628879734" sldId="530"/>
            <ac:spMk id="17" creationId="{B45A37CC-F4EC-1450-337E-3B607B19DA11}"/>
          </ac:spMkLst>
        </pc:spChg>
      </pc:sldChg>
    </pc:docChg>
  </pc:docChgLst>
  <pc:docChgLst>
    <pc:chgData name="Perez Nunez, Dr. Ricardo (WDC)" userId="S::pereznric_paho.org#ext#@worldhealthorg.onmicrosoft.com::c068b6bc-323a-4466-be55-389b30178760" providerId="AD" clId="Web-{8D478927-11C8-2DC0-4E66-BFE15640D204}"/>
    <pc:docChg chg="modSld">
      <pc:chgData name="Perez Nunez, Dr. Ricardo (WDC)" userId="S::pereznric_paho.org#ext#@worldhealthorg.onmicrosoft.com::c068b6bc-323a-4466-be55-389b30178760" providerId="AD" clId="Web-{8D478927-11C8-2DC0-4E66-BFE15640D204}" dt="2025-07-09T15:16:24.697" v="34" actId="14100"/>
      <pc:docMkLst>
        <pc:docMk/>
      </pc:docMkLst>
      <pc:sldChg chg="modSp">
        <pc:chgData name="Perez Nunez, Dr. Ricardo (WDC)" userId="S::pereznric_paho.org#ext#@worldhealthorg.onmicrosoft.com::c068b6bc-323a-4466-be55-389b30178760" providerId="AD" clId="Web-{8D478927-11C8-2DC0-4E66-BFE15640D204}" dt="2025-07-09T15:15:13.256" v="15" actId="20577"/>
        <pc:sldMkLst>
          <pc:docMk/>
          <pc:sldMk cId="4203695192" sldId="407"/>
        </pc:sldMkLst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15:13.256" v="15" actId="20577"/>
          <ac:spMkLst>
            <pc:docMk/>
            <pc:sldMk cId="4203695192" sldId="407"/>
            <ac:spMk id="10" creationId="{744E64C4-4954-8060-1A4E-51D0DF727BE1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8D478927-11C8-2DC0-4E66-BFE15640D204}" dt="2025-07-09T15:02:46.212" v="4" actId="14100"/>
        <pc:sldMkLst>
          <pc:docMk/>
          <pc:sldMk cId="1925421784" sldId="487"/>
        </pc:sldMkLst>
        <pc:picChg chg="mod modCrop">
          <ac:chgData name="Perez Nunez, Dr. Ricardo (WDC)" userId="S::pereznric_paho.org#ext#@worldhealthorg.onmicrosoft.com::c068b6bc-323a-4466-be55-389b30178760" providerId="AD" clId="Web-{8D478927-11C8-2DC0-4E66-BFE15640D204}" dt="2025-07-09T15:02:46.212" v="4" actId="14100"/>
          <ac:picMkLst>
            <pc:docMk/>
            <pc:sldMk cId="1925421784" sldId="487"/>
            <ac:picMk id="5" creationId="{C5CFABFB-AB50-9420-3B67-6822E1B51BC9}"/>
          </ac:picMkLst>
        </pc:picChg>
      </pc:sldChg>
      <pc:sldChg chg="modSp">
        <pc:chgData name="Perez Nunez, Dr. Ricardo (WDC)" userId="S::pereznric_paho.org#ext#@worldhealthorg.onmicrosoft.com::c068b6bc-323a-4466-be55-389b30178760" providerId="AD" clId="Web-{8D478927-11C8-2DC0-4E66-BFE15640D204}" dt="2025-07-09T15:00:34.363" v="0" actId="20577"/>
        <pc:sldMkLst>
          <pc:docMk/>
          <pc:sldMk cId="0" sldId="508"/>
        </pc:sldMkLst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00:34.363" v="0" actId="20577"/>
          <ac:spMkLst>
            <pc:docMk/>
            <pc:sldMk cId="0" sldId="508"/>
            <ac:spMk id="93" creationId="{00000000-0000-0000-0000-000000000000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8D478927-11C8-2DC0-4E66-BFE15640D204}" dt="2025-07-09T15:13:42.393" v="7" actId="20577"/>
        <pc:sldMkLst>
          <pc:docMk/>
          <pc:sldMk cId="3062261770" sldId="526"/>
        </pc:sldMkLst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13:42.393" v="7" actId="20577"/>
          <ac:spMkLst>
            <pc:docMk/>
            <pc:sldMk cId="3062261770" sldId="526"/>
            <ac:spMk id="9" creationId="{86A1C0DA-C2D4-4192-7B0F-9511BF5A51EC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8D478927-11C8-2DC0-4E66-BFE15640D204}" dt="2025-07-09T15:16:00.430" v="31" actId="20577"/>
        <pc:sldMkLst>
          <pc:docMk/>
          <pc:sldMk cId="3388435589" sldId="528"/>
        </pc:sldMkLst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15:24.694" v="18" actId="14100"/>
          <ac:spMkLst>
            <pc:docMk/>
            <pc:sldMk cId="3388435589" sldId="528"/>
            <ac:spMk id="5" creationId="{86523291-9FC7-80F6-5F2F-A39473E8EEEC}"/>
          </ac:spMkLst>
        </pc:spChg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15:42.742" v="23" actId="1076"/>
          <ac:spMkLst>
            <pc:docMk/>
            <pc:sldMk cId="3388435589" sldId="528"/>
            <ac:spMk id="8" creationId="{FCE65CDD-9C63-4E07-5900-60FE52CEB222}"/>
          </ac:spMkLst>
        </pc:spChg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15:39.382" v="22" actId="1076"/>
          <ac:spMkLst>
            <pc:docMk/>
            <pc:sldMk cId="3388435589" sldId="528"/>
            <ac:spMk id="27" creationId="{3B2411D8-07E7-39F8-FF58-711627A56514}"/>
          </ac:spMkLst>
        </pc:spChg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15:30.382" v="19" actId="1076"/>
          <ac:spMkLst>
            <pc:docMk/>
            <pc:sldMk cId="3388435589" sldId="528"/>
            <ac:spMk id="28" creationId="{9141A9DB-36D4-5D06-11E5-2013806B4BE4}"/>
          </ac:spMkLst>
        </pc:spChg>
        <pc:spChg chg="mod">
          <ac:chgData name="Perez Nunez, Dr. Ricardo (WDC)" userId="S::pereznric_paho.org#ext#@worldhealthorg.onmicrosoft.com::c068b6bc-323a-4466-be55-389b30178760" providerId="AD" clId="Web-{8D478927-11C8-2DC0-4E66-BFE15640D204}" dt="2025-07-09T15:16:00.430" v="31" actId="20577"/>
          <ac:spMkLst>
            <pc:docMk/>
            <pc:sldMk cId="3388435589" sldId="528"/>
            <ac:spMk id="29" creationId="{730AD38C-7320-1FD6-64FA-6E647D72DE2F}"/>
          </ac:spMkLst>
        </pc:spChg>
      </pc:sldChg>
      <pc:sldChg chg="modSp">
        <pc:chgData name="Perez Nunez, Dr. Ricardo (WDC)" userId="S::pereznric_paho.org#ext#@worldhealthorg.onmicrosoft.com::c068b6bc-323a-4466-be55-389b30178760" providerId="AD" clId="Web-{8D478927-11C8-2DC0-4E66-BFE15640D204}" dt="2025-07-09T15:16:24.697" v="34" actId="14100"/>
        <pc:sldMkLst>
          <pc:docMk/>
          <pc:sldMk cId="3593012955" sldId="532"/>
        </pc:sldMkLst>
        <pc:picChg chg="mod modCrop">
          <ac:chgData name="Perez Nunez, Dr. Ricardo (WDC)" userId="S::pereznric_paho.org#ext#@worldhealthorg.onmicrosoft.com::c068b6bc-323a-4466-be55-389b30178760" providerId="AD" clId="Web-{8D478927-11C8-2DC0-4E66-BFE15640D204}" dt="2025-07-09T15:16:24.697" v="34" actId="14100"/>
          <ac:picMkLst>
            <pc:docMk/>
            <pc:sldMk cId="3593012955" sldId="532"/>
            <ac:picMk id="2" creationId="{83994B19-D798-2F8D-8761-759FE7EAB466}"/>
          </ac:picMkLst>
        </pc:picChg>
      </pc:sldChg>
    </pc:docChg>
  </pc:docChgLst>
  <pc:docChgLst>
    <pc:chgData name="Mayte Cruz" userId="28772f23cc94d818" providerId="LiveId" clId="{4C316EAB-7601-3848-8F5E-6904EAB3FB2B}"/>
    <pc:docChg chg="modSld">
      <pc:chgData name="Mayte Cruz" userId="28772f23cc94d818" providerId="LiveId" clId="{4C316EAB-7601-3848-8F5E-6904EAB3FB2B}" dt="2025-07-21T18:44:52.970" v="218" actId="20577"/>
      <pc:docMkLst>
        <pc:docMk/>
      </pc:docMkLst>
      <pc:sldChg chg="modNotesTx">
        <pc:chgData name="Mayte Cruz" userId="28772f23cc94d818" providerId="LiveId" clId="{4C316EAB-7601-3848-8F5E-6904EAB3FB2B}" dt="2025-07-21T18:23:14.908" v="39" actId="14"/>
        <pc:sldMkLst>
          <pc:docMk/>
          <pc:sldMk cId="1813321319" sldId="259"/>
        </pc:sldMkLst>
      </pc:sldChg>
      <pc:sldChg chg="modNotesTx">
        <pc:chgData name="Mayte Cruz" userId="28772f23cc94d818" providerId="LiveId" clId="{4C316EAB-7601-3848-8F5E-6904EAB3FB2B}" dt="2025-07-21T18:29:37.565" v="97" actId="20577"/>
        <pc:sldMkLst>
          <pc:docMk/>
          <pc:sldMk cId="4019517868" sldId="262"/>
        </pc:sldMkLst>
      </pc:sldChg>
      <pc:sldChg chg="modNotesTx">
        <pc:chgData name="Mayte Cruz" userId="28772f23cc94d818" providerId="LiveId" clId="{4C316EAB-7601-3848-8F5E-6904EAB3FB2B}" dt="2025-07-21T18:29:45.692" v="107" actId="20577"/>
        <pc:sldMkLst>
          <pc:docMk/>
          <pc:sldMk cId="801408509" sldId="263"/>
        </pc:sldMkLst>
      </pc:sldChg>
      <pc:sldChg chg="modNotesTx">
        <pc:chgData name="Mayte Cruz" userId="28772f23cc94d818" providerId="LiveId" clId="{4C316EAB-7601-3848-8F5E-6904EAB3FB2B}" dt="2025-07-21T18:30:55.236" v="123" actId="20577"/>
        <pc:sldMkLst>
          <pc:docMk/>
          <pc:sldMk cId="4054755996" sldId="264"/>
        </pc:sldMkLst>
      </pc:sldChg>
      <pc:sldChg chg="modNotesTx">
        <pc:chgData name="Mayte Cruz" userId="28772f23cc94d818" providerId="LiveId" clId="{4C316EAB-7601-3848-8F5E-6904EAB3FB2B}" dt="2025-07-21T18:29:57.017" v="114" actId="20577"/>
        <pc:sldMkLst>
          <pc:docMk/>
          <pc:sldMk cId="3943612468" sldId="272"/>
        </pc:sldMkLst>
      </pc:sldChg>
      <pc:sldChg chg="modNotesTx">
        <pc:chgData name="Mayte Cruz" userId="28772f23cc94d818" providerId="LiveId" clId="{4C316EAB-7601-3848-8F5E-6904EAB3FB2B}" dt="2025-07-21T18:26:10.699" v="82" actId="20577"/>
        <pc:sldMkLst>
          <pc:docMk/>
          <pc:sldMk cId="3876480020" sldId="280"/>
        </pc:sldMkLst>
      </pc:sldChg>
      <pc:sldChg chg="modNotesTx">
        <pc:chgData name="Mayte Cruz" userId="28772f23cc94d818" providerId="LiveId" clId="{4C316EAB-7601-3848-8F5E-6904EAB3FB2B}" dt="2025-07-21T18:26:22.718" v="88" actId="20577"/>
        <pc:sldMkLst>
          <pc:docMk/>
          <pc:sldMk cId="256474746" sldId="281"/>
        </pc:sldMkLst>
      </pc:sldChg>
      <pc:sldChg chg="modNotesTx">
        <pc:chgData name="Mayte Cruz" userId="28772f23cc94d818" providerId="LiveId" clId="{4C316EAB-7601-3848-8F5E-6904EAB3FB2B}" dt="2025-07-21T18:32:33.190" v="131" actId="20577"/>
        <pc:sldMkLst>
          <pc:docMk/>
          <pc:sldMk cId="2824936051" sldId="286"/>
        </pc:sldMkLst>
      </pc:sldChg>
      <pc:sldChg chg="modNotesTx">
        <pc:chgData name="Mayte Cruz" userId="28772f23cc94d818" providerId="LiveId" clId="{4C316EAB-7601-3848-8F5E-6904EAB3FB2B}" dt="2025-07-21T18:33:04.981" v="148" actId="20577"/>
        <pc:sldMkLst>
          <pc:docMk/>
          <pc:sldMk cId="2447016470" sldId="287"/>
        </pc:sldMkLst>
      </pc:sldChg>
      <pc:sldChg chg="modNotesTx">
        <pc:chgData name="Mayte Cruz" userId="28772f23cc94d818" providerId="LiveId" clId="{4C316EAB-7601-3848-8F5E-6904EAB3FB2B}" dt="2025-07-21T18:41:40.155" v="179" actId="20577"/>
        <pc:sldMkLst>
          <pc:docMk/>
          <pc:sldMk cId="0" sldId="336"/>
        </pc:sldMkLst>
      </pc:sldChg>
      <pc:sldChg chg="modNotesTx">
        <pc:chgData name="Mayte Cruz" userId="28772f23cc94d818" providerId="LiveId" clId="{4C316EAB-7601-3848-8F5E-6904EAB3FB2B}" dt="2025-07-21T18:21:41.427" v="25" actId="20577"/>
        <pc:sldMkLst>
          <pc:docMk/>
          <pc:sldMk cId="2594968019" sldId="366"/>
        </pc:sldMkLst>
      </pc:sldChg>
      <pc:sldChg chg="modNotesTx">
        <pc:chgData name="Mayte Cruz" userId="28772f23cc94d818" providerId="LiveId" clId="{4C316EAB-7601-3848-8F5E-6904EAB3FB2B}" dt="2025-07-21T18:22:17.318" v="26"/>
        <pc:sldMkLst>
          <pc:docMk/>
          <pc:sldMk cId="4255876603" sldId="367"/>
        </pc:sldMkLst>
      </pc:sldChg>
      <pc:sldChg chg="modNotesTx">
        <pc:chgData name="Mayte Cruz" userId="28772f23cc94d818" providerId="LiveId" clId="{4C316EAB-7601-3848-8F5E-6904EAB3FB2B}" dt="2025-07-21T18:30:20.075" v="115" actId="20577"/>
        <pc:sldMkLst>
          <pc:docMk/>
          <pc:sldMk cId="3096075297" sldId="497"/>
        </pc:sldMkLst>
      </pc:sldChg>
      <pc:sldChg chg="modNotesTx">
        <pc:chgData name="Mayte Cruz" userId="28772f23cc94d818" providerId="LiveId" clId="{4C316EAB-7601-3848-8F5E-6904EAB3FB2B}" dt="2025-07-21T18:20:12.381" v="16" actId="20577"/>
        <pc:sldMkLst>
          <pc:docMk/>
          <pc:sldMk cId="0" sldId="508"/>
        </pc:sldMkLst>
      </pc:sldChg>
      <pc:sldChg chg="modNotesTx">
        <pc:chgData name="Mayte Cruz" userId="28772f23cc94d818" providerId="LiveId" clId="{4C316EAB-7601-3848-8F5E-6904EAB3FB2B}" dt="2025-07-21T18:20:31.931" v="19" actId="12"/>
        <pc:sldMkLst>
          <pc:docMk/>
          <pc:sldMk cId="0" sldId="509"/>
        </pc:sldMkLst>
      </pc:sldChg>
      <pc:sldChg chg="modNotesTx">
        <pc:chgData name="Mayte Cruz" userId="28772f23cc94d818" providerId="LiveId" clId="{4C316EAB-7601-3848-8F5E-6904EAB3FB2B}" dt="2025-07-21T18:25:42.695" v="79" actId="20577"/>
        <pc:sldMkLst>
          <pc:docMk/>
          <pc:sldMk cId="550783824" sldId="511"/>
        </pc:sldMkLst>
      </pc:sldChg>
      <pc:sldChg chg="modNotesTx">
        <pc:chgData name="Mayte Cruz" userId="28772f23cc94d818" providerId="LiveId" clId="{4C316EAB-7601-3848-8F5E-6904EAB3FB2B}" dt="2025-07-21T18:27:44.151" v="92" actId="20577"/>
        <pc:sldMkLst>
          <pc:docMk/>
          <pc:sldMk cId="2125302930" sldId="512"/>
        </pc:sldMkLst>
      </pc:sldChg>
      <pc:sldChg chg="modNotesTx">
        <pc:chgData name="Mayte Cruz" userId="28772f23cc94d818" providerId="LiveId" clId="{4C316EAB-7601-3848-8F5E-6904EAB3FB2B}" dt="2025-07-21T18:28:39.128" v="94" actId="20577"/>
        <pc:sldMkLst>
          <pc:docMk/>
          <pc:sldMk cId="1864988724" sldId="516"/>
        </pc:sldMkLst>
      </pc:sldChg>
      <pc:sldChg chg="modNotesTx">
        <pc:chgData name="Mayte Cruz" userId="28772f23cc94d818" providerId="LiveId" clId="{4C316EAB-7601-3848-8F5E-6904EAB3FB2B}" dt="2025-07-21T18:32:00.630" v="126" actId="20577"/>
        <pc:sldMkLst>
          <pc:docMk/>
          <pc:sldMk cId="343306250" sldId="523"/>
        </pc:sldMkLst>
      </pc:sldChg>
      <pc:sldChg chg="modNotesTx">
        <pc:chgData name="Mayte Cruz" userId="28772f23cc94d818" providerId="LiveId" clId="{4C316EAB-7601-3848-8F5E-6904EAB3FB2B}" dt="2025-07-21T18:44:27.052" v="215" actId="113"/>
        <pc:sldMkLst>
          <pc:docMk/>
          <pc:sldMk cId="3388435589" sldId="528"/>
        </pc:sldMkLst>
      </pc:sldChg>
      <pc:sldChg chg="modNotesTx">
        <pc:chgData name="Mayte Cruz" userId="28772f23cc94d818" providerId="LiveId" clId="{4C316EAB-7601-3848-8F5E-6904EAB3FB2B}" dt="2025-07-21T18:44:40.222" v="217" actId="20577"/>
        <pc:sldMkLst>
          <pc:docMk/>
          <pc:sldMk cId="0" sldId="529"/>
        </pc:sldMkLst>
      </pc:sldChg>
      <pc:sldChg chg="modNotesTx">
        <pc:chgData name="Mayte Cruz" userId="28772f23cc94d818" providerId="LiveId" clId="{4C316EAB-7601-3848-8F5E-6904EAB3FB2B}" dt="2025-07-21T18:33:46.551" v="156" actId="20577"/>
        <pc:sldMkLst>
          <pc:docMk/>
          <pc:sldMk cId="3628879734" sldId="530"/>
        </pc:sldMkLst>
      </pc:sldChg>
      <pc:sldChg chg="modNotesTx">
        <pc:chgData name="Mayte Cruz" userId="28772f23cc94d818" providerId="LiveId" clId="{4C316EAB-7601-3848-8F5E-6904EAB3FB2B}" dt="2025-07-21T18:44:52.970" v="218" actId="20577"/>
        <pc:sldMkLst>
          <pc:docMk/>
          <pc:sldMk cId="1381613663" sldId="5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3964-A5D2-CD42-9765-62D12D0B9B1F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EB737-683F-B04C-9BD2-D44C95B21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02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tabLst/>
              <a:defRPr/>
            </a:pPr>
            <a:r>
              <a:rPr lang="en-GB" sz="1800" noProof="0" err="1"/>
              <a:t>Bienvenidos</a:t>
            </a:r>
            <a:r>
              <a:rPr lang="en-GB" sz="1800" noProof="0"/>
              <a:t> al </a:t>
            </a:r>
            <a:r>
              <a:rPr lang="en-GB" sz="1800" noProof="0" err="1"/>
              <a:t>Módulo</a:t>
            </a:r>
            <a:r>
              <a:rPr lang="en-GB" sz="1800" noProof="0"/>
              <a:t> 5 del </a:t>
            </a:r>
            <a:r>
              <a:rPr lang="en-GB" sz="1800" noProof="0" err="1"/>
              <a:t>Curso</a:t>
            </a:r>
            <a:r>
              <a:rPr lang="en-GB" sz="1800" noProof="0"/>
              <a:t> de </a:t>
            </a:r>
            <a:r>
              <a:rPr lang="en-GB" sz="1800" noProof="0" err="1"/>
              <a:t>Primeros</a:t>
            </a:r>
            <a:r>
              <a:rPr lang="en-GB" sz="1800" noProof="0"/>
              <a:t> </a:t>
            </a:r>
            <a:r>
              <a:rPr lang="en-GB" sz="1800" noProof="0" err="1"/>
              <a:t>Auxilios</a:t>
            </a:r>
            <a:r>
              <a:rPr lang="en-GB" sz="1800" noProof="0"/>
              <a:t> </a:t>
            </a:r>
            <a:r>
              <a:rPr lang="en-GB" sz="1800" noProof="0" err="1"/>
              <a:t>en</a:t>
            </a:r>
            <a:r>
              <a:rPr lang="en-GB" sz="1800" noProof="0"/>
              <a:t> la </a:t>
            </a:r>
            <a:r>
              <a:rPr lang="en-GB" sz="1800" noProof="0" err="1"/>
              <a:t>Comunidad</a:t>
            </a:r>
            <a:r>
              <a:rPr lang="en-GB" sz="1800" noProof="0"/>
              <a:t>: </a:t>
            </a:r>
            <a:r>
              <a:rPr lang="en-GB" sz="1800" noProof="0" err="1"/>
              <a:t>Emergencias</a:t>
            </a:r>
            <a:r>
              <a:rPr lang="en-GB" sz="1800" noProof="0"/>
              <a:t> </a:t>
            </a:r>
            <a:r>
              <a:rPr lang="en-GB" sz="1800" noProof="0" err="1"/>
              <a:t>Médicas</a:t>
            </a:r>
            <a:endParaRPr lang="en-GB" sz="1800" noProof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 err="1"/>
              <a:t>Aplique</a:t>
            </a:r>
            <a:r>
              <a:rPr lang="en-GB" b="0" noProof="0"/>
              <a:t> </a:t>
            </a:r>
            <a:r>
              <a:rPr lang="en-GB" b="0" noProof="0" err="1"/>
              <a:t>presión</a:t>
            </a:r>
            <a:r>
              <a:rPr lang="en-GB" b="0" noProof="0"/>
              <a:t> </a:t>
            </a:r>
            <a:r>
              <a:rPr lang="en-GB" b="0" noProof="0" err="1"/>
              <a:t>directa</a:t>
            </a:r>
            <a:r>
              <a:rPr lang="en-GB" b="0" noProof="0"/>
              <a:t> </a:t>
            </a:r>
            <a:r>
              <a:rPr lang="en-GB" b="0" noProof="0" err="1"/>
              <a:t>sobre</a:t>
            </a:r>
            <a:r>
              <a:rPr lang="en-GB" b="0" noProof="0"/>
              <a:t> </a:t>
            </a:r>
            <a:r>
              <a:rPr lang="en-GB" b="0" noProof="0" err="1"/>
              <a:t>cualquier</a:t>
            </a:r>
            <a:r>
              <a:rPr lang="en-GB" b="0" noProof="0"/>
              <a:t> sangrado </a:t>
            </a:r>
            <a:r>
              <a:rPr lang="en-GB" b="0" noProof="0" err="1"/>
              <a:t>externo</a:t>
            </a:r>
            <a:r>
              <a:rPr lang="en-GB" b="0" noProof="0"/>
              <a:t> </a:t>
            </a:r>
            <a:r>
              <a:rPr lang="en-GB" b="0" noProof="0" err="1"/>
              <a:t>obvio</a:t>
            </a:r>
            <a:r>
              <a:rPr lang="en-GB" b="0" noProof="0"/>
              <a:t> con </a:t>
            </a:r>
            <a:r>
              <a:rPr lang="en-GB" b="0" noProof="0" err="1"/>
              <a:t>una</a:t>
            </a:r>
            <a:r>
              <a:rPr lang="en-GB" b="0" noProof="0"/>
              <a:t> mano </a:t>
            </a:r>
            <a:r>
              <a:rPr lang="en-GB" b="0" noProof="0" err="1"/>
              <a:t>enguantada</a:t>
            </a:r>
            <a:r>
              <a:rPr lang="en-GB" b="0" noProof="0"/>
              <a:t>.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/>
              <a:t>Si no </a:t>
            </a:r>
            <a:r>
              <a:rPr lang="en-GB" b="0" noProof="0" err="1"/>
              <a:t>tiene</a:t>
            </a:r>
            <a:r>
              <a:rPr lang="en-GB" b="0" noProof="0"/>
              <a:t> </a:t>
            </a:r>
            <a:r>
              <a:rPr lang="en-GB" b="0" noProof="0" err="1"/>
              <a:t>guantes</a:t>
            </a:r>
            <a:r>
              <a:rPr lang="en-GB" b="0" noProof="0"/>
              <a:t>, </a:t>
            </a:r>
            <a:r>
              <a:rPr lang="en-GB" b="0" noProof="0" err="1"/>
              <a:t>puede</a:t>
            </a:r>
            <a:r>
              <a:rPr lang="en-GB" b="0" noProof="0"/>
              <a:t> usar </a:t>
            </a:r>
            <a:r>
              <a:rPr lang="en-GB" b="0" noProof="0" err="1"/>
              <a:t>ropa</a:t>
            </a:r>
            <a:r>
              <a:rPr lang="en-GB" b="0" noProof="0"/>
              <a:t> </a:t>
            </a:r>
            <a:r>
              <a:rPr lang="en-GB" b="0" noProof="0" err="1"/>
              <a:t>limpia</a:t>
            </a:r>
            <a:r>
              <a:rPr lang="en-GB" b="0" noProof="0"/>
              <a:t> u </a:t>
            </a:r>
            <a:r>
              <a:rPr lang="en-GB" b="0" noProof="0" err="1"/>
              <a:t>otros</a:t>
            </a:r>
            <a:r>
              <a:rPr lang="en-GB" b="0" noProof="0"/>
              <a:t> </a:t>
            </a:r>
            <a:r>
              <a:rPr lang="en-GB" b="0" noProof="0" err="1"/>
              <a:t>materiales</a:t>
            </a:r>
            <a:r>
              <a:rPr lang="en-GB" b="0" noProof="0"/>
              <a:t> </a:t>
            </a:r>
            <a:r>
              <a:rPr lang="en-GB" b="0" noProof="0" err="1"/>
              <a:t>disponibles</a:t>
            </a:r>
            <a:r>
              <a:rPr lang="en-GB" b="0" noProof="0"/>
              <a:t> para </a:t>
            </a:r>
            <a:r>
              <a:rPr lang="en-GB" b="0" noProof="0" err="1"/>
              <a:t>controlar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sangrado.  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/>
              <a:t>Las </a:t>
            </a:r>
            <a:r>
              <a:rPr lang="en-GB" b="0" noProof="0" err="1"/>
              <a:t>mujeres</a:t>
            </a:r>
            <a:r>
              <a:rPr lang="en-GB" b="0" noProof="0"/>
              <a:t> con sangrado vaginal poco </a:t>
            </a:r>
            <a:r>
              <a:rPr lang="en-GB" b="0" noProof="0" err="1"/>
              <a:t>después</a:t>
            </a:r>
            <a:r>
              <a:rPr lang="en-GB" b="0" noProof="0"/>
              <a:t> del </a:t>
            </a:r>
            <a:r>
              <a:rPr lang="en-GB" b="0" noProof="0" err="1"/>
              <a:t>parto</a:t>
            </a:r>
            <a:r>
              <a:rPr lang="en-GB" b="0" noProof="0"/>
              <a:t> </a:t>
            </a:r>
            <a:r>
              <a:rPr lang="en-GB" b="0" noProof="0" err="1"/>
              <a:t>pueden</a:t>
            </a:r>
            <a:r>
              <a:rPr lang="en-GB" b="0" noProof="0"/>
              <a:t> </a:t>
            </a:r>
            <a:r>
              <a:rPr lang="en-GB" b="0" noProof="0" err="1"/>
              <a:t>desarrollar</a:t>
            </a:r>
            <a:r>
              <a:rPr lang="en-GB" b="0" noProof="0"/>
              <a:t> un </a:t>
            </a:r>
            <a:r>
              <a:rPr lang="en-GB" b="0" noProof="0" err="1"/>
              <a:t>choque</a:t>
            </a:r>
            <a:r>
              <a:rPr lang="en-GB" b="0" noProof="0"/>
              <a:t> </a:t>
            </a:r>
            <a:r>
              <a:rPr lang="en-GB" b="0" noProof="0" err="1"/>
              <a:t>potencialmente</a:t>
            </a:r>
            <a:r>
              <a:rPr lang="en-GB" b="0" noProof="0"/>
              <a:t> mortal. Este sangrado vaginal </a:t>
            </a:r>
            <a:r>
              <a:rPr lang="en-GB" b="0" noProof="0" err="1"/>
              <a:t>severo</a:t>
            </a:r>
            <a:r>
              <a:rPr lang="en-GB" b="0" noProof="0"/>
              <a:t> </a:t>
            </a:r>
            <a:r>
              <a:rPr lang="en-GB" b="0" noProof="0" err="1"/>
              <a:t>después</a:t>
            </a:r>
            <a:r>
              <a:rPr lang="en-GB" b="0" noProof="0"/>
              <a:t> del </a:t>
            </a:r>
            <a:r>
              <a:rPr lang="en-GB" b="0" noProof="0" err="1"/>
              <a:t>parto</a:t>
            </a:r>
            <a:r>
              <a:rPr lang="en-GB" b="0" noProof="0"/>
              <a:t> se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retrasar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algunos</a:t>
            </a:r>
            <a:r>
              <a:rPr lang="en-GB" b="0" noProof="0"/>
              <a:t> </a:t>
            </a:r>
            <a:r>
              <a:rPr lang="en-GB" b="0" noProof="0" err="1"/>
              <a:t>casos</a:t>
            </a:r>
            <a:r>
              <a:rPr lang="en-GB" b="0" noProof="0"/>
              <a:t> </a:t>
            </a:r>
            <a:r>
              <a:rPr lang="en-GB" b="0" noProof="0" err="1"/>
              <a:t>masajeando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útero</a:t>
            </a:r>
            <a:r>
              <a:rPr lang="en-GB" b="0" noProof="0"/>
              <a:t>.
El sangrado </a:t>
            </a:r>
            <a:r>
              <a:rPr lang="en-GB" b="0" noProof="0" err="1"/>
              <a:t>desde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interior del </a:t>
            </a:r>
            <a:r>
              <a:rPr lang="en-GB" b="0" noProof="0" err="1"/>
              <a:t>cuerpo</a:t>
            </a:r>
            <a:r>
              <a:rPr lang="en-GB" b="0" noProof="0"/>
              <a:t>, </a:t>
            </a:r>
            <a:r>
              <a:rPr lang="en-GB" b="0" noProof="0" err="1"/>
              <a:t>como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intestinos</a:t>
            </a:r>
            <a:r>
              <a:rPr lang="en-GB" b="0" noProof="0"/>
              <a:t>, </a:t>
            </a:r>
            <a:r>
              <a:rPr lang="en-GB" b="0" noProof="0" err="1"/>
              <a:t>puede</a:t>
            </a:r>
            <a:r>
              <a:rPr lang="en-GB" b="0" noProof="0"/>
              <a:t> ser </a:t>
            </a:r>
            <a:r>
              <a:rPr lang="en-GB" b="0" noProof="0" err="1"/>
              <a:t>difícil</a:t>
            </a:r>
            <a:r>
              <a:rPr lang="en-GB" b="0" noProof="0"/>
              <a:t> de </a:t>
            </a:r>
            <a:r>
              <a:rPr lang="en-GB" b="0" noProof="0" err="1"/>
              <a:t>controlar</a:t>
            </a:r>
            <a:r>
              <a:rPr lang="en-GB" b="0" noProof="0"/>
              <a:t>, </a:t>
            </a:r>
            <a:r>
              <a:rPr lang="en-GB" b="0" noProof="0" err="1"/>
              <a:t>por</a:t>
            </a:r>
            <a:r>
              <a:rPr lang="en-GB" b="0" noProof="0"/>
              <a:t> lo que la </a:t>
            </a:r>
            <a:r>
              <a:rPr lang="en-GB" b="0" noProof="0" err="1"/>
              <a:t>transferencia</a:t>
            </a:r>
            <a:r>
              <a:rPr lang="en-GB" b="0" noProof="0"/>
              <a:t> </a:t>
            </a:r>
            <a:r>
              <a:rPr lang="en-GB" b="0" noProof="0" err="1"/>
              <a:t>rápida</a:t>
            </a:r>
            <a:r>
              <a:rPr lang="en-GB" b="0" noProof="0"/>
              <a:t> es la </a:t>
            </a:r>
            <a:r>
              <a:rPr lang="en-GB" b="0" noProof="0" err="1"/>
              <a:t>prioridad</a:t>
            </a:r>
            <a:r>
              <a:rPr lang="en-GB" b="0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3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67B5-7B2A-7AB8-FC0A-2A742748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D119D-DE39-D50A-C903-28A7ADE7D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16D1F1-6F77-12F0-3435-CD490F9EA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Chequeo</a:t>
            </a:r>
            <a:r>
              <a:rPr lang="en-GB"/>
              <a:t> de </a:t>
            </a:r>
            <a:r>
              <a:rPr lang="en-GB" err="1"/>
              <a:t>hemorragia</a:t>
            </a:r>
            <a:r>
              <a:rPr lang="en-GB"/>
              <a:t> grave"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</a:t>
            </a:r>
            <a:r>
              <a:rPr lang="en-GB" err="1"/>
              <a:t>médicas</a:t>
            </a:r>
            <a:r>
              <a:rPr lang="en-GB"/>
              <a:t>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EFB52-07CD-E24A-5E98-23135DE8E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1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8CC1-DF9C-6F1D-89F9-265CC575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CEF8D-45FA-BE93-389D-A75C71C64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230A0-6B80-91B5-10B2-9F904F038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06400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r>
              <a:rPr lang="en-GB" b="0" noProof="0"/>
              <a:t>En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emergencia</a:t>
            </a:r>
            <a:r>
              <a:rPr lang="en-GB" b="0" noProof="0"/>
              <a:t> </a:t>
            </a:r>
            <a:r>
              <a:rPr lang="en-GB" b="0" noProof="0" err="1"/>
              <a:t>médica</a:t>
            </a:r>
            <a:r>
              <a:rPr lang="en-GB" b="0" noProof="0"/>
              <a:t>, </a:t>
            </a:r>
            <a:r>
              <a:rPr lang="en-GB" b="0" noProof="0" err="1"/>
              <a:t>una</a:t>
            </a:r>
            <a:r>
              <a:rPr lang="en-GB" b="0" noProof="0"/>
              <a:t> persona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tener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obstrucción</a:t>
            </a:r>
            <a:r>
              <a:rPr lang="en-GB" b="0" noProof="0"/>
              <a:t> o un </a:t>
            </a:r>
            <a:r>
              <a:rPr lang="en-GB" b="0" noProof="0" err="1"/>
              <a:t>bloqueo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las </a:t>
            </a:r>
            <a:r>
              <a:rPr lang="en-GB" b="0" noProof="0" err="1"/>
              <a:t>vías</a:t>
            </a:r>
            <a:r>
              <a:rPr lang="en-GB" b="0" noProof="0"/>
              <a:t> </a:t>
            </a:r>
            <a:r>
              <a:rPr lang="en-GB" b="0" noProof="0" err="1"/>
              <a:t>respiratorias</a:t>
            </a:r>
            <a:r>
              <a:rPr lang="en-GB" b="0" noProof="0"/>
              <a:t> que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causar</a:t>
            </a:r>
            <a:r>
              <a:rPr lang="en-GB" b="0" noProof="0"/>
              <a:t> </a:t>
            </a:r>
            <a:r>
              <a:rPr lang="en-GB" b="0" noProof="0" err="1"/>
              <a:t>dificultad</a:t>
            </a:r>
            <a:r>
              <a:rPr lang="en-GB" b="0" noProof="0"/>
              <a:t> para </a:t>
            </a:r>
            <a:r>
              <a:rPr lang="en-GB" b="0" noProof="0" err="1"/>
              <a:t>respirar</a:t>
            </a:r>
            <a:r>
              <a:rPr lang="en-GB" b="0" noProof="0"/>
              <a:t>. 
En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vía</a:t>
            </a:r>
            <a:r>
              <a:rPr lang="en-GB" b="0" noProof="0"/>
              <a:t> respiratoria normal sin </a:t>
            </a:r>
            <a:r>
              <a:rPr lang="en-GB" b="0" noProof="0" err="1"/>
              <a:t>obstrucciones</a:t>
            </a:r>
            <a:r>
              <a:rPr lang="en-GB" b="0" noProof="0"/>
              <a:t>, la boca, la </a:t>
            </a:r>
            <a:r>
              <a:rPr lang="en-GB" b="0" noProof="0" err="1"/>
              <a:t>nariz</a:t>
            </a:r>
            <a:r>
              <a:rPr lang="en-GB" b="0" noProof="0"/>
              <a:t> y la </a:t>
            </a:r>
            <a:r>
              <a:rPr lang="en-GB" b="0" noProof="0" err="1"/>
              <a:t>garganta</a:t>
            </a:r>
            <a:r>
              <a:rPr lang="en-GB" b="0" noProof="0"/>
              <a:t> son </a:t>
            </a:r>
            <a:r>
              <a:rPr lang="en-GB" b="0" noProof="0" err="1"/>
              <a:t>claramente</a:t>
            </a:r>
            <a:r>
              <a:rPr lang="en-GB" b="0" noProof="0"/>
              <a:t> </a:t>
            </a:r>
            <a:r>
              <a:rPr lang="en-GB" b="0" noProof="0" err="1"/>
              <a:t>visibles</a:t>
            </a:r>
            <a:r>
              <a:rPr lang="en-GB" b="0" noProof="0"/>
              <a:t>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aire</a:t>
            </a:r>
            <a:r>
              <a:rPr lang="en-GB" b="0" noProof="0"/>
              <a:t> </a:t>
            </a:r>
            <a:r>
              <a:rPr lang="en-GB" b="0" noProof="0" err="1"/>
              <a:t>pasa</a:t>
            </a:r>
            <a:r>
              <a:rPr lang="en-GB" b="0" noProof="0"/>
              <a:t> </a:t>
            </a:r>
            <a:r>
              <a:rPr lang="en-GB" b="0" noProof="0" err="1"/>
              <a:t>libremente</a:t>
            </a:r>
            <a:r>
              <a:rPr lang="en-GB" b="0" noProof="0"/>
              <a:t>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habla</a:t>
            </a:r>
            <a:r>
              <a:rPr lang="en-GB" b="0" noProof="0"/>
              <a:t> es </a:t>
            </a:r>
            <a:r>
              <a:rPr lang="en-GB" b="0" noProof="0" err="1"/>
              <a:t>clara</a:t>
            </a:r>
            <a:r>
              <a:rPr lang="en-GB" b="0" noProof="0"/>
              <a:t> y no hay </a:t>
            </a:r>
            <a:r>
              <a:rPr lang="en-GB" b="0" noProof="0" err="1"/>
              <a:t>sonidos</a:t>
            </a:r>
            <a:r>
              <a:rPr lang="en-GB" b="0" noProof="0"/>
              <a:t> </a:t>
            </a:r>
            <a:r>
              <a:rPr lang="en-GB" b="0" noProof="0" err="1"/>
              <a:t>anormales</a:t>
            </a:r>
            <a:r>
              <a:rPr lang="en-GB" b="0" noProof="0"/>
              <a:t> </a:t>
            </a:r>
            <a:r>
              <a:rPr lang="en-GB" b="0" noProof="0" err="1"/>
              <a:t>durante</a:t>
            </a:r>
            <a:r>
              <a:rPr lang="en-GB" b="0" noProof="0"/>
              <a:t> la </a:t>
            </a:r>
            <a:r>
              <a:rPr lang="en-GB" b="0" noProof="0" err="1"/>
              <a:t>respiración</a:t>
            </a:r>
            <a:r>
              <a:rPr lang="en-GB" b="0" noProof="0"/>
              <a:t>.</a:t>
            </a:r>
          </a:p>
          <a:p>
            <a:pPr indent="-406400">
              <a:lnSpc>
                <a:spcPct val="90000"/>
              </a:lnSpc>
              <a:spcBef>
                <a:spcPts val="1000"/>
              </a:spcBef>
              <a:buFont typeface="Atkinson Hyperlegible,Sans-Serif"/>
              <a:buChar char="•"/>
            </a:pPr>
            <a:endParaRPr lang="en-GB" b="0" noProof="0"/>
          </a:p>
          <a:p>
            <a:pPr marL="50800" indent="0">
              <a:lnSpc>
                <a:spcPct val="90000"/>
              </a:lnSpc>
              <a:spcBef>
                <a:spcPts val="1000"/>
              </a:spcBef>
              <a:buFont typeface="Atkinson Hyperlegible,Sans-Serif"/>
              <a:buNone/>
            </a:pPr>
            <a:r>
              <a:rPr lang="en-GB" b="0" noProof="0" err="1"/>
              <a:t>Recuerde</a:t>
            </a:r>
            <a:r>
              <a:rPr lang="en-GB" b="0" noProof="0"/>
              <a:t>:</a:t>
            </a:r>
          </a:p>
          <a:p>
            <a:pPr marL="2222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0" noProof="0"/>
              <a:t>La </a:t>
            </a:r>
            <a:r>
              <a:rPr lang="en-GB" b="0" noProof="0" err="1"/>
              <a:t>dificultad</a:t>
            </a:r>
            <a:r>
              <a:rPr lang="en-GB" b="0" noProof="0"/>
              <a:t> para </a:t>
            </a:r>
            <a:r>
              <a:rPr lang="en-GB" b="0" noProof="0" err="1"/>
              <a:t>respirar</a:t>
            </a:r>
            <a:r>
              <a:rPr lang="en-GB" b="0" noProof="0"/>
              <a:t> (o DIB, </a:t>
            </a:r>
            <a:r>
              <a:rPr lang="en-GB" b="0" noProof="0" err="1"/>
              <a:t>por</a:t>
            </a:r>
            <a:r>
              <a:rPr lang="en-GB" b="0" noProof="0"/>
              <a:t> sus </a:t>
            </a:r>
            <a:r>
              <a:rPr lang="en-GB" b="0" noProof="0" err="1"/>
              <a:t>siglas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inglés</a:t>
            </a:r>
            <a:r>
              <a:rPr lang="en-GB" b="0" noProof="0"/>
              <a:t>) se </a:t>
            </a:r>
            <a:r>
              <a:rPr lang="en-GB" b="0" noProof="0" err="1"/>
              <a:t>utiliza</a:t>
            </a:r>
            <a:r>
              <a:rPr lang="en-GB" b="0" noProof="0"/>
              <a:t> para </a:t>
            </a:r>
            <a:r>
              <a:rPr lang="en-GB" b="0" noProof="0" err="1"/>
              <a:t>describir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variedad</a:t>
            </a:r>
            <a:r>
              <a:rPr lang="en-GB" b="0" noProof="0"/>
              <a:t> de </a:t>
            </a:r>
            <a:r>
              <a:rPr lang="en-GB" b="0" noProof="0" err="1"/>
              <a:t>afecciones</a:t>
            </a:r>
            <a:r>
              <a:rPr lang="en-GB" b="0" noProof="0"/>
              <a:t> que </a:t>
            </a:r>
            <a:r>
              <a:rPr lang="en-GB" b="0" noProof="0" err="1"/>
              <a:t>causan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sensación</a:t>
            </a:r>
            <a:r>
              <a:rPr lang="en-GB" b="0" noProof="0"/>
              <a:t> de </a:t>
            </a:r>
            <a:r>
              <a:rPr lang="en-GB" b="0" noProof="0" err="1"/>
              <a:t>falta</a:t>
            </a:r>
            <a:r>
              <a:rPr lang="en-GB" b="0" noProof="0"/>
              <a:t> de </a:t>
            </a:r>
            <a:r>
              <a:rPr lang="en-GB" b="0" noProof="0" err="1"/>
              <a:t>aire</a:t>
            </a:r>
            <a:r>
              <a:rPr lang="en-GB" b="0" noProof="0"/>
              <a:t>, </a:t>
            </a:r>
            <a:r>
              <a:rPr lang="en-GB" b="0" noProof="0" err="1"/>
              <a:t>movimientos</a:t>
            </a:r>
            <a:r>
              <a:rPr lang="en-GB" b="0" noProof="0"/>
              <a:t> </a:t>
            </a:r>
            <a:r>
              <a:rPr lang="en-GB" b="0" noProof="0" err="1"/>
              <a:t>respiratorios</a:t>
            </a:r>
            <a:r>
              <a:rPr lang="en-GB" b="0" noProof="0"/>
              <a:t> </a:t>
            </a:r>
            <a:r>
              <a:rPr lang="en-GB" b="0" noProof="0" err="1"/>
              <a:t>anormales</a:t>
            </a:r>
            <a:r>
              <a:rPr lang="en-GB" b="0" noProof="0"/>
              <a:t> o </a:t>
            </a:r>
            <a:r>
              <a:rPr lang="en-GB" b="0" noProof="0" err="1"/>
              <a:t>cualquier</a:t>
            </a:r>
            <a:r>
              <a:rPr lang="en-GB" b="0" noProof="0"/>
              <a:t> </a:t>
            </a:r>
            <a:r>
              <a:rPr lang="en-GB" b="0" noProof="0" err="1"/>
              <a:t>esfuerzo</a:t>
            </a:r>
            <a:r>
              <a:rPr lang="en-GB" b="0" noProof="0"/>
              <a:t> </a:t>
            </a:r>
            <a:r>
              <a:rPr lang="en-GB" b="0" noProof="0" err="1"/>
              <a:t>adicional</a:t>
            </a:r>
            <a:r>
              <a:rPr lang="en-GB" b="0" noProof="0"/>
              <a:t> </a:t>
            </a:r>
            <a:r>
              <a:rPr lang="en-GB" b="0" noProof="0" err="1"/>
              <a:t>necesario</a:t>
            </a:r>
            <a:r>
              <a:rPr lang="en-GB" b="0" noProof="0"/>
              <a:t> para </a:t>
            </a:r>
            <a:r>
              <a:rPr lang="en-GB" b="0" noProof="0" err="1"/>
              <a:t>respirar</a:t>
            </a:r>
            <a:r>
              <a:rPr lang="en-GB" b="0" noProof="0"/>
              <a:t>.
La DIB </a:t>
            </a:r>
            <a:r>
              <a:rPr lang="en-GB" b="0" noProof="0" err="1"/>
              <a:t>puede</a:t>
            </a:r>
            <a:r>
              <a:rPr lang="en-GB" b="0" noProof="0"/>
              <a:t> ser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resultado</a:t>
            </a:r>
            <a:r>
              <a:rPr lang="en-GB" b="0" noProof="0"/>
              <a:t> de </a:t>
            </a:r>
            <a:r>
              <a:rPr lang="en-GB" b="0" noProof="0" err="1"/>
              <a:t>problemas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la boca, la </a:t>
            </a:r>
            <a:r>
              <a:rPr lang="en-GB" b="0" noProof="0" err="1"/>
              <a:t>garganta</a:t>
            </a:r>
            <a:r>
              <a:rPr lang="en-GB" b="0" noProof="0"/>
              <a:t>,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pulmones</a:t>
            </a:r>
            <a:r>
              <a:rPr lang="en-GB" b="0" noProof="0"/>
              <a:t>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corazón</a:t>
            </a:r>
            <a:r>
              <a:rPr lang="en-GB" b="0" noProof="0"/>
              <a:t> o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músculos</a:t>
            </a:r>
            <a:r>
              <a:rPr lang="en-GB" b="0" noProof="0"/>
              <a:t> que se </a:t>
            </a:r>
            <a:r>
              <a:rPr lang="en-GB" b="0" noProof="0" err="1"/>
              <a:t>usan</a:t>
            </a:r>
            <a:r>
              <a:rPr lang="en-GB" b="0" noProof="0"/>
              <a:t> para </a:t>
            </a:r>
            <a:r>
              <a:rPr lang="en-GB" b="0" noProof="0" err="1"/>
              <a:t>respirar</a:t>
            </a:r>
            <a:r>
              <a:rPr lang="en-GB" b="0" noProof="0"/>
              <a:t> o de </a:t>
            </a:r>
            <a:r>
              <a:rPr lang="en-GB" b="0" noProof="0" err="1"/>
              <a:t>afecciones</a:t>
            </a:r>
            <a:r>
              <a:rPr lang="en-GB" b="0" noProof="0"/>
              <a:t> que </a:t>
            </a:r>
            <a:r>
              <a:rPr lang="en-GB" b="0" noProof="0" err="1"/>
              <a:t>causan</a:t>
            </a:r>
            <a:r>
              <a:rPr lang="en-GB" b="0" noProof="0"/>
              <a:t> un </a:t>
            </a:r>
            <a:r>
              <a:rPr lang="en-GB" b="0" noProof="0" err="1"/>
              <a:t>aumento</a:t>
            </a:r>
            <a:r>
              <a:rPr lang="en-GB" b="0" noProof="0"/>
              <a:t> de la </a:t>
            </a:r>
            <a:r>
              <a:rPr lang="en-GB" b="0" noProof="0" err="1"/>
              <a:t>frecuencia</a:t>
            </a:r>
            <a:r>
              <a:rPr lang="en-GB" b="0" noProof="0"/>
              <a:t> respiratoria</a:t>
            </a:r>
          </a:p>
          <a:p>
            <a:pPr marL="222250" indent="-171450">
              <a:buFont typeface="Arial" panose="020B0604020202020204" pitchFamily="34" charset="0"/>
              <a:buChar char="•"/>
            </a:pPr>
            <a:endParaRPr lang="en-GB" b="0" noProof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b="0" noProof="0" err="1"/>
              <a:t>Causas</a:t>
            </a:r>
            <a:r>
              <a:rPr lang="en-GB" b="0" noProof="0"/>
              <a:t> DIB:</a:t>
            </a:r>
          </a:p>
          <a:p>
            <a:pPr marL="171450" lvl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 err="1"/>
              <a:t>Obstrucción</a:t>
            </a:r>
            <a:r>
              <a:rPr lang="en-GB" b="0" noProof="0"/>
              <a:t> de las </a:t>
            </a:r>
            <a:r>
              <a:rPr lang="en-GB" b="0" noProof="0" err="1"/>
              <a:t>vías</a:t>
            </a:r>
            <a:r>
              <a:rPr lang="en-GB" b="0" noProof="0"/>
              <a:t> </a:t>
            </a:r>
            <a:r>
              <a:rPr lang="en-GB" b="0" noProof="0" err="1"/>
              <a:t>respiratorias</a:t>
            </a:r>
            <a:r>
              <a:rPr lang="en-GB" b="0" noProof="0"/>
              <a:t> </a:t>
            </a:r>
            <a:r>
              <a:rPr lang="en-GB" b="0" noProof="0" err="1"/>
              <a:t>superiores</a:t>
            </a:r>
            <a:r>
              <a:rPr lang="en-GB" b="0" noProof="0"/>
              <a:t> o </a:t>
            </a:r>
            <a:r>
              <a:rPr lang="en-GB" b="0" noProof="0" err="1"/>
              <a:t>inferiores</a:t>
            </a:r>
            <a:endParaRPr lang="en-GB" b="0" noProof="0"/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 err="1"/>
              <a:t>Bloqueo</a:t>
            </a:r>
            <a:r>
              <a:rPr lang="en-GB" b="0" noProof="0"/>
              <a:t> </a:t>
            </a:r>
            <a:r>
              <a:rPr lang="en-GB" b="0" noProof="0" err="1"/>
              <a:t>por</a:t>
            </a:r>
            <a:r>
              <a:rPr lang="en-GB" b="0" noProof="0"/>
              <a:t> un </a:t>
            </a:r>
            <a:r>
              <a:rPr lang="en-GB" b="0" noProof="0" err="1"/>
              <a:t>objeto</a:t>
            </a:r>
            <a:r>
              <a:rPr lang="en-GB" b="0" noProof="0"/>
              <a:t>
</a:t>
            </a:r>
            <a:r>
              <a:rPr lang="en-GB" b="0" noProof="0" err="1"/>
              <a:t>Constricción</a:t>
            </a:r>
            <a:r>
              <a:rPr lang="en-GB" b="0" noProof="0"/>
              <a:t> de las </a:t>
            </a:r>
            <a:r>
              <a:rPr lang="en-GB" b="0" noProof="0" err="1"/>
              <a:t>vías</a:t>
            </a:r>
            <a:r>
              <a:rPr lang="en-GB" b="0" noProof="0"/>
              <a:t> </a:t>
            </a:r>
            <a:r>
              <a:rPr lang="en-GB" b="0" noProof="0" err="1"/>
              <a:t>respiratorias</a:t>
            </a:r>
            <a:r>
              <a:rPr lang="en-GB" b="0" noProof="0"/>
              <a:t>, </a:t>
            </a:r>
            <a:r>
              <a:rPr lang="en-GB" b="0" noProof="0" err="1"/>
              <a:t>como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caso</a:t>
            </a:r>
            <a:r>
              <a:rPr lang="en-GB" b="0" noProof="0"/>
              <a:t> del </a:t>
            </a:r>
            <a:r>
              <a:rPr lang="en-GB" b="0" noProof="0" err="1"/>
              <a:t>asma</a:t>
            </a:r>
            <a:r>
              <a:rPr lang="en-GB" b="0" noProof="0"/>
              <a:t>
</a:t>
            </a:r>
            <a:r>
              <a:rPr lang="en-GB" b="0" noProof="0" err="1"/>
              <a:t>Hinchazón</a:t>
            </a:r>
            <a:r>
              <a:rPr lang="en-GB" b="0" noProof="0"/>
              <a:t> </a:t>
            </a:r>
            <a:r>
              <a:rPr lang="en-GB" b="0" noProof="0" err="1"/>
              <a:t>debido</a:t>
            </a:r>
            <a:r>
              <a:rPr lang="en-GB" b="0" noProof="0"/>
              <a:t> a la </a:t>
            </a:r>
            <a:r>
              <a:rPr lang="en-GB" b="0" noProof="0" err="1"/>
              <a:t>alergia</a:t>
            </a:r>
            <a:r>
              <a:rPr lang="en-GB" b="0" noProof="0"/>
              <a:t>
</a:t>
            </a:r>
            <a:r>
              <a:rPr lang="en-GB" b="0" noProof="0" err="1"/>
              <a:t>Infección</a:t>
            </a:r>
            <a:r>
              <a:rPr lang="en-GB" b="0" noProof="0"/>
              <a:t>
</a:t>
            </a:r>
            <a:r>
              <a:rPr lang="en-GB" b="0" noProof="0" err="1"/>
              <a:t>Herida</a:t>
            </a:r>
            <a:endParaRPr lang="en-GB" b="0" noProof="0"/>
          </a:p>
          <a:p>
            <a:pPr marL="171450" lvl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 err="1"/>
              <a:t>Líquido</a:t>
            </a:r>
            <a:r>
              <a:rPr lang="en-GB" b="0" noProof="0"/>
              <a:t> </a:t>
            </a:r>
            <a:r>
              <a:rPr lang="en-GB" b="0" noProof="0" err="1"/>
              <a:t>dentro</a:t>
            </a:r>
            <a:r>
              <a:rPr lang="en-GB" b="0" noProof="0"/>
              <a:t> de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pulmones</a:t>
            </a:r>
            <a:endParaRPr lang="en-GB" b="0" noProof="0"/>
          </a:p>
          <a:p>
            <a:pPr marL="628650" lvl="1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 err="1"/>
              <a:t>Neumonía</a:t>
            </a:r>
            <a:r>
              <a:rPr lang="en-GB" b="0" noProof="0"/>
              <a:t>
</a:t>
            </a:r>
            <a:r>
              <a:rPr lang="en-GB" b="0" noProof="0" err="1"/>
              <a:t>Insuficiencia</a:t>
            </a:r>
            <a:r>
              <a:rPr lang="en-GB" b="0" noProof="0"/>
              <a:t> </a:t>
            </a:r>
            <a:r>
              <a:rPr lang="en-GB" b="0" noProof="0" err="1"/>
              <a:t>cardíaca</a:t>
            </a:r>
            <a:endParaRPr lang="en-GB" b="0" noProof="0"/>
          </a:p>
          <a:p>
            <a:pPr marL="171450" lvl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noProof="0"/>
              <a:t>Aire o </a:t>
            </a:r>
            <a:r>
              <a:rPr lang="en-GB" b="0" noProof="0" err="1"/>
              <a:t>líquido</a:t>
            </a:r>
            <a:r>
              <a:rPr lang="en-GB" b="0" noProof="0"/>
              <a:t> </a:t>
            </a:r>
            <a:r>
              <a:rPr lang="en-GB" b="0" noProof="0" err="1"/>
              <a:t>fuera</a:t>
            </a:r>
            <a:r>
              <a:rPr lang="en-GB" b="0" noProof="0"/>
              <a:t> del </a:t>
            </a:r>
            <a:r>
              <a:rPr lang="en-GB" b="0" noProof="0" err="1"/>
              <a:t>pulmón</a:t>
            </a:r>
            <a:r>
              <a:rPr lang="en-GB" b="0" noProof="0"/>
              <a:t> que causa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colapso</a:t>
            </a:r>
            <a:r>
              <a:rPr lang="en-GB" b="0" noProof="0"/>
              <a:t>
</a:t>
            </a:r>
            <a:r>
              <a:rPr lang="en-GB" b="0" noProof="0" err="1"/>
              <a:t>Coágulos</a:t>
            </a:r>
            <a:r>
              <a:rPr lang="en-GB" b="0" noProof="0"/>
              <a:t> de </a:t>
            </a:r>
            <a:r>
              <a:rPr lang="en-GB" b="0" noProof="0" err="1"/>
              <a:t>sangre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vasos</a:t>
            </a:r>
            <a:r>
              <a:rPr lang="en-GB" b="0" noProof="0"/>
              <a:t> que </a:t>
            </a:r>
            <a:r>
              <a:rPr lang="en-GB" b="0" noProof="0" err="1"/>
              <a:t>irrigan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pulmones</a:t>
            </a:r>
            <a:r>
              <a:rPr lang="en-GB" b="0" noProof="0"/>
              <a:t>
</a:t>
            </a:r>
            <a:r>
              <a:rPr lang="en-GB" b="0" noProof="0" err="1"/>
              <a:t>Cualquier</a:t>
            </a:r>
            <a:r>
              <a:rPr lang="en-GB" b="0" noProof="0"/>
              <a:t> </a:t>
            </a:r>
            <a:r>
              <a:rPr lang="en-GB" b="0" noProof="0" err="1"/>
              <a:t>otra</a:t>
            </a:r>
            <a:r>
              <a:rPr lang="en-GB" b="0" noProof="0"/>
              <a:t> causa de </a:t>
            </a:r>
            <a:r>
              <a:rPr lang="en-GB" b="0" noProof="0" err="1"/>
              <a:t>disminución</a:t>
            </a:r>
            <a:r>
              <a:rPr lang="en-GB" b="0" noProof="0"/>
              <a:t> del </a:t>
            </a:r>
            <a:r>
              <a:rPr lang="en-GB" b="0" noProof="0" err="1"/>
              <a:t>oxígeno</a:t>
            </a:r>
            <a:r>
              <a:rPr lang="en-GB" b="0" noProof="0"/>
              <a:t> </a:t>
            </a:r>
            <a:r>
              <a:rPr lang="en-GB" b="0" noProof="0" err="1"/>
              <a:t>transportado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la </a:t>
            </a:r>
            <a:r>
              <a:rPr lang="en-GB" b="0" noProof="0" err="1"/>
              <a:t>sangre</a:t>
            </a:r>
            <a:r>
              <a:rPr lang="en-GB" b="0" noProof="0"/>
              <a:t>, </a:t>
            </a:r>
            <a:r>
              <a:rPr lang="en-GB" b="0" noProof="0" err="1"/>
              <a:t>como</a:t>
            </a:r>
            <a:r>
              <a:rPr lang="en-GB" b="0" noProof="0"/>
              <a:t> la </a:t>
            </a:r>
            <a:r>
              <a:rPr lang="en-GB" b="0" noProof="0" err="1"/>
              <a:t>anemia</a:t>
            </a:r>
            <a:r>
              <a:rPr lang="en-GB" b="0" noProof="0"/>
              <a:t>
</a:t>
            </a:r>
            <a:r>
              <a:rPr lang="en-GB" b="0" noProof="0" err="1"/>
              <a:t>Condiciones</a:t>
            </a:r>
            <a:r>
              <a:rPr lang="en-GB" b="0" noProof="0"/>
              <a:t> que </a:t>
            </a:r>
            <a:r>
              <a:rPr lang="en-GB" b="0" noProof="0" err="1"/>
              <a:t>aumentan</a:t>
            </a:r>
            <a:r>
              <a:rPr lang="en-GB" b="0" noProof="0"/>
              <a:t> la </a:t>
            </a:r>
            <a:r>
              <a:rPr lang="en-GB" b="0" noProof="0" err="1"/>
              <a:t>frecuencia</a:t>
            </a:r>
            <a:r>
              <a:rPr lang="en-GB" b="0" noProof="0"/>
              <a:t> respiratoria, </a:t>
            </a:r>
            <a:r>
              <a:rPr lang="en-GB" b="0" noProof="0" err="1"/>
              <a:t>como</a:t>
            </a:r>
            <a:r>
              <a:rPr lang="en-GB" b="0" noProof="0"/>
              <a:t> la </a:t>
            </a:r>
            <a:r>
              <a:rPr lang="en-GB" b="0" noProof="0" err="1"/>
              <a:t>ingestión</a:t>
            </a:r>
            <a:r>
              <a:rPr lang="en-GB" b="0" noProof="0"/>
              <a:t> de </a:t>
            </a:r>
            <a:r>
              <a:rPr lang="en-GB" b="0" noProof="0" err="1"/>
              <a:t>toxinas</a:t>
            </a:r>
            <a:r>
              <a:rPr lang="en-GB" b="0" noProof="0"/>
              <a:t> o </a:t>
            </a:r>
            <a:r>
              <a:rPr lang="en-GB" b="0" noProof="0" err="1"/>
              <a:t>venenos</a:t>
            </a:r>
            <a:r>
              <a:rPr lang="en-GB" b="0" noProof="0"/>
              <a:t>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desequilibrio</a:t>
            </a:r>
            <a:r>
              <a:rPr lang="en-GB" b="0" noProof="0"/>
              <a:t> </a:t>
            </a:r>
            <a:r>
              <a:rPr lang="en-GB" b="0" noProof="0" err="1"/>
              <a:t>químico</a:t>
            </a:r>
            <a:r>
              <a:rPr lang="en-GB" b="0" noProof="0"/>
              <a:t> (</a:t>
            </a:r>
            <a:r>
              <a:rPr lang="en-GB" b="0" noProof="0" err="1"/>
              <a:t>cetoacidosis</a:t>
            </a:r>
            <a:r>
              <a:rPr lang="en-GB" b="0" noProof="0"/>
              <a:t> </a:t>
            </a:r>
            <a:r>
              <a:rPr lang="en-GB" b="0" noProof="0" err="1"/>
              <a:t>diabética</a:t>
            </a:r>
            <a:r>
              <a:rPr lang="en-GB" b="0" noProof="0"/>
              <a:t>), </a:t>
            </a:r>
            <a:r>
              <a:rPr lang="en-GB" b="0" noProof="0" err="1"/>
              <a:t>el</a:t>
            </a:r>
            <a:r>
              <a:rPr lang="en-GB" b="0" noProof="0"/>
              <a:t> shock y la </a:t>
            </a:r>
            <a:r>
              <a:rPr lang="en-GB" b="0" noProof="0" err="1"/>
              <a:t>ansiedad</a:t>
            </a:r>
            <a:r>
              <a:rPr lang="en-GB" b="0" noProof="0"/>
              <a:t> o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estrés</a:t>
            </a:r>
            <a:endParaRPr lang="en-GB" sz="28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97BFB-71C1-3BBC-01BA-104EFC817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26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Mire, </a:t>
            </a:r>
            <a:r>
              <a:rPr lang="en-GB" noProof="0" err="1"/>
              <a:t>escuche</a:t>
            </a:r>
            <a:r>
              <a:rPr lang="en-GB" noProof="0"/>
              <a:t> y </a:t>
            </a:r>
            <a:r>
              <a:rPr lang="en-GB" noProof="0" err="1"/>
              <a:t>palpa</a:t>
            </a:r>
            <a:r>
              <a:rPr lang="en-GB" noProof="0"/>
              <a:t> para </a:t>
            </a:r>
            <a:r>
              <a:rPr lang="en-GB" noProof="0" err="1"/>
              <a:t>detectar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que </a:t>
            </a:r>
            <a:r>
              <a:rPr lang="en-GB" noProof="0" err="1"/>
              <a:t>puedan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. 
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 o </a:t>
            </a:r>
            <a:r>
              <a:rPr lang="en-GB" noProof="0" err="1"/>
              <a:t>rápida</a:t>
            </a:r>
            <a:r>
              <a:rPr lang="en-GB" noProof="0"/>
              <a:t>. 
Si un </a:t>
            </a:r>
            <a:r>
              <a:rPr lang="en-GB" noProof="0" err="1"/>
              <a:t>objeto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obstruyendo</a:t>
            </a:r>
            <a:r>
              <a:rPr lang="en-GB" noProof="0"/>
              <a:t> la boca, </a:t>
            </a:r>
            <a:r>
              <a:rPr lang="en-GB" noProof="0" err="1"/>
              <a:t>esto</a:t>
            </a:r>
            <a:r>
              <a:rPr lang="en-GB" noProof="0"/>
              <a:t> se </a:t>
            </a:r>
            <a:r>
              <a:rPr lang="en-GB" noProof="0" err="1"/>
              <a:t>denomina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extraño</a:t>
            </a:r>
            <a:r>
              <a:rPr lang="en-GB" noProof="0"/>
              <a:t>.
En un </a:t>
            </a:r>
            <a:r>
              <a:rPr lang="en-GB" noProof="0" err="1"/>
              <a:t>paciente</a:t>
            </a:r>
            <a:r>
              <a:rPr lang="en-GB" noProof="0"/>
              <a:t> que no </a:t>
            </a:r>
            <a:r>
              <a:rPr lang="en-GB" noProof="0" err="1"/>
              <a:t>responde</a:t>
            </a:r>
            <a:r>
              <a:rPr lang="en-GB" noProof="0"/>
              <a:t>,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encontrar</a:t>
            </a:r>
            <a:r>
              <a:rPr lang="en-GB" noProof="0"/>
              <a:t> </a:t>
            </a:r>
            <a:r>
              <a:rPr lang="en-GB" noProof="0" err="1"/>
              <a:t>vómito</a:t>
            </a:r>
            <a:r>
              <a:rPr lang="en-GB" noProof="0"/>
              <a:t> o saliva </a:t>
            </a:r>
            <a:r>
              <a:rPr lang="en-GB" noProof="0" err="1"/>
              <a:t>en</a:t>
            </a:r>
            <a:r>
              <a:rPr lang="en-GB" noProof="0"/>
              <a:t> la boca que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causando</a:t>
            </a:r>
            <a:r>
              <a:rPr lang="en-GB" noProof="0"/>
              <a:t> la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
Si hay </a:t>
            </a:r>
            <a:r>
              <a:rPr lang="en-GB" noProof="0" err="1"/>
              <a:t>hinchazón</a:t>
            </a:r>
            <a:r>
              <a:rPr lang="en-GB" noProof="0"/>
              <a:t> facial, </a:t>
            </a:r>
            <a:r>
              <a:rPr lang="en-GB" noProof="0" err="1"/>
              <a:t>bucal</a:t>
            </a:r>
            <a:r>
              <a:rPr lang="en-GB" noProof="0"/>
              <a:t> o cervical,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podría</a:t>
            </a:r>
            <a:r>
              <a:rPr lang="en-GB" noProof="0"/>
              <a:t> ser un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reacción</a:t>
            </a:r>
            <a:r>
              <a:rPr lang="en-GB" noProof="0"/>
              <a:t> </a:t>
            </a:r>
            <a:r>
              <a:rPr lang="en-GB" noProof="0" err="1"/>
              <a:t>alérgica</a:t>
            </a:r>
            <a:r>
              <a:rPr lang="en-GB" noProof="0"/>
              <a:t> o </a:t>
            </a:r>
            <a:r>
              <a:rPr lang="en-GB" noProof="0" err="1"/>
              <a:t>infección</a:t>
            </a:r>
            <a:r>
              <a:rPr lang="en-GB" noProof="0"/>
              <a:t> que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requerir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</a:t>
            </a:r>
            <a:r>
              <a:rPr lang="en-GB" noProof="0" err="1"/>
              <a:t>inmediato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6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Escuche</a:t>
            </a:r>
            <a:r>
              <a:rPr lang="en-GB" noProof="0"/>
              <a:t>
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hablando</a:t>
            </a:r>
            <a:r>
              <a:rPr lang="en-GB" noProof="0"/>
              <a:t>, </a:t>
            </a:r>
            <a:r>
              <a:rPr lang="en-GB" noProof="0" err="1"/>
              <a:t>esto</a:t>
            </a:r>
            <a:r>
              <a:rPr lang="en-GB" noProof="0"/>
              <a:t> es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señal</a:t>
            </a:r>
            <a:r>
              <a:rPr lang="en-GB" noProof="0"/>
              <a:t> de que hay al </a:t>
            </a:r>
            <a:r>
              <a:rPr lang="en-GB" noProof="0" err="1"/>
              <a:t>menos</a:t>
            </a:r>
            <a:r>
              <a:rPr lang="en-GB" noProof="0"/>
              <a:t> algo de </a:t>
            </a:r>
            <a:r>
              <a:rPr lang="en-GB" noProof="0" err="1"/>
              <a:t>movimiento</a:t>
            </a:r>
            <a:r>
              <a:rPr lang="en-GB" noProof="0"/>
              <a:t> de </a:t>
            </a:r>
            <a:r>
              <a:rPr lang="en-GB" noProof="0" err="1"/>
              <a:t>aire</a:t>
            </a:r>
            <a:r>
              <a:rPr lang="en-GB" noProof="0"/>
              <a:t>. 
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callado</a:t>
            </a:r>
            <a:r>
              <a:rPr lang="en-GB" noProof="0"/>
              <a:t>, primero </a:t>
            </a:r>
            <a:r>
              <a:rPr lang="en-GB" noProof="0" err="1"/>
              <a:t>vea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hablar</a:t>
            </a:r>
            <a:r>
              <a:rPr lang="en-GB" noProof="0"/>
              <a:t>.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hable</a:t>
            </a:r>
            <a:r>
              <a:rPr lang="en-GB" noProof="0"/>
              <a:t>, </a:t>
            </a:r>
            <a:r>
              <a:rPr lang="en-GB" noProof="0" err="1"/>
              <a:t>evalúe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discurso</a:t>
            </a:r>
            <a:r>
              <a:rPr lang="en-GB" noProof="0"/>
              <a:t> es claro. </a:t>
            </a:r>
            <a:r>
              <a:rPr lang="en-GB" noProof="0" err="1"/>
              <a:t>Presta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sonidos</a:t>
            </a:r>
            <a:r>
              <a:rPr lang="en-GB" noProof="0"/>
              <a:t> </a:t>
            </a:r>
            <a:r>
              <a:rPr lang="en-GB" noProof="0" err="1"/>
              <a:t>adicionales</a:t>
            </a:r>
            <a:r>
              <a:rPr lang="en-GB" noProof="0"/>
              <a:t>. 
El </a:t>
            </a:r>
            <a:r>
              <a:rPr lang="en-GB" noProof="0" err="1"/>
              <a:t>gorgoteo</a:t>
            </a:r>
            <a:r>
              <a:rPr lang="en-GB" noProof="0"/>
              <a:t> (que es un </a:t>
            </a:r>
            <a:r>
              <a:rPr lang="en-GB" noProof="0" err="1"/>
              <a:t>burbujeo</a:t>
            </a:r>
            <a:r>
              <a:rPr lang="en-GB" noProof="0"/>
              <a:t> de </a:t>
            </a:r>
            <a:r>
              <a:rPr lang="en-GB" noProof="0" err="1"/>
              <a:t>tono</a:t>
            </a:r>
            <a:r>
              <a:rPr lang="en-GB" noProof="0"/>
              <a:t> bajo) </a:t>
            </a:r>
            <a:r>
              <a:rPr lang="en-GB" noProof="0" err="1"/>
              <a:t>puede</a:t>
            </a:r>
            <a:r>
              <a:rPr lang="en-GB" noProof="0"/>
              <a:t> ser un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mucosidad</a:t>
            </a:r>
            <a:r>
              <a:rPr lang="en-GB" noProof="0"/>
              <a:t> o </a:t>
            </a:r>
            <a:r>
              <a:rPr lang="en-GB" noProof="0" err="1"/>
              <a:t>líquido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 Un </a:t>
            </a:r>
            <a:r>
              <a:rPr lang="en-GB" noProof="0" err="1"/>
              <a:t>silbido</a:t>
            </a:r>
            <a:r>
              <a:rPr lang="en-GB" noProof="0"/>
              <a:t> o un </a:t>
            </a:r>
            <a:r>
              <a:rPr lang="en-GB" noProof="0" err="1"/>
              <a:t>sonido</a:t>
            </a:r>
            <a:r>
              <a:rPr lang="en-GB" noProof="0"/>
              <a:t> </a:t>
            </a:r>
            <a:r>
              <a:rPr lang="en-GB" noProof="0" err="1"/>
              <a:t>agudo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superiores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3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lnSpc>
                <a:spcPct val="90000"/>
              </a:lnSpc>
              <a:spcBef>
                <a:spcPts val="1000"/>
              </a:spcBef>
            </a:pPr>
            <a:r>
              <a:rPr lang="en-GB" noProof="0" err="1"/>
              <a:t>Sienta</a:t>
            </a:r>
            <a:endParaRPr lang="en-GB" noProof="0"/>
          </a:p>
          <a:p>
            <a:pPr marL="50800" indent="0">
              <a:lnSpc>
                <a:spcPct val="90000"/>
              </a:lnSpc>
              <a:spcBef>
                <a:spcPts val="1000"/>
              </a:spcBef>
            </a:pPr>
            <a:r>
              <a:rPr lang="en-GB" noProof="0"/>
              <a:t>Si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oír</a:t>
            </a:r>
            <a:r>
              <a:rPr lang="en-GB" noProof="0"/>
              <a:t> </a:t>
            </a:r>
            <a:r>
              <a:rPr lang="en-GB" noProof="0" err="1"/>
              <a:t>ningún</a:t>
            </a:r>
            <a:r>
              <a:rPr lang="en-GB" noProof="0"/>
              <a:t> </a:t>
            </a:r>
            <a:r>
              <a:rPr lang="en-GB" noProof="0" err="1"/>
              <a:t>movimiento</a:t>
            </a:r>
            <a:r>
              <a:rPr lang="en-GB" noProof="0"/>
              <a:t> del </a:t>
            </a:r>
            <a:r>
              <a:rPr lang="en-GB" noProof="0" err="1"/>
              <a:t>aire</a:t>
            </a:r>
            <a:r>
              <a:rPr lang="en-GB" noProof="0"/>
              <a:t>, a </a:t>
            </a:r>
            <a:r>
              <a:rPr lang="en-GB" noProof="0" err="1"/>
              <a:t>veces</a:t>
            </a:r>
            <a:r>
              <a:rPr lang="en-GB" noProof="0"/>
              <a:t> </a:t>
            </a:r>
            <a:r>
              <a:rPr lang="en-GB" noProof="0" err="1"/>
              <a:t>aún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sentir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aire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movimiento</a:t>
            </a:r>
            <a:r>
              <a:rPr lang="en-GB" noProof="0"/>
              <a:t> </a:t>
            </a:r>
            <a:r>
              <a:rPr lang="en-GB" noProof="0" err="1"/>
              <a:t>colocando</a:t>
            </a:r>
            <a:r>
              <a:rPr lang="en-GB" noProof="0"/>
              <a:t> la mano </a:t>
            </a:r>
            <a:r>
              <a:rPr lang="en-GB" noProof="0" err="1"/>
              <a:t>frente</a:t>
            </a:r>
            <a:r>
              <a:rPr lang="en-GB" noProof="0"/>
              <a:t> a la </a:t>
            </a:r>
            <a:r>
              <a:rPr lang="en-GB" noProof="0" err="1"/>
              <a:t>nariz</a:t>
            </a:r>
            <a:r>
              <a:rPr lang="en-GB" noProof="0"/>
              <a:t> y la boca. 
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deben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centradas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centro</a:t>
            </a:r>
            <a:r>
              <a:rPr lang="en-GB" noProof="0"/>
              <a:t> del </a:t>
            </a:r>
            <a:r>
              <a:rPr lang="en-GB" noProof="0" err="1"/>
              <a:t>cuello</a:t>
            </a:r>
            <a:r>
              <a:rPr lang="en-GB" noProof="0"/>
              <a:t>. Si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hacia</a:t>
            </a:r>
            <a:r>
              <a:rPr lang="en-GB" noProof="0"/>
              <a:t> un </a:t>
            </a:r>
            <a:r>
              <a:rPr lang="en-GB" noProof="0" err="1"/>
              <a:t>lado</a:t>
            </a:r>
            <a:r>
              <a:rPr lang="en-GB" noProof="0"/>
              <a:t>,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ser un </a:t>
            </a:r>
            <a:r>
              <a:rPr lang="en-GB" noProof="0" err="1"/>
              <a:t>signo</a:t>
            </a:r>
            <a:r>
              <a:rPr lang="en-GB" noProof="0"/>
              <a:t> de que algo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 </a:t>
            </a:r>
            <a:r>
              <a:rPr lang="en-GB" noProof="0" err="1"/>
              <a:t>bloquea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o un </a:t>
            </a:r>
            <a:r>
              <a:rPr lang="en-GB" noProof="0" err="1"/>
              <a:t>problema</a:t>
            </a:r>
            <a:r>
              <a:rPr lang="en-GB" noProof="0"/>
              <a:t> </a:t>
            </a:r>
            <a:r>
              <a:rPr lang="en-GB" noProof="0" err="1"/>
              <a:t>respiratorio</a:t>
            </a:r>
            <a:r>
              <a:rPr lang="en-GB" noProof="0"/>
              <a:t> grave.</a:t>
            </a:r>
          </a:p>
          <a:p>
            <a:pPr marL="254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lang="en-GB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57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Entonces</a:t>
            </a:r>
            <a:r>
              <a:rPr lang="en-GB" noProof="0"/>
              <a:t>, ¿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?
</a:t>
            </a:r>
            <a:r>
              <a:rPr lang="en-GB" noProof="0" err="1"/>
              <a:t>Abrir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(</a:t>
            </a:r>
            <a:r>
              <a:rPr lang="en-GB" noProof="0" err="1"/>
              <a:t>mediante</a:t>
            </a:r>
            <a:r>
              <a:rPr lang="en-GB" noProof="0"/>
              <a:t> </a:t>
            </a:r>
            <a:r>
              <a:rPr lang="en-GB" noProof="0" err="1"/>
              <a:t>inclinación</a:t>
            </a:r>
            <a:r>
              <a:rPr lang="en-GB" noProof="0"/>
              <a:t> de la cabeza/</a:t>
            </a:r>
            <a:r>
              <a:rPr lang="en-GB" noProof="0" err="1"/>
              <a:t>elevación</a:t>
            </a:r>
            <a:r>
              <a:rPr lang="en-GB" noProof="0"/>
              <a:t> de la </a:t>
            </a:r>
            <a:r>
              <a:rPr lang="en-GB" noProof="0" err="1"/>
              <a:t>barbilla</a:t>
            </a:r>
            <a:r>
              <a:rPr lang="en-GB" noProof="0"/>
              <a:t> o </a:t>
            </a:r>
            <a:r>
              <a:rPr lang="en-GB" noProof="0" err="1"/>
              <a:t>empuje</a:t>
            </a:r>
            <a:r>
              <a:rPr lang="en-GB" noProof="0"/>
              <a:t> de la </a:t>
            </a:r>
            <a:r>
              <a:rPr lang="en-GB" noProof="0" err="1"/>
              <a:t>mandíbula</a:t>
            </a:r>
            <a:r>
              <a:rPr lang="en-GB" noProof="0"/>
              <a:t>)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para </a:t>
            </a:r>
            <a:r>
              <a:rPr lang="en-GB" noProof="0" err="1"/>
              <a:t>permitir</a:t>
            </a:r>
            <a:r>
              <a:rPr lang="en-GB" noProof="0"/>
              <a:t> que la </a:t>
            </a: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suministre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oxígeno</a:t>
            </a:r>
            <a:r>
              <a:rPr lang="en-GB" noProof="0"/>
              <a:t> </a:t>
            </a:r>
            <a:r>
              <a:rPr lang="en-GB" noProof="0" err="1"/>
              <a:t>adecuado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pulmones</a:t>
            </a:r>
            <a:r>
              <a:rPr lang="en-GB" noProof="0"/>
              <a:t>.
Si es </a:t>
            </a:r>
            <a:r>
              <a:rPr lang="en-GB" noProof="0" err="1"/>
              <a:t>posible</a:t>
            </a:r>
            <a:r>
              <a:rPr lang="en-GB" noProof="0"/>
              <a:t>, retire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objeto</a:t>
            </a:r>
            <a:r>
              <a:rPr lang="en-GB" noProof="0"/>
              <a:t> que </a:t>
            </a:r>
            <a:r>
              <a:rPr lang="en-GB" noProof="0" err="1"/>
              <a:t>obstruya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
Use la </a:t>
            </a:r>
            <a:r>
              <a:rPr lang="en-GB" noProof="0" err="1"/>
              <a:t>posición</a:t>
            </a:r>
            <a:r>
              <a:rPr lang="en-GB" noProof="0"/>
              <a:t> de </a:t>
            </a:r>
            <a:r>
              <a:rPr lang="en-GB" noProof="0" err="1"/>
              <a:t>recuperación</a:t>
            </a:r>
            <a:r>
              <a:rPr lang="en-GB" noProof="0"/>
              <a:t> para personas con </a:t>
            </a:r>
            <a:r>
              <a:rPr lang="en-GB" noProof="0" err="1"/>
              <a:t>secreciones</a:t>
            </a:r>
            <a:r>
              <a:rPr lang="en-GB" noProof="0"/>
              <a:t>, </a:t>
            </a:r>
            <a:r>
              <a:rPr lang="en-GB" noProof="0" err="1"/>
              <a:t>vómitos</a:t>
            </a:r>
            <a:r>
              <a:rPr lang="en-GB" noProof="0"/>
              <a:t> o </a:t>
            </a:r>
            <a:r>
              <a:rPr lang="en-GB" noProof="0" err="1"/>
              <a:t>sangre</a:t>
            </a:r>
            <a:r>
              <a:rPr lang="en-GB" noProof="0"/>
              <a:t> que </a:t>
            </a:r>
            <a:r>
              <a:rPr lang="en-GB" noProof="0" err="1"/>
              <a:t>bloqueen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o </a:t>
            </a:r>
            <a:r>
              <a:rPr lang="en-GB" noProof="0" err="1"/>
              <a:t>aquellas</a:t>
            </a:r>
            <a:r>
              <a:rPr lang="en-GB" noProof="0"/>
              <a:t> con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asfixia</a:t>
            </a:r>
            <a:r>
              <a:rPr lang="en-GB" noProof="0"/>
              <a:t>.
Si se </a:t>
            </a:r>
            <a:r>
              <a:rPr lang="en-GB" noProof="0" err="1"/>
              <a:t>encuentran</a:t>
            </a:r>
            <a:r>
              <a:rPr lang="en-GB" noProof="0"/>
              <a:t> </a:t>
            </a:r>
            <a:r>
              <a:rPr lang="en-GB" noProof="0" err="1"/>
              <a:t>otros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peligro</a:t>
            </a:r>
            <a:r>
              <a:rPr lang="en-GB" noProof="0"/>
              <a:t> de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, </a:t>
            </a:r>
            <a:r>
              <a:rPr lang="en-GB" noProof="0" err="1"/>
              <a:t>prepárese</a:t>
            </a:r>
            <a:r>
              <a:rPr lang="en-GB" noProof="0"/>
              <a:t> para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transferencia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 a un </a:t>
            </a:r>
            <a:r>
              <a:rPr lang="en-GB" noProof="0" err="1"/>
              <a:t>nivel</a:t>
            </a:r>
            <a:r>
              <a:rPr lang="en-GB" noProof="0"/>
              <a:t> superior de </a:t>
            </a:r>
            <a:r>
              <a:rPr lang="en-GB" noProof="0" err="1"/>
              <a:t>atención</a:t>
            </a:r>
            <a:r>
              <a:rPr lang="en-GB" noProof="0"/>
              <a:t>
A </a:t>
            </a:r>
            <a:r>
              <a:rPr lang="en-GB" noProof="0" err="1"/>
              <a:t>veces</a:t>
            </a:r>
            <a:r>
              <a:rPr lang="en-GB" noProof="0"/>
              <a:t>, la lengua y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tejidos</a:t>
            </a:r>
            <a:r>
              <a:rPr lang="en-GB" noProof="0"/>
              <a:t> </a:t>
            </a:r>
            <a:r>
              <a:rPr lang="en-GB" noProof="0" err="1"/>
              <a:t>blandos</a:t>
            </a:r>
            <a:r>
              <a:rPr lang="en-GB" noProof="0"/>
              <a:t> de la boca del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. La </a:t>
            </a:r>
            <a:r>
              <a:rPr lang="en-GB" noProof="0" err="1"/>
              <a:t>maniobra</a:t>
            </a:r>
            <a:r>
              <a:rPr lang="en-GB" noProof="0"/>
              <a:t> de </a:t>
            </a:r>
            <a:r>
              <a:rPr lang="en-GB" noProof="0" err="1"/>
              <a:t>inclinación</a:t>
            </a:r>
            <a:r>
              <a:rPr lang="en-GB" noProof="0"/>
              <a:t> de la cabeza/</a:t>
            </a:r>
            <a:r>
              <a:rPr lang="en-GB" noProof="0" err="1"/>
              <a:t>elevación</a:t>
            </a:r>
            <a:r>
              <a:rPr lang="en-GB" noProof="0"/>
              <a:t> de la </a:t>
            </a:r>
            <a:r>
              <a:rPr lang="en-GB" noProof="0" err="1"/>
              <a:t>barbilla</a:t>
            </a:r>
            <a:r>
              <a:rPr lang="en-GB" noProof="0"/>
              <a:t> se </a:t>
            </a:r>
            <a:r>
              <a:rPr lang="en-GB" noProof="0" err="1"/>
              <a:t>utiliza</a:t>
            </a:r>
            <a:r>
              <a:rPr lang="en-GB" noProof="0"/>
              <a:t> para </a:t>
            </a:r>
            <a:r>
              <a:rPr lang="en-GB" noProof="0" err="1"/>
              <a:t>abrir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de </a:t>
            </a:r>
            <a:r>
              <a:rPr lang="en-GB" noProof="0" err="1"/>
              <a:t>pacientes</a:t>
            </a:r>
            <a:r>
              <a:rPr lang="en-GB" noProof="0"/>
              <a:t> que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inconscientes</a:t>
            </a:r>
            <a:r>
              <a:rPr lang="en-GB" noProof="0"/>
              <a:t> o </a:t>
            </a:r>
            <a:r>
              <a:rPr lang="en-GB" noProof="0" err="1"/>
              <a:t>demasiado</a:t>
            </a:r>
            <a:r>
              <a:rPr lang="en-GB" noProof="0"/>
              <a:t> </a:t>
            </a:r>
            <a:r>
              <a:rPr lang="en-GB" noProof="0" err="1"/>
              <a:t>somnolientos</a:t>
            </a:r>
            <a:r>
              <a:rPr lang="en-GB" noProof="0"/>
              <a:t> para </a:t>
            </a:r>
            <a:r>
              <a:rPr lang="en-GB" noProof="0" err="1"/>
              <a:t>proteger</a:t>
            </a:r>
            <a:r>
              <a:rPr lang="en-GB" noProof="0"/>
              <a:t> sus </a:t>
            </a:r>
            <a:r>
              <a:rPr lang="en-GB" noProof="0" err="1"/>
              <a:t>propias</a:t>
            </a:r>
            <a:r>
              <a:rPr lang="en-GB" noProof="0"/>
              <a:t>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emergencia</a:t>
            </a:r>
            <a:r>
              <a:rPr lang="en-GB" noProof="0"/>
              <a:t> </a:t>
            </a:r>
            <a:r>
              <a:rPr lang="en-GB" noProof="0" err="1"/>
              <a:t>médica</a:t>
            </a:r>
            <a:r>
              <a:rPr lang="en-GB" noProof="0"/>
              <a:t>, </a:t>
            </a:r>
            <a:r>
              <a:rPr lang="en-GB" noProof="0" err="1"/>
              <a:t>pero</a:t>
            </a:r>
            <a:r>
              <a:rPr lang="en-GB" noProof="0"/>
              <a:t> que no </a:t>
            </a:r>
            <a:r>
              <a:rPr lang="en-GB" noProof="0" err="1"/>
              <a:t>han</a:t>
            </a:r>
            <a:r>
              <a:rPr lang="en-GB" noProof="0"/>
              <a:t> </a:t>
            </a:r>
            <a:r>
              <a:rPr lang="en-GB" noProof="0" err="1"/>
              <a:t>sufrido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ni</a:t>
            </a:r>
            <a:r>
              <a:rPr lang="en-GB" noProof="0"/>
              <a:t> </a:t>
            </a:r>
            <a:r>
              <a:rPr lang="en-GB" noProof="0" err="1"/>
              <a:t>traumatismos</a:t>
            </a:r>
            <a:r>
              <a:rPr lang="en-GB" noProof="0"/>
              <a:t>.</a:t>
            </a:r>
            <a:endParaRPr lang="en-GB" b="0" noProof="0"/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4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E3683-C5D7-EF8B-71BC-16DC9CD1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DEE995-867D-037A-3D3D-6D2DDCD56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41400-14BE-5503-87EF-AA57F590C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"Vía </a:t>
            </a:r>
            <a:r>
              <a:rPr lang="en-GB" err="1"/>
              <a:t>aérea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</a:t>
            </a:r>
            <a:r>
              <a:rPr lang="en-GB" err="1"/>
              <a:t>médicas</a:t>
            </a:r>
            <a:r>
              <a:rPr lang="en-GB"/>
              <a:t>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D1118-ABC3-63A7-2D67-5EB57A69F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Los </a:t>
            </a:r>
            <a:r>
              <a:rPr lang="en-GB" noProof="0" err="1"/>
              <a:t>bebés</a:t>
            </a:r>
            <a:r>
              <a:rPr lang="en-GB" noProof="0"/>
              <a:t> </a:t>
            </a:r>
            <a:r>
              <a:rPr lang="en-GB" noProof="0" err="1"/>
              <a:t>tienen</a:t>
            </a:r>
            <a:r>
              <a:rPr lang="en-GB" noProof="0"/>
              <a:t> lenguas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grandes</a:t>
            </a:r>
            <a:r>
              <a:rPr lang="en-GB" noProof="0"/>
              <a:t>, </a:t>
            </a:r>
            <a:r>
              <a:rPr lang="en-GB" noProof="0" err="1"/>
              <a:t>cuellos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cortos</a:t>
            </a:r>
            <a:r>
              <a:rPr lang="en-GB" noProof="0"/>
              <a:t>,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blandas</a:t>
            </a:r>
            <a:r>
              <a:rPr lang="en-GB" noProof="0"/>
              <a:t> y cabezas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grandes</a:t>
            </a:r>
            <a:r>
              <a:rPr lang="en-GB" noProof="0"/>
              <a:t>, lo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hace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propensos</a:t>
            </a:r>
            <a:r>
              <a:rPr lang="en-GB" noProof="0"/>
              <a:t> a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obstruidas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no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colocados</a:t>
            </a:r>
            <a:r>
              <a:rPr lang="en-GB" noProof="0"/>
              <a:t> </a:t>
            </a:r>
            <a:r>
              <a:rPr lang="en-GB" noProof="0" err="1"/>
              <a:t>correctamente</a:t>
            </a:r>
            <a:r>
              <a:rPr lang="en-GB" noProof="0"/>
              <a:t>. 
</a:t>
            </a:r>
            <a:r>
              <a:rPr lang="en-GB" noProof="0" err="1"/>
              <a:t>Coloque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toalla</a:t>
            </a:r>
            <a:r>
              <a:rPr lang="en-GB" noProof="0"/>
              <a:t> </a:t>
            </a:r>
            <a:r>
              <a:rPr lang="en-GB" noProof="0" err="1"/>
              <a:t>doblada</a:t>
            </a:r>
            <a:r>
              <a:rPr lang="en-GB" noProof="0"/>
              <a:t> o un </a:t>
            </a:r>
            <a:r>
              <a:rPr lang="en-GB" noProof="0" err="1"/>
              <a:t>trozo</a:t>
            </a:r>
            <a:r>
              <a:rPr lang="en-GB" noProof="0"/>
              <a:t> de </a:t>
            </a:r>
            <a:r>
              <a:rPr lang="en-GB" noProof="0" err="1"/>
              <a:t>tela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hombros</a:t>
            </a:r>
            <a:r>
              <a:rPr lang="en-GB" noProof="0"/>
              <a:t> y solo </a:t>
            </a:r>
            <a:r>
              <a:rPr lang="en-GB" noProof="0" err="1"/>
              <a:t>gire</a:t>
            </a:r>
            <a:r>
              <a:rPr lang="en-GB" noProof="0"/>
              <a:t> </a:t>
            </a:r>
            <a:r>
              <a:rPr lang="en-GB" noProof="0" err="1"/>
              <a:t>ligeramente</a:t>
            </a:r>
            <a:r>
              <a:rPr lang="en-GB" noProof="0"/>
              <a:t> la cabeza para </a:t>
            </a:r>
            <a:r>
              <a:rPr lang="en-GB" noProof="0" err="1"/>
              <a:t>ponerla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posición</a:t>
            </a:r>
            <a:r>
              <a:rPr lang="en-GB" noProof="0"/>
              <a:t> </a:t>
            </a:r>
            <a:r>
              <a:rPr lang="en-GB" noProof="0" err="1"/>
              <a:t>neutra</a:t>
            </a:r>
            <a:r>
              <a:rPr lang="en-GB" noProof="0"/>
              <a:t>. 
</a:t>
            </a:r>
            <a:r>
              <a:rPr lang="en-GB" noProof="0" err="1"/>
              <a:t>Colocar</a:t>
            </a:r>
            <a:r>
              <a:rPr lang="en-GB" noProof="0"/>
              <a:t> </a:t>
            </a:r>
            <a:r>
              <a:rPr lang="en-GB" noProof="0" err="1"/>
              <a:t>almohadillas</a:t>
            </a:r>
            <a:r>
              <a:rPr lang="en-GB" noProof="0"/>
              <a:t> </a:t>
            </a:r>
            <a:r>
              <a:rPr lang="en-GB" noProof="0" err="1"/>
              <a:t>debajo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hombros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garantizar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 no se </a:t>
            </a:r>
            <a:r>
              <a:rPr lang="en-GB" noProof="0" err="1"/>
              <a:t>extienda</a:t>
            </a:r>
            <a:r>
              <a:rPr lang="en-GB" noProof="0"/>
              <a:t> </a:t>
            </a:r>
            <a:r>
              <a:rPr lang="en-GB" noProof="0" err="1"/>
              <a:t>ni</a:t>
            </a:r>
            <a:r>
              <a:rPr lang="en-GB" noProof="0"/>
              <a:t> se </a:t>
            </a:r>
            <a:r>
              <a:rPr lang="en-GB" noProof="0" err="1"/>
              <a:t>flexione</a:t>
            </a:r>
            <a:r>
              <a:rPr lang="en-GB" noProof="0"/>
              <a:t> </a:t>
            </a:r>
            <a:r>
              <a:rPr lang="en-GB" noProof="0" err="1"/>
              <a:t>demasiado</a:t>
            </a:r>
            <a:r>
              <a:rPr lang="en-GB" noProof="0"/>
              <a:t> y que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permanezcan</a:t>
            </a:r>
            <a:r>
              <a:rPr lang="en-GB" noProof="0"/>
              <a:t> </a:t>
            </a:r>
            <a:r>
              <a:rPr lang="en-GB" noProof="0" err="1"/>
              <a:t>abiertas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4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b="0" noProof="0" err="1"/>
              <a:t>Recuerde</a:t>
            </a:r>
            <a:r>
              <a:rPr lang="en-GB" b="0" noProof="0"/>
              <a:t>: La </a:t>
            </a:r>
            <a:r>
              <a:rPr lang="en-GB" b="0" noProof="0" err="1"/>
              <a:t>maniobra</a:t>
            </a:r>
            <a:r>
              <a:rPr lang="en-GB" b="0" noProof="0"/>
              <a:t> de </a:t>
            </a:r>
            <a:r>
              <a:rPr lang="en-GB" b="0" noProof="0" err="1"/>
              <a:t>inclinación</a:t>
            </a:r>
            <a:r>
              <a:rPr lang="en-GB" b="0" noProof="0"/>
              <a:t> de la cabeza/</a:t>
            </a:r>
            <a:r>
              <a:rPr lang="en-GB" b="0" noProof="0" err="1"/>
              <a:t>elevación</a:t>
            </a:r>
            <a:r>
              <a:rPr lang="en-GB" b="0" noProof="0"/>
              <a:t> de la </a:t>
            </a:r>
            <a:r>
              <a:rPr lang="en-GB" b="0" noProof="0" err="1"/>
              <a:t>barbilla</a:t>
            </a:r>
            <a:r>
              <a:rPr lang="en-GB" b="0" noProof="0"/>
              <a:t> solo se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utilizar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pacientes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que no hay </a:t>
            </a:r>
            <a:r>
              <a:rPr lang="en-GB" b="0" noProof="0" err="1"/>
              <a:t>preocupación</a:t>
            </a:r>
            <a:r>
              <a:rPr lang="en-GB" b="0" noProof="0"/>
              <a:t> </a:t>
            </a:r>
            <a:r>
              <a:rPr lang="en-GB" b="0" noProof="0" err="1"/>
              <a:t>por</a:t>
            </a:r>
            <a:r>
              <a:rPr lang="en-GB" b="0" noProof="0"/>
              <a:t> </a:t>
            </a:r>
            <a:r>
              <a:rPr lang="en-GB" b="0" noProof="0" err="1"/>
              <a:t>lesiones</a:t>
            </a:r>
            <a:r>
              <a:rPr lang="en-GB" b="0" noProof="0"/>
              <a:t> o </a:t>
            </a:r>
            <a:r>
              <a:rPr lang="en-GB" b="0" noProof="0" err="1"/>
              <a:t>traumatismos</a:t>
            </a:r>
            <a:r>
              <a:rPr lang="en-GB" b="0" noProof="0"/>
              <a:t>. 
Sin embargo,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empuje</a:t>
            </a:r>
            <a:r>
              <a:rPr lang="en-GB" b="0" noProof="0"/>
              <a:t> de la </a:t>
            </a:r>
            <a:r>
              <a:rPr lang="en-GB" b="0" noProof="0" err="1"/>
              <a:t>mandíbula</a:t>
            </a:r>
            <a:r>
              <a:rPr lang="en-GB" b="0" noProof="0"/>
              <a:t> se </a:t>
            </a:r>
            <a:r>
              <a:rPr lang="en-GB" b="0" noProof="0" err="1"/>
              <a:t>puede</a:t>
            </a:r>
            <a:r>
              <a:rPr lang="en-GB" b="0" noProof="0"/>
              <a:t> usar de </a:t>
            </a:r>
            <a:r>
              <a:rPr lang="en-GB" b="0" noProof="0" err="1"/>
              <a:t>manera</a:t>
            </a:r>
            <a:r>
              <a:rPr lang="en-GB" b="0" noProof="0"/>
              <a:t> </a:t>
            </a:r>
            <a:r>
              <a:rPr lang="en-GB" b="0" noProof="0" err="1"/>
              <a:t>segura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todos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adultos</a:t>
            </a:r>
            <a:r>
              <a:rPr lang="en-GB" b="0" noProof="0"/>
              <a:t> y </a:t>
            </a:r>
            <a:r>
              <a:rPr lang="en-GB" b="0" noProof="0" err="1"/>
              <a:t>niños</a:t>
            </a:r>
            <a:r>
              <a:rPr lang="en-GB" b="0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4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/>
              <a:t>Antes de </a:t>
            </a:r>
            <a:r>
              <a:rPr lang="en-GB" noProof="0" err="1"/>
              <a:t>sumergirnos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contenido</a:t>
            </a:r>
            <a:r>
              <a:rPr lang="en-GB" noProof="0"/>
              <a:t>, </a:t>
            </a:r>
            <a:r>
              <a:rPr lang="en-GB" noProof="0" err="1"/>
              <a:t>describamos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objetivos</a:t>
            </a:r>
            <a:r>
              <a:rPr lang="en-GB" noProof="0"/>
              <a:t> de </a:t>
            </a:r>
            <a:r>
              <a:rPr lang="en-GB" noProof="0" err="1"/>
              <a:t>aprendizaje</a:t>
            </a:r>
            <a:r>
              <a:rPr lang="en-GB" noProof="0"/>
              <a:t> de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:
Al </a:t>
            </a:r>
            <a:r>
              <a:rPr lang="en-GB" noProof="0" err="1"/>
              <a:t>completar</a:t>
            </a:r>
            <a:r>
              <a:rPr lang="en-GB" noProof="0"/>
              <a:t>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, </a:t>
            </a:r>
            <a:r>
              <a:rPr lang="en-GB" noProof="0" err="1"/>
              <a:t>debería</a:t>
            </a:r>
            <a:r>
              <a:rPr lang="en-GB" noProof="0"/>
              <a:t> ser </a:t>
            </a:r>
            <a:r>
              <a:rPr lang="en-GB" noProof="0" err="1"/>
              <a:t>capaz</a:t>
            </a:r>
            <a:r>
              <a:rPr lang="en-GB" noProof="0"/>
              <a:t> 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err="1"/>
              <a:t>Realizar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abordaje</a:t>
            </a:r>
            <a:r>
              <a:rPr lang="en-GB" noProof="0"/>
              <a:t> CABCDE para la </a:t>
            </a:r>
            <a:r>
              <a:rPr lang="en-GB" noProof="0" err="1"/>
              <a:t>evaluación</a:t>
            </a:r>
            <a:r>
              <a:rPr lang="en-GB" noProof="0"/>
              <a:t> de personas con </a:t>
            </a:r>
            <a:r>
              <a:rPr lang="en-GB" noProof="0" err="1"/>
              <a:t>urgencias</a:t>
            </a:r>
            <a:r>
              <a:rPr lang="en-GB" noProof="0"/>
              <a:t> </a:t>
            </a:r>
            <a:r>
              <a:rPr lang="en-GB" noProof="0" err="1"/>
              <a:t>médicas</a:t>
            </a:r>
            <a:r>
              <a:rPr lang="en-GB" noProof="0"/>
              <a:t>
</a:t>
            </a:r>
            <a:r>
              <a:rPr lang="en-GB" noProof="0" err="1"/>
              <a:t>Demostrar</a:t>
            </a:r>
            <a:r>
              <a:rPr lang="en-GB" noProof="0"/>
              <a:t> </a:t>
            </a:r>
            <a:r>
              <a:rPr lang="en-GB" noProof="0" err="1"/>
              <a:t>intervenciones</a:t>
            </a:r>
            <a:r>
              <a:rPr lang="en-GB" noProof="0"/>
              <a:t> </a:t>
            </a:r>
            <a:r>
              <a:rPr lang="en-GB" noProof="0" err="1"/>
              <a:t>críticas</a:t>
            </a:r>
            <a:r>
              <a:rPr lang="en-GB" noProof="0"/>
              <a:t> para </a:t>
            </a:r>
            <a:r>
              <a:rPr lang="en-GB" noProof="0" err="1"/>
              <a:t>enfermedades</a:t>
            </a:r>
            <a:r>
              <a:rPr lang="en-GB" noProof="0"/>
              <a:t> </a:t>
            </a:r>
            <a:r>
              <a:rPr lang="en-GB" noProof="0" err="1"/>
              <a:t>potencialmente</a:t>
            </a:r>
            <a:r>
              <a:rPr lang="en-GB" noProof="0"/>
              <a:t> </a:t>
            </a:r>
            <a:r>
              <a:rPr lang="en-GB" noProof="0" err="1"/>
              <a:t>mortales</a:t>
            </a:r>
            <a:r>
              <a:rPr lang="en-GB" noProof="0"/>
              <a:t>
</a:t>
            </a:r>
            <a:r>
              <a:rPr lang="en-GB" noProof="0" err="1"/>
              <a:t>Identificar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hallazgos</a:t>
            </a:r>
            <a:r>
              <a:rPr lang="en-GB" noProof="0"/>
              <a:t> clave de la </a:t>
            </a:r>
            <a:r>
              <a:rPr lang="en-GB" noProof="0" err="1"/>
              <a:t>historia</a:t>
            </a:r>
            <a:r>
              <a:rPr lang="en-GB" noProof="0"/>
              <a:t> </a:t>
            </a:r>
            <a:r>
              <a:rPr lang="en-GB" noProof="0" err="1"/>
              <a:t>clínica</a:t>
            </a:r>
            <a:r>
              <a:rPr lang="en-GB" noProof="0"/>
              <a:t> de </a:t>
            </a:r>
            <a:r>
              <a:rPr lang="en-GB" noProof="0" err="1"/>
              <a:t>enfermedades</a:t>
            </a:r>
            <a:r>
              <a:rPr lang="en-GB" noProof="0"/>
              <a:t> </a:t>
            </a:r>
            <a:r>
              <a:rPr lang="en-GB" noProof="0" err="1"/>
              <a:t>potencialmente</a:t>
            </a:r>
            <a:r>
              <a:rPr lang="en-GB" noProof="0"/>
              <a:t> </a:t>
            </a:r>
            <a:r>
              <a:rPr lang="en-GB" noProof="0" err="1"/>
              <a:t>mortales</a:t>
            </a:r>
            <a:r>
              <a:rPr lang="en-GB" noProof="0"/>
              <a:t>
</a:t>
            </a:r>
            <a:r>
              <a:rPr lang="en-GB" noProof="0" err="1"/>
              <a:t>Evaluar</a:t>
            </a:r>
            <a:r>
              <a:rPr lang="en-GB" noProof="0"/>
              <a:t> las </a:t>
            </a:r>
            <a:r>
              <a:rPr lang="en-GB" noProof="0" err="1"/>
              <a:t>consideraciones</a:t>
            </a:r>
            <a:r>
              <a:rPr lang="en-GB" noProof="0"/>
              <a:t> </a:t>
            </a:r>
            <a:r>
              <a:rPr lang="en-GB" noProof="0" err="1"/>
              <a:t>especiales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atención</a:t>
            </a:r>
            <a:r>
              <a:rPr lang="en-GB" noProof="0"/>
              <a:t> de </a:t>
            </a:r>
            <a:r>
              <a:rPr lang="en-GB" noProof="0" err="1"/>
              <a:t>emergencias</a:t>
            </a:r>
            <a:r>
              <a:rPr lang="en-GB" noProof="0"/>
              <a:t> </a:t>
            </a:r>
            <a:r>
              <a:rPr lang="en-GB" noProof="0" err="1"/>
              <a:t>médicas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y </a:t>
            </a:r>
            <a:r>
              <a:rPr lang="en-GB" noProof="0" err="1"/>
              <a:t>mujeres</a:t>
            </a:r>
            <a:r>
              <a:rPr lang="en-GB" noProof="0"/>
              <a:t> </a:t>
            </a:r>
            <a:r>
              <a:rPr lang="en-GB" noProof="0" err="1"/>
              <a:t>embarazadas</a:t>
            </a:r>
            <a:r>
              <a:rPr lang="en-GB" noProof="0"/>
              <a:t>
</a:t>
            </a:r>
            <a:r>
              <a:rPr lang="en-GB" noProof="0" err="1"/>
              <a:t>Reconocer</a:t>
            </a:r>
            <a:r>
              <a:rPr lang="en-GB" noProof="0"/>
              <a:t> las </a:t>
            </a:r>
            <a:r>
              <a:rPr lang="en-GB" noProof="0" err="1"/>
              <a:t>consideraciones</a:t>
            </a:r>
            <a:r>
              <a:rPr lang="en-GB" noProof="0"/>
              <a:t> clave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atención</a:t>
            </a:r>
            <a:r>
              <a:rPr lang="en-GB" noProof="0"/>
              <a:t> de </a:t>
            </a:r>
            <a:r>
              <a:rPr lang="en-GB" noProof="0" err="1"/>
              <a:t>emergencias</a:t>
            </a:r>
            <a:r>
              <a:rPr lang="en-GB" noProof="0"/>
              <a:t> </a:t>
            </a:r>
            <a:r>
              <a:rPr lang="en-GB" noProof="0" err="1"/>
              <a:t>médicas</a:t>
            </a:r>
            <a:r>
              <a:rPr lang="en-GB" noProof="0"/>
              <a:t> </a:t>
            </a:r>
            <a:r>
              <a:rPr lang="en-GB" noProof="0" err="1"/>
              <a:t>comunes</a:t>
            </a:r>
            <a:r>
              <a:rPr lang="en-GB" noProof="0"/>
              <a:t>.</a:t>
            </a:r>
            <a:endParaRPr lang="en-GB" sz="1200"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93C9F-3FB2-859D-08A4-0EE0122BB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EB8DE-92C1-8828-01AA-E4816475F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D539E-646E-EEDA-431C-4AD02C22F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b="0" noProof="0"/>
              <a:t>¿</a:t>
            </a:r>
            <a:r>
              <a:rPr lang="en-GB" b="0" noProof="0" err="1"/>
              <a:t>Qué</a:t>
            </a:r>
            <a:r>
              <a:rPr lang="en-GB" b="0" noProof="0"/>
              <a:t> </a:t>
            </a:r>
            <a:r>
              <a:rPr lang="en-GB" b="0" noProof="0" err="1"/>
              <a:t>hacer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caso</a:t>
            </a:r>
            <a:r>
              <a:rPr lang="en-GB" b="0" noProof="0"/>
              <a:t> de </a:t>
            </a:r>
            <a:r>
              <a:rPr lang="en-GB" b="0" noProof="0" err="1"/>
              <a:t>presencia</a:t>
            </a:r>
            <a:r>
              <a:rPr lang="en-GB" b="0" noProof="0"/>
              <a:t> de un </a:t>
            </a:r>
            <a:r>
              <a:rPr lang="en-GB" b="0" noProof="0" err="1"/>
              <a:t>cuerpo</a:t>
            </a:r>
            <a:r>
              <a:rPr lang="en-GB" b="0" noProof="0"/>
              <a:t> </a:t>
            </a:r>
            <a:r>
              <a:rPr lang="en-GB" b="0" noProof="0" err="1"/>
              <a:t>extraño</a:t>
            </a:r>
            <a:r>
              <a:rPr lang="en-GB" b="0" noProof="0"/>
              <a:t> que </a:t>
            </a:r>
            <a:r>
              <a:rPr lang="en-GB" b="0" noProof="0" err="1"/>
              <a:t>bloquee</a:t>
            </a:r>
            <a:r>
              <a:rPr lang="en-GB" b="0" noProof="0"/>
              <a:t> la </a:t>
            </a:r>
            <a:r>
              <a:rPr lang="en-GB" b="0" noProof="0" err="1"/>
              <a:t>vía</a:t>
            </a:r>
            <a:r>
              <a:rPr lang="en-GB" b="0" noProof="0"/>
              <a:t> </a:t>
            </a:r>
            <a:r>
              <a:rPr lang="en-GB" b="0" noProof="0" err="1"/>
              <a:t>aérea</a:t>
            </a:r>
            <a:r>
              <a:rPr lang="en-GB" b="0" noProof="0"/>
              <a:t>?
Si un </a:t>
            </a:r>
            <a:r>
              <a:rPr lang="en-GB" b="0" noProof="0" err="1"/>
              <a:t>objeto</a:t>
            </a:r>
            <a:r>
              <a:rPr lang="en-GB" b="0" noProof="0"/>
              <a:t> </a:t>
            </a:r>
            <a:r>
              <a:rPr lang="en-GB" b="0" noProof="0" err="1"/>
              <a:t>está</a:t>
            </a:r>
            <a:r>
              <a:rPr lang="en-GB" b="0" noProof="0"/>
              <a:t> </a:t>
            </a:r>
            <a:r>
              <a:rPr lang="en-GB" b="0" noProof="0" err="1"/>
              <a:t>bloqueando</a:t>
            </a:r>
            <a:r>
              <a:rPr lang="en-GB" b="0" noProof="0"/>
              <a:t> las </a:t>
            </a:r>
            <a:r>
              <a:rPr lang="en-GB" b="0" noProof="0" err="1"/>
              <a:t>vías</a:t>
            </a:r>
            <a:r>
              <a:rPr lang="en-GB" b="0" noProof="0"/>
              <a:t> </a:t>
            </a:r>
            <a:r>
              <a:rPr lang="en-GB" b="0" noProof="0" err="1"/>
              <a:t>respiratorias</a:t>
            </a:r>
            <a:r>
              <a:rPr lang="en-GB" b="0" noProof="0"/>
              <a:t>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objeto</a:t>
            </a:r>
            <a:r>
              <a:rPr lang="en-GB" b="0" noProof="0"/>
              <a:t> se </a:t>
            </a:r>
            <a:r>
              <a:rPr lang="en-GB" b="0" noProof="0" err="1"/>
              <a:t>denomina</a:t>
            </a:r>
            <a:r>
              <a:rPr lang="en-GB" b="0" noProof="0"/>
              <a:t> </a:t>
            </a:r>
            <a:r>
              <a:rPr lang="en-GB" b="0" noProof="0" err="1"/>
              <a:t>cuerpo</a:t>
            </a:r>
            <a:r>
              <a:rPr lang="en-GB" b="0" noProof="0"/>
              <a:t> </a:t>
            </a:r>
            <a:r>
              <a:rPr lang="en-GB" b="0" noProof="0" err="1"/>
              <a:t>extraño</a:t>
            </a:r>
            <a:r>
              <a:rPr lang="en-GB" b="0" noProof="0"/>
              <a:t>. Un </a:t>
            </a:r>
            <a:r>
              <a:rPr lang="en-GB" b="0" noProof="0" err="1"/>
              <a:t>cuerpo</a:t>
            </a:r>
            <a:r>
              <a:rPr lang="en-GB" b="0" noProof="0"/>
              <a:t> </a:t>
            </a:r>
            <a:r>
              <a:rPr lang="en-GB" b="0" noProof="0" err="1"/>
              <a:t>extraño</a:t>
            </a:r>
            <a:r>
              <a:rPr lang="en-GB" b="0" noProof="0"/>
              <a:t> </a:t>
            </a:r>
            <a:r>
              <a:rPr lang="en-GB" b="0" noProof="0" err="1"/>
              <a:t>puede</a:t>
            </a:r>
            <a:r>
              <a:rPr lang="en-GB" b="0" noProof="0"/>
              <a:t> ser un </a:t>
            </a:r>
            <a:r>
              <a:rPr lang="en-GB" b="0" noProof="0" err="1"/>
              <a:t>pedazo</a:t>
            </a:r>
            <a:r>
              <a:rPr lang="en-GB" b="0" noProof="0"/>
              <a:t> de comida, un dulce, un </a:t>
            </a:r>
            <a:r>
              <a:rPr lang="en-GB" b="0" noProof="0" err="1"/>
              <a:t>juguete</a:t>
            </a:r>
            <a:r>
              <a:rPr lang="en-GB" b="0" noProof="0"/>
              <a:t>,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moneda</a:t>
            </a:r>
            <a:r>
              <a:rPr lang="en-GB" b="0" noProof="0"/>
              <a:t> o </a:t>
            </a:r>
            <a:r>
              <a:rPr lang="en-GB" b="0" noProof="0" err="1"/>
              <a:t>cualquier</a:t>
            </a:r>
            <a:r>
              <a:rPr lang="en-GB" b="0" noProof="0"/>
              <a:t> </a:t>
            </a:r>
            <a:r>
              <a:rPr lang="en-GB" b="0" noProof="0" err="1"/>
              <a:t>otro</a:t>
            </a:r>
            <a:r>
              <a:rPr lang="en-GB" b="0" noProof="0"/>
              <a:t> </a:t>
            </a:r>
            <a:r>
              <a:rPr lang="en-GB" b="0" noProof="0" err="1"/>
              <a:t>objeto</a:t>
            </a:r>
            <a:r>
              <a:rPr lang="en-GB" b="0" noProof="0"/>
              <a:t> que se </a:t>
            </a:r>
            <a:r>
              <a:rPr lang="en-GB" b="0" noProof="0" err="1"/>
              <a:t>supone</a:t>
            </a:r>
            <a:r>
              <a:rPr lang="en-GB" b="0" noProof="0"/>
              <a:t> que no </a:t>
            </a:r>
            <a:r>
              <a:rPr lang="en-GB" b="0" noProof="0" err="1"/>
              <a:t>debe</a:t>
            </a:r>
            <a:r>
              <a:rPr lang="en-GB" b="0" noProof="0"/>
              <a:t> </a:t>
            </a:r>
            <a:r>
              <a:rPr lang="en-GB" b="0" noProof="0" err="1"/>
              <a:t>estar</a:t>
            </a:r>
            <a:r>
              <a:rPr lang="en-GB" b="0" noProof="0"/>
              <a:t> </a:t>
            </a:r>
            <a:r>
              <a:rPr lang="en-GB" b="0" noProof="0" err="1"/>
              <a:t>allí</a:t>
            </a:r>
            <a:r>
              <a:rPr lang="en-GB" b="0" noProof="0"/>
              <a:t>. 
Los </a:t>
            </a:r>
            <a:r>
              <a:rPr lang="en-GB" b="0" noProof="0" err="1"/>
              <a:t>cuerpos</a:t>
            </a:r>
            <a:r>
              <a:rPr lang="en-GB" b="0" noProof="0"/>
              <a:t> </a:t>
            </a:r>
            <a:r>
              <a:rPr lang="en-GB" b="0" noProof="0" err="1"/>
              <a:t>extraños</a:t>
            </a:r>
            <a:r>
              <a:rPr lang="en-GB" b="0" noProof="0"/>
              <a:t> </a:t>
            </a:r>
            <a:r>
              <a:rPr lang="en-GB" b="0" noProof="0" err="1"/>
              <a:t>pueden</a:t>
            </a:r>
            <a:r>
              <a:rPr lang="en-GB" b="0" noProof="0"/>
              <a:t> </a:t>
            </a:r>
            <a:r>
              <a:rPr lang="en-GB" b="0" noProof="0" err="1"/>
              <a:t>causar</a:t>
            </a:r>
            <a:r>
              <a:rPr lang="en-GB" b="0" noProof="0"/>
              <a:t> </a:t>
            </a:r>
            <a:r>
              <a:rPr lang="en-GB" b="0" noProof="0" err="1"/>
              <a:t>dificultad</a:t>
            </a:r>
            <a:r>
              <a:rPr lang="en-GB" b="0" noProof="0"/>
              <a:t> para </a:t>
            </a:r>
            <a:r>
              <a:rPr lang="en-GB" b="0" noProof="0" err="1"/>
              <a:t>hablar</a:t>
            </a:r>
            <a:r>
              <a:rPr lang="en-GB" b="0" noProof="0"/>
              <a:t>, </a:t>
            </a:r>
            <a:r>
              <a:rPr lang="en-GB" b="0" noProof="0" err="1"/>
              <a:t>sonidos</a:t>
            </a:r>
            <a:r>
              <a:rPr lang="en-GB" b="0" noProof="0"/>
              <a:t> </a:t>
            </a:r>
            <a:r>
              <a:rPr lang="en-GB" b="0" noProof="0" err="1"/>
              <a:t>anormales</a:t>
            </a:r>
            <a:r>
              <a:rPr lang="en-GB" b="0" noProof="0"/>
              <a:t> o </a:t>
            </a:r>
            <a:r>
              <a:rPr lang="en-GB" b="0" noProof="0" err="1"/>
              <a:t>dificultad</a:t>
            </a:r>
            <a:r>
              <a:rPr lang="en-GB" b="0" noProof="0"/>
              <a:t> para </a:t>
            </a:r>
            <a:r>
              <a:rPr lang="en-GB" b="0" noProof="0" err="1"/>
              <a:t>respirar</a:t>
            </a:r>
            <a:r>
              <a:rPr lang="en-GB" b="0" noProof="0"/>
              <a:t>. Los </a:t>
            </a:r>
            <a:r>
              <a:rPr lang="en-GB" b="0" noProof="0" err="1"/>
              <a:t>pacientes</a:t>
            </a:r>
            <a:r>
              <a:rPr lang="en-GB" b="0" noProof="0"/>
              <a:t> </a:t>
            </a:r>
            <a:r>
              <a:rPr lang="en-GB" b="0" noProof="0" err="1"/>
              <a:t>pueden</a:t>
            </a:r>
            <a:r>
              <a:rPr lang="en-GB" b="0" noProof="0"/>
              <a:t> </a:t>
            </a:r>
            <a:r>
              <a:rPr lang="en-GB" b="0" noProof="0" err="1"/>
              <a:t>sentirse</a:t>
            </a:r>
            <a:r>
              <a:rPr lang="en-GB" b="0" noProof="0"/>
              <a:t> </a:t>
            </a:r>
            <a:r>
              <a:rPr lang="en-GB" b="0" noProof="0" err="1"/>
              <a:t>somnolientos</a:t>
            </a:r>
            <a:r>
              <a:rPr lang="en-GB" b="0" noProof="0"/>
              <a:t> o no responder </a:t>
            </a:r>
            <a:r>
              <a:rPr lang="en-GB" b="0" noProof="0" err="1"/>
              <a:t>si</a:t>
            </a:r>
            <a:r>
              <a:rPr lang="en-GB" b="0" noProof="0"/>
              <a:t> no </a:t>
            </a:r>
            <a:r>
              <a:rPr lang="en-GB" b="0" noProof="0" err="1"/>
              <a:t>pueden</a:t>
            </a:r>
            <a:r>
              <a:rPr lang="en-GB" b="0" noProof="0"/>
              <a:t> 
</a:t>
            </a:r>
            <a:r>
              <a:rPr lang="en-GB" b="0" noProof="0" err="1"/>
              <a:t>suficiente</a:t>
            </a:r>
            <a:r>
              <a:rPr lang="en-GB" b="0" noProof="0"/>
              <a:t> </a:t>
            </a:r>
            <a:r>
              <a:rPr lang="en-GB" b="0" noProof="0" err="1"/>
              <a:t>oxígeno</a:t>
            </a:r>
            <a:r>
              <a:rPr lang="en-GB" b="0" noProof="0"/>
              <a:t> para sus </a:t>
            </a:r>
            <a:r>
              <a:rPr lang="en-GB" b="0" noProof="0" err="1"/>
              <a:t>pulmones</a:t>
            </a:r>
            <a:r>
              <a:rPr lang="en-GB" b="0" noProof="0"/>
              <a:t>.</a:t>
            </a:r>
          </a:p>
          <a:p>
            <a:pPr marL="0" indent="0"/>
            <a:endParaRPr lang="en-GB" b="0" noProof="0"/>
          </a:p>
          <a:p>
            <a:pPr marL="0" indent="0">
              <a:lnSpc>
                <a:spcPct val="90000"/>
              </a:lnSpc>
            </a:pPr>
            <a:r>
              <a:rPr lang="en-GB" b="1" noProof="0"/>
              <a:t>Si un </a:t>
            </a:r>
            <a:r>
              <a:rPr lang="en-GB" b="1" noProof="0" err="1"/>
              <a:t>cuerpo</a:t>
            </a:r>
            <a:r>
              <a:rPr lang="en-GB" b="1" noProof="0"/>
              <a:t> </a:t>
            </a:r>
            <a:r>
              <a:rPr lang="en-GB" b="1" noProof="0" err="1"/>
              <a:t>extraño</a:t>
            </a:r>
            <a:r>
              <a:rPr lang="en-GB" b="1" noProof="0"/>
              <a:t> es </a:t>
            </a:r>
            <a:r>
              <a:rPr lang="en-GB" b="1" noProof="0" err="1"/>
              <a:t>obviamente</a:t>
            </a:r>
            <a:r>
              <a:rPr lang="en-GB" b="1" noProof="0"/>
              <a:t> visible, </a:t>
            </a:r>
            <a:r>
              <a:rPr lang="en-GB" b="0" noProof="0" err="1"/>
              <a:t>considere</a:t>
            </a:r>
            <a:r>
              <a:rPr lang="en-GB" b="0" noProof="0"/>
              <a:t> </a:t>
            </a:r>
            <a:r>
              <a:rPr lang="en-GB" b="0" noProof="0" err="1"/>
              <a:t>eliminarlo</a:t>
            </a:r>
            <a:r>
              <a:rPr lang="en-GB" b="0" noProof="0"/>
              <a:t>.
Sin embargo, </a:t>
            </a:r>
            <a:r>
              <a:rPr lang="en-GB" b="0" noProof="0" err="1"/>
              <a:t>tenga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cuenta</a:t>
            </a:r>
            <a:r>
              <a:rPr lang="en-GB" b="0" noProof="0"/>
              <a:t> que </a:t>
            </a:r>
            <a:r>
              <a:rPr lang="en-GB" b="0" noProof="0" err="1"/>
              <a:t>si</a:t>
            </a:r>
            <a:r>
              <a:rPr lang="en-GB" b="0" noProof="0"/>
              <a:t> no </a:t>
            </a:r>
            <a:r>
              <a:rPr lang="en-GB" b="0" noProof="0" err="1"/>
              <a:t>agarra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objeto</a:t>
            </a:r>
            <a:r>
              <a:rPr lang="en-GB" b="0" noProof="0"/>
              <a:t>, </a:t>
            </a:r>
            <a:r>
              <a:rPr lang="en-GB" b="0" noProof="0" err="1"/>
              <a:t>existe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riesgo</a:t>
            </a:r>
            <a:r>
              <a:rPr lang="en-GB" b="0" noProof="0"/>
              <a:t> de que </a:t>
            </a:r>
            <a:r>
              <a:rPr lang="en-GB" b="0" noProof="0" err="1"/>
              <a:t>pueda</a:t>
            </a:r>
            <a:r>
              <a:rPr lang="en-GB" b="0" noProof="0"/>
              <a:t> </a:t>
            </a:r>
            <a:r>
              <a:rPr lang="en-GB" b="0" noProof="0" err="1"/>
              <a:t>empujarlo</a:t>
            </a:r>
            <a:r>
              <a:rPr lang="en-GB" b="0" noProof="0"/>
              <a:t> </a:t>
            </a:r>
            <a:r>
              <a:rPr lang="en-GB" b="0" noProof="0" err="1"/>
              <a:t>más</a:t>
            </a:r>
            <a:r>
              <a:rPr lang="en-GB" b="0" noProof="0"/>
              <a:t> </a:t>
            </a:r>
            <a:r>
              <a:rPr lang="en-GB" b="0" noProof="0" err="1"/>
              <a:t>adentro</a:t>
            </a:r>
            <a:r>
              <a:rPr lang="en-GB" b="0" noProof="0"/>
              <a:t> de las </a:t>
            </a:r>
            <a:r>
              <a:rPr lang="en-GB" b="0" noProof="0" err="1"/>
              <a:t>vías</a:t>
            </a:r>
            <a:r>
              <a:rPr lang="en-GB" b="0" noProof="0"/>
              <a:t> </a:t>
            </a:r>
            <a:r>
              <a:rPr lang="en-GB" b="0" noProof="0" err="1"/>
              <a:t>respiratorias</a:t>
            </a:r>
            <a:r>
              <a:rPr lang="en-GB" b="0" noProof="0"/>
              <a:t> y </a:t>
            </a:r>
            <a:r>
              <a:rPr lang="en-GB" b="0" noProof="0" err="1"/>
              <a:t>causar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obstrucción</a:t>
            </a:r>
            <a:r>
              <a:rPr lang="en-GB" b="0" noProof="0"/>
              <a:t> </a:t>
            </a:r>
            <a:r>
              <a:rPr lang="en-GB" b="0" noProof="0" err="1"/>
              <a:t>más</a:t>
            </a:r>
            <a:r>
              <a:rPr lang="en-GB" b="0" noProof="0"/>
              <a:t> grave. </a:t>
            </a:r>
            <a:r>
              <a:rPr lang="en-GB" b="0" noProof="0" err="1"/>
              <a:t>Además</a:t>
            </a:r>
            <a:r>
              <a:rPr lang="en-GB" b="0" noProof="0"/>
              <a:t>, </a:t>
            </a:r>
            <a:r>
              <a:rPr lang="en-GB" b="0" noProof="0" err="1"/>
              <a:t>corre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riesgo</a:t>
            </a:r>
            <a:r>
              <a:rPr lang="en-GB" b="0" noProof="0"/>
              <a:t> de ser </a:t>
            </a:r>
            <a:r>
              <a:rPr lang="en-GB" b="0" noProof="0" err="1"/>
              <a:t>mordido</a:t>
            </a:r>
            <a:r>
              <a:rPr lang="en-GB" b="0" noProof="0"/>
              <a:t> o </a:t>
            </a:r>
            <a:r>
              <a:rPr lang="en-GB" b="0" noProof="0" err="1"/>
              <a:t>expuesto</a:t>
            </a:r>
            <a:r>
              <a:rPr lang="en-GB" b="0" noProof="0"/>
              <a:t> a </a:t>
            </a:r>
            <a:r>
              <a:rPr lang="en-GB" b="0" noProof="0" err="1"/>
              <a:t>fluidos</a:t>
            </a:r>
            <a:r>
              <a:rPr lang="en-GB" b="0" noProof="0"/>
              <a:t> </a:t>
            </a:r>
            <a:r>
              <a:rPr lang="en-GB" b="0" noProof="0" err="1"/>
              <a:t>corporales</a:t>
            </a:r>
            <a:r>
              <a:rPr lang="en-GB" b="0" noProof="0"/>
              <a:t>. </a:t>
            </a:r>
            <a:r>
              <a:rPr lang="en-GB" b="0" noProof="0" err="1"/>
              <a:t>Nunca</a:t>
            </a:r>
            <a:r>
              <a:rPr lang="en-GB" b="0" noProof="0"/>
              <a:t> meta la mano sin </a:t>
            </a:r>
            <a:r>
              <a:rPr lang="en-GB" b="0" noProof="0" err="1"/>
              <a:t>una</a:t>
            </a:r>
            <a:r>
              <a:rPr lang="en-GB" b="0" noProof="0"/>
              <a:t> mano </a:t>
            </a:r>
            <a:r>
              <a:rPr lang="en-GB" b="0" noProof="0" err="1"/>
              <a:t>enguantada</a:t>
            </a:r>
            <a:r>
              <a:rPr lang="en-GB" b="0" noProof="0"/>
              <a:t>.</a:t>
            </a:r>
          </a:p>
          <a:p>
            <a:pPr marL="0" indent="0">
              <a:lnSpc>
                <a:spcPct val="90000"/>
              </a:lnSpc>
            </a:pPr>
            <a:endParaRPr lang="en-GB" b="0" noProof="0"/>
          </a:p>
          <a:p>
            <a:pPr marL="0" indent="0">
              <a:lnSpc>
                <a:spcPct val="90000"/>
              </a:lnSpc>
            </a:pPr>
            <a:r>
              <a:rPr lang="en-GB" b="1" noProof="0"/>
              <a:t>Si no es </a:t>
            </a:r>
            <a:r>
              <a:rPr lang="en-GB" b="1" noProof="0" err="1"/>
              <a:t>claramente</a:t>
            </a:r>
            <a:r>
              <a:rPr lang="en-GB" b="1" noProof="0"/>
              <a:t> visible, </a:t>
            </a:r>
            <a:r>
              <a:rPr lang="en-GB" b="0" noProof="0"/>
              <a:t>use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manejo</a:t>
            </a:r>
            <a:r>
              <a:rPr lang="en-GB" b="0" noProof="0"/>
              <a:t> de la </a:t>
            </a:r>
            <a:r>
              <a:rPr lang="en-GB" b="0" noProof="0" err="1"/>
              <a:t>asfixia</a:t>
            </a:r>
            <a:r>
              <a:rPr lang="en-GB" b="0" noProof="0"/>
              <a:t> para </a:t>
            </a:r>
            <a:r>
              <a:rPr lang="en-GB" b="0" noProof="0" err="1"/>
              <a:t>despejar</a:t>
            </a:r>
            <a:r>
              <a:rPr lang="en-GB" b="0" noProof="0"/>
              <a:t> las </a:t>
            </a:r>
            <a:r>
              <a:rPr lang="en-GB" b="0" noProof="0" err="1"/>
              <a:t>vías</a:t>
            </a:r>
            <a:r>
              <a:rPr lang="en-GB" b="0" noProof="0"/>
              <a:t> </a:t>
            </a:r>
            <a:r>
              <a:rPr lang="en-GB" b="0" noProof="0" err="1"/>
              <a:t>respiratorias</a:t>
            </a:r>
            <a:r>
              <a:rPr lang="en-GB" b="0" noProof="0"/>
              <a:t>.</a:t>
            </a:r>
          </a:p>
          <a:p>
            <a:pPr marL="0" indent="0">
              <a:lnSpc>
                <a:spcPct val="90000"/>
              </a:lnSpc>
            </a:pPr>
            <a:endParaRPr lang="en-GB" b="0" noProof="0"/>
          </a:p>
          <a:p>
            <a:pPr marL="1085850" lvl="1" indent="-171450">
              <a:lnSpc>
                <a:spcPct val="90000"/>
              </a:lnSpc>
              <a:buChar char="•"/>
            </a:pPr>
            <a:r>
              <a:rPr lang="en-GB" b="0" noProof="0"/>
              <a:t>Si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paciente</a:t>
            </a:r>
            <a:r>
              <a:rPr lang="en-GB" b="0" noProof="0"/>
              <a:t>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toser</a:t>
            </a:r>
            <a:r>
              <a:rPr lang="en-GB" b="0" noProof="0"/>
              <a:t> o </a:t>
            </a:r>
            <a:r>
              <a:rPr lang="en-GB" b="0" noProof="0" err="1"/>
              <a:t>hacer</a:t>
            </a:r>
            <a:r>
              <a:rPr lang="en-GB" b="0" noProof="0"/>
              <a:t> </a:t>
            </a:r>
            <a:r>
              <a:rPr lang="en-GB" b="0" noProof="0" err="1"/>
              <a:t>ruido</a:t>
            </a:r>
            <a:r>
              <a:rPr lang="en-GB" b="0" noProof="0"/>
              <a:t>, </a:t>
            </a:r>
            <a:r>
              <a:rPr lang="en-GB" b="0" noProof="0" err="1"/>
              <a:t>mantenga</a:t>
            </a:r>
            <a:r>
              <a:rPr lang="en-GB" b="0" noProof="0"/>
              <a:t> la </a:t>
            </a:r>
            <a:r>
              <a:rPr lang="en-GB" b="0" noProof="0" err="1"/>
              <a:t>calma</a:t>
            </a:r>
            <a:r>
              <a:rPr lang="en-GB" b="0" noProof="0"/>
              <a:t> y </a:t>
            </a:r>
            <a:r>
              <a:rPr lang="en-GB" b="0" noProof="0" err="1"/>
              <a:t>anímelo</a:t>
            </a:r>
            <a:r>
              <a:rPr lang="en-GB" b="0" noProof="0"/>
              <a:t> a </a:t>
            </a:r>
            <a:r>
              <a:rPr lang="en-GB" b="0" noProof="0" err="1"/>
              <a:t>seguir</a:t>
            </a:r>
            <a:r>
              <a:rPr lang="en-GB" b="0" noProof="0"/>
              <a:t> </a:t>
            </a:r>
            <a:r>
              <a:rPr lang="en-GB" b="0" noProof="0" err="1"/>
              <a:t>tosiendo</a:t>
            </a:r>
            <a:r>
              <a:rPr lang="en-GB" b="0" noProof="0"/>
              <a:t>. 
Si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paciente</a:t>
            </a:r>
            <a:r>
              <a:rPr lang="en-GB" b="0" noProof="0"/>
              <a:t> no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toser</a:t>
            </a:r>
            <a:r>
              <a:rPr lang="en-GB" b="0" noProof="0"/>
              <a:t> o </a:t>
            </a:r>
            <a:r>
              <a:rPr lang="en-GB" b="0" noProof="0" err="1"/>
              <a:t>emitir</a:t>
            </a:r>
            <a:r>
              <a:rPr lang="en-GB" b="0" noProof="0"/>
              <a:t> </a:t>
            </a:r>
            <a:r>
              <a:rPr lang="en-GB" b="0" noProof="0" err="1"/>
              <a:t>sonidos</a:t>
            </a:r>
            <a:r>
              <a:rPr lang="en-GB" b="0" noProof="0"/>
              <a:t>/</a:t>
            </a:r>
            <a:r>
              <a:rPr lang="en-GB" b="0" noProof="0" err="1"/>
              <a:t>hablar</a:t>
            </a:r>
            <a:r>
              <a:rPr lang="en-GB" b="0" noProof="0"/>
              <a:t>, use </a:t>
            </a:r>
            <a:r>
              <a:rPr lang="en-GB" b="0" noProof="0" err="1"/>
              <a:t>compresiones</a:t>
            </a:r>
            <a:r>
              <a:rPr lang="en-GB" b="0" noProof="0"/>
              <a:t> </a:t>
            </a:r>
            <a:r>
              <a:rPr lang="en-GB" b="0" noProof="0" err="1"/>
              <a:t>abdominales</a:t>
            </a:r>
            <a:r>
              <a:rPr lang="en-GB" b="0" noProof="0"/>
              <a:t> y golpes </a:t>
            </a:r>
            <a:r>
              <a:rPr lang="en-GB" b="0" noProof="0" err="1"/>
              <a:t>en</a:t>
            </a:r>
            <a:r>
              <a:rPr lang="en-GB" b="0" noProof="0"/>
              <a:t> la </a:t>
            </a:r>
            <a:r>
              <a:rPr lang="en-GB" b="0" noProof="0" err="1"/>
              <a:t>espalda</a:t>
            </a:r>
            <a:r>
              <a:rPr lang="en-GB" b="0" noProof="0"/>
              <a:t> hasta que se </a:t>
            </a:r>
            <a:r>
              <a:rPr lang="en-GB" b="0" noProof="0" err="1"/>
              <a:t>alivie</a:t>
            </a:r>
            <a:r>
              <a:rPr lang="en-GB" b="0" noProof="0"/>
              <a:t> la </a:t>
            </a:r>
            <a:r>
              <a:rPr lang="en-GB" b="0" noProof="0" err="1"/>
              <a:t>obstrucción</a:t>
            </a:r>
            <a:r>
              <a:rPr lang="en-GB" b="0" noProof="0"/>
              <a:t>.</a:t>
            </a:r>
          </a:p>
          <a:p>
            <a:pPr marL="0" indent="0">
              <a:lnSpc>
                <a:spcPct val="90000"/>
              </a:lnSpc>
            </a:pP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CE1C9-8BC4-5999-C22C-61FC52289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05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D013-D6E5-D308-1652-BAF9DCC5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10DF3-3EEA-125F-632C-2BD7915AD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B65F8-B153-95D5-1AD4-F94527717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noProof="0"/>
              <a:t>En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, </a:t>
            </a:r>
            <a:r>
              <a:rPr lang="en-GB" noProof="0" err="1"/>
              <a:t>realice</a:t>
            </a:r>
            <a:r>
              <a:rPr lang="en-GB" noProof="0"/>
              <a:t> </a:t>
            </a:r>
            <a:r>
              <a:rPr lang="en-GB" noProof="0" err="1"/>
              <a:t>compresiones</a:t>
            </a:r>
            <a:r>
              <a:rPr lang="en-GB" noProof="0"/>
              <a:t> </a:t>
            </a:r>
            <a:r>
              <a:rPr lang="en-GB" noProof="0" err="1"/>
              <a:t>torácicas</a:t>
            </a:r>
            <a:r>
              <a:rPr lang="en-GB" noProof="0"/>
              <a:t> (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centro</a:t>
            </a:r>
            <a:r>
              <a:rPr lang="en-GB" noProof="0"/>
              <a:t> del </a:t>
            </a:r>
            <a:r>
              <a:rPr lang="en-GB" noProof="0" err="1"/>
              <a:t>tórax</a:t>
            </a:r>
            <a:r>
              <a:rPr lang="en-GB" noProof="0"/>
              <a:t>)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lugar</a:t>
            </a:r>
            <a:r>
              <a:rPr lang="en-GB" noProof="0"/>
              <a:t> de </a:t>
            </a:r>
            <a:r>
              <a:rPr lang="en-GB" noProof="0" err="1"/>
              <a:t>compresiones</a:t>
            </a:r>
            <a:r>
              <a:rPr lang="en-GB" noProof="0"/>
              <a:t> </a:t>
            </a:r>
            <a:r>
              <a:rPr lang="en-GB" noProof="0" err="1"/>
              <a:t>abdominales</a:t>
            </a:r>
            <a:r>
              <a:rPr lang="en-GB" noProof="0"/>
              <a:t>. 
Los </a:t>
            </a:r>
            <a:r>
              <a:rPr lang="en-GB" noProof="0" err="1"/>
              <a:t>empujes</a:t>
            </a:r>
            <a:r>
              <a:rPr lang="en-GB" noProof="0"/>
              <a:t> </a:t>
            </a:r>
            <a:r>
              <a:rPr lang="en-GB" noProof="0" err="1"/>
              <a:t>torácicos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son </a:t>
            </a:r>
            <a:r>
              <a:rPr lang="en-GB" noProof="0" err="1"/>
              <a:t>aceptables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obesos</a:t>
            </a:r>
            <a:r>
              <a:rPr lang="en-GB" noProof="0"/>
              <a:t> </a:t>
            </a:r>
            <a:r>
              <a:rPr lang="en-GB" noProof="0" err="1"/>
              <a:t>cuyos</a:t>
            </a:r>
            <a:r>
              <a:rPr lang="en-GB" noProof="0"/>
              <a:t> </a:t>
            </a:r>
            <a:r>
              <a:rPr lang="en-GB" noProof="0" err="1"/>
              <a:t>cuerpos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demasiado</a:t>
            </a:r>
            <a:r>
              <a:rPr lang="en-GB" noProof="0"/>
              <a:t> </a:t>
            </a:r>
            <a:r>
              <a:rPr lang="en-GB" noProof="0" err="1"/>
              <a:t>grandes</a:t>
            </a:r>
            <a:r>
              <a:rPr lang="en-GB" noProof="0"/>
              <a:t> para </a:t>
            </a:r>
            <a:r>
              <a:rPr lang="en-GB" noProof="0" err="1"/>
              <a:t>envolver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brazos</a:t>
            </a:r>
            <a:r>
              <a:rPr lang="en-GB" noProof="0"/>
              <a:t> a la </a:t>
            </a:r>
            <a:r>
              <a:rPr lang="en-GB" noProof="0" err="1"/>
              <a:t>altura</a:t>
            </a:r>
            <a:r>
              <a:rPr lang="en-GB" noProof="0"/>
              <a:t> del </a:t>
            </a:r>
            <a:r>
              <a:rPr lang="en-GB" noProof="0" err="1"/>
              <a:t>estómago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63FAF-9738-8460-973B-4A79F35FF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64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F48F-F55C-BC36-69C9-5FCF5F3F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F5DEB3-E41B-20E1-83DC-69794580E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525D51-58C2-6162-06E3-FDC68F805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</a:pPr>
            <a:r>
              <a:rPr lang="en-GB" noProof="0"/>
              <a:t>En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bebés</a:t>
            </a:r>
            <a:r>
              <a:rPr lang="en-GB" noProof="0"/>
              <a:t>, </a:t>
            </a:r>
            <a:r>
              <a:rPr lang="en-GB" noProof="0" err="1"/>
              <a:t>también</a:t>
            </a:r>
            <a:r>
              <a:rPr lang="en-GB" noProof="0"/>
              <a:t> se dan golpes </a:t>
            </a:r>
            <a:r>
              <a:rPr lang="en-GB" noProof="0" err="1"/>
              <a:t>hacia</a:t>
            </a:r>
            <a:r>
              <a:rPr lang="en-GB" noProof="0"/>
              <a:t> </a:t>
            </a:r>
            <a:r>
              <a:rPr lang="en-GB" noProof="0" err="1"/>
              <a:t>atrás</a:t>
            </a:r>
            <a:r>
              <a:rPr lang="en-GB" noProof="0"/>
              <a:t> y </a:t>
            </a:r>
            <a:r>
              <a:rPr lang="en-GB" noProof="0" err="1"/>
              <a:t>empujones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, </a:t>
            </a:r>
            <a:r>
              <a:rPr lang="en-GB" noProof="0" err="1"/>
              <a:t>pero</a:t>
            </a:r>
            <a:r>
              <a:rPr lang="en-GB" noProof="0"/>
              <a:t> con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técnica</a:t>
            </a:r>
            <a:r>
              <a:rPr lang="en-GB" noProof="0"/>
              <a:t> </a:t>
            </a:r>
            <a:r>
              <a:rPr lang="en-GB" noProof="0" err="1"/>
              <a:t>ligeramente</a:t>
            </a:r>
            <a:r>
              <a:rPr lang="en-GB" noProof="0"/>
              <a:t> </a:t>
            </a:r>
            <a:r>
              <a:rPr lang="en-GB" noProof="0" err="1"/>
              <a:t>diferente</a:t>
            </a:r>
            <a:r>
              <a:rPr lang="en-GB" noProof="0"/>
              <a:t> </a:t>
            </a:r>
            <a:r>
              <a:rPr lang="en-GB" noProof="0" err="1"/>
              <a:t>debido</a:t>
            </a:r>
            <a:r>
              <a:rPr lang="en-GB" noProof="0"/>
              <a:t> a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pequeño</a:t>
            </a:r>
            <a:r>
              <a:rPr lang="en-GB" noProof="0"/>
              <a:t> </a:t>
            </a:r>
            <a:r>
              <a:rPr lang="en-GB" noProof="0" err="1"/>
              <a:t>tamaño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F80EC-E163-4779-4D46-DE45DF00F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99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F35D7-0089-0889-068A-D858A499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C4408-6805-0285-4EA2-5F63BB725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63DCD-A3F2-C148-2B79-4E19B4F66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90000"/>
              </a:lnSpc>
            </a:pPr>
            <a:r>
              <a:rPr lang="en-GB" noProof="0"/>
              <a:t>¿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mantener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vía</a:t>
            </a:r>
            <a:r>
              <a:rPr lang="en-GB" noProof="0"/>
              <a:t> </a:t>
            </a:r>
            <a:r>
              <a:rPr lang="en-GB" noProof="0" err="1"/>
              <a:t>aérea</a:t>
            </a:r>
            <a:r>
              <a:rPr lang="en-GB" noProof="0"/>
              <a:t> </a:t>
            </a:r>
            <a:r>
              <a:rPr lang="en-GB" noProof="0" err="1"/>
              <a:t>abierta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paciente</a:t>
            </a:r>
            <a:r>
              <a:rPr lang="en-GB" noProof="0"/>
              <a:t> que no </a:t>
            </a:r>
            <a:r>
              <a:rPr lang="en-GB" noProof="0" err="1"/>
              <a:t>responde</a:t>
            </a:r>
            <a:r>
              <a:rPr lang="en-GB" noProof="0"/>
              <a:t>?</a:t>
            </a:r>
          </a:p>
          <a:p>
            <a:pPr marL="76200" indent="0" algn="just">
              <a:lnSpc>
                <a:spcPct val="90000"/>
              </a:lnSpc>
            </a:pPr>
            <a:endParaRPr lang="en-GB" noProof="0"/>
          </a:p>
          <a:p>
            <a:pPr indent="-381000" algn="just">
              <a:lnSpc>
                <a:spcPct val="90000"/>
              </a:lnSpc>
              <a:buFont typeface="Arial"/>
              <a:buChar char="•"/>
            </a:pPr>
            <a:r>
              <a:rPr lang="en-GB" noProof="0" err="1"/>
              <a:t>Cuando</a:t>
            </a:r>
            <a:r>
              <a:rPr lang="en-GB" noProof="0"/>
              <a:t> un CFAR </a:t>
            </a:r>
            <a:r>
              <a:rPr lang="en-GB" noProof="0" err="1"/>
              <a:t>está</a:t>
            </a:r>
            <a:r>
              <a:rPr lang="en-GB" noProof="0"/>
              <a:t> solo, 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necesite</a:t>
            </a:r>
            <a:r>
              <a:rPr lang="en-GB" noProof="0"/>
              <a:t> sus manos para </a:t>
            </a:r>
            <a:r>
              <a:rPr lang="en-GB" noProof="0" err="1"/>
              <a:t>atender</a:t>
            </a:r>
            <a:r>
              <a:rPr lang="en-GB" noProof="0"/>
              <a:t>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amenazas</a:t>
            </a:r>
            <a:r>
              <a:rPr lang="en-GB" noProof="0"/>
              <a:t> de </a:t>
            </a:r>
            <a:r>
              <a:rPr lang="en-GB" noProof="0" err="1"/>
              <a:t>vida</a:t>
            </a:r>
            <a:r>
              <a:rPr lang="en-GB" noProof="0"/>
              <a:t> o para </a:t>
            </a:r>
            <a:r>
              <a:rPr lang="en-GB" noProof="0" err="1"/>
              <a:t>organizar</a:t>
            </a:r>
            <a:r>
              <a:rPr lang="en-GB" noProof="0"/>
              <a:t> un </a:t>
            </a:r>
            <a:r>
              <a:rPr lang="en-GB" noProof="0" err="1"/>
              <a:t>transporte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alto, lo que </a:t>
            </a:r>
            <a:r>
              <a:rPr lang="en-GB" noProof="0" err="1"/>
              <a:t>hace</a:t>
            </a:r>
            <a:r>
              <a:rPr lang="en-GB" noProof="0"/>
              <a:t> que sea poco </a:t>
            </a:r>
            <a:r>
              <a:rPr lang="en-GB" noProof="0" err="1"/>
              <a:t>realista</a:t>
            </a:r>
            <a:r>
              <a:rPr lang="en-GB" noProof="0"/>
              <a:t> usar la </a:t>
            </a:r>
            <a:r>
              <a:rPr lang="en-GB" noProof="0" err="1"/>
              <a:t>maniobra</a:t>
            </a:r>
            <a:r>
              <a:rPr lang="en-GB" noProof="0"/>
              <a:t> de </a:t>
            </a:r>
            <a:r>
              <a:rPr lang="en-GB" noProof="0" err="1"/>
              <a:t>inclinación</a:t>
            </a:r>
            <a:r>
              <a:rPr lang="en-GB" noProof="0"/>
              <a:t> de la cabeza/</a:t>
            </a:r>
            <a:r>
              <a:rPr lang="en-GB" noProof="0" err="1"/>
              <a:t>mentón</a:t>
            </a:r>
            <a:r>
              <a:rPr lang="en-GB" noProof="0"/>
              <a:t> o la </a:t>
            </a:r>
            <a:r>
              <a:rPr lang="en-GB" noProof="0" err="1"/>
              <a:t>maniobra</a:t>
            </a:r>
            <a:r>
              <a:rPr lang="en-GB" noProof="0"/>
              <a:t> de </a:t>
            </a:r>
            <a:r>
              <a:rPr lang="en-GB" noProof="0" err="1"/>
              <a:t>empuje</a:t>
            </a:r>
            <a:r>
              <a:rPr lang="en-GB" noProof="0"/>
              <a:t> de la </a:t>
            </a:r>
            <a:r>
              <a:rPr lang="en-GB" noProof="0" err="1"/>
              <a:t>mandíbula</a:t>
            </a:r>
            <a:r>
              <a:rPr lang="en-GB" noProof="0"/>
              <a:t> para </a:t>
            </a:r>
            <a:r>
              <a:rPr lang="en-GB" noProof="0" err="1"/>
              <a:t>mantener</a:t>
            </a:r>
            <a:r>
              <a:rPr lang="en-GB" noProof="0"/>
              <a:t> </a:t>
            </a:r>
            <a:r>
              <a:rPr lang="en-GB" noProof="0" err="1"/>
              <a:t>continuamente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
En </a:t>
            </a:r>
            <a:r>
              <a:rPr lang="en-GB" noProof="0" err="1"/>
              <a:t>tal</a:t>
            </a:r>
            <a:r>
              <a:rPr lang="en-GB" noProof="0"/>
              <a:t> </a:t>
            </a:r>
            <a:r>
              <a:rPr lang="en-GB" noProof="0" err="1"/>
              <a:t>caso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CFAR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poner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posición</a:t>
            </a:r>
            <a:r>
              <a:rPr lang="en-GB" noProof="0"/>
              <a:t> de </a:t>
            </a:r>
            <a:r>
              <a:rPr lang="en-GB" noProof="0" err="1"/>
              <a:t>recuperación</a:t>
            </a:r>
            <a:r>
              <a:rPr lang="en-GB" noProof="0"/>
              <a:t>.
La </a:t>
            </a:r>
            <a:r>
              <a:rPr lang="en-GB" noProof="0" err="1"/>
              <a:t>posición</a:t>
            </a:r>
            <a:r>
              <a:rPr lang="en-GB" noProof="0"/>
              <a:t> de </a:t>
            </a:r>
            <a:r>
              <a:rPr lang="en-GB" noProof="0" err="1"/>
              <a:t>recuperación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es </a:t>
            </a:r>
            <a:r>
              <a:rPr lang="en-GB" noProof="0" err="1"/>
              <a:t>buena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que no </a:t>
            </a:r>
            <a:r>
              <a:rPr lang="en-GB" noProof="0" err="1"/>
              <a:t>responden</a:t>
            </a:r>
            <a:r>
              <a:rPr lang="en-GB" noProof="0"/>
              <a:t> y que </a:t>
            </a:r>
            <a:r>
              <a:rPr lang="en-GB" noProof="0" err="1"/>
              <a:t>corren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ahogarse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las </a:t>
            </a:r>
            <a:r>
              <a:rPr lang="en-GB" noProof="0" err="1"/>
              <a:t>secreciones</a:t>
            </a:r>
            <a:r>
              <a:rPr lang="en-GB" noProof="0"/>
              <a:t> (</a:t>
            </a:r>
            <a:r>
              <a:rPr lang="en-GB" noProof="0" err="1"/>
              <a:t>vómito</a:t>
            </a:r>
            <a:r>
              <a:rPr lang="en-GB" noProof="0"/>
              <a:t> o </a:t>
            </a:r>
            <a:r>
              <a:rPr lang="en-GB" noProof="0" err="1"/>
              <a:t>sangre</a:t>
            </a:r>
            <a:r>
              <a:rPr lang="en-GB" noProof="0"/>
              <a:t>) o </a:t>
            </a:r>
            <a:r>
              <a:rPr lang="en-GB" noProof="0" err="1"/>
              <a:t>aquellos</a:t>
            </a:r>
            <a:r>
              <a:rPr lang="en-GB" noProof="0"/>
              <a:t> con un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(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que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gravemente</a:t>
            </a:r>
            <a:r>
              <a:rPr lang="en-GB" noProof="0"/>
              <a:t> </a:t>
            </a:r>
            <a:r>
              <a:rPr lang="en-GB" noProof="0" err="1"/>
              <a:t>intoxicados</a:t>
            </a:r>
            <a:r>
              <a:rPr lang="en-GB" noProof="0"/>
              <a:t> o </a:t>
            </a:r>
            <a:r>
              <a:rPr lang="en-GB" noProof="0" err="1"/>
              <a:t>acaban</a:t>
            </a:r>
            <a:r>
              <a:rPr lang="en-GB" noProof="0"/>
              <a:t> de </a:t>
            </a:r>
            <a:r>
              <a:rPr lang="en-GB" noProof="0" err="1"/>
              <a:t>sufrir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convulsión</a:t>
            </a:r>
            <a:r>
              <a:rPr lang="en-GB" noProof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97C35-02C0-540F-0229-FBF9008E9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29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204A5-1903-860E-1C0A-3C7D06623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CBAF5-D7CB-BC1E-5635-D0E9DE758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5FB8CE-BD63-0A23-7B1A-8F7E9A98A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¿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mantener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vía</a:t>
            </a:r>
            <a:r>
              <a:rPr lang="en-GB" noProof="0"/>
              <a:t> </a:t>
            </a:r>
            <a:r>
              <a:rPr lang="en-GB" noProof="0" err="1"/>
              <a:t>aérea</a:t>
            </a:r>
            <a:r>
              <a:rPr lang="en-GB" noProof="0"/>
              <a:t> </a:t>
            </a:r>
            <a:r>
              <a:rPr lang="en-GB" noProof="0" err="1"/>
              <a:t>abierta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despierto</a:t>
            </a:r>
            <a:r>
              <a:rPr lang="en-GB" noProof="0"/>
              <a:t> con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?
</a:t>
            </a:r>
            <a:r>
              <a:rPr lang="en-GB" noProof="0" err="1"/>
              <a:t>Algunos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 </a:t>
            </a:r>
            <a:r>
              <a:rPr lang="en-GB" noProof="0" err="1"/>
              <a:t>debido</a:t>
            </a:r>
            <a:r>
              <a:rPr lang="en-GB" noProof="0"/>
              <a:t> a </a:t>
            </a:r>
            <a:r>
              <a:rPr lang="en-GB" noProof="0" err="1"/>
              <a:t>otra</a:t>
            </a:r>
            <a:r>
              <a:rPr lang="en-GB" noProof="0"/>
              <a:t> causa de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que no sea la </a:t>
            </a:r>
            <a:r>
              <a:rPr lang="en-GB" noProof="0" err="1"/>
              <a:t>asfixia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reacción</a:t>
            </a:r>
            <a:r>
              <a:rPr lang="en-GB" noProof="0"/>
              <a:t> </a:t>
            </a:r>
            <a:r>
              <a:rPr lang="en-GB" noProof="0" err="1"/>
              <a:t>alérgica</a:t>
            </a:r>
            <a:r>
              <a:rPr lang="en-GB" noProof="0"/>
              <a:t> grave o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. A </a:t>
            </a:r>
            <a:r>
              <a:rPr lang="en-GB" noProof="0" err="1"/>
              <a:t>diferencia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o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inconscientes</a:t>
            </a:r>
            <a:r>
              <a:rPr lang="en-GB" noProof="0"/>
              <a:t>, a </a:t>
            </a:r>
            <a:r>
              <a:rPr lang="en-GB" noProof="0" err="1"/>
              <a:t>estos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se les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permitir</a:t>
            </a:r>
            <a:r>
              <a:rPr lang="en-GB" noProof="0"/>
              <a:t> </a:t>
            </a:r>
            <a:r>
              <a:rPr lang="en-GB" noProof="0" err="1"/>
              <a:t>sentarse</a:t>
            </a:r>
            <a:r>
              <a:rPr lang="en-GB" noProof="0"/>
              <a:t> </a:t>
            </a:r>
            <a:r>
              <a:rPr lang="en-GB" noProof="0" err="1"/>
              <a:t>erguidos</a:t>
            </a:r>
            <a:r>
              <a:rPr lang="en-GB" noProof="0"/>
              <a:t> o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otra</a:t>
            </a:r>
            <a:r>
              <a:rPr lang="en-GB" noProof="0"/>
              <a:t> </a:t>
            </a:r>
            <a:r>
              <a:rPr lang="en-GB" noProof="0" err="1"/>
              <a:t>posición</a:t>
            </a:r>
            <a:r>
              <a:rPr lang="en-GB" noProof="0"/>
              <a:t> </a:t>
            </a:r>
            <a:r>
              <a:rPr lang="en-GB" noProof="0" err="1"/>
              <a:t>cómoda</a:t>
            </a:r>
            <a:r>
              <a:rPr lang="en-GB" noProof="0"/>
              <a:t> que les </a:t>
            </a:r>
            <a:r>
              <a:rPr lang="en-GB" noProof="0" err="1"/>
              <a:t>permita</a:t>
            </a:r>
            <a:r>
              <a:rPr lang="en-GB" noProof="0"/>
              <a:t> mover </a:t>
            </a:r>
            <a:r>
              <a:rPr lang="en-GB" noProof="0" err="1"/>
              <a:t>mejor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aire</a:t>
            </a:r>
            <a:r>
              <a:rPr lang="en-GB" noProof="0"/>
              <a:t> a sus </a:t>
            </a:r>
            <a:r>
              <a:rPr lang="en-GB" noProof="0" err="1"/>
              <a:t>pulmones</a:t>
            </a:r>
            <a:r>
              <a:rPr lang="en-GB" noProof="0"/>
              <a:t>.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planificar</a:t>
            </a:r>
            <a:r>
              <a:rPr lang="en-GB" noProof="0"/>
              <a:t> un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hospital o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que </a:t>
            </a:r>
            <a:r>
              <a:rPr lang="en-GB" noProof="0" err="1"/>
              <a:t>pueda</a:t>
            </a:r>
            <a:r>
              <a:rPr lang="en-GB" noProof="0"/>
              <a:t> </a:t>
            </a:r>
            <a:r>
              <a:rPr lang="en-GB" noProof="0" err="1"/>
              <a:t>brindar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2AAB6-FDAD-0B5B-7FCA-730CEB931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43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EE142-6175-0833-4E71-D59E65744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9C61E-9368-D6FF-E6BE-86EADE9AD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93825C-15D9-1778-384A-10FB2E695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¿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actuar</a:t>
            </a:r>
            <a:r>
              <a:rPr lang="en-GB" noProof="0"/>
              <a:t> con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obstrucción</a:t>
            </a:r>
            <a:r>
              <a:rPr lang="en-GB" noProof="0"/>
              <a:t> de la </a:t>
            </a:r>
            <a:r>
              <a:rPr lang="en-GB" noProof="0" err="1"/>
              <a:t>vía</a:t>
            </a:r>
            <a:r>
              <a:rPr lang="en-GB" noProof="0"/>
              <a:t> </a:t>
            </a:r>
            <a:r>
              <a:rPr lang="en-GB" noProof="0" err="1"/>
              <a:t>aérea</a:t>
            </a:r>
            <a:r>
              <a:rPr lang="en-GB" noProof="0"/>
              <a:t> </a:t>
            </a:r>
            <a:r>
              <a:rPr lang="en-GB" noProof="0" err="1"/>
              <a:t>debido</a:t>
            </a:r>
            <a:r>
              <a:rPr lang="en-GB" noProof="0"/>
              <a:t> 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alergia</a:t>
            </a:r>
            <a:r>
              <a:rPr lang="en-GB" noProof="0"/>
              <a:t> grave (o </a:t>
            </a:r>
            <a:r>
              <a:rPr lang="en-GB" noProof="0" err="1"/>
              <a:t>anafilaxia</a:t>
            </a:r>
            <a:r>
              <a:rPr lang="en-GB" noProof="0"/>
              <a:t>)?
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alergia</a:t>
            </a:r>
            <a:r>
              <a:rPr lang="en-GB" noProof="0"/>
              <a:t> grave (</a:t>
            </a:r>
            <a:r>
              <a:rPr lang="en-GB" noProof="0" err="1"/>
              <a:t>anafilaxia</a:t>
            </a:r>
            <a:r>
              <a:rPr lang="en-GB" noProof="0"/>
              <a:t>)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presentar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(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hinchazón</a:t>
            </a:r>
            <a:r>
              <a:rPr lang="en-GB" noProof="0"/>
              <a:t> de la </a:t>
            </a:r>
            <a:r>
              <a:rPr lang="en-GB" noProof="0" err="1"/>
              <a:t>garganta</a:t>
            </a:r>
            <a:r>
              <a:rPr lang="en-GB" noProof="0"/>
              <a:t>), DIB (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tanto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superiores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inferiores</a:t>
            </a:r>
            <a:r>
              <a:rPr lang="en-GB" noProof="0"/>
              <a:t>) con </a:t>
            </a:r>
            <a:r>
              <a:rPr lang="en-GB" noProof="0" err="1"/>
              <a:t>sibilancias</a:t>
            </a:r>
            <a:r>
              <a:rPr lang="en-GB" noProof="0"/>
              <a:t> o </a:t>
            </a:r>
            <a:r>
              <a:rPr lang="en-GB" noProof="0" err="1"/>
              <a:t>tos</a:t>
            </a:r>
            <a:r>
              <a:rPr lang="en-GB" noProof="0"/>
              <a:t>, </a:t>
            </a:r>
            <a:r>
              <a:rPr lang="en-GB" noProof="0" err="1"/>
              <a:t>vómitos</a:t>
            </a:r>
            <a:r>
              <a:rPr lang="en-GB" noProof="0"/>
              <a:t>, </a:t>
            </a:r>
            <a:r>
              <a:rPr lang="en-GB" noProof="0" err="1"/>
              <a:t>diarrea</a:t>
            </a:r>
            <a:r>
              <a:rPr lang="en-GB" noProof="0"/>
              <a:t>, </a:t>
            </a:r>
            <a:r>
              <a:rPr lang="en-GB" noProof="0" err="1"/>
              <a:t>dolor</a:t>
            </a:r>
            <a:r>
              <a:rPr lang="en-GB" noProof="0"/>
              <a:t> abdominal, </a:t>
            </a:r>
            <a:r>
              <a:rPr lang="en-GB" noProof="0" err="1"/>
              <a:t>erupción</a:t>
            </a:r>
            <a:r>
              <a:rPr lang="en-GB" noProof="0"/>
              <a:t> </a:t>
            </a:r>
            <a:r>
              <a:rPr lang="en-GB" noProof="0" err="1"/>
              <a:t>cutánea</a:t>
            </a:r>
            <a:r>
              <a:rPr lang="en-GB" noProof="0"/>
              <a:t> con </a:t>
            </a:r>
            <a:r>
              <a:rPr lang="en-GB" noProof="0" err="1"/>
              <a:t>picazón</a:t>
            </a:r>
            <a:r>
              <a:rPr lang="en-GB" noProof="0"/>
              <a:t>, </a:t>
            </a:r>
            <a:r>
              <a:rPr lang="en-GB" noProof="0" err="1"/>
              <a:t>hinchazón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labios</a:t>
            </a:r>
            <a:r>
              <a:rPr lang="en-GB" noProof="0"/>
              <a:t> o la lengua y </a:t>
            </a:r>
            <a:r>
              <a:rPr lang="en-GB" noProof="0" err="1"/>
              <a:t>signos</a:t>
            </a:r>
            <a:r>
              <a:rPr lang="en-GB" noProof="0"/>
              <a:t> de shock. 
</a:t>
            </a:r>
            <a:r>
              <a:rPr lang="en-GB" noProof="0" err="1"/>
              <a:t>Planifique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inmediato</a:t>
            </a:r>
            <a:r>
              <a:rPr lang="en-GB" noProof="0"/>
              <a:t> a un hospital o </a:t>
            </a:r>
            <a:r>
              <a:rPr lang="en-GB" noProof="0" err="1"/>
              <a:t>clínica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con </a:t>
            </a:r>
            <a:r>
              <a:rPr lang="en-GB" noProof="0" err="1"/>
              <a:t>medicamentos</a:t>
            </a:r>
            <a:r>
              <a:rPr lang="en-GB" noProof="0"/>
              <a:t>.  
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propio</a:t>
            </a:r>
            <a:r>
              <a:rPr lang="en-GB" noProof="0"/>
              <a:t> </a:t>
            </a:r>
            <a:r>
              <a:rPr lang="en-GB" noProof="0" err="1"/>
              <a:t>medicamento</a:t>
            </a:r>
            <a:r>
              <a:rPr lang="en-GB" noProof="0"/>
              <a:t> y </a:t>
            </a:r>
            <a:r>
              <a:rPr lang="en-GB" noProof="0" err="1"/>
              <a:t>usted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ayudarlo</a:t>
            </a:r>
            <a:r>
              <a:rPr lang="en-GB" noProof="0"/>
              <a:t> a </a:t>
            </a:r>
            <a:r>
              <a:rPr lang="en-GB" noProof="0" err="1"/>
              <a:t>usarlo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B687B-5530-B0D0-E77D-135E4AE7C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8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C636-65B4-8D32-06DE-39659EDE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58E09C-A827-B347-3589-52B0E6F85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CCE08-F4D7-F0EB-0558-881B8D0CC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¿</a:t>
            </a:r>
            <a:r>
              <a:rPr lang="en-GB" noProof="0" err="1"/>
              <a:t>Cómo</a:t>
            </a:r>
            <a:r>
              <a:rPr lang="en-GB" noProof="0"/>
              <a:t> </a:t>
            </a:r>
            <a:r>
              <a:rPr lang="en-GB" noProof="0" err="1"/>
              <a:t>actuar</a:t>
            </a:r>
            <a:r>
              <a:rPr lang="en-GB" noProof="0"/>
              <a:t> con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obstrucción</a:t>
            </a:r>
            <a:r>
              <a:rPr lang="en-GB" noProof="0"/>
              <a:t> de la </a:t>
            </a:r>
            <a:r>
              <a:rPr lang="en-GB" noProof="0" err="1"/>
              <a:t>vía</a:t>
            </a:r>
            <a:r>
              <a:rPr lang="en-GB" noProof="0"/>
              <a:t> </a:t>
            </a:r>
            <a:r>
              <a:rPr lang="en-GB" noProof="0" err="1"/>
              <a:t>aérea</a:t>
            </a:r>
            <a:r>
              <a:rPr lang="en-GB" noProof="0"/>
              <a:t> </a:t>
            </a:r>
            <a:r>
              <a:rPr lang="en-GB" noProof="0" err="1"/>
              <a:t>debido</a:t>
            </a:r>
            <a:r>
              <a:rPr lang="en-GB" noProof="0"/>
              <a:t> 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alergia</a:t>
            </a:r>
            <a:r>
              <a:rPr lang="en-GB" noProof="0"/>
              <a:t> grave (o </a:t>
            </a:r>
            <a:r>
              <a:rPr lang="en-GB" noProof="0" err="1"/>
              <a:t>anafilaxia</a:t>
            </a:r>
            <a:r>
              <a:rPr lang="en-GB" noProof="0"/>
              <a:t>)?
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alergia</a:t>
            </a:r>
            <a:r>
              <a:rPr lang="en-GB" noProof="0"/>
              <a:t> grave (</a:t>
            </a:r>
            <a:r>
              <a:rPr lang="en-GB" noProof="0" err="1"/>
              <a:t>anafilaxia</a:t>
            </a:r>
            <a:r>
              <a:rPr lang="en-GB" noProof="0"/>
              <a:t>)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presentar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(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hinchazón</a:t>
            </a:r>
            <a:r>
              <a:rPr lang="en-GB" noProof="0"/>
              <a:t> de la </a:t>
            </a:r>
            <a:r>
              <a:rPr lang="en-GB" noProof="0" err="1"/>
              <a:t>garganta</a:t>
            </a:r>
            <a:r>
              <a:rPr lang="en-GB" noProof="0"/>
              <a:t>), DIB (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tanto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superiores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inferiores</a:t>
            </a:r>
            <a:r>
              <a:rPr lang="en-GB" noProof="0"/>
              <a:t>) con </a:t>
            </a:r>
            <a:r>
              <a:rPr lang="en-GB" noProof="0" err="1"/>
              <a:t>sibilancias</a:t>
            </a:r>
            <a:r>
              <a:rPr lang="en-GB" noProof="0"/>
              <a:t> o </a:t>
            </a:r>
            <a:r>
              <a:rPr lang="en-GB" noProof="0" err="1"/>
              <a:t>tos</a:t>
            </a:r>
            <a:r>
              <a:rPr lang="en-GB" noProof="0"/>
              <a:t>, </a:t>
            </a:r>
            <a:r>
              <a:rPr lang="en-GB" noProof="0" err="1"/>
              <a:t>vómitos</a:t>
            </a:r>
            <a:r>
              <a:rPr lang="en-GB" noProof="0"/>
              <a:t>, </a:t>
            </a:r>
            <a:r>
              <a:rPr lang="en-GB" noProof="0" err="1"/>
              <a:t>diarrea</a:t>
            </a:r>
            <a:r>
              <a:rPr lang="en-GB" noProof="0"/>
              <a:t>, </a:t>
            </a:r>
            <a:r>
              <a:rPr lang="en-GB" noProof="0" err="1"/>
              <a:t>dolor</a:t>
            </a:r>
            <a:r>
              <a:rPr lang="en-GB" noProof="0"/>
              <a:t> abdominal, </a:t>
            </a:r>
            <a:r>
              <a:rPr lang="en-GB" noProof="0" err="1"/>
              <a:t>erupción</a:t>
            </a:r>
            <a:r>
              <a:rPr lang="en-GB" noProof="0"/>
              <a:t> </a:t>
            </a:r>
            <a:r>
              <a:rPr lang="en-GB" noProof="0" err="1"/>
              <a:t>cutánea</a:t>
            </a:r>
            <a:r>
              <a:rPr lang="en-GB" noProof="0"/>
              <a:t> con </a:t>
            </a:r>
            <a:r>
              <a:rPr lang="en-GB" noProof="0" err="1"/>
              <a:t>picazón</a:t>
            </a:r>
            <a:r>
              <a:rPr lang="en-GB" noProof="0"/>
              <a:t>, </a:t>
            </a:r>
            <a:r>
              <a:rPr lang="en-GB" noProof="0" err="1"/>
              <a:t>hinchazón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labios</a:t>
            </a:r>
            <a:r>
              <a:rPr lang="en-GB" noProof="0"/>
              <a:t> o la lengua y </a:t>
            </a:r>
            <a:r>
              <a:rPr lang="en-GB" noProof="0" err="1"/>
              <a:t>signos</a:t>
            </a:r>
            <a:r>
              <a:rPr lang="en-GB" noProof="0"/>
              <a:t> de shock. 
</a:t>
            </a:r>
            <a:r>
              <a:rPr lang="en-GB" noProof="0" err="1"/>
              <a:t>Planifique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inmediato</a:t>
            </a:r>
            <a:r>
              <a:rPr lang="en-GB" noProof="0"/>
              <a:t> a un hospital o </a:t>
            </a:r>
            <a:r>
              <a:rPr lang="en-GB" noProof="0" err="1"/>
              <a:t>clínica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con </a:t>
            </a:r>
            <a:r>
              <a:rPr lang="en-GB" noProof="0" err="1"/>
              <a:t>medicamentos</a:t>
            </a:r>
            <a:r>
              <a:rPr lang="en-GB" noProof="0"/>
              <a:t>.  
Es </a:t>
            </a:r>
            <a:r>
              <a:rPr lang="en-GB" noProof="0" err="1"/>
              <a:t>posible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propio</a:t>
            </a:r>
            <a:r>
              <a:rPr lang="en-GB" noProof="0"/>
              <a:t> </a:t>
            </a:r>
            <a:r>
              <a:rPr lang="en-GB" noProof="0" err="1"/>
              <a:t>medicamento</a:t>
            </a:r>
            <a:r>
              <a:rPr lang="en-GB" noProof="0"/>
              <a:t> y </a:t>
            </a:r>
            <a:r>
              <a:rPr lang="en-GB" noProof="0" err="1"/>
              <a:t>usted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ayudarlo</a:t>
            </a:r>
            <a:r>
              <a:rPr lang="en-GB" noProof="0"/>
              <a:t> a </a:t>
            </a:r>
            <a:r>
              <a:rPr lang="en-GB" noProof="0" err="1"/>
              <a:t>usarlo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F3747-973C-A7D5-2176-2105D7748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461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Si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abiertas</a:t>
            </a:r>
            <a:r>
              <a:rPr lang="en-GB" noProof="0"/>
              <a:t> y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todavía</a:t>
            </a:r>
            <a:r>
              <a:rPr lang="en-GB" noProof="0"/>
              <a:t> </a:t>
            </a:r>
            <a:r>
              <a:rPr lang="en-GB" noProof="0" err="1"/>
              <a:t>tiene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problema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deberse</a:t>
            </a:r>
            <a:r>
              <a:rPr lang="en-GB" noProof="0"/>
              <a:t> 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afección</a:t>
            </a:r>
            <a:r>
              <a:rPr lang="en-GB" noProof="0"/>
              <a:t> que </a:t>
            </a:r>
            <a:r>
              <a:rPr lang="en-GB" noProof="0" err="1"/>
              <a:t>afecta</a:t>
            </a:r>
            <a:r>
              <a:rPr lang="en-GB" noProof="0"/>
              <a:t> </a:t>
            </a:r>
            <a:r>
              <a:rPr lang="en-GB" noProof="0" err="1"/>
              <a:t>directamente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pulmones</a:t>
            </a:r>
            <a:r>
              <a:rPr lang="en-GB" noProof="0"/>
              <a:t> (</a:t>
            </a:r>
            <a:r>
              <a:rPr lang="en-GB" noProof="0" err="1"/>
              <a:t>infección</a:t>
            </a:r>
            <a:r>
              <a:rPr lang="en-GB" noProof="0"/>
              <a:t>, </a:t>
            </a:r>
            <a:r>
              <a:rPr lang="en-GB" noProof="0" err="1"/>
              <a:t>colapso</a:t>
            </a:r>
            <a:r>
              <a:rPr lang="en-GB" noProof="0"/>
              <a:t>, </a:t>
            </a:r>
            <a:r>
              <a:rPr lang="en-GB" noProof="0" err="1"/>
              <a:t>líquidos</a:t>
            </a:r>
            <a:r>
              <a:rPr lang="en-GB" noProof="0"/>
              <a:t>, </a:t>
            </a:r>
            <a:r>
              <a:rPr lang="en-GB" noProof="0" err="1"/>
              <a:t>asma</a:t>
            </a:r>
            <a:r>
              <a:rPr lang="en-GB" noProof="0"/>
              <a:t>, </a:t>
            </a:r>
            <a:r>
              <a:rPr lang="en-GB" noProof="0" err="1"/>
              <a:t>alergia</a:t>
            </a:r>
            <a:r>
              <a:rPr lang="en-GB" noProof="0"/>
              <a:t>) o 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afección</a:t>
            </a:r>
            <a:r>
              <a:rPr lang="en-GB" noProof="0"/>
              <a:t> que </a:t>
            </a:r>
            <a:r>
              <a:rPr lang="en-GB" noProof="0" err="1"/>
              <a:t>afecta</a:t>
            </a:r>
            <a:r>
              <a:rPr lang="en-GB" noProof="0"/>
              <a:t> a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(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anemia</a:t>
            </a:r>
            <a:r>
              <a:rPr lang="en-GB" noProof="0"/>
              <a:t>, </a:t>
            </a:r>
            <a:r>
              <a:rPr lang="en-GB" noProof="0" err="1"/>
              <a:t>envenenamiento</a:t>
            </a:r>
            <a:r>
              <a:rPr lang="en-GB" noProof="0"/>
              <a:t> o </a:t>
            </a:r>
            <a:r>
              <a:rPr lang="en-GB" noProof="0" err="1"/>
              <a:t>convulsiones</a:t>
            </a:r>
            <a:r>
              <a:rPr lang="en-GB" noProof="0"/>
              <a:t>). Por lo tanto,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verificar</a:t>
            </a:r>
            <a:r>
              <a:rPr lang="en-GB" noProof="0"/>
              <a:t> con Mirar, </a:t>
            </a:r>
            <a:r>
              <a:rPr lang="en-GB" noProof="0" err="1"/>
              <a:t>Escuchar</a:t>
            </a:r>
            <a:r>
              <a:rPr lang="en-GB" noProof="0"/>
              <a:t> y </a:t>
            </a:r>
            <a:r>
              <a:rPr lang="en-GB" noProof="0" err="1"/>
              <a:t>Sentir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afecciones</a:t>
            </a:r>
            <a:r>
              <a:rPr lang="en-GB" noProof="0"/>
              <a:t> </a:t>
            </a:r>
            <a:r>
              <a:rPr lang="en-GB" noProof="0" err="1"/>
              <a:t>potencialmente</a:t>
            </a:r>
            <a:r>
              <a:rPr lang="en-GB" noProof="0"/>
              <a:t> </a:t>
            </a:r>
            <a:r>
              <a:rPr lang="en-GB" noProof="0" err="1"/>
              <a:t>mortales</a:t>
            </a:r>
            <a:r>
              <a:rPr lang="en-GB" noProof="0"/>
              <a:t> que </a:t>
            </a:r>
            <a:r>
              <a:rPr lang="en-GB" noProof="0" err="1"/>
              <a:t>afecten</a:t>
            </a:r>
            <a:r>
              <a:rPr lang="en-GB" noProof="0"/>
              <a:t> la </a:t>
            </a:r>
            <a:r>
              <a:rPr lang="en-GB" noProof="0" err="1"/>
              <a:t>respiración</a:t>
            </a:r>
            <a:r>
              <a:rPr lang="en-GB" noProof="0"/>
              <a:t>.
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 o </a:t>
            </a:r>
            <a:r>
              <a:rPr lang="en-GB" noProof="0" err="1"/>
              <a:t>rápida</a:t>
            </a:r>
            <a:r>
              <a:rPr lang="en-GB" noProof="0"/>
              <a:t>, </a:t>
            </a:r>
            <a:r>
              <a:rPr lang="en-GB" noProof="0" err="1"/>
              <a:t>así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lenta</a:t>
            </a:r>
            <a:r>
              <a:rPr lang="en-GB" noProof="0"/>
              <a:t> o </a:t>
            </a:r>
            <a:r>
              <a:rPr lang="en-GB" noProof="0" err="1"/>
              <a:t>ausente</a:t>
            </a:r>
            <a:r>
              <a:rPr lang="en-GB" noProof="0"/>
              <a:t>.
</a:t>
            </a:r>
            <a:r>
              <a:rPr lang="en-GB" noProof="0" err="1"/>
              <a:t>Observar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movimiento</a:t>
            </a:r>
            <a:r>
              <a:rPr lang="en-GB" noProof="0"/>
              <a:t> del </a:t>
            </a:r>
            <a:r>
              <a:rPr lang="en-GB" noProof="0" err="1"/>
              <a:t>pecho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</a:t>
            </a:r>
            <a:r>
              <a:rPr lang="en-GB" noProof="0"/>
              <a:t> a </a:t>
            </a:r>
            <a:r>
              <a:rPr lang="en-GB" noProof="0" err="1"/>
              <a:t>evaluar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las </a:t>
            </a:r>
            <a:r>
              <a:rPr lang="en-GB" noProof="0" err="1"/>
              <a:t>respiraciones</a:t>
            </a:r>
            <a:r>
              <a:rPr lang="en-GB" noProof="0"/>
              <a:t> son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superficiales</a:t>
            </a:r>
            <a:r>
              <a:rPr lang="en-GB" noProof="0"/>
              <a:t> o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profundas</a:t>
            </a:r>
            <a:r>
              <a:rPr lang="en-GB" noProof="0"/>
              <a:t>. 
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no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obtener</a:t>
            </a:r>
            <a:r>
              <a:rPr lang="en-GB" noProof="0"/>
              <a:t> </a:t>
            </a:r>
            <a:r>
              <a:rPr lang="en-GB" noProof="0" err="1"/>
              <a:t>suficiente</a:t>
            </a:r>
            <a:r>
              <a:rPr lang="en-GB" noProof="0"/>
              <a:t> </a:t>
            </a:r>
            <a:r>
              <a:rPr lang="en-GB" noProof="0" err="1"/>
              <a:t>oxígeno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motivo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usar </a:t>
            </a:r>
            <a:r>
              <a:rPr lang="en-GB" noProof="0" err="1"/>
              <a:t>músculos</a:t>
            </a:r>
            <a:r>
              <a:rPr lang="en-GB" noProof="0"/>
              <a:t> </a:t>
            </a:r>
            <a:r>
              <a:rPr lang="en-GB" noProof="0" err="1"/>
              <a:t>adicionales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abdomen para </a:t>
            </a:r>
            <a:r>
              <a:rPr lang="en-GB" noProof="0" err="1"/>
              <a:t>atraer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aire</a:t>
            </a:r>
            <a:r>
              <a:rPr lang="en-GB" noProof="0"/>
              <a:t> al </a:t>
            </a:r>
            <a:r>
              <a:rPr lang="en-GB" noProof="0" err="1"/>
              <a:t>cuerpo</a:t>
            </a:r>
            <a:r>
              <a:rPr lang="en-GB" noProof="0"/>
              <a:t>. A </a:t>
            </a:r>
            <a:r>
              <a:rPr lang="en-GB" noProof="0" err="1"/>
              <a:t>esto</a:t>
            </a:r>
            <a:r>
              <a:rPr lang="en-GB" noProof="0"/>
              <a:t> se le llama </a:t>
            </a:r>
            <a:r>
              <a:rPr lang="en-GB" noProof="0" err="1"/>
              <a:t>aumento</a:t>
            </a:r>
            <a:r>
              <a:rPr lang="en-GB" noProof="0"/>
              <a:t> del </a:t>
            </a:r>
            <a:r>
              <a:rPr lang="en-GB" noProof="0" err="1"/>
              <a:t>trabajo</a:t>
            </a:r>
            <a:r>
              <a:rPr lang="en-GB" noProof="0"/>
              <a:t> </a:t>
            </a:r>
            <a:r>
              <a:rPr lang="en-GB" noProof="0" err="1"/>
              <a:t>respiratorio</a:t>
            </a:r>
            <a:r>
              <a:rPr lang="en-GB" noProof="0"/>
              <a:t>.
A </a:t>
            </a:r>
            <a:r>
              <a:rPr lang="en-GB" noProof="0" err="1"/>
              <a:t>veces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problemas</a:t>
            </a:r>
            <a:r>
              <a:rPr lang="en-GB" noProof="0"/>
              <a:t> </a:t>
            </a:r>
            <a:r>
              <a:rPr lang="en-GB" noProof="0" err="1"/>
              <a:t>respiratorios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inclinarse</a:t>
            </a:r>
            <a:r>
              <a:rPr lang="en-GB" noProof="0"/>
              <a:t> </a:t>
            </a:r>
            <a:r>
              <a:rPr lang="en-GB" noProof="0" err="1"/>
              <a:t>hacia</a:t>
            </a:r>
            <a:r>
              <a:rPr lang="en-GB" noProof="0"/>
              <a:t> </a:t>
            </a:r>
            <a:r>
              <a:rPr lang="en-GB" noProof="0" err="1"/>
              <a:t>adelante</a:t>
            </a:r>
            <a:r>
              <a:rPr lang="en-GB" noProof="0"/>
              <a:t> con las manos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rodillas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posición</a:t>
            </a:r>
            <a:r>
              <a:rPr lang="en-GB" noProof="0"/>
              <a:t> </a:t>
            </a:r>
            <a:r>
              <a:rPr lang="en-GB" noProof="0" err="1"/>
              <a:t>conocida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"</a:t>
            </a:r>
            <a:r>
              <a:rPr lang="en-GB" noProof="0" err="1"/>
              <a:t>trípode</a:t>
            </a:r>
            <a:r>
              <a:rPr lang="en-GB" noProof="0"/>
              <a:t>". 
El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un </a:t>
            </a:r>
            <a:r>
              <a:rPr lang="en-GB" noProof="0" err="1"/>
              <a:t>color</a:t>
            </a:r>
            <a:r>
              <a:rPr lang="en-GB" noProof="0"/>
              <a:t> </a:t>
            </a:r>
            <a:r>
              <a:rPr lang="en-GB" noProof="0" err="1"/>
              <a:t>azul</a:t>
            </a:r>
            <a:r>
              <a:rPr lang="en-GB" noProof="0"/>
              <a:t> o gris </a:t>
            </a:r>
            <a:r>
              <a:rPr lang="en-GB" noProof="0" err="1"/>
              <a:t>alrededor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labios</a:t>
            </a:r>
            <a:r>
              <a:rPr lang="en-GB" noProof="0"/>
              <a:t> (lo que se </a:t>
            </a:r>
            <a:r>
              <a:rPr lang="en-GB" noProof="0" err="1"/>
              <a:t>denomina</a:t>
            </a:r>
            <a:r>
              <a:rPr lang="en-GB" noProof="0"/>
              <a:t> </a:t>
            </a:r>
            <a:r>
              <a:rPr lang="en-GB" noProof="0" err="1"/>
              <a:t>cianosis</a:t>
            </a:r>
            <a:r>
              <a:rPr lang="en-GB" noProof="0"/>
              <a:t>), lo que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niveles</a:t>
            </a:r>
            <a:r>
              <a:rPr lang="en-GB" noProof="0"/>
              <a:t> </a:t>
            </a:r>
            <a:r>
              <a:rPr lang="en-GB" noProof="0" err="1"/>
              <a:t>bajos</a:t>
            </a:r>
            <a:r>
              <a:rPr lang="en-GB" noProof="0"/>
              <a:t> de </a:t>
            </a:r>
            <a:r>
              <a:rPr lang="en-GB" noProof="0" err="1"/>
              <a:t>oxígeno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.</a:t>
            </a:r>
            <a:endParaRPr lang="en-GB" b="0" noProof="0"/>
          </a:p>
          <a:p>
            <a:pPr marL="0" indent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38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lnSpc>
                <a:spcPct val="90000"/>
              </a:lnSpc>
            </a:pPr>
            <a:r>
              <a:rPr lang="en-GB" sz="1100" noProof="0" err="1"/>
              <a:t>Escuche</a:t>
            </a:r>
            <a:r>
              <a:rPr lang="en-GB" sz="1100" noProof="0"/>
              <a:t>
</a:t>
            </a:r>
            <a:r>
              <a:rPr lang="en-GB" sz="1100" noProof="0" err="1"/>
              <a:t>Esté</a:t>
            </a:r>
            <a:r>
              <a:rPr lang="en-GB" sz="1100" noProof="0"/>
              <a:t> </a:t>
            </a:r>
            <a:r>
              <a:rPr lang="en-GB" sz="1100" noProof="0" err="1"/>
              <a:t>atento</a:t>
            </a:r>
            <a:r>
              <a:rPr lang="en-GB" sz="1100" noProof="0"/>
              <a:t> al </a:t>
            </a:r>
            <a:r>
              <a:rPr lang="en-GB" sz="1100" noProof="0" err="1"/>
              <a:t>movimiento</a:t>
            </a:r>
            <a:r>
              <a:rPr lang="en-GB" sz="1100" noProof="0"/>
              <a:t> del </a:t>
            </a:r>
            <a:r>
              <a:rPr lang="en-GB" sz="1100" noProof="0" err="1"/>
              <a:t>aire</a:t>
            </a:r>
            <a:r>
              <a:rPr lang="en-GB" sz="1100" noProof="0"/>
              <a:t> y a </a:t>
            </a:r>
            <a:r>
              <a:rPr lang="en-GB" sz="1100" noProof="0" err="1"/>
              <a:t>cualquier</a:t>
            </a:r>
            <a:r>
              <a:rPr lang="en-GB" sz="1100" noProof="0"/>
              <a:t> </a:t>
            </a:r>
            <a:r>
              <a:rPr lang="en-GB" sz="1100" noProof="0" err="1"/>
              <a:t>sonido</a:t>
            </a:r>
            <a:r>
              <a:rPr lang="en-GB" sz="1100" noProof="0"/>
              <a:t> anormal. 
Un </a:t>
            </a:r>
            <a:r>
              <a:rPr lang="en-GB" sz="1100" noProof="0" err="1"/>
              <a:t>paciente</a:t>
            </a:r>
            <a:r>
              <a:rPr lang="en-GB" sz="1100" noProof="0"/>
              <a:t> con </a:t>
            </a:r>
            <a:r>
              <a:rPr lang="en-GB" sz="1100" noProof="0" err="1"/>
              <a:t>sibilancias</a:t>
            </a:r>
            <a:r>
              <a:rPr lang="en-GB" sz="1100" noProof="0"/>
              <a:t> (</a:t>
            </a:r>
            <a:r>
              <a:rPr lang="en-GB" sz="1100" noProof="0" err="1"/>
              <a:t>sonido</a:t>
            </a:r>
            <a:r>
              <a:rPr lang="en-GB" sz="1100" noProof="0"/>
              <a:t> </a:t>
            </a:r>
            <a:r>
              <a:rPr lang="en-GB" sz="1100" noProof="0" err="1"/>
              <a:t>agudo</a:t>
            </a:r>
            <a:r>
              <a:rPr lang="en-GB" sz="1100" noProof="0"/>
              <a:t> </a:t>
            </a:r>
            <a:r>
              <a:rPr lang="en-GB" sz="1100" noProof="0" err="1"/>
              <a:t>durante</a:t>
            </a:r>
            <a:r>
              <a:rPr lang="en-GB" sz="1100" noProof="0"/>
              <a:t> la </a:t>
            </a:r>
            <a:r>
              <a:rPr lang="en-GB" sz="1100" noProof="0" err="1"/>
              <a:t>exhalación</a:t>
            </a:r>
            <a:r>
              <a:rPr lang="en-GB" sz="1100" noProof="0"/>
              <a:t>) </a:t>
            </a:r>
            <a:r>
              <a:rPr lang="en-GB" sz="1100" noProof="0" err="1"/>
              <a:t>puede</a:t>
            </a:r>
            <a:r>
              <a:rPr lang="en-GB" sz="1100" noProof="0"/>
              <a:t> </a:t>
            </a:r>
            <a:r>
              <a:rPr lang="en-GB" sz="1100" noProof="0" err="1"/>
              <a:t>tener</a:t>
            </a:r>
            <a:r>
              <a:rPr lang="en-GB" sz="1100" noProof="0"/>
              <a:t> </a:t>
            </a:r>
            <a:r>
              <a:rPr lang="en-GB" sz="1100" noProof="0" err="1"/>
              <a:t>asma</a:t>
            </a:r>
            <a:r>
              <a:rPr lang="en-GB" sz="1100" noProof="0"/>
              <a:t>, EPOC o </a:t>
            </a:r>
            <a:r>
              <a:rPr lang="en-GB" sz="1100" noProof="0" err="1"/>
              <a:t>una</a:t>
            </a:r>
            <a:r>
              <a:rPr lang="en-GB" sz="1100" noProof="0"/>
              <a:t> </a:t>
            </a:r>
            <a:r>
              <a:rPr lang="en-GB" sz="1100" noProof="0" err="1"/>
              <a:t>alergia</a:t>
            </a:r>
            <a:r>
              <a:rPr lang="en-GB" sz="1100" noProof="0"/>
              <a:t> grave. 
Se </a:t>
            </a:r>
            <a:r>
              <a:rPr lang="en-GB" sz="1100" noProof="0" err="1"/>
              <a:t>puede</a:t>
            </a:r>
            <a:r>
              <a:rPr lang="en-GB" sz="1100" noProof="0"/>
              <a:t> </a:t>
            </a:r>
            <a:r>
              <a:rPr lang="en-GB" sz="1100" noProof="0" err="1"/>
              <a:t>escuchar</a:t>
            </a:r>
            <a:r>
              <a:rPr lang="en-GB" sz="1100" noProof="0"/>
              <a:t> un </a:t>
            </a:r>
            <a:r>
              <a:rPr lang="en-GB" sz="1100" noProof="0" err="1"/>
              <a:t>sonido</a:t>
            </a:r>
            <a:r>
              <a:rPr lang="en-GB" sz="1100" noProof="0"/>
              <a:t> de </a:t>
            </a:r>
            <a:r>
              <a:rPr lang="en-GB" sz="1100" noProof="0" err="1"/>
              <a:t>gorgoteo</a:t>
            </a:r>
            <a:r>
              <a:rPr lang="en-GB" sz="1100" noProof="0"/>
              <a:t> (</a:t>
            </a:r>
            <a:r>
              <a:rPr lang="en-GB" sz="1100" noProof="0" err="1"/>
              <a:t>burbujeo</a:t>
            </a:r>
            <a:r>
              <a:rPr lang="en-GB" sz="1100" noProof="0"/>
              <a:t> de </a:t>
            </a:r>
            <a:r>
              <a:rPr lang="en-GB" sz="1100" noProof="0" err="1"/>
              <a:t>tono</a:t>
            </a:r>
            <a:r>
              <a:rPr lang="en-GB" sz="1100" noProof="0"/>
              <a:t> bajo) </a:t>
            </a:r>
            <a:r>
              <a:rPr lang="en-GB" sz="1100" noProof="0" err="1"/>
              <a:t>como</a:t>
            </a:r>
            <a:r>
              <a:rPr lang="en-GB" sz="1100" noProof="0"/>
              <a:t> </a:t>
            </a:r>
            <a:r>
              <a:rPr lang="en-GB" sz="1100" noProof="0" err="1"/>
              <a:t>resultado</a:t>
            </a:r>
            <a:r>
              <a:rPr lang="en-GB" sz="1100" noProof="0"/>
              <a:t> de la </a:t>
            </a:r>
            <a:r>
              <a:rPr lang="en-GB" sz="1100" noProof="0" err="1"/>
              <a:t>acumulación</a:t>
            </a:r>
            <a:r>
              <a:rPr lang="en-GB" sz="1100" noProof="0"/>
              <a:t> de </a:t>
            </a:r>
            <a:r>
              <a:rPr lang="en-GB" sz="1100" noProof="0" err="1"/>
              <a:t>líquido</a:t>
            </a:r>
            <a:r>
              <a:rPr lang="en-GB" sz="1100" noProof="0"/>
              <a:t> </a:t>
            </a:r>
            <a:r>
              <a:rPr lang="en-GB" sz="1100" noProof="0" err="1"/>
              <a:t>en</a:t>
            </a:r>
            <a:r>
              <a:rPr lang="en-GB" sz="1100" noProof="0"/>
              <a:t> las </a:t>
            </a:r>
            <a:r>
              <a:rPr lang="en-GB" sz="1100" noProof="0" err="1"/>
              <a:t>vías</a:t>
            </a:r>
            <a:r>
              <a:rPr lang="en-GB" sz="1100" noProof="0"/>
              <a:t> </a:t>
            </a:r>
            <a:r>
              <a:rPr lang="en-GB" sz="1100" noProof="0" err="1"/>
              <a:t>respiratorias</a:t>
            </a:r>
            <a:r>
              <a:rPr lang="en-GB" sz="1100" noProof="0"/>
              <a:t> o </a:t>
            </a:r>
            <a:r>
              <a:rPr lang="en-GB" sz="1100" noProof="0" err="1"/>
              <a:t>los</a:t>
            </a:r>
            <a:r>
              <a:rPr lang="en-GB" sz="1100" noProof="0"/>
              <a:t> </a:t>
            </a:r>
            <a:r>
              <a:rPr lang="en-GB" sz="1100" noProof="0" err="1"/>
              <a:t>pulmones</a:t>
            </a:r>
            <a:r>
              <a:rPr lang="en-GB" sz="1100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72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 err="1"/>
              <a:t>Sienta</a:t>
            </a:r>
            <a:r>
              <a:rPr lang="en-GB" noProof="0"/>
              <a:t>
A </a:t>
            </a:r>
            <a:r>
              <a:rPr lang="en-GB" noProof="0" err="1"/>
              <a:t>veces</a:t>
            </a:r>
            <a:r>
              <a:rPr lang="en-GB" noProof="0"/>
              <a:t>, </a:t>
            </a:r>
            <a:r>
              <a:rPr lang="en-GB" noProof="0" err="1"/>
              <a:t>palpar</a:t>
            </a:r>
            <a:r>
              <a:rPr lang="en-GB" noProof="0"/>
              <a:t> la pared </a:t>
            </a:r>
            <a:r>
              <a:rPr lang="en-GB" noProof="0" err="1"/>
              <a:t>torácica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</a:t>
            </a:r>
            <a:r>
              <a:rPr lang="en-GB" noProof="0"/>
              <a:t> a </a:t>
            </a:r>
            <a:r>
              <a:rPr lang="en-GB" noProof="0" err="1"/>
              <a:t>evaluar</a:t>
            </a:r>
            <a:r>
              <a:rPr lang="en-GB" noProof="0"/>
              <a:t> la </a:t>
            </a: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es </a:t>
            </a:r>
            <a:r>
              <a:rPr lang="en-GB" noProof="0" err="1"/>
              <a:t>muy</a:t>
            </a:r>
            <a:r>
              <a:rPr lang="en-GB" noProof="0"/>
              <a:t> superficial o </a:t>
            </a:r>
            <a:r>
              <a:rPr lang="en-GB" noProof="0" err="1"/>
              <a:t>lenta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5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GB" noProof="0"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4345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1400" noProof="0" err="1"/>
              <a:t>Haga</a:t>
            </a:r>
            <a:r>
              <a:rPr lang="en-GB" sz="1400" noProof="0"/>
              <a:t>
A </a:t>
            </a:r>
            <a:r>
              <a:rPr lang="en-GB" sz="1400" noProof="0" err="1"/>
              <a:t>los</a:t>
            </a:r>
            <a:r>
              <a:rPr lang="en-GB" sz="1400" noProof="0"/>
              <a:t> </a:t>
            </a:r>
            <a:r>
              <a:rPr lang="en-GB" sz="1400" noProof="0" err="1"/>
              <a:t>pacientes</a:t>
            </a:r>
            <a:r>
              <a:rPr lang="en-GB" sz="1400" noProof="0"/>
              <a:t> con </a:t>
            </a:r>
            <a:r>
              <a:rPr lang="en-GB" sz="1400" noProof="0" err="1"/>
              <a:t>dificultad</a:t>
            </a:r>
            <a:r>
              <a:rPr lang="en-GB" sz="1400" noProof="0"/>
              <a:t> grave para </a:t>
            </a:r>
            <a:r>
              <a:rPr lang="en-GB" sz="1400" noProof="0" err="1"/>
              <a:t>respirar</a:t>
            </a:r>
            <a:r>
              <a:rPr lang="en-GB" sz="1400" noProof="0"/>
              <a:t> se les </a:t>
            </a:r>
            <a:r>
              <a:rPr lang="en-GB" sz="1400" noProof="0" err="1"/>
              <a:t>debe</a:t>
            </a:r>
            <a:r>
              <a:rPr lang="en-GB" sz="1400" noProof="0"/>
              <a:t> </a:t>
            </a:r>
            <a:r>
              <a:rPr lang="en-GB" sz="1400" noProof="0" err="1"/>
              <a:t>permitir</a:t>
            </a:r>
            <a:r>
              <a:rPr lang="en-GB" sz="1400" noProof="0"/>
              <a:t> </a:t>
            </a:r>
            <a:r>
              <a:rPr lang="en-GB" sz="1400" noProof="0" err="1"/>
              <a:t>sentarse</a:t>
            </a:r>
            <a:r>
              <a:rPr lang="en-GB" sz="1400" noProof="0"/>
              <a:t> </a:t>
            </a:r>
            <a:r>
              <a:rPr lang="en-GB" sz="1400" noProof="0" err="1"/>
              <a:t>erguidos</a:t>
            </a:r>
            <a:r>
              <a:rPr lang="en-GB" sz="1400" noProof="0"/>
              <a:t> o </a:t>
            </a:r>
            <a:r>
              <a:rPr lang="en-GB" sz="1400" noProof="0" err="1"/>
              <a:t>en</a:t>
            </a:r>
            <a:r>
              <a:rPr lang="en-GB" sz="1400" noProof="0"/>
              <a:t> </a:t>
            </a:r>
            <a:r>
              <a:rPr lang="en-GB" sz="1400" noProof="0" err="1"/>
              <a:t>cualquier</a:t>
            </a:r>
            <a:r>
              <a:rPr lang="en-GB" sz="1400" noProof="0"/>
              <a:t> </a:t>
            </a:r>
            <a:r>
              <a:rPr lang="en-GB" sz="1400" noProof="0" err="1"/>
              <a:t>otra</a:t>
            </a:r>
            <a:r>
              <a:rPr lang="en-GB" sz="1400" noProof="0"/>
              <a:t> </a:t>
            </a:r>
            <a:r>
              <a:rPr lang="en-GB" sz="1400" noProof="0" err="1"/>
              <a:t>posición</a:t>
            </a:r>
            <a:r>
              <a:rPr lang="en-GB" sz="1400" noProof="0"/>
              <a:t> que les </a:t>
            </a:r>
            <a:r>
              <a:rPr lang="en-GB" sz="1400" noProof="0" err="1"/>
              <a:t>permita</a:t>
            </a:r>
            <a:r>
              <a:rPr lang="en-GB" sz="1400" noProof="0"/>
              <a:t> mover </a:t>
            </a:r>
            <a:r>
              <a:rPr lang="en-GB" sz="1400" noProof="0" err="1"/>
              <a:t>mejor</a:t>
            </a:r>
            <a:r>
              <a:rPr lang="en-GB" sz="1400" noProof="0"/>
              <a:t> </a:t>
            </a:r>
            <a:r>
              <a:rPr lang="en-GB" sz="1400" noProof="0" err="1"/>
              <a:t>el</a:t>
            </a:r>
            <a:r>
              <a:rPr lang="en-GB" sz="1400" noProof="0"/>
              <a:t> </a:t>
            </a:r>
            <a:r>
              <a:rPr lang="en-GB" sz="1400" noProof="0" err="1"/>
              <a:t>aire</a:t>
            </a:r>
            <a:r>
              <a:rPr lang="en-GB" sz="1400" noProof="0"/>
              <a:t> a sus </a:t>
            </a:r>
            <a:r>
              <a:rPr lang="en-GB" sz="1400" noProof="0" err="1"/>
              <a:t>pulmones</a:t>
            </a:r>
            <a:r>
              <a:rPr lang="en-GB" sz="1400" noProof="0"/>
              <a:t>. </a:t>
            </a:r>
            <a:r>
              <a:rPr lang="en-GB" sz="1400" noProof="0" err="1"/>
              <a:t>Aquellos</a:t>
            </a:r>
            <a:r>
              <a:rPr lang="en-GB" sz="1400" noProof="0"/>
              <a:t> que </a:t>
            </a:r>
            <a:r>
              <a:rPr lang="en-GB" sz="1400" noProof="0" err="1"/>
              <a:t>están</a:t>
            </a:r>
            <a:r>
              <a:rPr lang="en-GB" sz="1400" noProof="0"/>
              <a:t> </a:t>
            </a:r>
            <a:r>
              <a:rPr lang="en-GB" sz="1400" noProof="0" err="1"/>
              <a:t>inconscientes</a:t>
            </a:r>
            <a:r>
              <a:rPr lang="en-GB" sz="1400" noProof="0"/>
              <a:t> o </a:t>
            </a:r>
            <a:r>
              <a:rPr lang="en-GB" sz="1400" noProof="0" err="1"/>
              <a:t>somnolientos</a:t>
            </a:r>
            <a:r>
              <a:rPr lang="en-GB" sz="1400" noProof="0"/>
              <a:t> </a:t>
            </a:r>
            <a:r>
              <a:rPr lang="en-GB" sz="1400" noProof="0" err="1"/>
              <a:t>pueden</a:t>
            </a:r>
            <a:r>
              <a:rPr lang="en-GB" sz="1400" noProof="0"/>
              <a:t> ser </a:t>
            </a:r>
            <a:r>
              <a:rPr lang="en-GB" sz="1400" noProof="0" err="1"/>
              <a:t>colocados</a:t>
            </a:r>
            <a:r>
              <a:rPr lang="en-GB" sz="1400" noProof="0"/>
              <a:t> </a:t>
            </a:r>
            <a:r>
              <a:rPr lang="en-GB" sz="1400" noProof="0" err="1"/>
              <a:t>en</a:t>
            </a:r>
            <a:r>
              <a:rPr lang="en-GB" sz="1400" noProof="0"/>
              <a:t> la </a:t>
            </a:r>
            <a:r>
              <a:rPr lang="en-GB" sz="1400" noProof="0" err="1"/>
              <a:t>posición</a:t>
            </a:r>
            <a:r>
              <a:rPr lang="en-GB" sz="1400" noProof="0"/>
              <a:t> de </a:t>
            </a:r>
            <a:r>
              <a:rPr lang="en-GB" sz="1400" noProof="0" err="1"/>
              <a:t>recuperación</a:t>
            </a:r>
            <a:r>
              <a:rPr lang="en-GB" sz="1400" noProof="0"/>
              <a:t> </a:t>
            </a:r>
            <a:r>
              <a:rPr lang="en-GB" sz="1400" noProof="0" err="1"/>
              <a:t>como</a:t>
            </a:r>
            <a:r>
              <a:rPr lang="en-GB" sz="1400" noProof="0"/>
              <a:t> se </a:t>
            </a:r>
            <a:r>
              <a:rPr lang="en-GB" sz="1400" noProof="0" err="1"/>
              <a:t>describió</a:t>
            </a:r>
            <a:r>
              <a:rPr lang="en-GB" sz="1400" noProof="0"/>
              <a:t> </a:t>
            </a:r>
            <a:r>
              <a:rPr lang="en-GB" sz="1400" noProof="0" err="1"/>
              <a:t>anteriormente</a:t>
            </a:r>
            <a:r>
              <a:rPr lang="en-GB" sz="1400" noProof="0"/>
              <a:t>. 
El </a:t>
            </a:r>
            <a:r>
              <a:rPr lang="en-GB" sz="1400" noProof="0" err="1"/>
              <a:t>objetivo</a:t>
            </a:r>
            <a:r>
              <a:rPr lang="en-GB" sz="1400" noProof="0"/>
              <a:t> de la </a:t>
            </a:r>
            <a:r>
              <a:rPr lang="en-GB" sz="1400" noProof="0" err="1"/>
              <a:t>evaluación</a:t>
            </a:r>
            <a:r>
              <a:rPr lang="en-GB" sz="1400" noProof="0"/>
              <a:t> de la </a:t>
            </a:r>
            <a:r>
              <a:rPr lang="en-GB" sz="1400" noProof="0" err="1"/>
              <a:t>respiración</a:t>
            </a:r>
            <a:r>
              <a:rPr lang="en-GB" sz="1400" noProof="0"/>
              <a:t> </a:t>
            </a:r>
            <a:r>
              <a:rPr lang="en-GB" sz="1400" noProof="0" err="1"/>
              <a:t>durante</a:t>
            </a:r>
            <a:r>
              <a:rPr lang="en-GB" sz="1400" noProof="0"/>
              <a:t> </a:t>
            </a:r>
            <a:r>
              <a:rPr lang="en-GB" sz="1400" noProof="0" err="1"/>
              <a:t>el</a:t>
            </a:r>
            <a:r>
              <a:rPr lang="en-GB" sz="1400" noProof="0"/>
              <a:t> </a:t>
            </a:r>
            <a:r>
              <a:rPr lang="en-GB" sz="1400" noProof="0" err="1"/>
              <a:t>enfoque</a:t>
            </a:r>
            <a:r>
              <a:rPr lang="en-GB" sz="1400" noProof="0"/>
              <a:t> CABCDE para </a:t>
            </a:r>
            <a:r>
              <a:rPr lang="en-GB" sz="1400" noProof="0" err="1"/>
              <a:t>los</a:t>
            </a:r>
            <a:r>
              <a:rPr lang="en-GB" sz="1400" noProof="0"/>
              <a:t> CFAR es </a:t>
            </a:r>
            <a:r>
              <a:rPr lang="en-GB" sz="1400" noProof="0" err="1"/>
              <a:t>identificar</a:t>
            </a:r>
            <a:r>
              <a:rPr lang="en-GB" sz="1400" noProof="0"/>
              <a:t> </a:t>
            </a:r>
            <a:r>
              <a:rPr lang="en-GB" sz="1400" noProof="0" err="1"/>
              <a:t>signos</a:t>
            </a:r>
            <a:r>
              <a:rPr lang="en-GB" sz="1400" noProof="0"/>
              <a:t> de </a:t>
            </a:r>
            <a:r>
              <a:rPr lang="en-GB" sz="1400" noProof="0" err="1"/>
              <a:t>dificultad</a:t>
            </a:r>
            <a:r>
              <a:rPr lang="en-GB" sz="1400" noProof="0"/>
              <a:t> respiratoria </a:t>
            </a:r>
            <a:r>
              <a:rPr lang="en-GB" sz="1400" noProof="0" err="1"/>
              <a:t>potencialmente</a:t>
            </a:r>
            <a:r>
              <a:rPr lang="en-GB" sz="1400" noProof="0"/>
              <a:t> mortal y </a:t>
            </a:r>
            <a:r>
              <a:rPr lang="en-GB" sz="1400" noProof="0" err="1"/>
              <a:t>prepararse</a:t>
            </a:r>
            <a:r>
              <a:rPr lang="en-GB" sz="1400" noProof="0"/>
              <a:t> para </a:t>
            </a:r>
            <a:r>
              <a:rPr lang="en-GB" sz="1400" noProof="0" err="1"/>
              <a:t>una</a:t>
            </a:r>
            <a:r>
              <a:rPr lang="en-GB" sz="1400" noProof="0"/>
              <a:t> </a:t>
            </a:r>
            <a:r>
              <a:rPr lang="en-GB" sz="1400" noProof="0" err="1"/>
              <a:t>transferencia</a:t>
            </a:r>
            <a:r>
              <a:rPr lang="en-GB" sz="1400" noProof="0"/>
              <a:t> </a:t>
            </a:r>
            <a:r>
              <a:rPr lang="en-GB" sz="1400" noProof="0" err="1"/>
              <a:t>rápida</a:t>
            </a:r>
            <a:r>
              <a:rPr lang="en-GB" sz="1400" noProof="0"/>
              <a:t> a un </a:t>
            </a:r>
            <a:r>
              <a:rPr lang="en-GB" sz="1400" noProof="0" err="1"/>
              <a:t>nivel</a:t>
            </a:r>
            <a:r>
              <a:rPr lang="en-GB" sz="1400" noProof="0"/>
              <a:t> de </a:t>
            </a:r>
            <a:r>
              <a:rPr lang="en-GB" sz="1400" noProof="0" err="1"/>
              <a:t>atención</a:t>
            </a:r>
            <a:r>
              <a:rPr lang="en-GB" sz="1400" noProof="0"/>
              <a:t> superior </a:t>
            </a:r>
            <a:r>
              <a:rPr lang="en-GB" sz="1400" noProof="0" err="1"/>
              <a:t>adecuado</a:t>
            </a:r>
            <a:r>
              <a:rPr lang="en-GB" sz="1400" noProof="0"/>
              <a:t>.</a:t>
            </a:r>
            <a:endParaRPr lang="en-GB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6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6A61A-96D2-B927-6468-EDCF96783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99720-178E-ADC3-3922-9A5BC24C4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EA614-0C54-C7EC-238B-26AACA61E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Respiración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</a:t>
            </a:r>
            <a:r>
              <a:rPr lang="en-GB" err="1"/>
              <a:t>médicas</a:t>
            </a:r>
            <a:r>
              <a:rPr lang="en-GB"/>
              <a:t>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21E17-046E-2ABF-E093-3CBCFFE47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80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D39DF-FB40-2A04-2734-D460ACA15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752FF5-BFAB-0A3E-E265-A42466448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2ABB7-481F-E719-79E6-F385233E1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Repasemos</a:t>
            </a:r>
            <a:r>
              <a:rPr lang="en-GB" noProof="0"/>
              <a:t> </a:t>
            </a:r>
            <a:r>
              <a:rPr lang="en-GB" noProof="0" err="1"/>
              <a:t>algunas</a:t>
            </a:r>
            <a:r>
              <a:rPr lang="en-GB" noProof="0"/>
              <a:t> </a:t>
            </a:r>
            <a:r>
              <a:rPr lang="en-GB" noProof="0" err="1"/>
              <a:t>condiciones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 </a:t>
            </a:r>
            <a:r>
              <a:rPr lang="en-GB" noProof="0" err="1"/>
              <a:t>médica</a:t>
            </a:r>
            <a:r>
              <a:rPr lang="en-GB" noProof="0"/>
              <a:t> </a:t>
            </a:r>
            <a:r>
              <a:rPr lang="en-GB" noProof="0" err="1"/>
              <a:t>importantes</a:t>
            </a:r>
            <a:r>
              <a:rPr lang="en-GB" noProof="0"/>
              <a:t> que </a:t>
            </a:r>
            <a:r>
              <a:rPr lang="en-GB" noProof="0" err="1"/>
              <a:t>causan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:
Asma o </a:t>
            </a:r>
            <a:r>
              <a:rPr lang="en-GB" noProof="0" err="1"/>
              <a:t>enfermedad</a:t>
            </a:r>
            <a:r>
              <a:rPr lang="en-GB" noProof="0"/>
              <a:t> </a:t>
            </a:r>
            <a:r>
              <a:rPr lang="en-GB" noProof="0" err="1"/>
              <a:t>pulmonar</a:t>
            </a:r>
            <a:r>
              <a:rPr lang="en-GB" noProof="0"/>
              <a:t> </a:t>
            </a:r>
            <a:r>
              <a:rPr lang="en-GB" noProof="0" err="1"/>
              <a:t>obstructiva</a:t>
            </a:r>
            <a:r>
              <a:rPr lang="en-GB" noProof="0"/>
              <a:t> </a:t>
            </a:r>
            <a:r>
              <a:rPr lang="en-GB" noProof="0" err="1"/>
              <a:t>crónica</a:t>
            </a:r>
            <a:r>
              <a:rPr lang="en-GB" noProof="0"/>
              <a:t> (EPOC)
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asma</a:t>
            </a:r>
            <a:r>
              <a:rPr lang="en-GB" noProof="0"/>
              <a:t> o EPOC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sibilancias</a:t>
            </a:r>
            <a:r>
              <a:rPr lang="en-GB" noProof="0"/>
              <a:t> y </a:t>
            </a:r>
            <a:r>
              <a:rPr lang="en-GB" noProof="0" err="1"/>
              <a:t>tos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contexto</a:t>
            </a:r>
            <a:r>
              <a:rPr lang="en-GB" noProof="0"/>
              <a:t> de la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. 
</a:t>
            </a:r>
            <a:r>
              <a:rPr lang="en-GB" noProof="0" err="1"/>
              <a:t>Estos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utilizando</a:t>
            </a:r>
            <a:r>
              <a:rPr lang="en-GB" noProof="0"/>
              <a:t> </a:t>
            </a:r>
            <a:r>
              <a:rPr lang="en-GB" noProof="0" err="1"/>
              <a:t>músculos</a:t>
            </a:r>
            <a:r>
              <a:rPr lang="en-GB" noProof="0"/>
              <a:t> </a:t>
            </a:r>
            <a:r>
              <a:rPr lang="en-GB" noProof="0" err="1"/>
              <a:t>adicionales</a:t>
            </a:r>
            <a:r>
              <a:rPr lang="en-GB" noProof="0"/>
              <a:t> del </a:t>
            </a:r>
            <a:r>
              <a:rPr lang="en-GB" noProof="0" err="1"/>
              <a:t>cuello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abdomen para </a:t>
            </a:r>
            <a:r>
              <a:rPr lang="en-GB" noProof="0" err="1"/>
              <a:t>ayudar</a:t>
            </a:r>
            <a:r>
              <a:rPr lang="en-GB" noProof="0"/>
              <a:t> a </a:t>
            </a:r>
            <a:r>
              <a:rPr lang="en-GB" noProof="0" err="1"/>
              <a:t>aspirar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aire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.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antecedentes</a:t>
            </a:r>
            <a:r>
              <a:rPr lang="en-GB" noProof="0"/>
              <a:t> de </a:t>
            </a:r>
            <a:r>
              <a:rPr lang="en-GB" noProof="0" err="1"/>
              <a:t>alergias</a:t>
            </a:r>
            <a:r>
              <a:rPr lang="en-GB" noProof="0"/>
              <a:t> o </a:t>
            </a:r>
            <a:r>
              <a:rPr lang="en-GB" noProof="0" err="1"/>
              <a:t>tabaquismo</a:t>
            </a:r>
            <a:r>
              <a:rPr lang="en-GB" noProof="0"/>
              <a:t>. 
</a:t>
            </a:r>
            <a:r>
              <a:rPr lang="en-GB" noProof="0" err="1"/>
              <a:t>Permita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asma</a:t>
            </a:r>
            <a:r>
              <a:rPr lang="en-GB" noProof="0"/>
              <a:t>/EPOC se </a:t>
            </a:r>
            <a:r>
              <a:rPr lang="en-GB" noProof="0" err="1"/>
              <a:t>sienten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posición</a:t>
            </a:r>
            <a:r>
              <a:rPr lang="en-GB" noProof="0"/>
              <a:t> </a:t>
            </a:r>
            <a:r>
              <a:rPr lang="en-GB" noProof="0" err="1"/>
              <a:t>cómoda</a:t>
            </a:r>
            <a:r>
              <a:rPr lang="en-GB" noProof="0"/>
              <a:t> que les </a:t>
            </a:r>
            <a:r>
              <a:rPr lang="en-GB" noProof="0" err="1"/>
              <a:t>permita</a:t>
            </a:r>
            <a:r>
              <a:rPr lang="en-GB" noProof="0"/>
              <a:t> mover </a:t>
            </a:r>
            <a:r>
              <a:rPr lang="en-GB" noProof="0" err="1"/>
              <a:t>mejor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aire</a:t>
            </a:r>
            <a:r>
              <a:rPr lang="en-GB" noProof="0"/>
              <a:t> </a:t>
            </a:r>
            <a:r>
              <a:rPr lang="en-GB" noProof="0" err="1"/>
              <a:t>mientras</a:t>
            </a:r>
            <a:r>
              <a:rPr lang="en-GB" noProof="0"/>
              <a:t> </a:t>
            </a:r>
            <a:r>
              <a:rPr lang="en-GB" noProof="0" err="1"/>
              <a:t>esperan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traslado</a:t>
            </a:r>
            <a:r>
              <a:rPr lang="en-GB" noProof="0"/>
              <a:t>. A menudo,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querrán</a:t>
            </a:r>
            <a:r>
              <a:rPr lang="en-GB" noProof="0"/>
              <a:t> </a:t>
            </a:r>
            <a:r>
              <a:rPr lang="en-GB" noProof="0" err="1"/>
              <a:t>sentarse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lo que se llama la </a:t>
            </a:r>
            <a:r>
              <a:rPr lang="en-GB" noProof="0" err="1"/>
              <a:t>posición</a:t>
            </a:r>
            <a:r>
              <a:rPr lang="en-GB" noProof="0"/>
              <a:t> de "</a:t>
            </a:r>
            <a:r>
              <a:rPr lang="en-GB" noProof="0" err="1"/>
              <a:t>trípode</a:t>
            </a:r>
            <a:r>
              <a:rPr lang="en-GB" noProof="0"/>
              <a:t>".
Los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asma</a:t>
            </a:r>
            <a:r>
              <a:rPr lang="en-GB" noProof="0"/>
              <a:t> o EPOC </a:t>
            </a:r>
            <a:r>
              <a:rPr lang="en-GB" noProof="0" err="1"/>
              <a:t>como</a:t>
            </a:r>
            <a:r>
              <a:rPr lang="en-GB" noProof="0"/>
              <a:t> causa de la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 </a:t>
            </a:r>
            <a:r>
              <a:rPr lang="en-GB" noProof="0" err="1"/>
              <a:t>necesitarán</a:t>
            </a:r>
            <a:r>
              <a:rPr lang="en-GB" noProof="0"/>
              <a:t>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inmediato</a:t>
            </a:r>
            <a:r>
              <a:rPr lang="en-GB" noProof="0"/>
              <a:t> a un hospital o </a:t>
            </a:r>
            <a:r>
              <a:rPr lang="en-GB" noProof="0" err="1"/>
              <a:t>clínica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con </a:t>
            </a:r>
            <a:r>
              <a:rPr lang="en-GB" noProof="0" err="1"/>
              <a:t>medicamentos</a:t>
            </a:r>
            <a:r>
              <a:rPr lang="en-GB" noProof="0"/>
              <a:t> que </a:t>
            </a:r>
            <a:r>
              <a:rPr lang="en-GB" noProof="0" err="1"/>
              <a:t>ayudan</a:t>
            </a:r>
            <a:r>
              <a:rPr lang="en-GB" noProof="0"/>
              <a:t> a </a:t>
            </a:r>
            <a:r>
              <a:rPr lang="en-GB" noProof="0" err="1"/>
              <a:t>respirar</a:t>
            </a:r>
            <a:r>
              <a:rPr lang="en-GB" noProof="0"/>
              <a:t>. 
A </a:t>
            </a:r>
            <a:r>
              <a:rPr lang="en-GB" noProof="0" err="1"/>
              <a:t>veces</a:t>
            </a:r>
            <a:r>
              <a:rPr lang="en-GB" noProof="0"/>
              <a:t>, 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propio</a:t>
            </a:r>
            <a:r>
              <a:rPr lang="en-GB" noProof="0"/>
              <a:t> </a:t>
            </a:r>
            <a:r>
              <a:rPr lang="en-GB" noProof="0" err="1"/>
              <a:t>medicamento</a:t>
            </a:r>
            <a:r>
              <a:rPr lang="en-GB" noProof="0"/>
              <a:t> y </a:t>
            </a:r>
            <a:r>
              <a:rPr lang="en-GB" noProof="0" err="1"/>
              <a:t>usted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ayudarlo</a:t>
            </a:r>
            <a:r>
              <a:rPr lang="en-GB" noProof="0"/>
              <a:t> a </a:t>
            </a:r>
            <a:r>
              <a:rPr lang="en-GB" noProof="0" err="1"/>
              <a:t>tomar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propio</a:t>
            </a:r>
            <a:r>
              <a:rPr lang="en-GB" noProof="0"/>
              <a:t> </a:t>
            </a:r>
            <a:r>
              <a:rPr lang="en-GB" noProof="0" err="1"/>
              <a:t>inhalador</a:t>
            </a:r>
            <a:r>
              <a:rPr lang="en-GB" noProof="0"/>
              <a:t>. Un </a:t>
            </a:r>
            <a:r>
              <a:rPr lang="en-GB" noProof="0" err="1"/>
              <a:t>medicamento</a:t>
            </a:r>
            <a:r>
              <a:rPr lang="en-GB" noProof="0"/>
              <a:t> </a:t>
            </a:r>
            <a:r>
              <a:rPr lang="en-GB" noProof="0" err="1"/>
              <a:t>común</a:t>
            </a:r>
            <a:r>
              <a:rPr lang="en-GB" noProof="0"/>
              <a:t>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del </a:t>
            </a:r>
            <a:r>
              <a:rPr lang="en-GB" noProof="0" err="1"/>
              <a:t>asma</a:t>
            </a:r>
            <a:r>
              <a:rPr lang="en-GB" noProof="0"/>
              <a:t>/EPOC es </a:t>
            </a:r>
            <a:r>
              <a:rPr lang="en-GB" noProof="0" err="1"/>
              <a:t>el</a:t>
            </a:r>
            <a:r>
              <a:rPr lang="en-GB" noProof="0"/>
              <a:t> salbutamol.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0B18F-E558-1B45-A04F-C975E1F93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79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las </a:t>
            </a:r>
            <a:r>
              <a:rPr lang="en-GB" noProof="0" err="1"/>
              <a:t>siguientes</a:t>
            </a:r>
            <a:r>
              <a:rPr lang="en-GB" noProof="0"/>
              <a:t> </a:t>
            </a:r>
            <a:r>
              <a:rPr lang="en-GB" noProof="0" err="1"/>
              <a:t>señales</a:t>
            </a:r>
            <a:r>
              <a:rPr lang="en-GB" noProof="0"/>
              <a:t> de </a:t>
            </a:r>
            <a:r>
              <a:rPr lang="en-GB" noProof="0" err="1"/>
              <a:t>peligro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con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:</a:t>
            </a:r>
          </a:p>
          <a:p>
            <a:pPr marL="171450" indent="-38735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
</a:t>
            </a:r>
            <a:r>
              <a:rPr lang="en-GB" noProof="0" err="1"/>
              <a:t>aumento</a:t>
            </a:r>
            <a:r>
              <a:rPr lang="en-GB" noProof="0"/>
              <a:t> del </a:t>
            </a:r>
            <a:r>
              <a:rPr lang="en-GB" noProof="0" err="1"/>
              <a:t>trabajo</a:t>
            </a:r>
            <a:r>
              <a:rPr lang="en-GB" noProof="0"/>
              <a:t> </a:t>
            </a:r>
            <a:r>
              <a:rPr lang="en-GB" noProof="0" err="1"/>
              <a:t>respiratorio</a:t>
            </a:r>
            <a:r>
              <a:rPr lang="en-GB" noProof="0"/>
              <a:t> (o </a:t>
            </a:r>
            <a:r>
              <a:rPr lang="en-GB" noProof="0" err="1"/>
              <a:t>uso</a:t>
            </a:r>
            <a:r>
              <a:rPr lang="en-GB" noProof="0"/>
              <a:t> </a:t>
            </a:r>
            <a:r>
              <a:rPr lang="en-GB" noProof="0" err="1"/>
              <a:t>adicional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músculos</a:t>
            </a:r>
            <a:r>
              <a:rPr lang="en-GB" noProof="0"/>
              <a:t>) 
</a:t>
            </a:r>
            <a:r>
              <a:rPr lang="en-GB" noProof="0" err="1"/>
              <a:t>tirando</a:t>
            </a:r>
            <a:r>
              <a:rPr lang="en-GB" noProof="0"/>
              <a:t> </a:t>
            </a:r>
            <a:r>
              <a:rPr lang="en-GB" noProof="0" err="1"/>
              <a:t>hacia</a:t>
            </a:r>
            <a:r>
              <a:rPr lang="en-GB" noProof="0"/>
              <a:t> </a:t>
            </a:r>
            <a:r>
              <a:rPr lang="en-GB" noProof="0" err="1"/>
              <a:t>adentro</a:t>
            </a:r>
            <a:r>
              <a:rPr lang="en-GB" noProof="0"/>
              <a:t> entre la </a:t>
            </a:r>
            <a:r>
              <a:rPr lang="en-GB" noProof="0" err="1"/>
              <a:t>parte</a:t>
            </a:r>
            <a:r>
              <a:rPr lang="en-GB" noProof="0"/>
              <a:t> superior del </a:t>
            </a:r>
            <a:r>
              <a:rPr lang="en-GB" noProof="0" err="1"/>
              <a:t>pecho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 o </a:t>
            </a:r>
            <a:r>
              <a:rPr lang="en-GB" noProof="0" err="1"/>
              <a:t>debajo</a:t>
            </a:r>
            <a:r>
              <a:rPr lang="en-GB" noProof="0"/>
              <a:t> de las </a:t>
            </a:r>
            <a:r>
              <a:rPr lang="en-GB" noProof="0" err="1"/>
              <a:t>costillas</a:t>
            </a:r>
            <a:r>
              <a:rPr lang="en-GB" noProof="0"/>
              <a:t> al </a:t>
            </a:r>
            <a:r>
              <a:rPr lang="en-GB" noProof="0" err="1"/>
              <a:t>respirar</a:t>
            </a:r>
            <a:r>
              <a:rPr lang="en-GB" noProof="0"/>
              <a:t> (o </a:t>
            </a:r>
            <a:r>
              <a:rPr lang="en-GB" noProof="0" err="1"/>
              <a:t>retraerse</a:t>
            </a:r>
            <a:r>
              <a:rPr lang="en-GB" noProof="0"/>
              <a:t>)
</a:t>
            </a:r>
            <a:r>
              <a:rPr lang="en-GB" noProof="0" err="1"/>
              <a:t>decoloración</a:t>
            </a:r>
            <a:r>
              <a:rPr lang="en-GB" noProof="0"/>
              <a:t> </a:t>
            </a:r>
            <a:r>
              <a:rPr lang="en-GB" noProof="0" err="1"/>
              <a:t>azul</a:t>
            </a:r>
            <a:r>
              <a:rPr lang="en-GB" noProof="0"/>
              <a:t> o gris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labios</a:t>
            </a:r>
            <a:r>
              <a:rPr lang="en-GB" noProof="0"/>
              <a:t> (que se </a:t>
            </a:r>
            <a:r>
              <a:rPr lang="en-GB" noProof="0" err="1"/>
              <a:t>denomina</a:t>
            </a:r>
            <a:r>
              <a:rPr lang="en-GB" noProof="0"/>
              <a:t> </a:t>
            </a:r>
            <a:r>
              <a:rPr lang="en-GB" noProof="0" err="1"/>
              <a:t>cianosis</a:t>
            </a:r>
            <a:r>
              <a:rPr lang="en-GB" noProof="0"/>
              <a:t>) 
</a:t>
            </a:r>
            <a:r>
              <a:rPr lang="en-GB" noProof="0" err="1"/>
              <a:t>somnolencia</a:t>
            </a:r>
            <a:r>
              <a:rPr lang="en-GB" noProof="0"/>
              <a:t> </a:t>
            </a:r>
            <a:r>
              <a:rPr lang="en-GB" noProof="0" err="1"/>
              <a:t>excesiva</a:t>
            </a:r>
            <a:r>
              <a:rPr lang="en-GB" noProof="0"/>
              <a:t> 
</a:t>
            </a:r>
            <a:r>
              <a:rPr lang="en-GB" noProof="0" err="1"/>
              <a:t>salivación</a:t>
            </a:r>
            <a:r>
              <a:rPr lang="en-GB" noProof="0"/>
              <a:t>
</a:t>
            </a:r>
            <a:r>
              <a:rPr lang="en-GB" noProof="0" err="1"/>
              <a:t>Sonidos</a:t>
            </a:r>
            <a:r>
              <a:rPr lang="en-GB" noProof="0"/>
              <a:t> </a:t>
            </a:r>
            <a:r>
              <a:rPr lang="en-GB" noProof="0" err="1"/>
              <a:t>anormales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respiración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, </a:t>
            </a:r>
            <a:r>
              <a:rPr lang="en-GB" noProof="0" err="1"/>
              <a:t>asma</a:t>
            </a:r>
            <a:r>
              <a:rPr lang="en-GB" noProof="0"/>
              <a:t>, un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extraño</a:t>
            </a:r>
            <a:r>
              <a:rPr lang="en-GB" noProof="0"/>
              <a:t>, </a:t>
            </a:r>
            <a:r>
              <a:rPr lang="en-GB" noProof="0" err="1"/>
              <a:t>hinchazón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 y </a:t>
            </a:r>
            <a:r>
              <a:rPr lang="en-GB" noProof="0" err="1"/>
              <a:t>más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65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sz="3200" noProof="0"/>
              <a:t>Para </a:t>
            </a:r>
            <a:r>
              <a:rPr lang="en-GB" sz="3200" noProof="0" err="1"/>
              <a:t>controlar</a:t>
            </a:r>
            <a:r>
              <a:rPr lang="en-GB" sz="3200" noProof="0"/>
              <a:t> la </a:t>
            </a:r>
            <a:r>
              <a:rPr lang="en-GB" sz="3200" noProof="0" err="1"/>
              <a:t>circulación</a:t>
            </a:r>
            <a:r>
              <a:rPr lang="en-GB" sz="3200" noProof="0"/>
              <a:t>, observe y </a:t>
            </a:r>
            <a:r>
              <a:rPr lang="en-GB" sz="3200" noProof="0" err="1"/>
              <a:t>sienta</a:t>
            </a:r>
            <a:r>
              <a:rPr lang="en-GB" sz="3200" noProof="0"/>
              <a:t> </a:t>
            </a:r>
            <a:r>
              <a:rPr lang="en-GB" sz="3200" noProof="0" err="1"/>
              <a:t>si</a:t>
            </a:r>
            <a:r>
              <a:rPr lang="en-GB" sz="3200" noProof="0"/>
              <a:t> hay </a:t>
            </a:r>
            <a:r>
              <a:rPr lang="en-GB" sz="3200" noProof="0" err="1"/>
              <a:t>signos</a:t>
            </a:r>
            <a:r>
              <a:rPr lang="en-GB" sz="3200" noProof="0"/>
              <a:t> de </a:t>
            </a:r>
            <a:r>
              <a:rPr lang="en-GB" sz="3200" noProof="0" err="1"/>
              <a:t>choque</a:t>
            </a:r>
            <a:r>
              <a:rPr lang="en-GB" sz="3200" noProof="0"/>
              <a:t>.
</a:t>
            </a:r>
            <a:r>
              <a:rPr lang="en-GB" sz="3200" noProof="0" err="1"/>
              <a:t>Busque</a:t>
            </a:r>
            <a:r>
              <a:rPr lang="en-GB" sz="3200" noProof="0"/>
              <a:t> </a:t>
            </a:r>
            <a:r>
              <a:rPr lang="en-GB" sz="3200" noProof="0" err="1"/>
              <a:t>piel</a:t>
            </a:r>
            <a:r>
              <a:rPr lang="en-GB" sz="3200" noProof="0"/>
              <a:t> </a:t>
            </a:r>
            <a:r>
              <a:rPr lang="en-GB" sz="3200" noProof="0" err="1"/>
              <a:t>fría</a:t>
            </a:r>
            <a:r>
              <a:rPr lang="en-GB" sz="3200" noProof="0"/>
              <a:t>, </a:t>
            </a:r>
            <a:r>
              <a:rPr lang="en-GB" sz="3200" noProof="0" err="1"/>
              <a:t>sudorosa</a:t>
            </a:r>
            <a:r>
              <a:rPr lang="en-GB" sz="3200" noProof="0"/>
              <a:t> o </a:t>
            </a:r>
            <a:r>
              <a:rPr lang="en-GB" sz="3200" noProof="0" err="1"/>
              <a:t>pálida</a:t>
            </a:r>
            <a:r>
              <a:rPr lang="en-GB" sz="3200" noProof="0"/>
              <a:t>, lo que </a:t>
            </a:r>
            <a:r>
              <a:rPr lang="en-GB" sz="3200" noProof="0" err="1"/>
              <a:t>puede</a:t>
            </a:r>
            <a:r>
              <a:rPr lang="en-GB" sz="3200" noProof="0"/>
              <a:t> </a:t>
            </a:r>
            <a:r>
              <a:rPr lang="en-GB" sz="3200" noProof="0" err="1"/>
              <a:t>sugerir</a:t>
            </a:r>
            <a:r>
              <a:rPr lang="en-GB" sz="3200" noProof="0"/>
              <a:t> mala </a:t>
            </a:r>
            <a:r>
              <a:rPr lang="en-GB" sz="3200" noProof="0" err="1"/>
              <a:t>circulación</a:t>
            </a:r>
            <a:r>
              <a:rPr lang="en-GB" sz="3200" noProof="0"/>
              <a:t>. </a:t>
            </a:r>
            <a:r>
              <a:rPr lang="en-GB" sz="3200" noProof="0" err="1"/>
              <a:t>Debido</a:t>
            </a:r>
            <a:r>
              <a:rPr lang="en-GB" sz="3200" noProof="0"/>
              <a:t> a que </a:t>
            </a:r>
            <a:r>
              <a:rPr lang="en-GB" sz="3200" noProof="0" err="1"/>
              <a:t>el</a:t>
            </a:r>
            <a:r>
              <a:rPr lang="en-GB" sz="3200" noProof="0"/>
              <a:t> </a:t>
            </a:r>
            <a:r>
              <a:rPr lang="en-GB" sz="3200" noProof="0" err="1"/>
              <a:t>cerebro</a:t>
            </a:r>
            <a:r>
              <a:rPr lang="en-GB" sz="3200" noProof="0"/>
              <a:t> no </a:t>
            </a:r>
            <a:r>
              <a:rPr lang="en-GB" sz="3200" noProof="0" err="1"/>
              <a:t>recibe</a:t>
            </a:r>
            <a:r>
              <a:rPr lang="en-GB" sz="3200" noProof="0"/>
              <a:t> </a:t>
            </a:r>
            <a:r>
              <a:rPr lang="en-GB" sz="3200" noProof="0" err="1"/>
              <a:t>suficiente</a:t>
            </a:r>
            <a:r>
              <a:rPr lang="en-GB" sz="3200" noProof="0"/>
              <a:t> </a:t>
            </a:r>
            <a:r>
              <a:rPr lang="en-GB" sz="3200" noProof="0" err="1"/>
              <a:t>sangre</a:t>
            </a:r>
            <a:r>
              <a:rPr lang="en-GB" sz="3200" noProof="0"/>
              <a:t> </a:t>
            </a:r>
            <a:r>
              <a:rPr lang="en-GB" sz="3200" noProof="0" err="1"/>
              <a:t>portadora</a:t>
            </a:r>
            <a:r>
              <a:rPr lang="en-GB" sz="3200" noProof="0"/>
              <a:t> de </a:t>
            </a:r>
            <a:r>
              <a:rPr lang="en-GB" sz="3200" noProof="0" err="1"/>
              <a:t>oxígeno</a:t>
            </a:r>
            <a:r>
              <a:rPr lang="en-GB" sz="3200" noProof="0"/>
              <a:t> </a:t>
            </a:r>
            <a:r>
              <a:rPr lang="en-GB" sz="3200" noProof="0" err="1"/>
              <a:t>en</a:t>
            </a:r>
            <a:r>
              <a:rPr lang="en-GB" sz="3200" noProof="0"/>
              <a:t> </a:t>
            </a:r>
            <a:r>
              <a:rPr lang="en-GB" sz="3200" noProof="0" err="1"/>
              <a:t>el</a:t>
            </a:r>
            <a:r>
              <a:rPr lang="en-GB" sz="3200" noProof="0"/>
              <a:t> shock, </a:t>
            </a:r>
            <a:r>
              <a:rPr lang="en-GB" sz="3200" noProof="0" err="1"/>
              <a:t>los</a:t>
            </a:r>
            <a:r>
              <a:rPr lang="en-GB" sz="3200" noProof="0"/>
              <a:t> </a:t>
            </a:r>
            <a:r>
              <a:rPr lang="en-GB" sz="3200" noProof="0" err="1"/>
              <a:t>pacientes</a:t>
            </a:r>
            <a:r>
              <a:rPr lang="en-GB" sz="3200" noProof="0"/>
              <a:t> </a:t>
            </a:r>
            <a:r>
              <a:rPr lang="en-GB" sz="3200" noProof="0" err="1"/>
              <a:t>pueden</a:t>
            </a:r>
            <a:r>
              <a:rPr lang="en-GB" sz="3200" noProof="0"/>
              <a:t> </a:t>
            </a:r>
            <a:r>
              <a:rPr lang="en-GB" sz="3200" noProof="0" err="1"/>
              <a:t>sentirse</a:t>
            </a:r>
            <a:r>
              <a:rPr lang="en-GB" sz="3200" noProof="0"/>
              <a:t> </a:t>
            </a:r>
            <a:r>
              <a:rPr lang="en-GB" sz="3200" noProof="0" err="1"/>
              <a:t>mareados</a:t>
            </a:r>
            <a:r>
              <a:rPr lang="en-GB" sz="3200" noProof="0"/>
              <a:t>, </a:t>
            </a:r>
            <a:r>
              <a:rPr lang="en-GB" sz="3200" noProof="0" err="1"/>
              <a:t>inquietos</a:t>
            </a:r>
            <a:r>
              <a:rPr lang="en-GB" sz="3200" noProof="0"/>
              <a:t>, </a:t>
            </a:r>
            <a:r>
              <a:rPr lang="en-GB" sz="3200" noProof="0" err="1"/>
              <a:t>ansiosos</a:t>
            </a:r>
            <a:r>
              <a:rPr lang="en-GB" sz="3200" noProof="0"/>
              <a:t>, </a:t>
            </a:r>
            <a:r>
              <a:rPr lang="en-GB" sz="3200" noProof="0" err="1"/>
              <a:t>confundidos</a:t>
            </a:r>
            <a:r>
              <a:rPr lang="en-GB" sz="3200" noProof="0"/>
              <a:t> o </a:t>
            </a:r>
            <a:r>
              <a:rPr lang="en-GB" sz="3200" noProof="0" err="1"/>
              <a:t>débiles</a:t>
            </a:r>
            <a:r>
              <a:rPr lang="en-GB" sz="3200" noProof="0"/>
              <a:t>. </a:t>
            </a:r>
            <a:r>
              <a:rPr lang="en-GB" sz="3200" noProof="0" err="1"/>
              <a:t>Incluso</a:t>
            </a:r>
            <a:r>
              <a:rPr lang="en-GB" sz="3200" noProof="0"/>
              <a:t> </a:t>
            </a:r>
            <a:r>
              <a:rPr lang="en-GB" sz="3200" noProof="0" err="1"/>
              <a:t>pueden</a:t>
            </a:r>
            <a:r>
              <a:rPr lang="en-GB" sz="3200" noProof="0"/>
              <a:t> </a:t>
            </a:r>
            <a:r>
              <a:rPr lang="en-GB" sz="3200" noProof="0" err="1"/>
              <a:t>desmayarse</a:t>
            </a:r>
            <a:r>
              <a:rPr lang="en-GB" sz="3200" noProof="0"/>
              <a:t> o </a:t>
            </a:r>
            <a:r>
              <a:rPr lang="en-GB" sz="3200" noProof="0" err="1"/>
              <a:t>perder</a:t>
            </a:r>
            <a:r>
              <a:rPr lang="en-GB" sz="3200" noProof="0"/>
              <a:t> </a:t>
            </a:r>
            <a:r>
              <a:rPr lang="en-GB" sz="3200" noProof="0" err="1"/>
              <a:t>brevemente</a:t>
            </a:r>
            <a:r>
              <a:rPr lang="en-GB" sz="3200" noProof="0"/>
              <a:t> </a:t>
            </a:r>
            <a:r>
              <a:rPr lang="en-GB" sz="3200" noProof="0" err="1"/>
              <a:t>el</a:t>
            </a:r>
            <a:r>
              <a:rPr lang="en-GB" sz="3200" noProof="0"/>
              <a:t> </a:t>
            </a:r>
            <a:r>
              <a:rPr lang="en-GB" sz="3200" noProof="0" err="1"/>
              <a:t>conocimiento</a:t>
            </a:r>
            <a:r>
              <a:rPr lang="en-GB" sz="3200" noProof="0"/>
              <a:t>. </a:t>
            </a:r>
            <a:r>
              <a:rPr lang="en-GB" sz="3200" noProof="0" err="1"/>
              <a:t>Busque</a:t>
            </a:r>
            <a:r>
              <a:rPr lang="en-GB" sz="3200" noProof="0"/>
              <a:t> </a:t>
            </a:r>
            <a:r>
              <a:rPr lang="en-GB" sz="3200" noProof="0" err="1"/>
              <a:t>evidencia</a:t>
            </a:r>
            <a:r>
              <a:rPr lang="en-GB" sz="3200" noProof="0"/>
              <a:t> de sangrado (a </a:t>
            </a:r>
            <a:r>
              <a:rPr lang="en-GB" sz="3200" noProof="0" err="1"/>
              <a:t>veces</a:t>
            </a:r>
            <a:r>
              <a:rPr lang="en-GB" sz="3200" noProof="0"/>
              <a:t>, </a:t>
            </a:r>
            <a:r>
              <a:rPr lang="en-GB" sz="3200" noProof="0" err="1"/>
              <a:t>el</a:t>
            </a:r>
            <a:r>
              <a:rPr lang="en-GB" sz="3200" noProof="0"/>
              <a:t> sangrado intestinal </a:t>
            </a:r>
            <a:r>
              <a:rPr lang="en-GB" sz="3200" noProof="0" err="1"/>
              <a:t>puede</a:t>
            </a:r>
            <a:r>
              <a:rPr lang="en-GB" sz="3200" noProof="0"/>
              <a:t> </a:t>
            </a:r>
            <a:r>
              <a:rPr lang="en-GB" sz="3200" noProof="0" err="1"/>
              <a:t>causar</a:t>
            </a:r>
            <a:r>
              <a:rPr lang="en-GB" sz="3200" noProof="0"/>
              <a:t> </a:t>
            </a:r>
            <a:r>
              <a:rPr lang="en-GB" sz="3200" noProof="0" err="1"/>
              <a:t>heces</a:t>
            </a:r>
            <a:r>
              <a:rPr lang="en-GB" sz="3200" noProof="0"/>
              <a:t> </a:t>
            </a:r>
            <a:r>
              <a:rPr lang="en-GB" sz="3200" noProof="0" err="1"/>
              <a:t>rojas</a:t>
            </a:r>
            <a:r>
              <a:rPr lang="en-GB" sz="3200" noProof="0"/>
              <a:t> o </a:t>
            </a:r>
            <a:r>
              <a:rPr lang="en-GB" sz="3200" noProof="0" err="1"/>
              <a:t>negras</a:t>
            </a:r>
            <a:r>
              <a:rPr lang="en-GB" sz="3200" noProof="0"/>
              <a:t> y </a:t>
            </a:r>
            <a:r>
              <a:rPr lang="en-GB" sz="3200" noProof="0" err="1"/>
              <a:t>alquitranadas</a:t>
            </a:r>
            <a:r>
              <a:rPr lang="en-GB" sz="3200" noProof="0"/>
              <a:t>, </a:t>
            </a:r>
            <a:r>
              <a:rPr lang="en-GB" sz="3200" noProof="0" err="1"/>
              <a:t>así</a:t>
            </a:r>
            <a:r>
              <a:rPr lang="en-GB" sz="3200" noProof="0"/>
              <a:t> </a:t>
            </a:r>
            <a:r>
              <a:rPr lang="en-GB" sz="3200" noProof="0" err="1"/>
              <a:t>como</a:t>
            </a:r>
            <a:r>
              <a:rPr lang="en-GB" sz="3200" noProof="0"/>
              <a:t> </a:t>
            </a:r>
            <a:r>
              <a:rPr lang="en-GB" sz="3200" noProof="0" err="1"/>
              <a:t>vómito</a:t>
            </a:r>
            <a:r>
              <a:rPr lang="en-GB" sz="3200" noProof="0"/>
              <a:t> rojo u </a:t>
            </a:r>
            <a:r>
              <a:rPr lang="en-GB" sz="3200" noProof="0" err="1"/>
              <a:t>oscuro</a:t>
            </a:r>
            <a:r>
              <a:rPr lang="en-GB" sz="3200" noProof="0"/>
              <a:t> que </a:t>
            </a:r>
            <a:r>
              <a:rPr lang="en-GB" sz="3200" noProof="0" err="1"/>
              <a:t>puede</a:t>
            </a:r>
            <a:r>
              <a:rPr lang="en-GB" sz="3200" noProof="0"/>
              <a:t> </a:t>
            </a:r>
            <a:r>
              <a:rPr lang="en-GB" sz="3200" noProof="0" err="1"/>
              <a:t>parecerse</a:t>
            </a:r>
            <a:r>
              <a:rPr lang="en-GB" sz="3200" noProof="0"/>
              <a:t> a </a:t>
            </a:r>
            <a:r>
              <a:rPr lang="en-GB" sz="3200" noProof="0" err="1"/>
              <a:t>los</a:t>
            </a:r>
            <a:r>
              <a:rPr lang="en-GB" sz="3200" noProof="0"/>
              <a:t> </a:t>
            </a:r>
            <a:r>
              <a:rPr lang="en-GB" sz="3200" noProof="0" err="1"/>
              <a:t>posos</a:t>
            </a:r>
            <a:r>
              <a:rPr lang="en-GB" sz="3200" noProof="0"/>
              <a:t> de café).</a:t>
            </a:r>
          </a:p>
          <a:p>
            <a:pPr marL="0" indent="0"/>
            <a:endParaRPr lang="en-GB" sz="320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32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err="1"/>
              <a:t>Sienta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pulso</a:t>
            </a:r>
            <a:r>
              <a:rPr lang="en-GB" noProof="0"/>
              <a:t>, o la </a:t>
            </a:r>
            <a:r>
              <a:rPr lang="en-GB" noProof="0" err="1"/>
              <a:t>frecuencia</a:t>
            </a:r>
            <a:r>
              <a:rPr lang="en-GB" noProof="0"/>
              <a:t> </a:t>
            </a:r>
            <a:r>
              <a:rPr lang="en-GB" noProof="0" err="1"/>
              <a:t>cardíaca</a:t>
            </a:r>
            <a:r>
              <a:rPr lang="en-GB" noProof="0"/>
              <a:t>, </a:t>
            </a:r>
            <a:r>
              <a:rPr lang="en-GB" noProof="0" err="1"/>
              <a:t>colocando</a:t>
            </a:r>
            <a:r>
              <a:rPr lang="en-GB" noProof="0"/>
              <a:t> dos </a:t>
            </a:r>
            <a:r>
              <a:rPr lang="en-GB" noProof="0" err="1"/>
              <a:t>dedos</a:t>
            </a:r>
            <a:r>
              <a:rPr lang="en-GB" noProof="0"/>
              <a:t> </a:t>
            </a:r>
            <a:r>
              <a:rPr lang="en-GB" noProof="0" err="1"/>
              <a:t>dentro</a:t>
            </a:r>
            <a:r>
              <a:rPr lang="en-GB" noProof="0"/>
              <a:t> de la </a:t>
            </a:r>
            <a:r>
              <a:rPr lang="en-GB" noProof="0" err="1"/>
              <a:t>muñeca</a:t>
            </a:r>
            <a:r>
              <a:rPr lang="en-GB" noProof="0"/>
              <a:t> o contra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cuello</a:t>
            </a:r>
            <a:r>
              <a:rPr lang="en-GB" noProof="0"/>
              <a:t>. En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choque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pulso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volverse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, </a:t>
            </a:r>
            <a:r>
              <a:rPr lang="en-GB" noProof="0" err="1"/>
              <a:t>muy</a:t>
            </a:r>
            <a:r>
              <a:rPr lang="en-GB" noProof="0"/>
              <a:t> lento o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débil</a:t>
            </a:r>
            <a:r>
              <a:rPr lang="en-GB" noProof="0"/>
              <a:t>. Los CFAR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verificar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tiempo</a:t>
            </a:r>
            <a:r>
              <a:rPr lang="en-GB" noProof="0"/>
              <a:t> de </a:t>
            </a:r>
            <a:r>
              <a:rPr lang="en-GB" noProof="0" err="1"/>
              <a:t>llenado</a:t>
            </a:r>
            <a:r>
              <a:rPr lang="en-GB" noProof="0"/>
              <a:t> </a:t>
            </a:r>
            <a:r>
              <a:rPr lang="en-GB" noProof="0" err="1"/>
              <a:t>capilar</a:t>
            </a:r>
            <a:r>
              <a:rPr lang="en-GB" noProof="0"/>
              <a:t> para </a:t>
            </a:r>
            <a:r>
              <a:rPr lang="en-GB" noProof="0" err="1"/>
              <a:t>ver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fluyendo</a:t>
            </a:r>
            <a:r>
              <a:rPr lang="en-GB" noProof="0"/>
              <a:t> </a:t>
            </a:r>
            <a:r>
              <a:rPr lang="en-GB" noProof="0" err="1"/>
              <a:t>suficiente</a:t>
            </a:r>
            <a:r>
              <a:rPr lang="en-GB" noProof="0"/>
              <a:t> </a:t>
            </a:r>
            <a:r>
              <a:rPr lang="en-GB" noProof="0" err="1"/>
              <a:t>sangre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brazos</a:t>
            </a:r>
            <a:r>
              <a:rPr lang="en-GB" noProof="0"/>
              <a:t> y las </a:t>
            </a:r>
            <a:r>
              <a:rPr lang="en-GB" noProof="0" err="1"/>
              <a:t>piernas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134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b="0" noProof="0"/>
              <a:t>¿</a:t>
            </a:r>
            <a:r>
              <a:rPr lang="en-GB" b="0" noProof="0" err="1"/>
              <a:t>Qué</a:t>
            </a:r>
            <a:r>
              <a:rPr lang="en-GB" b="0" noProof="0"/>
              <a:t> </a:t>
            </a:r>
            <a:r>
              <a:rPr lang="en-GB" b="0" noProof="0" err="1"/>
              <a:t>hacer</a:t>
            </a:r>
            <a:r>
              <a:rPr lang="en-GB" b="0" noProof="0"/>
              <a:t> para la </a:t>
            </a:r>
            <a:r>
              <a:rPr lang="en-GB" b="0" noProof="0" err="1"/>
              <a:t>circulación</a:t>
            </a:r>
            <a:r>
              <a:rPr lang="en-GB" b="0" noProof="0"/>
              <a:t>? 
</a:t>
            </a:r>
            <a:r>
              <a:rPr lang="en-GB" b="0" noProof="0" err="1"/>
              <a:t>Controle</a:t>
            </a:r>
            <a:r>
              <a:rPr lang="en-GB" b="0" noProof="0"/>
              <a:t> </a:t>
            </a:r>
            <a:r>
              <a:rPr lang="en-GB" b="0" noProof="0" err="1"/>
              <a:t>cualquier</a:t>
            </a:r>
            <a:r>
              <a:rPr lang="en-GB" b="0" noProof="0"/>
              <a:t> sangrado.
Si hay </a:t>
            </a:r>
            <a:r>
              <a:rPr lang="en-GB" b="0" noProof="0" err="1"/>
              <a:t>signos</a:t>
            </a:r>
            <a:r>
              <a:rPr lang="en-GB" b="0" noProof="0"/>
              <a:t> de shock, </a:t>
            </a:r>
            <a:r>
              <a:rPr lang="en-GB" b="0" noProof="0" err="1"/>
              <a:t>trate</a:t>
            </a:r>
            <a:r>
              <a:rPr lang="en-GB" b="0" noProof="0"/>
              <a:t> de </a:t>
            </a:r>
            <a:r>
              <a:rPr lang="en-GB" b="0" noProof="0" err="1"/>
              <a:t>mejorar</a:t>
            </a:r>
            <a:r>
              <a:rPr lang="en-GB" b="0" noProof="0"/>
              <a:t> la </a:t>
            </a:r>
            <a:r>
              <a:rPr lang="en-GB" b="0" noProof="0" err="1"/>
              <a:t>circulación</a:t>
            </a:r>
            <a:r>
              <a:rPr lang="en-GB" b="0" noProof="0"/>
              <a:t> </a:t>
            </a:r>
            <a:r>
              <a:rPr lang="en-GB" b="0" noProof="0" err="1"/>
              <a:t>acostando</a:t>
            </a:r>
            <a:r>
              <a:rPr lang="en-GB" b="0" noProof="0"/>
              <a:t> al </a:t>
            </a:r>
            <a:r>
              <a:rPr lang="en-GB" b="0" noProof="0" err="1"/>
              <a:t>paciente</a:t>
            </a:r>
            <a:r>
              <a:rPr lang="en-GB" b="0" noProof="0"/>
              <a:t>.
Si le </a:t>
            </a:r>
            <a:r>
              <a:rPr lang="en-GB" b="0" noProof="0" err="1"/>
              <a:t>preocupa</a:t>
            </a:r>
            <a:r>
              <a:rPr lang="en-GB" b="0" noProof="0"/>
              <a:t> la </a:t>
            </a:r>
            <a:r>
              <a:rPr lang="en-GB" b="0" noProof="0" err="1"/>
              <a:t>deshidratación</a:t>
            </a:r>
            <a:r>
              <a:rPr lang="en-GB" b="0" noProof="0"/>
              <a:t>,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intentar</a:t>
            </a:r>
            <a:r>
              <a:rPr lang="en-GB" b="0" noProof="0"/>
              <a:t> </a:t>
            </a:r>
            <a:r>
              <a:rPr lang="en-GB" b="0" noProof="0" err="1"/>
              <a:t>darle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solución</a:t>
            </a:r>
            <a:r>
              <a:rPr lang="en-GB" b="0" noProof="0"/>
              <a:t> de </a:t>
            </a:r>
            <a:r>
              <a:rPr lang="en-GB" b="0" noProof="0" err="1"/>
              <a:t>rehidratación</a:t>
            </a:r>
            <a:r>
              <a:rPr lang="en-GB" b="0" noProof="0"/>
              <a:t> oral. </a:t>
            </a:r>
            <a:r>
              <a:rPr lang="en-GB" b="0" noProof="0" err="1"/>
              <a:t>Recuerde</a:t>
            </a:r>
            <a:r>
              <a:rPr lang="en-GB" b="0" noProof="0"/>
              <a:t> no </a:t>
            </a:r>
            <a:r>
              <a:rPr lang="en-GB" b="0" noProof="0" err="1"/>
              <a:t>poner</a:t>
            </a:r>
            <a:r>
              <a:rPr lang="en-GB" b="0" noProof="0"/>
              <a:t> </a:t>
            </a:r>
            <a:r>
              <a:rPr lang="en-GB" b="0" noProof="0" err="1"/>
              <a:t>líquido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la boca de un </a:t>
            </a:r>
            <a:r>
              <a:rPr lang="en-GB" b="0" noProof="0" err="1"/>
              <a:t>paciente</a:t>
            </a:r>
            <a:r>
              <a:rPr lang="en-GB" b="0" noProof="0"/>
              <a:t> que </a:t>
            </a:r>
            <a:r>
              <a:rPr lang="en-GB" b="0" noProof="0" err="1"/>
              <a:t>esté</a:t>
            </a:r>
            <a:r>
              <a:rPr lang="en-GB" b="0" noProof="0"/>
              <a:t> </a:t>
            </a:r>
            <a:r>
              <a:rPr lang="en-GB" b="0" noProof="0" err="1"/>
              <a:t>somnoliento</a:t>
            </a:r>
            <a:r>
              <a:rPr lang="en-GB" b="0" noProof="0"/>
              <a:t> o </a:t>
            </a:r>
            <a:r>
              <a:rPr lang="en-GB" b="0" noProof="0" err="1"/>
              <a:t>inconsciente</a:t>
            </a:r>
            <a:r>
              <a:rPr lang="en-GB" b="0" noProof="0"/>
              <a:t>.  </a:t>
            </a:r>
            <a:r>
              <a:rPr lang="en-GB" b="0" noProof="0" err="1"/>
              <a:t>Esto</a:t>
            </a:r>
            <a:r>
              <a:rPr lang="en-GB" b="0" noProof="0"/>
              <a:t>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causar</a:t>
            </a:r>
            <a:r>
              <a:rPr lang="en-GB" b="0" noProof="0"/>
              <a:t> </a:t>
            </a:r>
            <a:r>
              <a:rPr lang="en-GB" b="0" noProof="0" err="1"/>
              <a:t>asfixia</a:t>
            </a:r>
            <a:r>
              <a:rPr lang="en-GB" b="0" noProof="0"/>
              <a:t>.
Si no se </a:t>
            </a:r>
            <a:r>
              <a:rPr lang="en-GB" b="0" noProof="0" err="1"/>
              <a:t>siente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pulso</a:t>
            </a:r>
            <a:r>
              <a:rPr lang="en-GB" b="0" noProof="0"/>
              <a:t> y no hay </a:t>
            </a:r>
            <a:r>
              <a:rPr lang="en-GB" b="0" noProof="0" err="1"/>
              <a:t>otros</a:t>
            </a:r>
            <a:r>
              <a:rPr lang="en-GB" b="0" noProof="0"/>
              <a:t> </a:t>
            </a:r>
            <a:r>
              <a:rPr lang="en-GB" b="0" noProof="0" err="1"/>
              <a:t>signos</a:t>
            </a:r>
            <a:r>
              <a:rPr lang="en-GB" b="0" noProof="0"/>
              <a:t> de </a:t>
            </a:r>
            <a:r>
              <a:rPr lang="en-GB" b="0" noProof="0" err="1"/>
              <a:t>vida</a:t>
            </a:r>
            <a:r>
              <a:rPr lang="en-GB" b="0" noProof="0"/>
              <a:t>, </a:t>
            </a:r>
            <a:r>
              <a:rPr lang="en-GB" b="0" noProof="0" err="1"/>
              <a:t>considere</a:t>
            </a:r>
            <a:r>
              <a:rPr lang="en-GB" b="0" noProof="0"/>
              <a:t> </a:t>
            </a:r>
            <a:r>
              <a:rPr lang="en-GB" b="0" noProof="0" err="1"/>
              <a:t>comenzar</a:t>
            </a:r>
            <a:r>
              <a:rPr lang="en-GB" b="0" noProof="0"/>
              <a:t> la RCP </a:t>
            </a:r>
            <a:r>
              <a:rPr lang="en-GB" b="0" noProof="0" err="1"/>
              <a:t>según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protocolos</a:t>
            </a:r>
            <a:r>
              <a:rPr lang="en-GB" b="0" noProof="0"/>
              <a:t> locales. Sin embargo,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objetivo</a:t>
            </a:r>
            <a:r>
              <a:rPr lang="en-GB" b="0" noProof="0"/>
              <a:t> de la </a:t>
            </a:r>
            <a:r>
              <a:rPr lang="en-GB" b="0" noProof="0" err="1"/>
              <a:t>evaluación</a:t>
            </a:r>
            <a:r>
              <a:rPr lang="en-GB" b="0" noProof="0"/>
              <a:t> de la </a:t>
            </a:r>
            <a:r>
              <a:rPr lang="en-GB" b="0" noProof="0" err="1"/>
              <a:t>circulación</a:t>
            </a:r>
            <a:r>
              <a:rPr lang="en-GB" b="0" noProof="0"/>
              <a:t> es </a:t>
            </a:r>
            <a:r>
              <a:rPr lang="en-GB" b="0" noProof="0" err="1"/>
              <a:t>identificar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signos</a:t>
            </a:r>
            <a:r>
              <a:rPr lang="en-GB" b="0" noProof="0"/>
              <a:t> de un </a:t>
            </a:r>
            <a:r>
              <a:rPr lang="en-GB" b="0" noProof="0" err="1"/>
              <a:t>choque</a:t>
            </a:r>
            <a:r>
              <a:rPr lang="en-GB" b="0" noProof="0"/>
              <a:t> </a:t>
            </a:r>
            <a:r>
              <a:rPr lang="en-GB" b="0" noProof="0" err="1"/>
              <a:t>potencialmente</a:t>
            </a:r>
            <a:r>
              <a:rPr lang="en-GB" b="0" noProof="0"/>
              <a:t> mortal y </a:t>
            </a:r>
            <a:r>
              <a:rPr lang="en-GB" b="0" noProof="0" err="1"/>
              <a:t>prepararse</a:t>
            </a:r>
            <a:r>
              <a:rPr lang="en-GB" b="0" noProof="0"/>
              <a:t> para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transferencia</a:t>
            </a:r>
            <a:r>
              <a:rPr lang="en-GB" b="0" noProof="0"/>
              <a:t> </a:t>
            </a:r>
            <a:r>
              <a:rPr lang="en-GB" b="0" noProof="0" err="1"/>
              <a:t>rápida</a:t>
            </a:r>
            <a:r>
              <a:rPr lang="en-GB" b="0" noProof="0"/>
              <a:t> a un </a:t>
            </a:r>
            <a:r>
              <a:rPr lang="en-GB" b="0" noProof="0" err="1"/>
              <a:t>nivel</a:t>
            </a:r>
            <a:r>
              <a:rPr lang="en-GB" b="0" noProof="0"/>
              <a:t> superior de </a:t>
            </a:r>
            <a:r>
              <a:rPr lang="en-GB" b="0" noProof="0" err="1"/>
              <a:t>atención</a:t>
            </a:r>
            <a:r>
              <a:rPr lang="en-GB" b="0" noProof="0"/>
              <a:t> </a:t>
            </a:r>
            <a:r>
              <a:rPr lang="en-GB" b="0" noProof="0" err="1"/>
              <a:t>adecuado</a:t>
            </a:r>
            <a:r>
              <a:rPr lang="en-GB" b="0" noProof="0"/>
              <a:t>.</a:t>
            </a:r>
            <a:endParaRPr lang="en-GB" sz="1200" b="0" noProof="0">
              <a:latin typeface="Atkinson Hyperlegible" pitchFamily="2" charset="0"/>
              <a:ea typeface="Calibri"/>
              <a:cs typeface="Calibri"/>
              <a:sym typeface="Calibri"/>
            </a:endParaRPr>
          </a:p>
          <a:p>
            <a:pPr marL="0" indent="0"/>
            <a:endParaRPr lang="en-GB" sz="120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871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Circulación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</a:t>
            </a:r>
            <a:r>
              <a:rPr lang="en-GB" err="1"/>
              <a:t>médicas</a:t>
            </a:r>
            <a:r>
              <a:rPr lang="en-GB"/>
              <a:t>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338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Otra</a:t>
            </a:r>
            <a:r>
              <a:rPr lang="en-GB" noProof="0"/>
              <a:t> </a:t>
            </a:r>
            <a:r>
              <a:rPr lang="en-GB" noProof="0" err="1"/>
              <a:t>afección</a:t>
            </a:r>
            <a:r>
              <a:rPr lang="en-GB" noProof="0"/>
              <a:t> que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provocar</a:t>
            </a:r>
            <a:r>
              <a:rPr lang="en-GB" noProof="0"/>
              <a:t> shock es la </a:t>
            </a:r>
            <a:r>
              <a:rPr lang="en-GB" noProof="0" err="1"/>
              <a:t>hiperglucemia</a:t>
            </a:r>
            <a:r>
              <a:rPr lang="en-GB" noProof="0"/>
              <a:t> o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niveles</a:t>
            </a:r>
            <a:r>
              <a:rPr lang="en-GB" noProof="0"/>
              <a:t> altos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sangre</a:t>
            </a:r>
            <a:r>
              <a:rPr lang="en-GB" noProof="0"/>
              <a:t>.
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antecedentes</a:t>
            </a:r>
            <a:r>
              <a:rPr lang="en-GB" noProof="0"/>
              <a:t> de diabetes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shock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niveles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altos de </a:t>
            </a:r>
            <a:r>
              <a:rPr lang="en-GB" noProof="0" err="1"/>
              <a:t>glucosa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sangre</a:t>
            </a:r>
            <a:r>
              <a:rPr lang="en-GB" noProof="0"/>
              <a:t> que </a:t>
            </a:r>
            <a:r>
              <a:rPr lang="en-GB" noProof="0" err="1"/>
              <a:t>causan</a:t>
            </a:r>
            <a:r>
              <a:rPr lang="en-GB" noProof="0"/>
              <a:t> </a:t>
            </a:r>
            <a:r>
              <a:rPr lang="en-GB" noProof="0" err="1"/>
              <a:t>pérdida</a:t>
            </a:r>
            <a:r>
              <a:rPr lang="en-GB" noProof="0"/>
              <a:t> de </a:t>
            </a:r>
            <a:r>
              <a:rPr lang="en-GB" noProof="0" err="1"/>
              <a:t>líquidos</a:t>
            </a:r>
            <a:r>
              <a:rPr lang="en-GB" noProof="0"/>
              <a:t>. Los </a:t>
            </a:r>
            <a:r>
              <a:rPr lang="en-GB" noProof="0" err="1"/>
              <a:t>niveles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altos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 </a:t>
            </a:r>
            <a:r>
              <a:rPr lang="en-GB" noProof="0" err="1"/>
              <a:t>hacen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orine</a:t>
            </a:r>
            <a:r>
              <a:rPr lang="en-GB" noProof="0"/>
              <a:t> con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frecuencia</a:t>
            </a:r>
            <a:r>
              <a:rPr lang="en-GB" noProof="0"/>
              <a:t> y </a:t>
            </a:r>
            <a:r>
              <a:rPr lang="en-GB" noProof="0" err="1"/>
              <a:t>pierda</a:t>
            </a:r>
            <a:r>
              <a:rPr lang="en-GB" noProof="0"/>
              <a:t> </a:t>
            </a:r>
            <a:r>
              <a:rPr lang="en-GB" noProof="0" err="1"/>
              <a:t>líquidos</a:t>
            </a:r>
            <a:r>
              <a:rPr lang="en-GB" noProof="0"/>
              <a:t>.  
Los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mostrar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respiración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 y profunda con un </a:t>
            </a:r>
            <a:r>
              <a:rPr lang="en-GB" noProof="0" err="1"/>
              <a:t>olor</a:t>
            </a:r>
            <a:r>
              <a:rPr lang="en-GB" noProof="0"/>
              <a:t> dulce (</a:t>
            </a:r>
            <a:r>
              <a:rPr lang="en-GB" noProof="0" err="1"/>
              <a:t>esta</a:t>
            </a:r>
            <a:r>
              <a:rPr lang="en-GB" noProof="0"/>
              <a:t> es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afección</a:t>
            </a:r>
            <a:r>
              <a:rPr lang="en-GB" noProof="0"/>
              <a:t> </a:t>
            </a:r>
            <a:r>
              <a:rPr lang="en-GB" noProof="0" err="1"/>
              <a:t>conocida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cetoacidosis</a:t>
            </a:r>
            <a:r>
              <a:rPr lang="en-GB" noProof="0"/>
              <a:t> </a:t>
            </a:r>
            <a:r>
              <a:rPr lang="en-GB" noProof="0" err="1"/>
              <a:t>diabética</a:t>
            </a:r>
            <a:r>
              <a:rPr lang="en-GB" noProof="0"/>
              <a:t>), </a:t>
            </a:r>
            <a:r>
              <a:rPr lang="en-GB" noProof="0" err="1"/>
              <a:t>signos</a:t>
            </a:r>
            <a:r>
              <a:rPr lang="en-GB" noProof="0"/>
              <a:t> de shock e, </a:t>
            </a:r>
            <a:r>
              <a:rPr lang="en-GB" noProof="0" err="1"/>
              <a:t>incluso</a:t>
            </a:r>
            <a:r>
              <a:rPr lang="en-GB" noProof="0"/>
              <a:t>, un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casos</a:t>
            </a:r>
            <a:r>
              <a:rPr lang="en-GB" noProof="0"/>
              <a:t> graves. 
</a:t>
            </a:r>
            <a:r>
              <a:rPr lang="en-GB" noProof="0" err="1"/>
              <a:t>Pensemos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hiperglucemia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antecedentes</a:t>
            </a:r>
            <a:r>
              <a:rPr lang="en-GB" noProof="0"/>
              <a:t> de diabetes que no ha </a:t>
            </a:r>
            <a:r>
              <a:rPr lang="en-GB" noProof="0" err="1"/>
              <a:t>podido</a:t>
            </a:r>
            <a:r>
              <a:rPr lang="en-GB" noProof="0"/>
              <a:t> </a:t>
            </a:r>
            <a:r>
              <a:rPr lang="en-GB" noProof="0" err="1"/>
              <a:t>tomar</a:t>
            </a:r>
            <a:r>
              <a:rPr lang="en-GB" noProof="0"/>
              <a:t> sus </a:t>
            </a:r>
            <a:r>
              <a:rPr lang="en-GB" noProof="0" err="1"/>
              <a:t>medicamentos</a:t>
            </a:r>
            <a:r>
              <a:rPr lang="en-GB" noProof="0"/>
              <a:t>.  
</a:t>
            </a:r>
            <a:r>
              <a:rPr lang="en-GB" noProof="0" err="1"/>
              <a:t>Preparar</a:t>
            </a:r>
            <a:r>
              <a:rPr lang="en-GB" noProof="0"/>
              <a:t> a 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sospecha</a:t>
            </a:r>
            <a:r>
              <a:rPr lang="en-GB" noProof="0"/>
              <a:t> de </a:t>
            </a:r>
            <a:r>
              <a:rPr lang="en-GB" noProof="0" err="1"/>
              <a:t>problemas</a:t>
            </a:r>
            <a:r>
              <a:rPr lang="en-GB" noProof="0"/>
              <a:t> </a:t>
            </a:r>
            <a:r>
              <a:rPr lang="en-GB" noProof="0" err="1"/>
              <a:t>diabéticos</a:t>
            </a:r>
            <a:r>
              <a:rPr lang="en-GB" noProof="0"/>
              <a:t> (o </a:t>
            </a:r>
            <a:r>
              <a:rPr lang="en-GB" noProof="0" err="1"/>
              <a:t>problemas</a:t>
            </a:r>
            <a:r>
              <a:rPr lang="en-GB" noProof="0"/>
              <a:t>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) para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transferencia</a:t>
            </a:r>
            <a:r>
              <a:rPr lang="en-GB" noProof="0"/>
              <a:t> </a:t>
            </a:r>
            <a:r>
              <a:rPr lang="en-GB" noProof="0" err="1"/>
              <a:t>rápida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88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b="0" noProof="0" err="1"/>
              <a:t>Repasemos</a:t>
            </a:r>
            <a:r>
              <a:rPr lang="en-GB" b="0" noProof="0"/>
              <a:t> </a:t>
            </a:r>
            <a:r>
              <a:rPr lang="en-GB" b="0" noProof="0" err="1"/>
              <a:t>algunas</a:t>
            </a:r>
            <a:r>
              <a:rPr lang="en-GB" b="0" noProof="0"/>
              <a:t> </a:t>
            </a:r>
            <a:r>
              <a:rPr lang="en-GB" b="0" noProof="0" err="1"/>
              <a:t>consideraciones</a:t>
            </a:r>
            <a:r>
              <a:rPr lang="en-GB" b="0" noProof="0"/>
              <a:t> </a:t>
            </a:r>
            <a:r>
              <a:rPr lang="en-GB" b="0" noProof="0" err="1"/>
              <a:t>especiales</a:t>
            </a:r>
            <a:r>
              <a:rPr lang="en-GB" b="0" noProof="0"/>
              <a:t> para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niños</a:t>
            </a:r>
            <a:r>
              <a:rPr lang="en-GB" b="0" noProof="0"/>
              <a:t>:
Los </a:t>
            </a:r>
            <a:r>
              <a:rPr lang="en-GB" b="0" noProof="0" err="1"/>
              <a:t>niños</a:t>
            </a:r>
            <a:r>
              <a:rPr lang="en-GB" b="0" noProof="0"/>
              <a:t> </a:t>
            </a:r>
            <a:r>
              <a:rPr lang="en-GB" b="0" noProof="0" err="1"/>
              <a:t>desarrollan</a:t>
            </a:r>
            <a:r>
              <a:rPr lang="en-GB" b="0" noProof="0"/>
              <a:t> shock </a:t>
            </a:r>
            <a:r>
              <a:rPr lang="en-GB" b="0" noProof="0" err="1"/>
              <a:t>después</a:t>
            </a:r>
            <a:r>
              <a:rPr lang="en-GB" b="0" noProof="0"/>
              <a:t> de </a:t>
            </a:r>
            <a:r>
              <a:rPr lang="en-GB" b="0" noProof="0" err="1"/>
              <a:t>cantidades</a:t>
            </a:r>
            <a:r>
              <a:rPr lang="en-GB" b="0" noProof="0"/>
              <a:t> </a:t>
            </a:r>
            <a:r>
              <a:rPr lang="en-GB" b="0" noProof="0" err="1"/>
              <a:t>mucho</a:t>
            </a:r>
            <a:r>
              <a:rPr lang="en-GB" b="0" noProof="0"/>
              <a:t> </a:t>
            </a:r>
            <a:r>
              <a:rPr lang="en-GB" b="0" noProof="0" err="1"/>
              <a:t>más</a:t>
            </a:r>
            <a:r>
              <a:rPr lang="en-GB" b="0" noProof="0"/>
              <a:t> </a:t>
            </a:r>
            <a:r>
              <a:rPr lang="en-GB" b="0" noProof="0" err="1"/>
              <a:t>pequeñas</a:t>
            </a:r>
            <a:r>
              <a:rPr lang="en-GB" b="0" noProof="0"/>
              <a:t> de </a:t>
            </a:r>
            <a:r>
              <a:rPr lang="en-GB" b="0" noProof="0" err="1"/>
              <a:t>sangre</a:t>
            </a:r>
            <a:r>
              <a:rPr lang="en-GB" b="0" noProof="0"/>
              <a:t> o </a:t>
            </a:r>
            <a:r>
              <a:rPr lang="en-GB" b="0" noProof="0" err="1"/>
              <a:t>pérdida</a:t>
            </a:r>
            <a:r>
              <a:rPr lang="en-GB" b="0" noProof="0"/>
              <a:t> de </a:t>
            </a:r>
            <a:r>
              <a:rPr lang="en-GB" b="0" noProof="0" err="1"/>
              <a:t>líquidos</a:t>
            </a:r>
            <a:r>
              <a:rPr lang="en-GB" b="0" noProof="0"/>
              <a:t> </a:t>
            </a:r>
            <a:r>
              <a:rPr lang="en-GB" b="0" noProof="0" err="1"/>
              <a:t>porque</a:t>
            </a:r>
            <a:r>
              <a:rPr lang="en-GB" b="0" noProof="0"/>
              <a:t> </a:t>
            </a:r>
            <a:r>
              <a:rPr lang="en-GB" b="0" noProof="0" err="1"/>
              <a:t>tienen</a:t>
            </a:r>
            <a:r>
              <a:rPr lang="en-GB" b="0" noProof="0"/>
              <a:t> </a:t>
            </a:r>
            <a:r>
              <a:rPr lang="en-GB" b="0" noProof="0" err="1"/>
              <a:t>menos</a:t>
            </a:r>
            <a:r>
              <a:rPr lang="en-GB" b="0" noProof="0"/>
              <a:t> </a:t>
            </a:r>
            <a:r>
              <a:rPr lang="en-GB" b="0" noProof="0" err="1"/>
              <a:t>sangre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sus </a:t>
            </a:r>
            <a:r>
              <a:rPr lang="en-GB" b="0" noProof="0" err="1"/>
              <a:t>cuerpos</a:t>
            </a:r>
            <a:r>
              <a:rPr lang="en-GB" b="0" noProof="0"/>
              <a:t>. El shock </a:t>
            </a:r>
            <a:r>
              <a:rPr lang="en-GB" b="0" noProof="0" err="1"/>
              <a:t>por</a:t>
            </a:r>
            <a:r>
              <a:rPr lang="en-GB" b="0" noProof="0"/>
              <a:t> </a:t>
            </a:r>
            <a:r>
              <a:rPr lang="en-GB" b="0" noProof="0" err="1"/>
              <a:t>deshidratación</a:t>
            </a:r>
            <a:r>
              <a:rPr lang="en-GB" b="0" noProof="0"/>
              <a:t> (</a:t>
            </a:r>
            <a:r>
              <a:rPr lang="en-GB" b="0" noProof="0" err="1"/>
              <a:t>como</a:t>
            </a:r>
            <a:r>
              <a:rPr lang="en-GB" b="0" noProof="0"/>
              <a:t> </a:t>
            </a:r>
            <a:r>
              <a:rPr lang="en-GB" b="0" noProof="0" err="1"/>
              <a:t>diarrea</a:t>
            </a:r>
            <a:r>
              <a:rPr lang="en-GB" b="0" noProof="0"/>
              <a:t> o </a:t>
            </a:r>
            <a:r>
              <a:rPr lang="en-GB" b="0" noProof="0" err="1"/>
              <a:t>vómitos</a:t>
            </a:r>
            <a:r>
              <a:rPr lang="en-GB" b="0" noProof="0"/>
              <a:t>)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ocurrir</a:t>
            </a:r>
            <a:r>
              <a:rPr lang="en-GB" b="0" noProof="0"/>
              <a:t> </a:t>
            </a:r>
            <a:r>
              <a:rPr lang="en-GB" b="0" noProof="0" err="1"/>
              <a:t>rápidamente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niños</a:t>
            </a:r>
            <a:r>
              <a:rPr lang="en-GB" b="0" noProof="0"/>
              <a:t> y es </a:t>
            </a:r>
            <a:r>
              <a:rPr lang="en-GB" b="0" noProof="0" err="1"/>
              <a:t>potencialmente</a:t>
            </a:r>
            <a:r>
              <a:rPr lang="en-GB" b="0" noProof="0"/>
              <a:t> mortal. Los </a:t>
            </a:r>
            <a:r>
              <a:rPr lang="en-GB" b="0" noProof="0" err="1"/>
              <a:t>lactantes</a:t>
            </a:r>
            <a:r>
              <a:rPr lang="en-GB" b="0" noProof="0"/>
              <a:t> y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niños</a:t>
            </a:r>
            <a:r>
              <a:rPr lang="en-GB" b="0" noProof="0"/>
              <a:t> </a:t>
            </a:r>
            <a:r>
              <a:rPr lang="en-GB" b="0" noProof="0" err="1"/>
              <a:t>pequeños</a:t>
            </a:r>
            <a:r>
              <a:rPr lang="en-GB" b="0" noProof="0"/>
              <a:t> </a:t>
            </a:r>
            <a:r>
              <a:rPr lang="en-GB" b="0" noProof="0" err="1"/>
              <a:t>corren</a:t>
            </a:r>
            <a:r>
              <a:rPr lang="en-GB" b="0" noProof="0"/>
              <a:t> un </a:t>
            </a:r>
            <a:r>
              <a:rPr lang="en-GB" b="0" noProof="0" err="1"/>
              <a:t>riesgo</a:t>
            </a:r>
            <a:r>
              <a:rPr lang="en-GB" b="0" noProof="0"/>
              <a:t> especial, </a:t>
            </a:r>
            <a:r>
              <a:rPr lang="en-GB" b="0" noProof="0" err="1"/>
              <a:t>ya</a:t>
            </a:r>
            <a:r>
              <a:rPr lang="en-GB" b="0" noProof="0"/>
              <a:t> que no </a:t>
            </a:r>
            <a:r>
              <a:rPr lang="en-GB" b="0" noProof="0" err="1"/>
              <a:t>pueden</a:t>
            </a:r>
            <a:r>
              <a:rPr lang="en-GB" b="0" noProof="0"/>
              <a:t> </a:t>
            </a:r>
            <a:r>
              <a:rPr lang="en-GB" b="0" noProof="0" err="1"/>
              <a:t>decir</a:t>
            </a:r>
            <a:r>
              <a:rPr lang="en-GB" b="0" noProof="0"/>
              <a:t> </a:t>
            </a:r>
            <a:r>
              <a:rPr lang="en-GB" b="0" noProof="0" err="1"/>
              <a:t>cuándo</a:t>
            </a:r>
            <a:r>
              <a:rPr lang="en-GB" b="0" noProof="0"/>
              <a:t> </a:t>
            </a:r>
            <a:r>
              <a:rPr lang="en-GB" b="0" noProof="0" err="1"/>
              <a:t>tienen</a:t>
            </a:r>
            <a:r>
              <a:rPr lang="en-GB" b="0" noProof="0"/>
              <a:t> </a:t>
            </a:r>
            <a:r>
              <a:rPr lang="en-GB" b="0" noProof="0" err="1"/>
              <a:t>sed</a:t>
            </a:r>
            <a:r>
              <a:rPr lang="en-GB" b="0" noProof="0"/>
              <a:t> y no </a:t>
            </a:r>
            <a:r>
              <a:rPr lang="en-GB" b="0" noProof="0" err="1"/>
              <a:t>pueden</a:t>
            </a:r>
            <a:r>
              <a:rPr lang="en-GB" b="0" noProof="0"/>
              <a:t> </a:t>
            </a:r>
            <a:r>
              <a:rPr lang="en-GB" b="0" noProof="0" err="1"/>
              <a:t>beber</a:t>
            </a:r>
            <a:r>
              <a:rPr lang="en-GB" b="0" noProof="0"/>
              <a:t> </a:t>
            </a:r>
            <a:r>
              <a:rPr lang="en-GB" b="0" noProof="0" err="1"/>
              <a:t>más</a:t>
            </a:r>
            <a:r>
              <a:rPr lang="en-GB" b="0" noProof="0"/>
              <a:t> </a:t>
            </a:r>
            <a:r>
              <a:rPr lang="en-GB" b="0" noProof="0" err="1"/>
              <a:t>por</a:t>
            </a:r>
            <a:r>
              <a:rPr lang="en-GB" b="0" noProof="0"/>
              <a:t> </a:t>
            </a:r>
            <a:r>
              <a:rPr lang="en-GB" b="0" noProof="0" err="1"/>
              <a:t>sí</a:t>
            </a:r>
            <a:r>
              <a:rPr lang="en-GB" b="0" noProof="0"/>
              <a:t> </a:t>
            </a:r>
            <a:r>
              <a:rPr lang="en-GB" b="0" noProof="0" err="1"/>
              <a:t>mismos</a:t>
            </a:r>
            <a:r>
              <a:rPr lang="en-GB" b="0" noProof="0"/>
              <a:t>. Al </a:t>
            </a:r>
            <a:r>
              <a:rPr lang="en-GB" b="0" noProof="0" err="1"/>
              <a:t>evaluar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shock </a:t>
            </a:r>
            <a:r>
              <a:rPr lang="en-GB" b="0" noProof="0" err="1"/>
              <a:t>en</a:t>
            </a:r>
            <a:r>
              <a:rPr lang="en-GB" b="0" noProof="0"/>
              <a:t> un </a:t>
            </a:r>
            <a:r>
              <a:rPr lang="en-GB" b="0" noProof="0" err="1"/>
              <a:t>niño</a:t>
            </a:r>
            <a:r>
              <a:rPr lang="en-GB" b="0" noProof="0"/>
              <a:t>, </a:t>
            </a:r>
            <a:r>
              <a:rPr lang="en-GB" b="0" noProof="0" err="1"/>
              <a:t>pregunte</a:t>
            </a:r>
            <a:r>
              <a:rPr lang="en-GB" b="0" noProof="0"/>
              <a:t> a </a:t>
            </a:r>
            <a:r>
              <a:rPr lang="en-GB" b="0" noProof="0" err="1"/>
              <a:t>los</a:t>
            </a:r>
            <a:r>
              <a:rPr lang="en-GB" b="0" noProof="0"/>
              <a:t> padres </a:t>
            </a:r>
            <a:r>
              <a:rPr lang="en-GB" b="0" noProof="0" err="1"/>
              <a:t>cuánto</a:t>
            </a:r>
            <a:r>
              <a:rPr lang="en-GB" b="0" noProof="0"/>
              <a:t> </a:t>
            </a:r>
            <a:r>
              <a:rPr lang="en-GB" b="0" noProof="0" err="1"/>
              <a:t>orina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niño</a:t>
            </a:r>
            <a:r>
              <a:rPr lang="en-GB" b="0" noProof="0"/>
              <a:t>.  
¡La </a:t>
            </a:r>
            <a:r>
              <a:rPr lang="en-GB" b="0" noProof="0" err="1"/>
              <a:t>lactancia</a:t>
            </a:r>
            <a:r>
              <a:rPr lang="en-GB" b="0" noProof="0"/>
              <a:t> </a:t>
            </a:r>
            <a:r>
              <a:rPr lang="en-GB" b="0" noProof="0" err="1"/>
              <a:t>materna</a:t>
            </a:r>
            <a:r>
              <a:rPr lang="en-GB" b="0" noProof="0"/>
              <a:t> </a:t>
            </a:r>
            <a:r>
              <a:rPr lang="en-GB" b="0" noProof="0" err="1"/>
              <a:t>debe</a:t>
            </a:r>
            <a:r>
              <a:rPr lang="en-GB" b="0" noProof="0"/>
              <a:t> </a:t>
            </a:r>
            <a:r>
              <a:rPr lang="en-GB" b="0" noProof="0" err="1"/>
              <a:t>continuar</a:t>
            </a:r>
            <a:r>
              <a:rPr lang="en-GB" b="0" noProof="0"/>
              <a:t>! 
Los </a:t>
            </a:r>
            <a:r>
              <a:rPr lang="en-GB" b="0" noProof="0" err="1"/>
              <a:t>niños</a:t>
            </a:r>
            <a:r>
              <a:rPr lang="en-GB" b="0" noProof="0"/>
              <a:t> </a:t>
            </a:r>
            <a:r>
              <a:rPr lang="en-GB" b="0" noProof="0" err="1"/>
              <a:t>pequeños</a:t>
            </a:r>
            <a:r>
              <a:rPr lang="en-GB" b="0" noProof="0"/>
              <a:t> y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bebés</a:t>
            </a:r>
            <a:r>
              <a:rPr lang="en-GB" b="0" noProof="0"/>
              <a:t> </a:t>
            </a:r>
            <a:r>
              <a:rPr lang="en-GB" b="0" noProof="0" err="1"/>
              <a:t>corren</a:t>
            </a:r>
            <a:r>
              <a:rPr lang="en-GB" b="0" noProof="0"/>
              <a:t> un alto </a:t>
            </a:r>
            <a:r>
              <a:rPr lang="en-GB" b="0" noProof="0" err="1"/>
              <a:t>riesgo</a:t>
            </a:r>
            <a:r>
              <a:rPr lang="en-GB" b="0" noProof="0"/>
              <a:t> de </a:t>
            </a:r>
            <a:r>
              <a:rPr lang="en-GB" b="0" noProof="0" err="1"/>
              <a:t>tener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temperatura</a:t>
            </a:r>
            <a:r>
              <a:rPr lang="en-GB" b="0" noProof="0"/>
              <a:t> corporal </a:t>
            </a:r>
            <a:r>
              <a:rPr lang="en-GB" b="0" noProof="0" err="1"/>
              <a:t>baja</a:t>
            </a:r>
            <a:r>
              <a:rPr lang="en-GB" b="0" noProof="0"/>
              <a:t>, lo que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empeorar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shock. 
</a:t>
            </a:r>
            <a:r>
              <a:rPr lang="en-GB" b="0" noProof="0" err="1"/>
              <a:t>Fomentar</a:t>
            </a:r>
            <a:r>
              <a:rPr lang="en-GB" b="0" noProof="0"/>
              <a:t>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cuidado</a:t>
            </a:r>
            <a:r>
              <a:rPr lang="en-GB" b="0" noProof="0"/>
              <a:t> del </a:t>
            </a:r>
            <a:r>
              <a:rPr lang="en-GB" b="0" noProof="0" err="1"/>
              <a:t>canguro</a:t>
            </a:r>
            <a:r>
              <a:rPr lang="en-GB" b="0" noProof="0"/>
              <a:t>, o 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contacto</a:t>
            </a:r>
            <a:r>
              <a:rPr lang="en-GB" b="0" noProof="0"/>
              <a:t> </a:t>
            </a:r>
            <a:r>
              <a:rPr lang="en-GB" b="0" noProof="0" err="1"/>
              <a:t>piel</a:t>
            </a:r>
            <a:r>
              <a:rPr lang="en-GB" b="0" noProof="0"/>
              <a:t> con </a:t>
            </a:r>
            <a:r>
              <a:rPr lang="en-GB" b="0" noProof="0" err="1"/>
              <a:t>piel</a:t>
            </a:r>
            <a:r>
              <a:rPr lang="en-GB" b="0" noProof="0"/>
              <a:t> con </a:t>
            </a:r>
            <a:r>
              <a:rPr lang="en-GB" b="0" noProof="0" err="1"/>
              <a:t>los</a:t>
            </a:r>
            <a:r>
              <a:rPr lang="en-GB" b="0" noProof="0"/>
              <a:t> padres u </a:t>
            </a:r>
            <a:r>
              <a:rPr lang="en-GB" b="0" noProof="0" err="1"/>
              <a:t>otros</a:t>
            </a:r>
            <a:r>
              <a:rPr lang="en-GB" b="0" noProof="0"/>
              <a:t> </a:t>
            </a:r>
            <a:r>
              <a:rPr lang="en-GB" b="0" noProof="0" err="1"/>
              <a:t>cuidadores</a:t>
            </a:r>
            <a:r>
              <a:rPr lang="en-GB" b="0" noProof="0"/>
              <a:t>,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prevenir</a:t>
            </a:r>
            <a:r>
              <a:rPr lang="en-GB" b="0" noProof="0"/>
              <a:t> o </a:t>
            </a:r>
            <a:r>
              <a:rPr lang="en-GB" b="0" noProof="0" err="1"/>
              <a:t>tratar</a:t>
            </a:r>
            <a:r>
              <a:rPr lang="en-GB" b="0" noProof="0"/>
              <a:t> la </a:t>
            </a:r>
            <a:r>
              <a:rPr lang="en-GB" b="0" noProof="0" err="1"/>
              <a:t>temperatura</a:t>
            </a:r>
            <a:r>
              <a:rPr lang="en-GB" b="0" noProof="0"/>
              <a:t> corporal </a:t>
            </a:r>
            <a:r>
              <a:rPr lang="en-GB" b="0" noProof="0" err="1"/>
              <a:t>baja</a:t>
            </a:r>
            <a:r>
              <a:rPr lang="en-GB" b="0" noProof="0"/>
              <a:t>.</a:t>
            </a:r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1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err="1"/>
              <a:t>Ahora</a:t>
            </a:r>
            <a:r>
              <a:rPr lang="en-GB" noProof="0"/>
              <a:t>, </a:t>
            </a:r>
            <a:r>
              <a:rPr lang="en-GB" noProof="0" err="1"/>
              <a:t>tómese</a:t>
            </a:r>
            <a:r>
              <a:rPr lang="en-GB" noProof="0"/>
              <a:t> un </a:t>
            </a:r>
            <a:r>
              <a:rPr lang="en-GB" noProof="0" err="1"/>
              <a:t>momento</a:t>
            </a:r>
            <a:r>
              <a:rPr lang="en-GB" noProof="0"/>
              <a:t> para </a:t>
            </a:r>
            <a:r>
              <a:rPr lang="en-GB" noProof="0" err="1"/>
              <a:t>revisar</a:t>
            </a:r>
            <a:r>
              <a:rPr lang="en-GB" noProof="0"/>
              <a:t> la </a:t>
            </a:r>
            <a:r>
              <a:rPr lang="en-GB" noProof="0" err="1"/>
              <a:t>lista</a:t>
            </a:r>
            <a:r>
              <a:rPr lang="en-GB" noProof="0"/>
              <a:t> de </a:t>
            </a:r>
            <a:r>
              <a:rPr lang="en-GB" noProof="0" err="1"/>
              <a:t>términos</a:t>
            </a:r>
            <a:r>
              <a:rPr lang="en-GB" noProof="0"/>
              <a:t> clave que se </a:t>
            </a:r>
            <a:r>
              <a:rPr lang="en-GB" noProof="0" err="1"/>
              <a:t>espera</a:t>
            </a:r>
            <a:r>
              <a:rPr lang="en-GB" noProof="0"/>
              <a:t> que </a:t>
            </a:r>
            <a:r>
              <a:rPr lang="en-GB" noProof="0" err="1"/>
              <a:t>pueda</a:t>
            </a:r>
            <a:r>
              <a:rPr lang="en-GB" noProof="0"/>
              <a:t> </a:t>
            </a:r>
            <a:r>
              <a:rPr lang="en-GB" noProof="0" err="1"/>
              <a:t>definir</a:t>
            </a:r>
            <a:r>
              <a:rPr lang="en-GB" noProof="0"/>
              <a:t> al final de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6312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7B67-2B2B-569E-E359-C4E6B1DC5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94E340-6390-4A55-0375-E480F7B7C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9ECD13-2C80-2DB5-7EE0-C14E401D3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b="0" noProof="0"/>
              <a:t>Las </a:t>
            </a:r>
            <a:r>
              <a:rPr lang="en-GB" b="0" noProof="0" err="1"/>
              <a:t>señales</a:t>
            </a:r>
            <a:r>
              <a:rPr lang="en-GB" b="0" noProof="0"/>
              <a:t> de </a:t>
            </a:r>
            <a:r>
              <a:rPr lang="en-GB" b="0" noProof="0" err="1"/>
              <a:t>peligro</a:t>
            </a:r>
            <a:r>
              <a:rPr lang="en-GB" b="0" noProof="0"/>
              <a:t> para </a:t>
            </a:r>
            <a:r>
              <a:rPr lang="en-GB" b="0" noProof="0" err="1"/>
              <a:t>los</a:t>
            </a:r>
            <a:r>
              <a:rPr lang="en-GB" b="0" noProof="0"/>
              <a:t> </a:t>
            </a:r>
            <a:r>
              <a:rPr lang="en-GB" b="0" noProof="0" err="1"/>
              <a:t>niños</a:t>
            </a:r>
            <a:r>
              <a:rPr lang="en-GB" b="0" noProof="0"/>
              <a:t> con </a:t>
            </a:r>
            <a:r>
              <a:rPr lang="en-GB" b="0" noProof="0" err="1"/>
              <a:t>choque</a:t>
            </a:r>
            <a:r>
              <a:rPr lang="en-GB" b="0" noProof="0"/>
              <a:t> </a:t>
            </a:r>
            <a:r>
              <a:rPr lang="en-GB" b="0" noProof="0" err="1"/>
              <a:t>incluyen</a:t>
            </a:r>
            <a:r>
              <a:rPr lang="en-GB" b="0" noProof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noProof="0"/>
              <a:t>Boca o </a:t>
            </a:r>
            <a:r>
              <a:rPr lang="en-GB" b="0" noProof="0" err="1"/>
              <a:t>labios</a:t>
            </a:r>
            <a:r>
              <a:rPr lang="en-GB" b="0" noProof="0"/>
              <a:t> </a:t>
            </a:r>
            <a:r>
              <a:rPr lang="en-GB" b="0" noProof="0" err="1"/>
              <a:t>muy</a:t>
            </a:r>
            <a:r>
              <a:rPr lang="en-GB" b="0" noProof="0"/>
              <a:t> </a:t>
            </a:r>
            <a:r>
              <a:rPr lang="en-GB" b="0" noProof="0" err="1"/>
              <a:t>secos</a:t>
            </a:r>
            <a:r>
              <a:rPr lang="en-GB" b="0" noProof="0"/>
              <a:t> 
</a:t>
            </a:r>
            <a:r>
              <a:rPr lang="en-GB" b="0" noProof="0" err="1"/>
              <a:t>somnolencia</a:t>
            </a:r>
            <a:r>
              <a:rPr lang="en-GB" b="0" noProof="0"/>
              <a:t> </a:t>
            </a:r>
            <a:r>
              <a:rPr lang="en-GB" b="0" noProof="0" err="1"/>
              <a:t>excesiva</a:t>
            </a:r>
            <a:r>
              <a:rPr lang="en-GB" b="0" noProof="0"/>
              <a:t> (</a:t>
            </a:r>
            <a:r>
              <a:rPr lang="en-GB" b="0" noProof="0" err="1"/>
              <a:t>el</a:t>
            </a:r>
            <a:r>
              <a:rPr lang="en-GB" b="0" noProof="0"/>
              <a:t> </a:t>
            </a:r>
            <a:r>
              <a:rPr lang="en-GB" b="0" noProof="0" err="1"/>
              <a:t>niño</a:t>
            </a:r>
            <a:r>
              <a:rPr lang="en-GB" b="0" noProof="0"/>
              <a:t> no </a:t>
            </a:r>
            <a:r>
              <a:rPr lang="en-GB" b="0" noProof="0" err="1"/>
              <a:t>interactúa</a:t>
            </a:r>
            <a:r>
              <a:rPr lang="en-GB" b="0" noProof="0"/>
              <a:t> o </a:t>
            </a:r>
            <a:r>
              <a:rPr lang="en-GB" b="0" noProof="0" err="1"/>
              <a:t>tarda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responder)
Ojos </a:t>
            </a:r>
            <a:r>
              <a:rPr lang="en-GB" b="0" noProof="0" err="1"/>
              <a:t>hundidos</a:t>
            </a:r>
            <a:r>
              <a:rPr lang="en-GB" b="0" noProof="0"/>
              <a:t> 
</a:t>
            </a:r>
            <a:r>
              <a:rPr lang="en-GB" b="0" noProof="0" err="1"/>
              <a:t>producción</a:t>
            </a:r>
            <a:r>
              <a:rPr lang="en-GB" b="0" noProof="0"/>
              <a:t> de </a:t>
            </a:r>
            <a:r>
              <a:rPr lang="en-GB" b="0" noProof="0" err="1"/>
              <a:t>pequeñas</a:t>
            </a:r>
            <a:r>
              <a:rPr lang="en-GB" b="0" noProof="0"/>
              <a:t> </a:t>
            </a:r>
            <a:r>
              <a:rPr lang="en-GB" b="0" noProof="0" err="1"/>
              <a:t>cantidades</a:t>
            </a:r>
            <a:r>
              <a:rPr lang="en-GB" b="0" noProof="0"/>
              <a:t> de </a:t>
            </a:r>
            <a:r>
              <a:rPr lang="en-GB" b="0" noProof="0" err="1"/>
              <a:t>orina</a:t>
            </a:r>
            <a:r>
              <a:rPr lang="en-GB" b="0" noProof="0"/>
              <a:t> </a:t>
            </a:r>
            <a:r>
              <a:rPr lang="en-GB" b="0" noProof="0" err="1"/>
              <a:t>oscura</a:t>
            </a:r>
            <a:r>
              <a:rPr lang="en-GB" b="0" noProof="0"/>
              <a:t>
</a:t>
            </a:r>
            <a:r>
              <a:rPr lang="en-GB" b="0" noProof="0" err="1"/>
              <a:t>Respiración</a:t>
            </a:r>
            <a:r>
              <a:rPr lang="en-GB" b="0" noProof="0"/>
              <a:t> </a:t>
            </a:r>
            <a:r>
              <a:rPr lang="en-GB" b="0" noProof="0" err="1"/>
              <a:t>rápida</a:t>
            </a:r>
            <a:r>
              <a:rPr lang="en-GB" b="0" noProof="0"/>
              <a:t>
</a:t>
            </a:r>
            <a:r>
              <a:rPr lang="en-GB" b="0" noProof="0" err="1"/>
              <a:t>pulso</a:t>
            </a:r>
            <a:r>
              <a:rPr lang="en-GB" b="0" noProof="0"/>
              <a:t> </a:t>
            </a:r>
            <a:r>
              <a:rPr lang="en-GB" b="0" noProof="0" err="1"/>
              <a:t>rápido</a:t>
            </a:r>
            <a:r>
              <a:rPr lang="en-GB" b="0" noProof="0"/>
              <a:t> (o </a:t>
            </a:r>
            <a:r>
              <a:rPr lang="en-GB" b="0" noProof="0" err="1"/>
              <a:t>frecuencia</a:t>
            </a:r>
            <a:r>
              <a:rPr lang="en-GB" b="0" noProof="0"/>
              <a:t> </a:t>
            </a:r>
            <a:r>
              <a:rPr lang="en-GB" b="0" noProof="0" err="1"/>
              <a:t>cardíaca</a:t>
            </a:r>
            <a:r>
              <a:rPr lang="en-GB" b="0" noProof="0"/>
              <a:t>)
</a:t>
            </a:r>
            <a:r>
              <a:rPr lang="en-GB" b="0" noProof="0" err="1"/>
              <a:t>Tiempo</a:t>
            </a:r>
            <a:r>
              <a:rPr lang="en-GB" b="0" noProof="0"/>
              <a:t> lento de </a:t>
            </a:r>
            <a:r>
              <a:rPr lang="en-GB" b="0" noProof="0" err="1"/>
              <a:t>rellenado</a:t>
            </a:r>
            <a:r>
              <a:rPr lang="en-GB" b="0" noProof="0"/>
              <a:t> </a:t>
            </a:r>
            <a:r>
              <a:rPr lang="en-GB" b="0" noProof="0" err="1"/>
              <a:t>capilar</a:t>
            </a:r>
            <a:r>
              <a:rPr lang="en-GB" b="0" noProof="0"/>
              <a:t> 
</a:t>
            </a:r>
            <a:r>
              <a:rPr lang="en-GB" b="0" noProof="0" err="1"/>
              <a:t>pellizco</a:t>
            </a:r>
            <a:r>
              <a:rPr lang="en-GB" b="0" noProof="0"/>
              <a:t> anormal de la </a:t>
            </a:r>
            <a:r>
              <a:rPr lang="en-GB" b="0" noProof="0" err="1"/>
              <a:t>piel</a:t>
            </a:r>
            <a:r>
              <a:rPr lang="en-GB" b="0" noProof="0"/>
              <a:t>
</a:t>
            </a:r>
            <a:r>
              <a:rPr lang="en-GB" b="0" noProof="0" err="1"/>
              <a:t>piel</a:t>
            </a:r>
            <a:r>
              <a:rPr lang="en-GB" b="0" noProof="0"/>
              <a:t> </a:t>
            </a:r>
            <a:r>
              <a:rPr lang="en-GB" b="0" noProof="0" err="1"/>
              <a:t>pálida</a:t>
            </a:r>
            <a:r>
              <a:rPr lang="en-GB" b="0" noProof="0"/>
              <a:t>
</a:t>
            </a:r>
            <a:r>
              <a:rPr lang="en-GB" b="0" noProof="0" err="1"/>
              <a:t>Fontanela</a:t>
            </a:r>
            <a:r>
              <a:rPr lang="en-GB" b="0" noProof="0"/>
              <a:t> </a:t>
            </a:r>
            <a:r>
              <a:rPr lang="en-GB" b="0" noProof="0" err="1"/>
              <a:t>hundida</a:t>
            </a:r>
            <a:r>
              <a:rPr lang="en-GB" b="0" noProof="0"/>
              <a:t> (que es </a:t>
            </a:r>
            <a:r>
              <a:rPr lang="en-GB" b="0" noProof="0" err="1"/>
              <a:t>el</a:t>
            </a:r>
            <a:r>
              <a:rPr lang="en-GB" b="0" noProof="0"/>
              <a:t> punto </a:t>
            </a:r>
            <a:r>
              <a:rPr lang="en-GB" b="0" noProof="0" err="1"/>
              <a:t>blando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la </a:t>
            </a:r>
            <a:r>
              <a:rPr lang="en-GB" b="0" noProof="0" err="1"/>
              <a:t>parte</a:t>
            </a:r>
            <a:r>
              <a:rPr lang="en-GB" b="0" noProof="0"/>
              <a:t> superior de </a:t>
            </a:r>
            <a:r>
              <a:rPr lang="en-GB" b="0" noProof="0" err="1"/>
              <a:t>su</a:t>
            </a:r>
            <a:r>
              <a:rPr lang="en-GB" b="0" noProof="0"/>
              <a:t> cabeza)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BE14-584F-ACF6-D65E-5BED462FB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69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b="0" noProof="0" err="1"/>
              <a:t>Ahora</a:t>
            </a:r>
            <a:r>
              <a:rPr lang="en-GB" b="0" noProof="0"/>
              <a:t> </a:t>
            </a:r>
            <a:r>
              <a:rPr lang="en-GB" b="0" noProof="0" err="1"/>
              <a:t>repasemos</a:t>
            </a:r>
            <a:r>
              <a:rPr lang="en-GB" b="0" noProof="0"/>
              <a:t> </a:t>
            </a:r>
            <a:r>
              <a:rPr lang="en-GB" b="0" noProof="0" err="1"/>
              <a:t>algunas</a:t>
            </a:r>
            <a:r>
              <a:rPr lang="en-GB" b="0" noProof="0"/>
              <a:t> </a:t>
            </a:r>
            <a:r>
              <a:rPr lang="en-GB" b="0" noProof="0" err="1"/>
              <a:t>consideraciones</a:t>
            </a:r>
            <a:r>
              <a:rPr lang="en-GB" b="0" noProof="0"/>
              <a:t> </a:t>
            </a:r>
            <a:r>
              <a:rPr lang="en-GB" b="0" noProof="0" err="1"/>
              <a:t>especiales</a:t>
            </a:r>
            <a:r>
              <a:rPr lang="en-GB" b="0" noProof="0"/>
              <a:t> para las </a:t>
            </a:r>
            <a:r>
              <a:rPr lang="en-GB" b="0" noProof="0" err="1"/>
              <a:t>mujeres</a:t>
            </a:r>
            <a:r>
              <a:rPr lang="en-GB" b="0" noProof="0"/>
              <a:t> </a:t>
            </a:r>
            <a:r>
              <a:rPr lang="en-GB" b="0" noProof="0" err="1"/>
              <a:t>embarazadas</a:t>
            </a:r>
            <a:r>
              <a:rPr lang="en-GB" b="0" noProof="0"/>
              <a:t>:
Las </a:t>
            </a:r>
            <a:r>
              <a:rPr lang="en-GB" b="0" noProof="0" err="1"/>
              <a:t>mujeres</a:t>
            </a:r>
            <a:r>
              <a:rPr lang="en-GB" b="0" noProof="0"/>
              <a:t> </a:t>
            </a:r>
            <a:r>
              <a:rPr lang="en-GB" b="0" noProof="0" err="1"/>
              <a:t>embarazadas</a:t>
            </a:r>
            <a:r>
              <a:rPr lang="en-GB" b="0" noProof="0"/>
              <a:t> </a:t>
            </a:r>
            <a:r>
              <a:rPr lang="en-GB" b="0" noProof="0" err="1"/>
              <a:t>corren</a:t>
            </a:r>
            <a:r>
              <a:rPr lang="en-GB" b="0" noProof="0"/>
              <a:t> un alto </a:t>
            </a:r>
            <a:r>
              <a:rPr lang="en-GB" b="0" noProof="0" err="1"/>
              <a:t>riesgo</a:t>
            </a:r>
            <a:r>
              <a:rPr lang="en-GB" b="0" noProof="0"/>
              <a:t> de shock tanto antes del </a:t>
            </a:r>
            <a:r>
              <a:rPr lang="en-GB" b="0" noProof="0" err="1"/>
              <a:t>parto</a:t>
            </a:r>
            <a:r>
              <a:rPr lang="en-GB" b="0" noProof="0"/>
              <a:t> </a:t>
            </a:r>
            <a:r>
              <a:rPr lang="en-GB" b="0" noProof="0" err="1"/>
              <a:t>debido</a:t>
            </a:r>
            <a:r>
              <a:rPr lang="en-GB" b="0" noProof="0"/>
              <a:t> a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infección</a:t>
            </a:r>
            <a:r>
              <a:rPr lang="en-GB" b="0" noProof="0"/>
              <a:t> </a:t>
            </a:r>
            <a:r>
              <a:rPr lang="en-GB" b="0" noProof="0" err="1"/>
              <a:t>como</a:t>
            </a:r>
            <a:r>
              <a:rPr lang="en-GB" b="0" noProof="0"/>
              <a:t> </a:t>
            </a:r>
            <a:r>
              <a:rPr lang="en-GB" b="0" noProof="0" err="1"/>
              <a:t>después</a:t>
            </a:r>
            <a:r>
              <a:rPr lang="en-GB" b="0" noProof="0"/>
              <a:t> del </a:t>
            </a:r>
            <a:r>
              <a:rPr lang="en-GB" b="0" noProof="0" err="1"/>
              <a:t>parto</a:t>
            </a:r>
            <a:r>
              <a:rPr lang="en-GB" b="0" noProof="0"/>
              <a:t> </a:t>
            </a:r>
            <a:r>
              <a:rPr lang="en-GB" b="0" noProof="0" err="1"/>
              <a:t>debido</a:t>
            </a:r>
            <a:r>
              <a:rPr lang="en-GB" b="0" noProof="0"/>
              <a:t> al sangrado vaginal.
El sangrado </a:t>
            </a:r>
            <a:r>
              <a:rPr lang="en-GB" b="0" noProof="0" err="1"/>
              <a:t>intenso</a:t>
            </a:r>
            <a:r>
              <a:rPr lang="en-GB" b="0" noProof="0"/>
              <a:t> (o </a:t>
            </a:r>
            <a:r>
              <a:rPr lang="en-GB" b="0" noProof="0" err="1"/>
              <a:t>hemorragia</a:t>
            </a:r>
            <a:r>
              <a:rPr lang="en-GB" b="0" noProof="0"/>
              <a:t>) </a:t>
            </a:r>
            <a:r>
              <a:rPr lang="en-GB" b="0" noProof="0" err="1"/>
              <a:t>después</a:t>
            </a:r>
            <a:r>
              <a:rPr lang="en-GB" b="0" noProof="0"/>
              <a:t> del </a:t>
            </a:r>
            <a:r>
              <a:rPr lang="en-GB" b="0" noProof="0" err="1"/>
              <a:t>parto</a:t>
            </a:r>
            <a:r>
              <a:rPr lang="en-GB" b="0" noProof="0"/>
              <a:t>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provocar</a:t>
            </a:r>
            <a:r>
              <a:rPr lang="en-GB" b="0" noProof="0"/>
              <a:t> </a:t>
            </a:r>
            <a:r>
              <a:rPr lang="en-GB" b="0" noProof="0" err="1"/>
              <a:t>rápidamente</a:t>
            </a:r>
            <a:r>
              <a:rPr lang="en-GB" b="0" noProof="0"/>
              <a:t> un shock </a:t>
            </a:r>
            <a:r>
              <a:rPr lang="en-GB" b="0" noProof="0" err="1"/>
              <a:t>si</a:t>
            </a:r>
            <a:r>
              <a:rPr lang="en-GB" b="0" noProof="0"/>
              <a:t> se </a:t>
            </a:r>
            <a:r>
              <a:rPr lang="en-GB" b="0" noProof="0" err="1"/>
              <a:t>pierde</a:t>
            </a:r>
            <a:r>
              <a:rPr lang="en-GB" b="0" noProof="0"/>
              <a:t> </a:t>
            </a:r>
            <a:r>
              <a:rPr lang="en-GB" b="0" noProof="0" err="1"/>
              <a:t>demasiada</a:t>
            </a:r>
            <a:r>
              <a:rPr lang="en-GB" b="0" noProof="0"/>
              <a:t> </a:t>
            </a:r>
            <a:r>
              <a:rPr lang="en-GB" b="0" noProof="0" err="1"/>
              <a:t>sangre</a:t>
            </a:r>
            <a:r>
              <a:rPr lang="en-GB" b="0" noProof="0"/>
              <a:t>. 
</a:t>
            </a:r>
            <a:r>
              <a:rPr lang="en-GB" b="0" noProof="0" err="1"/>
              <a:t>Tenga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cuenta</a:t>
            </a:r>
            <a:r>
              <a:rPr lang="en-GB" b="0" noProof="0"/>
              <a:t> que </a:t>
            </a:r>
            <a:r>
              <a:rPr lang="en-GB" b="0" noProof="0" err="1"/>
              <a:t>incluso</a:t>
            </a:r>
            <a:r>
              <a:rPr lang="en-GB" b="0" noProof="0"/>
              <a:t> </a:t>
            </a:r>
            <a:r>
              <a:rPr lang="en-GB" b="0" noProof="0" err="1"/>
              <a:t>si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mujer</a:t>
            </a:r>
            <a:r>
              <a:rPr lang="en-GB" b="0" noProof="0"/>
              <a:t> no sabe que </a:t>
            </a:r>
            <a:r>
              <a:rPr lang="en-GB" b="0" noProof="0" err="1"/>
              <a:t>está</a:t>
            </a:r>
            <a:r>
              <a:rPr lang="en-GB" b="0" noProof="0"/>
              <a:t> </a:t>
            </a:r>
            <a:r>
              <a:rPr lang="en-GB" b="0" noProof="0" err="1"/>
              <a:t>embarazada</a:t>
            </a:r>
            <a:r>
              <a:rPr lang="en-GB" b="0" noProof="0"/>
              <a:t>, </a:t>
            </a:r>
            <a:r>
              <a:rPr lang="en-GB" b="0" noProof="0" err="1"/>
              <a:t>cualquier</a:t>
            </a:r>
            <a:r>
              <a:rPr lang="en-GB" b="0" noProof="0"/>
              <a:t> </a:t>
            </a:r>
            <a:r>
              <a:rPr lang="en-GB" b="0" noProof="0" err="1"/>
              <a:t>mujer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estado</a:t>
            </a:r>
            <a:r>
              <a:rPr lang="en-GB" b="0" noProof="0"/>
              <a:t> de shock con sangrado vaginal </a:t>
            </a:r>
            <a:r>
              <a:rPr lang="en-GB" b="0" noProof="0" err="1"/>
              <a:t>puede</a:t>
            </a:r>
            <a:r>
              <a:rPr lang="en-GB" b="0" noProof="0"/>
              <a:t> </a:t>
            </a:r>
            <a:r>
              <a:rPr lang="en-GB" b="0" noProof="0" err="1"/>
              <a:t>estar</a:t>
            </a:r>
            <a:r>
              <a:rPr lang="en-GB" b="0" noProof="0"/>
              <a:t> </a:t>
            </a:r>
            <a:r>
              <a:rPr lang="en-GB" b="0" noProof="0" err="1"/>
              <a:t>sufriendo</a:t>
            </a:r>
            <a:r>
              <a:rPr lang="en-GB" b="0" noProof="0"/>
              <a:t>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complicación</a:t>
            </a:r>
            <a:r>
              <a:rPr lang="en-GB" b="0" noProof="0"/>
              <a:t> del </a:t>
            </a:r>
            <a:r>
              <a:rPr lang="en-GB" b="0" noProof="0" err="1"/>
              <a:t>embarazo</a:t>
            </a:r>
            <a:r>
              <a:rPr lang="en-GB" b="0" noProof="0"/>
              <a:t> y </a:t>
            </a:r>
            <a:r>
              <a:rPr lang="en-GB" b="0" noProof="0" err="1"/>
              <a:t>requiere</a:t>
            </a:r>
            <a:r>
              <a:rPr lang="en-GB" b="0" noProof="0"/>
              <a:t> un </a:t>
            </a:r>
            <a:r>
              <a:rPr lang="en-GB" b="0" noProof="0" err="1"/>
              <a:t>traslado</a:t>
            </a:r>
            <a:r>
              <a:rPr lang="en-GB" b="0" noProof="0"/>
              <a:t> </a:t>
            </a:r>
            <a:r>
              <a:rPr lang="en-GB" b="0" noProof="0" err="1"/>
              <a:t>rápido</a:t>
            </a:r>
            <a:r>
              <a:rPr lang="en-GB" b="0" noProof="0"/>
              <a:t> a un </a:t>
            </a:r>
            <a:r>
              <a:rPr lang="en-GB" b="0" noProof="0" err="1"/>
              <a:t>centro</a:t>
            </a:r>
            <a:r>
              <a:rPr lang="en-GB" b="0" noProof="0"/>
              <a:t> de </a:t>
            </a:r>
            <a:r>
              <a:rPr lang="en-GB" b="0" noProof="0" err="1"/>
              <a:t>salud</a:t>
            </a:r>
            <a:r>
              <a:rPr lang="en-GB" b="0" noProof="0"/>
              <a:t> que </a:t>
            </a:r>
            <a:r>
              <a:rPr lang="en-GB" b="0" noProof="0" err="1"/>
              <a:t>pueda</a:t>
            </a:r>
            <a:r>
              <a:rPr lang="en-GB" b="0" noProof="0"/>
              <a:t> </a:t>
            </a:r>
            <a:r>
              <a:rPr lang="en-GB" b="0" noProof="0" err="1"/>
              <a:t>brindar</a:t>
            </a:r>
            <a:r>
              <a:rPr lang="en-GB" b="0" noProof="0"/>
              <a:t> </a:t>
            </a:r>
            <a:r>
              <a:rPr lang="en-GB" b="0" noProof="0" err="1"/>
              <a:t>atención</a:t>
            </a:r>
            <a:r>
              <a:rPr lang="en-GB" b="0" noProof="0"/>
              <a:t> </a:t>
            </a:r>
            <a:r>
              <a:rPr lang="en-GB" b="0" noProof="0" err="1"/>
              <a:t>obstétrica</a:t>
            </a:r>
            <a:r>
              <a:rPr lang="en-GB" b="0" noProof="0"/>
              <a:t>. 
Si </a:t>
            </a:r>
            <a:r>
              <a:rPr lang="en-GB" b="0" noProof="0" err="1"/>
              <a:t>una</a:t>
            </a:r>
            <a:r>
              <a:rPr lang="en-GB" b="0" noProof="0"/>
              <a:t> </a:t>
            </a:r>
            <a:r>
              <a:rPr lang="en-GB" b="0" noProof="0" err="1"/>
              <a:t>mujer</a:t>
            </a:r>
            <a:r>
              <a:rPr lang="en-GB" b="0" noProof="0"/>
              <a:t> </a:t>
            </a:r>
            <a:r>
              <a:rPr lang="en-GB" b="0" noProof="0" err="1"/>
              <a:t>embarazada</a:t>
            </a:r>
            <a:r>
              <a:rPr lang="en-GB" b="0" noProof="0"/>
              <a:t> </a:t>
            </a:r>
            <a:r>
              <a:rPr lang="en-GB" b="0" noProof="0" err="1"/>
              <a:t>parece</a:t>
            </a:r>
            <a:r>
              <a:rPr lang="en-GB" b="0" noProof="0"/>
              <a:t> </a:t>
            </a:r>
            <a:r>
              <a:rPr lang="en-GB" b="0" noProof="0" err="1"/>
              <a:t>estar</a:t>
            </a:r>
            <a:r>
              <a:rPr lang="en-GB" b="0" noProof="0"/>
              <a:t> </a:t>
            </a:r>
            <a:r>
              <a:rPr lang="en-GB" b="0" noProof="0" err="1"/>
              <a:t>en</a:t>
            </a:r>
            <a:r>
              <a:rPr lang="en-GB" b="0" noProof="0"/>
              <a:t> </a:t>
            </a:r>
            <a:r>
              <a:rPr lang="en-GB" b="0" noProof="0" err="1"/>
              <a:t>estado</a:t>
            </a:r>
            <a:r>
              <a:rPr lang="en-GB" b="0" noProof="0"/>
              <a:t> de shock, </a:t>
            </a:r>
            <a:r>
              <a:rPr lang="en-GB" b="0" noProof="0" err="1"/>
              <a:t>acuéstela</a:t>
            </a:r>
            <a:r>
              <a:rPr lang="en-GB" b="0" noProof="0"/>
              <a:t> </a:t>
            </a:r>
            <a:r>
              <a:rPr lang="en-GB" b="0" noProof="0" err="1"/>
              <a:t>sobre</a:t>
            </a:r>
            <a:r>
              <a:rPr lang="en-GB" b="0" noProof="0"/>
              <a:t> </a:t>
            </a:r>
            <a:r>
              <a:rPr lang="en-GB" b="0" noProof="0" err="1"/>
              <a:t>su</a:t>
            </a:r>
            <a:r>
              <a:rPr lang="en-GB" b="0" noProof="0"/>
              <a:t> </a:t>
            </a:r>
            <a:r>
              <a:rPr lang="en-GB" b="0" noProof="0" err="1"/>
              <a:t>lado</a:t>
            </a:r>
            <a:r>
              <a:rPr lang="en-GB" b="0" noProof="0"/>
              <a:t> </a:t>
            </a:r>
            <a:r>
              <a:rPr lang="en-GB" b="0" noProof="0" err="1"/>
              <a:t>izquierdo</a:t>
            </a:r>
            <a:r>
              <a:rPr lang="en-GB" b="0" noProof="0"/>
              <a:t> </a:t>
            </a:r>
            <a:r>
              <a:rPr lang="en-GB" b="0" noProof="0" err="1"/>
              <a:t>si</a:t>
            </a:r>
            <a:r>
              <a:rPr lang="en-GB" b="0" noProof="0"/>
              <a:t> es </a:t>
            </a:r>
            <a:r>
              <a:rPr lang="en-GB" b="0" noProof="0" err="1"/>
              <a:t>posible</a:t>
            </a:r>
            <a:r>
              <a:rPr lang="en-GB" b="0" noProof="0"/>
              <a:t>, </a:t>
            </a:r>
            <a:r>
              <a:rPr lang="en-GB" b="0" noProof="0" err="1"/>
              <a:t>ya</a:t>
            </a:r>
            <a:r>
              <a:rPr lang="en-GB" b="0" noProof="0"/>
              <a:t> que </a:t>
            </a:r>
            <a:r>
              <a:rPr lang="en-GB" b="0" noProof="0" err="1"/>
              <a:t>esto</a:t>
            </a:r>
            <a:r>
              <a:rPr lang="en-GB" b="0" noProof="0"/>
              <a:t> </a:t>
            </a:r>
            <a:r>
              <a:rPr lang="en-GB" b="0" noProof="0" err="1"/>
              <a:t>permite</a:t>
            </a:r>
            <a:r>
              <a:rPr lang="en-GB" b="0" noProof="0"/>
              <a:t> que </a:t>
            </a:r>
            <a:r>
              <a:rPr lang="en-GB" b="0" noProof="0" err="1"/>
              <a:t>regrese</a:t>
            </a:r>
            <a:r>
              <a:rPr lang="en-GB" b="0" noProof="0"/>
              <a:t> </a:t>
            </a:r>
            <a:r>
              <a:rPr lang="en-GB" b="0" noProof="0" err="1"/>
              <a:t>más</a:t>
            </a:r>
            <a:r>
              <a:rPr lang="en-GB" b="0" noProof="0"/>
              <a:t> </a:t>
            </a:r>
            <a:r>
              <a:rPr lang="en-GB" b="0" noProof="0" err="1"/>
              <a:t>sangre</a:t>
            </a:r>
            <a:r>
              <a:rPr lang="en-GB" b="0" noProof="0"/>
              <a:t> al </a:t>
            </a:r>
            <a:r>
              <a:rPr lang="en-GB" b="0" noProof="0" err="1"/>
              <a:t>corazón</a:t>
            </a:r>
            <a:r>
              <a:rPr lang="en-GB" b="0" noProof="0"/>
              <a:t> para </a:t>
            </a:r>
            <a:r>
              <a:rPr lang="en-GB" b="0" noProof="0" err="1"/>
              <a:t>mejorar</a:t>
            </a:r>
            <a:r>
              <a:rPr lang="en-GB" b="0" noProof="0"/>
              <a:t> la </a:t>
            </a:r>
            <a:r>
              <a:rPr lang="en-GB" b="0" noProof="0" err="1"/>
              <a:t>circulación</a:t>
            </a:r>
            <a:r>
              <a:rPr lang="en-GB" b="0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152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Mire, </a:t>
            </a:r>
            <a:r>
              <a:rPr lang="en-GB" noProof="0" err="1"/>
              <a:t>escuche</a:t>
            </a:r>
            <a:r>
              <a:rPr lang="en-GB" noProof="0"/>
              <a:t> y </a:t>
            </a:r>
            <a:r>
              <a:rPr lang="en-GB" noProof="0" err="1"/>
              <a:t>palpe</a:t>
            </a:r>
            <a:r>
              <a:rPr lang="en-GB" noProof="0"/>
              <a:t> para </a:t>
            </a:r>
            <a:r>
              <a:rPr lang="en-GB" noProof="0" err="1"/>
              <a:t>detectar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discapacidad</a:t>
            </a:r>
            <a:r>
              <a:rPr lang="en-GB" noProof="0"/>
              <a:t> y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.
Mirar 
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somnolencia</a:t>
            </a:r>
            <a:r>
              <a:rPr lang="en-GB" noProof="0"/>
              <a:t> </a:t>
            </a:r>
            <a:r>
              <a:rPr lang="en-GB" noProof="0" err="1"/>
              <a:t>excesiva</a:t>
            </a:r>
            <a:r>
              <a:rPr lang="en-GB" noProof="0"/>
              <a:t>, </a:t>
            </a:r>
            <a:r>
              <a:rPr lang="en-GB" noProof="0" err="1"/>
              <a:t>confusión</a:t>
            </a:r>
            <a:r>
              <a:rPr lang="en-GB" noProof="0"/>
              <a:t> o </a:t>
            </a:r>
            <a:r>
              <a:rPr lang="en-GB" noProof="0" err="1"/>
              <a:t>comportamiento</a:t>
            </a:r>
            <a:r>
              <a:rPr lang="en-GB" noProof="0"/>
              <a:t> anormal. Los </a:t>
            </a:r>
            <a:r>
              <a:rPr lang="en-GB" noProof="0" err="1"/>
              <a:t>movimientos</a:t>
            </a:r>
            <a:r>
              <a:rPr lang="en-GB" noProof="0"/>
              <a:t> </a:t>
            </a:r>
            <a:r>
              <a:rPr lang="en-GB" noProof="0" err="1"/>
              <a:t>repetitivos</a:t>
            </a:r>
            <a:r>
              <a:rPr lang="en-GB" noProof="0"/>
              <a:t> de </a:t>
            </a:r>
            <a:r>
              <a:rPr lang="en-GB" noProof="0" err="1"/>
              <a:t>temblores</a:t>
            </a:r>
            <a:r>
              <a:rPr lang="en-GB" noProof="0"/>
              <a:t> </a:t>
            </a:r>
            <a:r>
              <a:rPr lang="en-GB" noProof="0" err="1"/>
              <a:t>podrían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convulsión</a:t>
            </a:r>
            <a:r>
              <a:rPr lang="en-GB" noProof="0"/>
              <a:t> o </a:t>
            </a:r>
            <a:r>
              <a:rPr lang="en-GB" noProof="0" err="1"/>
              <a:t>convulsión</a:t>
            </a:r>
            <a:r>
              <a:rPr lang="en-GB" noProof="0"/>
              <a:t>. 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movimientos</a:t>
            </a:r>
            <a:r>
              <a:rPr lang="en-GB" noProof="0"/>
              <a:t> </a:t>
            </a:r>
            <a:r>
              <a:rPr lang="en-GB" noProof="0" err="1"/>
              <a:t>anormales</a:t>
            </a:r>
            <a:r>
              <a:rPr lang="en-GB" noProof="0"/>
              <a:t> o </a:t>
            </a:r>
            <a:r>
              <a:rPr lang="en-GB" noProof="0" err="1"/>
              <a:t>falta</a:t>
            </a:r>
            <a:r>
              <a:rPr lang="en-GB" noProof="0"/>
              <a:t> de </a:t>
            </a:r>
            <a:r>
              <a:rPr lang="en-GB" noProof="0" err="1"/>
              <a:t>movimiento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cualquiera</a:t>
            </a:r>
            <a:r>
              <a:rPr lang="en-GB" noProof="0"/>
              <a:t> de las </a:t>
            </a:r>
            <a:r>
              <a:rPr lang="en-GB" noProof="0" err="1"/>
              <a:t>extremidades</a:t>
            </a:r>
            <a:r>
              <a:rPr lang="en-GB" noProof="0"/>
              <a:t>, lo que </a:t>
            </a:r>
            <a:r>
              <a:rPr lang="en-GB" noProof="0" err="1"/>
              <a:t>podría</a:t>
            </a:r>
            <a:r>
              <a:rPr lang="en-GB" noProof="0"/>
              <a:t> ser un </a:t>
            </a:r>
            <a:r>
              <a:rPr lang="en-GB" noProof="0" err="1"/>
              <a:t>signo</a:t>
            </a:r>
            <a:r>
              <a:rPr lang="en-GB" noProof="0"/>
              <a:t> de un </a:t>
            </a:r>
            <a:r>
              <a:rPr lang="en-GB" noProof="0" err="1"/>
              <a:t>accidente</a:t>
            </a:r>
            <a:r>
              <a:rPr lang="en-GB" noProof="0"/>
              <a:t> cerebrovascular. Los </a:t>
            </a:r>
            <a:r>
              <a:rPr lang="en-GB" noProof="0" err="1"/>
              <a:t>tamaños</a:t>
            </a:r>
            <a:r>
              <a:rPr lang="en-GB" noProof="0"/>
              <a:t> </a:t>
            </a:r>
            <a:r>
              <a:rPr lang="en-GB" noProof="0" err="1"/>
              <a:t>desiguales</a:t>
            </a:r>
            <a:r>
              <a:rPr lang="en-GB" noProof="0"/>
              <a:t> de las </a:t>
            </a:r>
            <a:r>
              <a:rPr lang="en-GB" noProof="0" err="1"/>
              <a:t>pupilas</a:t>
            </a:r>
            <a:r>
              <a:rPr lang="en-GB" noProof="0"/>
              <a:t> (que son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círculos</a:t>
            </a:r>
            <a:r>
              <a:rPr lang="en-GB" noProof="0"/>
              <a:t> negros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ojos</a:t>
            </a:r>
            <a:r>
              <a:rPr lang="en-GB" noProof="0"/>
              <a:t>)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niveles</a:t>
            </a:r>
            <a:r>
              <a:rPr lang="en-GB" noProof="0"/>
              <a:t> </a:t>
            </a:r>
            <a:r>
              <a:rPr lang="en-GB" noProof="0" err="1"/>
              <a:t>peligrosamente</a:t>
            </a:r>
            <a:r>
              <a:rPr lang="en-GB" noProof="0"/>
              <a:t> altos de </a:t>
            </a:r>
            <a:r>
              <a:rPr lang="en-GB" noProof="0" err="1"/>
              <a:t>presión</a:t>
            </a:r>
            <a:r>
              <a:rPr lang="en-GB" noProof="0"/>
              <a:t> </a:t>
            </a:r>
            <a:r>
              <a:rPr lang="en-GB" noProof="0" err="1"/>
              <a:t>dentro</a:t>
            </a:r>
            <a:r>
              <a:rPr lang="en-GB" noProof="0"/>
              <a:t> del </a:t>
            </a:r>
            <a:r>
              <a:rPr lang="en-GB" noProof="0" err="1"/>
              <a:t>cerebro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455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err="1"/>
              <a:t>Escuche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evidencia</a:t>
            </a:r>
            <a:r>
              <a:rPr lang="en-GB" noProof="0"/>
              <a:t> de </a:t>
            </a:r>
            <a:r>
              <a:rPr lang="en-GB" noProof="0" err="1"/>
              <a:t>confusión</a:t>
            </a:r>
            <a:r>
              <a:rPr lang="en-GB" noProof="0"/>
              <a:t> o </a:t>
            </a:r>
            <a:r>
              <a:rPr lang="en-GB" noProof="0" err="1"/>
              <a:t>desorientación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hable</a:t>
            </a:r>
            <a:r>
              <a:rPr lang="en-GB" noProof="0"/>
              <a:t> con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receptiva</a:t>
            </a:r>
            <a:r>
              <a:rPr lang="en-GB" noProof="0"/>
              <a:t>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0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446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err="1"/>
              <a:t>Palpe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protuberancias</a:t>
            </a:r>
            <a:r>
              <a:rPr lang="en-GB" noProof="0"/>
              <a:t>, </a:t>
            </a:r>
            <a:r>
              <a:rPr lang="en-GB" noProof="0" err="1"/>
              <a:t>hendiduras</a:t>
            </a:r>
            <a:r>
              <a:rPr lang="en-GB" noProof="0"/>
              <a:t> u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cráneo</a:t>
            </a:r>
            <a:r>
              <a:rPr lang="en-GB" noProof="0"/>
              <a:t>. Toque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brazos</a:t>
            </a:r>
            <a:r>
              <a:rPr lang="en-GB" noProof="0"/>
              <a:t> y las </a:t>
            </a:r>
            <a:r>
              <a:rPr lang="en-GB" noProof="0" err="1"/>
              <a:t>piernas</a:t>
            </a:r>
            <a:r>
              <a:rPr lang="en-GB" noProof="0"/>
              <a:t> para </a:t>
            </a:r>
            <a:r>
              <a:rPr lang="en-GB" noProof="0" err="1"/>
              <a:t>evaluar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persona es </a:t>
            </a:r>
            <a:r>
              <a:rPr lang="en-GB" noProof="0" err="1"/>
              <a:t>capaz</a:t>
            </a:r>
            <a:r>
              <a:rPr lang="en-GB" noProof="0"/>
              <a:t> de </a:t>
            </a:r>
            <a:r>
              <a:rPr lang="en-GB" noProof="0" err="1"/>
              <a:t>sentir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tacto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todos</a:t>
            </a:r>
            <a:r>
              <a:rPr lang="en-GB" noProof="0"/>
              <a:t> </a:t>
            </a:r>
            <a:r>
              <a:rPr lang="en-GB" noProof="0" err="1"/>
              <a:t>ellos</a:t>
            </a:r>
            <a:r>
              <a:rPr lang="en-GB" noProof="0"/>
              <a:t>. </a:t>
            </a:r>
            <a:r>
              <a:rPr lang="en-GB" noProof="0" err="1"/>
              <a:t>Pídale</a:t>
            </a:r>
            <a:r>
              <a:rPr lang="en-GB" noProof="0"/>
              <a:t> a la persona que le </a:t>
            </a:r>
            <a:r>
              <a:rPr lang="en-GB" noProof="0" err="1"/>
              <a:t>apriete</a:t>
            </a:r>
            <a:r>
              <a:rPr lang="en-GB" noProof="0"/>
              <a:t> las manos o que </a:t>
            </a:r>
            <a:r>
              <a:rPr lang="en-GB" noProof="0" err="1"/>
              <a:t>empuje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dedos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pies contra las suyas para </a:t>
            </a:r>
            <a:r>
              <a:rPr lang="en-GB" noProof="0" err="1"/>
              <a:t>ver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mover </a:t>
            </a:r>
            <a:r>
              <a:rPr lang="en-GB" noProof="0" err="1"/>
              <a:t>todas</a:t>
            </a:r>
            <a:r>
              <a:rPr lang="en-GB" noProof="0"/>
              <a:t> sus </a:t>
            </a:r>
            <a:r>
              <a:rPr lang="en-GB" noProof="0" err="1"/>
              <a:t>extremidades</a:t>
            </a:r>
            <a:r>
              <a:rPr lang="en-GB" noProof="0"/>
              <a:t> con </a:t>
            </a:r>
            <a:r>
              <a:rPr lang="en-GB" noProof="0" err="1"/>
              <a:t>fuerza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3674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/>
              <a:t>La </a:t>
            </a:r>
            <a:r>
              <a:rPr lang="en-GB" noProof="0" err="1"/>
              <a:t>evaluación</a:t>
            </a:r>
            <a:r>
              <a:rPr lang="en-GB" noProof="0"/>
              <a:t> de la </a:t>
            </a:r>
            <a:r>
              <a:rPr lang="en-GB" noProof="0" err="1"/>
              <a:t>discapacidad</a:t>
            </a:r>
            <a:r>
              <a:rPr lang="en-GB" noProof="0"/>
              <a:t>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incluir</a:t>
            </a:r>
            <a:r>
              <a:rPr lang="en-GB" noProof="0"/>
              <a:t> la </a:t>
            </a:r>
            <a:r>
              <a:rPr lang="en-GB" noProof="0" err="1"/>
              <a:t>evaluación</a:t>
            </a:r>
            <a:r>
              <a:rPr lang="en-GB" noProof="0"/>
              <a:t> del </a:t>
            </a:r>
            <a:r>
              <a:rPr lang="en-GB" noProof="0" err="1"/>
              <a:t>estado</a:t>
            </a:r>
            <a:r>
              <a:rPr lang="en-GB" noProof="0"/>
              <a:t> de </a:t>
            </a:r>
            <a:r>
              <a:rPr lang="en-GB" noProof="0" err="1"/>
              <a:t>alerta</a:t>
            </a:r>
            <a:r>
              <a:rPr lang="en-GB" noProof="0"/>
              <a:t>.  
Los </a:t>
            </a:r>
            <a:r>
              <a:rPr lang="en-GB" noProof="0" err="1"/>
              <a:t>pacientes</a:t>
            </a:r>
            <a:r>
              <a:rPr lang="en-GB" noProof="0"/>
              <a:t> que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completamente</a:t>
            </a:r>
            <a:r>
              <a:rPr lang="en-GB" noProof="0"/>
              <a:t> </a:t>
            </a:r>
            <a:r>
              <a:rPr lang="en-GB" noProof="0" err="1"/>
              <a:t>despiertos</a:t>
            </a:r>
            <a:r>
              <a:rPr lang="en-GB" noProof="0"/>
              <a:t> e </a:t>
            </a:r>
            <a:r>
              <a:rPr lang="en-GB" noProof="0" err="1"/>
              <a:t>interactivos</a:t>
            </a:r>
            <a:r>
              <a:rPr lang="en-GB" noProof="0"/>
              <a:t>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alerta</a:t>
            </a:r>
            <a:r>
              <a:rPr lang="en-GB" noProof="0"/>
              <a:t>.</a:t>
            </a:r>
          </a:p>
          <a:p>
            <a:r>
              <a:rPr lang="en-GB" noProof="0"/>
              <a:t>
En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alerta</a:t>
            </a:r>
            <a:r>
              <a:rPr lang="en-GB" noProof="0"/>
              <a:t> y </a:t>
            </a:r>
            <a:r>
              <a:rPr lang="en-GB" noProof="0" err="1"/>
              <a:t>receptiva</a:t>
            </a:r>
            <a:r>
              <a:rPr lang="en-GB" noProof="0"/>
              <a:t>, </a:t>
            </a:r>
            <a:r>
              <a:rPr lang="en-GB" noProof="0" err="1"/>
              <a:t>haga</a:t>
            </a:r>
            <a:r>
              <a:rPr lang="en-GB" noProof="0"/>
              <a:t> las </a:t>
            </a:r>
            <a:r>
              <a:rPr lang="en-GB" noProof="0" err="1"/>
              <a:t>siguientes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para </a:t>
            </a:r>
            <a:r>
              <a:rPr lang="en-GB" noProof="0" err="1"/>
              <a:t>buscar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</a:t>
            </a:r>
            <a:r>
              <a:rPr lang="en-GB" noProof="0" err="1"/>
              <a:t>confusión</a:t>
            </a:r>
            <a:r>
              <a:rPr lang="en-GB" noProof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/>
              <a:t>¿</a:t>
            </a:r>
            <a:r>
              <a:rPr lang="en-GB" noProof="0" err="1"/>
              <a:t>Quién</a:t>
            </a:r>
            <a:r>
              <a:rPr lang="en-GB" noProof="0"/>
              <a:t> </a:t>
            </a:r>
            <a:r>
              <a:rPr lang="en-GB" noProof="0" err="1"/>
              <a:t>eres</a:t>
            </a:r>
            <a:r>
              <a:rPr lang="en-GB" noProof="0"/>
              <a:t>?
¿</a:t>
            </a:r>
            <a:r>
              <a:rPr lang="en-GB" noProof="0" err="1"/>
              <a:t>Dónde</a:t>
            </a:r>
            <a:r>
              <a:rPr lang="en-GB" noProof="0"/>
              <a:t> </a:t>
            </a:r>
            <a:r>
              <a:rPr lang="en-GB" noProof="0" err="1"/>
              <a:t>estás</a:t>
            </a:r>
            <a:r>
              <a:rPr lang="en-GB" noProof="0"/>
              <a:t>?
¿</a:t>
            </a:r>
            <a:r>
              <a:rPr lang="en-GB" noProof="0" err="1"/>
              <a:t>Qué</a:t>
            </a:r>
            <a:r>
              <a:rPr lang="en-GB" noProof="0"/>
              <a:t> día 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noProof="0"/>
          </a:p>
          <a:p>
            <a:r>
              <a:rPr lang="en-GB" noProof="0"/>
              <a:t>Si la persona no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completamente</a:t>
            </a:r>
            <a:r>
              <a:rPr lang="en-GB" noProof="0"/>
              <a:t> </a:t>
            </a:r>
            <a:r>
              <a:rPr lang="en-GB" noProof="0" err="1"/>
              <a:t>alerta</a:t>
            </a:r>
            <a:r>
              <a:rPr lang="en-GB" noProof="0"/>
              <a:t>, ¿</a:t>
            </a:r>
            <a:r>
              <a:rPr lang="en-GB" noProof="0" err="1"/>
              <a:t>responde</a:t>
            </a:r>
            <a:r>
              <a:rPr lang="en-GB" noProof="0"/>
              <a:t> a la </a:t>
            </a:r>
            <a:r>
              <a:rPr lang="en-GB" noProof="0" err="1"/>
              <a:t>voz</a:t>
            </a:r>
            <a:r>
              <a:rPr lang="en-GB" noProof="0"/>
              <a:t>?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significa</a:t>
            </a:r>
            <a:r>
              <a:rPr lang="en-GB" noProof="0"/>
              <a:t> que </a:t>
            </a:r>
            <a:r>
              <a:rPr lang="en-GB" noProof="0" err="1"/>
              <a:t>responden</a:t>
            </a:r>
            <a:r>
              <a:rPr lang="en-GB" noProof="0"/>
              <a:t> con </a:t>
            </a:r>
            <a:r>
              <a:rPr lang="en-GB" noProof="0" err="1"/>
              <a:t>sonidos</a:t>
            </a:r>
            <a:r>
              <a:rPr lang="en-GB" noProof="0"/>
              <a:t> o </a:t>
            </a:r>
            <a:r>
              <a:rPr lang="en-GB" noProof="0" err="1"/>
              <a:t>movimientos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llamas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nombre</a:t>
            </a:r>
            <a:r>
              <a:rPr lang="en-GB" noProof="0"/>
              <a:t> o les </a:t>
            </a:r>
            <a:r>
              <a:rPr lang="en-GB" noProof="0" err="1"/>
              <a:t>haces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. 
Si no es </a:t>
            </a:r>
            <a:r>
              <a:rPr lang="en-GB" noProof="0" err="1"/>
              <a:t>así</a:t>
            </a:r>
            <a:r>
              <a:rPr lang="en-GB" noProof="0"/>
              <a:t>, ¿</a:t>
            </a:r>
            <a:r>
              <a:rPr lang="en-GB" noProof="0" err="1"/>
              <a:t>responden</a:t>
            </a:r>
            <a:r>
              <a:rPr lang="en-GB" noProof="0"/>
              <a:t> al </a:t>
            </a:r>
            <a:r>
              <a:rPr lang="en-GB" noProof="0" err="1"/>
              <a:t>dolor</a:t>
            </a:r>
            <a:r>
              <a:rPr lang="en-GB" noProof="0"/>
              <a:t>?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significa</a:t>
            </a:r>
            <a:r>
              <a:rPr lang="en-GB" noProof="0"/>
              <a:t> que </a:t>
            </a:r>
            <a:r>
              <a:rPr lang="en-GB" noProof="0" err="1"/>
              <a:t>responden</a:t>
            </a:r>
            <a:r>
              <a:rPr lang="en-GB" noProof="0"/>
              <a:t> con </a:t>
            </a:r>
            <a:r>
              <a:rPr lang="en-GB" noProof="0" err="1"/>
              <a:t>sonidos</a:t>
            </a:r>
            <a:r>
              <a:rPr lang="en-GB" noProof="0"/>
              <a:t> o </a:t>
            </a:r>
            <a:r>
              <a:rPr lang="en-GB" noProof="0" err="1"/>
              <a:t>movimientos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pellizcas</a:t>
            </a:r>
            <a:r>
              <a:rPr lang="en-GB" noProof="0"/>
              <a:t> o les </a:t>
            </a:r>
            <a:r>
              <a:rPr lang="en-GB" noProof="0" err="1"/>
              <a:t>frotas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.
¿La persona no </a:t>
            </a:r>
            <a:r>
              <a:rPr lang="en-GB" noProof="0" err="1"/>
              <a:t>responde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completo</a:t>
            </a:r>
            <a:r>
              <a:rPr lang="en-GB" noProof="0"/>
              <a:t>?
Si la persona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confundida</a:t>
            </a:r>
            <a:r>
              <a:rPr lang="en-GB" noProof="0"/>
              <a:t> o no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completamente</a:t>
            </a:r>
            <a:r>
              <a:rPr lang="en-GB" noProof="0"/>
              <a:t> </a:t>
            </a:r>
            <a:r>
              <a:rPr lang="en-GB" noProof="0" err="1"/>
              <a:t>alerta</a:t>
            </a:r>
            <a:r>
              <a:rPr lang="en-GB" noProof="0"/>
              <a:t>, se altera.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685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¿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?
</a:t>
            </a:r>
            <a:r>
              <a:rPr lang="en-GB" noProof="0" err="1"/>
              <a:t>Prevenir</a:t>
            </a:r>
            <a:r>
              <a:rPr lang="en-GB" noProof="0"/>
              <a:t> </a:t>
            </a:r>
            <a:r>
              <a:rPr lang="en-GB" noProof="0" err="1"/>
              <a:t>lesiones</a:t>
            </a:r>
            <a:r>
              <a:rPr lang="en-GB" noProof="0"/>
              <a:t> o </a:t>
            </a:r>
            <a:r>
              <a:rPr lang="en-GB" noProof="0" err="1"/>
              <a:t>empeoramiento</a:t>
            </a:r>
            <a:r>
              <a:rPr lang="en-GB" noProof="0"/>
              <a:t> de la </a:t>
            </a:r>
            <a:r>
              <a:rPr lang="en-GB" noProof="0" err="1"/>
              <a:t>condición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convulsiones</a:t>
            </a:r>
            <a:r>
              <a:rPr lang="en-GB" noProof="0"/>
              <a:t>.</a:t>
            </a:r>
            <a:br>
              <a:rPr lang="en-GB" noProof="0"/>
            </a:br>
            <a:r>
              <a:rPr lang="en-GB" noProof="0" err="1"/>
              <a:t>Considere</a:t>
            </a:r>
            <a:r>
              <a:rPr lang="en-GB" noProof="0"/>
              <a:t> la </a:t>
            </a:r>
            <a:r>
              <a:rPr lang="en-GB" noProof="0" err="1"/>
              <a:t>posibilidad</a:t>
            </a:r>
            <a:r>
              <a:rPr lang="en-GB" noProof="0"/>
              <a:t> de </a:t>
            </a:r>
            <a:r>
              <a:rPr lang="en-GB" noProof="0" err="1"/>
              <a:t>administrar</a:t>
            </a:r>
            <a:r>
              <a:rPr lang="en-GB" noProof="0"/>
              <a:t> </a:t>
            </a:r>
            <a:r>
              <a:rPr lang="en-GB" noProof="0" err="1"/>
              <a:t>glucosa</a:t>
            </a:r>
            <a:r>
              <a:rPr lang="en-GB" noProof="0"/>
              <a:t> (o </a:t>
            </a:r>
            <a:r>
              <a:rPr lang="en-GB" noProof="0" err="1"/>
              <a:t>azúcar</a:t>
            </a:r>
            <a:r>
              <a:rPr lang="en-GB" noProof="0"/>
              <a:t>)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que </a:t>
            </a:r>
            <a:r>
              <a:rPr lang="en-GB" noProof="0" err="1"/>
              <a:t>tienen</a:t>
            </a:r>
            <a:r>
              <a:rPr lang="en-GB" noProof="0"/>
              <a:t> un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. </a:t>
            </a:r>
            <a:br>
              <a:rPr lang="en-GB" noProof="0"/>
            </a:br>
            <a:r>
              <a:rPr lang="en-GB" noProof="0" err="1"/>
              <a:t>Tratar</a:t>
            </a:r>
            <a:r>
              <a:rPr lang="en-GB" noProof="0"/>
              <a:t> de </a:t>
            </a:r>
            <a:r>
              <a:rPr lang="en-GB" noProof="0" err="1"/>
              <a:t>mejorar</a:t>
            </a:r>
            <a:r>
              <a:rPr lang="en-GB" noProof="0"/>
              <a:t> la </a:t>
            </a:r>
            <a:r>
              <a:rPr lang="en-GB" noProof="0" err="1"/>
              <a:t>condición</a:t>
            </a:r>
            <a:r>
              <a:rPr lang="en-GB" noProof="0"/>
              <a:t> de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temperatura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alta</a:t>
            </a:r>
            <a:r>
              <a:rPr lang="en-GB" noProof="0"/>
              <a:t> o </a:t>
            </a:r>
            <a:r>
              <a:rPr lang="en-GB" noProof="0" err="1"/>
              <a:t>baja</a:t>
            </a:r>
            <a:r>
              <a:rPr lang="en-GB" noProof="0"/>
              <a:t>.</a:t>
            </a:r>
            <a:br>
              <a:rPr lang="en-GB" noProof="0"/>
            </a:br>
            <a:r>
              <a:rPr lang="en-GB" noProof="0" err="1"/>
              <a:t>Recuerde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objetivo</a:t>
            </a:r>
            <a:r>
              <a:rPr lang="en-GB" noProof="0"/>
              <a:t> del </a:t>
            </a:r>
            <a:r>
              <a:rPr lang="en-GB" noProof="0" err="1"/>
              <a:t>tratamiento</a:t>
            </a:r>
            <a:r>
              <a:rPr lang="en-GB" noProof="0"/>
              <a:t> </a:t>
            </a:r>
            <a:r>
              <a:rPr lang="en-GB" noProof="0" err="1"/>
              <a:t>agudo</a:t>
            </a:r>
            <a:r>
              <a:rPr lang="en-GB" noProof="0"/>
              <a:t> de la </a:t>
            </a:r>
            <a:r>
              <a:rPr lang="en-GB" noProof="0" err="1"/>
              <a:t>discapacidad</a:t>
            </a:r>
            <a:r>
              <a:rPr lang="en-GB" noProof="0"/>
              <a:t> o del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es </a:t>
            </a:r>
            <a:r>
              <a:rPr lang="en-GB" noProof="0" err="1"/>
              <a:t>prevenir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empeoramiento</a:t>
            </a:r>
            <a:r>
              <a:rPr lang="en-GB" noProof="0"/>
              <a:t> de la </a:t>
            </a:r>
            <a:r>
              <a:rPr lang="en-GB" noProof="0" err="1"/>
              <a:t>afección</a:t>
            </a:r>
            <a:r>
              <a:rPr lang="en-GB" noProof="0"/>
              <a:t>, </a:t>
            </a:r>
            <a:r>
              <a:rPr lang="en-GB" noProof="0" err="1"/>
              <a:t>considerar</a:t>
            </a:r>
            <a:r>
              <a:rPr lang="en-GB" noProof="0"/>
              <a:t> las </a:t>
            </a:r>
            <a:r>
              <a:rPr lang="en-GB" noProof="0" err="1"/>
              <a:t>causas</a:t>
            </a:r>
            <a:r>
              <a:rPr lang="en-GB" noProof="0"/>
              <a:t> </a:t>
            </a:r>
            <a:r>
              <a:rPr lang="en-GB" noProof="0" err="1"/>
              <a:t>reversibles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nivel</a:t>
            </a:r>
            <a:r>
              <a:rPr lang="en-GB" noProof="0"/>
              <a:t> bajo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, y </a:t>
            </a:r>
            <a:r>
              <a:rPr lang="en-GB" noProof="0" err="1"/>
              <a:t>planificar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transporte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</a:t>
            </a:r>
            <a:r>
              <a:rPr lang="en-GB" noProof="0" err="1"/>
              <a:t>nivel</a:t>
            </a:r>
            <a:r>
              <a:rPr lang="en-GB" noProof="0"/>
              <a:t> superior de </a:t>
            </a:r>
            <a:r>
              <a:rPr lang="en-GB" noProof="0" err="1"/>
              <a:t>atención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71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002E3-6C67-D081-D2E3-274396AFA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6390A-CF48-D641-84A9-A3D796895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B6649-CB6E-D812-E89B-FCFD30BB2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Discapacidad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</a:t>
            </a:r>
            <a:r>
              <a:rPr lang="en-GB" err="1"/>
              <a:t>médicas</a:t>
            </a:r>
            <a:r>
              <a:rPr lang="en-GB"/>
              <a:t>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12BFA-C779-E353-19E1-782B11783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03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6470C-9802-2146-DFD4-3317D2569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690B13-FC1E-4E12-7E7C-DCD263E401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3E349-7278-7C81-823A-1F8B44285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En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mujer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 con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convulsión</a:t>
            </a:r>
            <a:r>
              <a:rPr lang="en-GB" noProof="0"/>
              <a:t> o </a:t>
            </a:r>
            <a:r>
              <a:rPr lang="en-GB" noProof="0" err="1"/>
              <a:t>convulsión</a:t>
            </a:r>
            <a:r>
              <a:rPr lang="en-GB" noProof="0"/>
              <a:t>, </a:t>
            </a:r>
            <a:r>
              <a:rPr lang="en-GB" noProof="0" err="1"/>
              <a:t>esto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afección</a:t>
            </a:r>
            <a:r>
              <a:rPr lang="en-GB" noProof="0"/>
              <a:t> </a:t>
            </a:r>
            <a:r>
              <a:rPr lang="en-GB" noProof="0" err="1"/>
              <a:t>llamada</a:t>
            </a:r>
            <a:r>
              <a:rPr lang="en-GB" noProof="0"/>
              <a:t> eclampsia. La eclampsia es </a:t>
            </a:r>
            <a:r>
              <a:rPr lang="en-GB" noProof="0" err="1"/>
              <a:t>potencialmente</a:t>
            </a:r>
            <a:r>
              <a:rPr lang="en-GB" noProof="0"/>
              <a:t> mortal tanto para la </a:t>
            </a:r>
            <a:r>
              <a:rPr lang="en-GB" noProof="0" err="1"/>
              <a:t>madre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bebé</a:t>
            </a:r>
            <a:r>
              <a:rPr lang="en-GB" noProof="0"/>
              <a:t>. No se </a:t>
            </a:r>
            <a:r>
              <a:rPr lang="en-GB" noProof="0" err="1"/>
              <a:t>demore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transportar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adicional</a:t>
            </a:r>
            <a:r>
              <a:rPr lang="en-GB" noProof="0"/>
              <a:t>.</a:t>
            </a:r>
            <a:endParaRPr lang="en-GB" b="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1F46C-45FC-7E1F-2CA2-40C1CE8CD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964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88453-3F2F-3E45-C461-5C2BDDAB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324BF-E703-467A-0B8E-23BFB7D70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B13FF-DC87-593F-8A70-3511C5533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noProof="0"/>
              <a:t>El </a:t>
            </a:r>
            <a:r>
              <a:rPr lang="en-GB" noProof="0" err="1"/>
              <a:t>nivel</a:t>
            </a:r>
            <a:r>
              <a:rPr lang="en-GB" noProof="0"/>
              <a:t> bajo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 es </a:t>
            </a:r>
            <a:r>
              <a:rPr lang="en-GB" noProof="0" err="1"/>
              <a:t>una</a:t>
            </a:r>
            <a:r>
              <a:rPr lang="en-GB" noProof="0"/>
              <a:t> causa </a:t>
            </a:r>
            <a:r>
              <a:rPr lang="en-GB" noProof="0" err="1"/>
              <a:t>común</a:t>
            </a:r>
            <a:r>
              <a:rPr lang="en-GB" noProof="0"/>
              <a:t> de </a:t>
            </a:r>
            <a:r>
              <a:rPr lang="en-GB" noProof="0" err="1"/>
              <a:t>alteración</a:t>
            </a:r>
            <a:r>
              <a:rPr lang="en-GB" noProof="0"/>
              <a:t> del </a:t>
            </a:r>
            <a:r>
              <a:rPr lang="en-GB" noProof="0" err="1"/>
              <a:t>estado</a:t>
            </a:r>
            <a:r>
              <a:rPr lang="en-GB" noProof="0"/>
              <a:t> mental. Los </a:t>
            </a:r>
            <a:r>
              <a:rPr lang="en-GB" noProof="0" err="1"/>
              <a:t>signos</a:t>
            </a:r>
            <a:r>
              <a:rPr lang="en-GB" noProof="0"/>
              <a:t> de bajo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 </a:t>
            </a:r>
            <a:r>
              <a:rPr lang="en-GB" noProof="0" err="1"/>
              <a:t>incluyen</a:t>
            </a:r>
            <a:r>
              <a:rPr lang="en-GB" noProof="0"/>
              <a:t> </a:t>
            </a:r>
            <a:r>
              <a:rPr lang="en-GB" noProof="0" err="1"/>
              <a:t>sudoración</a:t>
            </a:r>
            <a:r>
              <a:rPr lang="en-GB" noProof="0"/>
              <a:t>, </a:t>
            </a:r>
            <a:r>
              <a:rPr lang="en-GB" noProof="0" err="1"/>
              <a:t>ansiedad</a:t>
            </a:r>
            <a:r>
              <a:rPr lang="en-GB" noProof="0"/>
              <a:t> y </a:t>
            </a:r>
            <a:r>
              <a:rPr lang="en-GB" noProof="0" err="1"/>
              <a:t>confusión</a:t>
            </a:r>
            <a:r>
              <a:rPr lang="en-GB" noProof="0"/>
              <a:t>. 
Si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 </a:t>
            </a:r>
            <a:r>
              <a:rPr lang="en-GB" noProof="0" err="1"/>
              <a:t>baja</a:t>
            </a:r>
            <a:r>
              <a:rPr lang="en-GB" noProof="0"/>
              <a:t> </a:t>
            </a:r>
            <a:r>
              <a:rPr lang="en-GB" noProof="0" err="1"/>
              <a:t>críticamente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convulsión</a:t>
            </a:r>
            <a:r>
              <a:rPr lang="en-GB" noProof="0"/>
              <a:t> (o </a:t>
            </a:r>
            <a:r>
              <a:rPr lang="en-GB" noProof="0" err="1"/>
              <a:t>convulsión</a:t>
            </a:r>
            <a:r>
              <a:rPr lang="en-GB" noProof="0"/>
              <a:t>) o </a:t>
            </a:r>
            <a:r>
              <a:rPr lang="en-GB" noProof="0" err="1"/>
              <a:t>perder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conocimiento</a:t>
            </a:r>
            <a:r>
              <a:rPr lang="en-GB" noProof="0"/>
              <a:t>. 
</a:t>
            </a: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diabetes,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desnutrición</a:t>
            </a:r>
            <a:r>
              <a:rPr lang="en-GB" noProof="0"/>
              <a:t> y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con </a:t>
            </a:r>
            <a:r>
              <a:rPr lang="en-GB" noProof="0" err="1"/>
              <a:t>infecciones</a:t>
            </a:r>
            <a:r>
              <a:rPr lang="en-GB" noProof="0"/>
              <a:t> graves </a:t>
            </a:r>
            <a:r>
              <a:rPr lang="en-GB" noProof="0" err="1"/>
              <a:t>tienen</a:t>
            </a:r>
            <a:r>
              <a:rPr lang="en-GB" noProof="0"/>
              <a:t> un mayor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experimentar</a:t>
            </a:r>
            <a:r>
              <a:rPr lang="en-GB" noProof="0"/>
              <a:t> un </a:t>
            </a:r>
            <a:r>
              <a:rPr lang="en-GB" noProof="0" err="1"/>
              <a:t>nivel</a:t>
            </a:r>
            <a:r>
              <a:rPr lang="en-GB" noProof="0"/>
              <a:t> bajo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. </a:t>
            </a:r>
            <a:br>
              <a:rPr lang="en-GB" noProof="0"/>
            </a:br>
            <a:r>
              <a:rPr lang="en-GB" noProof="0"/>
              <a:t>La </a:t>
            </a:r>
            <a:r>
              <a:rPr lang="en-GB" noProof="0" err="1"/>
              <a:t>glucosa</a:t>
            </a:r>
            <a:r>
              <a:rPr lang="en-GB" noProof="0"/>
              <a:t> (o </a:t>
            </a:r>
            <a:r>
              <a:rPr lang="en-GB" noProof="0" err="1"/>
              <a:t>azúcar</a:t>
            </a:r>
            <a:r>
              <a:rPr lang="en-GB" noProof="0"/>
              <a:t>) oral se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administrar</a:t>
            </a:r>
            <a:r>
              <a:rPr lang="en-GB" noProof="0"/>
              <a:t> para </a:t>
            </a:r>
            <a:r>
              <a:rPr lang="en-GB" noProof="0" err="1"/>
              <a:t>tratar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nivel</a:t>
            </a:r>
            <a:r>
              <a:rPr lang="en-GB" noProof="0"/>
              <a:t> bajo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, ¡</a:t>
            </a:r>
            <a:r>
              <a:rPr lang="en-GB" noProof="0" err="1"/>
              <a:t>pero</a:t>
            </a:r>
            <a:r>
              <a:rPr lang="en-GB" noProof="0"/>
              <a:t> no </a:t>
            </a:r>
            <a:r>
              <a:rPr lang="en-GB" noProof="0" err="1"/>
              <a:t>ponga</a:t>
            </a:r>
            <a:r>
              <a:rPr lang="en-GB" noProof="0"/>
              <a:t> nada </a:t>
            </a:r>
            <a:r>
              <a:rPr lang="en-GB" noProof="0" err="1"/>
              <a:t>en</a:t>
            </a:r>
            <a:r>
              <a:rPr lang="en-GB" noProof="0"/>
              <a:t> la boca que </a:t>
            </a:r>
            <a:r>
              <a:rPr lang="en-GB" noProof="0" err="1"/>
              <a:t>pueda</a:t>
            </a:r>
            <a:r>
              <a:rPr lang="en-GB" noProof="0"/>
              <a:t> </a:t>
            </a:r>
            <a:r>
              <a:rPr lang="en-GB" noProof="0" err="1"/>
              <a:t>hacer</a:t>
            </a:r>
            <a:r>
              <a:rPr lang="en-GB" noProof="0"/>
              <a:t> que </a:t>
            </a:r>
            <a:r>
              <a:rPr lang="en-GB" noProof="0" err="1"/>
              <a:t>una</a:t>
            </a:r>
            <a:r>
              <a:rPr lang="en-GB" noProof="0"/>
              <a:t> persona se </a:t>
            </a:r>
            <a:r>
              <a:rPr lang="en-GB" noProof="0" err="1"/>
              <a:t>ahogue</a:t>
            </a:r>
            <a:r>
              <a:rPr lang="en-GB" noProof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AEA4B-CC56-AB81-3B00-950428849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9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3b17b8d54_0_4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800" b="0" noProof="0"/>
              <a:t>Al </a:t>
            </a:r>
            <a:r>
              <a:rPr lang="en-GB" sz="2800" b="0" noProof="0" err="1"/>
              <a:t>igual</a:t>
            </a:r>
            <a:r>
              <a:rPr lang="en-GB" sz="2800" b="0" noProof="0"/>
              <a:t> que con </a:t>
            </a:r>
            <a:r>
              <a:rPr lang="en-GB" sz="2800" b="0" noProof="0" err="1"/>
              <a:t>todas</a:t>
            </a:r>
            <a:r>
              <a:rPr lang="en-GB" sz="2800" b="0" noProof="0"/>
              <a:t> las </a:t>
            </a:r>
            <a:r>
              <a:rPr lang="en-GB" sz="2800" b="0" noProof="0" err="1"/>
              <a:t>evaluaciones</a:t>
            </a:r>
            <a:r>
              <a:rPr lang="en-GB" sz="2800" b="0" noProof="0"/>
              <a:t> </a:t>
            </a:r>
            <a:r>
              <a:rPr lang="en-GB" sz="2800" b="0" noProof="0" err="1"/>
              <a:t>iniciales</a:t>
            </a:r>
            <a:r>
              <a:rPr lang="en-GB" sz="2800" b="0" noProof="0"/>
              <a:t>, </a:t>
            </a:r>
            <a:r>
              <a:rPr lang="en-GB" sz="2800" b="0" noProof="0" err="1"/>
              <a:t>el</a:t>
            </a:r>
            <a:r>
              <a:rPr lang="en-GB" sz="2800" b="0" noProof="0"/>
              <a:t> </a:t>
            </a:r>
            <a:r>
              <a:rPr lang="en-GB" sz="2800" b="0" noProof="0" err="1"/>
              <a:t>enfoque</a:t>
            </a:r>
            <a:r>
              <a:rPr lang="en-GB" sz="2800" b="0" noProof="0"/>
              <a:t> </a:t>
            </a:r>
            <a:r>
              <a:rPr lang="en-GB" sz="2800" b="0" noProof="0" err="1"/>
              <a:t>hacia</a:t>
            </a:r>
            <a:r>
              <a:rPr lang="en-GB" sz="2800" b="0" noProof="0"/>
              <a:t> </a:t>
            </a:r>
            <a:r>
              <a:rPr lang="en-GB" sz="2800" b="0" noProof="0" err="1"/>
              <a:t>una</a:t>
            </a:r>
            <a:r>
              <a:rPr lang="en-GB" sz="2800" b="0" noProof="0"/>
              <a:t> persona con </a:t>
            </a:r>
            <a:r>
              <a:rPr lang="en-GB" sz="2800" b="0" noProof="0" err="1"/>
              <a:t>una</a:t>
            </a:r>
            <a:r>
              <a:rPr lang="en-GB" sz="2800" b="0" noProof="0"/>
              <a:t> </a:t>
            </a:r>
            <a:r>
              <a:rPr lang="en-GB" sz="2800" b="0" noProof="0" err="1"/>
              <a:t>emergencia</a:t>
            </a:r>
            <a:r>
              <a:rPr lang="en-GB" sz="2800" b="0" noProof="0"/>
              <a:t> </a:t>
            </a:r>
            <a:r>
              <a:rPr lang="en-GB" sz="2800" b="0" noProof="0" err="1"/>
              <a:t>médica</a:t>
            </a:r>
            <a:r>
              <a:rPr lang="en-GB" sz="2800" b="0" noProof="0"/>
              <a:t> </a:t>
            </a:r>
            <a:r>
              <a:rPr lang="en-GB" sz="2800" b="0" noProof="0" err="1"/>
              <a:t>debe</a:t>
            </a:r>
            <a:r>
              <a:rPr lang="en-GB" sz="2800" b="0" noProof="0"/>
              <a:t> </a:t>
            </a:r>
            <a:r>
              <a:rPr lang="en-GB" sz="2800" b="0" noProof="0" err="1"/>
              <a:t>comenzar</a:t>
            </a:r>
            <a:r>
              <a:rPr lang="en-GB" sz="2800" b="0" noProof="0"/>
              <a:t> con </a:t>
            </a:r>
            <a:r>
              <a:rPr lang="en-GB" sz="2800" b="0" noProof="0" err="1"/>
              <a:t>el</a:t>
            </a:r>
            <a:r>
              <a:rPr lang="en-GB" sz="2800" b="0" noProof="0"/>
              <a:t> </a:t>
            </a:r>
            <a:r>
              <a:rPr lang="en-GB" sz="2800" b="0" noProof="0" err="1"/>
              <a:t>enfoque</a:t>
            </a:r>
            <a:r>
              <a:rPr lang="en-GB" sz="2800" b="0" noProof="0"/>
              <a:t> CABCDE. </a:t>
            </a:r>
            <a:r>
              <a:rPr lang="en-GB" sz="2800" b="0" noProof="0" err="1"/>
              <a:t>Esto</a:t>
            </a:r>
            <a:r>
              <a:rPr lang="en-GB" sz="2800" b="0" noProof="0"/>
              <a:t> </a:t>
            </a:r>
            <a:r>
              <a:rPr lang="en-GB" sz="2800" b="0" noProof="0" err="1"/>
              <a:t>debe</a:t>
            </a:r>
            <a:r>
              <a:rPr lang="en-GB" sz="2800" b="0" noProof="0"/>
              <a:t> </a:t>
            </a:r>
            <a:r>
              <a:rPr lang="en-GB" sz="2800" b="0" noProof="0" err="1"/>
              <a:t>hacerse</a:t>
            </a:r>
            <a:r>
              <a:rPr lang="en-GB" sz="2800" b="0" noProof="0"/>
              <a:t> tan pronto </a:t>
            </a:r>
            <a:r>
              <a:rPr lang="en-GB" sz="2800" b="0" noProof="0" err="1"/>
              <a:t>como</a:t>
            </a:r>
            <a:r>
              <a:rPr lang="en-GB" sz="2800" b="0" noProof="0"/>
              <a:t> sea </a:t>
            </a:r>
            <a:r>
              <a:rPr lang="en-GB" sz="2800" b="0" noProof="0" err="1"/>
              <a:t>seguro</a:t>
            </a:r>
            <a:r>
              <a:rPr lang="en-GB" sz="2800" b="0" noProof="0"/>
              <a:t>.
El </a:t>
            </a:r>
            <a:r>
              <a:rPr lang="en-GB" sz="2800" b="0" noProof="0" err="1"/>
              <a:t>enfoque</a:t>
            </a:r>
            <a:r>
              <a:rPr lang="en-GB" sz="2800" b="0" noProof="0"/>
              <a:t> de CABCDE </a:t>
            </a:r>
            <a:r>
              <a:rPr lang="en-GB" sz="2800" b="0" noProof="0" err="1"/>
              <a:t>incluye</a:t>
            </a:r>
            <a:r>
              <a:rPr lang="en-GB" sz="2800" b="0" noProof="0"/>
              <a:t> la </a:t>
            </a:r>
            <a:r>
              <a:rPr lang="en-GB" sz="2800" b="0" noProof="0" err="1"/>
              <a:t>evaluación</a:t>
            </a:r>
            <a:r>
              <a:rPr lang="en-GB" sz="2800" b="0" noProof="0"/>
              <a:t> </a:t>
            </a:r>
            <a:r>
              <a:rPr lang="en-GB" sz="2800" b="0" noProof="0" err="1"/>
              <a:t>inicial</a:t>
            </a:r>
            <a:r>
              <a:rPr lang="en-GB" sz="2800" b="0" noProof="0"/>
              <a:t> y </a:t>
            </a:r>
            <a:r>
              <a:rPr lang="en-GB" sz="2800" b="0" noProof="0" err="1"/>
              <a:t>el</a:t>
            </a:r>
            <a:r>
              <a:rPr lang="en-GB" sz="2800" b="0" noProof="0"/>
              <a:t> </a:t>
            </a:r>
            <a:r>
              <a:rPr lang="en-GB" sz="2800" b="0" noProof="0" err="1"/>
              <a:t>tratamiento</a:t>
            </a:r>
            <a:r>
              <a:rPr lang="en-GB" sz="2800" b="0" noProof="0"/>
              <a:t> de las </a:t>
            </a:r>
            <a:r>
              <a:rPr lang="en-GB" sz="2800" b="0" noProof="0" err="1"/>
              <a:t>afecciones</a:t>
            </a:r>
            <a:r>
              <a:rPr lang="en-GB" sz="2800" b="0" noProof="0"/>
              <a:t> </a:t>
            </a:r>
            <a:r>
              <a:rPr lang="en-GB" sz="2800" b="0" noProof="0" err="1"/>
              <a:t>médicas</a:t>
            </a:r>
            <a:r>
              <a:rPr lang="en-GB" sz="2800" b="0" noProof="0"/>
              <a:t> </a:t>
            </a:r>
            <a:r>
              <a:rPr lang="en-GB" sz="2800" b="0" noProof="0" err="1"/>
              <a:t>potencialmente</a:t>
            </a:r>
            <a:r>
              <a:rPr lang="en-GB" sz="2800" b="0" noProof="0"/>
              <a:t> </a:t>
            </a:r>
            <a:r>
              <a:rPr lang="en-GB" sz="2800" b="0" noProof="0" err="1"/>
              <a:t>mortales</a:t>
            </a:r>
            <a:r>
              <a:rPr lang="en-GB" sz="2800" b="0" noProof="0"/>
              <a:t>, </a:t>
            </a:r>
            <a:r>
              <a:rPr lang="en-GB" sz="2800" b="0" noProof="0" err="1"/>
              <a:t>como</a:t>
            </a:r>
            <a:r>
              <a:rPr lang="en-GB" sz="2800" b="0" noProof="0"/>
              <a:t> la </a:t>
            </a:r>
            <a:r>
              <a:rPr lang="en-GB" sz="2800" b="0" noProof="0" err="1"/>
              <a:t>obstrucción</a:t>
            </a:r>
            <a:r>
              <a:rPr lang="en-GB" sz="2800" b="0" noProof="0"/>
              <a:t> de las </a:t>
            </a:r>
            <a:r>
              <a:rPr lang="en-GB" sz="2800" b="0" noProof="0" err="1"/>
              <a:t>vías</a:t>
            </a:r>
            <a:r>
              <a:rPr lang="en-GB" sz="2800" b="0" noProof="0"/>
              <a:t> </a:t>
            </a:r>
            <a:r>
              <a:rPr lang="en-GB" sz="2800" b="0" noProof="0" err="1"/>
              <a:t>respiratorias</a:t>
            </a:r>
            <a:r>
              <a:rPr lang="en-GB" sz="2800" b="0" noProof="0"/>
              <a:t>, la </a:t>
            </a:r>
            <a:r>
              <a:rPr lang="en-GB" sz="2800" b="0" noProof="0" err="1"/>
              <a:t>dificultad</a:t>
            </a:r>
            <a:r>
              <a:rPr lang="en-GB" sz="2800" b="0" noProof="0"/>
              <a:t> para </a:t>
            </a:r>
            <a:r>
              <a:rPr lang="en-GB" sz="2800" b="0" noProof="0" err="1"/>
              <a:t>respirar</a:t>
            </a:r>
            <a:r>
              <a:rPr lang="en-GB" sz="2800" b="0" noProof="0"/>
              <a:t>, </a:t>
            </a:r>
            <a:r>
              <a:rPr lang="en-GB" sz="2800" b="0" noProof="0" err="1"/>
              <a:t>el</a:t>
            </a:r>
            <a:r>
              <a:rPr lang="en-GB" sz="2800" b="0" noProof="0"/>
              <a:t> shock y la </a:t>
            </a:r>
            <a:r>
              <a:rPr lang="en-GB" sz="2800" b="0" noProof="0" err="1"/>
              <a:t>alteración</a:t>
            </a:r>
            <a:r>
              <a:rPr lang="en-GB" sz="2800" b="0" noProof="0"/>
              <a:t> del </a:t>
            </a:r>
            <a:r>
              <a:rPr lang="en-GB" sz="2800" b="0" noProof="0" err="1"/>
              <a:t>estado</a:t>
            </a:r>
            <a:r>
              <a:rPr lang="en-GB" sz="2800" b="0" noProof="0"/>
              <a:t> mental/</a:t>
            </a:r>
            <a:r>
              <a:rPr lang="en-GB" sz="2800" b="0" noProof="0" err="1"/>
              <a:t>discapacidad</a:t>
            </a:r>
            <a:r>
              <a:rPr lang="en-GB" sz="2800" b="0" noProof="0"/>
              <a:t>.
Mire, </a:t>
            </a:r>
            <a:r>
              <a:rPr lang="en-GB" sz="2800" b="0" noProof="0" err="1"/>
              <a:t>escuche</a:t>
            </a:r>
            <a:r>
              <a:rPr lang="en-GB" sz="2800" b="0" noProof="0"/>
              <a:t> y </a:t>
            </a:r>
            <a:r>
              <a:rPr lang="en-GB" sz="2800" b="0" noProof="0" err="1"/>
              <a:t>sienta</a:t>
            </a:r>
            <a:r>
              <a:rPr lang="en-GB" sz="2800" b="0" noProof="0"/>
              <a:t> </a:t>
            </a:r>
            <a:r>
              <a:rPr lang="en-GB" sz="2800" b="0" noProof="0" err="1"/>
              <a:t>durante</a:t>
            </a:r>
            <a:r>
              <a:rPr lang="en-GB" sz="2800" b="0" noProof="0"/>
              <a:t> </a:t>
            </a:r>
            <a:r>
              <a:rPr lang="en-GB" sz="2800" b="0" noProof="0" err="1"/>
              <a:t>cada</a:t>
            </a:r>
            <a:r>
              <a:rPr lang="en-GB" sz="2800" b="0" noProof="0"/>
              <a:t> paso.</a:t>
            </a:r>
          </a:p>
        </p:txBody>
      </p:sp>
      <p:sp>
        <p:nvSpPr>
          <p:cNvPr id="180" name="Google Shape;180;g273b17b8d54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lo </a:t>
            </a:r>
            <a:r>
              <a:rPr lang="en-GB" noProof="0" err="1"/>
              <a:t>siguiente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:
Los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corren</a:t>
            </a:r>
            <a:r>
              <a:rPr lang="en-GB" noProof="0"/>
              <a:t> un mayor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desnutrición</a:t>
            </a:r>
            <a:r>
              <a:rPr lang="en-GB" noProof="0"/>
              <a:t>. 
Un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desnutrido</a:t>
            </a:r>
            <a:r>
              <a:rPr lang="en-GB" noProof="0"/>
              <a:t> </a:t>
            </a:r>
            <a:r>
              <a:rPr lang="en-GB" noProof="0" err="1"/>
              <a:t>necesita</a:t>
            </a:r>
            <a:r>
              <a:rPr lang="en-GB" noProof="0"/>
              <a:t> un plan de </a:t>
            </a:r>
            <a:r>
              <a:rPr lang="en-GB" noProof="0" err="1"/>
              <a:t>rehidratación</a:t>
            </a:r>
            <a:r>
              <a:rPr lang="en-GB" noProof="0"/>
              <a:t> </a:t>
            </a:r>
            <a:r>
              <a:rPr lang="en-GB" noProof="0" err="1"/>
              <a:t>especializado</a:t>
            </a:r>
            <a:r>
              <a:rPr lang="en-GB" noProof="0"/>
              <a:t>, </a:t>
            </a:r>
            <a:r>
              <a:rPr lang="en-GB" noProof="0" err="1"/>
              <a:t>así</a:t>
            </a:r>
            <a:r>
              <a:rPr lang="en-GB" noProof="0"/>
              <a:t> que </a:t>
            </a:r>
            <a:r>
              <a:rPr lang="en-GB" noProof="0" err="1"/>
              <a:t>asegúrese</a:t>
            </a:r>
            <a:r>
              <a:rPr lang="en-GB" noProof="0"/>
              <a:t> de </a:t>
            </a:r>
            <a:r>
              <a:rPr lang="en-GB" noProof="0" err="1"/>
              <a:t>preguntar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cambios</a:t>
            </a:r>
            <a:r>
              <a:rPr lang="en-GB" noProof="0"/>
              <a:t> de peso </a:t>
            </a:r>
            <a:r>
              <a:rPr lang="en-GB" noProof="0" err="1"/>
              <a:t>recientes</a:t>
            </a:r>
            <a:r>
              <a:rPr lang="en-GB" noProof="0"/>
              <a:t>. 
Los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desnutridos</a:t>
            </a:r>
            <a:r>
              <a:rPr lang="en-GB" noProof="0"/>
              <a:t> </a:t>
            </a:r>
            <a:r>
              <a:rPr lang="en-GB" noProof="0" err="1"/>
              <a:t>tienen</a:t>
            </a:r>
            <a:r>
              <a:rPr lang="en-GB" noProof="0"/>
              <a:t> un </a:t>
            </a:r>
            <a:r>
              <a:rPr lang="en-GB" noProof="0" err="1"/>
              <a:t>riesgo</a:t>
            </a:r>
            <a:r>
              <a:rPr lang="en-GB" noProof="0"/>
              <a:t> </a:t>
            </a:r>
            <a:r>
              <a:rPr lang="en-GB" noProof="0" err="1"/>
              <a:t>especialmente</a:t>
            </a:r>
            <a:r>
              <a:rPr lang="en-GB" noProof="0"/>
              <a:t> alto de </a:t>
            </a:r>
            <a:r>
              <a:rPr lang="en-GB" noProof="0" err="1"/>
              <a:t>hipoglucemia</a:t>
            </a:r>
            <a:r>
              <a:rPr lang="en-GB" noProof="0"/>
              <a:t> (o bajo </a:t>
            </a:r>
            <a:r>
              <a:rPr lang="en-GB" noProof="0" err="1"/>
              <a:t>nivel</a:t>
            </a:r>
            <a:r>
              <a:rPr lang="en-GB" noProof="0"/>
              <a:t>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) y </a:t>
            </a:r>
            <a:r>
              <a:rPr lang="en-GB" noProof="0" err="1"/>
              <a:t>necesitan</a:t>
            </a:r>
            <a:r>
              <a:rPr lang="en-GB" noProof="0"/>
              <a:t>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además</a:t>
            </a:r>
            <a:r>
              <a:rPr lang="en-GB" noProof="0"/>
              <a:t> de </a:t>
            </a:r>
            <a:r>
              <a:rPr lang="en-GB" noProof="0" err="1"/>
              <a:t>líquidos</a:t>
            </a:r>
            <a:r>
              <a:rPr lang="en-GB" noProof="0"/>
              <a:t>.
</a:t>
            </a:r>
            <a:r>
              <a:rPr lang="en-GB" noProof="0" err="1"/>
              <a:t>Todos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tienen</a:t>
            </a:r>
            <a:r>
              <a:rPr lang="en-GB" noProof="0"/>
              <a:t> un mayor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tener</a:t>
            </a:r>
            <a:r>
              <a:rPr lang="en-GB" noProof="0"/>
              <a:t> un </a:t>
            </a:r>
            <a:r>
              <a:rPr lang="en-GB" noProof="0" err="1"/>
              <a:t>nivel</a:t>
            </a:r>
            <a:r>
              <a:rPr lang="en-GB" noProof="0"/>
              <a:t> bajo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adultos</a:t>
            </a:r>
            <a:r>
              <a:rPr lang="en-GB" noProof="0"/>
              <a:t>.
</a:t>
            </a:r>
            <a:r>
              <a:rPr lang="en-GB" noProof="0" err="1"/>
              <a:t>Siempre</a:t>
            </a:r>
            <a:r>
              <a:rPr lang="en-GB" noProof="0"/>
              <a:t> se </a:t>
            </a:r>
            <a:r>
              <a:rPr lang="en-GB" noProof="0" err="1"/>
              <a:t>debe</a:t>
            </a:r>
            <a:r>
              <a:rPr lang="en-GB" noProof="0"/>
              <a:t> </a:t>
            </a:r>
            <a:r>
              <a:rPr lang="en-GB" noProof="0" err="1"/>
              <a:t>considerar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nivel</a:t>
            </a:r>
            <a:r>
              <a:rPr lang="en-GB" noProof="0"/>
              <a:t> bajo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sangre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con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</a:t>
            </a:r>
            <a:r>
              <a:rPr lang="en-GB" noProof="0" err="1"/>
              <a:t>ocurre</a:t>
            </a:r>
            <a:r>
              <a:rPr lang="en-GB" noProof="0"/>
              <a:t> con mayor </a:t>
            </a:r>
            <a:r>
              <a:rPr lang="en-GB" noProof="0" err="1"/>
              <a:t>frecuencia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enfermedad</a:t>
            </a:r>
            <a:r>
              <a:rPr lang="en-GB" noProof="0"/>
              <a:t> grave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comparación</a:t>
            </a:r>
            <a:r>
              <a:rPr lang="en-GB" noProof="0"/>
              <a:t> con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adultos</a:t>
            </a:r>
            <a:r>
              <a:rPr lang="en-GB" noProof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104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83F21-692A-0BFC-61A0-84A73E25D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AE9AB-A529-077F-9A66-291C84727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6FC570-A28A-4DB5-9D2C-5F52917BB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El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ser </a:t>
            </a:r>
            <a:r>
              <a:rPr lang="en-GB" noProof="0" err="1"/>
              <a:t>causado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temperaturas</a:t>
            </a:r>
            <a:r>
              <a:rPr lang="en-GB" noProof="0"/>
              <a:t> </a:t>
            </a:r>
            <a:r>
              <a:rPr lang="en-GB" noProof="0" err="1"/>
              <a:t>extremadamente</a:t>
            </a:r>
            <a:r>
              <a:rPr lang="en-GB" noProof="0"/>
              <a:t> </a:t>
            </a:r>
            <a:r>
              <a:rPr lang="en-GB" noProof="0" err="1"/>
              <a:t>altas</a:t>
            </a:r>
            <a:r>
              <a:rPr lang="en-GB" noProof="0"/>
              <a:t> o </a:t>
            </a:r>
            <a:r>
              <a:rPr lang="en-GB" noProof="0" err="1"/>
              <a:t>bajas</a:t>
            </a:r>
            <a:r>
              <a:rPr lang="en-GB" noProof="0"/>
              <a:t>.
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fiebre</a:t>
            </a:r>
            <a:r>
              <a:rPr lang="en-GB" noProof="0"/>
              <a:t> </a:t>
            </a:r>
            <a:r>
              <a:rPr lang="en-GB" noProof="0" err="1"/>
              <a:t>alta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 grave o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sobrecalentado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ambiente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FCAF0-9F8B-98ED-1DDE-4CDCA5E6B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457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9083-CC22-7B6F-F9A7-F180AE338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1ED19B-B20C-0F76-31E6-713D83BC6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FD32D-4B79-6F15-33A0-34D42F7C8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Como se </a:t>
            </a:r>
            <a:r>
              <a:rPr lang="en-GB" noProof="0" err="1"/>
              <a:t>mencionó</a:t>
            </a:r>
            <a:r>
              <a:rPr lang="en-GB" noProof="0"/>
              <a:t> </a:t>
            </a:r>
            <a:r>
              <a:rPr lang="en-GB" noProof="0" err="1"/>
              <a:t>anteriormente</a:t>
            </a:r>
            <a:r>
              <a:rPr lang="en-GB" noProof="0"/>
              <a:t>, un </a:t>
            </a:r>
            <a:r>
              <a:rPr lang="en-GB" noProof="0" err="1"/>
              <a:t>paciente</a:t>
            </a:r>
            <a:r>
              <a:rPr lang="en-GB" noProof="0"/>
              <a:t> con </a:t>
            </a:r>
            <a:r>
              <a:rPr lang="en-GB" noProof="0" err="1"/>
              <a:t>fiebre</a:t>
            </a:r>
            <a:r>
              <a:rPr lang="en-GB" noProof="0"/>
              <a:t> </a:t>
            </a:r>
            <a:r>
              <a:rPr lang="en-GB" noProof="0" err="1"/>
              <a:t>alta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 grave.
La sepsis es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afección</a:t>
            </a:r>
            <a:r>
              <a:rPr lang="en-GB" noProof="0"/>
              <a:t> que surge </a:t>
            </a:r>
            <a:r>
              <a:rPr lang="en-GB" noProof="0" err="1"/>
              <a:t>cuando</a:t>
            </a:r>
            <a:r>
              <a:rPr lang="en-GB" noProof="0"/>
              <a:t> la </a:t>
            </a:r>
            <a:r>
              <a:rPr lang="en-GB" noProof="0" err="1"/>
              <a:t>respuesta</a:t>
            </a:r>
            <a:r>
              <a:rPr lang="en-GB" noProof="0"/>
              <a:t> del </a:t>
            </a:r>
            <a:r>
              <a:rPr lang="en-GB" noProof="0" err="1"/>
              <a:t>cuerpo</a:t>
            </a:r>
            <a:r>
              <a:rPr lang="en-GB" noProof="0"/>
              <a:t> a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 </a:t>
            </a:r>
            <a:r>
              <a:rPr lang="en-GB" noProof="0" err="1"/>
              <a:t>lesiona</a:t>
            </a:r>
            <a:r>
              <a:rPr lang="en-GB" noProof="0"/>
              <a:t> sus </a:t>
            </a:r>
            <a:r>
              <a:rPr lang="en-GB" noProof="0" err="1"/>
              <a:t>propios</a:t>
            </a:r>
            <a:r>
              <a:rPr lang="en-GB" noProof="0"/>
              <a:t> </a:t>
            </a:r>
            <a:r>
              <a:rPr lang="en-GB" noProof="0" err="1"/>
              <a:t>tejidos</a:t>
            </a:r>
            <a:r>
              <a:rPr lang="en-GB" noProof="0"/>
              <a:t> y </a:t>
            </a:r>
            <a:r>
              <a:rPr lang="en-GB" noProof="0" err="1"/>
              <a:t>órganos</a:t>
            </a:r>
            <a:r>
              <a:rPr lang="en-GB" noProof="0"/>
              <a:t>. 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provocar</a:t>
            </a:r>
            <a:r>
              <a:rPr lang="en-GB" noProof="0"/>
              <a:t> un shock y la </a:t>
            </a:r>
            <a:r>
              <a:rPr lang="en-GB" noProof="0" err="1"/>
              <a:t>muerte</a:t>
            </a:r>
            <a:r>
              <a:rPr lang="en-GB" noProof="0"/>
              <a:t>, </a:t>
            </a:r>
            <a:r>
              <a:rPr lang="en-GB" noProof="0" err="1"/>
              <a:t>especialmente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no se </a:t>
            </a:r>
            <a:r>
              <a:rPr lang="en-GB" noProof="0" err="1"/>
              <a:t>reconoce</a:t>
            </a:r>
            <a:r>
              <a:rPr lang="en-GB" noProof="0"/>
              <a:t> a </a:t>
            </a:r>
            <a:r>
              <a:rPr lang="en-GB" noProof="0" err="1"/>
              <a:t>tiempo</a:t>
            </a:r>
            <a:r>
              <a:rPr lang="en-GB" noProof="0"/>
              <a:t> y se </a:t>
            </a:r>
            <a:r>
              <a:rPr lang="en-GB" noProof="0" err="1"/>
              <a:t>trata</a:t>
            </a:r>
            <a:r>
              <a:rPr lang="en-GB" noProof="0"/>
              <a:t> con </a:t>
            </a:r>
            <a:r>
              <a:rPr lang="en-GB" noProof="0" err="1"/>
              <a:t>prontitud</a:t>
            </a:r>
            <a:r>
              <a:rPr lang="en-GB" noProof="0"/>
              <a:t>. 
Los </a:t>
            </a:r>
            <a:r>
              <a:rPr lang="en-GB" noProof="0" err="1"/>
              <a:t>signos</a:t>
            </a:r>
            <a:r>
              <a:rPr lang="en-GB" noProof="0"/>
              <a:t> de sepsis </a:t>
            </a:r>
            <a:r>
              <a:rPr lang="en-GB" noProof="0" err="1"/>
              <a:t>incluyen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hablar</a:t>
            </a:r>
            <a:r>
              <a:rPr lang="en-GB" noProof="0"/>
              <a:t> o </a:t>
            </a:r>
            <a:r>
              <a:rPr lang="en-GB" noProof="0" err="1"/>
              <a:t>confusión</a:t>
            </a:r>
            <a:r>
              <a:rPr lang="en-GB" noProof="0"/>
              <a:t>, </a:t>
            </a:r>
            <a:r>
              <a:rPr lang="en-GB" noProof="0" err="1"/>
              <a:t>escalofríos</a:t>
            </a:r>
            <a:r>
              <a:rPr lang="en-GB" noProof="0"/>
              <a:t> </a:t>
            </a:r>
            <a:r>
              <a:rPr lang="en-GB" noProof="0" err="1"/>
              <a:t>extremos</a:t>
            </a:r>
            <a:r>
              <a:rPr lang="en-GB" noProof="0"/>
              <a:t> o </a:t>
            </a:r>
            <a:r>
              <a:rPr lang="en-GB" noProof="0" err="1"/>
              <a:t>dolor</a:t>
            </a:r>
            <a:r>
              <a:rPr lang="en-GB" noProof="0"/>
              <a:t> muscular, no </a:t>
            </a:r>
            <a:r>
              <a:rPr lang="en-GB" noProof="0" err="1"/>
              <a:t>orinar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día,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 grave, </a:t>
            </a:r>
            <a:r>
              <a:rPr lang="en-GB" noProof="0" err="1"/>
              <a:t>sensación</a:t>
            </a:r>
            <a:r>
              <a:rPr lang="en-GB" noProof="0"/>
              <a:t> de que la persona </a:t>
            </a:r>
            <a:r>
              <a:rPr lang="en-GB" noProof="0" err="1"/>
              <a:t>va</a:t>
            </a:r>
            <a:r>
              <a:rPr lang="en-GB" noProof="0"/>
              <a:t> a </a:t>
            </a:r>
            <a:r>
              <a:rPr lang="en-GB" noProof="0" err="1"/>
              <a:t>morir</a:t>
            </a:r>
            <a:r>
              <a:rPr lang="en-GB" noProof="0"/>
              <a:t> y </a:t>
            </a:r>
            <a:r>
              <a:rPr lang="en-GB" noProof="0" err="1"/>
              <a:t>piel</a:t>
            </a:r>
            <a:r>
              <a:rPr lang="en-GB" noProof="0"/>
              <a:t> </a:t>
            </a:r>
            <a:r>
              <a:rPr lang="en-GB" noProof="0" err="1"/>
              <a:t>moteada</a:t>
            </a:r>
            <a:r>
              <a:rPr lang="en-GB" noProof="0"/>
              <a:t> o </a:t>
            </a:r>
            <a:r>
              <a:rPr lang="en-GB" noProof="0" err="1"/>
              <a:t>descolorida</a:t>
            </a:r>
            <a:r>
              <a:rPr lang="en-GB" noProof="0"/>
              <a:t>. </a:t>
            </a:r>
            <a:r>
              <a:rPr lang="en-GB" noProof="0" err="1"/>
              <a:t>Tómese</a:t>
            </a:r>
            <a:r>
              <a:rPr lang="en-GB" noProof="0"/>
              <a:t> un </a:t>
            </a:r>
            <a:r>
              <a:rPr lang="en-GB" noProof="0" err="1"/>
              <a:t>momento</a:t>
            </a:r>
            <a:r>
              <a:rPr lang="en-GB" noProof="0"/>
              <a:t> para </a:t>
            </a:r>
            <a:r>
              <a:rPr lang="en-GB" noProof="0" err="1"/>
              <a:t>revisar</a:t>
            </a:r>
            <a:r>
              <a:rPr lang="en-GB" noProof="0"/>
              <a:t> la SEPSIS </a:t>
            </a:r>
            <a:r>
              <a:rPr lang="en-GB" noProof="0" err="1"/>
              <a:t>mnemotécnica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 </a:t>
            </a:r>
            <a:r>
              <a:rPr lang="en-GB" noProof="0" err="1"/>
              <a:t>diapositiva</a:t>
            </a:r>
            <a:r>
              <a:rPr lang="en-GB" noProof="0"/>
              <a:t>, </a:t>
            </a:r>
            <a:r>
              <a:rPr lang="en-GB" noProof="0" err="1"/>
              <a:t>resumiendo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clave de la sepsis.
Los </a:t>
            </a:r>
            <a:r>
              <a:rPr lang="en-GB" noProof="0" err="1"/>
              <a:t>pacientes</a:t>
            </a:r>
            <a:r>
              <a:rPr lang="en-GB" noProof="0"/>
              <a:t> con sepsis </a:t>
            </a:r>
            <a:r>
              <a:rPr lang="en-GB" noProof="0" err="1"/>
              <a:t>deben</a:t>
            </a:r>
            <a:r>
              <a:rPr lang="en-GB" noProof="0"/>
              <a:t> ser </a:t>
            </a:r>
            <a:r>
              <a:rPr lang="en-GB" noProof="0" err="1"/>
              <a:t>trasladados</a:t>
            </a:r>
            <a:r>
              <a:rPr lang="en-GB" noProof="0"/>
              <a:t> a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de </a:t>
            </a:r>
            <a:r>
              <a:rPr lang="en-GB" noProof="0" err="1"/>
              <a:t>inmediato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B2F89-0C78-36B6-0592-02A245F2D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2933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108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 err="1"/>
              <a:t>Pasando</a:t>
            </a:r>
            <a:r>
              <a:rPr lang="en-GB" noProof="0"/>
              <a:t> a la </a:t>
            </a:r>
            <a:r>
              <a:rPr lang="en-GB" noProof="0" err="1"/>
              <a:t>exposición</a:t>
            </a:r>
            <a:r>
              <a:rPr lang="en-GB" noProof="0"/>
              <a:t>.
La </a:t>
            </a:r>
            <a:r>
              <a:rPr lang="en-GB" noProof="0" err="1"/>
              <a:t>exposición</a:t>
            </a:r>
            <a:r>
              <a:rPr lang="en-GB" noProof="0"/>
              <a:t> </a:t>
            </a:r>
            <a:r>
              <a:rPr lang="en-GB" noProof="0" err="1"/>
              <a:t>nos</a:t>
            </a:r>
            <a:r>
              <a:rPr lang="en-GB" noProof="0"/>
              <a:t> indica </a:t>
            </a:r>
            <a:r>
              <a:rPr lang="en-GB" noProof="0" err="1"/>
              <a:t>exponer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persona para </a:t>
            </a:r>
            <a:r>
              <a:rPr lang="en-GB" noProof="0" err="1"/>
              <a:t>buscar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enfermedad</a:t>
            </a:r>
            <a:r>
              <a:rPr lang="en-GB" noProof="0"/>
              <a:t> o </a:t>
            </a:r>
            <a:r>
              <a:rPr lang="en-GB" noProof="0" err="1"/>
              <a:t>lesión</a:t>
            </a:r>
            <a:r>
              <a:rPr lang="en-GB" noProof="0"/>
              <a:t> que no se </a:t>
            </a:r>
            <a:r>
              <a:rPr lang="en-GB" noProof="0" err="1"/>
              <a:t>haya</a:t>
            </a:r>
            <a:r>
              <a:rPr lang="en-GB" noProof="0"/>
              <a:t> </a:t>
            </a:r>
            <a:r>
              <a:rPr lang="en-GB" noProof="0" err="1"/>
              <a:t>evaluado</a:t>
            </a:r>
            <a:r>
              <a:rPr lang="en-GB" noProof="0"/>
              <a:t> de </a:t>
            </a:r>
            <a:r>
              <a:rPr lang="en-GB" noProof="0" err="1"/>
              <a:t>otra</a:t>
            </a:r>
            <a:r>
              <a:rPr lang="en-GB" noProof="0"/>
              <a:t> </a:t>
            </a:r>
            <a:r>
              <a:rPr lang="en-GB" noProof="0" err="1"/>
              <a:t>manera</a:t>
            </a:r>
            <a:r>
              <a:rPr lang="en-GB" noProof="0"/>
              <a:t> y que </a:t>
            </a:r>
            <a:r>
              <a:rPr lang="en-GB" noProof="0" err="1"/>
              <a:t>pueda</a:t>
            </a:r>
            <a:r>
              <a:rPr lang="en-GB" noProof="0"/>
              <a:t> </a:t>
            </a:r>
            <a:r>
              <a:rPr lang="en-GB" noProof="0" err="1"/>
              <a:t>requerir</a:t>
            </a:r>
            <a:r>
              <a:rPr lang="en-GB" noProof="0"/>
              <a:t> </a:t>
            </a:r>
            <a:r>
              <a:rPr lang="en-GB" noProof="0" err="1"/>
              <a:t>tratamiento</a:t>
            </a:r>
            <a:r>
              <a:rPr lang="en-GB" noProof="0"/>
              <a:t> de </a:t>
            </a:r>
            <a:r>
              <a:rPr lang="en-GB" noProof="0" err="1"/>
              <a:t>emergencia</a:t>
            </a:r>
            <a:r>
              <a:rPr lang="en-GB" noProof="0"/>
              <a:t>. 
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exponer</a:t>
            </a:r>
            <a:r>
              <a:rPr lang="en-GB" noProof="0"/>
              <a:t> a la persona </a:t>
            </a:r>
            <a:r>
              <a:rPr lang="en-GB" noProof="0" err="1"/>
              <a:t>examinando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busca</a:t>
            </a:r>
            <a:r>
              <a:rPr lang="en-GB" noProof="0"/>
              <a:t> de </a:t>
            </a:r>
            <a:r>
              <a:rPr lang="en-GB" noProof="0" err="1"/>
              <a:t>evidencia</a:t>
            </a:r>
            <a:r>
              <a:rPr lang="en-GB" noProof="0"/>
              <a:t> de </a:t>
            </a:r>
            <a:r>
              <a:rPr lang="en-GB" noProof="0" err="1"/>
              <a:t>enfermedad</a:t>
            </a:r>
            <a:r>
              <a:rPr lang="en-GB" noProof="0"/>
              <a:t> o </a:t>
            </a:r>
            <a:r>
              <a:rPr lang="en-GB" noProof="0" err="1"/>
              <a:t>lesión</a:t>
            </a:r>
            <a:r>
              <a:rPr lang="en-GB" noProof="0"/>
              <a:t>, </a:t>
            </a:r>
            <a:r>
              <a:rPr lang="en-GB" noProof="0" err="1"/>
              <a:t>incluida</a:t>
            </a:r>
            <a:r>
              <a:rPr lang="en-GB" noProof="0"/>
              <a:t> la </a:t>
            </a:r>
            <a:r>
              <a:rPr lang="en-GB" noProof="0" err="1"/>
              <a:t>espalda</a:t>
            </a:r>
            <a:r>
              <a:rPr lang="en-GB" noProof="0"/>
              <a:t>, las </a:t>
            </a:r>
            <a:r>
              <a:rPr lang="en-GB" noProof="0" err="1"/>
              <a:t>axilas</a:t>
            </a:r>
            <a:r>
              <a:rPr lang="en-GB" noProof="0"/>
              <a:t> y la ingle (</a:t>
            </a:r>
            <a:r>
              <a:rPr lang="en-GB" noProof="0" err="1"/>
              <a:t>manteniendo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respeto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la </a:t>
            </a:r>
            <a:r>
              <a:rPr lang="en-GB" noProof="0" err="1"/>
              <a:t>dignidad</a:t>
            </a:r>
            <a:r>
              <a:rPr lang="en-GB" noProof="0"/>
              <a:t> y la </a:t>
            </a:r>
            <a:r>
              <a:rPr lang="en-GB" noProof="0" err="1"/>
              <a:t>privacidad</a:t>
            </a:r>
            <a:r>
              <a:rPr lang="en-GB" noProof="0"/>
              <a:t> de la persona). 
</a:t>
            </a:r>
            <a:r>
              <a:rPr lang="en-GB" noProof="0" err="1"/>
              <a:t>Busca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signo</a:t>
            </a:r>
            <a:r>
              <a:rPr lang="en-GB" noProof="0"/>
              <a:t> de </a:t>
            </a:r>
            <a:r>
              <a:rPr lang="en-GB" noProof="0" err="1"/>
              <a:t>enfermedad</a:t>
            </a:r>
            <a:r>
              <a:rPr lang="en-GB" noProof="0"/>
              <a:t> </a:t>
            </a:r>
            <a:r>
              <a:rPr lang="en-GB" noProof="0" err="1"/>
              <a:t>potencialmente</a:t>
            </a:r>
            <a:r>
              <a:rPr lang="en-GB" noProof="0"/>
              <a:t> mortal. </a:t>
            </a:r>
            <a:r>
              <a:rPr lang="en-GB" noProof="0" err="1"/>
              <a:t>Quítese</a:t>
            </a:r>
            <a:r>
              <a:rPr lang="en-GB" noProof="0"/>
              <a:t> </a:t>
            </a:r>
            <a:r>
              <a:rPr lang="en-GB" noProof="0" err="1"/>
              <a:t>toda</a:t>
            </a:r>
            <a:r>
              <a:rPr lang="en-GB" noProof="0"/>
              <a:t> la </a:t>
            </a:r>
            <a:r>
              <a:rPr lang="en-GB" noProof="0" err="1"/>
              <a:t>ropa</a:t>
            </a:r>
            <a:r>
              <a:rPr lang="en-GB" noProof="0"/>
              <a:t> </a:t>
            </a:r>
            <a:r>
              <a:rPr lang="en-GB" noProof="0" err="1"/>
              <a:t>según</a:t>
            </a:r>
            <a:r>
              <a:rPr lang="en-GB" noProof="0"/>
              <a:t> </a:t>
            </a:r>
            <a:r>
              <a:rPr lang="en-GB" noProof="0" err="1"/>
              <a:t>corresponda</a:t>
            </a:r>
            <a:r>
              <a:rPr lang="en-GB" noProof="0"/>
              <a:t>. 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hinchazón</a:t>
            </a:r>
            <a:r>
              <a:rPr lang="en-GB" noProof="0"/>
              <a:t>, </a:t>
            </a:r>
            <a:r>
              <a:rPr lang="en-GB" noProof="0" err="1"/>
              <a:t>moretones</a:t>
            </a:r>
            <a:r>
              <a:rPr lang="en-GB" noProof="0"/>
              <a:t>, </a:t>
            </a:r>
            <a:r>
              <a:rPr lang="en-GB" noProof="0" err="1"/>
              <a:t>heridas</a:t>
            </a:r>
            <a:r>
              <a:rPr lang="en-GB" noProof="0"/>
              <a:t> o </a:t>
            </a:r>
            <a:r>
              <a:rPr lang="en-GB" noProof="0" err="1"/>
              <a:t>quemaduras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066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 indent="0">
              <a:lnSpc>
                <a:spcPct val="90000"/>
              </a:lnSpc>
              <a:spcBef>
                <a:spcPts val="1000"/>
              </a:spcBef>
            </a:pPr>
            <a:r>
              <a:rPr lang="en-GB" noProof="0"/>
              <a:t>Si se </a:t>
            </a:r>
            <a:r>
              <a:rPr lang="en-GB" noProof="0" err="1"/>
              <a:t>descubre</a:t>
            </a:r>
            <a:r>
              <a:rPr lang="en-GB" noProof="0"/>
              <a:t> un nuevo </a:t>
            </a:r>
            <a:r>
              <a:rPr lang="en-GB" noProof="0" err="1"/>
              <a:t>hallazgo</a:t>
            </a:r>
            <a:r>
              <a:rPr lang="en-GB" noProof="0"/>
              <a:t> </a:t>
            </a:r>
            <a:r>
              <a:rPr lang="en-GB" noProof="0" err="1"/>
              <a:t>significativo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exposición</a:t>
            </a:r>
            <a:r>
              <a:rPr lang="en-GB" noProof="0"/>
              <a:t>, </a:t>
            </a:r>
            <a:r>
              <a:rPr lang="en-GB" noProof="0" err="1"/>
              <a:t>anótelo</a:t>
            </a:r>
            <a:r>
              <a:rPr lang="en-GB" noProof="0"/>
              <a:t> y </a:t>
            </a:r>
            <a:r>
              <a:rPr lang="en-GB" noProof="0" err="1"/>
              <a:t>prepárese</a:t>
            </a:r>
            <a:r>
              <a:rPr lang="en-GB" noProof="0"/>
              <a:t>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traslado</a:t>
            </a:r>
            <a:r>
              <a:rPr lang="en-GB" noProof="0"/>
              <a:t> </a:t>
            </a:r>
            <a:r>
              <a:rPr lang="en-GB" noProof="0" err="1"/>
              <a:t>rápido</a:t>
            </a:r>
            <a:r>
              <a:rPr lang="en-GB" noProof="0"/>
              <a:t> a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. Si </a:t>
            </a:r>
            <a:r>
              <a:rPr lang="en-GB" noProof="0" err="1"/>
              <a:t>encuentra</a:t>
            </a:r>
            <a:r>
              <a:rPr lang="en-GB" noProof="0"/>
              <a:t> </a:t>
            </a:r>
            <a:r>
              <a:rPr lang="en-GB" noProof="0" err="1"/>
              <a:t>evidencia</a:t>
            </a:r>
            <a:r>
              <a:rPr lang="en-GB" noProof="0"/>
              <a:t> de trauma </a:t>
            </a:r>
            <a:r>
              <a:rPr lang="en-GB" noProof="0" err="1"/>
              <a:t>oculto</a:t>
            </a:r>
            <a:r>
              <a:rPr lang="en-GB" noProof="0"/>
              <a:t>, </a:t>
            </a:r>
            <a:r>
              <a:rPr lang="en-GB" noProof="0" err="1"/>
              <a:t>trátelo</a:t>
            </a:r>
            <a:r>
              <a:rPr lang="en-GB" noProof="0"/>
              <a:t> de </a:t>
            </a:r>
            <a:r>
              <a:rPr lang="en-GB" noProof="0" err="1"/>
              <a:t>acuerdo</a:t>
            </a:r>
            <a:r>
              <a:rPr lang="en-GB" noProof="0"/>
              <a:t> con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capítulo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Emergencias</a:t>
            </a:r>
            <a:r>
              <a:rPr lang="en-GB" noProof="0"/>
              <a:t> de Trauma. 
</a:t>
            </a:r>
            <a:r>
              <a:rPr lang="en-GB" noProof="0" err="1"/>
              <a:t>Quítese</a:t>
            </a:r>
            <a:r>
              <a:rPr lang="en-GB" noProof="0"/>
              <a:t> la </a:t>
            </a:r>
            <a:r>
              <a:rPr lang="en-GB" noProof="0" err="1"/>
              <a:t>ropa</a:t>
            </a:r>
            <a:r>
              <a:rPr lang="en-GB" noProof="0"/>
              <a:t> y las </a:t>
            </a:r>
            <a:r>
              <a:rPr lang="en-GB" noProof="0" err="1"/>
              <a:t>joyas</a:t>
            </a:r>
            <a:r>
              <a:rPr lang="en-GB" noProof="0"/>
              <a:t> </a:t>
            </a:r>
            <a:r>
              <a:rPr lang="en-GB" noProof="0" err="1"/>
              <a:t>restrictivas</a:t>
            </a:r>
            <a:r>
              <a:rPr lang="en-GB" noProof="0"/>
              <a:t> y </a:t>
            </a:r>
            <a:r>
              <a:rPr lang="en-GB" noProof="0" err="1"/>
              <a:t>cubra</a:t>
            </a:r>
            <a:r>
              <a:rPr lang="en-GB" noProof="0"/>
              <a:t> al </a:t>
            </a:r>
            <a:r>
              <a:rPr lang="en-GB" noProof="0" err="1"/>
              <a:t>paciente</a:t>
            </a:r>
            <a:r>
              <a:rPr lang="en-GB" noProof="0"/>
              <a:t> lo antes </a:t>
            </a:r>
            <a:r>
              <a:rPr lang="en-GB" noProof="0" err="1"/>
              <a:t>posible</a:t>
            </a:r>
            <a:r>
              <a:rPr lang="en-GB" noProof="0"/>
              <a:t>.
</a:t>
            </a: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respetar</a:t>
            </a:r>
            <a:r>
              <a:rPr lang="en-GB" noProof="0"/>
              <a:t> la </a:t>
            </a:r>
            <a:r>
              <a:rPr lang="en-GB" noProof="0" err="1"/>
              <a:t>privacidad</a:t>
            </a:r>
            <a:r>
              <a:rPr lang="en-GB" noProof="0"/>
              <a:t> del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proteger</a:t>
            </a:r>
            <a:r>
              <a:rPr lang="en-GB" noProof="0"/>
              <a:t> la </a:t>
            </a:r>
            <a:r>
              <a:rPr lang="en-GB" noProof="0" err="1"/>
              <a:t>modestia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exposición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123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13E5C-217B-3AB9-2E47-F433244A0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65310-98DF-2F64-3F2E-403A1070F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BA96FA-8EF3-C78D-1262-D2931A2C0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err="1"/>
              <a:t>Revisión</a:t>
            </a:r>
            <a:r>
              <a:rPr lang="en-GB"/>
              <a:t> de "</a:t>
            </a:r>
            <a:r>
              <a:rPr lang="en-GB" err="1"/>
              <a:t>Exposición</a:t>
            </a:r>
            <a:r>
              <a:rPr lang="en-GB"/>
              <a:t>" para </a:t>
            </a:r>
            <a:r>
              <a:rPr lang="en-GB" err="1"/>
              <a:t>pacientes</a:t>
            </a:r>
            <a:r>
              <a:rPr lang="en-GB"/>
              <a:t> con </a:t>
            </a:r>
            <a:r>
              <a:rPr lang="en-GB" err="1"/>
              <a:t>condiciones</a:t>
            </a:r>
            <a:r>
              <a:rPr lang="en-GB"/>
              <a:t> </a:t>
            </a:r>
            <a:r>
              <a:rPr lang="en-GB" err="1"/>
              <a:t>médicas</a:t>
            </a:r>
            <a:r>
              <a:rPr lang="en-GB"/>
              <a:t> de </a:t>
            </a:r>
            <a:r>
              <a:rPr lang="en-GB" err="1"/>
              <a:t>emergencia</a:t>
            </a:r>
            <a:r>
              <a:rPr lang="en-GB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91178-D788-87C1-BA65-B8FFA0B4B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23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30F0E-9FA2-49DD-F7F3-6BEC8140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D393E-8AF7-6249-89B6-707903FA0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013BB-422E-B73C-CCBE-74C93AE92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GB" noProof="0"/>
              <a:t>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son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propensos</a:t>
            </a:r>
            <a:r>
              <a:rPr lang="en-GB" noProof="0"/>
              <a:t> a la </a:t>
            </a:r>
            <a:r>
              <a:rPr lang="en-GB" noProof="0" err="1"/>
              <a:t>infección</a:t>
            </a:r>
            <a:r>
              <a:rPr lang="en-GB" noProof="0"/>
              <a:t>.
</a:t>
            </a:r>
            <a:r>
              <a:rPr lang="en-GB" noProof="0" err="1"/>
              <a:t>Aunque</a:t>
            </a:r>
            <a:r>
              <a:rPr lang="en-GB" noProof="0"/>
              <a:t> un </a:t>
            </a:r>
            <a:r>
              <a:rPr lang="en-GB" noProof="0" err="1"/>
              <a:t>niño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sufrir</a:t>
            </a:r>
            <a:r>
              <a:rPr lang="en-GB" noProof="0"/>
              <a:t> un </a:t>
            </a:r>
            <a:r>
              <a:rPr lang="en-GB" noProof="0" err="1"/>
              <a:t>ataque</a:t>
            </a:r>
            <a:r>
              <a:rPr lang="en-GB" noProof="0"/>
              <a:t> (o </a:t>
            </a:r>
            <a:r>
              <a:rPr lang="en-GB" noProof="0" err="1"/>
              <a:t>convulsión</a:t>
            </a:r>
            <a:r>
              <a:rPr lang="en-GB" noProof="0"/>
              <a:t>) solo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fiebre</a:t>
            </a:r>
            <a:r>
              <a:rPr lang="en-GB" noProof="0"/>
              <a:t>, </a:t>
            </a:r>
            <a:r>
              <a:rPr lang="en-GB" noProof="0" err="1"/>
              <a:t>también</a:t>
            </a:r>
            <a:r>
              <a:rPr lang="en-GB" noProof="0"/>
              <a:t> hay que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 o </a:t>
            </a:r>
            <a:r>
              <a:rPr lang="en-GB" noProof="0" err="1"/>
              <a:t>hipoglucemia</a:t>
            </a:r>
            <a:r>
              <a:rPr lang="en-GB" noProof="0"/>
              <a:t> </a:t>
            </a:r>
            <a:r>
              <a:rPr lang="en-GB" noProof="0" err="1"/>
              <a:t>como</a:t>
            </a:r>
            <a:r>
              <a:rPr lang="en-GB" noProof="0"/>
              <a:t> causa de la </a:t>
            </a:r>
            <a:r>
              <a:rPr lang="en-GB" noProof="0" err="1"/>
              <a:t>convulsión</a:t>
            </a:r>
            <a:r>
              <a:rPr lang="en-GB" noProof="0"/>
              <a:t>. Se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evaluar</a:t>
            </a:r>
            <a:r>
              <a:rPr lang="en-GB" noProof="0"/>
              <a:t> la </a:t>
            </a:r>
            <a:r>
              <a:rPr lang="en-GB" noProof="0" err="1"/>
              <a:t>presencia</a:t>
            </a:r>
            <a:r>
              <a:rPr lang="en-GB" noProof="0"/>
              <a:t> de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fontanela</a:t>
            </a:r>
            <a:r>
              <a:rPr lang="en-GB" noProof="0"/>
              <a:t> </a:t>
            </a:r>
            <a:r>
              <a:rPr lang="en-GB" noProof="0" err="1"/>
              <a:t>abultada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niño</a:t>
            </a:r>
            <a:r>
              <a:rPr lang="en-GB" noProof="0"/>
              <a:t> </a:t>
            </a:r>
            <a:r>
              <a:rPr lang="en-GB" noProof="0" err="1"/>
              <a:t>menor</a:t>
            </a:r>
            <a:r>
              <a:rPr lang="en-GB" noProof="0"/>
              <a:t> de 1 </a:t>
            </a:r>
            <a:r>
              <a:rPr lang="en-GB" noProof="0" err="1"/>
              <a:t>año</a:t>
            </a:r>
            <a:r>
              <a:rPr lang="en-GB" noProof="0"/>
              <a:t>. 
La </a:t>
            </a:r>
            <a:r>
              <a:rPr lang="en-GB" noProof="0" err="1"/>
              <a:t>fiebre</a:t>
            </a:r>
            <a:r>
              <a:rPr lang="en-GB" noProof="0"/>
              <a:t> </a:t>
            </a:r>
            <a:r>
              <a:rPr lang="en-GB" noProof="0" err="1"/>
              <a:t>alta</a:t>
            </a:r>
            <a:r>
              <a:rPr lang="en-GB" noProof="0"/>
              <a:t>, las </a:t>
            </a:r>
            <a:r>
              <a:rPr lang="en-GB" noProof="0" err="1"/>
              <a:t>convulsiones</a:t>
            </a:r>
            <a:r>
              <a:rPr lang="en-GB" noProof="0"/>
              <a:t> y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erupción</a:t>
            </a:r>
            <a:r>
              <a:rPr lang="en-GB" noProof="0"/>
              <a:t> </a:t>
            </a:r>
            <a:r>
              <a:rPr lang="en-GB" noProof="0" err="1"/>
              <a:t>cutánea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las </a:t>
            </a:r>
            <a:r>
              <a:rPr lang="en-GB" noProof="0" err="1"/>
              <a:t>piernas</a:t>
            </a:r>
            <a:r>
              <a:rPr lang="en-GB" noProof="0"/>
              <a:t> y la </a:t>
            </a:r>
            <a:r>
              <a:rPr lang="en-GB" noProof="0" err="1"/>
              <a:t>parte</a:t>
            </a:r>
            <a:r>
              <a:rPr lang="en-GB" noProof="0"/>
              <a:t> inferior del abdomen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grave que </a:t>
            </a:r>
            <a:r>
              <a:rPr lang="en-GB" noProof="0" err="1"/>
              <a:t>requiere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inmediata</a:t>
            </a:r>
            <a:r>
              <a:rPr lang="en-GB" noProof="0"/>
              <a:t>. 
No </a:t>
            </a:r>
            <a:r>
              <a:rPr lang="en-GB" noProof="0" err="1"/>
              <a:t>retrase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traslado</a:t>
            </a:r>
            <a:r>
              <a:rPr lang="en-GB" noProof="0"/>
              <a:t> al hospital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con </a:t>
            </a:r>
            <a:r>
              <a:rPr lang="en-GB" noProof="0" err="1"/>
              <a:t>sospecha</a:t>
            </a:r>
            <a:r>
              <a:rPr lang="en-GB" noProof="0"/>
              <a:t> de </a:t>
            </a:r>
            <a:r>
              <a:rPr lang="en-GB" noProof="0" err="1"/>
              <a:t>infección</a:t>
            </a:r>
            <a:r>
              <a:rPr lang="en-GB" noProof="0"/>
              <a:t> grave.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430E-A6BA-BF3D-9F2B-A21223BBA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281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Hay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algunas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preguntas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específicas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que se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deben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hacer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las personas que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sufrieron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una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emergencia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médica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para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averiguar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qué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sucedió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antes de la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emergencia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
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condición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Pregunte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acerca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de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eventos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antecedentes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médicos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alergias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y </a:t>
            </a:r>
            <a:r>
              <a:rPr lang="en-GB" sz="1200" b="0" i="0" u="none" strike="noStrike" cap="none" noProof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medicamentos</a:t>
            </a:r>
            <a:r>
              <a:rPr lang="en-GB" sz="1200" b="0" i="0" u="none" strike="noStrike" cap="none" noProof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algn="just"/>
            <a:endParaRPr lang="en-GB" sz="1200" b="0" i="0" u="none" strike="noStrike" cap="none" noProof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indent="0"/>
            <a:r>
              <a:rPr lang="en-GB" b="1" noProof="0"/>
              <a:t>EVENTOS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err="1"/>
              <a:t>Haga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síntomas</a:t>
            </a:r>
            <a:r>
              <a:rPr lang="en-GB" noProof="0"/>
              <a:t>.
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cuándo</a:t>
            </a:r>
            <a:r>
              <a:rPr lang="en-GB" noProof="0"/>
              <a:t> </a:t>
            </a:r>
            <a:r>
              <a:rPr lang="en-GB" noProof="0" err="1"/>
              <a:t>comenzó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problema</a:t>
            </a:r>
            <a:r>
              <a:rPr lang="en-GB" noProof="0"/>
              <a:t>. ¿</a:t>
            </a:r>
            <a:r>
              <a:rPr lang="en-GB" noProof="0" err="1"/>
              <a:t>Cuánto</a:t>
            </a:r>
            <a:r>
              <a:rPr lang="en-GB" noProof="0"/>
              <a:t> </a:t>
            </a:r>
            <a:r>
              <a:rPr lang="en-GB" noProof="0" err="1"/>
              <a:t>tiempo</a:t>
            </a:r>
            <a:r>
              <a:rPr lang="en-GB" noProof="0"/>
              <a:t> ha </a:t>
            </a:r>
            <a:r>
              <a:rPr lang="en-GB" noProof="0" err="1"/>
              <a:t>durado</a:t>
            </a:r>
            <a:r>
              <a:rPr lang="en-GB" noProof="0"/>
              <a:t>? ¿Los </a:t>
            </a:r>
            <a:r>
              <a:rPr lang="en-GB" noProof="0" err="1"/>
              <a:t>síntomas</a:t>
            </a:r>
            <a:r>
              <a:rPr lang="en-GB" noProof="0"/>
              <a:t> son </a:t>
            </a:r>
            <a:r>
              <a:rPr lang="en-GB" noProof="0" err="1"/>
              <a:t>constantes</a:t>
            </a:r>
            <a:r>
              <a:rPr lang="en-GB" noProof="0"/>
              <a:t> o </a:t>
            </a:r>
            <a:r>
              <a:rPr lang="en-GB" noProof="0" err="1"/>
              <a:t>aparecen</a:t>
            </a:r>
            <a:r>
              <a:rPr lang="en-GB" noProof="0"/>
              <a:t> y </a:t>
            </a:r>
            <a:r>
              <a:rPr lang="en-GB" noProof="0" err="1"/>
              <a:t>desaparecen</a:t>
            </a:r>
            <a:r>
              <a:rPr lang="en-GB" noProof="0"/>
              <a:t>? ¿Los </a:t>
            </a:r>
            <a:r>
              <a:rPr lang="en-GB" noProof="0" err="1"/>
              <a:t>síntomas</a:t>
            </a:r>
            <a:r>
              <a:rPr lang="en-GB" noProof="0"/>
              <a:t> </a:t>
            </a:r>
            <a:r>
              <a:rPr lang="en-GB" noProof="0" err="1"/>
              <a:t>han</a:t>
            </a:r>
            <a:r>
              <a:rPr lang="en-GB" noProof="0"/>
              <a:t> </a:t>
            </a:r>
            <a:r>
              <a:rPr lang="en-GB" noProof="0" err="1"/>
              <a:t>ido</a:t>
            </a:r>
            <a:r>
              <a:rPr lang="en-GB" noProof="0"/>
              <a:t> </a:t>
            </a:r>
            <a:r>
              <a:rPr lang="en-GB" noProof="0" err="1"/>
              <a:t>cambiando</a:t>
            </a:r>
            <a:r>
              <a:rPr lang="en-GB" noProof="0"/>
              <a:t> con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tiempo</a:t>
            </a:r>
            <a:r>
              <a:rPr lang="en-GB" noProof="0"/>
              <a:t>? 
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síntomas</a:t>
            </a:r>
            <a:r>
              <a:rPr lang="en-GB" noProof="0"/>
              <a:t> </a:t>
            </a:r>
            <a:r>
              <a:rPr lang="en-GB" noProof="0" err="1"/>
              <a:t>están</a:t>
            </a:r>
            <a:r>
              <a:rPr lang="en-GB" noProof="0"/>
              <a:t> </a:t>
            </a:r>
            <a:r>
              <a:rPr lang="en-GB" noProof="0" err="1"/>
              <a:t>asociados</a:t>
            </a:r>
            <a:r>
              <a:rPr lang="en-GB" noProof="0"/>
              <a:t> con algo </a:t>
            </a:r>
            <a:r>
              <a:rPr lang="en-GB" noProof="0" err="1"/>
              <a:t>más</a:t>
            </a:r>
            <a:r>
              <a:rPr lang="en-GB" noProof="0"/>
              <a:t>. 
¿El </a:t>
            </a:r>
            <a:r>
              <a:rPr lang="en-GB" noProof="0" err="1"/>
              <a:t>paciente</a:t>
            </a:r>
            <a:r>
              <a:rPr lang="en-GB" noProof="0"/>
              <a:t> ha </a:t>
            </a:r>
            <a:r>
              <a:rPr lang="en-GB" noProof="0" err="1"/>
              <a:t>tenido</a:t>
            </a:r>
            <a:r>
              <a:rPr lang="en-GB" noProof="0"/>
              <a:t> </a:t>
            </a:r>
            <a:r>
              <a:rPr lang="en-GB" noProof="0" err="1"/>
              <a:t>síntomas</a:t>
            </a:r>
            <a:r>
              <a:rPr lang="en-GB" noProof="0"/>
              <a:t> </a:t>
            </a:r>
            <a:r>
              <a:rPr lang="en-GB" noProof="0" err="1"/>
              <a:t>similares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pasado</a:t>
            </a:r>
            <a:r>
              <a:rPr lang="en-GB" noProof="0"/>
              <a:t>?
</a:t>
            </a:r>
            <a:r>
              <a:rPr lang="en-GB" noProof="0" err="1"/>
              <a:t>Puede</a:t>
            </a:r>
            <a:r>
              <a:rPr lang="en-GB" noProof="0"/>
              <a:t> ser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valioso</a:t>
            </a:r>
            <a:r>
              <a:rPr lang="en-GB" noProof="0"/>
              <a:t> </a:t>
            </a:r>
            <a:r>
              <a:rPr lang="en-GB" noProof="0" err="1"/>
              <a:t>saber</a:t>
            </a:r>
            <a:r>
              <a:rPr lang="en-GB" noProof="0"/>
              <a:t> 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estaba</a:t>
            </a:r>
            <a:r>
              <a:rPr lang="en-GB" noProof="0"/>
              <a:t> </a:t>
            </a:r>
            <a:r>
              <a:rPr lang="en-GB" noProof="0" err="1"/>
              <a:t>haciendo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comenzaron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síntomas</a:t>
            </a:r>
            <a:r>
              <a:rPr lang="en-GB" noProof="0"/>
              <a:t> y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ayudarlo</a:t>
            </a:r>
            <a:r>
              <a:rPr lang="en-GB" noProof="0"/>
              <a:t> a </a:t>
            </a:r>
            <a:r>
              <a:rPr lang="en-GB" noProof="0" err="1"/>
              <a:t>averiguar</a:t>
            </a:r>
            <a:r>
              <a:rPr lang="en-GB" noProof="0"/>
              <a:t> </a:t>
            </a:r>
            <a:r>
              <a:rPr lang="en-GB" noProof="0" err="1"/>
              <a:t>qué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pasando</a:t>
            </a:r>
            <a:r>
              <a:rPr lang="en-GB" noProof="0"/>
              <a:t>. Por </a:t>
            </a:r>
            <a:r>
              <a:rPr lang="en-GB" noProof="0" err="1"/>
              <a:t>ejemplo</a:t>
            </a:r>
            <a:r>
              <a:rPr lang="en-GB" noProof="0"/>
              <a:t>, un </a:t>
            </a:r>
            <a:r>
              <a:rPr lang="en-GB" noProof="0" err="1"/>
              <a:t>paciente</a:t>
            </a:r>
            <a:r>
              <a:rPr lang="en-GB" noProof="0"/>
              <a:t> que </a:t>
            </a:r>
            <a:r>
              <a:rPr lang="en-GB" noProof="0" err="1"/>
              <a:t>tiene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 </a:t>
            </a:r>
            <a:r>
              <a:rPr lang="en-GB" noProof="0" err="1"/>
              <a:t>después</a:t>
            </a:r>
            <a:r>
              <a:rPr lang="en-GB" noProof="0"/>
              <a:t> de comer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asfixiándose</a:t>
            </a:r>
            <a:r>
              <a:rPr lang="en-GB" noProof="0"/>
              <a:t>. Un </a:t>
            </a:r>
            <a:r>
              <a:rPr lang="en-GB" noProof="0" err="1"/>
              <a:t>paciente</a:t>
            </a:r>
            <a:r>
              <a:rPr lang="en-GB" noProof="0"/>
              <a:t> que </a:t>
            </a:r>
            <a:r>
              <a:rPr lang="en-GB" noProof="0" err="1"/>
              <a:t>tiene</a:t>
            </a:r>
            <a:r>
              <a:rPr lang="en-GB" noProof="0"/>
              <a:t> shock </a:t>
            </a:r>
            <a:r>
              <a:rPr lang="en-GB" noProof="0" err="1"/>
              <a:t>después</a:t>
            </a:r>
            <a:r>
              <a:rPr lang="en-GB" noProof="0"/>
              <a:t> de </a:t>
            </a:r>
            <a:r>
              <a:rPr lang="en-GB" noProof="0" err="1"/>
              <a:t>vomitar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gran </a:t>
            </a:r>
            <a:r>
              <a:rPr lang="en-GB" noProof="0" err="1"/>
              <a:t>cantidad</a:t>
            </a:r>
            <a:r>
              <a:rPr lang="en-GB" noProof="0"/>
              <a:t> de </a:t>
            </a:r>
            <a:r>
              <a:rPr lang="en-GB" noProof="0" err="1"/>
              <a:t>sangre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estar</a:t>
            </a:r>
            <a:r>
              <a:rPr lang="en-GB" noProof="0"/>
              <a:t> </a:t>
            </a:r>
            <a:r>
              <a:rPr lang="en-GB" noProof="0" err="1"/>
              <a:t>sufriendo</a:t>
            </a:r>
            <a:r>
              <a:rPr lang="en-GB" noProof="0"/>
              <a:t> de sangrado </a:t>
            </a:r>
            <a:r>
              <a:rPr lang="en-GB" noProof="0" err="1"/>
              <a:t>intetsinal</a:t>
            </a:r>
            <a:r>
              <a:rPr lang="en-GB" noProof="0"/>
              <a:t>. Y un </a:t>
            </a:r>
            <a:r>
              <a:rPr lang="en-GB" noProof="0" err="1"/>
              <a:t>paciente</a:t>
            </a:r>
            <a:r>
              <a:rPr lang="en-GB" noProof="0"/>
              <a:t> con un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que </a:t>
            </a:r>
            <a:r>
              <a:rPr lang="en-GB" noProof="0" err="1"/>
              <a:t>tomaba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medicación</a:t>
            </a:r>
            <a:r>
              <a:rPr lang="en-GB" noProof="0"/>
              <a:t> para la diabetes </a:t>
            </a:r>
            <a:r>
              <a:rPr lang="en-GB" noProof="0" err="1"/>
              <a:t>pero</a:t>
            </a:r>
            <a:r>
              <a:rPr lang="en-GB" noProof="0"/>
              <a:t> no </a:t>
            </a:r>
            <a:r>
              <a:rPr lang="en-GB" noProof="0" err="1"/>
              <a:t>comía</a:t>
            </a:r>
            <a:r>
              <a:rPr lang="en-GB" noProof="0"/>
              <a:t> </a:t>
            </a:r>
            <a:r>
              <a:rPr lang="en-GB" noProof="0" err="1"/>
              <a:t>te</a:t>
            </a:r>
            <a:r>
              <a:rPr lang="en-GB" noProof="0"/>
              <a:t> </a:t>
            </a:r>
            <a:r>
              <a:rPr lang="en-GB" noProof="0" err="1"/>
              <a:t>hace</a:t>
            </a:r>
            <a:r>
              <a:rPr lang="en-GB" noProof="0"/>
              <a:t> </a:t>
            </a:r>
            <a:r>
              <a:rPr lang="en-GB" noProof="0" err="1"/>
              <a:t>pensar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tus</a:t>
            </a:r>
            <a:r>
              <a:rPr lang="en-GB" noProof="0"/>
              <a:t> </a:t>
            </a:r>
            <a:r>
              <a:rPr lang="en-GB" noProof="0" err="1"/>
              <a:t>niveles</a:t>
            </a:r>
            <a:r>
              <a:rPr lang="en-GB" noProof="0"/>
              <a:t> de </a:t>
            </a:r>
            <a:r>
              <a:rPr lang="en-GB" noProof="0" err="1"/>
              <a:t>azúcar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sangre</a:t>
            </a:r>
            <a:r>
              <a:rPr lang="en-GB" noProof="0"/>
              <a:t> o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crisis </a:t>
            </a:r>
            <a:r>
              <a:rPr lang="en-GB" noProof="0" err="1"/>
              <a:t>diabética</a:t>
            </a:r>
            <a:r>
              <a:rPr lang="en-GB" noProof="0"/>
              <a:t>.
Un </a:t>
            </a:r>
            <a:r>
              <a:rPr lang="en-GB" noProof="0" err="1"/>
              <a:t>síntoma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que </a:t>
            </a:r>
            <a:r>
              <a:rPr lang="en-GB" noProof="0" err="1"/>
              <a:t>preguntar</a:t>
            </a:r>
            <a:r>
              <a:rPr lang="en-GB" noProof="0"/>
              <a:t> es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. ¿Hay </a:t>
            </a:r>
            <a:r>
              <a:rPr lang="en-GB" noProof="0" err="1"/>
              <a:t>algún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? ¿</a:t>
            </a:r>
            <a:r>
              <a:rPr lang="en-GB" noProof="0" err="1"/>
              <a:t>Dónde</a:t>
            </a:r>
            <a:r>
              <a:rPr lang="en-GB" noProof="0"/>
              <a:t>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? El </a:t>
            </a:r>
            <a:r>
              <a:rPr lang="en-GB" noProof="0" err="1"/>
              <a:t>dolor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pecho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sugerir</a:t>
            </a:r>
            <a:r>
              <a:rPr lang="en-GB" noProof="0"/>
              <a:t> un </a:t>
            </a:r>
            <a:r>
              <a:rPr lang="en-GB" noProof="0" err="1"/>
              <a:t>ataque</a:t>
            </a:r>
            <a:r>
              <a:rPr lang="en-GB" noProof="0"/>
              <a:t> </a:t>
            </a:r>
            <a:r>
              <a:rPr lang="en-GB" noProof="0" err="1"/>
              <a:t>cardíaco</a:t>
            </a:r>
            <a:r>
              <a:rPr lang="en-GB" noProof="0"/>
              <a:t>. El </a:t>
            </a:r>
            <a:r>
              <a:rPr lang="en-GB" noProof="0" err="1"/>
              <a:t>dolor</a:t>
            </a:r>
            <a:r>
              <a:rPr lang="en-GB" noProof="0"/>
              <a:t> abdominal </a:t>
            </a:r>
            <a:r>
              <a:rPr lang="en-GB" noProof="0" err="1"/>
              <a:t>intenso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sugerir</a:t>
            </a:r>
            <a:r>
              <a:rPr lang="en-GB" noProof="0"/>
              <a:t> un </a:t>
            </a:r>
            <a:r>
              <a:rPr lang="en-GB" noProof="0" err="1"/>
              <a:t>problema</a:t>
            </a:r>
            <a:r>
              <a:rPr lang="en-GB" noProof="0"/>
              <a:t> que </a:t>
            </a:r>
            <a:r>
              <a:rPr lang="en-GB" noProof="0" err="1"/>
              <a:t>podría</a:t>
            </a:r>
            <a:r>
              <a:rPr lang="en-GB" noProof="0"/>
              <a:t> </a:t>
            </a:r>
            <a:r>
              <a:rPr lang="en-GB" noProof="0" err="1"/>
              <a:t>requerir</a:t>
            </a:r>
            <a:r>
              <a:rPr lang="en-GB" noProof="0"/>
              <a:t> </a:t>
            </a:r>
            <a:r>
              <a:rPr lang="en-GB" noProof="0" err="1"/>
              <a:t>cirugía</a:t>
            </a:r>
            <a:r>
              <a:rPr lang="en-GB" noProof="0"/>
              <a:t>.
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clave </a:t>
            </a:r>
            <a:r>
              <a:rPr lang="en-GB" noProof="0" err="1"/>
              <a:t>incluyen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sangrado, la </a:t>
            </a:r>
            <a:r>
              <a:rPr lang="en-GB" noProof="0" err="1"/>
              <a:t>fiebre</a:t>
            </a:r>
            <a:r>
              <a:rPr lang="en-GB" noProof="0"/>
              <a:t>,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estado</a:t>
            </a:r>
            <a:r>
              <a:rPr lang="en-GB" noProof="0"/>
              <a:t> mental y la </a:t>
            </a:r>
            <a:r>
              <a:rPr lang="en-GB" noProof="0" err="1"/>
              <a:t>exposición</a:t>
            </a:r>
            <a:r>
              <a:rPr lang="en-GB" noProof="0"/>
              <a:t>. 
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sangrado </a:t>
            </a:r>
            <a:r>
              <a:rPr lang="en-GB" noProof="0" err="1"/>
              <a:t>reciente</a:t>
            </a:r>
            <a:r>
              <a:rPr lang="en-GB" noProof="0"/>
              <a:t>, </a:t>
            </a:r>
            <a:r>
              <a:rPr lang="en-GB" noProof="0" err="1"/>
              <a:t>especialmente</a:t>
            </a:r>
            <a:r>
              <a:rPr lang="en-GB" noProof="0"/>
              <a:t> sangrado vaginal </a:t>
            </a:r>
            <a:r>
              <a:rPr lang="en-GB" noProof="0" err="1"/>
              <a:t>intenso</a:t>
            </a:r>
            <a:r>
              <a:rPr lang="en-GB" noProof="0"/>
              <a:t> o </a:t>
            </a:r>
            <a:r>
              <a:rPr lang="en-GB" noProof="0" err="1"/>
              <a:t>evidencia</a:t>
            </a:r>
            <a:r>
              <a:rPr lang="en-GB" noProof="0"/>
              <a:t> de sangrado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vómito</a:t>
            </a:r>
            <a:r>
              <a:rPr lang="en-GB" noProof="0"/>
              <a:t> o las </a:t>
            </a:r>
            <a:r>
              <a:rPr lang="en-GB" noProof="0" err="1"/>
              <a:t>heces</a:t>
            </a:r>
            <a:r>
              <a:rPr lang="en-GB" noProof="0"/>
              <a:t>. El sangrado </a:t>
            </a:r>
            <a:r>
              <a:rPr lang="en-GB" noProof="0" err="1"/>
              <a:t>excesivo</a:t>
            </a:r>
            <a:r>
              <a:rPr lang="en-GB" noProof="0"/>
              <a:t> es un </a:t>
            </a:r>
            <a:r>
              <a:rPr lang="en-GB" noProof="0" err="1"/>
              <a:t>signo</a:t>
            </a:r>
            <a:r>
              <a:rPr lang="en-GB" noProof="0"/>
              <a:t> </a:t>
            </a:r>
            <a:r>
              <a:rPr lang="en-GB" noProof="0" err="1"/>
              <a:t>preocupante</a:t>
            </a:r>
            <a:r>
              <a:rPr lang="en-GB" noProof="0"/>
              <a:t> que </a:t>
            </a:r>
            <a:r>
              <a:rPr lang="en-GB" noProof="0" err="1"/>
              <a:t>requiere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evaluación</a:t>
            </a:r>
            <a:r>
              <a:rPr lang="en-GB" noProof="0"/>
              <a:t> </a:t>
            </a:r>
            <a:r>
              <a:rPr lang="en-GB" noProof="0" err="1"/>
              <a:t>adicional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. 
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fiebre</a:t>
            </a:r>
            <a:r>
              <a:rPr lang="en-GB" noProof="0"/>
              <a:t> </a:t>
            </a:r>
            <a:r>
              <a:rPr lang="en-GB" noProof="0" err="1"/>
              <a:t>reciente</a:t>
            </a:r>
            <a:r>
              <a:rPr lang="en-GB" noProof="0"/>
              <a:t>, que </a:t>
            </a:r>
            <a:r>
              <a:rPr lang="en-GB" noProof="0" err="1"/>
              <a:t>pueda</a:t>
            </a:r>
            <a:r>
              <a:rPr lang="en-GB" noProof="0"/>
              <a:t> </a:t>
            </a:r>
            <a:r>
              <a:rPr lang="en-GB" noProof="0" err="1"/>
              <a:t>indicar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infección</a:t>
            </a:r>
            <a:r>
              <a:rPr lang="en-GB" noProof="0"/>
              <a:t>. ¿</a:t>
            </a:r>
            <a:r>
              <a:rPr lang="en-GB" noProof="0" err="1"/>
              <a:t>Cuánto</a:t>
            </a:r>
            <a:r>
              <a:rPr lang="en-GB" noProof="0"/>
              <a:t> </a:t>
            </a:r>
            <a:r>
              <a:rPr lang="en-GB" noProof="0" err="1"/>
              <a:t>tiempo</a:t>
            </a:r>
            <a:r>
              <a:rPr lang="en-GB" noProof="0"/>
              <a:t> </a:t>
            </a:r>
            <a:r>
              <a:rPr lang="en-GB" noProof="0" err="1"/>
              <a:t>hace</a:t>
            </a:r>
            <a:r>
              <a:rPr lang="en-GB" noProof="0"/>
              <a:t> que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tiene</a:t>
            </a:r>
            <a:r>
              <a:rPr lang="en-GB" noProof="0"/>
              <a:t> </a:t>
            </a:r>
            <a:r>
              <a:rPr lang="en-GB" noProof="0" err="1"/>
              <a:t>fiebre</a:t>
            </a:r>
            <a:r>
              <a:rPr lang="en-GB" noProof="0"/>
              <a:t>? ¿</a:t>
            </a:r>
            <a:r>
              <a:rPr lang="en-GB" noProof="0" err="1"/>
              <a:t>Comenzó</a:t>
            </a:r>
            <a:r>
              <a:rPr lang="en-GB" noProof="0"/>
              <a:t> al </a:t>
            </a:r>
            <a:r>
              <a:rPr lang="en-GB" noProof="0" err="1"/>
              <a:t>mismo</a:t>
            </a:r>
            <a:r>
              <a:rPr lang="en-GB" noProof="0"/>
              <a:t> </a:t>
            </a:r>
            <a:r>
              <a:rPr lang="en-GB" noProof="0" err="1"/>
              <a:t>tiempo</a:t>
            </a:r>
            <a:r>
              <a:rPr lang="en-GB" noProof="0"/>
              <a:t> que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síntoma</a:t>
            </a:r>
            <a:r>
              <a:rPr lang="en-GB" noProof="0"/>
              <a:t> (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dolor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parte</a:t>
            </a:r>
            <a:r>
              <a:rPr lang="en-GB" noProof="0"/>
              <a:t> </a:t>
            </a:r>
            <a:r>
              <a:rPr lang="en-GB" noProof="0" err="1"/>
              <a:t>específica</a:t>
            </a:r>
            <a:r>
              <a:rPr lang="en-GB" noProof="0"/>
              <a:t> del </a:t>
            </a:r>
            <a:r>
              <a:rPr lang="en-GB" noProof="0" err="1"/>
              <a:t>cuerpo</a:t>
            </a:r>
            <a:r>
              <a:rPr lang="en-GB" noProof="0"/>
              <a:t>, </a:t>
            </a:r>
            <a:r>
              <a:rPr lang="en-GB" noProof="0" err="1"/>
              <a:t>diarrea</a:t>
            </a:r>
            <a:r>
              <a:rPr lang="en-GB" noProof="0"/>
              <a:t>, </a:t>
            </a:r>
            <a:r>
              <a:rPr lang="en-GB" noProof="0" err="1"/>
              <a:t>vómitos</a:t>
            </a:r>
            <a:r>
              <a:rPr lang="en-GB" noProof="0"/>
              <a:t>, etc.)?
</a:t>
            </a:r>
            <a:r>
              <a:rPr lang="en-GB" noProof="0" err="1"/>
              <a:t>Haga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mareos</a:t>
            </a:r>
            <a:r>
              <a:rPr lang="en-GB" noProof="0"/>
              <a:t>, </a:t>
            </a:r>
            <a:r>
              <a:rPr lang="en-GB" noProof="0" err="1"/>
              <a:t>debilidad</a:t>
            </a:r>
            <a:r>
              <a:rPr lang="en-GB" noProof="0"/>
              <a:t>, </a:t>
            </a:r>
            <a:r>
              <a:rPr lang="en-GB" noProof="0" err="1"/>
              <a:t>fatiga</a:t>
            </a:r>
            <a:r>
              <a:rPr lang="en-GB" noProof="0"/>
              <a:t> o </a:t>
            </a:r>
            <a:r>
              <a:rPr lang="en-GB" noProof="0" err="1"/>
              <a:t>desmayos</a:t>
            </a:r>
            <a:r>
              <a:rPr lang="en-GB" noProof="0"/>
              <a:t>, </a:t>
            </a:r>
            <a:r>
              <a:rPr lang="en-GB" noProof="0" err="1"/>
              <a:t>ya</a:t>
            </a:r>
            <a:r>
              <a:rPr lang="en-GB" noProof="0"/>
              <a:t> que </a:t>
            </a:r>
            <a:r>
              <a:rPr lang="en-GB" noProof="0" err="1"/>
              <a:t>podrían</a:t>
            </a:r>
            <a:r>
              <a:rPr lang="en-GB" noProof="0"/>
              <a:t> ser </a:t>
            </a:r>
            <a:r>
              <a:rPr lang="en-GB" noProof="0" err="1"/>
              <a:t>signos</a:t>
            </a:r>
            <a:r>
              <a:rPr lang="en-GB" noProof="0"/>
              <a:t> de shock. </a:t>
            </a:r>
            <a:r>
              <a:rPr lang="en-GB" noProof="0" err="1"/>
              <a:t>Reportar</a:t>
            </a:r>
            <a:r>
              <a:rPr lang="en-GB" noProof="0"/>
              <a:t> </a:t>
            </a:r>
            <a:r>
              <a:rPr lang="en-GB" noProof="0" err="1"/>
              <a:t>confusión</a:t>
            </a:r>
            <a:r>
              <a:rPr lang="en-GB" noProof="0"/>
              <a:t>, </a:t>
            </a:r>
            <a:r>
              <a:rPr lang="en-GB" noProof="0" err="1"/>
              <a:t>somnolencia</a:t>
            </a:r>
            <a:r>
              <a:rPr lang="en-GB" noProof="0"/>
              <a:t> o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sugerir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enfermedad</a:t>
            </a:r>
            <a:r>
              <a:rPr lang="en-GB" noProof="0"/>
              <a:t> </a:t>
            </a:r>
            <a:r>
              <a:rPr lang="en-GB" noProof="0" err="1"/>
              <a:t>potencialmente</a:t>
            </a:r>
            <a:r>
              <a:rPr lang="en-GB" noProof="0"/>
              <a:t> mortal. 
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la </a:t>
            </a:r>
            <a:r>
              <a:rPr lang="en-GB" noProof="0" err="1"/>
              <a:t>exposición</a:t>
            </a:r>
            <a:r>
              <a:rPr lang="en-GB" noProof="0"/>
              <a:t>, 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ha </a:t>
            </a:r>
            <a:r>
              <a:rPr lang="en-GB" noProof="0" err="1"/>
              <a:t>estado</a:t>
            </a:r>
            <a:r>
              <a:rPr lang="en-GB" noProof="0"/>
              <a:t> </a:t>
            </a:r>
            <a:r>
              <a:rPr lang="en-GB" noProof="0" err="1"/>
              <a:t>expuesto</a:t>
            </a:r>
            <a:r>
              <a:rPr lang="en-GB" noProof="0"/>
              <a:t> a </a:t>
            </a:r>
            <a:r>
              <a:rPr lang="en-GB" b="1" noProof="0" err="1"/>
              <a:t>alguna</a:t>
            </a:r>
            <a:r>
              <a:rPr lang="en-GB" b="1" noProof="0"/>
              <a:t> </a:t>
            </a:r>
            <a:r>
              <a:rPr lang="en-GB" b="1" noProof="0" err="1"/>
              <a:t>toxina</a:t>
            </a:r>
            <a:r>
              <a:rPr lang="en-GB" b="1" noProof="0"/>
              <a:t>, </a:t>
            </a:r>
            <a:r>
              <a:rPr lang="en-GB" b="1" noProof="0" err="1"/>
              <a:t>productos</a:t>
            </a:r>
            <a:r>
              <a:rPr lang="en-GB" b="1" noProof="0"/>
              <a:t> </a:t>
            </a:r>
            <a:r>
              <a:rPr lang="en-GB" b="1" noProof="0" err="1"/>
              <a:t>químicos</a:t>
            </a:r>
            <a:r>
              <a:rPr lang="en-GB" b="1" noProof="0"/>
              <a:t>, </a:t>
            </a:r>
            <a:r>
              <a:rPr lang="en-GB" b="1" noProof="0" err="1"/>
              <a:t>insectos</a:t>
            </a:r>
            <a:r>
              <a:rPr lang="en-GB" b="1" noProof="0"/>
              <a:t> o </a:t>
            </a:r>
            <a:r>
              <a:rPr lang="en-GB" b="1" noProof="0" err="1"/>
              <a:t>animales</a:t>
            </a:r>
            <a:r>
              <a:rPr lang="en-GB" b="1" noProof="0"/>
              <a:t> </a:t>
            </a:r>
            <a:r>
              <a:rPr lang="en-GB" noProof="0"/>
              <a:t>que </a:t>
            </a:r>
            <a:r>
              <a:rPr lang="en-GB" noProof="0" err="1"/>
              <a:t>puedan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alergia</a:t>
            </a:r>
            <a:r>
              <a:rPr lang="en-GB" noProof="0"/>
              <a:t> o </a:t>
            </a:r>
            <a:r>
              <a:rPr lang="en-GB" noProof="0" err="1"/>
              <a:t>envenenamiento</a:t>
            </a:r>
            <a:r>
              <a:rPr lang="en-GB" noProof="0"/>
              <a:t>.  La </a:t>
            </a:r>
            <a:r>
              <a:rPr lang="en-GB" noProof="0" err="1"/>
              <a:t>exposición</a:t>
            </a:r>
            <a:r>
              <a:rPr lang="en-GB" noProof="0"/>
              <a:t> al </a:t>
            </a:r>
            <a:r>
              <a:rPr lang="en-GB" noProof="0" err="1"/>
              <a:t>humo</a:t>
            </a:r>
            <a:r>
              <a:rPr lang="en-GB" noProof="0"/>
              <a:t> de un </a:t>
            </a:r>
            <a:r>
              <a:rPr lang="en-GB" noProof="0" err="1"/>
              <a:t>incendio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inflamación</a:t>
            </a:r>
            <a:r>
              <a:rPr lang="en-GB" noProof="0"/>
              <a:t> de las </a:t>
            </a:r>
            <a:r>
              <a:rPr lang="en-GB" noProof="0" err="1"/>
              <a:t>vías</a:t>
            </a:r>
            <a:r>
              <a:rPr lang="en-GB" noProof="0"/>
              <a:t> </a:t>
            </a:r>
            <a:r>
              <a:rPr lang="en-GB" noProof="0" err="1"/>
              <a:t>respiratorias</a:t>
            </a:r>
            <a:r>
              <a:rPr lang="en-GB" noProof="0"/>
              <a:t>, la </a:t>
            </a:r>
            <a:r>
              <a:rPr lang="en-GB" noProof="0" err="1"/>
              <a:t>exposición</a:t>
            </a:r>
            <a:r>
              <a:rPr lang="en-GB" noProof="0"/>
              <a:t> a </a:t>
            </a:r>
            <a:r>
              <a:rPr lang="en-GB" noProof="0" err="1"/>
              <a:t>temperaturas</a:t>
            </a:r>
            <a:r>
              <a:rPr lang="en-GB" noProof="0"/>
              <a:t> </a:t>
            </a:r>
            <a:r>
              <a:rPr lang="en-GB" noProof="0" err="1"/>
              <a:t>extremas</a:t>
            </a:r>
            <a:r>
              <a:rPr lang="en-GB" noProof="0"/>
              <a:t> (</a:t>
            </a:r>
            <a:r>
              <a:rPr lang="en-GB" noProof="0" err="1"/>
              <a:t>muy</a:t>
            </a:r>
            <a:r>
              <a:rPr lang="en-GB" noProof="0"/>
              <a:t> caliente o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fría</a:t>
            </a:r>
            <a:r>
              <a:rPr lang="en-GB" noProof="0"/>
              <a:t>)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afectar</a:t>
            </a:r>
            <a:r>
              <a:rPr lang="en-GB" noProof="0"/>
              <a:t> la </a:t>
            </a:r>
            <a:r>
              <a:rPr lang="en-GB" noProof="0" err="1"/>
              <a:t>temperatura</a:t>
            </a:r>
            <a:r>
              <a:rPr lang="en-GB" noProof="0"/>
              <a:t> corporal y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alteración</a:t>
            </a:r>
            <a:r>
              <a:rPr lang="en-GB" noProof="0"/>
              <a:t> del </a:t>
            </a:r>
            <a:r>
              <a:rPr lang="en-GB" noProof="0" err="1"/>
              <a:t>estado</a:t>
            </a:r>
            <a:r>
              <a:rPr lang="en-GB" noProof="0"/>
              <a:t> mental, y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consumo</a:t>
            </a:r>
            <a:r>
              <a:rPr lang="en-GB" noProof="0"/>
              <a:t> </a:t>
            </a:r>
            <a:r>
              <a:rPr lang="en-GB" noProof="0" err="1"/>
              <a:t>reciente</a:t>
            </a:r>
            <a:r>
              <a:rPr lang="en-GB" noProof="0"/>
              <a:t> de alcohol o </a:t>
            </a:r>
            <a:r>
              <a:rPr lang="en-GB" noProof="0" err="1"/>
              <a:t>drogas</a:t>
            </a:r>
            <a:r>
              <a:rPr lang="en-GB" noProof="0"/>
              <a:t>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</a:t>
            </a:r>
            <a:r>
              <a:rPr lang="en-GB" noProof="0" err="1"/>
              <a:t>comportamientos</a:t>
            </a:r>
            <a:r>
              <a:rPr lang="en-GB" noProof="0"/>
              <a:t> </a:t>
            </a:r>
            <a:r>
              <a:rPr lang="en-GB" noProof="0" err="1"/>
              <a:t>anormales</a:t>
            </a:r>
            <a:r>
              <a:rPr lang="en-GB" noProof="0"/>
              <a:t> o </a:t>
            </a:r>
            <a:r>
              <a:rPr lang="en-GB" noProof="0" err="1"/>
              <a:t>estado</a:t>
            </a:r>
            <a:r>
              <a:rPr lang="en-GB" noProof="0"/>
              <a:t> de </a:t>
            </a:r>
            <a:r>
              <a:rPr lang="en-GB" noProof="0" err="1"/>
              <a:t>alerta</a:t>
            </a:r>
            <a:r>
              <a:rPr lang="en-GB" noProof="0"/>
              <a:t>.</a:t>
            </a:r>
          </a:p>
          <a:p>
            <a:pPr marL="0" indent="0"/>
            <a:endParaRPr lang="en-GB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noProof="0"/>
          </a:p>
          <a:p>
            <a:pPr marL="0" indent="0"/>
            <a:r>
              <a:rPr lang="en-GB" b="1" noProof="0"/>
              <a:t>ANTECEDENTES MÉDICOS</a:t>
            </a:r>
          </a:p>
          <a:p>
            <a:pPr marL="0" indent="0"/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sus </a:t>
            </a:r>
            <a:r>
              <a:rPr lang="en-GB" noProof="0" err="1"/>
              <a:t>antecedentes</a:t>
            </a:r>
            <a:r>
              <a:rPr lang="en-GB" noProof="0"/>
              <a:t> </a:t>
            </a:r>
            <a:r>
              <a:rPr lang="en-GB" noProof="0" err="1"/>
              <a:t>médicos</a:t>
            </a:r>
            <a:r>
              <a:rPr lang="en-GB" noProof="0"/>
              <a:t>.
Se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encontrar</a:t>
            </a:r>
            <a:r>
              <a:rPr lang="en-GB" noProof="0"/>
              <a:t> </a:t>
            </a:r>
            <a:r>
              <a:rPr lang="en-GB" noProof="0" err="1"/>
              <a:t>información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preguntándole</a:t>
            </a:r>
            <a:r>
              <a:rPr lang="en-GB" noProof="0"/>
              <a:t> a la persona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tiene</a:t>
            </a:r>
            <a:r>
              <a:rPr lang="en-GB" noProof="0"/>
              <a:t> </a:t>
            </a:r>
            <a:r>
              <a:rPr lang="en-GB" noProof="0" err="1"/>
              <a:t>antecedentes</a:t>
            </a:r>
            <a:r>
              <a:rPr lang="en-GB" noProof="0"/>
              <a:t> de </a:t>
            </a:r>
            <a:r>
              <a:rPr lang="en-GB" noProof="0" err="1"/>
              <a:t>otros</a:t>
            </a:r>
            <a:r>
              <a:rPr lang="en-GB" noProof="0"/>
              <a:t> </a:t>
            </a:r>
            <a:r>
              <a:rPr lang="en-GB" noProof="0" err="1"/>
              <a:t>problemas</a:t>
            </a:r>
            <a:r>
              <a:rPr lang="en-GB" noProof="0"/>
              <a:t> </a:t>
            </a:r>
            <a:r>
              <a:rPr lang="en-GB" noProof="0" err="1"/>
              <a:t>médicos</a:t>
            </a:r>
            <a:r>
              <a:rPr lang="en-GB" noProof="0"/>
              <a:t>, </a:t>
            </a:r>
            <a:r>
              <a:rPr lang="en-GB" noProof="0" err="1"/>
              <a:t>como</a:t>
            </a:r>
            <a:r>
              <a:rPr lang="en-GB" noProof="0"/>
              <a:t> </a:t>
            </a:r>
            <a:r>
              <a:rPr lang="en-GB" noProof="0" err="1"/>
              <a:t>problemas</a:t>
            </a:r>
            <a:r>
              <a:rPr lang="en-GB" noProof="0"/>
              <a:t> </a:t>
            </a:r>
            <a:r>
              <a:rPr lang="en-GB" noProof="0" err="1"/>
              <a:t>cardíacos</a:t>
            </a:r>
            <a:r>
              <a:rPr lang="en-GB" noProof="0"/>
              <a:t> o </a:t>
            </a:r>
            <a:r>
              <a:rPr lang="en-GB" noProof="0" err="1"/>
              <a:t>pulmonares</a:t>
            </a:r>
            <a:r>
              <a:rPr lang="en-GB" noProof="0"/>
              <a:t>, </a:t>
            </a:r>
            <a:r>
              <a:rPr lang="en-GB" noProof="0" err="1"/>
              <a:t>insuficiencia</a:t>
            </a:r>
            <a:r>
              <a:rPr lang="en-GB" noProof="0"/>
              <a:t> </a:t>
            </a:r>
            <a:r>
              <a:rPr lang="en-GB" noProof="0" err="1"/>
              <a:t>hepática</a:t>
            </a:r>
            <a:r>
              <a:rPr lang="en-GB" noProof="0"/>
              <a:t> o renal, diabetes, </a:t>
            </a:r>
            <a:r>
              <a:rPr lang="en-GB" noProof="0" err="1"/>
              <a:t>accidente</a:t>
            </a:r>
            <a:r>
              <a:rPr lang="en-GB" noProof="0"/>
              <a:t> cerebrovascular, </a:t>
            </a:r>
            <a:r>
              <a:rPr lang="en-GB" noProof="0" err="1"/>
              <a:t>convulsiones</a:t>
            </a:r>
            <a:r>
              <a:rPr lang="en-GB" noProof="0"/>
              <a:t> y </a:t>
            </a:r>
            <a:r>
              <a:rPr lang="en-GB" noProof="0" err="1"/>
              <a:t>más</a:t>
            </a:r>
            <a:r>
              <a:rPr lang="en-GB" noProof="0"/>
              <a:t>. 
</a:t>
            </a:r>
            <a:r>
              <a:rPr lang="en-GB" noProof="0" err="1"/>
              <a:t>También</a:t>
            </a:r>
            <a:r>
              <a:rPr lang="en-GB" noProof="0"/>
              <a:t> es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preguntar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antecedente</a:t>
            </a:r>
            <a:r>
              <a:rPr lang="en-GB" noProof="0"/>
              <a:t> de </a:t>
            </a:r>
            <a:r>
              <a:rPr lang="en-GB" noProof="0" err="1"/>
              <a:t>consumo</a:t>
            </a:r>
            <a:r>
              <a:rPr lang="en-GB" noProof="0"/>
              <a:t> de alcohol o </a:t>
            </a:r>
            <a:r>
              <a:rPr lang="en-GB" noProof="0" err="1"/>
              <a:t>drogas</a:t>
            </a:r>
            <a:r>
              <a:rPr lang="en-GB" noProof="0"/>
              <a:t>. 
</a:t>
            </a: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preguntar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persona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embarazada</a:t>
            </a:r>
            <a:r>
              <a:rPr lang="en-GB" noProof="0"/>
              <a:t>, </a:t>
            </a:r>
            <a:r>
              <a:rPr lang="en-GB" noProof="0" err="1"/>
              <a:t>cuando</a:t>
            </a:r>
            <a:r>
              <a:rPr lang="en-GB" noProof="0"/>
              <a:t> </a:t>
            </a:r>
            <a:r>
              <a:rPr lang="en-GB" noProof="0" err="1"/>
              <a:t>corresponda</a:t>
            </a:r>
            <a:r>
              <a:rPr lang="en-GB" noProof="0"/>
              <a:t>.</a:t>
            </a:r>
          </a:p>
          <a:p>
            <a:pPr marL="0" indent="0"/>
            <a:endParaRPr lang="en-GB" noProof="0"/>
          </a:p>
          <a:p>
            <a:pPr marL="0" indent="0"/>
            <a:endParaRPr lang="en-GB" noProof="0"/>
          </a:p>
          <a:p>
            <a:pPr marL="0" indent="0">
              <a:lnSpc>
                <a:spcPct val="90000"/>
              </a:lnSpc>
            </a:pPr>
            <a:r>
              <a:rPr lang="en-GB" b="1" noProof="0"/>
              <a:t>ALERGIAS</a:t>
            </a:r>
          </a:p>
          <a:p>
            <a:pPr marL="0" indent="0"/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acerca</a:t>
            </a:r>
            <a:r>
              <a:rPr lang="en-GB" noProof="0"/>
              <a:t> de las </a:t>
            </a:r>
            <a:r>
              <a:rPr lang="en-GB" noProof="0" err="1"/>
              <a:t>alergias</a:t>
            </a:r>
            <a:r>
              <a:rPr lang="en-GB" noProof="0"/>
              <a:t>.
</a:t>
            </a: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preguntar</a:t>
            </a:r>
            <a:r>
              <a:rPr lang="en-GB" noProof="0"/>
              <a:t> 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(o a sus amigos o </a:t>
            </a:r>
            <a:r>
              <a:rPr lang="en-GB" noProof="0" err="1"/>
              <a:t>familiares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no </a:t>
            </a:r>
            <a:r>
              <a:rPr lang="en-GB" noProof="0" err="1"/>
              <a:t>pueden</a:t>
            </a:r>
            <a:r>
              <a:rPr lang="en-GB" noProof="0"/>
              <a:t> responder) </a:t>
            </a:r>
            <a:r>
              <a:rPr lang="en-GB" noProof="0" err="1"/>
              <a:t>si</a:t>
            </a:r>
            <a:r>
              <a:rPr lang="en-GB" noProof="0"/>
              <a:t> son </a:t>
            </a:r>
            <a:r>
              <a:rPr lang="en-GB" noProof="0" err="1"/>
              <a:t>alérgicos</a:t>
            </a:r>
            <a:r>
              <a:rPr lang="en-GB" noProof="0"/>
              <a:t> a </a:t>
            </a:r>
            <a:r>
              <a:rPr lang="en-GB" noProof="0" err="1"/>
              <a:t>algún</a:t>
            </a:r>
            <a:r>
              <a:rPr lang="en-GB" noProof="0"/>
              <a:t> </a:t>
            </a:r>
            <a:r>
              <a:rPr lang="en-GB" noProof="0" err="1"/>
              <a:t>medicamento</a:t>
            </a:r>
            <a:r>
              <a:rPr lang="en-GB" noProof="0"/>
              <a:t> u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sustancias</a:t>
            </a:r>
            <a:r>
              <a:rPr lang="en-GB" noProof="0"/>
              <a:t>. 
Esta </a:t>
            </a:r>
            <a:r>
              <a:rPr lang="en-GB" noProof="0" err="1"/>
              <a:t>información</a:t>
            </a:r>
            <a:r>
              <a:rPr lang="en-GB" noProof="0"/>
              <a:t> </a:t>
            </a:r>
            <a:r>
              <a:rPr lang="en-GB" noProof="0" err="1"/>
              <a:t>será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proveedores</a:t>
            </a:r>
            <a:r>
              <a:rPr lang="en-GB" noProof="0"/>
              <a:t> del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receptor. 
</a:t>
            </a:r>
            <a:r>
              <a:rPr lang="en-GB" noProof="0" err="1"/>
              <a:t>Todos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pacientes</a:t>
            </a:r>
            <a:r>
              <a:rPr lang="en-GB" noProof="0"/>
              <a:t> </a:t>
            </a:r>
            <a:r>
              <a:rPr lang="en-GB" noProof="0" err="1"/>
              <a:t>corren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riesgo</a:t>
            </a:r>
            <a:r>
              <a:rPr lang="en-GB" noProof="0"/>
              <a:t> de </a:t>
            </a:r>
            <a:r>
              <a:rPr lang="en-GB" noProof="0" err="1"/>
              <a:t>empeorar</a:t>
            </a:r>
            <a:r>
              <a:rPr lang="en-GB" noProof="0"/>
              <a:t> y es </a:t>
            </a:r>
            <a:r>
              <a:rPr lang="en-GB" noProof="0" err="1"/>
              <a:t>posible</a:t>
            </a:r>
            <a:r>
              <a:rPr lang="en-GB" noProof="0"/>
              <a:t> que no </a:t>
            </a:r>
            <a:r>
              <a:rPr lang="en-GB" noProof="0" err="1"/>
              <a:t>puedan</a:t>
            </a:r>
            <a:r>
              <a:rPr lang="en-GB" noProof="0"/>
              <a:t> </a:t>
            </a:r>
            <a:r>
              <a:rPr lang="en-GB" noProof="0" err="1"/>
              <a:t>dar</a:t>
            </a:r>
            <a:r>
              <a:rPr lang="en-GB" noProof="0"/>
              <a:t> </a:t>
            </a:r>
            <a:r>
              <a:rPr lang="en-GB" noProof="0" err="1"/>
              <a:t>esta</a:t>
            </a:r>
            <a:r>
              <a:rPr lang="en-GB" noProof="0"/>
              <a:t> </a:t>
            </a:r>
            <a:r>
              <a:rPr lang="en-GB" noProof="0" err="1"/>
              <a:t>información</a:t>
            </a:r>
            <a:r>
              <a:rPr lang="en-GB" noProof="0"/>
              <a:t> </a:t>
            </a:r>
            <a:r>
              <a:rPr lang="en-GB" noProof="0" err="1"/>
              <a:t>más</a:t>
            </a:r>
            <a:r>
              <a:rPr lang="en-GB" noProof="0"/>
              <a:t> </a:t>
            </a:r>
            <a:r>
              <a:rPr lang="en-GB" noProof="0" err="1"/>
              <a:t>adelante</a:t>
            </a:r>
            <a:r>
              <a:rPr lang="en-GB" noProof="0"/>
              <a:t>. </a:t>
            </a:r>
          </a:p>
          <a:p>
            <a:pPr marL="0" indent="0"/>
            <a:endParaRPr lang="en-GB" noProof="0"/>
          </a:p>
          <a:p>
            <a:pPr marL="0" indent="0"/>
            <a:endParaRPr lang="en-GB" b="1" noProof="0"/>
          </a:p>
          <a:p>
            <a:pPr marL="0" indent="0"/>
            <a:r>
              <a:rPr lang="en-GB" b="1" noProof="0"/>
              <a:t>MEDICAMENTOS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noProof="0" err="1"/>
              <a:t>Siempre</a:t>
            </a:r>
            <a:r>
              <a:rPr lang="en-GB" noProof="0"/>
              <a:t> </a:t>
            </a:r>
            <a:r>
              <a:rPr lang="en-GB" noProof="0" err="1"/>
              <a:t>pregunte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la persona </a:t>
            </a:r>
            <a:r>
              <a:rPr lang="en-GB" noProof="0" err="1"/>
              <a:t>está</a:t>
            </a:r>
            <a:r>
              <a:rPr lang="en-GB" noProof="0"/>
              <a:t> </a:t>
            </a:r>
            <a:r>
              <a:rPr lang="en-GB" noProof="0" err="1"/>
              <a:t>tomando</a:t>
            </a:r>
            <a:r>
              <a:rPr lang="en-GB" noProof="0"/>
              <a:t> </a:t>
            </a:r>
            <a:r>
              <a:rPr lang="en-GB" noProof="0" err="1"/>
              <a:t>algún</a:t>
            </a:r>
            <a:r>
              <a:rPr lang="en-GB" noProof="0"/>
              <a:t> </a:t>
            </a:r>
            <a:r>
              <a:rPr lang="en-GB" noProof="0" err="1"/>
              <a:t>medicamento</a:t>
            </a:r>
            <a:r>
              <a:rPr lang="en-GB" noProof="0"/>
              <a:t>. Es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 </a:t>
            </a:r>
            <a:r>
              <a:rPr lang="en-GB" noProof="0" err="1"/>
              <a:t>conocer</a:t>
            </a:r>
            <a:r>
              <a:rPr lang="en-GB" noProof="0"/>
              <a:t> </a:t>
            </a:r>
            <a:r>
              <a:rPr lang="en-GB" noProof="0" err="1"/>
              <a:t>ciertos</a:t>
            </a:r>
            <a:r>
              <a:rPr lang="en-GB" noProof="0"/>
              <a:t> </a:t>
            </a:r>
            <a:r>
              <a:rPr lang="en-GB" noProof="0" err="1"/>
              <a:t>medicamentos</a:t>
            </a:r>
            <a:r>
              <a:rPr lang="en-GB" noProof="0"/>
              <a:t>. Por </a:t>
            </a:r>
            <a:r>
              <a:rPr lang="en-GB" noProof="0" err="1"/>
              <a:t>ejemplo</a:t>
            </a:r>
            <a:r>
              <a:rPr lang="en-GB" noProof="0"/>
              <a:t>, </a:t>
            </a:r>
            <a:r>
              <a:rPr lang="en-GB" noProof="0" err="1"/>
              <a:t>si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</a:t>
            </a:r>
            <a:r>
              <a:rPr lang="en-GB" noProof="0" err="1"/>
              <a:t>toma</a:t>
            </a:r>
            <a:r>
              <a:rPr lang="en-GB" noProof="0"/>
              <a:t> salbutamol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asma</a:t>
            </a:r>
            <a:r>
              <a:rPr lang="en-GB" noProof="0"/>
              <a:t> y </a:t>
            </a:r>
            <a:r>
              <a:rPr lang="en-GB" noProof="0" err="1"/>
              <a:t>ahora</a:t>
            </a:r>
            <a:r>
              <a:rPr lang="en-GB" noProof="0"/>
              <a:t> </a:t>
            </a:r>
            <a:r>
              <a:rPr lang="en-GB" noProof="0" err="1"/>
              <a:t>tiene</a:t>
            </a:r>
            <a:r>
              <a:rPr lang="en-GB" noProof="0"/>
              <a:t> </a:t>
            </a:r>
            <a:r>
              <a:rPr lang="en-GB" noProof="0" err="1"/>
              <a:t>dificultades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, es probable que </a:t>
            </a:r>
            <a:r>
              <a:rPr lang="en-GB" noProof="0" err="1"/>
              <a:t>esté</a:t>
            </a:r>
            <a:r>
              <a:rPr lang="en-GB" noProof="0"/>
              <a:t> </a:t>
            </a:r>
            <a:r>
              <a:rPr lang="en-GB" noProof="0" err="1"/>
              <a:t>teniendo</a:t>
            </a:r>
            <a:r>
              <a:rPr lang="en-GB" noProof="0"/>
              <a:t> un </a:t>
            </a:r>
            <a:r>
              <a:rPr lang="en-GB" noProof="0" err="1"/>
              <a:t>ataque</a:t>
            </a:r>
            <a:r>
              <a:rPr lang="en-GB" noProof="0"/>
              <a:t> de </a:t>
            </a:r>
            <a:r>
              <a:rPr lang="en-GB" noProof="0" err="1"/>
              <a:t>asma</a:t>
            </a:r>
            <a:r>
              <a:rPr lang="en-GB" noProof="0"/>
              <a:t>. </a:t>
            </a:r>
            <a:r>
              <a:rPr lang="en-GB" noProof="0" err="1"/>
              <a:t>Además</a:t>
            </a:r>
            <a:r>
              <a:rPr lang="en-GB" noProof="0"/>
              <a:t>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nuevos</a:t>
            </a:r>
            <a:r>
              <a:rPr lang="en-GB" noProof="0"/>
              <a:t> </a:t>
            </a:r>
            <a:r>
              <a:rPr lang="en-GB" noProof="0" err="1"/>
              <a:t>medicamentos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alergias</a:t>
            </a:r>
            <a:r>
              <a:rPr lang="en-GB" noProof="0"/>
              <a:t> graves o </a:t>
            </a:r>
            <a:r>
              <a:rPr lang="en-GB" noProof="0" err="1"/>
              <a:t>efectos</a:t>
            </a:r>
            <a:r>
              <a:rPr lang="en-GB" noProof="0"/>
              <a:t> </a:t>
            </a:r>
            <a:r>
              <a:rPr lang="en-GB" noProof="0" err="1"/>
              <a:t>secundarios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algunos</a:t>
            </a:r>
            <a:r>
              <a:rPr lang="en-GB" noProof="0"/>
              <a:t> </a:t>
            </a:r>
            <a:r>
              <a:rPr lang="en-GB" noProof="0" err="1"/>
              <a:t>casos</a:t>
            </a:r>
            <a:r>
              <a:rPr lang="en-GB" noProof="0"/>
              <a:t>.
</a:t>
            </a:r>
            <a:r>
              <a:rPr lang="en-GB" noProof="0" err="1"/>
              <a:t>Anote</a:t>
            </a:r>
            <a:r>
              <a:rPr lang="en-GB" noProof="0"/>
              <a:t> las </a:t>
            </a:r>
            <a:r>
              <a:rPr lang="en-GB" noProof="0" err="1"/>
              <a:t>respuestas</a:t>
            </a:r>
            <a:r>
              <a:rPr lang="en-GB" noProof="0"/>
              <a:t> o, </a:t>
            </a:r>
            <a:r>
              <a:rPr lang="en-GB" noProof="0" err="1"/>
              <a:t>si</a:t>
            </a:r>
            <a:r>
              <a:rPr lang="en-GB" noProof="0"/>
              <a:t> no </a:t>
            </a:r>
            <a:r>
              <a:rPr lang="en-GB" noProof="0" err="1"/>
              <a:t>puede</a:t>
            </a:r>
            <a:r>
              <a:rPr lang="en-GB" noProof="0"/>
              <a:t>, </a:t>
            </a:r>
            <a:r>
              <a:rPr lang="en-GB" noProof="0" err="1"/>
              <a:t>pídale</a:t>
            </a:r>
            <a:r>
              <a:rPr lang="en-GB" noProof="0"/>
              <a:t> a un </a:t>
            </a:r>
            <a:r>
              <a:rPr lang="en-GB" noProof="0" err="1"/>
              <a:t>transeúnte</a:t>
            </a:r>
            <a:r>
              <a:rPr lang="en-GB" noProof="0"/>
              <a:t> que le </a:t>
            </a:r>
            <a:r>
              <a:rPr lang="en-GB" noProof="0" err="1"/>
              <a:t>ayude</a:t>
            </a:r>
            <a:r>
              <a:rPr lang="en-GB" noProof="0"/>
              <a:t> a registrar. 
Las </a:t>
            </a:r>
            <a:r>
              <a:rPr lang="en-GB" noProof="0" err="1"/>
              <a:t>respuestas</a:t>
            </a:r>
            <a:r>
              <a:rPr lang="en-GB" noProof="0"/>
              <a:t> a </a:t>
            </a:r>
            <a:r>
              <a:rPr lang="en-GB" noProof="0" err="1"/>
              <a:t>estas</a:t>
            </a:r>
            <a:r>
              <a:rPr lang="en-GB" noProof="0"/>
              <a:t> </a:t>
            </a:r>
            <a:r>
              <a:rPr lang="en-GB" noProof="0" err="1"/>
              <a:t>preguntas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útiles</a:t>
            </a:r>
            <a:r>
              <a:rPr lang="en-GB" noProof="0"/>
              <a:t> para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proveedores</a:t>
            </a:r>
            <a:r>
              <a:rPr lang="en-GB" noProof="0"/>
              <a:t> de </a:t>
            </a:r>
            <a:r>
              <a:rPr lang="en-GB" noProof="0" err="1"/>
              <a:t>servicios</a:t>
            </a:r>
            <a:r>
              <a:rPr lang="en-GB" noProof="0"/>
              <a:t> </a:t>
            </a:r>
            <a:r>
              <a:rPr lang="en-GB" noProof="0" err="1"/>
              <a:t>públicos</a:t>
            </a:r>
            <a:r>
              <a:rPr lang="en-GB" noProof="0"/>
              <a:t>.</a:t>
            </a:r>
          </a:p>
        </p:txBody>
      </p:sp>
      <p:sp>
        <p:nvSpPr>
          <p:cNvPr id="577" name="Google Shape;57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>
          <a:extLst>
            <a:ext uri="{FF2B5EF4-FFF2-40B4-BE49-F238E27FC236}">
              <a16:creationId xmlns:a16="http://schemas.microsoft.com/office/drawing/2014/main" id="{5EA2A9F0-08F9-3DB8-9E17-EB1D2EEBC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8:notes">
            <a:extLst>
              <a:ext uri="{FF2B5EF4-FFF2-40B4-BE49-F238E27FC236}">
                <a16:creationId xmlns:a16="http://schemas.microsoft.com/office/drawing/2014/main" id="{1E9C25DE-FFE5-F658-6ADD-0F82088A1B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en-GB" noProof="0" err="1"/>
              <a:t>Tenga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cuenta</a:t>
            </a:r>
            <a:r>
              <a:rPr lang="en-GB" noProof="0"/>
              <a:t> que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niños</a:t>
            </a:r>
            <a:r>
              <a:rPr lang="en-GB" noProof="0"/>
              <a:t> a menudo se </a:t>
            </a:r>
            <a:r>
              <a:rPr lang="en-GB" noProof="0" err="1"/>
              <a:t>meten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cosas</a:t>
            </a:r>
            <a:r>
              <a:rPr lang="en-GB" noProof="0"/>
              <a:t> que no </a:t>
            </a:r>
            <a:r>
              <a:rPr lang="en-GB" noProof="0" err="1"/>
              <a:t>deberían</a:t>
            </a:r>
            <a:r>
              <a:rPr lang="en-GB" noProof="0"/>
              <a:t>.  
</a:t>
            </a:r>
            <a:r>
              <a:rPr lang="en-GB" noProof="0" err="1"/>
              <a:t>Desafortunadamente</a:t>
            </a:r>
            <a:r>
              <a:rPr lang="en-GB" noProof="0"/>
              <a:t>, la </a:t>
            </a:r>
            <a:r>
              <a:rPr lang="en-GB" noProof="0" err="1"/>
              <a:t>ingestión</a:t>
            </a:r>
            <a:r>
              <a:rPr lang="en-GB" noProof="0"/>
              <a:t> de </a:t>
            </a:r>
            <a:r>
              <a:rPr lang="en-GB" noProof="0" err="1"/>
              <a:t>productos</a:t>
            </a:r>
            <a:r>
              <a:rPr lang="en-GB" noProof="0"/>
              <a:t> </a:t>
            </a:r>
            <a:r>
              <a:rPr lang="en-GB" noProof="0" err="1"/>
              <a:t>químicos</a:t>
            </a:r>
            <a:r>
              <a:rPr lang="en-GB" noProof="0"/>
              <a:t> o </a:t>
            </a:r>
            <a:r>
              <a:rPr lang="en-GB" noProof="0" err="1"/>
              <a:t>drogas</a:t>
            </a:r>
            <a:r>
              <a:rPr lang="en-GB" noProof="0"/>
              <a:t> es </a:t>
            </a:r>
            <a:r>
              <a:rPr lang="en-GB" noProof="0" err="1"/>
              <a:t>común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mundo</a:t>
            </a:r>
            <a:r>
              <a:rPr lang="en-GB" noProof="0"/>
              <a:t>.  
Como CFAR, </a:t>
            </a:r>
            <a:r>
              <a:rPr lang="en-GB" noProof="0" err="1"/>
              <a:t>haga</a:t>
            </a:r>
            <a:r>
              <a:rPr lang="en-GB" noProof="0"/>
              <a:t> </a:t>
            </a:r>
            <a:r>
              <a:rPr lang="en-GB" noProof="0" err="1"/>
              <a:t>todo</a:t>
            </a:r>
            <a:r>
              <a:rPr lang="en-GB" noProof="0"/>
              <a:t> lo </a:t>
            </a:r>
            <a:r>
              <a:rPr lang="en-GB" noProof="0" err="1"/>
              <a:t>posible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</a:t>
            </a:r>
            <a:r>
              <a:rPr lang="en-GB" noProof="0" err="1"/>
              <a:t>nombrar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veneno</a:t>
            </a:r>
            <a:r>
              <a:rPr lang="en-GB" noProof="0"/>
              <a:t>. </a:t>
            </a:r>
            <a:r>
              <a:rPr lang="en-GB" noProof="0" err="1"/>
              <a:t>Obtenga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paquete</a:t>
            </a:r>
            <a:r>
              <a:rPr lang="en-GB" noProof="0"/>
              <a:t> o tome </a:t>
            </a:r>
            <a:r>
              <a:rPr lang="en-GB" noProof="0" err="1"/>
              <a:t>fotografías</a:t>
            </a:r>
            <a:r>
              <a:rPr lang="en-GB" noProof="0"/>
              <a:t> para </a:t>
            </a:r>
            <a:r>
              <a:rPr lang="en-GB" noProof="0" err="1"/>
              <a:t>permitir</a:t>
            </a:r>
            <a:r>
              <a:rPr lang="en-GB" noProof="0"/>
              <a:t> que se </a:t>
            </a:r>
            <a:r>
              <a:rPr lang="en-GB" noProof="0" err="1"/>
              <a:t>brinde</a:t>
            </a:r>
            <a:r>
              <a:rPr lang="en-GB" noProof="0"/>
              <a:t> </a:t>
            </a:r>
            <a:r>
              <a:rPr lang="en-GB" noProof="0" err="1"/>
              <a:t>información</a:t>
            </a:r>
            <a:r>
              <a:rPr lang="en-GB" noProof="0"/>
              <a:t> a </a:t>
            </a:r>
            <a:r>
              <a:rPr lang="en-GB" noProof="0" err="1"/>
              <a:t>otros</a:t>
            </a:r>
            <a:r>
              <a:rPr lang="en-GB" noProof="0"/>
              <a:t> </a:t>
            </a:r>
            <a:r>
              <a:rPr lang="en-GB" noProof="0" err="1"/>
              <a:t>trabajadores</a:t>
            </a:r>
            <a:r>
              <a:rPr lang="en-GB" noProof="0"/>
              <a:t> de la </a:t>
            </a:r>
            <a:r>
              <a:rPr lang="en-GB" noProof="0" err="1"/>
              <a:t>salud</a:t>
            </a:r>
            <a:r>
              <a:rPr lang="en-GB" noProof="0"/>
              <a:t> y la </a:t>
            </a:r>
            <a:r>
              <a:rPr lang="en-GB" noProof="0" err="1"/>
              <a:t>atención</a:t>
            </a:r>
            <a:r>
              <a:rPr lang="en-GB" noProof="0"/>
              <a:t>.  </a:t>
            </a:r>
            <a:r>
              <a:rPr lang="en-GB" noProof="0" err="1"/>
              <a:t>Hable</a:t>
            </a:r>
            <a:r>
              <a:rPr lang="en-GB" noProof="0"/>
              <a:t> con la </a:t>
            </a:r>
            <a:r>
              <a:rPr lang="en-GB" noProof="0" err="1"/>
              <a:t>familia</a:t>
            </a:r>
            <a:r>
              <a:rPr lang="en-GB" noProof="0"/>
              <a:t> </a:t>
            </a:r>
            <a:r>
              <a:rPr lang="en-GB" noProof="0" err="1"/>
              <a:t>sobre</a:t>
            </a:r>
            <a:r>
              <a:rPr lang="en-GB" noProof="0"/>
              <a:t> lo que </a:t>
            </a:r>
            <a:r>
              <a:rPr lang="en-GB" noProof="0" err="1"/>
              <a:t>sucedió</a:t>
            </a:r>
            <a:r>
              <a:rPr lang="en-GB" noProof="0"/>
              <a:t>.  Examine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frascos</a:t>
            </a:r>
            <a:r>
              <a:rPr lang="en-GB" noProof="0"/>
              <a:t> para </a:t>
            </a:r>
            <a:r>
              <a:rPr lang="en-GB" noProof="0" err="1"/>
              <a:t>ver</a:t>
            </a:r>
            <a:r>
              <a:rPr lang="en-GB" noProof="0"/>
              <a:t> </a:t>
            </a:r>
            <a:r>
              <a:rPr lang="en-GB" noProof="0" err="1"/>
              <a:t>cuántas</a:t>
            </a:r>
            <a:r>
              <a:rPr lang="en-GB" noProof="0"/>
              <a:t> pastillas o </a:t>
            </a:r>
            <a:r>
              <a:rPr lang="en-GB" noProof="0" err="1"/>
              <a:t>cuánta</a:t>
            </a:r>
            <a:r>
              <a:rPr lang="en-GB" noProof="0"/>
              <a:t> </a:t>
            </a:r>
            <a:r>
              <a:rPr lang="en-GB" noProof="0" err="1"/>
              <a:t>sustancia</a:t>
            </a:r>
            <a:r>
              <a:rPr lang="en-GB" noProof="0"/>
              <a:t> </a:t>
            </a:r>
            <a:r>
              <a:rPr lang="en-GB" noProof="0" err="1"/>
              <a:t>podría</a:t>
            </a:r>
            <a:r>
              <a:rPr lang="en-GB" noProof="0"/>
              <a:t> </a:t>
            </a:r>
            <a:r>
              <a:rPr lang="en-GB" noProof="0" err="1"/>
              <a:t>haber</a:t>
            </a:r>
            <a:r>
              <a:rPr lang="en-GB" noProof="0"/>
              <a:t> </a:t>
            </a:r>
            <a:r>
              <a:rPr lang="en-GB" noProof="0" err="1"/>
              <a:t>tomado</a:t>
            </a:r>
            <a:r>
              <a:rPr lang="en-GB" noProof="0"/>
              <a:t>.  </a:t>
            </a:r>
            <a:r>
              <a:rPr lang="en-GB" noProof="0" err="1"/>
              <a:t>Averigüe</a:t>
            </a:r>
            <a:r>
              <a:rPr lang="en-GB" noProof="0"/>
              <a:t> a </a:t>
            </a:r>
            <a:r>
              <a:rPr lang="en-GB" noProof="0" err="1"/>
              <a:t>qué</a:t>
            </a:r>
            <a:r>
              <a:rPr lang="en-GB" noProof="0"/>
              <a:t> hora </a:t>
            </a:r>
            <a:r>
              <a:rPr lang="en-GB" noProof="0" err="1"/>
              <a:t>ocurrió</a:t>
            </a:r>
            <a:r>
              <a:rPr lang="en-GB" noProof="0"/>
              <a:t>.  </a:t>
            </a:r>
            <a:r>
              <a:rPr lang="en-GB" noProof="0" err="1"/>
              <a:t>Asegúrese</a:t>
            </a:r>
            <a:r>
              <a:rPr lang="en-GB" noProof="0"/>
              <a:t> de que </a:t>
            </a:r>
            <a:r>
              <a:rPr lang="en-GB" noProof="0" err="1"/>
              <a:t>ninguna</a:t>
            </a:r>
            <a:r>
              <a:rPr lang="en-GB" noProof="0"/>
              <a:t> </a:t>
            </a:r>
            <a:r>
              <a:rPr lang="en-GB" noProof="0" err="1"/>
              <a:t>otra</a:t>
            </a:r>
            <a:r>
              <a:rPr lang="en-GB" noProof="0"/>
              <a:t> persona </a:t>
            </a:r>
            <a:r>
              <a:rPr lang="en-GB" noProof="0" err="1"/>
              <a:t>haya</a:t>
            </a:r>
            <a:r>
              <a:rPr lang="en-GB" noProof="0"/>
              <a:t> </a:t>
            </a:r>
            <a:r>
              <a:rPr lang="en-GB" noProof="0" err="1"/>
              <a:t>estado</a:t>
            </a:r>
            <a:r>
              <a:rPr lang="en-GB" noProof="0"/>
              <a:t> </a:t>
            </a:r>
            <a:r>
              <a:rPr lang="en-GB" noProof="0" err="1"/>
              <a:t>involucrada</a:t>
            </a:r>
            <a:r>
              <a:rPr lang="en-GB" noProof="0"/>
              <a:t> o </a:t>
            </a:r>
            <a:r>
              <a:rPr lang="en-GB" noProof="0" err="1"/>
              <a:t>también</a:t>
            </a:r>
            <a:r>
              <a:rPr lang="en-GB" noProof="0"/>
              <a:t> </a:t>
            </a:r>
            <a:r>
              <a:rPr lang="en-GB" noProof="0" err="1"/>
              <a:t>expuesta</a:t>
            </a:r>
            <a:r>
              <a:rPr lang="en-GB" noProof="0"/>
              <a:t>.</a:t>
            </a:r>
          </a:p>
        </p:txBody>
      </p:sp>
      <p:sp>
        <p:nvSpPr>
          <p:cNvPr id="716" name="Google Shape;716;p48:notes">
            <a:extLst>
              <a:ext uri="{FF2B5EF4-FFF2-40B4-BE49-F238E27FC236}">
                <a16:creationId xmlns:a16="http://schemas.microsoft.com/office/drawing/2014/main" id="{A3CA6FC5-781B-1732-7E31-2CE20FF565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259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A4894ADB-FC14-D856-F95F-EDBDB83EB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3b17b8d54_0_459:notes">
            <a:extLst>
              <a:ext uri="{FF2B5EF4-FFF2-40B4-BE49-F238E27FC236}">
                <a16:creationId xmlns:a16="http://schemas.microsoft.com/office/drawing/2014/main" id="{37172474-393E-67B8-FC4D-D6E4649D40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sz="2800" b="0" noProof="0"/>
              <a:t>Al </a:t>
            </a:r>
            <a:r>
              <a:rPr lang="en-GB" sz="2800" b="0" noProof="0" err="1"/>
              <a:t>igual</a:t>
            </a:r>
            <a:r>
              <a:rPr lang="en-GB" sz="2800" b="0" noProof="0"/>
              <a:t> que con </a:t>
            </a:r>
            <a:r>
              <a:rPr lang="en-GB" sz="2800" b="0" noProof="0" err="1"/>
              <a:t>todas</a:t>
            </a:r>
            <a:r>
              <a:rPr lang="en-GB" sz="2800" b="0" noProof="0"/>
              <a:t> las </a:t>
            </a:r>
            <a:r>
              <a:rPr lang="en-GB" sz="2800" b="0" noProof="0" err="1"/>
              <a:t>evaluaciones</a:t>
            </a:r>
            <a:r>
              <a:rPr lang="en-GB" sz="2800" b="0" noProof="0"/>
              <a:t> </a:t>
            </a:r>
            <a:r>
              <a:rPr lang="en-GB" sz="2800" b="0" noProof="0" err="1"/>
              <a:t>iniciales</a:t>
            </a:r>
            <a:r>
              <a:rPr lang="en-GB" sz="2800" b="0" noProof="0"/>
              <a:t>, </a:t>
            </a:r>
            <a:r>
              <a:rPr lang="en-GB" sz="2800" b="0" noProof="0" err="1"/>
              <a:t>el</a:t>
            </a:r>
            <a:r>
              <a:rPr lang="en-GB" sz="2800" b="0" noProof="0"/>
              <a:t> </a:t>
            </a:r>
            <a:r>
              <a:rPr lang="en-GB" sz="2800" b="0" noProof="0" err="1"/>
              <a:t>enfoque</a:t>
            </a:r>
            <a:r>
              <a:rPr lang="en-GB" sz="2800" b="0" noProof="0"/>
              <a:t> </a:t>
            </a:r>
            <a:r>
              <a:rPr lang="en-GB" sz="2800" b="0" noProof="0" err="1"/>
              <a:t>hacia</a:t>
            </a:r>
            <a:r>
              <a:rPr lang="en-GB" sz="2800" b="0" noProof="0"/>
              <a:t> </a:t>
            </a:r>
            <a:r>
              <a:rPr lang="en-GB" sz="2800" b="0" noProof="0" err="1"/>
              <a:t>una</a:t>
            </a:r>
            <a:r>
              <a:rPr lang="en-GB" sz="2800" b="0" noProof="0"/>
              <a:t> persona con </a:t>
            </a:r>
            <a:r>
              <a:rPr lang="en-GB" sz="2800" b="0" noProof="0" err="1"/>
              <a:t>una</a:t>
            </a:r>
            <a:r>
              <a:rPr lang="en-GB" sz="2800" b="0" noProof="0"/>
              <a:t> </a:t>
            </a:r>
            <a:r>
              <a:rPr lang="en-GB" sz="2800" b="0" noProof="0" err="1"/>
              <a:t>emergencia</a:t>
            </a:r>
            <a:r>
              <a:rPr lang="en-GB" sz="2800" b="0" noProof="0"/>
              <a:t> </a:t>
            </a:r>
            <a:r>
              <a:rPr lang="en-GB" sz="2800" b="0" noProof="0" err="1"/>
              <a:t>médica</a:t>
            </a:r>
            <a:r>
              <a:rPr lang="en-GB" sz="2800" b="0" noProof="0"/>
              <a:t> </a:t>
            </a:r>
            <a:r>
              <a:rPr lang="en-GB" sz="2800" b="0" noProof="0" err="1"/>
              <a:t>debe</a:t>
            </a:r>
            <a:r>
              <a:rPr lang="en-GB" sz="2800" b="0" noProof="0"/>
              <a:t> </a:t>
            </a:r>
            <a:r>
              <a:rPr lang="en-GB" sz="2800" b="0" noProof="0" err="1"/>
              <a:t>comenzar</a:t>
            </a:r>
            <a:r>
              <a:rPr lang="en-GB" sz="2800" b="0" noProof="0"/>
              <a:t> con </a:t>
            </a:r>
            <a:r>
              <a:rPr lang="en-GB" sz="2800" b="0" noProof="0" err="1"/>
              <a:t>el</a:t>
            </a:r>
            <a:r>
              <a:rPr lang="en-GB" sz="2800" b="0" noProof="0"/>
              <a:t> </a:t>
            </a:r>
            <a:r>
              <a:rPr lang="en-GB" sz="2800" b="0" noProof="0" err="1"/>
              <a:t>enfoque</a:t>
            </a:r>
            <a:r>
              <a:rPr lang="en-GB" sz="2800" b="0" noProof="0"/>
              <a:t> CABCDE. </a:t>
            </a:r>
            <a:r>
              <a:rPr lang="en-GB" sz="2800" b="0" noProof="0" err="1"/>
              <a:t>Esto</a:t>
            </a:r>
            <a:r>
              <a:rPr lang="en-GB" sz="2800" b="0" noProof="0"/>
              <a:t> </a:t>
            </a:r>
            <a:r>
              <a:rPr lang="en-GB" sz="2800" b="0" noProof="0" err="1"/>
              <a:t>debe</a:t>
            </a:r>
            <a:r>
              <a:rPr lang="en-GB" sz="2800" b="0" noProof="0"/>
              <a:t> </a:t>
            </a:r>
            <a:r>
              <a:rPr lang="en-GB" sz="2800" b="0" noProof="0" err="1"/>
              <a:t>hacerse</a:t>
            </a:r>
            <a:r>
              <a:rPr lang="en-GB" sz="2800" b="0" noProof="0"/>
              <a:t> tan pronto </a:t>
            </a:r>
            <a:r>
              <a:rPr lang="en-GB" sz="2800" b="0" noProof="0" err="1"/>
              <a:t>como</a:t>
            </a:r>
            <a:r>
              <a:rPr lang="en-GB" sz="2800" b="0" noProof="0"/>
              <a:t> sea </a:t>
            </a:r>
            <a:r>
              <a:rPr lang="en-GB" sz="2800" b="0" noProof="0" err="1"/>
              <a:t>seguro</a:t>
            </a:r>
            <a:r>
              <a:rPr lang="en-GB" sz="2800" b="0" noProof="0"/>
              <a:t>.
El </a:t>
            </a:r>
            <a:r>
              <a:rPr lang="en-GB" sz="2800" b="0" noProof="0" err="1"/>
              <a:t>enfoque</a:t>
            </a:r>
            <a:r>
              <a:rPr lang="en-GB" sz="2800" b="0" noProof="0"/>
              <a:t> de CABCDE </a:t>
            </a:r>
            <a:r>
              <a:rPr lang="en-GB" sz="2800" b="0" noProof="0" err="1"/>
              <a:t>incluye</a:t>
            </a:r>
            <a:r>
              <a:rPr lang="en-GB" sz="2800" b="0" noProof="0"/>
              <a:t> la </a:t>
            </a:r>
            <a:r>
              <a:rPr lang="en-GB" sz="2800" b="0" noProof="0" err="1"/>
              <a:t>evaluación</a:t>
            </a:r>
            <a:r>
              <a:rPr lang="en-GB" sz="2800" b="0" noProof="0"/>
              <a:t> </a:t>
            </a:r>
            <a:r>
              <a:rPr lang="en-GB" sz="2800" b="0" noProof="0" err="1"/>
              <a:t>inicial</a:t>
            </a:r>
            <a:r>
              <a:rPr lang="en-GB" sz="2800" b="0" noProof="0"/>
              <a:t> y </a:t>
            </a:r>
            <a:r>
              <a:rPr lang="en-GB" sz="2800" b="0" noProof="0" err="1"/>
              <a:t>el</a:t>
            </a:r>
            <a:r>
              <a:rPr lang="en-GB" sz="2800" b="0" noProof="0"/>
              <a:t> </a:t>
            </a:r>
            <a:r>
              <a:rPr lang="en-GB" sz="2800" b="0" noProof="0" err="1"/>
              <a:t>tratamiento</a:t>
            </a:r>
            <a:r>
              <a:rPr lang="en-GB" sz="2800" b="0" noProof="0"/>
              <a:t> de las </a:t>
            </a:r>
            <a:r>
              <a:rPr lang="en-GB" sz="2800" b="0" noProof="0" err="1"/>
              <a:t>afecciones</a:t>
            </a:r>
            <a:r>
              <a:rPr lang="en-GB" sz="2800" b="0" noProof="0"/>
              <a:t> </a:t>
            </a:r>
            <a:r>
              <a:rPr lang="en-GB" sz="2800" b="0" noProof="0" err="1"/>
              <a:t>médicas</a:t>
            </a:r>
            <a:r>
              <a:rPr lang="en-GB" sz="2800" b="0" noProof="0"/>
              <a:t> </a:t>
            </a:r>
            <a:r>
              <a:rPr lang="en-GB" sz="2800" b="0" noProof="0" err="1"/>
              <a:t>potencialmente</a:t>
            </a:r>
            <a:r>
              <a:rPr lang="en-GB" sz="2800" b="0" noProof="0"/>
              <a:t> </a:t>
            </a:r>
            <a:r>
              <a:rPr lang="en-GB" sz="2800" b="0" noProof="0" err="1"/>
              <a:t>mortales</a:t>
            </a:r>
            <a:r>
              <a:rPr lang="en-GB" sz="2800" b="0" noProof="0"/>
              <a:t>, </a:t>
            </a:r>
            <a:r>
              <a:rPr lang="en-GB" sz="2800" b="0" noProof="0" err="1"/>
              <a:t>como</a:t>
            </a:r>
            <a:r>
              <a:rPr lang="en-GB" sz="2800" b="0" noProof="0"/>
              <a:t> la </a:t>
            </a:r>
            <a:r>
              <a:rPr lang="en-GB" sz="2800" b="0" noProof="0" err="1"/>
              <a:t>obstrucción</a:t>
            </a:r>
            <a:r>
              <a:rPr lang="en-GB" sz="2800" b="0" noProof="0"/>
              <a:t> de las </a:t>
            </a:r>
            <a:r>
              <a:rPr lang="en-GB" sz="2800" b="0" noProof="0" err="1"/>
              <a:t>vías</a:t>
            </a:r>
            <a:r>
              <a:rPr lang="en-GB" sz="2800" b="0" noProof="0"/>
              <a:t> </a:t>
            </a:r>
            <a:r>
              <a:rPr lang="en-GB" sz="2800" b="0" noProof="0" err="1"/>
              <a:t>respiratorias</a:t>
            </a:r>
            <a:r>
              <a:rPr lang="en-GB" sz="2800" b="0" noProof="0"/>
              <a:t>, la </a:t>
            </a:r>
            <a:r>
              <a:rPr lang="en-GB" sz="2800" b="0" noProof="0" err="1"/>
              <a:t>dificultad</a:t>
            </a:r>
            <a:r>
              <a:rPr lang="en-GB" sz="2800" b="0" noProof="0"/>
              <a:t> para </a:t>
            </a:r>
            <a:r>
              <a:rPr lang="en-GB" sz="2800" b="0" noProof="0" err="1"/>
              <a:t>respirar</a:t>
            </a:r>
            <a:r>
              <a:rPr lang="en-GB" sz="2800" b="0" noProof="0"/>
              <a:t>, </a:t>
            </a:r>
            <a:r>
              <a:rPr lang="en-GB" sz="2800" b="0" noProof="0" err="1"/>
              <a:t>el</a:t>
            </a:r>
            <a:r>
              <a:rPr lang="en-GB" sz="2800" b="0" noProof="0"/>
              <a:t> shock y la </a:t>
            </a:r>
            <a:r>
              <a:rPr lang="en-GB" sz="2800" b="0" noProof="0" err="1"/>
              <a:t>alteración</a:t>
            </a:r>
            <a:r>
              <a:rPr lang="en-GB" sz="2800" b="0" noProof="0"/>
              <a:t> del </a:t>
            </a:r>
            <a:r>
              <a:rPr lang="en-GB" sz="2800" b="0" noProof="0" err="1"/>
              <a:t>estado</a:t>
            </a:r>
            <a:r>
              <a:rPr lang="en-GB" sz="2800" b="0" noProof="0"/>
              <a:t> mental/</a:t>
            </a:r>
            <a:r>
              <a:rPr lang="en-GB" sz="2800" b="0" noProof="0" err="1"/>
              <a:t>discapacidad</a:t>
            </a:r>
            <a:r>
              <a:rPr lang="en-GB" sz="2800" b="0" noProof="0"/>
              <a:t>.
Mire, </a:t>
            </a:r>
            <a:r>
              <a:rPr lang="en-GB" sz="2800" b="0" noProof="0" err="1"/>
              <a:t>escuche</a:t>
            </a:r>
            <a:r>
              <a:rPr lang="en-GB" sz="2800" b="0" noProof="0"/>
              <a:t> y </a:t>
            </a:r>
            <a:r>
              <a:rPr lang="en-GB" sz="2800" b="0" noProof="0" err="1"/>
              <a:t>sienta</a:t>
            </a:r>
            <a:r>
              <a:rPr lang="en-GB" sz="2800" b="0" noProof="0"/>
              <a:t> </a:t>
            </a:r>
            <a:r>
              <a:rPr lang="en-GB" sz="2800" b="0" noProof="0" err="1"/>
              <a:t>durante</a:t>
            </a:r>
            <a:r>
              <a:rPr lang="en-GB" sz="2800" b="0" noProof="0"/>
              <a:t> </a:t>
            </a:r>
            <a:r>
              <a:rPr lang="en-GB" sz="2800" b="0" noProof="0" err="1"/>
              <a:t>cada</a:t>
            </a:r>
            <a:r>
              <a:rPr lang="en-GB" sz="2800" b="0" noProof="0"/>
              <a:t> paso.</a:t>
            </a:r>
          </a:p>
        </p:txBody>
      </p:sp>
      <p:sp>
        <p:nvSpPr>
          <p:cNvPr id="180" name="Google Shape;180;g273b17b8d54_0_459:notes">
            <a:extLst>
              <a:ext uri="{FF2B5EF4-FFF2-40B4-BE49-F238E27FC236}">
                <a16:creationId xmlns:a16="http://schemas.microsoft.com/office/drawing/2014/main" id="{1B64D009-72BA-1946-4E08-95F272C69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28412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documentación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1" kern="10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Preséntese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trabajador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un CFAR y que ha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brindado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experimentando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¿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edad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embarazo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Es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útil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médica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de trauma.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0" kern="10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conduzca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lesión</a:t>
            </a:r>
            <a:r>
              <a:rPr lang="en-GB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pasó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¿De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queja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Cuándo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¿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lesionó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b="1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antecedentes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medicamentos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alergias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le </a:t>
            </a:r>
            <a:r>
              <a:rPr lang="en-GB" b="0" kern="10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preocupe</a:t>
            </a:r>
            <a:r>
              <a:rPr lang="en-GB" b="0" kern="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b="0" kern="10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que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encontró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CABCDE,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proporcionada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
¿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hemorragia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las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vías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respiratorias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señales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discapacidad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
¿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algún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señal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peligro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En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afirmativo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¿se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proporcionaron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auxilios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GB" sz="14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requiere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emergencia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Recomendar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próximos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pasos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plan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cualquier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inquietud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adicional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precauciones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específicas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tomar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dígale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proveedor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preocupa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altamente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infecciosa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
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breve nota de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hora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atendió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GB" sz="1400" b="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</a:t>
            </a:r>
            <a:r>
              <a:rPr lang="en-GB" sz="1400" b="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2626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noProof="0"/>
              <a:t>¿Tienen </a:t>
            </a:r>
            <a:r>
              <a:rPr lang="en-GB" noProof="0" err="1"/>
              <a:t>alguna</a:t>
            </a:r>
            <a:r>
              <a:rPr lang="en-GB" noProof="0"/>
              <a:t> </a:t>
            </a:r>
            <a:r>
              <a:rPr lang="en-GB" noProof="0" err="1"/>
              <a:t>duda</a:t>
            </a:r>
            <a:r>
              <a:rPr lang="en-GB" noProof="0"/>
              <a:t>?</a:t>
            </a:r>
          </a:p>
        </p:txBody>
      </p:sp>
      <p:sp>
        <p:nvSpPr>
          <p:cNvPr id="277" name="Google Shape;27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D3336B11-93A0-394A-47AF-79365422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2:notes">
            <a:extLst>
              <a:ext uri="{FF2B5EF4-FFF2-40B4-BE49-F238E27FC236}">
                <a16:creationId xmlns:a16="http://schemas.microsoft.com/office/drawing/2014/main" id="{7627FA95-49C6-D94E-BF58-E1E32DB643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noProof="0"/>
              <a:t>Al </a:t>
            </a:r>
            <a:r>
              <a:rPr lang="en-GB" noProof="0" err="1"/>
              <a:t>llegar</a:t>
            </a:r>
            <a:r>
              <a:rPr lang="en-GB" noProof="0"/>
              <a:t> al final de </a:t>
            </a:r>
            <a:r>
              <a:rPr lang="en-GB" noProof="0" err="1"/>
              <a:t>este</a:t>
            </a:r>
            <a:r>
              <a:rPr lang="en-GB" noProof="0"/>
              <a:t> </a:t>
            </a:r>
            <a:r>
              <a:rPr lang="en-GB" noProof="0" err="1"/>
              <a:t>módulo</a:t>
            </a:r>
            <a:r>
              <a:rPr lang="en-GB" noProof="0"/>
              <a:t>, </a:t>
            </a:r>
            <a:r>
              <a:rPr lang="en-GB" noProof="0" err="1"/>
              <a:t>resumamos</a:t>
            </a:r>
            <a:r>
              <a:rPr lang="en-GB" noProof="0"/>
              <a:t> </a:t>
            </a:r>
            <a:r>
              <a:rPr lang="en-GB" noProof="0" err="1"/>
              <a:t>los</a:t>
            </a:r>
            <a:r>
              <a:rPr lang="en-GB" noProof="0"/>
              <a:t> puntos clave que </a:t>
            </a:r>
            <a:r>
              <a:rPr lang="en-GB" noProof="0" err="1"/>
              <a:t>hemos</a:t>
            </a:r>
            <a:r>
              <a:rPr lang="en-GB" noProof="0"/>
              <a:t> </a:t>
            </a:r>
            <a:r>
              <a:rPr lang="en-GB" noProof="0" err="1"/>
              <a:t>cubierto</a:t>
            </a:r>
            <a:r>
              <a:rPr lang="en-GB" noProof="0"/>
              <a:t>:</a:t>
            </a:r>
          </a:p>
          <a:p>
            <a:pPr marL="171450" indent="-4572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GB" noProof="0"/>
              <a:t>Los </a:t>
            </a:r>
            <a:r>
              <a:rPr lang="en-GB" noProof="0" err="1"/>
              <a:t>accidentes</a:t>
            </a:r>
            <a:r>
              <a:rPr lang="en-GB" noProof="0"/>
              <a:t> y </a:t>
            </a:r>
            <a:r>
              <a:rPr lang="en-GB" noProof="0" err="1"/>
              <a:t>otras</a:t>
            </a:r>
            <a:r>
              <a:rPr lang="en-GB" noProof="0"/>
              <a:t> </a:t>
            </a:r>
            <a:r>
              <a:rPr lang="en-GB" noProof="0" err="1"/>
              <a:t>escenas</a:t>
            </a:r>
            <a:r>
              <a:rPr lang="en-GB" noProof="0"/>
              <a:t> de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peligrosas</a:t>
            </a:r>
            <a:r>
              <a:rPr lang="en-GB" noProof="0"/>
              <a:t>. 
</a:t>
            </a:r>
            <a:r>
              <a:rPr lang="en-GB" noProof="0" err="1"/>
              <a:t>Priorice</a:t>
            </a:r>
            <a:r>
              <a:rPr lang="en-GB" noProof="0"/>
              <a:t> </a:t>
            </a:r>
            <a:r>
              <a:rPr lang="en-GB" noProof="0" err="1"/>
              <a:t>siempre</a:t>
            </a:r>
            <a:r>
              <a:rPr lang="en-GB" noProof="0"/>
              <a:t> </a:t>
            </a:r>
            <a:r>
              <a:rPr lang="en-GB" noProof="0" err="1"/>
              <a:t>su</a:t>
            </a:r>
            <a:r>
              <a:rPr lang="en-GB" noProof="0"/>
              <a:t> </a:t>
            </a:r>
            <a:r>
              <a:rPr lang="en-GB" noProof="0" err="1"/>
              <a:t>seguridad</a:t>
            </a:r>
            <a:r>
              <a:rPr lang="en-GB" noProof="0"/>
              <a:t> personal y </a:t>
            </a:r>
            <a:r>
              <a:rPr lang="en-GB" noProof="0" err="1"/>
              <a:t>evalúe</a:t>
            </a:r>
            <a:r>
              <a:rPr lang="en-GB" noProof="0"/>
              <a:t> </a:t>
            </a:r>
            <a:r>
              <a:rPr lang="en-GB" noProof="0" err="1"/>
              <a:t>continuamente</a:t>
            </a:r>
            <a:r>
              <a:rPr lang="en-GB" noProof="0"/>
              <a:t> la </a:t>
            </a:r>
            <a:r>
              <a:rPr lang="en-GB" noProof="0" err="1"/>
              <a:t>escena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busca</a:t>
            </a:r>
            <a:r>
              <a:rPr lang="en-GB" noProof="0"/>
              <a:t> de </a:t>
            </a:r>
            <a:r>
              <a:rPr lang="en-GB" noProof="0" err="1"/>
              <a:t>peligros</a:t>
            </a:r>
            <a:r>
              <a:rPr lang="en-GB" noProof="0"/>
              <a:t>. Las </a:t>
            </a:r>
            <a:r>
              <a:rPr lang="en-GB" noProof="0" err="1"/>
              <a:t>lesiones</a:t>
            </a:r>
            <a:r>
              <a:rPr lang="en-GB" noProof="0"/>
              <a:t> </a:t>
            </a:r>
            <a:r>
              <a:rPr lang="en-GB" noProof="0" err="1"/>
              <a:t>pueden</a:t>
            </a:r>
            <a:r>
              <a:rPr lang="en-GB" noProof="0"/>
              <a:t> ser </a:t>
            </a:r>
            <a:r>
              <a:rPr lang="en-GB" noProof="0" err="1"/>
              <a:t>aterradoras</a:t>
            </a:r>
            <a:r>
              <a:rPr lang="en-GB" noProof="0"/>
              <a:t> para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paciente</a:t>
            </a:r>
            <a:r>
              <a:rPr lang="en-GB" noProof="0"/>
              <a:t> y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proveedor</a:t>
            </a:r>
            <a:r>
              <a:rPr lang="en-GB" noProof="0"/>
              <a:t>. 
</a:t>
            </a:r>
            <a:r>
              <a:rPr lang="en-GB" noProof="0" err="1"/>
              <a:t>Recuerde</a:t>
            </a:r>
            <a:r>
              <a:rPr lang="en-GB" noProof="0"/>
              <a:t> </a:t>
            </a:r>
            <a:r>
              <a:rPr lang="en-GB" noProof="0" err="1"/>
              <a:t>seguir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enfoque</a:t>
            </a:r>
            <a:r>
              <a:rPr lang="en-GB" noProof="0"/>
              <a:t> CABCDE. Si se </a:t>
            </a:r>
            <a:r>
              <a:rPr lang="en-GB" noProof="0" err="1"/>
              <a:t>encuentra</a:t>
            </a:r>
            <a:r>
              <a:rPr lang="en-GB" noProof="0"/>
              <a:t> un </a:t>
            </a:r>
            <a:r>
              <a:rPr lang="en-GB" noProof="0" err="1"/>
              <a:t>problema</a:t>
            </a:r>
            <a:r>
              <a:rPr lang="en-GB" noProof="0"/>
              <a:t> de CABCDE, </a:t>
            </a:r>
            <a:r>
              <a:rPr lang="en-GB" noProof="0" err="1"/>
              <a:t>resuélvalo</a:t>
            </a:r>
            <a:r>
              <a:rPr lang="en-GB" noProof="0"/>
              <a:t> de </a:t>
            </a:r>
            <a:r>
              <a:rPr lang="en-GB" noProof="0" err="1"/>
              <a:t>inmediato</a:t>
            </a:r>
            <a:r>
              <a:rPr lang="en-GB" noProof="0"/>
              <a:t>. </a:t>
            </a:r>
            <a:r>
              <a:rPr lang="en-GB" noProof="0" err="1"/>
              <a:t>Repita</a:t>
            </a:r>
            <a:r>
              <a:rPr lang="en-GB" noProof="0"/>
              <a:t> la </a:t>
            </a:r>
            <a:r>
              <a:rPr lang="en-GB" noProof="0" err="1"/>
              <a:t>evaluación</a:t>
            </a:r>
            <a:r>
              <a:rPr lang="en-GB" noProof="0"/>
              <a:t> CABCDE a </a:t>
            </a:r>
            <a:r>
              <a:rPr lang="en-GB" noProof="0" err="1"/>
              <a:t>intervalos</a:t>
            </a:r>
            <a:r>
              <a:rPr lang="en-GB" noProof="0"/>
              <a:t> </a:t>
            </a:r>
            <a:r>
              <a:rPr lang="en-GB" noProof="0" err="1"/>
              <a:t>regulares</a:t>
            </a:r>
            <a:r>
              <a:rPr lang="en-GB" noProof="0"/>
              <a:t> </a:t>
            </a:r>
            <a:r>
              <a:rPr lang="en-GB" noProof="0" err="1"/>
              <a:t>durante</a:t>
            </a:r>
            <a:r>
              <a:rPr lang="en-GB" noProof="0"/>
              <a:t> la </a:t>
            </a:r>
            <a:r>
              <a:rPr lang="en-GB" noProof="0" err="1"/>
              <a:t>gestión</a:t>
            </a:r>
            <a:r>
              <a:rPr lang="en-GB" noProof="0"/>
              <a:t>. 
Si se </a:t>
            </a:r>
            <a:r>
              <a:rPr lang="en-GB" noProof="0" err="1"/>
              <a:t>encuentra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lesión</a:t>
            </a:r>
            <a:r>
              <a:rPr lang="en-GB" noProof="0"/>
              <a:t> </a:t>
            </a:r>
            <a:r>
              <a:rPr lang="en-GB" noProof="0" err="1"/>
              <a:t>por</a:t>
            </a:r>
            <a:r>
              <a:rPr lang="en-GB" noProof="0"/>
              <a:t> CABCDE, </a:t>
            </a:r>
            <a:r>
              <a:rPr lang="en-GB" noProof="0" err="1"/>
              <a:t>esté</a:t>
            </a:r>
            <a:r>
              <a:rPr lang="en-GB" noProof="0"/>
              <a:t> </a:t>
            </a:r>
            <a:r>
              <a:rPr lang="en-GB" noProof="0" err="1"/>
              <a:t>preparado</a:t>
            </a:r>
            <a:r>
              <a:rPr lang="en-GB" noProof="0"/>
              <a:t> para ser </a:t>
            </a:r>
            <a:r>
              <a:rPr lang="en-GB" noProof="0" err="1"/>
              <a:t>trasladado</a:t>
            </a:r>
            <a:r>
              <a:rPr lang="en-GB" noProof="0"/>
              <a:t> a un </a:t>
            </a:r>
            <a:r>
              <a:rPr lang="en-GB" noProof="0" err="1"/>
              <a:t>centro</a:t>
            </a:r>
            <a:r>
              <a:rPr lang="en-GB" noProof="0"/>
              <a:t> de </a:t>
            </a:r>
            <a:r>
              <a:rPr lang="en-GB" noProof="0" err="1"/>
              <a:t>salud</a:t>
            </a:r>
            <a:r>
              <a:rPr lang="en-GB" noProof="0"/>
              <a:t> para </a:t>
            </a:r>
            <a:r>
              <a:rPr lang="en-GB" noProof="0" err="1"/>
              <a:t>recibir</a:t>
            </a:r>
            <a:r>
              <a:rPr lang="en-GB" noProof="0"/>
              <a:t> </a:t>
            </a:r>
            <a:r>
              <a:rPr lang="en-GB" noProof="0" err="1"/>
              <a:t>atención</a:t>
            </a:r>
            <a:r>
              <a:rPr lang="en-GB" noProof="0"/>
              <a:t> </a:t>
            </a:r>
            <a:r>
              <a:rPr lang="en-GB" noProof="0" err="1"/>
              <a:t>adicional</a:t>
            </a:r>
            <a:r>
              <a:rPr lang="en-GB" noProof="0"/>
              <a:t>.</a:t>
            </a:r>
          </a:p>
        </p:txBody>
      </p:sp>
      <p:sp>
        <p:nvSpPr>
          <p:cNvPr id="762" name="Google Shape;762;p52:notes">
            <a:extLst>
              <a:ext uri="{FF2B5EF4-FFF2-40B4-BE49-F238E27FC236}">
                <a16:creationId xmlns:a16="http://schemas.microsoft.com/office/drawing/2014/main" id="{EDA85AA0-DAA0-BD5C-31B4-60374C4216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235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df96411e402463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GB" noProof="0" err="1"/>
              <a:t>Repasemos</a:t>
            </a:r>
            <a:r>
              <a:rPr lang="en-GB" noProof="0"/>
              <a:t> lo que </a:t>
            </a:r>
            <a:r>
              <a:rPr lang="en-GB" noProof="0" err="1"/>
              <a:t>buscamos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cada</a:t>
            </a:r>
            <a:r>
              <a:rPr lang="en-GB" noProof="0"/>
              <a:t> paso:
En </a:t>
            </a:r>
            <a:r>
              <a:rPr lang="en-GB" noProof="0" err="1"/>
              <a:t>el</a:t>
            </a:r>
            <a:r>
              <a:rPr lang="en-GB" noProof="0"/>
              <a:t> primer paso, C o </a:t>
            </a:r>
            <a:r>
              <a:rPr lang="en-GB" noProof="0" err="1"/>
              <a:t>comprobar</a:t>
            </a:r>
            <a:r>
              <a:rPr lang="en-GB" noProof="0"/>
              <a:t> </a:t>
            </a:r>
            <a:r>
              <a:rPr lang="en-GB" noProof="0" err="1"/>
              <a:t>si</a:t>
            </a:r>
            <a:r>
              <a:rPr lang="en-GB" noProof="0"/>
              <a:t> hay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hemorragia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, </a:t>
            </a:r>
            <a:r>
              <a:rPr lang="en-GB" noProof="0" err="1"/>
              <a:t>obviamente</a:t>
            </a:r>
            <a:r>
              <a:rPr lang="en-GB" noProof="0"/>
              <a:t>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buscando</a:t>
            </a:r>
            <a:r>
              <a:rPr lang="en-GB" noProof="0"/>
              <a:t>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hemorragia</a:t>
            </a:r>
            <a:r>
              <a:rPr lang="en-GB" noProof="0"/>
              <a:t> </a:t>
            </a:r>
            <a:r>
              <a:rPr lang="en-GB" noProof="0" err="1"/>
              <a:t>importante</a:t>
            </a:r>
            <a:r>
              <a:rPr lang="en-GB" noProof="0"/>
              <a:t>. En A,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buscando</a:t>
            </a:r>
            <a:r>
              <a:rPr lang="en-GB" noProof="0"/>
              <a:t> </a:t>
            </a:r>
            <a:r>
              <a:rPr lang="en-GB" noProof="0" err="1"/>
              <a:t>obstrucción</a:t>
            </a:r>
            <a:r>
              <a:rPr lang="en-GB" noProof="0"/>
              <a:t> de la </a:t>
            </a:r>
            <a:r>
              <a:rPr lang="en-GB" noProof="0" err="1"/>
              <a:t>vía</a:t>
            </a:r>
            <a:r>
              <a:rPr lang="en-GB" noProof="0"/>
              <a:t> </a:t>
            </a:r>
            <a:r>
              <a:rPr lang="en-GB" noProof="0" err="1"/>
              <a:t>aérea</a:t>
            </a:r>
            <a:r>
              <a:rPr lang="en-GB" noProof="0"/>
              <a:t>. En B, </a:t>
            </a:r>
            <a:r>
              <a:rPr lang="en-GB" noProof="0" err="1"/>
              <a:t>buscamos</a:t>
            </a:r>
            <a:r>
              <a:rPr lang="en-GB" noProof="0"/>
              <a:t> </a:t>
            </a:r>
            <a:r>
              <a:rPr lang="en-GB" noProof="0" err="1"/>
              <a:t>dificultad</a:t>
            </a:r>
            <a:r>
              <a:rPr lang="en-GB" noProof="0"/>
              <a:t> para </a:t>
            </a:r>
            <a:r>
              <a:rPr lang="en-GB" noProof="0" err="1"/>
              <a:t>respirar</a:t>
            </a:r>
            <a:r>
              <a:rPr lang="en-GB" noProof="0"/>
              <a:t>. En C, </a:t>
            </a:r>
            <a:r>
              <a:rPr lang="en-GB" noProof="0" err="1"/>
              <a:t>buscamos</a:t>
            </a:r>
            <a:r>
              <a:rPr lang="en-GB" noProof="0"/>
              <a:t> shock u </a:t>
            </a:r>
            <a:r>
              <a:rPr lang="en-GB" noProof="0" err="1"/>
              <a:t>otro</a:t>
            </a:r>
            <a:r>
              <a:rPr lang="en-GB" noProof="0"/>
              <a:t> </a:t>
            </a:r>
            <a:r>
              <a:rPr lang="en-GB" noProof="0" err="1"/>
              <a:t>tipo</a:t>
            </a:r>
            <a:r>
              <a:rPr lang="en-GB" noProof="0"/>
              <a:t> de sangrado. En D, </a:t>
            </a:r>
            <a:r>
              <a:rPr lang="en-GB" noProof="0" err="1"/>
              <a:t>buscamos</a:t>
            </a:r>
            <a:r>
              <a:rPr lang="en-GB" noProof="0"/>
              <a:t> un </a:t>
            </a:r>
            <a:r>
              <a:rPr lang="en-GB" noProof="0" err="1"/>
              <a:t>estado</a:t>
            </a:r>
            <a:r>
              <a:rPr lang="en-GB" noProof="0"/>
              <a:t> mental </a:t>
            </a:r>
            <a:r>
              <a:rPr lang="en-GB" noProof="0" err="1"/>
              <a:t>alterado</a:t>
            </a:r>
            <a:r>
              <a:rPr lang="en-GB" noProof="0"/>
              <a:t> o </a:t>
            </a:r>
            <a:r>
              <a:rPr lang="en-GB" noProof="0" err="1"/>
              <a:t>una</a:t>
            </a:r>
            <a:r>
              <a:rPr lang="en-GB" noProof="0"/>
              <a:t> </a:t>
            </a:r>
            <a:r>
              <a:rPr lang="en-GB" noProof="0" err="1"/>
              <a:t>discapacidad</a:t>
            </a:r>
            <a:r>
              <a:rPr lang="en-GB" noProof="0"/>
              <a:t>. </a:t>
            </a:r>
            <a:r>
              <a:rPr lang="en-GB" noProof="0" err="1"/>
              <a:t>Mientras</a:t>
            </a:r>
            <a:r>
              <a:rPr lang="en-GB" noProof="0"/>
              <a:t>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en</a:t>
            </a:r>
            <a:r>
              <a:rPr lang="en-GB" noProof="0"/>
              <a:t> E, </a:t>
            </a:r>
            <a:r>
              <a:rPr lang="en-GB" noProof="0" err="1"/>
              <a:t>estamos</a:t>
            </a:r>
            <a:r>
              <a:rPr lang="en-GB" noProof="0"/>
              <a:t> </a:t>
            </a:r>
            <a:r>
              <a:rPr lang="en-GB" noProof="0" err="1"/>
              <a:t>buscando</a:t>
            </a:r>
            <a:r>
              <a:rPr lang="en-GB" noProof="0"/>
              <a:t> </a:t>
            </a:r>
            <a:r>
              <a:rPr lang="en-GB" noProof="0" err="1"/>
              <a:t>cualquier</a:t>
            </a:r>
            <a:r>
              <a:rPr lang="en-GB" noProof="0"/>
              <a:t> </a:t>
            </a:r>
            <a:r>
              <a:rPr lang="en-GB" noProof="0" err="1"/>
              <a:t>otra</a:t>
            </a:r>
            <a:r>
              <a:rPr lang="en-GB" noProof="0"/>
              <a:t> </a:t>
            </a:r>
            <a:r>
              <a:rPr lang="en-GB" noProof="0" err="1"/>
              <a:t>señal</a:t>
            </a:r>
            <a:r>
              <a:rPr lang="en-GB" noProof="0"/>
              <a:t> de </a:t>
            </a:r>
            <a:r>
              <a:rPr lang="en-GB" noProof="0" err="1"/>
              <a:t>peligro</a:t>
            </a:r>
            <a:r>
              <a:rPr lang="en-GB" noProof="0"/>
              <a:t>.</a:t>
            </a:r>
          </a:p>
        </p:txBody>
      </p:sp>
      <p:sp>
        <p:nvSpPr>
          <p:cNvPr id="109" name="Google Shape;109;g31df96411e40246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17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" marR="0" lvl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ts val="3100"/>
              <a:buFontTx/>
              <a:buNone/>
              <a:tabLst/>
              <a:defRPr/>
            </a:pPr>
            <a:r>
              <a:rPr lang="en-GB" noProof="0"/>
              <a:t>En las </a:t>
            </a:r>
            <a:r>
              <a:rPr lang="en-GB" noProof="0" err="1"/>
              <a:t>emergencias</a:t>
            </a:r>
            <a:r>
              <a:rPr lang="en-GB" noProof="0"/>
              <a:t> </a:t>
            </a:r>
            <a:r>
              <a:rPr lang="en-GB" noProof="0" err="1"/>
              <a:t>médicas</a:t>
            </a:r>
            <a:r>
              <a:rPr lang="en-GB" noProof="0"/>
              <a:t>, </a:t>
            </a:r>
            <a:r>
              <a:rPr lang="en-GB" noProof="0" err="1"/>
              <a:t>una</a:t>
            </a:r>
            <a:r>
              <a:rPr lang="en-GB" noProof="0"/>
              <a:t> persona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tener</a:t>
            </a:r>
            <a:r>
              <a:rPr lang="en-GB" noProof="0"/>
              <a:t> </a:t>
            </a:r>
            <a:r>
              <a:rPr lang="en-GB" noProof="0" err="1"/>
              <a:t>signos</a:t>
            </a:r>
            <a:r>
              <a:rPr lang="en-GB" noProof="0"/>
              <a:t> de sangrado grave (o </a:t>
            </a:r>
            <a:r>
              <a:rPr lang="en-GB" noProof="0" err="1"/>
              <a:t>hemorragia</a:t>
            </a:r>
            <a:r>
              <a:rPr lang="en-GB" noProof="0"/>
              <a:t>) </a:t>
            </a:r>
            <a:r>
              <a:rPr lang="en-GB" noProof="0" err="1"/>
              <a:t>en</a:t>
            </a:r>
            <a:r>
              <a:rPr lang="en-GB" noProof="0"/>
              <a:t> </a:t>
            </a:r>
            <a:r>
              <a:rPr lang="en-GB" noProof="0" err="1"/>
              <a:t>el</a:t>
            </a:r>
            <a:r>
              <a:rPr lang="en-GB" noProof="0"/>
              <a:t> </a:t>
            </a:r>
            <a:r>
              <a:rPr lang="en-GB" noProof="0" err="1"/>
              <a:t>cuerpo</a:t>
            </a:r>
            <a:r>
              <a:rPr lang="en-GB" noProof="0"/>
              <a:t>, la boca o la </a:t>
            </a:r>
            <a:r>
              <a:rPr lang="en-GB" noProof="0" err="1"/>
              <a:t>nariz</a:t>
            </a:r>
            <a:r>
              <a:rPr lang="en-GB" noProof="0"/>
              <a:t>. </a:t>
            </a:r>
            <a:r>
              <a:rPr lang="en-GB" noProof="0" err="1"/>
              <a:t>Busque</a:t>
            </a:r>
            <a:r>
              <a:rPr lang="en-GB" noProof="0"/>
              <a:t> </a:t>
            </a:r>
            <a:r>
              <a:rPr lang="en-GB" noProof="0" err="1"/>
              <a:t>sangre</a:t>
            </a:r>
            <a:r>
              <a:rPr lang="en-GB" noProof="0"/>
              <a:t> que </a:t>
            </a:r>
            <a:r>
              <a:rPr lang="en-GB" noProof="0" err="1"/>
              <a:t>fluya</a:t>
            </a:r>
            <a:r>
              <a:rPr lang="en-GB" noProof="0"/>
              <a:t> </a:t>
            </a:r>
            <a:r>
              <a:rPr lang="en-GB" noProof="0" err="1"/>
              <a:t>rápidamente</a:t>
            </a:r>
            <a:r>
              <a:rPr lang="en-GB" noProof="0"/>
              <a:t>, que se </a:t>
            </a:r>
            <a:r>
              <a:rPr lang="en-GB" noProof="0" err="1"/>
              <a:t>rocíe</a:t>
            </a:r>
            <a:r>
              <a:rPr lang="en-GB" noProof="0"/>
              <a:t> o se </a:t>
            </a:r>
            <a:r>
              <a:rPr lang="en-GB" noProof="0" err="1"/>
              <a:t>acumule</a:t>
            </a:r>
            <a:r>
              <a:rPr lang="en-GB" noProof="0"/>
              <a:t>. Grandes </a:t>
            </a:r>
            <a:r>
              <a:rPr lang="en-GB" noProof="0" err="1"/>
              <a:t>cantidades</a:t>
            </a:r>
            <a:r>
              <a:rPr lang="en-GB" noProof="0"/>
              <a:t> de sangrado </a:t>
            </a:r>
            <a:r>
              <a:rPr lang="en-GB" noProof="0" err="1"/>
              <a:t>pueden</a:t>
            </a:r>
            <a:r>
              <a:rPr lang="en-GB" noProof="0"/>
              <a:t> </a:t>
            </a:r>
            <a:r>
              <a:rPr lang="en-GB" noProof="0" err="1"/>
              <a:t>causar</a:t>
            </a:r>
            <a:r>
              <a:rPr lang="en-GB" noProof="0"/>
              <a:t> la </a:t>
            </a:r>
            <a:r>
              <a:rPr lang="en-GB" noProof="0" err="1"/>
              <a:t>muerte</a:t>
            </a:r>
            <a:r>
              <a:rPr lang="en-GB" noProof="0"/>
              <a:t> </a:t>
            </a:r>
            <a:r>
              <a:rPr lang="en-GB" noProof="0" err="1"/>
              <a:t>muy</a:t>
            </a:r>
            <a:r>
              <a:rPr lang="en-GB" noProof="0"/>
              <a:t> </a:t>
            </a:r>
            <a:r>
              <a:rPr lang="en-GB" noProof="0" err="1"/>
              <a:t>rápidamente</a:t>
            </a:r>
            <a:r>
              <a:rPr lang="en-GB" noProof="0"/>
              <a:t>. El sangrado grave </a:t>
            </a:r>
            <a:r>
              <a:rPr lang="en-GB" noProof="0" err="1"/>
              <a:t>puede</a:t>
            </a:r>
            <a:r>
              <a:rPr lang="en-GB" noProof="0"/>
              <a:t> </a:t>
            </a:r>
            <a:r>
              <a:rPr lang="en-GB" noProof="0" err="1"/>
              <a:t>provenir</a:t>
            </a:r>
            <a:r>
              <a:rPr lang="en-GB" noProof="0"/>
              <a:t> de la </a:t>
            </a:r>
            <a:r>
              <a:rPr lang="en-GB" noProof="0" err="1"/>
              <a:t>nariz</a:t>
            </a:r>
            <a:r>
              <a:rPr lang="en-GB" noProof="0"/>
              <a:t>, la boca, </a:t>
            </a:r>
            <a:r>
              <a:rPr lang="en-GB" noProof="0" err="1"/>
              <a:t>los</a:t>
            </a:r>
            <a:r>
              <a:rPr lang="en-GB" noProof="0"/>
              <a:t> </a:t>
            </a:r>
            <a:r>
              <a:rPr lang="en-GB" noProof="0" err="1"/>
              <a:t>intestinos</a:t>
            </a:r>
            <a:r>
              <a:rPr lang="en-GB" noProof="0"/>
              <a:t> o la vagina.  El sangrado vaginal poco </a:t>
            </a:r>
            <a:r>
              <a:rPr lang="en-GB" noProof="0" err="1"/>
              <a:t>después</a:t>
            </a:r>
            <a:r>
              <a:rPr lang="en-GB" noProof="0"/>
              <a:t> del </a:t>
            </a:r>
            <a:r>
              <a:rPr lang="en-GB" noProof="0" err="1"/>
              <a:t>parto</a:t>
            </a:r>
            <a:r>
              <a:rPr lang="en-GB" noProof="0"/>
              <a:t> es </a:t>
            </a:r>
            <a:r>
              <a:rPr lang="en-GB" noProof="0" err="1"/>
              <a:t>una</a:t>
            </a:r>
            <a:r>
              <a:rPr lang="en-GB" noProof="0"/>
              <a:t> de las </a:t>
            </a:r>
            <a:r>
              <a:rPr lang="en-GB" noProof="0" err="1"/>
              <a:t>principales</a:t>
            </a:r>
            <a:r>
              <a:rPr lang="en-GB" noProof="0"/>
              <a:t> </a:t>
            </a:r>
            <a:r>
              <a:rPr lang="en-GB" noProof="0" err="1"/>
              <a:t>causas</a:t>
            </a:r>
            <a:r>
              <a:rPr lang="en-GB" noProof="0"/>
              <a:t> de </a:t>
            </a:r>
            <a:r>
              <a:rPr lang="en-GB" noProof="0" err="1"/>
              <a:t>muerte</a:t>
            </a:r>
            <a:r>
              <a:rPr lang="en-GB" noProof="0"/>
              <a:t> de las </a:t>
            </a:r>
            <a:r>
              <a:rPr lang="en-GB" noProof="0" err="1"/>
              <a:t>nuevas</a:t>
            </a:r>
            <a:r>
              <a:rPr lang="en-GB" noProof="0"/>
              <a:t> </a:t>
            </a:r>
            <a:r>
              <a:rPr lang="en-GB" noProof="0" err="1"/>
              <a:t>madres</a:t>
            </a:r>
            <a:r>
              <a:rPr lang="en-GB" noProof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EB737-683F-B04C-9BD2-D44C95B21B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02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E088D-1268-03B7-6C97-16877F761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B6591-7700-5EB8-B48E-4CADAAFE6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6889E-D471-B4B1-DD6F-486A003D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85042-9399-75A3-8812-5FFA5C3A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9D9E1-07AD-C959-1E9A-BC2B086E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33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4C335-A2B4-9B34-D9D0-119238914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0B660-D347-0D00-98D9-DE83DD31E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ACDA5-AAD0-B947-6B4C-E11C4C96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E4BF1-A546-C02B-DBD3-761047174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C0C86-37F8-95CF-7D75-01538388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2ADEE-3411-A9EF-892E-EF140B321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A5EF2-19CB-5768-73FF-612E8A19D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4F90-AF3E-7239-B0A4-A31D85EF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3F5A9-57B4-9550-695A-350892BD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4F04B-3D9A-93C7-99F3-54A74EFD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8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9"/>
          <p:cNvSpPr txBox="1">
            <a:spLocks noGrp="1"/>
          </p:cNvSpPr>
          <p:nvPr>
            <p:ph type="title"/>
          </p:nvPr>
        </p:nvSpPr>
        <p:spPr>
          <a:xfrm>
            <a:off x="335280" y="348558"/>
            <a:ext cx="11018520" cy="90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None/>
              <a:defRPr sz="4000">
                <a:solidFill>
                  <a:srgbClr val="00206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None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8" name="Google Shape;18;p69"/>
          <p:cNvSpPr txBox="1">
            <a:spLocks noGrp="1"/>
          </p:cNvSpPr>
          <p:nvPr>
            <p:ph type="body" idx="1"/>
          </p:nvPr>
        </p:nvSpPr>
        <p:spPr>
          <a:xfrm>
            <a:off x="335280" y="1434934"/>
            <a:ext cx="110185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19" name="Google Shape;1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tkinson Hyperlegible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tkinson Hyperlegible"/>
              <a:buNone/>
              <a:defRPr sz="1200" b="0" i="0" u="none" strike="noStrike" cap="none">
                <a:solidFill>
                  <a:srgbClr val="888888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45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D968-F8E6-5900-6D9F-53A165E0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B86B6-F72F-F178-0709-2C6C9329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46C0-9E01-256D-33A9-58C7E48D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3B69-1424-6D42-45BF-0E9A7860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C3235-5702-9847-A9CC-0819B5CD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9A91-EAED-8174-2BC3-51876778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D5E29-1EE6-D6ED-7858-F2389480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F18F-979F-2C68-8E55-D1CEEA01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B9A64-617B-C6BD-56DF-918ABE4D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25201-D0A1-6C35-B32A-479AC8B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5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2BB-1AF6-E474-34EF-7B6C0DB6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8427-707F-00E4-08DB-A86A4CCA4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D3460-7338-A2A8-3941-DAA4CC57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375DD-8899-EE4E-E092-40BC98C8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0E84F-3710-6DDD-AA3A-90B0C507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736FE-56E1-D3D5-076F-D67189CD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0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28C4-14ED-4729-CE44-D5AD1009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D5D89-EB34-3029-9624-3114D836A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F76C7-52AE-7AFC-56D1-8359701DC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57CAD-8C0F-F54E-03A8-2A982D9E6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1B5CA-BEC1-D39D-0F2F-7753BCE95C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A7911-2C4E-94BB-9E8B-803D3F2B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11E25-A615-C4F6-597B-DF1D705D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239BC-A7D8-8E87-2F04-35D2DDC6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20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71B7-E163-6D84-C6F7-5D2D96FF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6C8AE-3698-26C7-2308-B915E84A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0B743-585F-AFE4-C983-C6E00CE2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0D7C3-C819-F651-031D-78A7F976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5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B0ABB-7EE6-92AE-648A-14FCE03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F9715-8399-409D-16C4-9C751A2D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8E0C6-2590-07BD-5BFE-C7B639BE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2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A708-EABD-0128-9A52-1E72205F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1FE4-656D-2538-1FA2-1DBEBE15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4CACA-ED9F-5384-9338-B66D1C21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4948E-A02B-33C6-4600-B74E5319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C56E1-4DB6-7157-4E7A-A943E936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3429-3D74-BE52-B041-FD98ACCB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23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40B2-8EF3-5040-253E-47923496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051DE-35A5-D39D-BE16-657250845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3B7FD-B899-2C44-5B13-49D4EE9D5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E455D-3D70-AC42-212F-22F8AED8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75B72-202C-9CB7-26CE-B12710EC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FDE42-E5DF-9C71-C4C7-B9880F04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2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6329A-F98A-9CBD-8A84-7BEE2855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FD1DC-E347-1F45-5998-A334D004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2CF3A-5B00-095E-F59A-88C8D845F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A4546-3AFD-5040-9ADC-C74348F70DA4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0B99-05C1-BA7D-D2FA-D2C5FD27E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EEBF-ED99-8EC1-5CCA-AFCE45B45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23ECF-F4AD-FD4A-8A9C-B92AB8D776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254F371-0D89-FAFA-F55B-FBAACA519B5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273" y="6050946"/>
            <a:ext cx="2005444" cy="6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67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36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8.png"/><Relationship Id="rId9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2.png"/><Relationship Id="rId3" Type="http://schemas.openxmlformats.org/officeDocument/2006/relationships/image" Target="../media/image88.png"/><Relationship Id="rId7" Type="http://schemas.openxmlformats.org/officeDocument/2006/relationships/image" Target="../media/image102.jpeg"/><Relationship Id="rId12" Type="http://schemas.openxmlformats.org/officeDocument/2006/relationships/image" Target="../media/image107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36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4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pn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17.pn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4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3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1.png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36.png"/><Relationship Id="rId5" Type="http://schemas.openxmlformats.org/officeDocument/2006/relationships/image" Target="../media/image132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36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5.png"/><Relationship Id="rId4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13.png"/><Relationship Id="rId4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jpeg"/><Relationship Id="rId10" Type="http://schemas.openxmlformats.org/officeDocument/2006/relationships/image" Target="../media/image162.png"/><Relationship Id="rId4" Type="http://schemas.openxmlformats.org/officeDocument/2006/relationships/image" Target="../media/image150.png"/><Relationship Id="rId9" Type="http://schemas.openxmlformats.org/officeDocument/2006/relationships/image" Target="../media/image1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svg"/><Relationship Id="rId9" Type="http://schemas.openxmlformats.org/officeDocument/2006/relationships/image" Target="../media/image17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5730" y="1836099"/>
            <a:ext cx="12186270" cy="1375752"/>
          </a:xfrm>
          <a:prstGeom prst="rect">
            <a:avLst/>
          </a:prstGeom>
          <a:solidFill>
            <a:srgbClr val="1F3864"/>
          </a:solidFill>
          <a:ln w="9525" cap="flat" cmpd="sng">
            <a:solidFill>
              <a:srgbClr val="FBE4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title"/>
          </p:nvPr>
        </p:nvSpPr>
        <p:spPr>
          <a:xfrm>
            <a:off x="24384" y="1863246"/>
            <a:ext cx="11844112" cy="134860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b="1" noProof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5</a:t>
            </a:r>
            <a:r>
              <a:rPr lang="es-ES_tradnl" b="1" noProof="0">
                <a:solidFill>
                  <a:srgbClr val="FFFFFF"/>
                </a:solidFill>
              </a:rPr>
              <a:t>:</a:t>
            </a:r>
            <a:r>
              <a:rPr lang="es-ES_tradnl" b="1" noProof="0">
                <a:solidFill>
                  <a:srgbClr val="FFFFFF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Abordaje de emergencias médicas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-236957" y="3247066"/>
            <a:ext cx="121054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45700" bIns="45700" anchor="t" anchorCtr="0">
            <a:spAutoFit/>
          </a:bodyPr>
          <a:lstStyle/>
          <a:p>
            <a:r>
              <a:rPr lang="es-ES_tradnl" sz="3200" noProof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Curso de Primeros Auxilios en la Comunidad (CFAR, por </a:t>
            </a:r>
            <a:r>
              <a:rPr lang="es-ES_tradnl" sz="320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su sigla</a:t>
            </a:r>
            <a:r>
              <a:rPr lang="es-ES_tradnl" sz="3200" noProof="0">
                <a:solidFill>
                  <a:srgbClr val="1F3864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en inglés)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790637-C7DA-97A7-A68B-347C7418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5BB566-42E0-2293-C580-B42D3C27F7DC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78E63-3DF6-3259-B67D-FE16CD965F95}"/>
              </a:ext>
            </a:extLst>
          </p:cNvPr>
          <p:cNvSpPr txBox="1"/>
          <p:nvPr/>
        </p:nvSpPr>
        <p:spPr>
          <a:xfrm>
            <a:off x="1152358" y="4698227"/>
            <a:ext cx="3262408" cy="1400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es-ES_tradnl" sz="2000">
                <a:latin typeface="Atkinson Hyperlegible" pitchFamily="2" charset="0"/>
              </a:rPr>
              <a:t>Sangre saliendo rápidamente</a:t>
            </a:r>
          </a:p>
          <a:p>
            <a:pPr algn="ctr">
              <a:lnSpc>
                <a:spcPts val="3450"/>
              </a:lnSpc>
            </a:pPr>
            <a:r>
              <a:rPr lang="es-ES_tradnl" sz="2000">
                <a:latin typeface="Atkinson Hyperlegible" pitchFamily="2" charset="0"/>
              </a:rPr>
              <a:t>Sangre que salpica o forma un charco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54BDD7B-37A4-924B-4DB8-AC3CEBC1DDDB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8D85CE30-2B42-F888-203C-974A42B088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7" name="Picture 6" descr="A close-up of a person's hand&#10;&#10;Description automatically generated">
            <a:extLst>
              <a:ext uri="{FF2B5EF4-FFF2-40B4-BE49-F238E27FC236}">
                <a16:creationId xmlns:a16="http://schemas.microsoft.com/office/drawing/2014/main" id="{B7FA202E-A4AB-0A2C-E094-142DB74525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60" y="2581170"/>
            <a:ext cx="4533159" cy="245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1ED64-9780-4699-A8EB-54644DD9F8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23D5D8-10B1-E6F2-6E30-08228499600B}"/>
              </a:ext>
            </a:extLst>
          </p:cNvPr>
          <p:cNvSpPr txBox="1"/>
          <p:nvPr/>
        </p:nvSpPr>
        <p:spPr>
          <a:xfrm>
            <a:off x="4812653" y="4803680"/>
            <a:ext cx="3262408" cy="94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0" algn="ctr">
              <a:lnSpc>
                <a:spcPts val="3450"/>
              </a:lnSpc>
              <a:spcBef>
                <a:spcPts val="0"/>
              </a:spcBef>
              <a:buSzPct val="95000"/>
              <a:buNone/>
            </a:pPr>
            <a:r>
              <a:rPr lang="es-ES_tradnl" sz="2000" noProof="0">
                <a:latin typeface="Atkinson Hyperlegible" pitchFamily="2" charset="0"/>
              </a:rPr>
              <a:t>Sangrado severo por la nariz, boca, intestinos o vagina.</a:t>
            </a:r>
            <a:endParaRPr lang="es-ES_tradnl" sz="2000" noProof="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AE7D4-777D-797D-976D-B47B8C4C5F44}"/>
              </a:ext>
            </a:extLst>
          </p:cNvPr>
          <p:cNvSpPr txBox="1"/>
          <p:nvPr/>
        </p:nvSpPr>
        <p:spPr>
          <a:xfrm>
            <a:off x="8075061" y="4924125"/>
            <a:ext cx="3262408" cy="9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ts val="3450"/>
              </a:lnSpc>
              <a:buSzPct val="95000"/>
            </a:pPr>
            <a:r>
              <a:rPr lang="es-ES_tradnl"/>
              <a:t>Sangrado vaginal poco después del parto</a:t>
            </a:r>
            <a:endParaRPr lang="es-ES_tradnl" sz="2000" noProof="0">
              <a:latin typeface="Atkinson Hyperlegible" pitchFamily="2" charset="0"/>
            </a:endParaRPr>
          </a:p>
        </p:txBody>
      </p:sp>
      <p:pic>
        <p:nvPicPr>
          <p:cNvPr id="6" name="Picture 5" descr="A cartoon of a person's legs on a bloody surface&#10;&#10;Description automatically generated">
            <a:extLst>
              <a:ext uri="{FF2B5EF4-FFF2-40B4-BE49-F238E27FC236}">
                <a16:creationId xmlns:a16="http://schemas.microsoft.com/office/drawing/2014/main" id="{7EF1A587-D0A2-692F-9484-A65B06140B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030" y="2317976"/>
            <a:ext cx="3414805" cy="2380251"/>
          </a:xfrm>
          <a:prstGeom prst="rect">
            <a:avLst/>
          </a:prstGeom>
        </p:spPr>
      </p:pic>
      <p:pic>
        <p:nvPicPr>
          <p:cNvPr id="9" name="Picture 8" descr="A person with blood on his nose&#10;&#10;Description automatically generated">
            <a:extLst>
              <a:ext uri="{FF2B5EF4-FFF2-40B4-BE49-F238E27FC236}">
                <a16:creationId xmlns:a16="http://schemas.microsoft.com/office/drawing/2014/main" id="{45691C93-0D5E-1277-3313-C3D72903AC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84" y="2135799"/>
            <a:ext cx="3679235" cy="25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E7D574A-A30F-5ECA-64AF-5E772F014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C241DD-2314-70D0-3073-60401D73C4D3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08726D2-8BC1-656E-5BCF-363635A3A567}"/>
              </a:ext>
            </a:extLst>
          </p:cNvPr>
          <p:cNvSpPr/>
          <p:nvPr/>
        </p:nvSpPr>
        <p:spPr>
          <a:xfrm>
            <a:off x="4213510" y="826451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Hacer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7998D-0B40-4B89-FCD5-994215616857}"/>
              </a:ext>
            </a:extLst>
          </p:cNvPr>
          <p:cNvSpPr txBox="1"/>
          <p:nvPr/>
        </p:nvSpPr>
        <p:spPr>
          <a:xfrm>
            <a:off x="847287" y="4817123"/>
            <a:ext cx="5440155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>
                <a:latin typeface="Atkinson Hyperlegible" pitchFamily="2" charset="0"/>
              </a:rPr>
              <a:t>Aplicar presión directa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29668F-DB32-4E31-7630-A912738582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pic>
        <p:nvPicPr>
          <p:cNvPr id="9" name="Google Shape;228;g273b17b8d54_0_369" descr="A person with gloves on&#10;&#10;Description automatically generated">
            <a:extLst>
              <a:ext uri="{FF2B5EF4-FFF2-40B4-BE49-F238E27FC236}">
                <a16:creationId xmlns:a16="http://schemas.microsoft.com/office/drawing/2014/main" id="{74541670-820F-CC4A-66FF-34AAF0DD690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694" y="1372811"/>
            <a:ext cx="4282178" cy="314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40;p7">
            <a:extLst>
              <a:ext uri="{FF2B5EF4-FFF2-40B4-BE49-F238E27FC236}">
                <a16:creationId xmlns:a16="http://schemas.microsoft.com/office/drawing/2014/main" id="{BF6BBD42-A10D-F3FD-5338-ABA4DAC76B29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004" y="1578142"/>
            <a:ext cx="3831343" cy="31435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DBF69-87FF-EB7B-08B0-80BC4F6D582D}"/>
              </a:ext>
            </a:extLst>
          </p:cNvPr>
          <p:cNvSpPr txBox="1"/>
          <p:nvPr/>
        </p:nvSpPr>
        <p:spPr>
          <a:xfrm>
            <a:off x="5564221" y="4817123"/>
            <a:ext cx="6088805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Realizar masaje uterino en caso de sangrado vaginal poco después del parto.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5DA12-DEB3-E695-8E8E-08E80E3F7C91}"/>
              </a:ext>
            </a:extLst>
          </p:cNvPr>
          <p:cNvSpPr txBox="1"/>
          <p:nvPr/>
        </p:nvSpPr>
        <p:spPr>
          <a:xfrm>
            <a:off x="2015072" y="5770393"/>
            <a:ext cx="885908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/>
              <a:t>El sangrado interno puede ser difícil de controlar.</a:t>
            </a:r>
            <a:br>
              <a:rPr lang="es-ES_tradnl" sz="2400" noProof="0"/>
            </a:br>
            <a:r>
              <a:rPr lang="es-ES_tradnl" sz="2400" noProof="0"/>
              <a:t>Prepararse para una </a:t>
            </a:r>
            <a:r>
              <a:rPr lang="es-ES_tradnl" sz="2400" b="1" noProof="0"/>
              <a:t>transferencia rápida </a:t>
            </a:r>
            <a:r>
              <a:rPr lang="es-ES_tradnl" sz="2400" noProof="0"/>
              <a:t>a un centro de salud.</a:t>
            </a:r>
            <a:endParaRPr lang="es-ES_tradnl" sz="2400" noProof="0">
              <a:latin typeface="Atkinson Hyperlegible" pitchFamily="2" charset="0"/>
            </a:endParaRPr>
          </a:p>
        </p:txBody>
      </p:sp>
      <p:pic>
        <p:nvPicPr>
          <p:cNvPr id="7" name="Picture 6" descr="A red siren with yellow rays&#10;&#10;Description automatically generated">
            <a:extLst>
              <a:ext uri="{FF2B5EF4-FFF2-40B4-BE49-F238E27FC236}">
                <a16:creationId xmlns:a16="http://schemas.microsoft.com/office/drawing/2014/main" id="{BA005231-1941-99E2-6AF4-FF9607EFD2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072" y="5398496"/>
            <a:ext cx="654496" cy="52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2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3D17CF-E799-E19B-BA80-6416D371C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51C1C9-4EFC-9CFE-167E-6302C4C86ED3}"/>
              </a:ext>
            </a:extLst>
          </p:cNvPr>
          <p:cNvSpPr/>
          <p:nvPr/>
        </p:nvSpPr>
        <p:spPr>
          <a:xfrm>
            <a:off x="639458" y="592667"/>
            <a:ext cx="5553184" cy="6086915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BB9C9C-5BF4-E8B6-4BBD-7034579241FE}"/>
              </a:ext>
            </a:extLst>
          </p:cNvPr>
          <p:cNvSpPr/>
          <p:nvPr/>
        </p:nvSpPr>
        <p:spPr>
          <a:xfrm>
            <a:off x="6319974" y="592667"/>
            <a:ext cx="5553184" cy="6086915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42E155-B6BC-EB9C-C63F-CA805246D254}"/>
              </a:ext>
            </a:extLst>
          </p:cNvPr>
          <p:cNvSpPr/>
          <p:nvPr/>
        </p:nvSpPr>
        <p:spPr>
          <a:xfrm>
            <a:off x="1572344" y="7417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CC3DB0D3-7451-F903-C040-BD2F8853E0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556128"/>
            <a:ext cx="763368" cy="76336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3DD076E-184B-8662-700F-BA8BF3398A54}"/>
              </a:ext>
            </a:extLst>
          </p:cNvPr>
          <p:cNvSpPr/>
          <p:nvPr/>
        </p:nvSpPr>
        <p:spPr>
          <a:xfrm>
            <a:off x="7443277" y="753962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Hacer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pic>
        <p:nvPicPr>
          <p:cNvPr id="3" name="Picture 2" descr="A close-up of a person's hand&#10;&#10;Description automatically generated">
            <a:extLst>
              <a:ext uri="{FF2B5EF4-FFF2-40B4-BE49-F238E27FC236}">
                <a16:creationId xmlns:a16="http://schemas.microsoft.com/office/drawing/2014/main" id="{705C7CE2-F5B2-A359-4A63-14508910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98" y="2272632"/>
            <a:ext cx="6056750" cy="3286504"/>
          </a:xfrm>
          <a:prstGeom prst="rect">
            <a:avLst/>
          </a:prstGeom>
        </p:spPr>
      </p:pic>
      <p:pic>
        <p:nvPicPr>
          <p:cNvPr id="5" name="Picture 4" descr="A close-up of a person's hand&#10;&#10;Description automatically generated">
            <a:extLst>
              <a:ext uri="{FF2B5EF4-FFF2-40B4-BE49-F238E27FC236}">
                <a16:creationId xmlns:a16="http://schemas.microsoft.com/office/drawing/2014/main" id="{4DC25E42-836A-9047-1DEF-6F186C2CF7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497" y="1145996"/>
            <a:ext cx="3556877" cy="2837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F229D-9E1B-CDA2-7E1B-FF961A6AC1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80"/>
            <a:ext cx="1389411" cy="953372"/>
          </a:xfrm>
          <a:prstGeom prst="rect">
            <a:avLst/>
          </a:prstGeom>
        </p:spPr>
      </p:pic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A8369476-8D73-B26E-0C1E-7DB2099987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072" y="5324657"/>
            <a:ext cx="1165470" cy="940676"/>
          </a:xfrm>
          <a:prstGeom prst="rect">
            <a:avLst/>
          </a:prstGeom>
        </p:spPr>
      </p:pic>
      <p:pic>
        <p:nvPicPr>
          <p:cNvPr id="2" name="Google Shape;140;p7">
            <a:extLst>
              <a:ext uri="{FF2B5EF4-FFF2-40B4-BE49-F238E27FC236}">
                <a16:creationId xmlns:a16="http://schemas.microsoft.com/office/drawing/2014/main" id="{2A18B5E0-EEAE-AAC4-57B2-17416CD41470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5107" y="3915884"/>
            <a:ext cx="2746777" cy="2111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309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42047D34-B57C-2506-7197-888C3909AE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975" y="1870363"/>
            <a:ext cx="11358050" cy="17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2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09ECEC3-30B2-9769-00AE-B605ABCA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2B10FD-EE70-D250-4C7A-BC909F30F264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C110E-0DD6-6378-E4B7-C6DF5989F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8B8496E-628D-92E6-1F2E-26929340D1FD}"/>
              </a:ext>
            </a:extLst>
          </p:cNvPr>
          <p:cNvSpPr/>
          <p:nvPr/>
        </p:nvSpPr>
        <p:spPr>
          <a:xfrm>
            <a:off x="838200" y="1607002"/>
            <a:ext cx="9635836" cy="344708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</a:rPr>
              <a:t>Obstrucción o bloqueo de la vía respiratoria		    Dificultad para respirar</a:t>
            </a:r>
            <a:endParaRPr lang="es-ES_tradnl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7E9CA15-7484-D1CD-4FE6-468DB7B4CA58}"/>
              </a:ext>
            </a:extLst>
          </p:cNvPr>
          <p:cNvSpPr/>
          <p:nvPr/>
        </p:nvSpPr>
        <p:spPr>
          <a:xfrm>
            <a:off x="6462581" y="1716455"/>
            <a:ext cx="803564" cy="235254"/>
          </a:xfrm>
          <a:prstGeom prst="rightArrow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R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sp>
        <p:nvSpPr>
          <p:cNvPr id="9" name="Google Shape;698;g26a862db3a9_2_104">
            <a:extLst>
              <a:ext uri="{FF2B5EF4-FFF2-40B4-BE49-F238E27FC236}">
                <a16:creationId xmlns:a16="http://schemas.microsoft.com/office/drawing/2014/main" id="{CAE877C8-E9DE-FF8B-3607-DB6643991F48}"/>
              </a:ext>
            </a:extLst>
          </p:cNvPr>
          <p:cNvSpPr txBox="1">
            <a:spLocks/>
          </p:cNvSpPr>
          <p:nvPr/>
        </p:nvSpPr>
        <p:spPr>
          <a:xfrm>
            <a:off x="1007660" y="4220226"/>
            <a:ext cx="3842781" cy="579201"/>
          </a:xfrm>
          <a:prstGeom prst="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tkinson Hyperlegible"/>
              <a:buNone/>
              <a:defRPr sz="40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tkinson Hyperlegible"/>
              <a:buNone/>
              <a:defRPr sz="1800" b="0" i="0" u="none" strike="noStrike" cap="none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algn="ctr"/>
            <a:r>
              <a:rPr lang="es-ES_tradnl" noProof="0">
                <a:solidFill>
                  <a:schemeClr val="tx1"/>
                </a:solidFill>
                <a:latin typeface="Atkinson Hyperlegible" pitchFamily="2" charset="0"/>
              </a:rPr>
              <a:t>Recuerde</a:t>
            </a:r>
          </a:p>
        </p:txBody>
      </p:sp>
      <p:sp>
        <p:nvSpPr>
          <p:cNvPr id="10" name="Google Shape;212;g26a862db3a9_2_24">
            <a:extLst>
              <a:ext uri="{FF2B5EF4-FFF2-40B4-BE49-F238E27FC236}">
                <a16:creationId xmlns:a16="http://schemas.microsoft.com/office/drawing/2014/main" id="{37055C6B-2607-1A84-0C62-268B91C15746}"/>
              </a:ext>
            </a:extLst>
          </p:cNvPr>
          <p:cNvSpPr txBox="1">
            <a:spLocks/>
          </p:cNvSpPr>
          <p:nvPr/>
        </p:nvSpPr>
        <p:spPr>
          <a:xfrm>
            <a:off x="1007660" y="5026025"/>
            <a:ext cx="10515600" cy="183197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s-ES_tradnl" sz="2800" noProof="0"/>
              <a:t>¿Qué es la dificultad para respirar (DPR)?</a:t>
            </a:r>
          </a:p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endParaRPr lang="es-ES_tradnl" sz="2800" noProof="0"/>
          </a:p>
          <a:p>
            <a:pPr>
              <a:lnSpc>
                <a:spcPct val="80000"/>
              </a:lnSpc>
              <a:spcBef>
                <a:spcPts val="0"/>
              </a:spcBef>
              <a:buSzPts val="3800"/>
            </a:pPr>
            <a:r>
              <a:rPr lang="es-ES_tradnl" sz="2800" noProof="0"/>
              <a:t>¿Cuáles son las causas de la dificultad para respirar?</a:t>
            </a:r>
          </a:p>
        </p:txBody>
      </p:sp>
      <p:pic>
        <p:nvPicPr>
          <p:cNvPr id="11" name="Picture 10" descr="A cartoon of a person lying on her back&#10;&#10;AI-generated content may be incorrect.">
            <a:extLst>
              <a:ext uri="{FF2B5EF4-FFF2-40B4-BE49-F238E27FC236}">
                <a16:creationId xmlns:a16="http://schemas.microsoft.com/office/drawing/2014/main" id="{916F5838-696F-960A-CAEC-C0D39D1FD7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000" y="908661"/>
            <a:ext cx="5556340" cy="38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8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0E8BD4-02C3-8FE5-96D8-FDE288BE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325F48-900E-D11B-7C6D-2DA380546CE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E2EE55-7812-BCFA-DCCE-F4C0C7CCAFFA}"/>
              </a:ext>
            </a:extLst>
          </p:cNvPr>
          <p:cNvSpPr txBox="1"/>
          <p:nvPr/>
        </p:nvSpPr>
        <p:spPr>
          <a:xfrm>
            <a:off x="807773" y="4867206"/>
            <a:ext cx="336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Signos de respiración rápida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67DE3-F900-FD98-0E3C-FA26277310FF}"/>
              </a:ext>
            </a:extLst>
          </p:cNvPr>
          <p:cNvSpPr txBox="1"/>
          <p:nvPr/>
        </p:nvSpPr>
        <p:spPr>
          <a:xfrm>
            <a:off x="4776386" y="4835999"/>
            <a:ext cx="263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Cuerpo extraño, vómito o saliva en la boca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3BDFC-00EE-FD40-4AF3-95A68E3D35C2}"/>
              </a:ext>
            </a:extLst>
          </p:cNvPr>
          <p:cNvSpPr txBox="1"/>
          <p:nvPr/>
        </p:nvSpPr>
        <p:spPr>
          <a:xfrm>
            <a:off x="8618860" y="4806367"/>
            <a:ext cx="235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Hinchazón en la cara, boca o cuello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D4E99CC-D0DB-8D69-F2FA-E27AD3F471C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4A89483C-871C-9679-183F-279DA0EDE2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6E117E-015B-B096-ACCF-169B4E4B8B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9" name="Picture 8" descr="A cartoon of a person opening his mouth&#10;&#10;Description automatically generated">
            <a:extLst>
              <a:ext uri="{FF2B5EF4-FFF2-40B4-BE49-F238E27FC236}">
                <a16:creationId xmlns:a16="http://schemas.microsoft.com/office/drawing/2014/main" id="{F864FFDC-B602-65BA-56D7-BBF1EA95B4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739" y="2121415"/>
            <a:ext cx="4272097" cy="2980532"/>
          </a:xfrm>
          <a:prstGeom prst="rect">
            <a:avLst/>
          </a:prstGeom>
        </p:spPr>
      </p:pic>
      <p:pic>
        <p:nvPicPr>
          <p:cNvPr id="22" name="Picture 21" descr="A person with brown hair&#10;&#10;Description automatically generated">
            <a:extLst>
              <a:ext uri="{FF2B5EF4-FFF2-40B4-BE49-F238E27FC236}">
                <a16:creationId xmlns:a16="http://schemas.microsoft.com/office/drawing/2014/main" id="{38A319F2-5BC4-A6FF-110F-4A4CE5D367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51" y="1094328"/>
            <a:ext cx="3598209" cy="3607509"/>
          </a:xfrm>
          <a:prstGeom prst="rect">
            <a:avLst/>
          </a:prstGeom>
        </p:spPr>
      </p:pic>
      <p:pic>
        <p:nvPicPr>
          <p:cNvPr id="5" name="Picture 4" descr="A cartoon of a person with a sore throat&#10;&#10;Description automatically generated">
            <a:extLst>
              <a:ext uri="{FF2B5EF4-FFF2-40B4-BE49-F238E27FC236}">
                <a16:creationId xmlns:a16="http://schemas.microsoft.com/office/drawing/2014/main" id="{3D368FA8-3F07-E4EC-A3FB-4B70C94534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792" y="1285926"/>
            <a:ext cx="4272097" cy="34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AAB043-5867-5F31-5C43-47BA0B4E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6E3A90-F113-E8E4-E5DA-63EA0A2F9022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00C331-8300-BA4D-DA75-549BF211A6DC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A5602810-EDB2-17B9-13D1-D9A4EEB15F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32936-5999-84C4-1194-8F04B9E4045C}"/>
              </a:ext>
            </a:extLst>
          </p:cNvPr>
          <p:cNvSpPr txBox="1"/>
          <p:nvPr/>
        </p:nvSpPr>
        <p:spPr>
          <a:xfrm>
            <a:off x="4189985" y="5320918"/>
            <a:ext cx="450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tkinson Hyperlegible" pitchFamily="2" charset="0"/>
              </a:rPr>
              <a:t>Cambios en la voz o no respiración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290D4-CEF7-3611-3195-1CC47E72E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3" name="Picture 2" descr="A person in a hospital bed&#10;&#10;Description automatically generated">
            <a:extLst>
              <a:ext uri="{FF2B5EF4-FFF2-40B4-BE49-F238E27FC236}">
                <a16:creationId xmlns:a16="http://schemas.microsoft.com/office/drawing/2014/main" id="{804C5F23-ED4E-662B-9C13-8BB2658E3C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9418" y="1657904"/>
            <a:ext cx="5086157" cy="3542191"/>
          </a:xfrm>
          <a:prstGeom prst="rect">
            <a:avLst/>
          </a:prstGeom>
        </p:spPr>
      </p:pic>
      <p:pic>
        <p:nvPicPr>
          <p:cNvPr id="5" name="Picture 4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79FB9172-1142-6473-27F9-D889B2913C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9418" y="2963922"/>
            <a:ext cx="1162272" cy="22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2FE2042-00F4-24C7-004E-C351DC47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B9B7B4D-1968-5BEF-84B7-BBA7FDA960C2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CA5332-3438-5225-498C-42F7B6955D95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75AD2-04DF-A411-2ED8-F9E8A1CC6403}"/>
              </a:ext>
            </a:extLst>
          </p:cNvPr>
          <p:cNvSpPr txBox="1"/>
          <p:nvPr/>
        </p:nvSpPr>
        <p:spPr>
          <a:xfrm>
            <a:off x="1046686" y="5300519"/>
            <a:ext cx="504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tkinson Hyperlegible" pitchFamily="2" charset="0"/>
              </a:rPr>
              <a:t>Movimiento de aire frente a la nariz o la boca</a:t>
            </a:r>
          </a:p>
        </p:txBody>
      </p:sp>
      <p:pic>
        <p:nvPicPr>
          <p:cNvPr id="3" name="Picture 2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A462A0ED-ED89-FA8A-2472-3E0196C4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591" y="1446036"/>
            <a:ext cx="3079787" cy="3965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E24A0-55D6-6221-AD13-456F9EC806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6" name="Picture 5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859FBF1C-8BAD-F4D5-431E-4FF4A3405D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372" y="860789"/>
            <a:ext cx="560439" cy="5604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8ADF8-6D87-BC8C-B933-419EB09F3877}"/>
              </a:ext>
            </a:extLst>
          </p:cNvPr>
          <p:cNvSpPr txBox="1"/>
          <p:nvPr/>
        </p:nvSpPr>
        <p:spPr>
          <a:xfrm>
            <a:off x="6446650" y="5296465"/>
            <a:ext cx="504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La vía respiratoria debe estar en el centro del cuello</a:t>
            </a:r>
            <a:endParaRPr lang="es-ES_tradnl" sz="2000" noProof="0">
              <a:latin typeface="Atkinson Hyperlegible" pitchFamily="2" charset="0"/>
            </a:endParaRPr>
          </a:p>
        </p:txBody>
      </p:sp>
      <p:pic>
        <p:nvPicPr>
          <p:cNvPr id="8" name="Picture 7" descr="A person with a human lungs&#10;&#10;Description automatically generated with medium confidence">
            <a:extLst>
              <a:ext uri="{FF2B5EF4-FFF2-40B4-BE49-F238E27FC236}">
                <a16:creationId xmlns:a16="http://schemas.microsoft.com/office/drawing/2014/main" id="{A7F22E3D-3EC1-E691-E9E7-071096C2EF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16" y="2276272"/>
            <a:ext cx="3866982" cy="2695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FA9562-DF26-61A0-95F7-3EEF8B97351E}"/>
              </a:ext>
            </a:extLst>
          </p:cNvPr>
          <p:cNvSpPr txBox="1"/>
          <p:nvPr/>
        </p:nvSpPr>
        <p:spPr>
          <a:xfrm>
            <a:off x="9360821" y="3028889"/>
            <a:ext cx="2524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i="1" noProof="0">
                <a:latin typeface="Atkinson Hyperlegible" pitchFamily="2" charset="0"/>
              </a:rPr>
              <a:t>Vía respiratoria desviada</a:t>
            </a:r>
          </a:p>
        </p:txBody>
      </p:sp>
    </p:spTree>
    <p:extLst>
      <p:ext uri="{BB962C8B-B14F-4D97-AF65-F5344CB8AC3E}">
        <p14:creationId xmlns:p14="http://schemas.microsoft.com/office/powerpoint/2010/main" val="25647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2DE17A-FF36-39EB-B904-4234E8942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33513AD-7C0D-D658-CE38-7833DC414AD3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AA7C2A0-53FD-5720-FB7C-ED93BFCD7582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8CF881-1D65-3203-AD08-017353D9CB49}"/>
              </a:ext>
            </a:extLst>
          </p:cNvPr>
          <p:cNvSpPr txBox="1"/>
          <p:nvPr/>
        </p:nvSpPr>
        <p:spPr>
          <a:xfrm>
            <a:off x="894829" y="4086545"/>
            <a:ext cx="3540051" cy="155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000" b="1" noProof="0">
                <a:latin typeface="Atkinson Hyperlegible" pitchFamily="2" charset="0"/>
              </a:rPr>
              <a:t>Inclinación de cabeza / Elevación del mentón o Maniobra de tracción mandibular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980EE-9694-AC53-7B81-DE5086665C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8D0CC-3DB3-D7D5-E8F4-F9F658511148}"/>
              </a:ext>
            </a:extLst>
          </p:cNvPr>
          <p:cNvSpPr txBox="1"/>
          <p:nvPr/>
        </p:nvSpPr>
        <p:spPr>
          <a:xfrm>
            <a:off x="4581581" y="4372684"/>
            <a:ext cx="3274698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Retirar la obstrucción si es posible.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F2624-F690-AF37-4277-27A287F7A386}"/>
              </a:ext>
            </a:extLst>
          </p:cNvPr>
          <p:cNvSpPr txBox="1"/>
          <p:nvPr/>
        </p:nvSpPr>
        <p:spPr>
          <a:xfrm>
            <a:off x="8511633" y="4527427"/>
            <a:ext cx="2183642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Posición de recuperación.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526146-AC72-38BC-3E9C-144CA4F8EE4F}"/>
              </a:ext>
            </a:extLst>
          </p:cNvPr>
          <p:cNvSpPr txBox="1"/>
          <p:nvPr/>
        </p:nvSpPr>
        <p:spPr>
          <a:xfrm>
            <a:off x="1873406" y="6032928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Prepararse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AF0411C6-801F-2DA4-E1DF-596F8845A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910" y="5794051"/>
            <a:ext cx="654496" cy="528258"/>
          </a:xfrm>
          <a:prstGeom prst="rect">
            <a:avLst/>
          </a:prstGeom>
        </p:spPr>
      </p:pic>
      <p:pic>
        <p:nvPicPr>
          <p:cNvPr id="13" name="Google Shape;208;g2bec10fab0d_0_6" descr="A picture containing knee, footwear, clothing, physical fitness&#10;&#10;Description automatically generated">
            <a:extLst>
              <a:ext uri="{FF2B5EF4-FFF2-40B4-BE49-F238E27FC236}">
                <a16:creationId xmlns:a16="http://schemas.microsoft.com/office/drawing/2014/main" id="{7F70D0F1-E791-8BF6-033B-833BC840737F}"/>
              </a:ext>
            </a:extLst>
          </p:cNvPr>
          <p:cNvPicPr preferRelativeResize="0"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3596" y="1476471"/>
            <a:ext cx="3779430" cy="325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erson with gloves on their face&#10;&#10;Description automatically generated with medium confidence">
            <a:extLst>
              <a:ext uri="{FF2B5EF4-FFF2-40B4-BE49-F238E27FC236}">
                <a16:creationId xmlns:a16="http://schemas.microsoft.com/office/drawing/2014/main" id="{E04570C3-6F0E-8A7C-7230-720FB56FEB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6" y="1458652"/>
            <a:ext cx="3908123" cy="2724113"/>
          </a:xfrm>
          <a:prstGeom prst="rect">
            <a:avLst/>
          </a:prstGeom>
        </p:spPr>
      </p:pic>
      <p:pic>
        <p:nvPicPr>
          <p:cNvPr id="17" name="Picture 16" descr="A person holding another person&#10;&#10;Description automatically generated">
            <a:extLst>
              <a:ext uri="{FF2B5EF4-FFF2-40B4-BE49-F238E27FC236}">
                <a16:creationId xmlns:a16="http://schemas.microsoft.com/office/drawing/2014/main" id="{5733EEF9-1E46-3721-C561-82C955F147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55" y="1648570"/>
            <a:ext cx="3908124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19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DEE147-1F63-C593-21DE-6F8102E07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7BA327-F750-34C6-ABF2-35E10215FFBB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5FFEB09-6A2B-1B8C-83F2-1FF9CA668755}"/>
              </a:ext>
            </a:extLst>
          </p:cNvPr>
          <p:cNvSpPr/>
          <p:nvPr/>
        </p:nvSpPr>
        <p:spPr>
          <a:xfrm>
            <a:off x="813180" y="3758256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814449-8908-3F42-2B14-1D606D800644}"/>
              </a:ext>
            </a:extLst>
          </p:cNvPr>
          <p:cNvSpPr/>
          <p:nvPr/>
        </p:nvSpPr>
        <p:spPr>
          <a:xfrm>
            <a:off x="6329759" y="797469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7D7A0F-AE91-D3B1-0DAC-500091451D04}"/>
              </a:ext>
            </a:extLst>
          </p:cNvPr>
          <p:cNvSpPr/>
          <p:nvPr/>
        </p:nvSpPr>
        <p:spPr>
          <a:xfrm>
            <a:off x="6322714" y="3787921"/>
            <a:ext cx="5364178" cy="2891661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B0E745A-2DE7-86DD-9336-ABEF283B466E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16C0A36B-DD5F-9657-9694-BDB968F734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20417A4-4804-F72E-22FE-533911302224}"/>
              </a:ext>
            </a:extLst>
          </p:cNvPr>
          <p:cNvSpPr/>
          <p:nvPr/>
        </p:nvSpPr>
        <p:spPr>
          <a:xfrm>
            <a:off x="7173144" y="949609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9F90EBD-C82F-ED5E-AD24-D5FC90937301}"/>
              </a:ext>
            </a:extLst>
          </p:cNvPr>
          <p:cNvSpPr/>
          <p:nvPr/>
        </p:nvSpPr>
        <p:spPr>
          <a:xfrm>
            <a:off x="7212772" y="3878767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A7A1B21-7C1F-1A05-B0D2-ECA45C283DA7}"/>
              </a:ext>
            </a:extLst>
          </p:cNvPr>
          <p:cNvSpPr/>
          <p:nvPr/>
        </p:nvSpPr>
        <p:spPr>
          <a:xfrm>
            <a:off x="1632065" y="3844837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34" name="Picture 33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45C9EDE8-E5DF-2798-6FD1-DDC89D050C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461" y="3748798"/>
            <a:ext cx="560439" cy="5604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9895CC-33D5-F470-97C2-8310847DD5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20" name="Picture 19" descr="A hand with a black background&#10;&#10;Description automatically generated">
            <a:extLst>
              <a:ext uri="{FF2B5EF4-FFF2-40B4-BE49-F238E27FC236}">
                <a16:creationId xmlns:a16="http://schemas.microsoft.com/office/drawing/2014/main" id="{953B2E09-BA5F-12E5-F4A6-3423A49C5B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269" y="4424691"/>
            <a:ext cx="1795261" cy="2311807"/>
          </a:xfrm>
          <a:prstGeom prst="rect">
            <a:avLst/>
          </a:prstGeom>
        </p:spPr>
      </p:pic>
      <p:pic>
        <p:nvPicPr>
          <p:cNvPr id="3" name="Picture 2" descr="A blue outline of a ear&#10;&#10;Description automatically generated">
            <a:extLst>
              <a:ext uri="{FF2B5EF4-FFF2-40B4-BE49-F238E27FC236}">
                <a16:creationId xmlns:a16="http://schemas.microsoft.com/office/drawing/2014/main" id="{C261D2AB-7721-F6C7-037F-E9A38EBC08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671" y="877016"/>
            <a:ext cx="539920" cy="537220"/>
          </a:xfrm>
          <a:prstGeom prst="rect">
            <a:avLst/>
          </a:prstGeom>
        </p:spPr>
      </p:pic>
      <p:pic>
        <p:nvPicPr>
          <p:cNvPr id="6" name="Picture 5" descr="A red siren with yellow rays&#10;&#10;Description automatically generated">
            <a:extLst>
              <a:ext uri="{FF2B5EF4-FFF2-40B4-BE49-F238E27FC236}">
                <a16:creationId xmlns:a16="http://schemas.microsoft.com/office/drawing/2014/main" id="{485DC22D-33D5-C006-066C-15327C7448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0789" y="5917566"/>
            <a:ext cx="831847" cy="671402"/>
          </a:xfrm>
          <a:prstGeom prst="rect">
            <a:avLst/>
          </a:prstGeom>
        </p:spPr>
      </p:pic>
      <p:pic>
        <p:nvPicPr>
          <p:cNvPr id="11" name="Google Shape;208;g2bec10fab0d_0_6" descr="A picture containing knee, footwear, clothing, physical fitness&#10;&#10;Description automatically generated">
            <a:extLst>
              <a:ext uri="{FF2B5EF4-FFF2-40B4-BE49-F238E27FC236}">
                <a16:creationId xmlns:a16="http://schemas.microsoft.com/office/drawing/2014/main" id="{1CDEDD64-7011-B059-09ED-300468A9EA63}"/>
              </a:ext>
            </a:extLst>
          </p:cNvPr>
          <p:cNvPicPr preferRelativeResize="0"/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9811" y="4221129"/>
            <a:ext cx="2102437" cy="211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A person in a hospital bed&#10;&#10;Description automatically generated">
            <a:extLst>
              <a:ext uri="{FF2B5EF4-FFF2-40B4-BE49-F238E27FC236}">
                <a16:creationId xmlns:a16="http://schemas.microsoft.com/office/drawing/2014/main" id="{B4A10916-3266-D969-8E6E-0249D48C6C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389" y="1180217"/>
            <a:ext cx="3400865" cy="2368490"/>
          </a:xfrm>
          <a:prstGeom prst="rect">
            <a:avLst/>
          </a:prstGeom>
        </p:spPr>
      </p:pic>
      <p:pic>
        <p:nvPicPr>
          <p:cNvPr id="26" name="Picture 25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0643209C-A86F-CB52-162C-EF5262CAD7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389" y="2053486"/>
            <a:ext cx="777155" cy="1495221"/>
          </a:xfrm>
          <a:prstGeom prst="rect">
            <a:avLst/>
          </a:prstGeom>
        </p:spPr>
      </p:pic>
      <p:pic>
        <p:nvPicPr>
          <p:cNvPr id="29" name="Picture 28" descr="A person with a human lungs&#10;&#10;Description automatically generated with medium confidence">
            <a:extLst>
              <a:ext uri="{FF2B5EF4-FFF2-40B4-BE49-F238E27FC236}">
                <a16:creationId xmlns:a16="http://schemas.microsoft.com/office/drawing/2014/main" id="{A91F825E-6EAB-4FC5-50A0-13DE7A2A768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495" y="4434288"/>
            <a:ext cx="2782077" cy="1939215"/>
          </a:xfrm>
          <a:prstGeom prst="rect">
            <a:avLst/>
          </a:prstGeom>
        </p:spPr>
      </p:pic>
      <p:pic>
        <p:nvPicPr>
          <p:cNvPr id="30" name="Picture 29" descr="A cartoon of a person opening his mouth&#10;&#10;Description automatically generated">
            <a:extLst>
              <a:ext uri="{FF2B5EF4-FFF2-40B4-BE49-F238E27FC236}">
                <a16:creationId xmlns:a16="http://schemas.microsoft.com/office/drawing/2014/main" id="{CC5D94B4-7605-432D-6DCF-EB801BD35F1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008" y="2053486"/>
            <a:ext cx="2005266" cy="1399022"/>
          </a:xfrm>
          <a:prstGeom prst="rect">
            <a:avLst/>
          </a:prstGeom>
        </p:spPr>
      </p:pic>
      <p:pic>
        <p:nvPicPr>
          <p:cNvPr id="31" name="Picture 30" descr="A cartoon of a person with a sore throat&#10;&#10;Description automatically generated">
            <a:extLst>
              <a:ext uri="{FF2B5EF4-FFF2-40B4-BE49-F238E27FC236}">
                <a16:creationId xmlns:a16="http://schemas.microsoft.com/office/drawing/2014/main" id="{64B77067-8047-69F7-38B6-36819A69AC2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126" y="1362598"/>
            <a:ext cx="1901178" cy="1707365"/>
          </a:xfrm>
          <a:prstGeom prst="rect">
            <a:avLst/>
          </a:prstGeom>
        </p:spPr>
      </p:pic>
      <p:pic>
        <p:nvPicPr>
          <p:cNvPr id="32" name="Picture 31" descr="A cartoon of two women&#10;&#10;Description automatically generated">
            <a:extLst>
              <a:ext uri="{FF2B5EF4-FFF2-40B4-BE49-F238E27FC236}">
                <a16:creationId xmlns:a16="http://schemas.microsoft.com/office/drawing/2014/main" id="{97A2C7D6-854A-BF27-080D-389B8B9D835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62" y="1372228"/>
            <a:ext cx="1637646" cy="1714175"/>
          </a:xfrm>
          <a:prstGeom prst="rect">
            <a:avLst/>
          </a:prstGeom>
        </p:spPr>
      </p:pic>
      <p:pic>
        <p:nvPicPr>
          <p:cNvPr id="33" name="Picture 32" descr="A person with gloves on their face&#10;&#10;Description automatically generated with medium confidence">
            <a:extLst>
              <a:ext uri="{FF2B5EF4-FFF2-40B4-BE49-F238E27FC236}">
                <a16:creationId xmlns:a16="http://schemas.microsoft.com/office/drawing/2014/main" id="{56D8F987-DC1C-C47B-11F4-3D0A6A312F5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145" y="4636584"/>
            <a:ext cx="2069550" cy="1442556"/>
          </a:xfrm>
          <a:prstGeom prst="rect">
            <a:avLst/>
          </a:prstGeom>
        </p:spPr>
      </p:pic>
      <p:pic>
        <p:nvPicPr>
          <p:cNvPr id="35" name="Picture 34" descr="A person holding another person&#10;&#10;Description automatically generated">
            <a:extLst>
              <a:ext uri="{FF2B5EF4-FFF2-40B4-BE49-F238E27FC236}">
                <a16:creationId xmlns:a16="http://schemas.microsoft.com/office/drawing/2014/main" id="{5CAB1E59-235F-2683-F899-9CB16CDEBE3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159" y="4512472"/>
            <a:ext cx="2069551" cy="14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1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5: Objetivos de aprendizaje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4188" indent="-457200">
              <a:spcBef>
                <a:spcPts val="0"/>
              </a:spcBef>
              <a:buSzPts val="3500"/>
            </a:pPr>
            <a:r>
              <a:rPr lang="es-ES_tradnl" sz="3100" noProof="0"/>
              <a:t>Realizar el enfoque CABCDE para la evaluación de personas con emergencias médicas</a:t>
            </a:r>
          </a:p>
          <a:p>
            <a:pPr marL="484188" indent="-457200">
              <a:spcBef>
                <a:spcPts val="0"/>
              </a:spcBef>
              <a:buSzPts val="3500"/>
            </a:pPr>
            <a:r>
              <a:rPr lang="es-ES_tradnl" sz="3100" noProof="0"/>
              <a:t>Demostrar intervenciones críticas para enfermedades potencialmente mortales</a:t>
            </a:r>
          </a:p>
          <a:p>
            <a:pPr marL="484188" indent="-457200">
              <a:spcBef>
                <a:spcPts val="0"/>
              </a:spcBef>
              <a:buSzPts val="3500"/>
            </a:pPr>
            <a:r>
              <a:rPr lang="es-ES_tradnl" sz="3100" noProof="0"/>
              <a:t>Identificar hallazgos clave en la historia clínica de enfermedades potencialmente mortales</a:t>
            </a:r>
          </a:p>
          <a:p>
            <a:pPr marL="484188" indent="-457200">
              <a:spcBef>
                <a:spcPts val="0"/>
              </a:spcBef>
              <a:buSzPts val="3500"/>
            </a:pPr>
            <a:r>
              <a:rPr lang="es-ES_tradnl" sz="3100" noProof="0"/>
              <a:t>Evaluar consideraciones especiales en la atención de emergencias médicas en niños y mujeres embarazadas</a:t>
            </a:r>
          </a:p>
          <a:p>
            <a:pPr marL="484188" indent="-457200">
              <a:spcBef>
                <a:spcPts val="0"/>
              </a:spcBef>
              <a:buSzPts val="3500"/>
            </a:pPr>
            <a:r>
              <a:rPr lang="es-ES_tradnl" sz="3100" noProof="0"/>
              <a:t>Reconocer consideraciones clave en la atención de emergencias médicas comunes</a:t>
            </a:r>
            <a:endParaRPr lang="es-ES_tradnl" sz="3500" noProof="0"/>
          </a:p>
        </p:txBody>
      </p: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F913FF98-58BE-2F18-D741-210B5AD63BF2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1AA8DA-BFAA-05C4-79EB-7CA98BEAB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3E19F4-707C-4710-8F99-4ED7DCD866AE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2868AB4-2AE8-EB9C-AB83-18CB206A20FC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B3562-BFB2-A650-3F2C-79C0E476FF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99826981-9CB8-7963-6C49-F9D9550F3D53}"/>
              </a:ext>
            </a:extLst>
          </p:cNvPr>
          <p:cNvSpPr txBox="1">
            <a:spLocks/>
          </p:cNvSpPr>
          <p:nvPr/>
        </p:nvSpPr>
        <p:spPr>
          <a:xfrm>
            <a:off x="827563" y="2462719"/>
            <a:ext cx="5500867" cy="3647599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</a:pPr>
            <a:r>
              <a:rPr lang="es-ES_tradnl" sz="3200" noProof="0">
                <a:solidFill>
                  <a:schemeClr val="dk1"/>
                </a:solidFill>
                <a:latin typeface="Atkinson Hyperlegible"/>
              </a:rPr>
              <a:t>Las vías respiratorias de los niños se bloquean fácilmente — coloca una toalla debajo de los hombros y gira ligeramente la cabeza a una posición neutra.</a:t>
            </a:r>
          </a:p>
        </p:txBody>
      </p:sp>
      <p:pic>
        <p:nvPicPr>
          <p:cNvPr id="5" name="Picture 4" descr="A person with gloves on their head&#10;&#10;Description automatically generated with medium confidence">
            <a:extLst>
              <a:ext uri="{FF2B5EF4-FFF2-40B4-BE49-F238E27FC236}">
                <a16:creationId xmlns:a16="http://schemas.microsoft.com/office/drawing/2014/main" id="{18FB972C-44E1-523E-642B-A3E96CB051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2" y="1107906"/>
            <a:ext cx="6173434" cy="50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67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6BFED8-AFE3-A0F1-EC3D-4B9EAC878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4FFAC42-A3A7-DEE3-280C-C053B99AC0F5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rgbClr val="FFF2CC">
              <a:alpha val="29804"/>
            </a:srgbClr>
          </a:solidFill>
          <a:ln>
            <a:solidFill>
              <a:srgbClr val="FFF2CC"/>
            </a:solidFill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sz="6000" noProof="0">
              <a:solidFill>
                <a:schemeClr val="tx1"/>
              </a:solidFill>
              <a:latin typeface="Atkinson Hyperlegible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D77E6C2-E1A8-CD55-35CA-29F54E232233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txBody>
          <a:bodyPr spcFirstLastPara="1" vert="horz" wrap="square" lIns="91425" tIns="45700" rIns="91425" bIns="45700" rtlCol="0" anchor="ctr" anchorCtr="0">
            <a:normAutofit fontScale="5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6000" noProof="0">
                <a:solidFill>
                  <a:schemeClr val="tx1"/>
                </a:solidFill>
                <a:latin typeface="Atkinson Hyperlegible" pitchFamily="2" charset="0"/>
                <a:ea typeface="+mj-ea"/>
                <a:cs typeface="+mj-cs"/>
              </a:rPr>
              <a:t>Recuerde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56E458-81EF-9436-2688-C55BF0CC2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4" name="Google Shape;261;g273b17b8d54_0_841">
            <a:extLst>
              <a:ext uri="{FF2B5EF4-FFF2-40B4-BE49-F238E27FC236}">
                <a16:creationId xmlns:a16="http://schemas.microsoft.com/office/drawing/2014/main" id="{624C8358-8AE2-FC71-1FD5-12B922CB14CC}"/>
              </a:ext>
            </a:extLst>
          </p:cNvPr>
          <p:cNvSpPr txBox="1">
            <a:spLocks/>
          </p:cNvSpPr>
          <p:nvPr/>
        </p:nvSpPr>
        <p:spPr>
          <a:xfrm>
            <a:off x="897442" y="1983451"/>
            <a:ext cx="4744601" cy="289109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sz="3200" noProof="0"/>
              <a:t>Use la inclinación de cabeza / elevación del mentón SOLO si no hay sospecha de traumatismo.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_tradnl" sz="3200" noProof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_tradnl" sz="3200" noProof="0"/>
              <a:t>La maniobra de tracción mandibular es segura para adultos y niños.</a:t>
            </a:r>
          </a:p>
        </p:txBody>
      </p:sp>
      <p:pic>
        <p:nvPicPr>
          <p:cNvPr id="5" name="Picture 4" descr="A cartoon of a person with gloves on&#10;&#10;Description automatically generated">
            <a:extLst>
              <a:ext uri="{FF2B5EF4-FFF2-40B4-BE49-F238E27FC236}">
                <a16:creationId xmlns:a16="http://schemas.microsoft.com/office/drawing/2014/main" id="{3E182F19-15F2-683D-6EA6-E33BFC4845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1094" y="1725937"/>
            <a:ext cx="5793464" cy="44906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7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AECFAD-9115-D5D4-A4A0-6679F86EB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D13D42A-395E-53DB-EBEE-54CBEC64E1EB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810F7F7-36C7-F0C2-6AB3-B8B3FD4C0EAF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/>
              </a:rPr>
              <a:t>Apertura de la vía respiratoria: cuerpo extraño</a:t>
            </a:r>
            <a:endParaRPr lang="es-ES_tradnl" sz="1000" noProof="0"/>
          </a:p>
        </p:txBody>
      </p:sp>
      <p:sp>
        <p:nvSpPr>
          <p:cNvPr id="2" name="Google Shape;236;p15">
            <a:extLst>
              <a:ext uri="{FF2B5EF4-FFF2-40B4-BE49-F238E27FC236}">
                <a16:creationId xmlns:a16="http://schemas.microsoft.com/office/drawing/2014/main" id="{19D27280-8A5E-00AE-8160-35D4E851BBEA}"/>
              </a:ext>
            </a:extLst>
          </p:cNvPr>
          <p:cNvSpPr txBox="1">
            <a:spLocks/>
          </p:cNvSpPr>
          <p:nvPr/>
        </p:nvSpPr>
        <p:spPr>
          <a:xfrm>
            <a:off x="332271" y="2017761"/>
            <a:ext cx="10820400" cy="5112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SzPct val="100000"/>
            </a:pPr>
            <a:r>
              <a:rPr lang="es-ES_tradnl" noProof="0">
                <a:solidFill>
                  <a:srgbClr val="000000"/>
                </a:solidFill>
              </a:rPr>
              <a:t>  Si es  visible	          </a:t>
            </a:r>
            <a:r>
              <a:rPr lang="es-ES_tradnl" b="1" noProof="0">
                <a:solidFill>
                  <a:srgbClr val="000000"/>
                </a:solidFill>
              </a:rPr>
              <a:t>considere retirarlo solo si es fácilmente accesible</a:t>
            </a:r>
          </a:p>
          <a:p>
            <a:pPr>
              <a:spcBef>
                <a:spcPts val="0"/>
              </a:spcBef>
              <a:buSzPct val="100000"/>
            </a:pPr>
            <a:endParaRPr lang="es-ES_tradnl" b="1" noProof="0">
              <a:solidFill>
                <a:srgbClr val="000000"/>
              </a:solidFill>
            </a:endParaRPr>
          </a:p>
        </p:txBody>
      </p:sp>
      <p:pic>
        <p:nvPicPr>
          <p:cNvPr id="6" name="Google Shape;239;p15" descr="A cartoon of a person holding another person&#10;&#10;Description automatically generated">
            <a:extLst>
              <a:ext uri="{FF2B5EF4-FFF2-40B4-BE49-F238E27FC236}">
                <a16:creationId xmlns:a16="http://schemas.microsoft.com/office/drawing/2014/main" id="{2C99CFED-50D1-0FED-6839-BC848D4E0D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863" y="3106327"/>
            <a:ext cx="3746767" cy="26587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6;p15">
            <a:extLst>
              <a:ext uri="{FF2B5EF4-FFF2-40B4-BE49-F238E27FC236}">
                <a16:creationId xmlns:a16="http://schemas.microsoft.com/office/drawing/2014/main" id="{51B14661-0FF7-215B-1661-2058ADD16715}"/>
              </a:ext>
            </a:extLst>
          </p:cNvPr>
          <p:cNvSpPr txBox="1">
            <a:spLocks/>
          </p:cNvSpPr>
          <p:nvPr/>
        </p:nvSpPr>
        <p:spPr>
          <a:xfrm>
            <a:off x="617505" y="5507363"/>
            <a:ext cx="11017306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endParaRPr lang="es-ES_tradnl" noProof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s-ES_tradnl" noProof="0">
                <a:solidFill>
                  <a:srgbClr val="000000"/>
                </a:solidFill>
              </a:rPr>
              <a:t>   Si no es claramente visible		</a:t>
            </a:r>
          </a:p>
          <a:p>
            <a:pPr indent="-457200">
              <a:spcBef>
                <a:spcPts val="0"/>
              </a:spcBef>
              <a:buSzPct val="100000"/>
            </a:pPr>
            <a:endParaRPr lang="es-ES_tradnl" noProof="0">
              <a:solidFill>
                <a:srgbClr val="000000"/>
              </a:solidFill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F86E180-ABA4-4E47-1960-137D7857EDE6}"/>
              </a:ext>
            </a:extLst>
          </p:cNvPr>
          <p:cNvSpPr/>
          <p:nvPr/>
        </p:nvSpPr>
        <p:spPr>
          <a:xfrm>
            <a:off x="2207903" y="2134360"/>
            <a:ext cx="571691" cy="231615"/>
          </a:xfrm>
          <a:prstGeom prst="rightArrow">
            <a:avLst/>
          </a:prstGeom>
          <a:solidFill>
            <a:srgbClr val="C5CAE0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R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4FD7E19-3837-E2AE-DC0C-7E81011C1CC7}"/>
              </a:ext>
            </a:extLst>
          </p:cNvPr>
          <p:cNvSpPr/>
          <p:nvPr/>
        </p:nvSpPr>
        <p:spPr>
          <a:xfrm>
            <a:off x="4885699" y="6028398"/>
            <a:ext cx="750193" cy="205004"/>
          </a:xfrm>
          <a:prstGeom prst="rightArrow">
            <a:avLst/>
          </a:prstGeom>
          <a:solidFill>
            <a:srgbClr val="C5CAE0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R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sp>
        <p:nvSpPr>
          <p:cNvPr id="14" name="Google Shape;236;p15">
            <a:extLst>
              <a:ext uri="{FF2B5EF4-FFF2-40B4-BE49-F238E27FC236}">
                <a16:creationId xmlns:a16="http://schemas.microsoft.com/office/drawing/2014/main" id="{DF635CB3-63DC-6429-298F-1D92C8D2EB1D}"/>
              </a:ext>
            </a:extLst>
          </p:cNvPr>
          <p:cNvSpPr txBox="1">
            <a:spLocks/>
          </p:cNvSpPr>
          <p:nvPr/>
        </p:nvSpPr>
        <p:spPr>
          <a:xfrm>
            <a:off x="5737191" y="5723374"/>
            <a:ext cx="5979921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s-ES_tradnl" b="1" noProof="0">
                <a:solidFill>
                  <a:srgbClr val="000000"/>
                </a:solidFill>
              </a:rPr>
              <a:t>utilice el manejo del atragantamiento para despejar la vía respiratoria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5704FF-8CD3-B692-8E2D-D76CC2002D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17" name="Picture 16" descr="A cartoon of a person with her hand on her neck&#10;&#10;Description automatically generated">
            <a:extLst>
              <a:ext uri="{FF2B5EF4-FFF2-40B4-BE49-F238E27FC236}">
                <a16:creationId xmlns:a16="http://schemas.microsoft.com/office/drawing/2014/main" id="{7BCAD9AB-FBCD-2B63-A5B5-618B4626D8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550"/>
            <a:ext cx="3746767" cy="2611642"/>
          </a:xfrm>
          <a:prstGeom prst="rect">
            <a:avLst/>
          </a:prstGeom>
        </p:spPr>
      </p:pic>
      <p:pic>
        <p:nvPicPr>
          <p:cNvPr id="18" name="Picture 17" descr="A person holding another person&#10;&#10;Description automatically generated">
            <a:extLst>
              <a:ext uri="{FF2B5EF4-FFF2-40B4-BE49-F238E27FC236}">
                <a16:creationId xmlns:a16="http://schemas.microsoft.com/office/drawing/2014/main" id="{B2E6F070-56A0-41F7-4519-DA074231BA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892" y="2916483"/>
            <a:ext cx="4019385" cy="2801667"/>
          </a:xfrm>
          <a:prstGeom prst="rect">
            <a:avLst/>
          </a:prstGeom>
        </p:spPr>
      </p:pic>
      <p:pic>
        <p:nvPicPr>
          <p:cNvPr id="19" name="Picture 18" descr="A cartoon of a person opening his mouth&#10;&#10;Description automatically generated">
            <a:extLst>
              <a:ext uri="{FF2B5EF4-FFF2-40B4-BE49-F238E27FC236}">
                <a16:creationId xmlns:a16="http://schemas.microsoft.com/office/drawing/2014/main" id="{14CF1B63-3F24-8AAA-F1B6-4BA60D0FAC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936" y="1440176"/>
            <a:ext cx="2384793" cy="16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0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854CB7A-DB2D-0814-6BD3-EB38757DF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C201CC-9027-1EE1-8F6D-8B39EA4E26F9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1BB7EBD-6E73-FD6D-4BF4-14378BF622FA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mujeres embarazadas</a:t>
            </a:r>
            <a:endParaRPr lang="es-ES_tradnl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E0724E-C04E-A03D-B9C8-3E9A6099D3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ECD034CE-60A8-1B83-411F-85F6EC61EE42}"/>
              </a:ext>
            </a:extLst>
          </p:cNvPr>
          <p:cNvSpPr txBox="1">
            <a:spLocks/>
          </p:cNvSpPr>
          <p:nvPr/>
        </p:nvSpPr>
        <p:spPr>
          <a:xfrm>
            <a:off x="682388" y="2393004"/>
            <a:ext cx="6243706" cy="293775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</a:pPr>
            <a:r>
              <a:rPr lang="es-ES_tradnl" sz="3500" noProof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Utilice </a:t>
            </a:r>
            <a:r>
              <a:rPr lang="es-ES_tradnl" sz="3500" b="1" noProof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compresiones torácicas </a:t>
            </a:r>
            <a:r>
              <a:rPr lang="es-ES_tradnl" sz="3500" noProof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y golpes en la espalda.</a:t>
            </a:r>
          </a:p>
          <a:p>
            <a:pPr>
              <a:buClr>
                <a:schemeClr val="dk1"/>
              </a:buClr>
            </a:pPr>
            <a:endParaRPr lang="es-ES_tradnl" sz="3500" noProof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algn="l">
              <a:buClr>
                <a:schemeClr val="dk1"/>
              </a:buClr>
            </a:pPr>
            <a:r>
              <a:rPr lang="es-ES_tradnl" sz="3000" i="1" noProof="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Las compresiones torácicas también son adecuadas para pacientes con obesidad.</a:t>
            </a:r>
            <a:endParaRPr lang="es-ES_tradnl" sz="2800" noProof="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5" name="Picture 4" descr="A person hugging a person&#10;&#10;Description automatically generated">
            <a:extLst>
              <a:ext uri="{FF2B5EF4-FFF2-40B4-BE49-F238E27FC236}">
                <a16:creationId xmlns:a16="http://schemas.microsoft.com/office/drawing/2014/main" id="{C51C5116-EA37-6F94-EE9C-775B118A87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677"/>
          <a:stretch/>
        </p:blipFill>
        <p:spPr>
          <a:xfrm>
            <a:off x="6374457" y="1065478"/>
            <a:ext cx="4667845" cy="54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110AFB-14FA-7FBC-AE47-861CBBED3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3D3DF59-6907-DB42-16DC-4DEA4124816E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DD8E675-3603-764B-7E3A-16CA395A09C2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0B33A5-921E-E56C-691D-3685DA12AD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10" name="Google Shape;699;g26a862db3a9_2_104">
            <a:extLst>
              <a:ext uri="{FF2B5EF4-FFF2-40B4-BE49-F238E27FC236}">
                <a16:creationId xmlns:a16="http://schemas.microsoft.com/office/drawing/2014/main" id="{A9E5E0E2-41E2-C752-68F5-3C675FC54F06}"/>
              </a:ext>
            </a:extLst>
          </p:cNvPr>
          <p:cNvSpPr txBox="1">
            <a:spLocks/>
          </p:cNvSpPr>
          <p:nvPr/>
        </p:nvSpPr>
        <p:spPr>
          <a:xfrm>
            <a:off x="826430" y="5418666"/>
            <a:ext cx="10826596" cy="1604703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2800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Debido al pequeño tamaño de los lactantes, se debe utilizar una técnica diferente para los golpes en la espalda y las compresiones torácicas.</a:t>
            </a: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940C0FB1-1C13-60F1-EA02-CA6D60F2D7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30" y="772688"/>
            <a:ext cx="5435151" cy="4913194"/>
          </a:xfrm>
          <a:prstGeom prst="rect">
            <a:avLst/>
          </a:prstGeom>
        </p:spPr>
      </p:pic>
      <p:pic>
        <p:nvPicPr>
          <p:cNvPr id="9" name="Picture 8" descr="A person holding a baby&#10;&#10;Description automatically generated">
            <a:extLst>
              <a:ext uri="{FF2B5EF4-FFF2-40B4-BE49-F238E27FC236}">
                <a16:creationId xmlns:a16="http://schemas.microsoft.com/office/drawing/2014/main" id="{712DA25F-04E5-4E47-B336-B233C39487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3"/>
          <a:stretch/>
        </p:blipFill>
        <p:spPr>
          <a:xfrm>
            <a:off x="6234413" y="1239337"/>
            <a:ext cx="4961824" cy="46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8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84604F0-89D8-5973-A0B6-AC8ED924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847966-959D-D920-ABEA-CEC9D40B47BE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07C8B7C-BACF-4CCF-DC3E-1DFD39119299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/>
              </a:rPr>
              <a:t>Vía respiratoria: Paciente inconsciente</a:t>
            </a:r>
            <a:endParaRPr lang="es-ES_tradnl" sz="1000" noProof="0"/>
          </a:p>
        </p:txBody>
      </p:sp>
      <p:sp>
        <p:nvSpPr>
          <p:cNvPr id="7" name="Google Shape;236;p15">
            <a:extLst>
              <a:ext uri="{FF2B5EF4-FFF2-40B4-BE49-F238E27FC236}">
                <a16:creationId xmlns:a16="http://schemas.microsoft.com/office/drawing/2014/main" id="{14E128AE-5B79-C100-2BD5-DC10300CE533}"/>
              </a:ext>
            </a:extLst>
          </p:cNvPr>
          <p:cNvSpPr txBox="1">
            <a:spLocks/>
          </p:cNvSpPr>
          <p:nvPr/>
        </p:nvSpPr>
        <p:spPr>
          <a:xfrm>
            <a:off x="617505" y="4940735"/>
            <a:ext cx="11017306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s-ES_tradnl" noProof="0">
                <a:solidFill>
                  <a:srgbClr val="000000"/>
                </a:solidFill>
              </a:rPr>
              <a:t>Cuando esté solo, coloque al paciente inconsciente en la posición de recuperación para prevenir el atragantamiento.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588465-21D2-08EE-E548-532966533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4" name="Google Shape;262;p19" descr="A picture containing knee, footwear, clothing, physical fitness&#10;&#10;Description automatically generated">
            <a:extLst>
              <a:ext uri="{FF2B5EF4-FFF2-40B4-BE49-F238E27FC236}">
                <a16:creationId xmlns:a16="http://schemas.microsoft.com/office/drawing/2014/main" id="{7084DDF5-7EE2-59F6-0FAD-A0BCA86C0200}"/>
              </a:ext>
            </a:extLst>
          </p:cNvPr>
          <p:cNvPicPr preferRelativeResize="0"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923" y="959234"/>
            <a:ext cx="6128426" cy="447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A035F642-503F-3FB2-7CBA-471491FA3E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41" y="5896643"/>
            <a:ext cx="654496" cy="528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9C3080-622A-DEA8-BB2A-956296856951}"/>
              </a:ext>
            </a:extLst>
          </p:cNvPr>
          <p:cNvSpPr txBox="1"/>
          <p:nvPr/>
        </p:nvSpPr>
        <p:spPr>
          <a:xfrm>
            <a:off x="1873406" y="6032928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 err="1">
                <a:latin typeface="Atkinson Hyperlegible" pitchFamily="2" charset="0"/>
              </a:rPr>
              <a:t>Prepárarse</a:t>
            </a:r>
            <a:r>
              <a:rPr lang="es-ES_tradnl" sz="2400" noProof="0">
                <a:latin typeface="Atkinson Hyperlegible" pitchFamily="2" charset="0"/>
              </a:rPr>
              <a:t>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186498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5D364DC-2A42-F803-F11D-DE506E9A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F2B5941-C62F-E8E7-54FD-A64A7D24C1B9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F06A381-CAAE-BDCB-9383-80C9522502EA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Vía respiratoria: Paciente inconsciente</a:t>
            </a:r>
            <a:endParaRPr lang="es-ES_tradnl" sz="1000"/>
          </a:p>
        </p:txBody>
      </p:sp>
      <p:sp>
        <p:nvSpPr>
          <p:cNvPr id="7" name="Google Shape;236;p15">
            <a:extLst>
              <a:ext uri="{FF2B5EF4-FFF2-40B4-BE49-F238E27FC236}">
                <a16:creationId xmlns:a16="http://schemas.microsoft.com/office/drawing/2014/main" id="{75667341-AFC0-B5B3-20ED-2B293FAE980C}"/>
              </a:ext>
            </a:extLst>
          </p:cNvPr>
          <p:cNvSpPr txBox="1">
            <a:spLocks/>
          </p:cNvSpPr>
          <p:nvPr/>
        </p:nvSpPr>
        <p:spPr>
          <a:xfrm>
            <a:off x="617505" y="5193652"/>
            <a:ext cx="11017306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6350" indent="0" algn="ctr">
              <a:spcAft>
                <a:spcPts val="1200"/>
              </a:spcAft>
              <a:buSzPts val="3500"/>
              <a:buNone/>
            </a:pPr>
            <a:r>
              <a:rPr lang="es-ES_tradnl" sz="2800" noProof="0"/>
              <a:t>Permita que los pacientes se sienten </a:t>
            </a:r>
            <a:r>
              <a:rPr lang="es-ES_tradnl" sz="2800" b="1" noProof="0"/>
              <a:t>erguidos o en cualquier otra posición que les resulte cómoda.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CF92EE-5D20-CBA2-6AA8-A6A88E01CF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0B318390-7561-35BA-79D5-A23FB07ECE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003" y="6069552"/>
            <a:ext cx="654496" cy="528258"/>
          </a:xfrm>
          <a:prstGeom prst="rect">
            <a:avLst/>
          </a:prstGeom>
        </p:spPr>
      </p:pic>
      <p:pic>
        <p:nvPicPr>
          <p:cNvPr id="6" name="Picture 5" descr="A person wearing a mask&#10;&#10;Description automatically generated">
            <a:extLst>
              <a:ext uri="{FF2B5EF4-FFF2-40B4-BE49-F238E27FC236}">
                <a16:creationId xmlns:a16="http://schemas.microsoft.com/office/drawing/2014/main" id="{880BBCA4-591B-0F27-695A-A6F129F515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2"/>
          <a:stretch/>
        </p:blipFill>
        <p:spPr>
          <a:xfrm>
            <a:off x="4730027" y="1246931"/>
            <a:ext cx="3492948" cy="412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B3DE6-6ED2-2C4A-7B1C-E8A59391CEFF}"/>
              </a:ext>
            </a:extLst>
          </p:cNvPr>
          <p:cNvSpPr txBox="1"/>
          <p:nvPr/>
        </p:nvSpPr>
        <p:spPr>
          <a:xfrm>
            <a:off x="2065566" y="6136145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 err="1">
                <a:latin typeface="Atkinson Hyperlegible" pitchFamily="2" charset="0"/>
              </a:rPr>
              <a:t>Prepárarse</a:t>
            </a:r>
            <a:r>
              <a:rPr lang="es-ES_tradnl" sz="2400" noProof="0">
                <a:latin typeface="Atkinson Hyperlegible" pitchFamily="2" charset="0"/>
              </a:rPr>
              <a:t>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4061620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08CE61-789E-30E2-004A-5AA8FE7B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3B0A3C-1263-2161-3748-7C254E3AFAF7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algn="ctr" defTabSz="6223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4438178-C369-1A56-CCB6-C6CE380AE3F1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</a:rPr>
              <a:t>Vía respiratoria: Alergia severa (Anafilaxia)</a:t>
            </a:r>
            <a:endParaRPr lang="es-ES_tradnl" noProof="0"/>
          </a:p>
        </p:txBody>
      </p:sp>
      <p:sp>
        <p:nvSpPr>
          <p:cNvPr id="7" name="Google Shape;236;p15">
            <a:extLst>
              <a:ext uri="{FF2B5EF4-FFF2-40B4-BE49-F238E27FC236}">
                <a16:creationId xmlns:a16="http://schemas.microsoft.com/office/drawing/2014/main" id="{BEC6E1CA-D00D-22B2-F7A8-0FB3F8634662}"/>
              </a:ext>
            </a:extLst>
          </p:cNvPr>
          <p:cNvSpPr txBox="1">
            <a:spLocks/>
          </p:cNvSpPr>
          <p:nvPr/>
        </p:nvSpPr>
        <p:spPr>
          <a:xfrm>
            <a:off x="682388" y="4925727"/>
            <a:ext cx="11017306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6350" indent="0" algn="ctr">
              <a:spcAft>
                <a:spcPts val="1200"/>
              </a:spcAft>
              <a:buSzPts val="3500"/>
              <a:buNone/>
            </a:pPr>
            <a:r>
              <a:rPr lang="es-ES_tradnl" sz="2800" noProof="0"/>
              <a:t>Ayude a los pacientes con obstrucción de la vía respiratoria debido a una alergia severa que tengan sus propios medicamentos a utilizarlos.</a:t>
            </a:r>
            <a:endParaRPr lang="es-ES_tradnl" sz="2800" b="1" noProof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B9FE5E-03A7-1206-8762-CE4BB3A43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92883B22-BEEC-BF96-F03A-8516C472CF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011" y="6015628"/>
            <a:ext cx="654496" cy="528258"/>
          </a:xfrm>
          <a:prstGeom prst="rect">
            <a:avLst/>
          </a:prstGeom>
        </p:spPr>
      </p:pic>
      <p:pic>
        <p:nvPicPr>
          <p:cNvPr id="4" name="Picture 3" descr="A hand holding a tube&#10;&#10;Description automatically generated">
            <a:extLst>
              <a:ext uri="{FF2B5EF4-FFF2-40B4-BE49-F238E27FC236}">
                <a16:creationId xmlns:a16="http://schemas.microsoft.com/office/drawing/2014/main" id="{CCAF2001-DDCC-7C4A-2BB7-1238C839E8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311" y="1312707"/>
            <a:ext cx="2496044" cy="3993671"/>
          </a:xfrm>
          <a:prstGeom prst="rect">
            <a:avLst/>
          </a:prstGeom>
        </p:spPr>
      </p:pic>
      <p:pic>
        <p:nvPicPr>
          <p:cNvPr id="9" name="Picture 8" descr="A cartoon of a person with a sore throat&#10;&#10;Description automatically generated">
            <a:extLst>
              <a:ext uri="{FF2B5EF4-FFF2-40B4-BE49-F238E27FC236}">
                <a16:creationId xmlns:a16="http://schemas.microsoft.com/office/drawing/2014/main" id="{D60BB4A4-1733-B938-4CAA-A81B0CC2F7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645" y="1191361"/>
            <a:ext cx="4184461" cy="3757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40D52-00E2-C0F8-390B-E55988C76420}"/>
              </a:ext>
            </a:extLst>
          </p:cNvPr>
          <p:cNvSpPr txBox="1"/>
          <p:nvPr/>
        </p:nvSpPr>
        <p:spPr>
          <a:xfrm>
            <a:off x="2024171" y="6141681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 err="1">
                <a:latin typeface="Atkinson Hyperlegible" pitchFamily="2" charset="0"/>
              </a:rPr>
              <a:t>Prepárarse</a:t>
            </a:r>
            <a:r>
              <a:rPr lang="es-ES_tradnl" sz="2400" noProof="0">
                <a:latin typeface="Atkinson Hyperlegible" pitchFamily="2" charset="0"/>
              </a:rPr>
              <a:t>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643874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017CC1-2851-A7F7-89EB-3D8F452A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AB0E6FB-931F-F292-7CD6-BE2950B7F149}"/>
              </a:ext>
            </a:extLst>
          </p:cNvPr>
          <p:cNvSpPr/>
          <p:nvPr/>
        </p:nvSpPr>
        <p:spPr>
          <a:xfrm>
            <a:off x="682388" y="703024"/>
            <a:ext cx="10956990" cy="6038138"/>
          </a:xfrm>
          <a:prstGeom prst="roundRect">
            <a:avLst/>
          </a:prstGeom>
          <a:solidFill>
            <a:srgbClr val="FFF2CC">
              <a:alpha val="29804"/>
            </a:srgbClr>
          </a:solidFill>
          <a:ln>
            <a:solidFill>
              <a:srgbClr val="FFF2CC"/>
            </a:solidFill>
          </a:ln>
        </p:spPr>
        <p:txBody>
          <a:bodyPr spcFirstLastPara="1" vert="horz" wrap="square" lIns="91425" tIns="45700" rIns="91425" bIns="45700" rtlCol="0" anchor="ctr" anchorCtr="0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s-ES_tradnl" sz="6000" noProof="0">
              <a:solidFill>
                <a:schemeClr val="tx1"/>
              </a:solidFill>
              <a:latin typeface="Atkinson Hyperlegible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99CA8FE-A2B7-C72A-33EE-8141D4FE42AF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F2CC"/>
          </a:solidFill>
          <a:ln>
            <a:solidFill>
              <a:srgbClr val="FFF2CC"/>
            </a:solidFill>
          </a:ln>
        </p:spPr>
        <p:txBody>
          <a:bodyPr spcFirstLastPara="1" vert="horz" wrap="square" lIns="91425" tIns="45700" rIns="91425" bIns="45700" rtlCol="0" anchor="ctr" anchorCtr="0">
            <a:normAutofit fontScale="5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_tradnl" sz="6000" noProof="0">
                <a:solidFill>
                  <a:schemeClr val="tx1"/>
                </a:solidFill>
                <a:latin typeface="Atkinson Hyperlegible" pitchFamily="2" charset="0"/>
                <a:ea typeface="+mj-ea"/>
                <a:cs typeface="+mj-cs"/>
              </a:rPr>
              <a:t>Recuerde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926D9F-BBFD-B27F-7272-E170BDE81A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3" name="Google Shape;269;g2bec573e959_0_6">
            <a:extLst>
              <a:ext uri="{FF2B5EF4-FFF2-40B4-BE49-F238E27FC236}">
                <a16:creationId xmlns:a16="http://schemas.microsoft.com/office/drawing/2014/main" id="{701BEACD-46E4-9D08-224F-336E79C0163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891838" cy="2246314"/>
          </a:xfrm>
          <a:prstGeom prst="rect">
            <a:avLst/>
          </a:prstGeom>
          <a:ln w="38100"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algn="l"/>
            <a:r>
              <a:rPr lang="es-ES_tradnl" sz="2800" noProof="0"/>
              <a:t>Sonidos anormales o dificultad para respirar (DPR)            reevalúe la vía aérea con frecuencia, ya que una obstrucción parcial puede empeorar hasta bloquearla completamente.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12EB53F-35E6-5D9E-D653-2566A8FE76F8}"/>
              </a:ext>
            </a:extLst>
          </p:cNvPr>
          <p:cNvSpPr/>
          <p:nvPr/>
        </p:nvSpPr>
        <p:spPr>
          <a:xfrm>
            <a:off x="8726279" y="2151293"/>
            <a:ext cx="750193" cy="205004"/>
          </a:xfrm>
          <a:prstGeom prst="rightArrow">
            <a:avLst/>
          </a:prstGeom>
          <a:solidFill>
            <a:srgbClr val="EAE1C0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R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pic>
        <p:nvPicPr>
          <p:cNvPr id="5" name="Picture 4" descr="A blue shield with check mark and arrows&#10;&#10;Description automatically generated">
            <a:extLst>
              <a:ext uri="{FF2B5EF4-FFF2-40B4-BE49-F238E27FC236}">
                <a16:creationId xmlns:a16="http://schemas.microsoft.com/office/drawing/2014/main" id="{1CDCD6F1-95F1-83CA-5712-E3F6A563F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7971" y="2924896"/>
            <a:ext cx="4466724" cy="362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42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3C8A611B-40C1-9AA3-3D54-89B0D0E7E0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071" y="2064326"/>
            <a:ext cx="11976929" cy="17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s-ES_tradnl">
                <a:latin typeface="Atkinson Hyperlegible"/>
                <a:ea typeface="Atkinson Hyperlegible"/>
                <a:cs typeface="Atkinson Hyperlegible"/>
                <a:sym typeface="Atkinson Hyperlegible"/>
              </a:rPr>
              <a:t>Módulo 5: Habilidades esenciales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616527" y="1253331"/>
            <a:ext cx="109589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3500"/>
              <a:buNone/>
            </a:pPr>
            <a:r>
              <a:rPr lang="es-ES_tradnl" sz="2400" noProof="0"/>
              <a:t>Al finalizar este curso, debería ser capaz de demostrar las siguientes habilidades:</a:t>
            </a:r>
          </a:p>
          <a:p>
            <a:pPr>
              <a:buSzPts val="3500"/>
            </a:pPr>
            <a:r>
              <a:rPr lang="es-ES_tradnl" sz="2400" noProof="0"/>
              <a:t>Masaje uterino</a:t>
            </a:r>
          </a:p>
          <a:p>
            <a:pPr>
              <a:buSzPts val="3500"/>
            </a:pPr>
            <a:r>
              <a:rPr lang="es-ES_tradnl" sz="2400" noProof="0"/>
              <a:t>Inclinación de cabeza / Elevación del mentón</a:t>
            </a:r>
          </a:p>
          <a:p>
            <a:pPr>
              <a:buSzPts val="3500"/>
            </a:pPr>
            <a:r>
              <a:rPr lang="es-ES_tradnl" sz="2400" noProof="0"/>
              <a:t>Maniobra de tracción mandibular (</a:t>
            </a:r>
            <a:r>
              <a:rPr lang="es-ES_tradnl" sz="2400" noProof="0" err="1"/>
              <a:t>Jaw-Thrust</a:t>
            </a:r>
            <a:r>
              <a:rPr lang="es-ES_tradnl" sz="2400" noProof="0"/>
              <a:t>)</a:t>
            </a:r>
          </a:p>
          <a:p>
            <a:pPr>
              <a:buSzPts val="3500"/>
            </a:pPr>
            <a:r>
              <a:rPr lang="es-ES_tradnl" sz="2400" noProof="0"/>
              <a:t>Manejo del atragantamiento</a:t>
            </a:r>
          </a:p>
          <a:p>
            <a:pPr>
              <a:buSzPts val="3500"/>
            </a:pPr>
            <a:r>
              <a:rPr lang="es-ES_tradnl" sz="2400" noProof="0"/>
              <a:t>Posición de recuperación</a:t>
            </a:r>
          </a:p>
          <a:p>
            <a:pPr>
              <a:buSzPts val="3500"/>
            </a:pPr>
            <a:r>
              <a:rPr lang="es-ES_tradnl" sz="2400" noProof="0"/>
              <a:t>Posición de decúbito lateral izquierdo</a:t>
            </a:r>
          </a:p>
          <a:p>
            <a:pPr>
              <a:buSzPts val="3500"/>
            </a:pPr>
            <a:r>
              <a:rPr lang="es-ES_tradnl" sz="2400" noProof="0"/>
              <a:t>Primeros auxilios para convulsiones</a:t>
            </a:r>
          </a:p>
          <a:p>
            <a:pPr>
              <a:buSzPts val="3500"/>
            </a:pPr>
            <a:r>
              <a:rPr lang="es-ES_tradnl" sz="2400" noProof="0"/>
              <a:t>Primeros auxilios para temperatura alta / fiebre</a:t>
            </a:r>
          </a:p>
          <a:p>
            <a:pPr>
              <a:buSzPts val="3500"/>
            </a:pPr>
            <a:r>
              <a:rPr lang="es-ES_tradnl" sz="2400" noProof="0"/>
              <a:t>Primeros auxilios para temperatura baja</a:t>
            </a:r>
          </a:p>
          <a:p>
            <a:pPr>
              <a:buSzPts val="3500"/>
            </a:pPr>
            <a:r>
              <a:rPr lang="es-ES_tradnl" sz="2400" noProof="0"/>
              <a:t>Administración oral de glucosa</a:t>
            </a:r>
            <a:endParaRPr lang="es-ES_tradnl" sz="2000" noProof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s-ES_tradnl" sz="2000" noProof="0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B448028-8838-4AD3-2D8E-95C7D29C05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5000" y="1690688"/>
            <a:ext cx="3367000" cy="4351200"/>
          </a:xfrm>
          <a:prstGeom prst="rect">
            <a:avLst/>
          </a:prstGeom>
        </p:spPr>
      </p:pic>
      <p:sp>
        <p:nvSpPr>
          <p:cNvPr id="3" name="Google Shape;98;p2">
            <a:extLst>
              <a:ext uri="{FF2B5EF4-FFF2-40B4-BE49-F238E27FC236}">
                <a16:creationId xmlns:a16="http://schemas.microsoft.com/office/drawing/2014/main" id="{EFAA8C77-822A-C898-31CB-120A964BFDF7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323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F64281-3BA9-7B2A-7562-C20C91DD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0DC3EA-BF85-E6A3-9D68-F0B13EA749C9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A65D827B-F54E-C6EE-A4A2-C847238634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5412D-5C38-2B45-7881-E08E09EA5864}"/>
              </a:ext>
            </a:extLst>
          </p:cNvPr>
          <p:cNvSpPr txBox="1"/>
          <p:nvPr/>
        </p:nvSpPr>
        <p:spPr>
          <a:xfrm>
            <a:off x="1140425" y="5231637"/>
            <a:ext cx="4056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/>
              <a:t>Respiración rápida, lenta o ausente</a:t>
            </a:r>
            <a:endParaRPr lang="es-ES_tradnl" sz="2400">
              <a:latin typeface="Atkinson Hyperlegible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54DF6B-A39C-CBAC-8466-5DD9ADCF7F3E}"/>
              </a:ext>
            </a:extLst>
          </p:cNvPr>
          <p:cNvSpPr txBox="1"/>
          <p:nvPr/>
        </p:nvSpPr>
        <p:spPr>
          <a:xfrm>
            <a:off x="4974079" y="4785869"/>
            <a:ext cx="3570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tkinson Hyperlegible" pitchFamily="2" charset="0"/>
              </a:rPr>
              <a:t>Mayor esfuerzo para respirar</a:t>
            </a:r>
            <a:br>
              <a:rPr lang="es-ES_tradnl" sz="2000">
                <a:latin typeface="Atkinson Hyperlegible" pitchFamily="2" charset="0"/>
              </a:rPr>
            </a:br>
            <a:r>
              <a:rPr lang="es-ES_tradnl" sz="2000">
                <a:latin typeface="Atkinson Hyperlegible" pitchFamily="2" charset="0"/>
              </a:rPr>
              <a:t>Postura de trípode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B8C90-2798-807F-F3FD-67EF45271AF2}"/>
              </a:ext>
            </a:extLst>
          </p:cNvPr>
          <p:cNvSpPr txBox="1"/>
          <p:nvPr/>
        </p:nvSpPr>
        <p:spPr>
          <a:xfrm>
            <a:off x="8768445" y="4812140"/>
            <a:ext cx="2561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/>
              <a:t>Coloración azulada o gris alrededor de los labios</a:t>
            </a:r>
            <a:endParaRPr lang="es-ES_tradnl" sz="2400">
              <a:latin typeface="Atkinson Hyperlegible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8B45D1-6B8B-9A19-8E02-99E33A17AA1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4EDDED28-E705-61C3-EC63-6318F8C123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6D478-14C4-4082-38B1-745057210F84}"/>
              </a:ext>
            </a:extLst>
          </p:cNvPr>
          <p:cNvSpPr txBox="1"/>
          <p:nvPr/>
        </p:nvSpPr>
        <p:spPr>
          <a:xfrm>
            <a:off x="1140425" y="4868666"/>
            <a:ext cx="326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Movimiento del pecho</a:t>
            </a:r>
          </a:p>
        </p:txBody>
      </p:sp>
      <p:pic>
        <p:nvPicPr>
          <p:cNvPr id="5" name="Picture 4" descr="A close up of a person's lips&#10;&#10;Description automatically generated">
            <a:extLst>
              <a:ext uri="{FF2B5EF4-FFF2-40B4-BE49-F238E27FC236}">
                <a16:creationId xmlns:a16="http://schemas.microsoft.com/office/drawing/2014/main" id="{37C23F37-6665-2D03-E240-0D8388114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978" y="2201562"/>
            <a:ext cx="3458047" cy="2410393"/>
          </a:xfrm>
          <a:prstGeom prst="rect">
            <a:avLst/>
          </a:prstGeom>
        </p:spPr>
      </p:pic>
      <p:pic>
        <p:nvPicPr>
          <p:cNvPr id="8" name="Picture 7" descr="A person wearing a mask&#10;&#10;Description automatically generated">
            <a:extLst>
              <a:ext uri="{FF2B5EF4-FFF2-40B4-BE49-F238E27FC236}">
                <a16:creationId xmlns:a16="http://schemas.microsoft.com/office/drawing/2014/main" id="{0056D2FA-1843-EC38-1A91-D64C3587BA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9" y="1472431"/>
            <a:ext cx="3492948" cy="3192653"/>
          </a:xfrm>
          <a:prstGeom prst="rect">
            <a:avLst/>
          </a:prstGeom>
        </p:spPr>
      </p:pic>
      <p:pic>
        <p:nvPicPr>
          <p:cNvPr id="9" name="Picture 8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04588282-1BF2-704D-77CF-1CA76A7B5F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495" y="1511230"/>
            <a:ext cx="2851004" cy="34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41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523180-CC56-D3E3-9C83-79DD51C9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90762-C7BD-640A-3642-DF6C189AB3F7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C609E91A-A2A0-6D2F-7954-3A6D3DC44C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8BBEA84-ACD5-B365-0E73-1CCFA0FED050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29AE63C8-1E39-596D-B6EA-3ADDF2025B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08B23-24B3-5CCE-4BEF-63F2C39B2EBF}"/>
              </a:ext>
            </a:extLst>
          </p:cNvPr>
          <p:cNvSpPr txBox="1"/>
          <p:nvPr/>
        </p:nvSpPr>
        <p:spPr>
          <a:xfrm>
            <a:off x="3356908" y="5103613"/>
            <a:ext cx="565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Movimiento de aire y cualquier sonido anormal</a:t>
            </a:r>
            <a:br>
              <a:rPr lang="es-ES_tradnl" sz="2000" noProof="0">
                <a:latin typeface="Atkinson Hyperlegible" pitchFamily="2" charset="0"/>
              </a:rPr>
            </a:br>
            <a:r>
              <a:rPr lang="es-ES_tradnl" sz="2000" noProof="0">
                <a:latin typeface="Atkinson Hyperlegible" pitchFamily="2" charset="0"/>
              </a:rPr>
              <a:t>Sibilancias o ruidos burbujeantes</a:t>
            </a:r>
          </a:p>
        </p:txBody>
      </p:sp>
      <p:pic>
        <p:nvPicPr>
          <p:cNvPr id="10" name="Picture 9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1C2DA6C7-FE44-EDCA-0E0F-0B6D9EC8B8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208" y="1960033"/>
            <a:ext cx="3495584" cy="3497523"/>
          </a:xfrm>
          <a:prstGeom prst="rect">
            <a:avLst/>
          </a:prstGeom>
        </p:spPr>
      </p:pic>
      <p:pic>
        <p:nvPicPr>
          <p:cNvPr id="11" name="Picture 10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49C605FE-FEE4-44BB-DE63-15845B3B60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97128" y="635249"/>
            <a:ext cx="1730325" cy="31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17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27FD81-AAB6-3B1D-3470-F1343CE60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44E085-8FCF-9AC6-F83A-4B6AEF4DD865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F6B4CFA0-B318-7949-AACE-9362F518D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66562D-EED3-30FC-F8F2-9514D04E9D54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8" name="Picture 7" descr="A cartoon of a person's chest&#10;&#10;Description automatically generated">
            <a:extLst>
              <a:ext uri="{FF2B5EF4-FFF2-40B4-BE49-F238E27FC236}">
                <a16:creationId xmlns:a16="http://schemas.microsoft.com/office/drawing/2014/main" id="{3E4AF6AA-9AD7-8C8D-BBBD-EDA080242B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01" y="783996"/>
            <a:ext cx="7236846" cy="5044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2061F-90E7-E48C-DEE7-499E32BBC05D}"/>
              </a:ext>
            </a:extLst>
          </p:cNvPr>
          <p:cNvSpPr txBox="1"/>
          <p:nvPr/>
        </p:nvSpPr>
        <p:spPr>
          <a:xfrm>
            <a:off x="2800301" y="5912887"/>
            <a:ext cx="774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noProof="0">
                <a:latin typeface="Atkinson Hyperlegible" pitchFamily="2" charset="0"/>
              </a:rPr>
              <a:t>Evalúe la respiración cuando sea muy lenta o superficial.</a:t>
            </a:r>
          </a:p>
        </p:txBody>
      </p:sp>
      <p:pic>
        <p:nvPicPr>
          <p:cNvPr id="3" name="Picture 2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23199A95-F972-DB72-F9DF-DF3EB9DC2D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344" y="860789"/>
            <a:ext cx="560439" cy="5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08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6C72830-DC80-8D95-8387-DF96F75D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39968C-F753-C70B-4CC0-66EEC2917145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D0C3138E-3A11-49AA-577D-7AA9AEBE42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9B856C-B8EE-BEBB-A395-B53AF36349CC}"/>
              </a:ext>
            </a:extLst>
          </p:cNvPr>
          <p:cNvSpPr/>
          <p:nvPr/>
        </p:nvSpPr>
        <p:spPr>
          <a:xfrm>
            <a:off x="4395180" y="877221"/>
            <a:ext cx="3495583" cy="543912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B2977-74DB-8332-DAA4-5F348723DEAC}"/>
              </a:ext>
            </a:extLst>
          </p:cNvPr>
          <p:cNvSpPr txBox="1"/>
          <p:nvPr/>
        </p:nvSpPr>
        <p:spPr>
          <a:xfrm>
            <a:off x="623184" y="5065066"/>
            <a:ext cx="6533852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000" noProof="0">
                <a:latin typeface="Atkinson Hyperlegible" pitchFamily="2" charset="0"/>
              </a:rPr>
              <a:t>Ayude a los pacientes con dificultad para respirar (DPR) a sentarse o colocarse en una posición cómoda.</a:t>
            </a:r>
          </a:p>
        </p:txBody>
      </p:sp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A573E6A3-ACC4-018B-027C-BBBBA7D1B4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52" y="5955514"/>
            <a:ext cx="654496" cy="528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C83A87-44C2-8DD4-17DD-20B689042BA0}"/>
              </a:ext>
            </a:extLst>
          </p:cNvPr>
          <p:cNvSpPr txBox="1"/>
          <p:nvPr/>
        </p:nvSpPr>
        <p:spPr>
          <a:xfrm>
            <a:off x="6168965" y="4364670"/>
            <a:ext cx="5440155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noProof="0">
                <a:latin typeface="Atkinson Hyperlegible" pitchFamily="2" charset="0"/>
              </a:rPr>
              <a:t>Coloque a los pacientes inconscientes en la posición de recuperación.</a:t>
            </a:r>
          </a:p>
        </p:txBody>
      </p:sp>
      <p:pic>
        <p:nvPicPr>
          <p:cNvPr id="6" name="Picture 5" descr="A person wearing a mask&#10;&#10;Description automatically generated">
            <a:extLst>
              <a:ext uri="{FF2B5EF4-FFF2-40B4-BE49-F238E27FC236}">
                <a16:creationId xmlns:a16="http://schemas.microsoft.com/office/drawing/2014/main" id="{8FA29216-1AD0-F519-2B15-85EFD53051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072" y="778296"/>
            <a:ext cx="3666864" cy="4246089"/>
          </a:xfrm>
          <a:prstGeom prst="rect">
            <a:avLst/>
          </a:prstGeom>
        </p:spPr>
      </p:pic>
      <p:pic>
        <p:nvPicPr>
          <p:cNvPr id="9" name="Picture 8" descr="A person helping another person&#10;&#10;Description automatically generated">
            <a:extLst>
              <a:ext uri="{FF2B5EF4-FFF2-40B4-BE49-F238E27FC236}">
                <a16:creationId xmlns:a16="http://schemas.microsoft.com/office/drawing/2014/main" id="{53E3520F-E50C-75A8-2E37-ED39B45076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66" y="918265"/>
            <a:ext cx="6533852" cy="3789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8A98D-A38A-2215-3A19-402C38695E64}"/>
              </a:ext>
            </a:extLst>
          </p:cNvPr>
          <p:cNvSpPr txBox="1"/>
          <p:nvPr/>
        </p:nvSpPr>
        <p:spPr>
          <a:xfrm>
            <a:off x="2658948" y="6086716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3943612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70F8283-CDC5-5D51-A506-56FC20D5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2A93E4-E4E7-5415-7E5F-E6BF8D96F694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6BA10B-02F2-20CC-2D71-103258BFB5C4}"/>
              </a:ext>
            </a:extLst>
          </p:cNvPr>
          <p:cNvSpPr/>
          <p:nvPr/>
        </p:nvSpPr>
        <p:spPr>
          <a:xfrm>
            <a:off x="820105" y="3846111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FB6289-AFEE-4927-F922-52B4CDCB01CB}"/>
              </a:ext>
            </a:extLst>
          </p:cNvPr>
          <p:cNvSpPr/>
          <p:nvPr/>
        </p:nvSpPr>
        <p:spPr>
          <a:xfrm>
            <a:off x="6396048" y="810545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6B96B7-33BD-CD41-AB50-A7E7A0BBEA56}"/>
              </a:ext>
            </a:extLst>
          </p:cNvPr>
          <p:cNvSpPr/>
          <p:nvPr/>
        </p:nvSpPr>
        <p:spPr>
          <a:xfrm>
            <a:off x="6373513" y="3787921"/>
            <a:ext cx="5364178" cy="2891661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B4BBA40-F25D-01CE-C60F-B75091258E88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8E9D5127-7F10-AC5C-CE79-5DD2459AFF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F1A148B-0730-3900-05BB-A45CB8578A15}"/>
              </a:ext>
            </a:extLst>
          </p:cNvPr>
          <p:cNvSpPr/>
          <p:nvPr/>
        </p:nvSpPr>
        <p:spPr>
          <a:xfrm>
            <a:off x="7239433" y="933261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3024B41-87B0-2E1C-C1F1-AFB4E8B525D6}"/>
              </a:ext>
            </a:extLst>
          </p:cNvPr>
          <p:cNvSpPr/>
          <p:nvPr/>
        </p:nvSpPr>
        <p:spPr>
          <a:xfrm>
            <a:off x="7278072" y="3894904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AD31E89-F53B-F54F-7F41-BD6BD8BF6A5F}"/>
              </a:ext>
            </a:extLst>
          </p:cNvPr>
          <p:cNvSpPr/>
          <p:nvPr/>
        </p:nvSpPr>
        <p:spPr>
          <a:xfrm>
            <a:off x="1859123" y="39326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34" name="Picture 33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E4F9E196-EB8D-8E73-F8B8-D491BAD66A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519" y="3836653"/>
            <a:ext cx="560439" cy="560439"/>
          </a:xfrm>
          <a:prstGeom prst="rect">
            <a:avLst/>
          </a:prstGeom>
        </p:spPr>
      </p:pic>
      <p:pic>
        <p:nvPicPr>
          <p:cNvPr id="3" name="Picture 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FF9589CA-97B4-7352-F15F-FE66F82A66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pic>
        <p:nvPicPr>
          <p:cNvPr id="25" name="Picture 24" descr="A cartoon of a person's chest&#10;&#10;Description automatically generated">
            <a:extLst>
              <a:ext uri="{FF2B5EF4-FFF2-40B4-BE49-F238E27FC236}">
                <a16:creationId xmlns:a16="http://schemas.microsoft.com/office/drawing/2014/main" id="{2554E062-A54C-645C-2C0C-AA80CE885F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363" y="4646811"/>
            <a:ext cx="2221101" cy="1548193"/>
          </a:xfrm>
          <a:prstGeom prst="rect">
            <a:avLst/>
          </a:prstGeom>
        </p:spPr>
      </p:pic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2672F5A1-8D39-1989-B0E2-661D50F10A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545" y="844935"/>
            <a:ext cx="539920" cy="537220"/>
          </a:xfrm>
          <a:prstGeom prst="rect">
            <a:avLst/>
          </a:prstGeom>
        </p:spPr>
      </p:pic>
      <p:pic>
        <p:nvPicPr>
          <p:cNvPr id="13" name="Picture 12" descr="A red siren with yellow rays&#10;&#10;Description automatically generated">
            <a:extLst>
              <a:ext uri="{FF2B5EF4-FFF2-40B4-BE49-F238E27FC236}">
                <a16:creationId xmlns:a16="http://schemas.microsoft.com/office/drawing/2014/main" id="{CD8E8DAF-18E5-2786-433D-7AEA91083D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690" y="5905249"/>
            <a:ext cx="954318" cy="770251"/>
          </a:xfrm>
          <a:prstGeom prst="rect">
            <a:avLst/>
          </a:prstGeom>
        </p:spPr>
      </p:pic>
      <p:pic>
        <p:nvPicPr>
          <p:cNvPr id="17" name="Picture 16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2B5B1482-1A50-EABD-DB33-EB8B5D3BD9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760" y="1273431"/>
            <a:ext cx="2445930" cy="2447287"/>
          </a:xfrm>
          <a:prstGeom prst="rect">
            <a:avLst/>
          </a:prstGeom>
        </p:spPr>
      </p:pic>
      <p:pic>
        <p:nvPicPr>
          <p:cNvPr id="20" name="Picture 19" descr="A lightning bolts in the dark&#10;&#10;Description automatically generated with medium confidence">
            <a:extLst>
              <a:ext uri="{FF2B5EF4-FFF2-40B4-BE49-F238E27FC236}">
                <a16:creationId xmlns:a16="http://schemas.microsoft.com/office/drawing/2014/main" id="{77559B84-8586-C7C1-853B-8FC7814568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80900" y="426274"/>
            <a:ext cx="1210743" cy="2192837"/>
          </a:xfrm>
          <a:prstGeom prst="rect">
            <a:avLst/>
          </a:prstGeom>
        </p:spPr>
      </p:pic>
      <p:pic>
        <p:nvPicPr>
          <p:cNvPr id="23" name="Picture 22" descr="A person wearing a mask&#10;&#10;Description automatically generated">
            <a:extLst>
              <a:ext uri="{FF2B5EF4-FFF2-40B4-BE49-F238E27FC236}">
                <a16:creationId xmlns:a16="http://schemas.microsoft.com/office/drawing/2014/main" id="{432F1540-F2C1-8B14-846D-0731A89C8DE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147" y="4261869"/>
            <a:ext cx="1879226" cy="2176072"/>
          </a:xfrm>
          <a:prstGeom prst="rect">
            <a:avLst/>
          </a:prstGeom>
        </p:spPr>
      </p:pic>
      <p:pic>
        <p:nvPicPr>
          <p:cNvPr id="24" name="Picture 23" descr="A person helping another person&#10;&#10;Description automatically generated">
            <a:extLst>
              <a:ext uri="{FF2B5EF4-FFF2-40B4-BE49-F238E27FC236}">
                <a16:creationId xmlns:a16="http://schemas.microsoft.com/office/drawing/2014/main" id="{0FC277E2-9830-E0C0-8921-B16A8A1164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428" y="4243357"/>
            <a:ext cx="3348524" cy="1942144"/>
          </a:xfrm>
          <a:prstGeom prst="rect">
            <a:avLst/>
          </a:prstGeom>
        </p:spPr>
      </p:pic>
      <p:pic>
        <p:nvPicPr>
          <p:cNvPr id="28" name="Picture 27" descr="A close up of a person's lips&#10;&#10;Description automatically generated">
            <a:extLst>
              <a:ext uri="{FF2B5EF4-FFF2-40B4-BE49-F238E27FC236}">
                <a16:creationId xmlns:a16="http://schemas.microsoft.com/office/drawing/2014/main" id="{4BAFC111-5D88-157F-05B3-898724FCD94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316" y="2043807"/>
            <a:ext cx="1650432" cy="1150415"/>
          </a:xfrm>
          <a:prstGeom prst="rect">
            <a:avLst/>
          </a:prstGeom>
        </p:spPr>
      </p:pic>
      <p:pic>
        <p:nvPicPr>
          <p:cNvPr id="29" name="Picture 28" descr="A person wearing a mask&#10;&#10;Description automatically generated">
            <a:extLst>
              <a:ext uri="{FF2B5EF4-FFF2-40B4-BE49-F238E27FC236}">
                <a16:creationId xmlns:a16="http://schemas.microsoft.com/office/drawing/2014/main" id="{57E4D23A-8B18-EAF3-B5FE-C1213187E3C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483" y="1723579"/>
            <a:ext cx="1667089" cy="1523766"/>
          </a:xfrm>
          <a:prstGeom prst="rect">
            <a:avLst/>
          </a:prstGeom>
        </p:spPr>
      </p:pic>
      <p:pic>
        <p:nvPicPr>
          <p:cNvPr id="30" name="Picture 29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1A566E8C-4B16-CDDE-6233-1D68DF1653B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136" y="1814367"/>
            <a:ext cx="1668347" cy="16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9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0F962D1-D8D7-FB21-21C2-EAF0083C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B30519-9F27-679E-4AFB-6CDDBF9DD402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30000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8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174DFD9-44A2-6121-3517-898217E02F8D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</a:rPr>
              <a:t>Asma o EPOC</a:t>
            </a:r>
            <a:endParaRPr lang="es-ES_tradnl" noProof="0"/>
          </a:p>
        </p:txBody>
      </p:sp>
      <p:sp>
        <p:nvSpPr>
          <p:cNvPr id="7" name="Google Shape;236;p15">
            <a:extLst>
              <a:ext uri="{FF2B5EF4-FFF2-40B4-BE49-F238E27FC236}">
                <a16:creationId xmlns:a16="http://schemas.microsoft.com/office/drawing/2014/main" id="{59083E86-1293-7E9F-ED43-79C2250EEA61}"/>
              </a:ext>
            </a:extLst>
          </p:cNvPr>
          <p:cNvSpPr txBox="1">
            <a:spLocks/>
          </p:cNvSpPr>
          <p:nvPr/>
        </p:nvSpPr>
        <p:spPr>
          <a:xfrm>
            <a:off x="7594092" y="4966722"/>
            <a:ext cx="3980403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6350" indent="0" algn="ctr">
              <a:spcAft>
                <a:spcPts val="1200"/>
              </a:spcAft>
              <a:buSzPts val="3500"/>
              <a:buNone/>
            </a:pPr>
            <a:r>
              <a:rPr lang="es-ES_tradnl"/>
              <a:t>Ayúdalos a usar su propio medicamento si lo tienen.</a:t>
            </a:r>
            <a:endParaRPr lang="es-ES_tradnl" sz="2400" b="1" noProof="0"/>
          </a:p>
        </p:txBody>
      </p:sp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F6847506-EFB7-87C3-1F07-19BDA8D4DB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183" y="6053419"/>
            <a:ext cx="654496" cy="528258"/>
          </a:xfrm>
          <a:prstGeom prst="rect">
            <a:avLst/>
          </a:prstGeom>
        </p:spPr>
      </p:pic>
      <p:pic>
        <p:nvPicPr>
          <p:cNvPr id="5" name="Picture 4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50A1F0B1-418F-09A4-05D5-747EB5892D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60580" cy="928048"/>
          </a:xfrm>
          <a:prstGeom prst="rect">
            <a:avLst/>
          </a:prstGeom>
        </p:spPr>
      </p:pic>
      <p:sp>
        <p:nvSpPr>
          <p:cNvPr id="11" name="Google Shape;269;g2bec573e959_0_6">
            <a:extLst>
              <a:ext uri="{FF2B5EF4-FFF2-40B4-BE49-F238E27FC236}">
                <a16:creationId xmlns:a16="http://schemas.microsoft.com/office/drawing/2014/main" id="{CED2B9FD-11F0-FAEA-6459-82018D70C7B7}"/>
              </a:ext>
            </a:extLst>
          </p:cNvPr>
          <p:cNvSpPr txBox="1">
            <a:spLocks/>
          </p:cNvSpPr>
          <p:nvPr/>
        </p:nvSpPr>
        <p:spPr>
          <a:xfrm>
            <a:off x="680290" y="1511459"/>
            <a:ext cx="3988987" cy="226075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algn="l">
              <a:spcAft>
                <a:spcPts val="1200"/>
              </a:spcAft>
              <a:buSzPts val="3500"/>
            </a:pPr>
            <a:r>
              <a:rPr lang="es-ES_tradnl" noProof="0"/>
              <a:t>Sibilancias o tos con dificultad para respirar (DPR)</a:t>
            </a:r>
            <a:br>
              <a:rPr lang="es-ES_tradnl" noProof="0"/>
            </a:br>
            <a:endParaRPr lang="es-ES_tradnl" noProof="0"/>
          </a:p>
          <a:p>
            <a:pPr marL="6350" algn="l">
              <a:spcAft>
                <a:spcPts val="1200"/>
              </a:spcAft>
              <a:buSzPts val="3500"/>
            </a:pPr>
            <a:r>
              <a:rPr lang="es-ES_tradnl" noProof="0"/>
              <a:t>Uso de otros músculos </a:t>
            </a:r>
            <a:br>
              <a:rPr lang="es-ES_tradnl" noProof="0"/>
            </a:br>
            <a:endParaRPr lang="es-ES_tradnl" noProof="0"/>
          </a:p>
          <a:p>
            <a:pPr marL="6350" algn="l">
              <a:spcAft>
                <a:spcPts val="1200"/>
              </a:spcAft>
              <a:buSzPts val="3500"/>
            </a:pPr>
            <a:r>
              <a:rPr lang="es-ES_tradnl" noProof="0"/>
              <a:t>Antecedentes de alergias o tabaquismo</a:t>
            </a:r>
          </a:p>
        </p:txBody>
      </p:sp>
      <p:sp>
        <p:nvSpPr>
          <p:cNvPr id="12" name="Google Shape;236;p15">
            <a:extLst>
              <a:ext uri="{FF2B5EF4-FFF2-40B4-BE49-F238E27FC236}">
                <a16:creationId xmlns:a16="http://schemas.microsoft.com/office/drawing/2014/main" id="{4719AEAF-D92B-6016-0869-1A5E3358C82C}"/>
              </a:ext>
            </a:extLst>
          </p:cNvPr>
          <p:cNvSpPr txBox="1">
            <a:spLocks/>
          </p:cNvSpPr>
          <p:nvPr/>
        </p:nvSpPr>
        <p:spPr>
          <a:xfrm>
            <a:off x="1696183" y="5154556"/>
            <a:ext cx="6142016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0" indent="0" algn="ctr">
              <a:spcAft>
                <a:spcPts val="1200"/>
              </a:spcAft>
              <a:buSzPts val="3500"/>
              <a:buNone/>
            </a:pPr>
            <a:r>
              <a:rPr lang="es-ES_tradnl" sz="2400" noProof="0"/>
              <a:t>Postura de trípode o posición cómoda</a:t>
            </a:r>
          </a:p>
        </p:txBody>
      </p:sp>
      <p:pic>
        <p:nvPicPr>
          <p:cNvPr id="13" name="Picture 12" descr="A person wearing a mask&#10;&#10;Description automatically generated">
            <a:extLst>
              <a:ext uri="{FF2B5EF4-FFF2-40B4-BE49-F238E27FC236}">
                <a16:creationId xmlns:a16="http://schemas.microsoft.com/office/drawing/2014/main" id="{446B864D-CC43-8F7C-E27E-0E229A37A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5178" y="1309280"/>
            <a:ext cx="3409124" cy="3947635"/>
          </a:xfrm>
          <a:prstGeom prst="rect">
            <a:avLst/>
          </a:prstGeom>
        </p:spPr>
      </p:pic>
      <p:pic>
        <p:nvPicPr>
          <p:cNvPr id="6" name="Picture 5" descr="A blue inhaler with a black background&#10;&#10;Description automatically generated">
            <a:extLst>
              <a:ext uri="{FF2B5EF4-FFF2-40B4-BE49-F238E27FC236}">
                <a16:creationId xmlns:a16="http://schemas.microsoft.com/office/drawing/2014/main" id="{C0AB63DD-28DD-DEB1-E1E0-44CE840FA4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747" y="1321230"/>
            <a:ext cx="3024523" cy="377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590E2E-1A31-57E2-5042-C2994770ECD9}"/>
              </a:ext>
            </a:extLst>
          </p:cNvPr>
          <p:cNvSpPr txBox="1"/>
          <p:nvPr/>
        </p:nvSpPr>
        <p:spPr>
          <a:xfrm>
            <a:off x="2658948" y="6086716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3254109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BD10779-81E8-D806-1645-6D7584C8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1DB6FA-3F44-496E-C278-4F642DFEBB6D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7A30EEC-3007-597E-04DD-D945CB837A0B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4DCE38-7ED4-475D-C5B4-2AC084B3BC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7" name="Google Shape;426;g31df96411e402463_129">
            <a:extLst>
              <a:ext uri="{FF2B5EF4-FFF2-40B4-BE49-F238E27FC236}">
                <a16:creationId xmlns:a16="http://schemas.microsoft.com/office/drawing/2014/main" id="{8A41AA1E-AF23-D8F9-DE9B-9204244B9FE5}"/>
              </a:ext>
            </a:extLst>
          </p:cNvPr>
          <p:cNvSpPr txBox="1">
            <a:spLocks/>
          </p:cNvSpPr>
          <p:nvPr/>
        </p:nvSpPr>
        <p:spPr>
          <a:xfrm>
            <a:off x="851819" y="1586921"/>
            <a:ext cx="6259222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7350" algn="l">
              <a:buSzPts val="2500"/>
              <a:buFont typeface="Arial" panose="020B0604020202020204" pitchFamily="34" charset="0"/>
              <a:buChar char="•"/>
            </a:pPr>
            <a:r>
              <a:rPr lang="es-ES_tradnl" noProof="0"/>
              <a:t>Respiración rápida</a:t>
            </a:r>
          </a:p>
          <a:p>
            <a:pPr indent="-387350" algn="l">
              <a:buSzPts val="2500"/>
              <a:buFont typeface="Arial" panose="020B0604020202020204" pitchFamily="34" charset="0"/>
              <a:buChar char="•"/>
            </a:pPr>
            <a:r>
              <a:rPr lang="es-ES_tradnl" noProof="0"/>
              <a:t>Uso de músculos accesorios</a:t>
            </a:r>
          </a:p>
          <a:p>
            <a:pPr indent="-387350" algn="l">
              <a:buSzPts val="2500"/>
              <a:buFont typeface="Arial" panose="020B0604020202020204" pitchFamily="34" charset="0"/>
              <a:buChar char="•"/>
            </a:pPr>
            <a:r>
              <a:rPr lang="es-ES_tradnl" noProof="0"/>
              <a:t>Retracciones (hundimiento de la piel entre costillas, clavículas o abdomen)</a:t>
            </a:r>
          </a:p>
          <a:p>
            <a:pPr indent="-387350" algn="l">
              <a:buSzPts val="2500"/>
              <a:buFont typeface="Arial" panose="020B0604020202020204" pitchFamily="34" charset="0"/>
              <a:buChar char="•"/>
            </a:pPr>
            <a:r>
              <a:rPr lang="es-ES_tradnl" noProof="0"/>
              <a:t>Decoloración azulada o grisácea de los labios</a:t>
            </a:r>
          </a:p>
          <a:p>
            <a:pPr indent="-387350" algn="l">
              <a:buSzPts val="2500"/>
              <a:buFont typeface="Arial" panose="020B0604020202020204" pitchFamily="34" charset="0"/>
              <a:buChar char="•"/>
            </a:pPr>
            <a:r>
              <a:rPr lang="es-ES_tradnl" noProof="0"/>
              <a:t>Somnolencia excesiva</a:t>
            </a:r>
          </a:p>
          <a:p>
            <a:pPr indent="-387350" algn="l">
              <a:buSzPts val="2500"/>
              <a:buFont typeface="Arial" panose="020B0604020202020204" pitchFamily="34" charset="0"/>
              <a:buChar char="•"/>
            </a:pPr>
            <a:r>
              <a:rPr lang="es-ES_tradnl" noProof="0"/>
              <a:t>Babeo</a:t>
            </a:r>
          </a:p>
          <a:p>
            <a:pPr indent="-387350" algn="l">
              <a:buSzPts val="2500"/>
              <a:buFont typeface="Arial" panose="020B0604020202020204" pitchFamily="34" charset="0"/>
              <a:buChar char="•"/>
            </a:pPr>
            <a:r>
              <a:rPr lang="es-ES_tradnl" noProof="0"/>
              <a:t>Sonidos anormales al respirar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FCACE80-20BD-2136-8CC7-65857931C355}"/>
              </a:ext>
            </a:extLst>
          </p:cNvPr>
          <p:cNvSpPr/>
          <p:nvPr/>
        </p:nvSpPr>
        <p:spPr>
          <a:xfrm>
            <a:off x="6893641" y="2932888"/>
            <a:ext cx="4680854" cy="1862135"/>
          </a:xfrm>
          <a:prstGeom prst="roundRect">
            <a:avLst/>
          </a:prstGeom>
          <a:solidFill>
            <a:srgbClr val="4A001F"/>
          </a:solidFill>
          <a:ln>
            <a:solidFill>
              <a:srgbClr val="4A0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noProof="0">
                <a:latin typeface="Atkinson Hyperlegible" pitchFamily="2" charset="0"/>
              </a:rPr>
              <a:t>¡Signos de peligro en la dificultad para respirar (DPR)!</a:t>
            </a:r>
          </a:p>
        </p:txBody>
      </p:sp>
    </p:spTree>
    <p:extLst>
      <p:ext uri="{BB962C8B-B14F-4D97-AF65-F5344CB8AC3E}">
        <p14:creationId xmlns:p14="http://schemas.microsoft.com/office/powerpoint/2010/main" val="3096075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0542F839-11F4-945F-0FC5-6777553347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674" y="1627908"/>
            <a:ext cx="11656652" cy="24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3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C8CFFC8-F7C4-084A-62EF-1347A2A1C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43B13F-B303-27CF-31F2-1B5AC761B067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C2345B-EFC4-E2E7-0F6E-74D88C94E7F2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66D12C1D-E74A-A3D1-0639-9FE8D985E2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2" name="Picture 1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D1E82BDF-6A9B-2C5A-5573-056A44EEB8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DD528C-2A0B-D5D1-6112-C2898B9D7C98}"/>
              </a:ext>
            </a:extLst>
          </p:cNvPr>
          <p:cNvSpPr txBox="1"/>
          <p:nvPr/>
        </p:nvSpPr>
        <p:spPr>
          <a:xfrm>
            <a:off x="1018164" y="4761291"/>
            <a:ext cx="305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Signos de mala circulación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5A491-72AD-AB30-7124-6A470E510DEE}"/>
              </a:ext>
            </a:extLst>
          </p:cNvPr>
          <p:cNvSpPr txBox="1"/>
          <p:nvPr/>
        </p:nvSpPr>
        <p:spPr>
          <a:xfrm>
            <a:off x="4807672" y="4796071"/>
            <a:ext cx="3360689" cy="546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>
              <a:lnSpc>
                <a:spcPct val="80000"/>
              </a:lnSpc>
              <a:spcBef>
                <a:spcPts val="1000"/>
              </a:spcBef>
              <a:buSzPct val="95000"/>
            </a:pPr>
            <a:r>
              <a:rPr lang="es-ES_tradnl"/>
              <a:t>Confusión, desmayo o pérdida breve de conciencia</a:t>
            </a:r>
            <a:endParaRPr lang="es-ES_tradnl" sz="1800" noProof="0">
              <a:latin typeface="Atkinson Hyperlegible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FABA3-0F17-0386-DB44-0C2500AC3CF3}"/>
              </a:ext>
            </a:extLst>
          </p:cNvPr>
          <p:cNvSpPr txBox="1"/>
          <p:nvPr/>
        </p:nvSpPr>
        <p:spPr>
          <a:xfrm>
            <a:off x="8544039" y="4755349"/>
            <a:ext cx="2828995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>
              <a:lnSpc>
                <a:spcPct val="90000"/>
              </a:lnSpc>
              <a:spcBef>
                <a:spcPts val="1000"/>
              </a:spcBef>
              <a:buSzPct val="95000"/>
            </a:pPr>
            <a:r>
              <a:rPr lang="es-ES_tradnl"/>
              <a:t>Evidencia de sangrado</a:t>
            </a:r>
            <a:r>
              <a:rPr lang="es-ES_tradnl" sz="1800" noProof="0">
                <a:latin typeface="Atkinson Hyperlegible" pitchFamily="2" charset="0"/>
              </a:rPr>
              <a:t> </a:t>
            </a:r>
          </a:p>
        </p:txBody>
      </p:sp>
      <p:pic>
        <p:nvPicPr>
          <p:cNvPr id="10" name="Picture 9" descr="A person with tears on his forehead&#10;&#10;Description automatically generated">
            <a:extLst>
              <a:ext uri="{FF2B5EF4-FFF2-40B4-BE49-F238E27FC236}">
                <a16:creationId xmlns:a16="http://schemas.microsoft.com/office/drawing/2014/main" id="{C1EAF73D-3EB5-DEAE-08EC-A31A12CB38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5" y="2006844"/>
            <a:ext cx="3772939" cy="2629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8DD924-B96B-7F4E-C533-2F03E7FEEE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582" y="2455691"/>
            <a:ext cx="3616779" cy="2046719"/>
          </a:xfrm>
          <a:prstGeom prst="rect">
            <a:avLst/>
          </a:prstGeom>
        </p:spPr>
      </p:pic>
      <p:pic>
        <p:nvPicPr>
          <p:cNvPr id="16" name="Picture 15" descr="A cartoon of a person smelling a pizza&#10;&#10;Description automatically generated">
            <a:extLst>
              <a:ext uri="{FF2B5EF4-FFF2-40B4-BE49-F238E27FC236}">
                <a16:creationId xmlns:a16="http://schemas.microsoft.com/office/drawing/2014/main" id="{BC986219-1839-935D-FD4B-82A9D405C27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949" y="2475876"/>
            <a:ext cx="2959949" cy="206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7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A283B7-39CB-6F10-D53C-453F52552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F4E2D7-DAE6-5FB0-C906-CE33C63141BB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6E5F251-428F-2A9A-9495-60447796CD14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50D78A0A-880B-B475-520A-28C419BD2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pic>
        <p:nvPicPr>
          <p:cNvPr id="3" name="Picture 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B4558BEC-3AE3-3622-0AED-649497DF4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F77E75-0409-6A19-3038-B5DC95776B87}"/>
              </a:ext>
            </a:extLst>
          </p:cNvPr>
          <p:cNvSpPr txBox="1"/>
          <p:nvPr/>
        </p:nvSpPr>
        <p:spPr>
          <a:xfrm>
            <a:off x="947635" y="1626552"/>
            <a:ext cx="350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Pulso demasiado rápido, débil, lento o ausente</a:t>
            </a:r>
            <a:endParaRPr lang="es-ES_tradnl">
              <a:latin typeface="Atkinson Hyperlegible" pitchFamily="2" charset="0"/>
            </a:endParaRPr>
          </a:p>
        </p:txBody>
      </p:sp>
      <p:pic>
        <p:nvPicPr>
          <p:cNvPr id="14" name="Picture 13" descr="A hand touching a wrist&#10;&#10;Description automatically generated">
            <a:extLst>
              <a:ext uri="{FF2B5EF4-FFF2-40B4-BE49-F238E27FC236}">
                <a16:creationId xmlns:a16="http://schemas.microsoft.com/office/drawing/2014/main" id="{EDF04B73-58BD-BAC5-C9D2-9F0132ACA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327" y="4226337"/>
            <a:ext cx="1913244" cy="18714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D48EE6-191F-A14F-C75D-B3CD5B3C0520}"/>
              </a:ext>
            </a:extLst>
          </p:cNvPr>
          <p:cNvSpPr txBox="1"/>
          <p:nvPr/>
        </p:nvSpPr>
        <p:spPr>
          <a:xfrm>
            <a:off x="4515997" y="4444592"/>
            <a:ext cx="31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/>
              <a:t>Tiempo de relleno capilar</a:t>
            </a:r>
            <a:endParaRPr lang="es-ES_tradnl">
              <a:latin typeface="Atkinson Hyperlegible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DC574-64FF-F45C-721F-453C393AA374}"/>
              </a:ext>
            </a:extLst>
          </p:cNvPr>
          <p:cNvSpPr txBox="1"/>
          <p:nvPr/>
        </p:nvSpPr>
        <p:spPr>
          <a:xfrm>
            <a:off x="8449302" y="944992"/>
            <a:ext cx="262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tkinson Hyperlegible" pitchFamily="2" charset="0"/>
              </a:defRPr>
            </a:lvl1pPr>
          </a:lstStyle>
          <a:p>
            <a:r>
              <a:rPr lang="es-ES_tradnl" sz="1800" noProof="0"/>
              <a:t>Pellizco en la piel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2DF65-A681-2F34-0D29-DE07A2D08E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3665" y="2452133"/>
            <a:ext cx="3345038" cy="1941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erson's hand pointing at a person's neck&#10;&#10;Description automatically generated">
            <a:extLst>
              <a:ext uri="{FF2B5EF4-FFF2-40B4-BE49-F238E27FC236}">
                <a16:creationId xmlns:a16="http://schemas.microsoft.com/office/drawing/2014/main" id="{26791A30-1757-5132-E0F3-4CD65E614C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580" y="2163611"/>
            <a:ext cx="2682438" cy="1871469"/>
          </a:xfrm>
          <a:prstGeom prst="rect">
            <a:avLst/>
          </a:prstGeom>
        </p:spPr>
      </p:pic>
      <p:pic>
        <p:nvPicPr>
          <p:cNvPr id="21" name="Picture 20" descr="A cartoon of a baby&#10;&#10;Description automatically generated">
            <a:extLst>
              <a:ext uri="{FF2B5EF4-FFF2-40B4-BE49-F238E27FC236}">
                <a16:creationId xmlns:a16="http://schemas.microsoft.com/office/drawing/2014/main" id="{DB7D2DEC-168A-88FA-B420-D0A1EF0CC7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59" y="3860296"/>
            <a:ext cx="3391506" cy="29885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84AA44-BCAF-2982-5E21-51DA67A5274A}"/>
              </a:ext>
            </a:extLst>
          </p:cNvPr>
          <p:cNvSpPr txBox="1"/>
          <p:nvPr/>
        </p:nvSpPr>
        <p:spPr>
          <a:xfrm>
            <a:off x="8018958" y="4035080"/>
            <a:ext cx="347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latin typeface="Atkinson Hyperlegible" pitchFamily="2" charset="0"/>
              </a:defRPr>
            </a:lvl1pPr>
          </a:lstStyle>
          <a:p>
            <a:r>
              <a:rPr lang="es-ES_tradnl" sz="1800" noProof="0"/>
              <a:t>Retraso en el retorno a normal</a:t>
            </a:r>
          </a:p>
        </p:txBody>
      </p:sp>
      <p:pic>
        <p:nvPicPr>
          <p:cNvPr id="5" name="Picture 4" descr="A cartoon of a baby&#10;&#10;Description automatically generated">
            <a:extLst>
              <a:ext uri="{FF2B5EF4-FFF2-40B4-BE49-F238E27FC236}">
                <a16:creationId xmlns:a16="http://schemas.microsoft.com/office/drawing/2014/main" id="{5F0EAAEB-151A-259B-2A19-07508904E9F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6039" y="724417"/>
            <a:ext cx="3817000" cy="29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5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1F45-363C-87F5-1C54-F5822F50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>
                <a:latin typeface="Atkinson Hyperlegible" pitchFamily="2" charset="0"/>
              </a:rPr>
              <a:t>Términos clave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E3F93-B2FF-DE60-5975-AABD2A55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211" y="1781454"/>
            <a:ext cx="4997824" cy="4351338"/>
          </a:xfrm>
        </p:spPr>
        <p:txBody>
          <a:bodyPr>
            <a:no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Dificultad para respirar (DPR)</a:t>
            </a:r>
            <a:endParaRPr lang="es-ES_tradnl" sz="2400"/>
          </a:p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Vía respiratoria</a:t>
            </a:r>
            <a:endParaRPr lang="es-ES_tradnl" sz="2400"/>
          </a:p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Atragantamiento</a:t>
            </a:r>
            <a:endParaRPr lang="es-ES_tradnl" sz="2400"/>
          </a:p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Cuerpo extraño</a:t>
            </a:r>
            <a:endParaRPr lang="es-ES_tradnl" sz="2400"/>
          </a:p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Asma</a:t>
            </a:r>
            <a:endParaRPr lang="es-ES_tradnl" sz="2400"/>
          </a:p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Enfermedad pulmonar obstructiva crónica (EPOC)</a:t>
            </a:r>
            <a:endParaRPr lang="es-ES_tradnl" sz="2400"/>
          </a:p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Posición de trípode</a:t>
            </a:r>
            <a:endParaRPr lang="es-ES_tradnl" sz="2400"/>
          </a:p>
          <a:p>
            <a:pPr marL="342900" lvl="0" indent="-342900">
              <a:buFont typeface="Symbol" pitchFamily="2" charset="2"/>
              <a:buChar char=""/>
            </a:pPr>
            <a:r>
              <a:rPr lang="es-ES_tradnl"/>
              <a:t>Anafilaxia</a:t>
            </a:r>
            <a:endParaRPr lang="es-ES_tradnl" sz="2600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EE199D-D7B2-B2F3-11EA-FCD968F58E9D}"/>
              </a:ext>
            </a:extLst>
          </p:cNvPr>
          <p:cNvSpPr txBox="1">
            <a:spLocks/>
          </p:cNvSpPr>
          <p:nvPr/>
        </p:nvSpPr>
        <p:spPr>
          <a:xfrm>
            <a:off x="5325035" y="1781454"/>
            <a:ext cx="52667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Sibilancias</a:t>
            </a: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Cianosis</a:t>
            </a:r>
            <a:endParaRPr lang="es-ES_tradnl" sz="2600"/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Anemia</a:t>
            </a:r>
            <a:endParaRPr lang="es-ES_tradnl" sz="2600"/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Shock</a:t>
            </a:r>
            <a:endParaRPr lang="es-ES_tradnl" sz="2600"/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Hemorragia</a:t>
            </a:r>
            <a:endParaRPr lang="es-ES_tradnl" sz="2600"/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Deshidratación</a:t>
            </a:r>
            <a:endParaRPr lang="es-ES_tradnl" sz="2600"/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Sepsis</a:t>
            </a:r>
            <a:endParaRPr lang="es-ES_tradnl" sz="2600"/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_tradnl" sz="2600" noProof="0"/>
              <a:t>Pulso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B2DD26F-1B17-FB6F-2B60-581E9A784073}"/>
              </a:ext>
            </a:extLst>
          </p:cNvPr>
          <p:cNvSpPr txBox="1">
            <a:spLocks/>
          </p:cNvSpPr>
          <p:nvPr/>
        </p:nvSpPr>
        <p:spPr>
          <a:xfrm>
            <a:off x="7958418" y="1825625"/>
            <a:ext cx="41518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342900" indent="-342900">
              <a:buFont typeface="Symbol" pitchFamily="2" charset="2"/>
              <a:buChar char=""/>
            </a:pPr>
            <a:r>
              <a:rPr lang="es-ES_tradnl"/>
              <a:t>Tiempo de relleno capilar</a:t>
            </a:r>
            <a:endParaRPr lang="es-ES_tradnl" sz="2400"/>
          </a:p>
          <a:p>
            <a:pPr marL="342900" indent="-342900">
              <a:buFont typeface="Symbol" pitchFamily="2" charset="2"/>
              <a:buChar char=""/>
            </a:pPr>
            <a:r>
              <a:rPr lang="es-ES_tradnl"/>
              <a:t>Solución de rehidratación oral </a:t>
            </a:r>
            <a:endParaRPr lang="es-ES_tradnl" sz="2400"/>
          </a:p>
          <a:p>
            <a:pPr marL="342900" indent="-342900">
              <a:buFont typeface="Symbol" pitchFamily="2" charset="2"/>
              <a:buChar char=""/>
            </a:pPr>
            <a:r>
              <a:rPr lang="es-ES_tradnl"/>
              <a:t>Estado mental alterado</a:t>
            </a:r>
            <a:endParaRPr lang="es-ES_tradnl" sz="2400"/>
          </a:p>
          <a:p>
            <a:pPr marL="342900" indent="-342900">
              <a:buFont typeface="Symbol" pitchFamily="2" charset="2"/>
              <a:buChar char=""/>
            </a:pPr>
            <a:r>
              <a:rPr lang="es-ES_tradnl"/>
              <a:t>Convulsión</a:t>
            </a:r>
            <a:endParaRPr lang="es-ES_tradnl" sz="2400"/>
          </a:p>
          <a:p>
            <a:pPr marL="342900" indent="-342900">
              <a:buFont typeface="Symbol" pitchFamily="2" charset="2"/>
              <a:buChar char=""/>
            </a:pPr>
            <a:r>
              <a:rPr lang="es-ES_tradnl"/>
              <a:t>Hipoglucemia</a:t>
            </a:r>
            <a:endParaRPr lang="es-ES_tradnl" sz="2600" noProof="0"/>
          </a:p>
        </p:txBody>
      </p:sp>
      <p:sp>
        <p:nvSpPr>
          <p:cNvPr id="6" name="Google Shape;98;p2">
            <a:extLst>
              <a:ext uri="{FF2B5EF4-FFF2-40B4-BE49-F238E27FC236}">
                <a16:creationId xmlns:a16="http://schemas.microsoft.com/office/drawing/2014/main" id="{55B1B31F-356F-6465-E5A9-F9FB63B30C69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017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B0285D-7136-C2DB-3018-1567E4084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FA259A-29C3-9044-96B2-2345CCA54E35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E0AAB4B-9742-4D28-1275-EDFB6033B8A8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002060"/>
              </a:solidFill>
              <a:latin typeface="Atkinson Hyperlegibl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0F313-A055-D95C-3BC3-7F09B9B94608}"/>
              </a:ext>
            </a:extLst>
          </p:cNvPr>
          <p:cNvSpPr txBox="1"/>
          <p:nvPr/>
        </p:nvSpPr>
        <p:spPr>
          <a:xfrm>
            <a:off x="4308224" y="3174045"/>
            <a:ext cx="3798724" cy="11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i="0" u="none" strike="noStrike" noProof="0">
                <a:effectLst/>
              </a:rPr>
              <a:t>Acueste al paciente en estado de choque para mejorar la circulación.</a:t>
            </a:r>
            <a:endParaRPr lang="es-ES_tradnl" sz="2200" b="1" noProof="0">
              <a:latin typeface="Atkinson Hyperlegible" pitchFamily="2" charset="0"/>
            </a:endParaRPr>
          </a:p>
        </p:txBody>
      </p:sp>
      <p:pic>
        <p:nvPicPr>
          <p:cNvPr id="6" name="Picture 5" descr="A red siren with yellow rays&#10;&#10;Description automatically generated">
            <a:extLst>
              <a:ext uri="{FF2B5EF4-FFF2-40B4-BE49-F238E27FC236}">
                <a16:creationId xmlns:a16="http://schemas.microsoft.com/office/drawing/2014/main" id="{9AF536A4-BF7E-4603-A79B-CA4A4B11B0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221" y="5988724"/>
            <a:ext cx="654496" cy="528258"/>
          </a:xfrm>
          <a:prstGeom prst="rect">
            <a:avLst/>
          </a:prstGeom>
        </p:spPr>
      </p:pic>
      <p:pic>
        <p:nvPicPr>
          <p:cNvPr id="9" name="Picture 8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C302F558-2FE2-C44B-4E38-1AC6BE43F6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9C2C18-5AAC-B069-C031-107C3E5D464A}"/>
              </a:ext>
            </a:extLst>
          </p:cNvPr>
          <p:cNvSpPr txBox="1"/>
          <p:nvPr/>
        </p:nvSpPr>
        <p:spPr>
          <a:xfrm>
            <a:off x="564658" y="3544905"/>
            <a:ext cx="3157269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i="0" u="none" strike="noStrike" noProof="0">
                <a:effectLst/>
              </a:rPr>
              <a:t>Controle sangrado</a:t>
            </a:r>
            <a:endParaRPr lang="es-ES_tradnl" sz="2400" b="1" noProof="0">
              <a:latin typeface="Atkinson Hyperlegible" pitchFamily="2" charset="0"/>
            </a:endParaRPr>
          </a:p>
        </p:txBody>
      </p:sp>
      <p:pic>
        <p:nvPicPr>
          <p:cNvPr id="13" name="Picture 12" descr="A person lying on a ball&#10;&#10;Description automatically generated">
            <a:extLst>
              <a:ext uri="{FF2B5EF4-FFF2-40B4-BE49-F238E27FC236}">
                <a16:creationId xmlns:a16="http://schemas.microsoft.com/office/drawing/2014/main" id="{A24D53D3-B91F-4B49-6ED2-A00784E78C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1927" y="1124066"/>
            <a:ext cx="4846339" cy="2396398"/>
          </a:xfrm>
          <a:prstGeom prst="rect">
            <a:avLst/>
          </a:prstGeom>
        </p:spPr>
      </p:pic>
      <p:pic>
        <p:nvPicPr>
          <p:cNvPr id="17" name="Picture 16" descr="A collage of images of a car accident&#10;&#10;Description automatically generated">
            <a:extLst>
              <a:ext uri="{FF2B5EF4-FFF2-40B4-BE49-F238E27FC236}">
                <a16:creationId xmlns:a16="http://schemas.microsoft.com/office/drawing/2014/main" id="{09E893C7-793C-3EDD-8F57-54A06E7AF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196" y="98590"/>
            <a:ext cx="3010705" cy="2717962"/>
          </a:xfrm>
          <a:prstGeom prst="rect">
            <a:avLst/>
          </a:prstGeom>
        </p:spPr>
      </p:pic>
      <p:pic>
        <p:nvPicPr>
          <p:cNvPr id="19" name="Picture 18" descr="A person performing cpr on a person lying on the ground&#10;&#10;Description automatically generated">
            <a:extLst>
              <a:ext uri="{FF2B5EF4-FFF2-40B4-BE49-F238E27FC236}">
                <a16:creationId xmlns:a16="http://schemas.microsoft.com/office/drawing/2014/main" id="{1B915488-EFBC-D7BB-3A71-4EC5934FCD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664" y="3406085"/>
            <a:ext cx="4147488" cy="28909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BFAB44-382C-91DF-5531-14C64EBEFDD8}"/>
              </a:ext>
            </a:extLst>
          </p:cNvPr>
          <p:cNvSpPr txBox="1"/>
          <p:nvPr/>
        </p:nvSpPr>
        <p:spPr>
          <a:xfrm>
            <a:off x="8338695" y="2450721"/>
            <a:ext cx="3157269" cy="81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b="1" i="0" u="none" strike="noStrike" noProof="0">
                <a:effectLst/>
              </a:rPr>
              <a:t>Administre SRO (solución de rehidratación oral) </a:t>
            </a:r>
            <a:endParaRPr lang="es-ES_tradnl" b="1" noProof="0">
              <a:latin typeface="Atkinson Hyperlegible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AA1F4F-32BE-B4FA-C1EC-AA2B876453C1}"/>
              </a:ext>
            </a:extLst>
          </p:cNvPr>
          <p:cNvSpPr txBox="1"/>
          <p:nvPr/>
        </p:nvSpPr>
        <p:spPr>
          <a:xfrm>
            <a:off x="830861" y="4678371"/>
            <a:ext cx="8513661" cy="45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es-ES_tradnl" sz="2400" i="0" u="none" strike="noStrike" noProof="0">
                <a:effectLst/>
              </a:rPr>
              <a:t>Sin pulso y sin signos de vida → considere iniciar RCP.</a:t>
            </a:r>
            <a:endParaRPr lang="es-ES_tradnl" sz="2400" noProof="0">
              <a:latin typeface="Atkinson Hyperlegible" pitchFamily="2" charset="0"/>
            </a:endParaRPr>
          </a:p>
        </p:txBody>
      </p:sp>
      <p:pic>
        <p:nvPicPr>
          <p:cNvPr id="25" name="Picture 24" descr="A person with blood on his nose&#10;&#10;Description automatically generated">
            <a:extLst>
              <a:ext uri="{FF2B5EF4-FFF2-40B4-BE49-F238E27FC236}">
                <a16:creationId xmlns:a16="http://schemas.microsoft.com/office/drawing/2014/main" id="{8BD33A83-7F2E-20D6-9D09-096204F86D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61" y="1089872"/>
            <a:ext cx="3527559" cy="2461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21329C-724B-DD93-CB5B-BC25EA9E29C3}"/>
              </a:ext>
            </a:extLst>
          </p:cNvPr>
          <p:cNvSpPr txBox="1"/>
          <p:nvPr/>
        </p:nvSpPr>
        <p:spPr>
          <a:xfrm>
            <a:off x="1153221" y="6075982"/>
            <a:ext cx="8821870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 err="1">
                <a:latin typeface="Atkinson Hyperlegible" pitchFamily="2" charset="0"/>
              </a:rPr>
              <a:t>Prepárarse</a:t>
            </a:r>
            <a:r>
              <a:rPr lang="es-ES_tradnl" sz="2400" noProof="0">
                <a:latin typeface="Atkinson Hyperlegible" pitchFamily="2" charset="0"/>
              </a:rPr>
              <a:t>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1481996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C91E6B-5DE5-7C13-8D18-7395805E4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4F04F2-5F68-9D7C-09AD-F793E7247ED7}"/>
              </a:ext>
            </a:extLst>
          </p:cNvPr>
          <p:cNvSpPr/>
          <p:nvPr/>
        </p:nvSpPr>
        <p:spPr>
          <a:xfrm>
            <a:off x="828464" y="810545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9E6676-0F92-9016-65B2-7831191C4C78}"/>
              </a:ext>
            </a:extLst>
          </p:cNvPr>
          <p:cNvSpPr/>
          <p:nvPr/>
        </p:nvSpPr>
        <p:spPr>
          <a:xfrm>
            <a:off x="828464" y="3787922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843A0F-87BB-A239-E4E2-772FF1D2FBAD}"/>
              </a:ext>
            </a:extLst>
          </p:cNvPr>
          <p:cNvSpPr/>
          <p:nvPr/>
        </p:nvSpPr>
        <p:spPr>
          <a:xfrm>
            <a:off x="6288848" y="810545"/>
            <a:ext cx="5364178" cy="5869037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pic>
        <p:nvPicPr>
          <p:cNvPr id="13" name="Picture 12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5F349448-2AF4-E09F-DC1F-EC7CEFC12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C26AE9-C29D-9D50-A23D-FD2033BFF002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20F4C690-88E0-877E-0684-EC77B07046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57989CD-68F2-51F0-975C-C71676E89451}"/>
              </a:ext>
            </a:extLst>
          </p:cNvPr>
          <p:cNvSpPr/>
          <p:nvPr/>
        </p:nvSpPr>
        <p:spPr>
          <a:xfrm>
            <a:off x="1671849" y="4075528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DFA126C-124C-C42D-7C76-9570EA555C29}"/>
              </a:ext>
            </a:extLst>
          </p:cNvPr>
          <p:cNvSpPr/>
          <p:nvPr/>
        </p:nvSpPr>
        <p:spPr>
          <a:xfrm>
            <a:off x="7223145" y="1058762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pic>
        <p:nvPicPr>
          <p:cNvPr id="33" name="Picture 32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121B41D0-7471-663B-6A9C-22F0BA3FF2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245" y="3979489"/>
            <a:ext cx="560439" cy="560439"/>
          </a:xfrm>
          <a:prstGeom prst="rect">
            <a:avLst/>
          </a:prstGeom>
        </p:spPr>
      </p:pic>
      <p:pic>
        <p:nvPicPr>
          <p:cNvPr id="44" name="Picture 43" descr="A hand touching a wrist&#10;&#10;Description automatically generated">
            <a:extLst>
              <a:ext uri="{FF2B5EF4-FFF2-40B4-BE49-F238E27FC236}">
                <a16:creationId xmlns:a16="http://schemas.microsoft.com/office/drawing/2014/main" id="{65BEFD64-3FE2-388D-50ED-8FCD7799E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01" y="4596016"/>
            <a:ext cx="1459891" cy="1019189"/>
          </a:xfrm>
          <a:prstGeom prst="rect">
            <a:avLst/>
          </a:prstGeom>
        </p:spPr>
      </p:pic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5FDD5E1E-2121-C1CB-9A62-455EC59BB1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246" y="5699455"/>
            <a:ext cx="1125254" cy="908217"/>
          </a:xfrm>
          <a:prstGeom prst="rect">
            <a:avLst/>
          </a:prstGeom>
        </p:spPr>
      </p:pic>
      <p:pic>
        <p:nvPicPr>
          <p:cNvPr id="11" name="Picture 10" descr="A person's hand pointing at a person's neck&#10;&#10;Description automatically generated">
            <a:extLst>
              <a:ext uri="{FF2B5EF4-FFF2-40B4-BE49-F238E27FC236}">
                <a16:creationId xmlns:a16="http://schemas.microsoft.com/office/drawing/2014/main" id="{CF763D70-4602-C8E6-78C7-ED481C1566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63" y="5637799"/>
            <a:ext cx="1460837" cy="1019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0EEFCB-CD48-3ABA-7433-E155994459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5747" y="5127625"/>
            <a:ext cx="1788552" cy="1038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 person with tears on his forehead&#10;&#10;Description automatically generated">
            <a:extLst>
              <a:ext uri="{FF2B5EF4-FFF2-40B4-BE49-F238E27FC236}">
                <a16:creationId xmlns:a16="http://schemas.microsoft.com/office/drawing/2014/main" id="{21B45F80-3CA5-DE36-C4BB-63B1F83192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43" y="1839373"/>
            <a:ext cx="1892203" cy="1318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BFED93-AB15-541E-FB59-07C8D9712D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651" y="1971118"/>
            <a:ext cx="1813886" cy="1026470"/>
          </a:xfrm>
          <a:prstGeom prst="rect">
            <a:avLst/>
          </a:prstGeom>
        </p:spPr>
      </p:pic>
      <p:pic>
        <p:nvPicPr>
          <p:cNvPr id="20" name="Picture 19" descr="A cartoon of a person smelling a pizza&#10;&#10;Description automatically generated">
            <a:extLst>
              <a:ext uri="{FF2B5EF4-FFF2-40B4-BE49-F238E27FC236}">
                <a16:creationId xmlns:a16="http://schemas.microsoft.com/office/drawing/2014/main" id="{FF6826B6-2E13-CC26-ED96-59A1D5C9C58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858" y="2072532"/>
            <a:ext cx="1484473" cy="1034735"/>
          </a:xfrm>
          <a:prstGeom prst="rect">
            <a:avLst/>
          </a:prstGeom>
        </p:spPr>
      </p:pic>
      <p:pic>
        <p:nvPicPr>
          <p:cNvPr id="26" name="Picture 25" descr="A cartoon of a baby&#10;&#10;Description automatically generated">
            <a:extLst>
              <a:ext uri="{FF2B5EF4-FFF2-40B4-BE49-F238E27FC236}">
                <a16:creationId xmlns:a16="http://schemas.microsoft.com/office/drawing/2014/main" id="{29B0E43F-7996-0D35-F8A0-8637D7AD214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097" y="5472328"/>
            <a:ext cx="1479027" cy="1303294"/>
          </a:xfrm>
          <a:prstGeom prst="rect">
            <a:avLst/>
          </a:prstGeom>
        </p:spPr>
      </p:pic>
      <p:pic>
        <p:nvPicPr>
          <p:cNvPr id="27" name="Picture 26" descr="A cartoon of a baby&#10;&#10;Description automatically generated">
            <a:extLst>
              <a:ext uri="{FF2B5EF4-FFF2-40B4-BE49-F238E27FC236}">
                <a16:creationId xmlns:a16="http://schemas.microsoft.com/office/drawing/2014/main" id="{3A323038-A067-418C-F6C5-950223EA13A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965" y="4312528"/>
            <a:ext cx="1636936" cy="1281647"/>
          </a:xfrm>
          <a:prstGeom prst="rect">
            <a:avLst/>
          </a:prstGeom>
        </p:spPr>
      </p:pic>
      <p:pic>
        <p:nvPicPr>
          <p:cNvPr id="29" name="Picture 28" descr="A person lying on a ball&#10;&#10;Description automatically generated">
            <a:extLst>
              <a:ext uri="{FF2B5EF4-FFF2-40B4-BE49-F238E27FC236}">
                <a16:creationId xmlns:a16="http://schemas.microsoft.com/office/drawing/2014/main" id="{0ACF7EFB-84C3-7C44-2675-06BBFCBFECD6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5154" y="1728479"/>
            <a:ext cx="2788382" cy="1378788"/>
          </a:xfrm>
          <a:prstGeom prst="rect">
            <a:avLst/>
          </a:prstGeom>
        </p:spPr>
      </p:pic>
      <p:pic>
        <p:nvPicPr>
          <p:cNvPr id="30" name="Picture 29" descr="A collage of images of a car accident&#10;&#10;Description automatically generated">
            <a:extLst>
              <a:ext uri="{FF2B5EF4-FFF2-40B4-BE49-F238E27FC236}">
                <a16:creationId xmlns:a16="http://schemas.microsoft.com/office/drawing/2014/main" id="{6F547290-0868-ADB8-696B-9B85CE8170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1208" y="3214470"/>
            <a:ext cx="2272704" cy="2051720"/>
          </a:xfrm>
          <a:prstGeom prst="rect">
            <a:avLst/>
          </a:prstGeom>
        </p:spPr>
      </p:pic>
      <p:pic>
        <p:nvPicPr>
          <p:cNvPr id="31" name="Picture 30" descr="A person performing cpr on a person lying on the ground&#10;&#10;Description automatically generated">
            <a:extLst>
              <a:ext uri="{FF2B5EF4-FFF2-40B4-BE49-F238E27FC236}">
                <a16:creationId xmlns:a16="http://schemas.microsoft.com/office/drawing/2014/main" id="{69F20AF3-2BB1-E352-0790-5F6DFD4854E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455" y="3243859"/>
            <a:ext cx="2386292" cy="1663338"/>
          </a:xfrm>
          <a:prstGeom prst="rect">
            <a:avLst/>
          </a:prstGeom>
        </p:spPr>
      </p:pic>
      <p:pic>
        <p:nvPicPr>
          <p:cNvPr id="32" name="Picture 31" descr="A person with blood on his nose&#10;&#10;Description automatically generated">
            <a:extLst>
              <a:ext uri="{FF2B5EF4-FFF2-40B4-BE49-F238E27FC236}">
                <a16:creationId xmlns:a16="http://schemas.microsoft.com/office/drawing/2014/main" id="{D12709FB-F4E2-3661-DD71-7E27AECE173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940" y="1427422"/>
            <a:ext cx="2376329" cy="16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05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D4FD41-EAC9-C9B7-92E2-8BAEE905B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D2BDA6-1780-7732-4B37-29CFEC9F791E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A011704-CA70-C10B-30C9-AC375BF4CA65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  <a:ea typeface="+mn-ea"/>
                <a:cs typeface="+mn-cs"/>
              </a:rPr>
              <a:t>Hiperglucemia (azúcar alta en sangre)</a:t>
            </a:r>
            <a:endParaRPr lang="es-ES_tradnl" sz="3600" b="1" noProof="0">
              <a:solidFill>
                <a:schemeClr val="tx1"/>
              </a:solidFill>
              <a:latin typeface="Atkinson Hyperlegibl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2AF93-C200-FB12-C83E-3228282B21CA}"/>
              </a:ext>
            </a:extLst>
          </p:cNvPr>
          <p:cNvSpPr txBox="1"/>
          <p:nvPr/>
        </p:nvSpPr>
        <p:spPr>
          <a:xfrm>
            <a:off x="423333" y="1553226"/>
            <a:ext cx="10880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lvl="0" algn="ctr">
              <a:buSzPct val="100000"/>
            </a:pPr>
            <a:r>
              <a:rPr lang="es-ES_tradnl" sz="2400"/>
              <a:t>Considérela en un paciente con diabetes que no ha tomado su medicación.</a:t>
            </a:r>
            <a:endParaRPr lang="es-ES_tradnl" sz="2800" noProof="0">
              <a:solidFill>
                <a:srgbClr val="002060"/>
              </a:solidFill>
              <a:latin typeface="Atkinson Hyperlegibl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5E77A-6CCD-3000-016F-919FA5CB8B74}"/>
              </a:ext>
            </a:extLst>
          </p:cNvPr>
          <p:cNvSpPr txBox="1"/>
          <p:nvPr/>
        </p:nvSpPr>
        <p:spPr>
          <a:xfrm>
            <a:off x="480184" y="2618344"/>
            <a:ext cx="52493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800" noProof="0">
                <a:latin typeface="Atkinson Hyperlegible" pitchFamily="2" charset="0"/>
              </a:rPr>
              <a:t>Respiración rápida y profunda.</a:t>
            </a:r>
          </a:p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800" noProof="0">
                <a:latin typeface="Atkinson Hyperlegible" pitchFamily="2" charset="0"/>
              </a:rPr>
              <a:t>Aliento con olor dulce.</a:t>
            </a:r>
          </a:p>
          <a:p>
            <a:pPr marL="914400" lvl="1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_tradnl" sz="2800" noProof="0">
                <a:latin typeface="Atkinson Hyperlegible" pitchFamily="2" charset="0"/>
              </a:rPr>
              <a:t>Signos de choque y alteración del estado mental.</a:t>
            </a:r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2F652430-8241-91AC-B816-FE031F62F7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21DD75F1-C1E5-6D33-EFD9-3895F1572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52" y="5890279"/>
            <a:ext cx="654496" cy="528258"/>
          </a:xfrm>
          <a:prstGeom prst="rect">
            <a:avLst/>
          </a:prstGeom>
        </p:spPr>
      </p:pic>
      <p:pic>
        <p:nvPicPr>
          <p:cNvPr id="5" name="Picture 4" descr="A close-up of a finger with a blood test&#10;&#10;Description automatically generated">
            <a:extLst>
              <a:ext uri="{FF2B5EF4-FFF2-40B4-BE49-F238E27FC236}">
                <a16:creationId xmlns:a16="http://schemas.microsoft.com/office/drawing/2014/main" id="{8B2D3789-B173-23BD-9BA1-54D34A28EC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173" y="2107464"/>
            <a:ext cx="4762287" cy="3319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5430E3-CEA5-2015-6FF7-9A8ED68BAC7A}"/>
              </a:ext>
            </a:extLst>
          </p:cNvPr>
          <p:cNvSpPr txBox="1"/>
          <p:nvPr/>
        </p:nvSpPr>
        <p:spPr>
          <a:xfrm>
            <a:off x="2658948" y="6086716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3350619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319491-F332-BE80-26BD-9583BD6E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2E795D-F162-AC12-FBC6-372E0E836B6D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5160CF-EB7C-B716-D078-E841BDFD19E1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/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7AE7C180-7D4F-AAC2-47CE-4C560E56B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sp>
        <p:nvSpPr>
          <p:cNvPr id="3" name="Google Shape;426;g31df96411e402463_129">
            <a:extLst>
              <a:ext uri="{FF2B5EF4-FFF2-40B4-BE49-F238E27FC236}">
                <a16:creationId xmlns:a16="http://schemas.microsoft.com/office/drawing/2014/main" id="{A396A833-6BCF-A007-780F-59DCB308C741}"/>
              </a:ext>
            </a:extLst>
          </p:cNvPr>
          <p:cNvSpPr txBox="1">
            <a:spLocks/>
          </p:cNvSpPr>
          <p:nvPr/>
        </p:nvSpPr>
        <p:spPr>
          <a:xfrm>
            <a:off x="903160" y="4637158"/>
            <a:ext cx="5867292" cy="14905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algn="l">
              <a:buSzPts val="2500"/>
            </a:pPr>
            <a:r>
              <a:rPr lang="es-ES_tradnl" noProof="0">
                <a:latin typeface="Atkinson Hyperlegible" pitchFamily="2" charset="0"/>
              </a:rPr>
              <a:t>Pregunte con qué frecuencia orina el niño.</a:t>
            </a:r>
            <a:br>
              <a:rPr lang="es-ES_tradnl" noProof="0">
                <a:latin typeface="Atkinson Hyperlegible" pitchFamily="2" charset="0"/>
              </a:rPr>
            </a:br>
            <a:r>
              <a:rPr lang="es-ES_tradnl" noProof="0">
                <a:latin typeface="Atkinson Hyperlegible" pitchFamily="2" charset="0"/>
              </a:rPr>
              <a:t>Pida que continúe con la lactancia materna.</a:t>
            </a:r>
            <a:br>
              <a:rPr lang="es-ES_tradnl" noProof="0">
                <a:latin typeface="Atkinson Hyperlegible" pitchFamily="2" charset="0"/>
              </a:rPr>
            </a:br>
            <a:r>
              <a:rPr lang="es-ES_tradnl" noProof="0">
                <a:latin typeface="Atkinson Hyperlegible" pitchFamily="2" charset="0"/>
              </a:rPr>
              <a:t>Fomente el contacto piel con piel (método canguro).</a:t>
            </a:r>
            <a:endParaRPr lang="es-ES_tradnl" noProof="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4" name="Google Shape;426;g31df96411e402463_129">
            <a:extLst>
              <a:ext uri="{FF2B5EF4-FFF2-40B4-BE49-F238E27FC236}">
                <a16:creationId xmlns:a16="http://schemas.microsoft.com/office/drawing/2014/main" id="{F9197BA7-E758-8ABB-D94E-E420AAB54B75}"/>
              </a:ext>
            </a:extLst>
          </p:cNvPr>
          <p:cNvSpPr txBox="1">
            <a:spLocks/>
          </p:cNvSpPr>
          <p:nvPr/>
        </p:nvSpPr>
        <p:spPr>
          <a:xfrm>
            <a:off x="680290" y="1991583"/>
            <a:ext cx="6613909" cy="247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tkinson Hyperlegible"/>
              <a:buChar char="•"/>
              <a:defRPr sz="2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tkinson Hyperlegible"/>
              <a:buChar char="•"/>
              <a:defRPr sz="24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tkinson Hyperlegible"/>
              <a:buChar char="•"/>
              <a:defRPr sz="20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kinson Hyperlegible"/>
              <a:buChar char="•"/>
              <a:defRPr sz="1800" b="0" i="0" u="none" strike="noStrike" cap="none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pPr marL="69850" indent="0">
              <a:buSzPts val="2500"/>
              <a:buFont typeface="Atkinson Hyperlegible"/>
              <a:buNone/>
            </a:pPr>
            <a:r>
              <a:rPr lang="es-ES_tradnl" sz="2400" noProof="0"/>
              <a:t>El choque puede ocurrir incluso con una pequeña pérdida de líquidos.</a:t>
            </a:r>
            <a:br>
              <a:rPr lang="es-ES_tradnl" sz="2400" noProof="0"/>
            </a:br>
            <a:r>
              <a:rPr lang="es-ES_tradnl" sz="2400" noProof="0"/>
              <a:t>El choque por deshidratación es rápido y peligroso.</a:t>
            </a:r>
            <a:br>
              <a:rPr lang="es-ES_tradnl" sz="2400" noProof="0"/>
            </a:br>
            <a:r>
              <a:rPr lang="es-ES_tradnl" sz="2400" noProof="0"/>
              <a:t>No pueden pedir agua ni beber por sí solos.</a:t>
            </a:r>
            <a:br>
              <a:rPr lang="es-ES_tradnl" sz="2400" noProof="0"/>
            </a:br>
            <a:r>
              <a:rPr lang="es-ES_tradnl" sz="2400" noProof="0"/>
              <a:t>Pierden calor rápidamente.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F4FC6D-FF98-C798-2B20-E51D041D600D}"/>
              </a:ext>
            </a:extLst>
          </p:cNvPr>
          <p:cNvSpPr/>
          <p:nvPr/>
        </p:nvSpPr>
        <p:spPr>
          <a:xfrm>
            <a:off x="948553" y="4193753"/>
            <a:ext cx="4479481" cy="413165"/>
          </a:xfrm>
          <a:prstGeom prst="roundRect">
            <a:avLst>
              <a:gd name="adj" fmla="val 0"/>
            </a:avLst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b="1" noProof="0">
                <a:solidFill>
                  <a:schemeClr val="tx1"/>
                </a:solidFill>
              </a:rPr>
              <a:t>Haga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FE07B3F-40BA-73E7-1F90-C196D6FBD971}"/>
              </a:ext>
            </a:extLst>
          </p:cNvPr>
          <p:cNvSpPr/>
          <p:nvPr/>
        </p:nvSpPr>
        <p:spPr>
          <a:xfrm>
            <a:off x="948553" y="1475567"/>
            <a:ext cx="5821898" cy="483985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400" b="1" noProof="0">
                <a:solidFill>
                  <a:schemeClr val="tx1"/>
                </a:solidFill>
              </a:rPr>
              <a:t>¿Por qué tienen un mayor riesgo?</a:t>
            </a:r>
            <a:endParaRPr lang="es-ES_tradnl" noProof="0">
              <a:solidFill>
                <a:schemeClr val="tx1"/>
              </a:solidFill>
              <a:latin typeface="Atkinson Hyperlegible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0B321-8A25-F547-FEAB-BE737462ED89}"/>
              </a:ext>
            </a:extLst>
          </p:cNvPr>
          <p:cNvSpPr txBox="1"/>
          <p:nvPr/>
        </p:nvSpPr>
        <p:spPr>
          <a:xfrm>
            <a:off x="7640485" y="5602623"/>
            <a:ext cx="306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200">
                <a:solidFill>
                  <a:srgbClr val="000000"/>
                </a:solidFill>
                <a:latin typeface="Atkinson Hyperlegible" pitchFamily="2" charset="0"/>
              </a:rPr>
              <a:t>Método canguro</a:t>
            </a:r>
            <a:endParaRPr lang="es-ES_tradnl" sz="4000" noProof="0">
              <a:latin typeface="Atkinson Hyperlegible" pitchFamily="2" charset="0"/>
            </a:endParaRPr>
          </a:p>
        </p:txBody>
      </p:sp>
      <p:pic>
        <p:nvPicPr>
          <p:cNvPr id="16" name="Picture 15" descr="A person holding a baby&#10;&#10;Description automatically generated">
            <a:extLst>
              <a:ext uri="{FF2B5EF4-FFF2-40B4-BE49-F238E27FC236}">
                <a16:creationId xmlns:a16="http://schemas.microsoft.com/office/drawing/2014/main" id="{998C21CA-7685-DCAF-9556-0761BFF967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8385" y="1036619"/>
            <a:ext cx="5426110" cy="45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B73AD4-C8D1-2C0E-1442-51154031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2560C9D-24B6-115A-7F59-7995F87AB899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2DB7022-1B7A-D9EC-B397-BD487E09726A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A5983-86C5-2BD0-F2EB-AD37D65849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E78FA16-66ED-D997-4979-A7A364F0233D}"/>
              </a:ext>
            </a:extLst>
          </p:cNvPr>
          <p:cNvSpPr/>
          <p:nvPr/>
        </p:nvSpPr>
        <p:spPr>
          <a:xfrm>
            <a:off x="244436" y="5755330"/>
            <a:ext cx="4680854" cy="992222"/>
          </a:xfrm>
          <a:prstGeom prst="roundRect">
            <a:avLst/>
          </a:prstGeom>
          <a:solidFill>
            <a:srgbClr val="4A001F"/>
          </a:solidFill>
          <a:ln>
            <a:solidFill>
              <a:srgbClr val="4A0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noProof="0">
                <a:latin typeface="Atkinson Hyperlegible" pitchFamily="2" charset="0"/>
              </a:rPr>
              <a:t>¡Signos de peligro de choque!</a:t>
            </a:r>
          </a:p>
        </p:txBody>
      </p:sp>
      <p:pic>
        <p:nvPicPr>
          <p:cNvPr id="6" name="Picture 5" descr="A cartoon of a naked person&#10;&#10;Description automatically generated">
            <a:extLst>
              <a:ext uri="{FF2B5EF4-FFF2-40B4-BE49-F238E27FC236}">
                <a16:creationId xmlns:a16="http://schemas.microsoft.com/office/drawing/2014/main" id="{2B408A13-BFD3-A5C1-AC12-A2B6E4AF7E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538" y="1108827"/>
            <a:ext cx="5451802" cy="574917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DAEA09-A454-E54A-12FC-AF2EA13B4C29}"/>
              </a:ext>
            </a:extLst>
          </p:cNvPr>
          <p:cNvCxnSpPr>
            <a:cxnSpLocks/>
          </p:cNvCxnSpPr>
          <p:nvPr/>
        </p:nvCxnSpPr>
        <p:spPr>
          <a:xfrm flipH="1">
            <a:off x="2574514" y="2240376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048FB1-1C38-ED76-6B3C-2642D0227036}"/>
              </a:ext>
            </a:extLst>
          </p:cNvPr>
          <p:cNvCxnSpPr>
            <a:cxnSpLocks/>
          </p:cNvCxnSpPr>
          <p:nvPr/>
        </p:nvCxnSpPr>
        <p:spPr>
          <a:xfrm flipH="1">
            <a:off x="2616078" y="2829194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16A561-F85A-010C-757D-AA032A94F1AC}"/>
              </a:ext>
            </a:extLst>
          </p:cNvPr>
          <p:cNvCxnSpPr>
            <a:cxnSpLocks/>
          </p:cNvCxnSpPr>
          <p:nvPr/>
        </p:nvCxnSpPr>
        <p:spPr>
          <a:xfrm flipH="1">
            <a:off x="2726914" y="4997430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C82613-550D-B10D-F921-CAC0C61EF39F}"/>
              </a:ext>
            </a:extLst>
          </p:cNvPr>
          <p:cNvCxnSpPr>
            <a:cxnSpLocks/>
          </p:cNvCxnSpPr>
          <p:nvPr/>
        </p:nvCxnSpPr>
        <p:spPr>
          <a:xfrm flipH="1">
            <a:off x="2509631" y="3369610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8420CE-BB60-EE06-6C50-008F261C10EB}"/>
              </a:ext>
            </a:extLst>
          </p:cNvPr>
          <p:cNvCxnSpPr>
            <a:cxnSpLocks/>
          </p:cNvCxnSpPr>
          <p:nvPr/>
        </p:nvCxnSpPr>
        <p:spPr>
          <a:xfrm flipH="1">
            <a:off x="2743897" y="4285194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BA83C35-53D5-35DE-5507-4571FF8B35CF}"/>
              </a:ext>
            </a:extLst>
          </p:cNvPr>
          <p:cNvCxnSpPr>
            <a:cxnSpLocks/>
          </p:cNvCxnSpPr>
          <p:nvPr/>
        </p:nvCxnSpPr>
        <p:spPr>
          <a:xfrm flipH="1">
            <a:off x="5832762" y="4644539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7CB9A1-2329-9EFD-D4F7-B0EBAC618F8B}"/>
              </a:ext>
            </a:extLst>
          </p:cNvPr>
          <p:cNvCxnSpPr>
            <a:cxnSpLocks/>
          </p:cNvCxnSpPr>
          <p:nvPr/>
        </p:nvCxnSpPr>
        <p:spPr>
          <a:xfrm flipH="1">
            <a:off x="2574514" y="1644631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7E8ABB-D771-4E90-E1EC-AF56476B87F5}"/>
              </a:ext>
            </a:extLst>
          </p:cNvPr>
          <p:cNvCxnSpPr>
            <a:cxnSpLocks/>
          </p:cNvCxnSpPr>
          <p:nvPr/>
        </p:nvCxnSpPr>
        <p:spPr>
          <a:xfrm flipH="1">
            <a:off x="6715864" y="1976690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634FA3-2F96-DB70-D918-C9610DFC5D28}"/>
              </a:ext>
            </a:extLst>
          </p:cNvPr>
          <p:cNvCxnSpPr>
            <a:cxnSpLocks/>
          </p:cNvCxnSpPr>
          <p:nvPr/>
        </p:nvCxnSpPr>
        <p:spPr>
          <a:xfrm flipH="1">
            <a:off x="7000774" y="3627379"/>
            <a:ext cx="21955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99E083-6783-57D2-7AFA-4C5B5B19DC1F}"/>
              </a:ext>
            </a:extLst>
          </p:cNvPr>
          <p:cNvCxnSpPr>
            <a:cxnSpLocks/>
          </p:cNvCxnSpPr>
          <p:nvPr/>
        </p:nvCxnSpPr>
        <p:spPr>
          <a:xfrm flipH="1">
            <a:off x="6143439" y="2606041"/>
            <a:ext cx="31474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1C5960B-E9C5-1229-2FB0-06496B41287C}"/>
              </a:ext>
            </a:extLst>
          </p:cNvPr>
          <p:cNvSpPr/>
          <p:nvPr/>
        </p:nvSpPr>
        <p:spPr>
          <a:xfrm>
            <a:off x="1025693" y="1461510"/>
            <a:ext cx="2798162" cy="326017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Fontanela hundida</a:t>
            </a:r>
            <a:endParaRPr lang="es-ES_tradnl" sz="2200" noProof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0DB629-DDBA-5E97-4632-151A639FB3EB}"/>
              </a:ext>
            </a:extLst>
          </p:cNvPr>
          <p:cNvSpPr/>
          <p:nvPr/>
        </p:nvSpPr>
        <p:spPr>
          <a:xfrm>
            <a:off x="8542339" y="2410364"/>
            <a:ext cx="2569106" cy="723449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Boca o labios muy secos</a:t>
            </a:r>
            <a:endParaRPr lang="es-ES_tradnl" sz="2200" noProof="0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A7E28C0-79CD-7CE6-B8FD-CBB613C1EDE0}"/>
              </a:ext>
            </a:extLst>
          </p:cNvPr>
          <p:cNvSpPr/>
          <p:nvPr/>
        </p:nvSpPr>
        <p:spPr>
          <a:xfrm>
            <a:off x="1522848" y="2049868"/>
            <a:ext cx="2221324" cy="301256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000" noProof="0">
                <a:solidFill>
                  <a:schemeClr val="tx1"/>
                </a:solidFill>
                <a:latin typeface="Atkinson Hyperlegible"/>
              </a:rPr>
              <a:t>Ojos hundidos</a:t>
            </a:r>
            <a:endParaRPr lang="es-ES_tradnl" sz="2000" noProof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6D5A286-DBDD-FBC7-2F28-E4598E399B20}"/>
              </a:ext>
            </a:extLst>
          </p:cNvPr>
          <p:cNvSpPr/>
          <p:nvPr/>
        </p:nvSpPr>
        <p:spPr>
          <a:xfrm>
            <a:off x="1131332" y="4813639"/>
            <a:ext cx="2798162" cy="700071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Pequeña cantidad de orina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200" noProof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2200" noProof="0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EA2E0F4-C948-1D51-40F8-8CC3E9D0D9C2}"/>
              </a:ext>
            </a:extLst>
          </p:cNvPr>
          <p:cNvSpPr/>
          <p:nvPr/>
        </p:nvSpPr>
        <p:spPr>
          <a:xfrm>
            <a:off x="1012744" y="3158022"/>
            <a:ext cx="2798162" cy="326017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Respiración rápida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200" noProof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2200" noProof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40AAFA9-8C4D-FA63-3E9A-E8E81A1FE74B}"/>
              </a:ext>
            </a:extLst>
          </p:cNvPr>
          <p:cNvSpPr/>
          <p:nvPr/>
        </p:nvSpPr>
        <p:spPr>
          <a:xfrm>
            <a:off x="1258021" y="2648215"/>
            <a:ext cx="2798162" cy="326017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Pulso rápido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200" noProof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2200" noProof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F387DC7-56DB-A117-EC68-F3328434B77A}"/>
              </a:ext>
            </a:extLst>
          </p:cNvPr>
          <p:cNvSpPr/>
          <p:nvPr/>
        </p:nvSpPr>
        <p:spPr>
          <a:xfrm>
            <a:off x="8072278" y="4465247"/>
            <a:ext cx="2798162" cy="865035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Tiempo de llenado capilar lento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200" noProof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2200" noProof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CD231BC-A29C-BC06-BE03-6CF6A384CFCA}"/>
              </a:ext>
            </a:extLst>
          </p:cNvPr>
          <p:cNvSpPr/>
          <p:nvPr/>
        </p:nvSpPr>
        <p:spPr>
          <a:xfrm>
            <a:off x="1321561" y="3965442"/>
            <a:ext cx="2798162" cy="634209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Pliegue cutáneo anormal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200" noProof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2200" noProof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C055535-A299-992A-E10B-14DFC2DBB868}"/>
              </a:ext>
            </a:extLst>
          </p:cNvPr>
          <p:cNvSpPr/>
          <p:nvPr/>
        </p:nvSpPr>
        <p:spPr>
          <a:xfrm>
            <a:off x="8098537" y="1802341"/>
            <a:ext cx="2798162" cy="326017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 noProof="0">
                <a:solidFill>
                  <a:schemeClr val="tx1"/>
                </a:solidFill>
                <a:latin typeface="Atkinson Hyperlegible"/>
              </a:rPr>
              <a:t>Piel pálida</a:t>
            </a:r>
          </a:p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endParaRPr lang="es-ES_tradnl" sz="2200" noProof="0">
              <a:solidFill>
                <a:schemeClr val="tx1"/>
              </a:solidFill>
              <a:latin typeface="Atkinson Hyperlegible"/>
            </a:endParaRPr>
          </a:p>
          <a:p>
            <a:pPr lvl="1">
              <a:spcAft>
                <a:spcPts val="600"/>
              </a:spcAft>
            </a:pPr>
            <a:endParaRPr lang="es-ES_tradnl" sz="2200" noProof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810D7C3-4501-57B4-BA09-6102FE08813C}"/>
              </a:ext>
            </a:extLst>
          </p:cNvPr>
          <p:cNvSpPr/>
          <p:nvPr/>
        </p:nvSpPr>
        <p:spPr>
          <a:xfrm>
            <a:off x="8289570" y="3468828"/>
            <a:ext cx="3147411" cy="608349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200">
                <a:solidFill>
                  <a:schemeClr val="tx1"/>
                </a:solidFill>
                <a:latin typeface="Atkinson Hyperlegible"/>
              </a:rPr>
              <a:t>Somnolencia excesiva </a:t>
            </a:r>
          </a:p>
        </p:txBody>
      </p:sp>
    </p:spTree>
    <p:extLst>
      <p:ext uri="{BB962C8B-B14F-4D97-AF65-F5344CB8AC3E}">
        <p14:creationId xmlns:p14="http://schemas.microsoft.com/office/powerpoint/2010/main" val="343306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319491-F332-BE80-26BD-9583BD6E5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2E795D-F162-AC12-FBC6-372E0E836B6D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45160CF-EB7C-B716-D078-E841BDFD19E1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 pitchFamily="2" charset="0"/>
              </a:rPr>
              <a:t>Consideraciones especiales para mujeres embarazadas </a:t>
            </a:r>
            <a:endParaRPr lang="es-ES_tradnl" sz="1000"/>
          </a:p>
        </p:txBody>
      </p:sp>
      <p:pic>
        <p:nvPicPr>
          <p:cNvPr id="5" name="Picture 4" descr="A cartoon of a person&amp;#39;s legs&#10;&#10;Description automatically generated">
            <a:extLst>
              <a:ext uri="{FF2B5EF4-FFF2-40B4-BE49-F238E27FC236}">
                <a16:creationId xmlns:a16="http://schemas.microsoft.com/office/drawing/2014/main" id="{36DAC59D-687D-E200-9741-A367A28D1C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645" y="2167075"/>
            <a:ext cx="4759816" cy="3384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4A1F23-5F7E-E980-B9B0-50ED8EBED514}"/>
              </a:ext>
            </a:extLst>
          </p:cNvPr>
          <p:cNvSpPr txBox="1"/>
          <p:nvPr/>
        </p:nvSpPr>
        <p:spPr>
          <a:xfrm>
            <a:off x="518625" y="5404198"/>
            <a:ext cx="524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1" lvl="1">
              <a:buSzPct val="100000"/>
            </a:pPr>
            <a:r>
              <a:rPr lang="es-ES_tradnl"/>
              <a:t>Si está en shock con sangrado vaginal</a:t>
            </a:r>
            <a:endParaRPr lang="es-ES_tradnl" sz="2400" noProof="0">
              <a:latin typeface="Atkinson Hyperlegibl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A8BB0-A7A7-B669-8F33-955C1D2784FE}"/>
              </a:ext>
            </a:extLst>
          </p:cNvPr>
          <p:cNvSpPr txBox="1"/>
          <p:nvPr/>
        </p:nvSpPr>
        <p:spPr>
          <a:xfrm>
            <a:off x="6355029" y="5182119"/>
            <a:ext cx="5249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781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noProof="0" err="1">
                <a:latin typeface="Atkinson Hyperlegible" pitchFamily="2" charset="0"/>
              </a:rPr>
              <a:t>Acuéste</a:t>
            </a:r>
            <a:r>
              <a:rPr lang="es-ES_tradnl">
                <a:latin typeface="Atkinson Hyperlegible" pitchFamily="2" charset="0"/>
              </a:rPr>
              <a:t>la sobre su lado izquierdo</a:t>
            </a:r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7AE7C180-7D4F-AAC2-47CE-4C560E56BE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3" name="Picture 2" descr="A person lying down with her head down and her baby in a diaper&#10;&#10;Description automatically generated">
            <a:extLst>
              <a:ext uri="{FF2B5EF4-FFF2-40B4-BE49-F238E27FC236}">
                <a16:creationId xmlns:a16="http://schemas.microsoft.com/office/drawing/2014/main" id="{B82FD70C-AFB5-6A98-39B9-3F773DE0F6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93" y="194074"/>
            <a:ext cx="4723924" cy="5079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DECA84-8CC6-B77D-CD76-70F57F6AB3C8}"/>
              </a:ext>
            </a:extLst>
          </p:cNvPr>
          <p:cNvSpPr txBox="1"/>
          <p:nvPr/>
        </p:nvSpPr>
        <p:spPr>
          <a:xfrm>
            <a:off x="758078" y="1444877"/>
            <a:ext cx="67312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95000"/>
              <a:buNone/>
            </a:pPr>
            <a:r>
              <a:rPr lang="es-ES_tradnl" sz="2400" noProof="0">
                <a:solidFill>
                  <a:srgbClr val="000000"/>
                </a:solidFill>
                <a:latin typeface="Atkinson Hyperlegible" pitchFamily="2" charset="0"/>
              </a:rPr>
              <a:t>En alto riesgo de shock tanto antes del parto (infección) como después del parto (sangrado vaginal). </a:t>
            </a:r>
            <a:endParaRPr lang="es-ES_tradnl" sz="2400" noProof="0">
              <a:latin typeface="Atkinson Hyperlegible" pitchFamily="2" charset="0"/>
            </a:endParaRPr>
          </a:p>
        </p:txBody>
      </p:sp>
      <p:pic>
        <p:nvPicPr>
          <p:cNvPr id="6" name="Picture 5" descr="A red siren with yellow rays&#10;&#10;Description automatically generated">
            <a:extLst>
              <a:ext uri="{FF2B5EF4-FFF2-40B4-BE49-F238E27FC236}">
                <a16:creationId xmlns:a16="http://schemas.microsoft.com/office/drawing/2014/main" id="{68D95694-04E2-59F5-6FF5-E4FEBB4CCD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183" y="5890279"/>
            <a:ext cx="654496" cy="528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EC79F-D19A-5B55-753D-877999F3794F}"/>
              </a:ext>
            </a:extLst>
          </p:cNvPr>
          <p:cNvSpPr txBox="1"/>
          <p:nvPr/>
        </p:nvSpPr>
        <p:spPr>
          <a:xfrm>
            <a:off x="2350679" y="6079890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2106876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A5EE6-2F8A-35C3-5813-A380F121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0EF1DDB0-6E34-C8B9-40BE-B192F22BEB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462" y="2206487"/>
            <a:ext cx="12073538" cy="198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5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B951405-969D-7AB4-E73D-16658022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109843-DDFA-4590-88FC-828566E44689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AB515-F35F-DC3E-73C3-48ABBE40A3F6}"/>
              </a:ext>
            </a:extLst>
          </p:cNvPr>
          <p:cNvSpPr txBox="1"/>
          <p:nvPr/>
        </p:nvSpPr>
        <p:spPr>
          <a:xfrm>
            <a:off x="444782" y="4388715"/>
            <a:ext cx="462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900"/>
            </a:pPr>
            <a:r>
              <a:rPr lang="es-ES_tradnl" sz="2000">
                <a:latin typeface="Atkinson Hyperlegible" pitchFamily="2" charset="0"/>
              </a:rPr>
              <a:t>Somnolencia excesiva, confusión o comportamiento anormal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405DED-509B-DAF0-B1F5-F486C9E2B0A3}"/>
              </a:ext>
            </a:extLst>
          </p:cNvPr>
          <p:cNvSpPr txBox="1"/>
          <p:nvPr/>
        </p:nvSpPr>
        <p:spPr>
          <a:xfrm>
            <a:off x="4662654" y="2962128"/>
            <a:ext cx="3763840" cy="83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000"/>
              <a:t>Movimiento anormal o ausencia de movimiento en las extremidades</a:t>
            </a:r>
            <a:endParaRPr lang="es-ES_tradnl" sz="2400">
              <a:latin typeface="Atkinson Hyperlegibl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FA087-5033-E531-9B62-58BB95078459}"/>
              </a:ext>
            </a:extLst>
          </p:cNvPr>
          <p:cNvSpPr txBox="1"/>
          <p:nvPr/>
        </p:nvSpPr>
        <p:spPr>
          <a:xfrm>
            <a:off x="8730970" y="3825614"/>
            <a:ext cx="25002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000">
                <a:latin typeface="Atkinson Hyperlegible" pitchFamily="2" charset="0"/>
              </a:rPr>
              <a:t>Tamaño desigual de las pupilas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109CE1A-4B90-56B8-C4B3-F76833E2026F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8DE777CC-7258-ED42-4381-F62C69854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pic>
        <p:nvPicPr>
          <p:cNvPr id="5" name="Picture 4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5AA1706E-F1B3-05CE-45A5-1F51315D16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773" y="474699"/>
            <a:ext cx="3570720" cy="2375273"/>
          </a:xfrm>
          <a:prstGeom prst="rect">
            <a:avLst/>
          </a:prstGeom>
        </p:spPr>
      </p:pic>
      <p:pic>
        <p:nvPicPr>
          <p:cNvPr id="6" name="Google Shape;468;p37">
            <a:extLst>
              <a:ext uri="{FF2B5EF4-FFF2-40B4-BE49-F238E27FC236}">
                <a16:creationId xmlns:a16="http://schemas.microsoft.com/office/drawing/2014/main" id="{BF56D970-1238-47D0-9168-4418B0D40563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0970" y="2860564"/>
            <a:ext cx="2500283" cy="952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4354683-7D53-F6A9-A3F1-C64D5942533B}"/>
              </a:ext>
            </a:extLst>
          </p:cNvPr>
          <p:cNvSpPr txBox="1"/>
          <p:nvPr/>
        </p:nvSpPr>
        <p:spPr>
          <a:xfrm>
            <a:off x="5264145" y="5935759"/>
            <a:ext cx="2865331" cy="35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0" lvl="0" algn="ctr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000">
                <a:latin typeface="Atkinson Hyperlegible" pitchFamily="2" charset="0"/>
              </a:rPr>
              <a:t>Sacudidas repetitivas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9B3DEC-6F9B-CB9C-819A-8861D7B74F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3" name="Picture 2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1971A025-09D3-5CE5-0C6D-8B495FD210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513" y="3390323"/>
            <a:ext cx="2902624" cy="2406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AEE116-4129-B854-5E3E-75C6615E74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874" y="2193454"/>
            <a:ext cx="3616779" cy="20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61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D8DB7F-7495-2419-B852-9792B24E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4B6A26-B21F-EABB-2AE7-BDF1CF9BF83D}"/>
              </a:ext>
            </a:extLst>
          </p:cNvPr>
          <p:cNvSpPr/>
          <p:nvPr/>
        </p:nvSpPr>
        <p:spPr>
          <a:xfrm>
            <a:off x="696036" y="641445"/>
            <a:ext cx="10972800" cy="5786651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95E525-9B90-56EC-CAD9-3385F94B2FFD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C04CA247-B898-D34A-06F5-6E34F2DCB3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F3E069-4337-C3FF-880F-627994F870EE}"/>
              </a:ext>
            </a:extLst>
          </p:cNvPr>
          <p:cNvSpPr txBox="1"/>
          <p:nvPr/>
        </p:nvSpPr>
        <p:spPr>
          <a:xfrm>
            <a:off x="4017523" y="5348432"/>
            <a:ext cx="4610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/>
              <a:t>Confundido o desorientado cuando le hablas.</a:t>
            </a:r>
            <a:endParaRPr lang="es-ES_tradnl" sz="2400">
              <a:latin typeface="Atkinson Hyperlegible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339529-7D13-6077-224B-87FF59EF82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3" name="Picture 2" descr="A person lying in a hospital bed&#10;&#10;Description automatically generated">
            <a:extLst>
              <a:ext uri="{FF2B5EF4-FFF2-40B4-BE49-F238E27FC236}">
                <a16:creationId xmlns:a16="http://schemas.microsoft.com/office/drawing/2014/main" id="{CDA3C933-29D8-A3E7-FAB9-FEBAFAE4CC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229" y="944992"/>
            <a:ext cx="7286593" cy="4031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50358-39C1-A9B9-7B2A-876F07A7A034}"/>
              </a:ext>
            </a:extLst>
          </p:cNvPr>
          <p:cNvSpPr txBox="1"/>
          <p:nvPr/>
        </p:nvSpPr>
        <p:spPr>
          <a:xfrm>
            <a:off x="8093413" y="1141009"/>
            <a:ext cx="1070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600" noProof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4936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6FF16C-2739-3002-6AB0-FB582AE41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4404F3-6D58-A61E-C2A9-D24A805D2D9B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12C576E-502E-CC5D-9685-7EF262B5513A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2" name="Picture 1" descr="A blue outline of a ear&#10;&#10;Description automatically generated">
            <a:extLst>
              <a:ext uri="{FF2B5EF4-FFF2-40B4-BE49-F238E27FC236}">
                <a16:creationId xmlns:a16="http://schemas.microsoft.com/office/drawing/2014/main" id="{A94B302E-33D3-6C34-B6EF-3CBF320FEF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4" y="862321"/>
            <a:ext cx="539920" cy="537220"/>
          </a:xfrm>
          <a:prstGeom prst="rect">
            <a:avLst/>
          </a:prstGeom>
        </p:spPr>
      </p:pic>
      <p:pic>
        <p:nvPicPr>
          <p:cNvPr id="12" name="Picture 11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E5583955-8BAF-D2D8-5424-1B3CC7B8A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457" y="2220576"/>
            <a:ext cx="3181481" cy="2116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C587A-BBDC-1039-31B3-C056535CE3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3" name="Picture 2" descr="A cartoon of a person with an object&#10;&#10;Description automatically generated">
            <a:extLst>
              <a:ext uri="{FF2B5EF4-FFF2-40B4-BE49-F238E27FC236}">
                <a16:creationId xmlns:a16="http://schemas.microsoft.com/office/drawing/2014/main" id="{A2883B4F-F543-4D99-8E5A-1A18815F85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91586" y="1833979"/>
            <a:ext cx="2229931" cy="2746777"/>
          </a:xfrm>
          <a:prstGeom prst="rect">
            <a:avLst/>
          </a:prstGeom>
        </p:spPr>
      </p:pic>
      <p:pic>
        <p:nvPicPr>
          <p:cNvPr id="8" name="Picture 7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4A5CE277-FA73-8159-9B4E-ACB13A4E7DD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842" y="-995154"/>
            <a:ext cx="2629717" cy="5468844"/>
          </a:xfrm>
          <a:prstGeom prst="rect">
            <a:avLst/>
          </a:prstGeom>
        </p:spPr>
      </p:pic>
      <p:pic>
        <p:nvPicPr>
          <p:cNvPr id="9" name="Picture 8" descr="A close-up of hands&#10;&#10;Description automatically generated">
            <a:extLst>
              <a:ext uri="{FF2B5EF4-FFF2-40B4-BE49-F238E27FC236}">
                <a16:creationId xmlns:a16="http://schemas.microsoft.com/office/drawing/2014/main" id="{3ADE5C5A-33AE-145E-46A9-B571569BB4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07876">
            <a:off x="4305541" y="1583377"/>
            <a:ext cx="2099094" cy="2421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BDDCFE-EDC2-8A6D-AFCF-8F7437660161}"/>
              </a:ext>
            </a:extLst>
          </p:cNvPr>
          <p:cNvSpPr txBox="1"/>
          <p:nvPr/>
        </p:nvSpPr>
        <p:spPr>
          <a:xfrm>
            <a:off x="1204210" y="4625047"/>
            <a:ext cx="2975730" cy="762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100"/>
            </a:pPr>
            <a:r>
              <a:rPr lang="es-ES_tradnl"/>
              <a:t>Protuberancias, hundimientos u otras lesiones en el cráneo</a:t>
            </a:r>
            <a:endParaRPr lang="es-ES_tradnl" sz="2000" noProof="0">
              <a:latin typeface="Atkinson Hyperlegibl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0C6E9-2600-BEE5-DE07-71D18B191128}"/>
              </a:ext>
            </a:extLst>
          </p:cNvPr>
          <p:cNvSpPr txBox="1"/>
          <p:nvPr/>
        </p:nvSpPr>
        <p:spPr>
          <a:xfrm>
            <a:off x="4884619" y="4968773"/>
            <a:ext cx="25956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0" indent="0" algn="ctr">
              <a:buNone/>
            </a:pPr>
            <a:r>
              <a:rPr lang="es-ES_tradnl" sz="2000" noProof="0"/>
              <a:t>Sensibilidad al tacto en brazos y piernas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9D63A-0629-F125-3934-8EDDD193C054}"/>
              </a:ext>
            </a:extLst>
          </p:cNvPr>
          <p:cNvSpPr txBox="1"/>
          <p:nvPr/>
        </p:nvSpPr>
        <p:spPr>
          <a:xfrm>
            <a:off x="8140858" y="4748157"/>
            <a:ext cx="3050681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25450">
              <a:lnSpc>
                <a:spcPct val="80000"/>
              </a:lnSpc>
              <a:spcBef>
                <a:spcPts val="1000"/>
              </a:spcBef>
              <a:buSzPts val="3100"/>
              <a:buChar char="•"/>
              <a:defRPr sz="2800">
                <a:latin typeface="Atkinson Hyperlegible" pitchFamily="2" charset="0"/>
              </a:defRPr>
            </a:lvl1pPr>
          </a:lstStyle>
          <a:p>
            <a:pPr marL="0" indent="0" algn="ctr">
              <a:buNone/>
            </a:pPr>
            <a:r>
              <a:rPr lang="es-ES_tradnl" sz="2000" noProof="0"/>
              <a:t>Movimiento y fuerza</a:t>
            </a:r>
          </a:p>
        </p:txBody>
      </p:sp>
    </p:spTree>
    <p:extLst>
      <p:ext uri="{BB962C8B-B14F-4D97-AF65-F5344CB8AC3E}">
        <p14:creationId xmlns:p14="http://schemas.microsoft.com/office/powerpoint/2010/main" val="244701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hield with check mark and arrows&#10;&#10;Description automatically generated">
            <a:extLst>
              <a:ext uri="{FF2B5EF4-FFF2-40B4-BE49-F238E27FC236}">
                <a16:creationId xmlns:a16="http://schemas.microsoft.com/office/drawing/2014/main" id="{20957857-DC8A-4BF9-EC80-CB9F6D1BC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9782" y="841745"/>
            <a:ext cx="4932218" cy="4403738"/>
          </a:xfrm>
          <a:prstGeom prst="rect">
            <a:avLst/>
          </a:prstGeom>
        </p:spPr>
      </p:pic>
      <p:sp>
        <p:nvSpPr>
          <p:cNvPr id="182" name="Google Shape;182;g273b17b8d54_0_4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>
                <a:latin typeface="Atkinson Hyperlegible"/>
                <a:ea typeface="Atkinson Hyperlegible"/>
                <a:cs typeface="Atkinson Hyperlegible"/>
                <a:sym typeface="Atkinson Hyperlegible"/>
              </a:rPr>
              <a:t>Enfoque: CABCDE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83" name="Google Shape;183;g273b17b8d54_0_459"/>
          <p:cNvSpPr txBox="1">
            <a:spLocks noGrp="1"/>
          </p:cNvSpPr>
          <p:nvPr>
            <p:ph type="body" idx="1"/>
          </p:nvPr>
        </p:nvSpPr>
        <p:spPr>
          <a:xfrm>
            <a:off x="838200" y="1411287"/>
            <a:ext cx="10155758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ES_tradnl" noProof="0"/>
              <a:t>Iniciar la </a:t>
            </a:r>
            <a:r>
              <a:rPr lang="es-ES_tradnl" b="1" noProof="0"/>
              <a:t>evaluación</a:t>
            </a:r>
            <a:r>
              <a:rPr lang="es-ES_tradnl" noProof="0"/>
              <a:t> con el enfoque CABCDE.</a:t>
            </a: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s-ES_tradnl" noProof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ES_tradnl" noProof="0"/>
              <a:t>Asegurar la </a:t>
            </a:r>
            <a:r>
              <a:rPr lang="es-ES_tradnl" b="1" noProof="0"/>
              <a:t>seguridad</a:t>
            </a:r>
            <a:r>
              <a:rPr lang="es-ES_tradnl" noProof="0"/>
              <a:t> de la escena antes de proceder.</a:t>
            </a: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s-ES_tradnl" noProof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ES_tradnl" noProof="0"/>
              <a:t>Idealmente dentro de los primeros 5 minutos y repetir en cualquier momento que su condición empeore.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F63A6-31C8-065B-D2C3-D4B8AAC5133D}"/>
              </a:ext>
            </a:extLst>
          </p:cNvPr>
          <p:cNvSpPr txBox="1"/>
          <p:nvPr/>
        </p:nvSpPr>
        <p:spPr>
          <a:xfrm>
            <a:off x="1198042" y="5062148"/>
            <a:ext cx="957262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s-ES_tradnl" sz="2800" noProof="0">
                <a:solidFill>
                  <a:schemeClr val="dk1"/>
                </a:solidFill>
                <a:latin typeface="Atkinson Hyperlegible"/>
                <a:sym typeface="Atkinson Hyperlegible"/>
              </a:rPr>
              <a:t>No avance en el enfoque CABCDE hasta que haya evaluado y tratado cualquier amenaza para la vida.</a:t>
            </a:r>
          </a:p>
        </p:txBody>
      </p:sp>
    </p:spTree>
    <p:extLst>
      <p:ext uri="{BB962C8B-B14F-4D97-AF65-F5344CB8AC3E}">
        <p14:creationId xmlns:p14="http://schemas.microsoft.com/office/powerpoint/2010/main" val="2594968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BF9D5-10E2-AD0E-DCE5-B6520604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079421-9758-0494-425E-87E4D4671BCD}"/>
              </a:ext>
            </a:extLst>
          </p:cNvPr>
          <p:cNvSpPr/>
          <p:nvPr/>
        </p:nvSpPr>
        <p:spPr>
          <a:xfrm>
            <a:off x="696036" y="627797"/>
            <a:ext cx="10972800" cy="580029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F19422E-28EB-4DEE-A3E8-E7E0779F19A6}"/>
              </a:ext>
            </a:extLst>
          </p:cNvPr>
          <p:cNvSpPr/>
          <p:nvPr/>
        </p:nvSpPr>
        <p:spPr>
          <a:xfrm>
            <a:off x="1572344" y="944992"/>
            <a:ext cx="8441086" cy="392034"/>
          </a:xfrm>
          <a:prstGeom prst="roundRect">
            <a:avLst/>
          </a:prstGeom>
          <a:solidFill>
            <a:srgbClr val="C2CFDE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Cómo evaluar el estado de alerta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399B1E-B54A-EE96-5913-4A428B0574E8}"/>
              </a:ext>
            </a:extLst>
          </p:cNvPr>
          <p:cNvSpPr/>
          <p:nvPr/>
        </p:nvSpPr>
        <p:spPr>
          <a:xfrm>
            <a:off x="1572344" y="4299699"/>
            <a:ext cx="2318241" cy="59707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noProof="0">
                <a:solidFill>
                  <a:schemeClr val="bg1"/>
                </a:solidFill>
                <a:latin typeface="Atkinson Hyperlegible" pitchFamily="2" charset="0"/>
              </a:rPr>
              <a:t>Alerta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89B0B65-F5FE-151F-F331-68EDACF3B805}"/>
              </a:ext>
            </a:extLst>
          </p:cNvPr>
          <p:cNvSpPr/>
          <p:nvPr/>
        </p:nvSpPr>
        <p:spPr>
          <a:xfrm>
            <a:off x="5756901" y="4299699"/>
            <a:ext cx="2318241" cy="597071"/>
          </a:xfrm>
          <a:prstGeom prst="roundRect">
            <a:avLst/>
          </a:prstGeom>
          <a:solidFill>
            <a:srgbClr val="4A001F"/>
          </a:solidFill>
          <a:ln>
            <a:solidFill>
              <a:srgbClr val="4A00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noProof="0">
                <a:solidFill>
                  <a:schemeClr val="bg1"/>
                </a:solidFill>
                <a:latin typeface="Atkinson Hyperlegible" pitchFamily="2" charset="0"/>
              </a:rPr>
              <a:t>Alterado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99B2C24-AA78-D02B-138D-AEA66D0E1A75}"/>
              </a:ext>
            </a:extLst>
          </p:cNvPr>
          <p:cNvSpPr/>
          <p:nvPr/>
        </p:nvSpPr>
        <p:spPr>
          <a:xfrm>
            <a:off x="4352795" y="4299699"/>
            <a:ext cx="917039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noProof="0">
                <a:solidFill>
                  <a:schemeClr val="tx1"/>
                </a:solidFill>
                <a:latin typeface="Atkinson Hyperlegible" pitchFamily="2" charset="0"/>
              </a:rPr>
              <a:t>Vs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17E93C-11AC-6110-0E95-2A7E49F5F32D}"/>
              </a:ext>
            </a:extLst>
          </p:cNvPr>
          <p:cNvSpPr/>
          <p:nvPr/>
        </p:nvSpPr>
        <p:spPr>
          <a:xfrm>
            <a:off x="8533476" y="4216979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Responde a la voz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259036-B0CE-51C4-77B0-5B2ED22DD1DD}"/>
              </a:ext>
            </a:extLst>
          </p:cNvPr>
          <p:cNvSpPr/>
          <p:nvPr/>
        </p:nvSpPr>
        <p:spPr>
          <a:xfrm>
            <a:off x="8533476" y="4711288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Responde al dolor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5E93B7-7D1A-565A-0231-1CA17BE63271}"/>
              </a:ext>
            </a:extLst>
          </p:cNvPr>
          <p:cNvSpPr/>
          <p:nvPr/>
        </p:nvSpPr>
        <p:spPr>
          <a:xfrm>
            <a:off x="8533476" y="5195856"/>
            <a:ext cx="2677025" cy="597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No responde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14056DD-9E1E-CD85-B070-5B1D693B7736}"/>
              </a:ext>
            </a:extLst>
          </p:cNvPr>
          <p:cNvSpPr/>
          <p:nvPr/>
        </p:nvSpPr>
        <p:spPr>
          <a:xfrm>
            <a:off x="6006217" y="1936961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¿Quién es?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45A37CC-F4EC-1450-337E-3B607B19DA11}"/>
              </a:ext>
            </a:extLst>
          </p:cNvPr>
          <p:cNvSpPr/>
          <p:nvPr/>
        </p:nvSpPr>
        <p:spPr>
          <a:xfrm>
            <a:off x="6006217" y="2581349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¿Dónde está?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E210047-0EF6-55A8-38FB-42B70F306209}"/>
              </a:ext>
            </a:extLst>
          </p:cNvPr>
          <p:cNvSpPr/>
          <p:nvPr/>
        </p:nvSpPr>
        <p:spPr>
          <a:xfrm>
            <a:off x="6006217" y="3174836"/>
            <a:ext cx="2433248" cy="39203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noProof="0">
                <a:solidFill>
                  <a:schemeClr val="tx1"/>
                </a:solidFill>
                <a:latin typeface="Atkinson Hyperlegible" pitchFamily="2" charset="0"/>
              </a:rPr>
              <a:t>¿Qué día es hoy?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B352C76-D590-7285-D88F-5A17EFAEB8F4}"/>
              </a:ext>
            </a:extLst>
          </p:cNvPr>
          <p:cNvSpPr/>
          <p:nvPr/>
        </p:nvSpPr>
        <p:spPr>
          <a:xfrm>
            <a:off x="3481128" y="2400867"/>
            <a:ext cx="2318242" cy="798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600" noProof="0">
                <a:solidFill>
                  <a:srgbClr val="4A001F"/>
                </a:solidFill>
                <a:latin typeface="Atkinson Hyperlegible" pitchFamily="2" charset="0"/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5EE94AA-42F6-ED1E-270B-186786ECE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79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C26DDC-0CA3-0D13-B4E7-6EF12CA9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AF938B2-362B-2774-2B8C-9D8FBBB49F22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6461A9F-5377-E9B8-BA79-6309F081B631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00206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B93B90-FD88-AEC1-CE1A-E5EE25FDC4EC}"/>
              </a:ext>
            </a:extLst>
          </p:cNvPr>
          <p:cNvSpPr txBox="1"/>
          <p:nvPr/>
        </p:nvSpPr>
        <p:spPr>
          <a:xfrm>
            <a:off x="597884" y="2970023"/>
            <a:ext cx="5030515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Prevenir lesiones o el empeoramiento del estado durante una convulsión.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DF2F82-DCB2-96A7-AE26-A8D304ED2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B8F9A3-0EFF-BBBC-22A4-DD2F9DC114F7}"/>
              </a:ext>
            </a:extLst>
          </p:cNvPr>
          <p:cNvSpPr txBox="1"/>
          <p:nvPr/>
        </p:nvSpPr>
        <p:spPr>
          <a:xfrm>
            <a:off x="2672254" y="4843430"/>
            <a:ext cx="3923016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Administrar glucosa (AMS, por sus siglas en inglés).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E783D-1A3F-46D3-49B8-63AC401AF494}"/>
              </a:ext>
            </a:extLst>
          </p:cNvPr>
          <p:cNvSpPr txBox="1"/>
          <p:nvPr/>
        </p:nvSpPr>
        <p:spPr>
          <a:xfrm>
            <a:off x="5035308" y="2532176"/>
            <a:ext cx="6756594" cy="81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200" b="1" noProof="0">
                <a:latin typeface="Atkinson Hyperlegible" pitchFamily="2" charset="0"/>
              </a:rPr>
              <a:t>Mejorar las condiciones ante temperaturas muy altas o muy bajas.</a:t>
            </a:r>
          </a:p>
        </p:txBody>
      </p:sp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4C7A81C2-6256-066E-66F5-099E6A94CC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628" y="5975430"/>
            <a:ext cx="654496" cy="528258"/>
          </a:xfrm>
          <a:prstGeom prst="rect">
            <a:avLst/>
          </a:prstGeom>
        </p:spPr>
      </p:pic>
      <p:pic>
        <p:nvPicPr>
          <p:cNvPr id="15" name="Picture 14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718FB358-B00B-6450-AD2D-2F11C90480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727" y="-164500"/>
            <a:ext cx="3369035" cy="4448398"/>
          </a:xfrm>
          <a:prstGeom prst="rect">
            <a:avLst/>
          </a:prstGeom>
        </p:spPr>
      </p:pic>
      <p:pic>
        <p:nvPicPr>
          <p:cNvPr id="17" name="Picture 16" descr="A cartoon of a person lying on the ground&#10;&#10;Description automatically generated">
            <a:extLst>
              <a:ext uri="{FF2B5EF4-FFF2-40B4-BE49-F238E27FC236}">
                <a16:creationId xmlns:a16="http://schemas.microsoft.com/office/drawing/2014/main" id="{9C619112-48CF-BD9F-B694-E5B2DBB131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141" y="3754963"/>
            <a:ext cx="3369034" cy="2350666"/>
          </a:xfrm>
          <a:prstGeom prst="rect">
            <a:avLst/>
          </a:prstGeom>
        </p:spPr>
      </p:pic>
      <p:pic>
        <p:nvPicPr>
          <p:cNvPr id="19" name="Picture 18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66DCA654-A626-185F-2CD0-EA2DB0C041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250" y="-168810"/>
            <a:ext cx="3894714" cy="2717242"/>
          </a:xfrm>
          <a:prstGeom prst="rect">
            <a:avLst/>
          </a:prstGeom>
        </p:spPr>
      </p:pic>
      <p:pic>
        <p:nvPicPr>
          <p:cNvPr id="4" name="Picture 3" descr="A spoon with a white substance&#10;&#10;Description automatically generated">
            <a:extLst>
              <a:ext uri="{FF2B5EF4-FFF2-40B4-BE49-F238E27FC236}">
                <a16:creationId xmlns:a16="http://schemas.microsoft.com/office/drawing/2014/main" id="{E3FDA9BA-D13F-F3B2-FE4E-7006FDA7F24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805" y="3491431"/>
            <a:ext cx="3130672" cy="1760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0D8AC-E533-3D5B-BB2F-A6B2306FC723}"/>
              </a:ext>
            </a:extLst>
          </p:cNvPr>
          <p:cNvSpPr txBox="1"/>
          <p:nvPr/>
        </p:nvSpPr>
        <p:spPr>
          <a:xfrm>
            <a:off x="3113142" y="6074711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1020698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7F3335-A5D2-ADBC-2670-5560A60A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09BC1AB-30E3-BD46-6905-B98B1A4BD07F}"/>
              </a:ext>
            </a:extLst>
          </p:cNvPr>
          <p:cNvSpPr/>
          <p:nvPr/>
        </p:nvSpPr>
        <p:spPr>
          <a:xfrm>
            <a:off x="902140" y="789845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775FB7-B3FA-5972-2B59-CBD6514A3149}"/>
              </a:ext>
            </a:extLst>
          </p:cNvPr>
          <p:cNvSpPr/>
          <p:nvPr/>
        </p:nvSpPr>
        <p:spPr>
          <a:xfrm>
            <a:off x="844734" y="3729556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B631070-8D49-C00F-F7A4-90830FEA17D6}"/>
              </a:ext>
            </a:extLst>
          </p:cNvPr>
          <p:cNvSpPr/>
          <p:nvPr/>
        </p:nvSpPr>
        <p:spPr>
          <a:xfrm>
            <a:off x="6292152" y="812788"/>
            <a:ext cx="5364178" cy="2891661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4BBC01-68DB-C055-6123-478E2D09F12C}"/>
              </a:ext>
            </a:extLst>
          </p:cNvPr>
          <p:cNvSpPr/>
          <p:nvPr/>
        </p:nvSpPr>
        <p:spPr>
          <a:xfrm>
            <a:off x="6288848" y="3787921"/>
            <a:ext cx="5364178" cy="2891661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855D3E-60A2-9B1E-CD31-DCE1227DA67B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2122B79C-6845-D057-3C06-66ECDB5AE7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D98A5A-285E-E4F1-84CA-0A959E80498F}"/>
              </a:ext>
            </a:extLst>
          </p:cNvPr>
          <p:cNvSpPr/>
          <p:nvPr/>
        </p:nvSpPr>
        <p:spPr>
          <a:xfrm>
            <a:off x="7135537" y="935504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Escuche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8821B0D-6336-8CD0-6714-DB2287C020A0}"/>
              </a:ext>
            </a:extLst>
          </p:cNvPr>
          <p:cNvSpPr/>
          <p:nvPr/>
        </p:nvSpPr>
        <p:spPr>
          <a:xfrm>
            <a:off x="7193407" y="3894904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Haga</a:t>
            </a: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pic>
        <p:nvPicPr>
          <p:cNvPr id="33" name="Picture 32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26E8180F-A32D-A825-F8BC-72E24AC16D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933" y="839465"/>
            <a:ext cx="560439" cy="560439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E602C94-D9D9-ED70-CC3E-BE47CF3C9301}"/>
              </a:ext>
            </a:extLst>
          </p:cNvPr>
          <p:cNvSpPr/>
          <p:nvPr/>
        </p:nvSpPr>
        <p:spPr>
          <a:xfrm>
            <a:off x="2490050" y="3807053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Sienta</a:t>
            </a: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34" name="Picture 33" descr="A blue and white hand and human body&#10;&#10;Description automatically generated">
            <a:extLst>
              <a:ext uri="{FF2B5EF4-FFF2-40B4-BE49-F238E27FC236}">
                <a16:creationId xmlns:a16="http://schemas.microsoft.com/office/drawing/2014/main" id="{4D5391A8-205B-6629-4631-BF0D5BEE06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878" y="3769379"/>
            <a:ext cx="560439" cy="560439"/>
          </a:xfrm>
          <a:prstGeom prst="rect">
            <a:avLst/>
          </a:prstGeom>
        </p:spPr>
      </p:pic>
      <p:pic>
        <p:nvPicPr>
          <p:cNvPr id="16" name="Picture 15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05319925-5DD4-E4D3-D2F6-748A294AE9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652" y="4667638"/>
            <a:ext cx="1703657" cy="1133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99A74-C984-788B-196B-D51888FA05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62"/>
            <a:ext cx="1385976" cy="1051430"/>
          </a:xfrm>
          <a:prstGeom prst="rect">
            <a:avLst/>
          </a:prstGeom>
        </p:spPr>
      </p:pic>
      <p:pic>
        <p:nvPicPr>
          <p:cNvPr id="25" name="Picture 24" descr="A red siren with yellow rays&#10;&#10;Description automatically generated">
            <a:extLst>
              <a:ext uri="{FF2B5EF4-FFF2-40B4-BE49-F238E27FC236}">
                <a16:creationId xmlns:a16="http://schemas.microsoft.com/office/drawing/2014/main" id="{902C38BD-BA1F-AE48-F47D-B46C74650C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842" y="5579361"/>
            <a:ext cx="1162694" cy="938436"/>
          </a:xfrm>
          <a:prstGeom prst="rect">
            <a:avLst/>
          </a:prstGeom>
        </p:spPr>
      </p:pic>
      <p:pic>
        <p:nvPicPr>
          <p:cNvPr id="3" name="Picture 2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B1665C40-D5AC-95CB-B52A-B48365BBEF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53" y="1327538"/>
            <a:ext cx="1969901" cy="1310395"/>
          </a:xfrm>
          <a:prstGeom prst="rect">
            <a:avLst/>
          </a:prstGeom>
        </p:spPr>
      </p:pic>
      <p:pic>
        <p:nvPicPr>
          <p:cNvPr id="14" name="Google Shape;468;p37">
            <a:extLst>
              <a:ext uri="{FF2B5EF4-FFF2-40B4-BE49-F238E27FC236}">
                <a16:creationId xmlns:a16="http://schemas.microsoft.com/office/drawing/2014/main" id="{0E8A5163-1514-8D15-6B69-F509E4DD5B39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259" y="2805419"/>
            <a:ext cx="1766195" cy="56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57CEB9FF-7080-9208-80F9-CBD1C53D61A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5296" y="2258618"/>
            <a:ext cx="1580752" cy="13103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8BCBD5-AFF9-6E20-CD90-886D50AB355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831" y="1484876"/>
            <a:ext cx="1710651" cy="968050"/>
          </a:xfrm>
          <a:prstGeom prst="rect">
            <a:avLst/>
          </a:prstGeom>
        </p:spPr>
      </p:pic>
      <p:pic>
        <p:nvPicPr>
          <p:cNvPr id="30" name="Picture 29" descr="A cartoon of a person with an object&#10;&#10;Description automatically generated">
            <a:extLst>
              <a:ext uri="{FF2B5EF4-FFF2-40B4-BE49-F238E27FC236}">
                <a16:creationId xmlns:a16="http://schemas.microsoft.com/office/drawing/2014/main" id="{63E8B2EC-05FD-7782-8A2A-2CC75FD4BC2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40085" y="4298533"/>
            <a:ext cx="1384072" cy="1704868"/>
          </a:xfrm>
          <a:prstGeom prst="rect">
            <a:avLst/>
          </a:prstGeom>
        </p:spPr>
      </p:pic>
      <p:pic>
        <p:nvPicPr>
          <p:cNvPr id="31" name="Picture 30" descr="A cartoon of a person in a hospital bed&#10;&#10;Description automatically generated">
            <a:extLst>
              <a:ext uri="{FF2B5EF4-FFF2-40B4-BE49-F238E27FC236}">
                <a16:creationId xmlns:a16="http://schemas.microsoft.com/office/drawing/2014/main" id="{22F61D67-9717-2C50-474D-9F71F366647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435" y="2858510"/>
            <a:ext cx="1632211" cy="3394398"/>
          </a:xfrm>
          <a:prstGeom prst="rect">
            <a:avLst/>
          </a:prstGeom>
        </p:spPr>
      </p:pic>
      <p:pic>
        <p:nvPicPr>
          <p:cNvPr id="32" name="Picture 31" descr="A close-up of hands&#10;&#10;Description automatically generated">
            <a:extLst>
              <a:ext uri="{FF2B5EF4-FFF2-40B4-BE49-F238E27FC236}">
                <a16:creationId xmlns:a16="http://schemas.microsoft.com/office/drawing/2014/main" id="{E65ED9EA-D3BE-D7F8-3F77-096C35BA506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07876">
            <a:off x="2376114" y="4468476"/>
            <a:ext cx="1302864" cy="1502934"/>
          </a:xfrm>
          <a:prstGeom prst="rect">
            <a:avLst/>
          </a:prstGeom>
        </p:spPr>
      </p:pic>
      <p:pic>
        <p:nvPicPr>
          <p:cNvPr id="36" name="Picture 35" descr="A person lying in a hospital bed&#10;&#10;Description automatically generated">
            <a:extLst>
              <a:ext uri="{FF2B5EF4-FFF2-40B4-BE49-F238E27FC236}">
                <a16:creationId xmlns:a16="http://schemas.microsoft.com/office/drawing/2014/main" id="{D18071F0-2322-8815-4BA6-D70471AC760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5888" y="1593822"/>
            <a:ext cx="3495583" cy="193410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386477E-5504-EB31-3036-C9D2FB82CFEA}"/>
              </a:ext>
            </a:extLst>
          </p:cNvPr>
          <p:cNvSpPr txBox="1"/>
          <p:nvPr/>
        </p:nvSpPr>
        <p:spPr>
          <a:xfrm>
            <a:off x="9711627" y="1411010"/>
            <a:ext cx="51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7200" noProof="0"/>
              <a:t>?</a:t>
            </a:r>
          </a:p>
        </p:txBody>
      </p:sp>
      <p:pic>
        <p:nvPicPr>
          <p:cNvPr id="39" name="Picture 38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0264CE9E-A5BC-6F27-DD3B-895AF726FC5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3743" y="3623343"/>
            <a:ext cx="1741284" cy="2299153"/>
          </a:xfrm>
          <a:prstGeom prst="rect">
            <a:avLst/>
          </a:prstGeom>
        </p:spPr>
      </p:pic>
      <p:pic>
        <p:nvPicPr>
          <p:cNvPr id="40" name="Picture 39" descr="A cartoon of a person lying on the ground&#10;&#10;Description automatically generated">
            <a:extLst>
              <a:ext uri="{FF2B5EF4-FFF2-40B4-BE49-F238E27FC236}">
                <a16:creationId xmlns:a16="http://schemas.microsoft.com/office/drawing/2014/main" id="{87792A4B-8CFF-650D-1759-543FD70B7ED3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457" y="5340742"/>
            <a:ext cx="1838895" cy="1283046"/>
          </a:xfrm>
          <a:prstGeom prst="rect">
            <a:avLst/>
          </a:prstGeom>
        </p:spPr>
      </p:pic>
      <p:pic>
        <p:nvPicPr>
          <p:cNvPr id="41" name="Picture 40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DA9E4AA9-5850-4C3A-E53E-0AFBC93F119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934" y="3753113"/>
            <a:ext cx="2234559" cy="1558994"/>
          </a:xfrm>
          <a:prstGeom prst="rect">
            <a:avLst/>
          </a:prstGeom>
        </p:spPr>
      </p:pic>
      <p:pic>
        <p:nvPicPr>
          <p:cNvPr id="4" name="Picture 3" descr="A spoon with a white substance&#10;&#10;Description automatically generated">
            <a:extLst>
              <a:ext uri="{FF2B5EF4-FFF2-40B4-BE49-F238E27FC236}">
                <a16:creationId xmlns:a16="http://schemas.microsoft.com/office/drawing/2014/main" id="{B72EA41A-E654-2641-147A-E5F4DBBEB35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940" y="5312803"/>
            <a:ext cx="2020813" cy="11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59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3A1BF5E-BCB6-7CFB-63C2-43DE2702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2A86C0-1AFB-0092-2B46-ABFEF2F983B0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B86804-79E6-C0F6-B0FE-1362AF8960D7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 pitchFamily="2" charset="0"/>
              </a:rPr>
              <a:t>Consideraciones especiales para mujeres embarazadas </a:t>
            </a:r>
            <a:endParaRPr lang="es-ES_tradnl" sz="1000"/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365C4174-A182-6924-CA86-4858EFBFC9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6" name="Picture 5" descr="A red siren with yellow rays&#10;&#10;Description automatically generated">
            <a:extLst>
              <a:ext uri="{FF2B5EF4-FFF2-40B4-BE49-F238E27FC236}">
                <a16:creationId xmlns:a16="http://schemas.microsoft.com/office/drawing/2014/main" id="{E26B815B-5A19-D120-9135-F93A9C387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972" y="5148994"/>
            <a:ext cx="654496" cy="528258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D3276505-96CF-6779-B6DC-39DEB32625B4}"/>
              </a:ext>
            </a:extLst>
          </p:cNvPr>
          <p:cNvSpPr/>
          <p:nvPr/>
        </p:nvSpPr>
        <p:spPr>
          <a:xfrm>
            <a:off x="5450716" y="1714852"/>
            <a:ext cx="1064977" cy="346952"/>
          </a:xfrm>
          <a:prstGeom prst="rightArrow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R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A3CC6CC-9AEC-BA03-91D8-0F461950BAFA}"/>
              </a:ext>
            </a:extLst>
          </p:cNvPr>
          <p:cNvSpPr/>
          <p:nvPr/>
        </p:nvSpPr>
        <p:spPr>
          <a:xfrm>
            <a:off x="6787004" y="1628703"/>
            <a:ext cx="4510875" cy="460819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31750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400" b="1">
                <a:latin typeface="Atkinson Hyperlegible" pitchFamily="2" charset="0"/>
              </a:rPr>
              <a:t>Considere siempre la eclampsia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628FDA9-0928-98FC-983E-CC70FC6CDF87}"/>
              </a:ext>
            </a:extLst>
          </p:cNvPr>
          <p:cNvSpPr/>
          <p:nvPr/>
        </p:nvSpPr>
        <p:spPr>
          <a:xfrm>
            <a:off x="1696183" y="1594267"/>
            <a:ext cx="3483222" cy="527732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es-ES_tradnl" sz="2400" b="1">
                <a:solidFill>
                  <a:srgbClr val="000000"/>
                </a:solidFill>
              </a:rPr>
              <a:t>Convulsiones</a:t>
            </a:r>
            <a:endParaRPr lang="es-ES_tradnl" b="1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1374775" lvl="1" indent="-285750" algn="ctr" defTabSz="4889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4910138" algn="l"/>
              </a:tabLst>
            </a:pPr>
            <a:endParaRPr lang="es-ES_tradnl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  <p:pic>
        <p:nvPicPr>
          <p:cNvPr id="5" name="Picture 4" descr="A cartoon of a person lying on her back&#10;&#10;Description automatically generated">
            <a:extLst>
              <a:ext uri="{FF2B5EF4-FFF2-40B4-BE49-F238E27FC236}">
                <a16:creationId xmlns:a16="http://schemas.microsoft.com/office/drawing/2014/main" id="{EDF17DC6-CB5A-9219-D1A8-64B728FEEC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950" y="241619"/>
            <a:ext cx="9124560" cy="6360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2BDEE-3277-F289-474C-F5432DE89B2C}"/>
              </a:ext>
            </a:extLst>
          </p:cNvPr>
          <p:cNvSpPr txBox="1"/>
          <p:nvPr/>
        </p:nvSpPr>
        <p:spPr>
          <a:xfrm>
            <a:off x="2759909" y="5485926"/>
            <a:ext cx="6502847" cy="830997"/>
          </a:xfrm>
          <a:prstGeom prst="rect">
            <a:avLst/>
          </a:prstGeom>
          <a:noFill/>
          <a:ln w="19050">
            <a:solidFill>
              <a:srgbClr val="4A001F"/>
            </a:solidFill>
          </a:ln>
        </p:spPr>
        <p:txBody>
          <a:bodyPr wrap="square">
            <a:spAutoFit/>
          </a:bodyPr>
          <a:lstStyle/>
          <a:p>
            <a:pPr marL="87630" lvl="0" algn="ctr">
              <a:buSzPct val="100000"/>
            </a:pPr>
            <a:r>
              <a:rPr lang="es-ES_tradnl" sz="2400" noProof="0"/>
              <a:t>Traslado rápido a un centro especializado con atención obstétrica avanzada.</a:t>
            </a:r>
            <a:endParaRPr lang="es-ES_tradnl" sz="2400" noProof="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2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22F76BD-83FB-BB09-00DE-FF19C0178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5B6218A-FA89-17BF-7A4C-A9A11D4F31A6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DE229CD-AA56-57C6-E7D1-1016F00004E9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  <a:ea typeface="+mn-ea"/>
                <a:cs typeface="+mn-cs"/>
              </a:rPr>
              <a:t>Azúcar baja en la sangre</a:t>
            </a:r>
            <a:endParaRPr lang="es-ES_tradnl" sz="3600" b="1" noProof="0">
              <a:solidFill>
                <a:schemeClr val="tx1"/>
              </a:solidFill>
              <a:latin typeface="Atkinson Hyperlegibl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9C34A-9819-3093-ACC6-36A77F371576}"/>
              </a:ext>
            </a:extLst>
          </p:cNvPr>
          <p:cNvSpPr txBox="1"/>
          <p:nvPr/>
        </p:nvSpPr>
        <p:spPr>
          <a:xfrm>
            <a:off x="423332" y="1507156"/>
            <a:ext cx="10880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_tradnl" sz="2000" noProof="0">
                <a:latin typeface="Atkinson Hyperlegible" pitchFamily="2" charset="0"/>
              </a:rPr>
              <a:t>¡El nivel muy bajo de azúcar en la sangre puede provocar convulsiones o pérdida del conocimiento!</a:t>
            </a:r>
            <a:endParaRPr lang="es-ES_tradnl" sz="1400" noProof="0">
              <a:latin typeface="Atkinson Hyperlegible" pitchFamily="2" charset="0"/>
            </a:endParaRPr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9F14B280-D105-64E8-C72F-CE91684BEA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3" name="Picture 2" descr="A red siren with yellow rays&#10;&#10;Description automatically generated">
            <a:extLst>
              <a:ext uri="{FF2B5EF4-FFF2-40B4-BE49-F238E27FC236}">
                <a16:creationId xmlns:a16="http://schemas.microsoft.com/office/drawing/2014/main" id="{2130832F-3101-22D0-34F7-914D97DAEE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312" y="5915060"/>
            <a:ext cx="654496" cy="528258"/>
          </a:xfrm>
          <a:prstGeom prst="rect">
            <a:avLst/>
          </a:prstGeom>
        </p:spPr>
      </p:pic>
      <p:pic>
        <p:nvPicPr>
          <p:cNvPr id="5" name="Picture 4" descr="A close-up of a finger with a blood test&#10;&#10;Description automatically generated">
            <a:extLst>
              <a:ext uri="{FF2B5EF4-FFF2-40B4-BE49-F238E27FC236}">
                <a16:creationId xmlns:a16="http://schemas.microsoft.com/office/drawing/2014/main" id="{C68C59B3-2F16-4642-3205-2B40940758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49" y="2144252"/>
            <a:ext cx="4762287" cy="3319498"/>
          </a:xfrm>
          <a:prstGeom prst="rect">
            <a:avLst/>
          </a:prstGeom>
        </p:spPr>
      </p:pic>
      <p:pic>
        <p:nvPicPr>
          <p:cNvPr id="6" name="Picture 5" descr="A spoon with a white substance&#10;&#10;Description automatically generated">
            <a:extLst>
              <a:ext uri="{FF2B5EF4-FFF2-40B4-BE49-F238E27FC236}">
                <a16:creationId xmlns:a16="http://schemas.microsoft.com/office/drawing/2014/main" id="{E3EDC373-58D4-26F4-92BD-67DA751441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280" y="2070389"/>
            <a:ext cx="6502847" cy="3657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B6B71-DEFA-08B3-323E-CB25DB365570}"/>
              </a:ext>
            </a:extLst>
          </p:cNvPr>
          <p:cNvSpPr txBox="1"/>
          <p:nvPr/>
        </p:nvSpPr>
        <p:spPr>
          <a:xfrm>
            <a:off x="2882980" y="6014209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2939724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AA1437-5FAF-03EF-19C5-62819D40A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B20073-E8AD-98AF-66B8-8130642CCE8C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46AAE9-FE63-C8D5-A253-20D2BA35EF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1717"/>
            <a:ext cx="1364775" cy="930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6B529-7831-68C4-7248-7CA09EB1DAEE}"/>
              </a:ext>
            </a:extLst>
          </p:cNvPr>
          <p:cNvSpPr txBox="1"/>
          <p:nvPr/>
        </p:nvSpPr>
        <p:spPr>
          <a:xfrm>
            <a:off x="1303211" y="1718485"/>
            <a:ext cx="941624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 algn="ctr">
              <a:spcBef>
                <a:spcPts val="0"/>
              </a:spcBef>
              <a:buSzPts val="3400"/>
            </a:pPr>
            <a:r>
              <a:rPr lang="es-ES_tradnl" sz="2800"/>
              <a:t>¡Tienen mayor riesgo de desnutrición e hipoglucemia!</a:t>
            </a:r>
            <a:endParaRPr lang="es-ES_tradnl" sz="2800" noProof="0">
              <a:solidFill>
                <a:srgbClr val="000000"/>
              </a:solidFill>
              <a:latin typeface="Atkinson Hyperlegible" pitchFamily="2" charset="0"/>
            </a:endParaRPr>
          </a:p>
        </p:txBody>
      </p:sp>
      <p:pic>
        <p:nvPicPr>
          <p:cNvPr id="10" name="Picture 9" descr="A cartoon of a naked person&#10;&#10;Description automatically generated">
            <a:extLst>
              <a:ext uri="{FF2B5EF4-FFF2-40B4-BE49-F238E27FC236}">
                <a16:creationId xmlns:a16="http://schemas.microsoft.com/office/drawing/2014/main" id="{28007280-30A7-0A1C-45E5-C8EC195FCE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715" y="2249157"/>
            <a:ext cx="4616569" cy="486838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A6AF10-9211-8B69-DC1C-446A8921532A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</a:rPr>
              <a:t>Consideraciones especiales para los niños</a:t>
            </a:r>
            <a:endParaRPr lang="es-ES_tradnl" sz="1000" noProof="0"/>
          </a:p>
        </p:txBody>
      </p:sp>
    </p:spTree>
    <p:extLst>
      <p:ext uri="{BB962C8B-B14F-4D97-AF65-F5344CB8AC3E}">
        <p14:creationId xmlns:p14="http://schemas.microsoft.com/office/powerpoint/2010/main" val="2005446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06704C-C864-460C-3E96-BECCFDD57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7E95AA5-6518-CE40-F5C2-7222923BC8E4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44D1DB-E259-1F0B-1F3A-9A44BF1F8BD0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  <a:ea typeface="+mn-ea"/>
                <a:cs typeface="+mn-cs"/>
              </a:rPr>
              <a:t>Azúcar baja en la sangre</a:t>
            </a:r>
            <a:endParaRPr lang="es-ES_tradnl" sz="3600" b="1" noProof="0">
              <a:solidFill>
                <a:schemeClr val="tx1"/>
              </a:solidFill>
              <a:latin typeface="Atkinson Hyperlegibl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1C0DA-C2D4-4192-7B0F-9511BF5A51EC}"/>
              </a:ext>
            </a:extLst>
          </p:cNvPr>
          <p:cNvSpPr txBox="1"/>
          <p:nvPr/>
        </p:nvSpPr>
        <p:spPr>
          <a:xfrm>
            <a:off x="792983" y="1553226"/>
            <a:ext cx="10880207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SzPts val="2400"/>
            </a:pPr>
            <a:r>
              <a:rPr lang="es-ES_tradnl" sz="3200" noProof="0">
                <a:latin typeface="Atkinson Hyperlegible"/>
              </a:rPr>
              <a:t>¡Las temperaturas extremadamente altas o bajas también pueden causar alteración del estado mental (AMS, por </a:t>
            </a:r>
            <a:r>
              <a:rPr lang="es-ES_tradnl" sz="3200">
                <a:latin typeface="Atkinson Hyperlegible"/>
              </a:rPr>
              <a:t>su sigla</a:t>
            </a:r>
            <a:r>
              <a:rPr lang="es-ES_tradnl" sz="3200" noProof="0">
                <a:latin typeface="Atkinson Hyperlegible"/>
              </a:rPr>
              <a:t> en inglés)!</a:t>
            </a:r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1DF50F16-E45A-5C5C-3E70-F640E30E7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4" name="Picture 3" descr="A set of thermometers&#10;&#10;Description automatically generated">
            <a:extLst>
              <a:ext uri="{FF2B5EF4-FFF2-40B4-BE49-F238E27FC236}">
                <a16:creationId xmlns:a16="http://schemas.microsoft.com/office/drawing/2014/main" id="{06A70FC3-AD3F-6543-BE22-97D4814423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534" y="3940536"/>
            <a:ext cx="3053197" cy="28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617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0125B0-BD18-3B3E-BC98-BB68173E3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F0811C-DBB9-F6A3-793B-0E5748A510B3}"/>
              </a:ext>
            </a:extLst>
          </p:cNvPr>
          <p:cNvSpPr/>
          <p:nvPr/>
        </p:nvSpPr>
        <p:spPr>
          <a:xfrm>
            <a:off x="617505" y="578243"/>
            <a:ext cx="10956990" cy="6038138"/>
          </a:xfrm>
          <a:prstGeom prst="roundRect">
            <a:avLst/>
          </a:prstGeom>
          <a:solidFill>
            <a:srgbClr val="DAE3F3">
              <a:alpha val="29804"/>
            </a:srgbClr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6DE7C37-242F-BFF1-8AB4-2580D82151D7}"/>
              </a:ext>
            </a:extLst>
          </p:cNvPr>
          <p:cNvSpPr/>
          <p:nvPr/>
        </p:nvSpPr>
        <p:spPr>
          <a:xfrm>
            <a:off x="1696183" y="703592"/>
            <a:ext cx="8669867" cy="511284"/>
          </a:xfrm>
          <a:prstGeom prst="roundRect">
            <a:avLst/>
          </a:prstGeom>
          <a:solidFill>
            <a:srgbClr val="DAE3F3"/>
          </a:solidFill>
          <a:ln w="9525" cap="flat" cmpd="sng" algn="ctr">
            <a:solidFill>
              <a:srgbClr val="DAE3F3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 noProof="0">
                <a:solidFill>
                  <a:schemeClr val="tx1"/>
                </a:solidFill>
                <a:latin typeface="Atkinson Hyperlegible" pitchFamily="2" charset="0"/>
              </a:rPr>
              <a:t>Sepsis</a:t>
            </a:r>
            <a:endParaRPr lang="es-ES_tradnl" sz="3600" b="1" noProof="0">
              <a:solidFill>
                <a:schemeClr val="tx1"/>
              </a:solidFill>
              <a:latin typeface="Atkinson Hyperlegibl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C8620-739D-0B11-EDB2-E8F903A4D07A}"/>
              </a:ext>
            </a:extLst>
          </p:cNvPr>
          <p:cNvSpPr txBox="1"/>
          <p:nvPr/>
        </p:nvSpPr>
        <p:spPr>
          <a:xfrm>
            <a:off x="337463" y="1774954"/>
            <a:ext cx="11517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2400"/>
            </a:pPr>
            <a:r>
              <a:rPr lang="es-ES_tradnl" sz="2400" noProof="0">
                <a:latin typeface="Atkinson Hyperlegible" pitchFamily="2" charset="0"/>
              </a:rPr>
              <a:t>La sepsis es una enfermedad grave que puede provocar choque e incluso la muerte.</a:t>
            </a:r>
          </a:p>
        </p:txBody>
      </p:sp>
      <p:pic>
        <p:nvPicPr>
          <p:cNvPr id="11" name="Picture 10" descr="A poster with text and symbols&#10;&#10;Description automatically generated with medium confidence">
            <a:extLst>
              <a:ext uri="{FF2B5EF4-FFF2-40B4-BE49-F238E27FC236}">
                <a16:creationId xmlns:a16="http://schemas.microsoft.com/office/drawing/2014/main" id="{C21A94BA-20A1-769C-3F8C-CFD6511F2E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014"/>
            <a:ext cx="1360580" cy="1101633"/>
          </a:xfrm>
          <a:prstGeom prst="rect">
            <a:avLst/>
          </a:prstGeom>
        </p:spPr>
      </p:pic>
      <p:pic>
        <p:nvPicPr>
          <p:cNvPr id="2" name="Google Shape;547;p45" descr="A couple of women with text&#10;&#10;Description automatically generated with medium confidence">
            <a:extLst>
              <a:ext uri="{FF2B5EF4-FFF2-40B4-BE49-F238E27FC236}">
                <a16:creationId xmlns:a16="http://schemas.microsoft.com/office/drawing/2014/main" id="{6367FB5A-9B77-25C7-5FF7-85FB206F18E5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E3E3E1"/>
              </a:clrFrom>
              <a:clrTo>
                <a:srgbClr val="E3E3E1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60438" y="2496722"/>
            <a:ext cx="10545296" cy="2537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51B51-D07E-955C-F330-13B0EEF1BEC8}"/>
              </a:ext>
            </a:extLst>
          </p:cNvPr>
          <p:cNvSpPr txBox="1"/>
          <p:nvPr/>
        </p:nvSpPr>
        <p:spPr>
          <a:xfrm>
            <a:off x="9099357" y="5181209"/>
            <a:ext cx="126669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" b="0" i="0" noProof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Global Sepsis Alliance </a:t>
            </a:r>
            <a:r>
              <a:rPr lang="es-ES_tradnl" sz="600" b="0" i="0" noProof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factsheet</a:t>
            </a:r>
            <a:r>
              <a:rPr lang="es-ES_tradnl" sz="600" b="0" i="0" noProof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</a:t>
            </a:r>
            <a:endParaRPr lang="es-ES_tradnl" sz="600" noProof="0"/>
          </a:p>
        </p:txBody>
      </p:sp>
      <p:pic>
        <p:nvPicPr>
          <p:cNvPr id="10" name="Picture 9" descr="A red siren with yellow rays&#10;&#10;Description automatically generated">
            <a:extLst>
              <a:ext uri="{FF2B5EF4-FFF2-40B4-BE49-F238E27FC236}">
                <a16:creationId xmlns:a16="http://schemas.microsoft.com/office/drawing/2014/main" id="{8142EB45-732A-F004-AEC2-2197E6391E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183" y="5841901"/>
            <a:ext cx="654496" cy="528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F94CC3-D696-9A9A-60AF-97B3285CD2BB}"/>
              </a:ext>
            </a:extLst>
          </p:cNvPr>
          <p:cNvSpPr txBox="1"/>
          <p:nvPr/>
        </p:nvSpPr>
        <p:spPr>
          <a:xfrm>
            <a:off x="2350679" y="5908494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36774190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C7A8-4001-EF41-80B0-A28B7DB2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5EBB1562-7E52-F83B-6347-44A084887C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359" y="2175163"/>
            <a:ext cx="11980641" cy="17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1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208BEA-8883-8160-9351-EDD1A1417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C2DD80-5936-C107-E5BD-AC3FC332E3E0}"/>
              </a:ext>
            </a:extLst>
          </p:cNvPr>
          <p:cNvSpPr/>
          <p:nvPr/>
        </p:nvSpPr>
        <p:spPr>
          <a:xfrm>
            <a:off x="668740" y="586855"/>
            <a:ext cx="11000096" cy="5841242"/>
          </a:xfrm>
          <a:prstGeom prst="roundRect">
            <a:avLst/>
          </a:prstGeom>
          <a:solidFill>
            <a:schemeClr val="bg1"/>
          </a:solidFill>
          <a:ln w="152400">
            <a:solidFill>
              <a:srgbClr val="D8EAE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AD1B14-48C6-0FFC-4DD0-602F82D3AC41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B866CA78-24EE-1564-3B6E-F2DD3B6AA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2D2431-A41E-259B-FF26-92DB56CD509F}"/>
              </a:ext>
            </a:extLst>
          </p:cNvPr>
          <p:cNvSpPr txBox="1"/>
          <p:nvPr/>
        </p:nvSpPr>
        <p:spPr>
          <a:xfrm>
            <a:off x="725763" y="4716862"/>
            <a:ext cx="337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Remueva toda la ropa según sea apropiado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7AB6A9-0217-1A20-91C3-8477175E184A}"/>
              </a:ext>
            </a:extLst>
          </p:cNvPr>
          <p:cNvSpPr txBox="1"/>
          <p:nvPr/>
        </p:nvSpPr>
        <p:spPr>
          <a:xfrm>
            <a:off x="7974525" y="4954262"/>
            <a:ext cx="369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noProof="0">
                <a:latin typeface="Atkinson Hyperlegible" pitchFamily="2" charset="0"/>
              </a:rPr>
              <a:t>Moretones, heridas o quemaduras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0D8FC-F518-19C6-4F53-BB731109C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10" name="Picture 9" descr="A person with a wound on their stomach&#10;&#10;Description automatically generated">
            <a:extLst>
              <a:ext uri="{FF2B5EF4-FFF2-40B4-BE49-F238E27FC236}">
                <a16:creationId xmlns:a16="http://schemas.microsoft.com/office/drawing/2014/main" id="{DD3E74FF-0F42-7A63-2AA2-9BCE66E6A3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844" y="2532782"/>
            <a:ext cx="3367992" cy="2347622"/>
          </a:xfrm>
          <a:prstGeom prst="rect">
            <a:avLst/>
          </a:prstGeom>
        </p:spPr>
      </p:pic>
      <p:pic>
        <p:nvPicPr>
          <p:cNvPr id="6" name="Picture 5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CF3473EB-9CE3-FD62-99A8-CFA0FCC18D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19" y="2473724"/>
            <a:ext cx="3371147" cy="2349820"/>
          </a:xfrm>
          <a:prstGeom prst="rect">
            <a:avLst/>
          </a:prstGeom>
        </p:spPr>
      </p:pic>
      <p:pic>
        <p:nvPicPr>
          <p:cNvPr id="9" name="Picture 8" descr="A cartoon of a person's belly button&#10;&#10;Description automatically generated">
            <a:extLst>
              <a:ext uri="{FF2B5EF4-FFF2-40B4-BE49-F238E27FC236}">
                <a16:creationId xmlns:a16="http://schemas.microsoft.com/office/drawing/2014/main" id="{462EAD7F-64EF-5F4F-D9D5-817CB7E93D1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731" y="2488315"/>
            <a:ext cx="3495583" cy="24365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832C36-283C-8A31-8886-F8B063BECD31}"/>
              </a:ext>
            </a:extLst>
          </p:cNvPr>
          <p:cNvSpPr txBox="1"/>
          <p:nvPr/>
        </p:nvSpPr>
        <p:spPr>
          <a:xfrm>
            <a:off x="4705082" y="5043549"/>
            <a:ext cx="245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tkinson Hyperlegible" pitchFamily="2" charset="0"/>
              </a:rPr>
              <a:t>Hinchazón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C5CEA-22BF-B54D-28A0-CF7459EE862F}"/>
              </a:ext>
            </a:extLst>
          </p:cNvPr>
          <p:cNvSpPr txBox="1"/>
          <p:nvPr/>
        </p:nvSpPr>
        <p:spPr>
          <a:xfrm>
            <a:off x="5931198" y="815536"/>
            <a:ext cx="4982709" cy="400110"/>
          </a:xfrm>
          <a:prstGeom prst="rect">
            <a:avLst/>
          </a:prstGeom>
          <a:noFill/>
          <a:ln w="38100">
            <a:solidFill>
              <a:srgbClr val="4A00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>
                <a:latin typeface="Atkinson Hyperlegible" pitchFamily="2" charset="0"/>
              </a:rPr>
              <a:t>Considere la necesidad de un acompañante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80D6C-DAAD-7A65-ACA7-4896FD067266}"/>
              </a:ext>
            </a:extLst>
          </p:cNvPr>
          <p:cNvSpPr txBox="1"/>
          <p:nvPr/>
        </p:nvSpPr>
        <p:spPr>
          <a:xfrm>
            <a:off x="1787237" y="1677159"/>
            <a:ext cx="9126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>
                <a:latin typeface="Atkinson Hyperlegible" pitchFamily="2" charset="0"/>
              </a:rPr>
              <a:t>Busque signos de una enfermedad potencialmente mortal.</a:t>
            </a:r>
          </a:p>
        </p:txBody>
      </p:sp>
    </p:spTree>
    <p:extLst>
      <p:ext uri="{BB962C8B-B14F-4D97-AF65-F5344CB8AC3E}">
        <p14:creationId xmlns:p14="http://schemas.microsoft.com/office/powerpoint/2010/main" val="349383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>
          <a:extLst>
            <a:ext uri="{FF2B5EF4-FFF2-40B4-BE49-F238E27FC236}">
              <a16:creationId xmlns:a16="http://schemas.microsoft.com/office/drawing/2014/main" id="{54136C55-28BB-CF7E-D30A-882C1A38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3b17b8d54_0_459">
            <a:extLst>
              <a:ext uri="{FF2B5EF4-FFF2-40B4-BE49-F238E27FC236}">
                <a16:creationId xmlns:a16="http://schemas.microsoft.com/office/drawing/2014/main" id="{29730C23-D9F1-1D19-DBEE-12FFC65627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>
                <a:latin typeface="Atkinson Hyperlegible"/>
                <a:ea typeface="Atkinson Hyperlegible"/>
                <a:cs typeface="Atkinson Hyperlegible"/>
                <a:sym typeface="Atkinson Hyperlegible"/>
              </a:rPr>
              <a:t>Enfoque: CABCDE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83" name="Google Shape;183;g273b17b8d54_0_459">
            <a:extLst>
              <a:ext uri="{FF2B5EF4-FFF2-40B4-BE49-F238E27FC236}">
                <a16:creationId xmlns:a16="http://schemas.microsoft.com/office/drawing/2014/main" id="{2291350E-69C3-821F-6FF9-7553EA15E3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411287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ES_tradnl" sz="2800" noProof="0"/>
              <a:t>El enfoque CABCDE aborda condiciones potencialmente mortales, incluyendo </a:t>
            </a:r>
            <a:r>
              <a:rPr lang="es-ES_tradnl" sz="2800" b="1" noProof="0"/>
              <a:t>obstrucción de la vía respiratoria, dificultad para respirar, choque y alteración del estado mental/discapacidad.</a:t>
            </a: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s-ES_tradnl" sz="2800" noProof="0"/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ES_tradnl" sz="2800" noProof="0"/>
              <a:t>Observe, escuche y siente durante cada paso.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F9465-1A14-8E4A-8643-D3083C40A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668"/>
          <a:stretch/>
        </p:blipFill>
        <p:spPr>
          <a:xfrm>
            <a:off x="7313372" y="3919764"/>
            <a:ext cx="2641600" cy="2482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C5C09D-B0D3-4F7D-22E5-A0C59A95C5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46" r="35022"/>
          <a:stretch/>
        </p:blipFill>
        <p:spPr>
          <a:xfrm>
            <a:off x="4407350" y="3876222"/>
            <a:ext cx="2641600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2FE1A-62A7-DB8B-028F-22881EB4D6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45"/>
          <a:stretch/>
        </p:blipFill>
        <p:spPr>
          <a:xfrm>
            <a:off x="1617442" y="3791177"/>
            <a:ext cx="2525487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66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36B663-A2BE-023E-43B1-5B555B222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C6238DC-16AA-637A-C022-C0006D140CF8}"/>
              </a:ext>
            </a:extLst>
          </p:cNvPr>
          <p:cNvSpPr/>
          <p:nvPr/>
        </p:nvSpPr>
        <p:spPr>
          <a:xfrm>
            <a:off x="696036" y="641445"/>
            <a:ext cx="10956990" cy="6038138"/>
          </a:xfrm>
          <a:prstGeom prst="roundRect">
            <a:avLst/>
          </a:prstGeom>
          <a:solidFill>
            <a:schemeClr val="bg1"/>
          </a:solidFill>
          <a:ln w="152400" cap="flat">
            <a:solidFill>
              <a:srgbClr val="80B8C8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tx1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96A3B1-E715-CF8F-668B-33B9C0B4DC09}"/>
              </a:ext>
            </a:extLst>
          </p:cNvPr>
          <p:cNvSpPr/>
          <p:nvPr/>
        </p:nvSpPr>
        <p:spPr>
          <a:xfrm>
            <a:off x="4213510" y="928049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algn="ctr"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C0000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2B8B3C-8F8F-FF73-9303-C19704F6A3AD}"/>
              </a:ext>
            </a:extLst>
          </p:cNvPr>
          <p:cNvSpPr txBox="1"/>
          <p:nvPr/>
        </p:nvSpPr>
        <p:spPr>
          <a:xfrm>
            <a:off x="957769" y="4564716"/>
            <a:ext cx="4121085" cy="46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Trauma oculto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ECFCB-0214-D7D1-B177-3E0E34B4EE99}"/>
              </a:ext>
            </a:extLst>
          </p:cNvPr>
          <p:cNvSpPr txBox="1"/>
          <p:nvPr/>
        </p:nvSpPr>
        <p:spPr>
          <a:xfrm>
            <a:off x="7248077" y="3596434"/>
            <a:ext cx="3525423" cy="45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 noProof="0">
                <a:latin typeface="Atkinson Hyperlegible" pitchFamily="2" charset="0"/>
              </a:rPr>
              <a:t>Cubra rápidamente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003B1A-75E8-73F5-4A66-85BF832A4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16" name="Picture 15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AFDEC880-785E-1D69-33E4-7B9C4D7115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902" y="984646"/>
            <a:ext cx="3549086" cy="2473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5EB480-E2D3-69A6-87AD-1E5EBE24D2F1}"/>
              </a:ext>
            </a:extLst>
          </p:cNvPr>
          <p:cNvSpPr txBox="1"/>
          <p:nvPr/>
        </p:nvSpPr>
        <p:spPr>
          <a:xfrm>
            <a:off x="538974" y="3264853"/>
            <a:ext cx="4658058" cy="82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s-ES_tradnl" sz="2400" b="1">
                <a:latin typeface="Atkinson Hyperlegible" pitchFamily="2" charset="0"/>
              </a:rPr>
              <a:t>Retira la ropa o joyas que restrinjan</a:t>
            </a:r>
          </a:p>
        </p:txBody>
      </p:sp>
      <p:pic>
        <p:nvPicPr>
          <p:cNvPr id="3" name="Picture 2" descr="A hand and a ring with a diamond&#10;&#10;Description automatically generated">
            <a:extLst>
              <a:ext uri="{FF2B5EF4-FFF2-40B4-BE49-F238E27FC236}">
                <a16:creationId xmlns:a16="http://schemas.microsoft.com/office/drawing/2014/main" id="{0B0AA57A-8076-219F-B3C9-22EF058F43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7211" y="793411"/>
            <a:ext cx="2577730" cy="2722457"/>
          </a:xfrm>
          <a:prstGeom prst="rect">
            <a:avLst/>
          </a:prstGeom>
        </p:spPr>
      </p:pic>
      <p:pic>
        <p:nvPicPr>
          <p:cNvPr id="5" name="Picture 4" descr="A red siren with yellow rays&#10;&#10;Description automatically generated">
            <a:extLst>
              <a:ext uri="{FF2B5EF4-FFF2-40B4-BE49-F238E27FC236}">
                <a16:creationId xmlns:a16="http://schemas.microsoft.com/office/drawing/2014/main" id="{7CE2D219-562B-A333-5B2E-AEA040CE46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6434" y="5822587"/>
            <a:ext cx="654496" cy="528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232F46-272D-A338-72AB-D77DC1B204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6561" y="4409819"/>
            <a:ext cx="7605064" cy="8175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2758D2-66E2-8026-E6D4-A26494A0C7FB}"/>
              </a:ext>
            </a:extLst>
          </p:cNvPr>
          <p:cNvCxnSpPr/>
          <p:nvPr/>
        </p:nvCxnSpPr>
        <p:spPr>
          <a:xfrm>
            <a:off x="3228829" y="4803799"/>
            <a:ext cx="5610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C46DBC-F4E5-B00F-0D77-F66530A62DCA}"/>
              </a:ext>
            </a:extLst>
          </p:cNvPr>
          <p:cNvSpPr txBox="1"/>
          <p:nvPr/>
        </p:nvSpPr>
        <p:spPr>
          <a:xfrm>
            <a:off x="2604541" y="5908494"/>
            <a:ext cx="79831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11668719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47622BC-6CF3-D7E4-C3D8-A3A425D0C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58302A-50C9-7430-99BA-B89CE37A5CEA}"/>
              </a:ext>
            </a:extLst>
          </p:cNvPr>
          <p:cNvSpPr/>
          <p:nvPr/>
        </p:nvSpPr>
        <p:spPr>
          <a:xfrm>
            <a:off x="828464" y="810545"/>
            <a:ext cx="5364178" cy="5796209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l"/>
            <a:endParaRPr lang="es-ES_tradnl" sz="2400" b="0" i="0" u="none" strike="noStrike" noProof="0">
              <a:solidFill>
                <a:srgbClr val="000000"/>
              </a:solidFill>
              <a:effectLst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04D52BB-2BD2-7CBC-472C-1C9CB2AE4E12}"/>
              </a:ext>
            </a:extLst>
          </p:cNvPr>
          <p:cNvSpPr/>
          <p:nvPr/>
        </p:nvSpPr>
        <p:spPr>
          <a:xfrm>
            <a:off x="6288848" y="759325"/>
            <a:ext cx="5364178" cy="5920257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52BFAB-8537-80D5-5C6C-67BEA31FA205}"/>
              </a:ext>
            </a:extLst>
          </p:cNvPr>
          <p:cNvSpPr/>
          <p:nvPr/>
        </p:nvSpPr>
        <p:spPr>
          <a:xfrm>
            <a:off x="1572344" y="944992"/>
            <a:ext cx="3495583" cy="39203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r>
              <a:rPr lang="es-ES_tradnl" sz="2400" b="1" noProof="0">
                <a:solidFill>
                  <a:srgbClr val="002060"/>
                </a:solidFill>
                <a:latin typeface="Atkinson Hyperlegible" pitchFamily="2" charset="0"/>
              </a:rPr>
              <a:t>Observe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/>
            <a:endParaRPr lang="es-ES_tradnl" noProof="0">
              <a:latin typeface="Atkinson Hyperlegible" pitchFamily="2" charset="0"/>
            </a:endParaRPr>
          </a:p>
        </p:txBody>
      </p:sp>
      <p:pic>
        <p:nvPicPr>
          <p:cNvPr id="19" name="Picture 18" descr="A blue eye with light rays&#10;&#10;Description automatically generated">
            <a:extLst>
              <a:ext uri="{FF2B5EF4-FFF2-40B4-BE49-F238E27FC236}">
                <a16:creationId xmlns:a16="http://schemas.microsoft.com/office/drawing/2014/main" id="{ACD3B2A6-FC86-1951-4CA6-A34B46DD93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296" y="759325"/>
            <a:ext cx="763368" cy="76336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601A8BA-A080-1C36-A95D-602BD6F6B550}"/>
              </a:ext>
            </a:extLst>
          </p:cNvPr>
          <p:cNvSpPr/>
          <p:nvPr/>
        </p:nvSpPr>
        <p:spPr>
          <a:xfrm>
            <a:off x="7240319" y="1045745"/>
            <a:ext cx="3495583" cy="392034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s-ES_tradnl" sz="2400" b="1">
                <a:solidFill>
                  <a:srgbClr val="002060"/>
                </a:solidFill>
                <a:latin typeface="Atkinson Hyperlegible" pitchFamily="2" charset="0"/>
              </a:rPr>
              <a:t>Haga</a:t>
            </a:r>
            <a:endParaRPr lang="es-ES_tradnl" sz="2400" b="1" noProof="0">
              <a:solidFill>
                <a:srgbClr val="002060"/>
              </a:solidFill>
              <a:latin typeface="Atkinson Hyperlegible" pitchFamily="2" charset="0"/>
            </a:endParaRPr>
          </a:p>
          <a:p>
            <a:pPr lvl="1" algn="ctr"/>
            <a:endParaRPr lang="es-ES_tradnl" noProof="0">
              <a:solidFill>
                <a:srgbClr val="C00000"/>
              </a:solidFill>
              <a:latin typeface="Atkinson Hyperlegible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D3397-A29B-A6B9-0E6D-02727A238D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pic>
        <p:nvPicPr>
          <p:cNvPr id="40" name="Picture 39" descr="A red siren with yellow rays&#10;&#10;Description automatically generated">
            <a:extLst>
              <a:ext uri="{FF2B5EF4-FFF2-40B4-BE49-F238E27FC236}">
                <a16:creationId xmlns:a16="http://schemas.microsoft.com/office/drawing/2014/main" id="{C19EFB21-3C6C-809A-E774-89C6471071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625" y="5934016"/>
            <a:ext cx="689290" cy="556340"/>
          </a:xfrm>
          <a:prstGeom prst="rect">
            <a:avLst/>
          </a:prstGeom>
        </p:spPr>
      </p:pic>
      <p:pic>
        <p:nvPicPr>
          <p:cNvPr id="7" name="Picture 6" descr="A person looking at a person lying on the ground&#10;&#10;Description automatically generated">
            <a:extLst>
              <a:ext uri="{FF2B5EF4-FFF2-40B4-BE49-F238E27FC236}">
                <a16:creationId xmlns:a16="http://schemas.microsoft.com/office/drawing/2014/main" id="{C2E18588-DB95-D856-B118-0AF06657DA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359" y="1839620"/>
            <a:ext cx="2488093" cy="1734297"/>
          </a:xfrm>
          <a:prstGeom prst="rect">
            <a:avLst/>
          </a:prstGeom>
        </p:spPr>
      </p:pic>
      <p:pic>
        <p:nvPicPr>
          <p:cNvPr id="9" name="Picture 8" descr="A hand and a ring with a diamond&#10;&#10;Description automatically generated">
            <a:extLst>
              <a:ext uri="{FF2B5EF4-FFF2-40B4-BE49-F238E27FC236}">
                <a16:creationId xmlns:a16="http://schemas.microsoft.com/office/drawing/2014/main" id="{478DE0F6-8DCE-2778-90C9-580B178440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572" y="1956835"/>
            <a:ext cx="1807122" cy="1908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70047-5372-429A-FF26-2221B331A3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9484" y="4594246"/>
            <a:ext cx="4664052" cy="501362"/>
          </a:xfrm>
          <a:prstGeom prst="rect">
            <a:avLst/>
          </a:prstGeom>
        </p:spPr>
      </p:pic>
      <p:pic>
        <p:nvPicPr>
          <p:cNvPr id="11" name="Picture 10" descr="A person with a wound on their stomach&#10;&#10;Description automatically generated">
            <a:extLst>
              <a:ext uri="{FF2B5EF4-FFF2-40B4-BE49-F238E27FC236}">
                <a16:creationId xmlns:a16="http://schemas.microsoft.com/office/drawing/2014/main" id="{AB519242-E586-E110-94B5-1FE4F6B2369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732" y="4016970"/>
            <a:ext cx="2284599" cy="1592455"/>
          </a:xfrm>
          <a:prstGeom prst="rect">
            <a:avLst/>
          </a:prstGeom>
        </p:spPr>
      </p:pic>
      <p:pic>
        <p:nvPicPr>
          <p:cNvPr id="12" name="Picture 11" descr="A cartoon of a person lying on his back&#10;&#10;Description automatically generated">
            <a:extLst>
              <a:ext uri="{FF2B5EF4-FFF2-40B4-BE49-F238E27FC236}">
                <a16:creationId xmlns:a16="http://schemas.microsoft.com/office/drawing/2014/main" id="{305C9324-E513-E714-97B3-BCAD2C9747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359" y="1507584"/>
            <a:ext cx="2820816" cy="1966218"/>
          </a:xfrm>
          <a:prstGeom prst="rect">
            <a:avLst/>
          </a:prstGeom>
        </p:spPr>
      </p:pic>
      <p:pic>
        <p:nvPicPr>
          <p:cNvPr id="13" name="Picture 12" descr="A cartoon of a person's belly button&#10;&#10;Description automatically generated">
            <a:extLst>
              <a:ext uri="{FF2B5EF4-FFF2-40B4-BE49-F238E27FC236}">
                <a16:creationId xmlns:a16="http://schemas.microsoft.com/office/drawing/2014/main" id="{3A7AD4F4-A832-732E-328C-3A615D2D656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88" y="4084175"/>
            <a:ext cx="2371147" cy="1652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FD1BC1-5DC8-3EF4-D1BA-E09A8F101B27}"/>
              </a:ext>
            </a:extLst>
          </p:cNvPr>
          <p:cNvSpPr txBox="1"/>
          <p:nvPr/>
        </p:nvSpPr>
        <p:spPr>
          <a:xfrm>
            <a:off x="6554739" y="5796688"/>
            <a:ext cx="4953542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763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s-ES_tradnl" sz="2400" noProof="0">
                <a:latin typeface="Atkinson Hyperlegible" pitchFamily="2" charset="0"/>
              </a:rPr>
              <a:t>Prepárese para una </a:t>
            </a:r>
            <a:r>
              <a:rPr lang="es-ES_tradnl" sz="2400" b="1" noProof="0">
                <a:latin typeface="Atkinson Hyperlegible" pitchFamily="2" charset="0"/>
              </a:rPr>
              <a:t>transferencia rápida </a:t>
            </a:r>
            <a:r>
              <a:rPr lang="es-ES_tradnl" sz="2400" noProof="0">
                <a:latin typeface="Atkinson Hyperlegible" pitchFamily="2" charset="0"/>
              </a:rPr>
              <a:t>a un centro de salud.</a:t>
            </a:r>
          </a:p>
        </p:txBody>
      </p:sp>
    </p:spTree>
    <p:extLst>
      <p:ext uri="{BB962C8B-B14F-4D97-AF65-F5344CB8AC3E}">
        <p14:creationId xmlns:p14="http://schemas.microsoft.com/office/powerpoint/2010/main" val="40485615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61CE37-5179-EA87-1827-0DC79B6C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956490E-7DB4-55AF-E785-FA11128B8A5A}"/>
              </a:ext>
            </a:extLst>
          </p:cNvPr>
          <p:cNvSpPr/>
          <p:nvPr/>
        </p:nvSpPr>
        <p:spPr>
          <a:xfrm>
            <a:off x="696036" y="641445"/>
            <a:ext cx="10956990" cy="5894822"/>
          </a:xfrm>
          <a:prstGeom prst="roundRect">
            <a:avLst/>
          </a:prstGeom>
          <a:solidFill>
            <a:srgbClr val="FFCFE4">
              <a:alpha val="29804"/>
            </a:srgbClr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rmAutofit fontScale="97500"/>
          </a:bodyPr>
          <a:lstStyle/>
          <a:p>
            <a:pPr marL="0" algn="ctr" defTabSz="6223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</a:pPr>
            <a:endParaRPr lang="es-ES_tradnl" sz="6000" b="1" noProof="0">
              <a:solidFill>
                <a:schemeClr val="tx1"/>
              </a:solidFill>
              <a:latin typeface="Atkinson Hyperlegible"/>
              <a:sym typeface="Arial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2A72F5E-E6EB-0638-DDB3-FE4018F175BD}"/>
              </a:ext>
            </a:extLst>
          </p:cNvPr>
          <p:cNvSpPr/>
          <p:nvPr/>
        </p:nvSpPr>
        <p:spPr>
          <a:xfrm>
            <a:off x="1676400" y="928049"/>
            <a:ext cx="8669867" cy="511284"/>
          </a:xfrm>
          <a:prstGeom prst="roundRect">
            <a:avLst/>
          </a:prstGeom>
          <a:solidFill>
            <a:srgbClr val="FFCFE4"/>
          </a:solidFill>
          <a:ln w="9525" cap="flat" cmpd="sng" algn="ctr">
            <a:solidFill>
              <a:srgbClr val="FFCFE4"/>
            </a:solidFill>
            <a:prstDash val="solid"/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algn="ctr" defTabSz="622300" rtl="1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s-ES_tradnl" sz="2800" b="1">
                <a:solidFill>
                  <a:schemeClr val="tx1"/>
                </a:solidFill>
                <a:latin typeface="Atkinson Hyperlegible"/>
              </a:rPr>
              <a:t>Consideraciones especiales para niños</a:t>
            </a:r>
            <a:endParaRPr lang="es-ES_tradnl" sz="1000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4EC81-E789-D887-0538-D60CA5DA3EDF}"/>
              </a:ext>
            </a:extLst>
          </p:cNvPr>
          <p:cNvSpPr txBox="1"/>
          <p:nvPr/>
        </p:nvSpPr>
        <p:spPr>
          <a:xfrm>
            <a:off x="696036" y="1455150"/>
            <a:ext cx="4904411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>
              <a:buSzPts val="3400"/>
            </a:pPr>
            <a:r>
              <a:rPr lang="es-ES_tradnl" sz="2800"/>
              <a:t>¡Mayor riesgo de infección!</a:t>
            </a:r>
            <a:endParaRPr lang="es-ES_tradnl" sz="4000" noProof="0">
              <a:latin typeface="Atkinson Hyperlegible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7C9CDC-B48A-7D8E-FC98-0858B3BCF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067"/>
            <a:ext cx="1289154" cy="876925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267D68B0-485E-4CA6-8E61-5A341E00B1F1}"/>
              </a:ext>
            </a:extLst>
          </p:cNvPr>
          <p:cNvSpPr/>
          <p:nvPr/>
        </p:nvSpPr>
        <p:spPr>
          <a:xfrm>
            <a:off x="3840534" y="5845842"/>
            <a:ext cx="1064977" cy="346952"/>
          </a:xfrm>
          <a:prstGeom prst="rightArrow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R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Arial"/>
            </a:pPr>
            <a:endParaRPr lang="es-ES_tradnl" sz="2400" b="1" noProof="0">
              <a:solidFill>
                <a:schemeClr val="bg1"/>
              </a:solidFill>
              <a:latin typeface="Atkinson Hyperlegible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A104E37-6715-2D18-014E-D53891BFF494}"/>
              </a:ext>
            </a:extLst>
          </p:cNvPr>
          <p:cNvSpPr/>
          <p:nvPr/>
        </p:nvSpPr>
        <p:spPr>
          <a:xfrm>
            <a:off x="5006698" y="5845842"/>
            <a:ext cx="6333532" cy="394474"/>
          </a:xfrm>
          <a:prstGeom prst="roundRect">
            <a:avLst/>
          </a:prstGeom>
          <a:solidFill>
            <a:srgbClr val="80B8C8"/>
          </a:solidFill>
          <a:ln w="9525" cap="flat">
            <a:noFill/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pPr marL="31750">
              <a:lnSpc>
                <a:spcPct val="80000"/>
              </a:lnSpc>
              <a:spcBef>
                <a:spcPts val="1000"/>
              </a:spcBef>
              <a:buSzPts val="3100"/>
            </a:pPr>
            <a:r>
              <a:rPr lang="es-ES_tradnl" sz="2400" b="1" noProof="0">
                <a:latin typeface="Atkinson Hyperlegible" pitchFamily="2" charset="0"/>
              </a:rPr>
              <a:t>Siempre considere la posibilidad de eclampsia.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1242A4-2D59-3749-603E-4DDEA1351A63}"/>
              </a:ext>
            </a:extLst>
          </p:cNvPr>
          <p:cNvSpPr/>
          <p:nvPr/>
        </p:nvSpPr>
        <p:spPr>
          <a:xfrm>
            <a:off x="1448997" y="5755736"/>
            <a:ext cx="2336050" cy="493296"/>
          </a:xfrm>
          <a:prstGeom prst="roundRect">
            <a:avLst/>
          </a:prstGeom>
          <a:solidFill>
            <a:srgbClr val="D8EAE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es-ES_tradnl" sz="2400" b="1">
                <a:solidFill>
                  <a:srgbClr val="000000"/>
                </a:solidFill>
              </a:rPr>
              <a:t>C</a:t>
            </a:r>
            <a:r>
              <a:rPr lang="es-ES_tradnl" sz="2400" b="1" noProof="0" err="1">
                <a:solidFill>
                  <a:srgbClr val="000000"/>
                </a:solidFill>
              </a:rPr>
              <a:t>onvulsiones</a:t>
            </a:r>
            <a:endParaRPr lang="es-ES_tradnl" sz="1800" b="1" kern="1200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  <a:p>
            <a:pPr marL="1374775" lvl="1" indent="-285750" algn="ctr" defTabSz="4889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4910138" algn="l"/>
              </a:tabLst>
            </a:pPr>
            <a:endParaRPr lang="es-ES_tradnl" noProof="0">
              <a:solidFill>
                <a:schemeClr val="accent1">
                  <a:lumMod val="50000"/>
                </a:schemeClr>
              </a:solidFill>
              <a:latin typeface="Atkinson Hyperlegible" pitchFamily="2" charset="0"/>
            </a:endParaRPr>
          </a:p>
        </p:txBody>
      </p:sp>
      <p:pic>
        <p:nvPicPr>
          <p:cNvPr id="10" name="Picture 9" descr="A cartoon of a baby&#10;&#10;Description automatically generated">
            <a:extLst>
              <a:ext uri="{FF2B5EF4-FFF2-40B4-BE49-F238E27FC236}">
                <a16:creationId xmlns:a16="http://schemas.microsoft.com/office/drawing/2014/main" id="{D642A206-F457-163A-77F3-D5717E4A3A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047" y="1967304"/>
            <a:ext cx="4594936" cy="3202848"/>
          </a:xfrm>
          <a:prstGeom prst="rect">
            <a:avLst/>
          </a:prstGeom>
        </p:spPr>
      </p:pic>
      <p:pic>
        <p:nvPicPr>
          <p:cNvPr id="12" name="Picture 11" descr="A hand holding a thermometer to a baby&#10;&#10;Description automatically generated">
            <a:extLst>
              <a:ext uri="{FF2B5EF4-FFF2-40B4-BE49-F238E27FC236}">
                <a16:creationId xmlns:a16="http://schemas.microsoft.com/office/drawing/2014/main" id="{0BFA17DC-5805-61BA-9D53-56212C257E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94" y="2012711"/>
            <a:ext cx="4045582" cy="2819927"/>
          </a:xfrm>
          <a:prstGeom prst="rect">
            <a:avLst/>
          </a:prstGeom>
        </p:spPr>
      </p:pic>
      <p:pic>
        <p:nvPicPr>
          <p:cNvPr id="18" name="Picture 17" descr="A black background with a baby's head&#10;&#10;Description automatically generated">
            <a:extLst>
              <a:ext uri="{FF2B5EF4-FFF2-40B4-BE49-F238E27FC236}">
                <a16:creationId xmlns:a16="http://schemas.microsoft.com/office/drawing/2014/main" id="{E1D1CD90-C573-78B4-8DE2-F8140B8D71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1828" y="-761036"/>
            <a:ext cx="3531913" cy="50339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6A9F21-3D13-F012-8564-556219CD2696}"/>
              </a:ext>
            </a:extLst>
          </p:cNvPr>
          <p:cNvSpPr txBox="1"/>
          <p:nvPr/>
        </p:nvSpPr>
        <p:spPr>
          <a:xfrm>
            <a:off x="775220" y="5098326"/>
            <a:ext cx="9921596" cy="43088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 algn="ctr">
              <a:buSzPts val="3400"/>
            </a:pPr>
            <a:r>
              <a:rPr lang="es-ES_tradnl" sz="2200" noProof="0">
                <a:latin typeface="Atkinson Hyperlegible" pitchFamily="2" charset="0"/>
              </a:rPr>
              <a:t>Las convulsiones pueden ser causadas solo por fiebre, infección o hipoglucemia.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5C0294-6C42-DD46-627C-B1F443CFDBC3}"/>
              </a:ext>
            </a:extLst>
          </p:cNvPr>
          <p:cNvSpPr txBox="1"/>
          <p:nvPr/>
        </p:nvSpPr>
        <p:spPr>
          <a:xfrm>
            <a:off x="8391949" y="3687153"/>
            <a:ext cx="3452922" cy="76944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indent="-457200" algn="ctr">
              <a:buSzPts val="3400"/>
            </a:pPr>
            <a:r>
              <a:rPr lang="es-ES_tradnl" sz="2200" noProof="0">
                <a:latin typeface="Atkinson Hyperlegible" pitchFamily="2" charset="0"/>
              </a:rPr>
              <a:t>Evalúa la fontanela abultada en menores de 1 año.</a:t>
            </a:r>
          </a:p>
        </p:txBody>
      </p:sp>
    </p:spTree>
    <p:extLst>
      <p:ext uri="{BB962C8B-B14F-4D97-AF65-F5344CB8AC3E}">
        <p14:creationId xmlns:p14="http://schemas.microsoft.com/office/powerpoint/2010/main" val="35335803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8"/>
          <p:cNvSpPr txBox="1">
            <a:spLocks noGrp="1"/>
          </p:cNvSpPr>
          <p:nvPr>
            <p:ph type="title"/>
          </p:nvPr>
        </p:nvSpPr>
        <p:spPr>
          <a:xfrm>
            <a:off x="1577788" y="365125"/>
            <a:ext cx="97760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>
                <a:latin typeface="Atkinson Hyperlegible" pitchFamily="2" charset="0"/>
              </a:rPr>
              <a:t>Pregunte: Historia Emergencias Médicas</a:t>
            </a:r>
            <a:endParaRPr lang="es-ES_tradnl" noProof="0">
              <a:latin typeface="Atkinson Hyperlegible" pitchFamily="2" charset="0"/>
            </a:endParaRPr>
          </a:p>
        </p:txBody>
      </p:sp>
      <p:sp>
        <p:nvSpPr>
          <p:cNvPr id="580" name="Google Shape;580;p48"/>
          <p:cNvSpPr txBox="1">
            <a:spLocks noGrp="1"/>
          </p:cNvSpPr>
          <p:nvPr>
            <p:ph type="body" idx="1"/>
          </p:nvPr>
        </p:nvSpPr>
        <p:spPr>
          <a:xfrm>
            <a:off x="838200" y="158357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1750" indent="0">
              <a:lnSpc>
                <a:spcPct val="100000"/>
              </a:lnSpc>
              <a:buSzPts val="3100"/>
              <a:buNone/>
            </a:pPr>
            <a:r>
              <a:rPr lang="es-ES_tradnl">
                <a:solidFill>
                  <a:srgbClr val="000000"/>
                </a:solidFill>
                <a:latin typeface="Atkinson Hyperlegible" pitchFamily="2" charset="0"/>
              </a:rPr>
              <a:t>Pregunte sobre:</a:t>
            </a:r>
          </a:p>
          <a:p>
            <a:pPr marL="946150" lvl="1" indent="-457200">
              <a:lnSpc>
                <a:spcPct val="100000"/>
              </a:lnSpc>
              <a:spcBef>
                <a:spcPts val="1000"/>
              </a:spcBef>
              <a:buSzPts val="3100"/>
            </a:pPr>
            <a:r>
              <a:rPr lang="es-ES_tradnl" sz="2800">
                <a:solidFill>
                  <a:srgbClr val="000000"/>
                </a:solidFill>
                <a:latin typeface="Atkinson Hyperlegible" pitchFamily="2" charset="0"/>
              </a:rPr>
              <a:t>Eventos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>
                <a:solidFill>
                  <a:srgbClr val="000000"/>
                </a:solidFill>
                <a:latin typeface="Atkinson Hyperlegible" pitchFamily="2" charset="0"/>
              </a:rPr>
              <a:t>Antecedentes médicos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>
                <a:solidFill>
                  <a:srgbClr val="000000"/>
                </a:solidFill>
                <a:latin typeface="Atkinson Hyperlegible" pitchFamily="2" charset="0"/>
              </a:rPr>
              <a:t>Alergias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r>
              <a:rPr lang="es-ES_tradnl" sz="2800">
                <a:solidFill>
                  <a:srgbClr val="000000"/>
                </a:solidFill>
                <a:latin typeface="Atkinson Hyperlegible" pitchFamily="2" charset="0"/>
              </a:rPr>
              <a:t>Medicamentos</a:t>
            </a:r>
          </a:p>
          <a:p>
            <a:pPr marL="971550" lvl="1" indent="-45720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ts val="2700"/>
            </a:pPr>
            <a:endParaRPr lang="es-ES_tradnl" b="1"/>
          </a:p>
          <a:p>
            <a:pPr marL="57150" indent="0">
              <a:lnSpc>
                <a:spcPct val="100000"/>
              </a:lnSpc>
              <a:spcBef>
                <a:spcPts val="0"/>
              </a:spcBef>
              <a:buSzPts val="2700"/>
              <a:buNone/>
            </a:pPr>
            <a:r>
              <a:rPr lang="es-ES_tradnl" sz="2400"/>
              <a:t>Los pacientes pueden no responder al llegar al hospital - registre las respuestas con anticipación o pídale a un transeúnte que lo haga.</a:t>
            </a:r>
            <a:endParaRPr lang="es-ES_tradnl" sz="2600"/>
          </a:p>
        </p:txBody>
      </p:sp>
      <p:pic>
        <p:nvPicPr>
          <p:cNvPr id="2" name="Picture 1" descr="A hand holding a clipboard with a pencil and a signature&#10;&#10;AI-generated content may be incorrect.">
            <a:extLst>
              <a:ext uri="{FF2B5EF4-FFF2-40B4-BE49-F238E27FC236}">
                <a16:creationId xmlns:a16="http://schemas.microsoft.com/office/drawing/2014/main" id="{0680CE16-776F-E419-0814-E1EE159808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27906"/>
            <a:ext cx="363855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>
          <a:extLst>
            <a:ext uri="{FF2B5EF4-FFF2-40B4-BE49-F238E27FC236}">
              <a16:creationId xmlns:a16="http://schemas.microsoft.com/office/drawing/2014/main" id="{EBF974FB-6D78-43E2-50B5-B3661914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C3653AE1-9B61-3DF6-95D8-649A82653C09}"/>
              </a:ext>
            </a:extLst>
          </p:cNvPr>
          <p:cNvSpPr/>
          <p:nvPr/>
        </p:nvSpPr>
        <p:spPr>
          <a:xfrm>
            <a:off x="5213435" y="4370538"/>
            <a:ext cx="2289003" cy="2282544"/>
          </a:xfrm>
          <a:prstGeom prst="ellipse">
            <a:avLst/>
          </a:prstGeom>
          <a:solidFill>
            <a:schemeClr val="tx2">
              <a:lumMod val="10000"/>
              <a:lumOff val="90000"/>
              <a:alpha val="70372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604EBC-0D6D-DD3C-3061-B5556027D689}"/>
              </a:ext>
            </a:extLst>
          </p:cNvPr>
          <p:cNvSpPr/>
          <p:nvPr/>
        </p:nvSpPr>
        <p:spPr>
          <a:xfrm>
            <a:off x="2841080" y="4320745"/>
            <a:ext cx="2289003" cy="2282544"/>
          </a:xfrm>
          <a:prstGeom prst="ellipse">
            <a:avLst/>
          </a:prstGeom>
          <a:solidFill>
            <a:schemeClr val="tx2">
              <a:lumMod val="10000"/>
              <a:lumOff val="90000"/>
              <a:alpha val="70372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FD0C3B-1A83-C0C1-680C-4CB260EF11C9}"/>
              </a:ext>
            </a:extLst>
          </p:cNvPr>
          <p:cNvSpPr/>
          <p:nvPr/>
        </p:nvSpPr>
        <p:spPr>
          <a:xfrm>
            <a:off x="5208350" y="1919766"/>
            <a:ext cx="2289003" cy="2282544"/>
          </a:xfrm>
          <a:prstGeom prst="ellipse">
            <a:avLst/>
          </a:prstGeom>
          <a:solidFill>
            <a:schemeClr val="tx2">
              <a:lumMod val="10000"/>
              <a:lumOff val="90000"/>
              <a:alpha val="70372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3E0CE9-5ECF-AB16-3597-7388BCA0DB00}"/>
              </a:ext>
            </a:extLst>
          </p:cNvPr>
          <p:cNvSpPr/>
          <p:nvPr/>
        </p:nvSpPr>
        <p:spPr>
          <a:xfrm>
            <a:off x="2808706" y="1910157"/>
            <a:ext cx="2289003" cy="2282544"/>
          </a:xfrm>
          <a:prstGeom prst="ellipse">
            <a:avLst/>
          </a:prstGeom>
          <a:solidFill>
            <a:schemeClr val="tx2">
              <a:lumMod val="10000"/>
              <a:lumOff val="90000"/>
              <a:alpha val="70372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85E93B-25F4-2264-48F5-7507B9FC5A02}"/>
              </a:ext>
            </a:extLst>
          </p:cNvPr>
          <p:cNvSpPr/>
          <p:nvPr/>
        </p:nvSpPr>
        <p:spPr>
          <a:xfrm>
            <a:off x="406317" y="1914670"/>
            <a:ext cx="2289003" cy="2282544"/>
          </a:xfrm>
          <a:prstGeom prst="ellipse">
            <a:avLst/>
          </a:prstGeom>
          <a:solidFill>
            <a:schemeClr val="tx2">
              <a:lumMod val="10000"/>
              <a:lumOff val="90000"/>
              <a:alpha val="70372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3" name="Graphic 2" descr="Question Mark with solid fill">
            <a:extLst>
              <a:ext uri="{FF2B5EF4-FFF2-40B4-BE49-F238E27FC236}">
                <a16:creationId xmlns:a16="http://schemas.microsoft.com/office/drawing/2014/main" id="{03FE3BE5-B5EC-EA7A-F774-1D501C60E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99571" y="-238695"/>
            <a:ext cx="5426110" cy="5426110"/>
          </a:xfrm>
          <a:prstGeom prst="rect">
            <a:avLst/>
          </a:prstGeom>
        </p:spPr>
      </p:pic>
      <p:sp>
        <p:nvSpPr>
          <p:cNvPr id="719" name="Google Shape;719;p48">
            <a:extLst>
              <a:ext uri="{FF2B5EF4-FFF2-40B4-BE49-F238E27FC236}">
                <a16:creationId xmlns:a16="http://schemas.microsoft.com/office/drawing/2014/main" id="{109AC4C1-783F-5BA4-965D-754714EDAC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98135" y="1456487"/>
            <a:ext cx="8821189" cy="764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s-ES_tradnl"/>
              <a:t>¡El envenenamiento es común en todo el mundo!</a:t>
            </a:r>
            <a:endParaRPr lang="es-ES_tradnl" sz="3200" noProof="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10" name="Google Shape;731;g2bec9cf621f_0_145">
            <a:extLst>
              <a:ext uri="{FF2B5EF4-FFF2-40B4-BE49-F238E27FC236}">
                <a16:creationId xmlns:a16="http://schemas.microsoft.com/office/drawing/2014/main" id="{744E64C4-4954-8060-1A4E-51D0DF727B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175"/>
            <a:ext cx="10515600" cy="764428"/>
          </a:xfrm>
          <a:prstGeom prst="rect">
            <a:avLst/>
          </a:prstGeom>
          <a:solidFill>
            <a:srgbClr val="FFCFE4"/>
          </a:solidFill>
          <a:ln w="9525" cap="flat">
            <a:solidFill>
              <a:srgbClr val="FFCFE4"/>
            </a:solidFill>
            <a:prstDash val="solid"/>
            <a:miter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1" wrap="square" lIns="91440" tIns="45720" rIns="91440" bIns="45720" anchor="t" anchorCtr="0">
            <a:normAutofit fontScale="90000"/>
          </a:bodyPr>
          <a:lstStyle/>
          <a:p>
            <a:pPr algn="ctr" defTabSz="622300" rtl="1">
              <a:spcAft>
                <a:spcPts val="600"/>
              </a:spcAft>
              <a:buClr>
                <a:srgbClr val="000000"/>
              </a:buClr>
            </a:pPr>
            <a:r>
              <a:rPr lang="es-ES_tradnl" b="1">
                <a:solidFill>
                  <a:schemeClr val="tx1"/>
                </a:solidFill>
                <a:latin typeface="Atkinson Hyperlegible"/>
              </a:rPr>
              <a:t>Consideraciones especiales para niños/niñas</a:t>
            </a:r>
            <a:endParaRPr lang="es-ES_tradnl" sz="1400">
              <a:solidFill>
                <a:schemeClr val="tx1"/>
              </a:solidFill>
            </a:endParaRPr>
          </a:p>
        </p:txBody>
      </p:sp>
      <p:pic>
        <p:nvPicPr>
          <p:cNvPr id="5" name="Picture 4" descr="A cartoon of a child reaching out to a pile of pills&#10;&#10;Description automatically generated">
            <a:extLst>
              <a:ext uri="{FF2B5EF4-FFF2-40B4-BE49-F238E27FC236}">
                <a16:creationId xmlns:a16="http://schemas.microsoft.com/office/drawing/2014/main" id="{F44B171C-B45C-274C-0279-5DAED39F14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692" y="1593562"/>
            <a:ext cx="5575300" cy="3886200"/>
          </a:xfrm>
          <a:prstGeom prst="rect">
            <a:avLst/>
          </a:prstGeom>
        </p:spPr>
      </p:pic>
      <p:sp>
        <p:nvSpPr>
          <p:cNvPr id="6" name="Google Shape;719;p48">
            <a:extLst>
              <a:ext uri="{FF2B5EF4-FFF2-40B4-BE49-F238E27FC236}">
                <a16:creationId xmlns:a16="http://schemas.microsoft.com/office/drawing/2014/main" id="{FDAAD229-CB73-05A5-1C3D-E5EC682B0A12}"/>
              </a:ext>
            </a:extLst>
          </p:cNvPr>
          <p:cNvSpPr txBox="1">
            <a:spLocks/>
          </p:cNvSpPr>
          <p:nvPr/>
        </p:nvSpPr>
        <p:spPr>
          <a:xfrm>
            <a:off x="388914" y="3401164"/>
            <a:ext cx="2394803" cy="7201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None/>
            </a:pPr>
            <a:r>
              <a:rPr lang="es-ES_tradnl" sz="2200" noProof="0">
                <a:solidFill>
                  <a:srgbClr val="000000"/>
                </a:solidFill>
                <a:latin typeface="Atkinson Hyperlegible" pitchFamily="2" charset="0"/>
              </a:rPr>
              <a:t>¿Qué veneno fue?</a:t>
            </a:r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EED4283D-E402-9FDB-461D-1630932D54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69" y="2200068"/>
            <a:ext cx="1927251" cy="1206586"/>
          </a:xfrm>
          <a:prstGeom prst="rect">
            <a:avLst/>
          </a:prstGeom>
        </p:spPr>
      </p:pic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69321924-DE0A-8F39-14FA-5517CCCBA3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559" y="2091810"/>
            <a:ext cx="1245141" cy="1206586"/>
          </a:xfrm>
          <a:prstGeom prst="rect">
            <a:avLst/>
          </a:prstGeom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8908CD0A-D602-1400-E8F6-1C05F7807A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753" y="1982943"/>
            <a:ext cx="1128408" cy="1264596"/>
          </a:xfrm>
          <a:prstGeom prst="rect">
            <a:avLst/>
          </a:prstGeom>
        </p:spPr>
      </p:pic>
      <p:pic>
        <p:nvPicPr>
          <p:cNvPr id="16" name="Picture 15" descr="A screenshot of a phone&#10;&#10;Description automatically generated">
            <a:extLst>
              <a:ext uri="{FF2B5EF4-FFF2-40B4-BE49-F238E27FC236}">
                <a16:creationId xmlns:a16="http://schemas.microsoft.com/office/drawing/2014/main" id="{C1F4CDB3-886B-631A-2AB5-9E9858BDD0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910" y="4662534"/>
            <a:ext cx="1398891" cy="764428"/>
          </a:xfrm>
          <a:prstGeom prst="rect">
            <a:avLst/>
          </a:prstGeom>
        </p:spPr>
      </p:pic>
      <p:pic>
        <p:nvPicPr>
          <p:cNvPr id="18" name="Picture 17" descr="A screenshot of a phone&#10;&#10;Description automatically generated">
            <a:extLst>
              <a:ext uri="{FF2B5EF4-FFF2-40B4-BE49-F238E27FC236}">
                <a16:creationId xmlns:a16="http://schemas.microsoft.com/office/drawing/2014/main" id="{C0BFFAAB-45A2-C2E1-0375-A388B21C074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445" y="4314262"/>
            <a:ext cx="1394347" cy="1264597"/>
          </a:xfrm>
          <a:prstGeom prst="rect">
            <a:avLst/>
          </a:prstGeom>
        </p:spPr>
      </p:pic>
      <p:sp>
        <p:nvSpPr>
          <p:cNvPr id="19" name="Google Shape;719;p48">
            <a:extLst>
              <a:ext uri="{FF2B5EF4-FFF2-40B4-BE49-F238E27FC236}">
                <a16:creationId xmlns:a16="http://schemas.microsoft.com/office/drawing/2014/main" id="{B4134BE0-3DE2-5BD0-10A9-EE7547AE2246}"/>
              </a:ext>
            </a:extLst>
          </p:cNvPr>
          <p:cNvSpPr txBox="1">
            <a:spLocks/>
          </p:cNvSpPr>
          <p:nvPr/>
        </p:nvSpPr>
        <p:spPr>
          <a:xfrm>
            <a:off x="2735856" y="3363334"/>
            <a:ext cx="2492276" cy="764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None/>
            </a:pPr>
            <a:r>
              <a:rPr lang="es-ES_tradnl" sz="2200" noProof="0">
                <a:solidFill>
                  <a:srgbClr val="000000"/>
                </a:solidFill>
                <a:latin typeface="Atkinson Hyperlegible" pitchFamily="2" charset="0"/>
              </a:rPr>
              <a:t>Toma fotos</a:t>
            </a:r>
          </a:p>
        </p:txBody>
      </p:sp>
      <p:sp>
        <p:nvSpPr>
          <p:cNvPr id="23" name="Google Shape;719;p48">
            <a:extLst>
              <a:ext uri="{FF2B5EF4-FFF2-40B4-BE49-F238E27FC236}">
                <a16:creationId xmlns:a16="http://schemas.microsoft.com/office/drawing/2014/main" id="{48DE3410-6735-5A43-B857-A479206A73F2}"/>
              </a:ext>
            </a:extLst>
          </p:cNvPr>
          <p:cNvSpPr txBox="1">
            <a:spLocks/>
          </p:cNvSpPr>
          <p:nvPr/>
        </p:nvSpPr>
        <p:spPr>
          <a:xfrm>
            <a:off x="5481687" y="3226585"/>
            <a:ext cx="1820540" cy="764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None/>
            </a:pPr>
            <a:r>
              <a:rPr lang="es-ES_tradnl" sz="2200" noProof="0">
                <a:solidFill>
                  <a:srgbClr val="000000"/>
                </a:solidFill>
                <a:latin typeface="Atkinson Hyperlegible" pitchFamily="2" charset="0"/>
              </a:rPr>
              <a:t>¿Cuántas pastillas?</a:t>
            </a:r>
          </a:p>
        </p:txBody>
      </p:sp>
      <p:sp>
        <p:nvSpPr>
          <p:cNvPr id="26" name="Google Shape;719;p48">
            <a:extLst>
              <a:ext uri="{FF2B5EF4-FFF2-40B4-BE49-F238E27FC236}">
                <a16:creationId xmlns:a16="http://schemas.microsoft.com/office/drawing/2014/main" id="{69CB3459-5683-FE6A-3E22-0F948683D765}"/>
              </a:ext>
            </a:extLst>
          </p:cNvPr>
          <p:cNvSpPr txBox="1">
            <a:spLocks/>
          </p:cNvSpPr>
          <p:nvPr/>
        </p:nvSpPr>
        <p:spPr>
          <a:xfrm>
            <a:off x="3075311" y="5778617"/>
            <a:ext cx="1820540" cy="764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None/>
            </a:pPr>
            <a:r>
              <a:rPr lang="es-ES_tradnl" sz="2200" noProof="0">
                <a:solidFill>
                  <a:srgbClr val="000000"/>
                </a:solidFill>
                <a:latin typeface="Atkinson Hyperlegible" pitchFamily="2" charset="0"/>
              </a:rPr>
              <a:t>¿Cuándo ocurrió?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895081-3C4D-77D2-1A70-21CB80DC9E26}"/>
              </a:ext>
            </a:extLst>
          </p:cNvPr>
          <p:cNvSpPr/>
          <p:nvPr/>
        </p:nvSpPr>
        <p:spPr>
          <a:xfrm>
            <a:off x="452035" y="4320745"/>
            <a:ext cx="2289003" cy="2282544"/>
          </a:xfrm>
          <a:prstGeom prst="ellipse">
            <a:avLst/>
          </a:prstGeom>
          <a:solidFill>
            <a:schemeClr val="tx2">
              <a:lumMod val="10000"/>
              <a:lumOff val="90000"/>
              <a:alpha val="70372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29" name="Picture 28" descr="A screenshot of a phone&#10;&#10;Description automatically generated">
            <a:extLst>
              <a:ext uri="{FF2B5EF4-FFF2-40B4-BE49-F238E27FC236}">
                <a16:creationId xmlns:a16="http://schemas.microsoft.com/office/drawing/2014/main" id="{E3A70475-C77B-5AB3-8686-0C369CBD9E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996" y="4430782"/>
            <a:ext cx="1120032" cy="1429727"/>
          </a:xfrm>
          <a:prstGeom prst="rect">
            <a:avLst/>
          </a:prstGeom>
        </p:spPr>
      </p:pic>
      <p:sp>
        <p:nvSpPr>
          <p:cNvPr id="30" name="Google Shape;719;p48">
            <a:extLst>
              <a:ext uri="{FF2B5EF4-FFF2-40B4-BE49-F238E27FC236}">
                <a16:creationId xmlns:a16="http://schemas.microsoft.com/office/drawing/2014/main" id="{37C6A370-1AC2-B5A3-410E-D59DECA34962}"/>
              </a:ext>
            </a:extLst>
          </p:cNvPr>
          <p:cNvSpPr txBox="1">
            <a:spLocks/>
          </p:cNvSpPr>
          <p:nvPr/>
        </p:nvSpPr>
        <p:spPr>
          <a:xfrm>
            <a:off x="725372" y="5627564"/>
            <a:ext cx="1820540" cy="764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s-ES_tradnl" sz="2400"/>
              <a:t>¿Qué ocurrió?</a:t>
            </a:r>
            <a:endParaRPr lang="es-ES_tradnl" sz="2200" noProof="0">
              <a:solidFill>
                <a:srgbClr val="000000"/>
              </a:solidFill>
              <a:latin typeface="Atkinson Hyperlegible" pitchFamily="2" charset="0"/>
            </a:endParaRPr>
          </a:p>
        </p:txBody>
      </p:sp>
      <p:sp>
        <p:nvSpPr>
          <p:cNvPr id="31" name="Google Shape;719;p48">
            <a:extLst>
              <a:ext uri="{FF2B5EF4-FFF2-40B4-BE49-F238E27FC236}">
                <a16:creationId xmlns:a16="http://schemas.microsoft.com/office/drawing/2014/main" id="{A52B13B3-98C2-4229-863A-F20C52854CE6}"/>
              </a:ext>
            </a:extLst>
          </p:cNvPr>
          <p:cNvSpPr txBox="1">
            <a:spLocks/>
          </p:cNvSpPr>
          <p:nvPr/>
        </p:nvSpPr>
        <p:spPr>
          <a:xfrm>
            <a:off x="5497910" y="5412397"/>
            <a:ext cx="1820540" cy="764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SzPts val="3200"/>
              <a:buFont typeface="Arial" panose="020B0604020202020204" pitchFamily="34" charset="0"/>
              <a:buNone/>
            </a:pPr>
            <a:r>
              <a:rPr lang="es-ES_tradnl" sz="2200" noProof="0">
                <a:solidFill>
                  <a:srgbClr val="000000"/>
                </a:solidFill>
                <a:latin typeface="Atkinson Hyperlegible" pitchFamily="2" charset="0"/>
              </a:rPr>
              <a:t>¿Hay otras personas expuestas?</a:t>
            </a:r>
          </a:p>
        </p:txBody>
      </p:sp>
    </p:spTree>
    <p:extLst>
      <p:ext uri="{BB962C8B-B14F-4D97-AF65-F5344CB8AC3E}">
        <p14:creationId xmlns:p14="http://schemas.microsoft.com/office/powerpoint/2010/main" val="4203695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13270D-D0F7-DB44-F61C-A6F2AFF2FCD4}"/>
              </a:ext>
            </a:extLst>
          </p:cNvPr>
          <p:cNvSpPr txBox="1"/>
          <p:nvPr/>
        </p:nvSpPr>
        <p:spPr>
          <a:xfrm>
            <a:off x="3657458" y="1260467"/>
            <a:ext cx="259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007CD7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S</a:t>
            </a:r>
            <a:r>
              <a:rPr kumimoji="0" lang="es-ES_tradnl" sz="2800" b="0" i="0" u="none" strike="noStrike" kern="0" cap="none" spc="0" normalizeH="0" baseline="0" noProof="0">
                <a:ln>
                  <a:noFill/>
                </a:ln>
                <a:solidFill>
                  <a:srgbClr val="007CD7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ituación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65CDD-9C63-4E07-5900-60FE52CEB222}"/>
              </a:ext>
            </a:extLst>
          </p:cNvPr>
          <p:cNvSpPr txBox="1"/>
          <p:nvPr/>
        </p:nvSpPr>
        <p:spPr>
          <a:xfrm>
            <a:off x="3657457" y="2144030"/>
            <a:ext cx="2714853" cy="53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9846D9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B </a:t>
            </a:r>
            <a:r>
              <a:rPr kumimoji="0" lang="es-ES_tradnl" sz="2800" i="0" u="none" strike="noStrike" kern="0" cap="none" spc="0" normalizeH="0" baseline="0" noProof="0">
                <a:ln>
                  <a:noFill/>
                </a:ln>
                <a:solidFill>
                  <a:srgbClr val="9846D9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Antecedentes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8460E-0FB7-C0BC-46CE-6C4299051468}"/>
              </a:ext>
            </a:extLst>
          </p:cNvPr>
          <p:cNvSpPr txBox="1"/>
          <p:nvPr/>
        </p:nvSpPr>
        <p:spPr>
          <a:xfrm>
            <a:off x="3657458" y="2998892"/>
            <a:ext cx="3118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A </a:t>
            </a:r>
            <a:r>
              <a:rPr kumimoji="0" lang="es-ES_tradnl" sz="2800" i="0" u="none" strike="noStrike" kern="0" cap="none" spc="0" normalizeH="0" baseline="0" noProof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Evaluación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F7AB1-FDCB-91FF-235A-13E216B55B35}"/>
              </a:ext>
            </a:extLst>
          </p:cNvPr>
          <p:cNvSpPr txBox="1"/>
          <p:nvPr/>
        </p:nvSpPr>
        <p:spPr>
          <a:xfrm>
            <a:off x="3657458" y="3757531"/>
            <a:ext cx="436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R</a:t>
            </a:r>
            <a:r>
              <a:rPr kumimoji="0" lang="es-ES_tradnl" sz="28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tkinson Hyperlegible" pitchFamily="2" charset="0"/>
                <a:ea typeface="+mn-ea"/>
                <a:cs typeface="Arial"/>
                <a:sym typeface="Arial"/>
              </a:rPr>
              <a:t>ecomendación</a:t>
            </a:r>
          </a:p>
        </p:txBody>
      </p:sp>
      <p:pic>
        <p:nvPicPr>
          <p:cNvPr id="14" name="Picture 13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B3CFFEA5-18E9-AA9D-57C7-DC89D26581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25"/>
          <a:stretch/>
        </p:blipFill>
        <p:spPr>
          <a:xfrm>
            <a:off x="2456243" y="1063366"/>
            <a:ext cx="1220337" cy="959769"/>
          </a:xfrm>
          <a:prstGeom prst="rect">
            <a:avLst/>
          </a:prstGeom>
        </p:spPr>
      </p:pic>
      <p:pic>
        <p:nvPicPr>
          <p:cNvPr id="15" name="Picture 14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1C163FB9-3C55-0A30-7916-19A0A96B69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757" y="2842013"/>
            <a:ext cx="698883" cy="836978"/>
          </a:xfrm>
          <a:prstGeom prst="rect">
            <a:avLst/>
          </a:prstGeom>
        </p:spPr>
      </p:pic>
      <p:pic>
        <p:nvPicPr>
          <p:cNvPr id="16" name="Picture 15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67FAD92-77E7-3EFD-AF18-9D18805CC2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112" y="2051421"/>
            <a:ext cx="698884" cy="667311"/>
          </a:xfrm>
          <a:prstGeom prst="rect">
            <a:avLst/>
          </a:prstGeom>
        </p:spPr>
      </p:pic>
      <p:pic>
        <p:nvPicPr>
          <p:cNvPr id="17" name="Picture 16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4F426888-53B8-8E3C-AF02-ADA233408B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402" y="3678991"/>
            <a:ext cx="449594" cy="682696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669D88-A9B0-64BF-27A5-CADE501B8123}"/>
              </a:ext>
            </a:extLst>
          </p:cNvPr>
          <p:cNvSpPr/>
          <p:nvPr/>
        </p:nvSpPr>
        <p:spPr>
          <a:xfrm>
            <a:off x="5843683" y="1164532"/>
            <a:ext cx="3831655" cy="715089"/>
          </a:xfrm>
          <a:prstGeom prst="roundRect">
            <a:avLst/>
          </a:prstGeom>
          <a:solidFill>
            <a:srgbClr val="0070C0">
              <a:alpha val="29804"/>
            </a:srgbClr>
          </a:solidFill>
          <a:ln>
            <a:solidFill>
              <a:srgbClr val="0070C0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noProof="0"/>
              <a:t>Preséntese.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noProof="0"/>
              <a:t>¿Quién es el paciente?</a:t>
            </a:r>
            <a:endParaRPr lang="es-ES_tradnl" kern="0" noProof="0">
              <a:solidFill>
                <a:srgbClr val="000000"/>
              </a:solidFill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B2411D8-07E7-39F8-FF58-711627A56514}"/>
              </a:ext>
            </a:extLst>
          </p:cNvPr>
          <p:cNvSpPr/>
          <p:nvPr/>
        </p:nvSpPr>
        <p:spPr>
          <a:xfrm>
            <a:off x="6532699" y="2054894"/>
            <a:ext cx="3843645" cy="715089"/>
          </a:xfrm>
          <a:prstGeom prst="roundRect">
            <a:avLst/>
          </a:prstGeom>
          <a:solidFill>
            <a:srgbClr val="843BBD">
              <a:alpha val="29804"/>
            </a:srgbClr>
          </a:solidFill>
          <a:ln>
            <a:solidFill>
              <a:srgbClr val="9846D9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ES_tradnl" noProof="0"/>
              <a:t>¿Qué ocurrió?</a:t>
            </a:r>
            <a:br>
              <a:rPr lang="es-ES_tradnl" noProof="0"/>
            </a:br>
            <a:r>
              <a:rPr lang="es-ES_tradnl" noProof="0"/>
              <a:t>¿Cuándo? ¿Dónde? ¿Por qué?</a:t>
            </a:r>
            <a:endParaRPr lang="es-ES_tradnl" kern="0" noProof="0">
              <a:solidFill>
                <a:srgbClr val="000000"/>
              </a:solidFill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141A9DB-36D4-5D06-11E5-2013806B4BE4}"/>
              </a:ext>
            </a:extLst>
          </p:cNvPr>
          <p:cNvSpPr/>
          <p:nvPr/>
        </p:nvSpPr>
        <p:spPr>
          <a:xfrm>
            <a:off x="6085693" y="3033178"/>
            <a:ext cx="3843645" cy="715089"/>
          </a:xfrm>
          <a:prstGeom prst="roundRect">
            <a:avLst/>
          </a:prstGeom>
          <a:solidFill>
            <a:srgbClr val="FF0000">
              <a:alpha val="29804"/>
            </a:srgbClr>
          </a:solidFill>
          <a:ln>
            <a:solidFill>
              <a:srgbClr val="FF0000">
                <a:alpha val="29804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s-ES_tradnl" noProof="0"/>
              <a:t>Información sobre la evaluación CABCDE</a:t>
            </a:r>
            <a:endParaRPr lang="es-ES_tradnl" kern="0" noProof="0">
              <a:solidFill>
                <a:srgbClr val="000000"/>
              </a:solidFill>
              <a:latin typeface="Atkinson Hyperlegible" pitchFamily="2" charset="0"/>
              <a:cs typeface="Arial"/>
              <a:sym typeface="Arial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0AD38C-7320-1FD6-64FA-6E647D72DE2F}"/>
              </a:ext>
            </a:extLst>
          </p:cNvPr>
          <p:cNvSpPr/>
          <p:nvPr/>
        </p:nvSpPr>
        <p:spPr>
          <a:xfrm>
            <a:off x="5831138" y="4253017"/>
            <a:ext cx="3844200" cy="2119729"/>
          </a:xfrm>
          <a:prstGeom prst="roundRect">
            <a:avLst/>
          </a:prstGeom>
          <a:solidFill>
            <a:srgbClr val="E97132">
              <a:alpha val="29804"/>
            </a:srgbClr>
          </a:solidFill>
          <a:ln>
            <a:solidFill>
              <a:srgbClr val="E97132">
                <a:alpha val="29804"/>
              </a:srgb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noProof="0">
                <a:solidFill>
                  <a:srgbClr val="000000"/>
                </a:solidFill>
                <a:latin typeface="Atkinson Hyperlegible" pitchFamily="2" charset="0"/>
                <a:cs typeface="Arial"/>
                <a:sym typeface="Arial"/>
              </a:rPr>
              <a:t>Explique la necesidad del paciente de recibir atención médica de emergencia adicional.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noProof="0">
                <a:solidFill>
                  <a:srgbClr val="000000"/>
                </a:solidFill>
                <a:latin typeface="Atkinson Hyperlegible" pitchFamily="2" charset="0"/>
                <a:cs typeface="Arial"/>
                <a:sym typeface="Arial"/>
              </a:rPr>
              <a:t>Próximos pasos en el plan de transporte.</a:t>
            </a: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noProof="0">
                <a:solidFill>
                  <a:srgbClr val="000000"/>
                </a:solidFill>
                <a:latin typeface="Atkinson Hyperlegible" pitchFamily="2" charset="0"/>
                <a:cs typeface="Arial"/>
                <a:sym typeface="Arial"/>
              </a:rPr>
              <a:t>Cualquier inquietud adicional.</a:t>
            </a:r>
          </a:p>
          <a:p>
            <a:pPr>
              <a:buClr>
                <a:srgbClr val="000000"/>
              </a:buClr>
              <a:defRPr/>
            </a:pPr>
            <a:endParaRPr lang="es-ES_tradnl" sz="1000" kern="0">
              <a:solidFill>
                <a:srgbClr val="000000"/>
              </a:solidFill>
              <a:latin typeface="Atkinson Hyperlegible" pitchFamily="2" charset="0"/>
              <a:cs typeface="Arial"/>
            </a:endParaRPr>
          </a:p>
        </p:txBody>
      </p:sp>
      <p:sp>
        <p:nvSpPr>
          <p:cNvPr id="5" name="Google Shape;758;p51">
            <a:extLst>
              <a:ext uri="{FF2B5EF4-FFF2-40B4-BE49-F238E27FC236}">
                <a16:creationId xmlns:a16="http://schemas.microsoft.com/office/drawing/2014/main" id="{86523291-9FC7-80F6-5F2F-A39473E8EEEC}"/>
              </a:ext>
            </a:extLst>
          </p:cNvPr>
          <p:cNvSpPr txBox="1">
            <a:spLocks/>
          </p:cNvSpPr>
          <p:nvPr/>
        </p:nvSpPr>
        <p:spPr>
          <a:xfrm>
            <a:off x="5330" y="3526"/>
            <a:ext cx="11816303" cy="125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buSzPts val="6000"/>
              <a:defRPr/>
            </a:pPr>
            <a:r>
              <a:rPr lang="es-ES_tradnl" sz="4000" kern="0" noProof="0">
                <a:solidFill>
                  <a:srgbClr val="1F3864"/>
                </a:solidFill>
                <a:latin typeface="Atkinson Hyperlegible"/>
                <a:sym typeface="Atkinson Hyperlegible"/>
              </a:rPr>
              <a:t>Entrega del paciente: SBAR (por </a:t>
            </a:r>
            <a:r>
              <a:rPr lang="es-ES_tradnl" sz="4000" kern="0">
                <a:solidFill>
                  <a:srgbClr val="1F3864"/>
                </a:solidFill>
                <a:latin typeface="Atkinson Hyperlegible"/>
                <a:sym typeface="Atkinson Hyperlegible"/>
              </a:rPr>
              <a:t>su</a:t>
            </a:r>
            <a:r>
              <a:rPr lang="es-ES_tradnl" sz="4000" kern="0" noProof="0">
                <a:solidFill>
                  <a:srgbClr val="1F3864"/>
                </a:solidFill>
                <a:latin typeface="Atkinson Hyperlegible"/>
                <a:sym typeface="Atkinson Hyperlegible"/>
              </a:rPr>
              <a:t> </a:t>
            </a:r>
            <a:r>
              <a:rPr lang="es-ES_tradnl" sz="4000" kern="0">
                <a:solidFill>
                  <a:srgbClr val="1F3864"/>
                </a:solidFill>
                <a:latin typeface="Atkinson Hyperlegible"/>
                <a:sym typeface="Atkinson Hyperlegible"/>
              </a:rPr>
              <a:t>sigla</a:t>
            </a:r>
            <a:r>
              <a:rPr lang="es-ES_tradnl" sz="4000" kern="0" noProof="0">
                <a:solidFill>
                  <a:srgbClr val="1F3864"/>
                </a:solidFill>
                <a:latin typeface="Atkinson Hyperlegible"/>
                <a:sym typeface="Atkinson Hyperlegible"/>
              </a:rPr>
              <a:t> en inglés)</a:t>
            </a:r>
          </a:p>
        </p:txBody>
      </p:sp>
      <p:pic>
        <p:nvPicPr>
          <p:cNvPr id="6" name="Picture 5" descr="A person with stethoscope and a nurse&#10;&#10;Description automatically generated">
            <a:extLst>
              <a:ext uri="{FF2B5EF4-FFF2-40B4-BE49-F238E27FC236}">
                <a16:creationId xmlns:a16="http://schemas.microsoft.com/office/drawing/2014/main" id="{40A46071-FB20-DC87-2868-E938CEE3E3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rgbClr val="A02B93">
                <a:shade val="45000"/>
                <a:satMod val="135000"/>
              </a:srgb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836" y="661975"/>
            <a:ext cx="2988488" cy="3602563"/>
          </a:xfrm>
          <a:prstGeom prst="rect">
            <a:avLst/>
          </a:prstGeom>
        </p:spPr>
      </p:pic>
      <p:pic>
        <p:nvPicPr>
          <p:cNvPr id="13" name="Picture 12" descr="A group of women with stethoscopes and a clipboard&#10;&#10;Description automatically generated">
            <a:extLst>
              <a:ext uri="{FF2B5EF4-FFF2-40B4-BE49-F238E27FC236}">
                <a16:creationId xmlns:a16="http://schemas.microsoft.com/office/drawing/2014/main" id="{9A75ADF5-AD65-FB58-1F5A-4D4648B3360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duotone>
              <a:srgbClr val="A02B93">
                <a:shade val="45000"/>
                <a:satMod val="135000"/>
              </a:srgb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301" y="2688855"/>
            <a:ext cx="3307644" cy="43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55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>
            <a:spLocks noGrp="1"/>
          </p:cNvSpPr>
          <p:nvPr>
            <p:ph type="ctrTitle"/>
          </p:nvPr>
        </p:nvSpPr>
        <p:spPr>
          <a:xfrm>
            <a:off x="3276600" y="2235200"/>
            <a:ext cx="56388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b="1" noProof="0">
                <a:solidFill>
                  <a:srgbClr val="002060"/>
                </a:solidFill>
                <a:latin typeface="Atkinson Hyperlegible" pitchFamily="2" charset="77"/>
              </a:rPr>
              <a:t>¿Preguntas?</a:t>
            </a:r>
            <a:endParaRPr lang="es-ES_tradnl" b="1" noProof="0">
              <a:latin typeface="Atkinson Hyperlegible" pitchFamily="2" charset="7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9E90145E-085B-D26F-9645-26E8AD84A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52">
            <a:extLst>
              <a:ext uri="{FF2B5EF4-FFF2-40B4-BE49-F238E27FC236}">
                <a16:creationId xmlns:a16="http://schemas.microsoft.com/office/drawing/2014/main" id="{AB0D270D-9E73-2F15-B22D-911539D359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8810" y="5061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s-ES_tradnl" noProof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Resumen</a:t>
            </a:r>
          </a:p>
        </p:txBody>
      </p:sp>
      <p:sp>
        <p:nvSpPr>
          <p:cNvPr id="6" name="Google Shape;98;p2">
            <a:extLst>
              <a:ext uri="{FF2B5EF4-FFF2-40B4-BE49-F238E27FC236}">
                <a16:creationId xmlns:a16="http://schemas.microsoft.com/office/drawing/2014/main" id="{098F1B10-EA27-3C39-E54B-66A819602AD5}"/>
              </a:ext>
            </a:extLst>
          </p:cNvPr>
          <p:cNvSpPr txBox="1"/>
          <p:nvPr/>
        </p:nvSpPr>
        <p:spPr>
          <a:xfrm>
            <a:off x="0" y="370518"/>
            <a:ext cx="12193740" cy="135635"/>
          </a:xfrm>
          <a:prstGeom prst="rect">
            <a:avLst/>
          </a:prstGeom>
          <a:solidFill>
            <a:srgbClr val="1F386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66325" tIns="360000" rIns="360000" bIns="828000" anchor="b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20"/>
              <a:buFont typeface="Arial"/>
              <a:buNone/>
            </a:pPr>
            <a:endParaRPr lang="es-ES_tradnl" sz="2400" b="1" i="0" u="none" strike="noStrike" cap="none" noProof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D7EFED72-BE9C-A9FA-D66E-70F8B63811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444" y="1967350"/>
            <a:ext cx="11385282" cy="31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136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83994B19-D798-2F8D-8761-759FE7EAB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1292" y="159024"/>
            <a:ext cx="4936890" cy="669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C5CFABFB-AB50-9420-3B67-6822E1B51B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3831" y="80870"/>
            <a:ext cx="4995506" cy="677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7;g273b17b8d54_0_543">
            <a:extLst>
              <a:ext uri="{FF2B5EF4-FFF2-40B4-BE49-F238E27FC236}">
                <a16:creationId xmlns:a16="http://schemas.microsoft.com/office/drawing/2014/main" id="{1C963942-2033-10DC-6DC3-0D5CC7D340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04712"/>
            <a:ext cx="1096028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SzPts val="6000"/>
            </a:pPr>
            <a:r>
              <a:rPr lang="es-ES_tradnl" noProof="0"/>
              <a:t>Revisión: ¿Qué buscamos en cada paso?</a:t>
            </a:r>
            <a:endParaRPr lang="es-ES_tradnl" noProof="0"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8" name="Picture 7" descr="A chart of medical instructions&#10;&#10;Description automatically generated with medium confidence">
            <a:extLst>
              <a:ext uri="{FF2B5EF4-FFF2-40B4-BE49-F238E27FC236}">
                <a16:creationId xmlns:a16="http://schemas.microsoft.com/office/drawing/2014/main" id="{29AB90B2-76AE-E81E-BBC4-C67C8BC70F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753" y="950259"/>
            <a:ext cx="1256768" cy="5662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0B3716-7F1D-3DE3-70E1-0DEFB236BB1C}"/>
              </a:ext>
            </a:extLst>
          </p:cNvPr>
          <p:cNvSpPr txBox="1"/>
          <p:nvPr/>
        </p:nvSpPr>
        <p:spPr>
          <a:xfrm>
            <a:off x="5702481" y="125284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Hemorragia grave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71D9D3-452B-452B-CED2-140554A91EA7}"/>
              </a:ext>
            </a:extLst>
          </p:cNvPr>
          <p:cNvCxnSpPr>
            <a:cxnSpLocks/>
          </p:cNvCxnSpPr>
          <p:nvPr/>
        </p:nvCxnSpPr>
        <p:spPr>
          <a:xfrm>
            <a:off x="3999155" y="148700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C6F782-6A48-D93D-BFA5-D4D9C5DCF637}"/>
              </a:ext>
            </a:extLst>
          </p:cNvPr>
          <p:cNvSpPr txBox="1"/>
          <p:nvPr/>
        </p:nvSpPr>
        <p:spPr>
          <a:xfrm>
            <a:off x="5702481" y="209206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Obstrucción de la vía respiratoria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0C3-083C-6A75-7AA4-380B11C2CFC8}"/>
              </a:ext>
            </a:extLst>
          </p:cNvPr>
          <p:cNvCxnSpPr>
            <a:cxnSpLocks/>
          </p:cNvCxnSpPr>
          <p:nvPr/>
        </p:nvCxnSpPr>
        <p:spPr>
          <a:xfrm>
            <a:off x="3999155" y="232622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E3FE431-AAAF-52B2-DA56-F70343535166}"/>
              </a:ext>
            </a:extLst>
          </p:cNvPr>
          <p:cNvSpPr txBox="1"/>
          <p:nvPr/>
        </p:nvSpPr>
        <p:spPr>
          <a:xfrm>
            <a:off x="5702481" y="2956314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Dificultad para respirar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B806F8-F471-3822-7E95-4461908C1F70}"/>
              </a:ext>
            </a:extLst>
          </p:cNvPr>
          <p:cNvCxnSpPr>
            <a:cxnSpLocks/>
          </p:cNvCxnSpPr>
          <p:nvPr/>
        </p:nvCxnSpPr>
        <p:spPr>
          <a:xfrm>
            <a:off x="3999155" y="3190472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F9355B-5CA8-60AB-B1BF-64D6F9649C70}"/>
              </a:ext>
            </a:extLst>
          </p:cNvPr>
          <p:cNvSpPr txBox="1"/>
          <p:nvPr/>
        </p:nvSpPr>
        <p:spPr>
          <a:xfrm>
            <a:off x="5702481" y="3974826"/>
            <a:ext cx="6096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Shock u otras hemorragias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E17B6D-B9C0-BAE8-BFDB-8181C71FCDE5}"/>
              </a:ext>
            </a:extLst>
          </p:cNvPr>
          <p:cNvCxnSpPr>
            <a:cxnSpLocks/>
          </p:cNvCxnSpPr>
          <p:nvPr/>
        </p:nvCxnSpPr>
        <p:spPr>
          <a:xfrm>
            <a:off x="3999155" y="420898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2DC00F-8E60-D5AB-4F08-426F50E3D614}"/>
              </a:ext>
            </a:extLst>
          </p:cNvPr>
          <p:cNvSpPr txBox="1"/>
          <p:nvPr/>
        </p:nvSpPr>
        <p:spPr>
          <a:xfrm>
            <a:off x="5760752" y="5023356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Estado mental alterado o discapacidad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EBC4DC-8AFE-F686-0D61-1607C43C5FD0}"/>
              </a:ext>
            </a:extLst>
          </p:cNvPr>
          <p:cNvCxnSpPr>
            <a:cxnSpLocks/>
          </p:cNvCxnSpPr>
          <p:nvPr/>
        </p:nvCxnSpPr>
        <p:spPr>
          <a:xfrm>
            <a:off x="4057426" y="5257514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9B57D0-7C8E-92E0-9C25-C892760F00E6}"/>
              </a:ext>
            </a:extLst>
          </p:cNvPr>
          <p:cNvSpPr txBox="1"/>
          <p:nvPr/>
        </p:nvSpPr>
        <p:spPr>
          <a:xfrm>
            <a:off x="5760752" y="5988080"/>
            <a:ext cx="6096000" cy="486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800" b="1" noProof="0">
                <a:solidFill>
                  <a:schemeClr val="accent1">
                    <a:lumMod val="50000"/>
                  </a:schemeClr>
                </a:solidFill>
                <a:latin typeface="Atkinson Hyperlegible" pitchFamily="2" charset="0"/>
                <a:ea typeface="+mn-ea"/>
                <a:cs typeface="+mn-cs"/>
              </a:rPr>
              <a:t>Otros signos de peligro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9D0179-930C-331B-2EAB-6B5537717B15}"/>
              </a:ext>
            </a:extLst>
          </p:cNvPr>
          <p:cNvCxnSpPr>
            <a:cxnSpLocks/>
          </p:cNvCxnSpPr>
          <p:nvPr/>
        </p:nvCxnSpPr>
        <p:spPr>
          <a:xfrm>
            <a:off x="4057426" y="6222238"/>
            <a:ext cx="1258645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E209AF0A-B17D-F7C7-E1DC-B21F9D920C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844" y="4752119"/>
            <a:ext cx="1371677" cy="956657"/>
          </a:xfrm>
          <a:prstGeom prst="rect">
            <a:avLst/>
          </a:prstGeom>
        </p:spPr>
      </p:pic>
      <p:pic>
        <p:nvPicPr>
          <p:cNvPr id="5" name="Picture 4" descr="A sign with a person's body&#10;&#10;AI-generated content may be incorrect.">
            <a:extLst>
              <a:ext uri="{FF2B5EF4-FFF2-40B4-BE49-F238E27FC236}">
                <a16:creationId xmlns:a16="http://schemas.microsoft.com/office/drawing/2014/main" id="{A35C3C4A-0787-BAF5-3F5B-BDE54AAA80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93" y="5785266"/>
            <a:ext cx="1397628" cy="974756"/>
          </a:xfrm>
          <a:prstGeom prst="rect">
            <a:avLst/>
          </a:prstGeom>
        </p:spPr>
      </p:pic>
      <p:pic>
        <p:nvPicPr>
          <p:cNvPr id="21" name="Picture 20" descr="A close-up of a sign&#10;&#10;AI-generated content may be incorrect.">
            <a:extLst>
              <a:ext uri="{FF2B5EF4-FFF2-40B4-BE49-F238E27FC236}">
                <a16:creationId xmlns:a16="http://schemas.microsoft.com/office/drawing/2014/main" id="{E630D505-5D98-EC77-CB36-761E15F510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916" y="3751192"/>
            <a:ext cx="1322605" cy="922045"/>
          </a:xfrm>
          <a:prstGeom prst="rect">
            <a:avLst/>
          </a:prstGeom>
        </p:spPr>
      </p:pic>
      <p:pic>
        <p:nvPicPr>
          <p:cNvPr id="23" name="Picture 22" descr="A sign with text and images of human organs&#10;&#10;AI-generated content may be incorrect.">
            <a:extLst>
              <a:ext uri="{FF2B5EF4-FFF2-40B4-BE49-F238E27FC236}">
                <a16:creationId xmlns:a16="http://schemas.microsoft.com/office/drawing/2014/main" id="{90A95A95-E7F7-FECD-736D-F7FB9A6D37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844" y="1825249"/>
            <a:ext cx="1377525" cy="962081"/>
          </a:xfrm>
          <a:prstGeom prst="rect">
            <a:avLst/>
          </a:prstGeom>
        </p:spPr>
      </p:pic>
      <p:pic>
        <p:nvPicPr>
          <p:cNvPr id="25" name="Picture 24" descr="A white sign with blue and black text&#10;&#10;AI-generated content may be incorrect.">
            <a:extLst>
              <a:ext uri="{FF2B5EF4-FFF2-40B4-BE49-F238E27FC236}">
                <a16:creationId xmlns:a16="http://schemas.microsoft.com/office/drawing/2014/main" id="{23D2F454-5A03-2130-E54C-FCA1A032BB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894" y="865802"/>
            <a:ext cx="1397628" cy="982119"/>
          </a:xfrm>
          <a:prstGeom prst="rect">
            <a:avLst/>
          </a:prstGeom>
        </p:spPr>
      </p:pic>
      <p:pic>
        <p:nvPicPr>
          <p:cNvPr id="27" name="Picture 26" descr="A sign with text and images of lungs and a b&#10;&#10;AI-generated content may be incorrect.">
            <a:extLst>
              <a:ext uri="{FF2B5EF4-FFF2-40B4-BE49-F238E27FC236}">
                <a16:creationId xmlns:a16="http://schemas.microsoft.com/office/drawing/2014/main" id="{172BFDBD-A61D-EF1F-AB8B-5A634E80F0E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379" y="2798326"/>
            <a:ext cx="1371677" cy="9624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symbols&#10;&#10;AI-generated content may be incorrect.">
            <a:extLst>
              <a:ext uri="{FF2B5EF4-FFF2-40B4-BE49-F238E27FC236}">
                <a16:creationId xmlns:a16="http://schemas.microsoft.com/office/drawing/2014/main" id="{E9C8B564-70AE-632D-7F17-528ABD7DD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866" y="2147454"/>
            <a:ext cx="11469851" cy="177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5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D7E9970E94FFB468442B54AC92B4D49" ma:contentTypeVersion="16" ma:contentTypeDescription="Crear nuevo documento." ma:contentTypeScope="" ma:versionID="248bc674bea18bb284fc896d067be9fc">
  <xsd:schema xmlns:xsd="http://www.w3.org/2001/XMLSchema" xmlns:xs="http://www.w3.org/2001/XMLSchema" xmlns:p="http://schemas.microsoft.com/office/2006/metadata/properties" xmlns:ns2="84d5a280-591a-4e45-a804-c9c409390e87" xmlns:ns3="b1a9bde9-7878-4f5a-b06e-0a42c0cf0513" targetNamespace="http://schemas.microsoft.com/office/2006/metadata/properties" ma:root="true" ma:fieldsID="61a41e81c5d2eb0ea0e6db54a4f5b3e8" ns2:_="" ns3:_="">
    <xsd:import namespace="84d5a280-591a-4e45-a804-c9c409390e87"/>
    <xsd:import namespace="b1a9bde9-7878-4f5a-b06e-0a42c0cf0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5a280-591a-4e45-a804-c9c409390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9bde9-7878-4f5a-b06e-0a42c0cf0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63e0b55-0284-4605-b4e9-fd7670bfec69}" ma:internalName="TaxCatchAll" ma:showField="CatchAllData" ma:web="b1a9bde9-7878-4f5a-b06e-0a42c0cf0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5a280-591a-4e45-a804-c9c409390e87">
      <Terms xmlns="http://schemas.microsoft.com/office/infopath/2007/PartnerControls"/>
    </lcf76f155ced4ddcb4097134ff3c332f>
    <TaxCatchAll xmlns="b1a9bde9-7878-4f5a-b06e-0a42c0cf0513" xsi:nil="true"/>
    <SharedWithUsers xmlns="b1a9bde9-7878-4f5a-b06e-0a42c0cf0513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F5A74-2B4A-416D-A71A-DAC466F5F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d5a280-591a-4e45-a804-c9c409390e87"/>
    <ds:schemaRef ds:uri="b1a9bde9-7878-4f5a-b06e-0a42c0cf0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A03BC-D9B8-4CA0-8B69-3E16E7931CFB}">
  <ds:schemaRefs>
    <ds:schemaRef ds:uri="543f9313-ce28-4745-b323-cbc217887a95"/>
    <ds:schemaRef ds:uri="accad10c-5865-4bcb-8f28-1d0009a45a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4d5a280-591a-4e45-a804-c9c409390e87"/>
    <ds:schemaRef ds:uri="b1a9bde9-7878-4f5a-b06e-0a42c0cf0513"/>
  </ds:schemaRefs>
</ds:datastoreItem>
</file>

<file path=customXml/itemProps3.xml><?xml version="1.0" encoding="utf-8"?>
<ds:datastoreItem xmlns:ds="http://schemas.openxmlformats.org/officeDocument/2006/customXml" ds:itemID="{4EF9513A-F358-4CEE-A530-C15E24DE7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8268</Words>
  <Application>Microsoft Macintosh PowerPoint</Application>
  <PresentationFormat>Widescreen</PresentationFormat>
  <Paragraphs>472</Paragraphs>
  <Slides>68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Aptos</vt:lpstr>
      <vt:lpstr>Aptos Display</vt:lpstr>
      <vt:lpstr>Arial</vt:lpstr>
      <vt:lpstr>Atkinson Hyperlegible</vt:lpstr>
      <vt:lpstr>Atkinson Hyperlegible,Sans-Serif</vt:lpstr>
      <vt:lpstr>Calibri</vt:lpstr>
      <vt:lpstr>Calibri Light</vt:lpstr>
      <vt:lpstr>Segoe UI</vt:lpstr>
      <vt:lpstr>Symbol</vt:lpstr>
      <vt:lpstr>Office Theme</vt:lpstr>
      <vt:lpstr>Módulo 5: Abordaje de emergencias médicas</vt:lpstr>
      <vt:lpstr>Módulo 5: Objetivos de aprendizaje</vt:lpstr>
      <vt:lpstr>Módulo 5: Habilidades esenciales</vt:lpstr>
      <vt:lpstr>Términos clave</vt:lpstr>
      <vt:lpstr>Enfoque: CABCDE</vt:lpstr>
      <vt:lpstr>Enfoque: CABCDE</vt:lpstr>
      <vt:lpstr>PowerPoint Presentation</vt:lpstr>
      <vt:lpstr>Revisión: ¿Qué buscamos en cada paso?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Pregunte: Historia Emergencias Médicas</vt:lpstr>
      <vt:lpstr>Consideraciones especiales para niños/niñas</vt:lpstr>
      <vt:lpstr>PowerPoint Presentation</vt:lpstr>
      <vt:lpstr>¿Preguntas?</vt:lpstr>
      <vt:lpstr>Resumen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Elhadari, Ghada</dc:creator>
  <cp:lastModifiedBy>TALISHINSKAYA, Fidan</cp:lastModifiedBy>
  <cp:revision>2</cp:revision>
  <dcterms:created xsi:type="dcterms:W3CDTF">2025-04-09T17:55:51Z</dcterms:created>
  <dcterms:modified xsi:type="dcterms:W3CDTF">2025-10-02T14:05:04Z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0x010100CD7E9970E94FFB468442B54AC92B4D49</vt:lpwstr>
  </property>
  <property fmtid="{D5CDD505-2E9C-101B-9397-08002B2CF9AE}" pid="3" name="MediaServiceImageTags">
    <vt:lpwstr/>
  </property>
  <property fmtid="{D5CDD505-2E9C-101B-9397-08002B2CF9AE}" pid="4" name="Order">
    <vt:lpwstr>2180800.00000000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