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 id="2147483680" r:id="rId3"/>
    <p:sldMasterId id="2147483691"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embeddedFontLst>
    <p:embeddedFont>
      <p:font typeface="Atkinson Hyperlegible" panose="020B0604020202020204" charset="0"/>
      <p:regular r:id="rId27"/>
      <p:bold r:id="rId28"/>
      <p:italic r:id="rId29"/>
      <p:boldItalic r:id="rId30"/>
    </p:embeddedFont>
    <p:embeddedFont>
      <p:font typeface="Lato" panose="020F05020202040302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I8kyBo0nLjP6AV5yuZCRqCdFo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10D5F0-0455-43D1-88AE-B759D1116B10}">
  <a:tblStyle styleId="{8710D5F0-0455-43D1-88AE-B759D1116B1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17692C-1B87-4DF3-BFBA-C009411ABFF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18" autoAdjust="0"/>
  </p:normalViewPr>
  <p:slideViewPr>
    <p:cSldViewPr snapToGrid="0">
      <p:cViewPr varScale="1">
        <p:scale>
          <a:sx n="73" d="100"/>
          <a:sy n="73" d="100"/>
        </p:scale>
        <p:origin x="9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Добро пожаловать на курс по базовой экстренной помощи – в мобильную учебную лабораторию. </a:t>
            </a:r>
            <a:endParaRPr/>
          </a:p>
          <a:p>
            <a:pPr marL="457200" marR="0" lvl="0" indent="-228600" algn="l" rtl="0">
              <a:lnSpc>
                <a:spcPct val="100000"/>
              </a:lnSpc>
              <a:spcBef>
                <a:spcPts val="800"/>
              </a:spcBef>
              <a:spcAft>
                <a:spcPts val="0"/>
              </a:spcAft>
              <a:buSzPts val="1400"/>
              <a:buNone/>
            </a:pPr>
            <a:endParaRPr/>
          </a:p>
        </p:txBody>
      </p:sp>
      <p:sp>
        <p:nvSpPr>
          <p:cNvPr id="305" name="Google Shape;30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ru-RU" sz="1800" noProof="0" dirty="0">
                <a:latin typeface="Calibri"/>
                <a:ea typeface="Calibri"/>
                <a:cs typeface="Calibri"/>
                <a:sym typeface="Calibri"/>
              </a:rPr>
              <a:t>Конечности могут быть частично или полностью ампутированы, на разных уровнях. Может быть ампутация нескольких конечностей. В плане лечение, остановите кровотечение с помощью прямого давления и жгута, если это необходимо. Рану следует орошать физраствором или чистой водой. Как можно скорее дайте антибиотики и при необходимости сделайте повторную прививку против столбняка. Запланируйте срочную передачу / перевод пациента в хирургическое отделение. Если ампутированная часть тела осталась у пациента, держите ее в холоде – не замораживайте – и передайте вместе с пациентом.  </a:t>
            </a:r>
            <a:endParaRPr lang="ru-RU" noProof="0" dirty="0"/>
          </a:p>
        </p:txBody>
      </p:sp>
      <p:sp>
        <p:nvSpPr>
          <p:cNvPr id="386" name="Google Shape;38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dirty="0" err="1">
                <a:latin typeface="Calibri"/>
                <a:ea typeface="Calibri"/>
                <a:cs typeface="Calibri"/>
                <a:sym typeface="Calibri"/>
              </a:rPr>
              <a:t>Перелом</a:t>
            </a:r>
            <a:r>
              <a:rPr lang="en-US" sz="1800" dirty="0">
                <a:latin typeface="Calibri"/>
                <a:ea typeface="Calibri"/>
                <a:cs typeface="Calibri"/>
                <a:sym typeface="Calibri"/>
              </a:rPr>
              <a:t> </a:t>
            </a:r>
            <a:r>
              <a:rPr lang="en-US" sz="1800" dirty="0" err="1">
                <a:latin typeface="Calibri"/>
                <a:ea typeface="Calibri"/>
                <a:cs typeface="Calibri"/>
                <a:sym typeface="Calibri"/>
              </a:rPr>
              <a:t>конечности</a:t>
            </a:r>
            <a:r>
              <a:rPr lang="en-US" sz="1800" dirty="0">
                <a:latin typeface="Calibri"/>
                <a:ea typeface="Calibri"/>
                <a:cs typeface="Calibri"/>
                <a:sym typeface="Calibri"/>
              </a:rPr>
              <a:t> – </a:t>
            </a:r>
            <a:r>
              <a:rPr lang="en-US" sz="1800" dirty="0" err="1">
                <a:latin typeface="Calibri"/>
                <a:ea typeface="Calibri"/>
                <a:cs typeface="Calibri"/>
                <a:sym typeface="Calibri"/>
              </a:rPr>
              <a:t>это</a:t>
            </a:r>
            <a:r>
              <a:rPr lang="en-US" sz="1800" dirty="0">
                <a:latin typeface="Calibri"/>
                <a:ea typeface="Calibri"/>
                <a:cs typeface="Calibri"/>
                <a:sym typeface="Calibri"/>
              </a:rPr>
              <a:t> </a:t>
            </a:r>
            <a:r>
              <a:rPr lang="en-US" sz="1800" dirty="0" err="1">
                <a:latin typeface="Calibri"/>
                <a:ea typeface="Calibri"/>
                <a:cs typeface="Calibri"/>
                <a:sym typeface="Calibri"/>
              </a:rPr>
              <a:t>состояние</a:t>
            </a:r>
            <a:r>
              <a:rPr lang="en-US" sz="1800" dirty="0">
                <a:latin typeface="Calibri"/>
                <a:ea typeface="Calibri"/>
                <a:cs typeface="Calibri"/>
                <a:sym typeface="Calibri"/>
              </a:rPr>
              <a:t>, </a:t>
            </a:r>
            <a:r>
              <a:rPr lang="en-US" sz="1800" dirty="0" err="1">
                <a:latin typeface="Calibri"/>
                <a:ea typeface="Calibri"/>
                <a:cs typeface="Calibri"/>
                <a:sym typeface="Calibri"/>
              </a:rPr>
              <a:t>угрожающее</a:t>
            </a:r>
            <a:r>
              <a:rPr lang="en-US" sz="1800" dirty="0">
                <a:latin typeface="Calibri"/>
                <a:ea typeface="Calibri"/>
                <a:cs typeface="Calibri"/>
                <a:sym typeface="Calibri"/>
              </a:rPr>
              <a:t> </a:t>
            </a:r>
            <a:r>
              <a:rPr lang="en-US" sz="1800" dirty="0" err="1">
                <a:latin typeface="Calibri"/>
                <a:ea typeface="Calibri"/>
                <a:cs typeface="Calibri"/>
                <a:sym typeface="Calibri"/>
              </a:rPr>
              <a:t>конечности</a:t>
            </a:r>
            <a:r>
              <a:rPr lang="en-US" sz="1800" dirty="0">
                <a:latin typeface="Calibri"/>
                <a:ea typeface="Calibri"/>
                <a:cs typeface="Calibri"/>
                <a:sym typeface="Calibri"/>
              </a:rPr>
              <a:t>. </a:t>
            </a:r>
            <a:r>
              <a:rPr lang="en-US" sz="1800" dirty="0" err="1">
                <a:latin typeface="Calibri"/>
                <a:ea typeface="Calibri"/>
                <a:cs typeface="Calibri"/>
                <a:sym typeface="Calibri"/>
              </a:rPr>
              <a:t>Признаки</a:t>
            </a:r>
            <a:r>
              <a:rPr lang="en-US" sz="1800" dirty="0">
                <a:latin typeface="Calibri"/>
                <a:ea typeface="Calibri"/>
                <a:cs typeface="Calibri"/>
                <a:sym typeface="Calibri"/>
              </a:rPr>
              <a:t> и </a:t>
            </a:r>
            <a:r>
              <a:rPr lang="en-US" sz="1800" dirty="0" err="1">
                <a:latin typeface="Calibri"/>
                <a:ea typeface="Calibri"/>
                <a:cs typeface="Calibri"/>
                <a:sym typeface="Calibri"/>
              </a:rPr>
              <a:t>симптомы</a:t>
            </a:r>
            <a:r>
              <a:rPr lang="en-US" sz="1800" dirty="0">
                <a:latin typeface="Calibri"/>
                <a:ea typeface="Calibri"/>
                <a:cs typeface="Calibri"/>
                <a:sym typeface="Calibri"/>
              </a:rPr>
              <a:t> </a:t>
            </a:r>
            <a:r>
              <a:rPr lang="en-US" sz="1800" dirty="0" err="1">
                <a:latin typeface="Calibri"/>
                <a:ea typeface="Calibri"/>
                <a:cs typeface="Calibri"/>
                <a:sym typeface="Calibri"/>
              </a:rPr>
              <a:t>включают</a:t>
            </a:r>
            <a:r>
              <a:rPr lang="en-US" sz="1800" dirty="0">
                <a:latin typeface="Calibri"/>
                <a:ea typeface="Calibri"/>
                <a:cs typeface="Calibri"/>
                <a:sym typeface="Calibri"/>
              </a:rPr>
              <a:t> </a:t>
            </a:r>
            <a:r>
              <a:rPr lang="en-US" sz="1800" dirty="0" err="1">
                <a:latin typeface="Calibri"/>
                <a:ea typeface="Calibri"/>
                <a:cs typeface="Calibri"/>
                <a:sym typeface="Calibri"/>
              </a:rPr>
              <a:t>деформацию</a:t>
            </a:r>
            <a:r>
              <a:rPr lang="en-US" sz="1800" dirty="0">
                <a:latin typeface="Calibri"/>
                <a:ea typeface="Calibri"/>
                <a:cs typeface="Calibri"/>
                <a:sym typeface="Calibri"/>
              </a:rPr>
              <a:t> </a:t>
            </a:r>
            <a:r>
              <a:rPr lang="en-US" sz="1800" dirty="0" err="1">
                <a:latin typeface="Calibri"/>
                <a:ea typeface="Calibri"/>
                <a:cs typeface="Calibri"/>
                <a:sym typeface="Calibri"/>
              </a:rPr>
              <a:t>или</a:t>
            </a:r>
            <a:r>
              <a:rPr lang="en-US" sz="1800" dirty="0">
                <a:latin typeface="Calibri"/>
                <a:ea typeface="Calibri"/>
                <a:cs typeface="Calibri"/>
                <a:sym typeface="Calibri"/>
              </a:rPr>
              <a:t> </a:t>
            </a:r>
            <a:r>
              <a:rPr lang="en-US" sz="1800" dirty="0" err="1">
                <a:latin typeface="Calibri"/>
                <a:ea typeface="Calibri"/>
                <a:cs typeface="Calibri"/>
                <a:sym typeface="Calibri"/>
              </a:rPr>
              <a:t>крепитацию</a:t>
            </a:r>
            <a:r>
              <a:rPr lang="en-US" sz="1800" dirty="0">
                <a:latin typeface="Calibri"/>
                <a:ea typeface="Calibri"/>
                <a:cs typeface="Calibri"/>
                <a:sym typeface="Calibri"/>
              </a:rPr>
              <a:t> </a:t>
            </a:r>
            <a:r>
              <a:rPr lang="en-US" sz="1800" dirty="0" err="1">
                <a:latin typeface="Calibri"/>
                <a:ea typeface="Calibri"/>
                <a:cs typeface="Calibri"/>
                <a:sym typeface="Calibri"/>
              </a:rPr>
              <a:t>кости</a:t>
            </a:r>
            <a:r>
              <a:rPr lang="en-US" sz="1800" dirty="0">
                <a:latin typeface="Calibri"/>
                <a:ea typeface="Calibri"/>
                <a:cs typeface="Calibri"/>
                <a:sym typeface="Calibri"/>
              </a:rPr>
              <a:t>, </a:t>
            </a:r>
            <a:r>
              <a:rPr lang="en-US" sz="1800" dirty="0" err="1">
                <a:latin typeface="Calibri"/>
                <a:ea typeface="Calibri"/>
                <a:cs typeface="Calibri"/>
                <a:sym typeface="Calibri"/>
              </a:rPr>
              <a:t>отсутствие</a:t>
            </a:r>
            <a:r>
              <a:rPr lang="en-US" sz="1800" dirty="0">
                <a:latin typeface="Calibri"/>
                <a:ea typeface="Calibri"/>
                <a:cs typeface="Calibri"/>
                <a:sym typeface="Calibri"/>
              </a:rPr>
              <a:t> </a:t>
            </a:r>
            <a:r>
              <a:rPr lang="en-US" sz="1800" dirty="0" err="1">
                <a:latin typeface="Calibri"/>
                <a:ea typeface="Calibri"/>
                <a:cs typeface="Calibri"/>
                <a:sym typeface="Calibri"/>
              </a:rPr>
              <a:t>пульса</a:t>
            </a:r>
            <a:r>
              <a:rPr lang="en-US" sz="1800" dirty="0">
                <a:latin typeface="Calibri"/>
                <a:ea typeface="Calibri"/>
                <a:cs typeface="Calibri"/>
                <a:sym typeface="Calibri"/>
              </a:rPr>
              <a:t> </a:t>
            </a:r>
            <a:r>
              <a:rPr lang="en-US" sz="1800" dirty="0" err="1">
                <a:latin typeface="Calibri"/>
                <a:ea typeface="Calibri"/>
                <a:cs typeface="Calibri"/>
                <a:sym typeface="Calibri"/>
              </a:rPr>
              <a:t>за</a:t>
            </a:r>
            <a:r>
              <a:rPr lang="en-US" sz="1800" dirty="0">
                <a:latin typeface="Calibri"/>
                <a:ea typeface="Calibri"/>
                <a:cs typeface="Calibri"/>
                <a:sym typeface="Calibri"/>
              </a:rPr>
              <a:t> </a:t>
            </a:r>
            <a:r>
              <a:rPr lang="en-US" sz="1800" dirty="0" err="1">
                <a:latin typeface="Calibri"/>
                <a:ea typeface="Calibri"/>
                <a:cs typeface="Calibri"/>
                <a:sym typeface="Calibri"/>
              </a:rPr>
              <a:t>пределами</a:t>
            </a:r>
            <a:r>
              <a:rPr lang="en-US" sz="1800" dirty="0">
                <a:latin typeface="Calibri"/>
                <a:ea typeface="Calibri"/>
                <a:cs typeface="Calibri"/>
                <a:sym typeface="Calibri"/>
              </a:rPr>
              <a:t> </a:t>
            </a:r>
            <a:r>
              <a:rPr lang="en-US" sz="1800" dirty="0" err="1">
                <a:latin typeface="Calibri"/>
                <a:ea typeface="Calibri"/>
                <a:cs typeface="Calibri"/>
                <a:sym typeface="Calibri"/>
              </a:rPr>
              <a:t>перелома</a:t>
            </a:r>
            <a:r>
              <a:rPr lang="en-US" sz="1800" dirty="0">
                <a:latin typeface="Calibri"/>
                <a:ea typeface="Calibri"/>
                <a:cs typeface="Calibri"/>
                <a:sym typeface="Calibri"/>
              </a:rPr>
              <a:t>, </a:t>
            </a:r>
            <a:r>
              <a:rPr lang="en-US" sz="1800" dirty="0" err="1">
                <a:latin typeface="Calibri"/>
                <a:ea typeface="Calibri"/>
                <a:cs typeface="Calibri"/>
                <a:sym typeface="Calibri"/>
              </a:rPr>
              <a:t>время</a:t>
            </a:r>
            <a:r>
              <a:rPr lang="en-US" sz="1800" dirty="0">
                <a:latin typeface="Calibri"/>
                <a:ea typeface="Calibri"/>
                <a:cs typeface="Calibri"/>
                <a:sym typeface="Calibri"/>
              </a:rPr>
              <a:t> </a:t>
            </a:r>
            <a:r>
              <a:rPr lang="en-US" sz="1800" dirty="0" err="1">
                <a:latin typeface="Calibri"/>
                <a:ea typeface="Calibri"/>
                <a:cs typeface="Calibri"/>
                <a:sym typeface="Calibri"/>
              </a:rPr>
              <a:t>наполнения</a:t>
            </a:r>
            <a:r>
              <a:rPr lang="en-US" sz="1800" dirty="0">
                <a:latin typeface="Calibri"/>
                <a:ea typeface="Calibri"/>
                <a:cs typeface="Calibri"/>
                <a:sym typeface="Calibri"/>
              </a:rPr>
              <a:t> </a:t>
            </a:r>
            <a:r>
              <a:rPr lang="en-US" sz="1800" dirty="0" err="1">
                <a:latin typeface="Calibri"/>
                <a:ea typeface="Calibri"/>
                <a:cs typeface="Calibri"/>
                <a:sym typeface="Calibri"/>
              </a:rPr>
              <a:t>капилляров</a:t>
            </a:r>
            <a:r>
              <a:rPr lang="en-US" sz="1800" dirty="0">
                <a:latin typeface="Calibri"/>
                <a:ea typeface="Calibri"/>
                <a:cs typeface="Calibri"/>
                <a:sym typeface="Calibri"/>
              </a:rPr>
              <a:t> </a:t>
            </a:r>
            <a:r>
              <a:rPr lang="en-US" sz="1800" dirty="0" err="1">
                <a:latin typeface="Calibri"/>
                <a:ea typeface="Calibri"/>
                <a:cs typeface="Calibri"/>
                <a:sym typeface="Calibri"/>
              </a:rPr>
              <a:t>более</a:t>
            </a:r>
            <a:r>
              <a:rPr lang="en-US" sz="1800" dirty="0">
                <a:latin typeface="Calibri"/>
                <a:ea typeface="Calibri"/>
                <a:cs typeface="Calibri"/>
                <a:sym typeface="Calibri"/>
              </a:rPr>
              <a:t> </a:t>
            </a:r>
            <a:r>
              <a:rPr lang="en-US" sz="1800" dirty="0" err="1">
                <a:latin typeface="Calibri"/>
                <a:ea typeface="Calibri"/>
                <a:cs typeface="Calibri"/>
                <a:sym typeface="Calibri"/>
              </a:rPr>
              <a:t>трех</a:t>
            </a:r>
            <a:r>
              <a:rPr lang="en-US" sz="1800" dirty="0">
                <a:latin typeface="Calibri"/>
                <a:ea typeface="Calibri"/>
                <a:cs typeface="Calibri"/>
                <a:sym typeface="Calibri"/>
              </a:rPr>
              <a:t> </a:t>
            </a:r>
            <a:r>
              <a:rPr lang="en-US" sz="1800" dirty="0" err="1">
                <a:latin typeface="Calibri"/>
                <a:ea typeface="Calibri"/>
                <a:cs typeface="Calibri"/>
                <a:sym typeface="Calibri"/>
              </a:rPr>
              <a:t>секунд</a:t>
            </a:r>
            <a:r>
              <a:rPr lang="en-US" sz="1800" dirty="0">
                <a:latin typeface="Calibri"/>
                <a:ea typeface="Calibri"/>
                <a:cs typeface="Calibri"/>
                <a:sym typeface="Calibri"/>
              </a:rPr>
              <a:t> </a:t>
            </a:r>
            <a:r>
              <a:rPr lang="en-US" sz="1800" dirty="0" err="1">
                <a:latin typeface="Calibri"/>
                <a:ea typeface="Calibri"/>
                <a:cs typeface="Calibri"/>
                <a:sym typeface="Calibri"/>
              </a:rPr>
              <a:t>за</a:t>
            </a:r>
            <a:r>
              <a:rPr lang="en-US" sz="1800" dirty="0">
                <a:latin typeface="Calibri"/>
                <a:ea typeface="Calibri"/>
                <a:cs typeface="Calibri"/>
                <a:sym typeface="Calibri"/>
              </a:rPr>
              <a:t> </a:t>
            </a:r>
            <a:r>
              <a:rPr lang="en-US" sz="1800" dirty="0" err="1">
                <a:latin typeface="Calibri"/>
                <a:ea typeface="Calibri"/>
                <a:cs typeface="Calibri"/>
                <a:sym typeface="Calibri"/>
              </a:rPr>
              <a:t>пределами</a:t>
            </a:r>
            <a:r>
              <a:rPr lang="en-US" sz="1800" dirty="0">
                <a:latin typeface="Calibri"/>
                <a:ea typeface="Calibri"/>
                <a:cs typeface="Calibri"/>
                <a:sym typeface="Calibri"/>
              </a:rPr>
              <a:t> </a:t>
            </a:r>
            <a:r>
              <a:rPr lang="en-US" sz="1800" dirty="0" err="1">
                <a:latin typeface="Calibri"/>
                <a:ea typeface="Calibri"/>
                <a:cs typeface="Calibri"/>
                <a:sym typeface="Calibri"/>
              </a:rPr>
              <a:t>перелома</a:t>
            </a:r>
            <a:r>
              <a:rPr lang="en-US" sz="1800" dirty="0">
                <a:latin typeface="Calibri"/>
                <a:ea typeface="Calibri"/>
                <a:cs typeface="Calibri"/>
                <a:sym typeface="Calibri"/>
              </a:rPr>
              <a:t>, </a:t>
            </a:r>
            <a:r>
              <a:rPr lang="en-US" sz="1800" dirty="0" err="1">
                <a:latin typeface="Calibri"/>
                <a:ea typeface="Calibri"/>
                <a:cs typeface="Calibri"/>
                <a:sym typeface="Calibri"/>
              </a:rPr>
              <a:t>холодные</a:t>
            </a:r>
            <a:r>
              <a:rPr lang="en-US" sz="1800" dirty="0">
                <a:latin typeface="Calibri"/>
                <a:ea typeface="Calibri"/>
                <a:cs typeface="Calibri"/>
                <a:sym typeface="Calibri"/>
              </a:rPr>
              <a:t> </a:t>
            </a:r>
            <a:r>
              <a:rPr lang="en-US" sz="1800" dirty="0" err="1">
                <a:latin typeface="Calibri"/>
                <a:ea typeface="Calibri"/>
                <a:cs typeface="Calibri"/>
                <a:sym typeface="Calibri"/>
              </a:rPr>
              <a:t>конечности</a:t>
            </a:r>
            <a:r>
              <a:rPr lang="en-US" sz="1800" dirty="0">
                <a:latin typeface="Calibri"/>
                <a:ea typeface="Calibri"/>
                <a:cs typeface="Calibri"/>
                <a:sym typeface="Calibri"/>
              </a:rPr>
              <a:t> </a:t>
            </a:r>
            <a:r>
              <a:rPr lang="en-US" sz="1800" dirty="0" err="1">
                <a:latin typeface="Calibri"/>
                <a:ea typeface="Calibri"/>
                <a:cs typeface="Calibri"/>
                <a:sym typeface="Calibri"/>
              </a:rPr>
              <a:t>синего</a:t>
            </a:r>
            <a:r>
              <a:rPr lang="en-US" sz="1800" dirty="0">
                <a:latin typeface="Calibri"/>
                <a:ea typeface="Calibri"/>
                <a:cs typeface="Calibri"/>
                <a:sym typeface="Calibri"/>
              </a:rPr>
              <a:t> </a:t>
            </a:r>
            <a:r>
              <a:rPr lang="en-US" sz="1800" dirty="0" err="1">
                <a:latin typeface="Calibri"/>
                <a:ea typeface="Calibri"/>
                <a:cs typeface="Calibri"/>
                <a:sym typeface="Calibri"/>
              </a:rPr>
              <a:t>или</a:t>
            </a:r>
            <a:r>
              <a:rPr lang="en-US" sz="1800" dirty="0">
                <a:latin typeface="Calibri"/>
                <a:ea typeface="Calibri"/>
                <a:cs typeface="Calibri"/>
                <a:sym typeface="Calibri"/>
              </a:rPr>
              <a:t> </a:t>
            </a:r>
            <a:r>
              <a:rPr lang="en-US" sz="1800" dirty="0" err="1">
                <a:latin typeface="Calibri"/>
                <a:ea typeface="Calibri"/>
                <a:cs typeface="Calibri"/>
                <a:sym typeface="Calibri"/>
              </a:rPr>
              <a:t>серого</a:t>
            </a:r>
            <a:r>
              <a:rPr lang="en-US" sz="1800" dirty="0">
                <a:latin typeface="Calibri"/>
                <a:ea typeface="Calibri"/>
                <a:cs typeface="Calibri"/>
                <a:sym typeface="Calibri"/>
              </a:rPr>
              <a:t> </a:t>
            </a:r>
            <a:r>
              <a:rPr lang="en-US" sz="1800" dirty="0" err="1">
                <a:latin typeface="Calibri"/>
                <a:ea typeface="Calibri"/>
                <a:cs typeface="Calibri"/>
                <a:sym typeface="Calibri"/>
              </a:rPr>
              <a:t>цвета</a:t>
            </a:r>
            <a:r>
              <a:rPr lang="en-US" sz="1800" dirty="0">
                <a:latin typeface="Calibri"/>
                <a:ea typeface="Calibri"/>
                <a:cs typeface="Calibri"/>
                <a:sym typeface="Calibri"/>
              </a:rPr>
              <a:t> с </a:t>
            </a:r>
            <a:r>
              <a:rPr lang="en-US" sz="1800" dirty="0" err="1">
                <a:latin typeface="Calibri"/>
                <a:ea typeface="Calibri"/>
                <a:cs typeface="Calibri"/>
                <a:sym typeface="Calibri"/>
              </a:rPr>
              <a:t>изменением</a:t>
            </a:r>
            <a:r>
              <a:rPr lang="en-US" sz="1800" dirty="0">
                <a:latin typeface="Calibri"/>
                <a:ea typeface="Calibri"/>
                <a:cs typeface="Calibri"/>
                <a:sym typeface="Calibri"/>
              </a:rPr>
              <a:t> </a:t>
            </a:r>
            <a:r>
              <a:rPr lang="en-US" sz="1800" dirty="0" err="1">
                <a:latin typeface="Calibri"/>
                <a:ea typeface="Calibri"/>
                <a:cs typeface="Calibri"/>
                <a:sym typeface="Calibri"/>
              </a:rPr>
              <a:t>цвета</a:t>
            </a:r>
            <a:r>
              <a:rPr lang="en-US" sz="1800" dirty="0">
                <a:latin typeface="Calibri"/>
                <a:ea typeface="Calibri"/>
                <a:cs typeface="Calibri"/>
                <a:sym typeface="Calibri"/>
              </a:rPr>
              <a:t> </a:t>
            </a:r>
            <a:r>
              <a:rPr lang="en-US" sz="1800" dirty="0" err="1">
                <a:latin typeface="Calibri"/>
                <a:ea typeface="Calibri"/>
                <a:cs typeface="Calibri"/>
                <a:sym typeface="Calibri"/>
              </a:rPr>
              <a:t>кожи</a:t>
            </a:r>
            <a:r>
              <a:rPr lang="en-US" sz="1800" dirty="0">
                <a:latin typeface="Calibri"/>
                <a:ea typeface="Calibri"/>
                <a:cs typeface="Calibri"/>
                <a:sym typeface="Calibri"/>
              </a:rPr>
              <a:t> </a:t>
            </a:r>
            <a:r>
              <a:rPr lang="en-US" sz="1800" dirty="0" err="1">
                <a:latin typeface="Calibri"/>
                <a:ea typeface="Calibri"/>
                <a:cs typeface="Calibri"/>
                <a:sym typeface="Calibri"/>
              </a:rPr>
              <a:t>за</a:t>
            </a:r>
            <a:r>
              <a:rPr lang="en-US" sz="1800" dirty="0">
                <a:latin typeface="Calibri"/>
                <a:ea typeface="Calibri"/>
                <a:cs typeface="Calibri"/>
                <a:sym typeface="Calibri"/>
              </a:rPr>
              <a:t> </a:t>
            </a:r>
            <a:r>
              <a:rPr lang="en-US" sz="1800" dirty="0" err="1">
                <a:latin typeface="Calibri"/>
                <a:ea typeface="Calibri"/>
                <a:cs typeface="Calibri"/>
                <a:sym typeface="Calibri"/>
              </a:rPr>
              <a:t>пределами</a:t>
            </a:r>
            <a:r>
              <a:rPr lang="en-US" sz="1800" dirty="0">
                <a:latin typeface="Calibri"/>
                <a:ea typeface="Calibri"/>
                <a:cs typeface="Calibri"/>
                <a:sym typeface="Calibri"/>
              </a:rPr>
              <a:t> </a:t>
            </a:r>
            <a:r>
              <a:rPr lang="en-US" sz="1800" dirty="0" err="1">
                <a:latin typeface="Calibri"/>
                <a:ea typeface="Calibri"/>
                <a:cs typeface="Calibri"/>
                <a:sym typeface="Calibri"/>
              </a:rPr>
              <a:t>перелома</a:t>
            </a:r>
            <a:r>
              <a:rPr lang="en-US" sz="1800" dirty="0">
                <a:latin typeface="Calibri"/>
                <a:ea typeface="Calibri"/>
                <a:cs typeface="Calibri"/>
                <a:sym typeface="Calibri"/>
              </a:rPr>
              <a:t>. </a:t>
            </a:r>
            <a:r>
              <a:rPr lang="en-US" sz="1800" dirty="0" err="1">
                <a:latin typeface="Calibri"/>
                <a:ea typeface="Calibri"/>
                <a:cs typeface="Calibri"/>
                <a:sym typeface="Calibri"/>
              </a:rPr>
              <a:t>Будет</a:t>
            </a:r>
            <a:r>
              <a:rPr lang="en-US" sz="1800" dirty="0">
                <a:latin typeface="Calibri"/>
                <a:ea typeface="Calibri"/>
                <a:cs typeface="Calibri"/>
                <a:sym typeface="Calibri"/>
              </a:rPr>
              <a:t> </a:t>
            </a:r>
            <a:r>
              <a:rPr lang="en-US" sz="1800" dirty="0" err="1">
                <a:latin typeface="Calibri"/>
                <a:ea typeface="Calibri"/>
                <a:cs typeface="Calibri"/>
                <a:sym typeface="Calibri"/>
              </a:rPr>
              <a:t>изменение</a:t>
            </a:r>
            <a:r>
              <a:rPr lang="en-US" sz="1800" dirty="0">
                <a:latin typeface="Calibri"/>
                <a:ea typeface="Calibri"/>
                <a:cs typeface="Calibri"/>
                <a:sym typeface="Calibri"/>
              </a:rPr>
              <a:t> </a:t>
            </a:r>
            <a:r>
              <a:rPr lang="en-US" sz="1800" dirty="0" err="1">
                <a:latin typeface="Calibri"/>
                <a:ea typeface="Calibri"/>
                <a:cs typeface="Calibri"/>
                <a:sym typeface="Calibri"/>
              </a:rPr>
              <a:t>чувствительности</a:t>
            </a:r>
            <a:r>
              <a:rPr lang="en-US" sz="1800" dirty="0">
                <a:latin typeface="Calibri"/>
                <a:ea typeface="Calibri"/>
                <a:cs typeface="Calibri"/>
                <a:sym typeface="Calibri"/>
              </a:rPr>
              <a:t> в </a:t>
            </a:r>
            <a:r>
              <a:rPr lang="en-US" sz="1800" dirty="0" err="1">
                <a:latin typeface="Calibri"/>
                <a:ea typeface="Calibri"/>
                <a:cs typeface="Calibri"/>
                <a:sym typeface="Calibri"/>
              </a:rPr>
              <a:t>конечности</a:t>
            </a:r>
            <a:r>
              <a:rPr lang="en-US" sz="1800" dirty="0">
                <a:latin typeface="Calibri"/>
                <a:ea typeface="Calibri"/>
                <a:cs typeface="Calibri"/>
                <a:sym typeface="Calibri"/>
              </a:rPr>
              <a:t>. </a:t>
            </a:r>
            <a:r>
              <a:rPr lang="en-US" sz="1800" dirty="0" err="1">
                <a:latin typeface="Calibri"/>
                <a:ea typeface="Calibri"/>
                <a:cs typeface="Calibri"/>
                <a:sym typeface="Calibri"/>
              </a:rPr>
              <a:t>При</a:t>
            </a:r>
            <a:r>
              <a:rPr lang="en-US" sz="1800" dirty="0">
                <a:latin typeface="Calibri"/>
                <a:ea typeface="Calibri"/>
                <a:cs typeface="Calibri"/>
                <a:sym typeface="Calibri"/>
              </a:rPr>
              <a:t> </a:t>
            </a:r>
            <a:r>
              <a:rPr lang="en-US" sz="1800" dirty="0" err="1">
                <a:latin typeface="Calibri"/>
                <a:ea typeface="Calibri"/>
                <a:cs typeface="Calibri"/>
                <a:sym typeface="Calibri"/>
              </a:rPr>
              <a:t>слабом</a:t>
            </a:r>
            <a:r>
              <a:rPr lang="en-US" sz="1800" dirty="0">
                <a:latin typeface="Calibri"/>
                <a:ea typeface="Calibri"/>
                <a:cs typeface="Calibri"/>
                <a:sym typeface="Calibri"/>
              </a:rPr>
              <a:t> </a:t>
            </a:r>
            <a:r>
              <a:rPr lang="en-US" sz="1800" dirty="0" err="1">
                <a:latin typeface="Calibri"/>
                <a:ea typeface="Calibri"/>
                <a:cs typeface="Calibri"/>
                <a:sym typeface="Calibri"/>
              </a:rPr>
              <a:t>пульсе</a:t>
            </a:r>
            <a:r>
              <a:rPr lang="en-US" sz="1800" dirty="0">
                <a:latin typeface="Calibri"/>
                <a:ea typeface="Calibri"/>
                <a:cs typeface="Calibri"/>
                <a:sym typeface="Calibri"/>
              </a:rPr>
              <a:t> </a:t>
            </a:r>
            <a:r>
              <a:rPr lang="en-US" sz="1800" dirty="0" err="1">
                <a:latin typeface="Calibri"/>
                <a:ea typeface="Calibri"/>
                <a:cs typeface="Calibri"/>
                <a:sym typeface="Calibri"/>
              </a:rPr>
              <a:t>или</a:t>
            </a:r>
            <a:r>
              <a:rPr lang="en-US" sz="1800" dirty="0">
                <a:latin typeface="Calibri"/>
                <a:ea typeface="Calibri"/>
                <a:cs typeface="Calibri"/>
                <a:sym typeface="Calibri"/>
              </a:rPr>
              <a:t> </a:t>
            </a:r>
            <a:r>
              <a:rPr lang="en-US" sz="1800" dirty="0" err="1">
                <a:latin typeface="Calibri"/>
                <a:ea typeface="Calibri"/>
                <a:cs typeface="Calibri"/>
                <a:sym typeface="Calibri"/>
              </a:rPr>
              <a:t>его</a:t>
            </a:r>
            <a:r>
              <a:rPr lang="en-US" sz="1800" dirty="0">
                <a:latin typeface="Calibri"/>
                <a:ea typeface="Calibri"/>
                <a:cs typeface="Calibri"/>
                <a:sym typeface="Calibri"/>
              </a:rPr>
              <a:t> </a:t>
            </a:r>
            <a:r>
              <a:rPr lang="en-US" sz="1800" dirty="0" err="1">
                <a:latin typeface="Calibri"/>
                <a:ea typeface="Calibri"/>
                <a:cs typeface="Calibri"/>
                <a:sym typeface="Calibri"/>
              </a:rPr>
              <a:t>отсутствии</a:t>
            </a:r>
            <a:r>
              <a:rPr lang="en-US" sz="1800" dirty="0">
                <a:latin typeface="Calibri"/>
                <a:ea typeface="Calibri"/>
                <a:cs typeface="Calibri"/>
                <a:sym typeface="Calibri"/>
              </a:rPr>
              <a:t>, </a:t>
            </a:r>
            <a:r>
              <a:rPr lang="en-US" sz="1800" dirty="0" err="1">
                <a:latin typeface="Calibri"/>
                <a:ea typeface="Calibri"/>
                <a:cs typeface="Calibri"/>
                <a:sym typeface="Calibri"/>
              </a:rPr>
              <a:t>или</a:t>
            </a:r>
            <a:r>
              <a:rPr lang="en-US" sz="1800" dirty="0">
                <a:latin typeface="Calibri"/>
                <a:ea typeface="Calibri"/>
                <a:cs typeface="Calibri"/>
                <a:sym typeface="Calibri"/>
              </a:rPr>
              <a:t> </a:t>
            </a:r>
            <a:r>
              <a:rPr lang="en-US" sz="1800" dirty="0" err="1">
                <a:latin typeface="Calibri"/>
                <a:ea typeface="Calibri"/>
                <a:cs typeface="Calibri"/>
                <a:sym typeface="Calibri"/>
              </a:rPr>
              <a:t>при</a:t>
            </a:r>
            <a:r>
              <a:rPr lang="en-US" sz="1800" dirty="0">
                <a:latin typeface="Calibri"/>
                <a:ea typeface="Calibri"/>
                <a:cs typeface="Calibri"/>
                <a:sym typeface="Calibri"/>
              </a:rPr>
              <a:t> </a:t>
            </a:r>
            <a:r>
              <a:rPr lang="en-US" sz="1800" dirty="0" err="1">
                <a:latin typeface="Calibri"/>
                <a:ea typeface="Calibri"/>
                <a:cs typeface="Calibri"/>
                <a:sym typeface="Calibri"/>
              </a:rPr>
              <a:t>признаках</a:t>
            </a:r>
            <a:r>
              <a:rPr lang="en-US" sz="1800" dirty="0">
                <a:latin typeface="Calibri"/>
                <a:ea typeface="Calibri"/>
                <a:cs typeface="Calibri"/>
                <a:sym typeface="Calibri"/>
              </a:rPr>
              <a:t> </a:t>
            </a:r>
            <a:r>
              <a:rPr lang="en-US" sz="1800" dirty="0" err="1">
                <a:latin typeface="Calibri"/>
                <a:ea typeface="Calibri"/>
                <a:cs typeface="Calibri"/>
                <a:sym typeface="Calibri"/>
              </a:rPr>
              <a:t>низкой</a:t>
            </a:r>
            <a:r>
              <a:rPr lang="en-US" sz="1800" dirty="0">
                <a:latin typeface="Calibri"/>
                <a:ea typeface="Calibri"/>
                <a:cs typeface="Calibri"/>
                <a:sym typeface="Calibri"/>
              </a:rPr>
              <a:t> </a:t>
            </a:r>
            <a:r>
              <a:rPr lang="en-US" sz="1800" dirty="0" err="1">
                <a:latin typeface="Calibri"/>
                <a:ea typeface="Calibri"/>
                <a:cs typeface="Calibri"/>
                <a:sym typeface="Calibri"/>
              </a:rPr>
              <a:t>перфузии</a:t>
            </a:r>
            <a:r>
              <a:rPr lang="en-US" sz="1800" dirty="0">
                <a:latin typeface="Calibri"/>
                <a:ea typeface="Calibri"/>
                <a:cs typeface="Calibri"/>
                <a:sym typeface="Calibri"/>
              </a:rPr>
              <a:t> </a:t>
            </a:r>
            <a:r>
              <a:rPr lang="en-US" sz="1800" dirty="0" err="1">
                <a:latin typeface="Calibri"/>
                <a:ea typeface="Calibri"/>
                <a:cs typeface="Calibri"/>
                <a:sym typeface="Calibri"/>
              </a:rPr>
              <a:t>предполагайте</a:t>
            </a:r>
            <a:r>
              <a:rPr lang="en-US" sz="1800" dirty="0">
                <a:latin typeface="Calibri"/>
                <a:ea typeface="Calibri"/>
                <a:cs typeface="Calibri"/>
                <a:sym typeface="Calibri"/>
              </a:rPr>
              <a:t> </a:t>
            </a:r>
            <a:r>
              <a:rPr lang="en-US" sz="1800" dirty="0" err="1">
                <a:latin typeface="Calibri"/>
                <a:ea typeface="Calibri"/>
                <a:cs typeface="Calibri"/>
                <a:sym typeface="Calibri"/>
              </a:rPr>
              <a:t>повреждение</a:t>
            </a:r>
            <a:r>
              <a:rPr lang="en-US" sz="1800" dirty="0">
                <a:latin typeface="Calibri"/>
                <a:ea typeface="Calibri"/>
                <a:cs typeface="Calibri"/>
                <a:sym typeface="Calibri"/>
              </a:rPr>
              <a:t> </a:t>
            </a:r>
            <a:r>
              <a:rPr lang="en-US" sz="1800" dirty="0" err="1">
                <a:latin typeface="Calibri"/>
                <a:ea typeface="Calibri"/>
                <a:cs typeface="Calibri"/>
                <a:sym typeface="Calibri"/>
              </a:rPr>
              <a:t>сосудов</a:t>
            </a:r>
            <a:r>
              <a:rPr lang="en-US" sz="1800" dirty="0">
                <a:latin typeface="Calibri"/>
                <a:ea typeface="Calibri"/>
                <a:cs typeface="Calibri"/>
                <a:sym typeface="Calibri"/>
              </a:rPr>
              <a:t>, </a:t>
            </a:r>
            <a:r>
              <a:rPr lang="en-US" sz="1800" dirty="0" err="1">
                <a:latin typeface="Calibri"/>
                <a:ea typeface="Calibri"/>
                <a:cs typeface="Calibri"/>
                <a:sym typeface="Calibri"/>
              </a:rPr>
              <a:t>вправьте</a:t>
            </a:r>
            <a:r>
              <a:rPr lang="en-US" sz="1800" dirty="0">
                <a:latin typeface="Calibri"/>
                <a:ea typeface="Calibri"/>
                <a:cs typeface="Calibri"/>
                <a:sym typeface="Calibri"/>
              </a:rPr>
              <a:t> </a:t>
            </a:r>
            <a:r>
              <a:rPr lang="en-US" sz="1800" dirty="0" err="1">
                <a:latin typeface="Calibri"/>
                <a:ea typeface="Calibri"/>
                <a:cs typeface="Calibri"/>
                <a:sym typeface="Calibri"/>
              </a:rPr>
              <a:t>перелом</a:t>
            </a:r>
            <a:r>
              <a:rPr lang="en-US" sz="1800" dirty="0">
                <a:latin typeface="Calibri"/>
                <a:ea typeface="Calibri"/>
                <a:cs typeface="Calibri"/>
                <a:sym typeface="Calibri"/>
              </a:rPr>
              <a:t> и </a:t>
            </a:r>
            <a:r>
              <a:rPr lang="en-US" sz="1800" dirty="0" err="1">
                <a:latin typeface="Calibri"/>
                <a:ea typeface="Calibri"/>
                <a:cs typeface="Calibri"/>
                <a:sym typeface="Calibri"/>
              </a:rPr>
              <a:t>наложите</a:t>
            </a:r>
            <a:r>
              <a:rPr lang="en-US" sz="1800" dirty="0">
                <a:latin typeface="Calibri"/>
                <a:ea typeface="Calibri"/>
                <a:cs typeface="Calibri"/>
                <a:sym typeface="Calibri"/>
              </a:rPr>
              <a:t> </a:t>
            </a:r>
            <a:r>
              <a:rPr lang="en-US" sz="1800" dirty="0" err="1">
                <a:latin typeface="Calibri"/>
                <a:ea typeface="Calibri"/>
                <a:cs typeface="Calibri"/>
                <a:sym typeface="Calibri"/>
              </a:rPr>
              <a:t>шину</a:t>
            </a:r>
            <a:r>
              <a:rPr lang="en-US" sz="1800" dirty="0">
                <a:latin typeface="Calibri"/>
                <a:ea typeface="Calibri"/>
                <a:cs typeface="Calibri"/>
                <a:sym typeface="Calibri"/>
              </a:rPr>
              <a:t>. </a:t>
            </a:r>
            <a:r>
              <a:rPr lang="en-US" sz="1800" dirty="0" err="1">
                <a:latin typeface="Calibri"/>
                <a:ea typeface="Calibri"/>
                <a:cs typeface="Calibri"/>
                <a:sym typeface="Calibri"/>
              </a:rPr>
              <a:t>Всегда</a:t>
            </a:r>
            <a:r>
              <a:rPr lang="en-US" sz="1800" dirty="0">
                <a:latin typeface="Calibri"/>
                <a:ea typeface="Calibri"/>
                <a:cs typeface="Calibri"/>
                <a:sym typeface="Calibri"/>
              </a:rPr>
              <a:t> </a:t>
            </a:r>
            <a:r>
              <a:rPr lang="en-US" sz="1800" dirty="0" err="1">
                <a:latin typeface="Calibri"/>
                <a:ea typeface="Calibri"/>
                <a:cs typeface="Calibri"/>
                <a:sym typeface="Calibri"/>
              </a:rPr>
              <a:t>проверяйте</a:t>
            </a:r>
            <a:r>
              <a:rPr lang="en-US" sz="1800" dirty="0">
                <a:latin typeface="Calibri"/>
                <a:ea typeface="Calibri"/>
                <a:cs typeface="Calibri"/>
                <a:sym typeface="Calibri"/>
              </a:rPr>
              <a:t> </a:t>
            </a:r>
            <a:r>
              <a:rPr lang="en-US" sz="1800" dirty="0" err="1">
                <a:latin typeface="Calibri"/>
                <a:ea typeface="Calibri"/>
                <a:cs typeface="Calibri"/>
                <a:sym typeface="Calibri"/>
              </a:rPr>
              <a:t>пульс</a:t>
            </a:r>
            <a:r>
              <a:rPr lang="en-US" sz="1800" dirty="0">
                <a:latin typeface="Calibri"/>
                <a:ea typeface="Calibri"/>
                <a:cs typeface="Calibri"/>
                <a:sym typeface="Calibri"/>
              </a:rPr>
              <a:t>, </a:t>
            </a:r>
            <a:r>
              <a:rPr lang="en-US" sz="1800" dirty="0" err="1">
                <a:latin typeface="Calibri"/>
                <a:ea typeface="Calibri"/>
                <a:cs typeface="Calibri"/>
                <a:sym typeface="Calibri"/>
              </a:rPr>
              <a:t>время</a:t>
            </a:r>
            <a:r>
              <a:rPr lang="en-US" sz="1800" dirty="0">
                <a:latin typeface="Calibri"/>
                <a:ea typeface="Calibri"/>
                <a:cs typeface="Calibri"/>
                <a:sym typeface="Calibri"/>
              </a:rPr>
              <a:t> </a:t>
            </a:r>
            <a:r>
              <a:rPr lang="en-US" sz="1800" dirty="0" err="1">
                <a:latin typeface="Calibri"/>
                <a:ea typeface="Calibri"/>
                <a:cs typeface="Calibri"/>
                <a:sym typeface="Calibri"/>
              </a:rPr>
              <a:t>наполнения</a:t>
            </a:r>
            <a:r>
              <a:rPr lang="en-US" sz="1800" dirty="0">
                <a:latin typeface="Calibri"/>
                <a:ea typeface="Calibri"/>
                <a:cs typeface="Calibri"/>
                <a:sym typeface="Calibri"/>
              </a:rPr>
              <a:t> </a:t>
            </a:r>
            <a:r>
              <a:rPr lang="en-US" sz="1800" dirty="0" err="1">
                <a:latin typeface="Calibri"/>
                <a:ea typeface="Calibri"/>
                <a:cs typeface="Calibri"/>
                <a:sym typeface="Calibri"/>
              </a:rPr>
              <a:t>капилляров</a:t>
            </a:r>
            <a:r>
              <a:rPr lang="en-US" sz="1800" dirty="0">
                <a:latin typeface="Calibri"/>
                <a:ea typeface="Calibri"/>
                <a:cs typeface="Calibri"/>
                <a:sym typeface="Calibri"/>
              </a:rPr>
              <a:t> и </a:t>
            </a:r>
            <a:r>
              <a:rPr lang="en-US" sz="1800" dirty="0" err="1">
                <a:latin typeface="Calibri"/>
                <a:ea typeface="Calibri"/>
                <a:cs typeface="Calibri"/>
                <a:sym typeface="Calibri"/>
              </a:rPr>
              <a:t>чувствительность</a:t>
            </a:r>
            <a:r>
              <a:rPr lang="en-US" sz="1800" dirty="0">
                <a:latin typeface="Calibri"/>
                <a:ea typeface="Calibri"/>
                <a:cs typeface="Calibri"/>
                <a:sym typeface="Calibri"/>
              </a:rPr>
              <a:t> </a:t>
            </a:r>
            <a:r>
              <a:rPr lang="en-US" sz="1800" dirty="0" err="1">
                <a:latin typeface="Calibri"/>
                <a:ea typeface="Calibri"/>
                <a:cs typeface="Calibri"/>
                <a:sym typeface="Calibri"/>
              </a:rPr>
              <a:t>до</a:t>
            </a:r>
            <a:r>
              <a:rPr lang="en-US" sz="1800" dirty="0">
                <a:latin typeface="Calibri"/>
                <a:ea typeface="Calibri"/>
                <a:cs typeface="Calibri"/>
                <a:sym typeface="Calibri"/>
              </a:rPr>
              <a:t> и </a:t>
            </a:r>
            <a:r>
              <a:rPr lang="en-US" sz="1800" dirty="0" err="1">
                <a:latin typeface="Calibri"/>
                <a:ea typeface="Calibri"/>
                <a:cs typeface="Calibri"/>
                <a:sym typeface="Calibri"/>
              </a:rPr>
              <a:t>после</a:t>
            </a:r>
            <a:r>
              <a:rPr lang="en-US" sz="1800" dirty="0">
                <a:latin typeface="Calibri"/>
                <a:ea typeface="Calibri"/>
                <a:cs typeface="Calibri"/>
                <a:sym typeface="Calibri"/>
              </a:rPr>
              <a:t> </a:t>
            </a:r>
            <a:r>
              <a:rPr lang="en-US" sz="1800" dirty="0" err="1">
                <a:latin typeface="Calibri"/>
                <a:ea typeface="Calibri"/>
                <a:cs typeface="Calibri"/>
                <a:sym typeface="Calibri"/>
              </a:rPr>
              <a:t>любого</a:t>
            </a:r>
            <a:r>
              <a:rPr lang="en-US" sz="1800" dirty="0">
                <a:latin typeface="Calibri"/>
                <a:ea typeface="Calibri"/>
                <a:cs typeface="Calibri"/>
                <a:sym typeface="Calibri"/>
              </a:rPr>
              <a:t> </a:t>
            </a:r>
            <a:r>
              <a:rPr lang="en-US" sz="1800" dirty="0" err="1">
                <a:latin typeface="Calibri"/>
                <a:ea typeface="Calibri"/>
                <a:cs typeface="Calibri"/>
                <a:sym typeface="Calibri"/>
              </a:rPr>
              <a:t>вправления</a:t>
            </a:r>
            <a:r>
              <a:rPr lang="en-US" sz="1800" dirty="0">
                <a:latin typeface="Calibri"/>
                <a:ea typeface="Calibri"/>
                <a:cs typeface="Calibri"/>
                <a:sym typeface="Calibri"/>
              </a:rPr>
              <a:t> </a:t>
            </a:r>
            <a:r>
              <a:rPr lang="en-US" sz="1800" dirty="0" err="1">
                <a:latin typeface="Calibri"/>
                <a:ea typeface="Calibri"/>
                <a:cs typeface="Calibri"/>
                <a:sym typeface="Calibri"/>
              </a:rPr>
              <a:t>кости</a:t>
            </a:r>
            <a:r>
              <a:rPr lang="en-US" sz="1800" dirty="0">
                <a:latin typeface="Calibri"/>
                <a:ea typeface="Calibri"/>
                <a:cs typeface="Calibri"/>
                <a:sym typeface="Calibri"/>
              </a:rPr>
              <a:t>. </a:t>
            </a:r>
            <a:r>
              <a:rPr lang="en-US" sz="1800" dirty="0" err="1">
                <a:latin typeface="Calibri"/>
                <a:ea typeface="Calibri"/>
                <a:cs typeface="Calibri"/>
                <a:sym typeface="Calibri"/>
              </a:rPr>
              <a:t>Дайте</a:t>
            </a:r>
            <a:r>
              <a:rPr lang="en-US" sz="1800" dirty="0">
                <a:latin typeface="Calibri"/>
                <a:ea typeface="Calibri"/>
                <a:cs typeface="Calibri"/>
                <a:sym typeface="Calibri"/>
              </a:rPr>
              <a:t> </a:t>
            </a:r>
            <a:r>
              <a:rPr lang="en-US" sz="1800" dirty="0" err="1">
                <a:latin typeface="Calibri"/>
                <a:ea typeface="Calibri"/>
                <a:cs typeface="Calibri"/>
                <a:sym typeface="Calibri"/>
              </a:rPr>
              <a:t>обезболивающие</a:t>
            </a:r>
            <a:r>
              <a:rPr lang="en-US" sz="1800" dirty="0">
                <a:latin typeface="Calibri"/>
                <a:ea typeface="Calibri"/>
                <a:cs typeface="Calibri"/>
                <a:sym typeface="Calibri"/>
              </a:rPr>
              <a:t>. </a:t>
            </a:r>
            <a:r>
              <a:rPr lang="en-US" sz="1800" dirty="0" err="1">
                <a:latin typeface="Calibri"/>
                <a:ea typeface="Calibri"/>
                <a:cs typeface="Calibri"/>
                <a:sym typeface="Calibri"/>
              </a:rPr>
              <a:t>Запланируйте</a:t>
            </a:r>
            <a:r>
              <a:rPr lang="en-US" sz="1800" dirty="0">
                <a:latin typeface="Calibri"/>
                <a:ea typeface="Calibri"/>
                <a:cs typeface="Calibri"/>
                <a:sym typeface="Calibri"/>
              </a:rPr>
              <a:t> </a:t>
            </a:r>
            <a:r>
              <a:rPr lang="en-US" sz="1800" dirty="0" err="1">
                <a:latin typeface="Calibri"/>
                <a:ea typeface="Calibri"/>
                <a:cs typeface="Calibri"/>
                <a:sym typeface="Calibri"/>
              </a:rPr>
              <a:t>срочную</a:t>
            </a:r>
            <a:r>
              <a:rPr lang="en-US" sz="1800" dirty="0">
                <a:latin typeface="Calibri"/>
                <a:ea typeface="Calibri"/>
                <a:cs typeface="Calibri"/>
                <a:sym typeface="Calibri"/>
              </a:rPr>
              <a:t> </a:t>
            </a:r>
            <a:r>
              <a:rPr lang="en-US" sz="1800" dirty="0" err="1">
                <a:latin typeface="Calibri"/>
                <a:ea typeface="Calibri"/>
                <a:cs typeface="Calibri"/>
                <a:sym typeface="Calibri"/>
              </a:rPr>
              <a:t>передачу</a:t>
            </a:r>
            <a:r>
              <a:rPr lang="en-US" sz="1800" dirty="0">
                <a:latin typeface="Calibri"/>
                <a:ea typeface="Calibri"/>
                <a:cs typeface="Calibri"/>
                <a:sym typeface="Calibri"/>
              </a:rPr>
              <a:t> / </a:t>
            </a:r>
            <a:r>
              <a:rPr lang="en-US" sz="1800" dirty="0" err="1">
                <a:latin typeface="Calibri"/>
                <a:ea typeface="Calibri"/>
                <a:cs typeface="Calibri"/>
                <a:sym typeface="Calibri"/>
              </a:rPr>
              <a:t>перевод</a:t>
            </a:r>
            <a:r>
              <a:rPr lang="en-US" sz="1800" dirty="0">
                <a:latin typeface="Calibri"/>
                <a:ea typeface="Calibri"/>
                <a:cs typeface="Calibri"/>
                <a:sym typeface="Calibri"/>
              </a:rPr>
              <a:t> </a:t>
            </a:r>
            <a:r>
              <a:rPr lang="en-US" sz="1800" dirty="0" err="1">
                <a:latin typeface="Calibri"/>
                <a:ea typeface="Calibri"/>
                <a:cs typeface="Calibri"/>
                <a:sym typeface="Calibri"/>
              </a:rPr>
              <a:t>пациента</a:t>
            </a:r>
            <a:r>
              <a:rPr lang="en-US" sz="1800" dirty="0">
                <a:latin typeface="Calibri"/>
                <a:ea typeface="Calibri"/>
                <a:cs typeface="Calibri"/>
                <a:sym typeface="Calibri"/>
              </a:rPr>
              <a:t> в </a:t>
            </a:r>
            <a:r>
              <a:rPr lang="en-US" sz="1800" dirty="0" err="1">
                <a:latin typeface="Calibri"/>
                <a:ea typeface="Calibri"/>
                <a:cs typeface="Calibri"/>
                <a:sym typeface="Calibri"/>
              </a:rPr>
              <a:t>хирургическое</a:t>
            </a:r>
            <a:r>
              <a:rPr lang="en-US" sz="1800" dirty="0">
                <a:latin typeface="Calibri"/>
                <a:ea typeface="Calibri"/>
                <a:cs typeface="Calibri"/>
                <a:sym typeface="Calibri"/>
              </a:rPr>
              <a:t> </a:t>
            </a:r>
            <a:r>
              <a:rPr lang="en-US" sz="1800" dirty="0" err="1">
                <a:latin typeface="Calibri"/>
                <a:ea typeface="Calibri"/>
                <a:cs typeface="Calibri"/>
                <a:sym typeface="Calibri"/>
              </a:rPr>
              <a:t>отделение</a:t>
            </a:r>
            <a:r>
              <a:rPr lang="en-US" sz="1800" dirty="0">
                <a:latin typeface="Calibri"/>
                <a:ea typeface="Calibri"/>
                <a:cs typeface="Calibri"/>
                <a:sym typeface="Calibri"/>
              </a:rPr>
              <a:t>. </a:t>
            </a:r>
            <a:r>
              <a:rPr lang="en-US" sz="1800" dirty="0" err="1">
                <a:latin typeface="Calibri"/>
                <a:ea typeface="Calibri"/>
                <a:cs typeface="Calibri"/>
                <a:sym typeface="Calibri"/>
              </a:rPr>
              <a:t>Помните</a:t>
            </a:r>
            <a:r>
              <a:rPr lang="en-US" sz="1800" dirty="0">
                <a:latin typeface="Calibri"/>
                <a:ea typeface="Calibri"/>
                <a:cs typeface="Calibri"/>
                <a:sym typeface="Calibri"/>
              </a:rPr>
              <a:t> о </a:t>
            </a:r>
            <a:r>
              <a:rPr lang="en-US" sz="1800" dirty="0" err="1">
                <a:latin typeface="Calibri"/>
                <a:ea typeface="Calibri"/>
                <a:cs typeface="Calibri"/>
                <a:sym typeface="Calibri"/>
              </a:rPr>
              <a:t>вероятности</a:t>
            </a:r>
            <a:r>
              <a:rPr lang="en-US" sz="1800" dirty="0">
                <a:latin typeface="Calibri"/>
                <a:ea typeface="Calibri"/>
                <a:cs typeface="Calibri"/>
                <a:sym typeface="Calibri"/>
              </a:rPr>
              <a:t> </a:t>
            </a:r>
            <a:r>
              <a:rPr lang="en-US" sz="1800" dirty="0" err="1">
                <a:latin typeface="Calibri"/>
                <a:ea typeface="Calibri"/>
                <a:cs typeface="Calibri"/>
                <a:sym typeface="Calibri"/>
              </a:rPr>
              <a:t>развития</a:t>
            </a:r>
            <a:r>
              <a:rPr lang="en-US" sz="1800" dirty="0">
                <a:latin typeface="Calibri"/>
                <a:ea typeface="Calibri"/>
                <a:cs typeface="Calibri"/>
                <a:sym typeface="Calibri"/>
              </a:rPr>
              <a:t> </a:t>
            </a:r>
            <a:r>
              <a:rPr lang="en-US" sz="1800" dirty="0" err="1">
                <a:latin typeface="Calibri"/>
                <a:ea typeface="Calibri"/>
                <a:cs typeface="Calibri"/>
                <a:sym typeface="Calibri"/>
              </a:rPr>
              <a:t>компартмент-синдрома</a:t>
            </a:r>
            <a:r>
              <a:rPr lang="en-US" sz="1800" dirty="0">
                <a:latin typeface="Calibri"/>
                <a:ea typeface="Calibri"/>
                <a:cs typeface="Calibri"/>
                <a:sym typeface="Calibri"/>
              </a:rPr>
              <a:t>. </a:t>
            </a:r>
            <a:r>
              <a:rPr lang="en-US" sz="1800" dirty="0" err="1">
                <a:latin typeface="Calibri"/>
                <a:ea typeface="Calibri"/>
                <a:cs typeface="Calibri"/>
                <a:sym typeface="Calibri"/>
              </a:rPr>
              <a:t>Опасными</a:t>
            </a:r>
            <a:r>
              <a:rPr lang="en-US" sz="1800" dirty="0">
                <a:latin typeface="Calibri"/>
                <a:ea typeface="Calibri"/>
                <a:cs typeface="Calibri"/>
                <a:sym typeface="Calibri"/>
              </a:rPr>
              <a:t> </a:t>
            </a:r>
            <a:r>
              <a:rPr lang="en-US" sz="1800" dirty="0" err="1">
                <a:latin typeface="Calibri"/>
                <a:ea typeface="Calibri"/>
                <a:cs typeface="Calibri"/>
                <a:sym typeface="Calibri"/>
              </a:rPr>
              <a:t>признаками</a:t>
            </a:r>
            <a:r>
              <a:rPr lang="en-US" sz="1800" dirty="0">
                <a:latin typeface="Calibri"/>
                <a:ea typeface="Calibri"/>
                <a:cs typeface="Calibri"/>
                <a:sym typeface="Calibri"/>
              </a:rPr>
              <a:t> </a:t>
            </a:r>
            <a:r>
              <a:rPr lang="en-US" sz="1800" dirty="0" err="1">
                <a:latin typeface="Calibri"/>
                <a:ea typeface="Calibri"/>
                <a:cs typeface="Calibri"/>
                <a:sym typeface="Calibri"/>
              </a:rPr>
              <a:t>являются</a:t>
            </a:r>
            <a:r>
              <a:rPr lang="en-US" sz="1800" dirty="0">
                <a:latin typeface="Calibri"/>
                <a:ea typeface="Calibri"/>
                <a:cs typeface="Calibri"/>
                <a:sym typeface="Calibri"/>
              </a:rPr>
              <a:t> </a:t>
            </a:r>
            <a:r>
              <a:rPr lang="en-US" sz="1800" dirty="0" err="1">
                <a:latin typeface="Calibri"/>
                <a:ea typeface="Calibri"/>
                <a:cs typeface="Calibri"/>
                <a:sym typeface="Calibri"/>
              </a:rPr>
              <a:t>сильная</a:t>
            </a:r>
            <a:r>
              <a:rPr lang="en-US" sz="1800" dirty="0">
                <a:latin typeface="Calibri"/>
                <a:ea typeface="Calibri"/>
                <a:cs typeface="Calibri"/>
                <a:sym typeface="Calibri"/>
              </a:rPr>
              <a:t> </a:t>
            </a:r>
            <a:r>
              <a:rPr lang="en-US" sz="1800" dirty="0" err="1">
                <a:latin typeface="Calibri"/>
                <a:ea typeface="Calibri"/>
                <a:cs typeface="Calibri"/>
                <a:sym typeface="Calibri"/>
              </a:rPr>
              <a:t>боль</a:t>
            </a:r>
            <a:r>
              <a:rPr lang="en-US" sz="1800" dirty="0">
                <a:latin typeface="Calibri"/>
                <a:ea typeface="Calibri"/>
                <a:cs typeface="Calibri"/>
                <a:sym typeface="Calibri"/>
              </a:rPr>
              <a:t>, </a:t>
            </a:r>
            <a:r>
              <a:rPr lang="en-US" sz="1800" dirty="0" err="1">
                <a:latin typeface="Calibri"/>
                <a:ea typeface="Calibri"/>
                <a:cs typeface="Calibri"/>
                <a:sym typeface="Calibri"/>
              </a:rPr>
              <a:t>натяжение</a:t>
            </a:r>
            <a:r>
              <a:rPr lang="en-US" sz="1800" dirty="0">
                <a:latin typeface="Calibri"/>
                <a:ea typeface="Calibri"/>
                <a:cs typeface="Calibri"/>
                <a:sym typeface="Calibri"/>
              </a:rPr>
              <a:t> </a:t>
            </a:r>
            <a:r>
              <a:rPr lang="en-US" sz="1800" dirty="0" err="1">
                <a:latin typeface="Calibri"/>
                <a:ea typeface="Calibri"/>
                <a:cs typeface="Calibri"/>
                <a:sym typeface="Calibri"/>
              </a:rPr>
              <a:t>кожи</a:t>
            </a:r>
            <a:r>
              <a:rPr lang="en-US" sz="1800" dirty="0">
                <a:latin typeface="Calibri"/>
                <a:ea typeface="Calibri"/>
                <a:cs typeface="Calibri"/>
                <a:sym typeface="Calibri"/>
              </a:rPr>
              <a:t>, </a:t>
            </a:r>
            <a:r>
              <a:rPr lang="en-US" sz="1800" dirty="0" err="1">
                <a:latin typeface="Calibri"/>
                <a:ea typeface="Calibri"/>
                <a:cs typeface="Calibri"/>
                <a:sym typeface="Calibri"/>
              </a:rPr>
              <a:t>потеря</a:t>
            </a:r>
            <a:r>
              <a:rPr lang="en-US" sz="1800" dirty="0">
                <a:latin typeface="Calibri"/>
                <a:ea typeface="Calibri"/>
                <a:cs typeface="Calibri"/>
                <a:sym typeface="Calibri"/>
              </a:rPr>
              <a:t> </a:t>
            </a:r>
            <a:r>
              <a:rPr lang="en-US" sz="1800" dirty="0" err="1">
                <a:latin typeface="Calibri"/>
                <a:ea typeface="Calibri"/>
                <a:cs typeface="Calibri"/>
                <a:sym typeface="Calibri"/>
              </a:rPr>
              <a:t>чувствительности</a:t>
            </a:r>
            <a:r>
              <a:rPr lang="en-US" sz="1800" dirty="0">
                <a:latin typeface="Calibri"/>
                <a:ea typeface="Calibri"/>
                <a:cs typeface="Calibri"/>
                <a:sym typeface="Calibri"/>
              </a:rPr>
              <a:t> и </a:t>
            </a:r>
            <a:r>
              <a:rPr lang="en-US" sz="1800" dirty="0" err="1">
                <a:latin typeface="Calibri"/>
                <a:ea typeface="Calibri"/>
                <a:cs typeface="Calibri"/>
                <a:sym typeface="Calibri"/>
              </a:rPr>
              <a:t>исчезновение</a:t>
            </a:r>
            <a:r>
              <a:rPr lang="en-US" sz="1800" dirty="0">
                <a:latin typeface="Calibri"/>
                <a:ea typeface="Calibri"/>
                <a:cs typeface="Calibri"/>
                <a:sym typeface="Calibri"/>
              </a:rPr>
              <a:t> </a:t>
            </a:r>
            <a:r>
              <a:rPr lang="en-US" sz="1800" dirty="0" err="1">
                <a:latin typeface="Calibri"/>
                <a:ea typeface="Calibri"/>
                <a:cs typeface="Calibri"/>
                <a:sym typeface="Calibri"/>
              </a:rPr>
              <a:t>пульса</a:t>
            </a:r>
            <a:r>
              <a:rPr lang="en-US" sz="1800" dirty="0">
                <a:latin typeface="Calibri"/>
                <a:ea typeface="Calibri"/>
                <a:cs typeface="Calibri"/>
                <a:sym typeface="Calibri"/>
              </a:rPr>
              <a:t> </a:t>
            </a:r>
            <a:r>
              <a:rPr lang="en-US" sz="1800" dirty="0" err="1">
                <a:latin typeface="Calibri"/>
                <a:ea typeface="Calibri"/>
                <a:cs typeface="Calibri"/>
                <a:sym typeface="Calibri"/>
              </a:rPr>
              <a:t>на</a:t>
            </a:r>
            <a:r>
              <a:rPr lang="en-US" sz="1800" dirty="0">
                <a:latin typeface="Calibri"/>
                <a:ea typeface="Calibri"/>
                <a:cs typeface="Calibri"/>
                <a:sym typeface="Calibri"/>
              </a:rPr>
              <a:t> </a:t>
            </a:r>
            <a:r>
              <a:rPr lang="en-US" sz="1800" dirty="0" err="1">
                <a:latin typeface="Calibri"/>
                <a:ea typeface="Calibri"/>
                <a:cs typeface="Calibri"/>
                <a:sym typeface="Calibri"/>
              </a:rPr>
              <a:t>поздней</a:t>
            </a:r>
            <a:r>
              <a:rPr lang="en-US" sz="1800" dirty="0">
                <a:latin typeface="Calibri"/>
                <a:ea typeface="Calibri"/>
                <a:cs typeface="Calibri"/>
                <a:sym typeface="Calibri"/>
              </a:rPr>
              <a:t> </a:t>
            </a:r>
            <a:r>
              <a:rPr lang="en-US" sz="1800" dirty="0" err="1">
                <a:latin typeface="Calibri"/>
                <a:ea typeface="Calibri"/>
                <a:cs typeface="Calibri"/>
                <a:sym typeface="Calibri"/>
              </a:rPr>
              <a:t>стадии</a:t>
            </a:r>
            <a:r>
              <a:rPr lang="en-US" sz="1800" dirty="0">
                <a:latin typeface="Calibri"/>
                <a:ea typeface="Calibri"/>
                <a:cs typeface="Calibri"/>
                <a:sym typeface="Calibri"/>
              </a:rPr>
              <a:t>. </a:t>
            </a:r>
            <a:r>
              <a:rPr lang="en-US" sz="1800" dirty="0" err="1">
                <a:latin typeface="Calibri"/>
                <a:ea typeface="Calibri"/>
                <a:cs typeface="Calibri"/>
                <a:sym typeface="Calibri"/>
              </a:rPr>
              <a:t>Срочно</a:t>
            </a:r>
            <a:r>
              <a:rPr lang="en-US" sz="1800" dirty="0">
                <a:latin typeface="Calibri"/>
                <a:ea typeface="Calibri"/>
                <a:cs typeface="Calibri"/>
                <a:sym typeface="Calibri"/>
              </a:rPr>
              <a:t> </a:t>
            </a:r>
            <a:r>
              <a:rPr lang="en-US" sz="1800" dirty="0" err="1">
                <a:latin typeface="Calibri"/>
                <a:ea typeface="Calibri"/>
                <a:cs typeface="Calibri"/>
                <a:sym typeface="Calibri"/>
              </a:rPr>
              <a:t>перенаправьте</a:t>
            </a:r>
            <a:r>
              <a:rPr lang="en-US" sz="1800" dirty="0">
                <a:latin typeface="Calibri"/>
                <a:ea typeface="Calibri"/>
                <a:cs typeface="Calibri"/>
                <a:sym typeface="Calibri"/>
              </a:rPr>
              <a:t> </a:t>
            </a:r>
            <a:r>
              <a:rPr lang="en-US" sz="1800" dirty="0" err="1">
                <a:latin typeface="Calibri"/>
                <a:ea typeface="Calibri"/>
                <a:cs typeface="Calibri"/>
                <a:sym typeface="Calibri"/>
              </a:rPr>
              <a:t>пациента</a:t>
            </a:r>
            <a:r>
              <a:rPr lang="en-US" sz="1800" dirty="0">
                <a:latin typeface="Calibri"/>
                <a:ea typeface="Calibri"/>
                <a:cs typeface="Calibri"/>
                <a:sym typeface="Calibri"/>
              </a:rPr>
              <a:t>.  </a:t>
            </a:r>
            <a:endParaRPr dirty="0"/>
          </a:p>
        </p:txBody>
      </p:sp>
      <p:sp>
        <p:nvSpPr>
          <p:cNvPr id="392" name="Google Shape;3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ru-RU" sz="1800" noProof="0" dirty="0">
                <a:latin typeface="Calibri"/>
                <a:ea typeface="Calibri"/>
                <a:cs typeface="Calibri"/>
                <a:sym typeface="Calibri"/>
              </a:rPr>
              <a:t>Возможны травмы полых органов, например, легких, желудка и кишечника. У пациентов наблюдается затрудненное дыхание, шок и желудочно-кишечные симптомы. Остерегайтесь отсроченного проявления перфорации кишечника. В плане лечения, при затрудненном дыхании дайте кислород. При подозрении на напряженный пневмоторакс выполните игольчатую декомпрессию и обеспечьте передачу / перевод пациента для постановки плеврального дренажа. При признаках шока обеспечьте в/в доступ и дайте в/в растворы. Дайте обезболивающие. Если у пациента боль в животе, тошнота или рвота, предполагайте перфорацию кишечника. Дайте в/в растворы, антибиотики и спланируйте быструю передачу / перевод пациента на операцию.  </a:t>
            </a:r>
            <a:endParaRPr lang="ru-RU" noProof="0" dirty="0"/>
          </a:p>
        </p:txBody>
      </p:sp>
      <p:sp>
        <p:nvSpPr>
          <p:cNvPr id="401" name="Google Shape;40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Разрыв цельных органов может быть в виде разрыва печени, селезенки или яичек. Это проявляется признаками и симптомами в виде боли в животе, рвоты, боли в яичках или острого живота. Эта травма чаще встречается у детей. Сохраняйте высокий индекс подозрительности в отношении этого вида травмы. Лечение такое же, как при проникающей травме живота, с ранней консультацией хирурга или подготовкой к быстрой передаче / переводу пациента.  </a:t>
            </a:r>
            <a:endParaRPr/>
          </a:p>
        </p:txBody>
      </p:sp>
      <p:sp>
        <p:nvSpPr>
          <p:cNvPr id="407" name="Google Shape;40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Артериальная воздушная эмболия может произойти в головном мозге или сердце. Она проявляется в виде инсульта, слепоты, повреждения спинного мозга или боли в конечностях при движении, а также в виде сердечного приступа. Это состояние может быстро привести к летальному исходу. При подозрении на эмболию положите пациента на левый бок, наклонив его на 45 градусов и подняв ноги выше головы и сердца. Дайте кислород. Обеспечьте в/в доступ и дайте в/в растворы при наличии признаков шока. Запланируйте срочную передачу / перевод пациента. </a:t>
            </a:r>
            <a:endParaRPr/>
          </a:p>
        </p:txBody>
      </p:sp>
      <p:sp>
        <p:nvSpPr>
          <p:cNvPr id="413" name="Google Shape;4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При простом переломе наложите шину для удобства пациента и рассмотрите возможность выпрямления конечности. Дайте обезболивающие.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Считайте, что у любого пациента есть открытый перелом, если рядом с местом перелома имеется рана, не просто ссадины на коже.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При наличии открытого перелома остановите любое внешнее кровотечение прямым давлением. Рану следует орошать физраствором или чистой водой. Проведите шинирование для удобства пациента и рассмотрите возможность выпрямления конечности.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При низкой перфузии конечности немедленно вправьте перелом и наложите шину.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Заранее дайте антибиотики и сделайте прививку от столбняка. Дайте обезболивающее и спланируйте перевод / передачу хирургу. Если есть возможность, сделайте рентгеновские снимки пораженных участков тела, включая суставы выше и ниже пораженной стороны. </a:t>
            </a:r>
            <a:endParaRPr/>
          </a:p>
          <a:p>
            <a:pPr marL="0" lvl="0" indent="0" algn="l" rtl="0">
              <a:lnSpc>
                <a:spcPct val="100000"/>
              </a:lnSpc>
              <a:spcBef>
                <a:spcPts val="800"/>
              </a:spcBef>
              <a:spcAft>
                <a:spcPts val="0"/>
              </a:spcAft>
              <a:buSzPts val="1400"/>
              <a:buNone/>
            </a:pPr>
            <a:endParaRPr/>
          </a:p>
        </p:txBody>
      </p:sp>
      <p:sp>
        <p:nvSpPr>
          <p:cNvPr id="419" name="Google Shape;41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Взрывные травмы уха и глаза необходимо тщательно искать и лечить. Травма уха, например, барабанной перепонки, может вызвать такие признаки и симптомы, как боль в ухе, кровотечение или выделения из уха, звон в ухе, головокружение и потеря слуха. При подозрении обследуйте пациента с помощью отоскопа на предмет разрыва барабанной перепонки. Большинство таких ран заживает спонтанно, но в случае проблем следует обратиться к специалисту.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Травмы глаз часто связаны с челюстно-лицевыми травмами. Признаки и симптомы включают боль в глазах, разрыв глазного яблока, аномальный зрачок, а также переломы глазницы и лицевых костей. Возможна вторичная травма глаз осколками стекла и другим мусором. В плане лечения, окажите первую помощь и закройте глаз защитным щитком. Не извлекайте никакие проникающие предметы, стабилизируйте их на месте. Проведите профилактику столбняка при проникающих травмах глаз. При острой потере зрения проконсультируйтесь с офтальмологом и подготовьтесь к срочной передаче / переводу пациента.  </a:t>
            </a:r>
            <a:endParaRPr/>
          </a:p>
          <a:p>
            <a:pPr marL="0" lvl="0" indent="0" algn="l" rtl="0">
              <a:lnSpc>
                <a:spcPct val="100000"/>
              </a:lnSpc>
              <a:spcBef>
                <a:spcPts val="800"/>
              </a:spcBef>
              <a:spcAft>
                <a:spcPts val="0"/>
              </a:spcAft>
              <a:buSzPts val="1400"/>
              <a:buNone/>
            </a:pPr>
            <a:endParaRPr/>
          </a:p>
        </p:txBody>
      </p:sp>
      <p:sp>
        <p:nvSpPr>
          <p:cNvPr id="428" name="Google Shape;4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Цвет обожженной кожи может варьироваться между розовым, красным, бледным или черным – в зависимости от глубины ожога. Признаки ингаляционной травмы включают наличие сажи (пепла) или обожженных волос в носу и на лице, отеки на губах или во рту, изменение голоса. Стридор – это поздний признак отека дыхательных путей. В плане лечения, внимательно следите за возникновением обструкции дыхательных путей. Снимите все украшения, так как обожженные места могут быстро опухнуть. Давайте в/в растворы в зависимости от площади ожога и его глубины. Сделайте профилактику столбняка, обезбольте, очистите и тщательно перевяжите все раны. Ожоги сопряжены с высоким риском инфицирования. Запланируйте скорейшую передачу / перевод пострадавшего, если имеются следующие факторы: серьезные ожоги &gt;15% площади тела, ожоги рук, лица, паха, суставов или циркулярные ожоги, ингаляционная травма, ожоги в сочетании с другими травмами, ожоги у очень молодых или пожилых людей, или наличие значительных сопутствующих заболеваний до получения ожога, таких как диабет.  </a:t>
            </a:r>
            <a:endParaRPr/>
          </a:p>
        </p:txBody>
      </p:sp>
      <p:sp>
        <p:nvSpPr>
          <p:cNvPr id="435" name="Google Shape;43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Взрывная травма легких может развиться в течение 48 часов после воздействия взрыва. Признаки и симптомы включают: отсроченные симптомы кашля, пенистую или кровянистую мокроту, сильный респираторный дистресс, например, тахипноэ (учащенное дыхание) или гипоксию, а также боль в груди. При подозрении на взрывную травму легких дайте кислород. Проведите аспирацию выделений и следите за проходимостью дыхательных путей. При пневмотораксе установите плевральный дренаж. При болях в груди дайте обезболивающие. Попробуйте уложить пациента на живот, чтобы улучшить оксигенацию, однако всегда внимательно наблюдайте за пациентом и следите за тем, чтобы дыхательные пути оставались открытыми. При передаче / переводе к специалисту пациенту может потребоваться расширенная поддержка вентиляции легких, например, искусственная вентиляция легких. Взрывная травма легких – это угрожающее жизни состояние.  </a:t>
            </a:r>
            <a:endParaRPr/>
          </a:p>
        </p:txBody>
      </p:sp>
      <p:sp>
        <p:nvSpPr>
          <p:cNvPr id="444" name="Google Shape;44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У пациентов с травмами могут быть сложные повреждения, которые приводят к очень быстрому ухудшению их состояния или смерти. Состояния, представляющие высокий риск, всегда требуют передачи / перевода пациента в специализированное отделение для постоянного ухода.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Помните, что если пациенту требуется </a:t>
            </a:r>
            <a:r>
              <a:rPr lang="en-US" sz="1800" u="sng">
                <a:latin typeface="Calibri"/>
                <a:ea typeface="Calibri"/>
                <a:cs typeface="Calibri"/>
                <a:sym typeface="Calibri"/>
              </a:rPr>
              <a:t>кислород</a:t>
            </a:r>
            <a:r>
              <a:rPr lang="en-US" sz="1800">
                <a:latin typeface="Calibri"/>
                <a:ea typeface="Calibri"/>
                <a:cs typeface="Calibri"/>
                <a:sym typeface="Calibri"/>
              </a:rPr>
              <a:t>, организуйте его подачу во время транспортировки и передачи пациента. Обеспечьте </a:t>
            </a:r>
            <a:r>
              <a:rPr lang="en-US" sz="1800" u="sng">
                <a:latin typeface="Calibri"/>
                <a:ea typeface="Calibri"/>
                <a:cs typeface="Calibri"/>
                <a:sym typeface="Calibri"/>
              </a:rPr>
              <a:t>остановку кровотечения.</a:t>
            </a:r>
            <a:r>
              <a:rPr lang="en-US" sz="1800">
                <a:latin typeface="Calibri"/>
                <a:ea typeface="Calibri"/>
                <a:cs typeface="Calibri"/>
                <a:sym typeface="Calibri"/>
              </a:rPr>
              <a:t> Если у пострадавшего наблюдаются признаки шока, обеспечьте продолжение инфузионной терапии при его транспортировке. Сообщайте о травмах, важных медицинских проблемах и о том, что было сделано для пациента во время его передачи / перевода. </a:t>
            </a:r>
            <a:endParaRPr/>
          </a:p>
          <a:p>
            <a:pPr marL="0" marR="0" lvl="0" indent="0" algn="l" rtl="0">
              <a:lnSpc>
                <a:spcPct val="115000"/>
              </a:lnSpc>
              <a:spcBef>
                <a:spcPts val="1300"/>
              </a:spcBef>
              <a:spcAft>
                <a:spcPts val="0"/>
              </a:spcAft>
              <a:buClr>
                <a:schemeClr val="dk1"/>
              </a:buClr>
              <a:buSzPts val="300"/>
              <a:buFont typeface="Arial"/>
              <a:buNone/>
            </a:pPr>
            <a:endParaRPr sz="1200">
              <a:latin typeface="Lato"/>
              <a:ea typeface="Lato"/>
              <a:cs typeface="Lato"/>
              <a:sym typeface="Lato"/>
            </a:endParaRPr>
          </a:p>
        </p:txBody>
      </p:sp>
      <p:sp>
        <p:nvSpPr>
          <p:cNvPr id="452" name="Google Shape;45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К концу этой презентации вы сможете: описать подход к первичному обследованию при травмах, связанных с конфликтом, определять признаки и симптомы острых состояний, угрожающих жизни, и определять критические действия по алгоритму CABCDE при взрывных травмах.  </a:t>
            </a:r>
            <a:endParaRPr/>
          </a:p>
        </p:txBody>
      </p:sp>
      <p:sp>
        <p:nvSpPr>
          <p:cNvPr id="314" name="Google Shape;31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Помните, что цель первичного обследования – осмотр по алгоритму CABCDE и выявление травм, угрожающих жизни пациента. Цель лечения в остром периоде – предотвратить вторичные повреждения, вызванные недостаточной оксигенацией и снижением перфузии, купировать боль и спланировать дальнейший уход за пациентом.  </a:t>
            </a:r>
            <a:endParaRPr/>
          </a:p>
        </p:txBody>
      </p:sp>
      <p:sp>
        <p:nvSpPr>
          <p:cNvPr id="459" name="Google Shape;45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В этой презентации мы рассказали о первичном обследовании пациента с взрывной травмой, о признаках и симптомах острых жизнеугрожающих и угрожающих конечностям состояний, вызванных взрывной травмой, и о критических действиях в рамках алгоритма CABCDE при острых угрожающих жизни состояниях, вызванных взрывной травмой. На этом модуль «Взрывная травма» завершен. </a:t>
            </a:r>
            <a:endParaRPr/>
          </a:p>
        </p:txBody>
      </p:sp>
      <p:sp>
        <p:nvSpPr>
          <p:cNvPr id="470" name="Google Shape;47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Под взрывом понимается разрушительная волна сильно сжатого воздуха, распространяющаяся в результате взрыва. Взрывные травмы (в результате взрывов) могут поражать все системы организма, особенно полые органы. Среди распространенных взрывных травм – повреждение легких, кишечника и ушей. Взрывы также могут сопровождаться попаданием инородных тел в кожу и глаза, ожогами или химическими повреждениями, воздействием токсинов или радиации.  </a:t>
            </a:r>
            <a:endParaRPr/>
          </a:p>
          <a:p>
            <a:pPr marL="457200" lvl="0" indent="-228600" algn="l" rtl="0">
              <a:lnSpc>
                <a:spcPct val="107000"/>
              </a:lnSpc>
              <a:spcBef>
                <a:spcPts val="800"/>
              </a:spcBef>
              <a:spcAft>
                <a:spcPts val="800"/>
              </a:spcAft>
              <a:buSzPts val="1400"/>
              <a:buNone/>
            </a:pPr>
            <a:r>
              <a:rPr lang="en-US" sz="1800">
                <a:latin typeface="Calibri"/>
                <a:ea typeface="Calibri"/>
                <a:cs typeface="Calibri"/>
                <a:sym typeface="Calibri"/>
              </a:rPr>
              <a:t>Для выявления и лечения острых, угрожающих жизни травм необходим систематический подход CABCDE ко всем пациентам с взрывной травмой. </a:t>
            </a:r>
            <a:endParaRPr/>
          </a:p>
        </p:txBody>
      </p:sp>
      <p:sp>
        <p:nvSpPr>
          <p:cNvPr id="321" name="Google Shape;3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Эти угрожающие жизни состояния могут быть вызваны взрывной травмой. Рассмотрим каждый элемент CABCD.  На этапе С может быть катастрофическое кровотечение. На этапе А может быть обструкция дыхательных путей инородным телом, травматическое повреждение или гематома на шее. На этапе В может быть напряженный пневмоторакс, обширный гемоторакс, взрывная травма легкого, флотация грудной клетки, ушиб легких или артериальная воздушная эмболия. На этапе С может быть остановка сердца, шок, обширное кровотечение или тампонада сердца. На этапе D может быть повышенное ВЧД или судороги / конвульсии. Взрывная травма может привести к повреждению шейного отдела позвоночника. Помните, что угрожающих жизни состояний может быть более одного. </a:t>
            </a:r>
            <a:r>
              <a:rPr lang="en-US" sz="1800" i="1">
                <a:latin typeface="Calibri"/>
                <a:ea typeface="Calibri"/>
                <a:cs typeface="Calibri"/>
                <a:sym typeface="Calibri"/>
              </a:rPr>
              <a:t>Это лишь некоторые примеры, и вы можете повторно изучить оценку и ведение этих состояний в основных модулях курса по базовой экстренной помощи. </a:t>
            </a:r>
            <a:r>
              <a:rPr lang="en-US" sz="1800">
                <a:latin typeface="Calibri"/>
                <a:ea typeface="Calibri"/>
                <a:cs typeface="Calibri"/>
                <a:sym typeface="Calibri"/>
              </a:rPr>
              <a:t> </a:t>
            </a:r>
            <a:endParaRPr/>
          </a:p>
        </p:txBody>
      </p:sp>
      <p:sp>
        <p:nvSpPr>
          <p:cNvPr id="331" name="Google Shape;33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ru-RU" sz="1800" noProof="0" dirty="0">
                <a:latin typeface="Calibri"/>
                <a:ea typeface="Calibri"/>
                <a:cs typeface="Calibri"/>
                <a:sym typeface="Calibri"/>
              </a:rPr>
              <a:t>Помните, что люди, которые на первый взгляд не выглядят пострадавшими, могут иметь скрытые проблемы, угрожающие жизни, например внутреннее кровотечение. Очень важно часто проводить повторную оценку состояния пациентов с травмами с помощью первичного обследования. Показатели жизнедеятельности следует проверять в конце первичного обследования, </a:t>
            </a:r>
            <a:r>
              <a:rPr lang="ru-RU" sz="1800" i="1" noProof="0" dirty="0">
                <a:latin typeface="Calibri"/>
                <a:ea typeface="Calibri"/>
                <a:cs typeface="Calibri"/>
                <a:sym typeface="Calibri"/>
              </a:rPr>
              <a:t>если это еще не было сделано</a:t>
            </a:r>
            <a:r>
              <a:rPr lang="ru-RU" sz="1800" noProof="0" dirty="0">
                <a:latin typeface="Calibri"/>
                <a:ea typeface="Calibri"/>
                <a:cs typeface="Calibri"/>
                <a:sym typeface="Calibri"/>
              </a:rPr>
              <a:t>, но не откладывайте вмешательства по основным показателям жизнедеятельности. Если вы обнаружили проблему с любым из элементов ABCDE, вы должны остановиться, исправить проблему, а затем вернуться к началу и снова провести оценку по алгоритму ABCDE. </a:t>
            </a:r>
            <a:endParaRPr lang="ru-RU" noProof="0" dirty="0"/>
          </a:p>
          <a:p>
            <a:pPr marL="0" lvl="0" indent="0" algn="l" rtl="0">
              <a:lnSpc>
                <a:spcPct val="100000"/>
              </a:lnSpc>
              <a:spcBef>
                <a:spcPts val="800"/>
              </a:spcBef>
              <a:spcAft>
                <a:spcPts val="0"/>
              </a:spcAft>
              <a:buSzPts val="1400"/>
              <a:buNone/>
            </a:pPr>
            <a:endParaRPr lang="ru-RU" noProof="0" dirty="0"/>
          </a:p>
        </p:txBody>
      </p:sp>
      <p:sp>
        <p:nvSpPr>
          <p:cNvPr id="344" name="Google Shape;3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Во время вторичного осмотра тщательно оцените состояние конечностей. Ищите активное кровотечение, ампутации, отеки или кровоподтеки, деформации, раны, открытые переломы и циркулярные ожоги. Посмотрите на цвет кожи, если кожа бледная, это может указывать на нарушение кровообращения. Прощупайте пульс, он отсутствует или слабый? Проверьте температуру кожи, так как холодные конечности могут свидетельствовать о нарушении кровообращения. Прощупайте, нет ли болезненной напряженности, </a:t>
            </a:r>
            <a:r>
              <a:rPr lang="en-US" sz="1800" i="1">
                <a:latin typeface="Calibri"/>
                <a:ea typeface="Calibri"/>
                <a:cs typeface="Calibri"/>
                <a:sym typeface="Calibri"/>
              </a:rPr>
              <a:t>крепитации, указывающей на перелом</a:t>
            </a:r>
            <a:r>
              <a:rPr lang="en-US" sz="1800">
                <a:latin typeface="Calibri"/>
                <a:ea typeface="Calibri"/>
                <a:cs typeface="Calibri"/>
                <a:sym typeface="Calibri"/>
              </a:rPr>
              <a:t>, и изменений чувствительности. Аномально твердые, болезненные мышечные отделы могут указывать на компартмент-синдром.  </a:t>
            </a:r>
            <a:endParaRPr/>
          </a:p>
        </p:txBody>
      </p:sp>
      <p:sp>
        <p:nvSpPr>
          <p:cNvPr id="352" name="Google Shape;35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Теперь мы рассмотрим особенности взрывных травм и распространенные состояния</a:t>
            </a:r>
            <a:endParaRPr/>
          </a:p>
        </p:txBody>
      </p:sp>
      <p:sp>
        <p:nvSpPr>
          <p:cNvPr id="360" name="Google Shape;36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ru-RU" sz="1800" noProof="0" dirty="0">
                <a:latin typeface="Calibri"/>
                <a:ea typeface="Calibri"/>
                <a:cs typeface="Calibri"/>
                <a:sym typeface="Calibri"/>
              </a:rPr>
              <a:t>Взрыв наносит травмы тремя основными способами.  Непосредственно ранения от осколков или ожоги от воздействия высоких температур или химических веществ. Внутренние повреждения из-за изменения давления, вызванного взрывом; обычно повреждаются полые органы: желудок, кишечник, легкие и уши. Дополнительные травмы возникают при отбрасывании тела взрывной волной. Пациенты, пострадавшие от взрывов, нуждаются в тщательном и многократном осмотре, поскольку такие травмы легко пропустить.  </a:t>
            </a:r>
            <a:endParaRPr lang="ru-RU" noProof="0" dirty="0"/>
          </a:p>
        </p:txBody>
      </p:sp>
      <p:sp>
        <p:nvSpPr>
          <p:cNvPr id="367" name="Google Shape;3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Катастрофическое кровотечение – это кровь, которая брызжет, льется или растекается, что вызывает угрожающую жизни кровопотерю. Оцените наличие признаков и симптомов шока у пациента. Пациент может быть бледным, потеть, иметь задержку рекапилляризации, гипотензию и измененное психическое состояние. Для остановки активного кровотечения немедленно примените прямое давление или проведите глубокое тампонирование раны. Если кровотечение из конечности не поддается остановке прямым давлением, наложите жгут, отметив время его наложения. При признаках шока обеспечьте в/в доступ и дайте в/в растворы. Планируйте быструю передачу / перевод пациента к хирургу и переливание крови.   </a:t>
            </a:r>
            <a:endParaRPr/>
          </a:p>
        </p:txBody>
      </p:sp>
      <p:sp>
        <p:nvSpPr>
          <p:cNvPr id="376" name="Google Shape;37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navy with pattern background" type="title">
  <p:cSld name="TITLE">
    <p:bg>
      <p:bgPr>
        <a:solidFill>
          <a:srgbClr val="00205C"/>
        </a:solidFill>
        <a:effectLst/>
      </p:bgPr>
    </p:bg>
    <p:spTree>
      <p:nvGrpSpPr>
        <p:cNvPr id="1" name="Shape 15"/>
        <p:cNvGrpSpPr/>
        <p:nvPr/>
      </p:nvGrpSpPr>
      <p:grpSpPr>
        <a:xfrm>
          <a:off x="0" y="0"/>
          <a:ext cx="0" cy="0"/>
          <a:chOff x="0" y="0"/>
          <a:chExt cx="0" cy="0"/>
        </a:xfrm>
      </p:grpSpPr>
      <p:pic>
        <p:nvPicPr>
          <p:cNvPr id="16" name="Google Shape;16;p44"/>
          <p:cNvPicPr preferRelativeResize="0"/>
          <p:nvPr/>
        </p:nvPicPr>
        <p:blipFill rotWithShape="1">
          <a:blip r:embed="rId2">
            <a:alphaModFix amt="20000"/>
          </a:blip>
          <a:srcRect/>
          <a:stretch/>
        </p:blipFill>
        <p:spPr>
          <a:xfrm>
            <a:off x="0" y="63736"/>
            <a:ext cx="12192000" cy="6730528"/>
          </a:xfrm>
          <a:prstGeom prst="rect">
            <a:avLst/>
          </a:prstGeom>
          <a:solidFill>
            <a:srgbClr val="00208A">
              <a:alpha val="0"/>
            </a:srgbClr>
          </a:solidFill>
          <a:ln>
            <a:noFill/>
          </a:ln>
        </p:spPr>
      </p:pic>
      <p:sp>
        <p:nvSpPr>
          <p:cNvPr id="17" name="Google Shape;17;p44"/>
          <p:cNvSpPr txBox="1">
            <a:spLocks noGrp="1"/>
          </p:cNvSpPr>
          <p:nvPr>
            <p:ph type="ctrTitle"/>
          </p:nvPr>
        </p:nvSpPr>
        <p:spPr>
          <a:xfrm>
            <a:off x="457200" y="685419"/>
            <a:ext cx="5638800" cy="2387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4"/>
          <p:cNvSpPr txBox="1">
            <a:spLocks noGrp="1"/>
          </p:cNvSpPr>
          <p:nvPr>
            <p:ph type="subTitle" idx="1"/>
          </p:nvPr>
        </p:nvSpPr>
        <p:spPr>
          <a:xfrm>
            <a:off x="457200" y="3200400"/>
            <a:ext cx="56388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44"/>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0" name="Google Shape;20;p44"/>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56"/>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88071"/>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6" name="Google Shape;86;p5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7"/>
        <p:cNvGrpSpPr/>
        <p:nvPr/>
      </p:nvGrpSpPr>
      <p:grpSpPr>
        <a:xfrm>
          <a:off x="0" y="0"/>
          <a:ext cx="0" cy="0"/>
          <a:chOff x="0" y="0"/>
          <a:chExt cx="0" cy="0"/>
        </a:xfrm>
      </p:grpSpPr>
      <p:sp>
        <p:nvSpPr>
          <p:cNvPr id="88" name="Google Shape;88;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5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6" name="Google Shape;96;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5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01"/>
        <p:cNvGrpSpPr/>
        <p:nvPr/>
      </p:nvGrpSpPr>
      <p:grpSpPr>
        <a:xfrm>
          <a:off x="0" y="0"/>
          <a:ext cx="0" cy="0"/>
          <a:chOff x="0" y="0"/>
          <a:chExt cx="0" cy="0"/>
        </a:xfrm>
      </p:grpSpPr>
      <p:sp>
        <p:nvSpPr>
          <p:cNvPr id="102" name="Google Shape;10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59"/>
          <p:cNvSpPr>
            <a:spLocks noGrp="1"/>
          </p:cNvSpPr>
          <p:nvPr>
            <p:ph type="pic" idx="2"/>
          </p:nvPr>
        </p:nvSpPr>
        <p:spPr>
          <a:xfrm>
            <a:off x="5183188" y="987425"/>
            <a:ext cx="6172200" cy="4873625"/>
          </a:xfrm>
          <a:prstGeom prst="rect">
            <a:avLst/>
          </a:prstGeom>
          <a:noFill/>
          <a:ln>
            <a:noFill/>
          </a:ln>
        </p:spPr>
      </p:sp>
      <p:sp>
        <p:nvSpPr>
          <p:cNvPr id="104" name="Google Shape;10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5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62"/>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126" name="Google Shape;126;p62"/>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7"/>
        <p:cNvGrpSpPr/>
        <p:nvPr/>
      </p:nvGrpSpPr>
      <p:grpSpPr>
        <a:xfrm>
          <a:off x="0" y="0"/>
          <a:ext cx="0" cy="0"/>
          <a:chOff x="0" y="0"/>
          <a:chExt cx="0" cy="0"/>
        </a:xfrm>
      </p:grpSpPr>
      <p:sp>
        <p:nvSpPr>
          <p:cNvPr id="128" name="Google Shape;128;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6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0"/>
        <p:cNvGrpSpPr/>
        <p:nvPr/>
      </p:nvGrpSpPr>
      <p:grpSpPr>
        <a:xfrm>
          <a:off x="0" y="0"/>
          <a:ext cx="0" cy="0"/>
          <a:chOff x="0" y="0"/>
          <a:chExt cx="0" cy="0"/>
        </a:xfrm>
      </p:grpSpPr>
      <p:sp>
        <p:nvSpPr>
          <p:cNvPr id="131" name="Google Shape;131;p64"/>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2" name="Google Shape;132;p64"/>
          <p:cNvPicPr preferRelativeResize="0"/>
          <p:nvPr/>
        </p:nvPicPr>
        <p:blipFill rotWithShape="1">
          <a:blip r:embed="rId2">
            <a:alphaModFix/>
          </a:blip>
          <a:srcRect l="13878" t="10478" r="12212" b="9766"/>
          <a:stretch/>
        </p:blipFill>
        <p:spPr>
          <a:xfrm>
            <a:off x="10262810" y="5668052"/>
            <a:ext cx="912021" cy="908135"/>
          </a:xfrm>
          <a:prstGeom prst="rect">
            <a:avLst/>
          </a:prstGeom>
          <a:noFill/>
          <a:ln>
            <a:noFill/>
          </a:ln>
        </p:spPr>
      </p:pic>
      <p:pic>
        <p:nvPicPr>
          <p:cNvPr id="133" name="Google Shape;133;p64"/>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134" name="Google Shape;134;p64"/>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135" name="Google Shape;135;p64"/>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6"/>
        <p:cNvGrpSpPr/>
        <p:nvPr/>
      </p:nvGrpSpPr>
      <p:grpSpPr>
        <a:xfrm>
          <a:off x="0" y="0"/>
          <a:ext cx="0" cy="0"/>
          <a:chOff x="0" y="0"/>
          <a:chExt cx="0" cy="0"/>
        </a:xfrm>
      </p:grpSpPr>
      <p:sp>
        <p:nvSpPr>
          <p:cNvPr id="137" name="Google Shape;137;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6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48"/>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26" name="Google Shape;26;p48"/>
          <p:cNvPicPr preferRelativeResize="0"/>
          <p:nvPr/>
        </p:nvPicPr>
        <p:blipFill rotWithShape="1">
          <a:blip r:embed="rId3">
            <a:alphaModFix/>
          </a:blip>
          <a:srcRect l="13878" t="10478" r="12212" b="9766"/>
          <a:stretch/>
        </p:blipFill>
        <p:spPr>
          <a:xfrm>
            <a:off x="10417737" y="5707792"/>
            <a:ext cx="767330" cy="764060"/>
          </a:xfrm>
          <a:prstGeom prst="rect">
            <a:avLst/>
          </a:prstGeom>
          <a:noFill/>
          <a:ln>
            <a:noFill/>
          </a:ln>
        </p:spPr>
      </p:pic>
      <p:pic>
        <p:nvPicPr>
          <p:cNvPr id="27" name="Google Shape;27;p48"/>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28" name="Google Shape;28;p48"/>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9"/>
        <p:cNvGrpSpPr/>
        <p:nvPr/>
      </p:nvGrpSpPr>
      <p:grpSpPr>
        <a:xfrm>
          <a:off x="0" y="0"/>
          <a:ext cx="0" cy="0"/>
          <a:chOff x="0" y="0"/>
          <a:chExt cx="0" cy="0"/>
        </a:xfrm>
      </p:grpSpPr>
      <p:sp>
        <p:nvSpPr>
          <p:cNvPr id="140" name="Google Shape;140;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6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sp>
        <p:nvSpPr>
          <p:cNvPr id="162" name="Google Shape;16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5" name="Google Shape;175;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6" name="Google Shape;17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2"/>
          <p:cNvSpPr>
            <a:spLocks noGrp="1"/>
          </p:cNvSpPr>
          <p:nvPr>
            <p:ph type="pic" idx="2"/>
          </p:nvPr>
        </p:nvSpPr>
        <p:spPr>
          <a:xfrm>
            <a:off x="5183188" y="987425"/>
            <a:ext cx="6172200" cy="4873625"/>
          </a:xfrm>
          <a:prstGeom prst="rect">
            <a:avLst/>
          </a:prstGeom>
          <a:noFill/>
          <a:ln>
            <a:noFill/>
          </a:ln>
        </p:spPr>
      </p:sp>
      <p:sp>
        <p:nvSpPr>
          <p:cNvPr id="182" name="Google Shape;182;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3" name="Google Shape;18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2"/>
        <p:cNvGrpSpPr/>
        <p:nvPr/>
      </p:nvGrpSpPr>
      <p:grpSpPr>
        <a:xfrm>
          <a:off x="0" y="0"/>
          <a:ext cx="0" cy="0"/>
          <a:chOff x="0" y="0"/>
          <a:chExt cx="0" cy="0"/>
        </a:xfrm>
      </p:grpSpPr>
      <p:sp>
        <p:nvSpPr>
          <p:cNvPr id="203" name="Google Shape;20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
        <p:nvSpPr>
          <p:cNvPr id="206" name="Google Shape;20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sp>
        <p:nvSpPr>
          <p:cNvPr id="210" name="Google Shape;21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1"/>
        <p:cNvGrpSpPr/>
        <p:nvPr/>
      </p:nvGrpSpPr>
      <p:grpSpPr>
        <a:xfrm>
          <a:off x="0" y="0"/>
          <a:ext cx="0" cy="0"/>
          <a:chOff x="0" y="0"/>
          <a:chExt cx="0" cy="0"/>
        </a:xfrm>
      </p:grpSpPr>
      <p:sp>
        <p:nvSpPr>
          <p:cNvPr id="212" name="Google Shape;212;p6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6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4"/>
        <p:cNvGrpSpPr/>
        <p:nvPr/>
      </p:nvGrpSpPr>
      <p:grpSpPr>
        <a:xfrm>
          <a:off x="0" y="0"/>
          <a:ext cx="0" cy="0"/>
          <a:chOff x="0" y="0"/>
          <a:chExt cx="0" cy="0"/>
        </a:xfrm>
      </p:grpSpPr>
      <p:sp>
        <p:nvSpPr>
          <p:cNvPr id="215" name="Google Shape;215;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8"/>
        <p:cNvGrpSpPr/>
        <p:nvPr/>
      </p:nvGrpSpPr>
      <p:grpSpPr>
        <a:xfrm>
          <a:off x="0" y="0"/>
          <a:ext cx="0" cy="0"/>
          <a:chOff x="0" y="0"/>
          <a:chExt cx="0" cy="0"/>
        </a:xfrm>
      </p:grpSpPr>
      <p:sp>
        <p:nvSpPr>
          <p:cNvPr id="219" name="Google Shape;219;p7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7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1" name="Google Shape;221;p7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7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 name="Google Shape;223;p7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4"/>
        <p:cNvGrpSpPr/>
        <p:nvPr/>
      </p:nvGrpSpPr>
      <p:grpSpPr>
        <a:xfrm>
          <a:off x="0" y="0"/>
          <a:ext cx="0" cy="0"/>
          <a:chOff x="0" y="0"/>
          <a:chExt cx="0" cy="0"/>
        </a:xfrm>
      </p:grpSpPr>
      <p:sp>
        <p:nvSpPr>
          <p:cNvPr id="225" name="Google Shape;225;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7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7" name="Google Shape;227;p7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8" name="Google Shape;228;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1"/>
        <p:cNvGrpSpPr/>
        <p:nvPr/>
      </p:nvGrpSpPr>
      <p:grpSpPr>
        <a:xfrm>
          <a:off x="0" y="0"/>
          <a:ext cx="0" cy="0"/>
          <a:chOff x="0" y="0"/>
          <a:chExt cx="0" cy="0"/>
        </a:xfrm>
      </p:grpSpPr>
      <p:sp>
        <p:nvSpPr>
          <p:cNvPr id="232" name="Google Shape;232;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72"/>
          <p:cNvSpPr>
            <a:spLocks noGrp="1"/>
          </p:cNvSpPr>
          <p:nvPr>
            <p:ph type="pic" idx="2"/>
          </p:nvPr>
        </p:nvSpPr>
        <p:spPr>
          <a:xfrm>
            <a:off x="5183188" y="987425"/>
            <a:ext cx="6172200" cy="4873625"/>
          </a:xfrm>
          <a:prstGeom prst="rect">
            <a:avLst/>
          </a:prstGeom>
          <a:noFill/>
          <a:ln>
            <a:noFill/>
          </a:ln>
        </p:spPr>
      </p:sp>
      <p:sp>
        <p:nvSpPr>
          <p:cNvPr id="234" name="Google Shape;234;p7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5" name="Google Shape;23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7" name="Google Shape;23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8"/>
        <p:cNvGrpSpPr/>
        <p:nvPr/>
      </p:nvGrpSpPr>
      <p:grpSpPr>
        <a:xfrm>
          <a:off x="0" y="0"/>
          <a:ext cx="0" cy="0"/>
          <a:chOff x="0" y="0"/>
          <a:chExt cx="0" cy="0"/>
        </a:xfrm>
      </p:grpSpPr>
      <p:sp>
        <p:nvSpPr>
          <p:cNvPr id="239" name="Google Shape;239;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7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
        <p:cNvGrpSpPr/>
        <p:nvPr/>
      </p:nvGrpSpPr>
      <p:grpSpPr>
        <a:xfrm>
          <a:off x="0" y="0"/>
          <a:ext cx="0" cy="0"/>
          <a:chOff x="0" y="0"/>
          <a:chExt cx="0" cy="0"/>
        </a:xfrm>
      </p:grpSpPr>
      <p:sp>
        <p:nvSpPr>
          <p:cNvPr id="37" name="Google Shape;37;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5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4"/>
        <p:cNvGrpSpPr/>
        <p:nvPr/>
      </p:nvGrpSpPr>
      <p:grpSpPr>
        <a:xfrm>
          <a:off x="0" y="0"/>
          <a:ext cx="0" cy="0"/>
          <a:chOff x="0" y="0"/>
          <a:chExt cx="0" cy="0"/>
        </a:xfrm>
      </p:grpSpPr>
      <p:sp>
        <p:nvSpPr>
          <p:cNvPr id="245" name="Google Shape;245;p7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7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6"/>
        <p:cNvGrpSpPr/>
        <p:nvPr/>
      </p:nvGrpSpPr>
      <p:grpSpPr>
        <a:xfrm>
          <a:off x="0" y="0"/>
          <a:ext cx="0" cy="0"/>
          <a:chOff x="0" y="0"/>
          <a:chExt cx="0" cy="0"/>
        </a:xfrm>
      </p:grpSpPr>
      <p:sp>
        <p:nvSpPr>
          <p:cNvPr id="257" name="Google Shape;257;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9"/>
        <p:cNvGrpSpPr/>
        <p:nvPr/>
      </p:nvGrpSpPr>
      <p:grpSpPr>
        <a:xfrm>
          <a:off x="0" y="0"/>
          <a:ext cx="0" cy="0"/>
          <a:chOff x="0" y="0"/>
          <a:chExt cx="0" cy="0"/>
        </a:xfrm>
      </p:grpSpPr>
      <p:sp>
        <p:nvSpPr>
          <p:cNvPr id="260" name="Google Shape;260;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2"/>
        <p:cNvGrpSpPr/>
        <p:nvPr/>
      </p:nvGrpSpPr>
      <p:grpSpPr>
        <a:xfrm>
          <a:off x="0" y="0"/>
          <a:ext cx="0" cy="0"/>
          <a:chOff x="0" y="0"/>
          <a:chExt cx="0" cy="0"/>
        </a:xfrm>
      </p:grpSpPr>
      <p:sp>
        <p:nvSpPr>
          <p:cNvPr id="263" name="Google Shape;263;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7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7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6"/>
        <p:cNvGrpSpPr/>
        <p:nvPr/>
      </p:nvGrpSpPr>
      <p:grpSpPr>
        <a:xfrm>
          <a:off x="0" y="0"/>
          <a:ext cx="0" cy="0"/>
          <a:chOff x="0" y="0"/>
          <a:chExt cx="0" cy="0"/>
        </a:xfrm>
      </p:grpSpPr>
      <p:sp>
        <p:nvSpPr>
          <p:cNvPr id="267" name="Google Shape;267;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8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9" name="Google Shape;269;p8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8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1" name="Google Shape;271;p8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2"/>
        <p:cNvGrpSpPr/>
        <p:nvPr/>
      </p:nvGrpSpPr>
      <p:grpSpPr>
        <a:xfrm>
          <a:off x="0" y="0"/>
          <a:ext cx="0" cy="0"/>
          <a:chOff x="0" y="0"/>
          <a:chExt cx="0" cy="0"/>
        </a:xfrm>
      </p:grpSpPr>
      <p:sp>
        <p:nvSpPr>
          <p:cNvPr id="273" name="Google Shape;273;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4" name="Google Shape;274;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5" name="Google Shape;275;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6"/>
        <p:cNvGrpSpPr/>
        <p:nvPr/>
      </p:nvGrpSpPr>
      <p:grpSpPr>
        <a:xfrm>
          <a:off x="0" y="0"/>
          <a:ext cx="0" cy="0"/>
          <a:chOff x="0" y="0"/>
          <a:chExt cx="0" cy="0"/>
        </a:xfrm>
      </p:grpSpPr>
      <p:sp>
        <p:nvSpPr>
          <p:cNvPr id="277" name="Google Shape;277;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8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9" name="Google Shape;279;p8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0" name="Google Shape;280;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1" name="Google Shape;281;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2" name="Google Shape;282;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3"/>
        <p:cNvGrpSpPr/>
        <p:nvPr/>
      </p:nvGrpSpPr>
      <p:grpSpPr>
        <a:xfrm>
          <a:off x="0" y="0"/>
          <a:ext cx="0" cy="0"/>
          <a:chOff x="0" y="0"/>
          <a:chExt cx="0" cy="0"/>
        </a:xfrm>
      </p:grpSpPr>
      <p:sp>
        <p:nvSpPr>
          <p:cNvPr id="284" name="Google Shape;284;p8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83"/>
          <p:cNvSpPr>
            <a:spLocks noGrp="1"/>
          </p:cNvSpPr>
          <p:nvPr>
            <p:ph type="pic" idx="2"/>
          </p:nvPr>
        </p:nvSpPr>
        <p:spPr>
          <a:xfrm>
            <a:off x="5183188" y="987425"/>
            <a:ext cx="6172200" cy="4873625"/>
          </a:xfrm>
          <a:prstGeom prst="rect">
            <a:avLst/>
          </a:prstGeom>
          <a:noFill/>
          <a:ln>
            <a:noFill/>
          </a:ln>
        </p:spPr>
      </p:sp>
      <p:sp>
        <p:nvSpPr>
          <p:cNvPr id="286" name="Google Shape;286;p8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7" name="Google Shape;287;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8" name="Google Shape;288;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9" name="Google Shape;289;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0"/>
        <p:cNvGrpSpPr/>
        <p:nvPr/>
      </p:nvGrpSpPr>
      <p:grpSpPr>
        <a:xfrm>
          <a:off x="0" y="0"/>
          <a:ext cx="0" cy="0"/>
          <a:chOff x="0" y="0"/>
          <a:chExt cx="0" cy="0"/>
        </a:xfrm>
      </p:grpSpPr>
      <p:sp>
        <p:nvSpPr>
          <p:cNvPr id="291" name="Google Shape;291;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8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4" name="Google Shape;294;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5" name="Google Shape;295;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3"/>
        <p:cNvGrpSpPr/>
        <p:nvPr/>
      </p:nvGrpSpPr>
      <p:grpSpPr>
        <a:xfrm>
          <a:off x="0" y="0"/>
          <a:ext cx="0" cy="0"/>
          <a:chOff x="0" y="0"/>
          <a:chExt cx="0" cy="0"/>
        </a:xfrm>
      </p:grpSpPr>
      <p:sp>
        <p:nvSpPr>
          <p:cNvPr id="44" name="Google Shape;4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6"/>
        <p:cNvGrpSpPr/>
        <p:nvPr/>
      </p:nvGrpSpPr>
      <p:grpSpPr>
        <a:xfrm>
          <a:off x="0" y="0"/>
          <a:ext cx="0" cy="0"/>
          <a:chOff x="0" y="0"/>
          <a:chExt cx="0" cy="0"/>
        </a:xfrm>
      </p:grpSpPr>
      <p:sp>
        <p:nvSpPr>
          <p:cNvPr id="297" name="Google Shape;297;p8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8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0" name="Google Shape;300;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1" name="Google Shape;301;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
        <p:cNvGrpSpPr/>
        <p:nvPr/>
      </p:nvGrpSpPr>
      <p:grpSpPr>
        <a:xfrm>
          <a:off x="0" y="0"/>
          <a:ext cx="0" cy="0"/>
          <a:chOff x="0" y="0"/>
          <a:chExt cx="0" cy="0"/>
        </a:xfrm>
      </p:grpSpPr>
      <p:sp>
        <p:nvSpPr>
          <p:cNvPr id="51" name="Google Shape;51;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5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 name="Google Shape;6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5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9" name="Google Shape;69;p5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5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7.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7.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8.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4.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8" name="Google Shape;148;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9" name="Google Shape;149;p13"/>
          <p:cNvPicPr preferRelativeResize="0"/>
          <p:nvPr/>
        </p:nvPicPr>
        <p:blipFill rotWithShape="1">
          <a:blip r:embed="rId12">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0" name="Google Shape;200;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1" name="Google Shape;201;p45"/>
          <p:cNvPicPr preferRelativeResize="0"/>
          <p:nvPr/>
        </p:nvPicPr>
        <p:blipFill rotWithShape="1">
          <a:blip r:embed="rId12">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2" name="Google Shape;252;p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3" name="Google Shape;253;p75"/>
          <p:cNvPicPr preferRelativeResize="0"/>
          <p:nvPr/>
        </p:nvPicPr>
        <p:blipFill rotWithShape="1">
          <a:blip r:embed="rId12">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ctrTitle"/>
          </p:nvPr>
        </p:nvSpPr>
        <p:spPr>
          <a:xfrm>
            <a:off x="457199" y="571499"/>
            <a:ext cx="7369489" cy="191338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100000"/>
              <a:buFont typeface="Atkinson Hyperlegible"/>
              <a:buNone/>
            </a:pPr>
            <a:r>
              <a:rPr lang="ru-RU" sz="4000" b="1">
                <a:solidFill>
                  <a:schemeClr val="lt1"/>
                </a:solidFill>
                <a:latin typeface="Atkinson Hyperlegible"/>
                <a:ea typeface="Atkinson Hyperlegible"/>
                <a:cs typeface="Atkinson Hyperlegible"/>
                <a:sym typeface="Atkinson Hyperlegible"/>
              </a:rPr>
              <a:t>Базовый курс ВОЗ / МККК по оказанию экстренной помощи</a:t>
            </a:r>
            <a:br>
              <a:rPr lang="ru-RU" sz="4000" b="1">
                <a:solidFill>
                  <a:schemeClr val="lt1"/>
                </a:solidFill>
                <a:latin typeface="Atkinson Hyperlegible"/>
                <a:ea typeface="Atkinson Hyperlegible"/>
                <a:cs typeface="Atkinson Hyperlegible"/>
                <a:sym typeface="Atkinson Hyperlegible"/>
              </a:rPr>
            </a:br>
            <a:r>
              <a:rPr lang="ru-RU">
                <a:solidFill>
                  <a:schemeClr val="lt1"/>
                </a:solidFill>
                <a:latin typeface="Atkinson Hyperlegible"/>
                <a:ea typeface="Atkinson Hyperlegible"/>
                <a:cs typeface="Atkinson Hyperlegible"/>
                <a:sym typeface="Atkinson Hyperlegible"/>
              </a:rPr>
              <a:t>Подход к травмированному пациенту в остром состоянии</a:t>
            </a:r>
            <a:endParaRPr lang="ru-RU"/>
          </a:p>
        </p:txBody>
      </p:sp>
      <p:pic>
        <p:nvPicPr>
          <p:cNvPr id="308" name="Google Shape;308;p25" descr="A picture containing text&#10;&#10;Description automatically generated"/>
          <p:cNvPicPr preferRelativeResize="0"/>
          <p:nvPr/>
        </p:nvPicPr>
        <p:blipFill rotWithShape="1">
          <a:blip r:embed="rId3">
            <a:alphaModFix/>
          </a:blip>
          <a:srcRect l="10918"/>
          <a:stretch/>
        </p:blipFill>
        <p:spPr>
          <a:xfrm>
            <a:off x="7899093" y="0"/>
            <a:ext cx="4320927" cy="6858000"/>
          </a:xfrm>
          <a:prstGeom prst="rect">
            <a:avLst/>
          </a:prstGeom>
          <a:noFill/>
          <a:ln>
            <a:noFill/>
          </a:ln>
        </p:spPr>
      </p:pic>
      <p:pic>
        <p:nvPicPr>
          <p:cNvPr id="309" name="Google Shape;309;p25"/>
          <p:cNvPicPr preferRelativeResize="0"/>
          <p:nvPr/>
        </p:nvPicPr>
        <p:blipFill rotWithShape="1">
          <a:blip r:embed="rId4">
            <a:alphaModFix/>
          </a:blip>
          <a:srcRect/>
          <a:stretch/>
        </p:blipFill>
        <p:spPr>
          <a:xfrm>
            <a:off x="9838267" y="5890683"/>
            <a:ext cx="2082800" cy="719924"/>
          </a:xfrm>
          <a:prstGeom prst="rect">
            <a:avLst/>
          </a:prstGeom>
          <a:noFill/>
          <a:ln>
            <a:noFill/>
          </a:ln>
        </p:spPr>
      </p:pic>
      <p:sp>
        <p:nvSpPr>
          <p:cNvPr id="310" name="Google Shape;310;p25"/>
          <p:cNvSpPr txBox="1">
            <a:spLocks noGrp="1"/>
          </p:cNvSpPr>
          <p:nvPr>
            <p:ph type="subTitle" idx="1"/>
          </p:nvPr>
        </p:nvSpPr>
        <p:spPr>
          <a:xfrm>
            <a:off x="306801" y="3545239"/>
            <a:ext cx="7592292" cy="165576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ru-RU" sz="2800" b="1" dirty="0">
                <a:latin typeface="Atkinson Hyperlegible"/>
                <a:ea typeface="Atkinson Hyperlegible"/>
                <a:cs typeface="Atkinson Hyperlegible"/>
                <a:sym typeface="Atkinson Hyperlegible"/>
              </a:rPr>
              <a:t>Расширенный модуль: травмы, связанные с конфликтом</a:t>
            </a:r>
            <a:endParaRPr lang="ru-RU" dirty="0"/>
          </a:p>
          <a:p>
            <a:pPr marL="0" lvl="0" indent="0" algn="l" rtl="0">
              <a:lnSpc>
                <a:spcPct val="90000"/>
              </a:lnSpc>
              <a:spcBef>
                <a:spcPts val="1000"/>
              </a:spcBef>
              <a:spcAft>
                <a:spcPts val="0"/>
              </a:spcAft>
              <a:buClr>
                <a:schemeClr val="lt1"/>
              </a:buClr>
              <a:buSzPct val="100000"/>
              <a:buNone/>
            </a:pPr>
            <a:endParaRPr lang="ru-RU" sz="2800" b="1" dirty="0">
              <a:latin typeface="Atkinson Hyperlegible"/>
              <a:ea typeface="Atkinson Hyperlegible"/>
              <a:cs typeface="Atkinson Hyperlegible"/>
              <a:sym typeface="Atkinson Hyperlegible"/>
            </a:endParaRPr>
          </a:p>
          <a:p>
            <a:pPr marL="0" lvl="0" indent="0" algn="l" rtl="0">
              <a:lnSpc>
                <a:spcPct val="90000"/>
              </a:lnSpc>
              <a:spcBef>
                <a:spcPts val="1000"/>
              </a:spcBef>
              <a:spcAft>
                <a:spcPts val="0"/>
              </a:spcAft>
              <a:buClr>
                <a:srgbClr val="FFFFFF"/>
              </a:buClr>
              <a:buSzPct val="100000"/>
              <a:buNone/>
            </a:pPr>
            <a:r>
              <a:rPr lang="ru-RU" sz="2800" b="1" i="0" dirty="0">
                <a:solidFill>
                  <a:srgbClr val="FFFFFF"/>
                </a:solidFill>
                <a:latin typeface="Atkinson Hyperlegible"/>
                <a:ea typeface="Atkinson Hyperlegible"/>
                <a:cs typeface="Atkinson Hyperlegible"/>
                <a:sym typeface="Atkinson Hyperlegible"/>
              </a:rPr>
              <a:t>Взрывные травмы</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1"/>
          <p:cNvSpPr txBox="1">
            <a:spLocks noGrp="1"/>
          </p:cNvSpPr>
          <p:nvPr>
            <p:ph type="title"/>
          </p:nvPr>
        </p:nvSpPr>
        <p:spPr>
          <a:xfrm>
            <a:off x="367918" y="18591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1F3864"/>
                </a:solidFill>
                <a:latin typeface="Atkinson Hyperlegible"/>
                <a:ea typeface="Atkinson Hyperlegible"/>
                <a:cs typeface="Atkinson Hyperlegible"/>
                <a:sym typeface="Atkinson Hyperlegible"/>
              </a:rPr>
              <a:t>Ампутация конечности</a:t>
            </a:r>
            <a:endParaRPr/>
          </a:p>
        </p:txBody>
      </p:sp>
      <p:graphicFrame>
        <p:nvGraphicFramePr>
          <p:cNvPr id="389" name="Google Shape;389;p31"/>
          <p:cNvGraphicFramePr/>
          <p:nvPr>
            <p:extLst>
              <p:ext uri="{D42A27DB-BD31-4B8C-83A1-F6EECF244321}">
                <p14:modId xmlns:p14="http://schemas.microsoft.com/office/powerpoint/2010/main" val="2198388302"/>
              </p:ext>
            </p:extLst>
          </p:nvPr>
        </p:nvGraphicFramePr>
        <p:xfrm>
          <a:off x="367918" y="1368548"/>
          <a:ext cx="11557150" cy="5273060"/>
        </p:xfrm>
        <a:graphic>
          <a:graphicData uri="http://schemas.openxmlformats.org/drawingml/2006/table">
            <a:tbl>
              <a:tblPr>
                <a:noFill/>
                <a:tableStyleId>{3B17692C-1B87-4DF3-BFBA-C009411ABFFE}</a:tableStyleId>
              </a:tblPr>
              <a:tblGrid>
                <a:gridCol w="3255050">
                  <a:extLst>
                    <a:ext uri="{9D8B030D-6E8A-4147-A177-3AD203B41FA5}">
                      <a16:colId xmlns:a16="http://schemas.microsoft.com/office/drawing/2014/main" val="20000"/>
                    </a:ext>
                  </a:extLst>
                </a:gridCol>
                <a:gridCol w="8302100">
                  <a:extLst>
                    <a:ext uri="{9D8B030D-6E8A-4147-A177-3AD203B41FA5}">
                      <a16:colId xmlns:a16="http://schemas.microsoft.com/office/drawing/2014/main" val="20001"/>
                    </a:ext>
                  </a:extLst>
                </a:gridCol>
              </a:tblGrid>
              <a:tr h="432225">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926775">
                <a:tc>
                  <a:txBody>
                    <a:bodyPr/>
                    <a:lstStyle/>
                    <a:p>
                      <a:pPr marL="0" marR="0" lvl="0" indent="0" algn="l" rtl="0">
                        <a:lnSpc>
                          <a:spcPct val="100000"/>
                        </a:lnSpc>
                        <a:spcBef>
                          <a:spcPts val="0"/>
                        </a:spcBef>
                        <a:spcAft>
                          <a:spcPts val="0"/>
                        </a:spcAft>
                        <a:buClr>
                          <a:srgbClr val="000000"/>
                        </a:buClr>
                        <a:buSzPts val="2200"/>
                        <a:buFont typeface="Arial"/>
                        <a:buNone/>
                      </a:pPr>
                      <a:r>
                        <a:rPr lang="ru-RU" sz="2200" u="none" strike="noStrike" cap="none" noProof="0" dirty="0">
                          <a:latin typeface="Atkinson Hyperlegible"/>
                          <a:ea typeface="Atkinson Hyperlegible"/>
                          <a:cs typeface="Atkinson Hyperlegible"/>
                          <a:sym typeface="Atkinson Hyperlegible"/>
                        </a:rPr>
                        <a:t>Частичная или полная ампутация конечности (конечностей)</a:t>
                      </a:r>
                      <a:endParaRPr lang="ru-RU" noProof="0" dirty="0"/>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Остановите кровотечение с помощью ПРЯМОГО ДАВЛЕНИЯ и ЖГУТА, если это необходимо.</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Рану следует промыть физраствором или чистой водой.</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Как можно скорее дайте АНТИБИОТИКИ и при необходимости  сделайте повторную прививку против СТОЛБНЯКА.</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Дайте ОБЕЗБОЛИВАЮЩИЕ.</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b="0" i="0" u="none" strike="noStrike" cap="none" noProof="0" dirty="0">
                          <a:latin typeface="Atkinson Hyperlegible"/>
                          <a:ea typeface="Atkinson Hyperlegible"/>
                          <a:cs typeface="Atkinson Hyperlegible"/>
                          <a:sym typeface="Atkinson Hyperlegible"/>
                        </a:rPr>
                        <a:t>Запланируйте срочную ПЕРЕДАЧУ / ПЕРЕВОД пациента в хирургическое отделение.</a:t>
                      </a:r>
                      <a:endParaRPr lang="ru-RU" noProof="0" dirty="0"/>
                    </a:p>
                    <a:p>
                      <a:pPr marL="285750" marR="0" lvl="0" indent="-171450" algn="l" rtl="0">
                        <a:lnSpc>
                          <a:spcPct val="100000"/>
                        </a:lnSpc>
                        <a:spcBef>
                          <a:spcPts val="0"/>
                        </a:spcBef>
                        <a:spcAft>
                          <a:spcPts val="0"/>
                        </a:spcAft>
                        <a:buClr>
                          <a:schemeClr val="dk1"/>
                        </a:buClr>
                        <a:buSzPts val="1800"/>
                        <a:buFont typeface="Arial"/>
                        <a:buNone/>
                      </a:pPr>
                      <a:endParaRPr lang="ru-RU" sz="2200" b="1" i="0" u="none" strike="noStrike" cap="none" noProof="0" dirty="0">
                        <a:latin typeface="Atkinson Hyperlegible"/>
                        <a:ea typeface="Atkinson Hyperlegible"/>
                        <a:cs typeface="Atkinson Hyperlegible"/>
                        <a:sym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Если ампутированная часть тела осталась у пациента, держите ее в холоде (не замораживайте) и передайте вместе с пациентом.</a:t>
                      </a:r>
                      <a:endParaRPr lang="ru-RU" noProof="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2"/>
          <p:cNvSpPr txBox="1">
            <a:spLocks noGrp="1"/>
          </p:cNvSpPr>
          <p:nvPr>
            <p:ph type="title"/>
          </p:nvPr>
        </p:nvSpPr>
        <p:spPr>
          <a:xfrm>
            <a:off x="229055" y="448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1F3864"/>
                </a:solidFill>
                <a:latin typeface="Atkinson Hyperlegible"/>
                <a:ea typeface="Atkinson Hyperlegible"/>
                <a:cs typeface="Atkinson Hyperlegible"/>
                <a:sym typeface="Atkinson Hyperlegible"/>
              </a:rPr>
              <a:t>Угроза для конечности с переломом</a:t>
            </a:r>
            <a:endParaRPr/>
          </a:p>
        </p:txBody>
      </p:sp>
      <p:graphicFrame>
        <p:nvGraphicFramePr>
          <p:cNvPr id="395" name="Google Shape;395;p32"/>
          <p:cNvGraphicFramePr/>
          <p:nvPr>
            <p:extLst>
              <p:ext uri="{D42A27DB-BD31-4B8C-83A1-F6EECF244321}">
                <p14:modId xmlns:p14="http://schemas.microsoft.com/office/powerpoint/2010/main" val="761339277"/>
              </p:ext>
            </p:extLst>
          </p:nvPr>
        </p:nvGraphicFramePr>
        <p:xfrm>
          <a:off x="317429" y="1247027"/>
          <a:ext cx="11557125" cy="4598460"/>
        </p:xfrm>
        <a:graphic>
          <a:graphicData uri="http://schemas.openxmlformats.org/drawingml/2006/table">
            <a:tbl>
              <a:tblPr>
                <a:noFill/>
                <a:tableStyleId>{3B17692C-1B87-4DF3-BFBA-C009411ABFFE}</a:tableStyleId>
              </a:tblPr>
              <a:tblGrid>
                <a:gridCol w="5813200">
                  <a:extLst>
                    <a:ext uri="{9D8B030D-6E8A-4147-A177-3AD203B41FA5}">
                      <a16:colId xmlns:a16="http://schemas.microsoft.com/office/drawing/2014/main" val="20000"/>
                    </a:ext>
                  </a:extLst>
                </a:gridCol>
                <a:gridCol w="5743925">
                  <a:extLst>
                    <a:ext uri="{9D8B030D-6E8A-4147-A177-3AD203B41FA5}">
                      <a16:colId xmlns:a16="http://schemas.microsoft.com/office/drawing/2014/main" val="20001"/>
                    </a:ext>
                  </a:extLst>
                </a:gridCol>
              </a:tblGrid>
              <a:tr h="483650">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3965925">
                <a:tc>
                  <a:txBody>
                    <a:bodyPr/>
                    <a:lstStyle/>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Деформация или крепитация кости</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Отсутствие пульса вне локализации перелома</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Время </a:t>
                      </a:r>
                      <a:r>
                        <a:rPr lang="ru-RU" sz="2200" u="none" strike="noStrike" cap="none" noProof="0" dirty="0" err="1">
                          <a:latin typeface="Atkinson Hyperlegible"/>
                          <a:ea typeface="Atkinson Hyperlegible"/>
                          <a:cs typeface="Atkinson Hyperlegible"/>
                          <a:sym typeface="Atkinson Hyperlegible"/>
                        </a:rPr>
                        <a:t>рекапилляризации</a:t>
                      </a:r>
                      <a:r>
                        <a:rPr lang="ru-RU" sz="2200" u="none" strike="noStrike" cap="none" noProof="0" dirty="0">
                          <a:latin typeface="Atkinson Hyperlegible"/>
                          <a:ea typeface="Atkinson Hyperlegible"/>
                          <a:cs typeface="Atkinson Hyperlegible"/>
                          <a:sym typeface="Atkinson Hyperlegible"/>
                        </a:rPr>
                        <a:t> более 3 секунд вне локализации перелома</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Холодные конечности с синей или серой окраской кожи вне локализации перелома </a:t>
                      </a:r>
                      <a:endParaRPr lang="ru-RU" noProof="0" dirty="0"/>
                    </a:p>
                    <a:p>
                      <a:pPr marL="0" marR="0" lvl="0" indent="0" algn="l" rtl="0">
                        <a:lnSpc>
                          <a:spcPct val="100000"/>
                        </a:lnSpc>
                        <a:spcBef>
                          <a:spcPts val="0"/>
                        </a:spcBef>
                        <a:spcAft>
                          <a:spcPts val="0"/>
                        </a:spcAft>
                        <a:buClr>
                          <a:schemeClr val="dk1"/>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При слабом пульсе или низкой перфузии - предполагайте повреждение сосудов, немедленно ВПРАВЬТЕ перелом и наложите шину.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Всегда </a:t>
                      </a:r>
                      <a:r>
                        <a:rPr lang="ru-RU" sz="2200" b="0" u="none" strike="noStrike" cap="none" noProof="0" dirty="0">
                          <a:solidFill>
                            <a:schemeClr val="accent2"/>
                          </a:solidFill>
                          <a:latin typeface="Atkinson Hyperlegible"/>
                          <a:ea typeface="Atkinson Hyperlegible"/>
                          <a:cs typeface="Atkinson Hyperlegible"/>
                          <a:sym typeface="Atkinson Hyperlegible"/>
                        </a:rPr>
                        <a:t>проверяйте</a:t>
                      </a:r>
                      <a:r>
                        <a:rPr lang="ru-RU" sz="2200" b="1" u="none" strike="noStrike" cap="none" noProof="0" dirty="0">
                          <a:solidFill>
                            <a:schemeClr val="accent2"/>
                          </a:solidFill>
                          <a:latin typeface="Atkinson Hyperlegible"/>
                          <a:ea typeface="Atkinson Hyperlegible"/>
                          <a:cs typeface="Atkinson Hyperlegible"/>
                          <a:sym typeface="Atkinson Hyperlegible"/>
                        </a:rPr>
                        <a:t> </a:t>
                      </a:r>
                      <a:r>
                        <a:rPr lang="ru-RU" sz="2200" u="none" strike="noStrike" cap="none" noProof="0" dirty="0">
                          <a:solidFill>
                            <a:schemeClr val="accent2"/>
                          </a:solidFill>
                          <a:latin typeface="Atkinson Hyperlegible"/>
                          <a:ea typeface="Atkinson Hyperlegible"/>
                          <a:cs typeface="Atkinson Hyperlegible"/>
                          <a:sym typeface="Atkinson Hyperlegible"/>
                        </a:rPr>
                        <a:t>пульс, время наполнения капилляров и чувствительность</a:t>
                      </a:r>
                      <a:r>
                        <a:rPr lang="ru-RU" sz="2200" u="none" strike="noStrike" cap="none" noProof="0" dirty="0">
                          <a:solidFill>
                            <a:schemeClr val="dk1"/>
                          </a:solidFill>
                          <a:latin typeface="Atkinson Hyperlegible"/>
                          <a:ea typeface="Atkinson Hyperlegible"/>
                          <a:cs typeface="Atkinson Hyperlegible"/>
                          <a:sym typeface="Atkinson Hyperlegible"/>
                        </a:rPr>
                        <a:t> до </a:t>
                      </a:r>
                      <a:r>
                        <a:rPr lang="ru-RU" sz="2200" b="0" u="sng" strike="noStrike" cap="none" noProof="0" dirty="0">
                          <a:solidFill>
                            <a:schemeClr val="dk1"/>
                          </a:solidFill>
                          <a:latin typeface="Atkinson Hyperlegible"/>
                          <a:ea typeface="Atkinson Hyperlegible"/>
                          <a:cs typeface="Atkinson Hyperlegible"/>
                          <a:sym typeface="Atkinson Hyperlegible"/>
                        </a:rPr>
                        <a:t>и </a:t>
                      </a:r>
                      <a:r>
                        <a:rPr lang="ru-RU" sz="2200" u="none" strike="noStrike" cap="none" noProof="0" dirty="0">
                          <a:solidFill>
                            <a:schemeClr val="dk1"/>
                          </a:solidFill>
                          <a:latin typeface="Atkinson Hyperlegible"/>
                          <a:ea typeface="Atkinson Hyperlegible"/>
                          <a:cs typeface="Atkinson Hyperlegible"/>
                          <a:sym typeface="Atkinson Hyperlegible"/>
                        </a:rPr>
                        <a:t>после любого вправления кости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t>Дайте ОБЕЗБОЛИВАЮЩИЕ.</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Запланируйте срочную ПЕРЕДАЧУ / ПЕРЕВОД пациента в хирургическое отделение.</a:t>
                      </a:r>
                      <a:endParaRPr lang="ru-RU" noProof="0" dirty="0"/>
                    </a:p>
                  </a:txBody>
                  <a:tcPr marL="91450" marR="91450" marT="45725" marB="45725"/>
                </a:tc>
                <a:extLst>
                  <a:ext uri="{0D108BD9-81ED-4DB2-BD59-A6C34878D82A}">
                    <a16:rowId xmlns:a16="http://schemas.microsoft.com/office/drawing/2014/main" val="10001"/>
                  </a:ext>
                </a:extLst>
              </a:tr>
            </a:tbl>
          </a:graphicData>
        </a:graphic>
      </p:graphicFrame>
      <p:pic>
        <p:nvPicPr>
          <p:cNvPr id="396" name="Google Shape;396;p32" descr="A picture containing text, clipart&#10;&#10;Description automatically generated"/>
          <p:cNvPicPr preferRelativeResize="0"/>
          <p:nvPr/>
        </p:nvPicPr>
        <p:blipFill rotWithShape="1">
          <a:blip r:embed="rId3">
            <a:alphaModFix/>
          </a:blip>
          <a:srcRect/>
          <a:stretch/>
        </p:blipFill>
        <p:spPr>
          <a:xfrm>
            <a:off x="3373286" y="3700809"/>
            <a:ext cx="2574906" cy="1797563"/>
          </a:xfrm>
          <a:prstGeom prst="rect">
            <a:avLst/>
          </a:prstGeom>
          <a:noFill/>
          <a:ln>
            <a:noFill/>
          </a:ln>
        </p:spPr>
      </p:pic>
      <p:sp>
        <p:nvSpPr>
          <p:cNvPr id="397" name="Google Shape;397;p32"/>
          <p:cNvSpPr txBox="1"/>
          <p:nvPr/>
        </p:nvSpPr>
        <p:spPr>
          <a:xfrm>
            <a:off x="4480324" y="5266294"/>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
        <p:nvSpPr>
          <p:cNvPr id="398" name="Google Shape;398;p32"/>
          <p:cNvSpPr txBox="1"/>
          <p:nvPr/>
        </p:nvSpPr>
        <p:spPr>
          <a:xfrm>
            <a:off x="840537" y="5750004"/>
            <a:ext cx="10806545"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2200" b="0" i="0" u="none" strike="noStrike" cap="none">
                <a:solidFill>
                  <a:schemeClr val="accent2"/>
                </a:solidFill>
                <a:latin typeface="Atkinson Hyperlegible"/>
                <a:ea typeface="Atkinson Hyperlegible"/>
                <a:cs typeface="Atkinson Hyperlegible"/>
                <a:sym typeface="Atkinson Hyperlegible"/>
              </a:rPr>
              <a:t>Учитывайте вероятность развития компартмент-синдрома. Опасными признаками являются сильная боль, натяжение кожи, потеря чувствительности и исчезновение пульса. Срочно перенаправьте пациента!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3"/>
          <p:cNvSpPr txBox="1">
            <a:spLocks noGrp="1"/>
          </p:cNvSpPr>
          <p:nvPr>
            <p:ph type="title"/>
          </p:nvPr>
        </p:nvSpPr>
        <p:spPr>
          <a:xfrm>
            <a:off x="122689" y="140246"/>
            <a:ext cx="9683463" cy="8582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ru-RU">
                <a:solidFill>
                  <a:srgbClr val="1F3864"/>
                </a:solidFill>
                <a:latin typeface="Atkinson Hyperlegible"/>
                <a:ea typeface="Atkinson Hyperlegible"/>
                <a:cs typeface="Atkinson Hyperlegible"/>
                <a:sym typeface="Atkinson Hyperlegible"/>
              </a:rPr>
              <a:t>Повреждение полых органов</a:t>
            </a:r>
            <a:endParaRPr lang="ru-RU"/>
          </a:p>
        </p:txBody>
      </p:sp>
      <p:graphicFrame>
        <p:nvGraphicFramePr>
          <p:cNvPr id="404" name="Google Shape;404;p33"/>
          <p:cNvGraphicFramePr/>
          <p:nvPr>
            <p:extLst>
              <p:ext uri="{D42A27DB-BD31-4B8C-83A1-F6EECF244321}">
                <p14:modId xmlns:p14="http://schemas.microsoft.com/office/powerpoint/2010/main" val="105303729"/>
              </p:ext>
            </p:extLst>
          </p:nvPr>
        </p:nvGraphicFramePr>
        <p:xfrm>
          <a:off x="223925" y="1109414"/>
          <a:ext cx="11744150" cy="5273060"/>
        </p:xfrm>
        <a:graphic>
          <a:graphicData uri="http://schemas.openxmlformats.org/drawingml/2006/table">
            <a:tbl>
              <a:tblPr>
                <a:noFill/>
                <a:tableStyleId>{3B17692C-1B87-4DF3-BFBA-C009411ABFFE}</a:tableStyleId>
              </a:tblPr>
              <a:tblGrid>
                <a:gridCol w="3444700">
                  <a:extLst>
                    <a:ext uri="{9D8B030D-6E8A-4147-A177-3AD203B41FA5}">
                      <a16:colId xmlns:a16="http://schemas.microsoft.com/office/drawing/2014/main" val="20000"/>
                    </a:ext>
                  </a:extLst>
                </a:gridCol>
                <a:gridCol w="8299450">
                  <a:extLst>
                    <a:ext uri="{9D8B030D-6E8A-4147-A177-3AD203B41FA5}">
                      <a16:colId xmlns:a16="http://schemas.microsoft.com/office/drawing/2014/main" val="20001"/>
                    </a:ext>
                  </a:extLst>
                </a:gridCol>
              </a:tblGrid>
              <a:tr h="376725">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4294600">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latin typeface="Atkinson Hyperlegible"/>
                          <a:ea typeface="Atkinson Hyperlegible"/>
                          <a:cs typeface="Atkinson Hyperlegible"/>
                          <a:sym typeface="Atkinson Hyperlegible"/>
                        </a:rPr>
                        <a:t>Возможны травмы полых органов: лёгких, желудка и кишечника</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Проявляются в виде затруднённого дыхания, шока и желудочно-кишечных симптомов</a:t>
                      </a:r>
                      <a:endParaRPr lang="ru-RU" noProof="0" dirty="0"/>
                    </a:p>
                    <a:p>
                      <a:pPr marL="0" marR="0" lvl="0" indent="0" algn="l" rtl="0">
                        <a:lnSpc>
                          <a:spcPct val="100000"/>
                        </a:lnSpc>
                        <a:spcBef>
                          <a:spcPts val="0"/>
                        </a:spcBef>
                        <a:spcAft>
                          <a:spcPts val="0"/>
                        </a:spcAft>
                        <a:buClr>
                          <a:srgbClr val="000000"/>
                        </a:buClr>
                        <a:buSzPts val="2200"/>
                        <a:buFont typeface="Arial"/>
                        <a:buNone/>
                      </a:pPr>
                      <a:endParaRPr lang="ru-RU" sz="2200" b="0" i="0" u="none" strike="noStrike" cap="none" noProof="0" dirty="0">
                        <a:solidFill>
                          <a:schemeClr val="accent2"/>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2200"/>
                        <a:buFont typeface="Arial"/>
                        <a:buNone/>
                      </a:pPr>
                      <a:r>
                        <a:rPr lang="ru-RU" sz="2200" b="0" i="0" u="none" strike="noStrike" cap="none" noProof="0" dirty="0">
                          <a:solidFill>
                            <a:schemeClr val="accent2"/>
                          </a:solidFill>
                          <a:latin typeface="Atkinson Hyperlegible"/>
                          <a:ea typeface="Atkinson Hyperlegible"/>
                          <a:cs typeface="Atkinson Hyperlegible"/>
                          <a:sym typeface="Atkinson Hyperlegible"/>
                        </a:rPr>
                        <a:t>Остерегайтесь запоздалого проявления перфорации кишечника!</a:t>
                      </a:r>
                      <a:endParaRPr lang="ru-RU" noProof="0" dirty="0"/>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ru-RU" sz="2200" u="none" strike="noStrike" cap="none" noProof="0" dirty="0">
                          <a:latin typeface="Atkinson Hyperlegible"/>
                          <a:ea typeface="Atkinson Hyperlegible"/>
                          <a:cs typeface="Atkinson Hyperlegible"/>
                          <a:sym typeface="Atkinson Hyperlegible"/>
                        </a:rPr>
                        <a:t>При затруднённом дыхании - дайте КИСЛОРОД.</a:t>
                      </a:r>
                      <a:endParaRPr lang="ru-RU" noProof="0" dirty="0"/>
                    </a:p>
                    <a:p>
                      <a:pPr marL="342900" marR="0" lvl="0" indent="-342900" algn="l" rtl="0">
                        <a:lnSpc>
                          <a:spcPct val="100000"/>
                        </a:lnSpc>
                        <a:spcBef>
                          <a:spcPts val="0"/>
                        </a:spcBef>
                        <a:spcAft>
                          <a:spcPts val="0"/>
                        </a:spcAft>
                        <a:buClr>
                          <a:schemeClr val="dk1"/>
                        </a:buClr>
                        <a:buSzPts val="2000"/>
                        <a:buFont typeface="Arial"/>
                        <a:buChar char="•"/>
                      </a:pPr>
                      <a:r>
                        <a:rPr lang="ru-RU" sz="2200" u="none" strike="noStrike" cap="none" noProof="0" dirty="0">
                          <a:latin typeface="Atkinson Hyperlegible"/>
                          <a:ea typeface="Atkinson Hyperlegible"/>
                          <a:cs typeface="Atkinson Hyperlegible"/>
                          <a:sym typeface="Atkinson Hyperlegible"/>
                        </a:rPr>
                        <a:t>При подозрении на напряженный пневмоторакс - выполните ИГОЛЬЧАТУЮ ДЕКОМПРЕССИЮ и обеспечьте ПЕРЕДАЧУ / ПЕРЕВОД пациента для постановки плеврального дренажа.</a:t>
                      </a:r>
                      <a:endParaRPr lang="ru-RU" noProof="0" dirty="0"/>
                    </a:p>
                    <a:p>
                      <a:pPr marL="342900" marR="0" lvl="0" indent="-342900" algn="l" rtl="0">
                        <a:lnSpc>
                          <a:spcPct val="100000"/>
                        </a:lnSpc>
                        <a:spcBef>
                          <a:spcPts val="0"/>
                        </a:spcBef>
                        <a:spcAft>
                          <a:spcPts val="0"/>
                        </a:spcAft>
                        <a:buClr>
                          <a:schemeClr val="dk1"/>
                        </a:buClr>
                        <a:buSzPts val="2000"/>
                        <a:buFont typeface="Arial"/>
                        <a:buChar char="•"/>
                      </a:pPr>
                      <a:r>
                        <a:rPr lang="ru-RU" sz="2200" u="none" strike="noStrike" cap="none" noProof="0" dirty="0">
                          <a:latin typeface="Atkinson Hyperlegible"/>
                          <a:ea typeface="Atkinson Hyperlegible"/>
                          <a:cs typeface="Atkinson Hyperlegible"/>
                          <a:sym typeface="Atkinson Hyperlegible"/>
                        </a:rPr>
                        <a:t>При наличии признаков ШОКА - дайте в/в РАСТВОРЫ.</a:t>
                      </a:r>
                      <a:endParaRPr lang="ru-RU" noProof="0" dirty="0"/>
                    </a:p>
                    <a:p>
                      <a:pPr marL="342900" marR="0" lvl="0" indent="-342900" algn="l" rtl="0">
                        <a:lnSpc>
                          <a:spcPct val="100000"/>
                        </a:lnSpc>
                        <a:spcBef>
                          <a:spcPts val="0"/>
                        </a:spcBef>
                        <a:spcAft>
                          <a:spcPts val="0"/>
                        </a:spcAft>
                        <a:buClr>
                          <a:schemeClr val="dk1"/>
                        </a:buClr>
                        <a:buSzPts val="2000"/>
                        <a:buFont typeface="Arial"/>
                        <a:buChar char="•"/>
                      </a:pPr>
                      <a:r>
                        <a:rPr lang="ru-RU" sz="2200" u="none" strike="noStrike" cap="none" noProof="0" dirty="0">
                          <a:latin typeface="Atkinson Hyperlegible"/>
                          <a:ea typeface="Atkinson Hyperlegible"/>
                          <a:cs typeface="Atkinson Hyperlegible"/>
                          <a:sym typeface="Atkinson Hyperlegible"/>
                        </a:rPr>
                        <a:t>Дайте ОБЕЗБОЛИВАЮЩИЕ.</a:t>
                      </a:r>
                      <a:endParaRPr lang="ru-RU" noProof="0" dirty="0"/>
                    </a:p>
                    <a:p>
                      <a:pPr marL="342900" marR="0" lvl="0" indent="-215900" algn="l" rtl="0">
                        <a:lnSpc>
                          <a:spcPct val="100000"/>
                        </a:lnSpc>
                        <a:spcBef>
                          <a:spcPts val="0"/>
                        </a:spcBef>
                        <a:spcAft>
                          <a:spcPts val="0"/>
                        </a:spcAft>
                        <a:buClr>
                          <a:schemeClr val="dk1"/>
                        </a:buClr>
                        <a:buSzPts val="2000"/>
                        <a:buFont typeface="Arial"/>
                        <a:buNone/>
                      </a:pPr>
                      <a:endParaRPr lang="ru-RU" sz="2200" u="none" strike="noStrike" cap="none" noProof="0" dirty="0">
                        <a:latin typeface="Atkinson Hyperlegible"/>
                        <a:ea typeface="Atkinson Hyperlegible"/>
                        <a:cs typeface="Atkinson Hyperlegible"/>
                        <a:sym typeface="Atkinson Hyperlegible"/>
                      </a:endParaRPr>
                    </a:p>
                    <a:p>
                      <a:pPr marL="342900" marR="0" lvl="0" indent="-342900" algn="l" rtl="0">
                        <a:lnSpc>
                          <a:spcPct val="100000"/>
                        </a:lnSpc>
                        <a:spcBef>
                          <a:spcPts val="0"/>
                        </a:spcBef>
                        <a:spcAft>
                          <a:spcPts val="0"/>
                        </a:spcAft>
                        <a:buClr>
                          <a:schemeClr val="dk1"/>
                        </a:buClr>
                        <a:buSzPts val="2000"/>
                        <a:buFont typeface="Arial"/>
                        <a:buChar char="•"/>
                      </a:pPr>
                      <a:r>
                        <a:rPr lang="ru-RU" sz="2200" u="none" strike="noStrike" cap="none" noProof="0" dirty="0">
                          <a:latin typeface="Atkinson Hyperlegible"/>
                          <a:ea typeface="Atkinson Hyperlegible"/>
                          <a:cs typeface="Atkinson Hyperlegible"/>
                          <a:sym typeface="Atkinson Hyperlegible"/>
                        </a:rPr>
                        <a:t>Если у пациента боль в животе, тошнота или рвота, предполагайте перфорацию кишечника, - введите в/в РАСТВОРЫ, АНТИБИОТИКИ и планируйте срочную ПЕРЕДАЧУ / ПЕРЕВОД пациента для операции. </a:t>
                      </a:r>
                      <a:endParaRPr lang="ru-RU" noProof="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a:spLocks noGrp="1"/>
          </p:cNvSpPr>
          <p:nvPr>
            <p:ph type="title"/>
          </p:nvPr>
        </p:nvSpPr>
        <p:spPr>
          <a:xfrm>
            <a:off x="374937" y="1402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1F3864"/>
                </a:solidFill>
                <a:latin typeface="Atkinson Hyperlegible"/>
                <a:ea typeface="Atkinson Hyperlegible"/>
                <a:cs typeface="Atkinson Hyperlegible"/>
                <a:sym typeface="Atkinson Hyperlegible"/>
              </a:rPr>
              <a:t>Разрыв паренхиматозных органов</a:t>
            </a:r>
            <a:endParaRPr/>
          </a:p>
        </p:txBody>
      </p:sp>
      <p:graphicFrame>
        <p:nvGraphicFramePr>
          <p:cNvPr id="410" name="Google Shape;410;p34"/>
          <p:cNvGraphicFramePr/>
          <p:nvPr>
            <p:extLst>
              <p:ext uri="{D42A27DB-BD31-4B8C-83A1-F6EECF244321}">
                <p14:modId xmlns:p14="http://schemas.microsoft.com/office/powerpoint/2010/main" val="1439598749"/>
              </p:ext>
            </p:extLst>
          </p:nvPr>
        </p:nvGraphicFramePr>
        <p:xfrm>
          <a:off x="447862" y="1364833"/>
          <a:ext cx="11181275" cy="5303540"/>
        </p:xfrm>
        <a:graphic>
          <a:graphicData uri="http://schemas.openxmlformats.org/drawingml/2006/table">
            <a:tbl>
              <a:tblPr>
                <a:noFill/>
                <a:tableStyleId>{3B17692C-1B87-4DF3-BFBA-C009411ABFFE}</a:tableStyleId>
              </a:tblPr>
              <a:tblGrid>
                <a:gridCol w="5249750">
                  <a:extLst>
                    <a:ext uri="{9D8B030D-6E8A-4147-A177-3AD203B41FA5}">
                      <a16:colId xmlns:a16="http://schemas.microsoft.com/office/drawing/2014/main" val="20000"/>
                    </a:ext>
                  </a:extLst>
                </a:gridCol>
                <a:gridCol w="5931525">
                  <a:extLst>
                    <a:ext uri="{9D8B030D-6E8A-4147-A177-3AD203B41FA5}">
                      <a16:colId xmlns:a16="http://schemas.microsoft.com/office/drawing/2014/main" val="20001"/>
                    </a:ext>
                  </a:extLst>
                </a:gridCol>
              </a:tblGrid>
              <a:tr h="241525">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926775">
                <a:tc>
                  <a:txBody>
                    <a:bodyPr/>
                    <a:lstStyle/>
                    <a:p>
                      <a:pPr marL="0" marR="0" lvl="0" indent="0" algn="l" rtl="0">
                        <a:lnSpc>
                          <a:spcPct val="100000"/>
                        </a:lnSpc>
                        <a:spcBef>
                          <a:spcPts val="0"/>
                        </a:spcBef>
                        <a:spcAft>
                          <a:spcPts val="0"/>
                        </a:spcAft>
                        <a:buClr>
                          <a:schemeClr val="dk1"/>
                        </a:buClr>
                        <a:buSzPts val="1600"/>
                        <a:buFont typeface="Arial"/>
                        <a:buNone/>
                      </a:pPr>
                      <a:r>
                        <a:rPr lang="ru-RU" sz="2400" b="0" u="none" strike="noStrike" cap="none" noProof="0" dirty="0">
                          <a:latin typeface="Atkinson Hyperlegible"/>
                          <a:ea typeface="Atkinson Hyperlegible"/>
                          <a:cs typeface="Atkinson Hyperlegible"/>
                          <a:sym typeface="Atkinson Hyperlegible"/>
                        </a:rPr>
                        <a:t>Разрыв </a:t>
                      </a:r>
                      <a:r>
                        <a:rPr lang="ru-RU" sz="2400" noProof="0" dirty="0">
                          <a:latin typeface="Atkinson Hyperlegible"/>
                          <a:ea typeface="Atkinson Hyperlegible"/>
                          <a:cs typeface="Atkinson Hyperlegible"/>
                          <a:sym typeface="Atkinson Hyperlegible"/>
                        </a:rPr>
                        <a:t>паренхиматозных</a:t>
                      </a:r>
                      <a:r>
                        <a:rPr lang="ru-RU" sz="2400" b="0" u="none" strike="noStrike" cap="none" noProof="0" dirty="0">
                          <a:latin typeface="Atkinson Hyperlegible"/>
                          <a:ea typeface="Atkinson Hyperlegible"/>
                          <a:cs typeface="Atkinson Hyperlegible"/>
                          <a:sym typeface="Atkinson Hyperlegible"/>
                        </a:rPr>
                        <a:t> органов может быть в виде разрыва печени, селезенки, яичек:</a:t>
                      </a:r>
                      <a:endParaRPr lang="ru-RU" noProof="0" dirty="0"/>
                    </a:p>
                    <a:p>
                      <a:pPr marL="342900" marR="0" lvl="0" indent="-342900" algn="l" rtl="0">
                        <a:lnSpc>
                          <a:spcPct val="100000"/>
                        </a:lnSpc>
                        <a:spcBef>
                          <a:spcPts val="0"/>
                        </a:spcBef>
                        <a:spcAft>
                          <a:spcPts val="0"/>
                        </a:spcAft>
                        <a:buClr>
                          <a:schemeClr val="dk1"/>
                        </a:buClr>
                        <a:buSzPts val="1600"/>
                        <a:buFont typeface="Arial"/>
                        <a:buChar char="•"/>
                      </a:pPr>
                      <a:r>
                        <a:rPr lang="ru-RU" sz="2400" u="none" strike="noStrike" cap="none" noProof="0" dirty="0">
                          <a:solidFill>
                            <a:schemeClr val="dk1"/>
                          </a:solidFill>
                          <a:latin typeface="Atkinson Hyperlegible"/>
                          <a:ea typeface="Atkinson Hyperlegible"/>
                          <a:cs typeface="Atkinson Hyperlegible"/>
                          <a:sym typeface="Atkinson Hyperlegible"/>
                        </a:rPr>
                        <a:t>Боль в животе, болезненная напряженность и признаки внутреннего кровотечения / шока (печень, селезенка)</a:t>
                      </a:r>
                      <a:endParaRPr lang="ru-RU" noProof="0" dirty="0"/>
                    </a:p>
                    <a:p>
                      <a:pPr marL="342900" marR="0" lvl="0" indent="-342900" algn="l" rtl="0">
                        <a:lnSpc>
                          <a:spcPct val="100000"/>
                        </a:lnSpc>
                        <a:spcBef>
                          <a:spcPts val="0"/>
                        </a:spcBef>
                        <a:spcAft>
                          <a:spcPts val="0"/>
                        </a:spcAft>
                        <a:buClr>
                          <a:srgbClr val="000000"/>
                        </a:buClr>
                        <a:buSzPts val="1600"/>
                        <a:buFont typeface="Arial"/>
                        <a:buChar char="•"/>
                      </a:pPr>
                      <a:r>
                        <a:rPr lang="ru-RU" sz="2400" u="none" strike="noStrike" cap="none" noProof="0" dirty="0">
                          <a:latin typeface="Atkinson Hyperlegible"/>
                          <a:ea typeface="Atkinson Hyperlegible"/>
                          <a:cs typeface="Atkinson Hyperlegible"/>
                          <a:sym typeface="Atkinson Hyperlegible"/>
                        </a:rPr>
                        <a:t>Проявляется в виде боли в животе, рвоты, боли в яичках или признаков острого живота </a:t>
                      </a:r>
                      <a:endParaRPr lang="ru-RU" noProof="0" dirty="0"/>
                    </a:p>
                    <a:p>
                      <a:pPr marL="342900" marR="0" lvl="0" indent="-342900" algn="l" rtl="0">
                        <a:lnSpc>
                          <a:spcPct val="100000"/>
                        </a:lnSpc>
                        <a:spcBef>
                          <a:spcPts val="0"/>
                        </a:spcBef>
                        <a:spcAft>
                          <a:spcPts val="0"/>
                        </a:spcAft>
                        <a:buClr>
                          <a:schemeClr val="dk1"/>
                        </a:buClr>
                        <a:buSzPts val="1600"/>
                        <a:buFont typeface="Arial"/>
                        <a:buChar char="•"/>
                      </a:pPr>
                      <a:r>
                        <a:rPr lang="ru-RU" sz="2400" u="none" strike="noStrike" cap="none" noProof="0" dirty="0">
                          <a:latin typeface="Atkinson Hyperlegible"/>
                          <a:ea typeface="Atkinson Hyperlegible"/>
                          <a:cs typeface="Atkinson Hyperlegible"/>
                          <a:sym typeface="Atkinson Hyperlegible"/>
                        </a:rPr>
                        <a:t>Чаще встречается у детей</a:t>
                      </a:r>
                      <a:endParaRPr lang="ru-RU" noProof="0" dirty="0"/>
                    </a:p>
                    <a:p>
                      <a:pPr marL="285750" marR="0" lvl="0" indent="-171450" algn="l" rtl="0">
                        <a:lnSpc>
                          <a:spcPct val="100000"/>
                        </a:lnSpc>
                        <a:spcBef>
                          <a:spcPts val="0"/>
                        </a:spcBef>
                        <a:spcAft>
                          <a:spcPts val="0"/>
                        </a:spcAft>
                        <a:buClr>
                          <a:schemeClr val="dk1"/>
                        </a:buClr>
                        <a:buSzPts val="1800"/>
                        <a:buFont typeface="Arial"/>
                        <a:buNone/>
                      </a:pPr>
                      <a:endParaRPr lang="ru-RU" sz="2400" u="none" strike="noStrike" cap="none" noProof="0" dirty="0">
                        <a:latin typeface="Atkinson Hyperlegible"/>
                        <a:ea typeface="Atkinson Hyperlegible"/>
                        <a:cs typeface="Atkinson Hyperlegible"/>
                        <a:sym typeface="Atkinson Hyperlegible"/>
                      </a:endParaRPr>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2400"/>
                        <a:buFont typeface="Arial"/>
                        <a:buChar char="•"/>
                      </a:pPr>
                      <a:r>
                        <a:rPr lang="ru-RU" sz="2400" u="none" strike="noStrike" cap="none" noProof="0" dirty="0">
                          <a:latin typeface="Atkinson Hyperlegible"/>
                          <a:ea typeface="Atkinson Hyperlegible"/>
                          <a:cs typeface="Atkinson Hyperlegible"/>
                          <a:sym typeface="Atkinson Hyperlegible"/>
                        </a:rPr>
                        <a:t>Сохраняйте высокий индекс подозрения.</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u="none" strike="noStrike" cap="none" noProof="0" dirty="0">
                          <a:latin typeface="Atkinson Hyperlegible"/>
                          <a:ea typeface="Atkinson Hyperlegible"/>
                          <a:cs typeface="Atkinson Hyperlegible"/>
                          <a:sym typeface="Atkinson Hyperlegible"/>
                        </a:rPr>
                        <a:t>Лечение как при проникающем ранении брюшной полости. </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u="none" strike="noStrike" cap="none" noProof="0" dirty="0">
                          <a:solidFill>
                            <a:schemeClr val="dk1"/>
                          </a:solidFill>
                          <a:latin typeface="Atkinson Hyperlegible"/>
                          <a:ea typeface="Atkinson Hyperlegible"/>
                          <a:cs typeface="Atkinson Hyperlegible"/>
                          <a:sym typeface="Atkinson Hyperlegible"/>
                        </a:rPr>
                        <a:t>Обеспечьте в/в ДОСТУП и введите в/в РАСТВОРЫ.</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b="0" i="0" u="none" strike="noStrike" cap="none" noProof="0" dirty="0">
                          <a:solidFill>
                            <a:schemeClr val="dk1"/>
                          </a:solidFill>
                          <a:latin typeface="Atkinson Hyperlegible"/>
                          <a:ea typeface="Atkinson Hyperlegible"/>
                          <a:cs typeface="Atkinson Hyperlegible"/>
                          <a:sym typeface="Atkinson Hyperlegible"/>
                        </a:rPr>
                        <a:t>Заранее дайте АНТИБИОТИКИ.</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b="0" i="0" u="none" strike="noStrike" cap="none" noProof="0" dirty="0">
                          <a:solidFill>
                            <a:schemeClr val="dk1"/>
                          </a:solidFill>
                          <a:latin typeface="Atkinson Hyperlegible"/>
                          <a:ea typeface="Atkinson Hyperlegible"/>
                          <a:cs typeface="Atkinson Hyperlegible"/>
                          <a:sym typeface="Atkinson Hyperlegible"/>
                        </a:rPr>
                        <a:t>Дайте ОБЕЗБОЛИВАЮЩИЕ.</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u="none" strike="noStrike" cap="none" noProof="0" dirty="0">
                          <a:latin typeface="Atkinson Hyperlegible"/>
                          <a:ea typeface="Atkinson Hyperlegible"/>
                          <a:cs typeface="Atkinson Hyperlegible"/>
                          <a:sym typeface="Atkinson Hyperlegible"/>
                        </a:rPr>
                        <a:t>Заранее ПРОКОНСУЛЬТИРУЙТЕСЬ с хирургом или подготовьтесь к срочной ПЕРЕДАЧЕ / ПЕРЕВОДУ пациента.</a:t>
                      </a:r>
                      <a:endParaRPr lang="ru-RU" noProof="0" dirty="0"/>
                    </a:p>
                    <a:p>
                      <a:pPr marL="285750" marR="0" lvl="0" indent="-171450" algn="l" rtl="0">
                        <a:lnSpc>
                          <a:spcPct val="100000"/>
                        </a:lnSpc>
                        <a:spcBef>
                          <a:spcPts val="0"/>
                        </a:spcBef>
                        <a:spcAft>
                          <a:spcPts val="0"/>
                        </a:spcAft>
                        <a:buClr>
                          <a:schemeClr val="dk1"/>
                        </a:buClr>
                        <a:buSzPts val="1800"/>
                        <a:buFont typeface="Arial"/>
                        <a:buNone/>
                      </a:pPr>
                      <a:endParaRPr lang="ru-RU" sz="2400" u="none" strike="noStrike" cap="none" noProof="0" dirty="0">
                        <a:latin typeface="Atkinson Hyperlegible"/>
                        <a:ea typeface="Atkinson Hyperlegible"/>
                        <a:cs typeface="Atkinson Hyperlegible"/>
                        <a:sym typeface="Atkinson Hyperlegible"/>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5"/>
          <p:cNvSpPr txBox="1">
            <a:spLocks noGrp="1"/>
          </p:cNvSpPr>
          <p:nvPr>
            <p:ph type="title"/>
          </p:nvPr>
        </p:nvSpPr>
        <p:spPr>
          <a:xfrm>
            <a:off x="374937" y="1402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1F3864"/>
                </a:solidFill>
                <a:latin typeface="Atkinson Hyperlegible"/>
                <a:ea typeface="Atkinson Hyperlegible"/>
                <a:cs typeface="Atkinson Hyperlegible"/>
                <a:sym typeface="Atkinson Hyperlegible"/>
              </a:rPr>
              <a:t>Артериальная воздушная эмболия</a:t>
            </a:r>
            <a:endParaRPr/>
          </a:p>
        </p:txBody>
      </p:sp>
      <p:graphicFrame>
        <p:nvGraphicFramePr>
          <p:cNvPr id="416" name="Google Shape;416;p35"/>
          <p:cNvGraphicFramePr/>
          <p:nvPr>
            <p:extLst>
              <p:ext uri="{D42A27DB-BD31-4B8C-83A1-F6EECF244321}">
                <p14:modId xmlns:p14="http://schemas.microsoft.com/office/powerpoint/2010/main" val="787383538"/>
              </p:ext>
            </p:extLst>
          </p:nvPr>
        </p:nvGraphicFramePr>
        <p:xfrm>
          <a:off x="447862" y="1364833"/>
          <a:ext cx="11130800" cy="4572020"/>
        </p:xfrm>
        <a:graphic>
          <a:graphicData uri="http://schemas.openxmlformats.org/drawingml/2006/table">
            <a:tbl>
              <a:tblPr>
                <a:noFill/>
                <a:tableStyleId>{3B17692C-1B87-4DF3-BFBA-C009411ABFFE}</a:tableStyleId>
              </a:tblPr>
              <a:tblGrid>
                <a:gridCol w="5226050">
                  <a:extLst>
                    <a:ext uri="{9D8B030D-6E8A-4147-A177-3AD203B41FA5}">
                      <a16:colId xmlns:a16="http://schemas.microsoft.com/office/drawing/2014/main" val="20000"/>
                    </a:ext>
                  </a:extLst>
                </a:gridCol>
                <a:gridCol w="5904750">
                  <a:extLst>
                    <a:ext uri="{9D8B030D-6E8A-4147-A177-3AD203B41FA5}">
                      <a16:colId xmlns:a16="http://schemas.microsoft.com/office/drawing/2014/main" val="20001"/>
                    </a:ext>
                  </a:extLst>
                </a:gridCol>
              </a:tblGrid>
              <a:tr h="241525">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926775">
                <a:tc>
                  <a:txBody>
                    <a:bodyPr/>
                    <a:lstStyle/>
                    <a:p>
                      <a:pPr marL="0" marR="0" lvl="0" indent="0" algn="l" rtl="0">
                        <a:lnSpc>
                          <a:spcPct val="100000"/>
                        </a:lnSpc>
                        <a:spcBef>
                          <a:spcPts val="0"/>
                        </a:spcBef>
                        <a:spcAft>
                          <a:spcPts val="0"/>
                        </a:spcAft>
                        <a:buClr>
                          <a:schemeClr val="dk1"/>
                        </a:buClr>
                        <a:buSzPts val="1800"/>
                        <a:buFont typeface="Arial"/>
                        <a:buNone/>
                      </a:pPr>
                      <a:r>
                        <a:rPr lang="ru-RU" sz="2400" b="0" u="none" strike="noStrike" cap="none" noProof="0" dirty="0">
                          <a:latin typeface="Atkinson Hyperlegible"/>
                          <a:ea typeface="Atkinson Hyperlegible"/>
                          <a:cs typeface="Atkinson Hyperlegible"/>
                          <a:sym typeface="Atkinson Hyperlegible"/>
                        </a:rPr>
                        <a:t>Артериальная воздушная эмболия может произойти в головном мозге или сердце.</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400" u="none" strike="noStrike" cap="none" noProof="0" dirty="0">
                          <a:latin typeface="Atkinson Hyperlegible"/>
                          <a:ea typeface="Atkinson Hyperlegible"/>
                          <a:cs typeface="Atkinson Hyperlegible"/>
                          <a:sym typeface="Atkinson Hyperlegible"/>
                        </a:rPr>
                        <a:t>Проявляется в виде инсульта, слепоты, повреждения спинного мозга или боли в конечностях при движении, а также в виде сердечного приступа. </a:t>
                      </a:r>
                      <a:endParaRPr lang="ru-RU" noProof="0" dirty="0"/>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ru-RU" sz="2400" u="none" strike="noStrike" cap="none" noProof="0" dirty="0">
                          <a:latin typeface="Atkinson Hyperlegible"/>
                          <a:ea typeface="Atkinson Hyperlegible"/>
                          <a:cs typeface="Atkinson Hyperlegible"/>
                          <a:sym typeface="Atkinson Hyperlegible"/>
                        </a:rPr>
                        <a:t>Это состояние может быстро привести к летальному исходу. </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u="none" strike="noStrike" cap="none" noProof="0" dirty="0">
                          <a:latin typeface="Atkinson Hyperlegible"/>
                          <a:ea typeface="Atkinson Hyperlegible"/>
                          <a:cs typeface="Atkinson Hyperlegible"/>
                          <a:sym typeface="Atkinson Hyperlegible"/>
                        </a:rPr>
                        <a:t>Положите пациента на левый бок, наклонив его на 45 градусов и подняв ноги выше головы и сердца. </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u="none" strike="noStrike" cap="none" noProof="0" dirty="0">
                          <a:latin typeface="Atkinson Hyperlegible"/>
                          <a:ea typeface="Atkinson Hyperlegible"/>
                          <a:cs typeface="Atkinson Hyperlegible"/>
                          <a:sym typeface="Atkinson Hyperlegible"/>
                        </a:rPr>
                        <a:t>Дайте КИСЛОРОД.</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u="none" strike="noStrike" cap="none" noProof="0" dirty="0">
                          <a:latin typeface="Atkinson Hyperlegible"/>
                          <a:ea typeface="Atkinson Hyperlegible"/>
                          <a:cs typeface="Atkinson Hyperlegible"/>
                          <a:sym typeface="Atkinson Hyperlegible"/>
                        </a:rPr>
                        <a:t>Обеспечьте в/в ДОСТУП и введите в/в РАСТВОРЫ</a:t>
                      </a:r>
                      <a:endParaRPr lang="ru-RU" noProof="0" dirty="0"/>
                    </a:p>
                    <a:p>
                      <a:pPr marL="342900" marR="0" lvl="0" indent="-342900" algn="l" rtl="0">
                        <a:lnSpc>
                          <a:spcPct val="100000"/>
                        </a:lnSpc>
                        <a:spcBef>
                          <a:spcPts val="0"/>
                        </a:spcBef>
                        <a:spcAft>
                          <a:spcPts val="0"/>
                        </a:spcAft>
                        <a:buClr>
                          <a:srgbClr val="000000"/>
                        </a:buClr>
                        <a:buSzPts val="2400"/>
                        <a:buFont typeface="Arial"/>
                        <a:buChar char="•"/>
                      </a:pPr>
                      <a:r>
                        <a:rPr lang="ru-RU" sz="2400" u="none" strike="noStrike" cap="none" noProof="0" dirty="0">
                          <a:latin typeface="Atkinson Hyperlegible"/>
                          <a:ea typeface="Atkinson Hyperlegible"/>
                          <a:cs typeface="Atkinson Hyperlegible"/>
                          <a:sym typeface="Atkinson Hyperlegible"/>
                        </a:rPr>
                        <a:t>Запланируйте срочную ПЕРЕДАЧУ / ПЕРЕВОД пациента.</a:t>
                      </a:r>
                      <a:endParaRPr lang="ru-RU" noProof="0" dirty="0"/>
                    </a:p>
                    <a:p>
                      <a:pPr marL="285750" marR="0" lvl="0" indent="-171450" algn="l" rtl="0">
                        <a:lnSpc>
                          <a:spcPct val="100000"/>
                        </a:lnSpc>
                        <a:spcBef>
                          <a:spcPts val="0"/>
                        </a:spcBef>
                        <a:spcAft>
                          <a:spcPts val="0"/>
                        </a:spcAft>
                        <a:buClr>
                          <a:schemeClr val="dk1"/>
                        </a:buClr>
                        <a:buSzPts val="1800"/>
                        <a:buFont typeface="Arial"/>
                        <a:buNone/>
                      </a:pPr>
                      <a:endParaRPr lang="ru-RU" sz="2400" u="none" strike="noStrike" cap="none" noProof="0" dirty="0">
                        <a:latin typeface="Atkinson Hyperlegible"/>
                        <a:ea typeface="Atkinson Hyperlegible"/>
                        <a:cs typeface="Atkinson Hyperlegible"/>
                        <a:sym typeface="Atkinson Hyperlegible"/>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6"/>
          <p:cNvSpPr txBox="1">
            <a:spLocks noGrp="1"/>
          </p:cNvSpPr>
          <p:nvPr>
            <p:ph type="title"/>
          </p:nvPr>
        </p:nvSpPr>
        <p:spPr>
          <a:xfrm>
            <a:off x="374937" y="1402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1F3864"/>
                </a:solidFill>
                <a:latin typeface="Atkinson Hyperlegible"/>
                <a:ea typeface="Atkinson Hyperlegible"/>
                <a:cs typeface="Atkinson Hyperlegible"/>
                <a:sym typeface="Atkinson Hyperlegible"/>
              </a:rPr>
              <a:t>Простые и открытые переломы</a:t>
            </a:r>
            <a:endParaRPr/>
          </a:p>
        </p:txBody>
      </p:sp>
      <p:graphicFrame>
        <p:nvGraphicFramePr>
          <p:cNvPr id="422" name="Google Shape;422;p36"/>
          <p:cNvGraphicFramePr/>
          <p:nvPr>
            <p:extLst>
              <p:ext uri="{D42A27DB-BD31-4B8C-83A1-F6EECF244321}">
                <p14:modId xmlns:p14="http://schemas.microsoft.com/office/powerpoint/2010/main" val="3039881561"/>
              </p:ext>
            </p:extLst>
          </p:nvPr>
        </p:nvGraphicFramePr>
        <p:xfrm>
          <a:off x="355205" y="1165006"/>
          <a:ext cx="11714875" cy="4998750"/>
        </p:xfrm>
        <a:graphic>
          <a:graphicData uri="http://schemas.openxmlformats.org/drawingml/2006/table">
            <a:tbl>
              <a:tblPr>
                <a:noFill/>
                <a:tableStyleId>{3B17692C-1B87-4DF3-BFBA-C009411ABFFE}</a:tableStyleId>
              </a:tblPr>
              <a:tblGrid>
                <a:gridCol w="2168875">
                  <a:extLst>
                    <a:ext uri="{9D8B030D-6E8A-4147-A177-3AD203B41FA5}">
                      <a16:colId xmlns:a16="http://schemas.microsoft.com/office/drawing/2014/main" val="20000"/>
                    </a:ext>
                  </a:extLst>
                </a:gridCol>
                <a:gridCol w="9546000">
                  <a:extLst>
                    <a:ext uri="{9D8B030D-6E8A-4147-A177-3AD203B41FA5}">
                      <a16:colId xmlns:a16="http://schemas.microsoft.com/office/drawing/2014/main" val="20001"/>
                    </a:ext>
                  </a:extLst>
                </a:gridCol>
              </a:tblGrid>
              <a:tr h="419650">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Травма</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791475">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latin typeface="Atkinson Hyperlegible"/>
                          <a:ea typeface="Atkinson Hyperlegible"/>
                          <a:cs typeface="Atkinson Hyperlegible"/>
                          <a:sym typeface="Atkinson Hyperlegible"/>
                        </a:rPr>
                        <a:t>Простой перелом</a:t>
                      </a:r>
                      <a:endParaRPr lang="ru-RU" noProof="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Проведите ШИНИРОВАНИЕ для удобства пациента и рассмотрите возможность выпрямления конечности (вправления перелома).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Дайте ОБЕЗБОЛИВАЮЩИЕ.</a:t>
                      </a:r>
                      <a:endParaRPr lang="ru-RU" noProof="0" dirty="0"/>
                    </a:p>
                  </a:txBody>
                  <a:tcPr marL="91450" marR="91450" marT="45725" marB="45725"/>
                </a:tc>
                <a:extLst>
                  <a:ext uri="{0D108BD9-81ED-4DB2-BD59-A6C34878D82A}">
                    <a16:rowId xmlns:a16="http://schemas.microsoft.com/office/drawing/2014/main" val="10001"/>
                  </a:ext>
                </a:extLst>
              </a:tr>
              <a:tr h="3246725">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latin typeface="Atkinson Hyperlegible"/>
                          <a:ea typeface="Atkinson Hyperlegible"/>
                          <a:cs typeface="Atkinson Hyperlegible"/>
                          <a:sym typeface="Atkinson Hyperlegible"/>
                        </a:rPr>
                        <a:t>Открытый перелом</a:t>
                      </a:r>
                      <a:endParaRPr lang="ru-RU" noProof="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Остановите кровотечение путем ПРЯМОГО ДАВЛЕНИЯ.</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Рану следует ОРОШАТЬ физраствором или чистой водой.</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Проведите ШИНИРОВАНИЕ для удобства пациента и рассмотрите возможность выпрямления конечности.</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Если перфузия недостаточная, немедленно ВПРАВЬТЕ перелом и наложите ШИНУ.</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Заранее дайте АНТИБИОТИКИ и сделайте прививку от СТОЛБНЯКА.</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Дайте ОБЕЗБОЛИВАЮЩИЕ.</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Запланируйте срочную ПЕРЕДАЧУ / ПЕРЕВОД пациента в хирургическое отделение.</a:t>
                      </a:r>
                      <a:endParaRPr lang="ru-RU" noProof="0" dirty="0"/>
                    </a:p>
                  </a:txBody>
                  <a:tcPr marL="91450" marR="91450" marT="45725" marB="45725"/>
                </a:tc>
                <a:extLst>
                  <a:ext uri="{0D108BD9-81ED-4DB2-BD59-A6C34878D82A}">
                    <a16:rowId xmlns:a16="http://schemas.microsoft.com/office/drawing/2014/main" val="10002"/>
                  </a:ext>
                </a:extLst>
              </a:tr>
            </a:tbl>
          </a:graphicData>
        </a:graphic>
      </p:graphicFrame>
      <p:pic>
        <p:nvPicPr>
          <p:cNvPr id="423" name="Google Shape;423;p36" descr="Logo&#10;&#10;Description automatically generated"/>
          <p:cNvPicPr preferRelativeResize="0"/>
          <p:nvPr/>
        </p:nvPicPr>
        <p:blipFill rotWithShape="1">
          <a:blip r:embed="rId3">
            <a:alphaModFix/>
          </a:blip>
          <a:srcRect/>
          <a:stretch/>
        </p:blipFill>
        <p:spPr>
          <a:xfrm>
            <a:off x="245911" y="4029735"/>
            <a:ext cx="2078953" cy="1447471"/>
          </a:xfrm>
          <a:prstGeom prst="rect">
            <a:avLst/>
          </a:prstGeom>
          <a:noFill/>
          <a:ln>
            <a:noFill/>
          </a:ln>
        </p:spPr>
      </p:pic>
      <p:sp>
        <p:nvSpPr>
          <p:cNvPr id="424" name="Google Shape;424;p36"/>
          <p:cNvSpPr txBox="1"/>
          <p:nvPr/>
        </p:nvSpPr>
        <p:spPr>
          <a:xfrm>
            <a:off x="403644" y="5532547"/>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
        <p:nvSpPr>
          <p:cNvPr id="425" name="Google Shape;425;p36"/>
          <p:cNvSpPr txBox="1"/>
          <p:nvPr/>
        </p:nvSpPr>
        <p:spPr>
          <a:xfrm>
            <a:off x="0" y="6095474"/>
            <a:ext cx="1207008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200" b="0" i="0" u="none" strike="noStrike" cap="none">
                <a:solidFill>
                  <a:schemeClr val="accent2"/>
                </a:solidFill>
                <a:latin typeface="Atkinson Hyperlegible"/>
                <a:ea typeface="Atkinson Hyperlegible"/>
                <a:cs typeface="Atkinson Hyperlegible"/>
                <a:sym typeface="Atkinson Hyperlegible"/>
              </a:rPr>
              <a:t>Считайте, что у любого пациента есть открытый перелом, если рядом с местом перелома имеется рана (больше, чем просто ссадина на коже).</a:t>
            </a: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7"/>
          <p:cNvSpPr txBox="1">
            <a:spLocks noGrp="1"/>
          </p:cNvSpPr>
          <p:nvPr>
            <p:ph type="title"/>
          </p:nvPr>
        </p:nvSpPr>
        <p:spPr>
          <a:xfrm>
            <a:off x="114822"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1F3864"/>
                </a:solidFill>
                <a:latin typeface="Atkinson Hyperlegible"/>
                <a:ea typeface="Atkinson Hyperlegible"/>
                <a:cs typeface="Atkinson Hyperlegible"/>
                <a:sym typeface="Atkinson Hyperlegible"/>
              </a:rPr>
              <a:t>Взрывные травмы: ухо и глаз</a:t>
            </a:r>
            <a:endParaRPr/>
          </a:p>
        </p:txBody>
      </p:sp>
      <p:graphicFrame>
        <p:nvGraphicFramePr>
          <p:cNvPr id="431" name="Google Shape;431;p37"/>
          <p:cNvGraphicFramePr/>
          <p:nvPr>
            <p:extLst>
              <p:ext uri="{D42A27DB-BD31-4B8C-83A1-F6EECF244321}">
                <p14:modId xmlns:p14="http://schemas.microsoft.com/office/powerpoint/2010/main" val="3737924428"/>
              </p:ext>
            </p:extLst>
          </p:nvPr>
        </p:nvGraphicFramePr>
        <p:xfrm>
          <a:off x="114822" y="1097250"/>
          <a:ext cx="11962325" cy="5516910"/>
        </p:xfrm>
        <a:graphic>
          <a:graphicData uri="http://schemas.openxmlformats.org/drawingml/2006/table">
            <a:tbl>
              <a:tblPr>
                <a:noFill/>
                <a:tableStyleId>{3B17692C-1B87-4DF3-BFBA-C009411ABFFE}</a:tableStyleId>
              </a:tblPr>
              <a:tblGrid>
                <a:gridCol w="2254775">
                  <a:extLst>
                    <a:ext uri="{9D8B030D-6E8A-4147-A177-3AD203B41FA5}">
                      <a16:colId xmlns:a16="http://schemas.microsoft.com/office/drawing/2014/main" val="20000"/>
                    </a:ext>
                  </a:extLst>
                </a:gridCol>
                <a:gridCol w="3757700">
                  <a:extLst>
                    <a:ext uri="{9D8B030D-6E8A-4147-A177-3AD203B41FA5}">
                      <a16:colId xmlns:a16="http://schemas.microsoft.com/office/drawing/2014/main" val="20001"/>
                    </a:ext>
                  </a:extLst>
                </a:gridCol>
                <a:gridCol w="5949850">
                  <a:extLst>
                    <a:ext uri="{9D8B030D-6E8A-4147-A177-3AD203B41FA5}">
                      <a16:colId xmlns:a16="http://schemas.microsoft.com/office/drawing/2014/main" val="20002"/>
                    </a:ext>
                  </a:extLst>
                </a:gridCol>
              </a:tblGrid>
              <a:tr h="241525">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Травма</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926775">
                <a:tc>
                  <a:txBody>
                    <a:bodyPr/>
                    <a:lstStyle/>
                    <a:p>
                      <a:pPr marL="0" marR="0" lvl="0" indent="0" algn="l" rtl="0">
                        <a:lnSpc>
                          <a:spcPct val="100000"/>
                        </a:lnSpc>
                        <a:spcBef>
                          <a:spcPts val="0"/>
                        </a:spcBef>
                        <a:spcAft>
                          <a:spcPts val="0"/>
                        </a:spcAft>
                        <a:buClr>
                          <a:srgbClr val="000000"/>
                        </a:buClr>
                        <a:buSzPts val="1800"/>
                        <a:buFont typeface="Arial"/>
                        <a:buNone/>
                      </a:pPr>
                      <a:r>
                        <a:rPr lang="ru-RU" sz="2000" u="none" strike="noStrike" cap="none" noProof="0" dirty="0">
                          <a:latin typeface="Atkinson Hyperlegible"/>
                          <a:ea typeface="Atkinson Hyperlegible"/>
                          <a:cs typeface="Atkinson Hyperlegible"/>
                          <a:sym typeface="Atkinson Hyperlegible"/>
                        </a:rPr>
                        <a:t>Повреждение уха, например, барабанной перепонки</a:t>
                      </a:r>
                      <a:endParaRPr lang="ru-RU" noProof="0" dirty="0"/>
                    </a:p>
                    <a:p>
                      <a:pPr marL="0" marR="0" lvl="0" indent="0" algn="l" rtl="0">
                        <a:lnSpc>
                          <a:spcPct val="100000"/>
                        </a:lnSpc>
                        <a:spcBef>
                          <a:spcPts val="0"/>
                        </a:spcBef>
                        <a:spcAft>
                          <a:spcPts val="0"/>
                        </a:spcAft>
                        <a:buClr>
                          <a:srgbClr val="000000"/>
                        </a:buClr>
                        <a:buSzPts val="1800"/>
                        <a:buFont typeface="Arial"/>
                        <a:buNone/>
                      </a:pPr>
                      <a:endParaRPr lang="ru-RU" sz="200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Боль в ухе</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Кровотечение или выделения из уха</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Звон в ухе, головокружение, потеря слуха</a:t>
                      </a:r>
                      <a:endParaRPr lang="ru-RU" noProof="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000" u="none" strike="noStrike" cap="none" noProof="0" dirty="0">
                          <a:latin typeface="Atkinson Hyperlegible"/>
                          <a:ea typeface="Atkinson Hyperlegible"/>
                          <a:cs typeface="Atkinson Hyperlegible"/>
                          <a:sym typeface="Atkinson Hyperlegible"/>
                        </a:rPr>
                        <a:t>При подозрении - обследуйте пациента с помощью отоскопа на предмет разрыва барабанной перепонки.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000" u="none" strike="noStrike" cap="none" noProof="0" dirty="0">
                          <a:latin typeface="Atkinson Hyperlegible"/>
                          <a:ea typeface="Atkinson Hyperlegible"/>
                          <a:cs typeface="Atkinson Hyperlegible"/>
                          <a:sym typeface="Atkinson Hyperlegible"/>
                        </a:rPr>
                        <a:t>В большинстве случаев заживление происходит спонтанно.</a:t>
                      </a:r>
                      <a:endParaRPr lang="ru-RU" noProof="0" dirty="0"/>
                    </a:p>
                    <a:p>
                      <a:pPr marL="285750" marR="0" lvl="0" indent="-171450" algn="l" rtl="0">
                        <a:lnSpc>
                          <a:spcPct val="100000"/>
                        </a:lnSpc>
                        <a:spcBef>
                          <a:spcPts val="0"/>
                        </a:spcBef>
                        <a:spcAft>
                          <a:spcPts val="0"/>
                        </a:spcAft>
                        <a:buClr>
                          <a:schemeClr val="dk1"/>
                        </a:buClr>
                        <a:buSzPts val="1800"/>
                        <a:buFont typeface="Arial"/>
                        <a:buNone/>
                      </a:pPr>
                      <a:endParaRPr lang="ru-RU" sz="2000" u="none" strike="noStrike" cap="none" noProof="0" dirty="0">
                        <a:latin typeface="Atkinson Hyperlegible"/>
                        <a:ea typeface="Atkinson Hyperlegible"/>
                        <a:cs typeface="Atkinson Hyperlegible"/>
                        <a:sym typeface="Atkinson Hyperlegible"/>
                      </a:endParaRPr>
                    </a:p>
                  </a:txBody>
                  <a:tcPr marL="91450" marR="91450" marT="45725" marB="45725"/>
                </a:tc>
                <a:extLst>
                  <a:ext uri="{0D108BD9-81ED-4DB2-BD59-A6C34878D82A}">
                    <a16:rowId xmlns:a16="http://schemas.microsoft.com/office/drawing/2014/main" val="10001"/>
                  </a:ext>
                </a:extLst>
              </a:tr>
              <a:tr h="926775">
                <a:tc>
                  <a:txBody>
                    <a:bodyPr/>
                    <a:lstStyle/>
                    <a:p>
                      <a:pPr marL="0" marR="0" lvl="0" indent="0" algn="l" rtl="0">
                        <a:lnSpc>
                          <a:spcPct val="100000"/>
                        </a:lnSpc>
                        <a:spcBef>
                          <a:spcPts val="0"/>
                        </a:spcBef>
                        <a:spcAft>
                          <a:spcPts val="0"/>
                        </a:spcAft>
                        <a:buClr>
                          <a:srgbClr val="000000"/>
                        </a:buClr>
                        <a:buSzPts val="1800"/>
                        <a:buFont typeface="Arial"/>
                        <a:buNone/>
                      </a:pPr>
                      <a:r>
                        <a:rPr lang="ru-RU" sz="2000" b="0" u="none" strike="noStrike" cap="none" noProof="0" dirty="0">
                          <a:latin typeface="Atkinson Hyperlegible"/>
                          <a:ea typeface="Atkinson Hyperlegible"/>
                          <a:cs typeface="Atkinson Hyperlegible"/>
                          <a:sym typeface="Atkinson Hyperlegible"/>
                        </a:rPr>
                        <a:t>Травма глаза и челюстно-лицевой области</a:t>
                      </a:r>
                      <a:endParaRPr lang="ru-RU" noProof="0" dirty="0"/>
                    </a:p>
                    <a:p>
                      <a:pPr marL="0" marR="0" lvl="0" indent="0" algn="l" rtl="0">
                        <a:lnSpc>
                          <a:spcPct val="100000"/>
                        </a:lnSpc>
                        <a:spcBef>
                          <a:spcPts val="0"/>
                        </a:spcBef>
                        <a:spcAft>
                          <a:spcPts val="0"/>
                        </a:spcAft>
                        <a:buClr>
                          <a:srgbClr val="000000"/>
                        </a:buClr>
                        <a:buSzPts val="1800"/>
                        <a:buFont typeface="Arial"/>
                        <a:buNone/>
                      </a:pPr>
                      <a:endParaRPr lang="ru-RU" sz="200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1800"/>
                        <a:buFont typeface="Arial"/>
                        <a:buChar char="•"/>
                      </a:pPr>
                      <a:r>
                        <a:rPr lang="ru-RU" sz="2000" u="none" strike="noStrike" cap="none" noProof="0" dirty="0">
                          <a:latin typeface="Atkinson Hyperlegible"/>
                          <a:ea typeface="Atkinson Hyperlegible"/>
                          <a:cs typeface="Atkinson Hyperlegible"/>
                          <a:sym typeface="Atkinson Hyperlegible"/>
                        </a:rPr>
                        <a:t>Боль в глазу</a:t>
                      </a:r>
                      <a:endParaRPr lang="ru-RU" noProof="0" dirty="0"/>
                    </a:p>
                    <a:p>
                      <a:pPr marL="342900" marR="0" lvl="0" indent="-342900" algn="l" rtl="0">
                        <a:lnSpc>
                          <a:spcPct val="100000"/>
                        </a:lnSpc>
                        <a:spcBef>
                          <a:spcPts val="0"/>
                        </a:spcBef>
                        <a:spcAft>
                          <a:spcPts val="0"/>
                        </a:spcAft>
                        <a:buClr>
                          <a:schemeClr val="dk1"/>
                        </a:buClr>
                        <a:buSzPts val="1800"/>
                        <a:buFont typeface="Arial"/>
                        <a:buChar char="•"/>
                      </a:pPr>
                      <a:r>
                        <a:rPr lang="ru-RU" sz="2000" u="none" strike="noStrike" cap="none" noProof="0" dirty="0">
                          <a:latin typeface="Atkinson Hyperlegible"/>
                          <a:ea typeface="Atkinson Hyperlegible"/>
                          <a:cs typeface="Atkinson Hyperlegible"/>
                          <a:sym typeface="Atkinson Hyperlegible"/>
                        </a:rPr>
                        <a:t>Перфорация глазного яблока</a:t>
                      </a:r>
                      <a:endParaRPr lang="ru-RU" noProof="0" dirty="0"/>
                    </a:p>
                    <a:p>
                      <a:pPr marL="342900" marR="0" lvl="0" indent="-342900" algn="l" rtl="0">
                        <a:lnSpc>
                          <a:spcPct val="100000"/>
                        </a:lnSpc>
                        <a:spcBef>
                          <a:spcPts val="0"/>
                        </a:spcBef>
                        <a:spcAft>
                          <a:spcPts val="0"/>
                        </a:spcAft>
                        <a:buClr>
                          <a:schemeClr val="dk1"/>
                        </a:buClr>
                        <a:buSzPts val="1800"/>
                        <a:buFont typeface="Arial"/>
                        <a:buChar char="•"/>
                      </a:pPr>
                      <a:r>
                        <a:rPr lang="ru-RU" sz="2000" u="none" strike="noStrike" cap="none" noProof="0" dirty="0">
                          <a:latin typeface="Atkinson Hyperlegible"/>
                          <a:ea typeface="Atkinson Hyperlegible"/>
                          <a:cs typeface="Atkinson Hyperlegible"/>
                          <a:sym typeface="Atkinson Hyperlegible"/>
                        </a:rPr>
                        <a:t>Аномальный зрачок</a:t>
                      </a:r>
                      <a:endParaRPr lang="ru-RU" noProof="0" dirty="0"/>
                    </a:p>
                    <a:p>
                      <a:pPr marL="342900" marR="0" lvl="0" indent="-342900" algn="l" rtl="0">
                        <a:lnSpc>
                          <a:spcPct val="100000"/>
                        </a:lnSpc>
                        <a:spcBef>
                          <a:spcPts val="0"/>
                        </a:spcBef>
                        <a:spcAft>
                          <a:spcPts val="0"/>
                        </a:spcAft>
                        <a:buClr>
                          <a:schemeClr val="dk1"/>
                        </a:buClr>
                        <a:buSzPts val="1800"/>
                        <a:buFont typeface="Arial"/>
                        <a:buChar char="•"/>
                      </a:pPr>
                      <a:r>
                        <a:rPr lang="ru-RU" sz="2000" u="none" strike="noStrike" cap="none" noProof="0" dirty="0">
                          <a:latin typeface="Atkinson Hyperlegible"/>
                          <a:ea typeface="Atkinson Hyperlegible"/>
                          <a:cs typeface="Atkinson Hyperlegible"/>
                          <a:sym typeface="Atkinson Hyperlegible"/>
                        </a:rPr>
                        <a:t>Переломы глазницы и лицевых костей</a:t>
                      </a:r>
                      <a:endParaRPr lang="ru-RU" noProof="0" dirty="0"/>
                    </a:p>
                    <a:p>
                      <a:pPr marL="342900" marR="0" lvl="0" indent="-342900" algn="l" rtl="0">
                        <a:lnSpc>
                          <a:spcPct val="100000"/>
                        </a:lnSpc>
                        <a:spcBef>
                          <a:spcPts val="0"/>
                        </a:spcBef>
                        <a:spcAft>
                          <a:spcPts val="0"/>
                        </a:spcAft>
                        <a:buClr>
                          <a:schemeClr val="dk1"/>
                        </a:buClr>
                        <a:buSzPts val="1800"/>
                        <a:buFont typeface="Arial"/>
                        <a:buChar char="•"/>
                      </a:pPr>
                      <a:r>
                        <a:rPr lang="ru-RU" sz="2000" u="none" strike="noStrike" cap="none" noProof="0" dirty="0">
                          <a:latin typeface="Atkinson Hyperlegible"/>
                          <a:ea typeface="Atkinson Hyperlegible"/>
                          <a:cs typeface="Atkinson Hyperlegible"/>
                          <a:sym typeface="Atkinson Hyperlegible"/>
                        </a:rPr>
                        <a:t>Возможна вторичная травма глаз осколками стекла. </a:t>
                      </a:r>
                      <a:endParaRPr lang="ru-RU" noProof="0" dirty="0"/>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Окажите первую помощь и закройте глаз защитным щитком.</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Не извлекайте никакие проникающие предметы, стабилизируйте их. </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Проведите профилактику СТОЛБНЯКА при проникающих травмах глаз.</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При острой потере зрения ПРОКОНСУЛЬТИРУЙТЕСЬ с офтальмологом или подготовьтесь к срочной ПЕРЕДАЧЕ / ПЕРЕВОДУ пациента. </a:t>
                      </a:r>
                      <a:endParaRPr lang="ru-RU" noProof="0"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aphicFrame>
        <p:nvGraphicFramePr>
          <p:cNvPr id="437" name="Google Shape;437;p38"/>
          <p:cNvGraphicFramePr/>
          <p:nvPr>
            <p:extLst>
              <p:ext uri="{D42A27DB-BD31-4B8C-83A1-F6EECF244321}">
                <p14:modId xmlns:p14="http://schemas.microsoft.com/office/powerpoint/2010/main" val="966283850"/>
              </p:ext>
            </p:extLst>
          </p:nvPr>
        </p:nvGraphicFramePr>
        <p:xfrm>
          <a:off x="131624" y="933408"/>
          <a:ext cx="11928750" cy="5212100"/>
        </p:xfrm>
        <a:graphic>
          <a:graphicData uri="http://schemas.openxmlformats.org/drawingml/2006/table">
            <a:tbl>
              <a:tblPr firstRow="1" bandRow="1">
                <a:noFill/>
                <a:tableStyleId>{8710D5F0-0455-43D1-88AE-B759D1116B10}</a:tableStyleId>
              </a:tblPr>
              <a:tblGrid>
                <a:gridCol w="4444175">
                  <a:extLst>
                    <a:ext uri="{9D8B030D-6E8A-4147-A177-3AD203B41FA5}">
                      <a16:colId xmlns:a16="http://schemas.microsoft.com/office/drawing/2014/main" val="20000"/>
                    </a:ext>
                  </a:extLst>
                </a:gridCol>
                <a:gridCol w="7484575">
                  <a:extLst>
                    <a:ext uri="{9D8B030D-6E8A-4147-A177-3AD203B41FA5}">
                      <a16:colId xmlns:a16="http://schemas.microsoft.com/office/drawing/2014/main" val="20001"/>
                    </a:ext>
                  </a:extLst>
                </a:gridCol>
              </a:tblGrid>
              <a:tr h="359950">
                <a:tc>
                  <a:txBody>
                    <a:bodyPr/>
                    <a:lstStyle/>
                    <a:p>
                      <a:pPr marL="0" marR="0" lvl="0" indent="0" algn="l" rtl="0">
                        <a:lnSpc>
                          <a:spcPct val="100000"/>
                        </a:lnSpc>
                        <a:spcBef>
                          <a:spcPts val="0"/>
                        </a:spcBef>
                        <a:spcAft>
                          <a:spcPts val="0"/>
                        </a:spcAft>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E2F3"/>
                    </a:solidFill>
                  </a:tcPr>
                </a:tc>
                <a:extLst>
                  <a:ext uri="{0D108BD9-81ED-4DB2-BD59-A6C34878D82A}">
                    <a16:rowId xmlns:a16="http://schemas.microsoft.com/office/drawing/2014/main" val="10000"/>
                  </a:ext>
                </a:extLst>
              </a:tr>
              <a:tr h="4364350">
                <a:tc>
                  <a:txBody>
                    <a:bodyPr/>
                    <a:lstStyle/>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Цвет обожженной кожи может варьироваться между розовым, красным, бледным или черным – в зависимости от глубины ожога</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Признаки ингаляционной травмы: </a:t>
                      </a:r>
                      <a:endParaRPr lang="ru-RU" noProof="0" dirty="0"/>
                    </a:p>
                    <a:p>
                      <a:pPr marL="800100" marR="0" lvl="1" indent="-342900" algn="l" rtl="0">
                        <a:lnSpc>
                          <a:spcPct val="100000"/>
                        </a:lnSpc>
                        <a:spcBef>
                          <a:spcPts val="0"/>
                        </a:spcBef>
                        <a:spcAft>
                          <a:spcPts val="0"/>
                        </a:spcAft>
                        <a:buClr>
                          <a:srgbClr val="000000"/>
                        </a:buClr>
                        <a:buSzPts val="2000"/>
                        <a:buFont typeface="Wingdings" panose="05000000000000000000" pitchFamily="2" charset="2"/>
                        <a:buChar char="ü"/>
                      </a:pPr>
                      <a:r>
                        <a:rPr lang="ru-RU" sz="2000" u="none" strike="noStrike" cap="none" noProof="0" dirty="0">
                          <a:latin typeface="Atkinson Hyperlegible"/>
                          <a:ea typeface="Atkinson Hyperlegible"/>
                          <a:cs typeface="Atkinson Hyperlegible"/>
                          <a:sym typeface="Atkinson Hyperlegible"/>
                        </a:rPr>
                        <a:t>Сажа (пепел) или опаленные (сгоревшие) волоски в носу</a:t>
                      </a:r>
                      <a:endParaRPr lang="ru-RU" noProof="0" dirty="0"/>
                    </a:p>
                    <a:p>
                      <a:pPr marL="800100" marR="0" lvl="1" indent="-342900" algn="l" rtl="0">
                        <a:lnSpc>
                          <a:spcPct val="100000"/>
                        </a:lnSpc>
                        <a:spcBef>
                          <a:spcPts val="0"/>
                        </a:spcBef>
                        <a:spcAft>
                          <a:spcPts val="0"/>
                        </a:spcAft>
                        <a:buClr>
                          <a:srgbClr val="000000"/>
                        </a:buClr>
                        <a:buSzPts val="2000"/>
                        <a:buFont typeface="Wingdings" panose="05000000000000000000" pitchFamily="2" charset="2"/>
                        <a:buChar char="ü"/>
                      </a:pPr>
                      <a:r>
                        <a:rPr lang="ru-RU" sz="2000" u="none" strike="noStrike" cap="none" noProof="0" dirty="0">
                          <a:latin typeface="Atkinson Hyperlegible"/>
                          <a:ea typeface="Atkinson Hyperlegible"/>
                          <a:cs typeface="Atkinson Hyperlegible"/>
                          <a:sym typeface="Atkinson Hyperlegible"/>
                        </a:rPr>
                        <a:t>Отек губ или рта</a:t>
                      </a:r>
                      <a:endParaRPr lang="ru-RU" noProof="0" dirty="0"/>
                    </a:p>
                    <a:p>
                      <a:pPr marL="800100" marR="0" lvl="1" indent="-342900" algn="l" rtl="0">
                        <a:lnSpc>
                          <a:spcPct val="100000"/>
                        </a:lnSpc>
                        <a:spcBef>
                          <a:spcPts val="0"/>
                        </a:spcBef>
                        <a:spcAft>
                          <a:spcPts val="0"/>
                        </a:spcAft>
                        <a:buClr>
                          <a:srgbClr val="000000"/>
                        </a:buClr>
                        <a:buSzPts val="2000"/>
                        <a:buFont typeface="Wingdings" panose="05000000000000000000" pitchFamily="2" charset="2"/>
                        <a:buChar char="ü"/>
                      </a:pPr>
                      <a:r>
                        <a:rPr lang="ru-RU" sz="2000" u="none" strike="noStrike" cap="none" noProof="0" dirty="0">
                          <a:latin typeface="Atkinson Hyperlegible"/>
                          <a:ea typeface="Atkinson Hyperlegible"/>
                          <a:cs typeface="Atkinson Hyperlegible"/>
                          <a:sym typeface="Atkinson Hyperlegible"/>
                        </a:rPr>
                        <a:t>Изменение голоса</a:t>
                      </a:r>
                      <a:endParaRPr lang="ru-RU" noProof="0" dirty="0"/>
                    </a:p>
                    <a:p>
                      <a:pPr marL="800100" marR="0" lvl="1" indent="-190500" algn="l" rtl="0">
                        <a:lnSpc>
                          <a:spcPct val="100000"/>
                        </a:lnSpc>
                        <a:spcBef>
                          <a:spcPts val="0"/>
                        </a:spcBef>
                        <a:spcAft>
                          <a:spcPts val="0"/>
                        </a:spcAft>
                        <a:buClr>
                          <a:srgbClr val="000000"/>
                        </a:buClr>
                        <a:buSzPts val="2400"/>
                        <a:buFont typeface="Arial"/>
                        <a:buNone/>
                      </a:pPr>
                      <a:endParaRPr lang="ru-RU" sz="2400" b="0" i="0" u="none" strike="noStrike" cap="none" noProof="0" dirty="0">
                        <a:solidFill>
                          <a:schemeClr val="dk1"/>
                        </a:solidFill>
                        <a:latin typeface="Atkinson Hyperlegible"/>
                        <a:ea typeface="Atkinson Hyperlegible"/>
                        <a:cs typeface="Atkinson Hyperlegible"/>
                        <a:sym typeface="Atkinson Hyperlegible"/>
                      </a:endParaRPr>
                    </a:p>
                    <a:p>
                      <a:pPr marL="800100" marR="0" lvl="1" indent="-190500" algn="l" rtl="0">
                        <a:lnSpc>
                          <a:spcPct val="100000"/>
                        </a:lnSpc>
                        <a:spcBef>
                          <a:spcPts val="0"/>
                        </a:spcBef>
                        <a:spcAft>
                          <a:spcPts val="0"/>
                        </a:spcAft>
                        <a:buClr>
                          <a:srgbClr val="000000"/>
                        </a:buClr>
                        <a:buSzPts val="2400"/>
                        <a:buFont typeface="Arial"/>
                        <a:buNone/>
                      </a:pPr>
                      <a:endParaRPr lang="ru-RU" sz="2400" b="0" i="0" u="none" strike="noStrike" cap="none" noProof="0" dirty="0">
                        <a:solidFill>
                          <a:schemeClr val="dk1"/>
                        </a:solidFill>
                        <a:latin typeface="Atkinson Hyperlegible"/>
                        <a:ea typeface="Atkinson Hyperlegible"/>
                        <a:cs typeface="Atkinson Hyperlegible"/>
                        <a:sym typeface="Atkinson Hyperlegible"/>
                      </a:endParaRPr>
                    </a:p>
                    <a:p>
                      <a:pPr marL="457200" marR="0" lvl="1" indent="0" algn="l" rtl="0">
                        <a:lnSpc>
                          <a:spcPct val="100000"/>
                        </a:lnSpc>
                        <a:spcBef>
                          <a:spcPts val="0"/>
                        </a:spcBef>
                        <a:spcAft>
                          <a:spcPts val="0"/>
                        </a:spcAft>
                        <a:buClr>
                          <a:srgbClr val="000000"/>
                        </a:buClr>
                        <a:buSzPts val="2400"/>
                        <a:buFont typeface="Arial"/>
                        <a:buNone/>
                      </a:pPr>
                      <a:endParaRPr lang="ru-RU" sz="2400" b="0" i="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solidFill>
                            <a:schemeClr val="dk1"/>
                          </a:solidFill>
                          <a:latin typeface="Atkinson Hyperlegible"/>
                          <a:ea typeface="Atkinson Hyperlegible"/>
                          <a:cs typeface="Atkinson Hyperlegible"/>
                          <a:sym typeface="Atkinson Hyperlegible"/>
                        </a:rPr>
                        <a:t>СЛЕДИТЕ за проходимостью дыхательных путей.</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b="0" i="0" u="none" strike="noStrike" cap="none" noProof="0" dirty="0">
                          <a:solidFill>
                            <a:schemeClr val="dk1"/>
                          </a:solidFill>
                          <a:latin typeface="Atkinson Hyperlegible"/>
                          <a:ea typeface="Atkinson Hyperlegible"/>
                          <a:cs typeface="Atkinson Hyperlegible"/>
                          <a:sym typeface="Atkinson Hyperlegible"/>
                        </a:rPr>
                        <a:t>Снимите все украшения. </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solidFill>
                            <a:schemeClr val="dk1"/>
                          </a:solidFill>
                          <a:latin typeface="Atkinson Hyperlegible"/>
                          <a:ea typeface="Atkinson Hyperlegible"/>
                          <a:cs typeface="Atkinson Hyperlegible"/>
                          <a:sym typeface="Atkinson Hyperlegible"/>
                        </a:rPr>
                        <a:t>Введите в/в РАСТВОРЫ в зависимости от площади ожога и его глубины.</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solidFill>
                            <a:schemeClr val="dk1"/>
                          </a:solidFill>
                          <a:latin typeface="Atkinson Hyperlegible"/>
                          <a:ea typeface="Atkinson Hyperlegible"/>
                          <a:cs typeface="Atkinson Hyperlegible"/>
                          <a:sym typeface="Atkinson Hyperlegible"/>
                        </a:rPr>
                        <a:t>Сделайте прививку от СТОЛБНЯКА.</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solidFill>
                            <a:schemeClr val="dk1"/>
                          </a:solidFill>
                          <a:latin typeface="Atkinson Hyperlegible"/>
                          <a:ea typeface="Atkinson Hyperlegible"/>
                          <a:cs typeface="Atkinson Hyperlegible"/>
                          <a:sym typeface="Atkinson Hyperlegible"/>
                        </a:rPr>
                        <a:t>Дайте ОБЕЗБОЛИВАЮЩИЕ.</a:t>
                      </a:r>
                      <a:endParaRPr lang="ru-RU" noProof="0" dirty="0"/>
                    </a:p>
                    <a:p>
                      <a:pPr marL="342900" marR="0" lvl="0" indent="-34290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Тщательно ОЧИСТИТЕ и ПЕРЕВЯЖИТЕ все раны.</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u="none" strike="noStrike" cap="none" noProof="0" dirty="0">
                          <a:latin typeface="Atkinson Hyperlegible"/>
                          <a:ea typeface="Atkinson Hyperlegible"/>
                          <a:cs typeface="Atkinson Hyperlegible"/>
                          <a:sym typeface="Atkinson Hyperlegible"/>
                        </a:rPr>
                        <a:t> Запланируйте ПЕРЕДАЧУ / ПЕРЕВОД пациента в следующих случаях:</a:t>
                      </a:r>
                      <a:endParaRPr lang="ru-RU" noProof="0" dirty="0"/>
                    </a:p>
                    <a:p>
                      <a:pPr marL="742950" marR="0" lvl="1" indent="-285750" algn="l" rtl="0">
                        <a:lnSpc>
                          <a:spcPct val="100000"/>
                        </a:lnSpc>
                        <a:spcBef>
                          <a:spcPts val="0"/>
                        </a:spcBef>
                        <a:spcAft>
                          <a:spcPts val="0"/>
                        </a:spcAft>
                        <a:buClr>
                          <a:srgbClr val="000000"/>
                        </a:buClr>
                        <a:buSzPts val="1800"/>
                        <a:buFont typeface="Wingdings" panose="05000000000000000000" pitchFamily="2" charset="2"/>
                        <a:buChar char="ü"/>
                      </a:pPr>
                      <a:r>
                        <a:rPr lang="ru-RU" sz="1800" b="0" i="0" u="none" strike="noStrike" cap="none" noProof="0" dirty="0">
                          <a:solidFill>
                            <a:srgbClr val="000000"/>
                          </a:solidFill>
                          <a:latin typeface="Atkinson Hyperlegible"/>
                          <a:ea typeface="Atkinson Hyperlegible"/>
                          <a:cs typeface="Atkinson Hyperlegible"/>
                          <a:sym typeface="Atkinson Hyperlegible"/>
                        </a:rPr>
                        <a:t>Тяжелые ожоги &gt;15% тела  </a:t>
                      </a:r>
                      <a:endParaRPr lang="ru-RU" noProof="0" dirty="0"/>
                    </a:p>
                    <a:p>
                      <a:pPr marL="742950" marR="0" lvl="1" indent="-285750" algn="l" rtl="0">
                        <a:lnSpc>
                          <a:spcPct val="100000"/>
                        </a:lnSpc>
                        <a:spcBef>
                          <a:spcPts val="0"/>
                        </a:spcBef>
                        <a:spcAft>
                          <a:spcPts val="0"/>
                        </a:spcAft>
                        <a:buClr>
                          <a:srgbClr val="000000"/>
                        </a:buClr>
                        <a:buSzPts val="1800"/>
                        <a:buFont typeface="Wingdings" panose="05000000000000000000" pitchFamily="2" charset="2"/>
                        <a:buChar char="ü"/>
                      </a:pPr>
                      <a:r>
                        <a:rPr lang="ru-RU" sz="1800" b="0" i="0" u="none" strike="noStrike" cap="none" noProof="0" dirty="0">
                          <a:solidFill>
                            <a:srgbClr val="000000"/>
                          </a:solidFill>
                          <a:latin typeface="Atkinson Hyperlegible"/>
                          <a:ea typeface="Atkinson Hyperlegible"/>
                          <a:cs typeface="Atkinson Hyperlegible"/>
                          <a:sym typeface="Atkinson Hyperlegible"/>
                        </a:rPr>
                        <a:t>Ожоги рук, лица, паха, суставов или циркулярные ожоги</a:t>
                      </a:r>
                      <a:endParaRPr lang="ru-RU" noProof="0" dirty="0"/>
                    </a:p>
                    <a:p>
                      <a:pPr marL="742950" marR="0" lvl="1" indent="-285750" algn="l" rtl="0">
                        <a:lnSpc>
                          <a:spcPct val="100000"/>
                        </a:lnSpc>
                        <a:spcBef>
                          <a:spcPts val="0"/>
                        </a:spcBef>
                        <a:spcAft>
                          <a:spcPts val="0"/>
                        </a:spcAft>
                        <a:buClr>
                          <a:srgbClr val="000000"/>
                        </a:buClr>
                        <a:buSzPts val="1800"/>
                        <a:buFont typeface="Wingdings" panose="05000000000000000000" pitchFamily="2" charset="2"/>
                        <a:buChar char="ü"/>
                      </a:pPr>
                      <a:r>
                        <a:rPr lang="ru-RU" sz="1800" b="0" i="0" u="none" strike="noStrike" cap="none" noProof="0" dirty="0">
                          <a:solidFill>
                            <a:srgbClr val="000000"/>
                          </a:solidFill>
                          <a:latin typeface="Atkinson Hyperlegible"/>
                          <a:ea typeface="Atkinson Hyperlegible"/>
                          <a:cs typeface="Atkinson Hyperlegible"/>
                          <a:sym typeface="Atkinson Hyperlegible"/>
                        </a:rPr>
                        <a:t>Ингаляционная травма </a:t>
                      </a:r>
                      <a:endParaRPr lang="ru-RU" noProof="0" dirty="0"/>
                    </a:p>
                    <a:p>
                      <a:pPr marL="742950" marR="0" lvl="1" indent="-285750" algn="l" rtl="0">
                        <a:lnSpc>
                          <a:spcPct val="100000"/>
                        </a:lnSpc>
                        <a:spcBef>
                          <a:spcPts val="0"/>
                        </a:spcBef>
                        <a:spcAft>
                          <a:spcPts val="0"/>
                        </a:spcAft>
                        <a:buClr>
                          <a:srgbClr val="000000"/>
                        </a:buClr>
                        <a:buSzPts val="1800"/>
                        <a:buFont typeface="Wingdings" panose="05000000000000000000" pitchFamily="2" charset="2"/>
                        <a:buChar char="ü"/>
                      </a:pPr>
                      <a:r>
                        <a:rPr lang="ru-RU" sz="1800" b="0" i="0" u="none" strike="noStrike" cap="none" noProof="0" dirty="0">
                          <a:solidFill>
                            <a:srgbClr val="000000"/>
                          </a:solidFill>
                          <a:latin typeface="Atkinson Hyperlegible"/>
                          <a:ea typeface="Atkinson Hyperlegible"/>
                          <a:cs typeface="Atkinson Hyperlegible"/>
                          <a:sym typeface="Atkinson Hyperlegible"/>
                        </a:rPr>
                        <a:t>Ожоги в сочетании с другими травмами </a:t>
                      </a:r>
                      <a:endParaRPr lang="ru-RU" noProof="0" dirty="0"/>
                    </a:p>
                    <a:p>
                      <a:pPr marL="742950" marR="0" lvl="1" indent="-285750" algn="l" rtl="0">
                        <a:lnSpc>
                          <a:spcPct val="100000"/>
                        </a:lnSpc>
                        <a:spcBef>
                          <a:spcPts val="0"/>
                        </a:spcBef>
                        <a:spcAft>
                          <a:spcPts val="0"/>
                        </a:spcAft>
                        <a:buClr>
                          <a:srgbClr val="000000"/>
                        </a:buClr>
                        <a:buSzPts val="1800"/>
                        <a:buFont typeface="Wingdings" panose="05000000000000000000" pitchFamily="2" charset="2"/>
                        <a:buChar char="ü"/>
                      </a:pPr>
                      <a:r>
                        <a:rPr lang="ru-RU" sz="1800" b="0" i="0" u="none" strike="noStrike" cap="none" noProof="0" dirty="0">
                          <a:solidFill>
                            <a:srgbClr val="000000"/>
                          </a:solidFill>
                          <a:latin typeface="Atkinson Hyperlegible"/>
                          <a:ea typeface="Atkinson Hyperlegible"/>
                          <a:cs typeface="Atkinson Hyperlegible"/>
                          <a:sym typeface="Atkinson Hyperlegible"/>
                        </a:rPr>
                        <a:t>Ожоги у очень молодых или пожилых людей </a:t>
                      </a:r>
                      <a:endParaRPr lang="ru-RU" noProof="0" dirty="0"/>
                    </a:p>
                    <a:p>
                      <a:pPr marL="742950" marR="0" lvl="1" indent="-285750" algn="l" rtl="0">
                        <a:lnSpc>
                          <a:spcPct val="100000"/>
                        </a:lnSpc>
                        <a:spcBef>
                          <a:spcPts val="0"/>
                        </a:spcBef>
                        <a:spcAft>
                          <a:spcPts val="0"/>
                        </a:spcAft>
                        <a:buClr>
                          <a:srgbClr val="000000"/>
                        </a:buClr>
                        <a:buSzPts val="1800"/>
                        <a:buFont typeface="Wingdings" panose="05000000000000000000" pitchFamily="2" charset="2"/>
                        <a:buChar char="ü"/>
                      </a:pPr>
                      <a:r>
                        <a:rPr lang="ru-RU" sz="1800" b="0" i="0" u="none" strike="noStrike" cap="none" noProof="0" dirty="0">
                          <a:solidFill>
                            <a:srgbClr val="000000"/>
                          </a:solidFill>
                          <a:latin typeface="Atkinson Hyperlegible"/>
                          <a:ea typeface="Atkinson Hyperlegible"/>
                          <a:cs typeface="Atkinson Hyperlegible"/>
                          <a:sym typeface="Atkinson Hyperlegible"/>
                        </a:rPr>
                        <a:t>Серьезные заболевания, предшествующие ожогу (например, диабет)</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38" name="Google Shape;438;p38"/>
          <p:cNvPicPr preferRelativeResize="0"/>
          <p:nvPr/>
        </p:nvPicPr>
        <p:blipFill rotWithShape="1">
          <a:blip r:embed="rId3">
            <a:alphaModFix/>
          </a:blip>
          <a:srcRect/>
          <a:stretch/>
        </p:blipFill>
        <p:spPr>
          <a:xfrm>
            <a:off x="2120657" y="4469754"/>
            <a:ext cx="1929864" cy="1349324"/>
          </a:xfrm>
          <a:prstGeom prst="rect">
            <a:avLst/>
          </a:prstGeom>
          <a:noFill/>
          <a:ln>
            <a:noFill/>
          </a:ln>
        </p:spPr>
      </p:pic>
      <p:sp>
        <p:nvSpPr>
          <p:cNvPr id="439" name="Google Shape;439;p38"/>
          <p:cNvSpPr txBox="1"/>
          <p:nvPr/>
        </p:nvSpPr>
        <p:spPr>
          <a:xfrm>
            <a:off x="2445055" y="5807279"/>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
        <p:nvSpPr>
          <p:cNvPr id="440" name="Google Shape;440;p38"/>
          <p:cNvSpPr txBox="1"/>
          <p:nvPr/>
        </p:nvSpPr>
        <p:spPr>
          <a:xfrm>
            <a:off x="238087" y="6096066"/>
            <a:ext cx="11953913"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200" b="0" i="0" u="none" strike="noStrike" cap="none">
                <a:solidFill>
                  <a:schemeClr val="accent2"/>
                </a:solidFill>
                <a:latin typeface="Atkinson Hyperlegible"/>
                <a:ea typeface="Atkinson Hyperlegible"/>
                <a:cs typeface="Atkinson Hyperlegible"/>
                <a:sym typeface="Atkinson Hyperlegible"/>
              </a:rPr>
              <a:t>Ожоги сопряжены с высоким риском инфицирования! </a:t>
            </a:r>
            <a:r>
              <a:rPr lang="ru-RU" sz="2200" b="0" i="0" u="none" strike="noStrike" cap="none" dirty="0">
                <a:solidFill>
                  <a:schemeClr val="accent2"/>
                </a:solidFill>
                <a:latin typeface="Atkinson Hyperlegible"/>
                <a:ea typeface="Atkinson Hyperlegible"/>
                <a:cs typeface="Atkinson Hyperlegible"/>
                <a:sym typeface="Atkinson Hyperlegible"/>
              </a:rPr>
              <a:t>Тщательно очистите и перевяжите рану.  </a:t>
            </a:r>
            <a:endParaRPr lang="ru-RU" dirty="0"/>
          </a:p>
        </p:txBody>
      </p:sp>
      <p:sp>
        <p:nvSpPr>
          <p:cNvPr id="441" name="Google Shape;441;p38"/>
          <p:cNvSpPr txBox="1"/>
          <p:nvPr/>
        </p:nvSpPr>
        <p:spPr>
          <a:xfrm>
            <a:off x="131624" y="127908"/>
            <a:ext cx="10515600" cy="96505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4400"/>
              <a:buFont typeface="Calibri"/>
              <a:buNone/>
            </a:pPr>
            <a:r>
              <a:rPr lang="ru-RU" sz="4400" b="0" i="0" u="none" strike="noStrike" cap="none">
                <a:solidFill>
                  <a:srgbClr val="1F3864"/>
                </a:solidFill>
                <a:latin typeface="Atkinson Hyperlegible"/>
                <a:ea typeface="Atkinson Hyperlegible"/>
                <a:cs typeface="Atkinson Hyperlegible"/>
                <a:sym typeface="Atkinson Hyperlegible"/>
              </a:rPr>
              <a:t>Ожоги</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374937" y="140247"/>
            <a:ext cx="10515600" cy="9633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ru-RU">
                <a:solidFill>
                  <a:schemeClr val="dk2"/>
                </a:solidFill>
                <a:latin typeface="Atkinson Hyperlegible"/>
                <a:ea typeface="Atkinson Hyperlegible"/>
                <a:cs typeface="Atkinson Hyperlegible"/>
                <a:sym typeface="Atkinson Hyperlegible"/>
              </a:rPr>
              <a:t>Взрывная травма лёгких</a:t>
            </a:r>
            <a:endParaRPr lang="ru-RU"/>
          </a:p>
        </p:txBody>
      </p:sp>
      <p:graphicFrame>
        <p:nvGraphicFramePr>
          <p:cNvPr id="447" name="Google Shape;447;p39"/>
          <p:cNvGraphicFramePr/>
          <p:nvPr>
            <p:extLst>
              <p:ext uri="{D42A27DB-BD31-4B8C-83A1-F6EECF244321}">
                <p14:modId xmlns:p14="http://schemas.microsoft.com/office/powerpoint/2010/main" val="2861111576"/>
              </p:ext>
            </p:extLst>
          </p:nvPr>
        </p:nvGraphicFramePr>
        <p:xfrm>
          <a:off x="447863" y="1364833"/>
          <a:ext cx="11293500" cy="4572020"/>
        </p:xfrm>
        <a:graphic>
          <a:graphicData uri="http://schemas.openxmlformats.org/drawingml/2006/table">
            <a:tbl>
              <a:tblPr>
                <a:noFill/>
                <a:tableStyleId>{3B17692C-1B87-4DF3-BFBA-C009411ABFFE}</a:tableStyleId>
              </a:tblPr>
              <a:tblGrid>
                <a:gridCol w="5395900">
                  <a:extLst>
                    <a:ext uri="{9D8B030D-6E8A-4147-A177-3AD203B41FA5}">
                      <a16:colId xmlns:a16="http://schemas.microsoft.com/office/drawing/2014/main" val="20000"/>
                    </a:ext>
                  </a:extLst>
                </a:gridCol>
                <a:gridCol w="5897600">
                  <a:extLst>
                    <a:ext uri="{9D8B030D-6E8A-4147-A177-3AD203B41FA5}">
                      <a16:colId xmlns:a16="http://schemas.microsoft.com/office/drawing/2014/main" val="20001"/>
                    </a:ext>
                  </a:extLst>
                </a:gridCol>
              </a:tblGrid>
              <a:tr h="241525">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926775">
                <a:tc>
                  <a:txBody>
                    <a:bodyPr/>
                    <a:lstStyle/>
                    <a:p>
                      <a:pPr marL="0" marR="0" lvl="0" indent="0" algn="l" rtl="0">
                        <a:lnSpc>
                          <a:spcPct val="100000"/>
                        </a:lnSpc>
                        <a:spcBef>
                          <a:spcPts val="0"/>
                        </a:spcBef>
                        <a:spcAft>
                          <a:spcPts val="0"/>
                        </a:spcAft>
                        <a:buClr>
                          <a:schemeClr val="dk1"/>
                        </a:buClr>
                        <a:buSzPts val="1800"/>
                        <a:buFont typeface="Arial"/>
                        <a:buNone/>
                      </a:pPr>
                      <a:r>
                        <a:rPr lang="ru-RU" sz="2200" u="none" strike="noStrike" cap="none" noProof="0" dirty="0">
                          <a:solidFill>
                            <a:schemeClr val="dk1"/>
                          </a:solidFill>
                          <a:latin typeface="Atkinson Hyperlegible"/>
                          <a:ea typeface="Atkinson Hyperlegible"/>
                          <a:cs typeface="Atkinson Hyperlegible"/>
                          <a:sym typeface="Atkinson Hyperlegible"/>
                        </a:rPr>
                        <a:t>Взрывная травма лёгких может развиться в течение 48 часов после воздействия взрыва:</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Отсроченные симптомы в виде кашля, пенистой или кровянистой мокроты</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Тяжелая дыхательная недостаточность: тахипноэ, гипоксия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Боль в груди</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Пневмоторакс</a:t>
                      </a:r>
                      <a:endParaRPr lang="ru-RU" noProof="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При подозрении на взрывную травму лёгких - дайте КИСЛОРОД.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Проведите АСПИРАЦИЮ выделений.</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При пневмотораксе - установите плевральный дренаж.</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При болях в груди - дайте ОБЕЗБОЛИВАЮЩИЕ.</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Для улучшения оксигенации положите пациента в положение лежа на животе.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ПЕРЕДАЧА / ПЕРЕВОД пациента к специалисту; может потребоваться искусственная вентиляция легких. </a:t>
                      </a:r>
                      <a:endParaRPr lang="ru-RU" noProof="0" dirty="0"/>
                    </a:p>
                  </a:txBody>
                  <a:tcPr marL="91450" marR="91450" marT="45725" marB="45725"/>
                </a:tc>
                <a:extLst>
                  <a:ext uri="{0D108BD9-81ED-4DB2-BD59-A6C34878D82A}">
                    <a16:rowId xmlns:a16="http://schemas.microsoft.com/office/drawing/2014/main" val="10001"/>
                  </a:ext>
                </a:extLst>
              </a:tr>
            </a:tbl>
          </a:graphicData>
        </a:graphic>
      </p:graphicFrame>
      <p:sp>
        <p:nvSpPr>
          <p:cNvPr id="448" name="Google Shape;448;p39"/>
          <p:cNvSpPr txBox="1"/>
          <p:nvPr/>
        </p:nvSpPr>
        <p:spPr>
          <a:xfrm>
            <a:off x="447863" y="6002318"/>
            <a:ext cx="1129348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err="1">
                <a:solidFill>
                  <a:schemeClr val="accent2"/>
                </a:solidFill>
                <a:latin typeface="Atkinson Hyperlegible"/>
                <a:ea typeface="Atkinson Hyperlegible"/>
                <a:cs typeface="Atkinson Hyperlegible"/>
                <a:sym typeface="Atkinson Hyperlegible"/>
              </a:rPr>
              <a:t>Взрывная</a:t>
            </a:r>
            <a:r>
              <a:rPr lang="en-US" sz="2800" b="0" i="0" u="none" strike="noStrike" cap="none" dirty="0">
                <a:solidFill>
                  <a:schemeClr val="accent2"/>
                </a:solidFill>
                <a:latin typeface="Atkinson Hyperlegible"/>
                <a:ea typeface="Atkinson Hyperlegible"/>
                <a:cs typeface="Atkinson Hyperlegible"/>
                <a:sym typeface="Atkinson Hyperlegible"/>
              </a:rPr>
              <a:t> </a:t>
            </a:r>
            <a:r>
              <a:rPr lang="en-US" sz="2800" b="0" i="0" u="none" strike="noStrike" cap="none" dirty="0" err="1">
                <a:solidFill>
                  <a:schemeClr val="accent2"/>
                </a:solidFill>
                <a:latin typeface="Atkinson Hyperlegible"/>
                <a:ea typeface="Atkinson Hyperlegible"/>
                <a:cs typeface="Atkinson Hyperlegible"/>
                <a:sym typeface="Atkinson Hyperlegible"/>
              </a:rPr>
              <a:t>травма</a:t>
            </a:r>
            <a:r>
              <a:rPr lang="en-US" sz="2800" b="0" i="0" u="none" strike="noStrike" cap="none" dirty="0">
                <a:solidFill>
                  <a:schemeClr val="accent2"/>
                </a:solidFill>
                <a:latin typeface="Atkinson Hyperlegible"/>
                <a:ea typeface="Atkinson Hyperlegible"/>
                <a:cs typeface="Atkinson Hyperlegible"/>
                <a:sym typeface="Atkinson Hyperlegible"/>
              </a:rPr>
              <a:t> </a:t>
            </a:r>
            <a:r>
              <a:rPr lang="en-US" sz="2800" b="0" i="0" u="none" strike="noStrike" cap="none" dirty="0" err="1">
                <a:solidFill>
                  <a:schemeClr val="accent2"/>
                </a:solidFill>
                <a:latin typeface="Atkinson Hyperlegible"/>
                <a:ea typeface="Atkinson Hyperlegible"/>
                <a:cs typeface="Atkinson Hyperlegible"/>
                <a:sym typeface="Atkinson Hyperlegible"/>
              </a:rPr>
              <a:t>легких</a:t>
            </a:r>
            <a:r>
              <a:rPr lang="en-US" sz="2800" b="0" i="0" u="none" strike="noStrike" cap="none" dirty="0">
                <a:solidFill>
                  <a:schemeClr val="accent2"/>
                </a:solidFill>
                <a:latin typeface="Atkinson Hyperlegible"/>
                <a:ea typeface="Atkinson Hyperlegible"/>
                <a:cs typeface="Atkinson Hyperlegible"/>
                <a:sym typeface="Atkinson Hyperlegible"/>
              </a:rPr>
              <a:t> – </a:t>
            </a:r>
            <a:r>
              <a:rPr lang="en-US" sz="2800" b="0" i="0" u="none" strike="noStrike" cap="none" dirty="0" err="1">
                <a:solidFill>
                  <a:schemeClr val="accent2"/>
                </a:solidFill>
                <a:latin typeface="Atkinson Hyperlegible"/>
                <a:ea typeface="Atkinson Hyperlegible"/>
                <a:cs typeface="Atkinson Hyperlegible"/>
                <a:sym typeface="Atkinson Hyperlegible"/>
              </a:rPr>
              <a:t>это</a:t>
            </a:r>
            <a:r>
              <a:rPr lang="en-US" sz="2800" b="0" i="0" u="none" strike="noStrike" cap="none" dirty="0">
                <a:solidFill>
                  <a:schemeClr val="accent2"/>
                </a:solidFill>
                <a:latin typeface="Atkinson Hyperlegible"/>
                <a:ea typeface="Atkinson Hyperlegible"/>
                <a:cs typeface="Atkinson Hyperlegible"/>
                <a:sym typeface="Atkinson Hyperlegible"/>
              </a:rPr>
              <a:t> </a:t>
            </a:r>
            <a:r>
              <a:rPr lang="en-US" sz="2800" b="0" i="0" u="none" strike="noStrike" cap="none" dirty="0" err="1">
                <a:solidFill>
                  <a:schemeClr val="accent2"/>
                </a:solidFill>
                <a:latin typeface="Atkinson Hyperlegible"/>
                <a:ea typeface="Atkinson Hyperlegible"/>
                <a:cs typeface="Atkinson Hyperlegible"/>
                <a:sym typeface="Atkinson Hyperlegible"/>
              </a:rPr>
              <a:t>угрожающее</a:t>
            </a:r>
            <a:r>
              <a:rPr lang="en-US" sz="2800" b="0" i="0" u="none" strike="noStrike" cap="none" dirty="0">
                <a:solidFill>
                  <a:schemeClr val="accent2"/>
                </a:solidFill>
                <a:latin typeface="Atkinson Hyperlegible"/>
                <a:ea typeface="Atkinson Hyperlegible"/>
                <a:cs typeface="Atkinson Hyperlegible"/>
                <a:sym typeface="Atkinson Hyperlegible"/>
              </a:rPr>
              <a:t> </a:t>
            </a:r>
            <a:r>
              <a:rPr lang="en-US" sz="2800" b="0" i="0" u="none" strike="noStrike" cap="none" dirty="0" err="1">
                <a:solidFill>
                  <a:schemeClr val="accent2"/>
                </a:solidFill>
                <a:latin typeface="Atkinson Hyperlegible"/>
                <a:ea typeface="Atkinson Hyperlegible"/>
                <a:cs typeface="Atkinson Hyperlegible"/>
                <a:sym typeface="Atkinson Hyperlegible"/>
              </a:rPr>
              <a:t>жизни</a:t>
            </a:r>
            <a:r>
              <a:rPr lang="en-US" sz="2800" b="0" i="0" u="none" strike="noStrike" cap="none" dirty="0">
                <a:solidFill>
                  <a:schemeClr val="accent2"/>
                </a:solidFill>
                <a:latin typeface="Atkinson Hyperlegible"/>
                <a:ea typeface="Atkinson Hyperlegible"/>
                <a:cs typeface="Atkinson Hyperlegible"/>
                <a:sym typeface="Atkinson Hyperlegible"/>
              </a:rPr>
              <a:t> </a:t>
            </a:r>
            <a:r>
              <a:rPr lang="en-US" sz="2800" b="0" i="0" u="none" strike="noStrike" cap="none" dirty="0" err="1">
                <a:solidFill>
                  <a:schemeClr val="accent2"/>
                </a:solidFill>
                <a:latin typeface="Atkinson Hyperlegible"/>
                <a:ea typeface="Atkinson Hyperlegible"/>
                <a:cs typeface="Atkinson Hyperlegible"/>
                <a:sym typeface="Atkinson Hyperlegible"/>
              </a:rPr>
              <a:t>состояние</a:t>
            </a:r>
            <a:r>
              <a:rPr lang="en-US" sz="2800" b="0" i="0" u="none" strike="noStrike" cap="none" dirty="0">
                <a:solidFill>
                  <a:schemeClr val="accent2"/>
                </a:solidFill>
                <a:latin typeface="Atkinson Hyperlegible"/>
                <a:ea typeface="Atkinson Hyperlegible"/>
                <a:cs typeface="Atkinson Hyperlegible"/>
                <a:sym typeface="Atkinson Hyperlegible"/>
              </a:rPr>
              <a:t>!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0"/>
          <p:cNvSpPr txBox="1">
            <a:spLocks noGrp="1"/>
          </p:cNvSpPr>
          <p:nvPr>
            <p:ph type="title"/>
          </p:nvPr>
        </p:nvSpPr>
        <p:spPr>
          <a:xfrm>
            <a:off x="37311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ru-RU" sz="4000">
                <a:solidFill>
                  <a:srgbClr val="1F3864"/>
                </a:solidFill>
                <a:latin typeface="Atkinson Hyperlegible"/>
                <a:ea typeface="Atkinson Hyperlegible"/>
                <a:cs typeface="Atkinson Hyperlegible"/>
                <a:sym typeface="Atkinson Hyperlegible"/>
              </a:rPr>
              <a:t>Аспекты передачи пациента</a:t>
            </a:r>
            <a:endParaRPr lang="ru-RU"/>
          </a:p>
        </p:txBody>
      </p:sp>
      <p:sp>
        <p:nvSpPr>
          <p:cNvPr id="455" name="Google Shape;455;p40"/>
          <p:cNvSpPr txBox="1">
            <a:spLocks noGrp="1"/>
          </p:cNvSpPr>
          <p:nvPr>
            <p:ph type="body" idx="1"/>
          </p:nvPr>
        </p:nvSpPr>
        <p:spPr>
          <a:xfrm>
            <a:off x="457200" y="1253330"/>
            <a:ext cx="11277600" cy="5136959"/>
          </a:xfrm>
          <a:prstGeom prst="rect">
            <a:avLst/>
          </a:prstGeom>
          <a:noFill/>
          <a:ln>
            <a:noFill/>
          </a:ln>
        </p:spPr>
        <p:txBody>
          <a:bodyPr spcFirstLastPara="1" wrap="square" lIns="91425" tIns="45700" rIns="91425" bIns="45700" anchor="ctr" anchorCtr="0">
            <a:noAutofit/>
          </a:bodyPr>
          <a:lstStyle/>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У пациентов с травмами могут быть сложные повреждения, которые приводят к очень быстрому ухудшению их состояния или смерти.</a:t>
            </a:r>
            <a:endParaRPr lang="ru-RU" dirty="0"/>
          </a:p>
          <a:p>
            <a:pPr marL="342900" lvl="0" indent="-342900" algn="l" rtl="0">
              <a:lnSpc>
                <a:spcPct val="90000"/>
              </a:lnSpc>
              <a:spcBef>
                <a:spcPts val="1000"/>
              </a:spcBef>
              <a:spcAft>
                <a:spcPts val="0"/>
              </a:spcAft>
              <a:buSzPts val="1800"/>
              <a:buChar char="•"/>
            </a:pPr>
            <a:r>
              <a:rPr lang="ru-RU" sz="2400" dirty="0">
                <a:solidFill>
                  <a:schemeClr val="accent2"/>
                </a:solidFill>
                <a:latin typeface="Atkinson Hyperlegible"/>
                <a:ea typeface="Atkinson Hyperlegible"/>
                <a:cs typeface="Atkinson Hyperlegible"/>
                <a:sym typeface="Atkinson Hyperlegible"/>
              </a:rPr>
              <a:t>Состояния, представляющие высокий риск, всегда требуют ПЕРЕДАЧИ / ПЕРЕВОДА </a:t>
            </a:r>
            <a:r>
              <a:rPr lang="ru-RU" sz="2400" dirty="0">
                <a:latin typeface="Atkinson Hyperlegible"/>
                <a:ea typeface="Atkinson Hyperlegible"/>
                <a:cs typeface="Atkinson Hyperlegible"/>
                <a:sym typeface="Atkinson Hyperlegible"/>
              </a:rPr>
              <a:t>пациента в специализированное отделение.</a:t>
            </a:r>
            <a:endParaRPr lang="ru-RU"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Помните, что если пациенту требуется </a:t>
            </a:r>
            <a:r>
              <a:rPr lang="ru-RU" sz="2400" dirty="0">
                <a:solidFill>
                  <a:schemeClr val="dk1"/>
                </a:solidFill>
                <a:latin typeface="Atkinson Hyperlegible"/>
                <a:ea typeface="Atkinson Hyperlegible"/>
                <a:cs typeface="Atkinson Hyperlegible"/>
                <a:sym typeface="Atkinson Hyperlegible"/>
              </a:rPr>
              <a:t>КИСЛОРОД</a:t>
            </a:r>
            <a:r>
              <a:rPr lang="ru-RU" sz="2400" dirty="0">
                <a:latin typeface="Atkinson Hyperlegible"/>
                <a:ea typeface="Atkinson Hyperlegible"/>
                <a:cs typeface="Atkinson Hyperlegible"/>
                <a:sym typeface="Atkinson Hyperlegible"/>
              </a:rPr>
              <a:t>, организуйте его подачу во время транспортировки и передачи пациента.</a:t>
            </a:r>
            <a:endParaRPr lang="ru-RU"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Убедитесь, что </a:t>
            </a:r>
            <a:r>
              <a:rPr lang="ru-RU" sz="2400" dirty="0">
                <a:solidFill>
                  <a:schemeClr val="accent2"/>
                </a:solidFill>
                <a:latin typeface="Atkinson Hyperlegible"/>
                <a:ea typeface="Atkinson Hyperlegible"/>
                <a:cs typeface="Atkinson Hyperlegible"/>
                <a:sym typeface="Atkinson Hyperlegible"/>
              </a:rPr>
              <a:t>кровотечение под контролем </a:t>
            </a:r>
            <a:r>
              <a:rPr lang="ru-RU" sz="2400" dirty="0">
                <a:solidFill>
                  <a:schemeClr val="dk1"/>
                </a:solidFill>
                <a:latin typeface="Atkinson Hyperlegible"/>
                <a:ea typeface="Atkinson Hyperlegible"/>
                <a:cs typeface="Atkinson Hyperlegible"/>
                <a:sym typeface="Atkinson Hyperlegible"/>
              </a:rPr>
              <a:t>и организуйте переливание крови на раннем этапе.</a:t>
            </a:r>
            <a:endParaRPr lang="ru-RU"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Если у пострадавшего наблюдаются признаки шока, обеспечьте продолжение</a:t>
            </a:r>
            <a:r>
              <a:rPr lang="ru-RU" sz="2400" dirty="0">
                <a:solidFill>
                  <a:srgbClr val="FF0000"/>
                </a:solidFill>
                <a:latin typeface="Atkinson Hyperlegible"/>
                <a:ea typeface="Atkinson Hyperlegible"/>
                <a:cs typeface="Atkinson Hyperlegible"/>
                <a:sym typeface="Atkinson Hyperlegible"/>
              </a:rPr>
              <a:t> </a:t>
            </a:r>
            <a:r>
              <a:rPr lang="ru-RU" sz="2400" dirty="0">
                <a:solidFill>
                  <a:schemeClr val="dk1"/>
                </a:solidFill>
                <a:latin typeface="Atkinson Hyperlegible"/>
                <a:ea typeface="Atkinson Hyperlegible"/>
                <a:cs typeface="Atkinson Hyperlegible"/>
                <a:sym typeface="Atkinson Hyperlegible"/>
              </a:rPr>
              <a:t>ИНФУЗИОННОЙ ТЕРАПИИ</a:t>
            </a:r>
            <a:r>
              <a:rPr lang="ru-RU" sz="2400" dirty="0">
                <a:latin typeface="Atkinson Hyperlegible"/>
                <a:ea typeface="Atkinson Hyperlegible"/>
                <a:cs typeface="Atkinson Hyperlegible"/>
                <a:sym typeface="Atkinson Hyperlegible"/>
              </a:rPr>
              <a:t> при его транспортировке.</a:t>
            </a:r>
            <a:endParaRPr lang="ru-RU" dirty="0"/>
          </a:p>
          <a:p>
            <a:pPr marL="342900" lvl="0" indent="-342900" algn="l" rtl="0">
              <a:lnSpc>
                <a:spcPct val="90000"/>
              </a:lnSpc>
              <a:spcBef>
                <a:spcPts val="1000"/>
              </a:spcBef>
              <a:spcAft>
                <a:spcPts val="0"/>
              </a:spcAft>
              <a:buSzPts val="1800"/>
              <a:buChar char="•"/>
            </a:pPr>
            <a:r>
              <a:rPr lang="ru-RU" sz="2400" dirty="0">
                <a:solidFill>
                  <a:schemeClr val="accent2"/>
                </a:solidFill>
                <a:latin typeface="Atkinson Hyperlegible"/>
                <a:ea typeface="Atkinson Hyperlegible"/>
                <a:cs typeface="Atkinson Hyperlegible"/>
                <a:sym typeface="Atkinson Hyperlegible"/>
              </a:rPr>
              <a:t>Сообщайте </a:t>
            </a:r>
            <a:r>
              <a:rPr lang="ru-RU" sz="2400" dirty="0">
                <a:latin typeface="Atkinson Hyperlegible"/>
                <a:ea typeface="Atkinson Hyperlegible"/>
                <a:cs typeface="Atkinson Hyperlegible"/>
                <a:sym typeface="Atkinson Hyperlegible"/>
              </a:rPr>
              <a:t>о травмах, важных медицинских проблемах и о том, что было сделано для пациента во время его передачи / перевода.</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6"/>
          <p:cNvSpPr txBox="1">
            <a:spLocks noGrp="1"/>
          </p:cNvSpPr>
          <p:nvPr>
            <p:ph type="title" idx="4294967295"/>
          </p:nvPr>
        </p:nvSpPr>
        <p:spPr>
          <a:xfrm>
            <a:off x="497840" y="31236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ru-RU" sz="4000" dirty="0">
                <a:solidFill>
                  <a:srgbClr val="1F3864"/>
                </a:solidFill>
                <a:latin typeface="Atkinson Hyperlegible"/>
                <a:ea typeface="Atkinson Hyperlegible"/>
                <a:cs typeface="Atkinson Hyperlegible"/>
                <a:sym typeface="Atkinson Hyperlegible"/>
              </a:rPr>
              <a:t>Цели</a:t>
            </a:r>
            <a:endParaRPr lang="ru-RU" dirty="0"/>
          </a:p>
        </p:txBody>
      </p:sp>
      <p:sp>
        <p:nvSpPr>
          <p:cNvPr id="317" name="Google Shape;317;p26"/>
          <p:cNvSpPr txBox="1">
            <a:spLocks noGrp="1"/>
          </p:cNvSpPr>
          <p:nvPr>
            <p:ph type="body" idx="4294967295"/>
          </p:nvPr>
        </p:nvSpPr>
        <p:spPr>
          <a:xfrm>
            <a:off x="497840" y="181546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2800"/>
              <a:buNone/>
            </a:pPr>
            <a:r>
              <a:rPr lang="ru-RU" sz="2400" dirty="0">
                <a:solidFill>
                  <a:schemeClr val="dk1"/>
                </a:solidFill>
                <a:latin typeface="Atkinson Hyperlegible"/>
                <a:ea typeface="Atkinson Hyperlegible"/>
                <a:cs typeface="Atkinson Hyperlegible"/>
                <a:sym typeface="Atkinson Hyperlegible"/>
              </a:rPr>
              <a:t>По окончании этого модуля вы сможете:</a:t>
            </a:r>
            <a:endParaRPr lang="ru-RU" dirty="0"/>
          </a:p>
          <a:p>
            <a:pPr marL="457200" marR="0" lvl="0" indent="-406400" algn="l" rtl="0">
              <a:lnSpc>
                <a:spcPct val="90000"/>
              </a:lnSpc>
              <a:spcBef>
                <a:spcPts val="1000"/>
              </a:spcBef>
              <a:spcAft>
                <a:spcPts val="0"/>
              </a:spcAft>
              <a:buClr>
                <a:schemeClr val="dk1"/>
              </a:buClr>
              <a:buSzPts val="2800"/>
              <a:buFont typeface="Arial"/>
              <a:buChar char="•"/>
            </a:pPr>
            <a:r>
              <a:rPr lang="ru-RU" sz="2400" dirty="0">
                <a:solidFill>
                  <a:srgbClr val="000000"/>
                </a:solidFill>
                <a:latin typeface="Atkinson Hyperlegible"/>
                <a:ea typeface="Atkinson Hyperlegible"/>
                <a:cs typeface="Atkinson Hyperlegible"/>
                <a:sym typeface="Atkinson Hyperlegible"/>
              </a:rPr>
              <a:t>Описать подход к первичному обследованию при травмах, связанных с конфликтом</a:t>
            </a:r>
            <a:endParaRPr lang="ru-RU" dirty="0"/>
          </a:p>
          <a:p>
            <a:pPr marL="457200" marR="0" lvl="0" indent="-406400" algn="l" rtl="0">
              <a:lnSpc>
                <a:spcPct val="90000"/>
              </a:lnSpc>
              <a:spcBef>
                <a:spcPts val="1000"/>
              </a:spcBef>
              <a:spcAft>
                <a:spcPts val="0"/>
              </a:spcAft>
              <a:buClr>
                <a:schemeClr val="dk1"/>
              </a:buClr>
              <a:buSzPts val="2800"/>
              <a:buFont typeface="Arial"/>
              <a:buChar char="•"/>
            </a:pPr>
            <a:r>
              <a:rPr lang="ru-RU" sz="2400" dirty="0">
                <a:solidFill>
                  <a:srgbClr val="000000"/>
                </a:solidFill>
                <a:latin typeface="Atkinson Hyperlegible"/>
                <a:ea typeface="Atkinson Hyperlegible"/>
                <a:cs typeface="Atkinson Hyperlegible"/>
                <a:sym typeface="Atkinson Hyperlegible"/>
              </a:rPr>
              <a:t>Определять признаки и симптомы острых, угрожающих жизни состояний</a:t>
            </a:r>
            <a:endParaRPr lang="ru-RU" dirty="0"/>
          </a:p>
          <a:p>
            <a:pPr marL="457200" marR="0" lvl="0" indent="-406400" algn="l" rtl="0">
              <a:lnSpc>
                <a:spcPct val="90000"/>
              </a:lnSpc>
              <a:spcBef>
                <a:spcPts val="1000"/>
              </a:spcBef>
              <a:spcAft>
                <a:spcPts val="0"/>
              </a:spcAft>
              <a:buClr>
                <a:schemeClr val="dk1"/>
              </a:buClr>
              <a:buSzPts val="2800"/>
              <a:buFont typeface="Arial"/>
              <a:buChar char="•"/>
            </a:pPr>
            <a:r>
              <a:rPr lang="ru-RU" sz="2400" dirty="0">
                <a:solidFill>
                  <a:srgbClr val="000000"/>
                </a:solidFill>
                <a:latin typeface="Atkinson Hyperlegible"/>
                <a:ea typeface="Atkinson Hyperlegible"/>
                <a:cs typeface="Atkinson Hyperlegible"/>
                <a:sym typeface="Atkinson Hyperlegible"/>
              </a:rPr>
              <a:t>Определять критические действия по алгоритму CABCDE при взрывных травмах</a:t>
            </a:r>
          </a:p>
        </p:txBody>
      </p:sp>
      <p:sp>
        <p:nvSpPr>
          <p:cNvPr id="318" name="Google Shape;318;p26"/>
          <p:cNvSpPr txBox="1"/>
          <p:nvPr/>
        </p:nvSpPr>
        <p:spPr>
          <a:xfrm>
            <a:off x="0" y="1324764"/>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920"/>
              <a:buFont typeface="Arial"/>
              <a:buNone/>
            </a:pPr>
            <a:endParaRPr sz="1400" b="0" i="0" u="none" strike="noStrike" cap="none">
              <a:solidFill>
                <a:srgbClr val="FFFFFF"/>
              </a:solidFill>
              <a:latin typeface="Arial"/>
              <a:ea typeface="Arial"/>
              <a:cs typeface="Arial"/>
              <a:sym typeface="Arial"/>
            </a:endParaRPr>
          </a:p>
          <a:p>
            <a:pPr marL="228600" marR="0" lvl="0" indent="-228600" algn="l"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a:spLocks noGrp="1"/>
          </p:cNvSpPr>
          <p:nvPr>
            <p:ph type="title" idx="4294967295"/>
          </p:nvPr>
        </p:nvSpPr>
        <p:spPr>
          <a:xfrm>
            <a:off x="681567" y="44846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4000">
                <a:solidFill>
                  <a:srgbClr val="1F3864"/>
                </a:solidFill>
                <a:latin typeface="Atkinson Hyperlegible"/>
                <a:ea typeface="Atkinson Hyperlegible"/>
                <a:cs typeface="Atkinson Hyperlegible"/>
                <a:sym typeface="Atkinson Hyperlegible"/>
              </a:rPr>
              <a:t>ПОМНИТЕ</a:t>
            </a:r>
            <a:endParaRPr/>
          </a:p>
        </p:txBody>
      </p:sp>
      <p:grpSp>
        <p:nvGrpSpPr>
          <p:cNvPr id="462" name="Google Shape;462;p41"/>
          <p:cNvGrpSpPr/>
          <p:nvPr/>
        </p:nvGrpSpPr>
        <p:grpSpPr>
          <a:xfrm>
            <a:off x="681567" y="1774032"/>
            <a:ext cx="10515600" cy="4301358"/>
            <a:chOff x="0" y="24989"/>
            <a:chExt cx="10515600" cy="4301358"/>
          </a:xfrm>
        </p:grpSpPr>
        <p:sp>
          <p:nvSpPr>
            <p:cNvPr id="463" name="Google Shape;463;p41"/>
            <p:cNvSpPr/>
            <p:nvPr/>
          </p:nvSpPr>
          <p:spPr>
            <a:xfrm>
              <a:off x="0" y="24989"/>
              <a:ext cx="10515600" cy="2113239"/>
            </a:xfrm>
            <a:prstGeom prst="roundRect">
              <a:avLst>
                <a:gd name="adj" fmla="val 16667"/>
              </a:avLst>
            </a:prstGeom>
            <a:solidFill>
              <a:schemeClr val="lt1"/>
            </a:solidFill>
            <a:ln w="38100" cap="flat" cmpd="sng">
              <a:solidFill>
                <a:srgbClr val="2570B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ru-RU" dirty="0">
                <a:solidFill>
                  <a:schemeClr val="tx1"/>
                </a:solidFill>
              </a:endParaRPr>
            </a:p>
          </p:txBody>
        </p:sp>
        <p:sp>
          <p:nvSpPr>
            <p:cNvPr id="464" name="Google Shape;464;p41"/>
            <p:cNvSpPr txBox="1"/>
            <p:nvPr/>
          </p:nvSpPr>
          <p:spPr>
            <a:xfrm>
              <a:off x="103160" y="24989"/>
              <a:ext cx="10309280" cy="1906919"/>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Arial"/>
                <a:buNone/>
              </a:pPr>
              <a:r>
                <a:rPr lang="ru-RU" sz="2600" b="0" i="0" u="none" strike="noStrike" cap="none">
                  <a:solidFill>
                    <a:schemeClr val="tx1"/>
                  </a:solidFill>
                  <a:latin typeface="Atkinson Hyperlegible"/>
                  <a:ea typeface="Atkinson Hyperlegible"/>
                  <a:cs typeface="Atkinson Hyperlegible"/>
                  <a:sym typeface="Atkinson Hyperlegible"/>
                </a:rPr>
                <a:t>Цель </a:t>
              </a:r>
              <a:r>
                <a:rPr lang="ru-RU" sz="2600" b="0" i="0" u="sng" strike="noStrike" cap="none">
                  <a:solidFill>
                    <a:srgbClr val="0070C0"/>
                  </a:solidFill>
                  <a:latin typeface="Atkinson Hyperlegible"/>
                  <a:ea typeface="Atkinson Hyperlegible"/>
                  <a:cs typeface="Atkinson Hyperlegible"/>
                  <a:sym typeface="Atkinson Hyperlegible"/>
                </a:rPr>
                <a:t>первичного обследования</a:t>
              </a:r>
              <a:r>
                <a:rPr lang="ru-RU" sz="2600" b="0" i="0" u="none" strike="noStrike" cap="none">
                  <a:solidFill>
                    <a:srgbClr val="0070C0"/>
                  </a:solidFill>
                  <a:latin typeface="Atkinson Hyperlegible"/>
                  <a:ea typeface="Atkinson Hyperlegible"/>
                  <a:cs typeface="Atkinson Hyperlegible"/>
                  <a:sym typeface="Atkinson Hyperlegible"/>
                </a:rPr>
                <a:t> </a:t>
              </a:r>
              <a:r>
                <a:rPr lang="ru-RU" sz="2600" b="0" i="0" u="none" strike="noStrike" cap="none">
                  <a:solidFill>
                    <a:schemeClr val="tx1"/>
                  </a:solidFill>
                  <a:latin typeface="Atkinson Hyperlegible"/>
                  <a:ea typeface="Atkinson Hyperlegible"/>
                  <a:cs typeface="Atkinson Hyperlegible"/>
                  <a:sym typeface="Atkinson Hyperlegible"/>
                </a:rPr>
                <a:t>– осмотр по алгоритму CABCDE и выявление травм, угрожающих жизни пациента.</a:t>
              </a:r>
              <a:endParaRPr lang="ru-RU">
                <a:solidFill>
                  <a:schemeClr val="tx1"/>
                </a:solidFill>
              </a:endParaRPr>
            </a:p>
          </p:txBody>
        </p:sp>
        <p:sp>
          <p:nvSpPr>
            <p:cNvPr id="465" name="Google Shape;465;p41"/>
            <p:cNvSpPr/>
            <p:nvPr/>
          </p:nvSpPr>
          <p:spPr>
            <a:xfrm>
              <a:off x="0" y="2213108"/>
              <a:ext cx="10515600" cy="2113239"/>
            </a:xfrm>
            <a:prstGeom prst="roundRect">
              <a:avLst>
                <a:gd name="adj" fmla="val 16667"/>
              </a:avLst>
            </a:prstGeom>
            <a:solidFill>
              <a:schemeClr val="lt1"/>
            </a:solidFill>
            <a:ln w="38100" cap="flat" cmpd="sng">
              <a:solidFill>
                <a:srgbClr val="3A66B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66" name="Google Shape;466;p41"/>
            <p:cNvSpPr txBox="1"/>
            <p:nvPr/>
          </p:nvSpPr>
          <p:spPr>
            <a:xfrm>
              <a:off x="103160" y="2316268"/>
              <a:ext cx="10309280" cy="1906919"/>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Arial"/>
                <a:buNone/>
              </a:pPr>
              <a:r>
                <a:rPr lang="ru-RU" sz="2600" b="0" i="0" u="none" strike="noStrike" cap="none" dirty="0">
                  <a:solidFill>
                    <a:schemeClr val="tx1"/>
                  </a:solidFill>
                  <a:latin typeface="Atkinson Hyperlegible"/>
                  <a:ea typeface="Atkinson Hyperlegible"/>
                  <a:cs typeface="Atkinson Hyperlegible"/>
                  <a:sym typeface="Atkinson Hyperlegible"/>
                </a:rPr>
                <a:t>Цель </a:t>
              </a:r>
              <a:r>
                <a:rPr lang="ru-RU" sz="2600" b="0" i="0" u="sng" strike="noStrike" cap="none" dirty="0">
                  <a:solidFill>
                    <a:srgbClr val="0070C0"/>
                  </a:solidFill>
                  <a:latin typeface="Atkinson Hyperlegible"/>
                  <a:ea typeface="Atkinson Hyperlegible"/>
                  <a:cs typeface="Atkinson Hyperlegible"/>
                  <a:sym typeface="Atkinson Hyperlegible"/>
                </a:rPr>
                <a:t>лечения в остром периоде</a:t>
              </a:r>
              <a:r>
                <a:rPr lang="ru-RU" sz="2600" b="0" i="0" u="none" strike="noStrike" cap="none" dirty="0">
                  <a:solidFill>
                    <a:srgbClr val="0070C0"/>
                  </a:solidFill>
                  <a:latin typeface="Atkinson Hyperlegible"/>
                  <a:ea typeface="Atkinson Hyperlegible"/>
                  <a:cs typeface="Atkinson Hyperlegible"/>
                  <a:sym typeface="Atkinson Hyperlegible"/>
                </a:rPr>
                <a:t> </a:t>
              </a:r>
              <a:r>
                <a:rPr lang="ru-RU" sz="2600" b="0" i="0" u="none" strike="noStrike" cap="none" dirty="0">
                  <a:solidFill>
                    <a:schemeClr val="tx1"/>
                  </a:solidFill>
                  <a:latin typeface="Atkinson Hyperlegible"/>
                  <a:ea typeface="Atkinson Hyperlegible"/>
                  <a:cs typeface="Atkinson Hyperlegible"/>
                  <a:sym typeface="Atkinson Hyperlegible"/>
                </a:rPr>
                <a:t>– предотвратить </a:t>
              </a:r>
              <a:r>
                <a:rPr lang="ru-RU" sz="2600" b="0" i="0" u="none" strike="noStrike" cap="none" dirty="0">
                  <a:solidFill>
                    <a:srgbClr val="0070C0"/>
                  </a:solidFill>
                  <a:latin typeface="Atkinson Hyperlegible"/>
                  <a:ea typeface="Atkinson Hyperlegible"/>
                  <a:cs typeface="Atkinson Hyperlegible"/>
                  <a:sym typeface="Atkinson Hyperlegible"/>
                </a:rPr>
                <a:t>вторичные повреждения</a:t>
              </a:r>
              <a:r>
                <a:rPr lang="ru-RU" sz="2600" b="0" i="0" u="none" strike="noStrike" cap="none" dirty="0">
                  <a:solidFill>
                    <a:schemeClr val="tx1"/>
                  </a:solidFill>
                  <a:latin typeface="Atkinson Hyperlegible"/>
                  <a:ea typeface="Atkinson Hyperlegible"/>
                  <a:cs typeface="Atkinson Hyperlegible"/>
                  <a:sym typeface="Atkinson Hyperlegible"/>
                </a:rPr>
                <a:t>, вызванные недостаточной оксигенацией и снижением перфузии, купировать боль и спланировать дальнейшее оказание специализированной помощи. </a:t>
              </a:r>
              <a:endParaRPr lang="ru-RU" dirty="0">
                <a:solidFill>
                  <a:schemeClr val="tx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2"/>
          <p:cNvSpPr txBox="1">
            <a:spLocks noGrp="1"/>
          </p:cNvSpPr>
          <p:nvPr>
            <p:ph type="title"/>
          </p:nvPr>
        </p:nvSpPr>
        <p:spPr>
          <a:xfrm>
            <a:off x="404906"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a:solidFill>
                  <a:srgbClr val="1F3864"/>
                </a:solidFill>
                <a:latin typeface="Atkinson Hyperlegible"/>
                <a:ea typeface="Atkinson Hyperlegible"/>
                <a:cs typeface="Atkinson Hyperlegible"/>
                <a:sym typeface="Atkinson Hyperlegible"/>
              </a:rPr>
              <a:t>Краткий обзор</a:t>
            </a:r>
            <a:endParaRPr/>
          </a:p>
        </p:txBody>
      </p:sp>
      <p:sp>
        <p:nvSpPr>
          <p:cNvPr id="473" name="Google Shape;473;p42"/>
          <p:cNvSpPr txBox="1">
            <a:spLocks noGrp="1"/>
          </p:cNvSpPr>
          <p:nvPr>
            <p:ph type="body" idx="1"/>
          </p:nvPr>
        </p:nvSpPr>
        <p:spPr>
          <a:xfrm>
            <a:off x="479611" y="1683684"/>
            <a:ext cx="11012733"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1800"/>
              <a:buNone/>
            </a:pPr>
            <a:r>
              <a:rPr lang="ru-RU" sz="2400" dirty="0">
                <a:solidFill>
                  <a:schemeClr val="dk1"/>
                </a:solidFill>
                <a:latin typeface="Atkinson Hyperlegible"/>
                <a:ea typeface="Atkinson Hyperlegible"/>
                <a:cs typeface="Atkinson Hyperlegible"/>
                <a:sym typeface="Atkinson Hyperlegible"/>
              </a:rPr>
              <a:t>В этой презентации мы рассмотрели следующие темы:</a:t>
            </a:r>
            <a:endParaRPr lang="ru-RU" dirty="0"/>
          </a:p>
          <a:p>
            <a:pPr marL="457200" lvl="0" indent="-342900" algn="l" rtl="0">
              <a:lnSpc>
                <a:spcPct val="90000"/>
              </a:lnSpc>
              <a:spcBef>
                <a:spcPts val="1000"/>
              </a:spcBef>
              <a:spcAft>
                <a:spcPts val="0"/>
              </a:spcAft>
              <a:buClr>
                <a:schemeClr val="dk1"/>
              </a:buClr>
              <a:buSzPts val="1800"/>
              <a:buChar char="•"/>
            </a:pPr>
            <a:r>
              <a:rPr lang="ru-RU" sz="2400" dirty="0">
                <a:solidFill>
                  <a:srgbClr val="000000"/>
                </a:solidFill>
                <a:latin typeface="Atkinson Hyperlegible"/>
                <a:ea typeface="Atkinson Hyperlegible"/>
                <a:cs typeface="Atkinson Hyperlegible"/>
                <a:sym typeface="Atkinson Hyperlegible"/>
              </a:rPr>
              <a:t>Подход к первичному обследованию при травмах, связанных с конфликтом</a:t>
            </a:r>
            <a:endParaRPr lang="ru-RU" dirty="0"/>
          </a:p>
          <a:p>
            <a:pPr marL="457200" lvl="0" indent="-342900" algn="l" rtl="0">
              <a:lnSpc>
                <a:spcPct val="90000"/>
              </a:lnSpc>
              <a:spcBef>
                <a:spcPts val="1000"/>
              </a:spcBef>
              <a:spcAft>
                <a:spcPts val="0"/>
              </a:spcAft>
              <a:buClr>
                <a:schemeClr val="dk1"/>
              </a:buClr>
              <a:buSzPts val="1800"/>
              <a:buChar char="•"/>
            </a:pPr>
            <a:r>
              <a:rPr lang="ru-RU" sz="2400" dirty="0">
                <a:solidFill>
                  <a:srgbClr val="000000"/>
                </a:solidFill>
                <a:latin typeface="Atkinson Hyperlegible"/>
                <a:ea typeface="Atkinson Hyperlegible"/>
                <a:cs typeface="Atkinson Hyperlegible"/>
                <a:sym typeface="Atkinson Hyperlegible"/>
              </a:rPr>
              <a:t>Признаки и симптомы острых, угрожающих жизни и конечностям состояний, возникших в результате взрывной травмы</a:t>
            </a:r>
            <a:endParaRPr lang="ru-RU" dirty="0"/>
          </a:p>
          <a:p>
            <a:pPr marL="457200" lvl="0" indent="-342900" algn="l" rtl="0">
              <a:lnSpc>
                <a:spcPct val="90000"/>
              </a:lnSpc>
              <a:spcBef>
                <a:spcPts val="1000"/>
              </a:spcBef>
              <a:spcAft>
                <a:spcPts val="0"/>
              </a:spcAft>
              <a:buClr>
                <a:schemeClr val="dk1"/>
              </a:buClr>
              <a:buSzPts val="1800"/>
              <a:buChar char="•"/>
            </a:pPr>
            <a:r>
              <a:rPr lang="ru-RU" sz="2400" dirty="0">
                <a:solidFill>
                  <a:srgbClr val="000000"/>
                </a:solidFill>
                <a:latin typeface="Atkinson Hyperlegible"/>
                <a:ea typeface="Atkinson Hyperlegible"/>
                <a:cs typeface="Atkinson Hyperlegible"/>
                <a:sym typeface="Atkinson Hyperlegible"/>
              </a:rPr>
              <a:t>Ключевые действия в рамках алгоритма СABCDE при острых, угрожающих жизни состояниях, возникших в результате взрывной травмы</a:t>
            </a:r>
            <a:endParaRPr lang="ru-RU" sz="2400" dirty="0">
              <a:latin typeface="Atkinson Hyperlegible"/>
              <a:ea typeface="Atkinson Hyperlegible"/>
              <a:cs typeface="Atkinson Hyperlegible"/>
              <a:sym typeface="Atkinson Hyperlegible"/>
            </a:endParaRPr>
          </a:p>
        </p:txBody>
      </p:sp>
      <p:sp>
        <p:nvSpPr>
          <p:cNvPr id="474" name="Google Shape;474;p42"/>
          <p:cNvSpPr txBox="1"/>
          <p:nvPr/>
        </p:nvSpPr>
        <p:spPr>
          <a:xfrm>
            <a:off x="-1740" y="1449810"/>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920"/>
              <a:buFont typeface="Arial"/>
              <a:buNone/>
            </a:pPr>
            <a:endParaRPr sz="1400" b="0" i="0" u="none" strike="noStrike" cap="none">
              <a:solidFill>
                <a:srgbClr val="FFFFFF"/>
              </a:solidFill>
              <a:latin typeface="Arial"/>
              <a:ea typeface="Arial"/>
              <a:cs typeface="Arial"/>
              <a:sym typeface="Arial"/>
            </a:endParaRPr>
          </a:p>
          <a:p>
            <a:pPr marL="228600" marR="0" lvl="0" indent="-228600" algn="l"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9"/>
          <p:cNvPicPr preferRelativeResize="0"/>
          <p:nvPr/>
        </p:nvPicPr>
        <p:blipFill rotWithShape="1">
          <a:blip r:embed="rId3">
            <a:alphaModFix/>
          </a:blip>
          <a:srcRect/>
          <a:stretch/>
        </p:blipFill>
        <p:spPr>
          <a:xfrm>
            <a:off x="8371103" y="4120051"/>
            <a:ext cx="3412383" cy="2379803"/>
          </a:xfrm>
          <a:prstGeom prst="rect">
            <a:avLst/>
          </a:prstGeom>
          <a:noFill/>
          <a:ln>
            <a:noFill/>
          </a:ln>
        </p:spPr>
      </p:pic>
      <p:sp>
        <p:nvSpPr>
          <p:cNvPr id="324" name="Google Shape;324;p9"/>
          <p:cNvSpPr txBox="1">
            <a:spLocks noGrp="1"/>
          </p:cNvSpPr>
          <p:nvPr>
            <p:ph type="title" idx="4294967295"/>
          </p:nvPr>
        </p:nvSpPr>
        <p:spPr>
          <a:xfrm>
            <a:off x="336589" y="2697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1F3864"/>
                </a:solidFill>
              </a:rPr>
              <a:t> Взрывная травма</a:t>
            </a:r>
            <a:endParaRPr/>
          </a:p>
        </p:txBody>
      </p:sp>
      <p:sp>
        <p:nvSpPr>
          <p:cNvPr id="325" name="Google Shape;325;p9"/>
          <p:cNvSpPr txBox="1"/>
          <p:nvPr/>
        </p:nvSpPr>
        <p:spPr>
          <a:xfrm>
            <a:off x="496727" y="1373304"/>
            <a:ext cx="11138573" cy="489976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0000"/>
              </a:lnSpc>
              <a:spcBef>
                <a:spcPts val="0"/>
              </a:spcBef>
              <a:spcAft>
                <a:spcPts val="0"/>
              </a:spcAft>
              <a:buClr>
                <a:schemeClr val="dk1"/>
              </a:buClr>
              <a:buSzPts val="2700"/>
              <a:buFont typeface="Arial"/>
              <a:buChar char="•"/>
            </a:pPr>
            <a:r>
              <a:rPr lang="ru-RU" sz="2200" b="0" i="0" u="none" strike="noStrike" cap="none" dirty="0">
                <a:solidFill>
                  <a:srgbClr val="000000"/>
                </a:solidFill>
                <a:latin typeface="Arial"/>
                <a:ea typeface="Arial"/>
                <a:cs typeface="Arial"/>
                <a:sym typeface="Arial"/>
              </a:rPr>
              <a:t>Под взрывом понимается разрушительная волна сильно сжатого воздуха, распространяющаяся в результате детонации.</a:t>
            </a:r>
            <a:endParaRPr lang="ru-RU" dirty="0"/>
          </a:p>
          <a:p>
            <a:pPr marL="285750" marR="0" lvl="0" indent="-285750" algn="l" rtl="0">
              <a:lnSpc>
                <a:spcPct val="110000"/>
              </a:lnSpc>
              <a:spcBef>
                <a:spcPts val="0"/>
              </a:spcBef>
              <a:spcAft>
                <a:spcPts val="0"/>
              </a:spcAft>
              <a:buClr>
                <a:schemeClr val="dk1"/>
              </a:buClr>
              <a:buSzPts val="2700"/>
              <a:buFont typeface="Arial"/>
              <a:buChar char="•"/>
            </a:pPr>
            <a:r>
              <a:rPr lang="ru-RU" sz="2200" b="0" i="0" u="none" strike="noStrike" cap="none" dirty="0">
                <a:solidFill>
                  <a:srgbClr val="000000"/>
                </a:solidFill>
                <a:latin typeface="Arial"/>
                <a:ea typeface="Arial"/>
                <a:cs typeface="Arial"/>
                <a:sym typeface="Arial"/>
              </a:rPr>
              <a:t>Взрывные травмы могут поражать все системы организма, особенно полые органы. </a:t>
            </a:r>
          </a:p>
          <a:p>
            <a:pPr marL="285750" marR="0" lvl="0" indent="-285750" algn="l" rtl="0">
              <a:lnSpc>
                <a:spcPct val="110000"/>
              </a:lnSpc>
              <a:spcBef>
                <a:spcPts val="0"/>
              </a:spcBef>
              <a:spcAft>
                <a:spcPts val="0"/>
              </a:spcAft>
              <a:buClr>
                <a:schemeClr val="dk1"/>
              </a:buClr>
              <a:buSzPts val="2700"/>
              <a:buFont typeface="Arial"/>
              <a:buChar char="•"/>
            </a:pPr>
            <a:r>
              <a:rPr lang="ru-RU" sz="2200" b="0" i="0" u="none" strike="noStrike" cap="none" dirty="0">
                <a:solidFill>
                  <a:srgbClr val="000000"/>
                </a:solidFill>
                <a:latin typeface="Arial"/>
                <a:ea typeface="Arial"/>
                <a:cs typeface="Arial"/>
                <a:sym typeface="Arial"/>
              </a:rPr>
              <a:t>Среди распространенных взрывных травм – повреждение легких, кишечника и ушей. </a:t>
            </a:r>
            <a:endParaRPr lang="ru-RU" dirty="0"/>
          </a:p>
          <a:p>
            <a:pPr marL="285750" marR="0" lvl="0" indent="-285750" algn="l" rtl="0">
              <a:lnSpc>
                <a:spcPct val="110000"/>
              </a:lnSpc>
              <a:spcBef>
                <a:spcPts val="0"/>
              </a:spcBef>
              <a:spcAft>
                <a:spcPts val="0"/>
              </a:spcAft>
              <a:buClr>
                <a:schemeClr val="dk1"/>
              </a:buClr>
              <a:buSzPts val="2700"/>
              <a:buFont typeface="Arial"/>
              <a:buChar char="•"/>
            </a:pPr>
            <a:r>
              <a:rPr lang="ru-RU" sz="2200" b="0" i="0" u="none" strike="noStrike" cap="none" dirty="0">
                <a:solidFill>
                  <a:srgbClr val="000000"/>
                </a:solidFill>
                <a:latin typeface="Arial"/>
                <a:ea typeface="Arial"/>
                <a:cs typeface="Arial"/>
                <a:sym typeface="Arial"/>
              </a:rPr>
              <a:t>Взрывы также могут сопровождаться попаданием инородных тел в кожу и глаза, ожогами или химическими повреждениями, воздействием токсинов или радиации. Обратитесь к местным протоколам по вопросам воздействия химических веществ, токсинов или радиации. </a:t>
            </a:r>
            <a:endParaRPr lang="ru-RU" dirty="0"/>
          </a:p>
          <a:p>
            <a:pPr marL="285750" marR="0" lvl="0" indent="-114300" algn="l" rtl="0">
              <a:lnSpc>
                <a:spcPct val="110000"/>
              </a:lnSpc>
              <a:spcBef>
                <a:spcPts val="0"/>
              </a:spcBef>
              <a:spcAft>
                <a:spcPts val="0"/>
              </a:spcAft>
              <a:buClr>
                <a:schemeClr val="dk1"/>
              </a:buClr>
              <a:buSzPts val="2700"/>
              <a:buFont typeface="Arial"/>
              <a:buNone/>
            </a:pPr>
            <a:endParaRPr lang="ru-RU" sz="2200" b="0" i="0" u="none" strike="noStrike" cap="none" dirty="0">
              <a:solidFill>
                <a:schemeClr val="dk1"/>
              </a:solidFill>
              <a:latin typeface="Atkinson Hyperlegible"/>
              <a:ea typeface="Atkinson Hyperlegible"/>
              <a:cs typeface="Atkinson Hyperlegible"/>
              <a:sym typeface="Atkinson Hyperlegible"/>
            </a:endParaRPr>
          </a:p>
          <a:p>
            <a:pPr marL="285750" marR="0" lvl="0" indent="-114300" algn="l" rtl="0">
              <a:lnSpc>
                <a:spcPct val="110000"/>
              </a:lnSpc>
              <a:spcBef>
                <a:spcPts val="0"/>
              </a:spcBef>
              <a:spcAft>
                <a:spcPts val="0"/>
              </a:spcAft>
              <a:buClr>
                <a:schemeClr val="dk1"/>
              </a:buClr>
              <a:buSzPts val="2700"/>
              <a:buFont typeface="Arial"/>
              <a:buNone/>
            </a:pPr>
            <a:endParaRPr lang="ru-RU" sz="2200" b="0" i="0" u="none" strike="noStrike" cap="none" dirty="0">
              <a:solidFill>
                <a:srgbClr val="000000"/>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2200"/>
              <a:buFont typeface="Arial"/>
              <a:buNone/>
            </a:pPr>
            <a:endParaRPr lang="ru-RU" sz="2200" b="0" i="0" u="none" strike="noStrike" cap="none" dirty="0">
              <a:solidFill>
                <a:schemeClr val="dk1"/>
              </a:solidFill>
              <a:latin typeface="Atkinson Hyperlegible"/>
              <a:ea typeface="Atkinson Hyperlegible"/>
              <a:cs typeface="Atkinson Hyperlegible"/>
              <a:sym typeface="Atkinson Hyperlegible"/>
            </a:endParaRPr>
          </a:p>
        </p:txBody>
      </p:sp>
      <p:sp>
        <p:nvSpPr>
          <p:cNvPr id="326" name="Google Shape;326;p9"/>
          <p:cNvSpPr txBox="1"/>
          <p:nvPr/>
        </p:nvSpPr>
        <p:spPr>
          <a:xfrm>
            <a:off x="9754169" y="6273066"/>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4D5156"/>
                </a:solidFill>
                <a:latin typeface="Arial"/>
                <a:ea typeface="Arial"/>
                <a:cs typeface="Arial"/>
                <a:sym typeface="Arial"/>
              </a:rPr>
              <a:t>©</a:t>
            </a:r>
            <a:r>
              <a:rPr lang="en-US" sz="1100" b="1" i="0" u="none" strike="noStrike" cap="none" dirty="0">
                <a:solidFill>
                  <a:schemeClr val="dk1"/>
                </a:solidFill>
                <a:latin typeface="Arial"/>
                <a:ea typeface="Arial"/>
                <a:cs typeface="Arial"/>
                <a:sym typeface="Arial"/>
              </a:rPr>
              <a:t>WHO/Laerdal Medical</a:t>
            </a:r>
            <a:endParaRPr dirty="0"/>
          </a:p>
        </p:txBody>
      </p:sp>
      <p:sp>
        <p:nvSpPr>
          <p:cNvPr id="327" name="Google Shape;327;p9"/>
          <p:cNvSpPr txBox="1"/>
          <p:nvPr/>
        </p:nvSpPr>
        <p:spPr>
          <a:xfrm>
            <a:off x="496727" y="5057698"/>
            <a:ext cx="754068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accent2"/>
                </a:solidFill>
                <a:latin typeface="Atkinson Hyperlegible"/>
                <a:ea typeface="Atkinson Hyperlegible"/>
                <a:cs typeface="Atkinson Hyperlegible"/>
                <a:sym typeface="Atkinson Hyperlegible"/>
              </a:rPr>
              <a:t>Для выявления и лечения острых, угрожающих жизни травм необходим систематический подход CABCDE ко всем пациентам с взрывной травмой.</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333" name="Google Shape;333;p27"/>
          <p:cNvGraphicFramePr/>
          <p:nvPr>
            <p:extLst>
              <p:ext uri="{D42A27DB-BD31-4B8C-83A1-F6EECF244321}">
                <p14:modId xmlns:p14="http://schemas.microsoft.com/office/powerpoint/2010/main" val="7611627"/>
              </p:ext>
            </p:extLst>
          </p:nvPr>
        </p:nvGraphicFramePr>
        <p:xfrm>
          <a:off x="228221" y="1902932"/>
          <a:ext cx="11709779" cy="4863414"/>
        </p:xfrm>
        <a:graphic>
          <a:graphicData uri="http://schemas.openxmlformats.org/drawingml/2006/table">
            <a:tbl>
              <a:tblPr firstRow="1" bandRow="1">
                <a:noFill/>
                <a:tableStyleId>{8710D5F0-0455-43D1-88AE-B759D1116B10}</a:tableStyleId>
              </a:tblPr>
              <a:tblGrid>
                <a:gridCol w="2357768">
                  <a:extLst>
                    <a:ext uri="{9D8B030D-6E8A-4147-A177-3AD203B41FA5}">
                      <a16:colId xmlns:a16="http://schemas.microsoft.com/office/drawing/2014/main" val="20000"/>
                    </a:ext>
                  </a:extLst>
                </a:gridCol>
                <a:gridCol w="2163587">
                  <a:extLst>
                    <a:ext uri="{9D8B030D-6E8A-4147-A177-3AD203B41FA5}">
                      <a16:colId xmlns:a16="http://schemas.microsoft.com/office/drawing/2014/main" val="20001"/>
                    </a:ext>
                  </a:extLst>
                </a:gridCol>
                <a:gridCol w="2773469">
                  <a:extLst>
                    <a:ext uri="{9D8B030D-6E8A-4147-A177-3AD203B41FA5}">
                      <a16:colId xmlns:a16="http://schemas.microsoft.com/office/drawing/2014/main" val="20002"/>
                    </a:ext>
                  </a:extLst>
                </a:gridCol>
                <a:gridCol w="2308465">
                  <a:extLst>
                    <a:ext uri="{9D8B030D-6E8A-4147-A177-3AD203B41FA5}">
                      <a16:colId xmlns:a16="http://schemas.microsoft.com/office/drawing/2014/main" val="20003"/>
                    </a:ext>
                  </a:extLst>
                </a:gridCol>
                <a:gridCol w="2106490">
                  <a:extLst>
                    <a:ext uri="{9D8B030D-6E8A-4147-A177-3AD203B41FA5}">
                      <a16:colId xmlns:a16="http://schemas.microsoft.com/office/drawing/2014/main" val="20004"/>
                    </a:ext>
                  </a:extLst>
                </a:gridCol>
              </a:tblGrid>
              <a:tr h="105554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4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4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4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4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07874">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tkinson Hyperlegible"/>
                          <a:ea typeface="Atkinson Hyperlegible"/>
                          <a:cs typeface="Atkinson Hyperlegible"/>
                          <a:sym typeface="Atkinson Hyperlegible"/>
                        </a:rPr>
                        <a:t>Катастрофичес-кое кровотечение</a:t>
                      </a:r>
                      <a:endParaRPr/>
                    </a:p>
                    <a:p>
                      <a:pPr marL="342900" marR="0" lvl="0" indent="-215900" algn="l" rtl="0">
                        <a:lnSpc>
                          <a:spcPct val="100000"/>
                        </a:lnSpc>
                        <a:spcBef>
                          <a:spcPts val="0"/>
                        </a:spcBef>
                        <a:spcAft>
                          <a:spcPts val="0"/>
                        </a:spcAft>
                        <a:buClr>
                          <a:srgbClr val="000000"/>
                        </a:buClr>
                        <a:buSzPts val="2000"/>
                        <a:buFont typeface="Arial"/>
                        <a:buNone/>
                      </a:pPr>
                      <a:endParaRPr sz="2000" b="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Обструкция: инородное тело</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Обструкция: травма</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Обструкция: гематома на шее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Напряженный пневмоторакс</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Обширный гемоторакс</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Взрывная травма лёгких</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Флотация грудной клетки</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Ушиб лёгких</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solidFill>
                            <a:schemeClr val="dk1"/>
                          </a:solidFill>
                          <a:latin typeface="Atkinson Hyperlegible"/>
                          <a:ea typeface="Atkinson Hyperlegible"/>
                          <a:cs typeface="Atkinson Hyperlegible"/>
                          <a:sym typeface="Atkinson Hyperlegible"/>
                        </a:rPr>
                        <a:t>Артериальная воздушная эмболия</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Остановка сердца </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Шок</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Обширное кровотечение</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Тампонада сердца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Повышенное </a:t>
                      </a:r>
                      <a:r>
                        <a:rPr lang="ru-RU" sz="2000" b="0" u="none" strike="noStrike" cap="none" noProof="0" dirty="0" err="1">
                          <a:latin typeface="Atkinson Hyperlegible"/>
                          <a:ea typeface="Atkinson Hyperlegible"/>
                          <a:cs typeface="Atkinson Hyperlegible"/>
                          <a:sym typeface="Atkinson Hyperlegible"/>
                        </a:rPr>
                        <a:t>внутричереп-ное</a:t>
                      </a:r>
                      <a:r>
                        <a:rPr lang="ru-RU" sz="2000" b="0" u="none" strike="noStrike" cap="none" noProof="0" dirty="0">
                          <a:latin typeface="Atkinson Hyperlegible"/>
                          <a:ea typeface="Atkinson Hyperlegible"/>
                          <a:cs typeface="Atkinson Hyperlegible"/>
                          <a:sym typeface="Atkinson Hyperlegible"/>
                        </a:rPr>
                        <a:t> давление (ЧМТ)</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Судороги / конвульсии (ЧМТ)</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solidFill>
                            <a:schemeClr val="dk1"/>
                          </a:solidFill>
                          <a:latin typeface="Atkinson Hyperlegible"/>
                          <a:ea typeface="Atkinson Hyperlegible"/>
                          <a:cs typeface="Atkinson Hyperlegible"/>
                          <a:sym typeface="Atkinson Hyperlegible"/>
                        </a:rPr>
                        <a:t>Травма шейного отдела </a:t>
                      </a:r>
                      <a:r>
                        <a:rPr lang="ru-RU" sz="2000" b="0" u="none" strike="noStrike" cap="none" noProof="0" dirty="0" err="1">
                          <a:solidFill>
                            <a:schemeClr val="dk1"/>
                          </a:solidFill>
                          <a:latin typeface="Atkinson Hyperlegible"/>
                          <a:ea typeface="Atkinson Hyperlegible"/>
                          <a:cs typeface="Atkinson Hyperlegible"/>
                          <a:sym typeface="Atkinson Hyperlegible"/>
                        </a:rPr>
                        <a:t>позвоночни</a:t>
                      </a:r>
                      <a:r>
                        <a:rPr lang="ru-RU" sz="2000" b="0" u="none" strike="noStrike" cap="none" noProof="0" dirty="0">
                          <a:solidFill>
                            <a:schemeClr val="dk1"/>
                          </a:solidFill>
                          <a:latin typeface="Atkinson Hyperlegible"/>
                          <a:ea typeface="Atkinson Hyperlegible"/>
                          <a:cs typeface="Atkinson Hyperlegible"/>
                          <a:sym typeface="Atkinson Hyperlegible"/>
                        </a:rPr>
                        <a:t>-ка</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34" name="Google Shape;334;p27"/>
          <p:cNvSpPr txBox="1">
            <a:spLocks noGrp="1"/>
          </p:cNvSpPr>
          <p:nvPr>
            <p:ph type="title"/>
          </p:nvPr>
        </p:nvSpPr>
        <p:spPr>
          <a:xfrm>
            <a:off x="276219" y="916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a:solidFill>
                  <a:srgbClr val="1F3864"/>
                </a:solidFill>
                <a:latin typeface="Atkinson Hyperlegible"/>
                <a:ea typeface="Atkinson Hyperlegible"/>
                <a:cs typeface="Atkinson Hyperlegible"/>
                <a:sym typeface="Atkinson Hyperlegible"/>
              </a:rPr>
              <a:t>Угрожающие жизни состояния </a:t>
            </a:r>
            <a:endParaRPr/>
          </a:p>
        </p:txBody>
      </p:sp>
      <p:sp>
        <p:nvSpPr>
          <p:cNvPr id="335" name="Google Shape;335;p27"/>
          <p:cNvSpPr txBox="1">
            <a:spLocks noGrp="1"/>
          </p:cNvSpPr>
          <p:nvPr>
            <p:ph type="body" idx="1"/>
          </p:nvPr>
        </p:nvSpPr>
        <p:spPr>
          <a:xfrm>
            <a:off x="-70203" y="949427"/>
            <a:ext cx="12168116" cy="710647"/>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1000"/>
              </a:spcBef>
              <a:spcAft>
                <a:spcPts val="0"/>
              </a:spcAft>
              <a:buSzPts val="1800"/>
              <a:buNone/>
            </a:pPr>
            <a:r>
              <a:rPr lang="ru-RU"/>
              <a:t>Эти угрожающие жизни состояния могут быть вызваны взрывной травмой!</a:t>
            </a:r>
          </a:p>
        </p:txBody>
      </p:sp>
      <p:pic>
        <p:nvPicPr>
          <p:cNvPr id="336" name="Google Shape;336;p27" descr="A picture containing icon&#10;&#10;Description automatically generated"/>
          <p:cNvPicPr preferRelativeResize="0"/>
          <p:nvPr/>
        </p:nvPicPr>
        <p:blipFill rotWithShape="1">
          <a:blip r:embed="rId3">
            <a:alphaModFix/>
          </a:blip>
          <a:srcRect/>
          <a:stretch/>
        </p:blipFill>
        <p:spPr>
          <a:xfrm>
            <a:off x="2802824" y="1939400"/>
            <a:ext cx="1842855" cy="984539"/>
          </a:xfrm>
          <a:prstGeom prst="rect">
            <a:avLst/>
          </a:prstGeom>
          <a:noFill/>
          <a:ln>
            <a:noFill/>
          </a:ln>
        </p:spPr>
      </p:pic>
      <p:pic>
        <p:nvPicPr>
          <p:cNvPr id="337" name="Google Shape;337;p27" descr="Icon&#10;&#10;Description automatically generated"/>
          <p:cNvPicPr preferRelativeResize="0"/>
          <p:nvPr/>
        </p:nvPicPr>
        <p:blipFill rotWithShape="1">
          <a:blip r:embed="rId4">
            <a:alphaModFix/>
          </a:blip>
          <a:srcRect/>
          <a:stretch/>
        </p:blipFill>
        <p:spPr>
          <a:xfrm>
            <a:off x="5081584" y="1915140"/>
            <a:ext cx="1864541" cy="1033057"/>
          </a:xfrm>
          <a:prstGeom prst="rect">
            <a:avLst/>
          </a:prstGeom>
          <a:noFill/>
          <a:ln>
            <a:noFill/>
          </a:ln>
        </p:spPr>
      </p:pic>
      <p:pic>
        <p:nvPicPr>
          <p:cNvPr id="338" name="Google Shape;338;p27" descr="A picture containing icon&#10;&#10;Description automatically generated"/>
          <p:cNvPicPr preferRelativeResize="0"/>
          <p:nvPr/>
        </p:nvPicPr>
        <p:blipFill rotWithShape="1">
          <a:blip r:embed="rId5">
            <a:alphaModFix/>
          </a:blip>
          <a:srcRect/>
          <a:stretch/>
        </p:blipFill>
        <p:spPr>
          <a:xfrm>
            <a:off x="440452" y="1949213"/>
            <a:ext cx="1849481" cy="974726"/>
          </a:xfrm>
          <a:prstGeom prst="rect">
            <a:avLst/>
          </a:prstGeom>
          <a:noFill/>
          <a:ln>
            <a:noFill/>
          </a:ln>
        </p:spPr>
      </p:pic>
      <p:pic>
        <p:nvPicPr>
          <p:cNvPr id="339" name="Google Shape;339;p27" descr="A picture containing logo&#10;&#10;Description automatically generated"/>
          <p:cNvPicPr preferRelativeResize="0"/>
          <p:nvPr/>
        </p:nvPicPr>
        <p:blipFill rotWithShape="1">
          <a:blip r:embed="rId6">
            <a:alphaModFix/>
          </a:blip>
          <a:srcRect/>
          <a:stretch/>
        </p:blipFill>
        <p:spPr>
          <a:xfrm>
            <a:off x="9947134" y="1950491"/>
            <a:ext cx="1804414" cy="962354"/>
          </a:xfrm>
          <a:prstGeom prst="rect">
            <a:avLst/>
          </a:prstGeom>
          <a:noFill/>
          <a:ln>
            <a:noFill/>
          </a:ln>
        </p:spPr>
      </p:pic>
      <p:pic>
        <p:nvPicPr>
          <p:cNvPr id="340" name="Google Shape;340;p27" descr="A picture containing icon&#10;&#10;Description automatically generated"/>
          <p:cNvPicPr preferRelativeResize="0"/>
          <p:nvPr/>
        </p:nvPicPr>
        <p:blipFill rotWithShape="1">
          <a:blip r:embed="rId5">
            <a:alphaModFix/>
          </a:blip>
          <a:srcRect/>
          <a:stretch/>
        </p:blipFill>
        <p:spPr>
          <a:xfrm>
            <a:off x="7833126" y="1952642"/>
            <a:ext cx="1849481" cy="974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solidFill>
                  <a:srgbClr val="1F3864"/>
                </a:solidFill>
                <a:latin typeface="Atkinson Hyperlegible"/>
                <a:ea typeface="Atkinson Hyperlegible"/>
                <a:cs typeface="Atkinson Hyperlegible"/>
                <a:sym typeface="Atkinson Hyperlegible"/>
              </a:rPr>
              <a:t>Первичное обследование при травме 	</a:t>
            </a:r>
            <a:endParaRPr/>
          </a:p>
        </p:txBody>
      </p:sp>
      <p:sp>
        <p:nvSpPr>
          <p:cNvPr id="347" name="Google Shape;347;p5"/>
          <p:cNvSpPr txBox="1">
            <a:spLocks noGrp="1"/>
          </p:cNvSpPr>
          <p:nvPr>
            <p:ph type="body" idx="1"/>
          </p:nvPr>
        </p:nvSpPr>
        <p:spPr>
          <a:xfrm>
            <a:off x="838200" y="1825625"/>
            <a:ext cx="100499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000"/>
              <a:buNone/>
            </a:pPr>
            <a:r>
              <a:rPr lang="en-US">
                <a:solidFill>
                  <a:schemeClr val="accent2"/>
                </a:solidFill>
                <a:latin typeface="Atkinson Hyperlegible"/>
                <a:ea typeface="Atkinson Hyperlegible"/>
                <a:cs typeface="Atkinson Hyperlegible"/>
                <a:sym typeface="Atkinson Hyperlegible"/>
              </a:rPr>
              <a:t>ПОМНИТЕ</a:t>
            </a:r>
            <a:r>
              <a:rPr lang="en-US" sz="2400">
                <a:solidFill>
                  <a:schemeClr val="dk1"/>
                </a:solidFill>
                <a:latin typeface="Atkinson Hyperlegible"/>
                <a:ea typeface="Atkinson Hyperlegible"/>
                <a:cs typeface="Atkinson Hyperlegible"/>
                <a:sym typeface="Atkinson Hyperlegible"/>
              </a:rPr>
              <a:t> </a:t>
            </a:r>
            <a:r>
              <a:rPr lang="en-US" sz="2400">
                <a:latin typeface="Atkinson Hyperlegible"/>
                <a:ea typeface="Atkinson Hyperlegible"/>
                <a:cs typeface="Atkinson Hyperlegible"/>
                <a:sym typeface="Atkinson Hyperlegible"/>
              </a:rPr>
              <a:t>…………</a:t>
            </a:r>
            <a:endParaRPr/>
          </a:p>
          <a:p>
            <a:pPr marL="0" lvl="0" indent="0" algn="l" rtl="0">
              <a:lnSpc>
                <a:spcPct val="90000"/>
              </a:lnSpc>
              <a:spcBef>
                <a:spcPts val="0"/>
              </a:spcBef>
              <a:spcAft>
                <a:spcPts val="0"/>
              </a:spcAft>
              <a:buClr>
                <a:schemeClr val="dk1"/>
              </a:buClr>
              <a:buSzPts val="700"/>
              <a:buNone/>
            </a:pPr>
            <a:endParaRPr sz="2400">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a:ea typeface="Atkinson Hyperlegible"/>
                <a:cs typeface="Atkinson Hyperlegible"/>
                <a:sym typeface="Atkinson Hyperlegible"/>
              </a:rPr>
              <a:t>Люди, которые на первый взгляд не выглядят пострадавшими, могут иметь скрытые травмы, угрожающие жизни, например внутреннее кровотечение.</a:t>
            </a:r>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a:ea typeface="Atkinson Hyperlegible"/>
                <a:cs typeface="Atkinson Hyperlegible"/>
                <a:sym typeface="Atkinson Hyperlegible"/>
              </a:rPr>
              <a:t>Очень важно часто проводить повторную оценку состояния пациентов с травмами с помощью первичного обследования (повторять часто). </a:t>
            </a:r>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en-US" sz="2400">
                <a:latin typeface="Atkinson Hyperlegible"/>
                <a:ea typeface="Atkinson Hyperlegible"/>
                <a:cs typeface="Atkinson Hyperlegible"/>
                <a:sym typeface="Atkinson Hyperlegible"/>
              </a:rPr>
              <a:t>Показатели жизнедеятельности следует проверять</a:t>
            </a:r>
            <a:r>
              <a:rPr lang="en-US" sz="2400">
                <a:solidFill>
                  <a:schemeClr val="dk1"/>
                </a:solidFill>
                <a:latin typeface="Atkinson Hyperlegible"/>
                <a:ea typeface="Atkinson Hyperlegible"/>
                <a:cs typeface="Atkinson Hyperlegible"/>
                <a:sym typeface="Atkinson Hyperlegible"/>
              </a:rPr>
              <a:t> </a:t>
            </a:r>
            <a:r>
              <a:rPr lang="en-US" sz="2400">
                <a:solidFill>
                  <a:schemeClr val="accent2"/>
                </a:solidFill>
                <a:latin typeface="Atkinson Hyperlegible"/>
                <a:ea typeface="Atkinson Hyperlegible"/>
                <a:cs typeface="Atkinson Hyperlegible"/>
                <a:sym typeface="Atkinson Hyperlegible"/>
              </a:rPr>
              <a:t>в конце </a:t>
            </a:r>
            <a:r>
              <a:rPr lang="en-US" sz="2400">
                <a:latin typeface="Atkinson Hyperlegible"/>
                <a:ea typeface="Atkinson Hyperlegible"/>
                <a:cs typeface="Atkinson Hyperlegible"/>
                <a:sym typeface="Atkinson Hyperlegible"/>
              </a:rPr>
              <a:t>первичного обследования, но не откладывайте вмешательства по основным показателям жизнедеятельности.</a:t>
            </a:r>
            <a:endParaRPr/>
          </a:p>
          <a:p>
            <a:pPr marL="228600" lvl="0" indent="-50800" algn="ctr" rtl="0">
              <a:lnSpc>
                <a:spcPct val="90000"/>
              </a:lnSpc>
              <a:spcBef>
                <a:spcPts val="1000"/>
              </a:spcBef>
              <a:spcAft>
                <a:spcPts val="0"/>
              </a:spcAft>
              <a:buClr>
                <a:schemeClr val="dk1"/>
              </a:buClr>
              <a:buSzPts val="2800"/>
              <a:buNone/>
            </a:pPr>
            <a:endParaRPr>
              <a:latin typeface="Atkinson Hyperlegible"/>
              <a:ea typeface="Atkinson Hyperlegible"/>
              <a:cs typeface="Atkinson Hyperlegible"/>
              <a:sym typeface="Atkinson Hyperlegible"/>
            </a:endParaRPr>
          </a:p>
        </p:txBody>
      </p:sp>
      <p:sp>
        <p:nvSpPr>
          <p:cNvPr id="348" name="Google Shape;348;p5"/>
          <p:cNvSpPr/>
          <p:nvPr/>
        </p:nvSpPr>
        <p:spPr>
          <a:xfrm>
            <a:off x="9289364" y="2617174"/>
            <a:ext cx="3079750"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Arial"/>
              <a:buNone/>
            </a:pPr>
            <a:r>
              <a:rPr lang="en-US"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title"/>
          </p:nvPr>
        </p:nvSpPr>
        <p:spPr>
          <a:xfrm>
            <a:off x="463378" y="631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ru-RU" sz="4000">
                <a:solidFill>
                  <a:srgbClr val="1F3864"/>
                </a:solidFill>
                <a:latin typeface="Atkinson Hyperlegible"/>
                <a:ea typeface="Atkinson Hyperlegible"/>
                <a:cs typeface="Atkinson Hyperlegible"/>
                <a:sym typeface="Atkinson Hyperlegible"/>
              </a:rPr>
              <a:t>Вторичное обследование: конечности*</a:t>
            </a:r>
            <a:endParaRPr lang="ru-RU"/>
          </a:p>
        </p:txBody>
      </p:sp>
      <p:sp>
        <p:nvSpPr>
          <p:cNvPr id="355" name="Google Shape;355;p28"/>
          <p:cNvSpPr txBox="1">
            <a:spLocks noGrp="1"/>
          </p:cNvSpPr>
          <p:nvPr>
            <p:ph type="body" idx="1"/>
          </p:nvPr>
        </p:nvSpPr>
        <p:spPr>
          <a:xfrm>
            <a:off x="838200" y="1388745"/>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ru-RU" sz="2400" b="1">
                <a:latin typeface="Atkinson Hyperlegible"/>
                <a:ea typeface="Atkinson Hyperlegible"/>
                <a:cs typeface="Atkinson Hyperlegible"/>
                <a:sym typeface="Atkinson Hyperlegible"/>
              </a:rPr>
              <a:t>Ищите:</a:t>
            </a:r>
            <a:r>
              <a:rPr lang="ru-RU" sz="2400">
                <a:latin typeface="Atkinson Hyperlegible"/>
                <a:ea typeface="Atkinson Hyperlegible"/>
                <a:cs typeface="Atkinson Hyperlegible"/>
                <a:sym typeface="Atkinson Hyperlegible"/>
              </a:rPr>
              <a:t> </a:t>
            </a:r>
            <a:endParaRPr lang="ru-RU"/>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Активное кровотечение</a:t>
            </a:r>
            <a:endParaRPr lang="ru-RU" dirty="0"/>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Ампутации</a:t>
            </a:r>
            <a:endParaRPr lang="ru-RU" dirty="0"/>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Отёк или кровоподтёки</a:t>
            </a:r>
            <a:endParaRPr lang="ru-RU" dirty="0"/>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Деформации </a:t>
            </a:r>
            <a:endParaRPr lang="ru-RU" dirty="0"/>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Раны, открытые переломы</a:t>
            </a:r>
            <a:endParaRPr lang="ru-RU" dirty="0"/>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Циркулярные ожоги</a:t>
            </a:r>
            <a:endParaRPr lang="ru-RU" dirty="0"/>
          </a:p>
          <a:p>
            <a:pPr marL="914400" lvl="1" indent="-342900" algn="l" rtl="0">
              <a:lnSpc>
                <a:spcPct val="90000"/>
              </a:lnSpc>
              <a:spcBef>
                <a:spcPts val="500"/>
              </a:spcBef>
              <a:spcAft>
                <a:spcPts val="0"/>
              </a:spcAft>
              <a:buSzPts val="1800"/>
              <a:buChar char="•"/>
            </a:pPr>
            <a:r>
              <a:rPr lang="ru-RU" dirty="0">
                <a:solidFill>
                  <a:schemeClr val="accent2"/>
                </a:solidFill>
                <a:latin typeface="Atkinson Hyperlegible"/>
                <a:ea typeface="Atkinson Hyperlegible"/>
                <a:cs typeface="Atkinson Hyperlegible"/>
                <a:sym typeface="Atkinson Hyperlegible"/>
              </a:rPr>
              <a:t>Цвет</a:t>
            </a:r>
            <a:r>
              <a:rPr lang="ru-RU" dirty="0">
                <a:latin typeface="Atkinson Hyperlegible"/>
                <a:ea typeface="Atkinson Hyperlegible"/>
                <a:cs typeface="Atkinson Hyperlegible"/>
                <a:sym typeface="Atkinson Hyperlegible"/>
              </a:rPr>
              <a:t>: бледные кожные покровы могут указывать на кровопотерю </a:t>
            </a:r>
            <a:endParaRPr lang="ru-RU" dirty="0"/>
          </a:p>
          <a:p>
            <a:pPr marL="457200" lvl="0" indent="-228600" algn="l" rtl="0">
              <a:lnSpc>
                <a:spcPct val="90000"/>
              </a:lnSpc>
              <a:spcBef>
                <a:spcPts val="1000"/>
              </a:spcBef>
              <a:spcAft>
                <a:spcPts val="0"/>
              </a:spcAft>
              <a:buClr>
                <a:schemeClr val="dk1"/>
              </a:buClr>
              <a:buSzPts val="1800"/>
              <a:buNone/>
            </a:pPr>
            <a:endParaRPr lang="ru-RU" sz="2400" dirty="0">
              <a:latin typeface="Atkinson Hyperlegible"/>
              <a:ea typeface="Atkinson Hyperlegible"/>
              <a:cs typeface="Atkinson Hyperlegible"/>
              <a:sym typeface="Atkinson Hyperlegible"/>
            </a:endParaRPr>
          </a:p>
        </p:txBody>
      </p:sp>
      <p:sp>
        <p:nvSpPr>
          <p:cNvPr id="356" name="Google Shape;356;p28"/>
          <p:cNvSpPr txBox="1">
            <a:spLocks noGrp="1"/>
          </p:cNvSpPr>
          <p:nvPr>
            <p:ph type="body" idx="2"/>
          </p:nvPr>
        </p:nvSpPr>
        <p:spPr>
          <a:xfrm>
            <a:off x="5721178" y="1388745"/>
            <a:ext cx="5632622" cy="40805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ru-RU" sz="2400" b="1" dirty="0">
                <a:latin typeface="Atkinson Hyperlegible"/>
                <a:ea typeface="Atkinson Hyperlegible"/>
                <a:cs typeface="Atkinson Hyperlegible"/>
                <a:sym typeface="Atkinson Hyperlegible"/>
              </a:rPr>
              <a:t>Проверьте на ощупь:</a:t>
            </a:r>
            <a:r>
              <a:rPr lang="ru-RU" sz="2400" dirty="0">
                <a:latin typeface="Atkinson Hyperlegible"/>
                <a:ea typeface="Atkinson Hyperlegible"/>
                <a:cs typeface="Atkinson Hyperlegible"/>
                <a:sym typeface="Atkinson Hyperlegible"/>
              </a:rPr>
              <a:t> </a:t>
            </a:r>
            <a:endParaRPr lang="ru-RU" dirty="0"/>
          </a:p>
          <a:p>
            <a:pPr marL="914400" lvl="1" indent="-342900" algn="l" rtl="0">
              <a:lnSpc>
                <a:spcPct val="90000"/>
              </a:lnSpc>
              <a:spcBef>
                <a:spcPts val="500"/>
              </a:spcBef>
              <a:spcAft>
                <a:spcPts val="0"/>
              </a:spcAft>
              <a:buSzPts val="1800"/>
              <a:buChar char="•"/>
            </a:pPr>
            <a:r>
              <a:rPr lang="ru-RU" dirty="0">
                <a:solidFill>
                  <a:schemeClr val="accent2"/>
                </a:solidFill>
                <a:latin typeface="Atkinson Hyperlegible"/>
                <a:ea typeface="Atkinson Hyperlegible"/>
                <a:cs typeface="Atkinson Hyperlegible"/>
                <a:sym typeface="Atkinson Hyperlegible"/>
              </a:rPr>
              <a:t>Пульс</a:t>
            </a:r>
            <a:r>
              <a:rPr lang="ru-RU" dirty="0">
                <a:latin typeface="Atkinson Hyperlegible"/>
                <a:ea typeface="Atkinson Hyperlegible"/>
                <a:cs typeface="Atkinson Hyperlegible"/>
                <a:sym typeface="Atkinson Hyperlegible"/>
              </a:rPr>
              <a:t>: отсутствующий или слабый пульс</a:t>
            </a:r>
            <a:endParaRPr lang="ru-RU" dirty="0"/>
          </a:p>
          <a:p>
            <a:pPr marL="914400" lvl="1" indent="-342900" algn="l" rtl="0">
              <a:lnSpc>
                <a:spcPct val="90000"/>
              </a:lnSpc>
              <a:spcBef>
                <a:spcPts val="500"/>
              </a:spcBef>
              <a:spcAft>
                <a:spcPts val="0"/>
              </a:spcAft>
              <a:buSzPts val="1800"/>
              <a:buChar char="•"/>
            </a:pPr>
            <a:r>
              <a:rPr lang="ru-RU" dirty="0">
                <a:solidFill>
                  <a:schemeClr val="accent2"/>
                </a:solidFill>
                <a:latin typeface="Atkinson Hyperlegible"/>
                <a:ea typeface="Atkinson Hyperlegible"/>
                <a:cs typeface="Atkinson Hyperlegible"/>
                <a:sym typeface="Atkinson Hyperlegible"/>
              </a:rPr>
              <a:t>Температура</a:t>
            </a:r>
            <a:r>
              <a:rPr lang="ru-RU" dirty="0">
                <a:latin typeface="Atkinson Hyperlegible"/>
                <a:ea typeface="Atkinson Hyperlegible"/>
                <a:cs typeface="Atkinson Hyperlegible"/>
                <a:sym typeface="Atkinson Hyperlegible"/>
              </a:rPr>
              <a:t>: холодные конечности могут указывать на кровопотерю </a:t>
            </a:r>
            <a:endParaRPr lang="ru-RU" dirty="0"/>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Болезненная чувствительность</a:t>
            </a:r>
            <a:endParaRPr lang="ru-RU" dirty="0"/>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Измененная </a:t>
            </a:r>
            <a:r>
              <a:rPr lang="ru-RU" dirty="0">
                <a:solidFill>
                  <a:schemeClr val="accent2"/>
                </a:solidFill>
                <a:latin typeface="Atkinson Hyperlegible"/>
                <a:ea typeface="Atkinson Hyperlegible"/>
                <a:cs typeface="Atkinson Hyperlegible"/>
                <a:sym typeface="Atkinson Hyperlegible"/>
              </a:rPr>
              <a:t>чувствительность</a:t>
            </a:r>
            <a:endParaRPr lang="ru-RU" dirty="0"/>
          </a:p>
          <a:p>
            <a:pPr marL="914400" lvl="1" indent="-342900" algn="l" rtl="0">
              <a:lnSpc>
                <a:spcPct val="90000"/>
              </a:lnSpc>
              <a:spcBef>
                <a:spcPts val="500"/>
              </a:spcBef>
              <a:spcAft>
                <a:spcPts val="0"/>
              </a:spcAft>
              <a:buSzPts val="1800"/>
              <a:buChar char="•"/>
            </a:pPr>
            <a:r>
              <a:rPr lang="ru-RU" dirty="0">
                <a:latin typeface="Atkinson Hyperlegible"/>
                <a:ea typeface="Atkinson Hyperlegible"/>
                <a:cs typeface="Atkinson Hyperlegible"/>
                <a:sym typeface="Atkinson Hyperlegible"/>
              </a:rPr>
              <a:t>Аномально твердые, </a:t>
            </a:r>
            <a:r>
              <a:rPr lang="ru-RU" dirty="0">
                <a:solidFill>
                  <a:schemeClr val="accent2"/>
                </a:solidFill>
                <a:latin typeface="Atkinson Hyperlegible"/>
                <a:ea typeface="Atkinson Hyperlegible"/>
                <a:cs typeface="Atkinson Hyperlegible"/>
                <a:sym typeface="Atkinson Hyperlegible"/>
              </a:rPr>
              <a:t>болезненные</a:t>
            </a:r>
            <a:r>
              <a:rPr lang="ru-RU" dirty="0">
                <a:latin typeface="Atkinson Hyperlegible"/>
                <a:ea typeface="Atkinson Hyperlegible"/>
                <a:cs typeface="Atkinson Hyperlegible"/>
                <a:sym typeface="Atkinson Hyperlegible"/>
              </a:rPr>
              <a:t> мышечные отделы (может указывать на компартмент-синдром)</a:t>
            </a:r>
            <a:endParaRPr lang="ru-RU" dirty="0"/>
          </a:p>
        </p:txBody>
      </p:sp>
      <p:sp>
        <p:nvSpPr>
          <p:cNvPr id="357" name="Google Shape;357;p28"/>
          <p:cNvSpPr txBox="1"/>
          <p:nvPr/>
        </p:nvSpPr>
        <p:spPr>
          <a:xfrm>
            <a:off x="304801" y="5338713"/>
            <a:ext cx="11540358"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400" b="0" i="0" u="none" strike="noStrike" cap="none">
                <a:solidFill>
                  <a:schemeClr val="accent2"/>
                </a:solidFill>
                <a:latin typeface="Arial"/>
                <a:ea typeface="Arial"/>
                <a:cs typeface="Arial"/>
                <a:sym typeface="Arial"/>
              </a:rPr>
              <a:t>*Помните: </a:t>
            </a:r>
          </a:p>
          <a:p>
            <a:pPr marL="0" marR="0" lvl="0" indent="0" algn="ctr" rtl="0">
              <a:lnSpc>
                <a:spcPct val="100000"/>
              </a:lnSpc>
              <a:spcBef>
                <a:spcPts val="0"/>
              </a:spcBef>
              <a:spcAft>
                <a:spcPts val="0"/>
              </a:spcAft>
              <a:buNone/>
            </a:pPr>
            <a:r>
              <a:rPr lang="ru-RU" sz="2400" b="0" i="0" u="none" strike="noStrike" cap="none" dirty="0">
                <a:solidFill>
                  <a:schemeClr val="accent2"/>
                </a:solidFill>
                <a:latin typeface="Arial"/>
                <a:ea typeface="Arial"/>
                <a:cs typeface="Arial"/>
                <a:sym typeface="Arial"/>
              </a:rPr>
              <a:t>вторичное обследование включает в себя полный осмотр с головы до ног!</a:t>
            </a:r>
            <a:endParaRPr lang="ru-RU" dirty="0"/>
          </a:p>
          <a:p>
            <a:pPr marL="0" marR="0" lvl="0" indent="0" algn="ctr" rtl="0">
              <a:lnSpc>
                <a:spcPct val="100000"/>
              </a:lnSpc>
              <a:spcBef>
                <a:spcPts val="0"/>
              </a:spcBef>
              <a:spcAft>
                <a:spcPts val="0"/>
              </a:spcAft>
              <a:buNone/>
            </a:pPr>
            <a:r>
              <a:rPr lang="ru-RU" sz="2400" b="0" i="0" u="none" strike="noStrike" cap="none" dirty="0">
                <a:solidFill>
                  <a:schemeClr val="accent2"/>
                </a:solidFill>
                <a:latin typeface="Arial"/>
                <a:ea typeface="Arial"/>
                <a:cs typeface="Arial"/>
                <a:sym typeface="Arial"/>
              </a:rPr>
              <a:t>В данном обзоре представлены лишь некоторые ключевые аспекты.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9"/>
          <p:cNvSpPr txBox="1"/>
          <p:nvPr/>
        </p:nvSpPr>
        <p:spPr>
          <a:xfrm>
            <a:off x="-2349" y="2029461"/>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363" name="Google Shape;363;p29"/>
          <p:cNvSpPr txBox="1">
            <a:spLocks noGrp="1"/>
          </p:cNvSpPr>
          <p:nvPr>
            <p:ph type="title"/>
          </p:nvPr>
        </p:nvSpPr>
        <p:spPr>
          <a:xfrm>
            <a:off x="75862" y="2111271"/>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b="1">
                <a:solidFill>
                  <a:srgbClr val="FFFFFF"/>
                </a:solidFill>
                <a:latin typeface="Atkinson Hyperlegible"/>
                <a:ea typeface="Atkinson Hyperlegible"/>
                <a:cs typeface="Atkinson Hyperlegible"/>
                <a:sym typeface="Atkinson Hyperlegible"/>
              </a:rPr>
              <a:t>Характер травм и сопутствующие состояния</a:t>
            </a:r>
            <a:endParaRPr/>
          </a:p>
        </p:txBody>
      </p:sp>
      <p:sp>
        <p:nvSpPr>
          <p:cNvPr id="364" name="Google Shape;364;p29"/>
          <p:cNvSpPr txBox="1"/>
          <p:nvPr/>
        </p:nvSpPr>
        <p:spPr>
          <a:xfrm>
            <a:off x="76345" y="3980330"/>
            <a:ext cx="10570607" cy="1655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Arial"/>
              <a:buNone/>
            </a:pPr>
            <a:endParaRPr sz="2800" b="0" i="0" u="none" strike="noStrike" cap="none">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7"/>
          <p:cNvPicPr preferRelativeResize="0"/>
          <p:nvPr/>
        </p:nvPicPr>
        <p:blipFill rotWithShape="1">
          <a:blip r:embed="rId3">
            <a:alphaModFix/>
          </a:blip>
          <a:srcRect/>
          <a:stretch/>
        </p:blipFill>
        <p:spPr>
          <a:xfrm>
            <a:off x="8317447" y="2116303"/>
            <a:ext cx="3764534" cy="2625394"/>
          </a:xfrm>
          <a:prstGeom prst="rect">
            <a:avLst/>
          </a:prstGeom>
          <a:noFill/>
          <a:ln>
            <a:noFill/>
          </a:ln>
        </p:spPr>
      </p:pic>
      <p:sp>
        <p:nvSpPr>
          <p:cNvPr id="370" name="Google Shape;370;p7"/>
          <p:cNvSpPr txBox="1">
            <a:spLocks noGrp="1"/>
          </p:cNvSpPr>
          <p:nvPr>
            <p:ph type="title"/>
          </p:nvPr>
        </p:nvSpPr>
        <p:spPr>
          <a:xfrm>
            <a:off x="546489" y="567367"/>
            <a:ext cx="10515600" cy="7593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1F3864"/>
                </a:solidFill>
              </a:rPr>
              <a:t>Характер взрывной травмы</a:t>
            </a:r>
            <a:endParaRPr/>
          </a:p>
        </p:txBody>
      </p:sp>
      <p:sp>
        <p:nvSpPr>
          <p:cNvPr id="371" name="Google Shape;371;p7"/>
          <p:cNvSpPr txBox="1">
            <a:spLocks noGrp="1"/>
          </p:cNvSpPr>
          <p:nvPr>
            <p:ph type="body" idx="4294967295"/>
          </p:nvPr>
        </p:nvSpPr>
        <p:spPr>
          <a:xfrm>
            <a:off x="546489" y="1490606"/>
            <a:ext cx="8210434"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ru-RU" sz="2400" b="1" dirty="0">
                <a:latin typeface="Atkinson Hyperlegible"/>
                <a:ea typeface="Atkinson Hyperlegible"/>
                <a:cs typeface="Atkinson Hyperlegible"/>
                <a:sym typeface="Atkinson Hyperlegible"/>
              </a:rPr>
              <a:t>Взрыв наносит травмы тремя основными способами:</a:t>
            </a:r>
            <a:endParaRPr lang="ru-RU" dirty="0"/>
          </a:p>
          <a:p>
            <a:pPr marL="0" lvl="0" indent="0" algn="l" rtl="0">
              <a:lnSpc>
                <a:spcPct val="90000"/>
              </a:lnSpc>
              <a:spcBef>
                <a:spcPts val="0"/>
              </a:spcBef>
              <a:spcAft>
                <a:spcPts val="0"/>
              </a:spcAft>
              <a:buClr>
                <a:schemeClr val="dk1"/>
              </a:buClr>
              <a:buSzPts val="2800"/>
              <a:buNone/>
            </a:pPr>
            <a:endParaRPr lang="ru-RU" sz="2400" b="1" dirty="0">
              <a:latin typeface="Atkinson Hyperlegible"/>
              <a:ea typeface="Atkinson Hyperlegible"/>
              <a:cs typeface="Atkinson Hyperlegible"/>
              <a:sym typeface="Atkinson Hyperlegible"/>
            </a:endParaRPr>
          </a:p>
          <a:p>
            <a:pPr marL="514350" lvl="0" indent="-514350" algn="l" rtl="0">
              <a:lnSpc>
                <a:spcPct val="90000"/>
              </a:lnSpc>
              <a:spcBef>
                <a:spcPts val="0"/>
              </a:spcBef>
              <a:spcAft>
                <a:spcPts val="0"/>
              </a:spcAft>
              <a:buClr>
                <a:schemeClr val="dk1"/>
              </a:buClr>
              <a:buSzPts val="2800"/>
              <a:buAutoNum type="arabicPeriod"/>
            </a:pPr>
            <a:r>
              <a:rPr lang="ru-RU" sz="2400" dirty="0">
                <a:latin typeface="Atkinson Hyperlegible"/>
                <a:ea typeface="Atkinson Hyperlegible"/>
                <a:cs typeface="Atkinson Hyperlegible"/>
                <a:sym typeface="Atkinson Hyperlegible"/>
              </a:rPr>
              <a:t>Непосредственно ранения от осколков или ожоги от воздействия высоких температур или химических веществ.</a:t>
            </a:r>
            <a:endParaRPr lang="ru-RU" dirty="0"/>
          </a:p>
          <a:p>
            <a:pPr marL="514350" lvl="0" indent="-514350" algn="l" rtl="0">
              <a:lnSpc>
                <a:spcPct val="90000"/>
              </a:lnSpc>
              <a:spcBef>
                <a:spcPts val="1000"/>
              </a:spcBef>
              <a:spcAft>
                <a:spcPts val="0"/>
              </a:spcAft>
              <a:buClr>
                <a:schemeClr val="dk1"/>
              </a:buClr>
              <a:buSzPts val="2800"/>
              <a:buAutoNum type="arabicPeriod"/>
            </a:pPr>
            <a:r>
              <a:rPr lang="ru-RU" sz="2400" dirty="0">
                <a:latin typeface="Atkinson Hyperlegible"/>
                <a:ea typeface="Atkinson Hyperlegible"/>
                <a:cs typeface="Atkinson Hyperlegible"/>
                <a:sym typeface="Atkinson Hyperlegible"/>
              </a:rPr>
              <a:t>Внутренние повреждения от изменения давления, вызванного взрывом:</a:t>
            </a:r>
            <a:endParaRPr lang="ru-RU" dirty="0"/>
          </a:p>
          <a:p>
            <a:pPr marL="685800" lvl="1" indent="-228600" algn="l" rtl="0">
              <a:lnSpc>
                <a:spcPct val="90000"/>
              </a:lnSpc>
              <a:spcBef>
                <a:spcPts val="500"/>
              </a:spcBef>
              <a:spcAft>
                <a:spcPts val="0"/>
              </a:spcAft>
              <a:buClr>
                <a:schemeClr val="dk1"/>
              </a:buClr>
              <a:buSzPts val="2400"/>
              <a:buChar char="•"/>
            </a:pPr>
            <a:r>
              <a:rPr lang="ru-RU" sz="2000" dirty="0">
                <a:latin typeface="Atkinson Hyperlegible"/>
                <a:ea typeface="Atkinson Hyperlegible"/>
                <a:cs typeface="Atkinson Hyperlegible"/>
                <a:sym typeface="Atkinson Hyperlegible"/>
              </a:rPr>
              <a:t>Обычно это травмы желудка, кишечника, легких и ушей.</a:t>
            </a:r>
            <a:endParaRPr lang="ru-RU" sz="2000" dirty="0"/>
          </a:p>
          <a:p>
            <a:pPr marL="514350" lvl="0" indent="-514350" algn="l" rtl="0">
              <a:lnSpc>
                <a:spcPct val="90000"/>
              </a:lnSpc>
              <a:spcBef>
                <a:spcPts val="1000"/>
              </a:spcBef>
              <a:spcAft>
                <a:spcPts val="0"/>
              </a:spcAft>
              <a:buClr>
                <a:schemeClr val="dk1"/>
              </a:buClr>
              <a:buSzPts val="2800"/>
              <a:buAutoNum type="arabicPeriod"/>
            </a:pPr>
            <a:r>
              <a:rPr lang="ru-RU" sz="2400" dirty="0">
                <a:latin typeface="Atkinson Hyperlegible"/>
                <a:ea typeface="Atkinson Hyperlegible"/>
                <a:cs typeface="Atkinson Hyperlegible"/>
                <a:sym typeface="Atkinson Hyperlegible"/>
              </a:rPr>
              <a:t>Дополнительные травмы, возникающие при отбрасывании тела взрывной волной. </a:t>
            </a:r>
          </a:p>
        </p:txBody>
      </p:sp>
      <p:sp>
        <p:nvSpPr>
          <p:cNvPr id="372" name="Google Shape;372;p7"/>
          <p:cNvSpPr txBox="1"/>
          <p:nvPr/>
        </p:nvSpPr>
        <p:spPr>
          <a:xfrm>
            <a:off x="9803488" y="5038640"/>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
        <p:nvSpPr>
          <p:cNvPr id="373" name="Google Shape;373;p7"/>
          <p:cNvSpPr txBox="1"/>
          <p:nvPr/>
        </p:nvSpPr>
        <p:spPr>
          <a:xfrm>
            <a:off x="687826" y="5795860"/>
            <a:ext cx="1054653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400" b="0" i="0" u="none" strike="noStrike" cap="none" dirty="0">
                <a:solidFill>
                  <a:srgbClr val="ED7D31"/>
                </a:solidFill>
                <a:latin typeface="Atkinson Hyperlegible"/>
                <a:ea typeface="Atkinson Hyperlegible"/>
                <a:cs typeface="Atkinson Hyperlegible"/>
                <a:sym typeface="Atkinson Hyperlegible"/>
              </a:rPr>
              <a:t>Пациенты, пострадавшие от взрывов, нуждаются в тщательном и многократном осмотре, поскольку такие травмы легко пропустить.</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aphicFrame>
        <p:nvGraphicFramePr>
          <p:cNvPr id="378" name="Google Shape;378;p30"/>
          <p:cNvGraphicFramePr/>
          <p:nvPr>
            <p:extLst>
              <p:ext uri="{D42A27DB-BD31-4B8C-83A1-F6EECF244321}">
                <p14:modId xmlns:p14="http://schemas.microsoft.com/office/powerpoint/2010/main" val="1182205481"/>
              </p:ext>
            </p:extLst>
          </p:nvPr>
        </p:nvGraphicFramePr>
        <p:xfrm>
          <a:off x="273821" y="1114464"/>
          <a:ext cx="11557150" cy="5577860"/>
        </p:xfrm>
        <a:graphic>
          <a:graphicData uri="http://schemas.openxmlformats.org/drawingml/2006/table">
            <a:tbl>
              <a:tblPr>
                <a:noFill/>
                <a:tableStyleId>{3B17692C-1B87-4DF3-BFBA-C009411ABFFE}</a:tableStyleId>
              </a:tblPr>
              <a:tblGrid>
                <a:gridCol w="4368175">
                  <a:extLst>
                    <a:ext uri="{9D8B030D-6E8A-4147-A177-3AD203B41FA5}">
                      <a16:colId xmlns:a16="http://schemas.microsoft.com/office/drawing/2014/main" val="20000"/>
                    </a:ext>
                  </a:extLst>
                </a:gridCol>
                <a:gridCol w="7188975">
                  <a:extLst>
                    <a:ext uri="{9D8B030D-6E8A-4147-A177-3AD203B41FA5}">
                      <a16:colId xmlns:a16="http://schemas.microsoft.com/office/drawing/2014/main" val="20001"/>
                    </a:ext>
                  </a:extLst>
                </a:gridCol>
              </a:tblGrid>
              <a:tr h="432225">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926775">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solidFill>
                            <a:schemeClr val="dk1"/>
                          </a:solidFill>
                          <a:latin typeface="Atkinson Hyperlegible"/>
                          <a:ea typeface="Atkinson Hyperlegible"/>
                          <a:cs typeface="Atkinson Hyperlegible"/>
                          <a:sym typeface="Atkinson Hyperlegible"/>
                        </a:rPr>
                        <a:t>Катастрофическое* кровотечение – это кровь, которая брызжет, льется или растекается</a:t>
                      </a:r>
                      <a:endParaRPr lang="ru-RU" noProof="0" dirty="0"/>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solidFill>
                            <a:schemeClr val="dk1"/>
                          </a:solidFill>
                          <a:latin typeface="Atkinson Hyperlegible"/>
                          <a:ea typeface="Atkinson Hyperlegible"/>
                          <a:cs typeface="Atkinson Hyperlegible"/>
                          <a:sym typeface="Atkinson Hyperlegible"/>
                        </a:rPr>
                        <a:t>Признаки шока: </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Бледные кожные покровы, потливость</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Замедленная </a:t>
                      </a:r>
                      <a:r>
                        <a:rPr lang="ru-RU" sz="2200" u="none" strike="noStrike" cap="none" noProof="0" dirty="0" err="1">
                          <a:latin typeface="Atkinson Hyperlegible"/>
                          <a:ea typeface="Atkinson Hyperlegible"/>
                          <a:cs typeface="Atkinson Hyperlegible"/>
                          <a:sym typeface="Atkinson Hyperlegible"/>
                        </a:rPr>
                        <a:t>рекапилляризация</a:t>
                      </a:r>
                      <a:r>
                        <a:rPr lang="ru-RU" sz="2200" u="none" strike="noStrike" cap="none" noProof="0" dirty="0">
                          <a:latin typeface="Atkinson Hyperlegible"/>
                          <a:ea typeface="Atkinson Hyperlegible"/>
                          <a:cs typeface="Atkinson Hyperlegible"/>
                          <a:sym typeface="Atkinson Hyperlegible"/>
                        </a:rPr>
                        <a:t>, гипотензия</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Изменение психического статуса</a:t>
                      </a:r>
                      <a:endParaRPr lang="ru-RU" noProof="0" dirty="0"/>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r>
                        <a:rPr lang="ru-RU" sz="2200" i="1" u="none" strike="noStrike" cap="none" noProof="0" dirty="0">
                          <a:solidFill>
                            <a:schemeClr val="dk1"/>
                          </a:solidFill>
                          <a:latin typeface="Atkinson Hyperlegible"/>
                          <a:ea typeface="Atkinson Hyperlegible"/>
                          <a:cs typeface="Atkinson Hyperlegible"/>
                          <a:sym typeface="Atkinson Hyperlegible"/>
                        </a:rPr>
                        <a:t>*обширное или массивное</a:t>
                      </a:r>
                      <a:endParaRPr lang="ru-RU" noProof="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Для остановки активного кровотечения примените ПРЯМОЕ ДАВЛЕНИЕ или проведите ГЛУБОКОЕ ТАМПОНИРОВАНИЕ РАНЫ.</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Если кровотечение не удается остановить прямым давлением - наложите жгут.</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При наличии признаков шока - введите в/в РАСТВОРЫ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Запланируйте срочную ПЕРЕДАЧУ / ПЕРЕВОД пациента в хирургическое отделение. </a:t>
                      </a:r>
                      <a:endParaRPr lang="ru-RU" noProof="0" dirty="0"/>
                    </a:p>
                    <a:p>
                      <a:pPr marL="285750" marR="0" lvl="0" indent="-171450" algn="l" rtl="0">
                        <a:lnSpc>
                          <a:spcPct val="100000"/>
                        </a:lnSpc>
                        <a:spcBef>
                          <a:spcPts val="0"/>
                        </a:spcBef>
                        <a:spcAft>
                          <a:spcPts val="0"/>
                        </a:spcAft>
                        <a:buClr>
                          <a:schemeClr val="dk1"/>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tc>
                <a:extLst>
                  <a:ext uri="{0D108BD9-81ED-4DB2-BD59-A6C34878D82A}">
                    <a16:rowId xmlns:a16="http://schemas.microsoft.com/office/drawing/2014/main" val="10001"/>
                  </a:ext>
                </a:extLst>
              </a:tr>
            </a:tbl>
          </a:graphicData>
        </a:graphic>
      </p:graphicFrame>
      <p:sp>
        <p:nvSpPr>
          <p:cNvPr id="379" name="Google Shape;379;p30"/>
          <p:cNvSpPr txBox="1">
            <a:spLocks noGrp="1"/>
          </p:cNvSpPr>
          <p:nvPr>
            <p:ph type="title"/>
          </p:nvPr>
        </p:nvSpPr>
        <p:spPr>
          <a:xfrm>
            <a:off x="273821" y="-1217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ru-RU">
                <a:solidFill>
                  <a:srgbClr val="1F3864"/>
                </a:solidFill>
                <a:latin typeface="Atkinson Hyperlegible"/>
                <a:ea typeface="Atkinson Hyperlegible"/>
                <a:cs typeface="Atkinson Hyperlegible"/>
                <a:sym typeface="Atkinson Hyperlegible"/>
              </a:rPr>
              <a:t>Катастрофическое кровотечение</a:t>
            </a:r>
            <a:endParaRPr lang="ru-RU"/>
          </a:p>
        </p:txBody>
      </p:sp>
      <p:pic>
        <p:nvPicPr>
          <p:cNvPr id="380" name="Google Shape;380;p30"/>
          <p:cNvPicPr preferRelativeResize="0"/>
          <p:nvPr/>
        </p:nvPicPr>
        <p:blipFill rotWithShape="1">
          <a:blip r:embed="rId3">
            <a:alphaModFix/>
          </a:blip>
          <a:srcRect/>
          <a:stretch/>
        </p:blipFill>
        <p:spPr>
          <a:xfrm>
            <a:off x="5029339" y="5065575"/>
            <a:ext cx="2046105" cy="1426958"/>
          </a:xfrm>
          <a:prstGeom prst="rect">
            <a:avLst/>
          </a:prstGeom>
          <a:noFill/>
          <a:ln>
            <a:noFill/>
          </a:ln>
        </p:spPr>
      </p:pic>
      <p:pic>
        <p:nvPicPr>
          <p:cNvPr id="381" name="Google Shape;381;p30"/>
          <p:cNvPicPr preferRelativeResize="0"/>
          <p:nvPr/>
        </p:nvPicPr>
        <p:blipFill rotWithShape="1">
          <a:blip r:embed="rId4">
            <a:alphaModFix/>
          </a:blip>
          <a:srcRect/>
          <a:stretch/>
        </p:blipFill>
        <p:spPr>
          <a:xfrm>
            <a:off x="9716448" y="4765050"/>
            <a:ext cx="2027422" cy="1414403"/>
          </a:xfrm>
          <a:prstGeom prst="rect">
            <a:avLst/>
          </a:prstGeom>
          <a:noFill/>
          <a:ln>
            <a:noFill/>
          </a:ln>
        </p:spPr>
      </p:pic>
      <p:pic>
        <p:nvPicPr>
          <p:cNvPr id="382" name="Google Shape;382;p30"/>
          <p:cNvPicPr preferRelativeResize="0"/>
          <p:nvPr/>
        </p:nvPicPr>
        <p:blipFill rotWithShape="1">
          <a:blip r:embed="rId5">
            <a:alphaModFix/>
          </a:blip>
          <a:srcRect/>
          <a:stretch/>
        </p:blipFill>
        <p:spPr>
          <a:xfrm>
            <a:off x="7432655" y="4902554"/>
            <a:ext cx="2027627" cy="1414403"/>
          </a:xfrm>
          <a:prstGeom prst="rect">
            <a:avLst/>
          </a:prstGeom>
          <a:noFill/>
          <a:ln>
            <a:noFill/>
          </a:ln>
        </p:spPr>
      </p:pic>
      <p:sp>
        <p:nvSpPr>
          <p:cNvPr id="383" name="Google Shape;383;p30"/>
          <p:cNvSpPr txBox="1"/>
          <p:nvPr/>
        </p:nvSpPr>
        <p:spPr>
          <a:xfrm>
            <a:off x="10067477" y="6179453"/>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3708</Words>
  <Application>Microsoft Office PowerPoint</Application>
  <PresentationFormat>Широкий екран</PresentationFormat>
  <Paragraphs>280</Paragraphs>
  <Slides>21</Slides>
  <Notes>21</Notes>
  <HiddenSlides>0</HiddenSlides>
  <MMClips>0</MMClips>
  <ScaleCrop>false</ScaleCrop>
  <HeadingPairs>
    <vt:vector size="6" baseType="variant">
      <vt:variant>
        <vt:lpstr>Використані шрифти</vt:lpstr>
      </vt:variant>
      <vt:variant>
        <vt:i4>5</vt:i4>
      </vt:variant>
      <vt:variant>
        <vt:lpstr>Тема</vt:lpstr>
      </vt:variant>
      <vt:variant>
        <vt:i4>4</vt:i4>
      </vt:variant>
      <vt:variant>
        <vt:lpstr>Заголовки слайдів</vt:lpstr>
      </vt:variant>
      <vt:variant>
        <vt:i4>21</vt:i4>
      </vt:variant>
    </vt:vector>
  </HeadingPairs>
  <TitlesOfParts>
    <vt:vector size="30" baseType="lpstr">
      <vt:lpstr>Calibri</vt:lpstr>
      <vt:lpstr>Arial</vt:lpstr>
      <vt:lpstr>Lato</vt:lpstr>
      <vt:lpstr>Atkinson Hyperlegible</vt:lpstr>
      <vt:lpstr>Wingdings</vt:lpstr>
      <vt:lpstr>Office Theme</vt:lpstr>
      <vt:lpstr>2_Office Theme</vt:lpstr>
      <vt:lpstr>2_Office Theme</vt:lpstr>
      <vt:lpstr>2_Office Theme</vt:lpstr>
      <vt:lpstr>Базовый курс ВОЗ / МККК по оказанию экстренной помощи Подход к травмированному пациенту в остром состоянии</vt:lpstr>
      <vt:lpstr>Цели</vt:lpstr>
      <vt:lpstr> Взрывная травма</vt:lpstr>
      <vt:lpstr>Угрожающие жизни состояния </vt:lpstr>
      <vt:lpstr>Первичное обследование при травме  </vt:lpstr>
      <vt:lpstr>Вторичное обследование: конечности*</vt:lpstr>
      <vt:lpstr>Характер травм и сопутствующие состояния</vt:lpstr>
      <vt:lpstr>Характер взрывной травмы</vt:lpstr>
      <vt:lpstr>Катастрофическое кровотечение</vt:lpstr>
      <vt:lpstr>Ампутация конечности</vt:lpstr>
      <vt:lpstr>Угроза для конечности с переломом</vt:lpstr>
      <vt:lpstr>Повреждение полых органов</vt:lpstr>
      <vt:lpstr>Разрыв паренхиматозных органов</vt:lpstr>
      <vt:lpstr>Артериальная воздушная эмболия</vt:lpstr>
      <vt:lpstr>Простые и открытые переломы</vt:lpstr>
      <vt:lpstr>Взрывные травмы: ухо и глаз</vt:lpstr>
      <vt:lpstr>Презентація PowerPoint</vt:lpstr>
      <vt:lpstr>Взрывная травма лёгких</vt:lpstr>
      <vt:lpstr>Аспекты передачи пациента</vt:lpstr>
      <vt:lpstr>ПОМНИТЕ</vt:lpstr>
      <vt:lpstr>Краткий обзор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julia dixon</dc:creator>
  <cp:lastModifiedBy>Oles Yehorov</cp:lastModifiedBy>
  <cp:revision>1</cp:revision>
  <dcterms:created xsi:type="dcterms:W3CDTF">2022-03-03T04:24:18Z</dcterms:created>
  <dcterms:modified xsi:type="dcterms:W3CDTF">2024-07-13T19:24:43Z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0x010100B5C4F4F8C673C242A40081C9183480EA</vt:lpwstr>
  </property>
  <property fmtid="{D5CDD505-2E9C-101B-9397-08002B2CF9AE}" pid="3" name="MediaServiceImageTags">
    <vt:lpwstr/>
  </property>
</Properties>
</file>