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  <p:sldMasterId id="2147483671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embeddedFontLst>
    <p:embeddedFont>
      <p:font typeface="Atkinson Hyperlegible" panose="020B0604020202020204" charset="0"/>
      <p:regular r:id="rId23"/>
      <p:bold r:id="rId24"/>
      <p:italic r:id="rId25"/>
      <p:boldItalic r:id="rId26"/>
    </p:embeddedFont>
    <p:embeddedFont>
      <p:font typeface="Quattrocento Sans" panose="020B0502050000020003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P38xQCRLLeXIvgpOm6pGZtX1c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3E9664-1B25-4CD3-BB27-011BC0588E93}">
  <a:tblStyle styleId="{163E9664-1B25-4CD3-BB27-011BC0588E9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AF725DE-1D80-46DB-B334-A938752F217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‹№›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Добро пожаловать на курс по базовой экстренной помощи – в мобильную учебную лабораторию.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Вот несколько примеров поверхностных ожогов, ожогов частичной толщины и ожогов полной толщины.</a:t>
            </a:r>
            <a:endParaRPr/>
          </a:p>
        </p:txBody>
      </p:sp>
      <p:sp>
        <p:nvSpPr>
          <p:cNvPr id="278" name="Google Shape;278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400"/>
              <a:buNone/>
            </a:pP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Площадь ожога можно оценить с помощью формулы расчета площади поверхности тела, что важно для лечения и расчета жидкости.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У взрослых тело делится на участки, каждый из которых составляет 9% от общей площади поверхности тела (ОППТ). Рука пациента, ладонь и пальцы, составляет около 1% от общей площади поверхности тела. Общая площадь обожженной поверхности тела равна сумме процента ожогов частичной толщины и процента ожогов полной толщины. Обратите внимание, что процент поверхностных ожогов не используется в расчетах жидкости.  </a:t>
            </a:r>
            <a:endParaRPr/>
          </a:p>
        </p:txBody>
      </p:sp>
      <p:sp>
        <p:nvSpPr>
          <p:cNvPr id="290" name="Google Shape;2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В педиатрии существуют особые аспекты. У детей процентное соотношение отличается из-за других пропорций тела, например, голова больше, а конечности меньше, </a:t>
            </a: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и это варьируется в зависимости от возраста ребенка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На рисунке показаны различные участки тела детей, обозначенные от A до F. В таблице показаны различные проценты площади поверхности тела в зависимости от возраста в годах. У детей младшего возраста голова пропорционально больше, чем у детей старшего возраста.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1" name="Google Shape;301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Количество в/в растворов для пациента с ожогами можно рассчитать, исходя из веса пациента и общей обожженной площади поверхности тела. По приведенной формуле рассчитывается общий объем жидкости, необходимый в первые 24 часа с момента травмы. Это равно 2-4 мл жидкости для внутривенного вливания, умноженное на вес в килограммах, умноженный на общий процент площади ожога. Используйте кристаллоидные растворы и начинайте с начального количества, соответствующего нижней границе расчета объема. Введите половину от общего объема в первые восемь часов после травмы и вторую половину раствора в течение следующих шестнадцати часов.  </a:t>
            </a:r>
            <a:endParaRPr/>
          </a:p>
          <a:p>
            <a:pPr marL="457200" lvl="0" indent="-2286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Для детей используйте декстрозосодержащий раствор, например, лактат Рингера с 5% декстрозы или физраствор с 5% декстрозы для начальной реанимации. Не допускайте перегрузки объема жидкости. Цель реанимации – нормализация показателей жизнедеятельности и обеспечение достаточного диуреза. 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Расчет объема в/в растворов одновременно для многочисленных ожоговых пациентов во время инцидента с массовыми жертвами может оказаться нецелесообразным </a:t>
            </a: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и занять длительное время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, поэтому можно воспользоваться следующими рекомендациями. </a:t>
            </a:r>
            <a:endParaRPr/>
          </a:p>
          <a:p>
            <a:pPr marL="457200" lvl="0" indent="-2286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Если общая площадь ожога в процентном соотношении составляет менее 20%, давайте пероральные жидкости в зависимости от жажды пациента. В/в растворы не рекомендуются.  </a:t>
            </a:r>
            <a:endParaRPr/>
          </a:p>
          <a:p>
            <a:pPr marL="457200" lvl="0" indent="-2286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При ожогах 20-50% поддерживайте организм, используя пероральный регидратационный раствор, как только это станет возможным, в объеме 100 мл на килограмм массы тела в течение 24 часов.  При необходимости введите раствор внутривенно и учитывайте потребность в большем количестве жидкости у детей весом менее 15 кг. </a:t>
            </a:r>
            <a:endParaRPr/>
          </a:p>
          <a:p>
            <a:pPr marL="457200" lvl="0" indent="-2286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При ожогах более 40 % рекомендация по количеству жидкости в случае инцидента с массовыми жертвами – 100 мл кристаллоидов на килограмм массы тела в течение 24 часов внутривенно, питье по мере возможности. Учитывайте потребность в большем количестве жидкости у детей весом до 15 кг. 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Электрические ожоги могут быть вызваны контактом источников высокого напряжения с телом человека. Электрический ток обычно проходит через все тело, выбирая кратчайший путь от точки соприкосновения с кожей до земли, часто оставляя входные и выходные следы ожогов. На поверхности электротравмы выглядят небольшими, но могут вызвать обширные повреждения </a:t>
            </a: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нижележащих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тканей и мышц, </a:t>
            </a: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в том числе сердечной мышцы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Важно начать инфузионную терапию, так как повреждение мышц может привести к рабдомиолизу и почечной недостаточности. 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457200" lvl="0" indent="-2286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Помните, что также могут быть сопутствующие травмы, полученные при падении. 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457200" lvl="0" indent="-2286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Следуйте систематическому подходу CABCDE и обеспечьте передачу / перевод пациента к специалисту. 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b="0" i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39" name="Google Shape;339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У пациентов с травмами могут быть сложные повреждения, которые приводят к очень быстрому ухудшению их состояния или смерти. Состояния, представляющие высокий риск, всегда требуют передачи / перевода пациента в специализированное отделение для постоянного ухода.  </a:t>
            </a:r>
            <a:endParaRPr/>
          </a:p>
          <a:p>
            <a:pPr marL="457200" lvl="0" indent="-2286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Запланируйте скорейшую передачу / перевод пострадавшего в специализированное ожоговое отделение, если имеются следующие факторы: серьезные ожоги свыше15% площади тела, ожоги рук, лица, паха, суставов или циркулярные ожоги, ожоги в сочетании с другими травмами, ожоги у очень молодых или пожилых людей, или наличие значительных сопутствующих заболеваний до получения ожога, таких как диабет. </a:t>
            </a:r>
            <a:endParaRPr/>
          </a:p>
          <a:p>
            <a:pPr marL="457200" lvl="0" indent="-2286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Помните, что если пациенту требуется </a:t>
            </a:r>
            <a:r>
              <a:rPr lang="en-US" sz="1800" u="sng">
                <a:latin typeface="Calibri"/>
                <a:ea typeface="Calibri"/>
                <a:cs typeface="Calibri"/>
                <a:sym typeface="Calibri"/>
              </a:rPr>
              <a:t>кислород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, организуйте его подачу во время транспортировки и передачи пациента. Если у пострадавшего наблюдаются признаки шока, обеспечьте продолжение инфузионной терапии при его транспортировке. Сообщайте о травмах, важных медицинских проблемах и о том, что было сделано для пациента во время его передачи / перевода, </a:t>
            </a: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включая объемы в/в инфузий и дозировки обезболивающих препаратов.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p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Помните, что цель первичного обследования – осмотр по алгоритму CABCDE и выявление травм, угрожающих жизни пациента. Цель лечения в остром периоде – предотвратить вторичные повреждения, вызванные недостаточной оксигенацией и снижением перфузии, купировать боль и спланировать дальнейший уход за пациентом.  </a:t>
            </a:r>
            <a:endParaRPr/>
          </a:p>
        </p:txBody>
      </p:sp>
      <p:sp>
        <p:nvSpPr>
          <p:cNvPr id="353" name="Google Shape;353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В этой презентации мы рассказали о первичном обследовании пациента с ожоговой травмой, о признаках и симптомах острых угрожающих жизни и конечностям состояний, вызванных ожоговой травмой, и о критических действиях в рамках алгоритма CABCDE при острых угрожающих жизни состояниях, вызванных ожоговой травмой. На этом модуль «Ожоговая травма» завершен. </a:t>
            </a:r>
            <a:endParaRPr/>
          </a:p>
        </p:txBody>
      </p:sp>
      <p:sp>
        <p:nvSpPr>
          <p:cNvPr id="364" name="Google Shape;364;p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400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К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концу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этой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презентации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вы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сможете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описать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подход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к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первичному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обследованию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при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травмах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связанных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конфликтом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определять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признаки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симптомы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острых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угрожающих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жизни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состояний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вызванных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ожоговой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травмой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и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определять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критические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действия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алгоритму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CABCDE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при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ожоговых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травмах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 </a:t>
            </a:r>
            <a:endParaRPr dirty="0"/>
          </a:p>
        </p:txBody>
      </p:sp>
      <p:sp>
        <p:nvSpPr>
          <p:cNvPr id="208" name="Google Shape;208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Ожоги от огня или пламени – самый распространенный вид ожоговой травмы. </a:t>
            </a: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Ожоги могут быть получены в условиях конфликта от прямого воздействия взрыва или огня.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Если в анамнезе есть ожог пламенем в замкнутом пространстве, это также может свидетельствовать об ингаляционной травме или повреждении дыхательных путей. Электрические ожоги могут быть вызваны источниками высокого напряжения. Это может произойти в условиях конфликта, например, при повреждении линий электропередач. </a:t>
            </a: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Обратите внимание, что ожоги от химических веществ или радиационного облучения в этот модуль не входят.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 </a:t>
            </a:r>
            <a:endParaRPr/>
          </a:p>
          <a:p>
            <a:pPr marL="457200" lvl="0" indent="-228600" algn="l" rt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У пациентов с ожогами могут быть дополнительные травмы, например, взрывная травма, проникающее ранение или травма в результате падения. Для выявления и лечения острых, угрожающих жизни травм необходим систематический подход CABCDE ко всем пациентам с ожоговой травмой. </a:t>
            </a:r>
            <a:endParaRPr/>
          </a:p>
        </p:txBody>
      </p:sp>
      <p:sp>
        <p:nvSpPr>
          <p:cNvPr id="215" name="Google Shape;21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Эти угрожающие жизни состояния могут быть вызваны ожоговой травмой. Рассмотрим каждый элемент ABCDE.  На этапе А может быть обструкция дыхательных путей инородным телом или отек обгоревшей ткани. На этапе В это может быть ингаляционная травма или циркулярные ожоги в области грудной клетки или живота. На этапе С может произойти остановка сердца или развиться гиповолемический шок.  На этапе D возможно изменение психического состояния из-за </a:t>
            </a: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гипоксии, нарушения перфузии или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токсического воздействия.  </a:t>
            </a: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На этапе Е большая площадь ожога может представлять угрозу для жизни.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Помните, что угрожающих жизни состояний может быть более одного. Пациенты могут получить серьезные травмы, пытаясь спастись от огня. Всегда ищите скрытые травмы у пациентов с ожогами. </a:t>
            </a: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Вы можете повторно изучить оценку и ведение этих состояний в основных модулях курса по базовой экстренной помощи.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Помните, что люди, которые на первый взгляд не выглядят пострадавшими, могут иметь скрытые проблемы, угрожающие жизни, например внутреннее кровотечение. Очень важно часто проводить повторную оценку состояния пациентов с травмами с помощью первичного обследования. Показатели жизнедеятельности следует проверять в конце первичного обследования, </a:t>
            </a: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если это еще не было сделано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, но не откладывайте вмешательства по основным показателям жизнедеятельности. Если вы обнаружили проблему с любым из элементов CABCDE, вы должны остановиться, исправить проблему, а затем вернуться к началу и снова провести оценку по алгоритму CABCDE.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Теперь мы рассмотрим оценку и лечение ожогов. </a:t>
            </a:r>
            <a:endParaRPr/>
          </a:p>
        </p:txBody>
      </p:sp>
      <p:sp>
        <p:nvSpPr>
          <p:cNvPr id="246" name="Google Shape;24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Ожоги дыхательных путей и ингаляционные травмы – это угрожающие жизни состояния. Проверьте, нет ли ожогов головы и шеи, обратите внимание на изменение цвета кожи, наличие волдырей и отеков. Смотрите, слушайте и чувствуйте на ощупь признаки ингаляционной травмы, которые включают наличие сажи (пепла) или обожженных волос в носу и на лице, отеки на губах или во рту, изменение голоса. </a:t>
            </a: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Стридор можно услышать. 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При наличии признаков ожогов дыхательных путей и/или ингаляционной травмы 🡪 дайте КИСЛОРОД</a:t>
            </a:r>
            <a:endParaRPr/>
          </a:p>
          <a:p>
            <a:pPr marL="457200" lvl="0" indent="-2286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При обструкции дыхательных путей сначала выполните запрокидывание головы / поднятие подбородка пациента (если нет травмы) или выдвижение нижней челюсти при подозрении на травму. При необходимости установите рото- / носоглоточный воздуховод для обеспечения проходимости дыхательных путей (при травме лица избегайте применения НОСОГЛОТОЧНОГО ВОЗДУХОВОДА). </a:t>
            </a: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Запланируйте срочную ПЕРЕДАЧУ / ПЕРЕВОД пациента специализированному поставщику медицинских услуг, способному обеспечить расширенную поддержку проходимости дыхательных путей.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Внимательно следите за состоянием дыхательных путей, так как прогрессирующий отек может быстро привести к обструкции.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18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Цвет обожженной кожи может варьироваться между розовым, красным, бледным или черным – в зависимости от глубины ожога. Признаки ингаляционной травмы включают наличие сажи (пепла) или обожженных волос в носу и на лице, отеки на губах или во рту, изменение голоса. Стридор – это поздний признак отека дыхательных путей. В плане лечения, внимательно следите за возникновением обструкции дыхательных путей. Снимите все украшения, так как обожженные места могут быстро опухнуть. Давайте в/в растворы в зависимости от площади ожога и его глубины. Сделайте профилактику столбняка, обезбольте, очистите и тщательно перевяжите все раны. Ожоги сопряжены с высоким риском инфицирования. Запланируйте скорейшую передачу / перевод пострадавшего, если имеются следующие факторы: серьезные ожоги &gt;15% площади тела, ожоги рук, лица, паха, суставов или циркулярные ожоги, ингаляционная травма, ожоги в сочетании с другими травмами, ожоги у очень молодых или пожилых людей, или наличие значительных сопутствующих заболеваний до получения ожога, таких как диабет. </a:t>
            </a:r>
            <a:endParaRPr/>
          </a:p>
        </p:txBody>
      </p:sp>
      <p:sp>
        <p:nvSpPr>
          <p:cNvPr id="263" name="Google Shape;263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Глубину ожога можно оценить по состоянию кожи. Поверхностные ожоги болезненны, имеют красный или розовый цвет. Кожа неповреждена, без волдырей. При нажатии приобретает розовый оттенок благодаря </a:t>
            </a: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быстрому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заполнению капилляров.  </a:t>
            </a:r>
            <a:endParaRPr/>
          </a:p>
          <a:p>
            <a:pPr marL="457200" lvl="0" indent="-2286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Ожоги частичной толщины болезненны, имеют красный или пятнисто-красный цвет. Есть целые или лопнувшие волдыри, а кожа может выглядеть влажной. При нажатии кожа может временно стать белой, затем красный цвет возвращается.  Ожоги полной толщины проходят глубоко через кожу. На вид они белые или блестящие, а кожа на ощупь плотная и сухая. Чувствительности нет, а при нажатии цвет не меняется. </a:t>
            </a: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У пациентов может наблюдаться комбинация ожогов различной глубины.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navy with pattern background" type="title">
  <p:cSld name="TITLE">
    <p:bg>
      <p:bgPr>
        <a:solidFill>
          <a:srgbClr val="00205C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63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63736"/>
            <a:ext cx="12192000" cy="6730528"/>
          </a:xfrm>
          <a:prstGeom prst="rect">
            <a:avLst/>
          </a:prstGeom>
          <a:solidFill>
            <a:srgbClr val="00208A">
              <a:alpha val="0"/>
            </a:srgbClr>
          </a:solidFill>
          <a:ln>
            <a:noFill/>
          </a:ln>
        </p:spPr>
      </p:pic>
      <p:sp>
        <p:nvSpPr>
          <p:cNvPr id="15" name="Google Shape;15;p63"/>
          <p:cNvSpPr txBox="1"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3"/>
          <p:cNvSpPr txBox="1"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>
            <a:endParaRPr/>
          </a:p>
        </p:txBody>
      </p:sp>
      <p:cxnSp>
        <p:nvCxnSpPr>
          <p:cNvPr id="17" name="Google Shape;17;p63"/>
          <p:cNvCxnSpPr/>
          <p:nvPr/>
        </p:nvCxnSpPr>
        <p:spPr>
          <a:xfrm>
            <a:off x="457200" y="457200"/>
            <a:ext cx="11277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" name="Google Shape;18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8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8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8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8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8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8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8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8" name="Google Shape;118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9" name="Google Shape;11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6" name="Google Shape;12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7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7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7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7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5" name="Google Shape;165;p7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7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7" name="Google Shape;167;p7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7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3" name="Google Shape;173;p7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4" name="Google Shape;174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7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7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1" name="Google Shape;181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85037" y="150149"/>
            <a:ext cx="2200275" cy="7143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  <p:pic>
        <p:nvPicPr>
          <p:cNvPr id="71" name="Google Shape;71;p6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841841" y="133524"/>
            <a:ext cx="2200275" cy="7143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4" name="Google Shape;144;p6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785037" y="150149"/>
            <a:ext cx="2200275" cy="7143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 txBox="1">
            <a:spLocks noGrp="1"/>
          </p:cNvSpPr>
          <p:nvPr>
            <p:ph type="ctrTitle"/>
          </p:nvPr>
        </p:nvSpPr>
        <p:spPr>
          <a:xfrm>
            <a:off x="457199" y="571499"/>
            <a:ext cx="7369489" cy="191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2222"/>
              <a:buNone/>
            </a:pPr>
            <a:r>
              <a:rPr lang="ru-RU" sz="4000" b="1" dirty="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Базовый курс ВОЗ / МККК по оказанию экстренной помощи</a:t>
            </a:r>
            <a:br>
              <a:rPr lang="ru-RU" sz="4000" b="1" dirty="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</a:br>
            <a:r>
              <a:rPr lang="ru-RU" dirty="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Подход к травмированному пациенту в остром состоянии</a:t>
            </a:r>
            <a:endParaRPr lang="ru-RU" dirty="0"/>
          </a:p>
        </p:txBody>
      </p:sp>
      <p:pic>
        <p:nvPicPr>
          <p:cNvPr id="202" name="Google Shape;202;p4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0918"/>
          <a:stretch/>
        </p:blipFill>
        <p:spPr>
          <a:xfrm>
            <a:off x="7899093" y="0"/>
            <a:ext cx="432092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8267" y="5890683"/>
            <a:ext cx="2082800" cy="71992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8"/>
          <p:cNvSpPr txBox="1">
            <a:spLocks noGrp="1"/>
          </p:cNvSpPr>
          <p:nvPr>
            <p:ph type="subTitle" idx="1"/>
          </p:nvPr>
        </p:nvSpPr>
        <p:spPr>
          <a:xfrm>
            <a:off x="457199" y="3429000"/>
            <a:ext cx="759229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ru-RU" sz="2800" b="1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Расширенный модуль: травмы, связанные с конфликтом</a:t>
            </a:r>
            <a:endParaRPr lang="ru-RU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endParaRPr lang="ru-RU" sz="2800" b="1" dirty="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ru-RU" sz="2800" i="0" dirty="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Ожоговые травмы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Atkinson Hyperlegible"/>
                <a:ea typeface="Atkinson Hyperlegible"/>
                <a:cs typeface="Atkinson Hyperlegible"/>
                <a:sym typeface="Atkinson Hyperlegible"/>
              </a:rPr>
              <a:t>Примеры глубины ожога</a:t>
            </a:r>
            <a:endParaRPr/>
          </a:p>
        </p:txBody>
      </p:sp>
      <p:pic>
        <p:nvPicPr>
          <p:cNvPr id="281" name="Google Shape;281;p56"/>
          <p:cNvPicPr preferRelativeResize="0"/>
          <p:nvPr/>
        </p:nvPicPr>
        <p:blipFill rotWithShape="1">
          <a:blip r:embed="rId3">
            <a:alphaModFix/>
          </a:blip>
          <a:srcRect l="15357" t="2939" r="16882" b="3141"/>
          <a:stretch/>
        </p:blipFill>
        <p:spPr>
          <a:xfrm>
            <a:off x="118516" y="1850557"/>
            <a:ext cx="3279228" cy="3405353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pic>
        <p:nvPicPr>
          <p:cNvPr id="282" name="Google Shape;282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11962" y="1797268"/>
            <a:ext cx="3561522" cy="351193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pic>
        <p:nvPicPr>
          <p:cNvPr id="283" name="Google Shape;283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79747" y="2030091"/>
            <a:ext cx="4950212" cy="304628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4" name="Google Shape;284;p56"/>
          <p:cNvSpPr txBox="1"/>
          <p:nvPr/>
        </p:nvSpPr>
        <p:spPr>
          <a:xfrm>
            <a:off x="630194" y="5531919"/>
            <a:ext cx="190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Поверхностные ожоги</a:t>
            </a:r>
            <a:endParaRPr/>
          </a:p>
        </p:txBody>
      </p:sp>
      <p:sp>
        <p:nvSpPr>
          <p:cNvPr id="285" name="Google Shape;285;p56"/>
          <p:cNvSpPr txBox="1"/>
          <p:nvPr/>
        </p:nvSpPr>
        <p:spPr>
          <a:xfrm>
            <a:off x="4504506" y="5531919"/>
            <a:ext cx="25026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Ожоги частичной толщины</a:t>
            </a:r>
            <a:endParaRPr/>
          </a:p>
        </p:txBody>
      </p:sp>
      <p:sp>
        <p:nvSpPr>
          <p:cNvPr id="286" name="Google Shape;286;p56"/>
          <p:cNvSpPr txBox="1"/>
          <p:nvPr/>
        </p:nvSpPr>
        <p:spPr>
          <a:xfrm>
            <a:off x="9176951" y="5531919"/>
            <a:ext cx="22060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Ожоги полной толщины</a:t>
            </a:r>
            <a:endParaRPr/>
          </a:p>
        </p:txBody>
      </p:sp>
      <p:sp>
        <p:nvSpPr>
          <p:cNvPr id="287" name="Google Shape;287;p56"/>
          <p:cNvSpPr txBox="1"/>
          <p:nvPr/>
        </p:nvSpPr>
        <p:spPr>
          <a:xfrm>
            <a:off x="8341361" y="6448220"/>
            <a:ext cx="3733108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7F7F7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Фотографии использованы с разрешения Interburns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1455532"/>
            <a:ext cx="4114632" cy="388853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9"/>
          <p:cNvSpPr txBox="1"/>
          <p:nvPr/>
        </p:nvSpPr>
        <p:spPr>
          <a:xfrm>
            <a:off x="293514" y="328618"/>
            <a:ext cx="10515600" cy="74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Расчет площади ожога</a:t>
            </a:r>
            <a:endParaRPr/>
          </a:p>
        </p:txBody>
      </p:sp>
      <p:sp>
        <p:nvSpPr>
          <p:cNvPr id="294" name="Google Shape;294;p9"/>
          <p:cNvSpPr txBox="1"/>
          <p:nvPr/>
        </p:nvSpPr>
        <p:spPr>
          <a:xfrm>
            <a:off x="189605" y="1455532"/>
            <a:ext cx="7811395" cy="519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У взрослых тело делится на участки, каждый из которых составляет 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9% от общей площади поверхности тела (ОППТ)</a:t>
            </a:r>
            <a:endParaRPr lang="ru-RU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800" b="0" i="0" u="none" strike="noStrike" cap="none" dirty="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Рука пациента (ладонь + пальцы) составляет около 1% от общей площади поверхности тела (ОППТ)</a:t>
            </a:r>
            <a:endParaRPr lang="ru-RU" dirty="0"/>
          </a:p>
          <a:p>
            <a:pPr marL="228600" marR="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ru-RU" sz="2400" b="0" i="0" u="none" strike="noStrike" cap="none" dirty="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ru-RU" sz="2400" b="0" i="0" u="none" strike="noStrike" cap="none" dirty="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 Площадь ожогов от ОППТ* = % ожогов частичной толщины + % ожогов полной толщины</a:t>
            </a:r>
            <a:endParaRPr lang="ru-RU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                                 </a:t>
            </a:r>
            <a:endParaRPr lang="ru-RU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ru-RU" sz="2400" b="0" i="0" u="none" strike="noStrike" cap="none" dirty="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ru-RU" sz="2400" b="0" i="0" u="none" strike="noStrike" cap="none" dirty="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189605" y="3830146"/>
            <a:ext cx="7288155" cy="1572322"/>
          </a:xfrm>
          <a:prstGeom prst="rect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9"/>
          <p:cNvSpPr txBox="1"/>
          <p:nvPr/>
        </p:nvSpPr>
        <p:spPr>
          <a:xfrm>
            <a:off x="293514" y="5728520"/>
            <a:ext cx="10790133" cy="64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*Примечание: при расчете жидкости % поверхностных ожогов не используется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9"/>
          <p:cNvSpPr txBox="1"/>
          <p:nvPr/>
        </p:nvSpPr>
        <p:spPr>
          <a:xfrm>
            <a:off x="10058316" y="5466910"/>
            <a:ext cx="176348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WHO/Laerdal Medical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7"/>
          <p:cNvSpPr txBox="1">
            <a:spLocks noGrp="1"/>
          </p:cNvSpPr>
          <p:nvPr>
            <p:ph type="title"/>
          </p:nvPr>
        </p:nvSpPr>
        <p:spPr>
          <a:xfrm>
            <a:off x="297873" y="29585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000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Особые аспекты: дети</a:t>
            </a:r>
            <a:endParaRPr/>
          </a:p>
        </p:txBody>
      </p:sp>
      <p:sp>
        <p:nvSpPr>
          <p:cNvPr id="304" name="Google Shape;304;p57"/>
          <p:cNvSpPr txBox="1">
            <a:spLocks noGrp="1"/>
          </p:cNvSpPr>
          <p:nvPr>
            <p:ph type="body" idx="1"/>
          </p:nvPr>
        </p:nvSpPr>
        <p:spPr>
          <a:xfrm>
            <a:off x="297873" y="162141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У детей процентное соотношение отличается из-за других пропорций тела, например, </a:t>
            </a:r>
            <a:r>
              <a:rPr lang="en-US" sz="24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голова больше, а конечности меньше</a:t>
            </a: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305" name="Google Shape;30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769" y="3006670"/>
            <a:ext cx="4836140" cy="321402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57"/>
          <p:cNvSpPr txBox="1"/>
          <p:nvPr/>
        </p:nvSpPr>
        <p:spPr>
          <a:xfrm>
            <a:off x="2048406" y="6304977"/>
            <a:ext cx="176348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WHO/Laerdal Medical</a:t>
            </a:r>
            <a:endParaRPr/>
          </a:p>
        </p:txBody>
      </p:sp>
      <p:grpSp>
        <p:nvGrpSpPr>
          <p:cNvPr id="307" name="Google Shape;307;p57"/>
          <p:cNvGrpSpPr/>
          <p:nvPr/>
        </p:nvGrpSpPr>
        <p:grpSpPr>
          <a:xfrm>
            <a:off x="5966670" y="3218795"/>
            <a:ext cx="5045826" cy="2818653"/>
            <a:chOff x="5966670" y="3218795"/>
            <a:chExt cx="5045826" cy="2818653"/>
          </a:xfrm>
        </p:grpSpPr>
        <p:pic>
          <p:nvPicPr>
            <p:cNvPr id="308" name="Google Shape;308;p57"/>
            <p:cNvPicPr preferRelativeResize="0"/>
            <p:nvPr/>
          </p:nvPicPr>
          <p:blipFill rotWithShape="1">
            <a:blip r:embed="rId4">
              <a:alphaModFix/>
            </a:blip>
            <a:srcRect b="-450"/>
            <a:stretch/>
          </p:blipFill>
          <p:spPr>
            <a:xfrm>
              <a:off x="5966670" y="3218795"/>
              <a:ext cx="5045826" cy="28186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57"/>
            <p:cNvSpPr txBox="1"/>
            <p:nvPr/>
          </p:nvSpPr>
          <p:spPr>
            <a:xfrm>
              <a:off x="6096000" y="3244334"/>
              <a:ext cx="1186543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Площадь</a:t>
              </a:r>
              <a:endParaRPr/>
            </a:p>
          </p:txBody>
        </p:sp>
        <p:sp>
          <p:nvSpPr>
            <p:cNvPr id="310" name="Google Shape;310;p57"/>
            <p:cNvSpPr txBox="1"/>
            <p:nvPr/>
          </p:nvSpPr>
          <p:spPr>
            <a:xfrm>
              <a:off x="8489583" y="3244334"/>
              <a:ext cx="2177199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К возрасту в годах</a:t>
              </a:r>
              <a:endParaRPr/>
            </a:p>
          </p:txBody>
        </p:sp>
        <p:sp>
          <p:nvSpPr>
            <p:cNvPr id="311" name="Google Shape;311;p57"/>
            <p:cNvSpPr txBox="1"/>
            <p:nvPr/>
          </p:nvSpPr>
          <p:spPr>
            <a:xfrm>
              <a:off x="6096000" y="4257394"/>
              <a:ext cx="681277" cy="24622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Голова</a:t>
              </a:r>
              <a:endParaRPr/>
            </a:p>
          </p:txBody>
        </p:sp>
        <p:sp>
          <p:nvSpPr>
            <p:cNvPr id="312" name="Google Shape;312;p57"/>
            <p:cNvSpPr txBox="1"/>
            <p:nvPr/>
          </p:nvSpPr>
          <p:spPr>
            <a:xfrm>
              <a:off x="6180960" y="4603289"/>
              <a:ext cx="596317" cy="24622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Бедро</a:t>
              </a:r>
              <a:endParaRPr/>
            </a:p>
          </p:txBody>
        </p:sp>
        <p:sp>
          <p:nvSpPr>
            <p:cNvPr id="313" name="Google Shape;313;p57"/>
            <p:cNvSpPr txBox="1"/>
            <p:nvPr/>
          </p:nvSpPr>
          <p:spPr>
            <a:xfrm>
              <a:off x="6170569" y="4959575"/>
              <a:ext cx="450444" cy="24622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Нога</a:t>
              </a:r>
              <a:endParaRPr/>
            </a:p>
          </p:txBody>
        </p:sp>
        <p:sp>
          <p:nvSpPr>
            <p:cNvPr id="314" name="Google Shape;314;p57"/>
            <p:cNvSpPr txBox="1"/>
            <p:nvPr/>
          </p:nvSpPr>
          <p:spPr>
            <a:xfrm>
              <a:off x="6689271" y="5598056"/>
              <a:ext cx="3725700" cy="33855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Площадь поверхности ожога у детей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8"/>
          <p:cNvSpPr txBox="1"/>
          <p:nvPr/>
        </p:nvSpPr>
        <p:spPr>
          <a:xfrm>
            <a:off x="425312" y="123672"/>
            <a:ext cx="10515600" cy="118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400" b="0" i="0" u="none" strike="noStrike" cap="none" dirty="0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В/в растворы для инфузионной терапии при ожогах</a:t>
            </a:r>
            <a:endParaRPr lang="ru-RU" dirty="0"/>
          </a:p>
        </p:txBody>
      </p:sp>
      <p:sp>
        <p:nvSpPr>
          <p:cNvPr id="320" name="Google Shape;320;p8"/>
          <p:cNvSpPr txBox="1"/>
          <p:nvPr/>
        </p:nvSpPr>
        <p:spPr>
          <a:xfrm>
            <a:off x="428221" y="1724451"/>
            <a:ext cx="1092467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Общий объём в первые 24 часа с момента травмы  = </a:t>
            </a:r>
            <a:endParaRPr lang="ru-RU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b="0" i="0" u="none" strike="noStrike" cap="none" dirty="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2-4 мл в/в растворов   x   вес в килограммах  x  % ожога общей площади поверхности тела</a:t>
            </a:r>
            <a:endParaRPr lang="ru-RU" sz="2400" b="0" i="0" u="none" strike="noStrike" cap="none" dirty="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21" name="Google Shape;321;p8"/>
          <p:cNvSpPr/>
          <p:nvPr/>
        </p:nvSpPr>
        <p:spPr>
          <a:xfrm>
            <a:off x="437130" y="1760480"/>
            <a:ext cx="10915764" cy="1670727"/>
          </a:xfrm>
          <a:prstGeom prst="rect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8"/>
          <p:cNvSpPr txBox="1"/>
          <p:nvPr/>
        </p:nvSpPr>
        <p:spPr>
          <a:xfrm>
            <a:off x="425312" y="3440124"/>
            <a:ext cx="10915764" cy="14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Используйте кристаллоиды (0,9%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NaCl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или лактат </a:t>
            </a:r>
            <a:r>
              <a:rPr lang="ru-RU" sz="2400" b="0" i="0" u="none" strike="noStrike" cap="none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Рингера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).</a:t>
            </a:r>
            <a:endParaRPr lang="ru-RU" dirty="0"/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2400" b="0" i="0" u="none" strike="noStrike" cap="none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Дайте </a:t>
            </a:r>
            <a:r>
              <a:rPr lang="ru-RU" sz="2400" b="0" i="1" u="none" strike="noStrike" cap="none" dirty="0">
                <a:solidFill>
                  <a:schemeClr val="accent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половину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 общего объема в первые 8 часов с момента травмы </a:t>
            </a:r>
            <a:endParaRPr lang="ru-RU" dirty="0"/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2400" b="0" i="0" u="none" strike="noStrike" cap="none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Дайте </a:t>
            </a:r>
            <a:r>
              <a:rPr lang="ru-RU" sz="2400" b="0" i="1" u="none" strike="noStrike" cap="none" dirty="0">
                <a:solidFill>
                  <a:schemeClr val="accent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вторую половину 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раствора в течение следующих 16 часов</a:t>
            </a:r>
            <a:endParaRPr lang="ru-RU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8"/>
          <p:cNvSpPr txBox="1"/>
          <p:nvPr/>
        </p:nvSpPr>
        <p:spPr>
          <a:xfrm>
            <a:off x="182876" y="4586450"/>
            <a:ext cx="1141536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Для детей: используйте </a:t>
            </a:r>
            <a:r>
              <a:rPr lang="ru-RU" sz="2000" b="0" i="0" u="none" strike="noStrike" cap="none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декстрозосодержащий</a:t>
            </a:r>
            <a:r>
              <a:rPr lang="ru-RU" sz="2000" b="0" i="0" u="none" strike="noStrike" cap="none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раствор (для начальной реанимации – лактат </a:t>
            </a:r>
            <a:r>
              <a:rPr lang="ru-RU" sz="2000" b="0" i="0" u="none" strike="noStrike" cap="none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Рингера</a:t>
            </a:r>
            <a:r>
              <a:rPr lang="ru-RU" sz="2000" b="0" i="0" u="none" strike="noStrike" cap="none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с 5% декстрозы или 0,9%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NaCl</a:t>
            </a:r>
            <a:r>
              <a:rPr lang="ru-RU" sz="2000" b="0" i="0" u="none" strike="noStrike" cap="none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с 5% декстрозы). </a:t>
            </a:r>
            <a:endParaRPr lang="ru-RU" sz="1200" dirty="0"/>
          </a:p>
        </p:txBody>
      </p:sp>
      <p:sp>
        <p:nvSpPr>
          <p:cNvPr id="324" name="Google Shape;324;p8"/>
          <p:cNvSpPr txBox="1"/>
          <p:nvPr/>
        </p:nvSpPr>
        <p:spPr>
          <a:xfrm>
            <a:off x="593763" y="5280860"/>
            <a:ext cx="109326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Не</a:t>
            </a:r>
            <a:r>
              <a:rPr lang="en-US" sz="2400" b="0" i="0" u="none" strike="noStrike" cap="none" dirty="0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400" b="0" i="0" u="none" strike="noStrike" cap="none" dirty="0" err="1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допускайте</a:t>
            </a:r>
            <a:r>
              <a:rPr lang="en-US" sz="2400" b="0" i="0" u="none" strike="noStrike" cap="none" dirty="0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400" b="0" i="0" u="none" strike="noStrike" cap="none" dirty="0" err="1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перегрузки</a:t>
            </a:r>
            <a:r>
              <a:rPr lang="en-US" sz="2400" b="0" i="0" u="none" strike="noStrike" cap="none" dirty="0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400" b="0" i="0" u="none" strike="noStrike" cap="none" dirty="0" err="1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объем</a:t>
            </a:r>
            <a:r>
              <a:rPr lang="en-US" sz="2400" dirty="0" err="1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ом</a:t>
            </a:r>
            <a:r>
              <a:rPr lang="en-US" sz="2400" b="0" i="0" u="none" strike="noStrike" cap="none" dirty="0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400" b="0" i="0" u="none" strike="noStrike" cap="none" dirty="0" err="1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жидкости</a:t>
            </a:r>
            <a:r>
              <a:rPr lang="en-US" sz="2400" b="0" i="0" u="none" strike="noStrike" cap="none" dirty="0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! </a:t>
            </a:r>
            <a:endParaRPr lang="ru-RU" sz="2400" b="0" i="0" u="none" strike="noStrike" cap="none" dirty="0">
              <a:solidFill>
                <a:srgbClr val="ED7D3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Цель</a:t>
            </a:r>
            <a:r>
              <a:rPr lang="en-US" sz="2400" b="0" i="0" u="none" strike="noStrike" cap="none" dirty="0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400" b="0" i="0" u="none" strike="noStrike" cap="none" dirty="0" err="1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реанимации</a:t>
            </a:r>
            <a:r>
              <a:rPr lang="en-US" sz="2400" b="0" i="0" u="none" strike="noStrike" cap="none" dirty="0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– </a:t>
            </a:r>
            <a:r>
              <a:rPr lang="en-US" sz="2400" b="0" i="0" u="none" strike="noStrike" cap="none" dirty="0" err="1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нормализация</a:t>
            </a:r>
            <a:r>
              <a:rPr lang="en-US" sz="2400" b="0" i="0" u="none" strike="noStrike" cap="none" dirty="0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400" b="0" i="0" u="none" strike="noStrike" cap="none" dirty="0" err="1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показателей</a:t>
            </a:r>
            <a:r>
              <a:rPr lang="en-US" sz="2400" b="0" i="0" u="none" strike="noStrike" cap="none" dirty="0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400" b="0" i="0" u="none" strike="noStrike" cap="none" dirty="0" err="1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жизнедеятельности</a:t>
            </a:r>
            <a:r>
              <a:rPr lang="en-US" sz="2400" b="0" i="0" u="none" strike="noStrike" cap="none" dirty="0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и </a:t>
            </a:r>
            <a:r>
              <a:rPr lang="en-US" sz="2400" b="0" i="0" u="none" strike="noStrike" cap="none" dirty="0" err="1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обеспечение</a:t>
            </a:r>
            <a:r>
              <a:rPr lang="en-US" sz="2400" b="0" i="0" u="none" strike="noStrike" cap="none" dirty="0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400" b="0" i="0" u="none" strike="noStrike" cap="none" dirty="0" err="1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достаточного</a:t>
            </a:r>
            <a:r>
              <a:rPr lang="en-US" sz="2400" b="0" i="0" u="none" strike="noStrike" cap="none" dirty="0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400" b="0" i="0" u="none" strike="noStrike" cap="none" dirty="0" err="1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диуреза</a:t>
            </a:r>
            <a:r>
              <a:rPr lang="en-US" sz="2400" b="0" i="0" u="none" strike="noStrike" cap="none" dirty="0">
                <a:solidFill>
                  <a:srgbClr val="ED7D3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 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8"/>
          <p:cNvSpPr txBox="1"/>
          <p:nvPr/>
        </p:nvSpPr>
        <p:spPr>
          <a:xfrm>
            <a:off x="7874000" y="6379621"/>
            <a:ext cx="41794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* Примечание: </a:t>
            </a:r>
            <a:r>
              <a:rPr lang="ru-RU" sz="14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при расчете жидкости % поверхностных ожогов не используется</a:t>
            </a:r>
            <a:endParaRPr lang="ru-RU" sz="1400" b="0" i="0" u="none" strike="noStrike" cap="none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8"/>
          <p:cNvSpPr txBox="1"/>
          <p:nvPr/>
        </p:nvSpPr>
        <p:spPr>
          <a:xfrm>
            <a:off x="341085" y="61595"/>
            <a:ext cx="94263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В/в растворы для инфузионной терапии при ожогах</a:t>
            </a:r>
            <a:endParaRPr lang="ru-RU"/>
          </a:p>
        </p:txBody>
      </p:sp>
      <p:sp>
        <p:nvSpPr>
          <p:cNvPr id="332" name="Google Shape;332;p58"/>
          <p:cNvSpPr txBox="1"/>
          <p:nvPr/>
        </p:nvSpPr>
        <p:spPr>
          <a:xfrm>
            <a:off x="341087" y="1383795"/>
            <a:ext cx="1150982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Расчет объема в/в растворов одновременно для многочисленных ожоговых пациентов во время инцидента с массовыми жертвами может оказаться нецелесообразным, поэтому можно воспользоваться следующими рекомендациями:</a:t>
            </a:r>
            <a:endParaRPr lang="ru-RU" sz="1200" dirty="0"/>
          </a:p>
        </p:txBody>
      </p:sp>
      <p:graphicFrame>
        <p:nvGraphicFramePr>
          <p:cNvPr id="333" name="Google Shape;333;p58"/>
          <p:cNvGraphicFramePr/>
          <p:nvPr>
            <p:extLst>
              <p:ext uri="{D42A27DB-BD31-4B8C-83A1-F6EECF244321}">
                <p14:modId xmlns:p14="http://schemas.microsoft.com/office/powerpoint/2010/main" val="2903467159"/>
              </p:ext>
            </p:extLst>
          </p:nvPr>
        </p:nvGraphicFramePr>
        <p:xfrm>
          <a:off x="446319" y="2582180"/>
          <a:ext cx="11509825" cy="2999530"/>
        </p:xfrm>
        <a:graphic>
          <a:graphicData uri="http://schemas.openxmlformats.org/drawingml/2006/table">
            <a:tbl>
              <a:tblPr firstRow="1" bandRow="1">
                <a:noFill/>
                <a:tableStyleId>{EAF725DE-1D80-46DB-B334-A938752F2174}</a:tableStyleId>
              </a:tblPr>
              <a:tblGrid>
                <a:gridCol w="190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200" b="1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% ОППТ</a:t>
                      </a:r>
                      <a:endParaRPr lang="ru-RU" noProof="0" dirty="0"/>
                    </a:p>
                  </a:txBody>
                  <a:tcPr marL="91450" marR="91450" marT="45725" marB="457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200" b="1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Рекомендации по использованию растворов</a:t>
                      </a:r>
                      <a:endParaRPr lang="ru-RU" noProof="0" dirty="0"/>
                    </a:p>
                  </a:txBody>
                  <a:tcPr marL="91450" marR="91450" marT="45725" marB="4572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200" b="1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&lt; 20%</a:t>
                      </a:r>
                      <a:endParaRPr lang="ru-RU" noProof="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2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Пероральные жидкости для утоления жажды.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2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В/в растворы не рекомендуются</a:t>
                      </a:r>
                      <a:endParaRPr lang="ru-RU" noProof="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200" b="1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20 – 40 %</a:t>
                      </a:r>
                      <a:endParaRPr lang="ru-RU" noProof="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200" b="0" u="none" strike="noStrike" cap="none" noProof="0" dirty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Поддерживайте пациента с помощью раствора для пероральной </a:t>
                      </a:r>
                      <a:r>
                        <a:rPr lang="ru-RU" sz="2200" b="0" u="none" strike="noStrike" cap="none" noProof="0" dirty="0" err="1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регидратации</a:t>
                      </a:r>
                      <a:r>
                        <a:rPr lang="ru-RU" sz="2200" b="0" u="none" strike="noStrike" cap="none" noProof="0" dirty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, насколько это возможно, в объеме 100 мл/кг/24 ч. При необходимости введите раствор в/в*</a:t>
                      </a:r>
                      <a:endParaRPr lang="ru-RU" noProof="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200" b="1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&gt; 40%</a:t>
                      </a:r>
                      <a:endParaRPr lang="ru-RU" noProof="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200" b="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Дайте </a:t>
                      </a:r>
                      <a:r>
                        <a:rPr lang="ru-RU" sz="2200" b="0" u="none" strike="noStrike" cap="none" noProof="0" dirty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в/в </a:t>
                      </a:r>
                      <a:r>
                        <a:rPr lang="ru-RU" sz="2200" b="0" u="none" strike="noStrike" cap="none" noProof="0" dirty="0">
                          <a:solidFill>
                            <a:schemeClr val="accent2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кристаллоиды</a:t>
                      </a:r>
                      <a:r>
                        <a:rPr lang="ru-RU" sz="2200" b="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 </a:t>
                      </a:r>
                      <a:r>
                        <a:rPr lang="ru-RU" sz="2200" b="0" u="none" strike="noStrike" cap="none" noProof="0" dirty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100 мл/кг/24 ч и питье по мере возможности*</a:t>
                      </a:r>
                      <a:endParaRPr lang="ru-RU" noProof="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34" name="Google Shape;334;p58"/>
          <p:cNvGraphicFramePr/>
          <p:nvPr>
            <p:extLst>
              <p:ext uri="{D42A27DB-BD31-4B8C-83A1-F6EECF244321}">
                <p14:modId xmlns:p14="http://schemas.microsoft.com/office/powerpoint/2010/main" val="1617754510"/>
              </p:ext>
            </p:extLst>
          </p:nvPr>
        </p:nvGraphicFramePr>
        <p:xfrm>
          <a:off x="330206" y="5696962"/>
          <a:ext cx="11742050" cy="461010"/>
        </p:xfrm>
        <a:graphic>
          <a:graphicData uri="http://schemas.openxmlformats.org/drawingml/2006/table">
            <a:tbl>
              <a:tblPr>
                <a:noFill/>
                <a:tableStyleId>{EAF725DE-1D80-46DB-B334-A938752F2174}</a:tableStyleId>
              </a:tblPr>
              <a:tblGrid>
                <a:gridCol w="1174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*Учитывайте потребность в большем количестве жидкости у детей весом &lt; 15 кг</a:t>
                      </a:r>
                      <a:endParaRPr lang="ru-RU" noProof="0" dirty="0"/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BEBE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BEBE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5" name="Google Shape;335;p58"/>
          <p:cNvSpPr txBox="1"/>
          <p:nvPr/>
        </p:nvSpPr>
        <p:spPr>
          <a:xfrm>
            <a:off x="4653342" y="6273225"/>
            <a:ext cx="732456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Рекомендации WHO Emergency Medicine Team Initiative for use during MCI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Hughes A, et al. Burns. 2021 Mar;47(2):349-370.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9"/>
          <p:cNvSpPr txBox="1">
            <a:spLocks noGrp="1"/>
          </p:cNvSpPr>
          <p:nvPr>
            <p:ph type="title"/>
          </p:nvPr>
        </p:nvSpPr>
        <p:spPr>
          <a:xfrm>
            <a:off x="422564" y="132773"/>
            <a:ext cx="10515600" cy="106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Электрические ожоги</a:t>
            </a:r>
            <a:endParaRPr lang="ru-RU"/>
          </a:p>
        </p:txBody>
      </p:sp>
      <p:sp>
        <p:nvSpPr>
          <p:cNvPr id="342" name="Google Shape;342;p59"/>
          <p:cNvSpPr txBox="1">
            <a:spLocks noGrp="1"/>
          </p:cNvSpPr>
          <p:nvPr>
            <p:ph type="body" idx="1"/>
          </p:nvPr>
        </p:nvSpPr>
        <p:spPr>
          <a:xfrm>
            <a:off x="422564" y="1201592"/>
            <a:ext cx="11159836" cy="508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2200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Электротравмы могут быть вызваны контактом источников высокого напряжения с телом человека. </a:t>
            </a:r>
            <a:endParaRPr lang="ru-RU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2200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Электричество обычно проходит через все тело, выбирая кратчайший путь от точки соприкосновения с кожей до земли, часто оставляя входные и выходные следы ожогов. </a:t>
            </a:r>
            <a:endParaRPr lang="ru-RU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2200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Внешне электротравмы выглядят небольшими, но могут вызвать обширные повреждения тканей и мышц, в том числе сердечной мышцы.</a:t>
            </a:r>
            <a:r>
              <a:rPr lang="ru-RU" sz="2200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 </a:t>
            </a:r>
            <a:endParaRPr lang="ru-RU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2200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Повреждение мышц может привести к </a:t>
            </a:r>
            <a:r>
              <a:rPr lang="ru-RU" sz="2200" dirty="0" err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рабдомиолизу</a:t>
            </a:r>
            <a:r>
              <a:rPr lang="ru-RU" sz="2200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и почечной недостаточности. Важно начать инфузионную терапию как можно раньше. </a:t>
            </a:r>
            <a:endParaRPr lang="ru-RU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2200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Большинство электротравм, вызванных высоким напряжением, также требуют </a:t>
            </a:r>
            <a:r>
              <a:rPr lang="ru-RU" sz="2200" dirty="0" err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фасциотомии</a:t>
            </a:r>
            <a:r>
              <a:rPr lang="ru-RU" sz="2200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. Как можно раньше направьте пациента к хирургу.</a:t>
            </a:r>
            <a:endParaRPr lang="ru-RU" dirty="0"/>
          </a:p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 sz="2200" dirty="0">
                <a:solidFill>
                  <a:schemeClr val="accent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Следуйте систематическому подходу CABCDE и обеспечьте ПЕРЕДАЧУ / ПЕРЕВОД пациента к специалисту. </a:t>
            </a:r>
            <a:endParaRPr lang="ru-RU" sz="2200" dirty="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0"/>
          <p:cNvSpPr txBox="1">
            <a:spLocks noGrp="1"/>
          </p:cNvSpPr>
          <p:nvPr>
            <p:ph type="title"/>
          </p:nvPr>
        </p:nvSpPr>
        <p:spPr>
          <a:xfrm>
            <a:off x="462280" y="111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Аспекты передачи пациента</a:t>
            </a:r>
            <a:endParaRPr lang="ru-RU"/>
          </a:p>
        </p:txBody>
      </p:sp>
      <p:sp>
        <p:nvSpPr>
          <p:cNvPr id="349" name="Google Shape;349;p60"/>
          <p:cNvSpPr txBox="1">
            <a:spLocks noGrp="1"/>
          </p:cNvSpPr>
          <p:nvPr>
            <p:ph type="body" idx="1"/>
          </p:nvPr>
        </p:nvSpPr>
        <p:spPr>
          <a:xfrm>
            <a:off x="462280" y="1253331"/>
            <a:ext cx="11130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ru-RU" sz="2200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Направляйте </a:t>
            </a:r>
            <a:r>
              <a:rPr lang="ru-RU" sz="2200" dirty="0">
                <a:solidFill>
                  <a:schemeClr val="accent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всех пациентов с глубокими ожогами </a:t>
            </a:r>
            <a:r>
              <a:rPr lang="ru-RU" sz="2200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на хирургическое обследование. Планируйте ПЕРЕДАЧУ / ПЕРЕВОД пациента в специализированное отделение при наличии любого из следующих факторов:</a:t>
            </a:r>
            <a:endParaRPr lang="ru-RU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22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Тяжелые ожоги, &gt;15% площади тела, ожоги полной толщины &gt; 5%</a:t>
            </a:r>
            <a:endParaRPr lang="ru-RU" dirty="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2200" b="0" i="0" u="none" strike="noStrike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Ожоги рук, лица, паха, суставов или циркулярные ожоги</a:t>
            </a:r>
            <a:endParaRPr lang="ru-RU" dirty="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2200" b="0" i="0" u="none" strike="noStrike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Ингаляционная травма </a:t>
            </a:r>
            <a:endParaRPr lang="ru-RU" dirty="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2200" b="0" i="0" u="none" strike="noStrike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Ожоги в сочетании с другими травмами </a:t>
            </a:r>
            <a:endParaRPr lang="ru-RU" dirty="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2200" b="0" i="0" u="none" strike="noStrike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Ожоги у очень молодых или пожилых людей </a:t>
            </a:r>
            <a:endParaRPr lang="ru-RU" dirty="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2200" b="0" i="0" u="none" strike="noStrike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Серьезные заболевания, предшествующие ожогу (например, диабет)</a:t>
            </a:r>
            <a:endParaRPr lang="ru-RU" dirty="0"/>
          </a:p>
          <a:p>
            <a:pPr marL="7429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2200" dirty="0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2200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Если у пострадавшего наблюдаются признаки шока, обеспечьте продолжение</a:t>
            </a:r>
            <a:r>
              <a:rPr lang="ru-RU" sz="22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ru-RU" sz="2200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ИНФУЗИОННОЙ ТЕРАПИИ</a:t>
            </a:r>
            <a:r>
              <a:rPr lang="ru-RU" sz="2200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 при его транспортировке.</a:t>
            </a:r>
            <a:endParaRPr lang="ru-RU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2200" dirty="0">
                <a:solidFill>
                  <a:schemeClr val="accent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Сообщайте </a:t>
            </a:r>
            <a:r>
              <a:rPr lang="ru-RU" sz="2200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о травмах, важных медицинских проблемах и о том, что было сделано для пациента во время его передачи / перевода.</a:t>
            </a:r>
            <a:r>
              <a:rPr lang="ru-RU" sz="22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  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22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Используйте подход SBAR при передаче пациента.</a:t>
            </a:r>
            <a:endParaRPr lang="ru-RU" dirty="0"/>
          </a:p>
          <a:p>
            <a:pPr marL="7429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dirty="0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1"/>
          <p:cNvSpPr txBox="1">
            <a:spLocks noGrp="1"/>
          </p:cNvSpPr>
          <p:nvPr>
            <p:ph type="title" idx="4294967295"/>
          </p:nvPr>
        </p:nvSpPr>
        <p:spPr>
          <a:xfrm>
            <a:off x="681567" y="4484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ПОМНИТЕ</a:t>
            </a:r>
            <a:endParaRPr/>
          </a:p>
        </p:txBody>
      </p:sp>
      <p:grpSp>
        <p:nvGrpSpPr>
          <p:cNvPr id="356" name="Google Shape;356;p61"/>
          <p:cNvGrpSpPr/>
          <p:nvPr/>
        </p:nvGrpSpPr>
        <p:grpSpPr>
          <a:xfrm>
            <a:off x="681567" y="1715677"/>
            <a:ext cx="10515600" cy="4301358"/>
            <a:chOff x="0" y="24989"/>
            <a:chExt cx="10515600" cy="4301358"/>
          </a:xfrm>
        </p:grpSpPr>
        <p:sp>
          <p:nvSpPr>
            <p:cNvPr id="357" name="Google Shape;357;p61"/>
            <p:cNvSpPr/>
            <p:nvPr/>
          </p:nvSpPr>
          <p:spPr>
            <a:xfrm>
              <a:off x="0" y="24989"/>
              <a:ext cx="10515600" cy="211323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2570B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1"/>
            <p:cNvSpPr txBox="1"/>
            <p:nvPr/>
          </p:nvSpPr>
          <p:spPr>
            <a:xfrm>
              <a:off x="103160" y="128149"/>
              <a:ext cx="10309280" cy="1906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 dirty="0">
                  <a:solidFill>
                    <a:schemeClr val="tx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Цель </a:t>
              </a:r>
              <a:r>
                <a:rPr lang="ru-RU" sz="2600" b="0" i="0" u="sng" strike="noStrike" cap="none" dirty="0">
                  <a:solidFill>
                    <a:srgbClr val="0070C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первичного обследования</a:t>
              </a:r>
              <a:r>
                <a:rPr lang="ru-RU" sz="2600" b="0" i="0" u="none" strike="noStrike" cap="none" dirty="0">
                  <a:solidFill>
                    <a:srgbClr val="0070C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</a:t>
              </a:r>
              <a:r>
                <a:rPr lang="ru-RU" sz="2600" b="0" i="0" u="none" strike="noStrike" cap="none" dirty="0">
                  <a:solidFill>
                    <a:schemeClr val="tx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– осмотр по алгоритму CABCDE и выявление травм, угрожающих жизни пациента.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359" name="Google Shape;359;p61"/>
            <p:cNvSpPr/>
            <p:nvPr/>
          </p:nvSpPr>
          <p:spPr>
            <a:xfrm>
              <a:off x="0" y="2213108"/>
              <a:ext cx="10515600" cy="211323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1"/>
            <p:cNvSpPr txBox="1"/>
            <p:nvPr/>
          </p:nvSpPr>
          <p:spPr>
            <a:xfrm>
              <a:off x="103160" y="2316268"/>
              <a:ext cx="10309280" cy="1906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 dirty="0">
                  <a:solidFill>
                    <a:schemeClr val="tx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Цель </a:t>
              </a:r>
              <a:r>
                <a:rPr lang="ru-RU" sz="2600" b="0" i="0" u="sng" strike="noStrike" cap="none" dirty="0">
                  <a:solidFill>
                    <a:srgbClr val="0070C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лечения в остром периоде</a:t>
              </a:r>
              <a:r>
                <a:rPr lang="ru-RU" sz="2600" b="0" i="0" u="none" strike="noStrike" cap="none" dirty="0">
                  <a:solidFill>
                    <a:srgbClr val="0070C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</a:t>
              </a:r>
              <a:r>
                <a:rPr lang="ru-RU" sz="2600" b="0" i="0" u="none" strike="noStrike" cap="none" dirty="0">
                  <a:solidFill>
                    <a:schemeClr val="tx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– предотвратить </a:t>
              </a:r>
              <a:r>
                <a:rPr lang="ru-RU" sz="2600" b="0" i="0" u="none" strike="noStrike" cap="none" dirty="0">
                  <a:solidFill>
                    <a:srgbClr val="0070C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вторичные повреждения</a:t>
              </a:r>
              <a:r>
                <a:rPr lang="ru-RU" sz="2600" b="0" i="0" u="none" strike="noStrike" cap="none" dirty="0">
                  <a:solidFill>
                    <a:schemeClr val="tx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, вызванные недостаточной оксигенацией и снижением перфузии, купировать боль и спланировать дальнейшее оказание специализированной помощи. 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2"/>
          <p:cNvSpPr txBox="1">
            <a:spLocks noGrp="1"/>
          </p:cNvSpPr>
          <p:nvPr>
            <p:ph type="title"/>
          </p:nvPr>
        </p:nvSpPr>
        <p:spPr>
          <a:xfrm>
            <a:off x="40490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000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Краткий обзор</a:t>
            </a:r>
            <a:endParaRPr/>
          </a:p>
        </p:txBody>
      </p:sp>
      <p:sp>
        <p:nvSpPr>
          <p:cNvPr id="367" name="Google Shape;367;p62"/>
          <p:cNvSpPr txBox="1">
            <a:spLocks noGrp="1"/>
          </p:cNvSpPr>
          <p:nvPr>
            <p:ph type="body" idx="1"/>
          </p:nvPr>
        </p:nvSpPr>
        <p:spPr>
          <a:xfrm>
            <a:off x="479611" y="1683684"/>
            <a:ext cx="1101273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В этой презентации мы рассмотрели следующие темы: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Подход к первичному обследованию при травмах, связанных с конфликтом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Признаки и симптомы острых, угрожающих жизни и конечностям состояний, возникших в результате ожоговой травмы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Ключевые действия в рамках алгоритма СABCDE при острых, угрожающих жизни состояниях, возникших в результате ожоговой травмы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68" name="Google Shape;368;p62"/>
          <p:cNvSpPr txBox="1"/>
          <p:nvPr/>
        </p:nvSpPr>
        <p:spPr>
          <a:xfrm>
            <a:off x="0" y="1422241"/>
            <a:ext cx="12193740" cy="135635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rgbClr val="FBE4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9"/>
          <p:cNvSpPr txBox="1">
            <a:spLocks noGrp="1"/>
          </p:cNvSpPr>
          <p:nvPr>
            <p:ph type="title"/>
          </p:nvPr>
        </p:nvSpPr>
        <p:spPr>
          <a:xfrm>
            <a:off x="40490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000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Цели</a:t>
            </a:r>
            <a:endParaRPr/>
          </a:p>
        </p:txBody>
      </p:sp>
      <p:sp>
        <p:nvSpPr>
          <p:cNvPr id="211" name="Google Shape;211;p49"/>
          <p:cNvSpPr txBox="1">
            <a:spLocks noGrp="1"/>
          </p:cNvSpPr>
          <p:nvPr>
            <p:ph type="body" idx="1"/>
          </p:nvPr>
        </p:nvSpPr>
        <p:spPr>
          <a:xfrm>
            <a:off x="479612" y="168368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По окончании этого модуля вы сможете: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Описать подход к первичному обследованию при травмах, связанных с конфликтом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Определять признаки и симптомы острых, угрожающих жизни состояний, вызванных ожоговой травмой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Определять критические действия по алгоритму CABCDE при ожоговых травмах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12" name="Google Shape;212;p49"/>
          <p:cNvSpPr txBox="1"/>
          <p:nvPr/>
        </p:nvSpPr>
        <p:spPr>
          <a:xfrm>
            <a:off x="0" y="1362241"/>
            <a:ext cx="12193740" cy="135635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rgbClr val="FBE4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0"/>
          <p:cNvSpPr txBox="1">
            <a:spLocks noGrp="1"/>
          </p:cNvSpPr>
          <p:nvPr>
            <p:ph type="title" idx="4294967295"/>
          </p:nvPr>
        </p:nvSpPr>
        <p:spPr>
          <a:xfrm>
            <a:off x="4458" y="0"/>
            <a:ext cx="104217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>
                <a:solidFill>
                  <a:srgbClr val="1F3864"/>
                </a:solidFill>
              </a:rPr>
              <a:t> Ожоговые травмы в условиях конфликта</a:t>
            </a:r>
            <a:endParaRPr lang="ru-RU" dirty="0"/>
          </a:p>
        </p:txBody>
      </p:sp>
      <p:sp>
        <p:nvSpPr>
          <p:cNvPr id="218" name="Google Shape;218;p50"/>
          <p:cNvSpPr txBox="1"/>
          <p:nvPr/>
        </p:nvSpPr>
        <p:spPr>
          <a:xfrm>
            <a:off x="470080" y="1461386"/>
            <a:ext cx="7846139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Ожоги от огня (пламени) – самый распространенный вид ожоговой травмы. </a:t>
            </a:r>
            <a:endParaRPr lang="ru-RU" dirty="0"/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Если в анамнезе есть ожог пламенем в замкнутом пространстве, это также может свидетельствовать об ингаляционной травме или повреждении дыхательных путей. </a:t>
            </a:r>
            <a:endParaRPr lang="ru-RU" dirty="0"/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Электрические ожоги могут быть вызваны источниками высокого напряжения. Это может произойти в условиях конфликта, например, при повреждении линий электропередач. </a:t>
            </a:r>
            <a:endParaRPr lang="ru-RU" dirty="0"/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У пациентов с ожогами могут быть дополнительные травмы, например, взрывная травма, проникающее ранение или травма в результате падения.</a:t>
            </a:r>
          </a:p>
        </p:txBody>
      </p:sp>
      <p:sp>
        <p:nvSpPr>
          <p:cNvPr id="219" name="Google Shape;219;p50"/>
          <p:cNvSpPr txBox="1"/>
          <p:nvPr/>
        </p:nvSpPr>
        <p:spPr>
          <a:xfrm>
            <a:off x="10079705" y="4508962"/>
            <a:ext cx="176348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WHO/Laerdal Medical</a:t>
            </a:r>
            <a:endParaRPr/>
          </a:p>
        </p:txBody>
      </p:sp>
      <p:pic>
        <p:nvPicPr>
          <p:cNvPr id="220" name="Google Shape;220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1396" y="2195945"/>
            <a:ext cx="3316618" cy="231301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0"/>
          <p:cNvSpPr txBox="1"/>
          <p:nvPr/>
        </p:nvSpPr>
        <p:spPr>
          <a:xfrm>
            <a:off x="470080" y="5616329"/>
            <a:ext cx="11188904" cy="90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accent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Для выявления и лечения острых, угрожающих жизни травм необходим систематический подход CABCDE ко всем пациентам с ожоговой травмой.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Google Shape;227;p51"/>
          <p:cNvGraphicFramePr/>
          <p:nvPr>
            <p:extLst>
              <p:ext uri="{D42A27DB-BD31-4B8C-83A1-F6EECF244321}">
                <p14:modId xmlns:p14="http://schemas.microsoft.com/office/powerpoint/2010/main" val="834459210"/>
              </p:ext>
            </p:extLst>
          </p:nvPr>
        </p:nvGraphicFramePr>
        <p:xfrm>
          <a:off x="248079" y="1925018"/>
          <a:ext cx="11695825" cy="3981625"/>
        </p:xfrm>
        <a:graphic>
          <a:graphicData uri="http://schemas.openxmlformats.org/drawingml/2006/table">
            <a:tbl>
              <a:tblPr firstRow="1" bandRow="1">
                <a:noFill/>
                <a:tableStyleId>{163E9664-1B25-4CD3-BB27-011BC0588E93}</a:tableStyleId>
              </a:tblPr>
              <a:tblGrid>
                <a:gridCol w="230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7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Atkinson Hyperlegible"/>
                        <a:ea typeface="Atkinson Hyperlegible"/>
                        <a:cs typeface="Atkinson Hyperlegible"/>
                        <a:sym typeface="Atkinson Hyperlegible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Atkinson Hyperlegible"/>
                        <a:ea typeface="Atkinson Hyperlegible"/>
                        <a:cs typeface="Atkinson Hyperlegible"/>
                        <a:sym typeface="Atkinson Hyperlegible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Atkinson Hyperlegible"/>
                        <a:ea typeface="Atkinson Hyperlegible"/>
                        <a:cs typeface="Atkinson Hyperlegible"/>
                        <a:sym typeface="Atkinson Hyperlegible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Atkinson Hyperlegible"/>
                        <a:ea typeface="Atkinson Hyperlegible"/>
                        <a:cs typeface="Atkinson Hyperlegible"/>
                        <a:sym typeface="Atkinson Hyperlegible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Atkinson Hyperlegible"/>
                        <a:ea typeface="Atkinson Hyperlegible"/>
                        <a:cs typeface="Atkinson Hyperlegible"/>
                        <a:sym typeface="Atkinson Hyperlegible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9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u="none" strike="noStrike" cap="none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Обструкция: ожоги дыхательных путей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ru-RU" sz="2000" b="0" i="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Ингаляционная травма</a:t>
                      </a:r>
                      <a:endParaRPr lang="ru-RU" noProof="0" dirty="0"/>
                    </a:p>
                    <a:p>
                      <a:pPr marL="3556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ru-RU" sz="2000" b="0" i="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Циркулярные ожоги грудной клетки или живота</a:t>
                      </a:r>
                      <a:endParaRPr lang="ru-RU" noProof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u="none" strike="noStrike" cap="none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Остановка сердца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u="none" strike="noStrike" cap="none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Шок </a:t>
                      </a:r>
                      <a:r>
                        <a:rPr lang="en-US" sz="2000" b="0" i="0" u="none" strike="noStrike" cap="none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(гиповолемия)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u="none" strike="noStrike" cap="none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Измененное психическое состояние (вследствие токсического воздействия или травмы)</a:t>
                      </a:r>
                      <a:endParaRPr/>
                    </a:p>
                    <a:p>
                      <a:pPr marL="285750" marR="0" lvl="0" indent="-158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u="none" strike="noStrike" cap="none">
                        <a:latin typeface="Atkinson Hyperlegible"/>
                        <a:ea typeface="Atkinson Hyperlegible"/>
                        <a:cs typeface="Atkinson Hyperlegible"/>
                        <a:sym typeface="Atkinson Hyperlegible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ru-RU" sz="2000" u="none" strike="noStrike" cap="none" noProof="0" dirty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Обширные ожоги</a:t>
                      </a:r>
                      <a:endParaRPr lang="ru-RU" noProof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8" name="Google Shape;228;p51"/>
          <p:cNvSpPr txBox="1">
            <a:spLocks noGrp="1"/>
          </p:cNvSpPr>
          <p:nvPr>
            <p:ph type="title"/>
          </p:nvPr>
        </p:nvSpPr>
        <p:spPr>
          <a:xfrm>
            <a:off x="276219" y="916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000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Острые, угрожающие жизни состояния </a:t>
            </a:r>
            <a:endParaRPr/>
          </a:p>
        </p:txBody>
      </p:sp>
      <p:sp>
        <p:nvSpPr>
          <p:cNvPr id="229" name="Google Shape;229;p51"/>
          <p:cNvSpPr txBox="1">
            <a:spLocks noGrp="1"/>
          </p:cNvSpPr>
          <p:nvPr>
            <p:ph type="body" idx="1"/>
          </p:nvPr>
        </p:nvSpPr>
        <p:spPr>
          <a:xfrm>
            <a:off x="159758" y="1091398"/>
            <a:ext cx="11756023" cy="74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Эти угрожающие жизни состояния могут быть вызваны ожоговой травмой.</a:t>
            </a:r>
            <a:endParaRPr/>
          </a:p>
        </p:txBody>
      </p:sp>
      <p:pic>
        <p:nvPicPr>
          <p:cNvPr id="230" name="Google Shape;230;p5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8" y="1982005"/>
            <a:ext cx="1842855" cy="984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5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3255" y="1964109"/>
            <a:ext cx="1864541" cy="1033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51" descr="A picture containing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0617" y="1978121"/>
            <a:ext cx="1849481" cy="97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51" descr="A picture containing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34476" y="2004114"/>
            <a:ext cx="1804414" cy="962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51" descr="A picture containing text, clipar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59847" y="1999640"/>
            <a:ext cx="1827794" cy="96199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51"/>
          <p:cNvSpPr txBox="1"/>
          <p:nvPr/>
        </p:nvSpPr>
        <p:spPr>
          <a:xfrm>
            <a:off x="644235" y="5859106"/>
            <a:ext cx="10903526" cy="891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ПОМНИТЕ! Пациенты могут получить серьезные травмы, пытаясь спастись от огня.  Всегда ищите скрытые травмы у пациентов с ожогами!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Первичное обследование при травме 	</a:t>
            </a:r>
            <a:endParaRPr/>
          </a:p>
        </p:txBody>
      </p:sp>
      <p:sp>
        <p:nvSpPr>
          <p:cNvPr id="242" name="Google Shape;24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04993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>
                <a:solidFill>
                  <a:schemeClr val="accent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ПОМНИТЕ</a:t>
            </a: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400">
                <a:latin typeface="Atkinson Hyperlegible"/>
                <a:ea typeface="Atkinson Hyperlegible"/>
                <a:cs typeface="Atkinson Hyperlegible"/>
                <a:sym typeface="Atkinson Hyperlegible"/>
              </a:rPr>
              <a:t>…………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endParaRPr sz="240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Люди, которые на первый взгляд не выглядят пострадавшими, могут иметь скрытые травмы, угрожающие жизни, например внутреннее кровотечение.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Очень важно часто проводить повторную оценку состояния пациентов с травмами с помощью первичного обследования (повторять часто).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rPr lang="en-US" sz="2400">
                <a:latin typeface="Atkinson Hyperlegible"/>
                <a:ea typeface="Atkinson Hyperlegible"/>
                <a:cs typeface="Atkinson Hyperlegible"/>
                <a:sym typeface="Atkinson Hyperlegible"/>
              </a:rPr>
              <a:t>Показатели жизнедеятельности следует проверять</a:t>
            </a: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400">
                <a:solidFill>
                  <a:schemeClr val="accent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в конце </a:t>
            </a:r>
            <a:r>
              <a:rPr lang="en-US" sz="2400">
                <a:latin typeface="Atkinson Hyperlegible"/>
                <a:ea typeface="Atkinson Hyperlegible"/>
                <a:cs typeface="Atkinson Hyperlegible"/>
                <a:sym typeface="Atkinson Hyperlegible"/>
              </a:rPr>
              <a:t>первичного обследования, но не откладывайте вмешательства по основным показателям жизнедеятельности.</a:t>
            </a:r>
            <a:endParaRPr/>
          </a:p>
          <a:p>
            <a:pPr marL="22860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43" name="Google Shape;243;p5"/>
          <p:cNvSpPr/>
          <p:nvPr/>
        </p:nvSpPr>
        <p:spPr>
          <a:xfrm>
            <a:off x="9289364" y="2617174"/>
            <a:ext cx="307975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Arial"/>
              <a:buNone/>
            </a:pPr>
            <a:r>
              <a:rPr lang="en-US" sz="15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2"/>
          <p:cNvSpPr txBox="1"/>
          <p:nvPr/>
        </p:nvSpPr>
        <p:spPr>
          <a:xfrm>
            <a:off x="-2349" y="2029461"/>
            <a:ext cx="12201211" cy="1398163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rgbClr val="FBE4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52"/>
          <p:cNvSpPr txBox="1">
            <a:spLocks noGrp="1"/>
          </p:cNvSpPr>
          <p:nvPr>
            <p:ph type="title"/>
          </p:nvPr>
        </p:nvSpPr>
        <p:spPr>
          <a:xfrm>
            <a:off x="75862" y="2111271"/>
            <a:ext cx="10515600" cy="1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000" b="1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Оценка и лечение ожогов</a:t>
            </a:r>
            <a:endParaRPr/>
          </a:p>
        </p:txBody>
      </p:sp>
      <p:sp>
        <p:nvSpPr>
          <p:cNvPr id="250" name="Google Shape;250;p52"/>
          <p:cNvSpPr txBox="1"/>
          <p:nvPr/>
        </p:nvSpPr>
        <p:spPr>
          <a:xfrm>
            <a:off x="76345" y="3980330"/>
            <a:ext cx="1057060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" name="Google Shape;256;p53"/>
          <p:cNvGraphicFramePr/>
          <p:nvPr>
            <p:extLst>
              <p:ext uri="{D42A27DB-BD31-4B8C-83A1-F6EECF244321}">
                <p14:modId xmlns:p14="http://schemas.microsoft.com/office/powerpoint/2010/main" val="1936411945"/>
              </p:ext>
            </p:extLst>
          </p:nvPr>
        </p:nvGraphicFramePr>
        <p:xfrm>
          <a:off x="131624" y="1298006"/>
          <a:ext cx="11928750" cy="5486420"/>
        </p:xfrm>
        <a:graphic>
          <a:graphicData uri="http://schemas.openxmlformats.org/drawingml/2006/table">
            <a:tbl>
              <a:tblPr firstRow="1" bandRow="1">
                <a:noFill/>
                <a:tableStyleId>{163E9664-1B25-4CD3-BB27-011BC0588E93}</a:tableStyleId>
              </a:tblPr>
              <a:tblGrid>
                <a:gridCol w="556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Признаки и симптомы</a:t>
                      </a:r>
                      <a:endParaRPr lang="ru-RU" noProof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Лечение</a:t>
                      </a:r>
                      <a:endParaRPr lang="ru-RU" noProof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95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Проверьте, нет ли ожогов головы и шеи</a:t>
                      </a:r>
                      <a:endParaRPr lang="ru-RU" noProof="0" dirty="0"/>
                    </a:p>
                    <a:p>
                      <a:pPr marL="0" marR="0" lvl="2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         (изменение цвета, волдыри, отёк)</a:t>
                      </a:r>
                      <a:endParaRPr lang="ru-RU" noProof="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Проверьте наличие циркулярных ожогов грудной клетки или живота</a:t>
                      </a:r>
                      <a:endParaRPr lang="ru-RU" noProof="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СМОТРИТЕ, СЛУШАЙТЕ и ПРОВЕРЯЙТЕ НА ОЩУПЬ, нет ли признаков ингаляционной травмы: </a:t>
                      </a:r>
                      <a:endParaRPr lang="ru-RU" noProof="0" dirty="0"/>
                    </a:p>
                    <a:p>
                      <a:pPr marL="800100" marR="0" lvl="1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Wingdings" panose="05000000000000000000" pitchFamily="2" charset="2"/>
                        <a:buChar char="ü"/>
                      </a:pPr>
                      <a:r>
                        <a:rPr lang="ru-RU" sz="18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Сажа (пепел) или опаленные (сгоревшие) волоски в носу и на лице</a:t>
                      </a:r>
                      <a:endParaRPr lang="ru-RU" noProof="0" dirty="0"/>
                    </a:p>
                    <a:p>
                      <a:pPr marL="800100" marR="0" lvl="1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Wingdings" panose="05000000000000000000" pitchFamily="2" charset="2"/>
                        <a:buChar char="ü"/>
                      </a:pPr>
                      <a:r>
                        <a:rPr lang="ru-RU" sz="18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Отек губ или рта</a:t>
                      </a:r>
                      <a:endParaRPr lang="ru-RU" noProof="0" dirty="0"/>
                    </a:p>
                    <a:p>
                      <a:pPr marL="800100" marR="0" lvl="1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Wingdings" panose="05000000000000000000" pitchFamily="2" charset="2"/>
                        <a:buChar char="ü"/>
                      </a:pPr>
                      <a:r>
                        <a:rPr lang="ru-RU" sz="18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Изменение голоса</a:t>
                      </a:r>
                      <a:endParaRPr lang="ru-RU" noProof="0" dirty="0"/>
                    </a:p>
                    <a:p>
                      <a:pPr marL="800100" marR="0" lvl="1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Wingdings" panose="05000000000000000000" pitchFamily="2" charset="2"/>
                        <a:buChar char="ü"/>
                      </a:pPr>
                      <a:r>
                        <a:rPr lang="ru-RU" sz="18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Усиленная работа дыхания, стридор или </a:t>
                      </a:r>
                      <a:endParaRPr lang="ru-RU" noProof="0" dirty="0"/>
                    </a:p>
                    <a:p>
                      <a:pPr marL="811213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Wingdings" panose="05000000000000000000" pitchFamily="2" charset="2"/>
                        <a:buNone/>
                      </a:pPr>
                      <a:r>
                        <a:rPr lang="ru-RU" sz="18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охриплость голоса</a:t>
                      </a:r>
                      <a:endParaRPr lang="ru-RU" noProof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strike="noStrike" cap="none" noProof="0" dirty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При наличии признаков ожогов дыхательных путей и/или ингаляционной травмы - дайте КИСЛОРОД</a:t>
                      </a:r>
                      <a:endParaRPr lang="ru-RU" noProof="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strike="noStrike" cap="none" noProof="0" dirty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При обструкции дыхательных путей - ЗАПРОКИНЬТЕ ГОЛОВУ / ПОДНИМИТЕ ПОДБОРОДОК пациента (если нет травмы) или проведите ВЫДВИЖЕНИЕ НИЖНЕЙ ЧЕЛЮСТИ. </a:t>
                      </a:r>
                      <a:endParaRPr lang="ru-RU" noProof="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При необходимости установите РОТОГЛОТОЧНЫЙ / НОСОГЛОТОЧНЫЙ ВОЗДУХОВОД (при травме лица избегайте применения НОСОГЛОТОЧНОГО ВОЗДУХОВОДА).</a:t>
                      </a:r>
                      <a:endParaRPr lang="ru-RU" noProof="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lang="ru-RU" sz="1800" u="none" strike="noStrike" cap="none" noProof="0" dirty="0">
                        <a:solidFill>
                          <a:schemeClr val="dk1"/>
                        </a:solidFill>
                        <a:latin typeface="Atkinson Hyperlegible"/>
                        <a:ea typeface="Atkinson Hyperlegible"/>
                        <a:cs typeface="Atkinson Hyperlegible"/>
                        <a:sym typeface="Atkinson Hyperlegible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1" u="none" strike="noStrike" cap="none" noProof="0" dirty="0">
                          <a:solidFill>
                            <a:srgbClr val="1F3864"/>
                          </a:solidFill>
                        </a:rPr>
                        <a:t>Запланируйте срочную ПЕРЕДАЧУ / ПЕРЕВОД пациента специализированному поставщику медицинских услуг, способному обеспечить расширенную поддержку проходимости дыхательных путей.</a:t>
                      </a:r>
                      <a:endParaRPr lang="ru-RU" noProof="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strike="noStrike" cap="none" noProof="0" dirty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Внимательно СЛЕДИТЕ за возникновением обструкции дыхательных путей.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7" name="Google Shape;25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1148" y="4812182"/>
            <a:ext cx="2296284" cy="160519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53"/>
          <p:cNvSpPr txBox="1"/>
          <p:nvPr/>
        </p:nvSpPr>
        <p:spPr>
          <a:xfrm>
            <a:off x="3996025" y="6500363"/>
            <a:ext cx="176348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WHO/Laerdal Medical</a:t>
            </a:r>
            <a:endParaRPr/>
          </a:p>
        </p:txBody>
      </p:sp>
      <p:sp>
        <p:nvSpPr>
          <p:cNvPr id="259" name="Google Shape;259;p53"/>
          <p:cNvSpPr txBox="1"/>
          <p:nvPr/>
        </p:nvSpPr>
        <p:spPr>
          <a:xfrm>
            <a:off x="131624" y="704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Ожоги дыхательных путей и ингаляционные травмы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Google Shape;265;p54"/>
          <p:cNvGraphicFramePr/>
          <p:nvPr>
            <p:extLst>
              <p:ext uri="{D42A27DB-BD31-4B8C-83A1-F6EECF244321}">
                <p14:modId xmlns:p14="http://schemas.microsoft.com/office/powerpoint/2010/main" val="4149658736"/>
              </p:ext>
            </p:extLst>
          </p:nvPr>
        </p:nvGraphicFramePr>
        <p:xfrm>
          <a:off x="422567" y="1002309"/>
          <a:ext cx="11346850" cy="4907300"/>
        </p:xfrm>
        <a:graphic>
          <a:graphicData uri="http://schemas.openxmlformats.org/drawingml/2006/table">
            <a:tbl>
              <a:tblPr firstRow="1" bandRow="1">
                <a:noFill/>
                <a:tableStyleId>{163E9664-1B25-4CD3-BB27-011BC0588E93}</a:tableStyleId>
              </a:tblPr>
              <a:tblGrid>
                <a:gridCol w="422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Признаки и симптомы</a:t>
                      </a:r>
                      <a:endParaRPr lang="ru-RU" noProof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Лечение</a:t>
                      </a:r>
                      <a:endParaRPr lang="ru-RU" noProof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03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ru-RU" sz="22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Цвет обожженной кожи может варьироваться между розовым, красным, бледным или черным – в зависимости от глубины ожога</a:t>
                      </a:r>
                      <a:endParaRPr lang="ru-RU" noProof="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ru-RU" sz="22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Сильная боль от ожогов</a:t>
                      </a:r>
                      <a:endParaRPr lang="ru-RU" noProof="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ru-RU" sz="22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Проверьте наличие признаков ингаляционной травмы</a:t>
                      </a:r>
                      <a:endParaRPr lang="ru-RU" noProof="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ru-RU" sz="22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ПРОВЕРЬТЕ наличие циркулярных ожогов: шея, грудь, живот и конечности</a:t>
                      </a:r>
                      <a:endParaRPr lang="ru-RU" noProof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ru-RU" sz="2200" u="none" strike="noStrike" cap="none" noProof="0" dirty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СЛЕДИТЕ за проходимостью дыхательных путей.</a:t>
                      </a:r>
                      <a:endParaRPr lang="ru-RU" noProof="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ru-RU" sz="2200" b="0" i="0" u="none" strike="noStrike" cap="none" noProof="0" dirty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Снимите всю облегающую одежду и украшения. </a:t>
                      </a:r>
                      <a:endParaRPr lang="ru-RU" noProof="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ru-RU" sz="2200" u="none" strike="noStrike" cap="none" noProof="0" dirty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Введите в/в РАСТВОРЫ в соответствии с площадью и глубиной ожога (если возможно оценить).</a:t>
                      </a:r>
                      <a:endParaRPr lang="ru-RU" noProof="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ru-RU" sz="2200" u="none" strike="noStrike" cap="none" noProof="0" dirty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Заранее дайте ОБЕЗБОЛИВАЮЩИЕ.</a:t>
                      </a:r>
                      <a:endParaRPr lang="ru-RU" noProof="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ru-RU" sz="2200" u="none" strike="noStrike" cap="none" noProof="0" dirty="0">
                          <a:solidFill>
                            <a:schemeClr val="dk1"/>
                          </a:solidFill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Сделайте прививку от СТОЛБНЯКА.</a:t>
                      </a:r>
                      <a:endParaRPr lang="ru-RU" noProof="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ru-RU" sz="22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Тщательно ОЧИСТИТЕ и ПЕРЕВЯЖИТЕ все раны.</a:t>
                      </a:r>
                      <a:endParaRPr lang="ru-RU" noProof="0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ru-RU" sz="22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 Запланируйте ПЕРЕДАЧУ / ПЕРЕВОД пациента. </a:t>
                      </a:r>
                      <a:endParaRPr lang="ru-RU" noProof="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" name="Google Shape;266;p54"/>
          <p:cNvSpPr txBox="1"/>
          <p:nvPr/>
        </p:nvSpPr>
        <p:spPr>
          <a:xfrm>
            <a:off x="263242" y="5909609"/>
            <a:ext cx="115061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accent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Ожоги сопряжены с высоким риском инфицирования!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 dirty="0">
                <a:solidFill>
                  <a:schemeClr val="accent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Тщательно очистите и перевяжите рану.  </a:t>
            </a:r>
            <a:endParaRPr lang="ru-RU" dirty="0"/>
          </a:p>
        </p:txBody>
      </p:sp>
      <p:sp>
        <p:nvSpPr>
          <p:cNvPr id="267" name="Google Shape;267;p54"/>
          <p:cNvSpPr txBox="1"/>
          <p:nvPr/>
        </p:nvSpPr>
        <p:spPr>
          <a:xfrm>
            <a:off x="263242" y="95671"/>
            <a:ext cx="10515600" cy="83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Ожоги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5"/>
          <p:cNvSpPr txBox="1">
            <a:spLocks noGrp="1"/>
          </p:cNvSpPr>
          <p:nvPr>
            <p:ph type="title"/>
          </p:nvPr>
        </p:nvSpPr>
        <p:spPr>
          <a:xfrm>
            <a:off x="568036" y="37205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Глубина ожога</a:t>
            </a:r>
            <a:endParaRPr/>
          </a:p>
        </p:txBody>
      </p:sp>
      <p:graphicFrame>
        <p:nvGraphicFramePr>
          <p:cNvPr id="274" name="Google Shape;274;p55"/>
          <p:cNvGraphicFramePr/>
          <p:nvPr>
            <p:extLst>
              <p:ext uri="{D42A27DB-BD31-4B8C-83A1-F6EECF244321}">
                <p14:modId xmlns:p14="http://schemas.microsoft.com/office/powerpoint/2010/main" val="554661323"/>
              </p:ext>
            </p:extLst>
          </p:nvPr>
        </p:nvGraphicFramePr>
        <p:xfrm>
          <a:off x="685800" y="1603953"/>
          <a:ext cx="10668000" cy="4762305"/>
        </p:xfrm>
        <a:graphic>
          <a:graphicData uri="http://schemas.openxmlformats.org/drawingml/2006/table">
            <a:tbl>
              <a:tblPr firstRow="1" bandRow="1">
                <a:noFill/>
                <a:tableStyleId>{EAF725DE-1D80-46DB-B334-A938752F2174}</a:tableStyleId>
              </a:tblPr>
              <a:tblGrid>
                <a:gridCol w="251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b="1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Глубина ожога</a:t>
                      </a:r>
                      <a:endParaRPr lang="ru-RU" noProof="0" dirty="0"/>
                    </a:p>
                  </a:txBody>
                  <a:tcPr marL="91450" marR="91450" marT="45725" marB="45725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b="1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Кожные проявления</a:t>
                      </a:r>
                      <a:endParaRPr lang="ru-RU" noProof="0" dirty="0"/>
                    </a:p>
                  </a:txBody>
                  <a:tcPr marL="91450" marR="91450" marT="45725" marB="45725" anchor="ctr"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2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Поверхностные ожоги </a:t>
                      </a:r>
                      <a:endParaRPr lang="ru-RU" noProof="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lang="ru-RU" sz="2200" u="none" strike="noStrike" cap="none" noProof="0" dirty="0">
                        <a:latin typeface="Atkinson Hyperlegible"/>
                        <a:ea typeface="Atkinson Hyperlegible"/>
                        <a:cs typeface="Atkinson Hyperlegible"/>
                        <a:sym typeface="Atkinson Hyperlegib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3556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22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Болезненные ощущения, красный или розовый цвет    </a:t>
                      </a:r>
                      <a:endParaRPr lang="ru-RU" noProof="0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22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 Кожа неповрежденная, без волдырей </a:t>
                      </a:r>
                      <a:endParaRPr lang="ru-RU" noProof="0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22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 При нажатии приобретает розовый оттенок благодаря   быстрому заполнению капилляров </a:t>
                      </a:r>
                      <a:endParaRPr lang="ru-RU" noProof="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22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Ожоги частичной толщины </a:t>
                      </a:r>
                      <a:endParaRPr lang="ru-RU" noProof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22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Болезненные ощущения, красный или пятнисто-красный цвет </a:t>
                      </a:r>
                      <a:endParaRPr lang="ru-RU" noProof="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22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Неповрежденные или лопнувшие волдыри, влажная кожа </a:t>
                      </a:r>
                      <a:endParaRPr lang="ru-RU" noProof="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22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При нажатии может временно стать белой, затем красный цвет возвращается </a:t>
                      </a:r>
                      <a:endParaRPr lang="ru-RU" noProof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22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Ожоги полной толщины </a:t>
                      </a:r>
                      <a:endParaRPr lang="ru-RU" noProof="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ru-RU" sz="22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Белая или черная, плотная и сухая</a:t>
                      </a:r>
                      <a:endParaRPr lang="ru-RU" noProof="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ru-RU" sz="22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Чувствительность отсутствует</a:t>
                      </a:r>
                      <a:endParaRPr lang="ru-RU" noProof="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ru-RU" sz="2200" u="none" strike="noStrike" cap="none" noProof="0" dirty="0">
                          <a:latin typeface="Atkinson Hyperlegible"/>
                          <a:ea typeface="Atkinson Hyperlegible"/>
                          <a:cs typeface="Atkinson Hyperlegible"/>
                          <a:sym typeface="Atkinson Hyperlegible"/>
                        </a:rPr>
                        <a:t>При нажатии цвет не меняется</a:t>
                      </a:r>
                      <a:endParaRPr lang="ru-RU" noProof="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3151</Words>
  <Application>Microsoft Office PowerPoint</Application>
  <PresentationFormat>Широкий екран</PresentationFormat>
  <Paragraphs>208</Paragraphs>
  <Slides>18</Slides>
  <Notes>18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18</vt:i4>
      </vt:variant>
    </vt:vector>
  </HeadingPairs>
  <TitlesOfParts>
    <vt:vector size="26" baseType="lpstr">
      <vt:lpstr>Arial</vt:lpstr>
      <vt:lpstr>Calibri</vt:lpstr>
      <vt:lpstr>Atkinson Hyperlegible</vt:lpstr>
      <vt:lpstr>Quattrocento Sans</vt:lpstr>
      <vt:lpstr>Wingdings</vt:lpstr>
      <vt:lpstr>2_Office Theme</vt:lpstr>
      <vt:lpstr>Office Theme</vt:lpstr>
      <vt:lpstr>2_Office Theme</vt:lpstr>
      <vt:lpstr>Базовый курс ВОЗ / МККК по оказанию экстренной помощи Подход к травмированному пациенту в остром состоянии</vt:lpstr>
      <vt:lpstr>Цели</vt:lpstr>
      <vt:lpstr> Ожоговые травмы в условиях конфликта</vt:lpstr>
      <vt:lpstr>Острые, угрожающие жизни состояния </vt:lpstr>
      <vt:lpstr>Первичное обследование при травме  </vt:lpstr>
      <vt:lpstr>Оценка и лечение ожогов</vt:lpstr>
      <vt:lpstr>Презентація PowerPoint</vt:lpstr>
      <vt:lpstr>Презентація PowerPoint</vt:lpstr>
      <vt:lpstr>Глубина ожога</vt:lpstr>
      <vt:lpstr>Примеры глубины ожога</vt:lpstr>
      <vt:lpstr>Презентація PowerPoint</vt:lpstr>
      <vt:lpstr>Особые аспекты: дети</vt:lpstr>
      <vt:lpstr>Презентація PowerPoint</vt:lpstr>
      <vt:lpstr>Презентація PowerPoint</vt:lpstr>
      <vt:lpstr>Электрические ожоги</vt:lpstr>
      <vt:lpstr>Аспекты передачи пациента</vt:lpstr>
      <vt:lpstr>ПОМНИТЕ</vt:lpstr>
      <vt:lpstr>Краткий обзор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julia dixon</dc:creator>
  <cp:lastModifiedBy>Oles Yehorov</cp:lastModifiedBy>
  <cp:revision>2</cp:revision>
  <dcterms:created xsi:type="dcterms:W3CDTF">2022-03-03T04:12:23Z</dcterms:created>
  <dcterms:modified xsi:type="dcterms:W3CDTF">2024-07-13T20:24:06Z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0x010100B5C4F4F8C673C242A40081C9183480EA</vt:lpwstr>
  </property>
  <property fmtid="{D5CDD505-2E9C-101B-9397-08002B2CF9AE}" pid="3" name="MediaServiceImageTags">
    <vt:lpwstr/>
  </property>
</Properties>
</file>