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embeddedFontLst>
    <p:embeddedFont>
      <p:font typeface="Atkinson Hyperlegible" panose="020B0604020202020204" charset="0"/>
      <p:regular r:id="rId23"/>
      <p:bold r:id="rId24"/>
      <p:italic r:id="rId25"/>
      <p:boldItalic r:id="rId26"/>
    </p:embeddedFont>
    <p:embeddedFont>
      <p:font typeface="Lato" panose="020F050202020403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LSz+PhqRzyHIHLhxc9Pwf20bom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LVELLO HYNES, Emili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8C49BA-137C-4BC1-A963-A14B53818421}">
  <a:tblStyle styleId="{328C49BA-137C-4BC1-A963-A14B53818421}"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82CCBA1-99C7-4C3A-BE08-218834DDDC9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4D79DEC-F2E3-425C-A7A7-497BDA39ED06}"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0-09T09:11:47.715" idx="1">
    <p:pos x="6765" y="176"/>
    <p:text>reminder: need to update transcript/text.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hecyn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Добро пожаловать на курс по базовой экстренной помощи – в мобильную учебную лабораторию. </a:t>
            </a:r>
            <a:endParaRPr/>
          </a:p>
          <a:p>
            <a:pPr marL="457200" marR="0" lvl="0" indent="-228600" algn="l" rtl="0">
              <a:lnSpc>
                <a:spcPct val="100000"/>
              </a:lnSpc>
              <a:spcBef>
                <a:spcPts val="800"/>
              </a:spcBef>
              <a:spcAft>
                <a:spcPts val="0"/>
              </a:spcAft>
              <a:buClr>
                <a:srgbClr val="000000"/>
              </a:buClr>
              <a:buSzPts val="1400"/>
              <a:buFont typeface="Arial"/>
              <a:buNone/>
            </a:pPr>
            <a:endParaRPr/>
          </a:p>
        </p:txBody>
      </p:sp>
      <p:sp>
        <p:nvSpPr>
          <p:cNvPr id="201" name="Google Shape;20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Сосущие раны грудной клетки – это открытые раны на стенке грудной клетки, через которые проходит воздух. Вы можете заметить булькающие или сосущие звуки. Пациент будет испытывать затруднения с дыханием и боль в груди. Дайте пациенту кислород и наложите на рану трехстороннюю повязку. Постоянно наблюдайте, чтобы предотвратить окклюзию повязки, которая может привести к напряженному пневмотораксу. Планируйте срочный перевод пациента для постановки плеврального дренажа. </a:t>
            </a:r>
            <a:endParaRPr/>
          </a:p>
        </p:txBody>
      </p:sp>
      <p:sp>
        <p:nvSpPr>
          <p:cNvPr id="282" name="Google Shape;28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Напряженный пневмоторакс – это угрожающее жизни состояние.  Воздух в пространстве между легкими и стенкой грудной клетки может расширяться и схлопывать легкое, оказывая давление на содержимое грудной клетки. Любой пневмоторакс может стать напряженным пневмотораксом, поэтому не забывайте регулярно проводить повторный осмотр всех пациентов с подозрением на пневмоторакс. Признаки и симптомы: гипотензия, затрудненное дыхание и любые из следующих признаков – вздутие вен шеи, отсутствие дыхательных шумов на пораженной стороне, гиперрезонанс при перкуссии на пораженной стороне. У пациентов может наблюдаться смещение трахеи в сторону от пораженной стороны, хотя это поздний признак. Первичное лечение включает в себя проведение игольчатой декомпрессии, обеспечение кислородом и введение в/в растворов. Пациенты должны быть переведены в центр, где можно выполнить полную торакостомию (установку плевральной дренажной трубки).   </a:t>
            </a:r>
            <a:endParaRPr/>
          </a:p>
        </p:txBody>
      </p:sp>
      <p:sp>
        <p:nvSpPr>
          <p:cNvPr id="293" name="Google Shape;29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Может быть обширное внутреннее кровотечение в грудной клетке (обширный гемоторакс), брюшной полости, тазу, в области спины или длинных костей. Проверьте, нет ли ран в области грудной клетки, живота, спины и таза. Тахипноэ, снижение поступления воздуха, глухой звук при перкуссии могут указывать на обширный гемоторакс. Осмотрите живот, таз, спину и конечности. Обращайте внимание на признаки шока, например, бледность, потливость, замедленное наполнение капилляров, тахикардия, гипотензия, изменение психического состояния.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Для остановки активного кровотечения из ран примените прямое давление или проведите глубокое тампонирование раны. При гемотораксе дайте кислород и направьте к специалисту для постановки плеврального дренажа. При признаках шока обеспечьте в/в доступ и дайте в/в растворы. Планируйте быструю передачу / перевод пациента к хирургу </a:t>
            </a:r>
            <a:r>
              <a:rPr lang="en-US" sz="1800" i="1">
                <a:latin typeface="Calibri"/>
                <a:ea typeface="Calibri"/>
                <a:cs typeface="Calibri"/>
                <a:sym typeface="Calibri"/>
              </a:rPr>
              <a:t>и инициируйте процесс переливания крови</a:t>
            </a:r>
            <a:r>
              <a:rPr lang="en-US" sz="1800">
                <a:latin typeface="Calibri"/>
                <a:ea typeface="Calibri"/>
                <a:cs typeface="Calibri"/>
                <a:sym typeface="Calibri"/>
              </a:rPr>
              <a:t>.</a:t>
            </a:r>
            <a:r>
              <a:rPr lang="en-US" sz="1800" i="1">
                <a:latin typeface="Calibri"/>
                <a:ea typeface="Calibri"/>
                <a:cs typeface="Calibri"/>
                <a:sym typeface="Calibri"/>
              </a:rPr>
              <a:t> </a:t>
            </a:r>
            <a:r>
              <a:rPr lang="en-US" sz="1800">
                <a:latin typeface="Calibri"/>
                <a:ea typeface="Calibri"/>
                <a:cs typeface="Calibri"/>
                <a:sym typeface="Calibri"/>
              </a:rPr>
              <a:t> </a:t>
            </a:r>
            <a:endParaRPr/>
          </a:p>
          <a:p>
            <a:pPr marL="0" lvl="0" indent="0" algn="l" rtl="0">
              <a:lnSpc>
                <a:spcPct val="100000"/>
              </a:lnSpc>
              <a:spcBef>
                <a:spcPts val="800"/>
              </a:spcBef>
              <a:spcAft>
                <a:spcPts val="0"/>
              </a:spcAft>
              <a:buSzPts val="1400"/>
              <a:buNone/>
            </a:pPr>
            <a:endParaRPr/>
          </a:p>
        </p:txBody>
      </p:sp>
      <p:sp>
        <p:nvSpPr>
          <p:cNvPr id="302" name="Google Shape;30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Тампонада сердца возникает при скоплении жидкости в сердечной сумке. Объем жидкости и связанное с ним давление могут привести к коллапсу сердечных камер, не давая сердцу наполниться. Это приводит к признакам низкой перфузии или шока. К сопутствующим симптомам относятся: тахикардия, тахипноэ, гипотензия, бледные кожные покровы, холодные конечности, время рекапилляризации более 3 секунд. Дополнительные признаки включают в себя вздутие вен шеи, вызванное обратным давлением на сердце и вены, приглушение сердечных шумов из-за того, что жидкость снижает способность звука резонировать, а также головокружение, спутанность сознания и изменение психического состояния. Проверьте, нет ли ран в области грудной клетки, спины и живота. Начальное лечение включает введение в/в растворов для улучшения наполнения сердца, оперативную передачу / перевод в центр, где есть возможность откачать жидкость с помощью процедуры, называемой перикардиоцентезом.    </a:t>
            </a:r>
            <a:endParaRPr/>
          </a:p>
        </p:txBody>
      </p:sp>
      <p:sp>
        <p:nvSpPr>
          <p:cNvPr id="312" name="Google Shape;31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Перелом конечности – это состояние, угрожающее конечности. Признаки и симптомы включают деформацию или крепитацию кости, отсутствие пульса за пределами перелома, время наполнения капилляров более трех секунд за пределами перелома, холодные конечности синего или серого цвета с изменением цвета кожи за пределами перелома. Будет изменение чувствительности в конечности. При слабом пульсе или его отсутствии, или при признаках низкой перфузии предполагайте повреждение сосудов, вправьте перелом и наложите шину. Всегда проверяйте пульс, время наполнения капилляров и чувствительность до и после любого вправления кости. Дайте обезболивающие. Запланируйте срочную передачу / перевод пациента в хирургическое отделение. Помните о вероятности развития компартмент-синдрома. Опасными признаками являются сильная боль, натяжение кожи, потеря чувствительности и исчезновение пульса на поздней стадии. Срочно перенаправьте пациента.  </a:t>
            </a:r>
            <a:endParaRPr/>
          </a:p>
        </p:txBody>
      </p:sp>
      <p:sp>
        <p:nvSpPr>
          <p:cNvPr id="321" name="Google Shape;32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При простом переломе наложите шину для удобства пациента и рассмотрите возможность выпрямления конечности. Дайте обезболивающие.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Считайте, что у любого пациента есть открытый перелом, если рядом с местом перелома имеется рана, не просто ссадины на коже.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При наличии открытого перелома остановите любое внешнее кровотечение прямым давлением. Рану следует орошать физраствором или чистой водой. Проведите шинирование для удобства пациента и рассмотрите возможность выпрямления конечности.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При низкой перфузии конечности немедленно вправьте перелом и наложите шину.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Заранее дайте антибиотики и сделайте прививку от столбняка. Дайте обезболивающее и спланируйте перевод / передачу хирургу. Если есть возможность, сделайте рентгеновские снимки пораженных участков тела, включая суставы выше и ниже пораженной стороны.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 </a:t>
            </a:r>
            <a:endParaRPr/>
          </a:p>
          <a:p>
            <a:pPr marL="0" lvl="0" indent="0" algn="l" rtl="0">
              <a:lnSpc>
                <a:spcPct val="100000"/>
              </a:lnSpc>
              <a:spcBef>
                <a:spcPts val="800"/>
              </a:spcBef>
              <a:spcAft>
                <a:spcPts val="0"/>
              </a:spcAft>
              <a:buSzPts val="1400"/>
              <a:buNone/>
            </a:pPr>
            <a:endParaRPr/>
          </a:p>
        </p:txBody>
      </p:sp>
      <p:sp>
        <p:nvSpPr>
          <p:cNvPr id="330" name="Google Shape;33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Для лечения ран: очистите их физраствором или чистой водой. Перевяжите раны стерильной марлей. Никогда не забывайте проверять уровень перфузии за пределами раны до и после перевязки. Наложите шину, если раны на конечностях. Стабилизируйте, но не удаляйте какие-либо проникающие предметы, которые все еще находятся в ране, как показано на рисунке. При необходимости сделайте прививку против столбняка. При открытых переломах, проникающих ранениях живота и грудной клетки дайте антибиотики в соответствии с локальным протоколом. Не забывайте всегда проверять, не снижена ли перфузия дистально от раны, и обращайте внимание на снижение силы или чувствительности у пациента.</a:t>
            </a:r>
            <a:endParaRPr/>
          </a:p>
        </p:txBody>
      </p:sp>
      <p:sp>
        <p:nvSpPr>
          <p:cNvPr id="339" name="Google Shape;33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У пациентов с травмами могут быть сложные повреждения, которые приводят к очень быстрому ухудшению их состояния или смерти. Состояния, представляющие высокий риск, всегда требуют передачи / перевода пациента в специализированное отделение для постоянного ухода.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Помните, что если пациенту требуется </a:t>
            </a:r>
            <a:r>
              <a:rPr lang="en-US" sz="1800" u="sng">
                <a:latin typeface="Calibri"/>
                <a:ea typeface="Calibri"/>
                <a:cs typeface="Calibri"/>
                <a:sym typeface="Calibri"/>
              </a:rPr>
              <a:t>кислород</a:t>
            </a:r>
            <a:r>
              <a:rPr lang="en-US" sz="1800">
                <a:latin typeface="Calibri"/>
                <a:ea typeface="Calibri"/>
                <a:cs typeface="Calibri"/>
                <a:sym typeface="Calibri"/>
              </a:rPr>
              <a:t>, организуйте его подачу во время транспортировки и передачи пациента. Обеспечьте </a:t>
            </a:r>
            <a:r>
              <a:rPr lang="en-US" sz="1800" u="sng">
                <a:latin typeface="Calibri"/>
                <a:ea typeface="Calibri"/>
                <a:cs typeface="Calibri"/>
                <a:sym typeface="Calibri"/>
              </a:rPr>
              <a:t>остановку кровотечения.</a:t>
            </a:r>
            <a:r>
              <a:rPr lang="en-US" sz="1800">
                <a:latin typeface="Calibri"/>
                <a:ea typeface="Calibri"/>
                <a:cs typeface="Calibri"/>
                <a:sym typeface="Calibri"/>
              </a:rPr>
              <a:t> Если у пострадавшего наблюдаются признаки шока, обеспечьте продолжение инфузионной терапии при его транспортировке. Сообщайте о травмах, важных медицинских проблемах и о том, что было сделано для пациента во время его передачи / перевода. </a:t>
            </a:r>
            <a:endParaRPr/>
          </a:p>
          <a:p>
            <a:pPr marL="0" marR="0" lvl="0" indent="0" algn="l" rtl="0">
              <a:lnSpc>
                <a:spcPct val="115000"/>
              </a:lnSpc>
              <a:spcBef>
                <a:spcPts val="1300"/>
              </a:spcBef>
              <a:spcAft>
                <a:spcPts val="0"/>
              </a:spcAft>
              <a:buClr>
                <a:schemeClr val="dk1"/>
              </a:buClr>
              <a:buSzPts val="300"/>
              <a:buFont typeface="Arial"/>
              <a:buNone/>
            </a:pPr>
            <a:endParaRPr sz="1200">
              <a:latin typeface="Lato"/>
              <a:ea typeface="Lato"/>
              <a:cs typeface="Lato"/>
              <a:sym typeface="Lato"/>
            </a:endParaRPr>
          </a:p>
        </p:txBody>
      </p:sp>
      <p:sp>
        <p:nvSpPr>
          <p:cNvPr id="351" name="Google Shape;35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Помните, что цель первичного обследования – осмотр по алгоритму CABCDE и выявление травм, угрожающих жизни пациента. Цель лечения в остром периоде – предотвратить вторичные повреждения, вызванные недостаточной оксигенацией и снижением перфузии, купировать боль и спланировать дальнейший уход за пациентом.  </a:t>
            </a:r>
            <a:endParaRPr/>
          </a:p>
        </p:txBody>
      </p:sp>
      <p:sp>
        <p:nvSpPr>
          <p:cNvPr id="358" name="Google Shape;35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В этой презентации мы рассказали о первичном обследовании пациента с травмой, связанной с конфликтом, о признаках и симптомах острых жизнеугрожающих состояний, вызванных проникающей травмой, и о критических действиях в рамках алгоритма CABCDE при острых угрожающих жизни состояниях, вызванных проникающей травмой. На этом модуль «Проникающие травмы» завершен.   </a:t>
            </a:r>
            <a:endParaRPr/>
          </a:p>
        </p:txBody>
      </p:sp>
      <p:sp>
        <p:nvSpPr>
          <p:cNvPr id="369" name="Google Shape;36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К концу этой презентации вы сможете: описать подход к первичному обследованию при травмах, связанных с конфликтом, определять признаки и симптомы острых состояний, угрожающих жизни, и определять критические действия по алгоритму CABCDE при проникающих травмах.  </a:t>
            </a:r>
            <a:endParaRPr/>
          </a:p>
        </p:txBody>
      </p:sp>
      <p:sp>
        <p:nvSpPr>
          <p:cNvPr id="210" name="Google Shape;21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Проникающие ранения часто встречаются при травмах, связанных с конфликтом. Эти ранения могут быть вызваны огнестрельным оружием, РСЗО, осколками или шрапнелью. Объект или объекты могут пройти сквозь тело или остаться внутри него. Могут быть одиночные или множественные проникающие ранения. Локализация раны или ран не позволяет точно предсказать траекторию движения снаряда. Пациенты с проникающей травмой могут получить дополнительные серьезные травмы, например, минно-взрывную травму или ожоги. Систематический подход CABCDE необходим для всех пациентов с любыми проникающими травмами! </a:t>
            </a:r>
            <a:endParaRPr/>
          </a:p>
        </p:txBody>
      </p:sp>
      <p:sp>
        <p:nvSpPr>
          <p:cNvPr id="218" name="Google Shape;2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800"/>
              </a:spcAft>
              <a:buSzPts val="1400"/>
              <a:buNone/>
            </a:pPr>
            <a:r>
              <a:rPr lang="en-US" sz="1800">
                <a:latin typeface="Calibri"/>
                <a:ea typeface="Calibri"/>
                <a:cs typeface="Calibri"/>
                <a:sym typeface="Calibri"/>
              </a:rPr>
              <a:t>Эти угрожающие жизни состояния могут быть вызваны проникающей травмой. Рассмотрим каждый элемент CABCDE.  На этапе С может быть обширное кровотечение. На этапе А может быть обструкция дыхательных путей инородным телом, травматическое повреждение или гематома на шее. На этапе B может быть напряженный пневмоторакс или обширный гемоторакс. На этапе С может быть отсутствие пульса, шок, обширное кровотечение или тампонада сердца. На этапе D может быть повышенное ВЧД или судороги / конвульсии. Проникающая травма может привести к повреждению шейного отдела позвоночника. Помните, что угрожающих жизни состояний может быть более одного. </a:t>
            </a:r>
            <a:r>
              <a:rPr lang="en-US" sz="1800" i="1">
                <a:latin typeface="Calibri"/>
                <a:ea typeface="Calibri"/>
                <a:cs typeface="Calibri"/>
                <a:sym typeface="Calibri"/>
              </a:rPr>
              <a:t>Это лишь некоторые примеры, и вы можете повторно изучить оценку и ведение этих состояний в основных модулях курса по базовой экстренной помощи.</a:t>
            </a:r>
            <a:r>
              <a:rPr lang="en-US" sz="1800">
                <a:latin typeface="Calibri"/>
                <a:ea typeface="Calibri"/>
                <a:cs typeface="Calibri"/>
                <a:sym typeface="Calibri"/>
              </a:rPr>
              <a:t> </a:t>
            </a:r>
            <a:endParaRPr/>
          </a:p>
        </p:txBody>
      </p:sp>
      <p:sp>
        <p:nvSpPr>
          <p:cNvPr id="228" name="Google Shape;22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Люди, которые на первый взгляд выглядят нормально, могут иметь скрытые травмы, угрожающие жизни, например внутреннее кровотечение.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Очень важно часто проводить повторную оценку состояния пациентов с травмами с помощью первичного обследования.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Как только вы обнаружили проблему во время первичного обследования и устранили ее, вам нужно вернуться назад и повторить первичное обследование, чтобы выявить какие-либо новые проблемы и убедиться, что оказанная помощь сработала. В идеале, подход CABCDE следует повторять каждые 15 минут или при любом изменении состояния пациента.</a:t>
            </a:r>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41" name="Google Shape;2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7000"/>
              </a:lnSpc>
              <a:spcBef>
                <a:spcPts val="0"/>
              </a:spcBef>
              <a:spcAft>
                <a:spcPts val="0"/>
              </a:spcAft>
              <a:buClr>
                <a:srgbClr val="000000"/>
              </a:buClr>
              <a:buSzPts val="1400"/>
              <a:buFont typeface="Arial"/>
              <a:buNone/>
            </a:pPr>
            <a:r>
              <a:rPr lang="en-US" sz="1800">
                <a:latin typeface="Calibri"/>
                <a:ea typeface="Calibri"/>
                <a:cs typeface="Calibri"/>
                <a:sym typeface="Calibri"/>
              </a:rPr>
              <a:t>Теперь мы рассмотрим особенности проникающих травм и распространенные состояния. </a:t>
            </a:r>
            <a:endParaRPr/>
          </a:p>
          <a:p>
            <a:pPr marL="457200" lvl="0" indent="-228600" algn="l" rtl="0">
              <a:lnSpc>
                <a:spcPct val="107000"/>
              </a:lnSpc>
              <a:spcBef>
                <a:spcPts val="800"/>
              </a:spcBef>
              <a:spcAft>
                <a:spcPts val="800"/>
              </a:spcAft>
              <a:buSzPts val="1400"/>
              <a:buNone/>
            </a:pPr>
            <a:r>
              <a:rPr lang="en-US" sz="1800" b="0" i="0">
                <a:solidFill>
                  <a:srgbClr val="000000"/>
                </a:solidFill>
                <a:latin typeface="Calibri"/>
                <a:ea typeface="Calibri"/>
                <a:cs typeface="Calibri"/>
                <a:sym typeface="Calibri"/>
              </a:rPr>
              <a:t> </a:t>
            </a:r>
            <a:endParaRPr/>
          </a:p>
        </p:txBody>
      </p:sp>
      <p:sp>
        <p:nvSpPr>
          <p:cNvPr id="248" name="Google Shape;24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Снаряды с высокой передачей энергии могут вызывать травмы в результате прямого воздействия на структуры организма, косвенного воздействия ударных волн, передающихся на соседние структуры, например, на печень, селезенку, мозг, мышцы или сосуды, или эффекта кавитации при прохождении снаряда через ткани.</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Снаряды с большей массой и скоростью обычно обладают большей кинетической энергией, что вызывает большее повреждение тканей.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Признаки высокоэнергетической травмы включают опухшие или напряженные конечности с низкой перфузией дистально от раны, признаки внутренней травмы грудной клетки, брюшной полости, таза или головы, а также фрагментацию пули и костные осколки при переломах, видимые на снимках. Реанимируйте пациента перед получением снимков.</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Раны с обширным повреждением тканей должны быть исследованы хирургическим путем. Проконсультируйтесь с хирургом или организуйте быструю передачу / перевод пациента. </a:t>
            </a:r>
            <a:endParaRPr/>
          </a:p>
          <a:p>
            <a:pPr marL="0" lvl="0" indent="0" algn="l" rtl="0">
              <a:lnSpc>
                <a:spcPct val="100000"/>
              </a:lnSpc>
              <a:spcBef>
                <a:spcPts val="800"/>
              </a:spcBef>
              <a:spcAft>
                <a:spcPts val="0"/>
              </a:spcAft>
              <a:buSzPts val="1200"/>
              <a:buFont typeface="Arial"/>
              <a:buNone/>
            </a:pPr>
            <a:endParaRPr sz="1800">
              <a:solidFill>
                <a:schemeClr val="dk1"/>
              </a:solidFill>
              <a:latin typeface="Calibri"/>
              <a:ea typeface="Calibri"/>
              <a:cs typeface="Calibri"/>
              <a:sym typeface="Calibri"/>
            </a:endParaRPr>
          </a:p>
        </p:txBody>
      </p:sp>
      <p:sp>
        <p:nvSpPr>
          <p:cNvPr id="256" name="Google Shape;25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Снаряды с низкой энергией наносят повреждения за счет прямого воздействия на структуры организма, например, в виде открытого перелома.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Снаряды с более низкой массой и скоростью, например, ножи или дробь, обычно обладают меньшей кинетической энергией и, как правило, вызывают меньшее повреждение тканей. Это зависит от различных факторов, включая локализацию раны и тип проникающего предмета.</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Внимательно проверьте, нет ли признаков повреждения тканей в удалении от основной траектории снаряда.</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Обсудите лечение с хирургом или организуйте передачу / перевод пациента.</a:t>
            </a:r>
            <a:endParaRPr/>
          </a:p>
          <a:p>
            <a:pPr marL="0" lvl="0" indent="0" algn="l" rtl="0">
              <a:lnSpc>
                <a:spcPct val="100000"/>
              </a:lnSpc>
              <a:spcBef>
                <a:spcPts val="800"/>
              </a:spcBef>
              <a:spcAft>
                <a:spcPts val="0"/>
              </a:spcAft>
              <a:buSzPts val="1200"/>
              <a:buFont typeface="Arial"/>
              <a:buNone/>
            </a:pPr>
            <a:endParaRPr sz="1200" b="1">
              <a:solidFill>
                <a:schemeClr val="dk1"/>
              </a:solidFill>
              <a:latin typeface="Calibri"/>
              <a:ea typeface="Calibri"/>
              <a:cs typeface="Calibri"/>
              <a:sym typeface="Calibri"/>
            </a:endParaRPr>
          </a:p>
        </p:txBody>
      </p:sp>
      <p:sp>
        <p:nvSpPr>
          <p:cNvPr id="264" name="Google Shape;26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0"/>
              </a:spcBef>
              <a:spcAft>
                <a:spcPts val="0"/>
              </a:spcAft>
              <a:buSzPts val="1400"/>
              <a:buNone/>
            </a:pPr>
            <a:r>
              <a:rPr lang="en-US" sz="1800">
                <a:latin typeface="Calibri"/>
                <a:ea typeface="Calibri"/>
                <a:cs typeface="Calibri"/>
                <a:sym typeface="Calibri"/>
              </a:rPr>
              <a:t>Открытые раны, такие как порезы и ссадины, следует осмотреть на предмет стремительного или пульсирующего кровотечения. Проверьте, нет ли скопления крови под пациентом, в подмышечных ямках, в области гениталий, на ягодицах или на спине. Фонтанирующая или брызжущая кровь свидетельствует об артериальном кровотечении. Остановите наружное кровотечение путем прямого давления. </a:t>
            </a:r>
            <a:endParaRPr/>
          </a:p>
          <a:p>
            <a:pPr marL="457200" lvl="0" indent="-228600" algn="l" rtl="0">
              <a:lnSpc>
                <a:spcPct val="107000"/>
              </a:lnSpc>
              <a:spcBef>
                <a:spcPts val="800"/>
              </a:spcBef>
              <a:spcAft>
                <a:spcPts val="0"/>
              </a:spcAft>
              <a:buSzPts val="1400"/>
              <a:buNone/>
            </a:pPr>
            <a:r>
              <a:rPr lang="en-US" sz="1800">
                <a:latin typeface="Calibri"/>
                <a:ea typeface="Calibri"/>
                <a:cs typeface="Calibri"/>
                <a:sym typeface="Calibri"/>
              </a:rPr>
              <a:t>Признаками обширного кровотечения, также известного как массивное или катастрофическое кровотечение, является брызгающая, льющаяся или стекающая в лужу кровь. Оцените наличие признаков и симптомов шока у пациента. Пациент может быть бледным, потеть, иметь задержку рекапилляризации, гипотензию и измененное психическое состояние. Для остановки активного кровотечения немедленно примените прямое давление или проведите глубокое тампонирование раны. Если кровотечение из конечности не поддается остановке прямым давлением, наложите жгут, отметив время его наложения. При признаках шока обеспечьте в/в доступ и дайте в/в растворы. Планируйте быструю передачу / перевод пациента к хирургу и переливание крови. </a:t>
            </a:r>
            <a:endParaRPr/>
          </a:p>
          <a:p>
            <a:pPr marL="0" lvl="0" indent="0" algn="l" rtl="0">
              <a:lnSpc>
                <a:spcPct val="100000"/>
              </a:lnSpc>
              <a:spcBef>
                <a:spcPts val="800"/>
              </a:spcBef>
              <a:spcAft>
                <a:spcPts val="0"/>
              </a:spcAft>
              <a:buSzPts val="1400"/>
              <a:buNone/>
            </a:pPr>
            <a:endParaRPr/>
          </a:p>
        </p:txBody>
      </p:sp>
      <p:sp>
        <p:nvSpPr>
          <p:cNvPr id="271" name="Google Shape;27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navy with pattern background" type="title">
  <p:cSld name="TITLE">
    <p:bg>
      <p:bgPr>
        <a:solidFill>
          <a:srgbClr val="00205C"/>
        </a:solidFill>
        <a:effectLst/>
      </p:bgPr>
    </p:bg>
    <p:spTree>
      <p:nvGrpSpPr>
        <p:cNvPr id="1" name="Shape 15"/>
        <p:cNvGrpSpPr/>
        <p:nvPr/>
      </p:nvGrpSpPr>
      <p:grpSpPr>
        <a:xfrm>
          <a:off x="0" y="0"/>
          <a:ext cx="0" cy="0"/>
          <a:chOff x="0" y="0"/>
          <a:chExt cx="0" cy="0"/>
        </a:xfrm>
      </p:grpSpPr>
      <p:pic>
        <p:nvPicPr>
          <p:cNvPr id="16" name="Google Shape;16;p43"/>
          <p:cNvPicPr preferRelativeResize="0"/>
          <p:nvPr/>
        </p:nvPicPr>
        <p:blipFill rotWithShape="1">
          <a:blip r:embed="rId2">
            <a:alphaModFix amt="20000"/>
          </a:blip>
          <a:srcRect/>
          <a:stretch/>
        </p:blipFill>
        <p:spPr>
          <a:xfrm>
            <a:off x="0" y="63736"/>
            <a:ext cx="12192000" cy="6730528"/>
          </a:xfrm>
          <a:prstGeom prst="rect">
            <a:avLst/>
          </a:prstGeom>
          <a:solidFill>
            <a:srgbClr val="00208A">
              <a:alpha val="0"/>
            </a:srgbClr>
          </a:solidFill>
          <a:ln>
            <a:noFill/>
          </a:ln>
        </p:spPr>
      </p:pic>
      <p:sp>
        <p:nvSpPr>
          <p:cNvPr id="17" name="Google Shape;17;p43"/>
          <p:cNvSpPr txBox="1">
            <a:spLocks noGrp="1"/>
          </p:cNvSpPr>
          <p:nvPr>
            <p:ph type="ctrTitle"/>
          </p:nvPr>
        </p:nvSpPr>
        <p:spPr>
          <a:xfrm>
            <a:off x="457200" y="685419"/>
            <a:ext cx="5638800" cy="2387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3"/>
          <p:cNvSpPr txBox="1">
            <a:spLocks noGrp="1"/>
          </p:cNvSpPr>
          <p:nvPr>
            <p:ph type="subTitle" idx="1"/>
          </p:nvPr>
        </p:nvSpPr>
        <p:spPr>
          <a:xfrm>
            <a:off x="457200" y="3200400"/>
            <a:ext cx="56388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9" name="Google Shape;19;p4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20" name="Google Shape;20;p43"/>
          <p:cNvPicPr preferRelativeResize="0"/>
          <p:nvPr/>
        </p:nvPicPr>
        <p:blipFill rotWithShape="1">
          <a:blip r:embed="rId3">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53"/>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88071"/>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86" name="Google Shape;86;p5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7"/>
        <p:cNvGrpSpPr/>
        <p:nvPr/>
      </p:nvGrpSpPr>
      <p:grpSpPr>
        <a:xfrm>
          <a:off x="0" y="0"/>
          <a:ext cx="0" cy="0"/>
          <a:chOff x="0" y="0"/>
          <a:chExt cx="0" cy="0"/>
        </a:xfrm>
      </p:grpSpPr>
      <p:sp>
        <p:nvSpPr>
          <p:cNvPr id="88" name="Google Shape;8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5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6" name="Google Shape;96;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5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101"/>
        <p:cNvGrpSpPr/>
        <p:nvPr/>
      </p:nvGrpSpPr>
      <p:grpSpPr>
        <a:xfrm>
          <a:off x="0" y="0"/>
          <a:ext cx="0" cy="0"/>
          <a:chOff x="0" y="0"/>
          <a:chExt cx="0" cy="0"/>
        </a:xfrm>
      </p:grpSpPr>
      <p:sp>
        <p:nvSpPr>
          <p:cNvPr id="102" name="Google Shape;102;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56"/>
          <p:cNvSpPr>
            <a:spLocks noGrp="1"/>
          </p:cNvSpPr>
          <p:nvPr>
            <p:ph type="pic" idx="2"/>
          </p:nvPr>
        </p:nvSpPr>
        <p:spPr>
          <a:xfrm>
            <a:off x="5183188" y="987425"/>
            <a:ext cx="6172200" cy="4873625"/>
          </a:xfrm>
          <a:prstGeom prst="rect">
            <a:avLst/>
          </a:prstGeom>
          <a:noFill/>
          <a:ln>
            <a:noFill/>
          </a:ln>
        </p:spPr>
      </p:sp>
      <p:sp>
        <p:nvSpPr>
          <p:cNvPr id="104" name="Google Shape;104;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08" name="Google Shape;108;p5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Google Shape;12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125" name="Google Shape;125;p59"/>
          <p:cNvPicPr preferRelativeResize="0"/>
          <p:nvPr/>
        </p:nvPicPr>
        <p:blipFill rotWithShape="1">
          <a:blip r:embed="rId2">
            <a:alphaModFix/>
          </a:blip>
          <a:srcRect/>
          <a:stretch/>
        </p:blipFill>
        <p:spPr>
          <a:xfrm>
            <a:off x="0" y="711199"/>
            <a:ext cx="12192000" cy="4276919"/>
          </a:xfrm>
          <a:prstGeom prst="rect">
            <a:avLst/>
          </a:prstGeom>
          <a:noFill/>
          <a:ln>
            <a:noFill/>
          </a:ln>
        </p:spPr>
      </p:pic>
      <p:pic>
        <p:nvPicPr>
          <p:cNvPr id="126" name="Google Shape;126;p59"/>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7"/>
        <p:cNvGrpSpPr/>
        <p:nvPr/>
      </p:nvGrpSpPr>
      <p:grpSpPr>
        <a:xfrm>
          <a:off x="0" y="0"/>
          <a:ext cx="0" cy="0"/>
          <a:chOff x="0" y="0"/>
          <a:chExt cx="0" cy="0"/>
        </a:xfrm>
      </p:grpSpPr>
      <p:sp>
        <p:nvSpPr>
          <p:cNvPr id="128" name="Google Shape;128;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9" name="Google Shape;129;p6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0"/>
        <p:cNvGrpSpPr/>
        <p:nvPr/>
      </p:nvGrpSpPr>
      <p:grpSpPr>
        <a:xfrm>
          <a:off x="0" y="0"/>
          <a:ext cx="0" cy="0"/>
          <a:chOff x="0" y="0"/>
          <a:chExt cx="0" cy="0"/>
        </a:xfrm>
      </p:grpSpPr>
      <p:sp>
        <p:nvSpPr>
          <p:cNvPr id="131" name="Google Shape;131;p61"/>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2" name="Google Shape;132;p61"/>
          <p:cNvPicPr preferRelativeResize="0"/>
          <p:nvPr/>
        </p:nvPicPr>
        <p:blipFill rotWithShape="1">
          <a:blip r:embed="rId2">
            <a:alphaModFix/>
          </a:blip>
          <a:srcRect/>
          <a:stretch/>
        </p:blipFill>
        <p:spPr>
          <a:xfrm>
            <a:off x="10262810" y="5668052"/>
            <a:ext cx="912021" cy="908135"/>
          </a:xfrm>
          <a:prstGeom prst="rect">
            <a:avLst/>
          </a:prstGeom>
          <a:noFill/>
          <a:ln>
            <a:noFill/>
          </a:ln>
        </p:spPr>
      </p:pic>
      <p:pic>
        <p:nvPicPr>
          <p:cNvPr id="133" name="Google Shape;133;p61"/>
          <p:cNvPicPr preferRelativeResize="0"/>
          <p:nvPr/>
        </p:nvPicPr>
        <p:blipFill rotWithShape="1">
          <a:blip r:embed="rId3">
            <a:alphaModFix/>
          </a:blip>
          <a:srcRect/>
          <a:stretch/>
        </p:blipFill>
        <p:spPr>
          <a:xfrm>
            <a:off x="11341794" y="5708823"/>
            <a:ext cx="750965" cy="867364"/>
          </a:xfrm>
          <a:prstGeom prst="rect">
            <a:avLst/>
          </a:prstGeom>
          <a:noFill/>
          <a:ln>
            <a:noFill/>
          </a:ln>
        </p:spPr>
      </p:pic>
      <p:pic>
        <p:nvPicPr>
          <p:cNvPr id="134" name="Google Shape;134;p61"/>
          <p:cNvPicPr preferRelativeResize="0"/>
          <p:nvPr/>
        </p:nvPicPr>
        <p:blipFill rotWithShape="1">
          <a:blip r:embed="rId4">
            <a:alphaModFix/>
          </a:blip>
          <a:srcRect/>
          <a:stretch/>
        </p:blipFill>
        <p:spPr>
          <a:xfrm>
            <a:off x="9101350" y="5605518"/>
            <a:ext cx="942763" cy="970669"/>
          </a:xfrm>
          <a:prstGeom prst="rect">
            <a:avLst/>
          </a:prstGeom>
          <a:noFill/>
          <a:ln>
            <a:noFill/>
          </a:ln>
        </p:spPr>
      </p:pic>
      <p:pic>
        <p:nvPicPr>
          <p:cNvPr id="135" name="Google Shape;135;p61"/>
          <p:cNvPicPr preferRelativeResize="0"/>
          <p:nvPr/>
        </p:nvPicPr>
        <p:blipFill rotWithShape="1">
          <a:blip r:embed="rId5">
            <a:alphaModFix/>
          </a:blip>
          <a:srcRect/>
          <a:stretch/>
        </p:blipFill>
        <p:spPr>
          <a:xfrm>
            <a:off x="0" y="621861"/>
            <a:ext cx="12192000" cy="427691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6"/>
        <p:cNvGrpSpPr/>
        <p:nvPr/>
      </p:nvGrpSpPr>
      <p:grpSpPr>
        <a:xfrm>
          <a:off x="0" y="0"/>
          <a:ext cx="0" cy="0"/>
          <a:chOff x="0" y="0"/>
          <a:chExt cx="0" cy="0"/>
        </a:xfrm>
      </p:grpSpPr>
      <p:sp>
        <p:nvSpPr>
          <p:cNvPr id="137" name="Google Shape;137;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8" name="Google Shape;138;p6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45"/>
          <p:cNvPicPr preferRelativeResize="0"/>
          <p:nvPr/>
        </p:nvPicPr>
        <p:blipFill rotWithShape="1">
          <a:blip r:embed="rId2">
            <a:alphaModFix/>
          </a:blip>
          <a:srcRect/>
          <a:stretch/>
        </p:blipFill>
        <p:spPr>
          <a:xfrm>
            <a:off x="0" y="702463"/>
            <a:ext cx="12192000" cy="4276919"/>
          </a:xfrm>
          <a:prstGeom prst="rect">
            <a:avLst/>
          </a:prstGeom>
          <a:noFill/>
          <a:ln>
            <a:noFill/>
          </a:ln>
        </p:spPr>
      </p:pic>
      <p:pic>
        <p:nvPicPr>
          <p:cNvPr id="26" name="Google Shape;26;p45"/>
          <p:cNvPicPr preferRelativeResize="0"/>
          <p:nvPr/>
        </p:nvPicPr>
        <p:blipFill rotWithShape="1">
          <a:blip r:embed="rId3">
            <a:alphaModFix/>
          </a:blip>
          <a:srcRect/>
          <a:stretch/>
        </p:blipFill>
        <p:spPr>
          <a:xfrm>
            <a:off x="10417737" y="5707792"/>
            <a:ext cx="767330" cy="764060"/>
          </a:xfrm>
          <a:prstGeom prst="rect">
            <a:avLst/>
          </a:prstGeom>
          <a:noFill/>
          <a:ln>
            <a:noFill/>
          </a:ln>
        </p:spPr>
      </p:pic>
      <p:pic>
        <p:nvPicPr>
          <p:cNvPr id="27" name="Google Shape;27;p45"/>
          <p:cNvPicPr preferRelativeResize="0"/>
          <p:nvPr/>
        </p:nvPicPr>
        <p:blipFill rotWithShape="1">
          <a:blip r:embed="rId4">
            <a:alphaModFix/>
          </a:blip>
          <a:srcRect/>
          <a:stretch/>
        </p:blipFill>
        <p:spPr>
          <a:xfrm>
            <a:off x="11341795" y="5707792"/>
            <a:ext cx="661523" cy="764059"/>
          </a:xfrm>
          <a:prstGeom prst="rect">
            <a:avLst/>
          </a:prstGeom>
          <a:noFill/>
          <a:ln>
            <a:noFill/>
          </a:ln>
        </p:spPr>
      </p:pic>
      <p:pic>
        <p:nvPicPr>
          <p:cNvPr id="28" name="Google Shape;28;p45"/>
          <p:cNvPicPr preferRelativeResize="0"/>
          <p:nvPr/>
        </p:nvPicPr>
        <p:blipFill rotWithShape="1">
          <a:blip r:embed="rId5">
            <a:alphaModFix/>
          </a:blip>
          <a:srcRect/>
          <a:stretch/>
        </p:blipFill>
        <p:spPr>
          <a:xfrm>
            <a:off x="9493678" y="5708823"/>
            <a:ext cx="767331" cy="79004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39"/>
        <p:cNvGrpSpPr/>
        <p:nvPr/>
      </p:nvGrpSpPr>
      <p:grpSpPr>
        <a:xfrm>
          <a:off x="0" y="0"/>
          <a:ext cx="0" cy="0"/>
          <a:chOff x="0" y="0"/>
          <a:chExt cx="0" cy="0"/>
        </a:xfrm>
      </p:grpSpPr>
      <p:sp>
        <p:nvSpPr>
          <p:cNvPr id="140" name="Google Shape;140;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0"/>
        <p:cNvGrpSpPr/>
        <p:nvPr/>
      </p:nvGrpSpPr>
      <p:grpSpPr>
        <a:xfrm>
          <a:off x="0" y="0"/>
          <a:ext cx="0" cy="0"/>
          <a:chOff x="0" y="0"/>
          <a:chExt cx="0" cy="0"/>
        </a:xfrm>
      </p:grpSpPr>
      <p:sp>
        <p:nvSpPr>
          <p:cNvPr id="151" name="Google Shape;15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sp>
        <p:nvSpPr>
          <p:cNvPr id="154" name="Google Shape;15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5" name="Google Shape;15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6" name="Google Shape;15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Google Shape;15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9"/>
        <p:cNvGrpSpPr/>
        <p:nvPr/>
      </p:nvGrpSpPr>
      <p:grpSpPr>
        <a:xfrm>
          <a:off x="0" y="0"/>
          <a:ext cx="0" cy="0"/>
          <a:chOff x="0" y="0"/>
          <a:chExt cx="0" cy="0"/>
        </a:xfrm>
      </p:grpSpPr>
      <p:sp>
        <p:nvSpPr>
          <p:cNvPr id="160" name="Google Shape;160;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2"/>
        <p:cNvGrpSpPr/>
        <p:nvPr/>
      </p:nvGrpSpPr>
      <p:grpSpPr>
        <a:xfrm>
          <a:off x="0" y="0"/>
          <a:ext cx="0" cy="0"/>
          <a:chOff x="0" y="0"/>
          <a:chExt cx="0" cy="0"/>
        </a:xfrm>
      </p:grpSpPr>
      <p:sp>
        <p:nvSpPr>
          <p:cNvPr id="163" name="Google Shape;16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6"/>
        <p:cNvGrpSpPr/>
        <p:nvPr/>
      </p:nvGrpSpPr>
      <p:grpSpPr>
        <a:xfrm>
          <a:off x="0" y="0"/>
          <a:ext cx="0" cy="0"/>
          <a:chOff x="0" y="0"/>
          <a:chExt cx="0" cy="0"/>
        </a:xfrm>
      </p:grpSpPr>
      <p:sp>
        <p:nvSpPr>
          <p:cNvPr id="167" name="Google Shape;16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5" name="Google Shape;175;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6" name="Google Shape;17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0"/>
          <p:cNvSpPr>
            <a:spLocks noGrp="1"/>
          </p:cNvSpPr>
          <p:nvPr>
            <p:ph type="pic" idx="2"/>
          </p:nvPr>
        </p:nvSpPr>
        <p:spPr>
          <a:xfrm>
            <a:off x="5183188" y="987425"/>
            <a:ext cx="6172200" cy="4873625"/>
          </a:xfrm>
          <a:prstGeom prst="rect">
            <a:avLst/>
          </a:prstGeom>
          <a:noFill/>
          <a:ln>
            <a:noFill/>
          </a:ln>
        </p:spPr>
      </p:sp>
      <p:sp>
        <p:nvSpPr>
          <p:cNvPr id="182" name="Google Shape;182;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3" name="Google Shape;18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1" name="Google Shape;19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4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6"/>
        <p:cNvGrpSpPr/>
        <p:nvPr/>
      </p:nvGrpSpPr>
      <p:grpSpPr>
        <a:xfrm>
          <a:off x="0" y="0"/>
          <a:ext cx="0" cy="0"/>
          <a:chOff x="0" y="0"/>
          <a:chExt cx="0" cy="0"/>
        </a:xfrm>
      </p:grpSpPr>
      <p:sp>
        <p:nvSpPr>
          <p:cNvPr id="37" name="Google Shape;3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4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3"/>
        <p:cNvGrpSpPr/>
        <p:nvPr/>
      </p:nvGrpSpPr>
      <p:grpSpPr>
        <a:xfrm>
          <a:off x="0" y="0"/>
          <a:ext cx="0" cy="0"/>
          <a:chOff x="0" y="0"/>
          <a:chExt cx="0" cy="0"/>
        </a:xfrm>
      </p:grpSpPr>
      <p:sp>
        <p:nvSpPr>
          <p:cNvPr id="44" name="Google Shape;4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48"/>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0"/>
        <p:cNvGrpSpPr/>
        <p:nvPr/>
      </p:nvGrpSpPr>
      <p:grpSpPr>
        <a:xfrm>
          <a:off x="0" y="0"/>
          <a:ext cx="0" cy="0"/>
          <a:chOff x="0" y="0"/>
          <a:chExt cx="0" cy="0"/>
        </a:xfrm>
      </p:grpSpPr>
      <p:sp>
        <p:nvSpPr>
          <p:cNvPr id="51" name="Google Shape;51;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4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0" name="Google Shape;6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63" name="Google Shape;63;p5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9" name="Google Shape;69;p5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5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8" name="Google Shape;148;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9" name="Google Shape;149;p11"/>
          <p:cNvPicPr preferRelativeResize="0"/>
          <p:nvPr/>
        </p:nvPicPr>
        <p:blipFill rotWithShape="1">
          <a:blip r:embed="rId12">
            <a:alphaModFix/>
          </a:blip>
          <a:srcRect/>
          <a:stretch/>
        </p:blipFill>
        <p:spPr>
          <a:xfrm>
            <a:off x="9785037" y="150149"/>
            <a:ext cx="2200275" cy="7143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ctrTitle"/>
          </p:nvPr>
        </p:nvSpPr>
        <p:spPr>
          <a:xfrm>
            <a:off x="457199" y="571499"/>
            <a:ext cx="7369489" cy="191338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ct val="100000"/>
              <a:buFont typeface="Atkinson Hyperlegible"/>
              <a:buNone/>
            </a:pPr>
            <a:r>
              <a:rPr lang="ru-RU" sz="4000" b="1" dirty="0">
                <a:solidFill>
                  <a:schemeClr val="lt1"/>
                </a:solidFill>
                <a:latin typeface="Atkinson Hyperlegible"/>
                <a:ea typeface="Atkinson Hyperlegible"/>
                <a:cs typeface="Atkinson Hyperlegible"/>
                <a:sym typeface="Atkinson Hyperlegible"/>
              </a:rPr>
              <a:t>Базовый курс ВОЗ / МККК по оказанию экстренной помощи</a:t>
            </a:r>
            <a:br>
              <a:rPr lang="ru-RU" sz="4000" b="1" dirty="0">
                <a:solidFill>
                  <a:schemeClr val="lt1"/>
                </a:solidFill>
                <a:latin typeface="Atkinson Hyperlegible"/>
                <a:ea typeface="Atkinson Hyperlegible"/>
                <a:cs typeface="Atkinson Hyperlegible"/>
                <a:sym typeface="Atkinson Hyperlegible"/>
              </a:rPr>
            </a:br>
            <a:r>
              <a:rPr lang="ru-RU" dirty="0">
                <a:solidFill>
                  <a:schemeClr val="lt1"/>
                </a:solidFill>
                <a:latin typeface="Atkinson Hyperlegible"/>
                <a:ea typeface="Atkinson Hyperlegible"/>
                <a:cs typeface="Atkinson Hyperlegible"/>
                <a:sym typeface="Atkinson Hyperlegible"/>
              </a:rPr>
              <a:t>Подход к травмированному пациенту в остром состоянии</a:t>
            </a:r>
            <a:endParaRPr lang="ru-RU" dirty="0"/>
          </a:p>
        </p:txBody>
      </p:sp>
      <p:pic>
        <p:nvPicPr>
          <p:cNvPr id="204" name="Google Shape;204;p23" descr="A picture containing text&#10;&#10;Description automatically generated"/>
          <p:cNvPicPr preferRelativeResize="0"/>
          <p:nvPr/>
        </p:nvPicPr>
        <p:blipFill rotWithShape="1">
          <a:blip r:embed="rId3">
            <a:alphaModFix/>
          </a:blip>
          <a:srcRect/>
          <a:stretch/>
        </p:blipFill>
        <p:spPr>
          <a:xfrm>
            <a:off x="7899093" y="0"/>
            <a:ext cx="4320927" cy="6858000"/>
          </a:xfrm>
          <a:prstGeom prst="rect">
            <a:avLst/>
          </a:prstGeom>
          <a:noFill/>
          <a:ln>
            <a:noFill/>
          </a:ln>
        </p:spPr>
      </p:pic>
      <p:pic>
        <p:nvPicPr>
          <p:cNvPr id="205" name="Google Shape;205;p23"/>
          <p:cNvPicPr preferRelativeResize="0"/>
          <p:nvPr/>
        </p:nvPicPr>
        <p:blipFill rotWithShape="1">
          <a:blip r:embed="rId4">
            <a:alphaModFix/>
          </a:blip>
          <a:srcRect/>
          <a:stretch/>
        </p:blipFill>
        <p:spPr>
          <a:xfrm>
            <a:off x="9838267" y="5890683"/>
            <a:ext cx="2082800" cy="719924"/>
          </a:xfrm>
          <a:prstGeom prst="rect">
            <a:avLst/>
          </a:prstGeom>
          <a:noFill/>
          <a:ln>
            <a:noFill/>
          </a:ln>
        </p:spPr>
      </p:pic>
      <p:sp>
        <p:nvSpPr>
          <p:cNvPr id="206" name="Google Shape;206;p23"/>
          <p:cNvSpPr txBox="1">
            <a:spLocks noGrp="1"/>
          </p:cNvSpPr>
          <p:nvPr>
            <p:ph type="subTitle" idx="1"/>
          </p:nvPr>
        </p:nvSpPr>
        <p:spPr>
          <a:xfrm>
            <a:off x="457199" y="3429000"/>
            <a:ext cx="7592292" cy="165576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ru-RU" sz="2800" b="1" dirty="0">
                <a:latin typeface="Atkinson Hyperlegible"/>
                <a:ea typeface="Atkinson Hyperlegible"/>
                <a:cs typeface="Atkinson Hyperlegible"/>
                <a:sym typeface="Atkinson Hyperlegible"/>
              </a:rPr>
              <a:t>Расширенный модуль: травмы, связанные с конфликтом</a:t>
            </a:r>
            <a:endParaRPr lang="ru-RU" dirty="0"/>
          </a:p>
          <a:p>
            <a:pPr marL="0" lvl="0" indent="0" algn="l" rtl="0">
              <a:lnSpc>
                <a:spcPct val="90000"/>
              </a:lnSpc>
              <a:spcBef>
                <a:spcPts val="1000"/>
              </a:spcBef>
              <a:spcAft>
                <a:spcPts val="0"/>
              </a:spcAft>
              <a:buClr>
                <a:schemeClr val="lt1"/>
              </a:buClr>
              <a:buSzPct val="100000"/>
              <a:buNone/>
            </a:pPr>
            <a:endParaRPr lang="ru-RU" sz="2800" b="1" dirty="0">
              <a:latin typeface="Atkinson Hyperlegible"/>
              <a:ea typeface="Atkinson Hyperlegible"/>
              <a:cs typeface="Atkinson Hyperlegible"/>
              <a:sym typeface="Atkinson Hyperlegible"/>
            </a:endParaRPr>
          </a:p>
          <a:p>
            <a:pPr marL="0" lvl="0" indent="0" algn="l" rtl="0">
              <a:lnSpc>
                <a:spcPct val="90000"/>
              </a:lnSpc>
              <a:spcBef>
                <a:spcPts val="1000"/>
              </a:spcBef>
              <a:spcAft>
                <a:spcPts val="0"/>
              </a:spcAft>
              <a:buClr>
                <a:srgbClr val="FFFFFF"/>
              </a:buClr>
              <a:buSzPct val="100000"/>
              <a:buNone/>
            </a:pPr>
            <a:r>
              <a:rPr lang="ru-RU" sz="2800" b="1" dirty="0">
                <a:solidFill>
                  <a:srgbClr val="FFFFFF"/>
                </a:solidFill>
                <a:latin typeface="Atkinson Hyperlegible"/>
                <a:ea typeface="Atkinson Hyperlegible"/>
                <a:cs typeface="Atkinson Hyperlegible"/>
                <a:sym typeface="Atkinson Hyperlegible"/>
              </a:rPr>
              <a:t>Проникающие травмы</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2"/>
          <p:cNvSpPr txBox="1">
            <a:spLocks noGrp="1"/>
          </p:cNvSpPr>
          <p:nvPr>
            <p:ph type="title"/>
          </p:nvPr>
        </p:nvSpPr>
        <p:spPr>
          <a:xfrm>
            <a:off x="256200" y="557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45000"/>
              <a:buNone/>
            </a:pPr>
            <a:r>
              <a:rPr lang="en-US" sz="4000">
                <a:solidFill>
                  <a:srgbClr val="1F3864"/>
                </a:solidFill>
                <a:latin typeface="Atkinson Hyperlegible"/>
                <a:ea typeface="Atkinson Hyperlegible"/>
                <a:cs typeface="Atkinson Hyperlegible"/>
                <a:sym typeface="Atkinson Hyperlegible"/>
              </a:rPr>
              <a:t>Проникающая (“сосущая”) рана грудной клетки</a:t>
            </a:r>
            <a:endParaRPr/>
          </a:p>
          <a:p>
            <a:pPr marL="0" lvl="0" indent="0" algn="l" rtl="0">
              <a:lnSpc>
                <a:spcPct val="90000"/>
              </a:lnSpc>
              <a:spcBef>
                <a:spcPts val="0"/>
              </a:spcBef>
              <a:spcAft>
                <a:spcPts val="0"/>
              </a:spcAft>
              <a:buClr>
                <a:schemeClr val="dk1"/>
              </a:buClr>
              <a:buSzPct val="40909"/>
              <a:buNone/>
            </a:pPr>
            <a:endParaRPr>
              <a:latin typeface="Atkinson Hyperlegible"/>
              <a:ea typeface="Atkinson Hyperlegible"/>
              <a:cs typeface="Atkinson Hyperlegible"/>
              <a:sym typeface="Atkinson Hyperlegible"/>
            </a:endParaRPr>
          </a:p>
        </p:txBody>
      </p:sp>
      <p:graphicFrame>
        <p:nvGraphicFramePr>
          <p:cNvPr id="285" name="Google Shape;285;p32"/>
          <p:cNvGraphicFramePr/>
          <p:nvPr>
            <p:extLst>
              <p:ext uri="{D42A27DB-BD31-4B8C-83A1-F6EECF244321}">
                <p14:modId xmlns:p14="http://schemas.microsoft.com/office/powerpoint/2010/main" val="2371057629"/>
              </p:ext>
            </p:extLst>
          </p:nvPr>
        </p:nvGraphicFramePr>
        <p:xfrm>
          <a:off x="265416" y="1561007"/>
          <a:ext cx="11659400" cy="4839800"/>
        </p:xfrm>
        <a:graphic>
          <a:graphicData uri="http://schemas.openxmlformats.org/drawingml/2006/table">
            <a:tbl>
              <a:tblPr firstRow="1" bandRow="1">
                <a:noFill/>
                <a:tableStyleId>{328C49BA-137C-4BC1-A963-A14B53818421}</a:tableStyleId>
              </a:tblPr>
              <a:tblGrid>
                <a:gridCol w="5808800">
                  <a:extLst>
                    <a:ext uri="{9D8B030D-6E8A-4147-A177-3AD203B41FA5}">
                      <a16:colId xmlns:a16="http://schemas.microsoft.com/office/drawing/2014/main" val="20000"/>
                    </a:ext>
                  </a:extLst>
                </a:gridCol>
                <a:gridCol w="5850600">
                  <a:extLst>
                    <a:ext uri="{9D8B030D-6E8A-4147-A177-3AD203B41FA5}">
                      <a16:colId xmlns:a16="http://schemas.microsoft.com/office/drawing/2014/main" val="20001"/>
                    </a:ext>
                  </a:extLst>
                </a:gridCol>
              </a:tblGrid>
              <a:tr h="526075">
                <a:tc>
                  <a:txBody>
                    <a:bodyPr/>
                    <a:lstStyle/>
                    <a:p>
                      <a:pPr marL="0" marR="0" lvl="0" indent="0" algn="l" rtl="0">
                        <a:lnSpc>
                          <a:spcPct val="100000"/>
                        </a:lnSpc>
                        <a:spcBef>
                          <a:spcPts val="0"/>
                        </a:spcBef>
                        <a:spcAft>
                          <a:spcPts val="0"/>
                        </a:spcAft>
                        <a:buNone/>
                      </a:pPr>
                      <a:r>
                        <a:rPr lang="ru-RU" sz="2400"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5DBE5"/>
                    </a:solidFill>
                  </a:tcPr>
                </a:tc>
                <a:tc>
                  <a:txBody>
                    <a:bodyPr/>
                    <a:lstStyle/>
                    <a:p>
                      <a:pPr marL="0" marR="0" lvl="0" indent="0" algn="l" rtl="0">
                        <a:lnSpc>
                          <a:spcPct val="100000"/>
                        </a:lnSpc>
                        <a:spcBef>
                          <a:spcPts val="0"/>
                        </a:spcBef>
                        <a:spcAft>
                          <a:spcPts val="0"/>
                        </a:spcAft>
                        <a:buNone/>
                      </a:pPr>
                      <a:r>
                        <a:rPr lang="ru-RU" sz="2400"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5DBE5"/>
                    </a:solidFill>
                  </a:tcPr>
                </a:tc>
                <a:extLst>
                  <a:ext uri="{0D108BD9-81ED-4DB2-BD59-A6C34878D82A}">
                    <a16:rowId xmlns:a16="http://schemas.microsoft.com/office/drawing/2014/main" val="10000"/>
                  </a:ext>
                </a:extLst>
              </a:tr>
              <a:tr h="4313725">
                <a:tc>
                  <a:txBody>
                    <a:bodyPr/>
                    <a:lstStyle/>
                    <a:p>
                      <a:pPr marL="342900" marR="0" lvl="0" indent="-342900" algn="l" rtl="0">
                        <a:lnSpc>
                          <a:spcPct val="100000"/>
                        </a:lnSpc>
                        <a:spcBef>
                          <a:spcPts val="0"/>
                        </a:spcBef>
                        <a:spcAft>
                          <a:spcPts val="0"/>
                        </a:spcAft>
                        <a:buClr>
                          <a:schemeClr val="dk1"/>
                        </a:buClr>
                        <a:buSzPts val="2200"/>
                        <a:buFont typeface="Arial"/>
                        <a:buChar char="•"/>
                      </a:pPr>
                      <a:r>
                        <a:rPr lang="ru-RU" sz="2200" i="0" u="none" strike="noStrike" cap="none" noProof="0" dirty="0">
                          <a:solidFill>
                            <a:schemeClr val="dk1"/>
                          </a:solidFill>
                          <a:latin typeface="Atkinson Hyperlegible"/>
                          <a:ea typeface="Atkinson Hyperlegible"/>
                          <a:cs typeface="Atkinson Hyperlegible"/>
                          <a:sym typeface="Atkinson Hyperlegible"/>
                        </a:rPr>
                        <a:t>Открытая рана на стенке грудной клетки, через которую проходит воздух.</a:t>
                      </a:r>
                      <a:endParaRPr lang="ru-RU" noProof="0" dirty="0"/>
                    </a:p>
                    <a:p>
                      <a:pPr marL="342900" marR="0" lvl="0" indent="-342900" algn="l" rtl="0">
                        <a:lnSpc>
                          <a:spcPct val="100000"/>
                        </a:lnSpc>
                        <a:spcBef>
                          <a:spcPts val="0"/>
                        </a:spcBef>
                        <a:spcAft>
                          <a:spcPts val="0"/>
                        </a:spcAft>
                        <a:buClr>
                          <a:schemeClr val="dk1"/>
                        </a:buClr>
                        <a:buSzPts val="2200"/>
                        <a:buFont typeface="Arial"/>
                        <a:buChar char="•"/>
                      </a:pPr>
                      <a:r>
                        <a:rPr lang="ru-RU" sz="2200" i="0" u="none" strike="noStrike" cap="none" noProof="0" dirty="0">
                          <a:solidFill>
                            <a:schemeClr val="dk1"/>
                          </a:solidFill>
                          <a:latin typeface="Atkinson Hyperlegible"/>
                          <a:ea typeface="Atkinson Hyperlegible"/>
                          <a:cs typeface="Atkinson Hyperlegible"/>
                          <a:sym typeface="Atkinson Hyperlegible"/>
                        </a:rPr>
                        <a:t>Булькающие или сосущие звуки из грудной клетки</a:t>
                      </a:r>
                      <a:endParaRPr lang="ru-RU" noProof="0" dirty="0"/>
                    </a:p>
                    <a:p>
                      <a:pPr marL="342900" marR="0" lvl="0" indent="-342900" algn="l" rtl="0">
                        <a:lnSpc>
                          <a:spcPct val="100000"/>
                        </a:lnSpc>
                        <a:spcBef>
                          <a:spcPts val="0"/>
                        </a:spcBef>
                        <a:spcAft>
                          <a:spcPts val="0"/>
                        </a:spcAft>
                        <a:buClr>
                          <a:schemeClr val="dk1"/>
                        </a:buClr>
                        <a:buSzPts val="2200"/>
                        <a:buFont typeface="Arial"/>
                        <a:buChar char="•"/>
                      </a:pPr>
                      <a:r>
                        <a:rPr lang="ru-RU" sz="2200" i="0" u="none" strike="noStrike" cap="none" noProof="0" dirty="0">
                          <a:solidFill>
                            <a:schemeClr val="dk1"/>
                          </a:solidFill>
                          <a:latin typeface="Atkinson Hyperlegible"/>
                          <a:ea typeface="Atkinson Hyperlegible"/>
                          <a:cs typeface="Atkinson Hyperlegible"/>
                          <a:sym typeface="Atkinson Hyperlegible"/>
                        </a:rPr>
                        <a:t>Затрудненное дыхание</a:t>
                      </a:r>
                      <a:endParaRPr lang="ru-RU" noProof="0" dirty="0"/>
                    </a:p>
                    <a:p>
                      <a:pPr marL="342900" marR="0" lvl="0" indent="-342900" algn="l" rtl="0">
                        <a:lnSpc>
                          <a:spcPct val="100000"/>
                        </a:lnSpc>
                        <a:spcBef>
                          <a:spcPts val="0"/>
                        </a:spcBef>
                        <a:spcAft>
                          <a:spcPts val="0"/>
                        </a:spcAft>
                        <a:buClr>
                          <a:schemeClr val="dk1"/>
                        </a:buClr>
                        <a:buSzPts val="2200"/>
                        <a:buFont typeface="Arial"/>
                        <a:buChar char="•"/>
                      </a:pPr>
                      <a:r>
                        <a:rPr lang="ru-RU" sz="2200" i="0" u="none" strike="noStrike" cap="none" noProof="0" dirty="0">
                          <a:solidFill>
                            <a:schemeClr val="dk1"/>
                          </a:solidFill>
                          <a:latin typeface="Atkinson Hyperlegible"/>
                          <a:ea typeface="Atkinson Hyperlegible"/>
                          <a:cs typeface="Atkinson Hyperlegible"/>
                          <a:sym typeface="Atkinson Hyperlegible"/>
                        </a:rPr>
                        <a:t>Боль в груди</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Дайте КИСЛОРОД.</a:t>
                      </a:r>
                      <a:endParaRPr lang="ru-RU" noProof="0" dirty="0"/>
                    </a:p>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Наложите ТРЕХСТОРОННЮЮ ПОВЯЗКУ. </a:t>
                      </a:r>
                      <a:endParaRPr lang="ru-RU" noProof="0" dirty="0"/>
                    </a:p>
                    <a:p>
                      <a:pPr marL="800100" marR="0" lvl="1" indent="-342900" algn="l" rtl="0">
                        <a:lnSpc>
                          <a:spcPct val="100000"/>
                        </a:lnSpc>
                        <a:spcBef>
                          <a:spcPts val="0"/>
                        </a:spcBef>
                        <a:spcAft>
                          <a:spcPts val="0"/>
                        </a:spcAft>
                        <a:buClr>
                          <a:srgbClr val="000000"/>
                        </a:buClr>
                        <a:buSzPts val="2200"/>
                        <a:buFont typeface="Wingdings" panose="05000000000000000000" pitchFamily="2" charset="2"/>
                        <a:buChar char="ü"/>
                      </a:pPr>
                      <a:r>
                        <a:rPr lang="ru-RU" sz="2200" u="none" strike="noStrike" cap="none" noProof="0" dirty="0">
                          <a:solidFill>
                            <a:schemeClr val="dk1"/>
                          </a:solidFill>
                          <a:latin typeface="Atkinson Hyperlegible"/>
                          <a:ea typeface="Atkinson Hyperlegible"/>
                          <a:cs typeface="Atkinson Hyperlegible"/>
                          <a:sym typeface="Atkinson Hyperlegible"/>
                        </a:rPr>
                        <a:t>Постоянно наблюдайте за пациентом, чтобы предотвратить окклюзию повязки (напряженный пневмоторакс). </a:t>
                      </a:r>
                      <a:endParaRPr lang="ru-RU" noProof="0" dirty="0"/>
                    </a:p>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Запланируйте срочную ПЕРЕДАЧУ / ПЕРЕВОД пациента для постановки плеврального дренажа.</a:t>
                      </a:r>
                      <a:endParaRPr lang="ru-RU" noProof="0" dirty="0"/>
                    </a:p>
                    <a:p>
                      <a:pPr marL="800100" marR="0" lvl="1" indent="-203200" algn="l" rtl="0">
                        <a:lnSpc>
                          <a:spcPct val="100000"/>
                        </a:lnSpc>
                        <a:spcBef>
                          <a:spcPts val="0"/>
                        </a:spcBef>
                        <a:spcAft>
                          <a:spcPts val="0"/>
                        </a:spcAft>
                        <a:buClr>
                          <a:srgbClr val="000000"/>
                        </a:buClr>
                        <a:buSzPts val="2200"/>
                        <a:buFont typeface="Arial"/>
                        <a:buNone/>
                      </a:pPr>
                      <a:endParaRPr lang="ru-RU" sz="2200" u="none" strike="noStrike" cap="none" noProof="0" dirty="0">
                        <a:solidFill>
                          <a:srgbClr val="FF0000"/>
                        </a:solidFill>
                        <a:latin typeface="Atkinson Hyperlegible"/>
                        <a:ea typeface="Atkinson Hyperlegible"/>
                        <a:cs typeface="Atkinson Hyperlegible"/>
                        <a:sym typeface="Atkinson Hyperlegible"/>
                      </a:endParaRPr>
                    </a:p>
                    <a:p>
                      <a:pPr marL="800100" marR="0" lvl="1" indent="-203200" algn="l" rtl="0">
                        <a:lnSpc>
                          <a:spcPct val="100000"/>
                        </a:lnSpc>
                        <a:spcBef>
                          <a:spcPts val="0"/>
                        </a:spcBef>
                        <a:spcAft>
                          <a:spcPts val="0"/>
                        </a:spcAft>
                        <a:buClr>
                          <a:srgbClr val="000000"/>
                        </a:buClr>
                        <a:buSzPts val="2200"/>
                        <a:buFont typeface="Arial"/>
                        <a:buNone/>
                      </a:pPr>
                      <a:endParaRPr lang="ru-RU" sz="2200" u="none" strike="noStrike" cap="none" noProof="0" dirty="0">
                        <a:solidFill>
                          <a:srgbClr val="FF0000"/>
                        </a:solidFill>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86" name="Google Shape;286;p32" descr="A cartoon of a person lying down with blood on his stomach&#10;&#10;Description automatically generated"/>
          <p:cNvPicPr preferRelativeResize="0"/>
          <p:nvPr/>
        </p:nvPicPr>
        <p:blipFill rotWithShape="1">
          <a:blip r:embed="rId3">
            <a:alphaModFix/>
          </a:blip>
          <a:srcRect/>
          <a:stretch/>
        </p:blipFill>
        <p:spPr>
          <a:xfrm>
            <a:off x="3400848" y="4519536"/>
            <a:ext cx="2554133" cy="1781339"/>
          </a:xfrm>
          <a:prstGeom prst="rect">
            <a:avLst/>
          </a:prstGeom>
          <a:noFill/>
          <a:ln>
            <a:noFill/>
          </a:ln>
        </p:spPr>
      </p:pic>
      <p:sp>
        <p:nvSpPr>
          <p:cNvPr id="287" name="Google Shape;287;p32"/>
          <p:cNvSpPr txBox="1"/>
          <p:nvPr/>
        </p:nvSpPr>
        <p:spPr>
          <a:xfrm>
            <a:off x="4332514" y="6136685"/>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4D5156"/>
                </a:solidFill>
                <a:latin typeface="Arial"/>
                <a:ea typeface="Arial"/>
                <a:cs typeface="Arial"/>
                <a:sym typeface="Arial"/>
              </a:rPr>
              <a:t>©</a:t>
            </a:r>
            <a:r>
              <a:rPr lang="en-US" sz="1100" b="1" i="0" u="none" strike="noStrike" cap="none">
                <a:solidFill>
                  <a:schemeClr val="dk1"/>
                </a:solidFill>
                <a:latin typeface="Arial"/>
                <a:ea typeface="Arial"/>
                <a:cs typeface="Arial"/>
                <a:sym typeface="Arial"/>
              </a:rPr>
              <a:t>WHO/Laerdal Medical</a:t>
            </a:r>
            <a:endParaRPr/>
          </a:p>
        </p:txBody>
      </p:sp>
      <p:pic>
        <p:nvPicPr>
          <p:cNvPr id="288" name="Google Shape;288;p32" descr="A picture containing text, vector graphics&#10;&#10;Description automatically generated"/>
          <p:cNvPicPr preferRelativeResize="0"/>
          <p:nvPr/>
        </p:nvPicPr>
        <p:blipFill rotWithShape="1">
          <a:blip r:embed="rId4">
            <a:alphaModFix/>
          </a:blip>
          <a:srcRect/>
          <a:stretch/>
        </p:blipFill>
        <p:spPr>
          <a:xfrm>
            <a:off x="9223107" y="4452390"/>
            <a:ext cx="2548404" cy="1775611"/>
          </a:xfrm>
          <a:prstGeom prst="rect">
            <a:avLst/>
          </a:prstGeom>
          <a:noFill/>
          <a:ln>
            <a:noFill/>
          </a:ln>
        </p:spPr>
      </p:pic>
      <p:sp>
        <p:nvSpPr>
          <p:cNvPr id="289" name="Google Shape;289;p32"/>
          <p:cNvSpPr txBox="1"/>
          <p:nvPr/>
        </p:nvSpPr>
        <p:spPr>
          <a:xfrm>
            <a:off x="10161332" y="6136685"/>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4D5156"/>
                </a:solidFill>
                <a:latin typeface="Arial"/>
                <a:ea typeface="Arial"/>
                <a:cs typeface="Arial"/>
                <a:sym typeface="Arial"/>
              </a:rPr>
              <a:t>©</a:t>
            </a:r>
            <a:r>
              <a:rPr lang="en-US" sz="1100" b="1" i="0" u="none" strike="noStrike" cap="none">
                <a:solidFill>
                  <a:schemeClr val="dk1"/>
                </a:solidFill>
                <a:latin typeface="Arial"/>
                <a:ea typeface="Arial"/>
                <a:cs typeface="Arial"/>
                <a:sym typeface="Arial"/>
              </a:rPr>
              <a:t>WHO/Laerdal Medical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3"/>
          <p:cNvSpPr txBox="1">
            <a:spLocks noGrp="1"/>
          </p:cNvSpPr>
          <p:nvPr>
            <p:ph type="title"/>
          </p:nvPr>
        </p:nvSpPr>
        <p:spPr>
          <a:xfrm>
            <a:off x="304200" y="299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a:solidFill>
                  <a:srgbClr val="1F3864"/>
                </a:solidFill>
                <a:latin typeface="Atkinson Hyperlegible"/>
                <a:ea typeface="Atkinson Hyperlegible"/>
                <a:cs typeface="Atkinson Hyperlegible"/>
                <a:sym typeface="Atkinson Hyperlegible"/>
              </a:rPr>
              <a:t>Напряженный пневмоторакс </a:t>
            </a:r>
            <a:endParaRPr/>
          </a:p>
        </p:txBody>
      </p:sp>
      <p:graphicFrame>
        <p:nvGraphicFramePr>
          <p:cNvPr id="296" name="Google Shape;296;p33"/>
          <p:cNvGraphicFramePr/>
          <p:nvPr>
            <p:extLst>
              <p:ext uri="{D42A27DB-BD31-4B8C-83A1-F6EECF244321}">
                <p14:modId xmlns:p14="http://schemas.microsoft.com/office/powerpoint/2010/main" val="2815665405"/>
              </p:ext>
            </p:extLst>
          </p:nvPr>
        </p:nvGraphicFramePr>
        <p:xfrm>
          <a:off x="301765" y="1627706"/>
          <a:ext cx="11592550" cy="4346055"/>
        </p:xfrm>
        <a:graphic>
          <a:graphicData uri="http://schemas.openxmlformats.org/drawingml/2006/table">
            <a:tbl>
              <a:tblPr firstRow="1" bandRow="1">
                <a:noFill/>
                <a:tableStyleId>{328C49BA-137C-4BC1-A963-A14B53818421}</a:tableStyleId>
              </a:tblPr>
              <a:tblGrid>
                <a:gridCol w="5775500">
                  <a:extLst>
                    <a:ext uri="{9D8B030D-6E8A-4147-A177-3AD203B41FA5}">
                      <a16:colId xmlns:a16="http://schemas.microsoft.com/office/drawing/2014/main" val="20000"/>
                    </a:ext>
                  </a:extLst>
                </a:gridCol>
                <a:gridCol w="5817050">
                  <a:extLst>
                    <a:ext uri="{9D8B030D-6E8A-4147-A177-3AD203B41FA5}">
                      <a16:colId xmlns:a16="http://schemas.microsoft.com/office/drawing/2014/main" val="20001"/>
                    </a:ext>
                  </a:extLst>
                </a:gridCol>
              </a:tblGrid>
              <a:tr h="566525">
                <a:tc>
                  <a:txBody>
                    <a:bodyPr/>
                    <a:lstStyle/>
                    <a:p>
                      <a:pPr marL="0" marR="0" lvl="0" indent="0" algn="l" rtl="0">
                        <a:lnSpc>
                          <a:spcPct val="100000"/>
                        </a:lnSpc>
                        <a:spcBef>
                          <a:spcPts val="0"/>
                        </a:spcBef>
                        <a:spcAft>
                          <a:spcPts val="0"/>
                        </a:spcAft>
                        <a:buNone/>
                      </a:pPr>
                      <a:r>
                        <a:rPr lang="ru-RU" sz="2400"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5DBE5"/>
                    </a:solidFill>
                  </a:tcPr>
                </a:tc>
                <a:tc>
                  <a:txBody>
                    <a:bodyPr/>
                    <a:lstStyle/>
                    <a:p>
                      <a:pPr marL="0" marR="0" lvl="0" indent="0" algn="l" rtl="0">
                        <a:lnSpc>
                          <a:spcPct val="100000"/>
                        </a:lnSpc>
                        <a:spcBef>
                          <a:spcPts val="0"/>
                        </a:spcBef>
                        <a:spcAft>
                          <a:spcPts val="0"/>
                        </a:spcAft>
                        <a:buNone/>
                      </a:pPr>
                      <a:r>
                        <a:rPr lang="ru-RU" sz="2400"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5DBE5"/>
                    </a:solidFill>
                  </a:tcPr>
                </a:tc>
                <a:extLst>
                  <a:ext uri="{0D108BD9-81ED-4DB2-BD59-A6C34878D82A}">
                    <a16:rowId xmlns:a16="http://schemas.microsoft.com/office/drawing/2014/main" val="10000"/>
                  </a:ext>
                </a:extLst>
              </a:tr>
              <a:tr h="3675525">
                <a:tc>
                  <a:txBody>
                    <a:bodyPr/>
                    <a:lstStyle/>
                    <a:p>
                      <a:pPr marL="0" marR="0" lvl="0" indent="0" algn="l" rtl="0">
                        <a:lnSpc>
                          <a:spcPct val="100000"/>
                        </a:lnSpc>
                        <a:spcBef>
                          <a:spcPts val="0"/>
                        </a:spcBef>
                        <a:spcAft>
                          <a:spcPts val="0"/>
                        </a:spcAft>
                        <a:buClr>
                          <a:schemeClr val="dk1"/>
                        </a:buClr>
                        <a:buSzPts val="2200"/>
                        <a:buFont typeface="Arial"/>
                        <a:buNone/>
                      </a:pPr>
                      <a:r>
                        <a:rPr lang="ru-RU" sz="2200" u="none" strike="noStrike" cap="none" noProof="0" dirty="0">
                          <a:solidFill>
                            <a:schemeClr val="dk1"/>
                          </a:solidFill>
                          <a:latin typeface="Atkinson Hyperlegible"/>
                          <a:ea typeface="Atkinson Hyperlegible"/>
                          <a:cs typeface="Atkinson Hyperlegible"/>
                          <a:sym typeface="Atkinson Hyperlegible"/>
                        </a:rPr>
                        <a:t>Гипотензия</a:t>
                      </a:r>
                      <a:r>
                        <a:rPr lang="ru-RU" sz="2200" i="1" u="none" strike="noStrike" cap="none" noProof="0" dirty="0">
                          <a:solidFill>
                            <a:schemeClr val="dk1"/>
                          </a:solidFill>
                          <a:latin typeface="Atkinson Hyperlegible"/>
                          <a:ea typeface="Atkinson Hyperlegible"/>
                          <a:cs typeface="Atkinson Hyperlegible"/>
                          <a:sym typeface="Atkinson Hyperlegible"/>
                        </a:rPr>
                        <a:t> </a:t>
                      </a:r>
                      <a:r>
                        <a:rPr lang="ru-RU" sz="2200" b="1" u="sng" strike="noStrike" cap="none" noProof="0" dirty="0">
                          <a:solidFill>
                            <a:schemeClr val="dk1"/>
                          </a:solidFill>
                          <a:latin typeface="Atkinson Hyperlegible"/>
                          <a:ea typeface="Atkinson Hyperlegible"/>
                          <a:cs typeface="Atkinson Hyperlegible"/>
                          <a:sym typeface="Atkinson Hyperlegible"/>
                        </a:rPr>
                        <a:t>с</a:t>
                      </a:r>
                      <a:r>
                        <a:rPr lang="ru-RU" sz="2200" u="none" strike="noStrike" cap="none" noProof="0" dirty="0">
                          <a:solidFill>
                            <a:schemeClr val="dk1"/>
                          </a:solidFill>
                          <a:latin typeface="Atkinson Hyperlegible"/>
                          <a:ea typeface="Atkinson Hyperlegible"/>
                          <a:cs typeface="Atkinson Hyperlegible"/>
                          <a:sym typeface="Atkinson Hyperlegible"/>
                        </a:rPr>
                        <a:t> затрудненным дыханием </a:t>
                      </a:r>
                      <a:r>
                        <a:rPr lang="ru-RU" sz="2200" i="0" u="none" strike="noStrike" cap="none" noProof="0" dirty="0">
                          <a:solidFill>
                            <a:schemeClr val="dk1"/>
                          </a:solidFill>
                          <a:latin typeface="Atkinson Hyperlegible"/>
                          <a:ea typeface="Atkinson Hyperlegible"/>
                          <a:cs typeface="Atkinson Hyperlegible"/>
                          <a:sym typeface="Atkinson Hyperlegible"/>
                        </a:rPr>
                        <a:t>и </a:t>
                      </a:r>
                      <a:r>
                        <a:rPr lang="ru-RU" sz="2200" i="0" u="sng" strike="noStrike" cap="none" noProof="0" dirty="0">
                          <a:solidFill>
                            <a:schemeClr val="dk1"/>
                          </a:solidFill>
                          <a:latin typeface="Atkinson Hyperlegible"/>
                          <a:ea typeface="Atkinson Hyperlegible"/>
                          <a:cs typeface="Atkinson Hyperlegible"/>
                          <a:sym typeface="Atkinson Hyperlegible"/>
                        </a:rPr>
                        <a:t>любым</a:t>
                      </a:r>
                      <a:r>
                        <a:rPr lang="ru-RU" sz="2200" i="0" u="none" strike="noStrike" cap="none" noProof="0" dirty="0">
                          <a:solidFill>
                            <a:schemeClr val="dk1"/>
                          </a:solidFill>
                          <a:latin typeface="Atkinson Hyperlegible"/>
                          <a:ea typeface="Atkinson Hyperlegible"/>
                          <a:cs typeface="Atkinson Hyperlegible"/>
                          <a:sym typeface="Atkinson Hyperlegible"/>
                        </a:rPr>
                        <a:t> из следующих признаков:</a:t>
                      </a:r>
                      <a:endParaRPr lang="ru-RU" noProof="0" dirty="0"/>
                    </a:p>
                    <a:p>
                      <a:pPr marL="457200" marR="0" lvl="0" indent="-457200" algn="l" rtl="0">
                        <a:lnSpc>
                          <a:spcPct val="100000"/>
                        </a:lnSpc>
                        <a:spcBef>
                          <a:spcPts val="0"/>
                        </a:spcBef>
                        <a:spcAft>
                          <a:spcPts val="0"/>
                        </a:spcAft>
                        <a:buClr>
                          <a:schemeClr val="dk1"/>
                        </a:buClr>
                        <a:buSzPts val="2200"/>
                        <a:buFont typeface="Arial"/>
                        <a:buChar char="•"/>
                      </a:pPr>
                      <a:r>
                        <a:rPr lang="ru-RU" sz="2200" i="0" u="none" strike="noStrike" cap="none" noProof="0" dirty="0">
                          <a:solidFill>
                            <a:schemeClr val="dk1"/>
                          </a:solidFill>
                          <a:latin typeface="Atkinson Hyperlegible"/>
                          <a:ea typeface="Atkinson Hyperlegible"/>
                          <a:cs typeface="Atkinson Hyperlegible"/>
                          <a:sym typeface="Atkinson Hyperlegible"/>
                        </a:rPr>
                        <a:t>Вздутые вены шеи</a:t>
                      </a:r>
                      <a:endParaRPr lang="ru-RU" noProof="0" dirty="0"/>
                    </a:p>
                    <a:p>
                      <a:pPr marL="457200" marR="0" lvl="0" indent="-457200" algn="l" rtl="0">
                        <a:lnSpc>
                          <a:spcPct val="100000"/>
                        </a:lnSpc>
                        <a:spcBef>
                          <a:spcPts val="0"/>
                        </a:spcBef>
                        <a:spcAft>
                          <a:spcPts val="0"/>
                        </a:spcAft>
                        <a:buClr>
                          <a:schemeClr val="accent2"/>
                        </a:buClr>
                        <a:buSzPts val="2200"/>
                        <a:buFont typeface="Arial"/>
                        <a:buChar char="•"/>
                      </a:pPr>
                      <a:r>
                        <a:rPr lang="ru-RU" sz="2200" i="0" u="none" strike="noStrike" cap="none" noProof="0" dirty="0">
                          <a:solidFill>
                            <a:schemeClr val="accent2"/>
                          </a:solidFill>
                          <a:latin typeface="Atkinson Hyperlegible"/>
                          <a:ea typeface="Atkinson Hyperlegible"/>
                          <a:cs typeface="Atkinson Hyperlegible"/>
                          <a:sym typeface="Atkinson Hyperlegible"/>
                        </a:rPr>
                        <a:t>Отсутствие дыхательных шумов </a:t>
                      </a:r>
                      <a:r>
                        <a:rPr lang="ru-RU" sz="2200" i="0" u="none" strike="noStrike" cap="none" noProof="0" dirty="0">
                          <a:solidFill>
                            <a:schemeClr val="dk1"/>
                          </a:solidFill>
                          <a:latin typeface="Atkinson Hyperlegible"/>
                          <a:ea typeface="Atkinson Hyperlegible"/>
                          <a:cs typeface="Atkinson Hyperlegible"/>
                          <a:sym typeface="Atkinson Hyperlegible"/>
                        </a:rPr>
                        <a:t>на поражённой стороне</a:t>
                      </a:r>
                      <a:endParaRPr lang="ru-RU" noProof="0" dirty="0"/>
                    </a:p>
                    <a:p>
                      <a:pPr marL="457200" marR="0" lvl="0" indent="-457200" algn="l" rtl="0">
                        <a:lnSpc>
                          <a:spcPct val="100000"/>
                        </a:lnSpc>
                        <a:spcBef>
                          <a:spcPts val="0"/>
                        </a:spcBef>
                        <a:spcAft>
                          <a:spcPts val="0"/>
                        </a:spcAft>
                        <a:buClr>
                          <a:schemeClr val="dk1"/>
                        </a:buClr>
                        <a:buSzPts val="2200"/>
                        <a:buFont typeface="Arial"/>
                        <a:buChar char="•"/>
                      </a:pPr>
                      <a:r>
                        <a:rPr lang="ru-RU" sz="2200" i="0" u="none" strike="noStrike" cap="none" noProof="0" dirty="0" err="1">
                          <a:solidFill>
                            <a:schemeClr val="dk1"/>
                          </a:solidFill>
                          <a:latin typeface="Atkinson Hyperlegible"/>
                          <a:ea typeface="Atkinson Hyperlegible"/>
                          <a:cs typeface="Atkinson Hyperlegible"/>
                          <a:sym typeface="Atkinson Hyperlegible"/>
                        </a:rPr>
                        <a:t>Гиперрезонанс</a:t>
                      </a:r>
                      <a:r>
                        <a:rPr lang="ru-RU" sz="2200" i="0" u="none" strike="noStrike" cap="none" noProof="0" dirty="0">
                          <a:solidFill>
                            <a:schemeClr val="dk1"/>
                          </a:solidFill>
                          <a:latin typeface="Atkinson Hyperlegible"/>
                          <a:ea typeface="Atkinson Hyperlegible"/>
                          <a:cs typeface="Atkinson Hyperlegible"/>
                          <a:sym typeface="Atkinson Hyperlegible"/>
                        </a:rPr>
                        <a:t> при перкуссии поражённой стороны</a:t>
                      </a:r>
                      <a:endParaRPr lang="ru-RU" noProof="0" dirty="0"/>
                    </a:p>
                    <a:p>
                      <a:pPr marL="457200" marR="0" lvl="0" indent="-457200" algn="l" rtl="0">
                        <a:lnSpc>
                          <a:spcPct val="100000"/>
                        </a:lnSpc>
                        <a:spcBef>
                          <a:spcPts val="0"/>
                        </a:spcBef>
                        <a:spcAft>
                          <a:spcPts val="0"/>
                        </a:spcAft>
                        <a:buClr>
                          <a:schemeClr val="dk1"/>
                        </a:buClr>
                        <a:buSzPts val="2200"/>
                        <a:buFont typeface="Arial"/>
                        <a:buChar char="•"/>
                      </a:pPr>
                      <a:r>
                        <a:rPr lang="ru-RU" sz="2200" i="0" u="none" strike="noStrike" cap="none" noProof="0" dirty="0">
                          <a:solidFill>
                            <a:schemeClr val="dk1"/>
                          </a:solidFill>
                          <a:latin typeface="Atkinson Hyperlegible"/>
                          <a:ea typeface="Atkinson Hyperlegible"/>
                          <a:cs typeface="Atkinson Hyperlegible"/>
                          <a:sym typeface="Atkinson Hyperlegible"/>
                        </a:rPr>
                        <a:t>Возможно смещение трахеи в сторону от поражённой стороны</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solidFill>
                            <a:srgbClr val="0C0C0C"/>
                          </a:solidFill>
                          <a:latin typeface="Atkinson Hyperlegible"/>
                          <a:ea typeface="Atkinson Hyperlegible"/>
                          <a:cs typeface="Atkinson Hyperlegible"/>
                          <a:sym typeface="Atkinson Hyperlegible"/>
                        </a:rPr>
                        <a:t>Выполните ИГОЛЬЧАТУЮ ДЕКОМПРЕССИЮ</a:t>
                      </a:r>
                      <a:endParaRPr lang="ru-RU" noProof="0" dirty="0"/>
                    </a:p>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solidFill>
                            <a:srgbClr val="0C0C0C"/>
                          </a:solidFill>
                          <a:latin typeface="Atkinson Hyperlegible"/>
                          <a:ea typeface="Atkinson Hyperlegible"/>
                          <a:cs typeface="Atkinson Hyperlegible"/>
                          <a:sym typeface="Atkinson Hyperlegible"/>
                        </a:rPr>
                        <a:t>Дайте КИСЛОРОД и проведите ИНФУЗИОННУЮ ТЕРАПИЮ.</a:t>
                      </a:r>
                      <a:endParaRPr lang="ru-RU" noProof="0" dirty="0"/>
                    </a:p>
                    <a:p>
                      <a:pPr marL="342900" marR="0" lvl="0" indent="-342900" algn="l" rtl="0">
                        <a:lnSpc>
                          <a:spcPct val="100000"/>
                        </a:lnSpc>
                        <a:spcBef>
                          <a:spcPts val="0"/>
                        </a:spcBef>
                        <a:spcAft>
                          <a:spcPts val="0"/>
                        </a:spcAft>
                        <a:buClr>
                          <a:srgbClr val="0C0C0C"/>
                        </a:buClr>
                        <a:buSzPts val="2200"/>
                        <a:buFont typeface="Arial"/>
                        <a:buChar char="•"/>
                      </a:pPr>
                      <a:r>
                        <a:rPr lang="ru-RU" sz="2200" u="none" strike="noStrike" cap="none" noProof="0" dirty="0">
                          <a:solidFill>
                            <a:srgbClr val="0C0C0C"/>
                          </a:solidFill>
                          <a:latin typeface="Atkinson Hyperlegible"/>
                          <a:ea typeface="Atkinson Hyperlegible"/>
                          <a:cs typeface="Atkinson Hyperlegible"/>
                          <a:sym typeface="Atkinson Hyperlegible"/>
                        </a:rPr>
                        <a:t>Запланируйте ПЕРЕДАЧУ / ПЕРЕВОД пациента.</a:t>
                      </a:r>
                      <a:endParaRPr lang="ru-RU" noProof="0" dirty="0"/>
                    </a:p>
                    <a:p>
                      <a:pPr marL="342900" marR="0" lvl="0" indent="-342900" algn="l" rtl="0">
                        <a:lnSpc>
                          <a:spcPct val="100000"/>
                        </a:lnSpc>
                        <a:spcBef>
                          <a:spcPts val="0"/>
                        </a:spcBef>
                        <a:spcAft>
                          <a:spcPts val="0"/>
                        </a:spcAft>
                        <a:buClr>
                          <a:srgbClr val="0C0C0C"/>
                        </a:buClr>
                        <a:buSzPts val="2200"/>
                        <a:buFont typeface="Arial"/>
                        <a:buChar char="•"/>
                      </a:pPr>
                      <a:r>
                        <a:rPr lang="ru-RU" sz="2200" u="none" strike="noStrike" cap="none" noProof="0" dirty="0">
                          <a:solidFill>
                            <a:srgbClr val="0C0C0C"/>
                          </a:solidFill>
                          <a:latin typeface="Atkinson Hyperlegible"/>
                          <a:ea typeface="Atkinson Hyperlegible"/>
                          <a:cs typeface="Atkinson Hyperlegible"/>
                          <a:sym typeface="Atkinson Hyperlegible"/>
                        </a:rPr>
                        <a:t>Организуйте срочную постановку плеврального дренажа.</a:t>
                      </a:r>
                      <a:endParaRPr lang="ru-RU" noProof="0" dirty="0"/>
                    </a:p>
                    <a:p>
                      <a:pPr marL="342900" marR="0" lvl="0" indent="-203200" algn="l" rtl="0">
                        <a:lnSpc>
                          <a:spcPct val="100000"/>
                        </a:lnSpc>
                        <a:spcBef>
                          <a:spcPts val="0"/>
                        </a:spcBef>
                        <a:spcAft>
                          <a:spcPts val="0"/>
                        </a:spcAft>
                        <a:buClr>
                          <a:srgbClr val="000000"/>
                        </a:buClr>
                        <a:buSzPts val="22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p>
                      <a:pPr marL="342900" marR="0" lvl="0" indent="-203200" algn="l" rtl="0">
                        <a:lnSpc>
                          <a:spcPct val="100000"/>
                        </a:lnSpc>
                        <a:spcBef>
                          <a:spcPts val="0"/>
                        </a:spcBef>
                        <a:spcAft>
                          <a:spcPts val="0"/>
                        </a:spcAft>
                        <a:buClr>
                          <a:srgbClr val="000000"/>
                        </a:buClr>
                        <a:buSzPts val="22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p>
                      <a:pPr marL="457200" marR="0" lvl="1" indent="0" algn="l" rtl="0">
                        <a:lnSpc>
                          <a:spcPct val="100000"/>
                        </a:lnSpc>
                        <a:spcBef>
                          <a:spcPts val="0"/>
                        </a:spcBef>
                        <a:spcAft>
                          <a:spcPts val="0"/>
                        </a:spcAft>
                        <a:buClr>
                          <a:srgbClr val="000000"/>
                        </a:buClr>
                        <a:buSzPts val="2200"/>
                        <a:buFont typeface="Arial"/>
                        <a:buNone/>
                      </a:pPr>
                      <a:endParaRPr lang="ru-RU" sz="2200" u="none" strike="noStrike" cap="none" noProof="0" dirty="0">
                        <a:solidFill>
                          <a:srgbClr val="FF0000"/>
                        </a:solidFill>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97" name="Google Shape;297;p33" descr="A picture containing text, map&#10;&#10;Description automatically generated"/>
          <p:cNvPicPr preferRelativeResize="0"/>
          <p:nvPr/>
        </p:nvPicPr>
        <p:blipFill rotWithShape="1">
          <a:blip r:embed="rId3">
            <a:alphaModFix/>
          </a:blip>
          <a:srcRect l="17483" r="18231"/>
          <a:stretch/>
        </p:blipFill>
        <p:spPr>
          <a:xfrm>
            <a:off x="10402479" y="4413635"/>
            <a:ext cx="1487756" cy="1541053"/>
          </a:xfrm>
          <a:prstGeom prst="rect">
            <a:avLst/>
          </a:prstGeom>
          <a:noFill/>
          <a:ln>
            <a:noFill/>
          </a:ln>
        </p:spPr>
      </p:pic>
      <p:sp>
        <p:nvSpPr>
          <p:cNvPr id="298" name="Google Shape;298;p33"/>
          <p:cNvSpPr txBox="1"/>
          <p:nvPr/>
        </p:nvSpPr>
        <p:spPr>
          <a:xfrm>
            <a:off x="10264614" y="5925750"/>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dirty="0">
                <a:solidFill>
                  <a:srgbClr val="4D5156"/>
                </a:solidFill>
                <a:latin typeface="Arial"/>
                <a:ea typeface="Arial"/>
                <a:cs typeface="Arial"/>
                <a:sym typeface="Arial"/>
              </a:rPr>
              <a:t>©</a:t>
            </a:r>
            <a:r>
              <a:rPr lang="en-US" sz="1100" b="1" i="0" u="none" strike="noStrike" cap="none" dirty="0">
                <a:solidFill>
                  <a:schemeClr val="dk1"/>
                </a:solidFill>
                <a:latin typeface="Arial"/>
                <a:ea typeface="Arial"/>
                <a:cs typeface="Arial"/>
                <a:sym typeface="Arial"/>
              </a:rPr>
              <a:t>WHO/Laerdal Medical</a:t>
            </a:r>
            <a:endParaRPr dirty="0"/>
          </a:p>
        </p:txBody>
      </p:sp>
      <p:sp>
        <p:nvSpPr>
          <p:cNvPr id="299" name="Google Shape;299;p33"/>
          <p:cNvSpPr txBox="1"/>
          <p:nvPr/>
        </p:nvSpPr>
        <p:spPr>
          <a:xfrm>
            <a:off x="907777" y="6056555"/>
            <a:ext cx="107095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203864"/>
                </a:solidFill>
                <a:latin typeface="Atkinson Hyperlegible"/>
                <a:ea typeface="Atkinson Hyperlegible"/>
                <a:cs typeface="Atkinson Hyperlegible"/>
                <a:sym typeface="Atkinson Hyperlegible"/>
              </a:rPr>
              <a:t>Любой пневмоторакс может стать напряженным пневмотораксом!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p:nvPr/>
        </p:nvSpPr>
        <p:spPr>
          <a:xfrm>
            <a:off x="9880899" y="5716782"/>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4D5156"/>
                </a:solidFill>
                <a:latin typeface="Arial"/>
                <a:ea typeface="Arial"/>
                <a:cs typeface="Arial"/>
                <a:sym typeface="Arial"/>
              </a:rPr>
              <a:t>©</a:t>
            </a:r>
            <a:r>
              <a:rPr lang="en-US" sz="1100" b="1" i="0" u="none" strike="noStrike" cap="none">
                <a:solidFill>
                  <a:schemeClr val="dk1"/>
                </a:solidFill>
                <a:latin typeface="Arial"/>
                <a:ea typeface="Arial"/>
                <a:cs typeface="Arial"/>
                <a:sym typeface="Arial"/>
              </a:rPr>
              <a:t>WHO/Laerdal Medical</a:t>
            </a:r>
            <a:endParaRPr/>
          </a:p>
        </p:txBody>
      </p:sp>
      <p:graphicFrame>
        <p:nvGraphicFramePr>
          <p:cNvPr id="305" name="Google Shape;305;p34"/>
          <p:cNvGraphicFramePr/>
          <p:nvPr>
            <p:extLst>
              <p:ext uri="{D42A27DB-BD31-4B8C-83A1-F6EECF244321}">
                <p14:modId xmlns:p14="http://schemas.microsoft.com/office/powerpoint/2010/main" val="3622497791"/>
              </p:ext>
            </p:extLst>
          </p:nvPr>
        </p:nvGraphicFramePr>
        <p:xfrm>
          <a:off x="243884" y="1071092"/>
          <a:ext cx="11557125" cy="4907300"/>
        </p:xfrm>
        <a:graphic>
          <a:graphicData uri="http://schemas.openxmlformats.org/drawingml/2006/table">
            <a:tbl>
              <a:tblPr>
                <a:noFill/>
                <a:tableStyleId>{F82CCBA1-99C7-4C3A-BE08-218834DDDC9E}</a:tableStyleId>
              </a:tblPr>
              <a:tblGrid>
                <a:gridCol w="4729650">
                  <a:extLst>
                    <a:ext uri="{9D8B030D-6E8A-4147-A177-3AD203B41FA5}">
                      <a16:colId xmlns:a16="http://schemas.microsoft.com/office/drawing/2014/main" val="20000"/>
                    </a:ext>
                  </a:extLst>
                </a:gridCol>
                <a:gridCol w="6827475">
                  <a:extLst>
                    <a:ext uri="{9D8B030D-6E8A-4147-A177-3AD203B41FA5}">
                      <a16:colId xmlns:a16="http://schemas.microsoft.com/office/drawing/2014/main" val="20001"/>
                    </a:ext>
                  </a:extLst>
                </a:gridCol>
              </a:tblGrid>
              <a:tr h="410700">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3933275">
                <a:tc>
                  <a:txBody>
                    <a:bodyPr/>
                    <a:lstStyle/>
                    <a:p>
                      <a:pPr marL="342900" marR="0" lvl="0" indent="-342900" algn="l" rtl="0">
                        <a:lnSpc>
                          <a:spcPct val="100000"/>
                        </a:lnSpc>
                        <a:spcBef>
                          <a:spcPts val="0"/>
                        </a:spcBef>
                        <a:spcAft>
                          <a:spcPts val="0"/>
                        </a:spcAft>
                        <a:buClr>
                          <a:srgbClr val="000000"/>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Раны грудной клетки, брюшной полости, спины, таза</a:t>
                      </a:r>
                      <a:endParaRPr lang="ru-RU" noProof="0" dirty="0"/>
                    </a:p>
                    <a:p>
                      <a:pPr marL="342900" marR="0" lvl="0" indent="-342900" algn="l" rtl="0">
                        <a:lnSpc>
                          <a:spcPct val="100000"/>
                        </a:lnSpc>
                        <a:spcBef>
                          <a:spcPts val="0"/>
                        </a:spcBef>
                        <a:spcAft>
                          <a:spcPts val="0"/>
                        </a:spcAft>
                        <a:buClr>
                          <a:srgbClr val="000000"/>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Тахипноэ, снижение поступления воздуха, глухой звук при перкуссии (гемоторакс)</a:t>
                      </a:r>
                      <a:endParaRPr lang="ru-RU" noProof="0" dirty="0"/>
                    </a:p>
                    <a:p>
                      <a:pPr marL="342900" marR="0" lvl="0" indent="-342900" algn="l" rtl="0">
                        <a:lnSpc>
                          <a:spcPct val="100000"/>
                        </a:lnSpc>
                        <a:spcBef>
                          <a:spcPts val="0"/>
                        </a:spcBef>
                        <a:spcAft>
                          <a:spcPts val="0"/>
                        </a:spcAft>
                        <a:buClr>
                          <a:srgbClr val="000000"/>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Боль</a:t>
                      </a:r>
                      <a:endParaRPr lang="ru-RU" noProof="0" dirty="0"/>
                    </a:p>
                    <a:p>
                      <a:pPr marL="342900" marR="0" lvl="0" indent="-342900" algn="l" rtl="0">
                        <a:lnSpc>
                          <a:spcPct val="100000"/>
                        </a:lnSpc>
                        <a:spcBef>
                          <a:spcPts val="0"/>
                        </a:spcBef>
                        <a:spcAft>
                          <a:spcPts val="0"/>
                        </a:spcAft>
                        <a:buClr>
                          <a:srgbClr val="000000"/>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Признаки шока, например, бледность, потливость, замедленное наполнение капилляров, тахикардия, гипотензия, изменение психического статуса.</a:t>
                      </a:r>
                      <a:endParaRPr lang="ru-RU" noProof="0" dirty="0"/>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Для остановки активного кровотечения из ран примените ПРЯМОЕ ДАВЛЕНИЕ или проведите ГЛУБОКОЕ ТАМПОНИРОВАНИЕ РАНЫ.</a:t>
                      </a:r>
                      <a:endParaRPr lang="ru-RU" noProof="0" dirty="0"/>
                    </a:p>
                    <a:p>
                      <a:pPr marL="285750" marR="0" lvl="0" indent="-285750" algn="l" rtl="0">
                        <a:lnSpc>
                          <a:spcPct val="100000"/>
                        </a:lnSpc>
                        <a:spcBef>
                          <a:spcPts val="0"/>
                        </a:spcBef>
                        <a:spcAft>
                          <a:spcPts val="0"/>
                        </a:spcAft>
                        <a:buClr>
                          <a:srgbClr val="000000"/>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При гемотораксе - дайте КИСЛОРОД и направьте к специалисту для постановки плеврального дренажа.</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При признаках шока - дайте в/в РАСТВОРЫ и организуйте переливание крови</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Запланируйте срочную ПЕРЕДАЧУ / </a:t>
                      </a:r>
                      <a:endParaRPr lang="ru-RU" noProof="0" dirty="0"/>
                    </a:p>
                    <a:p>
                      <a:pPr marL="0" marR="0" lvl="0" indent="0" algn="l" rtl="0">
                        <a:lnSpc>
                          <a:spcPct val="100000"/>
                        </a:lnSpc>
                        <a:spcBef>
                          <a:spcPts val="0"/>
                        </a:spcBef>
                        <a:spcAft>
                          <a:spcPts val="0"/>
                        </a:spcAft>
                        <a:buClr>
                          <a:srgbClr val="000000"/>
                        </a:buClr>
                        <a:buSzPts val="1800"/>
                        <a:buFont typeface="Arial"/>
                        <a:buNone/>
                      </a:pPr>
                      <a:r>
                        <a:rPr lang="ru-RU" sz="2200" u="none" strike="noStrike" cap="none" noProof="0" dirty="0">
                          <a:latin typeface="Atkinson Hyperlegible"/>
                          <a:ea typeface="Atkinson Hyperlegible"/>
                          <a:cs typeface="Atkinson Hyperlegible"/>
                          <a:sym typeface="Atkinson Hyperlegible"/>
                        </a:rPr>
                        <a:t>   ПЕРЕВОД пациента в хирургическое </a:t>
                      </a:r>
                    </a:p>
                    <a:p>
                      <a:pPr marL="0" marR="0" lvl="0" indent="0" algn="l" rtl="0">
                        <a:lnSpc>
                          <a:spcPct val="100000"/>
                        </a:lnSpc>
                        <a:spcBef>
                          <a:spcPts val="0"/>
                        </a:spcBef>
                        <a:spcAft>
                          <a:spcPts val="0"/>
                        </a:spcAft>
                        <a:buClr>
                          <a:srgbClr val="000000"/>
                        </a:buClr>
                        <a:buSzPts val="1800"/>
                        <a:buFont typeface="Arial"/>
                        <a:buNone/>
                      </a:pPr>
                      <a:r>
                        <a:rPr lang="ru-RU" sz="2200" u="none" strike="noStrike" cap="none" noProof="0" dirty="0">
                          <a:latin typeface="Atkinson Hyperlegible"/>
                          <a:ea typeface="Atkinson Hyperlegible"/>
                          <a:cs typeface="Atkinson Hyperlegible"/>
                          <a:sym typeface="Atkinson Hyperlegible"/>
                        </a:rPr>
                        <a:t>   отделение. </a:t>
                      </a:r>
                      <a:endParaRPr lang="ru-RU" noProof="0" dirty="0"/>
                    </a:p>
                  </a:txBody>
                  <a:tcPr marL="91450" marR="91450" marT="45725" marB="45725"/>
                </a:tc>
                <a:extLst>
                  <a:ext uri="{0D108BD9-81ED-4DB2-BD59-A6C34878D82A}">
                    <a16:rowId xmlns:a16="http://schemas.microsoft.com/office/drawing/2014/main" val="10001"/>
                  </a:ext>
                </a:extLst>
              </a:tr>
            </a:tbl>
          </a:graphicData>
        </a:graphic>
      </p:graphicFrame>
      <p:pic>
        <p:nvPicPr>
          <p:cNvPr id="306" name="Google Shape;306;p34"/>
          <p:cNvPicPr preferRelativeResize="0"/>
          <p:nvPr/>
        </p:nvPicPr>
        <p:blipFill rotWithShape="1">
          <a:blip r:embed="rId3">
            <a:alphaModFix/>
          </a:blip>
          <a:srcRect/>
          <a:stretch/>
        </p:blipFill>
        <p:spPr>
          <a:xfrm>
            <a:off x="10037523" y="4470704"/>
            <a:ext cx="1763486" cy="1230272"/>
          </a:xfrm>
          <a:prstGeom prst="rect">
            <a:avLst/>
          </a:prstGeom>
          <a:noFill/>
          <a:ln>
            <a:noFill/>
          </a:ln>
        </p:spPr>
      </p:pic>
      <p:sp>
        <p:nvSpPr>
          <p:cNvPr id="307" name="Google Shape;307;p34"/>
          <p:cNvSpPr txBox="1"/>
          <p:nvPr/>
        </p:nvSpPr>
        <p:spPr>
          <a:xfrm>
            <a:off x="243884" y="96170"/>
            <a:ext cx="10515600" cy="892552"/>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2000"/>
              <a:buFont typeface="Calibri"/>
              <a:buNone/>
            </a:pPr>
            <a:r>
              <a:rPr lang="ru-RU" sz="4000" b="0" i="0" u="none" strike="noStrike" cap="none">
                <a:solidFill>
                  <a:srgbClr val="1F3864"/>
                </a:solidFill>
                <a:latin typeface="Atkinson Hyperlegible"/>
                <a:ea typeface="Atkinson Hyperlegible"/>
                <a:cs typeface="Atkinson Hyperlegible"/>
                <a:sym typeface="Atkinson Hyperlegible"/>
              </a:rPr>
              <a:t>Обширное кровотечение (внутреннее)</a:t>
            </a:r>
            <a:endParaRPr lang="ru-RU"/>
          </a:p>
        </p:txBody>
      </p:sp>
      <p:sp>
        <p:nvSpPr>
          <p:cNvPr id="308" name="Google Shape;308;p34"/>
          <p:cNvSpPr txBox="1"/>
          <p:nvPr/>
        </p:nvSpPr>
        <p:spPr>
          <a:xfrm>
            <a:off x="1727595" y="5914230"/>
            <a:ext cx="9031889" cy="8925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ru-RU" sz="2600" b="0" i="0" u="none" strike="noStrike" cap="none">
                <a:solidFill>
                  <a:srgbClr val="ED7D31"/>
                </a:solidFill>
                <a:latin typeface="Atkinson Hyperlegible"/>
                <a:ea typeface="Atkinson Hyperlegible"/>
                <a:cs typeface="Atkinson Hyperlegible"/>
                <a:sym typeface="Atkinson Hyperlegible"/>
              </a:rPr>
              <a:t>ПОМНИТЕ! </a:t>
            </a:r>
            <a:r>
              <a:rPr lang="ru-RU" sz="2600" b="0" i="0" u="none" strike="noStrike" cap="none" dirty="0">
                <a:solidFill>
                  <a:srgbClr val="ED7D31"/>
                </a:solidFill>
                <a:latin typeface="Atkinson Hyperlegible"/>
                <a:ea typeface="Atkinson Hyperlegible"/>
                <a:cs typeface="Atkinson Hyperlegible"/>
                <a:sym typeface="Atkinson Hyperlegible"/>
              </a:rPr>
              <a:t>Всегда осматривайте пациента спереди и сзади, ищите множественные раны</a:t>
            </a:r>
            <a:r>
              <a:rPr lang="ru-RU" sz="2600" dirty="0">
                <a:solidFill>
                  <a:srgbClr val="ED7D31"/>
                </a:solidFill>
                <a:latin typeface="Atkinson Hyperlegible"/>
                <a:ea typeface="Atkinson Hyperlegible"/>
                <a:cs typeface="Atkinson Hyperlegible"/>
                <a:sym typeface="Atkinson Hyperlegible"/>
              </a:rPr>
              <a:t>!</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5"/>
          <p:cNvSpPr txBox="1">
            <a:spLocks noGrp="1"/>
          </p:cNvSpPr>
          <p:nvPr>
            <p:ph type="title" idx="4294967295"/>
          </p:nvPr>
        </p:nvSpPr>
        <p:spPr>
          <a:xfrm>
            <a:off x="186088" y="114300"/>
            <a:ext cx="11367737" cy="91563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ru-RU" sz="4000">
                <a:solidFill>
                  <a:srgbClr val="1F3864"/>
                </a:solidFill>
                <a:latin typeface="Atkinson Hyperlegible"/>
                <a:ea typeface="Atkinson Hyperlegible"/>
                <a:cs typeface="Atkinson Hyperlegible"/>
                <a:sym typeface="Atkinson Hyperlegible"/>
              </a:rPr>
              <a:t>Тампонада сердца</a:t>
            </a:r>
            <a:endParaRPr lang="ru-RU"/>
          </a:p>
        </p:txBody>
      </p:sp>
      <p:graphicFrame>
        <p:nvGraphicFramePr>
          <p:cNvPr id="315" name="Google Shape;315;p35"/>
          <p:cNvGraphicFramePr/>
          <p:nvPr>
            <p:extLst>
              <p:ext uri="{D42A27DB-BD31-4B8C-83A1-F6EECF244321}">
                <p14:modId xmlns:p14="http://schemas.microsoft.com/office/powerpoint/2010/main" val="574588120"/>
              </p:ext>
            </p:extLst>
          </p:nvPr>
        </p:nvGraphicFramePr>
        <p:xfrm>
          <a:off x="186088" y="1485204"/>
          <a:ext cx="11714625" cy="3779540"/>
        </p:xfrm>
        <a:graphic>
          <a:graphicData uri="http://schemas.openxmlformats.org/drawingml/2006/table">
            <a:tbl>
              <a:tblPr firstRow="1" bandRow="1">
                <a:noFill/>
                <a:tableStyleId>{328C49BA-137C-4BC1-A963-A14B53818421}</a:tableStyleId>
              </a:tblPr>
              <a:tblGrid>
                <a:gridCol w="5836325">
                  <a:extLst>
                    <a:ext uri="{9D8B030D-6E8A-4147-A177-3AD203B41FA5}">
                      <a16:colId xmlns:a16="http://schemas.microsoft.com/office/drawing/2014/main" val="20000"/>
                    </a:ext>
                  </a:extLst>
                </a:gridCol>
                <a:gridCol w="5878300">
                  <a:extLst>
                    <a:ext uri="{9D8B030D-6E8A-4147-A177-3AD203B41FA5}">
                      <a16:colId xmlns:a16="http://schemas.microsoft.com/office/drawing/2014/main" val="20001"/>
                    </a:ext>
                  </a:extLst>
                </a:gridCol>
              </a:tblGrid>
              <a:tr h="420325">
                <a:tc>
                  <a:txBody>
                    <a:bodyPr/>
                    <a:lstStyle/>
                    <a:p>
                      <a:pPr marL="0" marR="0" lvl="0" indent="0" algn="l" rtl="0">
                        <a:lnSpc>
                          <a:spcPct val="100000"/>
                        </a:lnSpc>
                        <a:spcBef>
                          <a:spcPts val="0"/>
                        </a:spcBef>
                        <a:spcAft>
                          <a:spcPts val="0"/>
                        </a:spcAft>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AF9F9"/>
                    </a:solidFill>
                  </a:tcPr>
                </a:tc>
                <a:tc>
                  <a:txBody>
                    <a:bodyPr/>
                    <a:lstStyle/>
                    <a:p>
                      <a:pPr marL="0" marR="0" lvl="0" indent="0" algn="l" rtl="0">
                        <a:lnSpc>
                          <a:spcPct val="100000"/>
                        </a:lnSpc>
                        <a:spcBef>
                          <a:spcPts val="0"/>
                        </a:spcBef>
                        <a:spcAft>
                          <a:spcPts val="0"/>
                        </a:spcAft>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AF9F9"/>
                    </a:solidFill>
                  </a:tcPr>
                </a:tc>
                <a:extLst>
                  <a:ext uri="{0D108BD9-81ED-4DB2-BD59-A6C34878D82A}">
                    <a16:rowId xmlns:a16="http://schemas.microsoft.com/office/drawing/2014/main" val="10000"/>
                  </a:ext>
                </a:extLst>
              </a:tr>
              <a:tr h="3051900">
                <a:tc>
                  <a:txBody>
                    <a:bodyPr/>
                    <a:lstStyle/>
                    <a:p>
                      <a:pPr marL="285750" marR="0" lvl="0" indent="-285750" algn="l" rtl="0">
                        <a:lnSpc>
                          <a:spcPct val="100000"/>
                        </a:lnSpc>
                        <a:spcBef>
                          <a:spcPts val="0"/>
                        </a:spcBef>
                        <a:spcAft>
                          <a:spcPts val="0"/>
                        </a:spcAft>
                        <a:buClr>
                          <a:srgbClr val="000000"/>
                        </a:buClr>
                        <a:buSzPts val="22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Рана в области груди, спины или живота</a:t>
                      </a:r>
                      <a:endParaRPr lang="ru-RU" noProof="0" dirty="0"/>
                    </a:p>
                    <a:p>
                      <a:pPr marL="285750" marR="0" lvl="0" indent="-285750" algn="l" rtl="0">
                        <a:lnSpc>
                          <a:spcPct val="100000"/>
                        </a:lnSpc>
                        <a:spcBef>
                          <a:spcPts val="0"/>
                        </a:spcBef>
                        <a:spcAft>
                          <a:spcPts val="0"/>
                        </a:spcAft>
                        <a:buClr>
                          <a:srgbClr val="000000"/>
                        </a:buClr>
                        <a:buSzPts val="2200"/>
                        <a:buFont typeface="Arial"/>
                        <a:buChar char="•"/>
                      </a:pPr>
                      <a:r>
                        <a:rPr lang="ru-RU" sz="2200" u="none" strike="noStrike" cap="none" noProof="0" dirty="0">
                          <a:latin typeface="Atkinson Hyperlegible"/>
                          <a:ea typeface="Atkinson Hyperlegible"/>
                          <a:cs typeface="Atkinson Hyperlegible"/>
                          <a:sym typeface="Atkinson Hyperlegible"/>
                        </a:rPr>
                        <a:t>Признаки недостаточной перфузии:</a:t>
                      </a:r>
                      <a:endParaRPr lang="ru-RU" noProof="0" dirty="0"/>
                    </a:p>
                    <a:p>
                      <a:pPr marL="800100" marR="0" lvl="1" indent="-342900" algn="l" rtl="0">
                        <a:lnSpc>
                          <a:spcPct val="100000"/>
                        </a:lnSpc>
                        <a:spcBef>
                          <a:spcPts val="0"/>
                        </a:spcBef>
                        <a:spcAft>
                          <a:spcPts val="0"/>
                        </a:spcAft>
                        <a:buClr>
                          <a:srgbClr val="000000"/>
                        </a:buClr>
                        <a:buSzPts val="2200"/>
                        <a:buFont typeface="Wingdings" panose="05000000000000000000" pitchFamily="2" charset="2"/>
                        <a:buChar char="ü"/>
                      </a:pPr>
                      <a:r>
                        <a:rPr lang="ru-RU" sz="2000" u="none" strike="noStrike" cap="none" noProof="0" dirty="0">
                          <a:latin typeface="Atkinson Hyperlegible"/>
                          <a:ea typeface="Atkinson Hyperlegible"/>
                          <a:cs typeface="Atkinson Hyperlegible"/>
                          <a:sym typeface="Atkinson Hyperlegible"/>
                        </a:rPr>
                        <a:t>Тахикардия, тахипноэ, гипотензия, бледные кожные покровы, холодные конечности, время </a:t>
                      </a:r>
                      <a:r>
                        <a:rPr lang="ru-RU" sz="2000" u="none" strike="noStrike" cap="none" noProof="0" dirty="0" err="1">
                          <a:latin typeface="Atkinson Hyperlegible"/>
                          <a:ea typeface="Atkinson Hyperlegible"/>
                          <a:cs typeface="Atkinson Hyperlegible"/>
                          <a:sym typeface="Atkinson Hyperlegible"/>
                        </a:rPr>
                        <a:t>рекапилляризации</a:t>
                      </a:r>
                      <a:r>
                        <a:rPr lang="ru-RU" sz="2000" u="none" strike="noStrike" cap="none" noProof="0" dirty="0">
                          <a:latin typeface="Atkinson Hyperlegible"/>
                          <a:ea typeface="Atkinson Hyperlegible"/>
                          <a:cs typeface="Atkinson Hyperlegible"/>
                          <a:sym typeface="Atkinson Hyperlegible"/>
                        </a:rPr>
                        <a:t> &gt; 3 секунд</a:t>
                      </a:r>
                      <a:endParaRPr lang="ru-RU" sz="1200" noProof="0" dirty="0"/>
                    </a:p>
                    <a:p>
                      <a:pPr marL="285750" marR="0" lvl="0" indent="-285750" algn="l" rtl="0">
                        <a:lnSpc>
                          <a:spcPct val="100000"/>
                        </a:lnSpc>
                        <a:spcBef>
                          <a:spcPts val="0"/>
                        </a:spcBef>
                        <a:spcAft>
                          <a:spcPts val="0"/>
                        </a:spcAft>
                        <a:buClr>
                          <a:srgbClr val="000000"/>
                        </a:buClr>
                        <a:buSzPts val="2200"/>
                        <a:buFont typeface="Arial"/>
                        <a:buChar char="•"/>
                      </a:pPr>
                      <a:r>
                        <a:rPr lang="ru-RU" sz="2200" u="none" strike="noStrike" cap="none" noProof="0" dirty="0">
                          <a:latin typeface="Atkinson Hyperlegible"/>
                          <a:ea typeface="Atkinson Hyperlegible"/>
                          <a:cs typeface="Atkinson Hyperlegible"/>
                          <a:sym typeface="Atkinson Hyperlegible"/>
                        </a:rPr>
                        <a:t>Вздутые вены шеи</a:t>
                      </a:r>
                      <a:endParaRPr lang="ru-RU" noProof="0" dirty="0"/>
                    </a:p>
                    <a:p>
                      <a:pPr marL="285750" marR="0" lvl="0" indent="-285750" algn="l" rtl="0">
                        <a:lnSpc>
                          <a:spcPct val="100000"/>
                        </a:lnSpc>
                        <a:spcBef>
                          <a:spcPts val="0"/>
                        </a:spcBef>
                        <a:spcAft>
                          <a:spcPts val="0"/>
                        </a:spcAft>
                        <a:buClr>
                          <a:srgbClr val="000000"/>
                        </a:buClr>
                        <a:buSzPts val="2200"/>
                        <a:buFont typeface="Arial"/>
                        <a:buChar char="•"/>
                      </a:pPr>
                      <a:r>
                        <a:rPr lang="ru-RU" sz="2200" u="none" strike="noStrike" cap="none" noProof="0" dirty="0">
                          <a:latin typeface="Atkinson Hyperlegible"/>
                          <a:ea typeface="Atkinson Hyperlegible"/>
                          <a:cs typeface="Atkinson Hyperlegible"/>
                          <a:sym typeface="Atkinson Hyperlegible"/>
                        </a:rPr>
                        <a:t>Приглушенные сердечные шумы</a:t>
                      </a:r>
                      <a:endParaRPr lang="ru-RU" noProof="0" dirty="0"/>
                    </a:p>
                    <a:p>
                      <a:pPr marL="285750" marR="0" lvl="0" indent="-285750" algn="l" rtl="0">
                        <a:lnSpc>
                          <a:spcPct val="100000"/>
                        </a:lnSpc>
                        <a:spcBef>
                          <a:spcPts val="0"/>
                        </a:spcBef>
                        <a:spcAft>
                          <a:spcPts val="0"/>
                        </a:spcAft>
                        <a:buClr>
                          <a:srgbClr val="000000"/>
                        </a:buClr>
                        <a:buSzPts val="2200"/>
                        <a:buFont typeface="Arial"/>
                        <a:buChar char="•"/>
                      </a:pPr>
                      <a:r>
                        <a:rPr lang="ru-RU" sz="2200" u="none" strike="noStrike" cap="none" noProof="0" dirty="0">
                          <a:latin typeface="Atkinson Hyperlegible"/>
                          <a:ea typeface="Atkinson Hyperlegible"/>
                          <a:cs typeface="Atkinson Hyperlegible"/>
                          <a:sym typeface="Atkinson Hyperlegible"/>
                        </a:rPr>
                        <a:t>Головокружение, спутанность сознания, изменение психического состояния</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2200"/>
                        <a:buFont typeface="Arial"/>
                        <a:buChar char="•"/>
                      </a:pPr>
                      <a:r>
                        <a:rPr lang="ru-RU" sz="2200" u="none" strike="noStrike" cap="none" noProof="0" dirty="0">
                          <a:solidFill>
                            <a:srgbClr val="0C0C0C"/>
                          </a:solidFill>
                          <a:latin typeface="Atkinson Hyperlegible"/>
                          <a:ea typeface="Atkinson Hyperlegible"/>
                          <a:cs typeface="Atkinson Hyperlegible"/>
                          <a:sym typeface="Atkinson Hyperlegible"/>
                        </a:rPr>
                        <a:t>Введите в/в РАСТВОРЫ, чтобы улучшить наполнение сердца.</a:t>
                      </a:r>
                      <a:endParaRPr lang="ru-RU" noProof="0" dirty="0"/>
                    </a:p>
                    <a:p>
                      <a:pPr marL="285750" marR="0" lvl="0" indent="-285750" algn="l" rtl="0">
                        <a:lnSpc>
                          <a:spcPct val="100000"/>
                        </a:lnSpc>
                        <a:spcBef>
                          <a:spcPts val="0"/>
                        </a:spcBef>
                        <a:spcAft>
                          <a:spcPts val="0"/>
                        </a:spcAft>
                        <a:buClr>
                          <a:srgbClr val="000000"/>
                        </a:buClr>
                        <a:buSzPts val="2200"/>
                        <a:buFont typeface="Arial"/>
                        <a:buChar char="•"/>
                      </a:pPr>
                      <a:r>
                        <a:rPr lang="ru-RU" sz="2200" u="none" strike="noStrike" cap="none" noProof="0" dirty="0">
                          <a:solidFill>
                            <a:srgbClr val="0C0C0C"/>
                          </a:solidFill>
                          <a:latin typeface="Atkinson Hyperlegible"/>
                          <a:ea typeface="Atkinson Hyperlegible"/>
                          <a:cs typeface="Atkinson Hyperlegible"/>
                          <a:sym typeface="Atkinson Hyperlegible"/>
                        </a:rPr>
                        <a:t>Запланируйте срочную ПЕРЕДАЧУ / ПЕРЕВОД пациента поставщику медицинских услуг, способному провести дренирование жидкости. </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16" name="Google Shape;316;p35" descr="A picture containing logo&#10;&#10;Description automatically generated"/>
          <p:cNvPicPr preferRelativeResize="0"/>
          <p:nvPr/>
        </p:nvPicPr>
        <p:blipFill rotWithShape="1">
          <a:blip r:embed="rId3">
            <a:alphaModFix/>
          </a:blip>
          <a:srcRect/>
          <a:stretch/>
        </p:blipFill>
        <p:spPr>
          <a:xfrm>
            <a:off x="9269827" y="3948047"/>
            <a:ext cx="2630881" cy="1223393"/>
          </a:xfrm>
          <a:prstGeom prst="rect">
            <a:avLst/>
          </a:prstGeom>
          <a:noFill/>
          <a:ln>
            <a:noFill/>
          </a:ln>
        </p:spPr>
      </p:pic>
      <p:sp>
        <p:nvSpPr>
          <p:cNvPr id="317" name="Google Shape;317;p35"/>
          <p:cNvSpPr txBox="1"/>
          <p:nvPr/>
        </p:nvSpPr>
        <p:spPr>
          <a:xfrm>
            <a:off x="9900061" y="5264744"/>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dirty="0">
                <a:solidFill>
                  <a:srgbClr val="4D5156"/>
                </a:solidFill>
                <a:latin typeface="Arial"/>
                <a:ea typeface="Arial"/>
                <a:cs typeface="Arial"/>
                <a:sym typeface="Arial"/>
              </a:rPr>
              <a:t>©</a:t>
            </a:r>
            <a:r>
              <a:rPr lang="en-US" sz="1100" b="1" i="0" u="none" strike="noStrike" cap="none" dirty="0">
                <a:solidFill>
                  <a:schemeClr val="dk1"/>
                </a:solidFill>
                <a:latin typeface="Arial"/>
                <a:ea typeface="Arial"/>
                <a:cs typeface="Arial"/>
                <a:sym typeface="Arial"/>
              </a:rPr>
              <a:t>WHO/Laerdal Medical</a:t>
            </a:r>
            <a:endParaRPr dirty="0"/>
          </a:p>
        </p:txBody>
      </p:sp>
      <p:sp>
        <p:nvSpPr>
          <p:cNvPr id="318" name="Google Shape;318;p35"/>
          <p:cNvSpPr txBox="1"/>
          <p:nvPr/>
        </p:nvSpPr>
        <p:spPr>
          <a:xfrm>
            <a:off x="609732" y="5526354"/>
            <a:ext cx="11135095"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ru-RU" sz="2400" b="0" i="0" u="none" strike="noStrike" cap="none">
                <a:solidFill>
                  <a:schemeClr val="accent2"/>
                </a:solidFill>
                <a:latin typeface="Arial"/>
                <a:ea typeface="Arial"/>
                <a:cs typeface="Arial"/>
                <a:sym typeface="Arial"/>
              </a:rPr>
              <a:t>Тампонада сердца возникает при скоплении жидкости в сердечной сумке.</a:t>
            </a:r>
            <a:endParaRPr lang="ru-RU"/>
          </a:p>
          <a:p>
            <a:pPr marL="0" marR="0" lvl="0" indent="0" algn="ctr" rtl="0">
              <a:lnSpc>
                <a:spcPct val="100000"/>
              </a:lnSpc>
              <a:spcBef>
                <a:spcPts val="0"/>
              </a:spcBef>
              <a:spcAft>
                <a:spcPts val="0"/>
              </a:spcAft>
              <a:buNone/>
            </a:pPr>
            <a:r>
              <a:rPr lang="ru-RU" sz="2400" b="0" i="0" u="none" strike="noStrike" cap="none" dirty="0">
                <a:solidFill>
                  <a:schemeClr val="accent2"/>
                </a:solidFill>
                <a:latin typeface="Arial"/>
                <a:ea typeface="Arial"/>
                <a:cs typeface="Arial"/>
                <a:sym typeface="Arial"/>
              </a:rPr>
              <a:t>Это может привести к коллапсу камер и препятствовать наполнению сердца кровью.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6"/>
          <p:cNvSpPr txBox="1">
            <a:spLocks noGrp="1"/>
          </p:cNvSpPr>
          <p:nvPr>
            <p:ph type="title"/>
          </p:nvPr>
        </p:nvSpPr>
        <p:spPr>
          <a:xfrm>
            <a:off x="229055" y="4487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a:solidFill>
                  <a:srgbClr val="1F3864"/>
                </a:solidFill>
                <a:latin typeface="Atkinson Hyperlegible"/>
                <a:ea typeface="Atkinson Hyperlegible"/>
                <a:cs typeface="Atkinson Hyperlegible"/>
                <a:sym typeface="Atkinson Hyperlegible"/>
              </a:rPr>
              <a:t>Угроза для конечности с переломом</a:t>
            </a:r>
            <a:endParaRPr/>
          </a:p>
        </p:txBody>
      </p:sp>
      <p:graphicFrame>
        <p:nvGraphicFramePr>
          <p:cNvPr id="324" name="Google Shape;324;p36"/>
          <p:cNvGraphicFramePr/>
          <p:nvPr>
            <p:extLst>
              <p:ext uri="{D42A27DB-BD31-4B8C-83A1-F6EECF244321}">
                <p14:modId xmlns:p14="http://schemas.microsoft.com/office/powerpoint/2010/main" val="808339409"/>
              </p:ext>
            </p:extLst>
          </p:nvPr>
        </p:nvGraphicFramePr>
        <p:xfrm>
          <a:off x="317429" y="1247027"/>
          <a:ext cx="11557125" cy="4598460"/>
        </p:xfrm>
        <a:graphic>
          <a:graphicData uri="http://schemas.openxmlformats.org/drawingml/2006/table">
            <a:tbl>
              <a:tblPr>
                <a:noFill/>
                <a:tableStyleId>{F82CCBA1-99C7-4C3A-BE08-218834DDDC9E}</a:tableStyleId>
              </a:tblPr>
              <a:tblGrid>
                <a:gridCol w="5813200">
                  <a:extLst>
                    <a:ext uri="{9D8B030D-6E8A-4147-A177-3AD203B41FA5}">
                      <a16:colId xmlns:a16="http://schemas.microsoft.com/office/drawing/2014/main" val="20000"/>
                    </a:ext>
                  </a:extLst>
                </a:gridCol>
                <a:gridCol w="5743925">
                  <a:extLst>
                    <a:ext uri="{9D8B030D-6E8A-4147-A177-3AD203B41FA5}">
                      <a16:colId xmlns:a16="http://schemas.microsoft.com/office/drawing/2014/main" val="20001"/>
                    </a:ext>
                  </a:extLst>
                </a:gridCol>
              </a:tblGrid>
              <a:tr h="483650">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3965925">
                <a:tc>
                  <a:txBody>
                    <a:bodyPr/>
                    <a:lstStyle/>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latin typeface="Atkinson Hyperlegible"/>
                          <a:ea typeface="Atkinson Hyperlegible"/>
                          <a:cs typeface="Atkinson Hyperlegible"/>
                          <a:sym typeface="Atkinson Hyperlegible"/>
                        </a:rPr>
                        <a:t>Деформация или крепитация кости</a:t>
                      </a:r>
                      <a:endParaRPr lang="ru-RU" noProof="0" dirty="0"/>
                    </a:p>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latin typeface="Atkinson Hyperlegible"/>
                          <a:ea typeface="Atkinson Hyperlegible"/>
                          <a:cs typeface="Atkinson Hyperlegible"/>
                          <a:sym typeface="Atkinson Hyperlegible"/>
                        </a:rPr>
                        <a:t>Отсутствие пульса вне локализации перелома</a:t>
                      </a:r>
                      <a:endParaRPr lang="ru-RU" noProof="0" dirty="0"/>
                    </a:p>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latin typeface="Atkinson Hyperlegible"/>
                          <a:ea typeface="Atkinson Hyperlegible"/>
                          <a:cs typeface="Atkinson Hyperlegible"/>
                          <a:sym typeface="Atkinson Hyperlegible"/>
                        </a:rPr>
                        <a:t>Время </a:t>
                      </a:r>
                      <a:r>
                        <a:rPr lang="ru-RU" sz="2200" u="none" strike="noStrike" cap="none" noProof="0" dirty="0" err="1">
                          <a:latin typeface="Atkinson Hyperlegible"/>
                          <a:ea typeface="Atkinson Hyperlegible"/>
                          <a:cs typeface="Atkinson Hyperlegible"/>
                          <a:sym typeface="Atkinson Hyperlegible"/>
                        </a:rPr>
                        <a:t>рекапилляризации</a:t>
                      </a:r>
                      <a:r>
                        <a:rPr lang="ru-RU" sz="2200" u="none" strike="noStrike" cap="none" noProof="0" dirty="0">
                          <a:latin typeface="Atkinson Hyperlegible"/>
                          <a:ea typeface="Atkinson Hyperlegible"/>
                          <a:cs typeface="Atkinson Hyperlegible"/>
                          <a:sym typeface="Atkinson Hyperlegible"/>
                        </a:rPr>
                        <a:t> более 3 секунд вне локализации перелома</a:t>
                      </a:r>
                      <a:endParaRPr lang="ru-RU" noProof="0" dirty="0"/>
                    </a:p>
                    <a:p>
                      <a:pPr marL="342900" marR="0" lvl="0" indent="-342900" algn="l" rtl="0">
                        <a:lnSpc>
                          <a:spcPct val="100000"/>
                        </a:lnSpc>
                        <a:spcBef>
                          <a:spcPts val="0"/>
                        </a:spcBef>
                        <a:spcAft>
                          <a:spcPts val="0"/>
                        </a:spcAft>
                        <a:buClr>
                          <a:srgbClr val="000000"/>
                        </a:buClr>
                        <a:buSzPts val="2200"/>
                        <a:buFont typeface="Arial"/>
                        <a:buChar char="•"/>
                      </a:pPr>
                      <a:r>
                        <a:rPr lang="ru-RU" sz="2200" u="none" strike="noStrike" cap="none" noProof="0" dirty="0">
                          <a:latin typeface="Atkinson Hyperlegible"/>
                          <a:ea typeface="Atkinson Hyperlegible"/>
                          <a:cs typeface="Atkinson Hyperlegible"/>
                          <a:sym typeface="Atkinson Hyperlegible"/>
                        </a:rPr>
                        <a:t>Холодные конечности с синей или серой окраской кожи вне локализации перелома </a:t>
                      </a:r>
                      <a:endParaRPr lang="ru-RU" noProof="0" dirty="0"/>
                    </a:p>
                    <a:p>
                      <a:pPr marL="0" marR="0" lvl="0" indent="0" algn="l" rtl="0">
                        <a:lnSpc>
                          <a:spcPct val="100000"/>
                        </a:lnSpc>
                        <a:spcBef>
                          <a:spcPts val="0"/>
                        </a:spcBef>
                        <a:spcAft>
                          <a:spcPts val="0"/>
                        </a:spcAft>
                        <a:buClr>
                          <a:schemeClr val="dk1"/>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При слабом пульсе или недостаточной перфузии - предполагайте повреждение сосудов, немедленно ВПРАВЬТЕ перелом и наложите шину. </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Всегда </a:t>
                      </a:r>
                      <a:r>
                        <a:rPr lang="ru-RU" sz="2200" b="0" u="none" strike="noStrike" cap="none" noProof="0" dirty="0">
                          <a:solidFill>
                            <a:schemeClr val="accent2"/>
                          </a:solidFill>
                          <a:latin typeface="Atkinson Hyperlegible"/>
                          <a:ea typeface="Atkinson Hyperlegible"/>
                          <a:cs typeface="Atkinson Hyperlegible"/>
                          <a:sym typeface="Atkinson Hyperlegible"/>
                        </a:rPr>
                        <a:t>проверяйте</a:t>
                      </a:r>
                      <a:r>
                        <a:rPr lang="ru-RU" sz="2200" b="1" u="none" strike="noStrike" cap="none" noProof="0" dirty="0">
                          <a:solidFill>
                            <a:schemeClr val="accent2"/>
                          </a:solidFill>
                          <a:latin typeface="Atkinson Hyperlegible"/>
                          <a:ea typeface="Atkinson Hyperlegible"/>
                          <a:cs typeface="Atkinson Hyperlegible"/>
                          <a:sym typeface="Atkinson Hyperlegible"/>
                        </a:rPr>
                        <a:t> </a:t>
                      </a:r>
                      <a:r>
                        <a:rPr lang="ru-RU" sz="2200" u="none" strike="noStrike" cap="none" noProof="0" dirty="0">
                          <a:solidFill>
                            <a:schemeClr val="accent2"/>
                          </a:solidFill>
                          <a:latin typeface="Atkinson Hyperlegible"/>
                          <a:ea typeface="Atkinson Hyperlegible"/>
                          <a:cs typeface="Atkinson Hyperlegible"/>
                          <a:sym typeface="Atkinson Hyperlegible"/>
                        </a:rPr>
                        <a:t>пульс, время наполнения капилляров и чувствительность</a:t>
                      </a:r>
                      <a:r>
                        <a:rPr lang="ru-RU" sz="2200" u="none" strike="noStrike" cap="none" noProof="0" dirty="0">
                          <a:solidFill>
                            <a:schemeClr val="dk1"/>
                          </a:solidFill>
                          <a:latin typeface="Atkinson Hyperlegible"/>
                          <a:ea typeface="Atkinson Hyperlegible"/>
                          <a:cs typeface="Atkinson Hyperlegible"/>
                          <a:sym typeface="Atkinson Hyperlegible"/>
                        </a:rPr>
                        <a:t> до </a:t>
                      </a:r>
                      <a:r>
                        <a:rPr lang="ru-RU" sz="2200" b="0" u="sng" strike="noStrike" cap="none" noProof="0" dirty="0">
                          <a:solidFill>
                            <a:schemeClr val="dk1"/>
                          </a:solidFill>
                          <a:latin typeface="Atkinson Hyperlegible"/>
                          <a:ea typeface="Atkinson Hyperlegible"/>
                          <a:cs typeface="Atkinson Hyperlegible"/>
                          <a:sym typeface="Atkinson Hyperlegible"/>
                        </a:rPr>
                        <a:t>и</a:t>
                      </a:r>
                      <a:r>
                        <a:rPr lang="ru-RU" sz="2200" b="0" u="none" strike="noStrike" cap="none" noProof="0" dirty="0">
                          <a:solidFill>
                            <a:schemeClr val="dk1"/>
                          </a:solidFill>
                          <a:latin typeface="Atkinson Hyperlegible"/>
                          <a:ea typeface="Atkinson Hyperlegible"/>
                          <a:cs typeface="Atkinson Hyperlegible"/>
                          <a:sym typeface="Atkinson Hyperlegible"/>
                        </a:rPr>
                        <a:t> </a:t>
                      </a:r>
                      <a:r>
                        <a:rPr lang="ru-RU" sz="2200" u="none" strike="noStrike" cap="none" noProof="0" dirty="0">
                          <a:solidFill>
                            <a:schemeClr val="dk1"/>
                          </a:solidFill>
                          <a:latin typeface="Atkinson Hyperlegible"/>
                          <a:ea typeface="Atkinson Hyperlegible"/>
                          <a:cs typeface="Atkinson Hyperlegible"/>
                          <a:sym typeface="Atkinson Hyperlegible"/>
                        </a:rPr>
                        <a:t>после любого вправления кости </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t>Дайте ОБЕЗБОЛИВАЮЩИЕ.</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Запланируйте срочную ПЕРЕДАЧУ / ПЕРЕВОД пациента в хирургическое отделение.</a:t>
                      </a:r>
                      <a:endParaRPr lang="ru-RU" noProof="0" dirty="0"/>
                    </a:p>
                  </a:txBody>
                  <a:tcPr marL="91450" marR="91450" marT="45725" marB="45725"/>
                </a:tc>
                <a:extLst>
                  <a:ext uri="{0D108BD9-81ED-4DB2-BD59-A6C34878D82A}">
                    <a16:rowId xmlns:a16="http://schemas.microsoft.com/office/drawing/2014/main" val="10001"/>
                  </a:ext>
                </a:extLst>
              </a:tr>
            </a:tbl>
          </a:graphicData>
        </a:graphic>
      </p:graphicFrame>
      <p:pic>
        <p:nvPicPr>
          <p:cNvPr id="325" name="Google Shape;325;p36" descr="A picture containing text, clipart&#10;&#10;Description automatically generated"/>
          <p:cNvPicPr preferRelativeResize="0"/>
          <p:nvPr/>
        </p:nvPicPr>
        <p:blipFill rotWithShape="1">
          <a:blip r:embed="rId3">
            <a:alphaModFix/>
          </a:blip>
          <a:srcRect/>
          <a:stretch/>
        </p:blipFill>
        <p:spPr>
          <a:xfrm>
            <a:off x="3373286" y="3700809"/>
            <a:ext cx="2574906" cy="1797563"/>
          </a:xfrm>
          <a:prstGeom prst="rect">
            <a:avLst/>
          </a:prstGeom>
          <a:noFill/>
          <a:ln>
            <a:noFill/>
          </a:ln>
        </p:spPr>
      </p:pic>
      <p:sp>
        <p:nvSpPr>
          <p:cNvPr id="326" name="Google Shape;326;p36"/>
          <p:cNvSpPr txBox="1"/>
          <p:nvPr/>
        </p:nvSpPr>
        <p:spPr>
          <a:xfrm>
            <a:off x="4273080" y="5330855"/>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dirty="0">
                <a:solidFill>
                  <a:srgbClr val="4D5156"/>
                </a:solidFill>
                <a:latin typeface="Arial"/>
                <a:ea typeface="Arial"/>
                <a:cs typeface="Arial"/>
                <a:sym typeface="Arial"/>
              </a:rPr>
              <a:t>©</a:t>
            </a:r>
            <a:r>
              <a:rPr lang="en-US" sz="1100" b="1" i="0" u="none" strike="noStrike" cap="none" dirty="0">
                <a:solidFill>
                  <a:schemeClr val="dk1"/>
                </a:solidFill>
                <a:latin typeface="Arial"/>
                <a:ea typeface="Arial"/>
                <a:cs typeface="Arial"/>
                <a:sym typeface="Arial"/>
              </a:rPr>
              <a:t>WHO/Laerdal Medical</a:t>
            </a:r>
            <a:endParaRPr dirty="0"/>
          </a:p>
        </p:txBody>
      </p:sp>
      <p:sp>
        <p:nvSpPr>
          <p:cNvPr id="327" name="Google Shape;327;p36"/>
          <p:cNvSpPr txBox="1"/>
          <p:nvPr/>
        </p:nvSpPr>
        <p:spPr>
          <a:xfrm>
            <a:off x="766023" y="5750004"/>
            <a:ext cx="10806545"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2200" b="0" i="0" u="none" strike="noStrike" cap="none" dirty="0" err="1">
                <a:solidFill>
                  <a:schemeClr val="accent2"/>
                </a:solidFill>
                <a:latin typeface="Atkinson Hyperlegible"/>
                <a:ea typeface="Atkinson Hyperlegible"/>
                <a:cs typeface="Atkinson Hyperlegible"/>
                <a:sym typeface="Atkinson Hyperlegible"/>
              </a:rPr>
              <a:t>Учитывайте</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вероятность</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развития</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компартмент-синдрома</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Опасными</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признаками</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являются</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сильная</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боль</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натяжение</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кожи</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потеря</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чувствительности</a:t>
            </a:r>
            <a:r>
              <a:rPr lang="en-US" sz="2200" b="0" i="0" u="none" strike="noStrike" cap="none" dirty="0">
                <a:solidFill>
                  <a:schemeClr val="accent2"/>
                </a:solidFill>
                <a:latin typeface="Atkinson Hyperlegible"/>
                <a:ea typeface="Atkinson Hyperlegible"/>
                <a:cs typeface="Atkinson Hyperlegible"/>
                <a:sym typeface="Atkinson Hyperlegible"/>
              </a:rPr>
              <a:t> и </a:t>
            </a:r>
            <a:r>
              <a:rPr lang="en-US" sz="2200" b="0" i="0" u="none" strike="noStrike" cap="none" dirty="0" err="1">
                <a:solidFill>
                  <a:schemeClr val="accent2"/>
                </a:solidFill>
                <a:latin typeface="Atkinson Hyperlegible"/>
                <a:ea typeface="Atkinson Hyperlegible"/>
                <a:cs typeface="Atkinson Hyperlegible"/>
                <a:sym typeface="Atkinson Hyperlegible"/>
              </a:rPr>
              <a:t>исчезновение</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пульса</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Срочно</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перенаправьте</a:t>
            </a:r>
            <a:r>
              <a:rPr lang="en-US" sz="2200" b="0" i="0" u="none" strike="noStrike" cap="none" dirty="0">
                <a:solidFill>
                  <a:schemeClr val="accent2"/>
                </a:solidFill>
                <a:latin typeface="Atkinson Hyperlegible"/>
                <a:ea typeface="Atkinson Hyperlegible"/>
                <a:cs typeface="Atkinson Hyperlegible"/>
                <a:sym typeface="Atkinson Hyperlegible"/>
              </a:rPr>
              <a:t> </a:t>
            </a:r>
            <a:r>
              <a:rPr lang="en-US" sz="2200" b="0" i="0" u="none" strike="noStrike" cap="none" dirty="0" err="1">
                <a:solidFill>
                  <a:schemeClr val="accent2"/>
                </a:solidFill>
                <a:latin typeface="Atkinson Hyperlegible"/>
                <a:ea typeface="Atkinson Hyperlegible"/>
                <a:cs typeface="Atkinson Hyperlegible"/>
                <a:sym typeface="Atkinson Hyperlegible"/>
              </a:rPr>
              <a:t>пациента</a:t>
            </a:r>
            <a:r>
              <a:rPr lang="en-US" sz="2200" b="0" i="0" u="none" strike="noStrike" cap="none" dirty="0">
                <a:solidFill>
                  <a:schemeClr val="accent2"/>
                </a:solidFill>
                <a:latin typeface="Atkinson Hyperlegible"/>
                <a:ea typeface="Atkinson Hyperlegible"/>
                <a:cs typeface="Atkinson Hyperlegible"/>
                <a:sym typeface="Atkinson Hyperlegible"/>
              </a:rPr>
              <a:t>!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txBox="1">
            <a:spLocks noGrp="1"/>
          </p:cNvSpPr>
          <p:nvPr>
            <p:ph type="title"/>
          </p:nvPr>
        </p:nvSpPr>
        <p:spPr>
          <a:xfrm>
            <a:off x="245911" y="150407"/>
            <a:ext cx="10515600" cy="8249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ru-RU">
                <a:solidFill>
                  <a:srgbClr val="1F3864"/>
                </a:solidFill>
                <a:latin typeface="Atkinson Hyperlegible"/>
                <a:ea typeface="Atkinson Hyperlegible"/>
                <a:cs typeface="Atkinson Hyperlegible"/>
                <a:sym typeface="Atkinson Hyperlegible"/>
              </a:rPr>
              <a:t>Простые и открытые переломы</a:t>
            </a:r>
            <a:endParaRPr lang="ru-RU"/>
          </a:p>
        </p:txBody>
      </p:sp>
      <p:graphicFrame>
        <p:nvGraphicFramePr>
          <p:cNvPr id="333" name="Google Shape;333;p37"/>
          <p:cNvGraphicFramePr/>
          <p:nvPr/>
        </p:nvGraphicFramePr>
        <p:xfrm>
          <a:off x="245911" y="1128431"/>
          <a:ext cx="11714875" cy="4998750"/>
        </p:xfrm>
        <a:graphic>
          <a:graphicData uri="http://schemas.openxmlformats.org/drawingml/2006/table">
            <a:tbl>
              <a:tblPr>
                <a:noFill/>
                <a:tableStyleId>{F82CCBA1-99C7-4C3A-BE08-218834DDDC9E}</a:tableStyleId>
              </a:tblPr>
              <a:tblGrid>
                <a:gridCol w="2168875">
                  <a:extLst>
                    <a:ext uri="{9D8B030D-6E8A-4147-A177-3AD203B41FA5}">
                      <a16:colId xmlns:a16="http://schemas.microsoft.com/office/drawing/2014/main" val="20000"/>
                    </a:ext>
                  </a:extLst>
                </a:gridCol>
                <a:gridCol w="9546000">
                  <a:extLst>
                    <a:ext uri="{9D8B030D-6E8A-4147-A177-3AD203B41FA5}">
                      <a16:colId xmlns:a16="http://schemas.microsoft.com/office/drawing/2014/main" val="20001"/>
                    </a:ext>
                  </a:extLst>
                </a:gridCol>
              </a:tblGrid>
              <a:tr h="419650">
                <a:tc>
                  <a:txBody>
                    <a:bodyPr/>
                    <a:lstStyle/>
                    <a:p>
                      <a:pPr marL="0" marR="0" lvl="0" indent="0" algn="l" rtl="0">
                        <a:lnSpc>
                          <a:spcPct val="100000"/>
                        </a:lnSpc>
                        <a:spcBef>
                          <a:spcPts val="0"/>
                        </a:spcBef>
                        <a:spcAft>
                          <a:spcPts val="0"/>
                        </a:spcAft>
                        <a:buClr>
                          <a:srgbClr val="000000"/>
                        </a:buClr>
                        <a:buSzPts val="1800"/>
                        <a:buFont typeface="Arial"/>
                        <a:buNone/>
                      </a:pPr>
                      <a:r>
                        <a:rPr lang="en-US" sz="2400" b="1" u="none" strike="noStrike" cap="none">
                          <a:latin typeface="Atkinson Hyperlegible"/>
                          <a:ea typeface="Atkinson Hyperlegible"/>
                          <a:cs typeface="Atkinson Hyperlegible"/>
                          <a:sym typeface="Atkinson Hyperlegible"/>
                        </a:rPr>
                        <a:t>Травма</a:t>
                      </a:r>
                      <a:endParaRPr/>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400" b="1" u="none" strike="noStrike" cap="none">
                          <a:latin typeface="Atkinson Hyperlegible"/>
                          <a:ea typeface="Atkinson Hyperlegible"/>
                          <a:cs typeface="Atkinson Hyperlegible"/>
                          <a:sym typeface="Atkinson Hyperlegible"/>
                        </a:rPr>
                        <a:t>Лечение</a:t>
                      </a:r>
                      <a:endParaRPr/>
                    </a:p>
                  </a:txBody>
                  <a:tcPr marL="91450" marR="91450" marT="45725" marB="45725">
                    <a:solidFill>
                      <a:srgbClr val="D8E2F3"/>
                    </a:solidFill>
                  </a:tcPr>
                </a:tc>
                <a:extLst>
                  <a:ext uri="{0D108BD9-81ED-4DB2-BD59-A6C34878D82A}">
                    <a16:rowId xmlns:a16="http://schemas.microsoft.com/office/drawing/2014/main" val="10000"/>
                  </a:ext>
                </a:extLst>
              </a:tr>
              <a:tr h="791475">
                <a:tc>
                  <a:txBody>
                    <a:bodyPr/>
                    <a:lstStyle/>
                    <a:p>
                      <a:pPr marL="0" marR="0" lvl="0" indent="0" algn="l" rtl="0">
                        <a:lnSpc>
                          <a:spcPct val="100000"/>
                        </a:lnSpc>
                        <a:spcBef>
                          <a:spcPts val="0"/>
                        </a:spcBef>
                        <a:spcAft>
                          <a:spcPts val="0"/>
                        </a:spcAft>
                        <a:buClr>
                          <a:srgbClr val="000000"/>
                        </a:buClr>
                        <a:buSzPts val="1800"/>
                        <a:buFont typeface="Arial"/>
                        <a:buNone/>
                      </a:pPr>
                      <a:r>
                        <a:rPr lang="en-US" sz="2200" u="none" strike="noStrike" cap="none">
                          <a:latin typeface="Atkinson Hyperlegible"/>
                          <a:ea typeface="Atkinson Hyperlegible"/>
                          <a:cs typeface="Atkinson Hyperlegible"/>
                          <a:sym typeface="Atkinson Hyperlegible"/>
                        </a:rPr>
                        <a:t>Простой перелом</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200" u="none" strike="noStrike" cap="none">
                          <a:latin typeface="Atkinson Hyperlegible"/>
                          <a:ea typeface="Atkinson Hyperlegible"/>
                          <a:cs typeface="Atkinson Hyperlegible"/>
                          <a:sym typeface="Atkinson Hyperlegible"/>
                        </a:rPr>
                        <a:t>Проведите ШИНИРОВАНИЕ для удобства пациента и рассмотрите возможность выпрямления конечности (вправления перелома). </a:t>
                      </a:r>
                      <a:endParaRPr/>
                    </a:p>
                    <a:p>
                      <a:pPr marL="285750" marR="0" lvl="0" indent="-285750" algn="l" rtl="0">
                        <a:lnSpc>
                          <a:spcPct val="100000"/>
                        </a:lnSpc>
                        <a:spcBef>
                          <a:spcPts val="0"/>
                        </a:spcBef>
                        <a:spcAft>
                          <a:spcPts val="0"/>
                        </a:spcAft>
                        <a:buClr>
                          <a:schemeClr val="dk1"/>
                        </a:buClr>
                        <a:buSzPts val="1800"/>
                        <a:buFont typeface="Arial"/>
                        <a:buChar char="•"/>
                      </a:pPr>
                      <a:r>
                        <a:rPr lang="en-US" sz="2200" u="none" strike="noStrike" cap="none">
                          <a:solidFill>
                            <a:schemeClr val="dk1"/>
                          </a:solidFill>
                          <a:latin typeface="Atkinson Hyperlegible"/>
                          <a:ea typeface="Atkinson Hyperlegible"/>
                          <a:cs typeface="Atkinson Hyperlegible"/>
                          <a:sym typeface="Atkinson Hyperlegible"/>
                        </a:rPr>
                        <a:t>Дайте ОБЕЗБОЛИВАЮЩИЕ.</a:t>
                      </a:r>
                      <a:endParaRPr/>
                    </a:p>
                  </a:txBody>
                  <a:tcPr marL="91450" marR="91450" marT="45725" marB="45725"/>
                </a:tc>
                <a:extLst>
                  <a:ext uri="{0D108BD9-81ED-4DB2-BD59-A6C34878D82A}">
                    <a16:rowId xmlns:a16="http://schemas.microsoft.com/office/drawing/2014/main" val="10001"/>
                  </a:ext>
                </a:extLst>
              </a:tr>
              <a:tr h="3246725">
                <a:tc>
                  <a:txBody>
                    <a:bodyPr/>
                    <a:lstStyle/>
                    <a:p>
                      <a:pPr marL="0" marR="0" lvl="0" indent="0" algn="l" rtl="0">
                        <a:lnSpc>
                          <a:spcPct val="100000"/>
                        </a:lnSpc>
                        <a:spcBef>
                          <a:spcPts val="0"/>
                        </a:spcBef>
                        <a:spcAft>
                          <a:spcPts val="0"/>
                        </a:spcAft>
                        <a:buClr>
                          <a:srgbClr val="000000"/>
                        </a:buClr>
                        <a:buSzPts val="1800"/>
                        <a:buFont typeface="Arial"/>
                        <a:buNone/>
                      </a:pPr>
                      <a:r>
                        <a:rPr lang="en-US" sz="2200" u="none" strike="noStrike" cap="none">
                          <a:latin typeface="Atkinson Hyperlegible"/>
                          <a:ea typeface="Atkinson Hyperlegible"/>
                          <a:cs typeface="Atkinson Hyperlegible"/>
                          <a:sym typeface="Atkinson Hyperlegible"/>
                        </a:rPr>
                        <a:t>Открытый перелом</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2200" u="none" strike="noStrike" cap="none">
                          <a:latin typeface="Atkinson Hyperlegible"/>
                          <a:ea typeface="Atkinson Hyperlegible"/>
                          <a:cs typeface="Atkinson Hyperlegible"/>
                          <a:sym typeface="Atkinson Hyperlegible"/>
                        </a:rPr>
                        <a:t>Остановите кровотечение путем ПРЯМОГО ДАВЛЕНИЯ.</a:t>
                      </a:r>
                      <a:endParaRPr/>
                    </a:p>
                    <a:p>
                      <a:pPr marL="285750" marR="0" lvl="0" indent="-285750" algn="l" rtl="0">
                        <a:lnSpc>
                          <a:spcPct val="100000"/>
                        </a:lnSpc>
                        <a:spcBef>
                          <a:spcPts val="0"/>
                        </a:spcBef>
                        <a:spcAft>
                          <a:spcPts val="0"/>
                        </a:spcAft>
                        <a:buClr>
                          <a:schemeClr val="dk1"/>
                        </a:buClr>
                        <a:buSzPts val="1800"/>
                        <a:buFont typeface="Arial"/>
                        <a:buChar char="•"/>
                      </a:pPr>
                      <a:r>
                        <a:rPr lang="en-US" sz="2200" u="none" strike="noStrike" cap="none">
                          <a:latin typeface="Atkinson Hyperlegible"/>
                          <a:ea typeface="Atkinson Hyperlegible"/>
                          <a:cs typeface="Atkinson Hyperlegible"/>
                          <a:sym typeface="Atkinson Hyperlegible"/>
                        </a:rPr>
                        <a:t>Рану следует ОРОШАТЬ физраствором или чистой водой.</a:t>
                      </a:r>
                      <a:endParaRPr/>
                    </a:p>
                    <a:p>
                      <a:pPr marL="285750" marR="0" lvl="0" indent="-285750" algn="l" rtl="0">
                        <a:lnSpc>
                          <a:spcPct val="100000"/>
                        </a:lnSpc>
                        <a:spcBef>
                          <a:spcPts val="0"/>
                        </a:spcBef>
                        <a:spcAft>
                          <a:spcPts val="0"/>
                        </a:spcAft>
                        <a:buClr>
                          <a:schemeClr val="dk1"/>
                        </a:buClr>
                        <a:buSzPts val="1800"/>
                        <a:buFont typeface="Arial"/>
                        <a:buChar char="•"/>
                      </a:pPr>
                      <a:r>
                        <a:rPr lang="en-US" sz="2200" u="none" strike="noStrike" cap="none">
                          <a:latin typeface="Atkinson Hyperlegible"/>
                          <a:ea typeface="Atkinson Hyperlegible"/>
                          <a:cs typeface="Atkinson Hyperlegible"/>
                          <a:sym typeface="Atkinson Hyperlegible"/>
                        </a:rPr>
                        <a:t>Проведите ШИНИРОВАНИЕ для удобства пациента и рассмотрите возможность выпрямления конечности.</a:t>
                      </a:r>
                      <a:endParaRPr/>
                    </a:p>
                    <a:p>
                      <a:pPr marL="285750" marR="0" lvl="0" indent="-285750" algn="l" rtl="0">
                        <a:lnSpc>
                          <a:spcPct val="100000"/>
                        </a:lnSpc>
                        <a:spcBef>
                          <a:spcPts val="0"/>
                        </a:spcBef>
                        <a:spcAft>
                          <a:spcPts val="0"/>
                        </a:spcAft>
                        <a:buClr>
                          <a:schemeClr val="dk1"/>
                        </a:buClr>
                        <a:buSzPts val="1800"/>
                        <a:buFont typeface="Arial"/>
                        <a:buChar char="•"/>
                      </a:pPr>
                      <a:r>
                        <a:rPr lang="en-US" sz="2200" u="none" strike="noStrike" cap="none">
                          <a:solidFill>
                            <a:schemeClr val="dk1"/>
                          </a:solidFill>
                          <a:latin typeface="Atkinson Hyperlegible"/>
                          <a:ea typeface="Atkinson Hyperlegible"/>
                          <a:cs typeface="Atkinson Hyperlegible"/>
                          <a:sym typeface="Atkinson Hyperlegible"/>
                        </a:rPr>
                        <a:t>Если перфузия низкая, немедленно ВПРАВЬТЕ перелом и наложите ШИНУ.</a:t>
                      </a:r>
                      <a:endParaRPr/>
                    </a:p>
                    <a:p>
                      <a:pPr marL="285750" marR="0" lvl="0" indent="-285750" algn="l" rtl="0">
                        <a:lnSpc>
                          <a:spcPct val="100000"/>
                        </a:lnSpc>
                        <a:spcBef>
                          <a:spcPts val="0"/>
                        </a:spcBef>
                        <a:spcAft>
                          <a:spcPts val="0"/>
                        </a:spcAft>
                        <a:buClr>
                          <a:schemeClr val="dk1"/>
                        </a:buClr>
                        <a:buSzPts val="1800"/>
                        <a:buFont typeface="Arial"/>
                        <a:buChar char="•"/>
                      </a:pPr>
                      <a:r>
                        <a:rPr lang="en-US" sz="2200" u="none" strike="noStrike" cap="none">
                          <a:latin typeface="Atkinson Hyperlegible"/>
                          <a:ea typeface="Atkinson Hyperlegible"/>
                          <a:cs typeface="Atkinson Hyperlegible"/>
                          <a:sym typeface="Atkinson Hyperlegible"/>
                        </a:rPr>
                        <a:t>Заранее дайте АНТИБИОТИКИ и сделайте прививку от СТОЛБНЯКА.</a:t>
                      </a:r>
                      <a:endParaRPr/>
                    </a:p>
                    <a:p>
                      <a:pPr marL="285750" marR="0" lvl="0" indent="-285750" algn="l" rtl="0">
                        <a:lnSpc>
                          <a:spcPct val="100000"/>
                        </a:lnSpc>
                        <a:spcBef>
                          <a:spcPts val="0"/>
                        </a:spcBef>
                        <a:spcAft>
                          <a:spcPts val="0"/>
                        </a:spcAft>
                        <a:buClr>
                          <a:schemeClr val="dk1"/>
                        </a:buClr>
                        <a:buSzPts val="1800"/>
                        <a:buFont typeface="Arial"/>
                        <a:buChar char="•"/>
                      </a:pPr>
                      <a:r>
                        <a:rPr lang="en-US" sz="2200" u="none" strike="noStrike" cap="none">
                          <a:latin typeface="Atkinson Hyperlegible"/>
                          <a:ea typeface="Atkinson Hyperlegible"/>
                          <a:cs typeface="Atkinson Hyperlegible"/>
                          <a:sym typeface="Atkinson Hyperlegible"/>
                        </a:rPr>
                        <a:t>Дайте ОБЕЗБОЛИВАЮЩИЕ.</a:t>
                      </a:r>
                      <a:endParaRPr/>
                    </a:p>
                    <a:p>
                      <a:pPr marL="285750" marR="0" lvl="0" indent="-285750" algn="l" rtl="0">
                        <a:lnSpc>
                          <a:spcPct val="100000"/>
                        </a:lnSpc>
                        <a:spcBef>
                          <a:spcPts val="0"/>
                        </a:spcBef>
                        <a:spcAft>
                          <a:spcPts val="0"/>
                        </a:spcAft>
                        <a:buClr>
                          <a:schemeClr val="dk1"/>
                        </a:buClr>
                        <a:buSzPts val="1800"/>
                        <a:buFont typeface="Arial"/>
                        <a:buChar char="•"/>
                      </a:pPr>
                      <a:r>
                        <a:rPr lang="en-US" sz="2200" u="none" strike="noStrike" cap="none">
                          <a:latin typeface="Atkinson Hyperlegible"/>
                          <a:ea typeface="Atkinson Hyperlegible"/>
                          <a:cs typeface="Atkinson Hyperlegible"/>
                          <a:sym typeface="Atkinson Hyperlegible"/>
                        </a:rPr>
                        <a:t>Запланируйте срочную ПЕРЕДАЧУ / ПЕРЕВОД пациента в хирургическое отделение.</a:t>
                      </a:r>
                      <a:endParaRPr/>
                    </a:p>
                  </a:txBody>
                  <a:tcPr marL="91450" marR="91450" marT="45725" marB="45725"/>
                </a:tc>
                <a:extLst>
                  <a:ext uri="{0D108BD9-81ED-4DB2-BD59-A6C34878D82A}">
                    <a16:rowId xmlns:a16="http://schemas.microsoft.com/office/drawing/2014/main" val="10002"/>
                  </a:ext>
                </a:extLst>
              </a:tr>
            </a:tbl>
          </a:graphicData>
        </a:graphic>
      </p:graphicFrame>
      <p:pic>
        <p:nvPicPr>
          <p:cNvPr id="334" name="Google Shape;334;p37" descr="Logo&#10;&#10;Description automatically generated"/>
          <p:cNvPicPr preferRelativeResize="0"/>
          <p:nvPr/>
        </p:nvPicPr>
        <p:blipFill rotWithShape="1">
          <a:blip r:embed="rId3">
            <a:alphaModFix/>
          </a:blip>
          <a:srcRect/>
          <a:stretch/>
        </p:blipFill>
        <p:spPr>
          <a:xfrm>
            <a:off x="245911" y="4029735"/>
            <a:ext cx="2078953" cy="1447471"/>
          </a:xfrm>
          <a:prstGeom prst="rect">
            <a:avLst/>
          </a:prstGeom>
          <a:noFill/>
          <a:ln>
            <a:noFill/>
          </a:ln>
        </p:spPr>
      </p:pic>
      <p:sp>
        <p:nvSpPr>
          <p:cNvPr id="335" name="Google Shape;335;p37"/>
          <p:cNvSpPr txBox="1"/>
          <p:nvPr/>
        </p:nvSpPr>
        <p:spPr>
          <a:xfrm>
            <a:off x="403644" y="5532547"/>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4D5156"/>
                </a:solidFill>
                <a:latin typeface="Arial"/>
                <a:ea typeface="Arial"/>
                <a:cs typeface="Arial"/>
                <a:sym typeface="Arial"/>
              </a:rPr>
              <a:t>©</a:t>
            </a:r>
            <a:r>
              <a:rPr lang="en-US" sz="1100" b="1" i="0" u="none" strike="noStrike" cap="none">
                <a:solidFill>
                  <a:schemeClr val="dk1"/>
                </a:solidFill>
                <a:latin typeface="Arial"/>
                <a:ea typeface="Arial"/>
                <a:cs typeface="Arial"/>
                <a:sym typeface="Arial"/>
              </a:rPr>
              <a:t>WHO/Laerdal Medical</a:t>
            </a:r>
            <a:endParaRPr/>
          </a:p>
        </p:txBody>
      </p:sp>
      <p:sp>
        <p:nvSpPr>
          <p:cNvPr id="336" name="Google Shape;336;p37"/>
          <p:cNvSpPr txBox="1"/>
          <p:nvPr/>
        </p:nvSpPr>
        <p:spPr>
          <a:xfrm>
            <a:off x="1024851" y="6088500"/>
            <a:ext cx="105156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ru-RU" sz="2200" b="0" i="0" u="none" strike="noStrike" cap="none">
                <a:solidFill>
                  <a:schemeClr val="accent2"/>
                </a:solidFill>
                <a:latin typeface="Atkinson Hyperlegible"/>
                <a:ea typeface="Atkinson Hyperlegible"/>
                <a:cs typeface="Atkinson Hyperlegible"/>
                <a:sym typeface="Atkinson Hyperlegible"/>
              </a:rPr>
              <a:t>Считайте, что у любого пациента есть открытый перелом, если рядом с местом перелома имеется рана (больше, чем просто ссадина на коже).</a:t>
            </a: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8"/>
          <p:cNvSpPr txBox="1">
            <a:spLocks noGrp="1"/>
          </p:cNvSpPr>
          <p:nvPr>
            <p:ph type="title"/>
          </p:nvPr>
        </p:nvSpPr>
        <p:spPr>
          <a:xfrm>
            <a:off x="289214" y="39357"/>
            <a:ext cx="10515600" cy="7555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ru-RU">
                <a:solidFill>
                  <a:schemeClr val="dk2"/>
                </a:solidFill>
                <a:latin typeface="Atkinson Hyperlegible"/>
                <a:ea typeface="Atkinson Hyperlegible"/>
                <a:cs typeface="Atkinson Hyperlegible"/>
                <a:sym typeface="Atkinson Hyperlegible"/>
              </a:rPr>
              <a:t>Раны</a:t>
            </a:r>
            <a:endParaRPr lang="ru-RU"/>
          </a:p>
        </p:txBody>
      </p:sp>
      <p:sp>
        <p:nvSpPr>
          <p:cNvPr id="342" name="Google Shape;342;p38"/>
          <p:cNvSpPr txBox="1">
            <a:spLocks noGrp="1"/>
          </p:cNvSpPr>
          <p:nvPr>
            <p:ph type="body" idx="1"/>
          </p:nvPr>
        </p:nvSpPr>
        <p:spPr>
          <a:xfrm>
            <a:off x="927543" y="5931436"/>
            <a:ext cx="10515600" cy="823663"/>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1000"/>
              </a:spcBef>
              <a:spcAft>
                <a:spcPts val="0"/>
              </a:spcAft>
              <a:buSzPts val="1800"/>
              <a:buNone/>
            </a:pPr>
            <a:r>
              <a:rPr lang="ru-RU" sz="2200">
                <a:solidFill>
                  <a:schemeClr val="accent2"/>
                </a:solidFill>
                <a:latin typeface="Atkinson Hyperlegible"/>
                <a:ea typeface="Atkinson Hyperlegible"/>
                <a:cs typeface="Atkinson Hyperlegible"/>
                <a:sym typeface="Atkinson Hyperlegible"/>
              </a:rPr>
              <a:t>ПОМНИТЕ! </a:t>
            </a:r>
            <a:r>
              <a:rPr lang="ru-RU" sz="2200" dirty="0">
                <a:solidFill>
                  <a:schemeClr val="accent2"/>
                </a:solidFill>
                <a:latin typeface="Atkinson Hyperlegible"/>
                <a:ea typeface="Atkinson Hyperlegible"/>
                <a:cs typeface="Atkinson Hyperlegible"/>
                <a:sym typeface="Atkinson Hyperlegible"/>
              </a:rPr>
              <a:t>Проверьте, не снижена ли перфузия дистально от раны, и обратите внимание на снижение силы или чувствительности у пациента.</a:t>
            </a:r>
            <a:endParaRPr lang="ru-RU" dirty="0"/>
          </a:p>
        </p:txBody>
      </p:sp>
      <p:graphicFrame>
        <p:nvGraphicFramePr>
          <p:cNvPr id="343" name="Google Shape;343;p38"/>
          <p:cNvGraphicFramePr/>
          <p:nvPr>
            <p:extLst>
              <p:ext uri="{D42A27DB-BD31-4B8C-83A1-F6EECF244321}">
                <p14:modId xmlns:p14="http://schemas.microsoft.com/office/powerpoint/2010/main" val="3711709927"/>
              </p:ext>
            </p:extLst>
          </p:nvPr>
        </p:nvGraphicFramePr>
        <p:xfrm>
          <a:off x="289214" y="919728"/>
          <a:ext cx="11544150" cy="5065775"/>
        </p:xfrm>
        <a:graphic>
          <a:graphicData uri="http://schemas.openxmlformats.org/drawingml/2006/table">
            <a:tbl>
              <a:tblPr bandRow="1">
                <a:noFill/>
                <a:tableStyleId>{24D79DEC-F2E3-425C-A7A7-497BDA39ED06}</a:tableStyleId>
              </a:tblPr>
              <a:tblGrid>
                <a:gridCol w="2363750">
                  <a:extLst>
                    <a:ext uri="{9D8B030D-6E8A-4147-A177-3AD203B41FA5}">
                      <a16:colId xmlns:a16="http://schemas.microsoft.com/office/drawing/2014/main" val="20000"/>
                    </a:ext>
                  </a:extLst>
                </a:gridCol>
                <a:gridCol w="9180400">
                  <a:extLst>
                    <a:ext uri="{9D8B030D-6E8A-4147-A177-3AD203B41FA5}">
                      <a16:colId xmlns:a16="http://schemas.microsoft.com/office/drawing/2014/main" val="20001"/>
                    </a:ext>
                  </a:extLst>
                </a:gridCol>
              </a:tblGrid>
              <a:tr h="829050">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4236725">
                <a:tc>
                  <a:txBody>
                    <a:bodyPr/>
                    <a:lstStyle/>
                    <a:p>
                      <a:pPr marL="0" marR="0" lvl="0" indent="0" algn="l" rtl="0">
                        <a:lnSpc>
                          <a:spcPct val="100000"/>
                        </a:lnSpc>
                        <a:spcBef>
                          <a:spcPts val="0"/>
                        </a:spcBef>
                        <a:spcAft>
                          <a:spcPts val="0"/>
                        </a:spcAft>
                        <a:buClr>
                          <a:schemeClr val="dk1"/>
                        </a:buClr>
                        <a:buSzPts val="2200"/>
                        <a:buFont typeface="Calibri"/>
                        <a:buNone/>
                      </a:pPr>
                      <a:r>
                        <a:rPr lang="ru-RU" sz="2200" b="0" u="none" strike="noStrike" cap="none" noProof="0" dirty="0">
                          <a:solidFill>
                            <a:schemeClr val="dk1"/>
                          </a:solidFill>
                          <a:latin typeface="Atkinson Hyperlegible"/>
                          <a:ea typeface="Atkinson Hyperlegible"/>
                          <a:cs typeface="Atkinson Hyperlegible"/>
                          <a:sym typeface="Atkinson Hyperlegible"/>
                        </a:rPr>
                        <a:t>Раны</a:t>
                      </a:r>
                      <a:endParaRPr lang="ru-RU" noProof="0" dirty="0"/>
                    </a:p>
                    <a:p>
                      <a:pPr marL="0" marR="0" lvl="0" indent="0" algn="l" rtl="0">
                        <a:lnSpc>
                          <a:spcPct val="100000"/>
                        </a:lnSpc>
                        <a:spcBef>
                          <a:spcPts val="0"/>
                        </a:spcBef>
                        <a:spcAft>
                          <a:spcPts val="0"/>
                        </a:spcAft>
                        <a:buClr>
                          <a:schemeClr val="dk1"/>
                        </a:buClr>
                        <a:buSzPts val="2200"/>
                        <a:buFont typeface="Calibri"/>
                        <a:buNone/>
                      </a:pPr>
                      <a:endParaRPr lang="ru-RU" sz="2200" b="0" u="none" strike="noStrike" cap="none"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Calibri"/>
                        <a:buNone/>
                      </a:pPr>
                      <a:endParaRPr lang="ru-RU" sz="2200" b="0" u="none" strike="noStrike" cap="none" noProof="0" dirty="0">
                        <a:solidFill>
                          <a:schemeClr val="dk1"/>
                        </a:solidFill>
                      </a:endParaRPr>
                    </a:p>
                  </a:txBody>
                  <a:tcPr marL="91450" marR="91450" marT="45725" marB="45725"/>
                </a:tc>
                <a:tc>
                  <a:txBody>
                    <a:bodyPr/>
                    <a:lstStyle/>
                    <a:p>
                      <a:pPr marL="434340" marR="0" lvl="0" indent="-342900" algn="l" rtl="0">
                        <a:lnSpc>
                          <a:spcPct val="100000"/>
                        </a:lnSpc>
                        <a:spcBef>
                          <a:spcPts val="0"/>
                        </a:spcBef>
                        <a:spcAft>
                          <a:spcPts val="0"/>
                        </a:spcAft>
                        <a:buClr>
                          <a:srgbClr val="000000"/>
                        </a:buClr>
                        <a:buSzPts val="2200"/>
                        <a:buFont typeface="Arial"/>
                        <a:buChar char="•"/>
                      </a:pPr>
                      <a:r>
                        <a:rPr lang="ru-RU" sz="2200" b="0" i="0" u="none" strike="noStrike" cap="none" noProof="0" dirty="0">
                          <a:solidFill>
                            <a:srgbClr val="000000"/>
                          </a:solidFill>
                          <a:latin typeface="Atkinson Hyperlegible"/>
                          <a:ea typeface="Atkinson Hyperlegible"/>
                          <a:cs typeface="Atkinson Hyperlegible"/>
                          <a:sym typeface="Atkinson Hyperlegible"/>
                        </a:rPr>
                        <a:t>ОЧИСТИТЕ раны </a:t>
                      </a:r>
                      <a:r>
                        <a:rPr lang="ru-RU" sz="2200" b="0" i="0" u="none" strike="noStrike" cap="none" noProof="0" dirty="0">
                          <a:solidFill>
                            <a:schemeClr val="dk1"/>
                          </a:solidFill>
                          <a:latin typeface="Atkinson Hyperlegible"/>
                          <a:ea typeface="Atkinson Hyperlegible"/>
                          <a:cs typeface="Atkinson Hyperlegible"/>
                          <a:sym typeface="Atkinson Hyperlegible"/>
                        </a:rPr>
                        <a:t>физраствором или чистой водой.</a:t>
                      </a:r>
                      <a:endParaRPr lang="ru-RU" noProof="0" dirty="0"/>
                    </a:p>
                    <a:p>
                      <a:pPr marL="434340" marR="0" lvl="0" indent="-342900" algn="l" rtl="0">
                        <a:lnSpc>
                          <a:spcPct val="100000"/>
                        </a:lnSpc>
                        <a:spcBef>
                          <a:spcPts val="0"/>
                        </a:spcBef>
                        <a:spcAft>
                          <a:spcPts val="0"/>
                        </a:spcAft>
                        <a:buClr>
                          <a:srgbClr val="000000"/>
                        </a:buClr>
                        <a:buSzPts val="2200"/>
                        <a:buFont typeface="Arial"/>
                        <a:buChar char="•"/>
                      </a:pPr>
                      <a:r>
                        <a:rPr lang="ru-RU" sz="2200" b="0" i="0" u="none" strike="noStrike" cap="none" noProof="0" dirty="0">
                          <a:solidFill>
                            <a:srgbClr val="000000"/>
                          </a:solidFill>
                          <a:latin typeface="Atkinson Hyperlegible"/>
                          <a:ea typeface="Atkinson Hyperlegible"/>
                          <a:cs typeface="Atkinson Hyperlegible"/>
                          <a:sym typeface="Atkinson Hyperlegible"/>
                        </a:rPr>
                        <a:t>ПЕРЕВЯЖИТЕ раны стерильной марлей.</a:t>
                      </a:r>
                      <a:endParaRPr lang="ru-RU" noProof="0" dirty="0"/>
                    </a:p>
                    <a:p>
                      <a:pPr marL="434340" marR="0" lvl="0" indent="-342900" algn="l" rtl="0">
                        <a:lnSpc>
                          <a:spcPct val="100000"/>
                        </a:lnSpc>
                        <a:spcBef>
                          <a:spcPts val="0"/>
                        </a:spcBef>
                        <a:spcAft>
                          <a:spcPts val="0"/>
                        </a:spcAft>
                        <a:buClr>
                          <a:srgbClr val="000000"/>
                        </a:buClr>
                        <a:buSzPts val="2200"/>
                        <a:buFont typeface="Arial"/>
                        <a:buChar char="•"/>
                      </a:pPr>
                      <a:r>
                        <a:rPr lang="ru-RU" sz="2200" b="0" i="0" u="none" strike="noStrike" cap="none" noProof="0" dirty="0">
                          <a:solidFill>
                            <a:srgbClr val="000000"/>
                          </a:solidFill>
                          <a:latin typeface="Atkinson Hyperlegible"/>
                          <a:ea typeface="Atkinson Hyperlegible"/>
                          <a:cs typeface="Atkinson Hyperlegible"/>
                          <a:sym typeface="Atkinson Hyperlegible"/>
                        </a:rPr>
                        <a:t>ПРОВЕРЯЙТЕ уровень перфузии за пределами раны до и после перевязки.</a:t>
                      </a:r>
                      <a:endParaRPr lang="ru-RU" noProof="0" dirty="0"/>
                    </a:p>
                    <a:p>
                      <a:pPr marL="434340" marR="0" lvl="0" indent="-342900" algn="l" rtl="0">
                        <a:lnSpc>
                          <a:spcPct val="100000"/>
                        </a:lnSpc>
                        <a:spcBef>
                          <a:spcPts val="0"/>
                        </a:spcBef>
                        <a:spcAft>
                          <a:spcPts val="0"/>
                        </a:spcAft>
                        <a:buClr>
                          <a:srgbClr val="000000"/>
                        </a:buClr>
                        <a:buSzPts val="2200"/>
                        <a:buFont typeface="Arial"/>
                        <a:buChar char="•"/>
                      </a:pPr>
                      <a:r>
                        <a:rPr lang="ru-RU" sz="2200" b="0" i="0" u="none" strike="noStrike" cap="none" noProof="0" dirty="0">
                          <a:latin typeface="Atkinson Hyperlegible"/>
                          <a:ea typeface="Atkinson Hyperlegible"/>
                          <a:cs typeface="Atkinson Hyperlegible"/>
                          <a:sym typeface="Atkinson Hyperlegible"/>
                        </a:rPr>
                        <a:t>Наложите ШИНУ, если раны на конечностях.</a:t>
                      </a:r>
                      <a:r>
                        <a:rPr lang="ru-RU" sz="2200" b="0" i="0" u="none" strike="noStrike" cap="none" noProof="0" dirty="0">
                          <a:solidFill>
                            <a:schemeClr val="dk1"/>
                          </a:solidFill>
                          <a:latin typeface="Atkinson Hyperlegible"/>
                          <a:ea typeface="Atkinson Hyperlegible"/>
                          <a:cs typeface="Atkinson Hyperlegible"/>
                          <a:sym typeface="Atkinson Hyperlegible"/>
                        </a:rPr>
                        <a:t>  </a:t>
                      </a:r>
                      <a:r>
                        <a:rPr lang="ru-RU" sz="2200" b="0" i="0" u="none" strike="noStrike" cap="none" noProof="0" dirty="0">
                          <a:solidFill>
                            <a:srgbClr val="000000"/>
                          </a:solidFill>
                          <a:latin typeface="Atkinson Hyperlegible"/>
                          <a:ea typeface="Atkinson Hyperlegible"/>
                          <a:cs typeface="Atkinson Hyperlegible"/>
                          <a:sym typeface="Atkinson Hyperlegible"/>
                        </a:rPr>
                        <a:t>Стабилизируйте, но НЕ удаляйте попавшие в рану предметы.</a:t>
                      </a:r>
                      <a:endParaRPr lang="ru-RU" noProof="0" dirty="0"/>
                    </a:p>
                    <a:p>
                      <a:pPr marL="434340" marR="0" lvl="0" indent="-342900" algn="l" rtl="0">
                        <a:lnSpc>
                          <a:spcPct val="100000"/>
                        </a:lnSpc>
                        <a:spcBef>
                          <a:spcPts val="0"/>
                        </a:spcBef>
                        <a:spcAft>
                          <a:spcPts val="0"/>
                        </a:spcAft>
                        <a:buClr>
                          <a:srgbClr val="000000"/>
                        </a:buClr>
                        <a:buSzPts val="2200"/>
                        <a:buFont typeface="Arial"/>
                        <a:buChar char="•"/>
                      </a:pPr>
                      <a:r>
                        <a:rPr lang="ru-RU" sz="2200" b="0" i="0" u="none" strike="noStrike" cap="none" noProof="0" dirty="0">
                          <a:solidFill>
                            <a:srgbClr val="000000"/>
                          </a:solidFill>
                          <a:latin typeface="Atkinson Hyperlegible"/>
                          <a:ea typeface="Atkinson Hyperlegible"/>
                          <a:cs typeface="Atkinson Hyperlegible"/>
                          <a:sym typeface="Atkinson Hyperlegible"/>
                        </a:rPr>
                        <a:t>При выпадении органов брюшной полости НАКРОЙТЕ рану стерильной марлей, смоченной физраствором </a:t>
                      </a:r>
                      <a:endParaRPr lang="ru-RU" noProof="0" dirty="0"/>
                    </a:p>
                    <a:p>
                      <a:pPr marL="434340" marR="0" lvl="0" indent="-342900" algn="l" rtl="0">
                        <a:lnSpc>
                          <a:spcPct val="100000"/>
                        </a:lnSpc>
                        <a:spcBef>
                          <a:spcPts val="0"/>
                        </a:spcBef>
                        <a:spcAft>
                          <a:spcPts val="0"/>
                        </a:spcAft>
                        <a:buClr>
                          <a:srgbClr val="000000"/>
                        </a:buClr>
                        <a:buSzPts val="2200"/>
                        <a:buFont typeface="Arial"/>
                        <a:buChar char="•"/>
                      </a:pPr>
                      <a:r>
                        <a:rPr lang="ru-RU" sz="2200" b="0" i="0" u="none" strike="noStrike" cap="none" noProof="0" dirty="0">
                          <a:solidFill>
                            <a:srgbClr val="000000"/>
                          </a:solidFill>
                          <a:latin typeface="Atkinson Hyperlegible"/>
                          <a:ea typeface="Atkinson Hyperlegible"/>
                          <a:cs typeface="Atkinson Hyperlegible"/>
                          <a:sym typeface="Atkinson Hyperlegible"/>
                        </a:rPr>
                        <a:t>При необходимости сделайте прививку против СТОЛБНЯКА.</a:t>
                      </a:r>
                      <a:endParaRPr lang="ru-RU" noProof="0" dirty="0"/>
                    </a:p>
                    <a:p>
                      <a:pPr marL="434340" marR="0" lvl="0" indent="-342900" algn="l" rtl="0">
                        <a:lnSpc>
                          <a:spcPct val="100000"/>
                        </a:lnSpc>
                        <a:spcBef>
                          <a:spcPts val="0"/>
                        </a:spcBef>
                        <a:spcAft>
                          <a:spcPts val="0"/>
                        </a:spcAft>
                        <a:buClr>
                          <a:srgbClr val="000000"/>
                        </a:buClr>
                        <a:buSzPts val="2200"/>
                        <a:buFont typeface="Arial"/>
                        <a:buChar char="•"/>
                      </a:pPr>
                      <a:r>
                        <a:rPr lang="ru-RU" sz="2200" b="0" i="0" u="none" strike="noStrike" cap="none" noProof="0" dirty="0">
                          <a:solidFill>
                            <a:srgbClr val="000000"/>
                          </a:solidFill>
                          <a:latin typeface="Atkinson Hyperlegible"/>
                          <a:ea typeface="Atkinson Hyperlegible"/>
                          <a:cs typeface="Atkinson Hyperlegible"/>
                          <a:sym typeface="Atkinson Hyperlegible"/>
                        </a:rPr>
                        <a:t>При открытых переломах, проникающих травмах живота и грудной клетки дайте АНТИБИОТИКИ согласно локальному протоколу.</a:t>
                      </a:r>
                      <a:endParaRPr lang="ru-RU" noProof="0" dirty="0"/>
                    </a:p>
                  </a:txBody>
                  <a:tcPr marL="91450" marR="91450" marT="45725" marB="45725"/>
                </a:tc>
                <a:extLst>
                  <a:ext uri="{0D108BD9-81ED-4DB2-BD59-A6C34878D82A}">
                    <a16:rowId xmlns:a16="http://schemas.microsoft.com/office/drawing/2014/main" val="10001"/>
                  </a:ext>
                </a:extLst>
              </a:tr>
            </a:tbl>
          </a:graphicData>
        </a:graphic>
      </p:graphicFrame>
      <p:pic>
        <p:nvPicPr>
          <p:cNvPr id="344" name="Google Shape;344;p38" descr="A picture containing drawing, human face, sketch, illustration&#10;&#10;Description automatically generated"/>
          <p:cNvPicPr preferRelativeResize="0"/>
          <p:nvPr/>
        </p:nvPicPr>
        <p:blipFill rotWithShape="1">
          <a:blip r:embed="rId3">
            <a:alphaModFix/>
          </a:blip>
          <a:srcRect/>
          <a:stretch/>
        </p:blipFill>
        <p:spPr>
          <a:xfrm>
            <a:off x="597013" y="2297084"/>
            <a:ext cx="1900077" cy="1325563"/>
          </a:xfrm>
          <a:prstGeom prst="rect">
            <a:avLst/>
          </a:prstGeom>
          <a:noFill/>
          <a:ln>
            <a:noFill/>
          </a:ln>
        </p:spPr>
      </p:pic>
      <p:pic>
        <p:nvPicPr>
          <p:cNvPr id="345" name="Google Shape;345;p38"/>
          <p:cNvPicPr preferRelativeResize="0"/>
          <p:nvPr/>
        </p:nvPicPr>
        <p:blipFill rotWithShape="1">
          <a:blip r:embed="rId4">
            <a:alphaModFix/>
          </a:blip>
          <a:srcRect/>
          <a:stretch/>
        </p:blipFill>
        <p:spPr>
          <a:xfrm>
            <a:off x="593634" y="4175760"/>
            <a:ext cx="1763486" cy="1087903"/>
          </a:xfrm>
          <a:prstGeom prst="rect">
            <a:avLst/>
          </a:prstGeom>
          <a:noFill/>
          <a:ln>
            <a:noFill/>
          </a:ln>
        </p:spPr>
      </p:pic>
      <p:sp>
        <p:nvSpPr>
          <p:cNvPr id="346" name="Google Shape;346;p38"/>
          <p:cNvSpPr txBox="1"/>
          <p:nvPr/>
        </p:nvSpPr>
        <p:spPr>
          <a:xfrm>
            <a:off x="597013" y="5388513"/>
            <a:ext cx="176010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dirty="0">
                <a:solidFill>
                  <a:srgbClr val="4D5156"/>
                </a:solidFill>
                <a:latin typeface="Arial"/>
                <a:ea typeface="Arial"/>
                <a:cs typeface="Arial"/>
                <a:sym typeface="Arial"/>
              </a:rPr>
              <a:t>©</a:t>
            </a:r>
            <a:r>
              <a:rPr lang="en-US" sz="1100" b="1" i="0" u="none" strike="noStrike" cap="none" dirty="0">
                <a:solidFill>
                  <a:schemeClr val="dk1"/>
                </a:solidFill>
                <a:latin typeface="Arial"/>
                <a:ea typeface="Arial"/>
                <a:cs typeface="Arial"/>
                <a:sym typeface="Arial"/>
              </a:rPr>
              <a:t>WHO/Laerdal Medical</a:t>
            </a:r>
            <a:endParaRPr dirty="0"/>
          </a:p>
        </p:txBody>
      </p:sp>
      <p:sp>
        <p:nvSpPr>
          <p:cNvPr id="347" name="Google Shape;347;p38"/>
          <p:cNvSpPr txBox="1"/>
          <p:nvPr/>
        </p:nvSpPr>
        <p:spPr>
          <a:xfrm>
            <a:off x="469007" y="3622647"/>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4D5156"/>
                </a:solidFill>
                <a:latin typeface="Arial"/>
                <a:ea typeface="Arial"/>
                <a:cs typeface="Arial"/>
                <a:sym typeface="Arial"/>
              </a:rPr>
              <a:t>©</a:t>
            </a:r>
            <a:r>
              <a:rPr lang="en-US" sz="1100" b="1" i="0" u="none" strike="noStrike" cap="none">
                <a:solidFill>
                  <a:schemeClr val="dk1"/>
                </a:solidFill>
                <a:latin typeface="Arial"/>
                <a:ea typeface="Arial"/>
                <a:cs typeface="Arial"/>
                <a:sym typeface="Arial"/>
              </a:rPr>
              <a:t>WHO/Laerdal Medical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9"/>
          <p:cNvSpPr txBox="1">
            <a:spLocks noGrp="1"/>
          </p:cNvSpPr>
          <p:nvPr>
            <p:ph type="title"/>
          </p:nvPr>
        </p:nvSpPr>
        <p:spPr>
          <a:xfrm>
            <a:off x="457200" y="7510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ru-RU" sz="4000">
                <a:solidFill>
                  <a:srgbClr val="1F3864"/>
                </a:solidFill>
                <a:latin typeface="Atkinson Hyperlegible"/>
                <a:ea typeface="Atkinson Hyperlegible"/>
                <a:cs typeface="Atkinson Hyperlegible"/>
                <a:sym typeface="Atkinson Hyperlegible"/>
              </a:rPr>
              <a:t>Аспекты передачи пациента</a:t>
            </a:r>
            <a:endParaRPr lang="ru-RU"/>
          </a:p>
        </p:txBody>
      </p:sp>
      <p:sp>
        <p:nvSpPr>
          <p:cNvPr id="354" name="Google Shape;354;p39"/>
          <p:cNvSpPr txBox="1">
            <a:spLocks noGrp="1"/>
          </p:cNvSpPr>
          <p:nvPr>
            <p:ph type="body" idx="1"/>
          </p:nvPr>
        </p:nvSpPr>
        <p:spPr>
          <a:xfrm>
            <a:off x="457200" y="1253330"/>
            <a:ext cx="11277600" cy="528970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SzPts val="1800"/>
              <a:buChar char="•"/>
            </a:pPr>
            <a:r>
              <a:rPr lang="ru-RU" sz="2400">
                <a:latin typeface="Atkinson Hyperlegible"/>
                <a:ea typeface="Atkinson Hyperlegible"/>
                <a:cs typeface="Atkinson Hyperlegible"/>
                <a:sym typeface="Atkinson Hyperlegible"/>
              </a:rPr>
              <a:t>У пациентов с травмами могут быть сложные повреждения, которые приводят к очень быстрому ухудшению их состояния или смерти.</a:t>
            </a:r>
            <a:endParaRPr lang="ru-RU"/>
          </a:p>
          <a:p>
            <a:pPr marL="342900" lvl="0" indent="-342900" algn="l" rtl="0">
              <a:lnSpc>
                <a:spcPct val="90000"/>
              </a:lnSpc>
              <a:spcBef>
                <a:spcPts val="1000"/>
              </a:spcBef>
              <a:spcAft>
                <a:spcPts val="0"/>
              </a:spcAft>
              <a:buSzPts val="1800"/>
              <a:buChar char="•"/>
            </a:pPr>
            <a:r>
              <a:rPr lang="ru-RU" sz="2400" dirty="0">
                <a:solidFill>
                  <a:schemeClr val="accent2"/>
                </a:solidFill>
                <a:latin typeface="Atkinson Hyperlegible"/>
                <a:ea typeface="Atkinson Hyperlegible"/>
                <a:cs typeface="Atkinson Hyperlegible"/>
                <a:sym typeface="Atkinson Hyperlegible"/>
              </a:rPr>
              <a:t>Состояния, представляющие высокий риск, всегда требуют ПЕРЕДАЧИ / ПЕРЕВОДА </a:t>
            </a:r>
            <a:r>
              <a:rPr lang="ru-RU" sz="2400" dirty="0">
                <a:latin typeface="Atkinson Hyperlegible"/>
                <a:ea typeface="Atkinson Hyperlegible"/>
                <a:cs typeface="Atkinson Hyperlegible"/>
                <a:sym typeface="Atkinson Hyperlegible"/>
              </a:rPr>
              <a:t>пациента в специализированное отделение для постоянного ухода.</a:t>
            </a:r>
            <a:endParaRPr lang="ru-RU" dirty="0"/>
          </a:p>
          <a:p>
            <a:pPr marL="342900" lvl="0" indent="-342900" algn="l" rtl="0">
              <a:lnSpc>
                <a:spcPct val="90000"/>
              </a:lnSpc>
              <a:spcBef>
                <a:spcPts val="1000"/>
              </a:spcBef>
              <a:spcAft>
                <a:spcPts val="0"/>
              </a:spcAft>
              <a:buSzPts val="1800"/>
              <a:buChar char="•"/>
            </a:pPr>
            <a:r>
              <a:rPr lang="ru-RU" sz="2400" dirty="0">
                <a:latin typeface="Atkinson Hyperlegible"/>
                <a:ea typeface="Atkinson Hyperlegible"/>
                <a:cs typeface="Atkinson Hyperlegible"/>
                <a:sym typeface="Atkinson Hyperlegible"/>
              </a:rPr>
              <a:t>Помните, что если пациенту требуется </a:t>
            </a:r>
            <a:r>
              <a:rPr lang="ru-RU" sz="2400" dirty="0">
                <a:solidFill>
                  <a:schemeClr val="dk1"/>
                </a:solidFill>
                <a:latin typeface="Atkinson Hyperlegible"/>
                <a:ea typeface="Atkinson Hyperlegible"/>
                <a:cs typeface="Atkinson Hyperlegible"/>
                <a:sym typeface="Atkinson Hyperlegible"/>
              </a:rPr>
              <a:t>КИСЛОРОД</a:t>
            </a:r>
            <a:r>
              <a:rPr lang="ru-RU" sz="2400" dirty="0">
                <a:latin typeface="Atkinson Hyperlegible"/>
                <a:ea typeface="Atkinson Hyperlegible"/>
                <a:cs typeface="Atkinson Hyperlegible"/>
                <a:sym typeface="Atkinson Hyperlegible"/>
              </a:rPr>
              <a:t>, организуйте его подачу во время транспортировки и передачи пациента.</a:t>
            </a:r>
            <a:endParaRPr lang="ru-RU" dirty="0"/>
          </a:p>
          <a:p>
            <a:pPr marL="342900" lvl="0" indent="-342900" algn="l" rtl="0">
              <a:lnSpc>
                <a:spcPct val="90000"/>
              </a:lnSpc>
              <a:spcBef>
                <a:spcPts val="1000"/>
              </a:spcBef>
              <a:spcAft>
                <a:spcPts val="0"/>
              </a:spcAft>
              <a:buSzPts val="1800"/>
              <a:buChar char="•"/>
            </a:pPr>
            <a:r>
              <a:rPr lang="ru-RU" sz="2400" dirty="0">
                <a:latin typeface="Atkinson Hyperlegible"/>
                <a:ea typeface="Atkinson Hyperlegible"/>
                <a:cs typeface="Atkinson Hyperlegible"/>
                <a:sym typeface="Atkinson Hyperlegible"/>
              </a:rPr>
              <a:t>Убедитесь, что </a:t>
            </a:r>
            <a:r>
              <a:rPr lang="ru-RU" sz="2400" dirty="0">
                <a:solidFill>
                  <a:schemeClr val="accent2"/>
                </a:solidFill>
                <a:latin typeface="Atkinson Hyperlegible"/>
                <a:ea typeface="Atkinson Hyperlegible"/>
                <a:cs typeface="Atkinson Hyperlegible"/>
                <a:sym typeface="Atkinson Hyperlegible"/>
              </a:rPr>
              <a:t>кровотечение под контролем </a:t>
            </a:r>
            <a:r>
              <a:rPr lang="ru-RU" sz="2400" dirty="0">
                <a:solidFill>
                  <a:schemeClr val="dk1"/>
                </a:solidFill>
                <a:latin typeface="Atkinson Hyperlegible"/>
                <a:ea typeface="Atkinson Hyperlegible"/>
                <a:cs typeface="Atkinson Hyperlegible"/>
                <a:sym typeface="Atkinson Hyperlegible"/>
              </a:rPr>
              <a:t>и организуйте переливание крови на раннем этапе.</a:t>
            </a:r>
            <a:endParaRPr lang="ru-RU" dirty="0"/>
          </a:p>
          <a:p>
            <a:pPr marL="342900" lvl="0" indent="-342900" algn="l" rtl="0">
              <a:lnSpc>
                <a:spcPct val="90000"/>
              </a:lnSpc>
              <a:spcBef>
                <a:spcPts val="1000"/>
              </a:spcBef>
              <a:spcAft>
                <a:spcPts val="0"/>
              </a:spcAft>
              <a:buSzPts val="1800"/>
              <a:buChar char="•"/>
            </a:pPr>
            <a:r>
              <a:rPr lang="ru-RU" sz="2400" dirty="0">
                <a:latin typeface="Atkinson Hyperlegible"/>
                <a:ea typeface="Atkinson Hyperlegible"/>
                <a:cs typeface="Atkinson Hyperlegible"/>
                <a:sym typeface="Atkinson Hyperlegible"/>
              </a:rPr>
              <a:t>Если у пострадавшего наблюдаются признаки шока, обеспечьте продолжение</a:t>
            </a:r>
            <a:r>
              <a:rPr lang="ru-RU" sz="2400" dirty="0">
                <a:solidFill>
                  <a:srgbClr val="FF0000"/>
                </a:solidFill>
                <a:latin typeface="Atkinson Hyperlegible"/>
                <a:ea typeface="Atkinson Hyperlegible"/>
                <a:cs typeface="Atkinson Hyperlegible"/>
                <a:sym typeface="Atkinson Hyperlegible"/>
              </a:rPr>
              <a:t> </a:t>
            </a:r>
            <a:r>
              <a:rPr lang="ru-RU" sz="2400" dirty="0">
                <a:solidFill>
                  <a:schemeClr val="dk1"/>
                </a:solidFill>
                <a:latin typeface="Atkinson Hyperlegible"/>
                <a:ea typeface="Atkinson Hyperlegible"/>
                <a:cs typeface="Atkinson Hyperlegible"/>
                <a:sym typeface="Atkinson Hyperlegible"/>
              </a:rPr>
              <a:t>ИНФУЗИОННОЙ ТЕРАПИИ</a:t>
            </a:r>
            <a:r>
              <a:rPr lang="ru-RU" sz="2400" dirty="0">
                <a:latin typeface="Atkinson Hyperlegible"/>
                <a:ea typeface="Atkinson Hyperlegible"/>
                <a:cs typeface="Atkinson Hyperlegible"/>
                <a:sym typeface="Atkinson Hyperlegible"/>
              </a:rPr>
              <a:t> при его транспортировке.</a:t>
            </a:r>
            <a:endParaRPr lang="ru-RU" dirty="0"/>
          </a:p>
          <a:p>
            <a:pPr marL="342900" lvl="0" indent="-342900" algn="l" rtl="0">
              <a:lnSpc>
                <a:spcPct val="90000"/>
              </a:lnSpc>
              <a:spcBef>
                <a:spcPts val="1000"/>
              </a:spcBef>
              <a:spcAft>
                <a:spcPts val="0"/>
              </a:spcAft>
              <a:buSzPts val="1800"/>
              <a:buChar char="•"/>
            </a:pPr>
            <a:r>
              <a:rPr lang="ru-RU" sz="2400" dirty="0">
                <a:solidFill>
                  <a:schemeClr val="accent2"/>
                </a:solidFill>
                <a:latin typeface="Atkinson Hyperlegible"/>
                <a:ea typeface="Atkinson Hyperlegible"/>
                <a:cs typeface="Atkinson Hyperlegible"/>
                <a:sym typeface="Atkinson Hyperlegible"/>
              </a:rPr>
              <a:t>Сообщайте </a:t>
            </a:r>
            <a:r>
              <a:rPr lang="ru-RU" sz="2400" dirty="0">
                <a:latin typeface="Atkinson Hyperlegible"/>
                <a:ea typeface="Atkinson Hyperlegible"/>
                <a:cs typeface="Atkinson Hyperlegible"/>
                <a:sym typeface="Atkinson Hyperlegible"/>
              </a:rPr>
              <a:t>о травмах, важных медицинских проблемах и о том, что было сделано для пациента во время его передачи / перевода.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0"/>
          <p:cNvSpPr txBox="1">
            <a:spLocks noGrp="1"/>
          </p:cNvSpPr>
          <p:nvPr>
            <p:ph type="title" idx="4294967295"/>
          </p:nvPr>
        </p:nvSpPr>
        <p:spPr>
          <a:xfrm>
            <a:off x="681567" y="44846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US" sz="4000">
                <a:solidFill>
                  <a:srgbClr val="1F3864"/>
                </a:solidFill>
                <a:latin typeface="Atkinson Hyperlegible"/>
                <a:ea typeface="Atkinson Hyperlegible"/>
                <a:cs typeface="Atkinson Hyperlegible"/>
                <a:sym typeface="Atkinson Hyperlegible"/>
              </a:rPr>
              <a:t>ПОМНИТЕ</a:t>
            </a:r>
            <a:endParaRPr/>
          </a:p>
        </p:txBody>
      </p:sp>
      <p:grpSp>
        <p:nvGrpSpPr>
          <p:cNvPr id="361" name="Google Shape;361;p40"/>
          <p:cNvGrpSpPr/>
          <p:nvPr/>
        </p:nvGrpSpPr>
        <p:grpSpPr>
          <a:xfrm>
            <a:off x="681567" y="1715677"/>
            <a:ext cx="10515600" cy="4301358"/>
            <a:chOff x="0" y="24989"/>
            <a:chExt cx="10515600" cy="4301358"/>
          </a:xfrm>
        </p:grpSpPr>
        <p:sp>
          <p:nvSpPr>
            <p:cNvPr id="362" name="Google Shape;362;p40"/>
            <p:cNvSpPr/>
            <p:nvPr/>
          </p:nvSpPr>
          <p:spPr>
            <a:xfrm>
              <a:off x="0" y="24989"/>
              <a:ext cx="10515600" cy="2113239"/>
            </a:xfrm>
            <a:prstGeom prst="roundRect">
              <a:avLst>
                <a:gd name="adj" fmla="val 16667"/>
              </a:avLst>
            </a:prstGeom>
            <a:solidFill>
              <a:schemeClr val="lt1"/>
            </a:solidFill>
            <a:ln w="38100" cap="flat" cmpd="sng">
              <a:solidFill>
                <a:srgbClr val="2570B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txBox="1"/>
            <p:nvPr/>
          </p:nvSpPr>
          <p:spPr>
            <a:xfrm>
              <a:off x="103160" y="128149"/>
              <a:ext cx="10309280" cy="1906919"/>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Arial"/>
                <a:buNone/>
              </a:pPr>
              <a:r>
                <a:rPr lang="ru-RU" sz="2600" b="0" i="0" u="none" strike="noStrike" cap="none" dirty="0">
                  <a:solidFill>
                    <a:schemeClr val="tx1"/>
                  </a:solidFill>
                  <a:latin typeface="Atkinson Hyperlegible"/>
                  <a:ea typeface="Atkinson Hyperlegible"/>
                  <a:cs typeface="Atkinson Hyperlegible"/>
                  <a:sym typeface="Atkinson Hyperlegible"/>
                </a:rPr>
                <a:t>Цель </a:t>
              </a:r>
              <a:r>
                <a:rPr lang="ru-RU" sz="2600" b="0" i="0" u="sng" strike="noStrike" cap="none" dirty="0">
                  <a:solidFill>
                    <a:srgbClr val="0070C0"/>
                  </a:solidFill>
                  <a:latin typeface="Atkinson Hyperlegible"/>
                  <a:ea typeface="Atkinson Hyperlegible"/>
                  <a:cs typeface="Atkinson Hyperlegible"/>
                  <a:sym typeface="Atkinson Hyperlegible"/>
                </a:rPr>
                <a:t>первичного обследования</a:t>
              </a:r>
              <a:r>
                <a:rPr lang="ru-RU" sz="2600" b="0" i="0" u="none" strike="noStrike" cap="none" dirty="0">
                  <a:solidFill>
                    <a:srgbClr val="0070C0"/>
                  </a:solidFill>
                  <a:latin typeface="Atkinson Hyperlegible"/>
                  <a:ea typeface="Atkinson Hyperlegible"/>
                  <a:cs typeface="Atkinson Hyperlegible"/>
                  <a:sym typeface="Atkinson Hyperlegible"/>
                </a:rPr>
                <a:t> </a:t>
              </a:r>
              <a:r>
                <a:rPr lang="ru-RU" sz="2600" b="0" i="0" u="none" strike="noStrike" cap="none" dirty="0">
                  <a:solidFill>
                    <a:schemeClr val="tx1"/>
                  </a:solidFill>
                  <a:latin typeface="Atkinson Hyperlegible"/>
                  <a:ea typeface="Atkinson Hyperlegible"/>
                  <a:cs typeface="Atkinson Hyperlegible"/>
                  <a:sym typeface="Atkinson Hyperlegible"/>
                </a:rPr>
                <a:t>– осмотр по алгоритму CABCDE и выявление травм, угрожающих жизни пациента.</a:t>
              </a:r>
              <a:endParaRPr lang="ru-RU" sz="2800" dirty="0">
                <a:solidFill>
                  <a:schemeClr val="tx1"/>
                </a:solidFill>
              </a:endParaRPr>
            </a:p>
          </p:txBody>
        </p:sp>
        <p:sp>
          <p:nvSpPr>
            <p:cNvPr id="364" name="Google Shape;364;p40"/>
            <p:cNvSpPr/>
            <p:nvPr/>
          </p:nvSpPr>
          <p:spPr>
            <a:xfrm>
              <a:off x="0" y="2213108"/>
              <a:ext cx="10515600" cy="2113239"/>
            </a:xfrm>
            <a:prstGeom prst="roundRect">
              <a:avLst>
                <a:gd name="adj" fmla="val 16667"/>
              </a:avLst>
            </a:prstGeom>
            <a:solidFill>
              <a:schemeClr val="lt1"/>
            </a:solidFill>
            <a:ln w="38100" cap="flat" cmpd="sng">
              <a:solidFill>
                <a:srgbClr val="3A66B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txBox="1"/>
            <p:nvPr/>
          </p:nvSpPr>
          <p:spPr>
            <a:xfrm>
              <a:off x="103160" y="2316268"/>
              <a:ext cx="10309280" cy="1906919"/>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Arial"/>
                <a:buNone/>
              </a:pPr>
              <a:r>
                <a:rPr lang="ru-RU" sz="2600" b="0" i="0" u="none" strike="noStrike" cap="none" dirty="0">
                  <a:solidFill>
                    <a:schemeClr val="tx1"/>
                  </a:solidFill>
                  <a:latin typeface="Atkinson Hyperlegible"/>
                  <a:ea typeface="Atkinson Hyperlegible"/>
                  <a:cs typeface="Atkinson Hyperlegible"/>
                  <a:sym typeface="Atkinson Hyperlegible"/>
                </a:rPr>
                <a:t>Цель </a:t>
              </a:r>
              <a:r>
                <a:rPr lang="ru-RU" sz="2600" b="0" i="0" u="sng" strike="noStrike" cap="none" dirty="0">
                  <a:solidFill>
                    <a:srgbClr val="0070C0"/>
                  </a:solidFill>
                  <a:latin typeface="Atkinson Hyperlegible"/>
                  <a:ea typeface="Atkinson Hyperlegible"/>
                  <a:cs typeface="Atkinson Hyperlegible"/>
                  <a:sym typeface="Atkinson Hyperlegible"/>
                </a:rPr>
                <a:t>лечения в остром периоде</a:t>
              </a:r>
              <a:r>
                <a:rPr lang="ru-RU" sz="2600" b="0" i="0" u="none" strike="noStrike" cap="none" dirty="0">
                  <a:solidFill>
                    <a:srgbClr val="0070C0"/>
                  </a:solidFill>
                  <a:latin typeface="Atkinson Hyperlegible"/>
                  <a:ea typeface="Atkinson Hyperlegible"/>
                  <a:cs typeface="Atkinson Hyperlegible"/>
                  <a:sym typeface="Atkinson Hyperlegible"/>
                </a:rPr>
                <a:t> </a:t>
              </a:r>
              <a:r>
                <a:rPr lang="ru-RU" sz="2600" b="0" i="0" u="none" strike="noStrike" cap="none" dirty="0">
                  <a:solidFill>
                    <a:schemeClr val="tx1"/>
                  </a:solidFill>
                  <a:latin typeface="Atkinson Hyperlegible"/>
                  <a:ea typeface="Atkinson Hyperlegible"/>
                  <a:cs typeface="Atkinson Hyperlegible"/>
                  <a:sym typeface="Atkinson Hyperlegible"/>
                </a:rPr>
                <a:t>– предотвратить </a:t>
              </a:r>
              <a:r>
                <a:rPr lang="ru-RU" sz="2600" b="0" i="0" u="none" strike="noStrike" cap="none" dirty="0">
                  <a:solidFill>
                    <a:srgbClr val="0070C0"/>
                  </a:solidFill>
                  <a:latin typeface="Atkinson Hyperlegible"/>
                  <a:ea typeface="Atkinson Hyperlegible"/>
                  <a:cs typeface="Atkinson Hyperlegible"/>
                  <a:sym typeface="Atkinson Hyperlegible"/>
                </a:rPr>
                <a:t>вторичные повреждения</a:t>
              </a:r>
              <a:r>
                <a:rPr lang="ru-RU" sz="2600" b="0" i="0" u="none" strike="noStrike" cap="none" dirty="0">
                  <a:solidFill>
                    <a:schemeClr val="tx1"/>
                  </a:solidFill>
                  <a:latin typeface="Atkinson Hyperlegible"/>
                  <a:ea typeface="Atkinson Hyperlegible"/>
                  <a:cs typeface="Atkinson Hyperlegible"/>
                  <a:sym typeface="Atkinson Hyperlegible"/>
                </a:rPr>
                <a:t>, вызванные недостаточной оксигенацией и снижением перфузии, купировать боль и спланировать дальнейшее оказание специализированной помощи. </a:t>
              </a:r>
              <a:endParaRPr lang="ru-RU" sz="2800" dirty="0">
                <a:solidFill>
                  <a:schemeClr val="tx1"/>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1"/>
          <p:cNvSpPr txBox="1">
            <a:spLocks noGrp="1"/>
          </p:cNvSpPr>
          <p:nvPr>
            <p:ph type="title"/>
          </p:nvPr>
        </p:nvSpPr>
        <p:spPr>
          <a:xfrm>
            <a:off x="404906"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a:solidFill>
                  <a:srgbClr val="1F3864"/>
                </a:solidFill>
                <a:latin typeface="Atkinson Hyperlegible"/>
                <a:ea typeface="Atkinson Hyperlegible"/>
                <a:cs typeface="Atkinson Hyperlegible"/>
                <a:sym typeface="Atkinson Hyperlegible"/>
              </a:rPr>
              <a:t>Краткий обзор</a:t>
            </a:r>
            <a:endParaRPr/>
          </a:p>
        </p:txBody>
      </p:sp>
      <p:sp>
        <p:nvSpPr>
          <p:cNvPr id="372" name="Google Shape;372;p41"/>
          <p:cNvSpPr txBox="1">
            <a:spLocks noGrp="1"/>
          </p:cNvSpPr>
          <p:nvPr>
            <p:ph type="body" idx="1"/>
          </p:nvPr>
        </p:nvSpPr>
        <p:spPr>
          <a:xfrm>
            <a:off x="479612" y="1683684"/>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400">
                <a:solidFill>
                  <a:schemeClr val="dk1"/>
                </a:solidFill>
                <a:latin typeface="Atkinson Hyperlegible"/>
                <a:ea typeface="Atkinson Hyperlegible"/>
                <a:cs typeface="Atkinson Hyperlegible"/>
                <a:sym typeface="Atkinson Hyperlegible"/>
              </a:rPr>
              <a:t>В этой презентации мы рассмотрели следующие темы:</a:t>
            </a:r>
            <a:endParaRPr/>
          </a:p>
          <a:p>
            <a:pPr marL="457200" lvl="0" indent="-342900" algn="l" rtl="0">
              <a:lnSpc>
                <a:spcPct val="90000"/>
              </a:lnSpc>
              <a:spcBef>
                <a:spcPts val="1000"/>
              </a:spcBef>
              <a:spcAft>
                <a:spcPts val="0"/>
              </a:spcAft>
              <a:buClr>
                <a:schemeClr val="dk1"/>
              </a:buClr>
              <a:buSzPts val="1800"/>
              <a:buChar char="•"/>
            </a:pPr>
            <a:r>
              <a:rPr lang="en-US" sz="2400">
                <a:solidFill>
                  <a:srgbClr val="000000"/>
                </a:solidFill>
                <a:latin typeface="Atkinson Hyperlegible"/>
                <a:ea typeface="Atkinson Hyperlegible"/>
                <a:cs typeface="Atkinson Hyperlegible"/>
                <a:sym typeface="Atkinson Hyperlegible"/>
              </a:rPr>
              <a:t>Подход к первичному обследованию при травмах, связанных с конфликтом</a:t>
            </a:r>
            <a:endParaRPr/>
          </a:p>
          <a:p>
            <a:pPr marL="457200" lvl="0" indent="-342900" algn="l" rtl="0">
              <a:lnSpc>
                <a:spcPct val="90000"/>
              </a:lnSpc>
              <a:spcBef>
                <a:spcPts val="1000"/>
              </a:spcBef>
              <a:spcAft>
                <a:spcPts val="0"/>
              </a:spcAft>
              <a:buClr>
                <a:schemeClr val="dk1"/>
              </a:buClr>
              <a:buSzPts val="1800"/>
              <a:buChar char="•"/>
            </a:pPr>
            <a:r>
              <a:rPr lang="en-US" sz="2400">
                <a:solidFill>
                  <a:srgbClr val="000000"/>
                </a:solidFill>
                <a:latin typeface="Atkinson Hyperlegible"/>
                <a:ea typeface="Atkinson Hyperlegible"/>
                <a:cs typeface="Atkinson Hyperlegible"/>
                <a:sym typeface="Atkinson Hyperlegible"/>
              </a:rPr>
              <a:t>Признаки и симптомы острых, угрожающих жизни состояний, вызванных проникающей травмой</a:t>
            </a:r>
            <a:endParaRPr/>
          </a:p>
          <a:p>
            <a:pPr marL="457200" lvl="0" indent="-342900" algn="l" rtl="0">
              <a:lnSpc>
                <a:spcPct val="90000"/>
              </a:lnSpc>
              <a:spcBef>
                <a:spcPts val="1000"/>
              </a:spcBef>
              <a:spcAft>
                <a:spcPts val="0"/>
              </a:spcAft>
              <a:buClr>
                <a:schemeClr val="dk1"/>
              </a:buClr>
              <a:buSzPts val="1800"/>
              <a:buChar char="•"/>
            </a:pPr>
            <a:r>
              <a:rPr lang="en-US" sz="2400">
                <a:solidFill>
                  <a:srgbClr val="000000"/>
                </a:solidFill>
                <a:latin typeface="Atkinson Hyperlegible"/>
                <a:ea typeface="Atkinson Hyperlegible"/>
                <a:cs typeface="Atkinson Hyperlegible"/>
                <a:sym typeface="Atkinson Hyperlegible"/>
              </a:rPr>
              <a:t>Ключевые действия в рамках алгоритма CABCDE при острых, угрожающих жизни состояниях</a:t>
            </a:r>
            <a:endParaRPr/>
          </a:p>
          <a:p>
            <a:pPr marL="457200" lvl="0" indent="-228600" algn="l" rtl="0">
              <a:lnSpc>
                <a:spcPct val="90000"/>
              </a:lnSpc>
              <a:spcBef>
                <a:spcPts val="1000"/>
              </a:spcBef>
              <a:spcAft>
                <a:spcPts val="0"/>
              </a:spcAft>
              <a:buClr>
                <a:schemeClr val="dk1"/>
              </a:buClr>
              <a:buSzPts val="1800"/>
              <a:buNone/>
            </a:pPr>
            <a:endParaRPr sz="2400">
              <a:latin typeface="Atkinson Hyperlegible"/>
              <a:ea typeface="Atkinson Hyperlegible"/>
              <a:cs typeface="Atkinson Hyperlegible"/>
              <a:sym typeface="Atkinson Hyperlegible"/>
            </a:endParaRPr>
          </a:p>
        </p:txBody>
      </p:sp>
      <p:sp>
        <p:nvSpPr>
          <p:cNvPr id="373" name="Google Shape;373;p41"/>
          <p:cNvSpPr txBox="1"/>
          <p:nvPr/>
        </p:nvSpPr>
        <p:spPr>
          <a:xfrm>
            <a:off x="0" y="1338241"/>
            <a:ext cx="12193740" cy="135635"/>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xfrm>
            <a:off x="404906"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a:solidFill>
                  <a:srgbClr val="1F3864"/>
                </a:solidFill>
                <a:latin typeface="Atkinson Hyperlegible"/>
                <a:ea typeface="Atkinson Hyperlegible"/>
                <a:cs typeface="Atkinson Hyperlegible"/>
                <a:sym typeface="Atkinson Hyperlegible"/>
              </a:rPr>
              <a:t>Цели</a:t>
            </a:r>
            <a:endParaRPr/>
          </a:p>
        </p:txBody>
      </p:sp>
      <p:sp>
        <p:nvSpPr>
          <p:cNvPr id="213" name="Google Shape;213;p24"/>
          <p:cNvSpPr txBox="1">
            <a:spLocks noGrp="1"/>
          </p:cNvSpPr>
          <p:nvPr>
            <p:ph type="body" idx="1"/>
          </p:nvPr>
        </p:nvSpPr>
        <p:spPr>
          <a:xfrm>
            <a:off x="491518" y="1784887"/>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400">
                <a:solidFill>
                  <a:schemeClr val="dk1"/>
                </a:solidFill>
                <a:latin typeface="Atkinson Hyperlegible"/>
                <a:ea typeface="Atkinson Hyperlegible"/>
                <a:cs typeface="Atkinson Hyperlegible"/>
                <a:sym typeface="Atkinson Hyperlegible"/>
              </a:rPr>
              <a:t>По окончании этого модуля вы сможете:</a:t>
            </a:r>
            <a:endParaRPr/>
          </a:p>
          <a:p>
            <a:pPr marL="457200" lvl="0" indent="-342900" algn="l" rtl="0">
              <a:lnSpc>
                <a:spcPct val="90000"/>
              </a:lnSpc>
              <a:spcBef>
                <a:spcPts val="1000"/>
              </a:spcBef>
              <a:spcAft>
                <a:spcPts val="0"/>
              </a:spcAft>
              <a:buClr>
                <a:schemeClr val="dk1"/>
              </a:buClr>
              <a:buSzPts val="1800"/>
              <a:buChar char="•"/>
            </a:pPr>
            <a:r>
              <a:rPr lang="en-US" sz="2400">
                <a:solidFill>
                  <a:srgbClr val="000000"/>
                </a:solidFill>
                <a:latin typeface="Atkinson Hyperlegible"/>
                <a:ea typeface="Atkinson Hyperlegible"/>
                <a:cs typeface="Atkinson Hyperlegible"/>
                <a:sym typeface="Atkinson Hyperlegible"/>
              </a:rPr>
              <a:t>Описать подход к первичному обследованию при травмах, связанных с конфликтом</a:t>
            </a:r>
            <a:endParaRPr/>
          </a:p>
          <a:p>
            <a:pPr marL="457200" lvl="0" indent="-342900" algn="l" rtl="0">
              <a:lnSpc>
                <a:spcPct val="90000"/>
              </a:lnSpc>
              <a:spcBef>
                <a:spcPts val="1000"/>
              </a:spcBef>
              <a:spcAft>
                <a:spcPts val="0"/>
              </a:spcAft>
              <a:buClr>
                <a:schemeClr val="dk1"/>
              </a:buClr>
              <a:buSzPts val="1800"/>
              <a:buChar char="•"/>
            </a:pPr>
            <a:r>
              <a:rPr lang="en-US" sz="2400">
                <a:solidFill>
                  <a:srgbClr val="000000"/>
                </a:solidFill>
                <a:latin typeface="Atkinson Hyperlegible"/>
                <a:ea typeface="Atkinson Hyperlegible"/>
                <a:cs typeface="Atkinson Hyperlegible"/>
                <a:sym typeface="Atkinson Hyperlegible"/>
              </a:rPr>
              <a:t>Определять признаки и симптомы острых, угрожающих жизни состояний</a:t>
            </a:r>
            <a:endParaRPr/>
          </a:p>
          <a:p>
            <a:pPr marL="457200" lvl="0" indent="-342900" algn="l" rtl="0">
              <a:lnSpc>
                <a:spcPct val="90000"/>
              </a:lnSpc>
              <a:spcBef>
                <a:spcPts val="1000"/>
              </a:spcBef>
              <a:spcAft>
                <a:spcPts val="0"/>
              </a:spcAft>
              <a:buClr>
                <a:schemeClr val="dk1"/>
              </a:buClr>
              <a:buSzPts val="1800"/>
              <a:buChar char="•"/>
            </a:pPr>
            <a:r>
              <a:rPr lang="en-US" sz="2400">
                <a:solidFill>
                  <a:srgbClr val="000000"/>
                </a:solidFill>
                <a:latin typeface="Atkinson Hyperlegible"/>
                <a:ea typeface="Atkinson Hyperlegible"/>
                <a:cs typeface="Atkinson Hyperlegible"/>
                <a:sym typeface="Atkinson Hyperlegible"/>
              </a:rPr>
              <a:t>Определять критические действия по алгоритму CABCDE при проникающих травмах</a:t>
            </a:r>
            <a:endParaRPr/>
          </a:p>
          <a:p>
            <a:pPr marL="457200" lvl="0" indent="-228600" algn="l" rtl="0">
              <a:lnSpc>
                <a:spcPct val="90000"/>
              </a:lnSpc>
              <a:spcBef>
                <a:spcPts val="1000"/>
              </a:spcBef>
              <a:spcAft>
                <a:spcPts val="0"/>
              </a:spcAft>
              <a:buClr>
                <a:schemeClr val="dk1"/>
              </a:buClr>
              <a:buSzPts val="1800"/>
              <a:buNone/>
            </a:pPr>
            <a:endParaRPr sz="2400">
              <a:solidFill>
                <a:srgbClr val="000000"/>
              </a:solidFill>
              <a:latin typeface="Atkinson Hyperlegible"/>
              <a:ea typeface="Atkinson Hyperlegible"/>
              <a:cs typeface="Atkinson Hyperlegible"/>
              <a:sym typeface="Atkinson Hyperlegible"/>
            </a:endParaRPr>
          </a:p>
          <a:p>
            <a:pPr marL="457200" lvl="0" indent="-228600" algn="l" rtl="0">
              <a:lnSpc>
                <a:spcPct val="90000"/>
              </a:lnSpc>
              <a:spcBef>
                <a:spcPts val="1000"/>
              </a:spcBef>
              <a:spcAft>
                <a:spcPts val="0"/>
              </a:spcAft>
              <a:buClr>
                <a:schemeClr val="dk1"/>
              </a:buClr>
              <a:buSzPts val="1800"/>
              <a:buNone/>
            </a:pPr>
            <a:endParaRPr sz="2400">
              <a:solidFill>
                <a:srgbClr val="000000"/>
              </a:solidFill>
              <a:latin typeface="Atkinson Hyperlegible"/>
              <a:ea typeface="Atkinson Hyperlegible"/>
              <a:cs typeface="Atkinson Hyperlegible"/>
              <a:sym typeface="Atkinson Hyperlegible"/>
            </a:endParaRPr>
          </a:p>
        </p:txBody>
      </p:sp>
      <p:sp>
        <p:nvSpPr>
          <p:cNvPr id="214" name="Google Shape;214;p24"/>
          <p:cNvSpPr txBox="1"/>
          <p:nvPr/>
        </p:nvSpPr>
        <p:spPr>
          <a:xfrm>
            <a:off x="-1740" y="1450964"/>
            <a:ext cx="12193740" cy="135635"/>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5"/>
          <p:cNvSpPr txBox="1">
            <a:spLocks noGrp="1"/>
          </p:cNvSpPr>
          <p:nvPr>
            <p:ph type="title"/>
          </p:nvPr>
        </p:nvSpPr>
        <p:spPr>
          <a:xfrm>
            <a:off x="669907" y="54597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solidFill>
                  <a:srgbClr val="1F3864"/>
                </a:solidFill>
                <a:latin typeface="Atkinson Hyperlegible"/>
                <a:ea typeface="Atkinson Hyperlegible"/>
                <a:cs typeface="Atkinson Hyperlegible"/>
                <a:sym typeface="Atkinson Hyperlegible"/>
              </a:rPr>
              <a:t>Проникающие травмы в условиях конфликта</a:t>
            </a:r>
            <a:endParaRPr/>
          </a:p>
        </p:txBody>
      </p:sp>
      <p:sp>
        <p:nvSpPr>
          <p:cNvPr id="221" name="Google Shape;221;p25"/>
          <p:cNvSpPr txBox="1">
            <a:spLocks noGrp="1"/>
          </p:cNvSpPr>
          <p:nvPr>
            <p:ph type="body" idx="1"/>
          </p:nvPr>
        </p:nvSpPr>
        <p:spPr>
          <a:xfrm>
            <a:off x="385579" y="1961900"/>
            <a:ext cx="11354476" cy="2936196"/>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90000"/>
              </a:lnSpc>
              <a:spcBef>
                <a:spcPts val="1000"/>
              </a:spcBef>
              <a:spcAft>
                <a:spcPts val="0"/>
              </a:spcAft>
              <a:buClr>
                <a:schemeClr val="dk1"/>
              </a:buClr>
              <a:buSzPct val="81081"/>
              <a:buChar char="•"/>
            </a:pPr>
            <a:r>
              <a:rPr lang="en-US" sz="2400" dirty="0" err="1">
                <a:solidFill>
                  <a:schemeClr val="dk1"/>
                </a:solidFill>
                <a:latin typeface="Atkinson Hyperlegible"/>
                <a:ea typeface="Atkinson Hyperlegible"/>
                <a:cs typeface="Atkinson Hyperlegible"/>
                <a:sym typeface="Atkinson Hyperlegible"/>
              </a:rPr>
              <a:t>Проникающие</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ранения</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часто</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встречаются</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при</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травмах</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связанных</a:t>
            </a:r>
            <a:r>
              <a:rPr lang="en-US" sz="2400" dirty="0">
                <a:solidFill>
                  <a:schemeClr val="dk1"/>
                </a:solidFill>
                <a:latin typeface="Atkinson Hyperlegible"/>
                <a:ea typeface="Atkinson Hyperlegible"/>
                <a:cs typeface="Atkinson Hyperlegible"/>
                <a:sym typeface="Atkinson Hyperlegible"/>
              </a:rPr>
              <a:t> с </a:t>
            </a:r>
            <a:r>
              <a:rPr lang="en-US" sz="2400" dirty="0" err="1">
                <a:solidFill>
                  <a:schemeClr val="dk1"/>
                </a:solidFill>
                <a:latin typeface="Atkinson Hyperlegible"/>
                <a:ea typeface="Atkinson Hyperlegible"/>
                <a:cs typeface="Atkinson Hyperlegible"/>
                <a:sym typeface="Atkinson Hyperlegible"/>
              </a:rPr>
              <a:t>конфликтом</a:t>
            </a:r>
            <a:r>
              <a:rPr lang="en-US" sz="2400" dirty="0">
                <a:solidFill>
                  <a:schemeClr val="dk1"/>
                </a:solidFill>
                <a:latin typeface="Atkinson Hyperlegible"/>
                <a:ea typeface="Atkinson Hyperlegible"/>
                <a:cs typeface="Atkinson Hyperlegible"/>
                <a:sym typeface="Atkinson Hyperlegible"/>
              </a:rPr>
              <a:t>.</a:t>
            </a:r>
            <a:endParaRPr dirty="0"/>
          </a:p>
          <a:p>
            <a:pPr marL="457200" lvl="0" indent="-342900" algn="l" rtl="0">
              <a:lnSpc>
                <a:spcPct val="90000"/>
              </a:lnSpc>
              <a:spcBef>
                <a:spcPts val="1000"/>
              </a:spcBef>
              <a:spcAft>
                <a:spcPts val="0"/>
              </a:spcAft>
              <a:buClr>
                <a:schemeClr val="dk1"/>
              </a:buClr>
              <a:buSzPct val="81081"/>
              <a:buChar char="•"/>
            </a:pPr>
            <a:r>
              <a:rPr lang="en-US" sz="2400" dirty="0" err="1">
                <a:solidFill>
                  <a:schemeClr val="dk1"/>
                </a:solidFill>
                <a:latin typeface="Atkinson Hyperlegible"/>
                <a:ea typeface="Atkinson Hyperlegible"/>
                <a:cs typeface="Atkinson Hyperlegible"/>
                <a:sym typeface="Atkinson Hyperlegible"/>
              </a:rPr>
              <a:t>Ранения</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могут</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быть</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вызваны</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огнестрельным</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оружием</a:t>
            </a:r>
            <a:r>
              <a:rPr lang="en-US" sz="2400" dirty="0">
                <a:solidFill>
                  <a:schemeClr val="dk1"/>
                </a:solidFill>
                <a:latin typeface="Atkinson Hyperlegible"/>
                <a:ea typeface="Atkinson Hyperlegible"/>
                <a:cs typeface="Atkinson Hyperlegible"/>
                <a:sym typeface="Atkinson Hyperlegible"/>
              </a:rPr>
              <a:t>, РСЗО, </a:t>
            </a:r>
            <a:r>
              <a:rPr lang="en-US" sz="2400" dirty="0" err="1">
                <a:solidFill>
                  <a:schemeClr val="dk1"/>
                </a:solidFill>
                <a:latin typeface="Atkinson Hyperlegible"/>
                <a:ea typeface="Atkinson Hyperlegible"/>
                <a:cs typeface="Atkinson Hyperlegible"/>
                <a:sym typeface="Atkinson Hyperlegible"/>
              </a:rPr>
              <a:t>осколками</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или</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шрапнелью</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Объект</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объекты</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может</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пройти</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сквозь</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тело</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или</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остаться</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внутри</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него</a:t>
            </a:r>
            <a:r>
              <a:rPr lang="en-US" sz="2400" dirty="0">
                <a:solidFill>
                  <a:schemeClr val="dk1"/>
                </a:solidFill>
                <a:latin typeface="Atkinson Hyperlegible"/>
                <a:ea typeface="Atkinson Hyperlegible"/>
                <a:cs typeface="Atkinson Hyperlegible"/>
                <a:sym typeface="Atkinson Hyperlegible"/>
              </a:rPr>
              <a:t>. </a:t>
            </a:r>
            <a:endParaRPr dirty="0"/>
          </a:p>
          <a:p>
            <a:pPr marL="457200" lvl="0" indent="-342900" algn="l" rtl="0">
              <a:lnSpc>
                <a:spcPct val="90000"/>
              </a:lnSpc>
              <a:spcBef>
                <a:spcPts val="1000"/>
              </a:spcBef>
              <a:spcAft>
                <a:spcPts val="0"/>
              </a:spcAft>
              <a:buClr>
                <a:schemeClr val="dk1"/>
              </a:buClr>
              <a:buSzPct val="81081"/>
              <a:buChar char="•"/>
            </a:pPr>
            <a:r>
              <a:rPr lang="en-US" sz="2400" dirty="0" err="1">
                <a:solidFill>
                  <a:schemeClr val="dk1"/>
                </a:solidFill>
                <a:latin typeface="Atkinson Hyperlegible"/>
                <a:ea typeface="Atkinson Hyperlegible"/>
                <a:cs typeface="Atkinson Hyperlegible"/>
                <a:sym typeface="Atkinson Hyperlegible"/>
              </a:rPr>
              <a:t>Могут</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быть</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одиночные</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или</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множественные</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проникающие</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ранения</a:t>
            </a:r>
            <a:r>
              <a:rPr lang="en-US" sz="2400" dirty="0">
                <a:solidFill>
                  <a:schemeClr val="dk1"/>
                </a:solidFill>
                <a:latin typeface="Atkinson Hyperlegible"/>
                <a:ea typeface="Atkinson Hyperlegible"/>
                <a:cs typeface="Atkinson Hyperlegible"/>
                <a:sym typeface="Atkinson Hyperlegible"/>
              </a:rPr>
              <a:t>.</a:t>
            </a:r>
            <a:endParaRPr dirty="0"/>
          </a:p>
          <a:p>
            <a:pPr marL="457200" lvl="0" indent="-342900" algn="l" rtl="0">
              <a:lnSpc>
                <a:spcPct val="90000"/>
              </a:lnSpc>
              <a:spcBef>
                <a:spcPts val="1000"/>
              </a:spcBef>
              <a:spcAft>
                <a:spcPts val="0"/>
              </a:spcAft>
              <a:buClr>
                <a:schemeClr val="dk1"/>
              </a:buClr>
              <a:buSzPct val="81081"/>
              <a:buChar char="•"/>
            </a:pPr>
            <a:r>
              <a:rPr lang="en-US" sz="2400" dirty="0" err="1">
                <a:solidFill>
                  <a:schemeClr val="dk1"/>
                </a:solidFill>
                <a:latin typeface="Atkinson Hyperlegible"/>
                <a:ea typeface="Atkinson Hyperlegible"/>
                <a:cs typeface="Atkinson Hyperlegible"/>
                <a:sym typeface="Atkinson Hyperlegible"/>
              </a:rPr>
              <a:t>Локализация</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раны</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ран</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не</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позволяет</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точно</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предсказать</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траекторию</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движения</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снаряда</a:t>
            </a:r>
            <a:r>
              <a:rPr lang="en-US" sz="2400" dirty="0">
                <a:solidFill>
                  <a:schemeClr val="dk1"/>
                </a:solidFill>
                <a:latin typeface="Atkinson Hyperlegible"/>
                <a:ea typeface="Atkinson Hyperlegible"/>
                <a:cs typeface="Atkinson Hyperlegible"/>
                <a:sym typeface="Atkinson Hyperlegible"/>
              </a:rPr>
              <a:t>.</a:t>
            </a:r>
            <a:endParaRPr dirty="0"/>
          </a:p>
          <a:p>
            <a:pPr marL="457200" lvl="0" indent="-342900" algn="l" rtl="0">
              <a:lnSpc>
                <a:spcPct val="90000"/>
              </a:lnSpc>
              <a:spcBef>
                <a:spcPts val="1000"/>
              </a:spcBef>
              <a:spcAft>
                <a:spcPts val="0"/>
              </a:spcAft>
              <a:buClr>
                <a:schemeClr val="dk1"/>
              </a:buClr>
              <a:buSzPct val="81081"/>
              <a:buChar char="•"/>
            </a:pPr>
            <a:r>
              <a:rPr lang="en-US" sz="2400" dirty="0" err="1">
                <a:solidFill>
                  <a:schemeClr val="dk1"/>
                </a:solidFill>
                <a:latin typeface="Atkinson Hyperlegible"/>
                <a:ea typeface="Atkinson Hyperlegible"/>
                <a:cs typeface="Atkinson Hyperlegible"/>
                <a:sym typeface="Atkinson Hyperlegible"/>
              </a:rPr>
              <a:t>Пациенты</a:t>
            </a:r>
            <a:r>
              <a:rPr lang="en-US" sz="2400" dirty="0">
                <a:solidFill>
                  <a:schemeClr val="dk1"/>
                </a:solidFill>
                <a:latin typeface="Atkinson Hyperlegible"/>
                <a:ea typeface="Atkinson Hyperlegible"/>
                <a:cs typeface="Atkinson Hyperlegible"/>
                <a:sym typeface="Atkinson Hyperlegible"/>
              </a:rPr>
              <a:t> с </a:t>
            </a:r>
            <a:r>
              <a:rPr lang="en-US" sz="2400" dirty="0" err="1">
                <a:solidFill>
                  <a:schemeClr val="dk1"/>
                </a:solidFill>
                <a:latin typeface="Atkinson Hyperlegible"/>
                <a:ea typeface="Atkinson Hyperlegible"/>
                <a:cs typeface="Atkinson Hyperlegible"/>
                <a:sym typeface="Atkinson Hyperlegible"/>
              </a:rPr>
              <a:t>проникающей</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травмой</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могут</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получить</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дополнительные</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серьезные</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травмы</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например</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минно-взрывную</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травму</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или</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ожоги</a:t>
            </a:r>
            <a:r>
              <a:rPr lang="en-US" sz="2400" dirty="0">
                <a:solidFill>
                  <a:schemeClr val="dk1"/>
                </a:solidFill>
                <a:latin typeface="Atkinson Hyperlegible"/>
                <a:ea typeface="Atkinson Hyperlegible"/>
                <a:cs typeface="Atkinson Hyperlegible"/>
                <a:sym typeface="Atkinson Hyperlegible"/>
              </a:rPr>
              <a:t>). </a:t>
            </a:r>
            <a:endParaRPr dirty="0"/>
          </a:p>
          <a:p>
            <a:pPr marL="457200" lvl="0" indent="-228600" algn="l" rtl="0">
              <a:lnSpc>
                <a:spcPct val="90000"/>
              </a:lnSpc>
              <a:spcBef>
                <a:spcPts val="1000"/>
              </a:spcBef>
              <a:spcAft>
                <a:spcPts val="0"/>
              </a:spcAft>
              <a:buClr>
                <a:schemeClr val="dk1"/>
              </a:buClr>
              <a:buSzPct val="81081"/>
              <a:buNone/>
            </a:pPr>
            <a:endParaRPr sz="2400" dirty="0">
              <a:solidFill>
                <a:schemeClr val="dk1"/>
              </a:solidFill>
              <a:latin typeface="Atkinson Hyperlegible"/>
              <a:ea typeface="Atkinson Hyperlegible"/>
              <a:cs typeface="Atkinson Hyperlegible"/>
              <a:sym typeface="Atkinson Hyperlegible"/>
            </a:endParaRPr>
          </a:p>
        </p:txBody>
      </p:sp>
      <p:pic>
        <p:nvPicPr>
          <p:cNvPr id="222" name="Google Shape;222;p25"/>
          <p:cNvPicPr preferRelativeResize="0"/>
          <p:nvPr/>
        </p:nvPicPr>
        <p:blipFill rotWithShape="1">
          <a:blip r:embed="rId3">
            <a:alphaModFix/>
          </a:blip>
          <a:srcRect/>
          <a:stretch/>
        </p:blipFill>
        <p:spPr>
          <a:xfrm>
            <a:off x="8458399" y="4807622"/>
            <a:ext cx="3281656" cy="1426174"/>
          </a:xfrm>
          <a:prstGeom prst="rect">
            <a:avLst/>
          </a:prstGeom>
          <a:noFill/>
          <a:ln>
            <a:noFill/>
          </a:ln>
        </p:spPr>
      </p:pic>
      <p:sp>
        <p:nvSpPr>
          <p:cNvPr id="223" name="Google Shape;223;p25"/>
          <p:cNvSpPr txBox="1"/>
          <p:nvPr/>
        </p:nvSpPr>
        <p:spPr>
          <a:xfrm>
            <a:off x="9819127" y="6233796"/>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4D5156"/>
                </a:solidFill>
                <a:latin typeface="Arial"/>
                <a:ea typeface="Arial"/>
                <a:cs typeface="Arial"/>
                <a:sym typeface="Arial"/>
              </a:rPr>
              <a:t>©</a:t>
            </a:r>
            <a:r>
              <a:rPr lang="en-US" sz="1100" b="1" i="0" u="none" strike="noStrike" cap="none">
                <a:solidFill>
                  <a:schemeClr val="dk1"/>
                </a:solidFill>
                <a:latin typeface="Arial"/>
                <a:ea typeface="Arial"/>
                <a:cs typeface="Arial"/>
                <a:sym typeface="Arial"/>
              </a:rPr>
              <a:t>WHO/Laerdal Medical</a:t>
            </a:r>
            <a:endParaRPr/>
          </a:p>
        </p:txBody>
      </p:sp>
      <p:sp>
        <p:nvSpPr>
          <p:cNvPr id="224" name="Google Shape;224;p25"/>
          <p:cNvSpPr txBox="1"/>
          <p:nvPr/>
        </p:nvSpPr>
        <p:spPr>
          <a:xfrm>
            <a:off x="385579" y="5402799"/>
            <a:ext cx="812385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ED7D31"/>
                </a:solidFill>
                <a:latin typeface="Atkinson Hyperlegible"/>
                <a:ea typeface="Atkinson Hyperlegible"/>
                <a:cs typeface="Atkinson Hyperlegible"/>
                <a:sym typeface="Atkinson Hyperlegible"/>
              </a:rPr>
              <a:t>Систематический подход CABCDE необходим для всех пациентов с любыми проникающими травмами!</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aphicFrame>
        <p:nvGraphicFramePr>
          <p:cNvPr id="230" name="Google Shape;230;p26"/>
          <p:cNvGraphicFramePr/>
          <p:nvPr>
            <p:extLst>
              <p:ext uri="{D42A27DB-BD31-4B8C-83A1-F6EECF244321}">
                <p14:modId xmlns:p14="http://schemas.microsoft.com/office/powerpoint/2010/main" val="1147908467"/>
              </p:ext>
            </p:extLst>
          </p:nvPr>
        </p:nvGraphicFramePr>
        <p:xfrm>
          <a:off x="367146" y="1615441"/>
          <a:ext cx="11262350" cy="5140962"/>
        </p:xfrm>
        <a:graphic>
          <a:graphicData uri="http://schemas.openxmlformats.org/drawingml/2006/table">
            <a:tbl>
              <a:tblPr firstRow="1" bandRow="1">
                <a:noFill/>
                <a:tableStyleId>{328C49BA-137C-4BC1-A963-A14B53818421}</a:tableStyleId>
              </a:tblPr>
              <a:tblGrid>
                <a:gridCol w="2260400">
                  <a:extLst>
                    <a:ext uri="{9D8B030D-6E8A-4147-A177-3AD203B41FA5}">
                      <a16:colId xmlns:a16="http://schemas.microsoft.com/office/drawing/2014/main" val="20000"/>
                    </a:ext>
                  </a:extLst>
                </a:gridCol>
                <a:gridCol w="2098225">
                  <a:extLst>
                    <a:ext uri="{9D8B030D-6E8A-4147-A177-3AD203B41FA5}">
                      <a16:colId xmlns:a16="http://schemas.microsoft.com/office/drawing/2014/main" val="20001"/>
                    </a:ext>
                  </a:extLst>
                </a:gridCol>
                <a:gridCol w="2423675">
                  <a:extLst>
                    <a:ext uri="{9D8B030D-6E8A-4147-A177-3AD203B41FA5}">
                      <a16:colId xmlns:a16="http://schemas.microsoft.com/office/drawing/2014/main" val="20002"/>
                    </a:ext>
                  </a:extLst>
                </a:gridCol>
                <a:gridCol w="2419975">
                  <a:extLst>
                    <a:ext uri="{9D8B030D-6E8A-4147-A177-3AD203B41FA5}">
                      <a16:colId xmlns:a16="http://schemas.microsoft.com/office/drawing/2014/main" val="20003"/>
                    </a:ext>
                  </a:extLst>
                </a:gridCol>
                <a:gridCol w="2060075">
                  <a:extLst>
                    <a:ext uri="{9D8B030D-6E8A-4147-A177-3AD203B41FA5}">
                      <a16:colId xmlns:a16="http://schemas.microsoft.com/office/drawing/2014/main" val="20004"/>
                    </a:ext>
                  </a:extLst>
                </a:gridCol>
              </a:tblGrid>
              <a:tr h="1087112">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0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0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0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20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21768">
                <a:tc>
                  <a:txBody>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tkinson Hyperlegible"/>
                          <a:ea typeface="Atkinson Hyperlegible"/>
                          <a:cs typeface="Atkinson Hyperlegible"/>
                          <a:sym typeface="Atkinson Hyperlegible"/>
                        </a:rPr>
                        <a:t>Катастрофиче</a:t>
                      </a:r>
                      <a:r>
                        <a:rPr lang="en-US" sz="2000">
                          <a:solidFill>
                            <a:srgbClr val="000000"/>
                          </a:solidFill>
                          <a:latin typeface="Atkinson Hyperlegible"/>
                          <a:ea typeface="Atkinson Hyperlegible"/>
                          <a:cs typeface="Atkinson Hyperlegible"/>
                          <a:sym typeface="Atkinson Hyperlegible"/>
                        </a:rPr>
                        <a:t>с-</a:t>
                      </a:r>
                      <a:r>
                        <a:rPr lang="en-US" sz="2000" b="0" i="0" u="none" strike="noStrike" cap="none">
                          <a:solidFill>
                            <a:srgbClr val="000000"/>
                          </a:solidFill>
                          <a:latin typeface="Atkinson Hyperlegible"/>
                          <a:ea typeface="Atkinson Hyperlegible"/>
                          <a:cs typeface="Atkinson Hyperlegible"/>
                          <a:sym typeface="Atkinson Hyperlegible"/>
                        </a:rPr>
                        <a:t>кое кровотечение</a:t>
                      </a:r>
                      <a:endParaRPr/>
                    </a:p>
                    <a:p>
                      <a:pPr marL="342900" marR="0" lvl="0" indent="-215900" algn="l" rtl="0">
                        <a:lnSpc>
                          <a:spcPct val="100000"/>
                        </a:lnSpc>
                        <a:spcBef>
                          <a:spcPts val="0"/>
                        </a:spcBef>
                        <a:spcAft>
                          <a:spcPts val="0"/>
                        </a:spcAft>
                        <a:buClr>
                          <a:srgbClr val="000000"/>
                        </a:buClr>
                        <a:buSzPts val="2000"/>
                        <a:buFont typeface="Arial"/>
                        <a:buNone/>
                      </a:pPr>
                      <a:endParaRPr sz="2000" b="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Обструкция: инородное тело</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Обструкция: травма</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Обструкция: гематома на шее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2000"/>
                        <a:buFont typeface="Arial"/>
                        <a:buChar char="•"/>
                      </a:pPr>
                      <a:r>
                        <a:rPr lang="ru-RU" sz="2000" b="0" u="none" strike="noStrike" cap="none" noProof="0" dirty="0">
                          <a:latin typeface="Atkinson Hyperlegible"/>
                          <a:ea typeface="Atkinson Hyperlegible"/>
                          <a:cs typeface="Atkinson Hyperlegible"/>
                          <a:sym typeface="Atkinson Hyperlegible"/>
                        </a:rPr>
                        <a:t>Напряженный пневмоторакс</a:t>
                      </a:r>
                      <a:endParaRPr lang="ru-RU" noProof="0" dirty="0"/>
                    </a:p>
                    <a:p>
                      <a:pPr marL="285750" marR="0" lvl="0" indent="-285750" algn="l" rtl="0">
                        <a:lnSpc>
                          <a:spcPct val="100000"/>
                        </a:lnSpc>
                        <a:spcBef>
                          <a:spcPts val="0"/>
                        </a:spcBef>
                        <a:spcAft>
                          <a:spcPts val="0"/>
                        </a:spcAft>
                        <a:buClr>
                          <a:srgbClr val="000000"/>
                        </a:buClr>
                        <a:buSzPts val="2000"/>
                        <a:buFont typeface="Arial"/>
                        <a:buChar char="•"/>
                      </a:pPr>
                      <a:r>
                        <a:rPr lang="ru-RU" sz="2000" b="0" u="none" strike="noStrike" cap="none" noProof="0" dirty="0">
                          <a:latin typeface="Atkinson Hyperlegible"/>
                          <a:ea typeface="Atkinson Hyperlegible"/>
                          <a:cs typeface="Atkinson Hyperlegible"/>
                          <a:sym typeface="Atkinson Hyperlegible"/>
                        </a:rPr>
                        <a:t>Обширный гемоторакс</a:t>
                      </a:r>
                      <a:endParaRPr lang="ru-RU"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Остановка сердца</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Шок</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Обширное кровотечение</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a:latin typeface="Atkinson Hyperlegible"/>
                          <a:ea typeface="Atkinson Hyperlegible"/>
                          <a:cs typeface="Atkinson Hyperlegible"/>
                          <a:sym typeface="Atkinson Hyperlegible"/>
                        </a:rPr>
                        <a:t>Тампонада сердца</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dirty="0" err="1">
                          <a:latin typeface="Atkinson Hyperlegible"/>
                          <a:ea typeface="Atkinson Hyperlegible"/>
                          <a:cs typeface="Atkinson Hyperlegible"/>
                          <a:sym typeface="Atkinson Hyperlegible"/>
                        </a:rPr>
                        <a:t>Повышенное</a:t>
                      </a:r>
                      <a:r>
                        <a:rPr lang="en-US" sz="2000" b="0" u="none" strike="noStrike" cap="none" dirty="0">
                          <a:latin typeface="Atkinson Hyperlegible"/>
                          <a:ea typeface="Atkinson Hyperlegible"/>
                          <a:cs typeface="Atkinson Hyperlegible"/>
                          <a:sym typeface="Atkinson Hyperlegible"/>
                        </a:rPr>
                        <a:t> </a:t>
                      </a:r>
                      <a:r>
                        <a:rPr lang="en-US" sz="2000" b="0" u="none" strike="noStrike" cap="none" dirty="0" err="1">
                          <a:latin typeface="Atkinson Hyperlegible"/>
                          <a:ea typeface="Atkinson Hyperlegible"/>
                          <a:cs typeface="Atkinson Hyperlegible"/>
                          <a:sym typeface="Atkinson Hyperlegible"/>
                        </a:rPr>
                        <a:t>внутричереп-ное</a:t>
                      </a:r>
                      <a:r>
                        <a:rPr lang="en-US" sz="2000" b="0" u="none" strike="noStrike" cap="none" dirty="0">
                          <a:latin typeface="Atkinson Hyperlegible"/>
                          <a:ea typeface="Atkinson Hyperlegible"/>
                          <a:cs typeface="Atkinson Hyperlegible"/>
                          <a:sym typeface="Atkinson Hyperlegible"/>
                        </a:rPr>
                        <a:t> </a:t>
                      </a:r>
                      <a:r>
                        <a:rPr lang="en-US" sz="2000" b="0" u="none" strike="noStrike" cap="none" dirty="0" err="1">
                          <a:latin typeface="Atkinson Hyperlegible"/>
                          <a:ea typeface="Atkinson Hyperlegible"/>
                          <a:cs typeface="Atkinson Hyperlegible"/>
                          <a:sym typeface="Atkinson Hyperlegible"/>
                        </a:rPr>
                        <a:t>давление</a:t>
                      </a:r>
                      <a:r>
                        <a:rPr lang="en-US" sz="2000" b="0" u="none" strike="noStrike" cap="none" dirty="0">
                          <a:latin typeface="Atkinson Hyperlegible"/>
                          <a:ea typeface="Atkinson Hyperlegible"/>
                          <a:cs typeface="Atkinson Hyperlegible"/>
                          <a:sym typeface="Atkinson Hyperlegible"/>
                        </a:rPr>
                        <a:t> (ЧМТ)</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dirty="0" err="1">
                          <a:latin typeface="Atkinson Hyperlegible"/>
                          <a:ea typeface="Atkinson Hyperlegible"/>
                          <a:cs typeface="Atkinson Hyperlegible"/>
                          <a:sym typeface="Atkinson Hyperlegible"/>
                        </a:rPr>
                        <a:t>Судороги</a:t>
                      </a:r>
                      <a:r>
                        <a:rPr lang="en-US" sz="2000" b="0" u="none" strike="noStrike" cap="none" dirty="0">
                          <a:latin typeface="Atkinson Hyperlegible"/>
                          <a:ea typeface="Atkinson Hyperlegible"/>
                          <a:cs typeface="Atkinson Hyperlegible"/>
                          <a:sym typeface="Atkinson Hyperlegible"/>
                        </a:rPr>
                        <a:t> / </a:t>
                      </a:r>
                      <a:r>
                        <a:rPr lang="en-US" sz="2000" b="0" u="none" strike="noStrike" cap="none" dirty="0" err="1">
                          <a:latin typeface="Atkinson Hyperlegible"/>
                          <a:ea typeface="Atkinson Hyperlegible"/>
                          <a:cs typeface="Atkinson Hyperlegible"/>
                          <a:sym typeface="Atkinson Hyperlegible"/>
                        </a:rPr>
                        <a:t>конвульсии</a:t>
                      </a:r>
                      <a:r>
                        <a:rPr lang="en-US" sz="2000" b="0" u="none" strike="noStrike" cap="none" dirty="0">
                          <a:latin typeface="Atkinson Hyperlegible"/>
                          <a:ea typeface="Atkinson Hyperlegible"/>
                          <a:cs typeface="Atkinson Hyperlegible"/>
                          <a:sym typeface="Atkinson Hyperlegible"/>
                        </a:rPr>
                        <a:t> (ЧМТ)</a:t>
                      </a:r>
                      <a:endParaRPr dirty="0"/>
                    </a:p>
                    <a:p>
                      <a:pPr marL="285750" marR="0" lvl="0" indent="-285750" algn="l" rtl="0">
                        <a:lnSpc>
                          <a:spcPct val="100000"/>
                        </a:lnSpc>
                        <a:spcBef>
                          <a:spcPts val="0"/>
                        </a:spcBef>
                        <a:spcAft>
                          <a:spcPts val="0"/>
                        </a:spcAft>
                        <a:buClr>
                          <a:srgbClr val="000000"/>
                        </a:buClr>
                        <a:buSzPts val="2000"/>
                        <a:buFont typeface="Arial"/>
                        <a:buChar char="•"/>
                      </a:pPr>
                      <a:r>
                        <a:rPr lang="en-US" sz="2000" b="0" u="none" strike="noStrike" cap="none" dirty="0" err="1">
                          <a:solidFill>
                            <a:schemeClr val="dk1"/>
                          </a:solidFill>
                          <a:latin typeface="Atkinson Hyperlegible"/>
                          <a:ea typeface="Atkinson Hyperlegible"/>
                          <a:cs typeface="Atkinson Hyperlegible"/>
                          <a:sym typeface="Atkinson Hyperlegible"/>
                        </a:rPr>
                        <a:t>Травма</a:t>
                      </a:r>
                      <a:r>
                        <a:rPr lang="en-US" sz="2000" b="0" u="none" strike="noStrike" cap="none" dirty="0">
                          <a:solidFill>
                            <a:schemeClr val="dk1"/>
                          </a:solidFill>
                          <a:latin typeface="Atkinson Hyperlegible"/>
                          <a:ea typeface="Atkinson Hyperlegible"/>
                          <a:cs typeface="Atkinson Hyperlegible"/>
                          <a:sym typeface="Atkinson Hyperlegible"/>
                        </a:rPr>
                        <a:t> </a:t>
                      </a:r>
                      <a:r>
                        <a:rPr lang="en-US" sz="2000" b="0" u="none" strike="noStrike" cap="none" dirty="0" err="1">
                          <a:solidFill>
                            <a:schemeClr val="dk1"/>
                          </a:solidFill>
                          <a:latin typeface="Atkinson Hyperlegible"/>
                          <a:ea typeface="Atkinson Hyperlegible"/>
                          <a:cs typeface="Atkinson Hyperlegible"/>
                          <a:sym typeface="Atkinson Hyperlegible"/>
                        </a:rPr>
                        <a:t>шейного</a:t>
                      </a:r>
                      <a:r>
                        <a:rPr lang="en-US" sz="2000" b="0" u="none" strike="noStrike" cap="none" dirty="0">
                          <a:solidFill>
                            <a:schemeClr val="dk1"/>
                          </a:solidFill>
                          <a:latin typeface="Atkinson Hyperlegible"/>
                          <a:ea typeface="Atkinson Hyperlegible"/>
                          <a:cs typeface="Atkinson Hyperlegible"/>
                          <a:sym typeface="Atkinson Hyperlegible"/>
                        </a:rPr>
                        <a:t> </a:t>
                      </a:r>
                      <a:r>
                        <a:rPr lang="en-US" sz="2000" b="0" u="none" strike="noStrike" cap="none" dirty="0" err="1">
                          <a:solidFill>
                            <a:schemeClr val="dk1"/>
                          </a:solidFill>
                          <a:latin typeface="Atkinson Hyperlegible"/>
                          <a:ea typeface="Atkinson Hyperlegible"/>
                          <a:cs typeface="Atkinson Hyperlegible"/>
                          <a:sym typeface="Atkinson Hyperlegible"/>
                        </a:rPr>
                        <a:t>отдела</a:t>
                      </a:r>
                      <a:r>
                        <a:rPr lang="en-US" sz="2000" b="0" u="none" strike="noStrike" cap="none" dirty="0">
                          <a:solidFill>
                            <a:schemeClr val="dk1"/>
                          </a:solidFill>
                          <a:latin typeface="Atkinson Hyperlegible"/>
                          <a:ea typeface="Atkinson Hyperlegible"/>
                          <a:cs typeface="Atkinson Hyperlegible"/>
                          <a:sym typeface="Atkinson Hyperlegible"/>
                        </a:rPr>
                        <a:t> </a:t>
                      </a:r>
                      <a:r>
                        <a:rPr lang="en-US" sz="2000" b="0" u="none" strike="noStrike" cap="none" dirty="0" err="1">
                          <a:solidFill>
                            <a:schemeClr val="dk1"/>
                          </a:solidFill>
                          <a:latin typeface="Atkinson Hyperlegible"/>
                          <a:ea typeface="Atkinson Hyperlegible"/>
                          <a:cs typeface="Atkinson Hyperlegible"/>
                          <a:sym typeface="Atkinson Hyperlegible"/>
                        </a:rPr>
                        <a:t>позвоночни-ка</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31" name="Google Shape;231;p26"/>
          <p:cNvSpPr txBox="1">
            <a:spLocks noGrp="1"/>
          </p:cNvSpPr>
          <p:nvPr>
            <p:ph type="title"/>
          </p:nvPr>
        </p:nvSpPr>
        <p:spPr>
          <a:xfrm>
            <a:off x="276219" y="91656"/>
            <a:ext cx="10515600" cy="8578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ru-RU" sz="4000" dirty="0">
                <a:solidFill>
                  <a:srgbClr val="1F3864"/>
                </a:solidFill>
                <a:latin typeface="Atkinson Hyperlegible"/>
                <a:ea typeface="Atkinson Hyperlegible"/>
                <a:cs typeface="Atkinson Hyperlegible"/>
                <a:sym typeface="Atkinson Hyperlegible"/>
              </a:rPr>
              <a:t>Угрожающие жизни состояния </a:t>
            </a:r>
            <a:endParaRPr lang="ru-RU" dirty="0"/>
          </a:p>
        </p:txBody>
      </p:sp>
      <p:sp>
        <p:nvSpPr>
          <p:cNvPr id="232" name="Google Shape;232;p26"/>
          <p:cNvSpPr txBox="1">
            <a:spLocks noGrp="1"/>
          </p:cNvSpPr>
          <p:nvPr>
            <p:ph type="body" idx="1"/>
          </p:nvPr>
        </p:nvSpPr>
        <p:spPr>
          <a:xfrm>
            <a:off x="71119" y="949539"/>
            <a:ext cx="11941823" cy="665901"/>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1000"/>
              </a:spcBef>
              <a:spcAft>
                <a:spcPts val="0"/>
              </a:spcAft>
              <a:buSzPts val="1800"/>
              <a:buNone/>
            </a:pPr>
            <a:r>
              <a:rPr lang="ru-RU" sz="2400" dirty="0"/>
              <a:t>Эти угрожающие жизни состояния могут быть вызваны проникающей травмой!</a:t>
            </a:r>
          </a:p>
        </p:txBody>
      </p:sp>
      <p:pic>
        <p:nvPicPr>
          <p:cNvPr id="233" name="Google Shape;233;p26" descr="A picture containing icon&#10;&#10;Description automatically generated"/>
          <p:cNvPicPr preferRelativeResize="0"/>
          <p:nvPr/>
        </p:nvPicPr>
        <p:blipFill rotWithShape="1">
          <a:blip r:embed="rId3">
            <a:alphaModFix/>
          </a:blip>
          <a:srcRect/>
          <a:stretch/>
        </p:blipFill>
        <p:spPr>
          <a:xfrm>
            <a:off x="2768585" y="1639699"/>
            <a:ext cx="1842855" cy="984539"/>
          </a:xfrm>
          <a:prstGeom prst="rect">
            <a:avLst/>
          </a:prstGeom>
          <a:noFill/>
          <a:ln>
            <a:noFill/>
          </a:ln>
        </p:spPr>
      </p:pic>
      <p:pic>
        <p:nvPicPr>
          <p:cNvPr id="234" name="Google Shape;234;p26" descr="Icon&#10;&#10;Description automatically generated"/>
          <p:cNvPicPr preferRelativeResize="0"/>
          <p:nvPr/>
        </p:nvPicPr>
        <p:blipFill rotWithShape="1">
          <a:blip r:embed="rId4">
            <a:alphaModFix/>
          </a:blip>
          <a:srcRect/>
          <a:stretch/>
        </p:blipFill>
        <p:spPr>
          <a:xfrm>
            <a:off x="5163729" y="1615440"/>
            <a:ext cx="1864541" cy="1033057"/>
          </a:xfrm>
          <a:prstGeom prst="rect">
            <a:avLst/>
          </a:prstGeom>
          <a:noFill/>
          <a:ln>
            <a:noFill/>
          </a:ln>
        </p:spPr>
      </p:pic>
      <p:pic>
        <p:nvPicPr>
          <p:cNvPr id="235" name="Google Shape;235;p26" descr="A picture containing icon&#10;&#10;Description automatically generated"/>
          <p:cNvPicPr preferRelativeResize="0"/>
          <p:nvPr/>
        </p:nvPicPr>
        <p:blipFill rotWithShape="1">
          <a:blip r:embed="rId5">
            <a:alphaModFix/>
          </a:blip>
          <a:srcRect/>
          <a:stretch/>
        </p:blipFill>
        <p:spPr>
          <a:xfrm>
            <a:off x="541030" y="1622697"/>
            <a:ext cx="1849481" cy="974726"/>
          </a:xfrm>
          <a:prstGeom prst="rect">
            <a:avLst/>
          </a:prstGeom>
          <a:noFill/>
          <a:ln>
            <a:noFill/>
          </a:ln>
        </p:spPr>
      </p:pic>
      <p:pic>
        <p:nvPicPr>
          <p:cNvPr id="236" name="Google Shape;236;p26" descr="A picture containing logo&#10;&#10;Description automatically generated"/>
          <p:cNvPicPr preferRelativeResize="0"/>
          <p:nvPr/>
        </p:nvPicPr>
        <p:blipFill rotWithShape="1">
          <a:blip r:embed="rId6">
            <a:alphaModFix/>
          </a:blip>
          <a:srcRect/>
          <a:stretch/>
        </p:blipFill>
        <p:spPr>
          <a:xfrm>
            <a:off x="9859321" y="1686348"/>
            <a:ext cx="1804414" cy="962354"/>
          </a:xfrm>
          <a:prstGeom prst="rect">
            <a:avLst/>
          </a:prstGeom>
          <a:noFill/>
          <a:ln>
            <a:noFill/>
          </a:ln>
        </p:spPr>
      </p:pic>
      <p:pic>
        <p:nvPicPr>
          <p:cNvPr id="237" name="Google Shape;237;p26" descr="A picture containing icon&#10;&#10;Description automatically generated"/>
          <p:cNvPicPr preferRelativeResize="0"/>
          <p:nvPr/>
        </p:nvPicPr>
        <p:blipFill rotWithShape="1">
          <a:blip r:embed="rId5">
            <a:alphaModFix/>
          </a:blip>
          <a:srcRect/>
          <a:stretch/>
        </p:blipFill>
        <p:spPr>
          <a:xfrm>
            <a:off x="7573934" y="1666298"/>
            <a:ext cx="1849481" cy="974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a:solidFill>
                  <a:srgbClr val="1F3864"/>
                </a:solidFill>
                <a:latin typeface="Atkinson Hyperlegible"/>
                <a:ea typeface="Atkinson Hyperlegible"/>
                <a:cs typeface="Atkinson Hyperlegible"/>
                <a:sym typeface="Atkinson Hyperlegible"/>
              </a:rPr>
              <a:t>Первичное обследование при травме 	</a:t>
            </a:r>
            <a:endParaRPr/>
          </a:p>
        </p:txBody>
      </p:sp>
      <p:sp>
        <p:nvSpPr>
          <p:cNvPr id="244" name="Google Shape;244;p27"/>
          <p:cNvSpPr txBox="1">
            <a:spLocks noGrp="1"/>
          </p:cNvSpPr>
          <p:nvPr>
            <p:ph type="body" idx="1"/>
          </p:nvPr>
        </p:nvSpPr>
        <p:spPr>
          <a:xfrm>
            <a:off x="838200" y="1825625"/>
            <a:ext cx="1004993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000"/>
              <a:buNone/>
            </a:pPr>
            <a:r>
              <a:rPr lang="en-US" dirty="0">
                <a:solidFill>
                  <a:schemeClr val="accent2"/>
                </a:solidFill>
                <a:latin typeface="Atkinson Hyperlegible"/>
                <a:ea typeface="Atkinson Hyperlegible"/>
                <a:cs typeface="Atkinson Hyperlegible"/>
                <a:sym typeface="Atkinson Hyperlegible"/>
              </a:rPr>
              <a:t>ПОМНИТЕ</a:t>
            </a:r>
            <a:r>
              <a:rPr lang="en-US" sz="2400" dirty="0">
                <a:solidFill>
                  <a:schemeClr val="dk1"/>
                </a:solidFill>
                <a:latin typeface="Atkinson Hyperlegible"/>
                <a:ea typeface="Atkinson Hyperlegible"/>
                <a:cs typeface="Atkinson Hyperlegible"/>
                <a:sym typeface="Atkinson Hyperlegible"/>
              </a:rPr>
              <a:t> </a:t>
            </a:r>
            <a:r>
              <a:rPr lang="en-US" sz="2400" dirty="0">
                <a:latin typeface="Atkinson Hyperlegible"/>
                <a:ea typeface="Atkinson Hyperlegible"/>
                <a:cs typeface="Atkinson Hyperlegible"/>
                <a:sym typeface="Atkinson Hyperlegible"/>
              </a:rPr>
              <a:t>………</a:t>
            </a:r>
            <a:endParaRPr dirty="0"/>
          </a:p>
          <a:p>
            <a:pPr marL="0" lvl="0" indent="0" algn="l" rtl="0">
              <a:lnSpc>
                <a:spcPct val="90000"/>
              </a:lnSpc>
              <a:spcBef>
                <a:spcPts val="0"/>
              </a:spcBef>
              <a:spcAft>
                <a:spcPts val="0"/>
              </a:spcAft>
              <a:buClr>
                <a:schemeClr val="dk1"/>
              </a:buClr>
              <a:buSzPts val="700"/>
              <a:buNone/>
            </a:pPr>
            <a:endParaRPr sz="2400" dirty="0">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700"/>
              <a:buNone/>
            </a:pPr>
            <a:r>
              <a:rPr lang="en-US" sz="2400" dirty="0" err="1">
                <a:solidFill>
                  <a:schemeClr val="dk1"/>
                </a:solidFill>
                <a:latin typeface="Atkinson Hyperlegible"/>
                <a:ea typeface="Atkinson Hyperlegible"/>
                <a:cs typeface="Atkinson Hyperlegible"/>
                <a:sym typeface="Atkinson Hyperlegible"/>
              </a:rPr>
              <a:t>Люди</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которые</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на</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первый</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взгляд</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не</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выглядят</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пострадавшими</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могут</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иметь</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скрытые</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травмы</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угрожающие</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жизни</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например</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внутреннее</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кровотечение</a:t>
            </a:r>
            <a:r>
              <a:rPr lang="en-US" sz="2400" dirty="0">
                <a:solidFill>
                  <a:schemeClr val="dk1"/>
                </a:solidFill>
                <a:latin typeface="Atkinson Hyperlegible"/>
                <a:ea typeface="Atkinson Hyperlegible"/>
                <a:cs typeface="Atkinson Hyperlegible"/>
                <a:sym typeface="Atkinson Hyperlegible"/>
              </a:rPr>
              <a:t>.</a:t>
            </a:r>
            <a:endParaRPr dirty="0"/>
          </a:p>
          <a:p>
            <a:pPr marL="0" lvl="0" indent="0" algn="l" rtl="0">
              <a:lnSpc>
                <a:spcPct val="90000"/>
              </a:lnSpc>
              <a:spcBef>
                <a:spcPts val="0"/>
              </a:spcBef>
              <a:spcAft>
                <a:spcPts val="0"/>
              </a:spcAft>
              <a:buClr>
                <a:schemeClr val="dk1"/>
              </a:buClr>
              <a:buSzPts val="700"/>
              <a:buNone/>
            </a:pPr>
            <a:endParaRPr sz="2400" dirty="0">
              <a:solidFill>
                <a:schemeClr val="dk1"/>
              </a:solidFill>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700"/>
              <a:buNone/>
            </a:pPr>
            <a:r>
              <a:rPr lang="en-US" sz="2400" dirty="0" err="1">
                <a:solidFill>
                  <a:schemeClr val="dk1"/>
                </a:solidFill>
                <a:latin typeface="Atkinson Hyperlegible"/>
                <a:ea typeface="Atkinson Hyperlegible"/>
                <a:cs typeface="Atkinson Hyperlegible"/>
                <a:sym typeface="Atkinson Hyperlegible"/>
              </a:rPr>
              <a:t>Очень</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важно</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часто</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проводить</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повторную</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оценку</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состояния</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пациентов</a:t>
            </a:r>
            <a:r>
              <a:rPr lang="en-US" sz="2400" dirty="0">
                <a:solidFill>
                  <a:schemeClr val="dk1"/>
                </a:solidFill>
                <a:latin typeface="Atkinson Hyperlegible"/>
                <a:ea typeface="Atkinson Hyperlegible"/>
                <a:cs typeface="Atkinson Hyperlegible"/>
                <a:sym typeface="Atkinson Hyperlegible"/>
              </a:rPr>
              <a:t> с </a:t>
            </a:r>
            <a:r>
              <a:rPr lang="en-US" sz="2400" dirty="0" err="1">
                <a:solidFill>
                  <a:schemeClr val="dk1"/>
                </a:solidFill>
                <a:latin typeface="Atkinson Hyperlegible"/>
                <a:ea typeface="Atkinson Hyperlegible"/>
                <a:cs typeface="Atkinson Hyperlegible"/>
                <a:sym typeface="Atkinson Hyperlegible"/>
              </a:rPr>
              <a:t>травмами</a:t>
            </a:r>
            <a:r>
              <a:rPr lang="en-US" sz="2400" dirty="0">
                <a:solidFill>
                  <a:schemeClr val="dk1"/>
                </a:solidFill>
                <a:latin typeface="Atkinson Hyperlegible"/>
                <a:ea typeface="Atkinson Hyperlegible"/>
                <a:cs typeface="Atkinson Hyperlegible"/>
                <a:sym typeface="Atkinson Hyperlegible"/>
              </a:rPr>
              <a:t> с </a:t>
            </a:r>
            <a:r>
              <a:rPr lang="en-US" sz="2400" dirty="0" err="1">
                <a:solidFill>
                  <a:schemeClr val="dk1"/>
                </a:solidFill>
                <a:latin typeface="Atkinson Hyperlegible"/>
                <a:ea typeface="Atkinson Hyperlegible"/>
                <a:cs typeface="Atkinson Hyperlegible"/>
                <a:sym typeface="Atkinson Hyperlegible"/>
              </a:rPr>
              <a:t>помощью</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первичного</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обследования</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повторять</a:t>
            </a:r>
            <a:r>
              <a:rPr lang="en-US" sz="2400" dirty="0">
                <a:solidFill>
                  <a:schemeClr val="dk1"/>
                </a:solidFill>
                <a:latin typeface="Atkinson Hyperlegible"/>
                <a:ea typeface="Atkinson Hyperlegible"/>
                <a:cs typeface="Atkinson Hyperlegible"/>
                <a:sym typeface="Atkinson Hyperlegible"/>
              </a:rPr>
              <a:t> </a:t>
            </a:r>
            <a:r>
              <a:rPr lang="en-US" sz="2400" dirty="0" err="1">
                <a:solidFill>
                  <a:schemeClr val="dk1"/>
                </a:solidFill>
                <a:latin typeface="Atkinson Hyperlegible"/>
                <a:ea typeface="Atkinson Hyperlegible"/>
                <a:cs typeface="Atkinson Hyperlegible"/>
                <a:sym typeface="Atkinson Hyperlegible"/>
              </a:rPr>
              <a:t>часто</a:t>
            </a:r>
            <a:r>
              <a:rPr lang="en-US" sz="2400" dirty="0">
                <a:solidFill>
                  <a:schemeClr val="dk1"/>
                </a:solidFill>
                <a:latin typeface="Atkinson Hyperlegible"/>
                <a:ea typeface="Atkinson Hyperlegible"/>
                <a:cs typeface="Atkinson Hyperlegible"/>
                <a:sym typeface="Atkinson Hyperlegible"/>
              </a:rPr>
              <a:t>). </a:t>
            </a:r>
            <a:endParaRPr dirty="0"/>
          </a:p>
          <a:p>
            <a:pPr marL="0" lvl="0" indent="0" algn="l" rtl="0">
              <a:lnSpc>
                <a:spcPct val="90000"/>
              </a:lnSpc>
              <a:spcBef>
                <a:spcPts val="0"/>
              </a:spcBef>
              <a:spcAft>
                <a:spcPts val="0"/>
              </a:spcAft>
              <a:buClr>
                <a:schemeClr val="dk1"/>
              </a:buClr>
              <a:buSzPts val="700"/>
              <a:buNone/>
            </a:pPr>
            <a:endParaRPr sz="2400" dirty="0">
              <a:solidFill>
                <a:schemeClr val="dk1"/>
              </a:solidFill>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700"/>
              <a:buNone/>
            </a:pPr>
            <a:r>
              <a:rPr lang="en-US" sz="2400" dirty="0" err="1">
                <a:latin typeface="Atkinson Hyperlegible"/>
                <a:ea typeface="Atkinson Hyperlegible"/>
                <a:cs typeface="Atkinson Hyperlegible"/>
                <a:sym typeface="Atkinson Hyperlegible"/>
              </a:rPr>
              <a:t>Показатели</a:t>
            </a:r>
            <a:r>
              <a:rPr lang="en-US" sz="2400" dirty="0">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жизнедеятельности</a:t>
            </a:r>
            <a:r>
              <a:rPr lang="en-US" sz="2400" dirty="0">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следует</a:t>
            </a:r>
            <a:r>
              <a:rPr lang="en-US" sz="2400" dirty="0">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проверять</a:t>
            </a:r>
            <a:r>
              <a:rPr lang="en-US" sz="2400" dirty="0">
                <a:solidFill>
                  <a:schemeClr val="dk1"/>
                </a:solidFill>
                <a:latin typeface="Atkinson Hyperlegible"/>
                <a:ea typeface="Atkinson Hyperlegible"/>
                <a:cs typeface="Atkinson Hyperlegible"/>
                <a:sym typeface="Atkinson Hyperlegible"/>
              </a:rPr>
              <a:t> </a:t>
            </a:r>
            <a:r>
              <a:rPr lang="en-US" sz="2400" dirty="0">
                <a:solidFill>
                  <a:schemeClr val="accent2"/>
                </a:solidFill>
                <a:latin typeface="Atkinson Hyperlegible"/>
                <a:ea typeface="Atkinson Hyperlegible"/>
                <a:cs typeface="Atkinson Hyperlegible"/>
                <a:sym typeface="Atkinson Hyperlegible"/>
              </a:rPr>
              <a:t>в </a:t>
            </a:r>
            <a:r>
              <a:rPr lang="en-US" sz="2400" dirty="0" err="1">
                <a:solidFill>
                  <a:schemeClr val="accent2"/>
                </a:solidFill>
                <a:latin typeface="Atkinson Hyperlegible"/>
                <a:ea typeface="Atkinson Hyperlegible"/>
                <a:cs typeface="Atkinson Hyperlegible"/>
                <a:sym typeface="Atkinson Hyperlegible"/>
              </a:rPr>
              <a:t>конце</a:t>
            </a:r>
            <a:r>
              <a:rPr lang="en-US" sz="2400" dirty="0">
                <a:solidFill>
                  <a:schemeClr val="accent2"/>
                </a:solidFill>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первичного</a:t>
            </a:r>
            <a:r>
              <a:rPr lang="en-US" sz="2400" dirty="0">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обследования</a:t>
            </a:r>
            <a:r>
              <a:rPr lang="en-US" sz="2400" dirty="0">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но</a:t>
            </a:r>
            <a:r>
              <a:rPr lang="en-US" sz="2400" dirty="0">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не</a:t>
            </a:r>
            <a:r>
              <a:rPr lang="en-US" sz="2400" dirty="0">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откладывайте</a:t>
            </a:r>
            <a:r>
              <a:rPr lang="en-US" sz="2400" dirty="0">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вмешательства</a:t>
            </a:r>
            <a:r>
              <a:rPr lang="en-US" sz="2400" dirty="0">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по</a:t>
            </a:r>
            <a:r>
              <a:rPr lang="en-US" sz="2400" dirty="0">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основным</a:t>
            </a:r>
            <a:r>
              <a:rPr lang="en-US" sz="2400" dirty="0">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показателям</a:t>
            </a:r>
            <a:r>
              <a:rPr lang="en-US" sz="2400" dirty="0">
                <a:latin typeface="Atkinson Hyperlegible"/>
                <a:ea typeface="Atkinson Hyperlegible"/>
                <a:cs typeface="Atkinson Hyperlegible"/>
                <a:sym typeface="Atkinson Hyperlegible"/>
              </a:rPr>
              <a:t> </a:t>
            </a:r>
            <a:r>
              <a:rPr lang="en-US" sz="2400" dirty="0" err="1">
                <a:latin typeface="Atkinson Hyperlegible"/>
                <a:ea typeface="Atkinson Hyperlegible"/>
                <a:cs typeface="Atkinson Hyperlegible"/>
                <a:sym typeface="Atkinson Hyperlegible"/>
              </a:rPr>
              <a:t>жизнедеятельности</a:t>
            </a:r>
            <a:r>
              <a:rPr lang="en-US" sz="2400" dirty="0">
                <a:latin typeface="Atkinson Hyperlegible"/>
                <a:ea typeface="Atkinson Hyperlegible"/>
                <a:cs typeface="Atkinson Hyperlegible"/>
                <a:sym typeface="Atkinson Hyperlegible"/>
              </a:rPr>
              <a:t>.</a:t>
            </a:r>
            <a:endParaRPr dirty="0"/>
          </a:p>
          <a:p>
            <a:pPr marL="228600" lvl="0" indent="-50800" algn="ctr" rtl="0">
              <a:lnSpc>
                <a:spcPct val="90000"/>
              </a:lnSpc>
              <a:spcBef>
                <a:spcPts val="1000"/>
              </a:spcBef>
              <a:spcAft>
                <a:spcPts val="0"/>
              </a:spcAft>
              <a:buClr>
                <a:schemeClr val="dk1"/>
              </a:buClr>
              <a:buSzPts val="2800"/>
              <a:buNone/>
            </a:pPr>
            <a:endParaRPr dirty="0">
              <a:latin typeface="Atkinson Hyperlegible"/>
              <a:ea typeface="Atkinson Hyperlegible"/>
              <a:cs typeface="Atkinson Hyperlegible"/>
              <a:sym typeface="Atkinson Hyperlegible"/>
            </a:endParaRPr>
          </a:p>
        </p:txBody>
      </p:sp>
      <p:sp>
        <p:nvSpPr>
          <p:cNvPr id="245" name="Google Shape;245;p27"/>
          <p:cNvSpPr/>
          <p:nvPr/>
        </p:nvSpPr>
        <p:spPr>
          <a:xfrm>
            <a:off x="9855915" y="2607014"/>
            <a:ext cx="2064436"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Arial"/>
              <a:buNone/>
            </a:pPr>
            <a:r>
              <a:rPr lang="en-US" sz="15000" b="1" i="0" u="none" strike="noStrike" cap="none" dirty="0">
                <a:solidFill>
                  <a:schemeClr val="accent2"/>
                </a:solidFill>
                <a:latin typeface="Calibri"/>
                <a:ea typeface="Calibri"/>
                <a:cs typeface="Calibri"/>
                <a:sym typeface="Calibri"/>
              </a:rPr>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8"/>
          <p:cNvSpPr txBox="1"/>
          <p:nvPr/>
        </p:nvSpPr>
        <p:spPr>
          <a:xfrm>
            <a:off x="-2349" y="2029461"/>
            <a:ext cx="12201211" cy="1398163"/>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
        <p:nvSpPr>
          <p:cNvPr id="251" name="Google Shape;251;p28"/>
          <p:cNvSpPr txBox="1">
            <a:spLocks noGrp="1"/>
          </p:cNvSpPr>
          <p:nvPr>
            <p:ph type="title"/>
          </p:nvPr>
        </p:nvSpPr>
        <p:spPr>
          <a:xfrm>
            <a:off x="75862" y="2111271"/>
            <a:ext cx="10515600" cy="14301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b="1">
                <a:solidFill>
                  <a:srgbClr val="FFFFFF"/>
                </a:solidFill>
                <a:latin typeface="Atkinson Hyperlegible"/>
                <a:ea typeface="Atkinson Hyperlegible"/>
                <a:cs typeface="Atkinson Hyperlegible"/>
                <a:sym typeface="Atkinson Hyperlegible"/>
              </a:rPr>
              <a:t>Характер травм и сопутствующие состояния</a:t>
            </a:r>
            <a:endParaRPr/>
          </a:p>
        </p:txBody>
      </p:sp>
      <p:sp>
        <p:nvSpPr>
          <p:cNvPr id="252" name="Google Shape;252;p28"/>
          <p:cNvSpPr txBox="1"/>
          <p:nvPr/>
        </p:nvSpPr>
        <p:spPr>
          <a:xfrm>
            <a:off x="76345" y="3980330"/>
            <a:ext cx="10570607" cy="1655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000"/>
              <a:buFont typeface="Arial"/>
              <a:buNone/>
            </a:pPr>
            <a:endParaRPr sz="2800" b="0" i="0" u="none" strike="noStrike" cap="none">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txBox="1">
            <a:spLocks noGrp="1"/>
          </p:cNvSpPr>
          <p:nvPr>
            <p:ph type="title"/>
          </p:nvPr>
        </p:nvSpPr>
        <p:spPr>
          <a:xfrm>
            <a:off x="190407" y="1642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None/>
            </a:pPr>
            <a:r>
              <a:rPr lang="ru-RU" sz="4000" dirty="0">
                <a:solidFill>
                  <a:srgbClr val="1F3864"/>
                </a:solidFill>
                <a:latin typeface="Atkinson Hyperlegible"/>
                <a:ea typeface="Atkinson Hyperlegible"/>
                <a:cs typeface="Atkinson Hyperlegible"/>
                <a:sym typeface="Atkinson Hyperlegible"/>
              </a:rPr>
              <a:t>Травма в результате передачи высокой энергии</a:t>
            </a:r>
            <a:endParaRPr lang="ru-RU" dirty="0"/>
          </a:p>
        </p:txBody>
      </p:sp>
      <p:sp>
        <p:nvSpPr>
          <p:cNvPr id="259" name="Google Shape;259;p29"/>
          <p:cNvSpPr txBox="1">
            <a:spLocks noGrp="1"/>
          </p:cNvSpPr>
          <p:nvPr>
            <p:ph type="body" idx="1"/>
          </p:nvPr>
        </p:nvSpPr>
        <p:spPr>
          <a:xfrm>
            <a:off x="283270" y="5713659"/>
            <a:ext cx="11625460" cy="10630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ru-RU" sz="2200" dirty="0">
                <a:solidFill>
                  <a:schemeClr val="accent2"/>
                </a:solidFill>
                <a:latin typeface="Atkinson Hyperlegible"/>
                <a:ea typeface="Atkinson Hyperlegible"/>
                <a:cs typeface="Atkinson Hyperlegible"/>
                <a:sym typeface="Atkinson Hyperlegible"/>
              </a:rPr>
              <a:t>Раны с обширным повреждением тканей должны быть обследованы хирургом. </a:t>
            </a:r>
            <a:endParaRPr lang="ru-RU" dirty="0"/>
          </a:p>
          <a:p>
            <a:pPr marL="0" marR="0" lvl="0" indent="0" algn="ctr" rtl="0">
              <a:lnSpc>
                <a:spcPct val="100000"/>
              </a:lnSpc>
              <a:spcBef>
                <a:spcPts val="0"/>
              </a:spcBef>
              <a:spcAft>
                <a:spcPts val="0"/>
              </a:spcAft>
              <a:buClr>
                <a:srgbClr val="000000"/>
              </a:buClr>
              <a:buSzPts val="2000"/>
              <a:buFont typeface="Arial"/>
              <a:buNone/>
            </a:pPr>
            <a:r>
              <a:rPr lang="ru-RU" sz="2200" u="none" strike="noStrike" cap="none" dirty="0">
                <a:solidFill>
                  <a:schemeClr val="accent2"/>
                </a:solidFill>
                <a:latin typeface="Atkinson Hyperlegible"/>
                <a:ea typeface="Atkinson Hyperlegible"/>
                <a:cs typeface="Atkinson Hyperlegible"/>
                <a:sym typeface="Atkinson Hyperlegible"/>
              </a:rPr>
              <a:t>ПРОКОНСУЛЬТИРУЙТЕСЬ с хирургом или организуйте быструю ПЕРЕДАЧУ / ПЕРЕВОД пациента.</a:t>
            </a:r>
            <a:endParaRPr lang="ru-RU" sz="2200" dirty="0"/>
          </a:p>
        </p:txBody>
      </p:sp>
      <p:sp>
        <p:nvSpPr>
          <p:cNvPr id="260" name="Google Shape;260;p29"/>
          <p:cNvSpPr txBox="1"/>
          <p:nvPr/>
        </p:nvSpPr>
        <p:spPr>
          <a:xfrm>
            <a:off x="376133" y="1489781"/>
            <a:ext cx="11439734" cy="435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ru-RU" sz="2000" b="0" i="0" u="none" strike="noStrike" cap="none" dirty="0">
                <a:solidFill>
                  <a:schemeClr val="dk1"/>
                </a:solidFill>
                <a:latin typeface="Atkinson Hyperlegible"/>
                <a:ea typeface="Atkinson Hyperlegible"/>
                <a:cs typeface="Atkinson Hyperlegible"/>
                <a:sym typeface="Atkinson Hyperlegible"/>
              </a:rPr>
              <a:t>Высокоэнергетические снаряды могут нанести травму следующим путем:</a:t>
            </a:r>
            <a:endParaRPr lang="ru-RU" dirty="0"/>
          </a:p>
          <a:p>
            <a:pPr marL="457200" marR="0" lvl="0" indent="-457200" algn="l" rtl="0">
              <a:lnSpc>
                <a:spcPct val="100000"/>
              </a:lnSpc>
              <a:spcBef>
                <a:spcPts val="0"/>
              </a:spcBef>
              <a:spcAft>
                <a:spcPts val="0"/>
              </a:spcAft>
              <a:buClr>
                <a:schemeClr val="dk1"/>
              </a:buClr>
              <a:buSzPts val="2000"/>
              <a:buFont typeface="Arial"/>
              <a:buChar char="•"/>
            </a:pPr>
            <a:r>
              <a:rPr lang="ru-RU" sz="2000" b="0" i="0" u="none" strike="noStrike" cap="none" dirty="0">
                <a:solidFill>
                  <a:schemeClr val="dk1"/>
                </a:solidFill>
                <a:latin typeface="Atkinson Hyperlegible"/>
                <a:ea typeface="Atkinson Hyperlegible"/>
                <a:cs typeface="Atkinson Hyperlegible"/>
                <a:sym typeface="Atkinson Hyperlegible"/>
              </a:rPr>
              <a:t>Прямое воздействие проникновения в структуры организма</a:t>
            </a:r>
            <a:endParaRPr lang="ru-RU" dirty="0"/>
          </a:p>
          <a:p>
            <a:pPr marL="457200" marR="0" lvl="0" indent="-457200" algn="l" rtl="0">
              <a:lnSpc>
                <a:spcPct val="100000"/>
              </a:lnSpc>
              <a:spcBef>
                <a:spcPts val="0"/>
              </a:spcBef>
              <a:spcAft>
                <a:spcPts val="0"/>
              </a:spcAft>
              <a:buClr>
                <a:schemeClr val="dk1"/>
              </a:buClr>
              <a:buSzPts val="2000"/>
              <a:buFont typeface="Arial"/>
              <a:buChar char="•"/>
            </a:pPr>
            <a:r>
              <a:rPr lang="ru-RU" sz="2000" b="0" i="0" u="none" strike="noStrike" cap="none" dirty="0">
                <a:solidFill>
                  <a:schemeClr val="dk1"/>
                </a:solidFill>
                <a:latin typeface="Atkinson Hyperlegible"/>
                <a:ea typeface="Atkinson Hyperlegible"/>
                <a:cs typeface="Atkinson Hyperlegible"/>
                <a:sym typeface="Atkinson Hyperlegible"/>
              </a:rPr>
              <a:t>Косвенное воздействие ударных волн на соседние структуры, например, на печень, селезенку, мозг, мышцы или сосуды.</a:t>
            </a:r>
            <a:endParaRPr lang="ru-RU" dirty="0"/>
          </a:p>
          <a:p>
            <a:pPr marL="457200" marR="0" lvl="0" indent="-457200" algn="l" rtl="0">
              <a:lnSpc>
                <a:spcPct val="100000"/>
              </a:lnSpc>
              <a:spcBef>
                <a:spcPts val="0"/>
              </a:spcBef>
              <a:spcAft>
                <a:spcPts val="0"/>
              </a:spcAft>
              <a:buClr>
                <a:schemeClr val="dk1"/>
              </a:buClr>
              <a:buSzPts val="2000"/>
              <a:buFont typeface="Arial"/>
              <a:buChar char="•"/>
            </a:pPr>
            <a:r>
              <a:rPr lang="ru-RU" sz="2000" b="0" i="0" u="none" strike="noStrike" cap="none" dirty="0">
                <a:solidFill>
                  <a:schemeClr val="dk1"/>
                </a:solidFill>
                <a:latin typeface="Atkinson Hyperlegible"/>
                <a:ea typeface="Atkinson Hyperlegible"/>
                <a:cs typeface="Atkinson Hyperlegible"/>
                <a:sym typeface="Atkinson Hyperlegible"/>
              </a:rPr>
              <a:t>Эффекты кавитации при прохождении снаряда через ткань</a:t>
            </a:r>
            <a:endParaRPr lang="ru-RU" dirty="0"/>
          </a:p>
          <a:p>
            <a:pPr marL="0" marR="0" lvl="0" indent="0" algn="l" rtl="0">
              <a:lnSpc>
                <a:spcPct val="100000"/>
              </a:lnSpc>
              <a:spcBef>
                <a:spcPts val="0"/>
              </a:spcBef>
              <a:spcAft>
                <a:spcPts val="0"/>
              </a:spcAft>
              <a:buClr>
                <a:schemeClr val="dk1"/>
              </a:buClr>
              <a:buSzPts val="2000"/>
              <a:buFont typeface="Arial"/>
              <a:buNone/>
            </a:pPr>
            <a:endParaRPr lang="ru-RU" sz="2000" b="0" i="0" u="none" strike="noStrike" cap="none"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chemeClr val="dk1"/>
              </a:buClr>
              <a:buSzPts val="2000"/>
              <a:buFont typeface="Arial"/>
              <a:buNone/>
            </a:pPr>
            <a:r>
              <a:rPr lang="ru-RU" sz="2000" b="0" i="0" u="none" strike="noStrike" cap="none" dirty="0">
                <a:solidFill>
                  <a:schemeClr val="dk1"/>
                </a:solidFill>
                <a:latin typeface="Atkinson Hyperlegible"/>
                <a:ea typeface="Atkinson Hyperlegible"/>
                <a:cs typeface="Atkinson Hyperlegible"/>
                <a:sym typeface="Atkinson Hyperlegible"/>
              </a:rPr>
              <a:t>Снаряды с большей массой и скоростью обычно обладают большей кинетической энергией, что вызывает большее повреждение тканей. </a:t>
            </a:r>
            <a:endParaRPr lang="ru-RU" dirty="0"/>
          </a:p>
          <a:p>
            <a:pPr marL="0" marR="0" lvl="0" indent="0" algn="l" rtl="0">
              <a:lnSpc>
                <a:spcPct val="100000"/>
              </a:lnSpc>
              <a:spcBef>
                <a:spcPts val="0"/>
              </a:spcBef>
              <a:spcAft>
                <a:spcPts val="0"/>
              </a:spcAft>
              <a:buClr>
                <a:schemeClr val="dk1"/>
              </a:buClr>
              <a:buSzPts val="2000"/>
              <a:buFont typeface="Arial"/>
              <a:buNone/>
            </a:pPr>
            <a:endParaRPr lang="ru-RU" sz="2000" b="0" i="0" u="none" strike="noStrike" cap="none"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chemeClr val="dk1"/>
              </a:buClr>
              <a:buSzPts val="2000"/>
              <a:buFont typeface="Arial"/>
              <a:buNone/>
            </a:pPr>
            <a:r>
              <a:rPr lang="ru-RU" sz="2000" b="0" i="0" u="none" strike="noStrike" cap="none" dirty="0">
                <a:solidFill>
                  <a:schemeClr val="dk1"/>
                </a:solidFill>
                <a:latin typeface="Atkinson Hyperlegible"/>
                <a:ea typeface="Atkinson Hyperlegible"/>
                <a:cs typeface="Atkinson Hyperlegible"/>
                <a:sym typeface="Atkinson Hyperlegible"/>
              </a:rPr>
              <a:t>Признаки травмы в результате передачи высокой энергии:</a:t>
            </a:r>
            <a:endParaRPr lang="ru-RU" dirty="0"/>
          </a:p>
          <a:p>
            <a:pPr marL="342900" marR="0" lvl="0" indent="-342900" algn="l" rtl="0">
              <a:lnSpc>
                <a:spcPct val="100000"/>
              </a:lnSpc>
              <a:spcBef>
                <a:spcPts val="0"/>
              </a:spcBef>
              <a:spcAft>
                <a:spcPts val="0"/>
              </a:spcAft>
              <a:buClr>
                <a:schemeClr val="dk1"/>
              </a:buClr>
              <a:buSzPts val="2000"/>
              <a:buFont typeface="Arial"/>
              <a:buChar char="•"/>
            </a:pPr>
            <a:r>
              <a:rPr lang="ru-RU" sz="2000" b="0" i="0" u="none" strike="noStrike" cap="none" dirty="0">
                <a:solidFill>
                  <a:schemeClr val="dk1"/>
                </a:solidFill>
                <a:latin typeface="Atkinson Hyperlegible"/>
                <a:ea typeface="Atkinson Hyperlegible"/>
                <a:cs typeface="Atkinson Hyperlegible"/>
                <a:sym typeface="Atkinson Hyperlegible"/>
              </a:rPr>
              <a:t>Опухшие или напряженные конечности с нарушением перфузии дистально от раны</a:t>
            </a:r>
            <a:endParaRPr lang="ru-RU" dirty="0"/>
          </a:p>
          <a:p>
            <a:pPr marL="342900" marR="0" lvl="0" indent="-342900" algn="l" rtl="0">
              <a:lnSpc>
                <a:spcPct val="100000"/>
              </a:lnSpc>
              <a:spcBef>
                <a:spcPts val="0"/>
              </a:spcBef>
              <a:spcAft>
                <a:spcPts val="0"/>
              </a:spcAft>
              <a:buClr>
                <a:schemeClr val="dk1"/>
              </a:buClr>
              <a:buSzPts val="2000"/>
              <a:buFont typeface="Arial"/>
              <a:buChar char="•"/>
            </a:pPr>
            <a:r>
              <a:rPr lang="ru-RU" sz="2000" b="0" i="0" u="none" strike="noStrike" cap="none" dirty="0">
                <a:solidFill>
                  <a:schemeClr val="dk1"/>
                </a:solidFill>
                <a:latin typeface="Atkinson Hyperlegible"/>
                <a:ea typeface="Atkinson Hyperlegible"/>
                <a:cs typeface="Atkinson Hyperlegible"/>
                <a:sym typeface="Atkinson Hyperlegible"/>
              </a:rPr>
              <a:t>Признаки внутренней травмы грудной клетки / брюшной полости / таза / головы</a:t>
            </a:r>
            <a:endParaRPr lang="ru-RU" dirty="0"/>
          </a:p>
          <a:p>
            <a:pPr marL="342900" marR="0" lvl="0" indent="-342900" algn="l" rtl="0">
              <a:lnSpc>
                <a:spcPct val="100000"/>
              </a:lnSpc>
              <a:spcBef>
                <a:spcPts val="0"/>
              </a:spcBef>
              <a:spcAft>
                <a:spcPts val="0"/>
              </a:spcAft>
              <a:buClr>
                <a:schemeClr val="dk1"/>
              </a:buClr>
              <a:buSzPts val="2000"/>
              <a:buFont typeface="Arial"/>
              <a:buChar char="•"/>
            </a:pPr>
            <a:r>
              <a:rPr lang="ru-RU" sz="2000" b="0" i="0" u="none" strike="noStrike" cap="none" dirty="0">
                <a:solidFill>
                  <a:schemeClr val="dk1"/>
                </a:solidFill>
                <a:latin typeface="Atkinson Hyperlegible"/>
                <a:ea typeface="Atkinson Hyperlegible"/>
                <a:cs typeface="Atkinson Hyperlegible"/>
                <a:sym typeface="Atkinson Hyperlegible"/>
              </a:rPr>
              <a:t>Фрагменты пули и костные осколки на снимках (реанимируйте пациента до получения снимков)</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232719" y="28330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2000"/>
              <a:buFont typeface="Arial"/>
              <a:buNone/>
            </a:pPr>
            <a:r>
              <a:rPr lang="en-US" sz="4000">
                <a:solidFill>
                  <a:srgbClr val="1F3864"/>
                </a:solidFill>
                <a:latin typeface="Atkinson Hyperlegible"/>
                <a:ea typeface="Atkinson Hyperlegible"/>
                <a:cs typeface="Atkinson Hyperlegible"/>
                <a:sym typeface="Atkinson Hyperlegible"/>
              </a:rPr>
              <a:t>Травма в результате передачи низкой энергии</a:t>
            </a:r>
            <a:endParaRPr/>
          </a:p>
        </p:txBody>
      </p:sp>
      <p:sp>
        <p:nvSpPr>
          <p:cNvPr id="267" name="Google Shape;267;p30"/>
          <p:cNvSpPr txBox="1">
            <a:spLocks noGrp="1"/>
          </p:cNvSpPr>
          <p:nvPr>
            <p:ph type="body" idx="1"/>
          </p:nvPr>
        </p:nvSpPr>
        <p:spPr>
          <a:xfrm>
            <a:off x="232719" y="5806046"/>
            <a:ext cx="11633699" cy="90971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00000"/>
              </a:buClr>
              <a:buSzPts val="2000"/>
              <a:buNone/>
            </a:pPr>
            <a:r>
              <a:rPr lang="ru-RU" sz="2600">
                <a:solidFill>
                  <a:schemeClr val="accent2"/>
                </a:solidFill>
                <a:latin typeface="Atkinson Hyperlegible"/>
                <a:ea typeface="Atkinson Hyperlegible"/>
                <a:cs typeface="Atkinson Hyperlegible"/>
                <a:sym typeface="Atkinson Hyperlegible"/>
              </a:rPr>
              <a:t>Обсудите лечение с хирургом или организуйте ПЕРЕДАЧУ / ПЕРЕВОД пациента.</a:t>
            </a:r>
            <a:endParaRPr lang="ru-RU"/>
          </a:p>
        </p:txBody>
      </p:sp>
      <p:sp>
        <p:nvSpPr>
          <p:cNvPr id="268" name="Google Shape;268;p30"/>
          <p:cNvSpPr txBox="1"/>
          <p:nvPr/>
        </p:nvSpPr>
        <p:spPr>
          <a:xfrm>
            <a:off x="325582" y="1608872"/>
            <a:ext cx="11439734"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000"/>
              <a:buFont typeface="Arial"/>
              <a:buNone/>
            </a:pPr>
            <a:r>
              <a:rPr lang="ru-RU" sz="2200" b="0" i="0" u="none" strike="noStrike" cap="none">
                <a:solidFill>
                  <a:schemeClr val="dk1"/>
                </a:solidFill>
                <a:latin typeface="Atkinson Hyperlegible"/>
                <a:ea typeface="Atkinson Hyperlegible"/>
                <a:cs typeface="Atkinson Hyperlegible"/>
                <a:sym typeface="Atkinson Hyperlegible"/>
              </a:rPr>
              <a:t>Низкоэнергетические снаряды могут нанести травму следующим путем:</a:t>
            </a:r>
            <a:endParaRPr lang="ru-RU"/>
          </a:p>
          <a:p>
            <a:pPr marL="457200" marR="0" lvl="0" indent="-457200" algn="l" rtl="0">
              <a:lnSpc>
                <a:spcPct val="100000"/>
              </a:lnSpc>
              <a:spcBef>
                <a:spcPts val="0"/>
              </a:spcBef>
              <a:spcAft>
                <a:spcPts val="0"/>
              </a:spcAft>
              <a:buClr>
                <a:schemeClr val="dk1"/>
              </a:buClr>
              <a:buSzPts val="2000"/>
              <a:buFont typeface="Arial"/>
              <a:buChar char="•"/>
            </a:pPr>
            <a:r>
              <a:rPr lang="ru-RU" sz="2200" b="0" i="0" u="none" strike="noStrike" cap="none" dirty="0">
                <a:solidFill>
                  <a:schemeClr val="dk1"/>
                </a:solidFill>
                <a:latin typeface="Atkinson Hyperlegible"/>
                <a:ea typeface="Atkinson Hyperlegible"/>
                <a:cs typeface="Atkinson Hyperlegible"/>
                <a:sym typeface="Atkinson Hyperlegible"/>
              </a:rPr>
              <a:t>Прямое воздействие проникновения в структуры организма, например, открытый перелом</a:t>
            </a:r>
            <a:endParaRPr lang="ru-RU" dirty="0"/>
          </a:p>
          <a:p>
            <a:pPr marL="0" marR="0" lvl="0" indent="0" algn="l" rtl="0">
              <a:lnSpc>
                <a:spcPct val="100000"/>
              </a:lnSpc>
              <a:spcBef>
                <a:spcPts val="0"/>
              </a:spcBef>
              <a:spcAft>
                <a:spcPts val="0"/>
              </a:spcAft>
              <a:buClr>
                <a:schemeClr val="dk1"/>
              </a:buClr>
              <a:buSzPts val="2000"/>
              <a:buFont typeface="Arial"/>
              <a:buNone/>
            </a:pPr>
            <a:endParaRPr lang="ru-RU" sz="2200" b="0" i="0" u="none" strike="noStrike" cap="none"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chemeClr val="dk1"/>
              </a:buClr>
              <a:buSzPts val="2000"/>
              <a:buFont typeface="Arial"/>
              <a:buNone/>
            </a:pPr>
            <a:r>
              <a:rPr lang="ru-RU" sz="2200" b="0" i="0" u="none" strike="noStrike" cap="none" dirty="0">
                <a:solidFill>
                  <a:schemeClr val="dk1"/>
                </a:solidFill>
                <a:latin typeface="Atkinson Hyperlegible"/>
                <a:ea typeface="Atkinson Hyperlegible"/>
                <a:cs typeface="Atkinson Hyperlegible"/>
                <a:sym typeface="Atkinson Hyperlegible"/>
              </a:rPr>
              <a:t>Снаряды с более низкой массой и скоростью, например, ножи или дробь, обычно обладают меньшей кинетической энергией и, как правило, вызывают меньшее повреждение тканей.</a:t>
            </a:r>
            <a:endParaRPr lang="ru-RU" dirty="0"/>
          </a:p>
          <a:p>
            <a:pPr marL="457200" marR="0" lvl="0" indent="-457200" algn="l" rtl="0">
              <a:lnSpc>
                <a:spcPct val="100000"/>
              </a:lnSpc>
              <a:spcBef>
                <a:spcPts val="0"/>
              </a:spcBef>
              <a:spcAft>
                <a:spcPts val="0"/>
              </a:spcAft>
              <a:buClr>
                <a:schemeClr val="dk1"/>
              </a:buClr>
              <a:buSzPts val="2000"/>
              <a:buFont typeface="Arial"/>
              <a:buChar char="•"/>
            </a:pPr>
            <a:r>
              <a:rPr lang="ru-RU" sz="2200" b="0" i="0" u="none" strike="noStrike" cap="none" dirty="0">
                <a:solidFill>
                  <a:schemeClr val="dk1"/>
                </a:solidFill>
                <a:latin typeface="Atkinson Hyperlegible"/>
                <a:ea typeface="Atkinson Hyperlegible"/>
                <a:cs typeface="Atkinson Hyperlegible"/>
                <a:sym typeface="Atkinson Hyperlegible"/>
              </a:rPr>
              <a:t>Это зависит от различных факторов, включая локализацию раны и тип проникающего предмета.</a:t>
            </a:r>
            <a:endParaRPr lang="ru-RU" dirty="0"/>
          </a:p>
          <a:p>
            <a:pPr marL="0" marR="0" lvl="0" indent="0" algn="l" rtl="0">
              <a:lnSpc>
                <a:spcPct val="100000"/>
              </a:lnSpc>
              <a:spcBef>
                <a:spcPts val="0"/>
              </a:spcBef>
              <a:spcAft>
                <a:spcPts val="0"/>
              </a:spcAft>
              <a:buClr>
                <a:schemeClr val="dk1"/>
              </a:buClr>
              <a:buSzPts val="2000"/>
              <a:buFont typeface="Arial"/>
              <a:buNone/>
            </a:pPr>
            <a:endParaRPr lang="ru-RU" sz="2200" b="0" i="0" u="none" strike="noStrike" cap="none"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chemeClr val="dk1"/>
              </a:buClr>
              <a:buSzPts val="2000"/>
              <a:buFont typeface="Arial"/>
              <a:buNone/>
            </a:pPr>
            <a:r>
              <a:rPr lang="ru-RU" sz="2200" b="0" i="0" u="none" strike="noStrike" cap="none" dirty="0">
                <a:solidFill>
                  <a:schemeClr val="dk1"/>
                </a:solidFill>
                <a:latin typeface="Atkinson Hyperlegible"/>
                <a:ea typeface="Atkinson Hyperlegible"/>
                <a:cs typeface="Atkinson Hyperlegible"/>
                <a:sym typeface="Atkinson Hyperlegible"/>
              </a:rPr>
              <a:t>Внимательно проверьте, нет ли признаков повреждения тканей в удалении от основной траектории снаряда.</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aphicFrame>
        <p:nvGraphicFramePr>
          <p:cNvPr id="273" name="Google Shape;273;p31"/>
          <p:cNvGraphicFramePr/>
          <p:nvPr>
            <p:extLst>
              <p:ext uri="{D42A27DB-BD31-4B8C-83A1-F6EECF244321}">
                <p14:modId xmlns:p14="http://schemas.microsoft.com/office/powerpoint/2010/main" val="425361259"/>
              </p:ext>
            </p:extLst>
          </p:nvPr>
        </p:nvGraphicFramePr>
        <p:xfrm>
          <a:off x="317425" y="1120570"/>
          <a:ext cx="11557150" cy="5577860"/>
        </p:xfrm>
        <a:graphic>
          <a:graphicData uri="http://schemas.openxmlformats.org/drawingml/2006/table">
            <a:tbl>
              <a:tblPr>
                <a:noFill/>
                <a:tableStyleId>{F82CCBA1-99C7-4C3A-BE08-218834DDDC9E}</a:tableStyleId>
              </a:tblPr>
              <a:tblGrid>
                <a:gridCol w="4368175">
                  <a:extLst>
                    <a:ext uri="{9D8B030D-6E8A-4147-A177-3AD203B41FA5}">
                      <a16:colId xmlns:a16="http://schemas.microsoft.com/office/drawing/2014/main" val="20000"/>
                    </a:ext>
                  </a:extLst>
                </a:gridCol>
                <a:gridCol w="7188975">
                  <a:extLst>
                    <a:ext uri="{9D8B030D-6E8A-4147-A177-3AD203B41FA5}">
                      <a16:colId xmlns:a16="http://schemas.microsoft.com/office/drawing/2014/main" val="20001"/>
                    </a:ext>
                  </a:extLst>
                </a:gridCol>
              </a:tblGrid>
              <a:tr h="432225">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Признаки и симптомы</a:t>
                      </a:r>
                      <a:endParaRPr lang="ru-RU" noProof="0" dirty="0"/>
                    </a:p>
                  </a:txBody>
                  <a:tcPr marL="91450" marR="91450" marT="45725" marB="45725">
                    <a:solidFill>
                      <a:srgbClr val="D8E2F3"/>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400" b="1" u="none" strike="noStrike" cap="none" noProof="0" dirty="0">
                          <a:latin typeface="Atkinson Hyperlegible"/>
                          <a:ea typeface="Atkinson Hyperlegible"/>
                          <a:cs typeface="Atkinson Hyperlegible"/>
                          <a:sym typeface="Atkinson Hyperlegible"/>
                        </a:rPr>
                        <a:t>Лечение</a:t>
                      </a:r>
                      <a:endParaRPr lang="ru-RU" noProof="0" dirty="0"/>
                    </a:p>
                  </a:txBody>
                  <a:tcPr marL="91450" marR="91450" marT="45725" marB="45725">
                    <a:solidFill>
                      <a:srgbClr val="D8E2F3"/>
                    </a:solidFill>
                  </a:tcPr>
                </a:tc>
                <a:extLst>
                  <a:ext uri="{0D108BD9-81ED-4DB2-BD59-A6C34878D82A}">
                    <a16:rowId xmlns:a16="http://schemas.microsoft.com/office/drawing/2014/main" val="10000"/>
                  </a:ext>
                </a:extLst>
              </a:tr>
              <a:tr h="926775">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noProof="0" dirty="0">
                          <a:solidFill>
                            <a:schemeClr val="dk1"/>
                          </a:solidFill>
                          <a:latin typeface="Atkinson Hyperlegible"/>
                          <a:ea typeface="Atkinson Hyperlegible"/>
                          <a:cs typeface="Atkinson Hyperlegible"/>
                          <a:sym typeface="Atkinson Hyperlegible"/>
                        </a:rPr>
                        <a:t>Катастрофическое* кровотечение – это кровь, которая брызжет, льется или растекается</a:t>
                      </a:r>
                      <a:endParaRPr lang="ru-RU" noProof="0" dirty="0"/>
                    </a:p>
                    <a:p>
                      <a:pPr marL="0" marR="0" lvl="0" indent="0" algn="l" rtl="0">
                        <a:lnSpc>
                          <a:spcPct val="100000"/>
                        </a:lnSpc>
                        <a:spcBef>
                          <a:spcPts val="0"/>
                        </a:spcBef>
                        <a:spcAft>
                          <a:spcPts val="0"/>
                        </a:spcAft>
                        <a:buClr>
                          <a:srgbClr val="000000"/>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1800"/>
                        <a:buFont typeface="Arial"/>
                        <a:buNone/>
                      </a:pPr>
                      <a:r>
                        <a:rPr lang="ru-RU" sz="2200" u="none" strike="noStrike" cap="none" noProof="0" dirty="0">
                          <a:solidFill>
                            <a:schemeClr val="dk1"/>
                          </a:solidFill>
                          <a:latin typeface="Atkinson Hyperlegible"/>
                          <a:ea typeface="Atkinson Hyperlegible"/>
                          <a:cs typeface="Atkinson Hyperlegible"/>
                          <a:sym typeface="Atkinson Hyperlegible"/>
                        </a:rPr>
                        <a:t>Признаки шока: </a:t>
                      </a:r>
                      <a:endParaRPr lang="ru-RU" noProof="0" dirty="0"/>
                    </a:p>
                    <a:p>
                      <a:pPr marL="342900" marR="0" lvl="0" indent="-342900" algn="l" rtl="0">
                        <a:lnSpc>
                          <a:spcPct val="100000"/>
                        </a:lnSpc>
                        <a:spcBef>
                          <a:spcPts val="0"/>
                        </a:spcBef>
                        <a:spcAft>
                          <a:spcPts val="0"/>
                        </a:spcAft>
                        <a:buClr>
                          <a:srgbClr val="000000"/>
                        </a:buClr>
                        <a:buSzPts val="1800"/>
                        <a:buFont typeface="Arial"/>
                        <a:buChar char="•"/>
                      </a:pPr>
                      <a:r>
                        <a:rPr lang="ru-RU" sz="2200" u="none" strike="noStrike" cap="none" noProof="0" dirty="0">
                          <a:solidFill>
                            <a:schemeClr val="dk1"/>
                          </a:solidFill>
                          <a:latin typeface="Atkinson Hyperlegible"/>
                          <a:ea typeface="Atkinson Hyperlegible"/>
                          <a:cs typeface="Atkinson Hyperlegible"/>
                          <a:sym typeface="Atkinson Hyperlegible"/>
                        </a:rPr>
                        <a:t>Бледные кожные покровы, потливость</a:t>
                      </a:r>
                      <a:endParaRPr lang="ru-RU" noProof="0" dirty="0"/>
                    </a:p>
                    <a:p>
                      <a:pPr marL="342900" marR="0" lvl="0" indent="-342900" algn="l" rtl="0">
                        <a:lnSpc>
                          <a:spcPct val="100000"/>
                        </a:lnSpc>
                        <a:spcBef>
                          <a:spcPts val="0"/>
                        </a:spcBef>
                        <a:spcAft>
                          <a:spcPts val="0"/>
                        </a:spcAft>
                        <a:buClr>
                          <a:srgbClr val="000000"/>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Замедленная </a:t>
                      </a:r>
                      <a:r>
                        <a:rPr lang="ru-RU" sz="2200" u="none" strike="noStrike" cap="none" noProof="0" dirty="0" err="1">
                          <a:latin typeface="Atkinson Hyperlegible"/>
                          <a:ea typeface="Atkinson Hyperlegible"/>
                          <a:cs typeface="Atkinson Hyperlegible"/>
                          <a:sym typeface="Atkinson Hyperlegible"/>
                        </a:rPr>
                        <a:t>рекапилляризация</a:t>
                      </a:r>
                      <a:r>
                        <a:rPr lang="ru-RU" sz="2200" u="none" strike="noStrike" cap="none" noProof="0" dirty="0">
                          <a:latin typeface="Atkinson Hyperlegible"/>
                          <a:ea typeface="Atkinson Hyperlegible"/>
                          <a:cs typeface="Atkinson Hyperlegible"/>
                          <a:sym typeface="Atkinson Hyperlegible"/>
                        </a:rPr>
                        <a:t>, гипотензия</a:t>
                      </a:r>
                      <a:endParaRPr lang="ru-RU" noProof="0" dirty="0"/>
                    </a:p>
                    <a:p>
                      <a:pPr marL="342900" marR="0" lvl="0" indent="-342900" algn="l" rtl="0">
                        <a:lnSpc>
                          <a:spcPct val="100000"/>
                        </a:lnSpc>
                        <a:spcBef>
                          <a:spcPts val="0"/>
                        </a:spcBef>
                        <a:spcAft>
                          <a:spcPts val="0"/>
                        </a:spcAft>
                        <a:buClr>
                          <a:srgbClr val="000000"/>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Изменение психического состояния</a:t>
                      </a:r>
                      <a:endParaRPr lang="ru-RU" noProof="0" dirty="0"/>
                    </a:p>
                    <a:p>
                      <a:pPr marL="0" marR="0" lvl="0" indent="0" algn="l" rtl="0">
                        <a:lnSpc>
                          <a:spcPct val="100000"/>
                        </a:lnSpc>
                        <a:spcBef>
                          <a:spcPts val="0"/>
                        </a:spcBef>
                        <a:spcAft>
                          <a:spcPts val="0"/>
                        </a:spcAft>
                        <a:buClr>
                          <a:srgbClr val="000000"/>
                        </a:buClr>
                        <a:buSzPts val="1800"/>
                        <a:buFont typeface="Arial"/>
                        <a:buNone/>
                      </a:pPr>
                      <a:endParaRPr lang="ru-RU" sz="2200" u="none" strike="noStrike" cap="none" noProof="0" dirty="0">
                        <a:solidFill>
                          <a:schemeClr val="dk1"/>
                        </a:solidFill>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1800"/>
                        <a:buFont typeface="Arial"/>
                        <a:buNone/>
                      </a:pPr>
                      <a:r>
                        <a:rPr lang="ru-RU" sz="2200" i="1" u="none" strike="noStrike" cap="none" noProof="0" dirty="0">
                          <a:solidFill>
                            <a:schemeClr val="dk1"/>
                          </a:solidFill>
                          <a:latin typeface="Atkinson Hyperlegible"/>
                          <a:ea typeface="Atkinson Hyperlegible"/>
                          <a:cs typeface="Atkinson Hyperlegible"/>
                          <a:sym typeface="Atkinson Hyperlegible"/>
                        </a:rPr>
                        <a:t>* массивное или обширное</a:t>
                      </a: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Для остановки активного кровотечения примените ПРЯМОЕ ДАВЛЕНИЕ или проведите ГЛУБОКОЕ ТАМПОНИРОВАНИЕ РАНЫ.</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Если кровотечение не удается остановить прямым давлением - наложите жгут.</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При признаках шока - введите в/в РАСТВОРЫ и организуйте переливание крови</a:t>
                      </a:r>
                      <a:endParaRPr lang="ru-RU" noProof="0"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noProof="0" dirty="0">
                          <a:latin typeface="Atkinson Hyperlegible"/>
                          <a:ea typeface="Atkinson Hyperlegible"/>
                          <a:cs typeface="Atkinson Hyperlegible"/>
                          <a:sym typeface="Atkinson Hyperlegible"/>
                        </a:rPr>
                        <a:t>Запланируйте срочную ПЕРЕДАЧУ / ПЕРЕВОД пациента в хирургическое отделение. </a:t>
                      </a:r>
                      <a:endParaRPr lang="ru-RU" sz="2200" u="none" strike="noStrike" cap="none" noProof="0" dirty="0">
                        <a:solidFill>
                          <a:schemeClr val="dk1"/>
                        </a:solidFill>
                        <a:latin typeface="Atkinson Hyperlegible"/>
                        <a:ea typeface="Atkinson Hyperlegible"/>
                        <a:cs typeface="Atkinson Hyperlegible"/>
                        <a:sym typeface="Atkinson Hyperlegible"/>
                      </a:endParaRPr>
                    </a:p>
                  </a:txBody>
                  <a:tcPr marL="91450" marR="91450" marT="45725" marB="45725"/>
                </a:tc>
                <a:extLst>
                  <a:ext uri="{0D108BD9-81ED-4DB2-BD59-A6C34878D82A}">
                    <a16:rowId xmlns:a16="http://schemas.microsoft.com/office/drawing/2014/main" val="10001"/>
                  </a:ext>
                </a:extLst>
              </a:tr>
            </a:tbl>
          </a:graphicData>
        </a:graphic>
      </p:graphicFrame>
      <p:sp>
        <p:nvSpPr>
          <p:cNvPr id="274" name="Google Shape;274;p31"/>
          <p:cNvSpPr txBox="1"/>
          <p:nvPr/>
        </p:nvSpPr>
        <p:spPr>
          <a:xfrm>
            <a:off x="9880899" y="6316017"/>
            <a:ext cx="176348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1" i="0" u="none" strike="noStrike" cap="none">
                <a:solidFill>
                  <a:srgbClr val="4D5156"/>
                </a:solidFill>
                <a:latin typeface="Arial"/>
                <a:ea typeface="Arial"/>
                <a:cs typeface="Arial"/>
                <a:sym typeface="Arial"/>
              </a:rPr>
              <a:t>©</a:t>
            </a:r>
            <a:r>
              <a:rPr lang="en-US" sz="1100" b="1" i="0" u="none" strike="noStrike" cap="none">
                <a:solidFill>
                  <a:schemeClr val="dk1"/>
                </a:solidFill>
                <a:latin typeface="Arial"/>
                <a:ea typeface="Arial"/>
                <a:cs typeface="Arial"/>
                <a:sym typeface="Arial"/>
              </a:rPr>
              <a:t>WHO/Laerdal Medical</a:t>
            </a:r>
            <a:endParaRPr/>
          </a:p>
        </p:txBody>
      </p:sp>
      <p:pic>
        <p:nvPicPr>
          <p:cNvPr id="275" name="Google Shape;275;p31" descr="A picture containing clipart, drawing, child art, illustration&#10;&#10;Description automatically generated"/>
          <p:cNvPicPr preferRelativeResize="0"/>
          <p:nvPr/>
        </p:nvPicPr>
        <p:blipFill rotWithShape="1">
          <a:blip r:embed="rId3">
            <a:alphaModFix/>
          </a:blip>
          <a:srcRect/>
          <a:stretch/>
        </p:blipFill>
        <p:spPr>
          <a:xfrm>
            <a:off x="4945405" y="5090172"/>
            <a:ext cx="1948413" cy="1358574"/>
          </a:xfrm>
          <a:prstGeom prst="rect">
            <a:avLst/>
          </a:prstGeom>
          <a:noFill/>
          <a:ln>
            <a:noFill/>
          </a:ln>
        </p:spPr>
      </p:pic>
      <p:pic>
        <p:nvPicPr>
          <p:cNvPr id="276" name="Google Shape;276;p31" descr="A picture containing clipart, illustration, drawing, animated cartoon&#10;&#10;Description automatically generated"/>
          <p:cNvPicPr preferRelativeResize="0"/>
          <p:nvPr/>
        </p:nvPicPr>
        <p:blipFill rotWithShape="1">
          <a:blip r:embed="rId4">
            <a:alphaModFix/>
          </a:blip>
          <a:srcRect/>
          <a:stretch/>
        </p:blipFill>
        <p:spPr>
          <a:xfrm>
            <a:off x="7217334" y="5032419"/>
            <a:ext cx="2027627" cy="1414403"/>
          </a:xfrm>
          <a:prstGeom prst="rect">
            <a:avLst/>
          </a:prstGeom>
          <a:noFill/>
          <a:ln>
            <a:noFill/>
          </a:ln>
        </p:spPr>
      </p:pic>
      <p:pic>
        <p:nvPicPr>
          <p:cNvPr id="277" name="Google Shape;277;p31"/>
          <p:cNvPicPr preferRelativeResize="0"/>
          <p:nvPr/>
        </p:nvPicPr>
        <p:blipFill rotWithShape="1">
          <a:blip r:embed="rId5">
            <a:alphaModFix/>
          </a:blip>
          <a:srcRect/>
          <a:stretch/>
        </p:blipFill>
        <p:spPr>
          <a:xfrm>
            <a:off x="9568477" y="4870929"/>
            <a:ext cx="2027422" cy="1414403"/>
          </a:xfrm>
          <a:prstGeom prst="rect">
            <a:avLst/>
          </a:prstGeom>
          <a:noFill/>
          <a:ln>
            <a:noFill/>
          </a:ln>
        </p:spPr>
      </p:pic>
      <p:sp>
        <p:nvSpPr>
          <p:cNvPr id="278" name="Google Shape;278;p31"/>
          <p:cNvSpPr txBox="1"/>
          <p:nvPr/>
        </p:nvSpPr>
        <p:spPr>
          <a:xfrm>
            <a:off x="147868" y="159570"/>
            <a:ext cx="10515600" cy="826195"/>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2000"/>
              <a:buFont typeface="Calibri"/>
              <a:buNone/>
            </a:pPr>
            <a:r>
              <a:rPr lang="ru-RU" sz="3600" b="0" i="0" u="none" strike="noStrike" cap="none">
                <a:solidFill>
                  <a:srgbClr val="1F3864"/>
                </a:solidFill>
                <a:latin typeface="Atkinson Hyperlegible"/>
                <a:ea typeface="Atkinson Hyperlegible"/>
                <a:cs typeface="Atkinson Hyperlegible"/>
                <a:sym typeface="Atkinson Hyperlegible"/>
              </a:rPr>
              <a:t>Катастрофическое кровотечение (внешнее)</a:t>
            </a:r>
            <a:endParaRPr lang="ru-RU" sz="12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3353</Words>
  <Application>Microsoft Office PowerPoint</Application>
  <PresentationFormat>Широкий екран</PresentationFormat>
  <Paragraphs>249</Paragraphs>
  <Slides>19</Slides>
  <Notes>19</Notes>
  <HiddenSlides>0</HiddenSlides>
  <MMClips>0</MMClips>
  <ScaleCrop>false</ScaleCrop>
  <HeadingPairs>
    <vt:vector size="6" baseType="variant">
      <vt:variant>
        <vt:lpstr>Використані шрифти</vt:lpstr>
      </vt:variant>
      <vt:variant>
        <vt:i4>5</vt:i4>
      </vt:variant>
      <vt:variant>
        <vt:lpstr>Тема</vt:lpstr>
      </vt:variant>
      <vt:variant>
        <vt:i4>2</vt:i4>
      </vt:variant>
      <vt:variant>
        <vt:lpstr>Заголовки слайдів</vt:lpstr>
      </vt:variant>
      <vt:variant>
        <vt:i4>19</vt:i4>
      </vt:variant>
    </vt:vector>
  </HeadingPairs>
  <TitlesOfParts>
    <vt:vector size="26" baseType="lpstr">
      <vt:lpstr>Arial</vt:lpstr>
      <vt:lpstr>Calibri</vt:lpstr>
      <vt:lpstr>Lato</vt:lpstr>
      <vt:lpstr>Atkinson Hyperlegible</vt:lpstr>
      <vt:lpstr>Wingdings</vt:lpstr>
      <vt:lpstr>Office Theme</vt:lpstr>
      <vt:lpstr>2_Office Theme</vt:lpstr>
      <vt:lpstr>Базовый курс ВОЗ / МККК по оказанию экстренной помощи Подход к травмированному пациенту в остром состоянии</vt:lpstr>
      <vt:lpstr>Цели</vt:lpstr>
      <vt:lpstr>Проникающие травмы в условиях конфликта</vt:lpstr>
      <vt:lpstr>Угрожающие жизни состояния </vt:lpstr>
      <vt:lpstr>Первичное обследование при травме  </vt:lpstr>
      <vt:lpstr>Характер травм и сопутствующие состояния</vt:lpstr>
      <vt:lpstr>Травма в результате передачи высокой энергии</vt:lpstr>
      <vt:lpstr>Травма в результате передачи низкой энергии</vt:lpstr>
      <vt:lpstr>Презентація PowerPoint</vt:lpstr>
      <vt:lpstr>Проникающая (“сосущая”) рана грудной клетки </vt:lpstr>
      <vt:lpstr>Напряженный пневмоторакс </vt:lpstr>
      <vt:lpstr>Презентація PowerPoint</vt:lpstr>
      <vt:lpstr>Тампонада сердца</vt:lpstr>
      <vt:lpstr>Угроза для конечности с переломом</vt:lpstr>
      <vt:lpstr>Простые и открытые переломы</vt:lpstr>
      <vt:lpstr>Раны</vt:lpstr>
      <vt:lpstr>Аспекты передачи пациента</vt:lpstr>
      <vt:lpstr>ПОМНИТЕ</vt:lpstr>
      <vt:lpstr>Краткий обзор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julia dixon</dc:creator>
  <cp:lastModifiedBy>Oles Yehorov</cp:lastModifiedBy>
  <cp:revision>1</cp:revision>
  <dcterms:created xsi:type="dcterms:W3CDTF">2022-03-03T04:25:44Z</dcterms:created>
  <dcterms:modified xsi:type="dcterms:W3CDTF">2024-07-13T20:48:12Z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0x010100B5C4F4F8C673C242A40081C9183480EA</vt:lpwstr>
  </property>
  <property fmtid="{D5CDD505-2E9C-101B-9397-08002B2CF9AE}" pid="3" name="MediaServiceImageTags">
    <vt:lpwstr/>
  </property>
</Properties>
</file>