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9" r:id="rId2"/>
    <p:sldMasterId id="2147483680" r:id="rId3"/>
    <p:sldMasterId id="2147483692"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6858000" cy="9144000"/>
  <p:embeddedFontLst>
    <p:embeddedFont>
      <p:font typeface="Atkinson Hyperlegible" panose="020B0604020202020204" charset="0"/>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Noto Sans Symbols" panose="020B0604020202020204" charset="0"/>
      <p:regular r:id="rId30"/>
      <p:bold r:id="rId31"/>
    </p:embeddedFont>
    <p:embeddedFont>
      <p:font typeface="Quattrocento Sans" panose="020B05020500000200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kodGdcX0JWOsjjW6RM6gUYaJKo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B5BD0C-E5DA-46AF-AB0C-755DB63E531D}">
  <a:tblStyle styleId="{B0B5BD0C-E5DA-46AF-AB0C-755DB63E531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C879776-C1CB-41D0-9D65-F82EE4E03787}"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customschemas.google.com/relationships/presentationmetadata" Target="meta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Добро пожаловать на курс по базовой экстренной помощи – в мобильную учебную лабораторию. </a:t>
            </a:r>
            <a:endParaRPr/>
          </a:p>
          <a:p>
            <a:pPr marL="0" lvl="0" indent="0" algn="l" rtl="0">
              <a:spcBef>
                <a:spcPts val="800"/>
              </a:spcBef>
              <a:spcAft>
                <a:spcPts val="0"/>
              </a:spcAft>
              <a:buNone/>
            </a:pPr>
            <a:endParaRPr/>
          </a:p>
        </p:txBody>
      </p:sp>
      <p:sp>
        <p:nvSpPr>
          <p:cNvPr id="607" name="Google Shape;60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Помните, что люди, которые на первый взгляд не выглядят пострадавшими, могут иметь скрытые проблемы, угрожающие жизни, например внутреннее кровотечение. Очень важно часто проводить повторную оценку состояния пациентов с травмами с помощью первичного обследования. Показатели жизнедеятельности следует проверять в конце первичного обследования, </a:t>
            </a:r>
            <a:r>
              <a:rPr lang="ru-RU" sz="1800" i="1">
                <a:latin typeface="Calibri"/>
                <a:ea typeface="Calibri"/>
                <a:cs typeface="Calibri"/>
                <a:sym typeface="Calibri"/>
              </a:rPr>
              <a:t>если это еще не было сделано</a:t>
            </a:r>
            <a:r>
              <a:rPr lang="ru-RU" sz="1800">
                <a:latin typeface="Calibri"/>
                <a:ea typeface="Calibri"/>
                <a:cs typeface="Calibri"/>
                <a:sym typeface="Calibri"/>
              </a:rPr>
              <a:t>, но не откладывайте вмешательства по основным показателям жизнедеятельности. Если вы обнаружили проблему с любым из элементов CABCDE, вы должны остановиться, исправить проблему, а затем вернуться к началу и снова провести оценку по алгоритму CABCDE. </a:t>
            </a:r>
            <a:endParaRPr/>
          </a:p>
          <a:p>
            <a:pPr marL="0" lvl="0" indent="0" algn="l" rtl="0">
              <a:lnSpc>
                <a:spcPct val="100000"/>
              </a:lnSpc>
              <a:spcBef>
                <a:spcPts val="800"/>
              </a:spcBef>
              <a:spcAft>
                <a:spcPts val="0"/>
              </a:spcAft>
              <a:buClr>
                <a:schemeClr val="dk1"/>
              </a:buClr>
              <a:buSzPts val="1400"/>
              <a:buFont typeface="Calibri"/>
              <a:buNone/>
            </a:pPr>
            <a:endParaRPr/>
          </a:p>
        </p:txBody>
      </p:sp>
      <p:sp>
        <p:nvSpPr>
          <p:cNvPr id="692" name="Google Shape;69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За CABCDE должен следовать быстрый сбор анамнеза с использованием подхода SAMPLE. Подход SAMPLE – это стандартный способ сбора основных сведений, связанных с заболеванием или травмой. Источниками информации являются: больной / пострадавший, члены семьи, друзья, случайные прохожие или предыдущие медработники.  </a:t>
            </a:r>
            <a:endParaRPr/>
          </a:p>
          <a:p>
            <a:pPr marL="0" lvl="0" indent="0" algn="l" rtl="0">
              <a:lnSpc>
                <a:spcPct val="107000"/>
              </a:lnSpc>
              <a:spcBef>
                <a:spcPts val="800"/>
              </a:spcBef>
              <a:spcAft>
                <a:spcPts val="0"/>
              </a:spcAft>
              <a:buNone/>
            </a:pPr>
            <a:r>
              <a:rPr lang="ru-RU" sz="1800" u="sng">
                <a:latin typeface="Calibri"/>
                <a:ea typeface="Calibri"/>
                <a:cs typeface="Calibri"/>
                <a:sym typeface="Calibri"/>
              </a:rPr>
              <a:t>S обозначает признаки и симптомы</a:t>
            </a:r>
            <a:r>
              <a:rPr lang="ru-RU" sz="1800">
                <a:latin typeface="Calibri"/>
                <a:ea typeface="Calibri"/>
                <a:cs typeface="Calibri"/>
                <a:sym typeface="Calibri"/>
              </a:rPr>
              <a:t>, о которых сообщает пациент или другие лица. Это очень важно для оценки и лечения. </a:t>
            </a:r>
            <a:r>
              <a:rPr lang="ru-RU" sz="1800" u="sng">
                <a:latin typeface="Calibri"/>
                <a:ea typeface="Calibri"/>
                <a:cs typeface="Calibri"/>
                <a:sym typeface="Calibri"/>
              </a:rPr>
              <a:t>А обозначает аллергические реакции</a:t>
            </a:r>
            <a:r>
              <a:rPr lang="ru-RU" sz="1800">
                <a:latin typeface="Calibri"/>
                <a:ea typeface="Calibri"/>
                <a:cs typeface="Calibri"/>
                <a:sym typeface="Calibri"/>
              </a:rPr>
              <a:t>. Важно знать об аллергии на лекарства, чтобы лечение не причиняло вреда. Аллергия также может указывать на анафилаксию как на причину острых симптомов. </a:t>
            </a:r>
            <a:r>
              <a:rPr lang="ru-RU" sz="1800" u="sng">
                <a:latin typeface="Calibri"/>
                <a:ea typeface="Calibri"/>
                <a:cs typeface="Calibri"/>
                <a:sym typeface="Calibri"/>
              </a:rPr>
              <a:t>М обозначает медикаменты</a:t>
            </a:r>
            <a:r>
              <a:rPr lang="ru-RU" sz="1800">
                <a:latin typeface="Calibri"/>
                <a:ea typeface="Calibri"/>
                <a:cs typeface="Calibri"/>
                <a:sym typeface="Calibri"/>
              </a:rPr>
              <a:t>. Получите полный список лекарств, которые человек принимает в настоящее время, и спросите о недавних изменениях в препаратах или дозировках. Это может повлиять на решения о лечении и важно для понимания хронических заболеваний человека.  </a:t>
            </a:r>
            <a:r>
              <a:rPr lang="ru-RU" sz="1800" u="sng">
                <a:latin typeface="Calibri"/>
                <a:ea typeface="Calibri"/>
                <a:cs typeface="Calibri"/>
                <a:sym typeface="Calibri"/>
              </a:rPr>
              <a:t>P обозначает анамнез жизни</a:t>
            </a:r>
            <a:r>
              <a:rPr lang="ru-RU" sz="1800">
                <a:latin typeface="Calibri"/>
                <a:ea typeface="Calibri"/>
                <a:cs typeface="Calibri"/>
                <a:sym typeface="Calibri"/>
              </a:rPr>
              <a:t>. Знание о предыдущих заболеваниях может помочь в понимании текущей болезни и изменить выбор лечения. Также спросите о беременности. </a:t>
            </a:r>
            <a:r>
              <a:rPr lang="ru-RU" sz="1800" u="sng">
                <a:latin typeface="Calibri"/>
                <a:ea typeface="Calibri"/>
                <a:cs typeface="Calibri"/>
                <a:sym typeface="Calibri"/>
              </a:rPr>
              <a:t>L обозначает последний пероральный прием пищи / питья</a:t>
            </a:r>
            <a:r>
              <a:rPr lang="ru-RU" sz="1800">
                <a:latin typeface="Calibri"/>
                <a:ea typeface="Calibri"/>
                <a:cs typeface="Calibri"/>
                <a:sym typeface="Calibri"/>
              </a:rPr>
              <a:t>. Запишите время последнего перорального приема пищи / питья и укажите, была ли она твердой или жидкой. Полный желудок повышает риск рвоты и последующей асфиксии, особенно при седации или интубации, которые могут потребоваться при хирургических операциях. </a:t>
            </a:r>
            <a:r>
              <a:rPr lang="ru-RU" sz="1800" u="sng">
                <a:latin typeface="Calibri"/>
                <a:ea typeface="Calibri"/>
                <a:cs typeface="Calibri"/>
                <a:sym typeface="Calibri"/>
              </a:rPr>
              <a:t>E относится к событиям</a:t>
            </a:r>
            <a:r>
              <a:rPr lang="ru-RU" sz="1800">
                <a:latin typeface="Calibri"/>
                <a:ea typeface="Calibri"/>
                <a:cs typeface="Calibri"/>
                <a:sym typeface="Calibri"/>
              </a:rPr>
              <a:t>, связанным с травмой или болезнью. </a:t>
            </a:r>
            <a:endParaRPr/>
          </a:p>
          <a:p>
            <a:pPr marL="0" lvl="0" indent="0" algn="l" rtl="0">
              <a:spcBef>
                <a:spcPts val="800"/>
              </a:spcBef>
              <a:spcAft>
                <a:spcPts val="0"/>
              </a:spcAft>
              <a:buNone/>
            </a:pPr>
            <a:r>
              <a:rPr lang="ru-RU" sz="1800">
                <a:latin typeface="Calibri"/>
                <a:ea typeface="Calibri"/>
                <a:cs typeface="Calibri"/>
                <a:sym typeface="Calibri"/>
              </a:rPr>
              <a:t>Использование стандартного подхода SAMPLE позволяет медицинским работникам быстро собирать ключевую информацию и легко передавать данные об остром или травмированном пациенте. </a:t>
            </a:r>
            <a:endParaRPr b="0" i="0">
              <a:solidFill>
                <a:srgbClr val="000000"/>
              </a:solidFill>
              <a:latin typeface="Quattrocento Sans"/>
              <a:ea typeface="Quattrocento Sans"/>
              <a:cs typeface="Quattrocento Sans"/>
              <a:sym typeface="Quattrocento Sans"/>
            </a:endParaRPr>
          </a:p>
        </p:txBody>
      </p:sp>
      <p:sp>
        <p:nvSpPr>
          <p:cNvPr id="699" name="Google Shape;69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Вторичное обследование представляет собой детальный осмотр с головы до ног, предназначенный для выявления любых дополнительных травм или проблем, требующих вмешательства. Помните, что вы должны УЖЕ выполнить обследование по алгоритму CABCDE и купировать угрожающие жизни состояния, ПРЕЖДЕ чем проводить расширенное обследование.</a:t>
            </a:r>
            <a:endParaRPr/>
          </a:p>
          <a:p>
            <a:pPr marL="0" lvl="0" indent="0" algn="l" rtl="0">
              <a:lnSpc>
                <a:spcPct val="107000"/>
              </a:lnSpc>
              <a:spcBef>
                <a:spcPts val="800"/>
              </a:spcBef>
              <a:spcAft>
                <a:spcPts val="800"/>
              </a:spcAft>
              <a:buNone/>
            </a:pPr>
            <a:r>
              <a:rPr lang="ru-RU" sz="1800">
                <a:latin typeface="Calibri"/>
                <a:ea typeface="Calibri"/>
                <a:cs typeface="Calibri"/>
                <a:sym typeface="Calibri"/>
              </a:rPr>
              <a:t>Вторичное обследование – это организованный способ оценки всего тела пациента на предмет признаков травмы, которые могли быть неочевидны при первичном обследовании или не представляли непосредственной угрозы для жизни.  Помните, что очень болезненные или пугающие травмы могут отвлечь как пациентов, так и медработников от распознавания других травм. Всегда осматривайте все тело. Учитывайте повреждение заполненных воздухом органов, если пациент подвергся воздействию взрывной волны. </a:t>
            </a:r>
            <a:r>
              <a:rPr lang="ru-RU" sz="1800" i="1">
                <a:latin typeface="Calibri"/>
                <a:ea typeface="Calibri"/>
                <a:cs typeface="Calibri"/>
                <a:sym typeface="Calibri"/>
              </a:rPr>
              <a:t> Не забудьте предположить, что пациент мог подвергнуться сексуальному насилию.</a:t>
            </a:r>
            <a:r>
              <a:rPr lang="ru-RU" sz="1800">
                <a:latin typeface="Calibri"/>
                <a:ea typeface="Calibri"/>
                <a:cs typeface="Calibri"/>
                <a:sym typeface="Calibri"/>
              </a:rPr>
              <a:t> Если при вторичном обследовании выявлено состояние, на которое нацелен подход CABCDE, остановитесь и немедленно вернитесь к первичному обследованию для его лечения. </a:t>
            </a:r>
            <a:endParaRPr/>
          </a:p>
        </p:txBody>
      </p:sp>
      <p:sp>
        <p:nvSpPr>
          <p:cNvPr id="706" name="Google Shape;70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Обследование по алгоритму CABCDE проводится в той же последовательности для особых групп пациентов, таких как дети, беременные женщины и пожилые люди. Обращайте внимание на любые: анатомические различия, физиологические различия, например, в показателях жизнедеятельности, и особую уязвимость к травмам.</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Помните, что у детей могут быть значительные внутренние повреждения, даже если внешние признаки травмы отсутствуют или минимальны. Реанимация беременной женщины дает наилучшие шансы на выживание женщины и плода.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Пожилые люди обладают меньшим физиологическим резервом и у них может быстрее наступить декомпенсация после травматических повреждений. ​</a:t>
            </a:r>
            <a:endParaRPr/>
          </a:p>
          <a:p>
            <a:pPr marL="0" lvl="0" indent="0" algn="l" rtl="0">
              <a:spcBef>
                <a:spcPts val="800"/>
              </a:spcBef>
              <a:spcAft>
                <a:spcPts val="0"/>
              </a:spcAft>
              <a:buNone/>
            </a:pPr>
            <a:endParaRPr b="0" i="0">
              <a:solidFill>
                <a:srgbClr val="000000"/>
              </a:solidFill>
              <a:latin typeface="Quattrocento Sans"/>
              <a:ea typeface="Quattrocento Sans"/>
              <a:cs typeface="Quattrocento Sans"/>
              <a:sym typeface="Quattrocento Sans"/>
            </a:endParaRPr>
          </a:p>
        </p:txBody>
      </p:sp>
      <p:sp>
        <p:nvSpPr>
          <p:cNvPr id="715" name="Google Shape;71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У пациентов с травмами могут быть сложные повреждения, которые приводят к очень быстрому ухудшению их состояния или смерти. Состояния, представляющие высокий риск, всегда требуют передачи / перевода пациента в специализированное отделение для постоянного ухода.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Помните, что если пациенту требуется </a:t>
            </a:r>
            <a:r>
              <a:rPr lang="ru-RU" sz="1800" u="sng">
                <a:latin typeface="Calibri"/>
                <a:ea typeface="Calibri"/>
                <a:cs typeface="Calibri"/>
                <a:sym typeface="Calibri"/>
              </a:rPr>
              <a:t>кислород</a:t>
            </a:r>
            <a:r>
              <a:rPr lang="ru-RU" sz="1800">
                <a:latin typeface="Calibri"/>
                <a:ea typeface="Calibri"/>
                <a:cs typeface="Calibri"/>
                <a:sym typeface="Calibri"/>
              </a:rPr>
              <a:t>, организуйте его подачу во время транспортировки и передачи пациента. Обеспечьте </a:t>
            </a:r>
            <a:r>
              <a:rPr lang="ru-RU" sz="1800" u="sng">
                <a:latin typeface="Calibri"/>
                <a:ea typeface="Calibri"/>
                <a:cs typeface="Calibri"/>
                <a:sym typeface="Calibri"/>
              </a:rPr>
              <a:t>остановку кровотечения.</a:t>
            </a:r>
            <a:r>
              <a:rPr lang="ru-RU" sz="1800">
                <a:latin typeface="Calibri"/>
                <a:ea typeface="Calibri"/>
                <a:cs typeface="Calibri"/>
                <a:sym typeface="Calibri"/>
              </a:rPr>
              <a:t> Если у пострадавшего наблюдаются признаки шока, обеспечьте продолжение инфузионной терапии при его транспортировке. Сообщайте о травмах, важных медицинских проблемах и о том, что было сделано для пациента во время его передачи / перевода. </a:t>
            </a:r>
            <a:endParaRPr/>
          </a:p>
          <a:p>
            <a:pPr marL="0" marR="0" lvl="0" indent="0" algn="l" rtl="0">
              <a:lnSpc>
                <a:spcPct val="115000"/>
              </a:lnSpc>
              <a:spcBef>
                <a:spcPts val="1300"/>
              </a:spcBef>
              <a:spcAft>
                <a:spcPts val="0"/>
              </a:spcAft>
              <a:buClr>
                <a:schemeClr val="dk1"/>
              </a:buClr>
              <a:buSzPts val="300"/>
              <a:buFont typeface="Arial"/>
              <a:buNone/>
            </a:pPr>
            <a:endParaRPr sz="1200">
              <a:latin typeface="Lato"/>
              <a:ea typeface="Lato"/>
              <a:cs typeface="Lato"/>
              <a:sym typeface="Lato"/>
            </a:endParaRPr>
          </a:p>
        </p:txBody>
      </p:sp>
      <p:sp>
        <p:nvSpPr>
          <p:cNvPr id="723" name="Google Shape;72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9" name="Google Shape;72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Помните, что цель первичного обследования – осмотр по алгоритму CABCDE и выявление травм, угрожающих жизни пациента. Цель лечения в остром периоде – предотвратить вторичные повреждения, вызванные недостаточной оксигенацией и снижением перфузии, купировать боль и спланировать дальнейший уход за пациентом.  </a:t>
            </a:r>
            <a:endParaRPr/>
          </a:p>
        </p:txBody>
      </p:sp>
      <p:sp>
        <p:nvSpPr>
          <p:cNvPr id="730" name="Google Shape;73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 этой презентации мы рассмотрели подход к первичному обследованию при травмах, связанных с конфликтом, признаки и симптомы острых состояний, угрожающих жизни и конечностям, и критические действия по алгоритму CABCDE при травмах, связанных с конфликтом. На этом модуль «Первичное обследование» завершен.</a:t>
            </a:r>
            <a:endParaRPr/>
          </a:p>
        </p:txBody>
      </p:sp>
      <p:sp>
        <p:nvSpPr>
          <p:cNvPr id="741" name="Google Shape;74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К концу этой презентации вы сможете: описать подход к первичному обследованию при травмах, связанных с конфликтом, определять признаки и симптомы острых состояний, угрожающих жизни и конечностям, и определять критические действия по алгоритму CABCDE при травмах, связанных с конфликтом.  </a:t>
            </a:r>
            <a:endParaRPr/>
          </a:p>
        </p:txBody>
      </p:sp>
      <p:sp>
        <p:nvSpPr>
          <p:cNvPr id="616" name="Google Shape;61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Хотя в условиях конфликта это может быть непросто, самый важный шаг – оставаться в безопасности. Прежде чем подойти к пациенту, оцените безопасность места происшествия, включая опасности, связанные с конфликтом, насилием и риском заражения инфекционными заболеваниями.   Вызывайте помощь заблаговременно, особенно если у вас несколько пациентов. Чтобы защитить себя от инфекционных рисков, перед осмотром пациента наденьте соответствующие средства индивидуальной защиты. Выбирайте подходящие средства индивидуальной защиты для каждой ситуации. Это могут быть перчатки, защита глаз, халат и маска.  Очистка и деконтаминация имеют большое значение. Используйте СИЗ и мойте руки до и после каждого контакта с пациентом или используйте для очистки спиртовой гель. Очищайте или дезинфицируйте поверхности. При контакте с химическими веществами ознакомьтесь с местными протоколами деконтаминации и узнайте, к кому обратиться за консультацией.</a:t>
            </a:r>
            <a:endParaRPr/>
          </a:p>
        </p:txBody>
      </p:sp>
      <p:sp>
        <p:nvSpPr>
          <p:cNvPr id="623" name="Google Shape;62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Первый этап – первичное обследование пациентов с травмой, которое должно проводиться для ВСЕХ пациентов с травмой сразу после их поступления.  Первичное обследование при травме, связанной с конфликтом, проводится по тому же принципу, что и для всех пациентов с травмой. В начале алгоритма ABCDE добавляется этап «С», что означает проверку на наличие массивного (катастрофического) наружного кровотечения Если обнаружены угрожающие жизни проблемы, остановитесь и устраните их, прежде чем двигаться дальше.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Прежде всего, обратите внимание на любые признаки катастрофического или массивного кровотечения: когда кровь брызжет, льется или собирается в лужи. Оказывайте прямое давление для остановки активного кровотечения. Если рана глубокая, выполните глубокое тампонирование раны и примените прямое давление. Наложите жгут на ампутированные конечности или при неконтролируемом кровотечении из конечностей. </a:t>
            </a:r>
            <a:endParaRPr/>
          </a:p>
          <a:p>
            <a:pPr marL="0" lvl="0" indent="0" algn="l" rtl="0">
              <a:lnSpc>
                <a:spcPct val="100000"/>
              </a:lnSpc>
              <a:spcBef>
                <a:spcPts val="800"/>
              </a:spcBef>
              <a:spcAft>
                <a:spcPts val="0"/>
              </a:spcAft>
              <a:buClr>
                <a:schemeClr val="dk1"/>
              </a:buClr>
              <a:buSzPts val="1400"/>
              <a:buFont typeface="Calibri"/>
              <a:buNone/>
            </a:pPr>
            <a:endParaRPr/>
          </a:p>
        </p:txBody>
      </p:sp>
      <p:sp>
        <p:nvSpPr>
          <p:cNvPr id="635" name="Google Shape;6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Следующим этапом первичного обследования пациентов с травмой по методике ABCDE является оценка состояния дыхательных путей. Первым шагом является оценка того, может ли пациент говорить. Поговорите с пациентом и узнайте, может ли он вам ответить. Проверьте наличие отеков или травм шеи. Ищите расширяющуюся гематому на шее или значительный отек тканей шеи. Ищите рвоту, кровь или слюну во рту или носу, сгоревшие волоски в носу или сажу вокруг носа или рта, а также признаки травмы головы или шеи.</a:t>
            </a:r>
            <a:r>
              <a:rPr lang="ru-RU" sz="1800" i="1">
                <a:latin typeface="Calibri"/>
                <a:ea typeface="Calibri"/>
                <a:cs typeface="Calibri"/>
                <a:sym typeface="Calibri"/>
              </a:rPr>
              <a:t> </a:t>
            </a:r>
            <a:r>
              <a:rPr lang="ru-RU" sz="1800">
                <a:latin typeface="Calibri"/>
                <a:ea typeface="Calibri"/>
                <a:cs typeface="Calibri"/>
                <a:sym typeface="Calibri"/>
              </a:rPr>
              <a:t>Прислушайтесь, нет ли булькающих звуков, храпа, стридора или шумного дыхания. Подумайте, есть ли риск травмы шейного отдела позвоночника?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При любых аномальных результатах обследования следует соответствующее лечение. Стабилизируйте шейный отдел позвоночника, используя доступные местные материалы. При необходимости откройте дыхательные пути с помощью выдвижения челюсти. Помните, что подъем подбородка с запрокидыванием головы нельзя использовать у пациентов с травмами, так как это может привести к дополнительной травме шейного отдела позвоночника. Проведите аспирацию любых выделений из дыхательных путей и удалите все видимые инородные предметы. При необходимости установите рото- или носоглоточный воздуховод. Помните, если у пациента значительная травма лица, нельзя использовать носоглоточный воздуховод. Планируйте срочную передачу / перевод пациента в случае серьезных проблем с его дыхательными путями. </a:t>
            </a:r>
            <a:endParaRPr/>
          </a:p>
          <a:p>
            <a:pPr marL="0" lvl="0" indent="0" algn="l" rtl="0">
              <a:lnSpc>
                <a:spcPct val="100000"/>
              </a:lnSpc>
              <a:spcBef>
                <a:spcPts val="800"/>
              </a:spcBef>
              <a:spcAft>
                <a:spcPts val="0"/>
              </a:spcAft>
              <a:buClr>
                <a:schemeClr val="dk1"/>
              </a:buClr>
              <a:buSzPts val="1400"/>
              <a:buFont typeface="Calibri"/>
              <a:buNone/>
            </a:pPr>
            <a:endParaRPr/>
          </a:p>
        </p:txBody>
      </p:sp>
      <p:sp>
        <p:nvSpPr>
          <p:cNvPr id="645" name="Google Shape;6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В ходе первичной оценки дыхания смотрите, слушайте и чувствуйте на ощупь. Обращайте внимание на усиленную работу дыхания и аномальное движение стенок грудной клетки. Ищите сосущие раны на груди, цианоз, кровоподтеки или другие признаки травмы грудной клетки.  Затем прислушайтесь, нет ли аномальных дыхательных звуков, например, отсутствия или снижения дыхательных шумов. Проверьте, расположена ли трахея по серединной линии.  Проверьте на ощупь, нет ли крепитации - хруста или поскрипывания под кожей, вызванного наличием воздуха в коже. Прислушайтесь на предмет глухих звуков или гиперрезонанса при перкуссии легочных полей.  Ищите любые глубокие циркулярные ожоги туловища.</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Первый шаг в купировании нарушений дыхания – это дать кислород. Если вы обнаружили признаки напряженного пневмоторакса, выполните игольчатую декомпрессию, дайте кислород, введите в/в растворы и организуйте экстренную передачу / перевод для постановки плеврального дренажа.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Если вы обнаружили проникающие и сосущие ранения грудной клетки, наложите на рану 3-стороннюю повязку. Если во время оценки дыхания вы обнаружили, что дыхание затруднено или пациент находится в состоянии гипоксии, помогите ему дышать с помощью АДР.  При глубоких циркулярных ожогах туловища организуйте экстренный перевод / передачу пациента хирургу.</a:t>
            </a:r>
            <a:endParaRPr/>
          </a:p>
          <a:p>
            <a:pPr marL="0" lvl="0" indent="0" algn="l" rtl="0">
              <a:lnSpc>
                <a:spcPct val="100000"/>
              </a:lnSpc>
              <a:spcBef>
                <a:spcPts val="800"/>
              </a:spcBef>
              <a:spcAft>
                <a:spcPts val="0"/>
              </a:spcAft>
              <a:buClr>
                <a:schemeClr val="dk1"/>
              </a:buClr>
              <a:buSzPts val="1400"/>
              <a:buFont typeface="Calibri"/>
              <a:buNone/>
            </a:pPr>
            <a:endParaRPr/>
          </a:p>
        </p:txBody>
      </p:sp>
      <p:sp>
        <p:nvSpPr>
          <p:cNvPr id="654" name="Google Shape;6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 оценке кровообращения смотрите, слушайте и чувствуйте на ощупь. Еще раз проверьте, нет ли внешнего кровотечения. Прощупайте на предмет учащенного или слабого пульса и проверьте, не превышает ли время наполнения капилляров 3 секунды. Проверьте, не бледен ли пациент, не холодная ли у него кожа и не вздуты ли вены на шее. Проверьте наличие признаков  внутреннего кровотечения.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Распространенные локализации внутреннего кровотечения - грудная клетка, брюшная полость, таз и длинные кости.  Также ищите любые глубокие циркулярные ожоги конечностей.</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Если вы обнаружите какие-либо отклонения в ходе оценки кровообращения, немедленно устраните проблему. Оказывайте прямое, сильное давление при любом активном кровотечении. Если вы не можете остановить кровотечение прямым давлением, а рана глубокая, выполните глубокое тампонирование раны. Наложите жгут на ампутированные конечности или при неконтролируемом кровотечении из конечности.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Если у пациента признаки низкой перфузии или шока, или продолжается кровопотеря, установите 2 большие инфузионные системы и вводите в/в растворы. Начните процесс переливания крови.</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Если есть подозрение на перелом бедренной кости, наложите шину, чтобы уменьшить внутреннее кровотечение в месте перелома. При подозрении на перелом костей таза наложите тазовый бандаж.  При глубоких циркулярных ожогах конечностей организуйте экстренный перевод / передачу пациента хирургу.</a:t>
            </a:r>
            <a:endParaRPr/>
          </a:p>
          <a:p>
            <a:pPr marL="0" lvl="0" indent="0" algn="l" rtl="0">
              <a:lnSpc>
                <a:spcPct val="100000"/>
              </a:lnSpc>
              <a:spcBef>
                <a:spcPts val="800"/>
              </a:spcBef>
              <a:spcAft>
                <a:spcPts val="0"/>
              </a:spcAft>
              <a:buClr>
                <a:schemeClr val="dk1"/>
              </a:buClr>
              <a:buSzPts val="1400"/>
              <a:buFont typeface="Calibri"/>
              <a:buNone/>
            </a:pPr>
            <a:endParaRPr/>
          </a:p>
        </p:txBody>
      </p:sp>
      <p:sp>
        <p:nvSpPr>
          <p:cNvPr id="663" name="Google Shape;6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Для определения функций ЦНС оцените, не спутано ли у пациента сознание, не возбужден ли он. Проверьте уровень сознания с помощью шкалы ШКГ или AVPU. Проверьте, одинаковые ли зрачки и реагируют ли они, может ли пациент чувствовать и двигать всеми конечностями.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Для лечения критических состояний ЦНС: если пациент вялый или без сознания, часто проверяйте состояние его дыхательных путей и при необходимости обеспечивайте их проходимость. Если психическое состояние пациента изменено, предполагайте закрытую ЧМТ. Дайте кислород. Не забывайте проверять уровень глюкозы в крови, и если он низкий или вы не можете его проверить, дайте глюкозу. </a:t>
            </a:r>
            <a:endParaRPr/>
          </a:p>
          <a:p>
            <a:pPr marL="0" lvl="0" indent="0" algn="l" rtl="0">
              <a:lnSpc>
                <a:spcPct val="100000"/>
              </a:lnSpc>
              <a:spcBef>
                <a:spcPts val="800"/>
              </a:spcBef>
              <a:spcAft>
                <a:spcPts val="0"/>
              </a:spcAft>
              <a:buClr>
                <a:schemeClr val="dk1"/>
              </a:buClr>
              <a:buSzPts val="1400"/>
              <a:buFont typeface="Calibri"/>
              <a:buNone/>
            </a:pPr>
            <a:endParaRPr/>
          </a:p>
        </p:txBody>
      </p:sp>
      <p:sp>
        <p:nvSpPr>
          <p:cNvPr id="672" name="Google Shape;6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ru-RU" sz="1800">
                <a:latin typeface="Calibri"/>
                <a:ea typeface="Calibri"/>
                <a:cs typeface="Calibri"/>
                <a:sym typeface="Calibri"/>
              </a:rPr>
              <a:t>При раздевании снимите всю одежду и осмотрите все тело пациента на предмет повреждений, включая спину, пах и подмышки. Это очень важно, так как могут быть скрытые или множественные травмы. Используйте маневр «перекат бревна», чтобы получить доступ к спине и позвоночнику. При необходимости выявления проникающих ранений, вызывающих угрожающие жизни состояния, перекат может быть выполнен на этапе B или C. </a:t>
            </a:r>
            <a:endParaRPr/>
          </a:p>
          <a:p>
            <a:pPr marL="0" lvl="0" indent="0" algn="l" rtl="0">
              <a:lnSpc>
                <a:spcPct val="107000"/>
              </a:lnSpc>
              <a:spcBef>
                <a:spcPts val="800"/>
              </a:spcBef>
              <a:spcAft>
                <a:spcPts val="0"/>
              </a:spcAft>
              <a:buNone/>
            </a:pPr>
            <a:r>
              <a:rPr lang="ru-RU" sz="1800">
                <a:latin typeface="Calibri"/>
                <a:ea typeface="Calibri"/>
                <a:cs typeface="Calibri"/>
                <a:sym typeface="Calibri"/>
              </a:rPr>
              <a:t>Для лечения критических состояний снимите ограничивающую одежду и все украшения, если это еще не было сделано. Снимите мокрую одежду и тщательно вытрите насухо кожу пациента. Укройте пациента как можно скорее, чтобы предотвратить гипотермию.   </a:t>
            </a:r>
            <a:endParaRPr/>
          </a:p>
          <a:p>
            <a:pPr marL="0" lvl="0" indent="0" algn="l" rtl="0">
              <a:lnSpc>
                <a:spcPct val="100000"/>
              </a:lnSpc>
              <a:spcBef>
                <a:spcPts val="800"/>
              </a:spcBef>
              <a:spcAft>
                <a:spcPts val="0"/>
              </a:spcAft>
              <a:buClr>
                <a:schemeClr val="dk1"/>
              </a:buClr>
              <a:buSzPts val="1400"/>
              <a:buFont typeface="Calibri"/>
              <a:buNone/>
            </a:pPr>
            <a:endParaRPr/>
          </a:p>
        </p:txBody>
      </p:sp>
      <p:sp>
        <p:nvSpPr>
          <p:cNvPr id="682" name="Google Shape;6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_navy with pattern background" type="title">
  <p:cSld name="TITLE">
    <p:bg>
      <p:bgPr>
        <a:solidFill>
          <a:srgbClr val="00205C"/>
        </a:solidFill>
        <a:effectLst/>
      </p:bgPr>
    </p:bg>
    <p:spTree>
      <p:nvGrpSpPr>
        <p:cNvPr id="1" name="Shape 15"/>
        <p:cNvGrpSpPr/>
        <p:nvPr/>
      </p:nvGrpSpPr>
      <p:grpSpPr>
        <a:xfrm>
          <a:off x="0" y="0"/>
          <a:ext cx="0" cy="0"/>
          <a:chOff x="0" y="0"/>
          <a:chExt cx="0" cy="0"/>
        </a:xfrm>
      </p:grpSpPr>
      <p:pic>
        <p:nvPicPr>
          <p:cNvPr id="16" name="Google Shape;16;p18"/>
          <p:cNvPicPr preferRelativeResize="0"/>
          <p:nvPr/>
        </p:nvPicPr>
        <p:blipFill rotWithShape="1">
          <a:blip r:embed="rId2">
            <a:alphaModFix amt="20000"/>
          </a:blip>
          <a:srcRect/>
          <a:stretch/>
        </p:blipFill>
        <p:spPr>
          <a:xfrm>
            <a:off x="0" y="63736"/>
            <a:ext cx="12192000" cy="6730528"/>
          </a:xfrm>
          <a:prstGeom prst="rect">
            <a:avLst/>
          </a:prstGeom>
          <a:solidFill>
            <a:srgbClr val="00208A">
              <a:alpha val="0"/>
            </a:srgbClr>
          </a:solidFill>
          <a:ln>
            <a:noFill/>
          </a:ln>
        </p:spPr>
      </p:pic>
      <p:sp>
        <p:nvSpPr>
          <p:cNvPr id="17" name="Google Shape;17;p18"/>
          <p:cNvSpPr txBox="1">
            <a:spLocks noGrp="1"/>
          </p:cNvSpPr>
          <p:nvPr>
            <p:ph type="ctrTitle"/>
          </p:nvPr>
        </p:nvSpPr>
        <p:spPr>
          <a:xfrm>
            <a:off x="457200" y="685419"/>
            <a:ext cx="5638800" cy="23876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8"/>
          <p:cNvSpPr txBox="1">
            <a:spLocks noGrp="1"/>
          </p:cNvSpPr>
          <p:nvPr>
            <p:ph type="subTitle" idx="1"/>
          </p:nvPr>
        </p:nvSpPr>
        <p:spPr>
          <a:xfrm>
            <a:off x="457200" y="3200400"/>
            <a:ext cx="56388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9" name="Google Shape;19;p1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20" name="Google Shape;20;p18"/>
          <p:cNvPicPr preferRelativeResize="0"/>
          <p:nvPr/>
        </p:nvPicPr>
        <p:blipFill rotWithShape="1">
          <a:blip r:embed="rId3">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
        <p:nvSpPr>
          <p:cNvPr id="85" name="Google Shape;85;p38"/>
          <p:cNvSpPr txBox="1"/>
          <p:nvPr/>
        </p:nvSpPr>
        <p:spPr>
          <a:xfrm>
            <a:off x="283094" y="888043"/>
            <a:ext cx="3086100"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None/>
            </a:pPr>
            <a:endParaRPr sz="1800">
              <a:solidFill>
                <a:schemeClr val="dk1"/>
              </a:solidFill>
              <a:latin typeface="Calibri"/>
              <a:ea typeface="Calibri"/>
              <a:cs typeface="Calibri"/>
              <a:sym typeface="Calibri"/>
            </a:endParaRPr>
          </a:p>
        </p:txBody>
      </p:sp>
      <p:pic>
        <p:nvPicPr>
          <p:cNvPr id="86" name="Google Shape;86;p38"/>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87"/>
        <p:cNvGrpSpPr/>
        <p:nvPr/>
      </p:nvGrpSpPr>
      <p:grpSpPr>
        <a:xfrm>
          <a:off x="0" y="0"/>
          <a:ext cx="0" cy="0"/>
          <a:chOff x="0" y="0"/>
          <a:chExt cx="0" cy="0"/>
        </a:xfrm>
      </p:grpSpPr>
      <p:sp>
        <p:nvSpPr>
          <p:cNvPr id="88" name="Google Shape;8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92" name="Google Shape;92;p39"/>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6" name="Google Shape;96;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 name="Google Shape;9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00" name="Google Shape;100;p40"/>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lt1"/>
        </a:solidFill>
        <a:effectLst/>
      </p:bgPr>
    </p:bg>
    <p:spTree>
      <p:nvGrpSpPr>
        <p:cNvPr id="1" name="Shape 101"/>
        <p:cNvGrpSpPr/>
        <p:nvPr/>
      </p:nvGrpSpPr>
      <p:grpSpPr>
        <a:xfrm>
          <a:off x="0" y="0"/>
          <a:ext cx="0" cy="0"/>
          <a:chOff x="0" y="0"/>
          <a:chExt cx="0" cy="0"/>
        </a:xfrm>
      </p:grpSpPr>
      <p:sp>
        <p:nvSpPr>
          <p:cNvPr id="102" name="Google Shape;102;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41"/>
          <p:cNvSpPr>
            <a:spLocks noGrp="1"/>
          </p:cNvSpPr>
          <p:nvPr>
            <p:ph type="pic" idx="2"/>
          </p:nvPr>
        </p:nvSpPr>
        <p:spPr>
          <a:xfrm>
            <a:off x="5183188" y="987425"/>
            <a:ext cx="6172200" cy="4873625"/>
          </a:xfrm>
          <a:prstGeom prst="rect">
            <a:avLst/>
          </a:prstGeom>
          <a:noFill/>
          <a:ln>
            <a:noFill/>
          </a:ln>
        </p:spPr>
      </p:sp>
      <p:sp>
        <p:nvSpPr>
          <p:cNvPr id="104" name="Google Shape;104;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08" name="Google Shape;108;p41"/>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5"/>
        <p:cNvGrpSpPr/>
        <p:nvPr/>
      </p:nvGrpSpPr>
      <p:grpSpPr>
        <a:xfrm>
          <a:off x="0" y="0"/>
          <a:ext cx="0" cy="0"/>
          <a:chOff x="0" y="0"/>
          <a:chExt cx="0" cy="0"/>
        </a:xfrm>
      </p:grpSpPr>
      <p:sp>
        <p:nvSpPr>
          <p:cNvPr id="116" name="Google Shape;116;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sp>
        <p:nvSpPr>
          <p:cNvPr id="122" name="Google Shape;12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125" name="Google Shape;125;p44"/>
          <p:cNvPicPr preferRelativeResize="0"/>
          <p:nvPr/>
        </p:nvPicPr>
        <p:blipFill rotWithShape="1">
          <a:blip r:embed="rId2">
            <a:alphaModFix/>
          </a:blip>
          <a:srcRect/>
          <a:stretch/>
        </p:blipFill>
        <p:spPr>
          <a:xfrm>
            <a:off x="0" y="711199"/>
            <a:ext cx="12192000" cy="4276919"/>
          </a:xfrm>
          <a:prstGeom prst="rect">
            <a:avLst/>
          </a:prstGeom>
          <a:noFill/>
          <a:ln>
            <a:noFill/>
          </a:ln>
        </p:spPr>
      </p:pic>
      <p:pic>
        <p:nvPicPr>
          <p:cNvPr id="126" name="Google Shape;126;p44"/>
          <p:cNvPicPr preferRelativeResize="0"/>
          <p:nvPr/>
        </p:nvPicPr>
        <p:blipFill rotWithShape="1">
          <a:blip r:embed="rId3">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27"/>
        <p:cNvGrpSpPr/>
        <p:nvPr/>
      </p:nvGrpSpPr>
      <p:grpSpPr>
        <a:xfrm>
          <a:off x="0" y="0"/>
          <a:ext cx="0" cy="0"/>
          <a:chOff x="0" y="0"/>
          <a:chExt cx="0" cy="0"/>
        </a:xfrm>
      </p:grpSpPr>
      <p:sp>
        <p:nvSpPr>
          <p:cNvPr id="128" name="Google Shape;128;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9" name="Google Shape;129;p45"/>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30"/>
        <p:cNvGrpSpPr/>
        <p:nvPr/>
      </p:nvGrpSpPr>
      <p:grpSpPr>
        <a:xfrm>
          <a:off x="0" y="0"/>
          <a:ext cx="0" cy="0"/>
          <a:chOff x="0" y="0"/>
          <a:chExt cx="0" cy="0"/>
        </a:xfrm>
      </p:grpSpPr>
      <p:sp>
        <p:nvSpPr>
          <p:cNvPr id="131" name="Google Shape;131;p46"/>
          <p:cNvSpPr txBox="1">
            <a:spLocks noGrp="1"/>
          </p:cNvSpPr>
          <p:nvPr>
            <p:ph type="title"/>
          </p:nvPr>
        </p:nvSpPr>
        <p:spPr>
          <a:xfrm>
            <a:off x="709613" y="15288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2" name="Google Shape;132;p46"/>
          <p:cNvPicPr preferRelativeResize="0"/>
          <p:nvPr/>
        </p:nvPicPr>
        <p:blipFill rotWithShape="1">
          <a:blip r:embed="rId2">
            <a:alphaModFix/>
          </a:blip>
          <a:srcRect l="13878" t="10478" r="12212" b="9766"/>
          <a:stretch/>
        </p:blipFill>
        <p:spPr>
          <a:xfrm>
            <a:off x="10262810" y="5668052"/>
            <a:ext cx="912021" cy="908135"/>
          </a:xfrm>
          <a:prstGeom prst="rect">
            <a:avLst/>
          </a:prstGeom>
          <a:noFill/>
          <a:ln>
            <a:noFill/>
          </a:ln>
        </p:spPr>
      </p:pic>
      <p:pic>
        <p:nvPicPr>
          <p:cNvPr id="133" name="Google Shape;133;p46"/>
          <p:cNvPicPr preferRelativeResize="0"/>
          <p:nvPr/>
        </p:nvPicPr>
        <p:blipFill rotWithShape="1">
          <a:blip r:embed="rId3">
            <a:alphaModFix/>
          </a:blip>
          <a:srcRect/>
          <a:stretch/>
        </p:blipFill>
        <p:spPr>
          <a:xfrm>
            <a:off x="11341794" y="5708823"/>
            <a:ext cx="750965" cy="867364"/>
          </a:xfrm>
          <a:prstGeom prst="rect">
            <a:avLst/>
          </a:prstGeom>
          <a:noFill/>
          <a:ln>
            <a:noFill/>
          </a:ln>
        </p:spPr>
      </p:pic>
      <p:pic>
        <p:nvPicPr>
          <p:cNvPr id="134" name="Google Shape;134;p46"/>
          <p:cNvPicPr preferRelativeResize="0"/>
          <p:nvPr/>
        </p:nvPicPr>
        <p:blipFill rotWithShape="1">
          <a:blip r:embed="rId4">
            <a:alphaModFix/>
          </a:blip>
          <a:srcRect/>
          <a:stretch/>
        </p:blipFill>
        <p:spPr>
          <a:xfrm>
            <a:off x="9101350" y="5605518"/>
            <a:ext cx="942763" cy="970669"/>
          </a:xfrm>
          <a:prstGeom prst="rect">
            <a:avLst/>
          </a:prstGeom>
          <a:noFill/>
          <a:ln>
            <a:noFill/>
          </a:ln>
        </p:spPr>
      </p:pic>
      <p:pic>
        <p:nvPicPr>
          <p:cNvPr id="135" name="Google Shape;135;p46"/>
          <p:cNvPicPr preferRelativeResize="0"/>
          <p:nvPr/>
        </p:nvPicPr>
        <p:blipFill rotWithShape="1">
          <a:blip r:embed="rId5">
            <a:alphaModFix/>
          </a:blip>
          <a:srcRect/>
          <a:stretch/>
        </p:blipFill>
        <p:spPr>
          <a:xfrm>
            <a:off x="0" y="621861"/>
            <a:ext cx="12192000" cy="427691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6"/>
        <p:cNvGrpSpPr/>
        <p:nvPr/>
      </p:nvGrpSpPr>
      <p:grpSpPr>
        <a:xfrm>
          <a:off x="0" y="0"/>
          <a:ext cx="0" cy="0"/>
          <a:chOff x="0" y="0"/>
          <a:chExt cx="0" cy="0"/>
        </a:xfrm>
      </p:grpSpPr>
      <p:sp>
        <p:nvSpPr>
          <p:cNvPr id="137" name="Google Shape;137;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8" name="Google Shape;138;p4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25" name="Google Shape;25;p30"/>
          <p:cNvPicPr preferRelativeResize="0"/>
          <p:nvPr/>
        </p:nvPicPr>
        <p:blipFill rotWithShape="1">
          <a:blip r:embed="rId2">
            <a:alphaModFix/>
          </a:blip>
          <a:srcRect/>
          <a:stretch/>
        </p:blipFill>
        <p:spPr>
          <a:xfrm>
            <a:off x="0" y="702463"/>
            <a:ext cx="12192000" cy="4276919"/>
          </a:xfrm>
          <a:prstGeom prst="rect">
            <a:avLst/>
          </a:prstGeom>
          <a:noFill/>
          <a:ln>
            <a:noFill/>
          </a:ln>
        </p:spPr>
      </p:pic>
      <p:pic>
        <p:nvPicPr>
          <p:cNvPr id="26" name="Google Shape;26;p30"/>
          <p:cNvPicPr preferRelativeResize="0"/>
          <p:nvPr/>
        </p:nvPicPr>
        <p:blipFill rotWithShape="1">
          <a:blip r:embed="rId3">
            <a:alphaModFix/>
          </a:blip>
          <a:srcRect l="13878" t="10478" r="12212" b="9766"/>
          <a:stretch/>
        </p:blipFill>
        <p:spPr>
          <a:xfrm>
            <a:off x="10417737" y="5707792"/>
            <a:ext cx="767330" cy="764060"/>
          </a:xfrm>
          <a:prstGeom prst="rect">
            <a:avLst/>
          </a:prstGeom>
          <a:noFill/>
          <a:ln>
            <a:noFill/>
          </a:ln>
        </p:spPr>
      </p:pic>
      <p:pic>
        <p:nvPicPr>
          <p:cNvPr id="27" name="Google Shape;27;p30"/>
          <p:cNvPicPr preferRelativeResize="0"/>
          <p:nvPr/>
        </p:nvPicPr>
        <p:blipFill rotWithShape="1">
          <a:blip r:embed="rId4">
            <a:alphaModFix/>
          </a:blip>
          <a:srcRect/>
          <a:stretch/>
        </p:blipFill>
        <p:spPr>
          <a:xfrm>
            <a:off x="11341795" y="5707792"/>
            <a:ext cx="661523" cy="764059"/>
          </a:xfrm>
          <a:prstGeom prst="rect">
            <a:avLst/>
          </a:prstGeom>
          <a:noFill/>
          <a:ln>
            <a:noFill/>
          </a:ln>
        </p:spPr>
      </p:pic>
      <p:pic>
        <p:nvPicPr>
          <p:cNvPr id="28" name="Google Shape;28;p30"/>
          <p:cNvPicPr preferRelativeResize="0"/>
          <p:nvPr/>
        </p:nvPicPr>
        <p:blipFill rotWithShape="1">
          <a:blip r:embed="rId5">
            <a:alphaModFix/>
          </a:blip>
          <a:srcRect/>
          <a:stretch/>
        </p:blipFill>
        <p:spPr>
          <a:xfrm>
            <a:off x="9493678" y="5708823"/>
            <a:ext cx="767331" cy="79004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39"/>
        <p:cNvGrpSpPr/>
        <p:nvPr/>
      </p:nvGrpSpPr>
      <p:grpSpPr>
        <a:xfrm>
          <a:off x="0" y="0"/>
          <a:ext cx="0" cy="0"/>
          <a:chOff x="0" y="0"/>
          <a:chExt cx="0" cy="0"/>
        </a:xfrm>
      </p:grpSpPr>
      <p:sp>
        <p:nvSpPr>
          <p:cNvPr id="140" name="Google Shape;14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4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4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0"/>
        <p:cNvGrpSpPr/>
        <p:nvPr/>
      </p:nvGrpSpPr>
      <p:grpSpPr>
        <a:xfrm>
          <a:off x="0" y="0"/>
          <a:ext cx="0" cy="0"/>
          <a:chOff x="0" y="0"/>
          <a:chExt cx="0" cy="0"/>
        </a:xfrm>
      </p:grpSpPr>
      <p:sp>
        <p:nvSpPr>
          <p:cNvPr id="151" name="Google Shape;1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9" name="Google Shape;169;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1" name="Google Shape;171;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5" name="Google Shape;175;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6" name="Google Shape;17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7"/>
          <p:cNvSpPr>
            <a:spLocks noGrp="1"/>
          </p:cNvSpPr>
          <p:nvPr>
            <p:ph type="pic" idx="2"/>
          </p:nvPr>
        </p:nvSpPr>
        <p:spPr>
          <a:xfrm>
            <a:off x="5183188" y="987425"/>
            <a:ext cx="6172200" cy="4873625"/>
          </a:xfrm>
          <a:prstGeom prst="rect">
            <a:avLst/>
          </a:prstGeom>
          <a:noFill/>
          <a:ln>
            <a:noFill/>
          </a:ln>
        </p:spPr>
      </p:sp>
      <p:sp>
        <p:nvSpPr>
          <p:cNvPr id="182" name="Google Shape;182;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3" name="Google Shape;18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1" name="Google Shape;19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35" name="Google Shape;35;p31"/>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6" name="Google Shape;19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Calibri"/>
              <a:buNone/>
              <a:defRPr sz="1800">
                <a:solidFill>
                  <a:schemeClr val="dk1"/>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1pPr>
            <a:lvl2pPr marL="0" marR="0" lvl="1"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2pPr>
            <a:lvl3pPr marL="0" marR="0" lvl="2"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3pPr>
            <a:lvl4pPr marL="0" marR="0" lvl="3"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4pPr>
            <a:lvl5pPr marL="0" marR="0" lvl="4"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5pPr>
            <a:lvl6pPr marL="0" marR="0" lvl="5"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6pPr>
            <a:lvl7pPr marL="0" marR="0" lvl="6"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7pPr>
            <a:lvl8pPr marL="0" marR="0" lvl="7"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8pPr>
            <a:lvl9pPr marL="0" marR="0" lvl="8" indent="0" algn="l" rtl="0">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4"/>
        <p:cNvGrpSpPr/>
        <p:nvPr/>
      </p:nvGrpSpPr>
      <p:grpSpPr>
        <a:xfrm>
          <a:off x="0" y="0"/>
          <a:ext cx="0" cy="0"/>
          <a:chOff x="0" y="0"/>
          <a:chExt cx="0" cy="0"/>
        </a:xfrm>
      </p:grpSpPr>
      <p:sp>
        <p:nvSpPr>
          <p:cNvPr id="205" name="Google Shape;205;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7" name="Google Shape;207;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0"/>
        <p:cNvGrpSpPr/>
        <p:nvPr/>
      </p:nvGrpSpPr>
      <p:grpSpPr>
        <a:xfrm>
          <a:off x="0" y="0"/>
          <a:ext cx="0" cy="0"/>
          <a:chOff x="0" y="0"/>
          <a:chExt cx="0" cy="0"/>
        </a:xfrm>
      </p:grpSpPr>
      <p:sp>
        <p:nvSpPr>
          <p:cNvPr id="211" name="Google Shape;211;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6"/>
        <p:cNvGrpSpPr/>
        <p:nvPr/>
      </p:nvGrpSpPr>
      <p:grpSpPr>
        <a:xfrm>
          <a:off x="0" y="0"/>
          <a:ext cx="0" cy="0"/>
          <a:chOff x="0" y="0"/>
          <a:chExt cx="0" cy="0"/>
        </a:xfrm>
      </p:grpSpPr>
      <p:sp>
        <p:nvSpPr>
          <p:cNvPr id="217" name="Google Shape;217;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19" name="Google Shape;21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2"/>
        <p:cNvGrpSpPr/>
        <p:nvPr/>
      </p:nvGrpSpPr>
      <p:grpSpPr>
        <a:xfrm>
          <a:off x="0" y="0"/>
          <a:ext cx="0" cy="0"/>
          <a:chOff x="0" y="0"/>
          <a:chExt cx="0" cy="0"/>
        </a:xfrm>
      </p:grpSpPr>
      <p:sp>
        <p:nvSpPr>
          <p:cNvPr id="223" name="Google Shape;223;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9"/>
        <p:cNvGrpSpPr/>
        <p:nvPr/>
      </p:nvGrpSpPr>
      <p:grpSpPr>
        <a:xfrm>
          <a:off x="0" y="0"/>
          <a:ext cx="0" cy="0"/>
          <a:chOff x="0" y="0"/>
          <a:chExt cx="0" cy="0"/>
        </a:xfrm>
      </p:grpSpPr>
      <p:sp>
        <p:nvSpPr>
          <p:cNvPr id="230" name="Google Shape;230;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2" name="Google Shape;232;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4" name="Google Shape;234;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8"/>
        <p:cNvGrpSpPr/>
        <p:nvPr/>
      </p:nvGrpSpPr>
      <p:grpSpPr>
        <a:xfrm>
          <a:off x="0" y="0"/>
          <a:ext cx="0" cy="0"/>
          <a:chOff x="0" y="0"/>
          <a:chExt cx="0" cy="0"/>
        </a:xfrm>
      </p:grpSpPr>
      <p:sp>
        <p:nvSpPr>
          <p:cNvPr id="239" name="Google Shape;239;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3"/>
        <p:cNvGrpSpPr/>
        <p:nvPr/>
      </p:nvGrpSpPr>
      <p:grpSpPr>
        <a:xfrm>
          <a:off x="0" y="0"/>
          <a:ext cx="0" cy="0"/>
          <a:chOff x="0" y="0"/>
          <a:chExt cx="0" cy="0"/>
        </a:xfrm>
      </p:grpSpPr>
      <p:sp>
        <p:nvSpPr>
          <p:cNvPr id="244" name="Google Shape;244;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47"/>
        <p:cNvGrpSpPr/>
        <p:nvPr/>
      </p:nvGrpSpPr>
      <p:grpSpPr>
        <a:xfrm>
          <a:off x="0" y="0"/>
          <a:ext cx="0" cy="0"/>
          <a:chOff x="0" y="0"/>
          <a:chExt cx="0" cy="0"/>
        </a:xfrm>
      </p:grpSpPr>
      <p:sp>
        <p:nvSpPr>
          <p:cNvPr id="248" name="Google Shape;248;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50" name="Google Shape;250;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1" name="Google Shape;25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4"/>
        <p:cNvGrpSpPr/>
        <p:nvPr/>
      </p:nvGrpSpPr>
      <p:grpSpPr>
        <a:xfrm>
          <a:off x="0" y="0"/>
          <a:ext cx="0" cy="0"/>
          <a:chOff x="0" y="0"/>
          <a:chExt cx="0" cy="0"/>
        </a:xfrm>
      </p:grpSpPr>
      <p:sp>
        <p:nvSpPr>
          <p:cNvPr id="255" name="Google Shape;255;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58"/>
          <p:cNvSpPr>
            <a:spLocks noGrp="1"/>
          </p:cNvSpPr>
          <p:nvPr>
            <p:ph type="pic" idx="2"/>
          </p:nvPr>
        </p:nvSpPr>
        <p:spPr>
          <a:xfrm>
            <a:off x="5183188" y="987425"/>
            <a:ext cx="6172200" cy="4873625"/>
          </a:xfrm>
          <a:prstGeom prst="rect">
            <a:avLst/>
          </a:prstGeom>
          <a:noFill/>
          <a:ln>
            <a:noFill/>
          </a:ln>
        </p:spPr>
      </p:sp>
      <p:sp>
        <p:nvSpPr>
          <p:cNvPr id="257" name="Google Shape;257;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8" name="Google Shape;25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6"/>
        <p:cNvGrpSpPr/>
        <p:nvPr/>
      </p:nvGrpSpPr>
      <p:grpSpPr>
        <a:xfrm>
          <a:off x="0" y="0"/>
          <a:ext cx="0" cy="0"/>
          <a:chOff x="0" y="0"/>
          <a:chExt cx="0" cy="0"/>
        </a:xfrm>
      </p:grpSpPr>
      <p:sp>
        <p:nvSpPr>
          <p:cNvPr id="37" name="Google Shape;37;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42" name="Google Shape;42;p32"/>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1"/>
        <p:cNvGrpSpPr/>
        <p:nvPr/>
      </p:nvGrpSpPr>
      <p:grpSpPr>
        <a:xfrm>
          <a:off x="0" y="0"/>
          <a:ext cx="0" cy="0"/>
          <a:chOff x="0" y="0"/>
          <a:chExt cx="0" cy="0"/>
        </a:xfrm>
      </p:grpSpPr>
      <p:sp>
        <p:nvSpPr>
          <p:cNvPr id="262" name="Google Shape;262;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3" name="Google Shape;263;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7"/>
        <p:cNvGrpSpPr/>
        <p:nvPr/>
      </p:nvGrpSpPr>
      <p:grpSpPr>
        <a:xfrm>
          <a:off x="0" y="0"/>
          <a:ext cx="0" cy="0"/>
          <a:chOff x="0" y="0"/>
          <a:chExt cx="0" cy="0"/>
        </a:xfrm>
      </p:grpSpPr>
      <p:sp>
        <p:nvSpPr>
          <p:cNvPr id="268" name="Google Shape;268;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9" name="Google Shape;269;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_navy background" type="title">
  <p:cSld name="TITLE">
    <p:bg>
      <p:bgPr>
        <a:solidFill>
          <a:srgbClr val="00205C"/>
        </a:solidFill>
        <a:effectLst/>
      </p:bgPr>
    </p:bg>
    <p:spTree>
      <p:nvGrpSpPr>
        <p:cNvPr id="1" name="Shape 278"/>
        <p:cNvGrpSpPr/>
        <p:nvPr/>
      </p:nvGrpSpPr>
      <p:grpSpPr>
        <a:xfrm>
          <a:off x="0" y="0"/>
          <a:ext cx="0" cy="0"/>
          <a:chOff x="0" y="0"/>
          <a:chExt cx="0" cy="0"/>
        </a:xfrm>
      </p:grpSpPr>
      <p:sp>
        <p:nvSpPr>
          <p:cNvPr id="279" name="Google Shape;279;p62"/>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62"/>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81" name="Google Shape;281;p62"/>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282" name="Google Shape;282;p62"/>
          <p:cNvPicPr preferRelativeResize="0"/>
          <p:nvPr/>
        </p:nvPicPr>
        <p:blipFill rotWithShape="1">
          <a:blip r:embed="rId2">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_navy with pattern background">
  <p:cSld name="Title Slide_navy with pattern background">
    <p:bg>
      <p:bgPr>
        <a:solidFill>
          <a:srgbClr val="00205C"/>
        </a:solidFill>
        <a:effectLst/>
      </p:bgPr>
    </p:bg>
    <p:spTree>
      <p:nvGrpSpPr>
        <p:cNvPr id="1" name="Shape 283"/>
        <p:cNvGrpSpPr/>
        <p:nvPr/>
      </p:nvGrpSpPr>
      <p:grpSpPr>
        <a:xfrm>
          <a:off x="0" y="0"/>
          <a:ext cx="0" cy="0"/>
          <a:chOff x="0" y="0"/>
          <a:chExt cx="0" cy="0"/>
        </a:xfrm>
      </p:grpSpPr>
      <p:pic>
        <p:nvPicPr>
          <p:cNvPr id="284" name="Google Shape;284;p63"/>
          <p:cNvPicPr preferRelativeResize="0"/>
          <p:nvPr/>
        </p:nvPicPr>
        <p:blipFill rotWithShape="1">
          <a:blip r:embed="rId2">
            <a:alphaModFix amt="20000"/>
          </a:blip>
          <a:srcRect/>
          <a:stretch/>
        </p:blipFill>
        <p:spPr>
          <a:xfrm>
            <a:off x="0" y="63736"/>
            <a:ext cx="12192000" cy="6730528"/>
          </a:xfrm>
          <a:prstGeom prst="rect">
            <a:avLst/>
          </a:prstGeom>
          <a:solidFill>
            <a:srgbClr val="00208A">
              <a:alpha val="0"/>
            </a:srgbClr>
          </a:solidFill>
          <a:ln>
            <a:noFill/>
          </a:ln>
        </p:spPr>
      </p:pic>
      <p:sp>
        <p:nvSpPr>
          <p:cNvPr id="285" name="Google Shape;285;p63"/>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6" name="Google Shape;286;p63"/>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87" name="Google Shape;287;p6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288" name="Google Shape;288;p63"/>
          <p:cNvPicPr preferRelativeResize="0"/>
          <p:nvPr/>
        </p:nvPicPr>
        <p:blipFill rotWithShape="1">
          <a:blip r:embed="rId3">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_navy + blue logo">
  <p:cSld name="Title Slide_navy + blue logo">
    <p:bg>
      <p:bgPr>
        <a:solidFill>
          <a:srgbClr val="00205C"/>
        </a:solidFill>
        <a:effectLst/>
      </p:bgPr>
    </p:bg>
    <p:spTree>
      <p:nvGrpSpPr>
        <p:cNvPr id="1" name="Shape 289"/>
        <p:cNvGrpSpPr/>
        <p:nvPr/>
      </p:nvGrpSpPr>
      <p:grpSpPr>
        <a:xfrm>
          <a:off x="0" y="0"/>
          <a:ext cx="0" cy="0"/>
          <a:chOff x="0" y="0"/>
          <a:chExt cx="0" cy="0"/>
        </a:xfrm>
      </p:grpSpPr>
      <p:sp>
        <p:nvSpPr>
          <p:cNvPr id="290" name="Google Shape;290;p64"/>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800"/>
              <a:buFont typeface="Calibri"/>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1" name="Google Shape;291;p64"/>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92" name="Google Shape;292;p64"/>
          <p:cNvCxnSpPr/>
          <p:nvPr/>
        </p:nvCxnSpPr>
        <p:spPr>
          <a:xfrm>
            <a:off x="457200" y="457200"/>
            <a:ext cx="11277600" cy="0"/>
          </a:xfrm>
          <a:prstGeom prst="straightConnector1">
            <a:avLst/>
          </a:prstGeom>
          <a:noFill/>
          <a:ln w="19050" cap="flat" cmpd="sng">
            <a:solidFill>
              <a:srgbClr val="009ADE"/>
            </a:solidFill>
            <a:prstDash val="solid"/>
            <a:miter lim="800000"/>
            <a:headEnd type="none" w="sm" len="sm"/>
            <a:tailEnd type="none" w="sm" len="sm"/>
          </a:ln>
        </p:spPr>
      </p:cxnSp>
      <p:pic>
        <p:nvPicPr>
          <p:cNvPr id="293" name="Google Shape;293;p64"/>
          <p:cNvPicPr preferRelativeResize="0"/>
          <p:nvPr/>
        </p:nvPicPr>
        <p:blipFill rotWithShape="1">
          <a:blip r:embed="rId2">
            <a:alphaModFix/>
          </a:blip>
          <a:srcRect/>
          <a:stretch/>
        </p:blipFill>
        <p:spPr>
          <a:xfrm>
            <a:off x="457202" y="5852984"/>
            <a:ext cx="2314637" cy="70473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_light blue background">
  <p:cSld name="Title Slide_light blue background">
    <p:spTree>
      <p:nvGrpSpPr>
        <p:cNvPr id="1" name="Shape 294"/>
        <p:cNvGrpSpPr/>
        <p:nvPr/>
      </p:nvGrpSpPr>
      <p:grpSpPr>
        <a:xfrm>
          <a:off x="0" y="0"/>
          <a:ext cx="0" cy="0"/>
          <a:chOff x="0" y="0"/>
          <a:chExt cx="0" cy="0"/>
        </a:xfrm>
      </p:grpSpPr>
      <p:sp>
        <p:nvSpPr>
          <p:cNvPr id="295" name="Google Shape;295;p65"/>
          <p:cNvSpPr/>
          <p:nvPr/>
        </p:nvSpPr>
        <p:spPr>
          <a:xfrm>
            <a:off x="0" y="0"/>
            <a:ext cx="12192000" cy="5347504"/>
          </a:xfrm>
          <a:prstGeom prst="rect">
            <a:avLst/>
          </a:prstGeom>
          <a:solidFill>
            <a:srgbClr val="DDEF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65"/>
          <p:cNvSpPr txBox="1">
            <a:spLocks noGrp="1"/>
          </p:cNvSpPr>
          <p:nvPr>
            <p:ph type="ctrTitle"/>
          </p:nvPr>
        </p:nvSpPr>
        <p:spPr>
          <a:xfrm>
            <a:off x="457200" y="685419"/>
            <a:ext cx="5638800" cy="23876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800"/>
              <a:buFont typeface="Calibri"/>
              <a:buNone/>
              <a:defRPr sz="48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7" name="Google Shape;297;p65"/>
          <p:cNvSpPr txBox="1">
            <a:spLocks noGrp="1"/>
          </p:cNvSpPr>
          <p:nvPr>
            <p:ph type="subTitle" idx="1"/>
          </p:nvPr>
        </p:nvSpPr>
        <p:spPr>
          <a:xfrm>
            <a:off x="457200" y="32004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rgbClr val="00205C"/>
              </a:buClr>
              <a:buSzPts val="2400"/>
              <a:buNone/>
              <a:defRPr sz="2400">
                <a:solidFill>
                  <a:srgbClr val="00205C"/>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98" name="Google Shape;298;p65"/>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299" name="Google Shape;299;p65"/>
          <p:cNvPicPr preferRelativeResize="0"/>
          <p:nvPr/>
        </p:nvPicPr>
        <p:blipFill rotWithShape="1">
          <a:blip r:embed="rId2">
            <a:alphaModFix/>
          </a:blip>
          <a:srcRect/>
          <a:stretch/>
        </p:blipFill>
        <p:spPr>
          <a:xfrm>
            <a:off x="457202" y="5852984"/>
            <a:ext cx="2314637" cy="704736"/>
          </a:xfrm>
          <a:prstGeom prst="rect">
            <a:avLst/>
          </a:prstGeom>
          <a:noFill/>
          <a:ln>
            <a:noFill/>
          </a:ln>
        </p:spPr>
      </p:pic>
      <p:sp>
        <p:nvSpPr>
          <p:cNvPr id="300" name="Google Shape;300;p65"/>
          <p:cNvSpPr txBox="1"/>
          <p:nvPr/>
        </p:nvSpPr>
        <p:spPr>
          <a:xfrm>
            <a:off x="5997040" y="6146972"/>
            <a:ext cx="6097836"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ru-RU" sz="1200" b="1">
                <a:solidFill>
                  <a:schemeClr val="dk2"/>
                </a:solidFill>
                <a:latin typeface="Calibri"/>
                <a:ea typeface="Calibri"/>
                <a:cs typeface="Calibri"/>
                <a:sym typeface="Calibri"/>
              </a:rPr>
              <a:t>WHO/ ICRC</a:t>
            </a:r>
            <a:br>
              <a:rPr lang="ru-RU" sz="1600" b="1">
                <a:solidFill>
                  <a:schemeClr val="dk2"/>
                </a:solidFill>
                <a:latin typeface="Calibri"/>
                <a:ea typeface="Calibri"/>
                <a:cs typeface="Calibri"/>
                <a:sym typeface="Calibri"/>
              </a:rPr>
            </a:br>
            <a:r>
              <a:rPr lang="ru-RU" sz="1600" b="1">
                <a:solidFill>
                  <a:schemeClr val="dk2"/>
                </a:solidFill>
                <a:latin typeface="Calibri"/>
                <a:ea typeface="Calibri"/>
                <a:cs typeface="Calibri"/>
                <a:sym typeface="Calibri"/>
              </a:rPr>
              <a:t>Basic Emergency Care Course</a:t>
            </a:r>
            <a:endParaRPr sz="1600">
              <a:solidFill>
                <a:schemeClr val="dk2"/>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_navy+blue">
  <p:cSld name="Section Header_navy+blue">
    <p:bg>
      <p:bgPr>
        <a:solidFill>
          <a:srgbClr val="00205C"/>
        </a:solidFill>
        <a:effectLst/>
      </p:bgPr>
    </p:bg>
    <p:spTree>
      <p:nvGrpSpPr>
        <p:cNvPr id="1" name="Shape 301"/>
        <p:cNvGrpSpPr/>
        <p:nvPr/>
      </p:nvGrpSpPr>
      <p:grpSpPr>
        <a:xfrm>
          <a:off x="0" y="0"/>
          <a:ext cx="0" cy="0"/>
          <a:chOff x="0" y="0"/>
          <a:chExt cx="0" cy="0"/>
        </a:xfrm>
      </p:grpSpPr>
      <p:sp>
        <p:nvSpPr>
          <p:cNvPr id="302" name="Google Shape;302;p66"/>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200"/>
              <a:buFont typeface="Calibri"/>
              <a:buNone/>
              <a:defRPr sz="4200">
                <a:solidFill>
                  <a:srgbClr val="009A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3" name="Google Shape;303;p66"/>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6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305" name="Google Shape;305;p66"/>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306" name="Google Shape;306;p66"/>
          <p:cNvPicPr preferRelativeResize="0"/>
          <p:nvPr/>
        </p:nvPicPr>
        <p:blipFill rotWithShape="1">
          <a:blip r:embed="rId2">
            <a:alphaModFix/>
          </a:blip>
          <a:srcRect/>
          <a:stretch/>
        </p:blipFill>
        <p:spPr>
          <a:xfrm>
            <a:off x="457202" y="5852984"/>
            <a:ext cx="2314637" cy="70473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_navy">
  <p:cSld name="Section Header_navy">
    <p:bg>
      <p:bgPr>
        <a:solidFill>
          <a:srgbClr val="00205C"/>
        </a:solidFill>
        <a:effectLst/>
      </p:bgPr>
    </p:bg>
    <p:spTree>
      <p:nvGrpSpPr>
        <p:cNvPr id="1" name="Shape 307"/>
        <p:cNvGrpSpPr/>
        <p:nvPr/>
      </p:nvGrpSpPr>
      <p:grpSpPr>
        <a:xfrm>
          <a:off x="0" y="0"/>
          <a:ext cx="0" cy="0"/>
          <a:chOff x="0" y="0"/>
          <a:chExt cx="0" cy="0"/>
        </a:xfrm>
      </p:grpSpPr>
      <p:sp>
        <p:nvSpPr>
          <p:cNvPr id="308" name="Google Shape;308;p67"/>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4200"/>
              <a:buFont typeface="Calibri"/>
              <a:buNone/>
              <a:defRPr sz="4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67"/>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6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311" name="Google Shape;311;p67"/>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312" name="Google Shape;312;p67"/>
          <p:cNvPicPr preferRelativeResize="0"/>
          <p:nvPr/>
        </p:nvPicPr>
        <p:blipFill rotWithShape="1">
          <a:blip r:embed="rId2">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_navy with bullets" type="obj">
  <p:cSld name="OBJECT">
    <p:bg>
      <p:bgPr>
        <a:solidFill>
          <a:srgbClr val="00205C"/>
        </a:solidFill>
        <a:effectLst/>
      </p:bgPr>
    </p:bg>
    <p:spTree>
      <p:nvGrpSpPr>
        <p:cNvPr id="1" name="Shape 313"/>
        <p:cNvGrpSpPr/>
        <p:nvPr/>
      </p:nvGrpSpPr>
      <p:grpSpPr>
        <a:xfrm>
          <a:off x="0" y="0"/>
          <a:ext cx="0" cy="0"/>
          <a:chOff x="0" y="0"/>
          <a:chExt cx="0" cy="0"/>
        </a:xfrm>
      </p:grpSpPr>
      <p:sp>
        <p:nvSpPr>
          <p:cNvPr id="314" name="Google Shape;314;p68"/>
          <p:cNvSpPr txBox="1">
            <a:spLocks noGrp="1"/>
          </p:cNvSpPr>
          <p:nvPr>
            <p:ph type="title"/>
          </p:nvPr>
        </p:nvSpPr>
        <p:spPr>
          <a:xfrm>
            <a:off x="457200" y="685799"/>
            <a:ext cx="5638800" cy="307586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200"/>
              <a:buFont typeface="Calibri"/>
              <a:buNone/>
              <a:defRPr sz="4200">
                <a:solidFill>
                  <a:srgbClr val="009A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5" name="Google Shape;315;p68"/>
          <p:cNvSpPr txBox="1">
            <a:spLocks noGrp="1"/>
          </p:cNvSpPr>
          <p:nvPr>
            <p:ph type="body" idx="1"/>
          </p:nvPr>
        </p:nvSpPr>
        <p:spPr>
          <a:xfrm>
            <a:off x="7917084" y="685800"/>
            <a:ext cx="3817716" cy="5460993"/>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6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6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318" name="Google Shape;318;p6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319" name="Google Shape;319;p68"/>
          <p:cNvPicPr preferRelativeResize="0"/>
          <p:nvPr/>
        </p:nvPicPr>
        <p:blipFill rotWithShape="1">
          <a:blip r:embed="rId2">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_light blue">
  <p:cSld name="Section Header_light blue">
    <p:bg>
      <p:bgPr>
        <a:solidFill>
          <a:srgbClr val="DDEFF9"/>
        </a:solidFill>
        <a:effectLst/>
      </p:bgPr>
    </p:bg>
    <p:spTree>
      <p:nvGrpSpPr>
        <p:cNvPr id="1" name="Shape 320"/>
        <p:cNvGrpSpPr/>
        <p:nvPr/>
      </p:nvGrpSpPr>
      <p:grpSpPr>
        <a:xfrm>
          <a:off x="0" y="0"/>
          <a:ext cx="0" cy="0"/>
          <a:chOff x="0" y="0"/>
          <a:chExt cx="0" cy="0"/>
        </a:xfrm>
      </p:grpSpPr>
      <p:sp>
        <p:nvSpPr>
          <p:cNvPr id="321" name="Google Shape;321;p69"/>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200"/>
              <a:buFont typeface="Calibri"/>
              <a:buNone/>
              <a:defRPr sz="42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6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6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324" name="Google Shape;324;p69"/>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325" name="Google Shape;325;p69"/>
          <p:cNvPicPr preferRelativeResize="0"/>
          <p:nvPr/>
        </p:nvPicPr>
        <p:blipFill rotWithShape="1">
          <a:blip r:embed="rId2">
            <a:alphaModFix/>
          </a:blip>
          <a:srcRect/>
          <a:stretch/>
        </p:blipFill>
        <p:spPr>
          <a:xfrm>
            <a:off x="457203" y="6000906"/>
            <a:ext cx="1828798" cy="5568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3"/>
        <p:cNvGrpSpPr/>
        <p:nvPr/>
      </p:nvGrpSpPr>
      <p:grpSpPr>
        <a:xfrm>
          <a:off x="0" y="0"/>
          <a:ext cx="0" cy="0"/>
          <a:chOff x="0" y="0"/>
          <a:chExt cx="0" cy="0"/>
        </a:xfrm>
      </p:grpSpPr>
      <p:sp>
        <p:nvSpPr>
          <p:cNvPr id="44" name="Google Shape;4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49" name="Google Shape;49;p33"/>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_light blue+image">
  <p:cSld name="Section Header_light blue+image">
    <p:bg>
      <p:bgPr>
        <a:solidFill>
          <a:srgbClr val="DDEFF9"/>
        </a:solidFill>
        <a:effectLst/>
      </p:bgPr>
    </p:bg>
    <p:spTree>
      <p:nvGrpSpPr>
        <p:cNvPr id="1" name="Shape 326"/>
        <p:cNvGrpSpPr/>
        <p:nvPr/>
      </p:nvGrpSpPr>
      <p:grpSpPr>
        <a:xfrm>
          <a:off x="0" y="0"/>
          <a:ext cx="0" cy="0"/>
          <a:chOff x="0" y="0"/>
          <a:chExt cx="0" cy="0"/>
        </a:xfrm>
      </p:grpSpPr>
      <p:sp>
        <p:nvSpPr>
          <p:cNvPr id="327" name="Google Shape;327;p70"/>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4200"/>
              <a:buFont typeface="Calibri"/>
              <a:buNone/>
              <a:defRPr sz="42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p7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7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330" name="Google Shape;330;p70"/>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331" name="Google Shape;331;p70" descr="A picture containing text, person&#10;&#10;Description automatically generated"/>
          <p:cNvPicPr preferRelativeResize="0"/>
          <p:nvPr/>
        </p:nvPicPr>
        <p:blipFill rotWithShape="1">
          <a:blip r:embed="rId2">
            <a:alphaModFix/>
          </a:blip>
          <a:srcRect/>
          <a:stretch/>
        </p:blipFill>
        <p:spPr>
          <a:xfrm>
            <a:off x="1089499" y="-51762"/>
            <a:ext cx="11102500" cy="6909762"/>
          </a:xfrm>
          <a:prstGeom prst="rect">
            <a:avLst/>
          </a:prstGeom>
          <a:noFill/>
          <a:ln>
            <a:noFill/>
          </a:ln>
        </p:spPr>
      </p:pic>
      <p:pic>
        <p:nvPicPr>
          <p:cNvPr id="332" name="Google Shape;332;p70"/>
          <p:cNvPicPr preferRelativeResize="0"/>
          <p:nvPr/>
        </p:nvPicPr>
        <p:blipFill rotWithShape="1">
          <a:blip r:embed="rId3">
            <a:alphaModFix/>
          </a:blip>
          <a:srcRect/>
          <a:stretch/>
        </p:blipFill>
        <p:spPr>
          <a:xfrm>
            <a:off x="457203" y="6000906"/>
            <a:ext cx="1828798" cy="55681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6_Section Header_photo">
  <p:cSld name="6_Section Header_photo">
    <p:bg>
      <p:bgPr>
        <a:solidFill>
          <a:srgbClr val="00205C"/>
        </a:solidFill>
        <a:effectLst/>
      </p:bgPr>
    </p:bg>
    <p:spTree>
      <p:nvGrpSpPr>
        <p:cNvPr id="1" name="Shape 333"/>
        <p:cNvGrpSpPr/>
        <p:nvPr/>
      </p:nvGrpSpPr>
      <p:grpSpPr>
        <a:xfrm>
          <a:off x="0" y="0"/>
          <a:ext cx="0" cy="0"/>
          <a:chOff x="0" y="0"/>
          <a:chExt cx="0" cy="0"/>
        </a:xfrm>
      </p:grpSpPr>
      <p:pic>
        <p:nvPicPr>
          <p:cNvPr id="334" name="Google Shape;334;p71" descr="A close-up of hands holding a child's hand&#10;&#10;Description automatically generated with medium confidence"/>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35" name="Google Shape;335;p71"/>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6" name="Google Shape;336;p7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7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338" name="Google Shape;338;p71"/>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339" name="Google Shape;339;p71"/>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7_Section Header_photo">
  <p:cSld name="7_Section Header_photo">
    <p:bg>
      <p:bgPr>
        <a:solidFill>
          <a:srgbClr val="00205C"/>
        </a:solidFill>
        <a:effectLst/>
      </p:bgPr>
    </p:bg>
    <p:spTree>
      <p:nvGrpSpPr>
        <p:cNvPr id="1" name="Shape 340"/>
        <p:cNvGrpSpPr/>
        <p:nvPr/>
      </p:nvGrpSpPr>
      <p:grpSpPr>
        <a:xfrm>
          <a:off x="0" y="0"/>
          <a:ext cx="0" cy="0"/>
          <a:chOff x="0" y="0"/>
          <a:chExt cx="0" cy="0"/>
        </a:xfrm>
      </p:grpSpPr>
      <p:pic>
        <p:nvPicPr>
          <p:cNvPr id="341" name="Google Shape;341;p7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42" name="Google Shape;342;p72"/>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7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7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345" name="Google Shape;345;p72"/>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346" name="Google Shape;346;p72"/>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8_Section Header_photo">
  <p:cSld name="8_Section Header_photo">
    <p:bg>
      <p:bgPr>
        <a:solidFill>
          <a:srgbClr val="00205C"/>
        </a:solidFill>
        <a:effectLst/>
      </p:bgPr>
    </p:bg>
    <p:spTree>
      <p:nvGrpSpPr>
        <p:cNvPr id="1" name="Shape 347"/>
        <p:cNvGrpSpPr/>
        <p:nvPr/>
      </p:nvGrpSpPr>
      <p:grpSpPr>
        <a:xfrm>
          <a:off x="0" y="0"/>
          <a:ext cx="0" cy="0"/>
          <a:chOff x="0" y="0"/>
          <a:chExt cx="0" cy="0"/>
        </a:xfrm>
      </p:grpSpPr>
      <p:pic>
        <p:nvPicPr>
          <p:cNvPr id="348" name="Google Shape;348;p7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49" name="Google Shape;349;p73"/>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0" name="Google Shape;350;p7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1" name="Google Shape;351;p7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352" name="Google Shape;352;p7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353" name="Google Shape;353;p73"/>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9_Section Header_photo">
  <p:cSld name="9_Section Header_photo">
    <p:bg>
      <p:bgPr>
        <a:solidFill>
          <a:srgbClr val="00205C"/>
        </a:solidFill>
        <a:effectLst/>
      </p:bgPr>
    </p:bg>
    <p:spTree>
      <p:nvGrpSpPr>
        <p:cNvPr id="1" name="Shape 354"/>
        <p:cNvGrpSpPr/>
        <p:nvPr/>
      </p:nvGrpSpPr>
      <p:grpSpPr>
        <a:xfrm>
          <a:off x="0" y="0"/>
          <a:ext cx="0" cy="0"/>
          <a:chOff x="0" y="0"/>
          <a:chExt cx="0" cy="0"/>
        </a:xfrm>
      </p:grpSpPr>
      <p:pic>
        <p:nvPicPr>
          <p:cNvPr id="355" name="Google Shape;355;p74"/>
          <p:cNvPicPr preferRelativeResize="0"/>
          <p:nvPr/>
        </p:nvPicPr>
        <p:blipFill rotWithShape="1">
          <a:blip r:embed="rId2">
            <a:alphaModFix/>
          </a:blip>
          <a:srcRect/>
          <a:stretch/>
        </p:blipFill>
        <p:spPr>
          <a:xfrm flipH="1">
            <a:off x="0" y="0"/>
            <a:ext cx="12192000" cy="6858000"/>
          </a:xfrm>
          <a:prstGeom prst="rect">
            <a:avLst/>
          </a:prstGeom>
          <a:noFill/>
          <a:ln>
            <a:noFill/>
          </a:ln>
        </p:spPr>
      </p:pic>
      <p:sp>
        <p:nvSpPr>
          <p:cNvPr id="356" name="Google Shape;356;p74"/>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7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7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359" name="Google Shape;359;p74"/>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360" name="Google Shape;360;p74"/>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0_Section Header_photo">
  <p:cSld name="10_Section Header_photo">
    <p:bg>
      <p:bgPr>
        <a:solidFill>
          <a:srgbClr val="00205C"/>
        </a:solidFill>
        <a:effectLst/>
      </p:bgPr>
    </p:bg>
    <p:spTree>
      <p:nvGrpSpPr>
        <p:cNvPr id="1" name="Shape 361"/>
        <p:cNvGrpSpPr/>
        <p:nvPr/>
      </p:nvGrpSpPr>
      <p:grpSpPr>
        <a:xfrm>
          <a:off x="0" y="0"/>
          <a:ext cx="0" cy="0"/>
          <a:chOff x="0" y="0"/>
          <a:chExt cx="0" cy="0"/>
        </a:xfrm>
      </p:grpSpPr>
      <p:pic>
        <p:nvPicPr>
          <p:cNvPr id="362" name="Google Shape;362;p7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63" name="Google Shape;363;p75"/>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7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7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366" name="Google Shape;366;p75"/>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367" name="Google Shape;367;p75"/>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3_Section Header_photo">
  <p:cSld name="13_Section Header_photo">
    <p:bg>
      <p:bgPr>
        <a:solidFill>
          <a:srgbClr val="00205C"/>
        </a:solidFill>
        <a:effectLst/>
      </p:bgPr>
    </p:bg>
    <p:spTree>
      <p:nvGrpSpPr>
        <p:cNvPr id="1" name="Shape 368"/>
        <p:cNvGrpSpPr/>
        <p:nvPr/>
      </p:nvGrpSpPr>
      <p:grpSpPr>
        <a:xfrm>
          <a:off x="0" y="0"/>
          <a:ext cx="0" cy="0"/>
          <a:chOff x="0" y="0"/>
          <a:chExt cx="0" cy="0"/>
        </a:xfrm>
      </p:grpSpPr>
      <p:pic>
        <p:nvPicPr>
          <p:cNvPr id="369" name="Google Shape;369;p7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70" name="Google Shape;370;p76"/>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76"/>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7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373" name="Google Shape;373;p76"/>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374" name="Google Shape;374;p76"/>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4_Section Header_photo">
  <p:cSld name="14_Section Header_photo">
    <p:bg>
      <p:bgPr>
        <a:solidFill>
          <a:srgbClr val="00205C"/>
        </a:solidFill>
        <a:effectLst/>
      </p:bgPr>
    </p:bg>
    <p:spTree>
      <p:nvGrpSpPr>
        <p:cNvPr id="1" name="Shape 375"/>
        <p:cNvGrpSpPr/>
        <p:nvPr/>
      </p:nvGrpSpPr>
      <p:grpSpPr>
        <a:xfrm>
          <a:off x="0" y="0"/>
          <a:ext cx="0" cy="0"/>
          <a:chOff x="0" y="0"/>
          <a:chExt cx="0" cy="0"/>
        </a:xfrm>
      </p:grpSpPr>
      <p:pic>
        <p:nvPicPr>
          <p:cNvPr id="376" name="Google Shape;376;p7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77" name="Google Shape;377;p77"/>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8" name="Google Shape;378;p77"/>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7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380" name="Google Shape;380;p77"/>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381" name="Google Shape;381;p77"/>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5_Section Header_photo">
  <p:cSld name="15_Section Header_photo">
    <p:bg>
      <p:bgPr>
        <a:solidFill>
          <a:srgbClr val="00205C"/>
        </a:solidFill>
        <a:effectLst/>
      </p:bgPr>
    </p:bg>
    <p:spTree>
      <p:nvGrpSpPr>
        <p:cNvPr id="1" name="Shape 382"/>
        <p:cNvGrpSpPr/>
        <p:nvPr/>
      </p:nvGrpSpPr>
      <p:grpSpPr>
        <a:xfrm>
          <a:off x="0" y="0"/>
          <a:ext cx="0" cy="0"/>
          <a:chOff x="0" y="0"/>
          <a:chExt cx="0" cy="0"/>
        </a:xfrm>
      </p:grpSpPr>
      <p:pic>
        <p:nvPicPr>
          <p:cNvPr id="383" name="Google Shape;383;p7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84" name="Google Shape;384;p78"/>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5" name="Google Shape;385;p7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7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387" name="Google Shape;387;p78"/>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388" name="Google Shape;388;p78"/>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6_Section Header_photo">
  <p:cSld name="16_Section Header_photo">
    <p:bg>
      <p:bgPr>
        <a:solidFill>
          <a:srgbClr val="00205C"/>
        </a:solidFill>
        <a:effectLst/>
      </p:bgPr>
    </p:bg>
    <p:spTree>
      <p:nvGrpSpPr>
        <p:cNvPr id="1" name="Shape 389"/>
        <p:cNvGrpSpPr/>
        <p:nvPr/>
      </p:nvGrpSpPr>
      <p:grpSpPr>
        <a:xfrm>
          <a:off x="0" y="0"/>
          <a:ext cx="0" cy="0"/>
          <a:chOff x="0" y="0"/>
          <a:chExt cx="0" cy="0"/>
        </a:xfrm>
      </p:grpSpPr>
      <p:pic>
        <p:nvPicPr>
          <p:cNvPr id="390" name="Google Shape;390;p7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91" name="Google Shape;391;p79"/>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2" name="Google Shape;392;p7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3" name="Google Shape;393;p7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394" name="Google Shape;394;p79"/>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395" name="Google Shape;395;p79"/>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56" name="Google Shape;56;p34"/>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2_Section Header_photo">
  <p:cSld name="12_Section Header_photo">
    <p:bg>
      <p:bgPr>
        <a:solidFill>
          <a:srgbClr val="00205C"/>
        </a:solidFill>
        <a:effectLst/>
      </p:bgPr>
    </p:bg>
    <p:spTree>
      <p:nvGrpSpPr>
        <p:cNvPr id="1" name="Shape 396"/>
        <p:cNvGrpSpPr/>
        <p:nvPr/>
      </p:nvGrpSpPr>
      <p:grpSpPr>
        <a:xfrm>
          <a:off x="0" y="0"/>
          <a:ext cx="0" cy="0"/>
          <a:chOff x="0" y="0"/>
          <a:chExt cx="0" cy="0"/>
        </a:xfrm>
      </p:grpSpPr>
      <p:pic>
        <p:nvPicPr>
          <p:cNvPr id="397" name="Google Shape;397;p8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98" name="Google Shape;398;p80"/>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9" name="Google Shape;399;p8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8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401" name="Google Shape;401;p80"/>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02" name="Google Shape;402;p80"/>
          <p:cNvPicPr preferRelativeResize="0"/>
          <p:nvPr/>
        </p:nvPicPr>
        <p:blipFill rotWithShape="1">
          <a:blip r:embed="rId3">
            <a:alphaModFix/>
          </a:blip>
          <a:srcRect/>
          <a:stretch/>
        </p:blipFill>
        <p:spPr>
          <a:xfrm>
            <a:off x="457203" y="6000906"/>
            <a:ext cx="1828798" cy="556812"/>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1_Section Header_photo">
  <p:cSld name="11_Section Header_photo">
    <p:bg>
      <p:bgPr>
        <a:solidFill>
          <a:srgbClr val="00205C"/>
        </a:solidFill>
        <a:effectLst/>
      </p:bgPr>
    </p:bg>
    <p:spTree>
      <p:nvGrpSpPr>
        <p:cNvPr id="1" name="Shape 403"/>
        <p:cNvGrpSpPr/>
        <p:nvPr/>
      </p:nvGrpSpPr>
      <p:grpSpPr>
        <a:xfrm>
          <a:off x="0" y="0"/>
          <a:ext cx="0" cy="0"/>
          <a:chOff x="0" y="0"/>
          <a:chExt cx="0" cy="0"/>
        </a:xfrm>
      </p:grpSpPr>
      <p:pic>
        <p:nvPicPr>
          <p:cNvPr id="404" name="Google Shape;404;p8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05" name="Google Shape;405;p81"/>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6" name="Google Shape;406;p8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7" name="Google Shape;407;p8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408" name="Google Shape;408;p8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09" name="Google Shape;409;p81"/>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7_Section Header_photo">
  <p:cSld name="17_Section Header_photo">
    <p:bg>
      <p:bgPr>
        <a:solidFill>
          <a:srgbClr val="00205C"/>
        </a:solidFill>
        <a:effectLst/>
      </p:bgPr>
    </p:bg>
    <p:spTree>
      <p:nvGrpSpPr>
        <p:cNvPr id="1" name="Shape 410"/>
        <p:cNvGrpSpPr/>
        <p:nvPr/>
      </p:nvGrpSpPr>
      <p:grpSpPr>
        <a:xfrm>
          <a:off x="0" y="0"/>
          <a:ext cx="0" cy="0"/>
          <a:chOff x="0" y="0"/>
          <a:chExt cx="0" cy="0"/>
        </a:xfrm>
      </p:grpSpPr>
      <p:pic>
        <p:nvPicPr>
          <p:cNvPr id="411" name="Google Shape;411;p8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12" name="Google Shape;412;p82"/>
          <p:cNvSpPr txBox="1">
            <a:spLocks noGrp="1"/>
          </p:cNvSpPr>
          <p:nvPr>
            <p:ph type="title"/>
          </p:nvPr>
        </p:nvSpPr>
        <p:spPr>
          <a:xfrm>
            <a:off x="457200" y="685801"/>
            <a:ext cx="5638800"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3" name="Google Shape;413;p8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4" name="Google Shape;414;p8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415" name="Google Shape;415;p82"/>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16" name="Google Shape;416;p82"/>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Section Header_photo">
  <p:cSld name="18_Section Header_photo">
    <p:bg>
      <p:bgPr>
        <a:solidFill>
          <a:srgbClr val="00205C"/>
        </a:solidFill>
        <a:effectLst/>
      </p:bgPr>
    </p:bg>
    <p:spTree>
      <p:nvGrpSpPr>
        <p:cNvPr id="1" name="Shape 417"/>
        <p:cNvGrpSpPr/>
        <p:nvPr/>
      </p:nvGrpSpPr>
      <p:grpSpPr>
        <a:xfrm>
          <a:off x="0" y="0"/>
          <a:ext cx="0" cy="0"/>
          <a:chOff x="0" y="0"/>
          <a:chExt cx="0" cy="0"/>
        </a:xfrm>
      </p:grpSpPr>
      <p:pic>
        <p:nvPicPr>
          <p:cNvPr id="418" name="Google Shape;418;p8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19" name="Google Shape;419;p83"/>
          <p:cNvSpPr txBox="1">
            <a:spLocks noGrp="1"/>
          </p:cNvSpPr>
          <p:nvPr>
            <p:ph type="title"/>
          </p:nvPr>
        </p:nvSpPr>
        <p:spPr>
          <a:xfrm>
            <a:off x="457200" y="685801"/>
            <a:ext cx="4238786"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0" name="Google Shape;420;p83"/>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1" name="Google Shape;421;p8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422" name="Google Shape;422;p83"/>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23" name="Google Shape;423;p83"/>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9_Section Header_photo">
  <p:cSld name="19_Section Header_photo">
    <p:bg>
      <p:bgPr>
        <a:solidFill>
          <a:srgbClr val="00205C"/>
        </a:solidFill>
        <a:effectLst/>
      </p:bgPr>
    </p:bg>
    <p:spTree>
      <p:nvGrpSpPr>
        <p:cNvPr id="1" name="Shape 424"/>
        <p:cNvGrpSpPr/>
        <p:nvPr/>
      </p:nvGrpSpPr>
      <p:grpSpPr>
        <a:xfrm>
          <a:off x="0" y="0"/>
          <a:ext cx="0" cy="0"/>
          <a:chOff x="0" y="0"/>
          <a:chExt cx="0" cy="0"/>
        </a:xfrm>
      </p:grpSpPr>
      <p:pic>
        <p:nvPicPr>
          <p:cNvPr id="425" name="Google Shape;425;p8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26" name="Google Shape;426;p84"/>
          <p:cNvSpPr txBox="1">
            <a:spLocks noGrp="1"/>
          </p:cNvSpPr>
          <p:nvPr>
            <p:ph type="title"/>
          </p:nvPr>
        </p:nvSpPr>
        <p:spPr>
          <a:xfrm>
            <a:off x="457200" y="685801"/>
            <a:ext cx="4238786"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6000"/>
              <a:buFont typeface="Calibri"/>
              <a:buNone/>
              <a:defRPr sz="60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7" name="Google Shape;427;p8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8" name="Google Shape;428;p8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429" name="Google Shape;429;p84"/>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30" name="Google Shape;430;p84"/>
          <p:cNvPicPr preferRelativeResize="0"/>
          <p:nvPr/>
        </p:nvPicPr>
        <p:blipFill rotWithShape="1">
          <a:blip r:embed="rId3">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00205C"/>
        </a:solidFill>
        <a:effectLst/>
      </p:bgPr>
    </p:bg>
    <p:spTree>
      <p:nvGrpSpPr>
        <p:cNvPr id="1" name="Shape 431"/>
        <p:cNvGrpSpPr/>
        <p:nvPr/>
      </p:nvGrpSpPr>
      <p:grpSpPr>
        <a:xfrm>
          <a:off x="0" y="0"/>
          <a:ext cx="0" cy="0"/>
          <a:chOff x="0" y="0"/>
          <a:chExt cx="0" cy="0"/>
        </a:xfrm>
      </p:grpSpPr>
      <p:sp>
        <p:nvSpPr>
          <p:cNvPr id="432" name="Google Shape;432;p85"/>
          <p:cNvSpPr txBox="1">
            <a:spLocks noGrp="1"/>
          </p:cNvSpPr>
          <p:nvPr>
            <p:ph type="title"/>
          </p:nvPr>
        </p:nvSpPr>
        <p:spPr>
          <a:xfrm>
            <a:off x="457200" y="1846372"/>
            <a:ext cx="9700351" cy="2743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000"/>
              <a:buFont typeface="Calibri"/>
              <a:buNone/>
              <a:defRPr sz="4000">
                <a:solidFill>
                  <a:srgbClr val="009A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3" name="Google Shape;433;p8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8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435" name="Google Shape;435;p85"/>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sp>
        <p:nvSpPr>
          <p:cNvPr id="436" name="Google Shape;436;p85"/>
          <p:cNvSpPr txBox="1">
            <a:spLocks noGrp="1"/>
          </p:cNvSpPr>
          <p:nvPr>
            <p:ph type="body" idx="1"/>
          </p:nvPr>
        </p:nvSpPr>
        <p:spPr>
          <a:xfrm>
            <a:off x="457200" y="4734772"/>
            <a:ext cx="9700351" cy="7604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lt1"/>
              </a:buClr>
              <a:buSzPts val="1400"/>
              <a:buNone/>
              <a:defRPr b="1" i="0">
                <a:solidFill>
                  <a:schemeClr val="lt1"/>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37" name="Google Shape;437;p85"/>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large text_navy">
  <p:cSld name="large text_navy">
    <p:bg>
      <p:bgPr>
        <a:solidFill>
          <a:srgbClr val="00205C"/>
        </a:solidFill>
        <a:effectLst/>
      </p:bgPr>
    </p:bg>
    <p:spTree>
      <p:nvGrpSpPr>
        <p:cNvPr id="1" name="Shape 438"/>
        <p:cNvGrpSpPr/>
        <p:nvPr/>
      </p:nvGrpSpPr>
      <p:grpSpPr>
        <a:xfrm>
          <a:off x="0" y="0"/>
          <a:ext cx="0" cy="0"/>
          <a:chOff x="0" y="0"/>
          <a:chExt cx="0" cy="0"/>
        </a:xfrm>
      </p:grpSpPr>
      <p:sp>
        <p:nvSpPr>
          <p:cNvPr id="439" name="Google Shape;439;p86"/>
          <p:cNvSpPr txBox="1">
            <a:spLocks noGrp="1"/>
          </p:cNvSpPr>
          <p:nvPr>
            <p:ph type="title"/>
          </p:nvPr>
        </p:nvSpPr>
        <p:spPr>
          <a:xfrm>
            <a:off x="457200" y="1139590"/>
            <a:ext cx="9700351" cy="21981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1400"/>
              <a:buFont typeface="Calibri"/>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0" name="Google Shape;440;p86"/>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8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442" name="Google Shape;442;p86"/>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sp>
        <p:nvSpPr>
          <p:cNvPr id="443" name="Google Shape;443;p86"/>
          <p:cNvSpPr txBox="1">
            <a:spLocks noGrp="1"/>
          </p:cNvSpPr>
          <p:nvPr>
            <p:ph type="body" idx="1"/>
          </p:nvPr>
        </p:nvSpPr>
        <p:spPr>
          <a:xfrm>
            <a:off x="457200" y="1574800"/>
            <a:ext cx="9700351" cy="392038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rgbClr val="009ADE"/>
              </a:buClr>
              <a:buSzPts val="4000"/>
              <a:buNone/>
              <a:defRPr sz="4000" b="0" i="0">
                <a:solidFill>
                  <a:srgbClr val="009ADE"/>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4" name="Google Shape;444;p86"/>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large text ">
  <p:cSld name="large text ">
    <p:bg>
      <p:bgPr>
        <a:solidFill>
          <a:srgbClr val="DDEFF9"/>
        </a:solidFill>
        <a:effectLst/>
      </p:bgPr>
    </p:bg>
    <p:spTree>
      <p:nvGrpSpPr>
        <p:cNvPr id="1" name="Shape 445"/>
        <p:cNvGrpSpPr/>
        <p:nvPr/>
      </p:nvGrpSpPr>
      <p:grpSpPr>
        <a:xfrm>
          <a:off x="0" y="0"/>
          <a:ext cx="0" cy="0"/>
          <a:chOff x="0" y="0"/>
          <a:chExt cx="0" cy="0"/>
        </a:xfrm>
      </p:grpSpPr>
      <p:sp>
        <p:nvSpPr>
          <p:cNvPr id="446" name="Google Shape;446;p87"/>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7" name="Google Shape;447;p8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448" name="Google Shape;448;p8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449" name="Google Shape;449;p87"/>
          <p:cNvSpPr txBox="1">
            <a:spLocks noGrp="1"/>
          </p:cNvSpPr>
          <p:nvPr>
            <p:ph type="body" idx="1"/>
          </p:nvPr>
        </p:nvSpPr>
        <p:spPr>
          <a:xfrm>
            <a:off x="457200" y="4229051"/>
            <a:ext cx="7020558" cy="7604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400"/>
              <a:buNone/>
              <a:defRPr b="1" i="0">
                <a:solidFill>
                  <a:srgbClr val="00205C"/>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0" name="Google Shape;450;p87"/>
          <p:cNvPicPr preferRelativeResize="0"/>
          <p:nvPr/>
        </p:nvPicPr>
        <p:blipFill rotWithShape="1">
          <a:blip r:embed="rId2">
            <a:alphaModFix/>
          </a:blip>
          <a:srcRect/>
          <a:stretch/>
        </p:blipFill>
        <p:spPr>
          <a:xfrm>
            <a:off x="457205" y="6000906"/>
            <a:ext cx="1828792" cy="556811"/>
          </a:xfrm>
          <a:prstGeom prst="rect">
            <a:avLst/>
          </a:prstGeom>
          <a:noFill/>
          <a:ln>
            <a:noFill/>
          </a:ln>
        </p:spPr>
      </p:pic>
      <p:sp>
        <p:nvSpPr>
          <p:cNvPr id="451" name="Google Shape;451;p87"/>
          <p:cNvSpPr>
            <a:spLocks noGrp="1"/>
          </p:cNvSpPr>
          <p:nvPr>
            <p:ph type="pic" idx="2"/>
          </p:nvPr>
        </p:nvSpPr>
        <p:spPr>
          <a:xfrm>
            <a:off x="7760800" y="1551943"/>
            <a:ext cx="3973999" cy="3477249"/>
          </a:xfrm>
          <a:prstGeom prst="rect">
            <a:avLst/>
          </a:prstGeom>
          <a:noFill/>
          <a:ln>
            <a:noFill/>
          </a:ln>
        </p:spPr>
      </p:sp>
      <p:sp>
        <p:nvSpPr>
          <p:cNvPr id="452" name="Google Shape;452;p87"/>
          <p:cNvSpPr txBox="1"/>
          <p:nvPr/>
        </p:nvSpPr>
        <p:spPr>
          <a:xfrm>
            <a:off x="457201" y="1139590"/>
            <a:ext cx="7305040" cy="219810"/>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rgbClr val="00205C"/>
              </a:buClr>
              <a:buSzPts val="1400"/>
              <a:buFont typeface="Calibri"/>
              <a:buNone/>
            </a:pPr>
            <a:r>
              <a:rPr lang="ru-RU" sz="1400" b="0" i="0">
                <a:solidFill>
                  <a:srgbClr val="00205C"/>
                </a:solidFill>
                <a:latin typeface="Calibri"/>
                <a:ea typeface="Calibri"/>
                <a:cs typeface="Calibri"/>
                <a:sym typeface="Calibri"/>
              </a:rPr>
              <a:t>Click to edit Master title style</a:t>
            </a:r>
            <a:endParaRPr/>
          </a:p>
        </p:txBody>
      </p:sp>
      <p:sp>
        <p:nvSpPr>
          <p:cNvPr id="453" name="Google Shape;453;p87"/>
          <p:cNvSpPr txBox="1">
            <a:spLocks noGrp="1"/>
          </p:cNvSpPr>
          <p:nvPr>
            <p:ph type="body" idx="3"/>
          </p:nvPr>
        </p:nvSpPr>
        <p:spPr>
          <a:xfrm>
            <a:off x="457201" y="1574801"/>
            <a:ext cx="7020559" cy="265425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800"/>
              </a:spcBef>
              <a:spcAft>
                <a:spcPts val="0"/>
              </a:spcAft>
              <a:buClr>
                <a:srgbClr val="00205C"/>
              </a:buClr>
              <a:buSzPts val="4000"/>
              <a:buNone/>
              <a:defRPr sz="4000" b="0" i="0">
                <a:solidFill>
                  <a:srgbClr val="00205C"/>
                </a:solidFill>
                <a:latin typeface="Calibri"/>
                <a:ea typeface="Calibri"/>
                <a:cs typeface="Calibri"/>
                <a:sym typeface="Calibri"/>
              </a:defRPr>
            </a:lvl1pPr>
            <a:lvl2pPr marL="914400" lvl="1" indent="-228600" algn="l">
              <a:lnSpc>
                <a:spcPct val="100000"/>
              </a:lnSpc>
              <a:spcBef>
                <a:spcPts val="500"/>
              </a:spcBef>
              <a:spcAft>
                <a:spcPts val="0"/>
              </a:spcAft>
              <a:buClr>
                <a:schemeClr val="lt1"/>
              </a:buClr>
              <a:buSzPts val="1400"/>
              <a:buFont typeface="Arial"/>
              <a:buNone/>
              <a:defRPr>
                <a:solidFill>
                  <a:schemeClr val="lt1"/>
                </a:solidFill>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54"/>
        <p:cNvGrpSpPr/>
        <p:nvPr/>
      </p:nvGrpSpPr>
      <p:grpSpPr>
        <a:xfrm>
          <a:off x="0" y="0"/>
          <a:ext cx="0" cy="0"/>
          <a:chOff x="0" y="0"/>
          <a:chExt cx="0" cy="0"/>
        </a:xfrm>
      </p:grpSpPr>
      <p:sp>
        <p:nvSpPr>
          <p:cNvPr id="455" name="Google Shape;455;p88"/>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6" name="Google Shape;456;p88"/>
          <p:cNvSpPr txBox="1">
            <a:spLocks noGrp="1"/>
          </p:cNvSpPr>
          <p:nvPr>
            <p:ph type="body" idx="1"/>
          </p:nvPr>
        </p:nvSpPr>
        <p:spPr>
          <a:xfrm>
            <a:off x="457200" y="1825625"/>
            <a:ext cx="11277600" cy="3884295"/>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7" name="Google Shape;457;p8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8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459" name="Google Shape;459;p88"/>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60" name="Google Shape;460;p88"/>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 photos with caption">
  <p:cSld name="3 photos with caption">
    <p:spTree>
      <p:nvGrpSpPr>
        <p:cNvPr id="1" name="Shape 461"/>
        <p:cNvGrpSpPr/>
        <p:nvPr/>
      </p:nvGrpSpPr>
      <p:grpSpPr>
        <a:xfrm>
          <a:off x="0" y="0"/>
          <a:ext cx="0" cy="0"/>
          <a:chOff x="0" y="0"/>
          <a:chExt cx="0" cy="0"/>
        </a:xfrm>
      </p:grpSpPr>
      <p:sp>
        <p:nvSpPr>
          <p:cNvPr id="462" name="Google Shape;462;p89"/>
          <p:cNvSpPr txBox="1">
            <a:spLocks noGrp="1"/>
          </p:cNvSpPr>
          <p:nvPr>
            <p:ph type="title"/>
          </p:nvPr>
        </p:nvSpPr>
        <p:spPr>
          <a:xfrm>
            <a:off x="457200" y="685800"/>
            <a:ext cx="11277600" cy="563877"/>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3" name="Google Shape;463;p89"/>
          <p:cNvSpPr txBox="1">
            <a:spLocks noGrp="1"/>
          </p:cNvSpPr>
          <p:nvPr>
            <p:ph type="body" idx="1"/>
          </p:nvPr>
        </p:nvSpPr>
        <p:spPr>
          <a:xfrm>
            <a:off x="457199" y="4979393"/>
            <a:ext cx="3657600" cy="88292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4" name="Google Shape;464;p8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5" name="Google Shape;465;p8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466" name="Google Shape;466;p89"/>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67" name="Google Shape;467;p89"/>
          <p:cNvPicPr preferRelativeResize="0"/>
          <p:nvPr/>
        </p:nvPicPr>
        <p:blipFill rotWithShape="1">
          <a:blip r:embed="rId2">
            <a:alphaModFix/>
          </a:blip>
          <a:srcRect/>
          <a:stretch/>
        </p:blipFill>
        <p:spPr>
          <a:xfrm>
            <a:off x="457204" y="6000906"/>
            <a:ext cx="1828795" cy="556812"/>
          </a:xfrm>
          <a:prstGeom prst="rect">
            <a:avLst/>
          </a:prstGeom>
          <a:noFill/>
          <a:ln>
            <a:noFill/>
          </a:ln>
        </p:spPr>
      </p:pic>
      <p:sp>
        <p:nvSpPr>
          <p:cNvPr id="468" name="Google Shape;468;p89"/>
          <p:cNvSpPr>
            <a:spLocks noGrp="1"/>
          </p:cNvSpPr>
          <p:nvPr>
            <p:ph type="pic" idx="2"/>
          </p:nvPr>
        </p:nvSpPr>
        <p:spPr>
          <a:xfrm>
            <a:off x="457200" y="1600200"/>
            <a:ext cx="3657600" cy="3200400"/>
          </a:xfrm>
          <a:prstGeom prst="rect">
            <a:avLst/>
          </a:prstGeom>
          <a:noFill/>
          <a:ln>
            <a:noFill/>
          </a:ln>
        </p:spPr>
      </p:sp>
      <p:sp>
        <p:nvSpPr>
          <p:cNvPr id="469" name="Google Shape;469;p89"/>
          <p:cNvSpPr>
            <a:spLocks noGrp="1"/>
          </p:cNvSpPr>
          <p:nvPr>
            <p:ph type="pic" idx="3"/>
          </p:nvPr>
        </p:nvSpPr>
        <p:spPr>
          <a:xfrm>
            <a:off x="4267200" y="1600200"/>
            <a:ext cx="3657600" cy="3200400"/>
          </a:xfrm>
          <a:prstGeom prst="rect">
            <a:avLst/>
          </a:prstGeom>
          <a:noFill/>
          <a:ln>
            <a:noFill/>
          </a:ln>
        </p:spPr>
      </p:sp>
      <p:sp>
        <p:nvSpPr>
          <p:cNvPr id="470" name="Google Shape;470;p89"/>
          <p:cNvSpPr>
            <a:spLocks noGrp="1"/>
          </p:cNvSpPr>
          <p:nvPr>
            <p:ph type="pic" idx="4"/>
          </p:nvPr>
        </p:nvSpPr>
        <p:spPr>
          <a:xfrm>
            <a:off x="8077200" y="1600200"/>
            <a:ext cx="3657600" cy="3200400"/>
          </a:xfrm>
          <a:prstGeom prst="rect">
            <a:avLst/>
          </a:prstGeom>
          <a:noFill/>
          <a:ln>
            <a:noFill/>
          </a:ln>
        </p:spPr>
      </p:sp>
      <p:sp>
        <p:nvSpPr>
          <p:cNvPr id="471" name="Google Shape;471;p89"/>
          <p:cNvSpPr txBox="1">
            <a:spLocks noGrp="1"/>
          </p:cNvSpPr>
          <p:nvPr>
            <p:ph type="body" idx="5"/>
          </p:nvPr>
        </p:nvSpPr>
        <p:spPr>
          <a:xfrm>
            <a:off x="4267199" y="4979393"/>
            <a:ext cx="3657600" cy="88292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2" name="Google Shape;472;p89"/>
          <p:cNvSpPr txBox="1">
            <a:spLocks noGrp="1"/>
          </p:cNvSpPr>
          <p:nvPr>
            <p:ph type="body" idx="6"/>
          </p:nvPr>
        </p:nvSpPr>
        <p:spPr>
          <a:xfrm>
            <a:off x="8077199" y="4979393"/>
            <a:ext cx="3657600" cy="88292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200"/>
              <a:buNone/>
              <a:defRPr sz="1200" b="0">
                <a:latin typeface="Calibri"/>
                <a:ea typeface="Calibri"/>
                <a:cs typeface="Calibri"/>
                <a:sym typeface="Calibri"/>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0" name="Google Shape;6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63" name="Google Shape;63;p35"/>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 Callout">
  <p:cSld name="Title and Content + Callout">
    <p:spTree>
      <p:nvGrpSpPr>
        <p:cNvPr id="1" name="Shape 473"/>
        <p:cNvGrpSpPr/>
        <p:nvPr/>
      </p:nvGrpSpPr>
      <p:grpSpPr>
        <a:xfrm>
          <a:off x="0" y="0"/>
          <a:ext cx="0" cy="0"/>
          <a:chOff x="0" y="0"/>
          <a:chExt cx="0" cy="0"/>
        </a:xfrm>
      </p:grpSpPr>
      <p:sp>
        <p:nvSpPr>
          <p:cNvPr id="474" name="Google Shape;474;p90"/>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5" name="Google Shape;475;p90"/>
          <p:cNvSpPr txBox="1">
            <a:spLocks noGrp="1"/>
          </p:cNvSpPr>
          <p:nvPr>
            <p:ph type="body" idx="1"/>
          </p:nvPr>
        </p:nvSpPr>
        <p:spPr>
          <a:xfrm>
            <a:off x="457200" y="1825625"/>
            <a:ext cx="7467600" cy="3884295"/>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6" name="Google Shape;476;p9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7" name="Google Shape;477;p9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478" name="Google Shape;478;p90"/>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479" name="Google Shape;479;p90"/>
          <p:cNvSpPr txBox="1">
            <a:spLocks noGrp="1"/>
          </p:cNvSpPr>
          <p:nvPr>
            <p:ph type="body" idx="2"/>
          </p:nvPr>
        </p:nvSpPr>
        <p:spPr>
          <a:xfrm>
            <a:off x="8077200" y="1828801"/>
            <a:ext cx="3657600" cy="4343400"/>
          </a:xfrm>
          <a:prstGeom prst="rect">
            <a:avLst/>
          </a:prstGeom>
          <a:solidFill>
            <a:srgbClr val="DDEFF9"/>
          </a:solidFill>
          <a:ln>
            <a:noFill/>
          </a:ln>
        </p:spPr>
        <p:txBody>
          <a:bodyPr spcFirstLastPara="1" wrap="square" lIns="182875" tIns="182875" rIns="182875" bIns="182875" anchor="t" anchorCtr="0">
            <a:normAutofit/>
          </a:bodyPr>
          <a:lstStyle>
            <a:lvl1pPr marL="457200" lvl="0" indent="-228600" algn="l">
              <a:lnSpc>
                <a:spcPct val="100000"/>
              </a:lnSpc>
              <a:spcBef>
                <a:spcPts val="1000"/>
              </a:spcBef>
              <a:spcAft>
                <a:spcPts val="0"/>
              </a:spcAft>
              <a:buClr>
                <a:srgbClr val="00205C"/>
              </a:buClr>
              <a:buSzPts val="2000"/>
              <a:buNone/>
              <a:defRPr sz="2000">
                <a:solidFill>
                  <a:srgbClr val="00205C"/>
                </a:solidFill>
              </a:defRPr>
            </a:lvl1pPr>
            <a:lvl2pPr marL="914400" lvl="1" indent="-228600" algn="l">
              <a:lnSpc>
                <a:spcPct val="100000"/>
              </a:lnSpc>
              <a:spcBef>
                <a:spcPts val="500"/>
              </a:spcBef>
              <a:spcAft>
                <a:spcPts val="0"/>
              </a:spcAft>
              <a:buClr>
                <a:srgbClr val="00205C"/>
              </a:buClr>
              <a:buSzPts val="2000"/>
              <a:buNone/>
              <a:defRPr sz="2000">
                <a:solidFill>
                  <a:srgbClr val="00205C"/>
                </a:solidFill>
              </a:defRPr>
            </a:lvl2pPr>
            <a:lvl3pPr marL="1371600" lvl="2" indent="-228600" algn="l">
              <a:lnSpc>
                <a:spcPct val="100000"/>
              </a:lnSpc>
              <a:spcBef>
                <a:spcPts val="500"/>
              </a:spcBef>
              <a:spcAft>
                <a:spcPts val="0"/>
              </a:spcAft>
              <a:buClr>
                <a:srgbClr val="00205C"/>
              </a:buClr>
              <a:buSzPts val="2000"/>
              <a:buNone/>
              <a:defRPr sz="2000">
                <a:solidFill>
                  <a:srgbClr val="00205C"/>
                </a:solidFill>
              </a:defRPr>
            </a:lvl3pPr>
            <a:lvl4pPr marL="1828800" lvl="3" indent="-228600" algn="l">
              <a:lnSpc>
                <a:spcPct val="100000"/>
              </a:lnSpc>
              <a:spcBef>
                <a:spcPts val="500"/>
              </a:spcBef>
              <a:spcAft>
                <a:spcPts val="0"/>
              </a:spcAft>
              <a:buClr>
                <a:srgbClr val="00205C"/>
              </a:buClr>
              <a:buSzPts val="2000"/>
              <a:buNone/>
              <a:defRPr sz="2000">
                <a:solidFill>
                  <a:srgbClr val="00205C"/>
                </a:solidFill>
              </a:defRPr>
            </a:lvl4pPr>
            <a:lvl5pPr marL="2286000" lvl="4" indent="-228600" algn="l">
              <a:lnSpc>
                <a:spcPct val="100000"/>
              </a:lnSpc>
              <a:spcBef>
                <a:spcPts val="500"/>
              </a:spcBef>
              <a:spcAft>
                <a:spcPts val="0"/>
              </a:spcAft>
              <a:buClr>
                <a:srgbClr val="00205C"/>
              </a:buClr>
              <a:buSzPts val="2000"/>
              <a:buNone/>
              <a:defRPr sz="2000">
                <a:solidFill>
                  <a:srgbClr val="00205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0" name="Google Shape;480;p90"/>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1"/>
        <p:cNvGrpSpPr/>
        <p:nvPr/>
      </p:nvGrpSpPr>
      <p:grpSpPr>
        <a:xfrm>
          <a:off x="0" y="0"/>
          <a:ext cx="0" cy="0"/>
          <a:chOff x="0" y="0"/>
          <a:chExt cx="0" cy="0"/>
        </a:xfrm>
      </p:grpSpPr>
      <p:sp>
        <p:nvSpPr>
          <p:cNvPr id="482" name="Google Shape;482;p91"/>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3" name="Google Shape;483;p9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4" name="Google Shape;484;p9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485" name="Google Shape;485;p91"/>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86" name="Google Shape;486;p91"/>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_navy background">
  <p:cSld name="Title Only_navy background">
    <p:bg>
      <p:bgPr>
        <a:solidFill>
          <a:srgbClr val="00205C"/>
        </a:solidFill>
        <a:effectLst/>
      </p:bgPr>
    </p:bg>
    <p:spTree>
      <p:nvGrpSpPr>
        <p:cNvPr id="1" name="Shape 487"/>
        <p:cNvGrpSpPr/>
        <p:nvPr/>
      </p:nvGrpSpPr>
      <p:grpSpPr>
        <a:xfrm>
          <a:off x="0" y="0"/>
          <a:ext cx="0" cy="0"/>
          <a:chOff x="0" y="0"/>
          <a:chExt cx="0" cy="0"/>
        </a:xfrm>
      </p:grpSpPr>
      <p:sp>
        <p:nvSpPr>
          <p:cNvPr id="488" name="Google Shape;488;p92"/>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9" name="Google Shape;489;p9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0" name="Google Shape;490;p9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491" name="Google Shape;491;p92"/>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492" name="Google Shape;492;p92"/>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_light blue">
  <p:cSld name="Title and Content_light blue">
    <p:bg>
      <p:bgPr>
        <a:solidFill>
          <a:srgbClr val="DDEFF9"/>
        </a:solidFill>
        <a:effectLst/>
      </p:bgPr>
    </p:bg>
    <p:spTree>
      <p:nvGrpSpPr>
        <p:cNvPr id="1" name="Shape 493"/>
        <p:cNvGrpSpPr/>
        <p:nvPr/>
      </p:nvGrpSpPr>
      <p:grpSpPr>
        <a:xfrm>
          <a:off x="0" y="0"/>
          <a:ext cx="0" cy="0"/>
          <a:chOff x="0" y="0"/>
          <a:chExt cx="0" cy="0"/>
        </a:xfrm>
      </p:grpSpPr>
      <p:sp>
        <p:nvSpPr>
          <p:cNvPr id="494" name="Google Shape;494;p93"/>
          <p:cNvSpPr txBox="1">
            <a:spLocks noGrp="1"/>
          </p:cNvSpPr>
          <p:nvPr>
            <p:ph type="title"/>
          </p:nvPr>
        </p:nvSpPr>
        <p:spPr>
          <a:xfrm>
            <a:off x="457200" y="685800"/>
            <a:ext cx="45720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5" name="Google Shape;495;p93"/>
          <p:cNvSpPr txBox="1">
            <a:spLocks noGrp="1"/>
          </p:cNvSpPr>
          <p:nvPr>
            <p:ph type="body" idx="1"/>
          </p:nvPr>
        </p:nvSpPr>
        <p:spPr>
          <a:xfrm>
            <a:off x="457200" y="1825625"/>
            <a:ext cx="4572000" cy="388429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a:lvl1pPr>
            <a:lvl2pPr marL="914400" lvl="1" indent="-228600" algn="l">
              <a:lnSpc>
                <a:spcPct val="100000"/>
              </a:lnSpc>
              <a:spcBef>
                <a:spcPts val="0"/>
              </a:spcBef>
              <a:spcAft>
                <a:spcPts val="0"/>
              </a:spcAft>
              <a:buClr>
                <a:schemeClr val="dk1"/>
              </a:buClr>
              <a:buSzPts val="1400"/>
              <a:buNone/>
              <a:defRPr/>
            </a:lvl2pPr>
            <a:lvl3pPr marL="1371600" lvl="2" indent="-228600" algn="l">
              <a:lnSpc>
                <a:spcPct val="100000"/>
              </a:lnSpc>
              <a:spcBef>
                <a:spcPts val="0"/>
              </a:spcBef>
              <a:spcAft>
                <a:spcPts val="0"/>
              </a:spcAft>
              <a:buClr>
                <a:schemeClr val="dk1"/>
              </a:buClr>
              <a:buSzPts val="1400"/>
              <a:buNone/>
              <a:defRPr/>
            </a:lvl3pPr>
            <a:lvl4pPr marL="1828800" lvl="3" indent="-228600" algn="l">
              <a:lnSpc>
                <a:spcPct val="100000"/>
              </a:lnSpc>
              <a:spcBef>
                <a:spcPts val="0"/>
              </a:spcBef>
              <a:spcAft>
                <a:spcPts val="0"/>
              </a:spcAft>
              <a:buClr>
                <a:schemeClr val="dk1"/>
              </a:buClr>
              <a:buSzPts val="1400"/>
              <a:buNone/>
              <a:defRPr/>
            </a:lvl4pPr>
            <a:lvl5pPr marL="2286000" lvl="4" indent="-228600" algn="l">
              <a:lnSpc>
                <a:spcPct val="100000"/>
              </a:lnSpc>
              <a:spcBef>
                <a:spcPts val="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6" name="Google Shape;496;p93"/>
          <p:cNvSpPr txBox="1">
            <a:spLocks noGrp="1"/>
          </p:cNvSpPr>
          <p:nvPr>
            <p:ph type="ftr" idx="11"/>
          </p:nvPr>
        </p:nvSpPr>
        <p:spPr>
          <a:xfrm>
            <a:off x="6200172" y="6404128"/>
            <a:ext cx="5154592" cy="320675"/>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7" name="Google Shape;497;p93"/>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498" name="Google Shape;498;p93"/>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499" name="Google Shape;499;p93"/>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Two columns long">
  <p:cSld name="Title and Content Two columns long">
    <p:spTree>
      <p:nvGrpSpPr>
        <p:cNvPr id="1" name="Shape 500"/>
        <p:cNvGrpSpPr/>
        <p:nvPr/>
      </p:nvGrpSpPr>
      <p:grpSpPr>
        <a:xfrm>
          <a:off x="0" y="0"/>
          <a:ext cx="0" cy="0"/>
          <a:chOff x="0" y="0"/>
          <a:chExt cx="0" cy="0"/>
        </a:xfrm>
      </p:grpSpPr>
      <p:sp>
        <p:nvSpPr>
          <p:cNvPr id="501" name="Google Shape;501;p94"/>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2" name="Google Shape;502;p94"/>
          <p:cNvSpPr txBox="1">
            <a:spLocks noGrp="1"/>
          </p:cNvSpPr>
          <p:nvPr>
            <p:ph type="body" idx="1"/>
          </p:nvPr>
        </p:nvSpPr>
        <p:spPr>
          <a:xfrm>
            <a:off x="457200" y="2517751"/>
            <a:ext cx="5486398"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3" name="Google Shape;503;p94"/>
          <p:cNvSpPr txBox="1">
            <a:spLocks noGrp="1"/>
          </p:cNvSpPr>
          <p:nvPr>
            <p:ph type="body" idx="2"/>
          </p:nvPr>
        </p:nvSpPr>
        <p:spPr>
          <a:xfrm>
            <a:off x="6248403" y="2517751"/>
            <a:ext cx="5486400"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4" name="Google Shape;504;p94"/>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5" name="Google Shape;505;p94"/>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
        <p:nvSpPr>
          <p:cNvPr id="506" name="Google Shape;506;p94"/>
          <p:cNvSpPr txBox="1">
            <a:spLocks noGrp="1"/>
          </p:cNvSpPr>
          <p:nvPr>
            <p:ph type="body" idx="3"/>
          </p:nvPr>
        </p:nvSpPr>
        <p:spPr>
          <a:xfrm>
            <a:off x="457200" y="1828800"/>
            <a:ext cx="5486399"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7" name="Google Shape;507;p94"/>
          <p:cNvSpPr txBox="1">
            <a:spLocks noGrp="1"/>
          </p:cNvSpPr>
          <p:nvPr>
            <p:ph type="body" idx="4"/>
          </p:nvPr>
        </p:nvSpPr>
        <p:spPr>
          <a:xfrm>
            <a:off x="6248404" y="1828800"/>
            <a:ext cx="5494112"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508" name="Google Shape;508;p94"/>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09" name="Google Shape;509;p94"/>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Two columns long_lt blue">
  <p:cSld name="Title and Content Two columns long_lt blue">
    <p:bg>
      <p:bgPr>
        <a:solidFill>
          <a:srgbClr val="DDEFF9"/>
        </a:solidFill>
        <a:effectLst/>
      </p:bgPr>
    </p:bg>
    <p:spTree>
      <p:nvGrpSpPr>
        <p:cNvPr id="1" name="Shape 510"/>
        <p:cNvGrpSpPr/>
        <p:nvPr/>
      </p:nvGrpSpPr>
      <p:grpSpPr>
        <a:xfrm>
          <a:off x="0" y="0"/>
          <a:ext cx="0" cy="0"/>
          <a:chOff x="0" y="0"/>
          <a:chExt cx="0" cy="0"/>
        </a:xfrm>
      </p:grpSpPr>
      <p:sp>
        <p:nvSpPr>
          <p:cNvPr id="511" name="Google Shape;511;p95"/>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2" name="Google Shape;512;p95"/>
          <p:cNvSpPr txBox="1">
            <a:spLocks noGrp="1"/>
          </p:cNvSpPr>
          <p:nvPr>
            <p:ph type="body" idx="1"/>
          </p:nvPr>
        </p:nvSpPr>
        <p:spPr>
          <a:xfrm>
            <a:off x="457200" y="2517751"/>
            <a:ext cx="5486398"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3" name="Google Shape;513;p95"/>
          <p:cNvSpPr txBox="1">
            <a:spLocks noGrp="1"/>
          </p:cNvSpPr>
          <p:nvPr>
            <p:ph type="body" idx="2"/>
          </p:nvPr>
        </p:nvSpPr>
        <p:spPr>
          <a:xfrm>
            <a:off x="6248403" y="2517751"/>
            <a:ext cx="5486400" cy="319217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4" name="Google Shape;514;p9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5" name="Google Shape;515;p9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
        <p:nvSpPr>
          <p:cNvPr id="516" name="Google Shape;516;p95"/>
          <p:cNvSpPr txBox="1">
            <a:spLocks noGrp="1"/>
          </p:cNvSpPr>
          <p:nvPr>
            <p:ph type="body" idx="3"/>
          </p:nvPr>
        </p:nvSpPr>
        <p:spPr>
          <a:xfrm>
            <a:off x="457200" y="1828800"/>
            <a:ext cx="5486399"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7" name="Google Shape;517;p95"/>
          <p:cNvSpPr txBox="1">
            <a:spLocks noGrp="1"/>
          </p:cNvSpPr>
          <p:nvPr>
            <p:ph type="body" idx="4"/>
          </p:nvPr>
        </p:nvSpPr>
        <p:spPr>
          <a:xfrm>
            <a:off x="6248404" y="1828800"/>
            <a:ext cx="5494112"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518" name="Google Shape;518;p95"/>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19" name="Google Shape;519;p95"/>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Three columns">
  <p:cSld name="Title and Content Three columns">
    <p:spTree>
      <p:nvGrpSpPr>
        <p:cNvPr id="1" name="Shape 520"/>
        <p:cNvGrpSpPr/>
        <p:nvPr/>
      </p:nvGrpSpPr>
      <p:grpSpPr>
        <a:xfrm>
          <a:off x="0" y="0"/>
          <a:ext cx="0" cy="0"/>
          <a:chOff x="0" y="0"/>
          <a:chExt cx="0" cy="0"/>
        </a:xfrm>
      </p:grpSpPr>
      <p:sp>
        <p:nvSpPr>
          <p:cNvPr id="521" name="Google Shape;521;p96"/>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2" name="Google Shape;522;p96"/>
          <p:cNvSpPr txBox="1">
            <a:spLocks noGrp="1"/>
          </p:cNvSpPr>
          <p:nvPr>
            <p:ph type="body" idx="1"/>
          </p:nvPr>
        </p:nvSpPr>
        <p:spPr>
          <a:xfrm>
            <a:off x="457200"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3" name="Google Shape;523;p96"/>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4" name="Google Shape;524;p96"/>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
        <p:nvSpPr>
          <p:cNvPr id="525" name="Google Shape;525;p96"/>
          <p:cNvSpPr txBox="1">
            <a:spLocks noGrp="1"/>
          </p:cNvSpPr>
          <p:nvPr>
            <p:ph type="body" idx="2"/>
          </p:nvPr>
        </p:nvSpPr>
        <p:spPr>
          <a:xfrm>
            <a:off x="457200"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526" name="Google Shape;526;p96"/>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527" name="Google Shape;527;p96"/>
          <p:cNvSpPr txBox="1">
            <a:spLocks noGrp="1"/>
          </p:cNvSpPr>
          <p:nvPr>
            <p:ph type="body" idx="3"/>
          </p:nvPr>
        </p:nvSpPr>
        <p:spPr>
          <a:xfrm>
            <a:off x="426903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8" name="Google Shape;528;p96"/>
          <p:cNvSpPr txBox="1">
            <a:spLocks noGrp="1"/>
          </p:cNvSpPr>
          <p:nvPr>
            <p:ph type="body" idx="4"/>
          </p:nvPr>
        </p:nvSpPr>
        <p:spPr>
          <a:xfrm>
            <a:off x="426903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9" name="Google Shape;529;p96"/>
          <p:cNvSpPr txBox="1">
            <a:spLocks noGrp="1"/>
          </p:cNvSpPr>
          <p:nvPr>
            <p:ph type="body" idx="5"/>
          </p:nvPr>
        </p:nvSpPr>
        <p:spPr>
          <a:xfrm>
            <a:off x="806985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0" name="Google Shape;530;p96"/>
          <p:cNvSpPr txBox="1">
            <a:spLocks noGrp="1"/>
          </p:cNvSpPr>
          <p:nvPr>
            <p:ph type="body" idx="6"/>
          </p:nvPr>
        </p:nvSpPr>
        <p:spPr>
          <a:xfrm>
            <a:off x="806985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531" name="Google Shape;531;p96"/>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Content Three columns_lt blue">
  <p:cSld name="Title and Content Three columns_lt blue">
    <p:bg>
      <p:bgPr>
        <a:solidFill>
          <a:srgbClr val="DDEFF9"/>
        </a:solidFill>
        <a:effectLst/>
      </p:bgPr>
    </p:bg>
    <p:spTree>
      <p:nvGrpSpPr>
        <p:cNvPr id="1" name="Shape 532"/>
        <p:cNvGrpSpPr/>
        <p:nvPr/>
      </p:nvGrpSpPr>
      <p:grpSpPr>
        <a:xfrm>
          <a:off x="0" y="0"/>
          <a:ext cx="0" cy="0"/>
          <a:chOff x="0" y="0"/>
          <a:chExt cx="0" cy="0"/>
        </a:xfrm>
      </p:grpSpPr>
      <p:sp>
        <p:nvSpPr>
          <p:cNvPr id="533" name="Google Shape;533;p97"/>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3200"/>
              <a:buFont typeface="Calibri"/>
              <a:buNone/>
              <a:defRPr>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4" name="Google Shape;534;p97"/>
          <p:cNvSpPr txBox="1">
            <a:spLocks noGrp="1"/>
          </p:cNvSpPr>
          <p:nvPr>
            <p:ph type="body" idx="1"/>
          </p:nvPr>
        </p:nvSpPr>
        <p:spPr>
          <a:xfrm>
            <a:off x="457200"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5" name="Google Shape;535;p97"/>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6" name="Google Shape;536;p97"/>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
        <p:nvSpPr>
          <p:cNvPr id="537" name="Google Shape;537;p97"/>
          <p:cNvSpPr txBox="1">
            <a:spLocks noGrp="1"/>
          </p:cNvSpPr>
          <p:nvPr>
            <p:ph type="body" idx="2"/>
          </p:nvPr>
        </p:nvSpPr>
        <p:spPr>
          <a:xfrm>
            <a:off x="457200"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538" name="Google Shape;538;p97"/>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sp>
        <p:nvSpPr>
          <p:cNvPr id="539" name="Google Shape;539;p97"/>
          <p:cNvSpPr txBox="1">
            <a:spLocks noGrp="1"/>
          </p:cNvSpPr>
          <p:nvPr>
            <p:ph type="body" idx="3"/>
          </p:nvPr>
        </p:nvSpPr>
        <p:spPr>
          <a:xfrm>
            <a:off x="426903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0" name="Google Shape;540;p97"/>
          <p:cNvSpPr txBox="1">
            <a:spLocks noGrp="1"/>
          </p:cNvSpPr>
          <p:nvPr>
            <p:ph type="body" idx="4"/>
          </p:nvPr>
        </p:nvSpPr>
        <p:spPr>
          <a:xfrm>
            <a:off x="426903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1" name="Google Shape;541;p97"/>
          <p:cNvSpPr txBox="1">
            <a:spLocks noGrp="1"/>
          </p:cNvSpPr>
          <p:nvPr>
            <p:ph type="body" idx="5"/>
          </p:nvPr>
        </p:nvSpPr>
        <p:spPr>
          <a:xfrm>
            <a:off x="8069856" y="2517750"/>
            <a:ext cx="3657598" cy="3194099"/>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2" name="Google Shape;542;p97"/>
          <p:cNvSpPr txBox="1">
            <a:spLocks noGrp="1"/>
          </p:cNvSpPr>
          <p:nvPr>
            <p:ph type="body" idx="6"/>
          </p:nvPr>
        </p:nvSpPr>
        <p:spPr>
          <a:xfrm>
            <a:off x="8069856" y="1828800"/>
            <a:ext cx="3657600" cy="55083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rgbClr val="00205C"/>
              </a:buClr>
              <a:buSzPts val="1800"/>
              <a:buNone/>
              <a:defRPr sz="1800" b="1">
                <a:solidFill>
                  <a:srgbClr val="00205C"/>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543" name="Google Shape;543;p97"/>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mparison_ Two">
  <p:cSld name="Comparison_ Two">
    <p:bg>
      <p:bgPr>
        <a:solidFill>
          <a:srgbClr val="00205C"/>
        </a:solidFill>
        <a:effectLst/>
      </p:bgPr>
    </p:bg>
    <p:spTree>
      <p:nvGrpSpPr>
        <p:cNvPr id="1" name="Shape 544"/>
        <p:cNvGrpSpPr/>
        <p:nvPr/>
      </p:nvGrpSpPr>
      <p:grpSpPr>
        <a:xfrm>
          <a:off x="0" y="0"/>
          <a:ext cx="0" cy="0"/>
          <a:chOff x="0" y="0"/>
          <a:chExt cx="0" cy="0"/>
        </a:xfrm>
      </p:grpSpPr>
      <p:sp>
        <p:nvSpPr>
          <p:cNvPr id="545" name="Google Shape;545;p98"/>
          <p:cNvSpPr txBox="1">
            <a:spLocks noGrp="1"/>
          </p:cNvSpPr>
          <p:nvPr>
            <p:ph type="title"/>
          </p:nvPr>
        </p:nvSpPr>
        <p:spPr>
          <a:xfrm>
            <a:off x="457200" y="685800"/>
            <a:ext cx="5486399"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6" name="Google Shape;546;p98"/>
          <p:cNvSpPr txBox="1">
            <a:spLocks noGrp="1"/>
          </p:cNvSpPr>
          <p:nvPr>
            <p:ph type="body" idx="1"/>
          </p:nvPr>
        </p:nvSpPr>
        <p:spPr>
          <a:xfrm>
            <a:off x="457199" y="4071396"/>
            <a:ext cx="5486400" cy="1689318"/>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7" name="Google Shape;547;p98"/>
          <p:cNvSpPr txBox="1">
            <a:spLocks noGrp="1"/>
          </p:cNvSpPr>
          <p:nvPr>
            <p:ph type="body" idx="2"/>
          </p:nvPr>
        </p:nvSpPr>
        <p:spPr>
          <a:xfrm>
            <a:off x="6245352" y="4050792"/>
            <a:ext cx="5486400" cy="170588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8" name="Google Shape;548;p98"/>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9" name="Google Shape;549;p98"/>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
        <p:nvSpPr>
          <p:cNvPr id="550" name="Google Shape;550;p98"/>
          <p:cNvSpPr txBox="1">
            <a:spLocks noGrp="1"/>
          </p:cNvSpPr>
          <p:nvPr>
            <p:ph type="body" idx="3"/>
          </p:nvPr>
        </p:nvSpPr>
        <p:spPr>
          <a:xfrm>
            <a:off x="457200" y="2998280"/>
            <a:ext cx="5486399" cy="82391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1" name="Google Shape;551;p98"/>
          <p:cNvSpPr txBox="1">
            <a:spLocks noGrp="1"/>
          </p:cNvSpPr>
          <p:nvPr>
            <p:ph type="body" idx="4"/>
          </p:nvPr>
        </p:nvSpPr>
        <p:spPr>
          <a:xfrm>
            <a:off x="6248404" y="2998280"/>
            <a:ext cx="5494112" cy="823912"/>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552" name="Google Shape;552;p98"/>
          <p:cNvCxnSpPr/>
          <p:nvPr/>
        </p:nvCxnSpPr>
        <p:spPr>
          <a:xfrm>
            <a:off x="457200" y="457200"/>
            <a:ext cx="11277600" cy="0"/>
          </a:xfrm>
          <a:prstGeom prst="straightConnector1">
            <a:avLst/>
          </a:prstGeom>
          <a:noFill/>
          <a:ln w="19050" cap="flat" cmpd="sng">
            <a:solidFill>
              <a:srgbClr val="00205C"/>
            </a:solidFill>
            <a:prstDash val="solid"/>
            <a:miter lim="800000"/>
            <a:headEnd type="none" w="sm" len="sm"/>
            <a:tailEnd type="none" w="sm" len="sm"/>
          </a:ln>
        </p:spPr>
      </p:cxnSp>
      <p:pic>
        <p:nvPicPr>
          <p:cNvPr id="553" name="Google Shape;553;p98"/>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omparison_ Three">
  <p:cSld name="Comparison_ Three">
    <p:bg>
      <p:bgPr>
        <a:solidFill>
          <a:srgbClr val="00205C"/>
        </a:solidFill>
        <a:effectLst/>
      </p:bgPr>
    </p:bg>
    <p:spTree>
      <p:nvGrpSpPr>
        <p:cNvPr id="1" name="Shape 554"/>
        <p:cNvGrpSpPr/>
        <p:nvPr/>
      </p:nvGrpSpPr>
      <p:grpSpPr>
        <a:xfrm>
          <a:off x="0" y="0"/>
          <a:ext cx="0" cy="0"/>
          <a:chOff x="0" y="0"/>
          <a:chExt cx="0" cy="0"/>
        </a:xfrm>
      </p:grpSpPr>
      <p:sp>
        <p:nvSpPr>
          <p:cNvPr id="555" name="Google Shape;555;p99"/>
          <p:cNvSpPr txBox="1">
            <a:spLocks noGrp="1"/>
          </p:cNvSpPr>
          <p:nvPr>
            <p:ph type="title"/>
          </p:nvPr>
        </p:nvSpPr>
        <p:spPr>
          <a:xfrm>
            <a:off x="457200" y="457200"/>
            <a:ext cx="5638800" cy="113453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6" name="Google Shape;556;p99"/>
          <p:cNvSpPr txBox="1">
            <a:spLocks noGrp="1"/>
          </p:cNvSpPr>
          <p:nvPr>
            <p:ph type="body" idx="1"/>
          </p:nvPr>
        </p:nvSpPr>
        <p:spPr>
          <a:xfrm>
            <a:off x="457201" y="4051583"/>
            <a:ext cx="3657600" cy="16605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7" name="Google Shape;557;p99"/>
          <p:cNvSpPr txBox="1">
            <a:spLocks noGrp="1"/>
          </p:cNvSpPr>
          <p:nvPr>
            <p:ph type="body" idx="2"/>
          </p:nvPr>
        </p:nvSpPr>
        <p:spPr>
          <a:xfrm>
            <a:off x="4276222" y="4051583"/>
            <a:ext cx="3648578" cy="16605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8" name="Google Shape;558;p99"/>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9" name="Google Shape;559;p99"/>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
        <p:nvSpPr>
          <p:cNvPr id="560" name="Google Shape;560;p99"/>
          <p:cNvSpPr txBox="1">
            <a:spLocks noGrp="1"/>
          </p:cNvSpPr>
          <p:nvPr>
            <p:ph type="body" idx="3"/>
          </p:nvPr>
        </p:nvSpPr>
        <p:spPr>
          <a:xfrm>
            <a:off x="8061767" y="4051583"/>
            <a:ext cx="3648578" cy="1660555"/>
          </a:xfrm>
          <a:prstGeom prst="rect">
            <a:avLst/>
          </a:prstGeom>
          <a:noFill/>
          <a:ln>
            <a:noFill/>
          </a:ln>
        </p:spPr>
        <p:txBody>
          <a:bodyPr spcFirstLastPara="1" wrap="square" lIns="0" tIns="0" rIns="0" bIns="0" anchor="t" anchorCtr="0">
            <a:normAutofit/>
          </a:bodyPr>
          <a:lstStyle>
            <a:lvl1pPr marL="457200" lvl="0" indent="-317500" algn="l">
              <a:lnSpc>
                <a:spcPct val="100000"/>
              </a:lnSpc>
              <a:spcBef>
                <a:spcPts val="1000"/>
              </a:spcBef>
              <a:spcAft>
                <a:spcPts val="0"/>
              </a:spcAft>
              <a:buClr>
                <a:schemeClr val="lt1"/>
              </a:buClr>
              <a:buSzPts val="1400"/>
              <a:buChar char="•"/>
              <a:defRPr>
                <a:solidFill>
                  <a:schemeClr val="lt1"/>
                </a:solidFill>
              </a:defRPr>
            </a:lvl1pPr>
            <a:lvl2pPr marL="914400" lvl="1" indent="-317500" algn="l">
              <a:lnSpc>
                <a:spcPct val="100000"/>
              </a:lnSpc>
              <a:spcBef>
                <a:spcPts val="500"/>
              </a:spcBef>
              <a:spcAft>
                <a:spcPts val="0"/>
              </a:spcAft>
              <a:buClr>
                <a:schemeClr val="lt1"/>
              </a:buClr>
              <a:buSzPts val="1400"/>
              <a:buChar char="•"/>
              <a:defRPr>
                <a:solidFill>
                  <a:schemeClr val="lt1"/>
                </a:solidFill>
              </a:defRPr>
            </a:lvl2pPr>
            <a:lvl3pPr marL="1371600" lvl="2" indent="-317500" algn="l">
              <a:lnSpc>
                <a:spcPct val="100000"/>
              </a:lnSpc>
              <a:spcBef>
                <a:spcPts val="500"/>
              </a:spcBef>
              <a:spcAft>
                <a:spcPts val="0"/>
              </a:spcAft>
              <a:buClr>
                <a:schemeClr val="lt1"/>
              </a:buClr>
              <a:buSzPts val="1400"/>
              <a:buChar char="•"/>
              <a:defRPr>
                <a:solidFill>
                  <a:schemeClr val="lt1"/>
                </a:solidFill>
              </a:defRPr>
            </a:lvl3pPr>
            <a:lvl4pPr marL="1828800" lvl="3" indent="-317500" algn="l">
              <a:lnSpc>
                <a:spcPct val="100000"/>
              </a:lnSpc>
              <a:spcBef>
                <a:spcPts val="500"/>
              </a:spcBef>
              <a:spcAft>
                <a:spcPts val="0"/>
              </a:spcAft>
              <a:buClr>
                <a:schemeClr val="lt1"/>
              </a:buClr>
              <a:buSzPts val="1400"/>
              <a:buChar char="•"/>
              <a:defRPr>
                <a:solidFill>
                  <a:schemeClr val="lt1"/>
                </a:solidFill>
              </a:defRPr>
            </a:lvl4pPr>
            <a:lvl5pPr marL="2286000" lvl="4" indent="-317500" algn="l">
              <a:lnSpc>
                <a:spcPct val="10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1" name="Google Shape;561;p99"/>
          <p:cNvSpPr txBox="1">
            <a:spLocks noGrp="1"/>
          </p:cNvSpPr>
          <p:nvPr>
            <p:ph type="body" idx="4"/>
          </p:nvPr>
        </p:nvSpPr>
        <p:spPr>
          <a:xfrm>
            <a:off x="4267200" y="3388291"/>
            <a:ext cx="3657600" cy="52728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2" name="Google Shape;562;p99"/>
          <p:cNvSpPr txBox="1">
            <a:spLocks noGrp="1"/>
          </p:cNvSpPr>
          <p:nvPr>
            <p:ph type="body" idx="5"/>
          </p:nvPr>
        </p:nvSpPr>
        <p:spPr>
          <a:xfrm>
            <a:off x="457200" y="3408116"/>
            <a:ext cx="3657600" cy="52728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3" name="Google Shape;563;p99"/>
          <p:cNvSpPr txBox="1">
            <a:spLocks noGrp="1"/>
          </p:cNvSpPr>
          <p:nvPr>
            <p:ph type="body" idx="6"/>
          </p:nvPr>
        </p:nvSpPr>
        <p:spPr>
          <a:xfrm>
            <a:off x="8077200" y="3408116"/>
            <a:ext cx="3657600" cy="527289"/>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Clr>
                <a:srgbClr val="009ADE"/>
              </a:buClr>
              <a:buSzPts val="1800"/>
              <a:buNone/>
              <a:defRPr sz="1800" b="1">
                <a:solidFill>
                  <a:srgbClr val="009ADE"/>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564" name="Google Shape;564;p99"/>
          <p:cNvPicPr preferRelativeResize="0"/>
          <p:nvPr/>
        </p:nvPicPr>
        <p:blipFill rotWithShape="1">
          <a:blip r:embed="rId2">
            <a:alphaModFix/>
          </a:blip>
          <a:srcRect/>
          <a:stretch/>
        </p:blipFill>
        <p:spPr>
          <a:xfrm>
            <a:off x="457204" y="6000906"/>
            <a:ext cx="1828795" cy="55681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9" name="Google Shape;69;p36"/>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 with graphic" type="objTx">
  <p:cSld name="OBJECT_WITH_CAPTION_TEXT">
    <p:spTree>
      <p:nvGrpSpPr>
        <p:cNvPr id="1" name="Shape 565"/>
        <p:cNvGrpSpPr/>
        <p:nvPr/>
      </p:nvGrpSpPr>
      <p:grpSpPr>
        <a:xfrm>
          <a:off x="0" y="0"/>
          <a:ext cx="0" cy="0"/>
          <a:chOff x="0" y="0"/>
          <a:chExt cx="0" cy="0"/>
        </a:xfrm>
      </p:grpSpPr>
      <p:sp>
        <p:nvSpPr>
          <p:cNvPr id="566" name="Google Shape;566;p100"/>
          <p:cNvSpPr/>
          <p:nvPr/>
        </p:nvSpPr>
        <p:spPr>
          <a:xfrm>
            <a:off x="4259484" y="0"/>
            <a:ext cx="7932516" cy="6858000"/>
          </a:xfrm>
          <a:prstGeom prst="rect">
            <a:avLst/>
          </a:prstGeom>
          <a:solidFill>
            <a:srgbClr val="DDEF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100"/>
          <p:cNvSpPr txBox="1">
            <a:spLocks noGrp="1"/>
          </p:cNvSpPr>
          <p:nvPr>
            <p:ph type="title"/>
          </p:nvPr>
        </p:nvSpPr>
        <p:spPr>
          <a:xfrm>
            <a:off x="460435" y="685800"/>
            <a:ext cx="3335388" cy="8397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8" name="Google Shape;568;p100"/>
          <p:cNvSpPr txBox="1">
            <a:spLocks noGrp="1"/>
          </p:cNvSpPr>
          <p:nvPr>
            <p:ph type="body" idx="1"/>
          </p:nvPr>
        </p:nvSpPr>
        <p:spPr>
          <a:xfrm>
            <a:off x="5183188" y="987425"/>
            <a:ext cx="6172200" cy="4873625"/>
          </a:xfrm>
          <a:prstGeom prst="rect">
            <a:avLst/>
          </a:prstGeom>
          <a:noFill/>
          <a:ln>
            <a:noFill/>
          </a:ln>
        </p:spPr>
        <p:txBody>
          <a:bodyPr spcFirstLastPara="1" wrap="square" lIns="0" tIns="0" rIns="0" bIns="0" anchor="t" anchorCtr="0">
            <a:normAutofit/>
          </a:bodyPr>
          <a:lstStyle>
            <a:lvl1pPr marL="457200" lvl="0" indent="-431800" algn="l">
              <a:lnSpc>
                <a:spcPct val="100000"/>
              </a:lnSpc>
              <a:spcBef>
                <a:spcPts val="1000"/>
              </a:spcBef>
              <a:spcAft>
                <a:spcPts val="0"/>
              </a:spcAft>
              <a:buClr>
                <a:schemeClr val="dk1"/>
              </a:buClr>
              <a:buSzPts val="3200"/>
              <a:buChar char="•"/>
              <a:defRPr sz="3200"/>
            </a:lvl1pPr>
            <a:lvl2pPr marL="914400" lvl="1" indent="-406400" algn="l">
              <a:lnSpc>
                <a:spcPct val="100000"/>
              </a:lnSpc>
              <a:spcBef>
                <a:spcPts val="5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9" name="Google Shape;569;p100"/>
          <p:cNvSpPr txBox="1">
            <a:spLocks noGrp="1"/>
          </p:cNvSpPr>
          <p:nvPr>
            <p:ph type="body" idx="2"/>
          </p:nvPr>
        </p:nvSpPr>
        <p:spPr>
          <a:xfrm>
            <a:off x="457200" y="1828801"/>
            <a:ext cx="3335388" cy="395223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1400"/>
              <a:buFont typeface="Calibri"/>
              <a:buNone/>
              <a:defRPr sz="14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0" name="Google Shape;570;p100"/>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1" name="Google Shape;571;p100"/>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572" name="Google Shape;572;p100"/>
          <p:cNvCxnSpPr/>
          <p:nvPr/>
        </p:nvCxnSpPr>
        <p:spPr>
          <a:xfrm>
            <a:off x="457200" y="457200"/>
            <a:ext cx="3338623" cy="0"/>
          </a:xfrm>
          <a:prstGeom prst="straightConnector1">
            <a:avLst/>
          </a:prstGeom>
          <a:noFill/>
          <a:ln w="19050" cap="flat" cmpd="sng">
            <a:solidFill>
              <a:srgbClr val="00205C"/>
            </a:solidFill>
            <a:prstDash val="solid"/>
            <a:miter lim="800000"/>
            <a:headEnd type="none" w="sm" len="sm"/>
            <a:tailEnd type="none" w="sm" len="sm"/>
          </a:ln>
        </p:spPr>
      </p:cxnSp>
      <p:pic>
        <p:nvPicPr>
          <p:cNvPr id="573" name="Google Shape;573;p100"/>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4"/>
        <p:cNvGrpSpPr/>
        <p:nvPr/>
      </p:nvGrpSpPr>
      <p:grpSpPr>
        <a:xfrm>
          <a:off x="0" y="0"/>
          <a:ext cx="0" cy="0"/>
          <a:chOff x="0" y="0"/>
          <a:chExt cx="0" cy="0"/>
        </a:xfrm>
      </p:grpSpPr>
      <p:sp>
        <p:nvSpPr>
          <p:cNvPr id="575" name="Google Shape;575;p101"/>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6" name="Google Shape;576;p101"/>
          <p:cNvSpPr>
            <a:spLocks noGrp="1"/>
          </p:cNvSpPr>
          <p:nvPr>
            <p:ph type="pic" idx="2"/>
          </p:nvPr>
        </p:nvSpPr>
        <p:spPr>
          <a:xfrm>
            <a:off x="4267200" y="0"/>
            <a:ext cx="7924800" cy="6858000"/>
          </a:xfrm>
          <a:prstGeom prst="rect">
            <a:avLst/>
          </a:prstGeom>
          <a:noFill/>
          <a:ln>
            <a:noFill/>
          </a:ln>
        </p:spPr>
      </p:sp>
      <p:sp>
        <p:nvSpPr>
          <p:cNvPr id="577" name="Google Shape;577;p101"/>
          <p:cNvSpPr txBox="1">
            <a:spLocks noGrp="1"/>
          </p:cNvSpPr>
          <p:nvPr>
            <p:ph type="body" idx="1"/>
          </p:nvPr>
        </p:nvSpPr>
        <p:spPr>
          <a:xfrm>
            <a:off x="457200" y="1828800"/>
            <a:ext cx="3337560" cy="3881120"/>
          </a:xfrm>
          <a:prstGeom prst="rect">
            <a:avLst/>
          </a:prstGeom>
          <a:noFill/>
          <a:ln>
            <a:noFill/>
          </a:ln>
        </p:spPr>
        <p:txBody>
          <a:bodyPr spcFirstLastPara="1" wrap="square" lIns="0" tIns="0" rIns="0" bIns="0" anchor="t" anchorCtr="0">
            <a:normAutofit/>
          </a:bodyPr>
          <a:lstStyle>
            <a:lvl1pPr marL="457200" lvl="0" indent="-330200" algn="l">
              <a:lnSpc>
                <a:spcPct val="100000"/>
              </a:lnSpc>
              <a:spcBef>
                <a:spcPts val="1600"/>
              </a:spcBef>
              <a:spcAft>
                <a:spcPts val="0"/>
              </a:spcAft>
              <a:buClr>
                <a:schemeClr val="dk1"/>
              </a:buClr>
              <a:buSzPts val="1600"/>
              <a:buFont typeface="Arial"/>
              <a:buChar char="•"/>
              <a:defRPr sz="1600">
                <a:solidFill>
                  <a:schemeClr val="dk1"/>
                </a:solidFill>
              </a:defRPr>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8" name="Google Shape;578;p10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9" name="Google Shape;579;p10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chemeClr val="lt1"/>
                </a:solidFill>
                <a:latin typeface="Calibri"/>
                <a:ea typeface="Calibri"/>
                <a:cs typeface="Calibri"/>
                <a:sym typeface="Calibri"/>
              </a:defRPr>
            </a:lvl1pPr>
            <a:lvl2pPr marL="0" lvl="1" indent="0" algn="r">
              <a:spcBef>
                <a:spcPts val="0"/>
              </a:spcBef>
              <a:buNone/>
              <a:defRPr sz="900" b="0" i="0">
                <a:solidFill>
                  <a:schemeClr val="lt1"/>
                </a:solidFill>
                <a:latin typeface="Calibri"/>
                <a:ea typeface="Calibri"/>
                <a:cs typeface="Calibri"/>
                <a:sym typeface="Calibri"/>
              </a:defRPr>
            </a:lvl2pPr>
            <a:lvl3pPr marL="0" lvl="2" indent="0" algn="r">
              <a:spcBef>
                <a:spcPts val="0"/>
              </a:spcBef>
              <a:buNone/>
              <a:defRPr sz="900" b="0" i="0">
                <a:solidFill>
                  <a:schemeClr val="lt1"/>
                </a:solidFill>
                <a:latin typeface="Calibri"/>
                <a:ea typeface="Calibri"/>
                <a:cs typeface="Calibri"/>
                <a:sym typeface="Calibri"/>
              </a:defRPr>
            </a:lvl3pPr>
            <a:lvl4pPr marL="0" lvl="3" indent="0" algn="r">
              <a:spcBef>
                <a:spcPts val="0"/>
              </a:spcBef>
              <a:buNone/>
              <a:defRPr sz="900" b="0" i="0">
                <a:solidFill>
                  <a:schemeClr val="lt1"/>
                </a:solidFill>
                <a:latin typeface="Calibri"/>
                <a:ea typeface="Calibri"/>
                <a:cs typeface="Calibri"/>
                <a:sym typeface="Calibri"/>
              </a:defRPr>
            </a:lvl4pPr>
            <a:lvl5pPr marL="0" lvl="4" indent="0" algn="r">
              <a:spcBef>
                <a:spcPts val="0"/>
              </a:spcBef>
              <a:buNone/>
              <a:defRPr sz="900" b="0" i="0">
                <a:solidFill>
                  <a:schemeClr val="lt1"/>
                </a:solidFill>
                <a:latin typeface="Calibri"/>
                <a:ea typeface="Calibri"/>
                <a:cs typeface="Calibri"/>
                <a:sym typeface="Calibri"/>
              </a:defRPr>
            </a:lvl5pPr>
            <a:lvl6pPr marL="0" lvl="5" indent="0" algn="r">
              <a:spcBef>
                <a:spcPts val="0"/>
              </a:spcBef>
              <a:buNone/>
              <a:defRPr sz="900" b="0" i="0">
                <a:solidFill>
                  <a:schemeClr val="lt1"/>
                </a:solidFill>
                <a:latin typeface="Calibri"/>
                <a:ea typeface="Calibri"/>
                <a:cs typeface="Calibri"/>
                <a:sym typeface="Calibri"/>
              </a:defRPr>
            </a:lvl6pPr>
            <a:lvl7pPr marL="0" lvl="6" indent="0" algn="r">
              <a:spcBef>
                <a:spcPts val="0"/>
              </a:spcBef>
              <a:buNone/>
              <a:defRPr sz="900" b="0" i="0">
                <a:solidFill>
                  <a:schemeClr val="lt1"/>
                </a:solidFill>
                <a:latin typeface="Calibri"/>
                <a:ea typeface="Calibri"/>
                <a:cs typeface="Calibri"/>
                <a:sym typeface="Calibri"/>
              </a:defRPr>
            </a:lvl7pPr>
            <a:lvl8pPr marL="0" lvl="7" indent="0" algn="r">
              <a:spcBef>
                <a:spcPts val="0"/>
              </a:spcBef>
              <a:buNone/>
              <a:defRPr sz="900" b="0" i="0">
                <a:solidFill>
                  <a:schemeClr val="lt1"/>
                </a:solidFill>
                <a:latin typeface="Calibri"/>
                <a:ea typeface="Calibri"/>
                <a:cs typeface="Calibri"/>
                <a:sym typeface="Calibri"/>
              </a:defRPr>
            </a:lvl8pPr>
            <a:lvl9pPr marL="0" lvl="8" indent="0" algn="r">
              <a:spcBef>
                <a:spcPts val="0"/>
              </a:spcBef>
              <a:buNone/>
              <a:defRPr sz="9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580" name="Google Shape;580;p101"/>
          <p:cNvCxnSpPr/>
          <p:nvPr/>
        </p:nvCxnSpPr>
        <p:spPr>
          <a:xfrm>
            <a:off x="457200" y="457200"/>
            <a:ext cx="3337560" cy="0"/>
          </a:xfrm>
          <a:prstGeom prst="straightConnector1">
            <a:avLst/>
          </a:prstGeom>
          <a:noFill/>
          <a:ln w="19050" cap="flat" cmpd="sng">
            <a:solidFill>
              <a:srgbClr val="00205C"/>
            </a:solidFill>
            <a:prstDash val="solid"/>
            <a:miter lim="800000"/>
            <a:headEnd type="none" w="sm" len="sm"/>
            <a:tailEnd type="none" w="sm" len="sm"/>
          </a:ln>
        </p:spPr>
      </p:cxnSp>
      <p:pic>
        <p:nvPicPr>
          <p:cNvPr id="581" name="Google Shape;581;p101"/>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solidFill>
          <a:srgbClr val="DDEFF9"/>
        </a:solidFill>
        <a:effectLst/>
      </p:bgPr>
    </p:bg>
    <p:spTree>
      <p:nvGrpSpPr>
        <p:cNvPr id="1" name="Shape 582"/>
        <p:cNvGrpSpPr/>
        <p:nvPr/>
      </p:nvGrpSpPr>
      <p:grpSpPr>
        <a:xfrm>
          <a:off x="0" y="0"/>
          <a:ext cx="0" cy="0"/>
          <a:chOff x="0" y="0"/>
          <a:chExt cx="0" cy="0"/>
        </a:xfrm>
      </p:grpSpPr>
      <p:sp>
        <p:nvSpPr>
          <p:cNvPr id="583" name="Google Shape;583;p102"/>
          <p:cNvSpPr txBox="1">
            <a:spLocks noGrp="1"/>
          </p:cNvSpPr>
          <p:nvPr>
            <p:ph type="title"/>
          </p:nvPr>
        </p:nvSpPr>
        <p:spPr>
          <a:xfrm>
            <a:off x="457200" y="685800"/>
            <a:ext cx="3337560" cy="85715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205C"/>
              </a:buClr>
              <a:buSzPts val="2400"/>
              <a:buFont typeface="Calibri"/>
              <a:buNone/>
              <a:defRPr sz="2400">
                <a:solidFill>
                  <a:srgbClr val="0020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4" name="Google Shape;584;p102"/>
          <p:cNvSpPr>
            <a:spLocks noGrp="1"/>
          </p:cNvSpPr>
          <p:nvPr>
            <p:ph type="pic" idx="2"/>
          </p:nvPr>
        </p:nvSpPr>
        <p:spPr>
          <a:xfrm>
            <a:off x="4267200" y="0"/>
            <a:ext cx="7924800" cy="6858000"/>
          </a:xfrm>
          <a:prstGeom prst="rect">
            <a:avLst/>
          </a:prstGeom>
          <a:noFill/>
          <a:ln>
            <a:noFill/>
          </a:ln>
        </p:spPr>
      </p:sp>
      <p:sp>
        <p:nvSpPr>
          <p:cNvPr id="585" name="Google Shape;585;p102"/>
          <p:cNvSpPr txBox="1">
            <a:spLocks noGrp="1"/>
          </p:cNvSpPr>
          <p:nvPr>
            <p:ph type="body" idx="1"/>
          </p:nvPr>
        </p:nvSpPr>
        <p:spPr>
          <a:xfrm>
            <a:off x="457200" y="1828800"/>
            <a:ext cx="3337560" cy="3881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000"/>
              </a:spcBef>
              <a:spcAft>
                <a:spcPts val="0"/>
              </a:spcAft>
              <a:buClr>
                <a:schemeClr val="dk1"/>
              </a:buClr>
              <a:buSzPts val="1400"/>
              <a:buNone/>
              <a:defRPr sz="1400">
                <a:solidFill>
                  <a:schemeClr val="dk1"/>
                </a:solidFill>
              </a:defRPr>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6" name="Google Shape;586;p102"/>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solidFill>
                  <a:srgbClr val="00205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7" name="Google Shape;587;p102"/>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sz="900" b="0" i="0">
                <a:solidFill>
                  <a:srgbClr val="00205C"/>
                </a:solidFill>
                <a:latin typeface="Calibri"/>
                <a:ea typeface="Calibri"/>
                <a:cs typeface="Calibri"/>
                <a:sym typeface="Calibri"/>
              </a:defRPr>
            </a:lvl1pPr>
            <a:lvl2pPr marL="0" lvl="1" indent="0" algn="r">
              <a:spcBef>
                <a:spcPts val="0"/>
              </a:spcBef>
              <a:buNone/>
              <a:defRPr sz="900" b="0" i="0">
                <a:solidFill>
                  <a:srgbClr val="00205C"/>
                </a:solidFill>
                <a:latin typeface="Calibri"/>
                <a:ea typeface="Calibri"/>
                <a:cs typeface="Calibri"/>
                <a:sym typeface="Calibri"/>
              </a:defRPr>
            </a:lvl2pPr>
            <a:lvl3pPr marL="0" lvl="2" indent="0" algn="r">
              <a:spcBef>
                <a:spcPts val="0"/>
              </a:spcBef>
              <a:buNone/>
              <a:defRPr sz="900" b="0" i="0">
                <a:solidFill>
                  <a:srgbClr val="00205C"/>
                </a:solidFill>
                <a:latin typeface="Calibri"/>
                <a:ea typeface="Calibri"/>
                <a:cs typeface="Calibri"/>
                <a:sym typeface="Calibri"/>
              </a:defRPr>
            </a:lvl3pPr>
            <a:lvl4pPr marL="0" lvl="3" indent="0" algn="r">
              <a:spcBef>
                <a:spcPts val="0"/>
              </a:spcBef>
              <a:buNone/>
              <a:defRPr sz="900" b="0" i="0">
                <a:solidFill>
                  <a:srgbClr val="00205C"/>
                </a:solidFill>
                <a:latin typeface="Calibri"/>
                <a:ea typeface="Calibri"/>
                <a:cs typeface="Calibri"/>
                <a:sym typeface="Calibri"/>
              </a:defRPr>
            </a:lvl4pPr>
            <a:lvl5pPr marL="0" lvl="4" indent="0" algn="r">
              <a:spcBef>
                <a:spcPts val="0"/>
              </a:spcBef>
              <a:buNone/>
              <a:defRPr sz="900" b="0" i="0">
                <a:solidFill>
                  <a:srgbClr val="00205C"/>
                </a:solidFill>
                <a:latin typeface="Calibri"/>
                <a:ea typeface="Calibri"/>
                <a:cs typeface="Calibri"/>
                <a:sym typeface="Calibri"/>
              </a:defRPr>
            </a:lvl5pPr>
            <a:lvl6pPr marL="0" lvl="5" indent="0" algn="r">
              <a:spcBef>
                <a:spcPts val="0"/>
              </a:spcBef>
              <a:buNone/>
              <a:defRPr sz="900" b="0" i="0">
                <a:solidFill>
                  <a:srgbClr val="00205C"/>
                </a:solidFill>
                <a:latin typeface="Calibri"/>
                <a:ea typeface="Calibri"/>
                <a:cs typeface="Calibri"/>
                <a:sym typeface="Calibri"/>
              </a:defRPr>
            </a:lvl6pPr>
            <a:lvl7pPr marL="0" lvl="6" indent="0" algn="r">
              <a:spcBef>
                <a:spcPts val="0"/>
              </a:spcBef>
              <a:buNone/>
              <a:defRPr sz="900" b="0" i="0">
                <a:solidFill>
                  <a:srgbClr val="00205C"/>
                </a:solidFill>
                <a:latin typeface="Calibri"/>
                <a:ea typeface="Calibri"/>
                <a:cs typeface="Calibri"/>
                <a:sym typeface="Calibri"/>
              </a:defRPr>
            </a:lvl7pPr>
            <a:lvl8pPr marL="0" lvl="7" indent="0" algn="r">
              <a:spcBef>
                <a:spcPts val="0"/>
              </a:spcBef>
              <a:buNone/>
              <a:defRPr sz="900" b="0" i="0">
                <a:solidFill>
                  <a:srgbClr val="00205C"/>
                </a:solidFill>
                <a:latin typeface="Calibri"/>
                <a:ea typeface="Calibri"/>
                <a:cs typeface="Calibri"/>
                <a:sym typeface="Calibri"/>
              </a:defRPr>
            </a:lvl8pPr>
            <a:lvl9pPr marL="0" lvl="8" indent="0" algn="r">
              <a:spcBef>
                <a:spcPts val="0"/>
              </a:spcBef>
              <a:buNone/>
              <a:defRPr sz="900" b="0" i="0">
                <a:solidFill>
                  <a:srgbClr val="00205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cxnSp>
        <p:nvCxnSpPr>
          <p:cNvPr id="588" name="Google Shape;588;p102"/>
          <p:cNvCxnSpPr/>
          <p:nvPr/>
        </p:nvCxnSpPr>
        <p:spPr>
          <a:xfrm>
            <a:off x="457200" y="457200"/>
            <a:ext cx="3337560" cy="0"/>
          </a:xfrm>
          <a:prstGeom prst="straightConnector1">
            <a:avLst/>
          </a:prstGeom>
          <a:noFill/>
          <a:ln w="19050" cap="flat" cmpd="sng">
            <a:solidFill>
              <a:srgbClr val="00205C"/>
            </a:solidFill>
            <a:prstDash val="solid"/>
            <a:miter lim="800000"/>
            <a:headEnd type="none" w="sm" len="sm"/>
            <a:tailEnd type="none" w="sm" len="sm"/>
          </a:ln>
        </p:spPr>
      </p:cxnSp>
      <p:pic>
        <p:nvPicPr>
          <p:cNvPr id="589" name="Google Shape;589;p102"/>
          <p:cNvPicPr preferRelativeResize="0"/>
          <p:nvPr/>
        </p:nvPicPr>
        <p:blipFill rotWithShape="1">
          <a:blip r:embed="rId2">
            <a:alphaModFix/>
          </a:blip>
          <a:srcRect/>
          <a:stretch/>
        </p:blipFill>
        <p:spPr>
          <a:xfrm>
            <a:off x="457204" y="6000906"/>
            <a:ext cx="1828795" cy="556812"/>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End page_navy background">
  <p:cSld name="End page_navy background">
    <p:bg>
      <p:bgPr>
        <a:solidFill>
          <a:srgbClr val="00205C"/>
        </a:solidFill>
        <a:effectLst/>
      </p:bgPr>
    </p:bg>
    <p:spTree>
      <p:nvGrpSpPr>
        <p:cNvPr id="1" name="Shape 590"/>
        <p:cNvGrpSpPr/>
        <p:nvPr/>
      </p:nvGrpSpPr>
      <p:grpSpPr>
        <a:xfrm>
          <a:off x="0" y="0"/>
          <a:ext cx="0" cy="0"/>
          <a:chOff x="0" y="0"/>
          <a:chExt cx="0" cy="0"/>
        </a:xfrm>
      </p:grpSpPr>
      <p:sp>
        <p:nvSpPr>
          <p:cNvPr id="591" name="Google Shape;591;p103"/>
          <p:cNvSpPr txBox="1">
            <a:spLocks noGrp="1"/>
          </p:cNvSpPr>
          <p:nvPr>
            <p:ph type="ctrTitle"/>
          </p:nvPr>
        </p:nvSpPr>
        <p:spPr>
          <a:xfrm>
            <a:off x="457200" y="1828800"/>
            <a:ext cx="5638800" cy="132549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09ADE"/>
              </a:buClr>
              <a:buSzPts val="4800"/>
              <a:buFont typeface="Calibri"/>
              <a:buNone/>
              <a:defRPr sz="4800">
                <a:solidFill>
                  <a:srgbClr val="009AD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2" name="Google Shape;592;p103"/>
          <p:cNvSpPr txBox="1">
            <a:spLocks noGrp="1"/>
          </p:cNvSpPr>
          <p:nvPr>
            <p:ph type="subTitle" idx="1"/>
          </p:nvPr>
        </p:nvSpPr>
        <p:spPr>
          <a:xfrm>
            <a:off x="457200" y="3429000"/>
            <a:ext cx="5638800" cy="1655762"/>
          </a:xfrm>
          <a:prstGeom prst="rect">
            <a:avLst/>
          </a:prstGeom>
          <a:noFill/>
          <a:ln>
            <a:noFill/>
          </a:ln>
        </p:spPr>
        <p:txBody>
          <a:bodyPr spcFirstLastPara="1" wrap="square" lIns="0" tIns="0" rIns="0" bIns="0" anchor="t" anchorCtr="0">
            <a:normAutofit/>
          </a:bodyPr>
          <a:lstStyle>
            <a:lvl1pPr lvl="0" algn="l">
              <a:lnSpc>
                <a:spcPct val="100000"/>
              </a:lnSpc>
              <a:spcBef>
                <a:spcPts val="1000"/>
              </a:spcBef>
              <a:spcAft>
                <a:spcPts val="0"/>
              </a:spcAft>
              <a:buClr>
                <a:schemeClr val="lt1"/>
              </a:buClr>
              <a:buSzPts val="1600"/>
              <a:buNone/>
              <a:defRPr sz="1600">
                <a:solidFill>
                  <a:schemeClr val="lt1"/>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593" name="Google Shape;593;p103"/>
          <p:cNvCxnSpPr/>
          <p:nvPr/>
        </p:nvCxnSpPr>
        <p:spPr>
          <a:xfrm>
            <a:off x="457200" y="457200"/>
            <a:ext cx="11277600" cy="0"/>
          </a:xfrm>
          <a:prstGeom prst="straightConnector1">
            <a:avLst/>
          </a:prstGeom>
          <a:noFill/>
          <a:ln w="19050" cap="flat" cmpd="sng">
            <a:solidFill>
              <a:schemeClr val="lt1"/>
            </a:solidFill>
            <a:prstDash val="solid"/>
            <a:miter lim="800000"/>
            <a:headEnd type="none" w="sm" len="sm"/>
            <a:tailEnd type="none" w="sm" len="sm"/>
          </a:ln>
        </p:spPr>
      </p:cxnSp>
      <p:pic>
        <p:nvPicPr>
          <p:cNvPr id="594" name="Google Shape;594;p103"/>
          <p:cNvPicPr preferRelativeResize="0"/>
          <p:nvPr/>
        </p:nvPicPr>
        <p:blipFill rotWithShape="1">
          <a:blip r:embed="rId2">
            <a:alphaModFix/>
          </a:blip>
          <a:srcRect/>
          <a:stretch/>
        </p:blipFill>
        <p:spPr>
          <a:xfrm>
            <a:off x="457201" y="5852984"/>
            <a:ext cx="2314640" cy="704736"/>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95"/>
        <p:cNvGrpSpPr/>
        <p:nvPr/>
      </p:nvGrpSpPr>
      <p:grpSpPr>
        <a:xfrm>
          <a:off x="0" y="0"/>
          <a:ext cx="0" cy="0"/>
          <a:chOff x="0" y="0"/>
          <a:chExt cx="0" cy="0"/>
        </a:xfrm>
      </p:grpSpPr>
      <p:sp>
        <p:nvSpPr>
          <p:cNvPr id="596" name="Google Shape;596;p104"/>
          <p:cNvSpPr/>
          <p:nvPr/>
        </p:nvSpPr>
        <p:spPr>
          <a:xfrm>
            <a:off x="11312525" y="6498754"/>
            <a:ext cx="325501" cy="138499"/>
          </a:xfrm>
          <a:prstGeom prst="rect">
            <a:avLst/>
          </a:prstGeom>
          <a:noFill/>
          <a:ln>
            <a:noFill/>
          </a:ln>
        </p:spPr>
        <p:txBody>
          <a:bodyPr spcFirstLastPara="1" wrap="square" lIns="0" tIns="0" rIns="0" bIns="0" anchor="b" anchorCtr="0">
            <a:spAutoFit/>
          </a:bodyPr>
          <a:lstStyle/>
          <a:p>
            <a:pPr marL="0" marR="0" lvl="0" indent="0" algn="r" rtl="0">
              <a:spcBef>
                <a:spcPts val="0"/>
              </a:spcBef>
              <a:spcAft>
                <a:spcPts val="0"/>
              </a:spcAft>
              <a:buNone/>
            </a:pPr>
            <a:fld id="{00000000-1234-1234-1234-123412341234}" type="slidenum">
              <a:rPr lang="ru-RU" sz="900" b="0">
                <a:solidFill>
                  <a:srgbClr val="000000"/>
                </a:solidFill>
                <a:latin typeface="Calibri"/>
                <a:ea typeface="Calibri"/>
                <a:cs typeface="Calibri"/>
                <a:sym typeface="Calibri"/>
              </a:rPr>
              <a:t>‹№›</a:t>
            </a:fld>
            <a:endParaRPr sz="900" b="0">
              <a:solidFill>
                <a:srgbClr val="000000"/>
              </a:solidFill>
              <a:latin typeface="Calibri"/>
              <a:ea typeface="Calibri"/>
              <a:cs typeface="Calibri"/>
              <a:sym typeface="Calibri"/>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597"/>
        <p:cNvGrpSpPr/>
        <p:nvPr/>
      </p:nvGrpSpPr>
      <p:grpSpPr>
        <a:xfrm>
          <a:off x="0" y="0"/>
          <a:ext cx="0" cy="0"/>
          <a:chOff x="0" y="0"/>
          <a:chExt cx="0" cy="0"/>
        </a:xfrm>
      </p:grpSpPr>
      <p:sp>
        <p:nvSpPr>
          <p:cNvPr id="598" name="Google Shape;598;p105"/>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9" name="Google Shape;599;p105"/>
          <p:cNvSpPr txBox="1">
            <a:spLocks noGrp="1"/>
          </p:cNvSpPr>
          <p:nvPr>
            <p:ph type="body" idx="1"/>
          </p:nvPr>
        </p:nvSpPr>
        <p:spPr>
          <a:xfrm>
            <a:off x="838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0" name="Google Shape;600;p105"/>
          <p:cNvSpPr txBox="1">
            <a:spLocks noGrp="1"/>
          </p:cNvSpPr>
          <p:nvPr>
            <p:ph type="body" idx="2"/>
          </p:nvPr>
        </p:nvSpPr>
        <p:spPr>
          <a:xfrm>
            <a:off x="6172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1" name="Google Shape;601;p10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2" name="Google Shape;602;p105"/>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3" name="Google Shape;603;p105"/>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pic>
        <p:nvPicPr>
          <p:cNvPr id="79" name="Google Shape;79;p37"/>
          <p:cNvPicPr preferRelativeResize="0"/>
          <p:nvPr/>
        </p:nvPicPr>
        <p:blipFill rotWithShape="1">
          <a:blip r:embed="rId2">
            <a:alphaModFix/>
          </a:blip>
          <a:srcRect/>
          <a:stretch/>
        </p:blipFill>
        <p:spPr>
          <a:xfrm>
            <a:off x="11001375" y="5766587"/>
            <a:ext cx="1024163" cy="10544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7.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theme" Target="../theme/theme4.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20" Type="http://schemas.openxmlformats.org/officeDocument/2006/relationships/slideLayout" Target="../slideLayouts/slideLayout61.xml"/><Relationship Id="rId41"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8" name="Google Shape;148;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9" name="Google Shape;149;p19"/>
          <p:cNvPicPr preferRelativeResize="0"/>
          <p:nvPr/>
        </p:nvPicPr>
        <p:blipFill rotWithShape="1">
          <a:blip r:embed="rId12">
            <a:alphaModFix/>
          </a:blip>
          <a:srcRect/>
          <a:stretch/>
        </p:blipFill>
        <p:spPr>
          <a:xfrm>
            <a:off x="9785037" y="150149"/>
            <a:ext cx="2200275" cy="7143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0" name="Google Shape;200;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 name="Google Shape;20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4" name="Google Shape;274;p61"/>
          <p:cNvSpPr txBox="1">
            <a:spLocks noGrp="1"/>
          </p:cNvSpPr>
          <p:nvPr>
            <p:ph type="title"/>
          </p:nvPr>
        </p:nvSpPr>
        <p:spPr>
          <a:xfrm>
            <a:off x="457200" y="685800"/>
            <a:ext cx="11277600" cy="1004888"/>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5" name="Google Shape;275;p61"/>
          <p:cNvSpPr txBox="1">
            <a:spLocks noGrp="1"/>
          </p:cNvSpPr>
          <p:nvPr>
            <p:ph type="body" idx="1"/>
          </p:nvPr>
        </p:nvSpPr>
        <p:spPr>
          <a:xfrm>
            <a:off x="457200" y="1825625"/>
            <a:ext cx="11277600" cy="4346575"/>
          </a:xfrm>
          <a:prstGeom prst="rect">
            <a:avLst/>
          </a:prstGeom>
          <a:noFill/>
          <a:ln>
            <a:noFill/>
          </a:ln>
        </p:spPr>
        <p:txBody>
          <a:bodyPr spcFirstLastPara="1" wrap="square" lIns="0" tIns="0" rIns="0" bIns="0" anchor="t" anchorCtr="0">
            <a:normAutofit/>
          </a:bodyPr>
          <a:lstStyle>
            <a:lvl1pPr marL="457200" marR="0" lvl="0" indent="-317500" algn="l" rtl="0">
              <a:lnSpc>
                <a:spcPct val="100000"/>
              </a:lnSpc>
              <a:spcBef>
                <a:spcPts val="10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61"/>
          <p:cNvSpPr txBox="1">
            <a:spLocks noGrp="1"/>
          </p:cNvSpPr>
          <p:nvPr>
            <p:ph type="ftr" idx="11"/>
          </p:nvPr>
        </p:nvSpPr>
        <p:spPr>
          <a:xfrm>
            <a:off x="6200172" y="6397384"/>
            <a:ext cx="5154592" cy="324091"/>
          </a:xfrm>
          <a:prstGeom prst="rect">
            <a:avLst/>
          </a:prstGeom>
          <a:noFill/>
          <a:ln>
            <a:noFill/>
          </a:ln>
        </p:spPr>
        <p:txBody>
          <a:bodyPr spcFirstLastPara="1" wrap="square" lIns="0" tIns="0" rIns="0" bIns="0" anchor="t" anchorCtr="0">
            <a:noAutofit/>
          </a:bodyPr>
          <a:lstStyle>
            <a:lvl1pPr marR="0" lvl="0" algn="r" rtl="0">
              <a:spcBef>
                <a:spcPts val="0"/>
              </a:spcBef>
              <a:spcAft>
                <a:spcPts val="0"/>
              </a:spcAft>
              <a:buSzPts val="1400"/>
              <a:buNone/>
              <a:defRPr sz="900" b="0" i="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7" name="Google Shape;277;p61"/>
          <p:cNvSpPr txBox="1">
            <a:spLocks noGrp="1"/>
          </p:cNvSpPr>
          <p:nvPr>
            <p:ph type="sldNum" idx="12"/>
          </p:nvPr>
        </p:nvSpPr>
        <p:spPr>
          <a:xfrm>
            <a:off x="11354764" y="6397384"/>
            <a:ext cx="380035" cy="320675"/>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00" b="0" i="0">
                <a:solidFill>
                  <a:srgbClr val="888888"/>
                </a:solidFill>
                <a:latin typeface="Calibri"/>
                <a:ea typeface="Calibri"/>
                <a:cs typeface="Calibri"/>
                <a:sym typeface="Calibri"/>
              </a:defRPr>
            </a:lvl1pPr>
            <a:lvl2pPr marL="0" marR="0" lvl="1" indent="0" algn="r" rtl="0">
              <a:spcBef>
                <a:spcPts val="0"/>
              </a:spcBef>
              <a:buNone/>
              <a:defRPr sz="900" b="0" i="0">
                <a:solidFill>
                  <a:srgbClr val="888888"/>
                </a:solidFill>
                <a:latin typeface="Calibri"/>
                <a:ea typeface="Calibri"/>
                <a:cs typeface="Calibri"/>
                <a:sym typeface="Calibri"/>
              </a:defRPr>
            </a:lvl2pPr>
            <a:lvl3pPr marL="0" marR="0" lvl="2" indent="0" algn="r" rtl="0">
              <a:spcBef>
                <a:spcPts val="0"/>
              </a:spcBef>
              <a:buNone/>
              <a:defRPr sz="900" b="0" i="0">
                <a:solidFill>
                  <a:srgbClr val="888888"/>
                </a:solidFill>
                <a:latin typeface="Calibri"/>
                <a:ea typeface="Calibri"/>
                <a:cs typeface="Calibri"/>
                <a:sym typeface="Calibri"/>
              </a:defRPr>
            </a:lvl3pPr>
            <a:lvl4pPr marL="0" marR="0" lvl="3" indent="0" algn="r" rtl="0">
              <a:spcBef>
                <a:spcPts val="0"/>
              </a:spcBef>
              <a:buNone/>
              <a:defRPr sz="900" b="0" i="0">
                <a:solidFill>
                  <a:srgbClr val="888888"/>
                </a:solidFill>
                <a:latin typeface="Calibri"/>
                <a:ea typeface="Calibri"/>
                <a:cs typeface="Calibri"/>
                <a:sym typeface="Calibri"/>
              </a:defRPr>
            </a:lvl4pPr>
            <a:lvl5pPr marL="0" marR="0" lvl="4" indent="0" algn="r" rtl="0">
              <a:spcBef>
                <a:spcPts val="0"/>
              </a:spcBef>
              <a:buNone/>
              <a:defRPr sz="900" b="0" i="0">
                <a:solidFill>
                  <a:srgbClr val="888888"/>
                </a:solidFill>
                <a:latin typeface="Calibri"/>
                <a:ea typeface="Calibri"/>
                <a:cs typeface="Calibri"/>
                <a:sym typeface="Calibri"/>
              </a:defRPr>
            </a:lvl5pPr>
            <a:lvl6pPr marL="0" marR="0" lvl="5" indent="0" algn="r" rtl="0">
              <a:spcBef>
                <a:spcPts val="0"/>
              </a:spcBef>
              <a:buNone/>
              <a:defRPr sz="900" b="0" i="0">
                <a:solidFill>
                  <a:srgbClr val="888888"/>
                </a:solidFill>
                <a:latin typeface="Calibri"/>
                <a:ea typeface="Calibri"/>
                <a:cs typeface="Calibri"/>
                <a:sym typeface="Calibri"/>
              </a:defRPr>
            </a:lvl6pPr>
            <a:lvl7pPr marL="0" marR="0" lvl="6" indent="0" algn="r" rtl="0">
              <a:spcBef>
                <a:spcPts val="0"/>
              </a:spcBef>
              <a:buNone/>
              <a:defRPr sz="900" b="0" i="0">
                <a:solidFill>
                  <a:srgbClr val="888888"/>
                </a:solidFill>
                <a:latin typeface="Calibri"/>
                <a:ea typeface="Calibri"/>
                <a:cs typeface="Calibri"/>
                <a:sym typeface="Calibri"/>
              </a:defRPr>
            </a:lvl7pPr>
            <a:lvl8pPr marL="0" marR="0" lvl="7" indent="0" algn="r" rtl="0">
              <a:spcBef>
                <a:spcPts val="0"/>
              </a:spcBef>
              <a:buNone/>
              <a:defRPr sz="900" b="0" i="0">
                <a:solidFill>
                  <a:srgbClr val="888888"/>
                </a:solidFill>
                <a:latin typeface="Calibri"/>
                <a:ea typeface="Calibri"/>
                <a:cs typeface="Calibri"/>
                <a:sym typeface="Calibri"/>
              </a:defRPr>
            </a:lvl8pPr>
            <a:lvl9pPr marL="0" marR="0" lvl="8" indent="0" algn="r" rtl="0">
              <a:spcBef>
                <a:spcPts val="0"/>
              </a:spcBef>
              <a:buNone/>
              <a:defRPr sz="900" b="0" i="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288">
          <p15:clr>
            <a:srgbClr val="F26B43"/>
          </p15:clr>
        </p15:guide>
        <p15:guide id="5" pos="7392">
          <p15:clr>
            <a:srgbClr val="F26B43"/>
          </p15:clr>
        </p15:guide>
        <p15:guide id="6" orient="horz" pos="3888">
          <p15:clr>
            <a:srgbClr val="F26B43"/>
          </p15:clr>
        </p15:guide>
        <p15:guide id="7" orient="horz" pos="4032">
          <p15:clr>
            <a:srgbClr val="F26B43"/>
          </p15:clr>
        </p15:guide>
        <p15:guide id="8" orient="horz" pos="432">
          <p15:clr>
            <a:srgbClr val="F26B43"/>
          </p15:clr>
        </p15:guide>
        <p15:guide id="9" pos="2592">
          <p15:clr>
            <a:srgbClr val="F26B43"/>
          </p15:clr>
        </p15:guide>
        <p15:guide id="10" pos="2688">
          <p15:clr>
            <a:srgbClr val="F26B43"/>
          </p15:clr>
        </p15:guide>
        <p15:guide id="11" pos="4992">
          <p15:clr>
            <a:srgbClr val="F26B43"/>
          </p15:clr>
        </p15:guide>
        <p15:guide id="12" pos="5088">
          <p15:clr>
            <a:srgbClr val="F26B43"/>
          </p15:clr>
        </p15:guide>
        <p15:guide id="13" orient="horz" pos="1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
          <p:cNvSpPr txBox="1">
            <a:spLocks noGrp="1"/>
          </p:cNvSpPr>
          <p:nvPr>
            <p:ph type="ctrTitle"/>
          </p:nvPr>
        </p:nvSpPr>
        <p:spPr>
          <a:xfrm>
            <a:off x="457199" y="571499"/>
            <a:ext cx="7369489" cy="191338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lt1"/>
              </a:buClr>
              <a:buSzPct val="100000"/>
              <a:buFont typeface="Atkinson Hyperlegible"/>
              <a:buNone/>
            </a:pPr>
            <a:r>
              <a:rPr lang="ru-RU" sz="4000" b="1" dirty="0">
                <a:solidFill>
                  <a:schemeClr val="lt1"/>
                </a:solidFill>
                <a:latin typeface="Atkinson Hyperlegible"/>
                <a:ea typeface="Atkinson Hyperlegible"/>
                <a:cs typeface="Atkinson Hyperlegible"/>
                <a:sym typeface="Atkinson Hyperlegible"/>
              </a:rPr>
              <a:t>Базовый курс ВОЗ / МККК по оказанию экстренной помощи</a:t>
            </a:r>
            <a:br>
              <a:rPr lang="ru-RU" sz="4000" b="1" dirty="0">
                <a:solidFill>
                  <a:schemeClr val="lt1"/>
                </a:solidFill>
                <a:latin typeface="Atkinson Hyperlegible"/>
                <a:ea typeface="Atkinson Hyperlegible"/>
                <a:cs typeface="Atkinson Hyperlegible"/>
                <a:sym typeface="Atkinson Hyperlegible"/>
              </a:rPr>
            </a:br>
            <a:r>
              <a:rPr lang="ru-RU" dirty="0">
                <a:solidFill>
                  <a:schemeClr val="lt1"/>
                </a:solidFill>
                <a:latin typeface="Atkinson Hyperlegible"/>
                <a:ea typeface="Atkinson Hyperlegible"/>
                <a:cs typeface="Atkinson Hyperlegible"/>
                <a:sym typeface="Atkinson Hyperlegible"/>
              </a:rPr>
              <a:t>Подход к травмированному пациенту в остром состоянии</a:t>
            </a:r>
            <a:endParaRPr dirty="0"/>
          </a:p>
        </p:txBody>
      </p:sp>
      <p:pic>
        <p:nvPicPr>
          <p:cNvPr id="610" name="Google Shape;610;p1" descr="A picture containing text&#10;&#10;Description automatically generated"/>
          <p:cNvPicPr preferRelativeResize="0"/>
          <p:nvPr/>
        </p:nvPicPr>
        <p:blipFill rotWithShape="1">
          <a:blip r:embed="rId3">
            <a:alphaModFix/>
          </a:blip>
          <a:srcRect l="10918"/>
          <a:stretch/>
        </p:blipFill>
        <p:spPr>
          <a:xfrm>
            <a:off x="7899093" y="0"/>
            <a:ext cx="4320927" cy="6858000"/>
          </a:xfrm>
          <a:prstGeom prst="rect">
            <a:avLst/>
          </a:prstGeom>
          <a:noFill/>
          <a:ln>
            <a:noFill/>
          </a:ln>
        </p:spPr>
      </p:pic>
      <p:pic>
        <p:nvPicPr>
          <p:cNvPr id="611" name="Google Shape;611;p1"/>
          <p:cNvPicPr preferRelativeResize="0"/>
          <p:nvPr/>
        </p:nvPicPr>
        <p:blipFill rotWithShape="1">
          <a:blip r:embed="rId4">
            <a:alphaModFix/>
          </a:blip>
          <a:srcRect/>
          <a:stretch/>
        </p:blipFill>
        <p:spPr>
          <a:xfrm>
            <a:off x="9838267" y="5890683"/>
            <a:ext cx="2082800" cy="719924"/>
          </a:xfrm>
          <a:prstGeom prst="rect">
            <a:avLst/>
          </a:prstGeom>
          <a:noFill/>
          <a:ln>
            <a:noFill/>
          </a:ln>
        </p:spPr>
      </p:pic>
      <p:sp>
        <p:nvSpPr>
          <p:cNvPr id="612" name="Google Shape;612;p1"/>
          <p:cNvSpPr txBox="1">
            <a:spLocks noGrp="1"/>
          </p:cNvSpPr>
          <p:nvPr>
            <p:ph type="subTitle" idx="1"/>
          </p:nvPr>
        </p:nvSpPr>
        <p:spPr>
          <a:xfrm>
            <a:off x="457199" y="3545239"/>
            <a:ext cx="7592292" cy="165576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ru-RU" sz="2800" b="1" dirty="0">
                <a:latin typeface="Atkinson Hyperlegible"/>
                <a:ea typeface="Atkinson Hyperlegible"/>
                <a:cs typeface="Atkinson Hyperlegible"/>
                <a:sym typeface="Atkinson Hyperlegible"/>
              </a:rPr>
              <a:t>Расширенный модуль: травмы, связанные с конфликтом</a:t>
            </a:r>
            <a:endParaRPr dirty="0"/>
          </a:p>
          <a:p>
            <a:pPr marL="0" lvl="0" indent="0" algn="l" rtl="0">
              <a:lnSpc>
                <a:spcPct val="90000"/>
              </a:lnSpc>
              <a:spcBef>
                <a:spcPts val="1000"/>
              </a:spcBef>
              <a:spcAft>
                <a:spcPts val="0"/>
              </a:spcAft>
              <a:buClr>
                <a:schemeClr val="lt1"/>
              </a:buClr>
              <a:buSzPct val="100000"/>
              <a:buNone/>
            </a:pPr>
            <a:endParaRPr sz="2800" b="1" dirty="0">
              <a:latin typeface="Atkinson Hyperlegible"/>
              <a:ea typeface="Atkinson Hyperlegible"/>
              <a:cs typeface="Atkinson Hyperlegible"/>
              <a:sym typeface="Atkinson Hyperlegible"/>
            </a:endParaRPr>
          </a:p>
          <a:p>
            <a:pPr marL="0" lvl="0" indent="0" algn="l" rtl="0">
              <a:lnSpc>
                <a:spcPct val="90000"/>
              </a:lnSpc>
              <a:spcBef>
                <a:spcPts val="1000"/>
              </a:spcBef>
              <a:spcAft>
                <a:spcPts val="0"/>
              </a:spcAft>
              <a:buClr>
                <a:srgbClr val="FFFFFF"/>
              </a:buClr>
              <a:buSzPct val="100000"/>
              <a:buNone/>
            </a:pPr>
            <a:r>
              <a:rPr lang="ru-RU" sz="2800" b="1" dirty="0">
                <a:solidFill>
                  <a:srgbClr val="FFFFFF"/>
                </a:solidFill>
                <a:latin typeface="Atkinson Hyperlegible"/>
                <a:ea typeface="Atkinson Hyperlegible"/>
                <a:cs typeface="Atkinson Hyperlegible"/>
                <a:sym typeface="Atkinson Hyperlegible"/>
              </a:rPr>
              <a:t>Первичное обследование</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sz="4000">
                <a:solidFill>
                  <a:srgbClr val="1F3864"/>
                </a:solidFill>
                <a:latin typeface="Atkinson Hyperlegible"/>
                <a:ea typeface="Atkinson Hyperlegible"/>
                <a:cs typeface="Atkinson Hyperlegible"/>
                <a:sym typeface="Atkinson Hyperlegible"/>
              </a:rPr>
              <a:t>Первичное обследование при травме 	</a:t>
            </a:r>
            <a:endParaRPr/>
          </a:p>
        </p:txBody>
      </p:sp>
      <p:sp>
        <p:nvSpPr>
          <p:cNvPr id="695" name="Google Shape;695;p10"/>
          <p:cNvSpPr txBox="1">
            <a:spLocks noGrp="1"/>
          </p:cNvSpPr>
          <p:nvPr>
            <p:ph type="body" idx="1"/>
          </p:nvPr>
        </p:nvSpPr>
        <p:spPr>
          <a:xfrm>
            <a:off x="838200" y="1825625"/>
            <a:ext cx="10049933"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000"/>
              <a:buNone/>
            </a:pPr>
            <a:r>
              <a:rPr lang="ru-RU">
                <a:solidFill>
                  <a:schemeClr val="accent2"/>
                </a:solidFill>
                <a:latin typeface="Atkinson Hyperlegible"/>
                <a:ea typeface="Atkinson Hyperlegible"/>
                <a:cs typeface="Atkinson Hyperlegible"/>
                <a:sym typeface="Atkinson Hyperlegible"/>
              </a:rPr>
              <a:t>ПОМНИТЕ</a:t>
            </a:r>
            <a:r>
              <a:rPr lang="ru-RU" sz="2400">
                <a:solidFill>
                  <a:schemeClr val="dk1"/>
                </a:solidFill>
                <a:latin typeface="Atkinson Hyperlegible"/>
                <a:ea typeface="Atkinson Hyperlegible"/>
                <a:cs typeface="Atkinson Hyperlegible"/>
                <a:sym typeface="Atkinson Hyperlegible"/>
              </a:rPr>
              <a:t> </a:t>
            </a:r>
            <a:r>
              <a:rPr lang="ru-RU" sz="2400">
                <a:latin typeface="Atkinson Hyperlegible"/>
                <a:ea typeface="Atkinson Hyperlegible"/>
                <a:cs typeface="Atkinson Hyperlegible"/>
                <a:sym typeface="Atkinson Hyperlegible"/>
              </a:rPr>
              <a:t>…………</a:t>
            </a:r>
            <a:endParaRPr/>
          </a:p>
          <a:p>
            <a:pPr marL="0" lvl="0" indent="0" algn="l" rtl="0">
              <a:lnSpc>
                <a:spcPct val="90000"/>
              </a:lnSpc>
              <a:spcBef>
                <a:spcPts val="0"/>
              </a:spcBef>
              <a:spcAft>
                <a:spcPts val="0"/>
              </a:spcAft>
              <a:buClr>
                <a:schemeClr val="dk1"/>
              </a:buClr>
              <a:buSzPts val="700"/>
              <a:buNone/>
            </a:pPr>
            <a:endParaRPr sz="2400">
              <a:latin typeface="Atkinson Hyperlegible"/>
              <a:ea typeface="Atkinson Hyperlegible"/>
              <a:cs typeface="Atkinson Hyperlegible"/>
              <a:sym typeface="Atkinson Hyperlegible"/>
            </a:endParaRPr>
          </a:p>
          <a:p>
            <a:pPr marL="0" lvl="0" indent="0" algn="l" rtl="0">
              <a:lnSpc>
                <a:spcPct val="90000"/>
              </a:lnSpc>
              <a:spcBef>
                <a:spcPts val="0"/>
              </a:spcBef>
              <a:spcAft>
                <a:spcPts val="0"/>
              </a:spcAft>
              <a:buClr>
                <a:schemeClr val="dk1"/>
              </a:buClr>
              <a:buSzPts val="700"/>
              <a:buNone/>
            </a:pPr>
            <a:r>
              <a:rPr lang="ru-RU" sz="2400">
                <a:solidFill>
                  <a:schemeClr val="dk1"/>
                </a:solidFill>
                <a:latin typeface="Atkinson Hyperlegible"/>
                <a:ea typeface="Atkinson Hyperlegible"/>
                <a:cs typeface="Atkinson Hyperlegible"/>
                <a:sym typeface="Atkinson Hyperlegible"/>
              </a:rPr>
              <a:t>Люди, которые на первый взгляд не выглядят пострадавшими, могут иметь скрытые травмы, угрожающие жизни, например внутреннее кровотечение.</a:t>
            </a:r>
            <a:endParaRPr/>
          </a:p>
          <a:p>
            <a:pPr marL="0" lvl="0" indent="0" algn="l" rtl="0">
              <a:lnSpc>
                <a:spcPct val="90000"/>
              </a:lnSpc>
              <a:spcBef>
                <a:spcPts val="0"/>
              </a:spcBef>
              <a:spcAft>
                <a:spcPts val="0"/>
              </a:spcAft>
              <a:buClr>
                <a:schemeClr val="dk1"/>
              </a:buClr>
              <a:buSzPts val="700"/>
              <a:buNone/>
            </a:pPr>
            <a:endParaRPr sz="2400">
              <a:solidFill>
                <a:schemeClr val="dk1"/>
              </a:solidFill>
              <a:latin typeface="Atkinson Hyperlegible"/>
              <a:ea typeface="Atkinson Hyperlegible"/>
              <a:cs typeface="Atkinson Hyperlegible"/>
              <a:sym typeface="Atkinson Hyperlegible"/>
            </a:endParaRPr>
          </a:p>
          <a:p>
            <a:pPr marL="0" lvl="0" indent="0" algn="l" rtl="0">
              <a:lnSpc>
                <a:spcPct val="90000"/>
              </a:lnSpc>
              <a:spcBef>
                <a:spcPts val="0"/>
              </a:spcBef>
              <a:spcAft>
                <a:spcPts val="0"/>
              </a:spcAft>
              <a:buClr>
                <a:schemeClr val="dk1"/>
              </a:buClr>
              <a:buSzPts val="700"/>
              <a:buNone/>
            </a:pPr>
            <a:r>
              <a:rPr lang="ru-RU" sz="2400">
                <a:solidFill>
                  <a:schemeClr val="dk1"/>
                </a:solidFill>
                <a:latin typeface="Atkinson Hyperlegible"/>
                <a:ea typeface="Atkinson Hyperlegible"/>
                <a:cs typeface="Atkinson Hyperlegible"/>
                <a:sym typeface="Atkinson Hyperlegible"/>
              </a:rPr>
              <a:t>Очень важно часто проводить повторную оценку состояния пациентов с травмами с помощью первичного обследования (повторять часто). </a:t>
            </a:r>
            <a:endParaRPr/>
          </a:p>
          <a:p>
            <a:pPr marL="0" lvl="0" indent="0" algn="l" rtl="0">
              <a:lnSpc>
                <a:spcPct val="90000"/>
              </a:lnSpc>
              <a:spcBef>
                <a:spcPts val="0"/>
              </a:spcBef>
              <a:spcAft>
                <a:spcPts val="0"/>
              </a:spcAft>
              <a:buClr>
                <a:schemeClr val="dk1"/>
              </a:buClr>
              <a:buSzPts val="700"/>
              <a:buNone/>
            </a:pPr>
            <a:endParaRPr sz="2400">
              <a:solidFill>
                <a:schemeClr val="dk1"/>
              </a:solidFill>
              <a:latin typeface="Atkinson Hyperlegible"/>
              <a:ea typeface="Atkinson Hyperlegible"/>
              <a:cs typeface="Atkinson Hyperlegible"/>
              <a:sym typeface="Atkinson Hyperlegible"/>
            </a:endParaRPr>
          </a:p>
          <a:p>
            <a:pPr marL="0" lvl="0" indent="0" algn="l" rtl="0">
              <a:lnSpc>
                <a:spcPct val="90000"/>
              </a:lnSpc>
              <a:spcBef>
                <a:spcPts val="0"/>
              </a:spcBef>
              <a:spcAft>
                <a:spcPts val="0"/>
              </a:spcAft>
              <a:buClr>
                <a:schemeClr val="dk1"/>
              </a:buClr>
              <a:buSzPts val="700"/>
              <a:buNone/>
            </a:pPr>
            <a:r>
              <a:rPr lang="ru-RU" sz="2400">
                <a:latin typeface="Atkinson Hyperlegible"/>
                <a:ea typeface="Atkinson Hyperlegible"/>
                <a:cs typeface="Atkinson Hyperlegible"/>
                <a:sym typeface="Atkinson Hyperlegible"/>
              </a:rPr>
              <a:t>Показатели жизнедеятельности следует проверять</a:t>
            </a:r>
            <a:r>
              <a:rPr lang="ru-RU" sz="2400">
                <a:solidFill>
                  <a:schemeClr val="dk1"/>
                </a:solidFill>
                <a:latin typeface="Atkinson Hyperlegible"/>
                <a:ea typeface="Atkinson Hyperlegible"/>
                <a:cs typeface="Atkinson Hyperlegible"/>
                <a:sym typeface="Atkinson Hyperlegible"/>
              </a:rPr>
              <a:t> </a:t>
            </a:r>
            <a:r>
              <a:rPr lang="ru-RU" sz="2400">
                <a:solidFill>
                  <a:schemeClr val="accent2"/>
                </a:solidFill>
                <a:latin typeface="Atkinson Hyperlegible"/>
                <a:ea typeface="Atkinson Hyperlegible"/>
                <a:cs typeface="Atkinson Hyperlegible"/>
                <a:sym typeface="Atkinson Hyperlegible"/>
              </a:rPr>
              <a:t>в конце </a:t>
            </a:r>
            <a:r>
              <a:rPr lang="ru-RU" sz="2400">
                <a:latin typeface="Atkinson Hyperlegible"/>
                <a:ea typeface="Atkinson Hyperlegible"/>
                <a:cs typeface="Atkinson Hyperlegible"/>
                <a:sym typeface="Atkinson Hyperlegible"/>
              </a:rPr>
              <a:t>первичного обследования, но не откладывайте вмешательства по основным показателям жизнедеятельности.</a:t>
            </a:r>
            <a:endParaRPr/>
          </a:p>
          <a:p>
            <a:pPr marL="228600" lvl="0" indent="-50800" algn="ctr" rtl="0">
              <a:lnSpc>
                <a:spcPct val="90000"/>
              </a:lnSpc>
              <a:spcBef>
                <a:spcPts val="1000"/>
              </a:spcBef>
              <a:spcAft>
                <a:spcPts val="0"/>
              </a:spcAft>
              <a:buClr>
                <a:schemeClr val="dk1"/>
              </a:buClr>
              <a:buSzPts val="2800"/>
              <a:buNone/>
            </a:pPr>
            <a:endParaRPr>
              <a:latin typeface="Atkinson Hyperlegible"/>
              <a:ea typeface="Atkinson Hyperlegible"/>
              <a:cs typeface="Atkinson Hyperlegible"/>
              <a:sym typeface="Atkinson Hyperlegible"/>
            </a:endParaRPr>
          </a:p>
        </p:txBody>
      </p:sp>
      <p:sp>
        <p:nvSpPr>
          <p:cNvPr id="696" name="Google Shape;696;p10"/>
          <p:cNvSpPr/>
          <p:nvPr/>
        </p:nvSpPr>
        <p:spPr>
          <a:xfrm>
            <a:off x="9289364" y="2617174"/>
            <a:ext cx="3079750"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11"/>
          <p:cNvSpPr txBox="1"/>
          <p:nvPr/>
        </p:nvSpPr>
        <p:spPr>
          <a:xfrm>
            <a:off x="303179" y="45099"/>
            <a:ext cx="10515599"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000"/>
              <a:buFont typeface="Calibri"/>
              <a:buNone/>
            </a:pPr>
            <a:r>
              <a:rPr lang="ru-RU" sz="4000" b="0" i="0" u="none" strike="noStrike" cap="none">
                <a:solidFill>
                  <a:srgbClr val="1F3864"/>
                </a:solidFill>
                <a:latin typeface="Atkinson Hyperlegible"/>
                <a:ea typeface="Atkinson Hyperlegible"/>
                <a:cs typeface="Atkinson Hyperlegible"/>
                <a:sym typeface="Atkinson Hyperlegible"/>
              </a:rPr>
              <a:t>Сбор анамнеза по схеме SAMPLE	</a:t>
            </a:r>
            <a:endParaRPr/>
          </a:p>
        </p:txBody>
      </p:sp>
      <p:graphicFrame>
        <p:nvGraphicFramePr>
          <p:cNvPr id="702" name="Google Shape;702;p11"/>
          <p:cNvGraphicFramePr/>
          <p:nvPr>
            <p:extLst>
              <p:ext uri="{D42A27DB-BD31-4B8C-83A1-F6EECF244321}">
                <p14:modId xmlns:p14="http://schemas.microsoft.com/office/powerpoint/2010/main" val="2901073607"/>
              </p:ext>
            </p:extLst>
          </p:nvPr>
        </p:nvGraphicFramePr>
        <p:xfrm>
          <a:off x="303179" y="1098434"/>
          <a:ext cx="11263400" cy="5622045"/>
        </p:xfrm>
        <a:graphic>
          <a:graphicData uri="http://schemas.openxmlformats.org/drawingml/2006/table">
            <a:tbl>
              <a:tblPr bandRow="1">
                <a:noFill/>
                <a:tableStyleId>{CC879776-C1CB-41D0-9D65-F82EE4E03787}</a:tableStyleId>
              </a:tblPr>
              <a:tblGrid>
                <a:gridCol w="594275">
                  <a:extLst>
                    <a:ext uri="{9D8B030D-6E8A-4147-A177-3AD203B41FA5}">
                      <a16:colId xmlns:a16="http://schemas.microsoft.com/office/drawing/2014/main" val="20000"/>
                    </a:ext>
                  </a:extLst>
                </a:gridCol>
                <a:gridCol w="2574825">
                  <a:extLst>
                    <a:ext uri="{9D8B030D-6E8A-4147-A177-3AD203B41FA5}">
                      <a16:colId xmlns:a16="http://schemas.microsoft.com/office/drawing/2014/main" val="20001"/>
                    </a:ext>
                  </a:extLst>
                </a:gridCol>
                <a:gridCol w="8094300">
                  <a:extLst>
                    <a:ext uri="{9D8B030D-6E8A-4147-A177-3AD203B41FA5}">
                      <a16:colId xmlns:a16="http://schemas.microsoft.com/office/drawing/2014/main" val="20002"/>
                    </a:ext>
                  </a:extLst>
                </a:gridCol>
              </a:tblGrid>
              <a:tr h="0">
                <a:tc>
                  <a:txBody>
                    <a:bodyPr/>
                    <a:lstStyle/>
                    <a:p>
                      <a:pPr marL="0" marR="0" lvl="0" indent="0" algn="l" rtl="0">
                        <a:lnSpc>
                          <a:spcPct val="100000"/>
                        </a:lnSpc>
                        <a:spcBef>
                          <a:spcPts val="0"/>
                        </a:spcBef>
                        <a:spcAft>
                          <a:spcPts val="0"/>
                        </a:spcAft>
                        <a:buNone/>
                      </a:pPr>
                      <a:r>
                        <a:rPr lang="ru-RU" sz="3600" b="1" u="none" strike="noStrike" cap="none">
                          <a:solidFill>
                            <a:schemeClr val="dk1"/>
                          </a:solidFill>
                          <a:latin typeface="Atkinson Hyperlegible"/>
                          <a:ea typeface="Atkinson Hyperlegible"/>
                          <a:cs typeface="Atkinson Hyperlegible"/>
                          <a:sym typeface="Atkinson Hyperlegible"/>
                        </a:rPr>
                        <a:t>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E4D4"/>
                    </a:solidFill>
                  </a:tcPr>
                </a:tc>
                <a:tc>
                  <a:txBody>
                    <a:bodyPr/>
                    <a:lstStyle/>
                    <a:p>
                      <a:pPr marL="0" marR="0" lvl="0" indent="0" algn="l" rtl="0">
                        <a:lnSpc>
                          <a:spcPct val="100000"/>
                        </a:lnSpc>
                        <a:spcBef>
                          <a:spcPts val="0"/>
                        </a:spcBef>
                        <a:spcAft>
                          <a:spcPts val="0"/>
                        </a:spcAft>
                        <a:buNone/>
                      </a:pPr>
                      <a:r>
                        <a:rPr lang="ru-RU" sz="2200" b="0" u="none" strike="noStrike" cap="none">
                          <a:solidFill>
                            <a:schemeClr val="dk1"/>
                          </a:solidFill>
                          <a:latin typeface="Atkinson Hyperlegible"/>
                          <a:ea typeface="Atkinson Hyperlegible"/>
                          <a:cs typeface="Atkinson Hyperlegible"/>
                          <a:sym typeface="Atkinson Hyperlegible"/>
                        </a:rPr>
                        <a:t>Признаки и симптомы</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2200" b="0" u="none" strike="noStrike" cap="none">
                          <a:solidFill>
                            <a:schemeClr val="dk1"/>
                          </a:solidFill>
                          <a:latin typeface="Atkinson Hyperlegible"/>
                          <a:ea typeface="Atkinson Hyperlegible"/>
                          <a:cs typeface="Atkinson Hyperlegible"/>
                          <a:sym typeface="Atkinson Hyperlegible"/>
                        </a:rPr>
                        <a:t>Важным элементом оценки является сообщение пациента / семьи о признаках и симптомах. </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76725">
                <a:tc>
                  <a:txBody>
                    <a:bodyPr/>
                    <a:lstStyle/>
                    <a:p>
                      <a:pPr marL="0" marR="0" lvl="0" indent="0" algn="l" rtl="0">
                        <a:lnSpc>
                          <a:spcPct val="100000"/>
                        </a:lnSpc>
                        <a:spcBef>
                          <a:spcPts val="0"/>
                        </a:spcBef>
                        <a:spcAft>
                          <a:spcPts val="0"/>
                        </a:spcAft>
                        <a:buNone/>
                      </a:pPr>
                      <a:r>
                        <a:rPr lang="ru-RU" sz="3600" b="1" u="none" strike="noStrike" cap="none">
                          <a:solidFill>
                            <a:schemeClr val="dk1"/>
                          </a:solidFill>
                          <a:latin typeface="Atkinson Hyperlegible"/>
                          <a:ea typeface="Atkinson Hyperlegible"/>
                          <a:cs typeface="Atkinson Hyperlegible"/>
                          <a:sym typeface="Atkinson Hyperlegible"/>
                        </a:rPr>
                        <a:t>А</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E4D4"/>
                    </a:solidFill>
                  </a:tcPr>
                </a:tc>
                <a:tc>
                  <a:txBody>
                    <a:bodyPr/>
                    <a:lstStyle/>
                    <a:p>
                      <a:pPr marL="0" marR="0" lvl="0" indent="0" algn="l" rtl="0">
                        <a:lnSpc>
                          <a:spcPct val="100000"/>
                        </a:lnSpc>
                        <a:spcBef>
                          <a:spcPts val="0"/>
                        </a:spcBef>
                        <a:spcAft>
                          <a:spcPts val="0"/>
                        </a:spcAft>
                        <a:buNone/>
                      </a:pPr>
                      <a:r>
                        <a:rPr lang="ru-RU" sz="2200" u="none" strike="noStrike" cap="none">
                          <a:solidFill>
                            <a:schemeClr val="dk1"/>
                          </a:solidFill>
                          <a:latin typeface="Atkinson Hyperlegible"/>
                          <a:ea typeface="Atkinson Hyperlegible"/>
                          <a:cs typeface="Atkinson Hyperlegible"/>
                          <a:sym typeface="Atkinson Hyperlegible"/>
                        </a:rPr>
                        <a:t>Аллергические реакции</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2200" u="none" strike="noStrike" cap="none" dirty="0">
                          <a:solidFill>
                            <a:schemeClr val="dk1"/>
                          </a:solidFill>
                          <a:latin typeface="Atkinson Hyperlegible"/>
                          <a:ea typeface="Atkinson Hyperlegible"/>
                          <a:cs typeface="Atkinson Hyperlegible"/>
                          <a:sym typeface="Atkinson Hyperlegible"/>
                        </a:rPr>
                        <a:t>Важно для предотвращения вреда.</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76725">
                <a:tc>
                  <a:txBody>
                    <a:bodyPr/>
                    <a:lstStyle/>
                    <a:p>
                      <a:pPr marL="0" marR="0" lvl="0" indent="0" algn="l" rtl="0">
                        <a:lnSpc>
                          <a:spcPct val="100000"/>
                        </a:lnSpc>
                        <a:spcBef>
                          <a:spcPts val="0"/>
                        </a:spcBef>
                        <a:spcAft>
                          <a:spcPts val="0"/>
                        </a:spcAft>
                        <a:buNone/>
                      </a:pPr>
                      <a:r>
                        <a:rPr lang="ru-RU" sz="3600" b="1" u="none" strike="noStrike" cap="none">
                          <a:solidFill>
                            <a:schemeClr val="dk1"/>
                          </a:solidFill>
                          <a:latin typeface="Atkinson Hyperlegible"/>
                          <a:ea typeface="Atkinson Hyperlegible"/>
                          <a:cs typeface="Atkinson Hyperlegible"/>
                          <a:sym typeface="Atkinson Hyperlegible"/>
                        </a:rPr>
                        <a:t>M</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E4D4"/>
                    </a:solidFill>
                  </a:tcPr>
                </a:tc>
                <a:tc>
                  <a:txBody>
                    <a:bodyPr/>
                    <a:lstStyle/>
                    <a:p>
                      <a:pPr marL="0" marR="0" lvl="0" indent="0" algn="l" rtl="0">
                        <a:lnSpc>
                          <a:spcPct val="100000"/>
                        </a:lnSpc>
                        <a:spcBef>
                          <a:spcPts val="0"/>
                        </a:spcBef>
                        <a:spcAft>
                          <a:spcPts val="0"/>
                        </a:spcAft>
                        <a:buNone/>
                      </a:pPr>
                      <a:r>
                        <a:rPr lang="ru-RU" sz="2200" u="none" strike="noStrike" cap="none">
                          <a:solidFill>
                            <a:schemeClr val="dk1"/>
                          </a:solidFill>
                          <a:latin typeface="Atkinson Hyperlegible"/>
                          <a:ea typeface="Atkinson Hyperlegible"/>
                          <a:cs typeface="Atkinson Hyperlegible"/>
                          <a:sym typeface="Atkinson Hyperlegible"/>
                        </a:rPr>
                        <a:t>Медикаменты</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2200" u="none" strike="noStrike" cap="none">
                          <a:solidFill>
                            <a:schemeClr val="dk1"/>
                          </a:solidFill>
                          <a:latin typeface="Atkinson Hyperlegible"/>
                          <a:ea typeface="Atkinson Hyperlegible"/>
                          <a:cs typeface="Atkinson Hyperlegible"/>
                          <a:sym typeface="Atkinson Hyperlegible"/>
                        </a:rPr>
                        <a:t>Получите полный список и отметьте недавние изменения в приеме препаратов или их дозировке.</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76725">
                <a:tc>
                  <a:txBody>
                    <a:bodyPr/>
                    <a:lstStyle/>
                    <a:p>
                      <a:pPr marL="0" marR="0" lvl="0" indent="0" algn="l" rtl="0">
                        <a:lnSpc>
                          <a:spcPct val="100000"/>
                        </a:lnSpc>
                        <a:spcBef>
                          <a:spcPts val="0"/>
                        </a:spcBef>
                        <a:spcAft>
                          <a:spcPts val="0"/>
                        </a:spcAft>
                        <a:buNone/>
                      </a:pPr>
                      <a:r>
                        <a:rPr lang="ru-RU" sz="3600" b="1" u="none" strike="noStrike" cap="none">
                          <a:solidFill>
                            <a:schemeClr val="dk1"/>
                          </a:solidFill>
                          <a:latin typeface="Atkinson Hyperlegible"/>
                          <a:ea typeface="Atkinson Hyperlegible"/>
                          <a:cs typeface="Atkinson Hyperlegible"/>
                          <a:sym typeface="Atkinson Hyperlegible"/>
                        </a:rPr>
                        <a:t>P</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E4D4"/>
                    </a:solidFill>
                  </a:tcPr>
                </a:tc>
                <a:tc>
                  <a:txBody>
                    <a:bodyPr/>
                    <a:lstStyle/>
                    <a:p>
                      <a:pPr marL="0" marR="0" lvl="0" indent="0" algn="l" rtl="0">
                        <a:lnSpc>
                          <a:spcPct val="100000"/>
                        </a:lnSpc>
                        <a:spcBef>
                          <a:spcPts val="0"/>
                        </a:spcBef>
                        <a:spcAft>
                          <a:spcPts val="0"/>
                        </a:spcAft>
                        <a:buNone/>
                      </a:pPr>
                      <a:r>
                        <a:rPr lang="ru-RU" sz="2200" u="none" strike="noStrike" cap="none">
                          <a:solidFill>
                            <a:schemeClr val="dk1"/>
                          </a:solidFill>
                          <a:latin typeface="Atkinson Hyperlegible"/>
                          <a:ea typeface="Atkinson Hyperlegible"/>
                          <a:cs typeface="Atkinson Hyperlegible"/>
                          <a:sym typeface="Atkinson Hyperlegible"/>
                        </a:rPr>
                        <a:t>Анамнез жизни</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2200" u="none" strike="noStrike" cap="none">
                          <a:solidFill>
                            <a:schemeClr val="dk1"/>
                          </a:solidFill>
                          <a:latin typeface="Atkinson Hyperlegible"/>
                          <a:ea typeface="Atkinson Hyperlegible"/>
                          <a:cs typeface="Atkinson Hyperlegible"/>
                          <a:sym typeface="Atkinson Hyperlegible"/>
                        </a:rPr>
                        <a:t>Может помочь в понимании текущей болезни и выборе вариантов лечения.</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776725">
                <a:tc>
                  <a:txBody>
                    <a:bodyPr/>
                    <a:lstStyle/>
                    <a:p>
                      <a:pPr marL="0" marR="0" lvl="0" indent="0" algn="l" rtl="0">
                        <a:lnSpc>
                          <a:spcPct val="100000"/>
                        </a:lnSpc>
                        <a:spcBef>
                          <a:spcPts val="0"/>
                        </a:spcBef>
                        <a:spcAft>
                          <a:spcPts val="0"/>
                        </a:spcAft>
                        <a:buNone/>
                      </a:pPr>
                      <a:r>
                        <a:rPr lang="ru-RU" sz="3600" b="1" u="none" strike="noStrike" cap="none">
                          <a:solidFill>
                            <a:schemeClr val="dk1"/>
                          </a:solidFill>
                          <a:latin typeface="Atkinson Hyperlegible"/>
                          <a:ea typeface="Atkinson Hyperlegible"/>
                          <a:cs typeface="Atkinson Hyperlegible"/>
                          <a:sym typeface="Atkinson Hyperlegible"/>
                        </a:rPr>
                        <a:t>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E4D4"/>
                    </a:solidFill>
                  </a:tcPr>
                </a:tc>
                <a:tc>
                  <a:txBody>
                    <a:bodyPr/>
                    <a:lstStyle/>
                    <a:p>
                      <a:pPr marL="0" marR="0" lvl="0" indent="0" algn="l" rtl="0">
                        <a:lnSpc>
                          <a:spcPct val="100000"/>
                        </a:lnSpc>
                        <a:spcBef>
                          <a:spcPts val="0"/>
                        </a:spcBef>
                        <a:spcAft>
                          <a:spcPts val="0"/>
                        </a:spcAft>
                        <a:buNone/>
                      </a:pPr>
                      <a:r>
                        <a:rPr lang="ru-RU" sz="2200" u="none" strike="noStrike" cap="none">
                          <a:solidFill>
                            <a:schemeClr val="dk1"/>
                          </a:solidFill>
                          <a:latin typeface="Atkinson Hyperlegible"/>
                          <a:ea typeface="Atkinson Hyperlegible"/>
                          <a:cs typeface="Atkinson Hyperlegible"/>
                          <a:sym typeface="Atkinson Hyperlegible"/>
                        </a:rPr>
                        <a:t>Последний прием пищи / питья</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2200" u="none" strike="noStrike" cap="none">
                          <a:solidFill>
                            <a:schemeClr val="dk1"/>
                          </a:solidFill>
                          <a:latin typeface="Atkinson Hyperlegible"/>
                          <a:ea typeface="Atkinson Hyperlegible"/>
                          <a:cs typeface="Atkinson Hyperlegible"/>
                          <a:sym typeface="Atkinson Hyperlegible"/>
                        </a:rPr>
                        <a:t>Обратите внимание на то, какая пища: твердая или жидкая; риск рвоты / асфиксии при седации, интубации или хирургических процедурах.</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76725">
                <a:tc>
                  <a:txBody>
                    <a:bodyPr/>
                    <a:lstStyle/>
                    <a:p>
                      <a:pPr marL="0" marR="0" lvl="0" indent="0" algn="l" rtl="0">
                        <a:lnSpc>
                          <a:spcPct val="100000"/>
                        </a:lnSpc>
                        <a:spcBef>
                          <a:spcPts val="0"/>
                        </a:spcBef>
                        <a:spcAft>
                          <a:spcPts val="0"/>
                        </a:spcAft>
                        <a:buNone/>
                      </a:pPr>
                      <a:r>
                        <a:rPr lang="ru-RU" sz="3600" b="1" u="none" strike="noStrike" cap="none">
                          <a:solidFill>
                            <a:schemeClr val="dk1"/>
                          </a:solidFill>
                          <a:latin typeface="Atkinson Hyperlegible"/>
                          <a:ea typeface="Atkinson Hyperlegible"/>
                          <a:cs typeface="Atkinson Hyperlegible"/>
                          <a:sym typeface="Atkinson Hyperlegible"/>
                        </a:rPr>
                        <a:t>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E4D4"/>
                    </a:solidFill>
                  </a:tcPr>
                </a:tc>
                <a:tc>
                  <a:txBody>
                    <a:bodyPr/>
                    <a:lstStyle/>
                    <a:p>
                      <a:pPr marL="0" marR="0" lvl="0" indent="0" algn="l" rtl="0">
                        <a:lnSpc>
                          <a:spcPct val="100000"/>
                        </a:lnSpc>
                        <a:spcBef>
                          <a:spcPts val="0"/>
                        </a:spcBef>
                        <a:spcAft>
                          <a:spcPts val="0"/>
                        </a:spcAft>
                        <a:buNone/>
                      </a:pPr>
                      <a:r>
                        <a:rPr lang="ru-RU" sz="2200" u="none" strike="noStrike" cap="none">
                          <a:solidFill>
                            <a:schemeClr val="dk1"/>
                          </a:solidFill>
                          <a:latin typeface="Atkinson Hyperlegible"/>
                          <a:ea typeface="Atkinson Hyperlegible"/>
                          <a:cs typeface="Atkinson Hyperlegible"/>
                          <a:sym typeface="Atkinson Hyperlegible"/>
                        </a:rPr>
                        <a:t>События, ставшие причиной травмы / болезни</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ru-RU" sz="2200" u="none" strike="noStrike" cap="none" dirty="0">
                          <a:solidFill>
                            <a:schemeClr val="dk1"/>
                          </a:solidFill>
                          <a:latin typeface="Atkinson Hyperlegible"/>
                          <a:ea typeface="Atkinson Hyperlegible"/>
                          <a:cs typeface="Atkinson Hyperlegible"/>
                          <a:sym typeface="Atkinson Hyperlegible"/>
                        </a:rPr>
                        <a:t>Полезные подсказки о причинах, развитии и тяжести текущего заболевания. </a:t>
                      </a:r>
                    </a:p>
                    <a:p>
                      <a:pPr marL="0" marR="0" lvl="0" indent="0" algn="l" rtl="0">
                        <a:lnSpc>
                          <a:spcPct val="100000"/>
                        </a:lnSpc>
                        <a:spcBef>
                          <a:spcPts val="0"/>
                        </a:spcBef>
                        <a:spcAft>
                          <a:spcPts val="0"/>
                        </a:spcAft>
                        <a:buNone/>
                      </a:pPr>
                      <a:r>
                        <a:rPr lang="ru-RU" sz="2200" u="none" strike="noStrike" cap="none" dirty="0">
                          <a:solidFill>
                            <a:schemeClr val="accent2"/>
                          </a:solidFill>
                          <a:latin typeface="Atkinson Hyperlegible"/>
                          <a:ea typeface="Atkinson Hyperlegible"/>
                          <a:cs typeface="Atkinson Hyperlegible"/>
                          <a:sym typeface="Atkinson Hyperlegible"/>
                        </a:rPr>
                        <a:t>ПОМНИТЕ, что могут быть и другие механизмы травмы (например, проникающая травма, ожоги). </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transition spd="slow" advTm="106647">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2"/>
          <p:cNvSpPr txBox="1">
            <a:spLocks noGrp="1"/>
          </p:cNvSpPr>
          <p:nvPr>
            <p:ph type="title"/>
          </p:nvPr>
        </p:nvSpPr>
        <p:spPr>
          <a:xfrm>
            <a:off x="773391" y="19281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sz="4000">
                <a:solidFill>
                  <a:srgbClr val="1F3864"/>
                </a:solidFill>
                <a:latin typeface="Atkinson Hyperlegible"/>
                <a:ea typeface="Atkinson Hyperlegible"/>
                <a:cs typeface="Atkinson Hyperlegible"/>
                <a:sym typeface="Atkinson Hyperlegible"/>
              </a:rPr>
              <a:t>Вторичное обследование при травме</a:t>
            </a:r>
            <a:endParaRPr/>
          </a:p>
        </p:txBody>
      </p:sp>
      <p:sp>
        <p:nvSpPr>
          <p:cNvPr id="709" name="Google Shape;709;p12"/>
          <p:cNvSpPr txBox="1">
            <a:spLocks noGrp="1"/>
          </p:cNvSpPr>
          <p:nvPr>
            <p:ph type="body" idx="1"/>
          </p:nvPr>
        </p:nvSpPr>
        <p:spPr>
          <a:xfrm>
            <a:off x="903009" y="132594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500"/>
              <a:buNone/>
            </a:pPr>
            <a:r>
              <a:rPr lang="ru-RU" sz="2400" b="1" dirty="0">
                <a:latin typeface="Atkinson Hyperlegible"/>
                <a:ea typeface="Atkinson Hyperlegible"/>
                <a:cs typeface="Atkinson Hyperlegible"/>
                <a:sym typeface="Atkinson Hyperlegible"/>
              </a:rPr>
              <a:t>Смотрите, слушайте и чувствуйте на ощупь </a:t>
            </a:r>
            <a:endParaRPr dirty="0"/>
          </a:p>
          <a:p>
            <a:pPr marL="0" lvl="0" indent="0" algn="l" rtl="0">
              <a:lnSpc>
                <a:spcPct val="90000"/>
              </a:lnSpc>
              <a:spcBef>
                <a:spcPts val="0"/>
              </a:spcBef>
              <a:spcAft>
                <a:spcPts val="0"/>
              </a:spcAft>
              <a:buClr>
                <a:schemeClr val="dk1"/>
              </a:buClr>
              <a:buSzPts val="3500"/>
              <a:buNone/>
            </a:pPr>
            <a:endParaRPr sz="2400" b="1" i="0" u="none" strike="noStrike" cap="none" dirty="0">
              <a:solidFill>
                <a:srgbClr val="1F3864"/>
              </a:solidFill>
              <a:latin typeface="Atkinson Hyperlegible"/>
              <a:ea typeface="Atkinson Hyperlegible"/>
              <a:cs typeface="Atkinson Hyperlegible"/>
              <a:sym typeface="Atkinson Hyperlegible"/>
            </a:endParaRPr>
          </a:p>
          <a:p>
            <a:pPr marL="0" lvl="0" indent="0" algn="l" rtl="0">
              <a:lnSpc>
                <a:spcPct val="90000"/>
              </a:lnSpc>
              <a:spcBef>
                <a:spcPts val="0"/>
              </a:spcBef>
              <a:spcAft>
                <a:spcPts val="0"/>
              </a:spcAft>
              <a:buClr>
                <a:schemeClr val="dk1"/>
              </a:buClr>
              <a:buSzPts val="3500"/>
              <a:buNone/>
            </a:pPr>
            <a:r>
              <a:rPr lang="ru-RU" sz="2400" dirty="0">
                <a:solidFill>
                  <a:srgbClr val="1F3864"/>
                </a:solidFill>
                <a:latin typeface="Atkinson Hyperlegible"/>
                <a:ea typeface="Atkinson Hyperlegible"/>
                <a:cs typeface="Atkinson Hyperlegible"/>
                <a:sym typeface="Atkinson Hyperlegible"/>
              </a:rPr>
              <a:t>Помните</a:t>
            </a:r>
            <a:r>
              <a:rPr lang="ru-RU" sz="2400" dirty="0">
                <a:latin typeface="Atkinson Hyperlegible"/>
                <a:ea typeface="Atkinson Hyperlegible"/>
                <a:cs typeface="Atkinson Hyperlegible"/>
                <a:sym typeface="Atkinson Hyperlegible"/>
              </a:rPr>
              <a:t>,</a:t>
            </a:r>
            <a:r>
              <a:rPr lang="ru-RU" sz="2400" dirty="0">
                <a:solidFill>
                  <a:srgbClr val="1F3864"/>
                </a:solidFill>
                <a:latin typeface="Atkinson Hyperlegible"/>
                <a:ea typeface="Atkinson Hyperlegible"/>
                <a:cs typeface="Atkinson Hyperlegible"/>
                <a:sym typeface="Atkinson Hyperlegible"/>
              </a:rPr>
              <a:t> </a:t>
            </a:r>
            <a:r>
              <a:rPr lang="ru-RU" sz="2400" dirty="0">
                <a:latin typeface="Atkinson Hyperlegible"/>
                <a:ea typeface="Atkinson Hyperlegible"/>
                <a:cs typeface="Atkinson Hyperlegible"/>
                <a:sym typeface="Atkinson Hyperlegible"/>
              </a:rPr>
              <a:t>что вы должны УЖЕ выполнить обследование по алгоритму CABCDE и устранить угрожающие жизни состояния, ПРЕЖДЕ чем проводить расширенное обследование.</a:t>
            </a:r>
            <a:endParaRPr dirty="0"/>
          </a:p>
          <a:p>
            <a:pPr marL="0" lvl="0" indent="0" algn="l" rtl="0">
              <a:lnSpc>
                <a:spcPct val="90000"/>
              </a:lnSpc>
              <a:spcBef>
                <a:spcPts val="0"/>
              </a:spcBef>
              <a:spcAft>
                <a:spcPts val="0"/>
              </a:spcAft>
              <a:buClr>
                <a:schemeClr val="dk1"/>
              </a:buClr>
              <a:buSzPts val="3500"/>
              <a:buNone/>
            </a:pPr>
            <a:endParaRPr sz="2400" dirty="0">
              <a:solidFill>
                <a:srgbClr val="000000"/>
              </a:solidFill>
              <a:latin typeface="Atkinson Hyperlegible"/>
              <a:ea typeface="Atkinson Hyperlegible"/>
              <a:cs typeface="Atkinson Hyperlegible"/>
              <a:sym typeface="Atkinson Hyperlegible"/>
            </a:endParaRPr>
          </a:p>
          <a:p>
            <a:pPr marL="0" lvl="0" indent="0" algn="l" rtl="0">
              <a:lnSpc>
                <a:spcPct val="90000"/>
              </a:lnSpc>
              <a:spcBef>
                <a:spcPts val="0"/>
              </a:spcBef>
              <a:spcAft>
                <a:spcPts val="0"/>
              </a:spcAft>
              <a:buClr>
                <a:schemeClr val="dk1"/>
              </a:buClr>
              <a:buSzPts val="3500"/>
              <a:buNone/>
            </a:pPr>
            <a:r>
              <a:rPr lang="ru-RU" sz="2400" b="0" i="0" u="none" strike="noStrike" cap="none" dirty="0">
                <a:latin typeface="Atkinson Hyperlegible"/>
                <a:ea typeface="Atkinson Hyperlegible"/>
                <a:cs typeface="Atkinson Hyperlegible"/>
                <a:sym typeface="Atkinson Hyperlegible"/>
              </a:rPr>
              <a:t>Проведите детальный</a:t>
            </a:r>
            <a:r>
              <a:rPr lang="ru-RU" sz="2400" b="0" i="0" u="none" strike="noStrike" cap="none" dirty="0">
                <a:solidFill>
                  <a:srgbClr val="000000"/>
                </a:solidFill>
                <a:latin typeface="Atkinson Hyperlegible"/>
                <a:ea typeface="Atkinson Hyperlegible"/>
                <a:cs typeface="Atkinson Hyperlegible"/>
                <a:sym typeface="Atkinson Hyperlegible"/>
              </a:rPr>
              <a:t> </a:t>
            </a:r>
            <a:r>
              <a:rPr lang="ru-RU" sz="2400" b="0" i="0" u="none" strike="noStrike" cap="none" dirty="0">
                <a:solidFill>
                  <a:schemeClr val="accent2"/>
                </a:solidFill>
                <a:latin typeface="Atkinson Hyperlegible"/>
                <a:ea typeface="Atkinson Hyperlegible"/>
                <a:cs typeface="Atkinson Hyperlegible"/>
                <a:sym typeface="Atkinson Hyperlegible"/>
              </a:rPr>
              <a:t>осмотр пациента с головы до пят</a:t>
            </a:r>
            <a:r>
              <a:rPr lang="ru-RU" sz="2400" b="0" i="0" u="none" strike="noStrike" cap="none" dirty="0">
                <a:solidFill>
                  <a:srgbClr val="000000"/>
                </a:solidFill>
                <a:latin typeface="Atkinson Hyperlegible"/>
                <a:ea typeface="Atkinson Hyperlegible"/>
                <a:cs typeface="Atkinson Hyperlegible"/>
                <a:sym typeface="Atkinson Hyperlegible"/>
              </a:rPr>
              <a:t>.</a:t>
            </a:r>
            <a:endParaRPr dirty="0"/>
          </a:p>
          <a:p>
            <a:pPr marL="0" lvl="0" indent="0" algn="l" rtl="0">
              <a:lnSpc>
                <a:spcPct val="90000"/>
              </a:lnSpc>
              <a:spcBef>
                <a:spcPts val="0"/>
              </a:spcBef>
              <a:spcAft>
                <a:spcPts val="0"/>
              </a:spcAft>
              <a:buClr>
                <a:schemeClr val="dk1"/>
              </a:buClr>
              <a:buSzPts val="3500"/>
              <a:buNone/>
            </a:pPr>
            <a:endParaRPr sz="2400" b="0" i="0" u="none" strike="noStrike" cap="none" dirty="0">
              <a:solidFill>
                <a:srgbClr val="000000"/>
              </a:solidFill>
              <a:latin typeface="Atkinson Hyperlegible"/>
              <a:ea typeface="Atkinson Hyperlegible"/>
              <a:cs typeface="Atkinson Hyperlegible"/>
              <a:sym typeface="Atkinson Hyperlegible"/>
            </a:endParaRPr>
          </a:p>
          <a:p>
            <a:pPr marL="0" lvl="0" indent="0" algn="l" rtl="0">
              <a:lnSpc>
                <a:spcPct val="90000"/>
              </a:lnSpc>
              <a:spcBef>
                <a:spcPts val="0"/>
              </a:spcBef>
              <a:spcAft>
                <a:spcPts val="0"/>
              </a:spcAft>
              <a:buClr>
                <a:schemeClr val="dk1"/>
              </a:buClr>
              <a:buSzPts val="3500"/>
              <a:buNone/>
            </a:pPr>
            <a:r>
              <a:rPr lang="ru-RU" sz="2400" b="0" i="0" u="none" strike="noStrike" cap="none" dirty="0">
                <a:solidFill>
                  <a:srgbClr val="000000"/>
                </a:solidFill>
                <a:latin typeface="Atkinson Hyperlegible"/>
                <a:ea typeface="Atkinson Hyperlegible"/>
                <a:cs typeface="Atkinson Hyperlegible"/>
                <a:sym typeface="Atkinson Hyperlegible"/>
              </a:rPr>
              <a:t>Помните, что очень болезненные или пугающие травмы могут отвлечь внимание от других травм.</a:t>
            </a:r>
            <a:endParaRPr dirty="0"/>
          </a:p>
        </p:txBody>
      </p:sp>
      <p:sp>
        <p:nvSpPr>
          <p:cNvPr id="710" name="Google Shape;710;p12"/>
          <p:cNvSpPr/>
          <p:nvPr/>
        </p:nvSpPr>
        <p:spPr>
          <a:xfrm>
            <a:off x="10409815" y="2228671"/>
            <a:ext cx="2017587"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dirty="0">
                <a:solidFill>
                  <a:schemeClr val="accent2"/>
                </a:solidFill>
                <a:latin typeface="Calibri"/>
                <a:ea typeface="Calibri"/>
                <a:cs typeface="Calibri"/>
                <a:sym typeface="Calibri"/>
              </a:rPr>
              <a:t>!</a:t>
            </a:r>
            <a:endParaRPr dirty="0"/>
          </a:p>
        </p:txBody>
      </p:sp>
      <p:sp>
        <p:nvSpPr>
          <p:cNvPr id="711" name="Google Shape;711;p12"/>
          <p:cNvSpPr txBox="1"/>
          <p:nvPr/>
        </p:nvSpPr>
        <p:spPr>
          <a:xfrm>
            <a:off x="1072875" y="4784483"/>
            <a:ext cx="10046250" cy="178560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spAutoFit/>
          </a:bodyPr>
          <a:lstStyle/>
          <a:p>
            <a:pPr marL="914400" marR="0" lvl="2" indent="-822325" algn="ctr" rtl="0">
              <a:lnSpc>
                <a:spcPct val="100000"/>
              </a:lnSpc>
              <a:spcBef>
                <a:spcPts val="0"/>
              </a:spcBef>
              <a:spcAft>
                <a:spcPts val="0"/>
              </a:spcAft>
              <a:buNone/>
            </a:pPr>
            <a:r>
              <a:rPr lang="ru-RU" sz="2200" b="0" i="0" u="none" strike="noStrike" cap="none" dirty="0">
                <a:solidFill>
                  <a:srgbClr val="000000"/>
                </a:solidFill>
                <a:latin typeface="Atkinson Hyperlegible"/>
                <a:ea typeface="Atkinson Hyperlegible"/>
                <a:cs typeface="Atkinson Hyperlegible"/>
                <a:sym typeface="Atkinson Hyperlegible"/>
              </a:rPr>
              <a:t>Всегда</a:t>
            </a:r>
            <a:r>
              <a:rPr lang="ru-RU" sz="2200" b="0" i="0" u="none" strike="noStrike" cap="none" dirty="0">
                <a:solidFill>
                  <a:schemeClr val="accent2"/>
                </a:solidFill>
                <a:latin typeface="Atkinson Hyperlegible"/>
                <a:ea typeface="Atkinson Hyperlegible"/>
                <a:cs typeface="Atkinson Hyperlegible"/>
                <a:sym typeface="Atkinson Hyperlegible"/>
              </a:rPr>
              <a:t> проверяйте все тело</a:t>
            </a:r>
            <a:r>
              <a:rPr lang="ru-RU" sz="2200" b="0" i="0" u="none" strike="noStrike" cap="none" dirty="0">
                <a:solidFill>
                  <a:srgbClr val="000000"/>
                </a:solidFill>
                <a:latin typeface="Atkinson Hyperlegible"/>
                <a:ea typeface="Atkinson Hyperlegible"/>
                <a:cs typeface="Atkinson Hyperlegible"/>
                <a:sym typeface="Atkinson Hyperlegible"/>
              </a:rPr>
              <a:t> пациента на наличие ран.</a:t>
            </a:r>
            <a:endParaRPr dirty="0"/>
          </a:p>
          <a:p>
            <a:pPr marL="914400" marR="0" lvl="2" indent="0" algn="ctr" rtl="0">
              <a:lnSpc>
                <a:spcPct val="100000"/>
              </a:lnSpc>
              <a:spcBef>
                <a:spcPts val="0"/>
              </a:spcBef>
              <a:spcAft>
                <a:spcPts val="0"/>
              </a:spcAft>
              <a:buNone/>
            </a:pPr>
            <a:endParaRPr sz="2200" b="0" i="0" u="none" strike="noStrike" cap="none" dirty="0">
              <a:solidFill>
                <a:srgbClr val="000000"/>
              </a:solidFill>
              <a:latin typeface="Atkinson Hyperlegible"/>
              <a:ea typeface="Atkinson Hyperlegible"/>
              <a:cs typeface="Atkinson Hyperlegible"/>
              <a:sym typeface="Atkinson Hyperlegible"/>
            </a:endParaRPr>
          </a:p>
          <a:p>
            <a:pPr marL="92075" marR="0" lvl="3" algn="ctr" rtl="0">
              <a:lnSpc>
                <a:spcPct val="100000"/>
              </a:lnSpc>
              <a:spcBef>
                <a:spcPts val="0"/>
              </a:spcBef>
              <a:spcAft>
                <a:spcPts val="0"/>
              </a:spcAft>
              <a:buNone/>
            </a:pPr>
            <a:r>
              <a:rPr lang="ru-RU" sz="2200" b="0" i="0" u="none" strike="noStrike" cap="none" dirty="0">
                <a:solidFill>
                  <a:srgbClr val="000000"/>
                </a:solidFill>
                <a:latin typeface="Atkinson Hyperlegible"/>
                <a:ea typeface="Atkinson Hyperlegible"/>
                <a:cs typeface="Atkinson Hyperlegible"/>
                <a:sym typeface="Atkinson Hyperlegible"/>
              </a:rPr>
              <a:t>Учитывайте возможность повреждения заполненных воздухом органов (легких, желудка и кишечника), если пациент подвергся воздействию взрывной волны.</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3"/>
          <p:cNvSpPr txBox="1">
            <a:spLocks noGrp="1"/>
          </p:cNvSpPr>
          <p:nvPr>
            <p:ph type="title"/>
          </p:nvPr>
        </p:nvSpPr>
        <p:spPr>
          <a:xfrm>
            <a:off x="773391" y="19281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sz="4000">
                <a:solidFill>
                  <a:srgbClr val="1F3864"/>
                </a:solidFill>
                <a:latin typeface="Atkinson Hyperlegible"/>
                <a:ea typeface="Atkinson Hyperlegible"/>
                <a:cs typeface="Atkinson Hyperlegible"/>
                <a:sym typeface="Atkinson Hyperlegible"/>
              </a:rPr>
              <a:t>Особые аспекты</a:t>
            </a:r>
            <a:endParaRPr/>
          </a:p>
        </p:txBody>
      </p:sp>
      <p:sp>
        <p:nvSpPr>
          <p:cNvPr id="718" name="Google Shape;718;p13"/>
          <p:cNvSpPr txBox="1">
            <a:spLocks noGrp="1"/>
          </p:cNvSpPr>
          <p:nvPr>
            <p:ph type="body" idx="1"/>
          </p:nvPr>
        </p:nvSpPr>
        <p:spPr>
          <a:xfrm>
            <a:off x="833672" y="1518378"/>
            <a:ext cx="11033619" cy="4934744"/>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3500"/>
              <a:buNone/>
            </a:pPr>
            <a:r>
              <a:rPr lang="ru-RU" sz="2400" b="1">
                <a:latin typeface="Atkinson Hyperlegible"/>
                <a:ea typeface="Atkinson Hyperlegible"/>
                <a:cs typeface="Atkinson Hyperlegible"/>
                <a:sym typeface="Atkinson Hyperlegible"/>
              </a:rPr>
              <a:t>Дети, беременные и пожилые люди</a:t>
            </a:r>
            <a:endParaRPr/>
          </a:p>
          <a:p>
            <a:pPr marL="0" lvl="0" indent="0" algn="l" rtl="0">
              <a:lnSpc>
                <a:spcPct val="90000"/>
              </a:lnSpc>
              <a:spcBef>
                <a:spcPts val="0"/>
              </a:spcBef>
              <a:spcAft>
                <a:spcPts val="0"/>
              </a:spcAft>
              <a:buClr>
                <a:schemeClr val="dk1"/>
              </a:buClr>
              <a:buSzPts val="3500"/>
              <a:buNone/>
            </a:pPr>
            <a:endParaRPr sz="2400" b="1" i="0" u="none" strike="noStrike" cap="none">
              <a:solidFill>
                <a:srgbClr val="1F3864"/>
              </a:solidFill>
              <a:latin typeface="Atkinson Hyperlegible"/>
              <a:ea typeface="Atkinson Hyperlegible"/>
              <a:cs typeface="Atkinson Hyperlegible"/>
              <a:sym typeface="Atkinson Hyperlegible"/>
            </a:endParaRPr>
          </a:p>
          <a:p>
            <a:pPr marL="0" lvl="0" indent="0" algn="l" rtl="0">
              <a:lnSpc>
                <a:spcPct val="90000"/>
              </a:lnSpc>
              <a:spcBef>
                <a:spcPts val="0"/>
              </a:spcBef>
              <a:spcAft>
                <a:spcPts val="0"/>
              </a:spcAft>
              <a:buClr>
                <a:schemeClr val="dk1"/>
              </a:buClr>
              <a:buSzPts val="3500"/>
              <a:buNone/>
            </a:pPr>
            <a:r>
              <a:rPr lang="ru-RU" sz="2400">
                <a:latin typeface="Atkinson Hyperlegible"/>
                <a:ea typeface="Atkinson Hyperlegible"/>
                <a:cs typeface="Atkinson Hyperlegible"/>
                <a:sym typeface="Atkinson Hyperlegible"/>
              </a:rPr>
              <a:t>Для особых групп пациентов обследование по алгоритму CABCDE проводится в той же последовательности.</a:t>
            </a:r>
            <a:r>
              <a:rPr lang="ru-RU" sz="2400" b="0" i="0" u="none" strike="noStrike" cap="none">
                <a:solidFill>
                  <a:srgbClr val="000000"/>
                </a:solidFill>
                <a:latin typeface="Atkinson Hyperlegible"/>
                <a:ea typeface="Atkinson Hyperlegible"/>
                <a:cs typeface="Atkinson Hyperlegible"/>
                <a:sym typeface="Atkinson Hyperlegible"/>
              </a:rPr>
              <a:t> Обращайте внимание на любые:</a:t>
            </a:r>
            <a:endParaRPr/>
          </a:p>
          <a:p>
            <a:pPr marL="342900" lvl="0" indent="-342900" algn="l" rtl="0">
              <a:lnSpc>
                <a:spcPct val="90000"/>
              </a:lnSpc>
              <a:spcBef>
                <a:spcPts val="0"/>
              </a:spcBef>
              <a:spcAft>
                <a:spcPts val="0"/>
              </a:spcAft>
              <a:buSzPts val="3500"/>
              <a:buChar char="•"/>
            </a:pPr>
            <a:r>
              <a:rPr lang="ru-RU" sz="2400" b="0" i="0" u="none" strike="noStrike" cap="none">
                <a:solidFill>
                  <a:schemeClr val="accent2"/>
                </a:solidFill>
                <a:latin typeface="Atkinson Hyperlegible"/>
                <a:ea typeface="Atkinson Hyperlegible"/>
                <a:cs typeface="Atkinson Hyperlegible"/>
                <a:sym typeface="Atkinson Hyperlegible"/>
              </a:rPr>
              <a:t>Анатомические </a:t>
            </a:r>
            <a:r>
              <a:rPr lang="ru-RU" sz="2400">
                <a:solidFill>
                  <a:schemeClr val="accent2"/>
                </a:solidFill>
                <a:latin typeface="Atkinson Hyperlegible"/>
                <a:ea typeface="Atkinson Hyperlegible"/>
                <a:cs typeface="Atkinson Hyperlegible"/>
                <a:sym typeface="Atkinson Hyperlegible"/>
              </a:rPr>
              <a:t>различия </a:t>
            </a:r>
            <a:endParaRPr/>
          </a:p>
          <a:p>
            <a:pPr marL="342900" lvl="0" indent="-342900" algn="l" rtl="0">
              <a:lnSpc>
                <a:spcPct val="90000"/>
              </a:lnSpc>
              <a:spcBef>
                <a:spcPts val="0"/>
              </a:spcBef>
              <a:spcAft>
                <a:spcPts val="0"/>
              </a:spcAft>
              <a:buSzPts val="3500"/>
              <a:buChar char="•"/>
            </a:pPr>
            <a:r>
              <a:rPr lang="ru-RU" sz="2400">
                <a:solidFill>
                  <a:schemeClr val="accent2"/>
                </a:solidFill>
                <a:latin typeface="Atkinson Hyperlegible"/>
                <a:ea typeface="Atkinson Hyperlegible"/>
                <a:cs typeface="Atkinson Hyperlegible"/>
                <a:sym typeface="Atkinson Hyperlegible"/>
              </a:rPr>
              <a:t>Физиологические различия</a:t>
            </a:r>
            <a:r>
              <a:rPr lang="ru-RU" sz="2400">
                <a:solidFill>
                  <a:schemeClr val="dk1"/>
                </a:solidFill>
                <a:latin typeface="Atkinson Hyperlegible"/>
                <a:ea typeface="Atkinson Hyperlegible"/>
                <a:cs typeface="Atkinson Hyperlegible"/>
                <a:sym typeface="Atkinson Hyperlegible"/>
              </a:rPr>
              <a:t>, например, показатели жизнедеятельности</a:t>
            </a:r>
            <a:endParaRPr/>
          </a:p>
          <a:p>
            <a:pPr marL="342900" lvl="0" indent="-342900" algn="l" rtl="0">
              <a:lnSpc>
                <a:spcPct val="90000"/>
              </a:lnSpc>
              <a:spcBef>
                <a:spcPts val="0"/>
              </a:spcBef>
              <a:spcAft>
                <a:spcPts val="0"/>
              </a:spcAft>
              <a:buSzPts val="3500"/>
              <a:buChar char="•"/>
            </a:pPr>
            <a:r>
              <a:rPr lang="ru-RU" sz="2400">
                <a:solidFill>
                  <a:srgbClr val="000000"/>
                </a:solidFill>
                <a:latin typeface="Atkinson Hyperlegible"/>
                <a:ea typeface="Atkinson Hyperlegible"/>
                <a:cs typeface="Atkinson Hyperlegible"/>
                <a:sym typeface="Atkinson Hyperlegible"/>
              </a:rPr>
              <a:t>Особую </a:t>
            </a:r>
            <a:r>
              <a:rPr lang="ru-RU" sz="2400" b="0" i="0" u="none" strike="noStrike" cap="none">
                <a:solidFill>
                  <a:schemeClr val="accent2"/>
                </a:solidFill>
                <a:latin typeface="Atkinson Hyperlegible"/>
                <a:ea typeface="Atkinson Hyperlegible"/>
                <a:cs typeface="Atkinson Hyperlegible"/>
                <a:sym typeface="Atkinson Hyperlegible"/>
              </a:rPr>
              <a:t>уязвимость к травмам</a:t>
            </a:r>
            <a:endParaRPr/>
          </a:p>
          <a:p>
            <a:pPr marL="342900" lvl="0" indent="-120650" algn="l" rtl="0">
              <a:lnSpc>
                <a:spcPct val="90000"/>
              </a:lnSpc>
              <a:spcBef>
                <a:spcPts val="0"/>
              </a:spcBef>
              <a:spcAft>
                <a:spcPts val="0"/>
              </a:spcAft>
              <a:buSzPts val="3500"/>
              <a:buNone/>
            </a:pPr>
            <a:endParaRPr sz="2400" b="0" i="0" u="none" strike="noStrike" cap="none">
              <a:solidFill>
                <a:srgbClr val="000000"/>
              </a:solidFill>
              <a:latin typeface="Atkinson Hyperlegible"/>
              <a:ea typeface="Atkinson Hyperlegible"/>
              <a:cs typeface="Atkinson Hyperlegible"/>
              <a:sym typeface="Atkinson Hyperlegible"/>
            </a:endParaRPr>
          </a:p>
          <a:p>
            <a:pPr marL="0" lvl="0" indent="0" algn="l" rtl="0">
              <a:lnSpc>
                <a:spcPct val="90000"/>
              </a:lnSpc>
              <a:spcBef>
                <a:spcPts val="0"/>
              </a:spcBef>
              <a:spcAft>
                <a:spcPts val="0"/>
              </a:spcAft>
              <a:buClr>
                <a:schemeClr val="dk1"/>
              </a:buClr>
              <a:buSzPts val="3500"/>
              <a:buNone/>
            </a:pPr>
            <a:endParaRPr sz="2400" b="0" i="0" u="none" strike="noStrike" cap="none">
              <a:solidFill>
                <a:srgbClr val="000000"/>
              </a:solidFill>
              <a:latin typeface="Atkinson Hyperlegible"/>
              <a:ea typeface="Atkinson Hyperlegible"/>
              <a:cs typeface="Atkinson Hyperlegible"/>
              <a:sym typeface="Atkinson Hyperlegible"/>
            </a:endParaRPr>
          </a:p>
          <a:p>
            <a:pPr marL="0" lvl="0" indent="0" algn="l" rtl="0">
              <a:lnSpc>
                <a:spcPct val="90000"/>
              </a:lnSpc>
              <a:spcBef>
                <a:spcPts val="0"/>
              </a:spcBef>
              <a:spcAft>
                <a:spcPts val="0"/>
              </a:spcAft>
              <a:buClr>
                <a:schemeClr val="dk1"/>
              </a:buClr>
              <a:buSzPts val="3500"/>
              <a:buNone/>
            </a:pPr>
            <a:r>
              <a:rPr lang="ru-RU" sz="2400" b="0" i="0" u="none" strike="noStrike" cap="none">
                <a:solidFill>
                  <a:srgbClr val="000000"/>
                </a:solidFill>
                <a:latin typeface="Atkinson Hyperlegible"/>
                <a:ea typeface="Atkinson Hyperlegible"/>
                <a:cs typeface="Atkinson Hyperlegible"/>
                <a:sym typeface="Atkinson Hyperlegible"/>
              </a:rPr>
              <a:t>Помните:</a:t>
            </a:r>
            <a:endParaRPr/>
          </a:p>
          <a:p>
            <a:pPr marL="342900" lvl="0" indent="-342900" algn="l" rtl="0">
              <a:lnSpc>
                <a:spcPct val="90000"/>
              </a:lnSpc>
              <a:spcBef>
                <a:spcPts val="0"/>
              </a:spcBef>
              <a:spcAft>
                <a:spcPts val="0"/>
              </a:spcAft>
              <a:buSzPts val="3500"/>
              <a:buChar char="•"/>
            </a:pPr>
            <a:r>
              <a:rPr lang="ru-RU" sz="2400">
                <a:solidFill>
                  <a:srgbClr val="000000"/>
                </a:solidFill>
                <a:latin typeface="Atkinson Hyperlegible"/>
                <a:ea typeface="Atkinson Hyperlegible"/>
                <a:cs typeface="Atkinson Hyperlegible"/>
                <a:sym typeface="Atkinson Hyperlegible"/>
              </a:rPr>
              <a:t>У детей могут быть значительные внутренние повреждения, даже если внешние признаки травмы отсутствуют или минимальны.</a:t>
            </a:r>
            <a:endParaRPr/>
          </a:p>
          <a:p>
            <a:pPr marL="342900" lvl="0" indent="-342900" algn="l" rtl="0">
              <a:lnSpc>
                <a:spcPct val="90000"/>
              </a:lnSpc>
              <a:spcBef>
                <a:spcPts val="0"/>
              </a:spcBef>
              <a:spcAft>
                <a:spcPts val="0"/>
              </a:spcAft>
              <a:buSzPts val="3500"/>
              <a:buChar char="•"/>
            </a:pPr>
            <a:r>
              <a:rPr lang="ru-RU" sz="2400">
                <a:solidFill>
                  <a:srgbClr val="000000"/>
                </a:solidFill>
                <a:latin typeface="Atkinson Hyperlegible"/>
                <a:ea typeface="Atkinson Hyperlegible"/>
                <a:cs typeface="Atkinson Hyperlegible"/>
                <a:sym typeface="Atkinson Hyperlegible"/>
              </a:rPr>
              <a:t>Реанимация беременной женщины дает наилучшие шансы на выживание женщины и плода.</a:t>
            </a:r>
            <a:endParaRPr/>
          </a:p>
          <a:p>
            <a:pPr marL="342900" lvl="0" indent="-342900" algn="l" rtl="0">
              <a:lnSpc>
                <a:spcPct val="90000"/>
              </a:lnSpc>
              <a:spcBef>
                <a:spcPts val="0"/>
              </a:spcBef>
              <a:spcAft>
                <a:spcPts val="0"/>
              </a:spcAft>
              <a:buSzPts val="3500"/>
              <a:buChar char="•"/>
            </a:pPr>
            <a:r>
              <a:rPr lang="ru-RU" sz="2400">
                <a:solidFill>
                  <a:srgbClr val="000000"/>
                </a:solidFill>
                <a:latin typeface="Atkinson Hyperlegible"/>
                <a:ea typeface="Atkinson Hyperlegible"/>
                <a:cs typeface="Atkinson Hyperlegible"/>
                <a:sym typeface="Atkinson Hyperlegible"/>
              </a:rPr>
              <a:t>Пожилые люди обладают меньшим физиологическим резервом и у них может быстрее наступить декомпенсация после травматических повреждений.</a:t>
            </a:r>
            <a:endParaRPr/>
          </a:p>
        </p:txBody>
      </p:sp>
      <p:sp>
        <p:nvSpPr>
          <p:cNvPr id="719" name="Google Shape;719;p13"/>
          <p:cNvSpPr/>
          <p:nvPr/>
        </p:nvSpPr>
        <p:spPr>
          <a:xfrm>
            <a:off x="9918449" y="1980857"/>
            <a:ext cx="3079750" cy="24006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15000"/>
              <a:buFont typeface="Calibri"/>
              <a:buNone/>
            </a:pPr>
            <a:r>
              <a:rPr lang="ru-RU" sz="15000" b="1" i="0" u="none" strike="noStrike" cap="none">
                <a:solidFill>
                  <a:schemeClr val="accent2"/>
                </a:solidFill>
                <a:latin typeface="Calibri"/>
                <a:ea typeface="Calibri"/>
                <a:cs typeface="Calibri"/>
                <a:sym typeface="Calibri"/>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4"/>
          <p:cNvSpPr txBox="1">
            <a:spLocks noGrp="1"/>
          </p:cNvSpPr>
          <p:nvPr>
            <p:ph type="title"/>
          </p:nvPr>
        </p:nvSpPr>
        <p:spPr>
          <a:xfrm>
            <a:off x="457200" y="15369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ru-RU" sz="4000" dirty="0">
                <a:solidFill>
                  <a:srgbClr val="1F3864"/>
                </a:solidFill>
                <a:latin typeface="Atkinson Hyperlegible"/>
                <a:ea typeface="Atkinson Hyperlegible"/>
                <a:cs typeface="Atkinson Hyperlegible"/>
                <a:sym typeface="Atkinson Hyperlegible"/>
              </a:rPr>
              <a:t>Аспекты передачи пациента</a:t>
            </a:r>
            <a:endParaRPr dirty="0"/>
          </a:p>
        </p:txBody>
      </p:sp>
      <p:sp>
        <p:nvSpPr>
          <p:cNvPr id="726" name="Google Shape;726;p14"/>
          <p:cNvSpPr txBox="1">
            <a:spLocks noGrp="1"/>
          </p:cNvSpPr>
          <p:nvPr>
            <p:ph type="body" idx="1"/>
          </p:nvPr>
        </p:nvSpPr>
        <p:spPr>
          <a:xfrm>
            <a:off x="457200" y="1253330"/>
            <a:ext cx="11277600" cy="534050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1000"/>
              </a:spcBef>
              <a:spcAft>
                <a:spcPts val="0"/>
              </a:spcAft>
              <a:buSzPts val="1800"/>
              <a:buChar char="•"/>
            </a:pPr>
            <a:r>
              <a:rPr lang="ru-RU" sz="2400" dirty="0">
                <a:latin typeface="Atkinson Hyperlegible"/>
                <a:ea typeface="Atkinson Hyperlegible"/>
                <a:cs typeface="Atkinson Hyperlegible"/>
                <a:sym typeface="Atkinson Hyperlegible"/>
              </a:rPr>
              <a:t>У пациентов с травмами могут быть сложные повреждения, которые приводят к очень быстрому ухудшению их состояния или смерти.</a:t>
            </a:r>
            <a:endParaRPr dirty="0"/>
          </a:p>
          <a:p>
            <a:pPr marL="342900" lvl="0" indent="-342900" algn="l" rtl="0">
              <a:lnSpc>
                <a:spcPct val="90000"/>
              </a:lnSpc>
              <a:spcBef>
                <a:spcPts val="1000"/>
              </a:spcBef>
              <a:spcAft>
                <a:spcPts val="0"/>
              </a:spcAft>
              <a:buSzPts val="1800"/>
              <a:buChar char="•"/>
            </a:pPr>
            <a:r>
              <a:rPr lang="ru-RU" sz="2400" dirty="0">
                <a:solidFill>
                  <a:schemeClr val="accent2"/>
                </a:solidFill>
                <a:latin typeface="Atkinson Hyperlegible"/>
                <a:ea typeface="Atkinson Hyperlegible"/>
                <a:cs typeface="Atkinson Hyperlegible"/>
                <a:sym typeface="Atkinson Hyperlegible"/>
              </a:rPr>
              <a:t>Состояния, представляющие высокий риск, всегда требуют ПЕРЕДАЧИ / ПЕРЕВОДА </a:t>
            </a:r>
            <a:r>
              <a:rPr lang="ru-RU" sz="2400" dirty="0">
                <a:latin typeface="Atkinson Hyperlegible"/>
                <a:ea typeface="Atkinson Hyperlegible"/>
                <a:cs typeface="Atkinson Hyperlegible"/>
                <a:sym typeface="Atkinson Hyperlegible"/>
              </a:rPr>
              <a:t>пациента в специализированное отделение для постоянного ухода.</a:t>
            </a:r>
            <a:endParaRPr dirty="0"/>
          </a:p>
          <a:p>
            <a:pPr marL="342900" lvl="0" indent="-342900" algn="l" rtl="0">
              <a:lnSpc>
                <a:spcPct val="90000"/>
              </a:lnSpc>
              <a:spcBef>
                <a:spcPts val="1000"/>
              </a:spcBef>
              <a:spcAft>
                <a:spcPts val="0"/>
              </a:spcAft>
              <a:buSzPts val="1800"/>
              <a:buChar char="•"/>
            </a:pPr>
            <a:r>
              <a:rPr lang="ru-RU" sz="2400" dirty="0">
                <a:latin typeface="Atkinson Hyperlegible"/>
                <a:ea typeface="Atkinson Hyperlegible"/>
                <a:cs typeface="Atkinson Hyperlegible"/>
                <a:sym typeface="Atkinson Hyperlegible"/>
              </a:rPr>
              <a:t>Помните, что если пациенту требуется </a:t>
            </a:r>
            <a:r>
              <a:rPr lang="ru-RU" sz="2400" dirty="0">
                <a:solidFill>
                  <a:schemeClr val="dk1"/>
                </a:solidFill>
                <a:latin typeface="Atkinson Hyperlegible"/>
                <a:ea typeface="Atkinson Hyperlegible"/>
                <a:cs typeface="Atkinson Hyperlegible"/>
                <a:sym typeface="Atkinson Hyperlegible"/>
              </a:rPr>
              <a:t>КИСЛОРОД</a:t>
            </a:r>
            <a:r>
              <a:rPr lang="ru-RU" sz="2400" dirty="0">
                <a:latin typeface="Atkinson Hyperlegible"/>
                <a:ea typeface="Atkinson Hyperlegible"/>
                <a:cs typeface="Atkinson Hyperlegible"/>
                <a:sym typeface="Atkinson Hyperlegible"/>
              </a:rPr>
              <a:t>, организуйте его подачу во время транспортировки и передачи пациента.</a:t>
            </a:r>
            <a:endParaRPr dirty="0"/>
          </a:p>
          <a:p>
            <a:pPr marL="342900" lvl="0" indent="-342900" algn="l" rtl="0">
              <a:lnSpc>
                <a:spcPct val="90000"/>
              </a:lnSpc>
              <a:spcBef>
                <a:spcPts val="1000"/>
              </a:spcBef>
              <a:spcAft>
                <a:spcPts val="0"/>
              </a:spcAft>
              <a:buSzPts val="1800"/>
              <a:buChar char="•"/>
            </a:pPr>
            <a:r>
              <a:rPr lang="ru-RU" sz="2400" dirty="0">
                <a:latin typeface="Atkinson Hyperlegible"/>
                <a:ea typeface="Atkinson Hyperlegible"/>
                <a:cs typeface="Atkinson Hyperlegible"/>
                <a:sym typeface="Atkinson Hyperlegible"/>
              </a:rPr>
              <a:t>Убедитесь, что </a:t>
            </a:r>
            <a:r>
              <a:rPr lang="ru-RU" sz="2400" dirty="0">
                <a:solidFill>
                  <a:schemeClr val="accent2"/>
                </a:solidFill>
                <a:latin typeface="Atkinson Hyperlegible"/>
                <a:ea typeface="Atkinson Hyperlegible"/>
                <a:cs typeface="Atkinson Hyperlegible"/>
                <a:sym typeface="Atkinson Hyperlegible"/>
              </a:rPr>
              <a:t>кровотечение под контролем </a:t>
            </a:r>
            <a:r>
              <a:rPr lang="ru-RU" sz="2400" dirty="0">
                <a:solidFill>
                  <a:schemeClr val="dk1"/>
                </a:solidFill>
                <a:latin typeface="Atkinson Hyperlegible"/>
                <a:ea typeface="Atkinson Hyperlegible"/>
                <a:cs typeface="Atkinson Hyperlegible"/>
                <a:sym typeface="Atkinson Hyperlegible"/>
              </a:rPr>
              <a:t>и организуйте переливание крови на раннем этапе</a:t>
            </a:r>
            <a:r>
              <a:rPr lang="ru-RU" sz="2400" dirty="0">
                <a:solidFill>
                  <a:schemeClr val="accent2"/>
                </a:solidFill>
                <a:latin typeface="Atkinson Hyperlegible"/>
                <a:ea typeface="Atkinson Hyperlegible"/>
                <a:cs typeface="Atkinson Hyperlegible"/>
                <a:sym typeface="Atkinson Hyperlegible"/>
              </a:rPr>
              <a:t>.</a:t>
            </a:r>
            <a:endParaRPr dirty="0"/>
          </a:p>
          <a:p>
            <a:pPr marL="342900" lvl="0" indent="-342900" algn="l" rtl="0">
              <a:lnSpc>
                <a:spcPct val="90000"/>
              </a:lnSpc>
              <a:spcBef>
                <a:spcPts val="1000"/>
              </a:spcBef>
              <a:spcAft>
                <a:spcPts val="0"/>
              </a:spcAft>
              <a:buSzPts val="1800"/>
              <a:buChar char="•"/>
            </a:pPr>
            <a:r>
              <a:rPr lang="ru-RU" sz="2400" dirty="0">
                <a:latin typeface="Atkinson Hyperlegible"/>
                <a:ea typeface="Atkinson Hyperlegible"/>
                <a:cs typeface="Atkinson Hyperlegible"/>
                <a:sym typeface="Atkinson Hyperlegible"/>
              </a:rPr>
              <a:t>Если у пострадавшего наблюдаются признаки шока, обеспечьте продолжение</a:t>
            </a:r>
            <a:r>
              <a:rPr lang="ru-RU" sz="2400" dirty="0">
                <a:solidFill>
                  <a:srgbClr val="FF0000"/>
                </a:solidFill>
                <a:latin typeface="Atkinson Hyperlegible"/>
                <a:ea typeface="Atkinson Hyperlegible"/>
                <a:cs typeface="Atkinson Hyperlegible"/>
                <a:sym typeface="Atkinson Hyperlegible"/>
              </a:rPr>
              <a:t> </a:t>
            </a:r>
            <a:r>
              <a:rPr lang="ru-RU" sz="2400" dirty="0">
                <a:solidFill>
                  <a:schemeClr val="dk1"/>
                </a:solidFill>
                <a:latin typeface="Atkinson Hyperlegible"/>
                <a:ea typeface="Atkinson Hyperlegible"/>
                <a:cs typeface="Atkinson Hyperlegible"/>
                <a:sym typeface="Atkinson Hyperlegible"/>
              </a:rPr>
              <a:t>ИНФУЗИОННОЙ ТЕРАПИИ</a:t>
            </a:r>
            <a:r>
              <a:rPr lang="ru-RU" sz="2400" dirty="0">
                <a:latin typeface="Atkinson Hyperlegible"/>
                <a:ea typeface="Atkinson Hyperlegible"/>
                <a:cs typeface="Atkinson Hyperlegible"/>
                <a:sym typeface="Atkinson Hyperlegible"/>
              </a:rPr>
              <a:t> при его транспортировке.</a:t>
            </a:r>
            <a:endParaRPr dirty="0"/>
          </a:p>
          <a:p>
            <a:pPr marL="342900" lvl="0" indent="-342900" algn="l" rtl="0">
              <a:lnSpc>
                <a:spcPct val="90000"/>
              </a:lnSpc>
              <a:spcBef>
                <a:spcPts val="1000"/>
              </a:spcBef>
              <a:spcAft>
                <a:spcPts val="0"/>
              </a:spcAft>
              <a:buSzPts val="1800"/>
              <a:buChar char="•"/>
            </a:pPr>
            <a:r>
              <a:rPr lang="ru-RU" sz="2400" dirty="0">
                <a:solidFill>
                  <a:schemeClr val="accent2"/>
                </a:solidFill>
                <a:latin typeface="Atkinson Hyperlegible"/>
                <a:ea typeface="Atkinson Hyperlegible"/>
                <a:cs typeface="Atkinson Hyperlegible"/>
                <a:sym typeface="Atkinson Hyperlegible"/>
              </a:rPr>
              <a:t>Сообщайте </a:t>
            </a:r>
            <a:r>
              <a:rPr lang="ru-RU" sz="2400" dirty="0">
                <a:latin typeface="Atkinson Hyperlegible"/>
                <a:ea typeface="Atkinson Hyperlegible"/>
                <a:cs typeface="Atkinson Hyperlegible"/>
                <a:sym typeface="Atkinson Hyperlegible"/>
              </a:rPr>
              <a:t>о травмах, важных медицинских проблемах и о том, что было сделано для пациента во время его передачи / перевода.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15"/>
          <p:cNvSpPr txBox="1">
            <a:spLocks noGrp="1"/>
          </p:cNvSpPr>
          <p:nvPr>
            <p:ph type="title" idx="4294967295"/>
          </p:nvPr>
        </p:nvSpPr>
        <p:spPr>
          <a:xfrm>
            <a:off x="681567" y="44846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ru-RU" sz="4000">
                <a:solidFill>
                  <a:srgbClr val="1F3864"/>
                </a:solidFill>
                <a:latin typeface="Atkinson Hyperlegible"/>
                <a:ea typeface="Atkinson Hyperlegible"/>
                <a:cs typeface="Atkinson Hyperlegible"/>
                <a:sym typeface="Atkinson Hyperlegible"/>
              </a:rPr>
              <a:t>ПОМНИТЕ</a:t>
            </a:r>
            <a:endParaRPr/>
          </a:p>
        </p:txBody>
      </p:sp>
      <p:grpSp>
        <p:nvGrpSpPr>
          <p:cNvPr id="733" name="Google Shape;733;p15"/>
          <p:cNvGrpSpPr/>
          <p:nvPr/>
        </p:nvGrpSpPr>
        <p:grpSpPr>
          <a:xfrm>
            <a:off x="681567" y="1697412"/>
            <a:ext cx="10515600" cy="4337887"/>
            <a:chOff x="0" y="6724"/>
            <a:chExt cx="10515600" cy="4337887"/>
          </a:xfrm>
        </p:grpSpPr>
        <p:sp>
          <p:nvSpPr>
            <p:cNvPr id="734" name="Google Shape;734;p15"/>
            <p:cNvSpPr/>
            <p:nvPr/>
          </p:nvSpPr>
          <p:spPr>
            <a:xfrm>
              <a:off x="0" y="6724"/>
              <a:ext cx="10515600" cy="2125743"/>
            </a:xfrm>
            <a:prstGeom prst="roundRect">
              <a:avLst>
                <a:gd name="adj" fmla="val 16667"/>
              </a:avLst>
            </a:prstGeom>
            <a:solidFill>
              <a:schemeClr val="lt1"/>
            </a:solidFill>
            <a:ln w="38100" cap="flat" cmpd="sng">
              <a:solidFill>
                <a:srgbClr val="2570B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txBox="1"/>
            <p:nvPr/>
          </p:nvSpPr>
          <p:spPr>
            <a:xfrm>
              <a:off x="103770" y="110494"/>
              <a:ext cx="10308060" cy="1918203"/>
            </a:xfrm>
            <a:prstGeom prst="rect">
              <a:avLst/>
            </a:prstGeom>
            <a:noFill/>
            <a:ln>
              <a:noFill/>
            </a:ln>
          </p:spPr>
          <p:txBody>
            <a:bodyPr spcFirstLastPara="1" wrap="square" lIns="114300" tIns="114300" rIns="114300" bIns="114300" anchor="ctr" anchorCtr="0">
              <a:noAutofit/>
            </a:bodyPr>
            <a:lstStyle/>
            <a:p>
              <a:pPr marL="0" marR="0" lvl="0" indent="0" algn="l" rtl="0">
                <a:lnSpc>
                  <a:spcPct val="90000"/>
                </a:lnSpc>
                <a:spcBef>
                  <a:spcPts val="0"/>
                </a:spcBef>
                <a:spcAft>
                  <a:spcPts val="0"/>
                </a:spcAft>
                <a:buClr>
                  <a:srgbClr val="000000"/>
                </a:buClr>
                <a:buSzPts val="2600"/>
                <a:buFont typeface="Arial"/>
                <a:buNone/>
              </a:pPr>
              <a:r>
                <a:rPr lang="ru-RU" sz="2600" b="0" i="0" u="none" strike="noStrike" cap="none" dirty="0">
                  <a:solidFill>
                    <a:schemeClr val="tx1"/>
                  </a:solidFill>
                  <a:latin typeface="Atkinson Hyperlegible"/>
                  <a:ea typeface="Atkinson Hyperlegible"/>
                  <a:cs typeface="Atkinson Hyperlegible"/>
                  <a:sym typeface="Atkinson Hyperlegible"/>
                </a:rPr>
                <a:t>Цель </a:t>
              </a:r>
              <a:r>
                <a:rPr lang="ru-RU" sz="2600" b="0" i="0" u="sng" strike="noStrike" cap="none" dirty="0">
                  <a:solidFill>
                    <a:srgbClr val="0070C0"/>
                  </a:solidFill>
                  <a:latin typeface="Atkinson Hyperlegible"/>
                  <a:ea typeface="Atkinson Hyperlegible"/>
                  <a:cs typeface="Atkinson Hyperlegible"/>
                  <a:sym typeface="Atkinson Hyperlegible"/>
                </a:rPr>
                <a:t>первичного обследования</a:t>
              </a:r>
              <a:r>
                <a:rPr lang="ru-RU" sz="2600" b="0" i="0" u="none" strike="noStrike" cap="none" dirty="0">
                  <a:solidFill>
                    <a:srgbClr val="0070C0"/>
                  </a:solidFill>
                  <a:latin typeface="Atkinson Hyperlegible"/>
                  <a:ea typeface="Atkinson Hyperlegible"/>
                  <a:cs typeface="Atkinson Hyperlegible"/>
                  <a:sym typeface="Atkinson Hyperlegible"/>
                </a:rPr>
                <a:t> </a:t>
              </a:r>
              <a:r>
                <a:rPr lang="ru-RU" sz="2600" b="0" i="0" u="none" strike="noStrike" cap="none" dirty="0">
                  <a:solidFill>
                    <a:schemeClr val="tx1"/>
                  </a:solidFill>
                  <a:latin typeface="Atkinson Hyperlegible"/>
                  <a:ea typeface="Atkinson Hyperlegible"/>
                  <a:cs typeface="Atkinson Hyperlegible"/>
                  <a:sym typeface="Atkinson Hyperlegible"/>
                </a:rPr>
                <a:t>– осмотр по алгоритму CABCDE и выявление травм, угрожающих жизни пациента.</a:t>
              </a:r>
              <a:endParaRPr lang="ru-RU" sz="2600" dirty="0">
                <a:solidFill>
                  <a:schemeClr val="tx1"/>
                </a:solidFill>
              </a:endParaRPr>
            </a:p>
          </p:txBody>
        </p:sp>
        <p:sp>
          <p:nvSpPr>
            <p:cNvPr id="736" name="Google Shape;736;p15"/>
            <p:cNvSpPr/>
            <p:nvPr/>
          </p:nvSpPr>
          <p:spPr>
            <a:xfrm>
              <a:off x="0" y="2218868"/>
              <a:ext cx="10515600" cy="2125743"/>
            </a:xfrm>
            <a:prstGeom prst="roundRect">
              <a:avLst>
                <a:gd name="adj" fmla="val 16667"/>
              </a:avLst>
            </a:prstGeom>
            <a:solidFill>
              <a:schemeClr val="lt1"/>
            </a:solidFill>
            <a:ln w="38100" cap="flat" cmpd="sng">
              <a:solidFill>
                <a:srgbClr val="3A66B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txBox="1"/>
            <p:nvPr/>
          </p:nvSpPr>
          <p:spPr>
            <a:xfrm>
              <a:off x="103770" y="2322638"/>
              <a:ext cx="10308060" cy="1918203"/>
            </a:xfrm>
            <a:prstGeom prst="rect">
              <a:avLst/>
            </a:prstGeom>
            <a:noFill/>
            <a:ln>
              <a:noFill/>
            </a:ln>
          </p:spPr>
          <p:txBody>
            <a:bodyPr spcFirstLastPara="1" wrap="square" lIns="114300" tIns="114300" rIns="114300" bIns="114300" anchor="ctr" anchorCtr="0">
              <a:noAutofit/>
            </a:bodyPr>
            <a:lstStyle/>
            <a:p>
              <a:pPr>
                <a:lnSpc>
                  <a:spcPct val="90000"/>
                </a:lnSpc>
                <a:buClr>
                  <a:schemeClr val="lt1"/>
                </a:buClr>
                <a:buSzPts val="3000"/>
              </a:pPr>
              <a:r>
                <a:rPr lang="ru-RU" sz="2600" b="0" i="0" u="none" strike="noStrike" cap="none" dirty="0">
                  <a:solidFill>
                    <a:schemeClr val="tx1"/>
                  </a:solidFill>
                  <a:latin typeface="Atkinson Hyperlegible"/>
                  <a:ea typeface="Atkinson Hyperlegible"/>
                  <a:cs typeface="Atkinson Hyperlegible"/>
                  <a:sym typeface="Atkinson Hyperlegible"/>
                </a:rPr>
                <a:t>Цель </a:t>
              </a:r>
              <a:r>
                <a:rPr lang="ru-RU" sz="2600" b="0" i="0" u="sng" strike="noStrike" cap="none" dirty="0">
                  <a:solidFill>
                    <a:srgbClr val="0070C0"/>
                  </a:solidFill>
                  <a:latin typeface="Atkinson Hyperlegible"/>
                  <a:ea typeface="Atkinson Hyperlegible"/>
                  <a:cs typeface="Atkinson Hyperlegible"/>
                  <a:sym typeface="Atkinson Hyperlegible"/>
                </a:rPr>
                <a:t>лечения в остром периоде</a:t>
              </a:r>
              <a:r>
                <a:rPr lang="ru-RU" sz="2600" b="0" i="0" u="none" strike="noStrike" cap="none" dirty="0">
                  <a:solidFill>
                    <a:srgbClr val="0070C0"/>
                  </a:solidFill>
                  <a:latin typeface="Atkinson Hyperlegible"/>
                  <a:ea typeface="Atkinson Hyperlegible"/>
                  <a:cs typeface="Atkinson Hyperlegible"/>
                  <a:sym typeface="Atkinson Hyperlegible"/>
                </a:rPr>
                <a:t> </a:t>
              </a:r>
              <a:r>
                <a:rPr lang="ru-RU" sz="2600" b="0" i="0" u="none" strike="noStrike" cap="none" dirty="0">
                  <a:solidFill>
                    <a:schemeClr val="tx1"/>
                  </a:solidFill>
                  <a:latin typeface="Atkinson Hyperlegible"/>
                  <a:ea typeface="Atkinson Hyperlegible"/>
                  <a:cs typeface="Atkinson Hyperlegible"/>
                  <a:sym typeface="Atkinson Hyperlegible"/>
                </a:rPr>
                <a:t>– предотвратить </a:t>
              </a:r>
              <a:r>
                <a:rPr lang="ru-RU" sz="2600" b="0" i="0" u="none" strike="noStrike" cap="none" dirty="0">
                  <a:solidFill>
                    <a:srgbClr val="0070C0"/>
                  </a:solidFill>
                  <a:latin typeface="Atkinson Hyperlegible"/>
                  <a:ea typeface="Atkinson Hyperlegible"/>
                  <a:cs typeface="Atkinson Hyperlegible"/>
                  <a:sym typeface="Atkinson Hyperlegible"/>
                </a:rPr>
                <a:t>вторичные повреждения</a:t>
              </a:r>
              <a:r>
                <a:rPr lang="ru-RU" sz="2600" b="0" i="0" u="none" strike="noStrike" cap="none" dirty="0">
                  <a:solidFill>
                    <a:schemeClr val="tx1"/>
                  </a:solidFill>
                  <a:latin typeface="Atkinson Hyperlegible"/>
                  <a:ea typeface="Atkinson Hyperlegible"/>
                  <a:cs typeface="Atkinson Hyperlegible"/>
                  <a:sym typeface="Atkinson Hyperlegible"/>
                </a:rPr>
                <a:t>, вызванные недостаточной оксигенацией и снижением перфузии, купировать боль и спланировать дальнейшее оказание специализированной помощи. </a:t>
              </a:r>
              <a:r>
                <a:rPr lang="ru-RU" sz="2400" dirty="0">
                  <a:solidFill>
                    <a:schemeClr val="lt1"/>
                  </a:solidFill>
                  <a:latin typeface="Atkinson Hyperlegible"/>
                  <a:ea typeface="Atkinson Hyperlegible"/>
                  <a:cs typeface="Atkinson Hyperlegible"/>
                  <a:sym typeface="Atkinson Hyperlegible"/>
                </a:rPr>
                <a:t>.</a:t>
              </a:r>
              <a:r>
                <a:rPr lang="ru-RU" sz="2400" b="0" dirty="0">
                  <a:solidFill>
                    <a:schemeClr val="lt1"/>
                  </a:solidFill>
                  <a:latin typeface="Atkinson Hyperlegible"/>
                  <a:ea typeface="Atkinson Hyperlegible"/>
                  <a:cs typeface="Atkinson Hyperlegible"/>
                  <a:sym typeface="Atkinson Hyperlegible"/>
                </a:rPr>
                <a:t> </a:t>
              </a:r>
              <a:endParaRPr sz="1100"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6"/>
          <p:cNvSpPr txBox="1">
            <a:spLocks noGrp="1"/>
          </p:cNvSpPr>
          <p:nvPr>
            <p:ph type="title"/>
          </p:nvPr>
        </p:nvSpPr>
        <p:spPr>
          <a:xfrm>
            <a:off x="404906"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ru-RU" sz="4000">
                <a:solidFill>
                  <a:srgbClr val="1F3864"/>
                </a:solidFill>
                <a:latin typeface="Atkinson Hyperlegible"/>
                <a:ea typeface="Atkinson Hyperlegible"/>
                <a:cs typeface="Atkinson Hyperlegible"/>
                <a:sym typeface="Atkinson Hyperlegible"/>
              </a:rPr>
              <a:t>Краткий обзор</a:t>
            </a:r>
            <a:endParaRPr/>
          </a:p>
        </p:txBody>
      </p:sp>
      <p:sp>
        <p:nvSpPr>
          <p:cNvPr id="744" name="Google Shape;744;p16"/>
          <p:cNvSpPr txBox="1">
            <a:spLocks noGrp="1"/>
          </p:cNvSpPr>
          <p:nvPr>
            <p:ph type="body" idx="1"/>
          </p:nvPr>
        </p:nvSpPr>
        <p:spPr>
          <a:xfrm>
            <a:off x="479611" y="1683684"/>
            <a:ext cx="11012733"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ru-RU" sz="2400">
                <a:solidFill>
                  <a:schemeClr val="dk1"/>
                </a:solidFill>
                <a:latin typeface="Atkinson Hyperlegible"/>
                <a:ea typeface="Atkinson Hyperlegible"/>
                <a:cs typeface="Atkinson Hyperlegible"/>
                <a:sym typeface="Atkinson Hyperlegible"/>
              </a:rPr>
              <a:t>В этой презентации мы рассмотрели следующие темы:</a:t>
            </a:r>
            <a:endParaRPr/>
          </a:p>
          <a:p>
            <a:pPr marL="457200" lvl="0" indent="-342900" algn="l" rtl="0">
              <a:lnSpc>
                <a:spcPct val="90000"/>
              </a:lnSpc>
              <a:spcBef>
                <a:spcPts val="1000"/>
              </a:spcBef>
              <a:spcAft>
                <a:spcPts val="0"/>
              </a:spcAft>
              <a:buClr>
                <a:schemeClr val="dk1"/>
              </a:buClr>
              <a:buSzPts val="1800"/>
              <a:buChar char="•"/>
            </a:pPr>
            <a:r>
              <a:rPr lang="ru-RU" sz="2400">
                <a:solidFill>
                  <a:srgbClr val="000000"/>
                </a:solidFill>
                <a:latin typeface="Atkinson Hyperlegible"/>
                <a:ea typeface="Atkinson Hyperlegible"/>
                <a:cs typeface="Atkinson Hyperlegible"/>
                <a:sym typeface="Atkinson Hyperlegible"/>
              </a:rPr>
              <a:t>Подход к первичному обследованию при травмах, связанных с конфликтом</a:t>
            </a:r>
            <a:endParaRPr/>
          </a:p>
          <a:p>
            <a:pPr marL="457200" lvl="0" indent="-342900" algn="l" rtl="0">
              <a:lnSpc>
                <a:spcPct val="90000"/>
              </a:lnSpc>
              <a:spcBef>
                <a:spcPts val="1000"/>
              </a:spcBef>
              <a:spcAft>
                <a:spcPts val="0"/>
              </a:spcAft>
              <a:buClr>
                <a:schemeClr val="dk1"/>
              </a:buClr>
              <a:buSzPts val="1800"/>
              <a:buChar char="•"/>
            </a:pPr>
            <a:r>
              <a:rPr lang="ru-RU" sz="2400">
                <a:solidFill>
                  <a:srgbClr val="000000"/>
                </a:solidFill>
                <a:latin typeface="Atkinson Hyperlegible"/>
                <a:ea typeface="Atkinson Hyperlegible"/>
                <a:cs typeface="Atkinson Hyperlegible"/>
                <a:sym typeface="Atkinson Hyperlegible"/>
              </a:rPr>
              <a:t>Признаки и симптомы острых, угрожающих жизни и конечностям состояний </a:t>
            </a:r>
            <a:endParaRPr/>
          </a:p>
          <a:p>
            <a:pPr marL="457200" lvl="0" indent="-342900" algn="l" rtl="0">
              <a:lnSpc>
                <a:spcPct val="90000"/>
              </a:lnSpc>
              <a:spcBef>
                <a:spcPts val="1000"/>
              </a:spcBef>
              <a:spcAft>
                <a:spcPts val="0"/>
              </a:spcAft>
              <a:buClr>
                <a:schemeClr val="dk1"/>
              </a:buClr>
              <a:buSzPts val="1800"/>
              <a:buChar char="•"/>
            </a:pPr>
            <a:r>
              <a:rPr lang="ru-RU" sz="2400">
                <a:solidFill>
                  <a:srgbClr val="000000"/>
                </a:solidFill>
                <a:latin typeface="Atkinson Hyperlegible"/>
                <a:ea typeface="Atkinson Hyperlegible"/>
                <a:cs typeface="Atkinson Hyperlegible"/>
                <a:sym typeface="Atkinson Hyperlegible"/>
              </a:rPr>
              <a:t>Критические действия по алгоритму CABCDE при травмах, связанных с конфликтом</a:t>
            </a:r>
            <a:endParaRPr/>
          </a:p>
          <a:p>
            <a:pPr marL="457200" lvl="0" indent="-228600" algn="l" rtl="0">
              <a:lnSpc>
                <a:spcPct val="90000"/>
              </a:lnSpc>
              <a:spcBef>
                <a:spcPts val="1000"/>
              </a:spcBef>
              <a:spcAft>
                <a:spcPts val="0"/>
              </a:spcAft>
              <a:buClr>
                <a:schemeClr val="dk1"/>
              </a:buClr>
              <a:buSzPts val="1800"/>
              <a:buNone/>
            </a:pPr>
            <a:endParaRPr sz="2400">
              <a:latin typeface="Atkinson Hyperlegible"/>
              <a:ea typeface="Atkinson Hyperlegible"/>
              <a:cs typeface="Atkinson Hyperlegible"/>
              <a:sym typeface="Atkinson Hyperlegible"/>
            </a:endParaRPr>
          </a:p>
        </p:txBody>
      </p:sp>
      <p:sp>
        <p:nvSpPr>
          <p:cNvPr id="745" name="Google Shape;745;p16"/>
          <p:cNvSpPr txBox="1"/>
          <p:nvPr/>
        </p:nvSpPr>
        <p:spPr>
          <a:xfrm>
            <a:off x="-1740" y="1449810"/>
            <a:ext cx="12193740" cy="135635"/>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000000"/>
              </a:buClr>
              <a:buSzPts val="1920"/>
              <a:buFont typeface="Arial"/>
              <a:buNone/>
            </a:pPr>
            <a:endParaRPr sz="1400" b="0" i="0" u="none" strike="noStrike" cap="none">
              <a:solidFill>
                <a:srgbClr val="FFFFFF"/>
              </a:solidFill>
              <a:latin typeface="Arial"/>
              <a:ea typeface="Arial"/>
              <a:cs typeface="Arial"/>
              <a:sym typeface="Arial"/>
            </a:endParaRPr>
          </a:p>
          <a:p>
            <a:pPr marL="228600" marR="0" lvl="0" indent="-228600" algn="l"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2"/>
          <p:cNvSpPr txBox="1">
            <a:spLocks noGrp="1"/>
          </p:cNvSpPr>
          <p:nvPr>
            <p:ph type="title" idx="4294967295"/>
          </p:nvPr>
        </p:nvSpPr>
        <p:spPr>
          <a:xfrm>
            <a:off x="345440" y="134836"/>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ru-RU" sz="4000" dirty="0">
                <a:solidFill>
                  <a:srgbClr val="1F3864"/>
                </a:solidFill>
                <a:latin typeface="Atkinson Hyperlegible"/>
                <a:ea typeface="Atkinson Hyperlegible"/>
                <a:cs typeface="Atkinson Hyperlegible"/>
                <a:sym typeface="Atkinson Hyperlegible"/>
              </a:rPr>
              <a:t>Цели</a:t>
            </a:r>
            <a:endParaRPr dirty="0"/>
          </a:p>
        </p:txBody>
      </p:sp>
      <p:sp>
        <p:nvSpPr>
          <p:cNvPr id="619" name="Google Shape;619;p2"/>
          <p:cNvSpPr txBox="1">
            <a:spLocks noGrp="1"/>
          </p:cNvSpPr>
          <p:nvPr>
            <p:ph type="body" idx="4294967295"/>
          </p:nvPr>
        </p:nvSpPr>
        <p:spPr>
          <a:xfrm>
            <a:off x="345440" y="178498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ru-RU" sz="2400" dirty="0">
                <a:solidFill>
                  <a:schemeClr val="dk1"/>
                </a:solidFill>
                <a:latin typeface="Atkinson Hyperlegible"/>
                <a:ea typeface="Atkinson Hyperlegible"/>
                <a:cs typeface="Atkinson Hyperlegible"/>
                <a:sym typeface="Atkinson Hyperlegible"/>
              </a:rPr>
              <a:t>По окончании этого модуля вы сможете:</a:t>
            </a:r>
            <a:endParaRPr dirty="0"/>
          </a:p>
          <a:p>
            <a:pPr marL="457200" marR="0" lvl="0" indent="-406400" algn="l" rtl="0">
              <a:lnSpc>
                <a:spcPct val="90000"/>
              </a:lnSpc>
              <a:spcBef>
                <a:spcPts val="1000"/>
              </a:spcBef>
              <a:spcAft>
                <a:spcPts val="0"/>
              </a:spcAft>
              <a:buClr>
                <a:schemeClr val="dk1"/>
              </a:buClr>
              <a:buSzPts val="2800"/>
              <a:buFont typeface="Arial"/>
              <a:buChar char="•"/>
            </a:pPr>
            <a:r>
              <a:rPr lang="ru-RU" sz="2400" dirty="0">
                <a:solidFill>
                  <a:srgbClr val="000000"/>
                </a:solidFill>
                <a:latin typeface="Atkinson Hyperlegible"/>
                <a:ea typeface="Atkinson Hyperlegible"/>
                <a:cs typeface="Atkinson Hyperlegible"/>
                <a:sym typeface="Atkinson Hyperlegible"/>
              </a:rPr>
              <a:t>Описать подход к первичному обследованию при травмах, связанных с конфликтом</a:t>
            </a:r>
            <a:endParaRPr dirty="0"/>
          </a:p>
          <a:p>
            <a:pPr marL="457200" marR="0" lvl="0" indent="-406400" algn="l" rtl="0">
              <a:lnSpc>
                <a:spcPct val="90000"/>
              </a:lnSpc>
              <a:spcBef>
                <a:spcPts val="1000"/>
              </a:spcBef>
              <a:spcAft>
                <a:spcPts val="0"/>
              </a:spcAft>
              <a:buClr>
                <a:schemeClr val="dk1"/>
              </a:buClr>
              <a:buSzPts val="2800"/>
              <a:buFont typeface="Arial"/>
              <a:buChar char="•"/>
            </a:pPr>
            <a:r>
              <a:rPr lang="ru-RU" sz="2400" dirty="0">
                <a:solidFill>
                  <a:srgbClr val="000000"/>
                </a:solidFill>
                <a:latin typeface="Atkinson Hyperlegible"/>
                <a:ea typeface="Atkinson Hyperlegible"/>
                <a:cs typeface="Atkinson Hyperlegible"/>
                <a:sym typeface="Atkinson Hyperlegible"/>
              </a:rPr>
              <a:t>Определять признаки и симптомы острых, угрожающих жизни и конечностям состояний</a:t>
            </a:r>
            <a:endParaRPr dirty="0"/>
          </a:p>
          <a:p>
            <a:pPr marL="457200" marR="0" lvl="0" indent="-406400" algn="l" rtl="0">
              <a:lnSpc>
                <a:spcPct val="90000"/>
              </a:lnSpc>
              <a:spcBef>
                <a:spcPts val="1000"/>
              </a:spcBef>
              <a:spcAft>
                <a:spcPts val="0"/>
              </a:spcAft>
              <a:buClr>
                <a:schemeClr val="dk1"/>
              </a:buClr>
              <a:buSzPts val="2800"/>
              <a:buFont typeface="Arial"/>
              <a:buChar char="•"/>
            </a:pPr>
            <a:r>
              <a:rPr lang="ru-RU" sz="2400" dirty="0">
                <a:solidFill>
                  <a:srgbClr val="000000"/>
                </a:solidFill>
                <a:latin typeface="Atkinson Hyperlegible"/>
                <a:ea typeface="Atkinson Hyperlegible"/>
                <a:cs typeface="Atkinson Hyperlegible"/>
                <a:sym typeface="Atkinson Hyperlegible"/>
              </a:rPr>
              <a:t>Определять критические действия по алгоритму CABCDE при травмах, связанных с конфликтом </a:t>
            </a:r>
            <a:endParaRPr dirty="0"/>
          </a:p>
          <a:p>
            <a:pPr marL="457200" marR="0" lvl="0" indent="-228600" algn="l" rtl="0">
              <a:lnSpc>
                <a:spcPct val="90000"/>
              </a:lnSpc>
              <a:spcBef>
                <a:spcPts val="1000"/>
              </a:spcBef>
              <a:spcAft>
                <a:spcPts val="0"/>
              </a:spcAft>
              <a:buClr>
                <a:schemeClr val="dk1"/>
              </a:buClr>
              <a:buSzPts val="2800"/>
              <a:buFont typeface="Arial"/>
              <a:buNone/>
            </a:pPr>
            <a:endParaRPr sz="2400" dirty="0">
              <a:solidFill>
                <a:srgbClr val="000000"/>
              </a:solidFill>
              <a:latin typeface="Atkinson Hyperlegible"/>
              <a:ea typeface="Atkinson Hyperlegible"/>
              <a:cs typeface="Atkinson Hyperlegible"/>
              <a:sym typeface="Atkinson Hyperlegible"/>
            </a:endParaRPr>
          </a:p>
          <a:p>
            <a:pPr marL="457200" marR="0" lvl="0" indent="-228600" algn="l" rtl="0">
              <a:lnSpc>
                <a:spcPct val="90000"/>
              </a:lnSpc>
              <a:spcBef>
                <a:spcPts val="1000"/>
              </a:spcBef>
              <a:spcAft>
                <a:spcPts val="0"/>
              </a:spcAft>
              <a:buClr>
                <a:schemeClr val="dk1"/>
              </a:buClr>
              <a:buSzPts val="2800"/>
              <a:buFont typeface="Arial"/>
              <a:buNone/>
            </a:pPr>
            <a:endParaRPr sz="2400" dirty="0">
              <a:solidFill>
                <a:srgbClr val="000000"/>
              </a:solidFill>
              <a:latin typeface="Atkinson Hyperlegible"/>
              <a:ea typeface="Atkinson Hyperlegible"/>
              <a:cs typeface="Atkinson Hyperlegible"/>
              <a:sym typeface="Atkinson Hyperlegible"/>
            </a:endParaRPr>
          </a:p>
        </p:txBody>
      </p:sp>
      <p:sp>
        <p:nvSpPr>
          <p:cNvPr id="620" name="Google Shape;620;p2"/>
          <p:cNvSpPr txBox="1"/>
          <p:nvPr/>
        </p:nvSpPr>
        <p:spPr>
          <a:xfrm>
            <a:off x="0" y="1324764"/>
            <a:ext cx="12193740" cy="135635"/>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000000"/>
              </a:buClr>
              <a:buSzPts val="1920"/>
              <a:buFont typeface="Arial"/>
              <a:buNone/>
            </a:pPr>
            <a:endParaRPr sz="1400" b="0" i="0" u="none" strike="noStrike" cap="none">
              <a:solidFill>
                <a:srgbClr val="FFFFFF"/>
              </a:solidFill>
              <a:latin typeface="Arial"/>
              <a:ea typeface="Arial"/>
              <a:cs typeface="Arial"/>
              <a:sym typeface="Arial"/>
            </a:endParaRPr>
          </a:p>
          <a:p>
            <a:pPr marL="228600" marR="0" lvl="0" indent="-228600" algn="l"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3"/>
          <p:cNvSpPr txBox="1">
            <a:spLocks noGrp="1"/>
          </p:cNvSpPr>
          <p:nvPr>
            <p:ph type="title" idx="4294967295"/>
          </p:nvPr>
        </p:nvSpPr>
        <p:spPr>
          <a:xfrm>
            <a:off x="32414" y="305330"/>
            <a:ext cx="10509250" cy="8937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ru-RU" sz="4000">
                <a:solidFill>
                  <a:schemeClr val="accent2"/>
                </a:solidFill>
                <a:latin typeface="Atkinson Hyperlegible"/>
                <a:ea typeface="Atkinson Hyperlegible"/>
                <a:cs typeface="Atkinson Hyperlegible"/>
                <a:sym typeface="Atkinson Hyperlegible"/>
              </a:rPr>
              <a:t>Вопросы безопасности</a:t>
            </a:r>
            <a:endParaRPr/>
          </a:p>
          <a:p>
            <a:pPr marL="0" marR="0" lvl="0" indent="0" algn="l" rtl="0">
              <a:lnSpc>
                <a:spcPct val="90000"/>
              </a:lnSpc>
              <a:spcBef>
                <a:spcPts val="0"/>
              </a:spcBef>
              <a:spcAft>
                <a:spcPts val="0"/>
              </a:spcAft>
              <a:buClr>
                <a:schemeClr val="dk1"/>
              </a:buClr>
              <a:buSzPts val="4400"/>
              <a:buFont typeface="Calibri"/>
              <a:buNone/>
            </a:pPr>
            <a:endParaRPr>
              <a:solidFill>
                <a:srgbClr val="FF0000"/>
              </a:solidFill>
              <a:latin typeface="Atkinson Hyperlegible"/>
              <a:ea typeface="Atkinson Hyperlegible"/>
              <a:cs typeface="Atkinson Hyperlegible"/>
              <a:sym typeface="Atkinson Hyperlegible"/>
            </a:endParaRPr>
          </a:p>
        </p:txBody>
      </p:sp>
      <p:sp>
        <p:nvSpPr>
          <p:cNvPr id="626" name="Google Shape;626;p3"/>
          <p:cNvSpPr txBox="1">
            <a:spLocks noGrp="1"/>
          </p:cNvSpPr>
          <p:nvPr>
            <p:ph type="body" idx="4294967295"/>
          </p:nvPr>
        </p:nvSpPr>
        <p:spPr>
          <a:xfrm>
            <a:off x="271462" y="3118359"/>
            <a:ext cx="5157788" cy="823913"/>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1000"/>
              </a:spcBef>
              <a:spcAft>
                <a:spcPts val="0"/>
              </a:spcAft>
              <a:buSzPts val="2800"/>
              <a:buNone/>
            </a:pPr>
            <a:r>
              <a:rPr lang="ru-RU" sz="2400">
                <a:latin typeface="Atkinson Hyperlegible"/>
                <a:ea typeface="Atkinson Hyperlegible"/>
                <a:cs typeface="Atkinson Hyperlegible"/>
                <a:sym typeface="Atkinson Hyperlegible"/>
              </a:rPr>
              <a:t>Средства индивидуальной защиты</a:t>
            </a:r>
            <a:endParaRPr/>
          </a:p>
        </p:txBody>
      </p:sp>
      <p:sp>
        <p:nvSpPr>
          <p:cNvPr id="627" name="Google Shape;627;p3"/>
          <p:cNvSpPr txBox="1">
            <a:spLocks noGrp="1"/>
          </p:cNvSpPr>
          <p:nvPr>
            <p:ph type="body" idx="4294967295"/>
          </p:nvPr>
        </p:nvSpPr>
        <p:spPr>
          <a:xfrm>
            <a:off x="0" y="3495675"/>
            <a:ext cx="5429250" cy="3684588"/>
          </a:xfrm>
          <a:prstGeom prst="rect">
            <a:avLst/>
          </a:prstGeom>
          <a:noFill/>
          <a:ln>
            <a:noFill/>
          </a:ln>
        </p:spPr>
        <p:txBody>
          <a:bodyPr spcFirstLastPara="1" wrap="square" lIns="91425" tIns="45700" rIns="91425" bIns="45700" anchor="t" anchorCtr="0">
            <a:normAutofit/>
          </a:bodyPr>
          <a:lstStyle/>
          <a:p>
            <a:pPr marL="457200" marR="0" lvl="0" indent="-406400" algn="l" rtl="0">
              <a:lnSpc>
                <a:spcPct val="90000"/>
              </a:lnSpc>
              <a:spcBef>
                <a:spcPts val="1000"/>
              </a:spcBef>
              <a:spcAft>
                <a:spcPts val="0"/>
              </a:spcAft>
              <a:buClr>
                <a:schemeClr val="dk1"/>
              </a:buClr>
              <a:buSzPts val="2800"/>
              <a:buFont typeface="Arial"/>
              <a:buChar char="•"/>
            </a:pPr>
            <a:r>
              <a:rPr lang="ru-RU" sz="2200" dirty="0">
                <a:latin typeface="Atkinson Hyperlegible"/>
                <a:ea typeface="Atkinson Hyperlegible"/>
                <a:cs typeface="Atkinson Hyperlegible"/>
                <a:sym typeface="Atkinson Hyperlegible"/>
              </a:rPr>
              <a:t>Подберите соответствующие ситуации СИЗ:</a:t>
            </a:r>
            <a:endParaRPr dirty="0"/>
          </a:p>
          <a:p>
            <a:pPr marL="914400" lvl="1" indent="-381000" algn="l" rtl="0">
              <a:lnSpc>
                <a:spcPct val="90000"/>
              </a:lnSpc>
              <a:spcBef>
                <a:spcPts val="500"/>
              </a:spcBef>
              <a:spcAft>
                <a:spcPts val="0"/>
              </a:spcAft>
              <a:buSzPts val="2400"/>
              <a:buChar char="•"/>
            </a:pPr>
            <a:r>
              <a:rPr lang="ru-RU" sz="2200" dirty="0">
                <a:latin typeface="Atkinson Hyperlegible"/>
                <a:ea typeface="Atkinson Hyperlegible"/>
                <a:cs typeface="Atkinson Hyperlegible"/>
                <a:sym typeface="Atkinson Hyperlegible"/>
              </a:rPr>
              <a:t>Средства гигиены рук</a:t>
            </a:r>
            <a:endParaRPr dirty="0"/>
          </a:p>
          <a:p>
            <a:pPr marL="914400" lvl="1" indent="-381000" algn="l" rtl="0">
              <a:lnSpc>
                <a:spcPct val="90000"/>
              </a:lnSpc>
              <a:spcBef>
                <a:spcPts val="500"/>
              </a:spcBef>
              <a:spcAft>
                <a:spcPts val="0"/>
              </a:spcAft>
              <a:buSzPts val="2400"/>
              <a:buChar char="•"/>
            </a:pPr>
            <a:r>
              <a:rPr lang="ru-RU" sz="2200" dirty="0">
                <a:latin typeface="Atkinson Hyperlegible"/>
                <a:ea typeface="Atkinson Hyperlegible"/>
                <a:cs typeface="Atkinson Hyperlegible"/>
                <a:sym typeface="Atkinson Hyperlegible"/>
              </a:rPr>
              <a:t>Перчатки</a:t>
            </a:r>
            <a:endParaRPr dirty="0"/>
          </a:p>
          <a:p>
            <a:pPr marL="914400" lvl="1" indent="-381000" algn="l" rtl="0">
              <a:lnSpc>
                <a:spcPct val="90000"/>
              </a:lnSpc>
              <a:spcBef>
                <a:spcPts val="500"/>
              </a:spcBef>
              <a:spcAft>
                <a:spcPts val="0"/>
              </a:spcAft>
              <a:buSzPts val="2400"/>
              <a:buChar char="•"/>
            </a:pPr>
            <a:r>
              <a:rPr lang="ru-RU" sz="2200" dirty="0">
                <a:latin typeface="Atkinson Hyperlegible"/>
                <a:ea typeface="Atkinson Hyperlegible"/>
                <a:cs typeface="Atkinson Hyperlegible"/>
                <a:sym typeface="Atkinson Hyperlegible"/>
              </a:rPr>
              <a:t>Халат</a:t>
            </a:r>
            <a:endParaRPr dirty="0"/>
          </a:p>
          <a:p>
            <a:pPr marL="914400" lvl="1" indent="-381000" algn="l" rtl="0">
              <a:lnSpc>
                <a:spcPct val="90000"/>
              </a:lnSpc>
              <a:spcBef>
                <a:spcPts val="500"/>
              </a:spcBef>
              <a:spcAft>
                <a:spcPts val="0"/>
              </a:spcAft>
              <a:buSzPts val="2400"/>
              <a:buChar char="•"/>
            </a:pPr>
            <a:r>
              <a:rPr lang="ru-RU" sz="2200" dirty="0">
                <a:latin typeface="Atkinson Hyperlegible"/>
                <a:ea typeface="Atkinson Hyperlegible"/>
                <a:cs typeface="Atkinson Hyperlegible"/>
                <a:sym typeface="Atkinson Hyperlegible"/>
              </a:rPr>
              <a:t>Маска</a:t>
            </a:r>
            <a:endParaRPr dirty="0"/>
          </a:p>
          <a:p>
            <a:pPr marL="914400" lvl="1" indent="-381000" algn="l" rtl="0">
              <a:lnSpc>
                <a:spcPct val="90000"/>
              </a:lnSpc>
              <a:spcBef>
                <a:spcPts val="500"/>
              </a:spcBef>
              <a:spcAft>
                <a:spcPts val="0"/>
              </a:spcAft>
              <a:buSzPts val="2400"/>
              <a:buChar char="•"/>
            </a:pPr>
            <a:r>
              <a:rPr lang="ru-RU" sz="2200" dirty="0">
                <a:latin typeface="Atkinson Hyperlegible"/>
                <a:ea typeface="Atkinson Hyperlegible"/>
                <a:cs typeface="Atkinson Hyperlegible"/>
                <a:sym typeface="Atkinson Hyperlegible"/>
              </a:rPr>
              <a:t>Защитные очки</a:t>
            </a:r>
            <a:endParaRPr dirty="0"/>
          </a:p>
        </p:txBody>
      </p:sp>
      <p:sp>
        <p:nvSpPr>
          <p:cNvPr id="628" name="Google Shape;628;p3"/>
          <p:cNvSpPr txBox="1">
            <a:spLocks noGrp="1"/>
          </p:cNvSpPr>
          <p:nvPr>
            <p:ph type="body" idx="4294967295"/>
          </p:nvPr>
        </p:nvSpPr>
        <p:spPr>
          <a:xfrm>
            <a:off x="6917373" y="3118358"/>
            <a:ext cx="5183187" cy="823913"/>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1000"/>
              </a:spcBef>
              <a:spcAft>
                <a:spcPts val="0"/>
              </a:spcAft>
              <a:buSzPts val="2800"/>
              <a:buNone/>
            </a:pPr>
            <a:r>
              <a:rPr lang="ru-RU" sz="2400" dirty="0">
                <a:latin typeface="Atkinson Hyperlegible"/>
                <a:ea typeface="Atkinson Hyperlegible"/>
                <a:cs typeface="Atkinson Hyperlegible"/>
                <a:sym typeface="Atkinson Hyperlegible"/>
              </a:rPr>
              <a:t>Очистка и обеззараживание</a:t>
            </a:r>
            <a:endParaRPr dirty="0"/>
          </a:p>
        </p:txBody>
      </p:sp>
      <p:sp>
        <p:nvSpPr>
          <p:cNvPr id="629" name="Google Shape;629;p3"/>
          <p:cNvSpPr txBox="1">
            <a:spLocks noGrp="1"/>
          </p:cNvSpPr>
          <p:nvPr>
            <p:ph type="body" idx="4294967295"/>
          </p:nvPr>
        </p:nvSpPr>
        <p:spPr>
          <a:xfrm>
            <a:off x="6330951" y="3782922"/>
            <a:ext cx="5589587" cy="2769748"/>
          </a:xfrm>
          <a:prstGeom prst="rect">
            <a:avLst/>
          </a:prstGeom>
          <a:noFill/>
          <a:ln>
            <a:noFill/>
          </a:ln>
        </p:spPr>
        <p:txBody>
          <a:bodyPr spcFirstLastPara="1" wrap="square" lIns="91425" tIns="45700" rIns="91425" bIns="45700" anchor="t" anchorCtr="0">
            <a:noAutofit/>
          </a:bodyPr>
          <a:lstStyle/>
          <a:p>
            <a:pPr marL="800100" lvl="1" indent="-342900" algn="l" rtl="0">
              <a:lnSpc>
                <a:spcPct val="90000"/>
              </a:lnSpc>
              <a:spcBef>
                <a:spcPts val="0"/>
              </a:spcBef>
              <a:spcAft>
                <a:spcPts val="0"/>
              </a:spcAft>
              <a:buSzPts val="2400"/>
              <a:buChar char="•"/>
            </a:pPr>
            <a:r>
              <a:rPr lang="ru-RU" sz="1800" dirty="0">
                <a:solidFill>
                  <a:schemeClr val="dk1"/>
                </a:solidFill>
                <a:latin typeface="Arial"/>
                <a:ea typeface="Arial"/>
                <a:cs typeface="Arial"/>
                <a:sym typeface="Arial"/>
              </a:rPr>
              <a:t>Используйте СИЗ и мойте руки до и после </a:t>
            </a:r>
            <a:r>
              <a:rPr lang="ru-RU" sz="1800" u="sng" dirty="0">
                <a:solidFill>
                  <a:schemeClr val="dk1"/>
                </a:solidFill>
                <a:latin typeface="Arial"/>
                <a:ea typeface="Arial"/>
                <a:cs typeface="Arial"/>
                <a:sym typeface="Arial"/>
              </a:rPr>
              <a:t>каждого</a:t>
            </a:r>
            <a:r>
              <a:rPr lang="ru-RU" sz="1800" dirty="0">
                <a:solidFill>
                  <a:schemeClr val="dk1"/>
                </a:solidFill>
                <a:latin typeface="Arial"/>
                <a:ea typeface="Arial"/>
                <a:cs typeface="Arial"/>
                <a:sym typeface="Arial"/>
              </a:rPr>
              <a:t> контакта с пациентом (или используйте для очистки спиртовой гель). </a:t>
            </a:r>
            <a:endParaRPr dirty="0"/>
          </a:p>
          <a:p>
            <a:pPr marL="457200" lvl="1" indent="0" algn="l" rtl="0">
              <a:lnSpc>
                <a:spcPct val="90000"/>
              </a:lnSpc>
              <a:spcBef>
                <a:spcPts val="0"/>
              </a:spcBef>
              <a:spcAft>
                <a:spcPts val="0"/>
              </a:spcAft>
              <a:buSzPts val="2400"/>
              <a:buNone/>
            </a:pPr>
            <a:endParaRPr sz="1800" dirty="0">
              <a:solidFill>
                <a:schemeClr val="dk1"/>
              </a:solidFill>
              <a:latin typeface="Arial"/>
              <a:ea typeface="Arial"/>
              <a:cs typeface="Arial"/>
              <a:sym typeface="Arial"/>
            </a:endParaRPr>
          </a:p>
          <a:p>
            <a:pPr marL="800100" lvl="1" indent="-342900" algn="l" rtl="0">
              <a:lnSpc>
                <a:spcPct val="90000"/>
              </a:lnSpc>
              <a:spcBef>
                <a:spcPts val="0"/>
              </a:spcBef>
              <a:spcAft>
                <a:spcPts val="0"/>
              </a:spcAft>
              <a:buSzPts val="2400"/>
              <a:buChar char="•"/>
            </a:pPr>
            <a:r>
              <a:rPr lang="ru-RU" sz="1800" dirty="0">
                <a:solidFill>
                  <a:schemeClr val="dk1"/>
                </a:solidFill>
                <a:latin typeface="Arial"/>
                <a:ea typeface="Arial"/>
                <a:cs typeface="Arial"/>
                <a:sym typeface="Arial"/>
              </a:rPr>
              <a:t>Очищайте / дезинфицируйте поверхности </a:t>
            </a:r>
            <a:endParaRPr dirty="0"/>
          </a:p>
          <a:p>
            <a:pPr marL="457200" lvl="1" indent="0" algn="l" rtl="0">
              <a:lnSpc>
                <a:spcPct val="90000"/>
              </a:lnSpc>
              <a:spcBef>
                <a:spcPts val="0"/>
              </a:spcBef>
              <a:spcAft>
                <a:spcPts val="0"/>
              </a:spcAft>
              <a:buSzPts val="2400"/>
              <a:buNone/>
            </a:pPr>
            <a:endParaRPr sz="1800" dirty="0">
              <a:solidFill>
                <a:schemeClr val="dk1"/>
              </a:solidFill>
              <a:latin typeface="Arial"/>
              <a:ea typeface="Arial"/>
              <a:cs typeface="Arial"/>
              <a:sym typeface="Arial"/>
            </a:endParaRPr>
          </a:p>
          <a:p>
            <a:pPr marL="800100" lvl="1" indent="-342900" algn="l" rtl="0">
              <a:lnSpc>
                <a:spcPct val="90000"/>
              </a:lnSpc>
              <a:spcBef>
                <a:spcPts val="0"/>
              </a:spcBef>
              <a:spcAft>
                <a:spcPts val="0"/>
              </a:spcAft>
              <a:buSzPts val="2400"/>
              <a:buChar char="•"/>
            </a:pPr>
            <a:r>
              <a:rPr lang="ru-RU" sz="1800" dirty="0">
                <a:solidFill>
                  <a:schemeClr val="dk1"/>
                </a:solidFill>
                <a:latin typeface="Arial"/>
                <a:ea typeface="Arial"/>
                <a:cs typeface="Arial"/>
                <a:sym typeface="Arial"/>
              </a:rPr>
              <a:t>При контакте с химическими веществами ознакомьтесь с местными протоколами </a:t>
            </a:r>
            <a:r>
              <a:rPr lang="ru-RU" sz="1800" dirty="0" err="1">
                <a:solidFill>
                  <a:schemeClr val="dk1"/>
                </a:solidFill>
                <a:latin typeface="Arial"/>
                <a:ea typeface="Arial"/>
                <a:cs typeface="Arial"/>
                <a:sym typeface="Arial"/>
              </a:rPr>
              <a:t>деконтаминации</a:t>
            </a:r>
            <a:r>
              <a:rPr lang="ru-RU" sz="1800" dirty="0">
                <a:solidFill>
                  <a:schemeClr val="dk1"/>
                </a:solidFill>
                <a:latin typeface="Arial"/>
                <a:ea typeface="Arial"/>
                <a:cs typeface="Arial"/>
                <a:sym typeface="Arial"/>
              </a:rPr>
              <a:t> и узнайте, к кому обратиться за консультацией. </a:t>
            </a:r>
            <a:endParaRPr dirty="0"/>
          </a:p>
          <a:p>
            <a:pPr marL="800100" lvl="1" indent="-190500" algn="l" rtl="0">
              <a:lnSpc>
                <a:spcPct val="90000"/>
              </a:lnSpc>
              <a:spcBef>
                <a:spcPts val="0"/>
              </a:spcBef>
              <a:spcAft>
                <a:spcPts val="0"/>
              </a:spcAft>
              <a:buSzPts val="2400"/>
              <a:buNone/>
            </a:pPr>
            <a:endParaRPr sz="1800" dirty="0">
              <a:solidFill>
                <a:schemeClr val="dk1"/>
              </a:solidFill>
              <a:latin typeface="Arial"/>
              <a:ea typeface="Arial"/>
              <a:cs typeface="Arial"/>
              <a:sym typeface="Arial"/>
            </a:endParaRPr>
          </a:p>
          <a:p>
            <a:pPr marL="0" lvl="0" indent="0" algn="l" rtl="0">
              <a:lnSpc>
                <a:spcPct val="90000"/>
              </a:lnSpc>
              <a:spcBef>
                <a:spcPts val="1000"/>
              </a:spcBef>
              <a:spcAft>
                <a:spcPts val="0"/>
              </a:spcAft>
              <a:buSzPts val="2800"/>
              <a:buNone/>
            </a:pPr>
            <a:endParaRPr sz="1800" dirty="0">
              <a:latin typeface="Arial"/>
              <a:ea typeface="Arial"/>
              <a:cs typeface="Arial"/>
              <a:sym typeface="Arial"/>
            </a:endParaRPr>
          </a:p>
        </p:txBody>
      </p:sp>
      <p:pic>
        <p:nvPicPr>
          <p:cNvPr id="630" name="Google Shape;630;p3" descr="A picture containing diagram&#10;&#10;Description automatically generated"/>
          <p:cNvPicPr preferRelativeResize="0"/>
          <p:nvPr/>
        </p:nvPicPr>
        <p:blipFill rotWithShape="1">
          <a:blip r:embed="rId3">
            <a:alphaModFix/>
          </a:blip>
          <a:srcRect/>
          <a:stretch/>
        </p:blipFill>
        <p:spPr>
          <a:xfrm>
            <a:off x="3915439" y="4089384"/>
            <a:ext cx="2743200" cy="1913114"/>
          </a:xfrm>
          <a:prstGeom prst="rect">
            <a:avLst/>
          </a:prstGeom>
          <a:noFill/>
          <a:ln>
            <a:noFill/>
          </a:ln>
        </p:spPr>
      </p:pic>
      <p:sp>
        <p:nvSpPr>
          <p:cNvPr id="631" name="Google Shape;631;p3"/>
          <p:cNvSpPr txBox="1"/>
          <p:nvPr/>
        </p:nvSpPr>
        <p:spPr>
          <a:xfrm>
            <a:off x="4332514" y="6031793"/>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i="0" u="none" strike="noStrike" cap="none" dirty="0">
                <a:solidFill>
                  <a:srgbClr val="4D5156"/>
                </a:solidFill>
                <a:latin typeface="Arial"/>
                <a:ea typeface="Arial"/>
                <a:cs typeface="Arial"/>
                <a:sym typeface="Arial"/>
              </a:rPr>
              <a:t>©</a:t>
            </a:r>
            <a:r>
              <a:rPr lang="ru-RU" sz="1100" b="1" i="0" u="none" strike="noStrike" cap="none" dirty="0">
                <a:solidFill>
                  <a:schemeClr val="dk1"/>
                </a:solidFill>
                <a:latin typeface="Arial"/>
                <a:ea typeface="Arial"/>
                <a:cs typeface="Arial"/>
                <a:sym typeface="Arial"/>
              </a:rPr>
              <a:t>WHO/</a:t>
            </a:r>
            <a:r>
              <a:rPr lang="ru-RU" sz="1100" b="1" i="0" u="none" strike="noStrike" cap="none" dirty="0" err="1">
                <a:solidFill>
                  <a:schemeClr val="dk1"/>
                </a:solidFill>
                <a:latin typeface="Arial"/>
                <a:ea typeface="Arial"/>
                <a:cs typeface="Arial"/>
                <a:sym typeface="Arial"/>
              </a:rPr>
              <a:t>Laerdal</a:t>
            </a:r>
            <a:r>
              <a:rPr lang="ru-RU" sz="1100" b="1" i="0" u="none" strike="noStrike" cap="none" dirty="0">
                <a:solidFill>
                  <a:schemeClr val="dk1"/>
                </a:solidFill>
                <a:latin typeface="Arial"/>
                <a:ea typeface="Arial"/>
                <a:cs typeface="Arial"/>
                <a:sym typeface="Arial"/>
              </a:rPr>
              <a:t> Medical</a:t>
            </a:r>
            <a:endParaRPr dirty="0"/>
          </a:p>
        </p:txBody>
      </p:sp>
      <p:sp>
        <p:nvSpPr>
          <p:cNvPr id="632" name="Google Shape;632;p3"/>
          <p:cNvSpPr txBox="1"/>
          <p:nvPr/>
        </p:nvSpPr>
        <p:spPr>
          <a:xfrm>
            <a:off x="375959" y="1020386"/>
            <a:ext cx="11238896" cy="1882526"/>
          </a:xfrm>
          <a:prstGeom prst="rect">
            <a:avLst/>
          </a:prstGeom>
          <a:solidFill>
            <a:srgbClr val="D8E2F3"/>
          </a:solidFill>
          <a:ln>
            <a:noFill/>
          </a:ln>
        </p:spPr>
        <p:txBody>
          <a:bodyPr spcFirstLastPara="1" wrap="square" lIns="91425" tIns="45700" rIns="91425" bIns="45700" anchor="t" anchorCtr="0">
            <a:spAutoFit/>
          </a:bodyPr>
          <a:lstStyle/>
          <a:p>
            <a:pPr marL="342900" marR="0" lvl="0" indent="-342900" algn="l" rtl="0">
              <a:lnSpc>
                <a:spcPct val="90000"/>
              </a:lnSpc>
              <a:spcBef>
                <a:spcPts val="0"/>
              </a:spcBef>
              <a:spcAft>
                <a:spcPts val="0"/>
              </a:spcAft>
              <a:buClr>
                <a:schemeClr val="dk1"/>
              </a:buClr>
              <a:buSzPts val="2200"/>
              <a:buFont typeface="Arial"/>
              <a:buChar char="•"/>
            </a:pPr>
            <a:r>
              <a:rPr lang="ru-RU" sz="2000" dirty="0">
                <a:solidFill>
                  <a:schemeClr val="dk1"/>
                </a:solidFill>
                <a:latin typeface="Atkinson Hyperlegible"/>
                <a:ea typeface="Atkinson Hyperlegible"/>
                <a:cs typeface="Atkinson Hyperlegible"/>
                <a:sym typeface="Atkinson Hyperlegible"/>
              </a:rPr>
              <a:t>Хотя в условиях конфликта это может быть непросто, самый важный шаг – </a:t>
            </a:r>
            <a:r>
              <a:rPr lang="ru-RU" sz="2000" b="1" dirty="0">
                <a:solidFill>
                  <a:schemeClr val="dk1"/>
                </a:solidFill>
                <a:latin typeface="Atkinson Hyperlegible"/>
                <a:ea typeface="Atkinson Hyperlegible"/>
                <a:cs typeface="Atkinson Hyperlegible"/>
                <a:sym typeface="Atkinson Hyperlegible"/>
              </a:rPr>
              <a:t>оставаться в безопасности</a:t>
            </a:r>
            <a:r>
              <a:rPr lang="ru-RU" sz="2000" dirty="0">
                <a:solidFill>
                  <a:schemeClr val="dk1"/>
                </a:solidFill>
                <a:latin typeface="Atkinson Hyperlegible"/>
                <a:ea typeface="Atkinson Hyperlegible"/>
                <a:cs typeface="Atkinson Hyperlegible"/>
                <a:sym typeface="Atkinson Hyperlegible"/>
              </a:rPr>
              <a:t>.</a:t>
            </a:r>
            <a:r>
              <a:rPr lang="ru-RU" sz="2000" b="1" dirty="0">
                <a:solidFill>
                  <a:schemeClr val="dk1"/>
                </a:solidFill>
                <a:latin typeface="Atkinson Hyperlegible"/>
                <a:ea typeface="Atkinson Hyperlegible"/>
                <a:cs typeface="Atkinson Hyperlegible"/>
                <a:sym typeface="Atkinson Hyperlegible"/>
              </a:rPr>
              <a:t> </a:t>
            </a:r>
            <a:r>
              <a:rPr lang="ru-RU" sz="2000" dirty="0">
                <a:solidFill>
                  <a:schemeClr val="dk1"/>
                </a:solidFill>
                <a:latin typeface="Atkinson Hyperlegible"/>
                <a:ea typeface="Atkinson Hyperlegible"/>
                <a:cs typeface="Atkinson Hyperlegible"/>
                <a:sym typeface="Atkinson Hyperlegible"/>
              </a:rPr>
              <a:t>Прежде чем подойти к пациенту, подумайте о безопасности на месте происшествия, в том числе об опасности, связанной с конфликтом, например, химической, токсической или радиологической (следуйте местным протоколам </a:t>
            </a:r>
            <a:r>
              <a:rPr lang="ru-RU" sz="2000" dirty="0" err="1">
                <a:solidFill>
                  <a:schemeClr val="dk1"/>
                </a:solidFill>
                <a:latin typeface="Atkinson Hyperlegible"/>
                <a:ea typeface="Atkinson Hyperlegible"/>
                <a:cs typeface="Atkinson Hyperlegible"/>
                <a:sym typeface="Atkinson Hyperlegible"/>
              </a:rPr>
              <a:t>деконтаминации</a:t>
            </a:r>
            <a:r>
              <a:rPr lang="ru-RU" sz="2000" dirty="0">
                <a:solidFill>
                  <a:schemeClr val="dk1"/>
                </a:solidFill>
                <a:latin typeface="Atkinson Hyperlegible"/>
                <a:ea typeface="Atkinson Hyperlegible"/>
                <a:cs typeface="Atkinson Hyperlegible"/>
                <a:sym typeface="Atkinson Hyperlegible"/>
              </a:rPr>
              <a:t>). Учитывайте риск применения насилия и заражения инфекционными заболеваниями.</a:t>
            </a:r>
            <a:endParaRPr sz="1200" dirty="0"/>
          </a:p>
          <a:p>
            <a:pPr marL="342900" marR="0" lvl="0" indent="-342900" algn="l" rtl="0">
              <a:lnSpc>
                <a:spcPct val="90000"/>
              </a:lnSpc>
              <a:spcBef>
                <a:spcPts val="1000"/>
              </a:spcBef>
              <a:spcAft>
                <a:spcPts val="0"/>
              </a:spcAft>
              <a:buClr>
                <a:schemeClr val="dk1"/>
              </a:buClr>
              <a:buSzPts val="2200"/>
              <a:buFont typeface="Arial"/>
              <a:buChar char="•"/>
            </a:pPr>
            <a:r>
              <a:rPr lang="ru-RU" sz="2000" b="1" dirty="0">
                <a:solidFill>
                  <a:schemeClr val="dk1"/>
                </a:solidFill>
                <a:latin typeface="Atkinson Hyperlegible"/>
                <a:ea typeface="Atkinson Hyperlegible"/>
                <a:cs typeface="Atkinson Hyperlegible"/>
                <a:sym typeface="Atkinson Hyperlegible"/>
              </a:rPr>
              <a:t>Вызывайте помощь заблаговременно</a:t>
            </a:r>
            <a:r>
              <a:rPr lang="ru-RU" sz="2000" dirty="0">
                <a:solidFill>
                  <a:schemeClr val="dk1"/>
                </a:solidFill>
                <a:latin typeface="Atkinson Hyperlegible"/>
                <a:ea typeface="Atkinson Hyperlegible"/>
                <a:cs typeface="Atkinson Hyperlegible"/>
                <a:sym typeface="Atkinson Hyperlegible"/>
              </a:rPr>
              <a:t>, особенно если у вас несколько пациентов. </a:t>
            </a:r>
            <a:endParaRPr sz="1200" dirty="0"/>
          </a:p>
        </p:txBody>
      </p:sp>
    </p:spTree>
  </p:cSld>
  <p:clrMapOvr>
    <a:masterClrMapping/>
  </p:clrMapOvr>
  <p:transition spd="slow" advTm="61329">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4"/>
          <p:cNvSpPr txBox="1">
            <a:spLocks noGrp="1"/>
          </p:cNvSpPr>
          <p:nvPr>
            <p:ph type="title"/>
          </p:nvPr>
        </p:nvSpPr>
        <p:spPr>
          <a:xfrm>
            <a:off x="97929" y="-5528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dirty="0">
                <a:solidFill>
                  <a:srgbClr val="1F3864"/>
                </a:solidFill>
                <a:latin typeface="Atkinson Hyperlegible"/>
                <a:ea typeface="Atkinson Hyperlegible"/>
                <a:cs typeface="Atkinson Hyperlegible"/>
                <a:sym typeface="Atkinson Hyperlegible"/>
              </a:rPr>
              <a:t>Первичное обследование при травме</a:t>
            </a:r>
            <a:endParaRPr dirty="0"/>
          </a:p>
        </p:txBody>
      </p:sp>
      <p:graphicFrame>
        <p:nvGraphicFramePr>
          <p:cNvPr id="638" name="Google Shape;638;p4"/>
          <p:cNvGraphicFramePr/>
          <p:nvPr>
            <p:extLst>
              <p:ext uri="{D42A27DB-BD31-4B8C-83A1-F6EECF244321}">
                <p14:modId xmlns:p14="http://schemas.microsoft.com/office/powerpoint/2010/main" val="1526846153"/>
              </p:ext>
            </p:extLst>
          </p:nvPr>
        </p:nvGraphicFramePr>
        <p:xfrm>
          <a:off x="524648" y="3461188"/>
          <a:ext cx="11214425" cy="3276100"/>
        </p:xfrm>
        <a:graphic>
          <a:graphicData uri="http://schemas.openxmlformats.org/drawingml/2006/table">
            <a:tbl>
              <a:tblPr>
                <a:noFill/>
                <a:tableStyleId>{B0B5BD0C-E5DA-46AF-AB0C-755DB63E531D}</a:tableStyleId>
              </a:tblPr>
              <a:tblGrid>
                <a:gridCol w="2023550">
                  <a:extLst>
                    <a:ext uri="{9D8B030D-6E8A-4147-A177-3AD203B41FA5}">
                      <a16:colId xmlns:a16="http://schemas.microsoft.com/office/drawing/2014/main" val="20000"/>
                    </a:ext>
                  </a:extLst>
                </a:gridCol>
                <a:gridCol w="4319950">
                  <a:extLst>
                    <a:ext uri="{9D8B030D-6E8A-4147-A177-3AD203B41FA5}">
                      <a16:colId xmlns:a16="http://schemas.microsoft.com/office/drawing/2014/main" val="20001"/>
                    </a:ext>
                  </a:extLst>
                </a:gridCol>
                <a:gridCol w="4870925">
                  <a:extLst>
                    <a:ext uri="{9D8B030D-6E8A-4147-A177-3AD203B41FA5}">
                      <a16:colId xmlns:a16="http://schemas.microsoft.com/office/drawing/2014/main" val="20002"/>
                    </a:ext>
                  </a:extLst>
                </a:gridCol>
              </a:tblGrid>
              <a:tr h="441450">
                <a:tc>
                  <a:txBody>
                    <a:bodyPr/>
                    <a:lstStyle/>
                    <a:p>
                      <a:pPr marL="0" marR="0" lvl="0" indent="0" algn="l" rtl="0">
                        <a:lnSpc>
                          <a:spcPct val="100000"/>
                        </a:lnSpc>
                        <a:spcBef>
                          <a:spcPts val="0"/>
                        </a:spcBef>
                        <a:spcAft>
                          <a:spcPts val="0"/>
                        </a:spcAft>
                        <a:buClr>
                          <a:srgbClr val="000000"/>
                        </a:buClr>
                        <a:buSzPts val="1800"/>
                        <a:buFont typeface="Arial"/>
                        <a:buNone/>
                      </a:pPr>
                      <a:endParaRPr sz="200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000" u="none" strike="noStrike" cap="none">
                          <a:latin typeface="Atkinson Hyperlegible"/>
                          <a:ea typeface="Atkinson Hyperlegible"/>
                          <a:cs typeface="Atkinson Hyperlegible"/>
                          <a:sym typeface="Atkinson Hyperlegible"/>
                        </a:rPr>
                        <a:t>Оценка</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000" u="none" strike="noStrike" cap="none">
                          <a:latin typeface="Atkinson Hyperlegible"/>
                          <a:ea typeface="Atkinson Hyperlegible"/>
                          <a:cs typeface="Atkinson Hyperlegible"/>
                          <a:sym typeface="Atkinson Hyperlegible"/>
                        </a:rPr>
                        <a:t>Лечение критических состояний</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09800">
                <a:tc>
                  <a:txBody>
                    <a:bodyPr/>
                    <a:lstStyle/>
                    <a:p>
                      <a:pPr marL="0" marR="0" lvl="0" indent="0" algn="l" rtl="0">
                        <a:lnSpc>
                          <a:spcPct val="100000"/>
                        </a:lnSpc>
                        <a:spcBef>
                          <a:spcPts val="0"/>
                        </a:spcBef>
                        <a:spcAft>
                          <a:spcPts val="0"/>
                        </a:spcAft>
                        <a:buClr>
                          <a:srgbClr val="000000"/>
                        </a:buClr>
                        <a:buSzPts val="1800"/>
                        <a:buFont typeface="Arial"/>
                        <a:buNone/>
                      </a:pPr>
                      <a:r>
                        <a:rPr lang="ru-RU" sz="2000" u="none" strike="noStrike" cap="none">
                          <a:latin typeface="Atkinson Hyperlegible"/>
                          <a:ea typeface="Atkinson Hyperlegible"/>
                          <a:cs typeface="Atkinson Hyperlegible"/>
                          <a:sym typeface="Atkinson Hyperlegible"/>
                        </a:rPr>
                        <a:t>Катастрофичес-кое кровотечение</a:t>
                      </a:r>
                      <a:endParaRPr/>
                    </a:p>
                    <a:p>
                      <a:pPr marL="0" marR="0" lvl="0" indent="0" algn="l" rtl="0">
                        <a:lnSpc>
                          <a:spcPct val="100000"/>
                        </a:lnSpc>
                        <a:spcBef>
                          <a:spcPts val="0"/>
                        </a:spcBef>
                        <a:spcAft>
                          <a:spcPts val="0"/>
                        </a:spcAft>
                        <a:buClr>
                          <a:srgbClr val="000000"/>
                        </a:buClr>
                        <a:buSzPts val="1800"/>
                        <a:buFont typeface="Arial"/>
                        <a:buNone/>
                      </a:pPr>
                      <a:endParaRPr sz="2000" u="none" strike="noStrike" cap="none">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rgbClr val="000000"/>
                        </a:buClr>
                        <a:buSzPts val="1800"/>
                        <a:buFont typeface="Arial"/>
                        <a:buNone/>
                      </a:pPr>
                      <a:endParaRPr sz="2000" u="none" strike="noStrike" cap="none">
                        <a:solidFill>
                          <a:schemeClr val="accent2"/>
                        </a:solidFill>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000" u="none" strike="noStrike" cap="none">
                          <a:latin typeface="Atkinson Hyperlegible"/>
                          <a:ea typeface="Atkinson Hyperlegible"/>
                          <a:cs typeface="Atkinson Hyperlegible"/>
                          <a:sym typeface="Atkinson Hyperlegible"/>
                        </a:rPr>
                        <a:t>Есть ли признаки катастрофического* наружного кровотечения? (кровь брызжет, льется или растекается)</a:t>
                      </a:r>
                      <a:endParaRPr/>
                    </a:p>
                    <a:p>
                      <a:pPr marL="285750" marR="0" lvl="0" indent="-171450" algn="l" rtl="0">
                        <a:lnSpc>
                          <a:spcPct val="100000"/>
                        </a:lnSpc>
                        <a:spcBef>
                          <a:spcPts val="0"/>
                        </a:spcBef>
                        <a:spcAft>
                          <a:spcPts val="0"/>
                        </a:spcAft>
                        <a:buClr>
                          <a:schemeClr val="dk1"/>
                        </a:buClr>
                        <a:buSzPts val="1800"/>
                        <a:buFont typeface="Arial"/>
                        <a:buNone/>
                      </a:pPr>
                      <a:endParaRPr sz="2000" u="none" strike="noStrike" cap="none">
                        <a:latin typeface="Atkinson Hyperlegible"/>
                        <a:ea typeface="Atkinson Hyperlegible"/>
                        <a:cs typeface="Atkinson Hyperlegible"/>
                        <a:sym typeface="Atkinson Hyperlegible"/>
                      </a:endParaRPr>
                    </a:p>
                    <a:p>
                      <a:pPr marL="0" marR="0" lvl="0" indent="0" algn="l" rtl="0">
                        <a:lnSpc>
                          <a:spcPct val="100000"/>
                        </a:lnSpc>
                        <a:spcBef>
                          <a:spcPts val="0"/>
                        </a:spcBef>
                        <a:spcAft>
                          <a:spcPts val="0"/>
                        </a:spcAft>
                        <a:buClr>
                          <a:schemeClr val="dk1"/>
                        </a:buClr>
                        <a:buSzPts val="1800"/>
                        <a:buFont typeface="Arial"/>
                        <a:buNone/>
                      </a:pPr>
                      <a:r>
                        <a:rPr lang="ru-RU" sz="1800" u="none" strike="noStrike" cap="none">
                          <a:latin typeface="Atkinson Hyperlegible"/>
                          <a:ea typeface="Atkinson Hyperlegible"/>
                          <a:cs typeface="Atkinson Hyperlegible"/>
                          <a:sym typeface="Atkinson Hyperlegible"/>
                        </a:rPr>
                        <a:t>*обширное или массивное кровотечение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000" u="none" strike="noStrike" cap="none" dirty="0">
                          <a:latin typeface="Atkinson Hyperlegible"/>
                          <a:ea typeface="Atkinson Hyperlegible"/>
                          <a:cs typeface="Atkinson Hyperlegible"/>
                          <a:sym typeface="Atkinson Hyperlegible"/>
                        </a:rPr>
                        <a:t>Для остановки активного кровотечения примените ПРЯМОЕ ДАВЛЕНИЕ или проведите ГЛУБОКОЕ ТАМПОНИРОВАНИЕ РАНЫ.	</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000" u="none" strike="noStrike" cap="none" dirty="0">
                          <a:latin typeface="Atkinson Hyperlegible"/>
                          <a:ea typeface="Atkinson Hyperlegible"/>
                          <a:cs typeface="Atkinson Hyperlegible"/>
                          <a:sym typeface="Atkinson Hyperlegible"/>
                        </a:rPr>
                        <a:t>Наложите ЖГУТ на ампутированные конечности или при неконтролируемом кровотечении из конечностей.</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39" name="Google Shape;639;p4"/>
          <p:cNvSpPr txBox="1"/>
          <p:nvPr/>
        </p:nvSpPr>
        <p:spPr>
          <a:xfrm>
            <a:off x="524648" y="965628"/>
            <a:ext cx="8853032" cy="246217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400"/>
              <a:buFont typeface="Arial"/>
              <a:buChar char="•"/>
            </a:pPr>
            <a:r>
              <a:rPr lang="ru-RU" sz="2200" dirty="0">
                <a:solidFill>
                  <a:schemeClr val="dk1"/>
                </a:solidFill>
                <a:latin typeface="Atkinson Hyperlegible"/>
                <a:ea typeface="Atkinson Hyperlegible"/>
                <a:cs typeface="Atkinson Hyperlegible"/>
                <a:sym typeface="Atkinson Hyperlegible"/>
              </a:rPr>
              <a:t>Первичное обследование при травме, связанной с конфликтом, проводится по тому же принципу, что и при ВСЕХ травмах!</a:t>
            </a:r>
            <a:r>
              <a:rPr lang="ru-RU" sz="2200" b="0" i="0" u="none" strike="noStrike" cap="none" dirty="0">
                <a:solidFill>
                  <a:srgbClr val="000000"/>
                </a:solidFill>
                <a:latin typeface="Atkinson Hyperlegible"/>
                <a:ea typeface="Atkinson Hyperlegible"/>
                <a:cs typeface="Atkinson Hyperlegible"/>
                <a:sym typeface="Atkinson Hyperlegible"/>
              </a:rPr>
              <a:t> ​</a:t>
            </a:r>
            <a:endParaRPr dirty="0"/>
          </a:p>
          <a:p>
            <a:pPr marL="285750" marR="0" lvl="0" indent="-285750" algn="l" rtl="0">
              <a:spcBef>
                <a:spcPts val="0"/>
              </a:spcBef>
              <a:spcAft>
                <a:spcPts val="0"/>
              </a:spcAft>
              <a:buClr>
                <a:schemeClr val="dk1"/>
              </a:buClr>
              <a:buSzPts val="2400"/>
              <a:buFont typeface="Arial"/>
              <a:buChar char="•"/>
            </a:pPr>
            <a:r>
              <a:rPr lang="ru-RU" sz="2200" b="0" i="0" u="none" strike="noStrike" cap="none" dirty="0">
                <a:solidFill>
                  <a:schemeClr val="dk1"/>
                </a:solidFill>
                <a:latin typeface="Atkinson Hyperlegible"/>
                <a:ea typeface="Atkinson Hyperlegible"/>
                <a:cs typeface="Atkinson Hyperlegible"/>
                <a:sym typeface="Atkinson Hyperlegible"/>
              </a:rPr>
              <a:t>При травме, связанной с конфликтом, в начале алгоритма ABCDE добавляется буква «С», что означает проверку на наличие катастрофического наружного кровотечения</a:t>
            </a:r>
            <a:endParaRPr dirty="0"/>
          </a:p>
          <a:p>
            <a:pPr marL="285750" marR="0" lvl="0" indent="-285750" algn="l" rtl="0">
              <a:spcBef>
                <a:spcPts val="0"/>
              </a:spcBef>
              <a:spcAft>
                <a:spcPts val="0"/>
              </a:spcAft>
              <a:buClr>
                <a:schemeClr val="accent2"/>
              </a:buClr>
              <a:buSzPts val="2400"/>
              <a:buFont typeface="Arial"/>
              <a:buChar char="•"/>
            </a:pPr>
            <a:r>
              <a:rPr lang="ru-RU" sz="2200" b="1" i="0" u="none" strike="noStrike" cap="none" dirty="0">
                <a:solidFill>
                  <a:schemeClr val="accent2"/>
                </a:solidFill>
                <a:latin typeface="Atkinson Hyperlegible"/>
                <a:ea typeface="Atkinson Hyperlegible"/>
                <a:cs typeface="Atkinson Hyperlegible"/>
                <a:sym typeface="Atkinson Hyperlegible"/>
              </a:rPr>
              <a:t>Если выявлены какие-либо угрожающие жизни проблемы, остановите осмотр и прежде всего устраните их! </a:t>
            </a:r>
            <a:endParaRPr dirty="0"/>
          </a:p>
        </p:txBody>
      </p:sp>
      <p:sp>
        <p:nvSpPr>
          <p:cNvPr id="640" name="Google Shape;640;p4"/>
          <p:cNvSpPr txBox="1"/>
          <p:nvPr/>
        </p:nvSpPr>
        <p:spPr>
          <a:xfrm>
            <a:off x="9903866" y="316527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Arial"/>
                <a:ea typeface="Arial"/>
                <a:cs typeface="Arial"/>
                <a:sym typeface="Arial"/>
              </a:rPr>
              <a:t>WHO/</a:t>
            </a:r>
            <a:r>
              <a:rPr lang="ru-RU" sz="1100" b="1" dirty="0" err="1">
                <a:solidFill>
                  <a:schemeClr val="dk1"/>
                </a:solidFill>
                <a:latin typeface="Arial"/>
                <a:ea typeface="Arial"/>
                <a:cs typeface="Arial"/>
                <a:sym typeface="Arial"/>
              </a:rPr>
              <a:t>Laerdal</a:t>
            </a:r>
            <a:r>
              <a:rPr lang="ru-RU" sz="1100" b="1" dirty="0">
                <a:solidFill>
                  <a:schemeClr val="dk1"/>
                </a:solidFill>
                <a:latin typeface="Arial"/>
                <a:ea typeface="Arial"/>
                <a:cs typeface="Arial"/>
                <a:sym typeface="Arial"/>
              </a:rPr>
              <a:t> Medical</a:t>
            </a:r>
            <a:endParaRPr dirty="0"/>
          </a:p>
        </p:txBody>
      </p:sp>
      <p:pic>
        <p:nvPicPr>
          <p:cNvPr id="641" name="Google Shape;641;p4" descr="A picture containing icon&#10;&#10;Description automatically generated"/>
          <p:cNvPicPr preferRelativeResize="0"/>
          <p:nvPr/>
        </p:nvPicPr>
        <p:blipFill rotWithShape="1">
          <a:blip r:embed="rId3">
            <a:alphaModFix/>
          </a:blip>
          <a:srcRect l="50731"/>
          <a:stretch/>
        </p:blipFill>
        <p:spPr>
          <a:xfrm>
            <a:off x="1167960" y="5284354"/>
            <a:ext cx="706987" cy="795066"/>
          </a:xfrm>
          <a:prstGeom prst="rect">
            <a:avLst/>
          </a:prstGeom>
          <a:noFill/>
          <a:ln>
            <a:noFill/>
          </a:ln>
        </p:spPr>
      </p:pic>
      <p:pic>
        <p:nvPicPr>
          <p:cNvPr id="642" name="Google Shape;642;p4" descr="A picture containing drawing, child art, illustration, clipart&#10;&#10;Description automatically generated"/>
          <p:cNvPicPr preferRelativeResize="0"/>
          <p:nvPr/>
        </p:nvPicPr>
        <p:blipFill rotWithShape="1">
          <a:blip r:embed="rId4">
            <a:alphaModFix/>
          </a:blip>
          <a:srcRect/>
          <a:stretch/>
        </p:blipFill>
        <p:spPr>
          <a:xfrm>
            <a:off x="9278859" y="1303669"/>
            <a:ext cx="2669339" cy="18616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5"/>
          <p:cNvSpPr txBox="1">
            <a:spLocks noGrp="1"/>
          </p:cNvSpPr>
          <p:nvPr>
            <p:ph type="title"/>
          </p:nvPr>
        </p:nvSpPr>
        <p:spPr>
          <a:xfrm>
            <a:off x="0" y="-12917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dirty="0">
                <a:solidFill>
                  <a:srgbClr val="1F3864"/>
                </a:solidFill>
                <a:latin typeface="Atkinson Hyperlegible"/>
                <a:ea typeface="Atkinson Hyperlegible"/>
                <a:cs typeface="Atkinson Hyperlegible"/>
                <a:sym typeface="Atkinson Hyperlegible"/>
              </a:rPr>
              <a:t>Первичное обследование при травме</a:t>
            </a:r>
            <a:endParaRPr dirty="0"/>
          </a:p>
        </p:txBody>
      </p:sp>
      <p:graphicFrame>
        <p:nvGraphicFramePr>
          <p:cNvPr id="648" name="Google Shape;648;p5"/>
          <p:cNvGraphicFramePr/>
          <p:nvPr>
            <p:extLst>
              <p:ext uri="{D42A27DB-BD31-4B8C-83A1-F6EECF244321}">
                <p14:modId xmlns:p14="http://schemas.microsoft.com/office/powerpoint/2010/main" val="1238264395"/>
              </p:ext>
            </p:extLst>
          </p:nvPr>
        </p:nvGraphicFramePr>
        <p:xfrm>
          <a:off x="488787" y="1047944"/>
          <a:ext cx="11214425" cy="5547380"/>
        </p:xfrm>
        <a:graphic>
          <a:graphicData uri="http://schemas.openxmlformats.org/drawingml/2006/table">
            <a:tbl>
              <a:tblPr>
                <a:noFill/>
                <a:tableStyleId>{B0B5BD0C-E5DA-46AF-AB0C-755DB63E531D}</a:tableStyleId>
              </a:tblPr>
              <a:tblGrid>
                <a:gridCol w="1872725">
                  <a:extLst>
                    <a:ext uri="{9D8B030D-6E8A-4147-A177-3AD203B41FA5}">
                      <a16:colId xmlns:a16="http://schemas.microsoft.com/office/drawing/2014/main" val="20000"/>
                    </a:ext>
                  </a:extLst>
                </a:gridCol>
                <a:gridCol w="4308350">
                  <a:extLst>
                    <a:ext uri="{9D8B030D-6E8A-4147-A177-3AD203B41FA5}">
                      <a16:colId xmlns:a16="http://schemas.microsoft.com/office/drawing/2014/main" val="20001"/>
                    </a:ext>
                  </a:extLst>
                </a:gridCol>
                <a:gridCol w="5033350">
                  <a:extLst>
                    <a:ext uri="{9D8B030D-6E8A-4147-A177-3AD203B41FA5}">
                      <a16:colId xmlns:a16="http://schemas.microsoft.com/office/drawing/2014/main" val="20002"/>
                    </a:ext>
                  </a:extLst>
                </a:gridCol>
              </a:tblGrid>
              <a:tr h="386925">
                <a:tc>
                  <a:txBody>
                    <a:bodyPr/>
                    <a:lstStyle/>
                    <a:p>
                      <a:pPr marL="0" marR="0" lvl="0" indent="0" algn="l" rtl="0">
                        <a:lnSpc>
                          <a:spcPct val="100000"/>
                        </a:lnSpc>
                        <a:spcBef>
                          <a:spcPts val="0"/>
                        </a:spcBef>
                        <a:spcAft>
                          <a:spcPts val="0"/>
                        </a:spcAft>
                        <a:buClr>
                          <a:srgbClr val="000000"/>
                        </a:buClr>
                        <a:buSzPts val="1800"/>
                        <a:buFont typeface="Arial"/>
                        <a:buNone/>
                      </a:pPr>
                      <a:endParaRPr sz="220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a:latin typeface="Atkinson Hyperlegible"/>
                          <a:ea typeface="Atkinson Hyperlegible"/>
                          <a:cs typeface="Atkinson Hyperlegible"/>
                          <a:sym typeface="Atkinson Hyperlegible"/>
                        </a:rPr>
                        <a:t>Оценка</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a:latin typeface="Atkinson Hyperlegible"/>
                          <a:ea typeface="Atkinson Hyperlegible"/>
                          <a:cs typeface="Atkinson Hyperlegible"/>
                          <a:sym typeface="Atkinson Hyperlegible"/>
                        </a:rPr>
                        <a:t>Лечение критических состояний</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782200">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dirty="0" err="1">
                          <a:latin typeface="Atkinson Hyperlegible"/>
                          <a:ea typeface="Atkinson Hyperlegible"/>
                          <a:cs typeface="Atkinson Hyperlegible"/>
                          <a:sym typeface="Atkinson Hyperlegible"/>
                        </a:rPr>
                        <a:t>Дыхатель-ные</a:t>
                      </a:r>
                      <a:r>
                        <a:rPr lang="ru-RU" sz="2200" u="none" strike="noStrike" cap="none" dirty="0">
                          <a:latin typeface="Atkinson Hyperlegible"/>
                          <a:ea typeface="Atkinson Hyperlegible"/>
                          <a:cs typeface="Atkinson Hyperlegible"/>
                          <a:sym typeface="Atkinson Hyperlegible"/>
                        </a:rPr>
                        <a:t> пути</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Может ли пациент говорить?</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Есть ли отек или травмы шеи?</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Слышно ли бульканье, храп, стридор или шумное дыхание?</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Есть ли риск травмы шейного отдела позвоночника?</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Стабилизируйте шейный отдел.</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Откройте дыхательные пути с помощью ВЫДВИЖЕНИЯ ЧЕЛЮСТИ.</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Проведите АСПИРАЦИЮ выделений из дыхательных путей.</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При необходимости установите </a:t>
                      </a:r>
                      <a:r>
                        <a:rPr lang="ru-RU" sz="2200" u="none" strike="noStrike" cap="none" dirty="0" err="1">
                          <a:latin typeface="Atkinson Hyperlegible"/>
                          <a:ea typeface="Atkinson Hyperlegible"/>
                          <a:cs typeface="Atkinson Hyperlegible"/>
                          <a:sym typeface="Atkinson Hyperlegible"/>
                        </a:rPr>
                        <a:t>ротоглоточный</a:t>
                      </a:r>
                      <a:r>
                        <a:rPr lang="ru-RU" sz="2200" u="none" strike="noStrike" cap="none" dirty="0">
                          <a:latin typeface="Atkinson Hyperlegible"/>
                          <a:ea typeface="Atkinson Hyperlegible"/>
                          <a:cs typeface="Atkinson Hyperlegible"/>
                          <a:sym typeface="Atkinson Hyperlegible"/>
                        </a:rPr>
                        <a:t> / носоглоточный воздуховод (при травме лица избегайте применения носоглоточного воздуховода).</a:t>
                      </a:r>
                      <a:endParaRPr sz="2200" u="none" strike="noStrike" cap="none" dirty="0">
                        <a:latin typeface="Atkinson Hyperlegible"/>
                        <a:ea typeface="Atkinson Hyperlegible"/>
                        <a:cs typeface="Atkinson Hyperlegible"/>
                        <a:sym typeface="Atkinson Hyperlegible"/>
                      </a:endParaRPr>
                    </a:p>
                    <a:p>
                      <a:pPr marL="285750" marR="0" lvl="0" indent="-171450" algn="l" rtl="0">
                        <a:lnSpc>
                          <a:spcPct val="100000"/>
                        </a:lnSpc>
                        <a:spcBef>
                          <a:spcPts val="0"/>
                        </a:spcBef>
                        <a:spcAft>
                          <a:spcPts val="0"/>
                        </a:spcAft>
                        <a:buClr>
                          <a:schemeClr val="dk1"/>
                        </a:buClr>
                        <a:buSzPts val="1800"/>
                        <a:buFont typeface="Arial"/>
                        <a:buNone/>
                      </a:pPr>
                      <a:endParaRPr sz="2200" u="none" strike="noStrike" cap="none" dirty="0">
                        <a:latin typeface="Atkinson Hyperlegible"/>
                        <a:ea typeface="Atkinson Hyperlegible"/>
                        <a:cs typeface="Atkinson Hyperlegible"/>
                        <a:sym typeface="Atkinson Hyperlegible"/>
                      </a:endParaRPr>
                    </a:p>
                    <a:p>
                      <a:pPr marL="285750" marR="0" lvl="0" indent="-171450" algn="l" rtl="0">
                        <a:lnSpc>
                          <a:spcPct val="100000"/>
                        </a:lnSpc>
                        <a:spcBef>
                          <a:spcPts val="0"/>
                        </a:spcBef>
                        <a:spcAft>
                          <a:spcPts val="0"/>
                        </a:spcAft>
                        <a:buClr>
                          <a:schemeClr val="dk1"/>
                        </a:buClr>
                        <a:buSzPts val="1800"/>
                        <a:buFont typeface="Arial"/>
                        <a:buNone/>
                      </a:pPr>
                      <a:endParaRPr sz="2200" u="none" strike="noStrike" cap="none" dirty="0">
                        <a:latin typeface="Atkinson Hyperlegible"/>
                        <a:ea typeface="Atkinson Hyperlegible"/>
                        <a:cs typeface="Atkinson Hyperlegible"/>
                        <a:sym typeface="Atkinson Hyperlegible"/>
                      </a:endParaRPr>
                    </a:p>
                    <a:p>
                      <a:pPr marL="285750" marR="0" lvl="0" indent="-171450" algn="l" rtl="0">
                        <a:lnSpc>
                          <a:spcPct val="100000"/>
                        </a:lnSpc>
                        <a:spcBef>
                          <a:spcPts val="0"/>
                        </a:spcBef>
                        <a:spcAft>
                          <a:spcPts val="0"/>
                        </a:spcAft>
                        <a:buClr>
                          <a:schemeClr val="dk1"/>
                        </a:buClr>
                        <a:buSzPts val="1800"/>
                        <a:buFont typeface="Arial"/>
                        <a:buNone/>
                      </a:pPr>
                      <a:endParaRPr sz="2200" u="none" strike="noStrike" cap="none" dirty="0">
                        <a:latin typeface="Atkinson Hyperlegible"/>
                        <a:ea typeface="Atkinson Hyperlegible"/>
                        <a:cs typeface="Atkinson Hyperlegible"/>
                        <a:sym typeface="Atkinson Hyperlegible"/>
                      </a:endParaRPr>
                    </a:p>
                    <a:p>
                      <a:pPr marL="285750" marR="0" lvl="0" indent="-171450" algn="l" rtl="0">
                        <a:lnSpc>
                          <a:spcPct val="100000"/>
                        </a:lnSpc>
                        <a:spcBef>
                          <a:spcPts val="0"/>
                        </a:spcBef>
                        <a:spcAft>
                          <a:spcPts val="0"/>
                        </a:spcAft>
                        <a:buClr>
                          <a:schemeClr val="dk1"/>
                        </a:buClr>
                        <a:buSzPts val="1800"/>
                        <a:buFont typeface="Arial"/>
                        <a:buNone/>
                      </a:pPr>
                      <a:endParaRPr sz="2200" u="none" strike="noStrike" cap="none" dirty="0">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649" name="Google Shape;649;p5"/>
          <p:cNvPicPr preferRelativeResize="0"/>
          <p:nvPr/>
        </p:nvPicPr>
        <p:blipFill rotWithShape="1">
          <a:blip r:embed="rId3">
            <a:alphaModFix/>
          </a:blip>
          <a:srcRect/>
          <a:stretch/>
        </p:blipFill>
        <p:spPr>
          <a:xfrm>
            <a:off x="3956403" y="4539674"/>
            <a:ext cx="2230071" cy="1794040"/>
          </a:xfrm>
          <a:prstGeom prst="rect">
            <a:avLst/>
          </a:prstGeom>
          <a:noFill/>
          <a:ln>
            <a:noFill/>
          </a:ln>
        </p:spPr>
      </p:pic>
      <p:sp>
        <p:nvSpPr>
          <p:cNvPr id="650" name="Google Shape;650;p5"/>
          <p:cNvSpPr txBox="1"/>
          <p:nvPr/>
        </p:nvSpPr>
        <p:spPr>
          <a:xfrm>
            <a:off x="4189695" y="6333714"/>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dirty="0">
                <a:solidFill>
                  <a:srgbClr val="4D5156"/>
                </a:solidFill>
                <a:latin typeface="Arial"/>
                <a:ea typeface="Arial"/>
                <a:cs typeface="Arial"/>
                <a:sym typeface="Arial"/>
              </a:rPr>
              <a:t>©</a:t>
            </a:r>
            <a:r>
              <a:rPr lang="ru-RU" sz="1100" b="1" dirty="0">
                <a:solidFill>
                  <a:schemeClr val="dk1"/>
                </a:solidFill>
                <a:latin typeface="Arial"/>
                <a:ea typeface="Arial"/>
                <a:cs typeface="Arial"/>
                <a:sym typeface="Arial"/>
              </a:rPr>
              <a:t>WHO/</a:t>
            </a:r>
            <a:r>
              <a:rPr lang="ru-RU" sz="1100" b="1" dirty="0" err="1">
                <a:solidFill>
                  <a:schemeClr val="dk1"/>
                </a:solidFill>
                <a:latin typeface="Arial"/>
                <a:ea typeface="Arial"/>
                <a:cs typeface="Arial"/>
                <a:sym typeface="Arial"/>
              </a:rPr>
              <a:t>Laerdal</a:t>
            </a:r>
            <a:r>
              <a:rPr lang="ru-RU" sz="1100" b="1" dirty="0">
                <a:solidFill>
                  <a:schemeClr val="dk1"/>
                </a:solidFill>
                <a:latin typeface="Arial"/>
                <a:ea typeface="Arial"/>
                <a:cs typeface="Arial"/>
                <a:sym typeface="Arial"/>
              </a:rPr>
              <a:t> Medical</a:t>
            </a:r>
            <a:endParaRPr dirty="0"/>
          </a:p>
        </p:txBody>
      </p:sp>
      <p:pic>
        <p:nvPicPr>
          <p:cNvPr id="651" name="Google Shape;651;p5" descr="A picture containing icon&#10;&#10;Description automatically generated"/>
          <p:cNvPicPr preferRelativeResize="0"/>
          <p:nvPr/>
        </p:nvPicPr>
        <p:blipFill rotWithShape="1">
          <a:blip r:embed="rId4">
            <a:alphaModFix/>
          </a:blip>
          <a:srcRect/>
          <a:stretch/>
        </p:blipFill>
        <p:spPr>
          <a:xfrm>
            <a:off x="749784" y="2373507"/>
            <a:ext cx="1324998" cy="7104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6"/>
          <p:cNvSpPr txBox="1">
            <a:spLocks noGrp="1"/>
          </p:cNvSpPr>
          <p:nvPr>
            <p:ph type="title"/>
          </p:nvPr>
        </p:nvSpPr>
        <p:spPr>
          <a:xfrm>
            <a:off x="171452" y="74442"/>
            <a:ext cx="10515600" cy="8937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sz="4000" dirty="0">
                <a:solidFill>
                  <a:srgbClr val="1F3864"/>
                </a:solidFill>
                <a:latin typeface="Atkinson Hyperlegible"/>
                <a:ea typeface="Atkinson Hyperlegible"/>
                <a:cs typeface="Atkinson Hyperlegible"/>
                <a:sym typeface="Atkinson Hyperlegible"/>
              </a:rPr>
              <a:t>Первичное обследование при травме</a:t>
            </a:r>
            <a:endParaRPr dirty="0"/>
          </a:p>
        </p:txBody>
      </p:sp>
      <p:graphicFrame>
        <p:nvGraphicFramePr>
          <p:cNvPr id="657" name="Google Shape;657;p6"/>
          <p:cNvGraphicFramePr/>
          <p:nvPr>
            <p:extLst>
              <p:ext uri="{D42A27DB-BD31-4B8C-83A1-F6EECF244321}">
                <p14:modId xmlns:p14="http://schemas.microsoft.com/office/powerpoint/2010/main" val="3801914605"/>
              </p:ext>
            </p:extLst>
          </p:nvPr>
        </p:nvGraphicFramePr>
        <p:xfrm>
          <a:off x="270162" y="898913"/>
          <a:ext cx="11651675" cy="5884645"/>
        </p:xfrm>
        <a:graphic>
          <a:graphicData uri="http://schemas.openxmlformats.org/drawingml/2006/table">
            <a:tbl>
              <a:tblPr>
                <a:noFill/>
                <a:tableStyleId>{B0B5BD0C-E5DA-46AF-AB0C-755DB63E531D}</a:tableStyleId>
              </a:tblPr>
              <a:tblGrid>
                <a:gridCol w="1663950">
                  <a:extLst>
                    <a:ext uri="{9D8B030D-6E8A-4147-A177-3AD203B41FA5}">
                      <a16:colId xmlns:a16="http://schemas.microsoft.com/office/drawing/2014/main" val="20000"/>
                    </a:ext>
                  </a:extLst>
                </a:gridCol>
                <a:gridCol w="4488725">
                  <a:extLst>
                    <a:ext uri="{9D8B030D-6E8A-4147-A177-3AD203B41FA5}">
                      <a16:colId xmlns:a16="http://schemas.microsoft.com/office/drawing/2014/main" val="20001"/>
                    </a:ext>
                  </a:extLst>
                </a:gridCol>
                <a:gridCol w="5499000">
                  <a:extLst>
                    <a:ext uri="{9D8B030D-6E8A-4147-A177-3AD203B41FA5}">
                      <a16:colId xmlns:a16="http://schemas.microsoft.com/office/drawing/2014/main" val="20002"/>
                    </a:ext>
                  </a:extLst>
                </a:gridCol>
              </a:tblGrid>
              <a:tr h="428715">
                <a:tc>
                  <a:txBody>
                    <a:bodyPr/>
                    <a:lstStyle/>
                    <a:p>
                      <a:pPr marL="0" marR="0" lvl="0" indent="0" algn="l" rtl="0">
                        <a:lnSpc>
                          <a:spcPct val="100000"/>
                        </a:lnSpc>
                        <a:spcBef>
                          <a:spcPts val="0"/>
                        </a:spcBef>
                        <a:spcAft>
                          <a:spcPts val="0"/>
                        </a:spcAft>
                        <a:buClr>
                          <a:srgbClr val="000000"/>
                        </a:buClr>
                        <a:buSzPts val="1800"/>
                        <a:buFont typeface="Arial"/>
                        <a:buNone/>
                      </a:pPr>
                      <a:endParaRPr sz="220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a:latin typeface="Atkinson Hyperlegible"/>
                          <a:ea typeface="Atkinson Hyperlegible"/>
                          <a:cs typeface="Atkinson Hyperlegible"/>
                          <a:sym typeface="Atkinson Hyperlegible"/>
                        </a:rPr>
                        <a:t>Оценка</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a:latin typeface="Atkinson Hyperlegible"/>
                          <a:ea typeface="Atkinson Hyperlegible"/>
                          <a:cs typeface="Atkinson Hyperlegible"/>
                          <a:sym typeface="Atkinson Hyperlegible"/>
                        </a:rPr>
                        <a:t>Лечение критических состояний</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298538">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a:latin typeface="Atkinson Hyperlegible"/>
                          <a:ea typeface="Atkinson Hyperlegible"/>
                          <a:cs typeface="Atkinson Hyperlegible"/>
                          <a:sym typeface="Atkinson Hyperlegible"/>
                        </a:rPr>
                        <a:t>Дыхание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Усиливается ли работа дыхания?</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Есть ли проникающие (</a:t>
                      </a:r>
                      <a:r>
                        <a:rPr lang="ru-RU" sz="2200" dirty="0">
                          <a:latin typeface="Atkinson Hyperlegible"/>
                          <a:ea typeface="Atkinson Hyperlegible"/>
                          <a:cs typeface="Atkinson Hyperlegible"/>
                          <a:sym typeface="Atkinson Hyperlegible"/>
                        </a:rPr>
                        <a:t>“</a:t>
                      </a:r>
                      <a:r>
                        <a:rPr lang="ru-RU" sz="2200" u="none" strike="noStrike" cap="none" dirty="0">
                          <a:latin typeface="Atkinson Hyperlegible"/>
                          <a:ea typeface="Atkinson Hyperlegible"/>
                          <a:cs typeface="Atkinson Hyperlegible"/>
                          <a:sym typeface="Atkinson Hyperlegible"/>
                        </a:rPr>
                        <a:t>сосущие</a:t>
                      </a:r>
                      <a:r>
                        <a:rPr lang="ru-RU" sz="2200" dirty="0">
                          <a:latin typeface="Atkinson Hyperlegible"/>
                          <a:ea typeface="Atkinson Hyperlegible"/>
                          <a:cs typeface="Atkinson Hyperlegible"/>
                          <a:sym typeface="Atkinson Hyperlegible"/>
                        </a:rPr>
                        <a:t>”)</a:t>
                      </a:r>
                      <a:r>
                        <a:rPr lang="ru-RU" sz="2200" u="none" strike="noStrike" cap="none" dirty="0">
                          <a:latin typeface="Atkinson Hyperlegible"/>
                          <a:ea typeface="Atkinson Hyperlegible"/>
                          <a:cs typeface="Atkinson Hyperlegible"/>
                          <a:sym typeface="Atkinson Hyperlegible"/>
                        </a:rPr>
                        <a:t> раны грудной клетки или кровоподтеки?</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Какие-либо аномальные дыхательные шумы?</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Расположена ли трахея по срединной линии?</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Есть ли крепитация при пальпации?</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b="0" i="0" u="none" strike="noStrike" cap="none" dirty="0">
                          <a:solidFill>
                            <a:srgbClr val="000000"/>
                          </a:solidFill>
                          <a:latin typeface="Atkinson Hyperlegible"/>
                          <a:ea typeface="Atkinson Hyperlegible"/>
                          <a:cs typeface="Atkinson Hyperlegible"/>
                          <a:sym typeface="Atkinson Hyperlegible"/>
                        </a:rPr>
                        <a:t>Есть ли глубокие циркулярные ожоги туловища?</a:t>
                      </a:r>
                      <a:endParaRPr dirty="0"/>
                    </a:p>
                    <a:p>
                      <a:pPr marL="285750" marR="0" lvl="0" indent="-171450" algn="l" rtl="0">
                        <a:lnSpc>
                          <a:spcPct val="100000"/>
                        </a:lnSpc>
                        <a:spcBef>
                          <a:spcPts val="0"/>
                        </a:spcBef>
                        <a:spcAft>
                          <a:spcPts val="0"/>
                        </a:spcAft>
                        <a:buClr>
                          <a:schemeClr val="dk1"/>
                        </a:buClr>
                        <a:buSzPts val="1800"/>
                        <a:buFont typeface="Arial"/>
                        <a:buNone/>
                      </a:pPr>
                      <a:endParaRPr sz="2200" u="none" strike="noStrike" cap="none" dirty="0">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Дайте КИСЛОРОД.</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При напряженном пневмотораксе - выполните ИГОЛЬЧАТУЮ ДЕКОМПРЕССИЮ, дайте КИСЛОРОД, в/в РАСТВОРЫ и подготовьтесь к экстренной постановке плеврального дренажа.</a:t>
                      </a:r>
                      <a:endParaRPr dirty="0"/>
                    </a:p>
                    <a:p>
                      <a:pPr marL="285750" marR="0" lvl="0" indent="-285750" algn="l" rtl="0">
                        <a:lnSpc>
                          <a:spcPct val="100000"/>
                        </a:lnSpc>
                        <a:spcBef>
                          <a:spcPts val="0"/>
                        </a:spcBef>
                        <a:spcAft>
                          <a:spcPts val="0"/>
                        </a:spcAft>
                        <a:buClr>
                          <a:srgbClr val="000000"/>
                        </a:buClr>
                        <a:buSzPts val="1800"/>
                        <a:buFont typeface="Arial"/>
                        <a:buChar char="•"/>
                      </a:pPr>
                      <a:r>
                        <a:rPr lang="ru-RU" sz="2200" u="none" strike="noStrike" cap="none" dirty="0">
                          <a:latin typeface="Atkinson Hyperlegible"/>
                          <a:ea typeface="Atkinson Hyperlegible"/>
                          <a:cs typeface="Atkinson Hyperlegible"/>
                          <a:sym typeface="Atkinson Hyperlegible"/>
                        </a:rPr>
                        <a:t>При </a:t>
                      </a:r>
                      <a:r>
                        <a:rPr lang="ru-RU" sz="2200" dirty="0">
                          <a:latin typeface="Atkinson Hyperlegible"/>
                          <a:ea typeface="Atkinson Hyperlegible"/>
                          <a:cs typeface="Atkinson Hyperlegible"/>
                          <a:sym typeface="Atkinson Hyperlegible"/>
                        </a:rPr>
                        <a:t>проникающей</a:t>
                      </a:r>
                      <a:r>
                        <a:rPr lang="ru-RU" sz="2200" u="none" strike="noStrike" cap="none" dirty="0">
                          <a:latin typeface="Atkinson Hyperlegible"/>
                          <a:ea typeface="Atkinson Hyperlegible"/>
                          <a:cs typeface="Atkinson Hyperlegible"/>
                          <a:sym typeface="Atkinson Hyperlegible"/>
                        </a:rPr>
                        <a:t> ране грудной клетки - наложите ТРЕХСТОРОННЮЮ ОККЛЮЗИОННУЮ ПОВЯЗКУ.</a:t>
                      </a:r>
                      <a:endParaRPr dirty="0"/>
                    </a:p>
                    <a:p>
                      <a:pPr marL="285750" marR="0" lvl="0" indent="-285750" algn="l" rtl="0">
                        <a:lnSpc>
                          <a:spcPct val="100000"/>
                        </a:lnSpc>
                        <a:spcBef>
                          <a:spcPts val="0"/>
                        </a:spcBef>
                        <a:spcAft>
                          <a:spcPts val="0"/>
                        </a:spcAft>
                        <a:buClr>
                          <a:srgbClr val="000000"/>
                        </a:buClr>
                        <a:buSzPts val="1800"/>
                        <a:buFont typeface="Arial"/>
                        <a:buChar char="•"/>
                      </a:pPr>
                      <a:r>
                        <a:rPr lang="ru-RU" sz="2200" u="none" strike="noStrike" cap="none" dirty="0">
                          <a:latin typeface="Atkinson Hyperlegible"/>
                          <a:ea typeface="Atkinson Hyperlegible"/>
                          <a:cs typeface="Atkinson Hyperlegible"/>
                          <a:sym typeface="Atkinson Hyperlegible"/>
                        </a:rPr>
                        <a:t>Если дыхание затруднено - проведите вентиляцию с использованием мешка </a:t>
                      </a:r>
                      <a:r>
                        <a:rPr lang="ru-RU" sz="2200" u="none" strike="noStrike" cap="none" dirty="0" err="1">
                          <a:latin typeface="Atkinson Hyperlegible"/>
                          <a:ea typeface="Atkinson Hyperlegible"/>
                          <a:cs typeface="Atkinson Hyperlegible"/>
                          <a:sym typeface="Atkinson Hyperlegible"/>
                        </a:rPr>
                        <a:t>Амбу</a:t>
                      </a:r>
                      <a:r>
                        <a:rPr lang="ru-RU" sz="2200" u="none" strike="noStrike" cap="none" dirty="0">
                          <a:latin typeface="Atkinson Hyperlegible"/>
                          <a:ea typeface="Atkinson Hyperlegible"/>
                          <a:cs typeface="Atkinson Hyperlegible"/>
                          <a:sym typeface="Atkinson Hyperlegible"/>
                        </a:rPr>
                        <a:t>.</a:t>
                      </a:r>
                    </a:p>
                    <a:p>
                      <a:pPr marL="285750" marR="0" lvl="0" indent="-285750" algn="l" rtl="0">
                        <a:lnSpc>
                          <a:spcPct val="100000"/>
                        </a:lnSpc>
                        <a:spcBef>
                          <a:spcPts val="0"/>
                        </a:spcBef>
                        <a:spcAft>
                          <a:spcPts val="0"/>
                        </a:spcAft>
                        <a:buClr>
                          <a:srgbClr val="000000"/>
                        </a:buClr>
                        <a:buSzPts val="1800"/>
                        <a:buFont typeface="Arial"/>
                        <a:buChar char="•"/>
                      </a:pPr>
                      <a:r>
                        <a:rPr lang="ru-RU" sz="2200" b="0" i="0" u="none" strike="noStrike" cap="none" dirty="0">
                          <a:solidFill>
                            <a:srgbClr val="000000"/>
                          </a:solidFill>
                          <a:sym typeface="Arial"/>
                        </a:rPr>
                        <a:t>При глубоких циркулярных ожогах туловища</a:t>
                      </a:r>
                      <a:r>
                        <a:rPr lang="ru-RU" sz="2200" b="0" i="0" u="none" strike="noStrike" cap="none" dirty="0">
                          <a:solidFill>
                            <a:srgbClr val="000000"/>
                          </a:solidFill>
                          <a:latin typeface="Atkinson Hyperlegible"/>
                          <a:ea typeface="Atkinson Hyperlegible"/>
                          <a:cs typeface="Atkinson Hyperlegible"/>
                          <a:sym typeface="Atkinson Hyperlegible"/>
                        </a:rPr>
                        <a:t> </a:t>
                      </a:r>
                      <a:r>
                        <a:rPr lang="ru-RU" sz="2200" b="0" i="0" u="none" strike="noStrike" cap="none" dirty="0">
                          <a:solidFill>
                            <a:srgbClr val="000000"/>
                          </a:solidFill>
                          <a:latin typeface="Noto Sans Symbols"/>
                          <a:ea typeface="Noto Sans Symbols"/>
                          <a:cs typeface="Noto Sans Symbols"/>
                          <a:sym typeface="Noto Sans Symbols"/>
                        </a:rPr>
                        <a:t>-</a:t>
                      </a:r>
                      <a:r>
                        <a:rPr lang="ru-RU" sz="2200" b="0" i="0" u="none" strike="noStrike" cap="none" dirty="0">
                          <a:solidFill>
                            <a:srgbClr val="000000"/>
                          </a:solidFill>
                          <a:latin typeface="Atkinson Hyperlegible"/>
                          <a:ea typeface="Atkinson Hyperlegible"/>
                          <a:cs typeface="Atkinson Hyperlegible"/>
                          <a:sym typeface="Atkinson Hyperlegible"/>
                        </a:rPr>
                        <a:t> экстренный ПЕРЕВОД / ПЕРЕДАЧА хирургу.</a:t>
                      </a:r>
                      <a:endParaRPr sz="2200" b="0" i="0" u="none" strike="noStrike" cap="none" dirty="0">
                        <a:solidFill>
                          <a:srgbClr val="000000"/>
                        </a:solidFill>
                        <a:latin typeface="Atkinson Hyperlegible"/>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658" name="Google Shape;658;p6" descr="Icon&#10;&#10;Description automatically generated"/>
          <p:cNvPicPr preferRelativeResize="0"/>
          <p:nvPr/>
        </p:nvPicPr>
        <p:blipFill rotWithShape="1">
          <a:blip r:embed="rId3">
            <a:alphaModFix/>
          </a:blip>
          <a:srcRect/>
          <a:stretch/>
        </p:blipFill>
        <p:spPr>
          <a:xfrm>
            <a:off x="380945" y="1861932"/>
            <a:ext cx="1434978" cy="795066"/>
          </a:xfrm>
          <a:prstGeom prst="rect">
            <a:avLst/>
          </a:prstGeom>
          <a:noFill/>
          <a:ln>
            <a:noFill/>
          </a:ln>
        </p:spPr>
      </p:pic>
      <p:pic>
        <p:nvPicPr>
          <p:cNvPr id="659" name="Google Shape;659;p6"/>
          <p:cNvPicPr preferRelativeResize="0"/>
          <p:nvPr/>
        </p:nvPicPr>
        <p:blipFill rotWithShape="1">
          <a:blip r:embed="rId4">
            <a:alphaModFix/>
          </a:blip>
          <a:srcRect/>
          <a:stretch/>
        </p:blipFill>
        <p:spPr>
          <a:xfrm>
            <a:off x="380945" y="5021068"/>
            <a:ext cx="1686723" cy="1325563"/>
          </a:xfrm>
          <a:prstGeom prst="rect">
            <a:avLst/>
          </a:prstGeom>
          <a:noFill/>
          <a:ln>
            <a:noFill/>
          </a:ln>
        </p:spPr>
      </p:pic>
      <p:sp>
        <p:nvSpPr>
          <p:cNvPr id="660" name="Google Shape;660;p6"/>
          <p:cNvSpPr txBox="1"/>
          <p:nvPr/>
        </p:nvSpPr>
        <p:spPr>
          <a:xfrm>
            <a:off x="342563" y="6277178"/>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Arial"/>
                <a:ea typeface="Arial"/>
                <a:cs typeface="Arial"/>
                <a:sym typeface="Arial"/>
              </a:rPr>
              <a:t>WHO/Laerdal Medical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665" name="Google Shape;665;p7"/>
          <p:cNvPicPr preferRelativeResize="0"/>
          <p:nvPr/>
        </p:nvPicPr>
        <p:blipFill rotWithShape="1">
          <a:blip r:embed="rId3">
            <a:alphaModFix/>
          </a:blip>
          <a:srcRect/>
          <a:stretch/>
        </p:blipFill>
        <p:spPr>
          <a:xfrm>
            <a:off x="3394710" y="4817121"/>
            <a:ext cx="2701290" cy="1884518"/>
          </a:xfrm>
          <a:prstGeom prst="rect">
            <a:avLst/>
          </a:prstGeom>
          <a:noFill/>
          <a:ln>
            <a:noFill/>
          </a:ln>
        </p:spPr>
      </p:pic>
      <p:sp>
        <p:nvSpPr>
          <p:cNvPr id="666" name="Google Shape;666;p7"/>
          <p:cNvSpPr txBox="1">
            <a:spLocks noGrp="1"/>
          </p:cNvSpPr>
          <p:nvPr>
            <p:ph type="title"/>
          </p:nvPr>
        </p:nvSpPr>
        <p:spPr>
          <a:xfrm>
            <a:off x="263237" y="14730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sz="4000">
                <a:solidFill>
                  <a:srgbClr val="1F3864"/>
                </a:solidFill>
                <a:latin typeface="Atkinson Hyperlegible"/>
                <a:ea typeface="Atkinson Hyperlegible"/>
                <a:cs typeface="Atkinson Hyperlegible"/>
                <a:sym typeface="Atkinson Hyperlegible"/>
              </a:rPr>
              <a:t>Первичное обследование при травме</a:t>
            </a:r>
            <a:endParaRPr/>
          </a:p>
        </p:txBody>
      </p:sp>
      <p:graphicFrame>
        <p:nvGraphicFramePr>
          <p:cNvPr id="667" name="Google Shape;667;p7"/>
          <p:cNvGraphicFramePr/>
          <p:nvPr>
            <p:extLst>
              <p:ext uri="{D42A27DB-BD31-4B8C-83A1-F6EECF244321}">
                <p14:modId xmlns:p14="http://schemas.microsoft.com/office/powerpoint/2010/main" val="171345860"/>
              </p:ext>
            </p:extLst>
          </p:nvPr>
        </p:nvGraphicFramePr>
        <p:xfrm>
          <a:off x="264632" y="1189246"/>
          <a:ext cx="11651700" cy="5470660"/>
        </p:xfrm>
        <a:graphic>
          <a:graphicData uri="http://schemas.openxmlformats.org/drawingml/2006/table">
            <a:tbl>
              <a:tblPr>
                <a:noFill/>
                <a:tableStyleId>{B0B5BD0C-E5DA-46AF-AB0C-755DB63E531D}</a:tableStyleId>
              </a:tblPr>
              <a:tblGrid>
                <a:gridCol w="1653075">
                  <a:extLst>
                    <a:ext uri="{9D8B030D-6E8A-4147-A177-3AD203B41FA5}">
                      <a16:colId xmlns:a16="http://schemas.microsoft.com/office/drawing/2014/main" val="20000"/>
                    </a:ext>
                  </a:extLst>
                </a:gridCol>
                <a:gridCol w="4654550">
                  <a:extLst>
                    <a:ext uri="{9D8B030D-6E8A-4147-A177-3AD203B41FA5}">
                      <a16:colId xmlns:a16="http://schemas.microsoft.com/office/drawing/2014/main" val="20001"/>
                    </a:ext>
                  </a:extLst>
                </a:gridCol>
                <a:gridCol w="5344075">
                  <a:extLst>
                    <a:ext uri="{9D8B030D-6E8A-4147-A177-3AD203B41FA5}">
                      <a16:colId xmlns:a16="http://schemas.microsoft.com/office/drawing/2014/main" val="20002"/>
                    </a:ext>
                  </a:extLst>
                </a:gridCol>
              </a:tblGrid>
              <a:tr h="4414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a:latin typeface="Arial"/>
                          <a:ea typeface="Arial"/>
                          <a:cs typeface="Arial"/>
                          <a:sym typeface="Arial"/>
                        </a:rPr>
                        <a:t>Оценка</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a:latin typeface="Arial"/>
                          <a:ea typeface="Arial"/>
                          <a:cs typeface="Arial"/>
                          <a:sym typeface="Arial"/>
                        </a:rPr>
                        <a:t>Лечение критических состояний</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09800">
                <a:tc>
                  <a:txBody>
                    <a:bodyPr/>
                    <a:lstStyle/>
                    <a:p>
                      <a:pPr marL="0" marR="0" lvl="0" indent="0" algn="l" rtl="0">
                        <a:lnSpc>
                          <a:spcPct val="100000"/>
                        </a:lnSpc>
                        <a:spcBef>
                          <a:spcPts val="0"/>
                        </a:spcBef>
                        <a:spcAft>
                          <a:spcPts val="0"/>
                        </a:spcAft>
                        <a:buClr>
                          <a:srgbClr val="000000"/>
                        </a:buClr>
                        <a:buSzPts val="1800"/>
                        <a:buFont typeface="Arial"/>
                        <a:buNone/>
                      </a:pPr>
                      <a:r>
                        <a:rPr lang="ru-RU" sz="1800" u="none" strike="noStrike" cap="none">
                          <a:latin typeface="Arial"/>
                          <a:ea typeface="Arial"/>
                          <a:cs typeface="Arial"/>
                          <a:sym typeface="Arial"/>
                        </a:rPr>
                        <a:t>Кровообращение</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Есть ли наружное кровотечение?</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Пульс учащенный или слабый?</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Пациент бледный? Кожа холодная?</a:t>
                      </a:r>
                      <a:endParaRPr dirty="0"/>
                    </a:p>
                    <a:p>
                      <a:pPr marL="285750" marR="0" lvl="0" indent="-285750" algn="l" rtl="0">
                        <a:lnSpc>
                          <a:spcPct val="100000"/>
                        </a:lnSpc>
                        <a:spcBef>
                          <a:spcPts val="0"/>
                        </a:spcBef>
                        <a:spcAft>
                          <a:spcPts val="0"/>
                        </a:spcAft>
                        <a:buClr>
                          <a:srgbClr val="000000"/>
                        </a:buClr>
                        <a:buSzPts val="1800"/>
                        <a:buFont typeface="Arial"/>
                        <a:buChar char="•"/>
                      </a:pPr>
                      <a:r>
                        <a:rPr lang="ru-RU" sz="1800" b="0" i="0" u="none" strike="noStrike" cap="none" dirty="0">
                          <a:solidFill>
                            <a:srgbClr val="000000"/>
                          </a:solidFill>
                          <a:latin typeface="Arial"/>
                          <a:ea typeface="Arial"/>
                          <a:cs typeface="Arial"/>
                          <a:sym typeface="Arial"/>
                        </a:rPr>
                        <a:t>Наполнение капилляров &gt; 3 секунд?</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Вздуты ли вены шеи?</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Есть ли признаки внутреннего кровотечения?</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Есть ли глубокие циркулярные ожоги конечностей?</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Для остановки активного кровотечения примените ПРЯМОЕ ДАВЛЕНИЕ или проведите ГЛУБОКОЕ ТАМПОНИРОВАНИЕ РАНЫ. 	</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Наложите ЖГУТ на ампутированные конечности или при неконтролируемом кровотечении.</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При низкой перфузии - установите 2 крупнокалиберные канюли для в/в вливания и введите в/в РАСТВОРЫ.</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Начните процесс переливания крови. </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Наложите ШИНУ при подозрении на перелом бедренной кости.</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1800" u="none" strike="noStrike" cap="none" dirty="0">
                          <a:latin typeface="Arial"/>
                          <a:ea typeface="Arial"/>
                          <a:cs typeface="Arial"/>
                          <a:sym typeface="Arial"/>
                        </a:rPr>
                        <a:t>БАНДАЖ при подозрении на перелом костей таза.</a:t>
                      </a:r>
                      <a:endParaRPr dirty="0"/>
                    </a:p>
                    <a:p>
                      <a:pPr marL="285750" marR="0" lvl="0" indent="-285750" algn="l" rtl="0">
                        <a:lnSpc>
                          <a:spcPct val="100000"/>
                        </a:lnSpc>
                        <a:spcBef>
                          <a:spcPts val="0"/>
                        </a:spcBef>
                        <a:spcAft>
                          <a:spcPts val="0"/>
                        </a:spcAft>
                        <a:buClr>
                          <a:srgbClr val="000000"/>
                        </a:buClr>
                        <a:buSzPts val="1800"/>
                        <a:buFont typeface="Arial"/>
                        <a:buChar char="•"/>
                      </a:pPr>
                      <a:r>
                        <a:rPr lang="ru-RU" sz="1800" u="none" strike="noStrike" cap="none" dirty="0">
                          <a:latin typeface="Arial"/>
                          <a:ea typeface="Arial"/>
                          <a:cs typeface="Arial"/>
                          <a:sym typeface="Arial"/>
                        </a:rPr>
                        <a:t>При глубоких циркулярных ожогах конечностей - экстренный ПЕРЕВОД / ПЕРЕДАЧА хирургу.</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668" name="Google Shape;668;p7" descr="A picture containing icon&#10;&#10;Description automatically generated"/>
          <p:cNvPicPr preferRelativeResize="0"/>
          <p:nvPr/>
        </p:nvPicPr>
        <p:blipFill rotWithShape="1">
          <a:blip r:embed="rId4">
            <a:alphaModFix/>
          </a:blip>
          <a:srcRect/>
          <a:stretch/>
        </p:blipFill>
        <p:spPr>
          <a:xfrm>
            <a:off x="343484" y="2311290"/>
            <a:ext cx="1434978" cy="795066"/>
          </a:xfrm>
          <a:prstGeom prst="rect">
            <a:avLst/>
          </a:prstGeom>
          <a:noFill/>
          <a:ln>
            <a:noFill/>
          </a:ln>
        </p:spPr>
      </p:pic>
      <p:sp>
        <p:nvSpPr>
          <p:cNvPr id="669" name="Google Shape;669;p7"/>
          <p:cNvSpPr txBox="1"/>
          <p:nvPr/>
        </p:nvSpPr>
        <p:spPr>
          <a:xfrm>
            <a:off x="4829873" y="6477399"/>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Arial"/>
                <a:ea typeface="Arial"/>
                <a:cs typeface="Arial"/>
                <a:sym typeface="Arial"/>
              </a:rPr>
              <a:t>WHO/Laerdal Medical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8"/>
          <p:cNvSpPr txBox="1">
            <a:spLocks noGrp="1"/>
          </p:cNvSpPr>
          <p:nvPr>
            <p:ph type="title"/>
          </p:nvPr>
        </p:nvSpPr>
        <p:spPr>
          <a:xfrm>
            <a:off x="217345" y="26557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sz="4000">
                <a:solidFill>
                  <a:srgbClr val="1F3864"/>
                </a:solidFill>
                <a:latin typeface="Atkinson Hyperlegible"/>
                <a:ea typeface="Atkinson Hyperlegible"/>
                <a:cs typeface="Atkinson Hyperlegible"/>
                <a:sym typeface="Atkinson Hyperlegible"/>
              </a:rPr>
              <a:t>Первичное обследование при травме</a:t>
            </a:r>
            <a:endParaRPr/>
          </a:p>
        </p:txBody>
      </p:sp>
      <p:graphicFrame>
        <p:nvGraphicFramePr>
          <p:cNvPr id="675" name="Google Shape;675;p8"/>
          <p:cNvGraphicFramePr/>
          <p:nvPr>
            <p:extLst>
              <p:ext uri="{D42A27DB-BD31-4B8C-83A1-F6EECF244321}">
                <p14:modId xmlns:p14="http://schemas.microsoft.com/office/powerpoint/2010/main" val="789101858"/>
              </p:ext>
            </p:extLst>
          </p:nvPr>
        </p:nvGraphicFramePr>
        <p:xfrm>
          <a:off x="287810" y="1325870"/>
          <a:ext cx="11616375" cy="4206260"/>
        </p:xfrm>
        <a:graphic>
          <a:graphicData uri="http://schemas.openxmlformats.org/drawingml/2006/table">
            <a:tbl>
              <a:tblPr>
                <a:noFill/>
                <a:tableStyleId>{B0B5BD0C-E5DA-46AF-AB0C-755DB63E531D}</a:tableStyleId>
              </a:tblPr>
              <a:tblGrid>
                <a:gridCol w="1577800">
                  <a:extLst>
                    <a:ext uri="{9D8B030D-6E8A-4147-A177-3AD203B41FA5}">
                      <a16:colId xmlns:a16="http://schemas.microsoft.com/office/drawing/2014/main" val="20000"/>
                    </a:ext>
                  </a:extLst>
                </a:gridCol>
                <a:gridCol w="4663675">
                  <a:extLst>
                    <a:ext uri="{9D8B030D-6E8A-4147-A177-3AD203B41FA5}">
                      <a16:colId xmlns:a16="http://schemas.microsoft.com/office/drawing/2014/main" val="20001"/>
                    </a:ext>
                  </a:extLst>
                </a:gridCol>
                <a:gridCol w="5374900">
                  <a:extLst>
                    <a:ext uri="{9D8B030D-6E8A-4147-A177-3AD203B41FA5}">
                      <a16:colId xmlns:a16="http://schemas.microsoft.com/office/drawing/2014/main" val="20002"/>
                    </a:ext>
                  </a:extLst>
                </a:gridCol>
              </a:tblGrid>
              <a:tr h="273450">
                <a:tc>
                  <a:txBody>
                    <a:bodyPr/>
                    <a:lstStyle/>
                    <a:p>
                      <a:pPr marL="0" marR="0" lvl="0" indent="0" algn="l" rtl="0">
                        <a:lnSpc>
                          <a:spcPct val="100000"/>
                        </a:lnSpc>
                        <a:spcBef>
                          <a:spcPts val="0"/>
                        </a:spcBef>
                        <a:spcAft>
                          <a:spcPts val="0"/>
                        </a:spcAft>
                        <a:buClr>
                          <a:srgbClr val="000000"/>
                        </a:buClr>
                        <a:buSzPts val="1800"/>
                        <a:buFont typeface="Arial"/>
                        <a:buNone/>
                      </a:pPr>
                      <a:endParaRPr sz="220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a:latin typeface="Atkinson Hyperlegible"/>
                          <a:ea typeface="Atkinson Hyperlegible"/>
                          <a:cs typeface="Atkinson Hyperlegible"/>
                          <a:sym typeface="Atkinson Hyperlegible"/>
                        </a:rPr>
                        <a:t>Оценка</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a:latin typeface="Atkinson Hyperlegible"/>
                          <a:ea typeface="Atkinson Hyperlegible"/>
                          <a:cs typeface="Atkinson Hyperlegible"/>
                          <a:sym typeface="Atkinson Hyperlegible"/>
                        </a:rPr>
                        <a:t>Лечение критических состояний</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09800">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a:latin typeface="Atkinson Hyperlegible"/>
                          <a:ea typeface="Atkinson Hyperlegible"/>
                          <a:cs typeface="Atkinson Hyperlegible"/>
                          <a:sym typeface="Atkinson Hyperlegible"/>
                        </a:rPr>
                        <a:t>Функции ЦНС</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a:latin typeface="Atkinson Hyperlegible"/>
                          <a:ea typeface="Atkinson Hyperlegible"/>
                          <a:cs typeface="Atkinson Hyperlegible"/>
                          <a:sym typeface="Atkinson Hyperlegible"/>
                        </a:rPr>
                        <a:t>Испытывает ли пациент спутанность сознания или возбуждение?</a:t>
                      </a:r>
                      <a:endParaRPr/>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a:latin typeface="Atkinson Hyperlegible"/>
                          <a:ea typeface="Atkinson Hyperlegible"/>
                          <a:cs typeface="Atkinson Hyperlegible"/>
                          <a:sym typeface="Atkinson Hyperlegible"/>
                        </a:rPr>
                        <a:t>Какие результаты оценки по ШКГ или AVPU?</a:t>
                      </a:r>
                      <a:endParaRPr/>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a:latin typeface="Atkinson Hyperlegible"/>
                          <a:ea typeface="Atkinson Hyperlegible"/>
                          <a:cs typeface="Atkinson Hyperlegible"/>
                          <a:sym typeface="Atkinson Hyperlegible"/>
                        </a:rPr>
                        <a:t>Одинакового ли размера зрачки?</a:t>
                      </a:r>
                      <a:endParaRPr/>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a:latin typeface="Atkinson Hyperlegible"/>
                          <a:ea typeface="Atkinson Hyperlegible"/>
                          <a:cs typeface="Atkinson Hyperlegible"/>
                          <a:sym typeface="Atkinson Hyperlegible"/>
                        </a:rPr>
                        <a:t>Чувствует ли пациент все конечности и может ли ими двигать?</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Если пациент вялый или находится в бессознательном состоянии - часто проводите ПОВТОРНУЮ ОЦЕНКУ проходимости дыхательных путей.</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ПОДУМАЙТЕ о закрытой черепно-мозговой травме с изменением психического состояния.</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Дайте КИСЛОРОД.</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При низком уровне глюкозы в крови или невозможности его проверить  🡪 дайте ГЛЮКОЗУ</a:t>
                      </a:r>
                      <a:endParaRPr sz="2200" u="none" strike="noStrike" cap="none" dirty="0">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676" name="Google Shape;676;p8"/>
          <p:cNvPicPr preferRelativeResize="0"/>
          <p:nvPr/>
        </p:nvPicPr>
        <p:blipFill rotWithShape="1">
          <a:blip r:embed="rId3">
            <a:alphaModFix/>
          </a:blip>
          <a:srcRect/>
          <a:stretch/>
        </p:blipFill>
        <p:spPr>
          <a:xfrm>
            <a:off x="4292856" y="4881368"/>
            <a:ext cx="2145211" cy="932287"/>
          </a:xfrm>
          <a:prstGeom prst="rect">
            <a:avLst/>
          </a:prstGeom>
          <a:noFill/>
          <a:ln>
            <a:noFill/>
          </a:ln>
        </p:spPr>
      </p:pic>
      <p:pic>
        <p:nvPicPr>
          <p:cNvPr id="677" name="Google Shape;677;p8" descr="A picture containing logo&#10;&#10;Description automatically generated"/>
          <p:cNvPicPr preferRelativeResize="0"/>
          <p:nvPr/>
        </p:nvPicPr>
        <p:blipFill rotWithShape="1">
          <a:blip r:embed="rId4">
            <a:alphaModFix/>
          </a:blip>
          <a:srcRect/>
          <a:stretch/>
        </p:blipFill>
        <p:spPr>
          <a:xfrm>
            <a:off x="386343" y="3118981"/>
            <a:ext cx="1286704" cy="721862"/>
          </a:xfrm>
          <a:prstGeom prst="rect">
            <a:avLst/>
          </a:prstGeom>
          <a:noFill/>
          <a:ln>
            <a:noFill/>
          </a:ln>
        </p:spPr>
      </p:pic>
      <p:sp>
        <p:nvSpPr>
          <p:cNvPr id="678" name="Google Shape;678;p8"/>
          <p:cNvSpPr txBox="1"/>
          <p:nvPr/>
        </p:nvSpPr>
        <p:spPr>
          <a:xfrm>
            <a:off x="4674581" y="5723062"/>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Arial"/>
                <a:ea typeface="Arial"/>
                <a:cs typeface="Arial"/>
                <a:sym typeface="Arial"/>
              </a:rPr>
              <a:t>WHO/Laerdal Medical</a:t>
            </a:r>
            <a:endParaRPr/>
          </a:p>
        </p:txBody>
      </p:sp>
      <p:sp>
        <p:nvSpPr>
          <p:cNvPr id="679" name="Google Shape;679;p8"/>
          <p:cNvSpPr txBox="1"/>
          <p:nvPr/>
        </p:nvSpPr>
        <p:spPr>
          <a:xfrm>
            <a:off x="644234" y="5913151"/>
            <a:ext cx="10903526" cy="818557"/>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ru-RU" sz="2200" dirty="0">
                <a:solidFill>
                  <a:schemeClr val="accent2"/>
                </a:solidFill>
                <a:latin typeface="Atkinson Hyperlegible"/>
                <a:ea typeface="Atkinson Hyperlegible"/>
                <a:cs typeface="Atkinson Hyperlegible"/>
                <a:sym typeface="Atkinson Hyperlegible"/>
              </a:rPr>
              <a:t>ПОМНИТЕ! У пациентов со спутанным сознанием или не реагирующих на окружающую обстановку может быть серьезная ЧМТ или глухота от взрыва.</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9"/>
          <p:cNvSpPr txBox="1">
            <a:spLocks noGrp="1"/>
          </p:cNvSpPr>
          <p:nvPr>
            <p:ph type="title"/>
          </p:nvPr>
        </p:nvSpPr>
        <p:spPr>
          <a:xfrm>
            <a:off x="325025" y="193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sz="4000">
                <a:solidFill>
                  <a:srgbClr val="1F3864"/>
                </a:solidFill>
                <a:latin typeface="Atkinson Hyperlegible"/>
                <a:ea typeface="Atkinson Hyperlegible"/>
                <a:cs typeface="Atkinson Hyperlegible"/>
                <a:sym typeface="Atkinson Hyperlegible"/>
              </a:rPr>
              <a:t>Первичное обследование при травме</a:t>
            </a:r>
            <a:endParaRPr/>
          </a:p>
        </p:txBody>
      </p:sp>
      <p:graphicFrame>
        <p:nvGraphicFramePr>
          <p:cNvPr id="685" name="Google Shape;685;p9"/>
          <p:cNvGraphicFramePr/>
          <p:nvPr>
            <p:extLst>
              <p:ext uri="{D42A27DB-BD31-4B8C-83A1-F6EECF244321}">
                <p14:modId xmlns:p14="http://schemas.microsoft.com/office/powerpoint/2010/main" val="3312345705"/>
              </p:ext>
            </p:extLst>
          </p:nvPr>
        </p:nvGraphicFramePr>
        <p:xfrm>
          <a:off x="325025" y="1442026"/>
          <a:ext cx="11616375" cy="5212100"/>
        </p:xfrm>
        <a:graphic>
          <a:graphicData uri="http://schemas.openxmlformats.org/drawingml/2006/table">
            <a:tbl>
              <a:tblPr>
                <a:noFill/>
                <a:tableStyleId>{B0B5BD0C-E5DA-46AF-AB0C-755DB63E531D}</a:tableStyleId>
              </a:tblPr>
              <a:tblGrid>
                <a:gridCol w="1790225">
                  <a:extLst>
                    <a:ext uri="{9D8B030D-6E8A-4147-A177-3AD203B41FA5}">
                      <a16:colId xmlns:a16="http://schemas.microsoft.com/office/drawing/2014/main" val="20000"/>
                    </a:ext>
                  </a:extLst>
                </a:gridCol>
                <a:gridCol w="4508550">
                  <a:extLst>
                    <a:ext uri="{9D8B030D-6E8A-4147-A177-3AD203B41FA5}">
                      <a16:colId xmlns:a16="http://schemas.microsoft.com/office/drawing/2014/main" val="20001"/>
                    </a:ext>
                  </a:extLst>
                </a:gridCol>
                <a:gridCol w="5317600">
                  <a:extLst>
                    <a:ext uri="{9D8B030D-6E8A-4147-A177-3AD203B41FA5}">
                      <a16:colId xmlns:a16="http://schemas.microsoft.com/office/drawing/2014/main" val="20002"/>
                    </a:ext>
                  </a:extLst>
                </a:gridCol>
              </a:tblGrid>
              <a:tr h="418950">
                <a:tc>
                  <a:txBody>
                    <a:bodyPr/>
                    <a:lstStyle/>
                    <a:p>
                      <a:pPr marL="0" marR="0" lvl="0" indent="0" algn="l" rtl="0">
                        <a:lnSpc>
                          <a:spcPct val="100000"/>
                        </a:lnSpc>
                        <a:spcBef>
                          <a:spcPts val="0"/>
                        </a:spcBef>
                        <a:spcAft>
                          <a:spcPts val="0"/>
                        </a:spcAft>
                        <a:buClr>
                          <a:srgbClr val="000000"/>
                        </a:buClr>
                        <a:buSzPts val="1800"/>
                        <a:buFont typeface="Arial"/>
                        <a:buNone/>
                      </a:pPr>
                      <a:endParaRPr sz="2200" u="none" strike="noStrike" cap="none">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a:latin typeface="Atkinson Hyperlegible"/>
                          <a:ea typeface="Atkinson Hyperlegible"/>
                          <a:cs typeface="Atkinson Hyperlegible"/>
                          <a:sym typeface="Atkinson Hyperlegible"/>
                        </a:rPr>
                        <a:t>Оценка</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a:latin typeface="Atkinson Hyperlegible"/>
                          <a:ea typeface="Atkinson Hyperlegible"/>
                          <a:cs typeface="Atkinson Hyperlegible"/>
                          <a:sym typeface="Atkinson Hyperlegible"/>
                        </a:rPr>
                        <a:t>Лечение критических состояний</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440675">
                <a:tc>
                  <a:txBody>
                    <a:bodyPr/>
                    <a:lstStyle/>
                    <a:p>
                      <a:pPr marL="0" marR="0" lvl="0" indent="0" algn="l" rtl="0">
                        <a:lnSpc>
                          <a:spcPct val="100000"/>
                        </a:lnSpc>
                        <a:spcBef>
                          <a:spcPts val="0"/>
                        </a:spcBef>
                        <a:spcAft>
                          <a:spcPts val="0"/>
                        </a:spcAft>
                        <a:buClr>
                          <a:srgbClr val="000000"/>
                        </a:buClr>
                        <a:buSzPts val="1800"/>
                        <a:buFont typeface="Arial"/>
                        <a:buNone/>
                      </a:pPr>
                      <a:r>
                        <a:rPr lang="ru-RU" sz="2200" u="none" strike="noStrike" cap="none" dirty="0" err="1">
                          <a:latin typeface="Atkinson Hyperlegible"/>
                          <a:ea typeface="Atkinson Hyperlegible"/>
                          <a:cs typeface="Atkinson Hyperlegible"/>
                          <a:sym typeface="Atkinson Hyperlegible"/>
                        </a:rPr>
                        <a:t>Воздейст-вие</a:t>
                      </a:r>
                      <a:r>
                        <a:rPr lang="ru-RU" sz="2200" u="none" strike="noStrike" cap="none" dirty="0">
                          <a:latin typeface="Atkinson Hyperlegible"/>
                          <a:ea typeface="Atkinson Hyperlegible"/>
                          <a:cs typeface="Atkinson Hyperlegible"/>
                          <a:sym typeface="Atkinson Hyperlegible"/>
                        </a:rPr>
                        <a:t> окружаю-щей среды / полный осмотр пациента</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Снимите с пациента всю одежду.</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Осмотрите все тело на предмет травм, включая спину, пах и подмышки. </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Используйте маневр «перекат бревна» для оценки состояния спины и позвоночника (при необходимости выявления проникающих ранений, может выполняться на этапах B или C).</a:t>
                      </a:r>
                      <a:endParaRPr dirty="0"/>
                    </a:p>
                    <a:p>
                      <a:pPr marL="285750" marR="0" lvl="0" indent="-171450" algn="l" rtl="0">
                        <a:lnSpc>
                          <a:spcPct val="100000"/>
                        </a:lnSpc>
                        <a:spcBef>
                          <a:spcPts val="0"/>
                        </a:spcBef>
                        <a:spcAft>
                          <a:spcPts val="0"/>
                        </a:spcAft>
                        <a:buClr>
                          <a:schemeClr val="dk1"/>
                        </a:buClr>
                        <a:buSzPts val="1800"/>
                        <a:buFont typeface="Arial"/>
                        <a:buNone/>
                      </a:pPr>
                      <a:endParaRPr sz="2200" u="none" strike="noStrike" cap="none" dirty="0">
                        <a:latin typeface="Atkinson Hyperlegible"/>
                        <a:ea typeface="Atkinson Hyperlegible"/>
                        <a:cs typeface="Atkinson Hyperlegible"/>
                        <a:sym typeface="Atkinson Hyperlegible"/>
                      </a:endParaRPr>
                    </a:p>
                    <a:p>
                      <a:pPr marL="285750" marR="0" lvl="0" indent="-171450" algn="l" rtl="0">
                        <a:lnSpc>
                          <a:spcPct val="100000"/>
                        </a:lnSpc>
                        <a:spcBef>
                          <a:spcPts val="0"/>
                        </a:spcBef>
                        <a:spcAft>
                          <a:spcPts val="0"/>
                        </a:spcAft>
                        <a:buClr>
                          <a:schemeClr val="dk1"/>
                        </a:buClr>
                        <a:buSzPts val="1800"/>
                        <a:buFont typeface="Arial"/>
                        <a:buNone/>
                      </a:pPr>
                      <a:endParaRPr sz="2200" u="none" strike="noStrike" cap="none" dirty="0">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Снимите стесняющую одежду и все украшения.</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Снимите мокрую одежду и тщательно вытрите насухо кожу пациента.</a:t>
                      </a:r>
                      <a:endParaRPr dirty="0"/>
                    </a:p>
                    <a:p>
                      <a:pPr marL="285750" marR="0" lvl="0" indent="-285750" algn="l" rtl="0">
                        <a:lnSpc>
                          <a:spcPct val="100000"/>
                        </a:lnSpc>
                        <a:spcBef>
                          <a:spcPts val="0"/>
                        </a:spcBef>
                        <a:spcAft>
                          <a:spcPts val="0"/>
                        </a:spcAft>
                        <a:buClr>
                          <a:schemeClr val="dk1"/>
                        </a:buClr>
                        <a:buSzPts val="1800"/>
                        <a:buFont typeface="Arial"/>
                        <a:buChar char="•"/>
                      </a:pPr>
                      <a:r>
                        <a:rPr lang="ru-RU" sz="2200" u="none" strike="noStrike" cap="none" dirty="0">
                          <a:latin typeface="Atkinson Hyperlegible"/>
                          <a:ea typeface="Atkinson Hyperlegible"/>
                          <a:cs typeface="Atkinson Hyperlegible"/>
                          <a:sym typeface="Atkinson Hyperlegible"/>
                        </a:rPr>
                        <a:t>Укройте пациента как можно скорее, чтобы предотвратить гипотермию.</a:t>
                      </a:r>
                      <a:endParaRPr dirty="0"/>
                    </a:p>
                    <a:p>
                      <a:pPr marL="0" marR="0" lvl="0" indent="0" algn="l" rtl="0">
                        <a:lnSpc>
                          <a:spcPct val="100000"/>
                        </a:lnSpc>
                        <a:spcBef>
                          <a:spcPts val="0"/>
                        </a:spcBef>
                        <a:spcAft>
                          <a:spcPts val="0"/>
                        </a:spcAft>
                        <a:buClr>
                          <a:srgbClr val="000000"/>
                        </a:buClr>
                        <a:buSzPts val="1800"/>
                        <a:buFont typeface="Arial"/>
                        <a:buNone/>
                      </a:pPr>
                      <a:endParaRPr sz="2200" u="none" strike="noStrike" cap="none" dirty="0">
                        <a:latin typeface="Atkinson Hyperlegible"/>
                        <a:ea typeface="Atkinson Hyperlegible"/>
                        <a:cs typeface="Atkinson Hyperlegible"/>
                        <a:sym typeface="Atkinson Hyperlegible"/>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686" name="Google Shape;686;p9"/>
          <p:cNvPicPr preferRelativeResize="0"/>
          <p:nvPr/>
        </p:nvPicPr>
        <p:blipFill rotWithShape="1">
          <a:blip r:embed="rId3">
            <a:alphaModFix/>
          </a:blip>
          <a:srcRect/>
          <a:stretch/>
        </p:blipFill>
        <p:spPr>
          <a:xfrm>
            <a:off x="6726767" y="4355453"/>
            <a:ext cx="3265532" cy="1559918"/>
          </a:xfrm>
          <a:prstGeom prst="rect">
            <a:avLst/>
          </a:prstGeom>
          <a:noFill/>
          <a:ln>
            <a:noFill/>
          </a:ln>
        </p:spPr>
      </p:pic>
      <p:pic>
        <p:nvPicPr>
          <p:cNvPr id="687" name="Google Shape;687;p9" descr="A picture containing text, clipart&#10;&#10;Description automatically generated"/>
          <p:cNvPicPr preferRelativeResize="0"/>
          <p:nvPr/>
        </p:nvPicPr>
        <p:blipFill rotWithShape="1">
          <a:blip r:embed="rId4">
            <a:alphaModFix/>
          </a:blip>
          <a:srcRect/>
          <a:stretch/>
        </p:blipFill>
        <p:spPr>
          <a:xfrm>
            <a:off x="509650" y="4355453"/>
            <a:ext cx="1354959" cy="703333"/>
          </a:xfrm>
          <a:prstGeom prst="rect">
            <a:avLst/>
          </a:prstGeom>
          <a:noFill/>
          <a:ln>
            <a:noFill/>
          </a:ln>
        </p:spPr>
      </p:pic>
      <p:sp>
        <p:nvSpPr>
          <p:cNvPr id="688" name="Google Shape;688;p9"/>
          <p:cNvSpPr txBox="1"/>
          <p:nvPr/>
        </p:nvSpPr>
        <p:spPr>
          <a:xfrm>
            <a:off x="7530605" y="5915371"/>
            <a:ext cx="1763486"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050" b="1">
                <a:solidFill>
                  <a:srgbClr val="4D5156"/>
                </a:solidFill>
                <a:latin typeface="Arial"/>
                <a:ea typeface="Arial"/>
                <a:cs typeface="Arial"/>
                <a:sym typeface="Arial"/>
              </a:rPr>
              <a:t>©</a:t>
            </a:r>
            <a:r>
              <a:rPr lang="ru-RU" sz="1100" b="1">
                <a:solidFill>
                  <a:schemeClr val="dk1"/>
                </a:solidFill>
                <a:latin typeface="Arial"/>
                <a:ea typeface="Arial"/>
                <a:cs typeface="Arial"/>
                <a:sym typeface="Arial"/>
              </a:rPr>
              <a:t>WHO/Laerdal Medical</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WHO_palette">
      <a:dk1>
        <a:srgbClr val="000000"/>
      </a:dk1>
      <a:lt1>
        <a:srgbClr val="FFFFFF"/>
      </a:lt1>
      <a:dk2>
        <a:srgbClr val="00205C"/>
      </a:dk2>
      <a:lt2>
        <a:srgbClr val="E7E6E6"/>
      </a:lt2>
      <a:accent1>
        <a:srgbClr val="0099DD"/>
      </a:accent1>
      <a:accent2>
        <a:srgbClr val="F16829"/>
      </a:accent2>
      <a:accent3>
        <a:srgbClr val="F3A81C"/>
      </a:accent3>
      <a:accent4>
        <a:srgbClr val="A6228C"/>
      </a:accent4>
      <a:accent5>
        <a:srgbClr val="5B2C86"/>
      </a:accent5>
      <a:accent6>
        <a:srgbClr val="80BC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3413</Words>
  <Application>Microsoft Office PowerPoint</Application>
  <PresentationFormat>Широкий екран</PresentationFormat>
  <Paragraphs>226</Paragraphs>
  <Slides>16</Slides>
  <Notes>16</Notes>
  <HiddenSlides>0</HiddenSlides>
  <MMClips>0</MMClips>
  <ScaleCrop>false</ScaleCrop>
  <HeadingPairs>
    <vt:vector size="6" baseType="variant">
      <vt:variant>
        <vt:lpstr>Використані шрифти</vt:lpstr>
      </vt:variant>
      <vt:variant>
        <vt:i4>6</vt:i4>
      </vt:variant>
      <vt:variant>
        <vt:lpstr>Тема</vt:lpstr>
      </vt:variant>
      <vt:variant>
        <vt:i4>4</vt:i4>
      </vt:variant>
      <vt:variant>
        <vt:lpstr>Заголовки слайдів</vt:lpstr>
      </vt:variant>
      <vt:variant>
        <vt:i4>16</vt:i4>
      </vt:variant>
    </vt:vector>
  </HeadingPairs>
  <TitlesOfParts>
    <vt:vector size="26" baseType="lpstr">
      <vt:lpstr>Noto Sans Symbols</vt:lpstr>
      <vt:lpstr>Calibri</vt:lpstr>
      <vt:lpstr>Arial</vt:lpstr>
      <vt:lpstr>Lato</vt:lpstr>
      <vt:lpstr>Atkinson Hyperlegible</vt:lpstr>
      <vt:lpstr>Quattrocento Sans</vt:lpstr>
      <vt:lpstr>Office Theme</vt:lpstr>
      <vt:lpstr>2_Office Theme</vt:lpstr>
      <vt:lpstr>Office Theme</vt:lpstr>
      <vt:lpstr>1_Office Theme</vt:lpstr>
      <vt:lpstr>Базовый курс ВОЗ / МККК по оказанию экстренной помощи Подход к травмированному пациенту в остром состоянии</vt:lpstr>
      <vt:lpstr>Цели</vt:lpstr>
      <vt:lpstr>Вопросы безопасности </vt:lpstr>
      <vt:lpstr>Первичное обследование при травме</vt:lpstr>
      <vt:lpstr>Первичное обследование при травме</vt:lpstr>
      <vt:lpstr>Первичное обследование при травме</vt:lpstr>
      <vt:lpstr>Первичное обследование при травме</vt:lpstr>
      <vt:lpstr>Первичное обследование при травме</vt:lpstr>
      <vt:lpstr>Первичное обследование при травме</vt:lpstr>
      <vt:lpstr>Первичное обследование при травме  </vt:lpstr>
      <vt:lpstr>Презентація PowerPoint</vt:lpstr>
      <vt:lpstr>Вторичное обследование при травме</vt:lpstr>
      <vt:lpstr>Особые аспекты</vt:lpstr>
      <vt:lpstr>Аспекты передачи пациента</vt:lpstr>
      <vt:lpstr>ПОМНИТЕ</vt:lpstr>
      <vt:lpstr>Краткий обзор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Tullet</dc:creator>
  <cp:lastModifiedBy>Oles Yehorov</cp:lastModifiedBy>
  <cp:revision>2</cp:revision>
  <dcterms:created xsi:type="dcterms:W3CDTF">2023-11-10T16:23:59Z</dcterms:created>
  <dcterms:modified xsi:type="dcterms:W3CDTF">2024-07-13T21:31:01Z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0x010100B5C4F4F8C673C242A40081C9183480EA</vt:lpwstr>
  </property>
  <property fmtid="{D5CDD505-2E9C-101B-9397-08002B2CF9AE}" pid="3" name="MediaServiceImageTags">
    <vt:lpwstr/>
  </property>
</Properties>
</file>