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2">
  <p:sldMasterIdLst>
    <p:sldMasterId id="2147483706" r:id="rId4"/>
    <p:sldMasterId id="2147483727" r:id="rId5"/>
  </p:sldMasterIdLst>
  <p:notesMasterIdLst>
    <p:notesMasterId r:id="rId18"/>
  </p:notesMasterIdLst>
  <p:handoutMasterIdLst>
    <p:handoutMasterId r:id="rId19"/>
  </p:handoutMasterIdLst>
  <p:sldIdLst>
    <p:sldId id="2147375011" r:id="rId6"/>
    <p:sldId id="2147375159" r:id="rId7"/>
    <p:sldId id="2147375161" r:id="rId8"/>
    <p:sldId id="2147375149" r:id="rId9"/>
    <p:sldId id="2147375163" r:id="rId10"/>
    <p:sldId id="2147375170" r:id="rId11"/>
    <p:sldId id="2147375151" r:id="rId12"/>
    <p:sldId id="2147375165" r:id="rId13"/>
    <p:sldId id="2147375166" r:id="rId14"/>
    <p:sldId id="2147375167" r:id="rId15"/>
    <p:sldId id="2147375171" r:id="rId16"/>
    <p:sldId id="2147375169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Ebrima" panose="02000000000000000000" pitchFamily="2" charset="0"/>
      <p:regular r:id="rId24"/>
      <p:bold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EB52B4E-2C0B-4110-B64C-D49B0A1958EB}">
          <p14:sldIdLst>
            <p14:sldId id="2147375011"/>
            <p14:sldId id="2147375159"/>
            <p14:sldId id="2147375161"/>
            <p14:sldId id="2147375149"/>
            <p14:sldId id="2147375163"/>
            <p14:sldId id="2147375170"/>
            <p14:sldId id="2147375151"/>
            <p14:sldId id="2147375165"/>
            <p14:sldId id="2147375166"/>
            <p14:sldId id="2147375167"/>
            <p14:sldId id="2147375171"/>
            <p14:sldId id="21473751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6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056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pos="3940" userDrawn="1">
          <p15:clr>
            <a:srgbClr val="A4A3A4"/>
          </p15:clr>
        </p15:guide>
        <p15:guide id="6" pos="16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lsea Maria TAYLOR" initials="CMT" lastIdx="14" clrIdx="0">
    <p:extLst>
      <p:ext uri="{19B8F6BF-5375-455C-9EA6-DF929625EA0E}">
        <p15:presenceInfo xmlns:p15="http://schemas.microsoft.com/office/powerpoint/2012/main" userId="S::ctaylor@who.int::e00f49f0-2072-454b-b23e-9b80ef311e2b" providerId="AD"/>
      </p:ext>
    </p:extLst>
  </p:cmAuthor>
  <p:cmAuthor id="2" name="RIVAS-MORELLO, Briana" initials="RB" lastIdx="1" clrIdx="1">
    <p:extLst>
      <p:ext uri="{19B8F6BF-5375-455C-9EA6-DF929625EA0E}">
        <p15:presenceInfo xmlns:p15="http://schemas.microsoft.com/office/powerpoint/2012/main" userId="S-1-5-21-1446143339-2250552318-1255726049-233473" providerId="AD"/>
      </p:ext>
    </p:extLst>
  </p:cmAuthor>
  <p:cmAuthor id="3" name="charissa varma" initials="cv" lastIdx="33" clrIdx="2">
    <p:extLst>
      <p:ext uri="{19B8F6BF-5375-455C-9EA6-DF929625EA0E}">
        <p15:presenceInfo xmlns:p15="http://schemas.microsoft.com/office/powerpoint/2012/main" userId="3391d1bd0b85eb4d" providerId="Windows Live"/>
      </p:ext>
    </p:extLst>
  </p:cmAuthor>
  <p:cmAuthor id="4" name="Yoonjoung Choi" initials="YC" lastIdx="13" clrIdx="3">
    <p:extLst>
      <p:ext uri="{19B8F6BF-5375-455C-9EA6-DF929625EA0E}">
        <p15:presenceInfo xmlns:p15="http://schemas.microsoft.com/office/powerpoint/2012/main" userId="Yoonjoung Choi" providerId="None"/>
      </p:ext>
    </p:extLst>
  </p:cmAuthor>
  <p:cmAuthor id="5" name="charissa.varma@gmail.com" initials="ch" lastIdx="17" clrIdx="4">
    <p:extLst>
      <p:ext uri="{19B8F6BF-5375-455C-9EA6-DF929625EA0E}">
        <p15:presenceInfo xmlns:p15="http://schemas.microsoft.com/office/powerpoint/2012/main" userId="S::urn:spo:guest#charissa.varma@gmail.com::" providerId="AD"/>
      </p:ext>
    </p:extLst>
  </p:cmAuthor>
  <p:cmAuthor id="6" name="David Boone" initials="DB" lastIdx="11" clrIdx="5">
    <p:extLst>
      <p:ext uri="{19B8F6BF-5375-455C-9EA6-DF929625EA0E}">
        <p15:presenceInfo xmlns:p15="http://schemas.microsoft.com/office/powerpoint/2012/main" userId="David Boon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FF85FF"/>
    <a:srgbClr val="C00000"/>
    <a:srgbClr val="C9C9C9"/>
    <a:srgbClr val="FFC1C1"/>
    <a:srgbClr val="FF7979"/>
    <a:srgbClr val="00528A"/>
    <a:srgbClr val="1A9DD1"/>
    <a:srgbClr val="FF9933"/>
    <a:srgbClr val="6EAA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2" autoAdjust="0"/>
    <p:restoredTop sz="96138" autoAdjust="0"/>
  </p:normalViewPr>
  <p:slideViewPr>
    <p:cSldViewPr snapToGrid="0">
      <p:cViewPr varScale="1">
        <p:scale>
          <a:sx n="126" d="100"/>
          <a:sy n="126" d="100"/>
        </p:scale>
        <p:origin x="608" y="192"/>
      </p:cViewPr>
      <p:guideLst>
        <p:guide orient="horz" pos="768"/>
        <p:guide pos="3864"/>
        <p:guide pos="7056"/>
        <p:guide orient="horz" pos="2160"/>
        <p:guide pos="3940"/>
        <p:guide pos="16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4428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8843-A7C4-432A-9F08-16396B59A19A}" type="datetimeFigureOut">
              <a:rPr lang="en-US" smtClean="0"/>
              <a:t>2/27/22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C6CFA-711A-479C-88D9-264F221DC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2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CDB66-C0F6-45B6-BFF5-4575694EFB28}" type="datetimeFigureOut">
              <a:rPr lang="en-US" smtClean="0"/>
              <a:t>2/27/22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DFC79-30DA-484F-85C8-36E397180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review data flow first.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04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10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937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97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35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58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67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20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71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61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23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Finally, the analysis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code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creates an excel file with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cumulative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summary information about interviews daily. We call this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check tables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has basic summary information about the progress like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response rates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also use this to monitor interviewers’ performance as a group over time. For example, ideally, the percent of missing responses in the questions related to salary payment should be zero.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manager and survey manager should review the results together, and the survey manager should use this information to provide group feedback to interviewers. Data collection is conducted over a very short period of time, and it is important to monitor, support, and improve interviewers’ performance as much as possible.  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note is that, if STATA is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field check tables file is produced in old excel format. When you open the excel file, you may get a caution message that the file format extension of the file do not match. Ignore it and open the file. If R is used, the field check tables will be 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 in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markdown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file. 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5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2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802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CC27D-0020-48D4-9B6C-9E6EA0640D93}" type="datetime1">
              <a:rPr lang="en-GB" smtClean="0"/>
              <a:pPr/>
              <a:t>27/02/2022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940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8D69CF-73BC-4E26-B56A-FEC2ABB77ED4}" type="datetime1">
              <a:rPr lang="en-GB" smtClean="0"/>
              <a:pPr/>
              <a:t>27/02/2022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9737763" y="371958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219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9262F6C-3198-4C0D-9FD3-A522B66D4040}" type="datetime1">
              <a:rPr lang="en-GB" smtClean="0"/>
              <a:pPr/>
              <a:t>27/02/2022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solidFill>
                  <a:schemeClr val="tx2"/>
                </a:solidFill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95313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BA931E1-7FC2-4DBD-9F66-3D1575A3F79C}" type="datetime1">
              <a:rPr lang="en-GB" smtClean="0"/>
              <a:pPr/>
              <a:t>27/02/2022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91837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chemeClr val="bg1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8518300" y="485184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284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805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462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66852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114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857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6529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67820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05517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074093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5418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69569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1799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8970736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11264855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73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36763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530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82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799778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379594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75625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5619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smtClean="0"/>
              <a:pPr/>
              <a:t>27/02/2022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97326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US"/>
              <a:t>Training: Strengthening real time health services tracking and monitoring in the context of the COVID-19 pandemic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2128187"/>
            <a:ext cx="1976400" cy="694800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9735601" y="379578"/>
            <a:ext cx="1976400" cy="694800"/>
          </a:xfrm>
          <a:prstGeom prst="rect">
            <a:avLst/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238844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26" r:id="rId12"/>
    <p:sldLayoutId id="2147483719" r:id="rId13"/>
    <p:sldLayoutId id="2147483720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 userDrawn="1">
          <p15:clr>
            <a:srgbClr val="F26B43"/>
          </p15:clr>
        </p15:guide>
        <p15:guide id="2" orient="horz" pos="3809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6" pos="3761" userDrawn="1">
          <p15:clr>
            <a:srgbClr val="F26B43"/>
          </p15:clr>
        </p15:guide>
        <p15:guide id="7" pos="39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422224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AA80362-B00C-4729-93F6-0E3BC6A3CA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D5977-4BE0-4CDF-AC23-560EE72B44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1779554"/>
            <a:ext cx="5628640" cy="1959326"/>
          </a:xfrm>
        </p:spPr>
        <p:txBody>
          <a:bodyPr/>
          <a:lstStyle/>
          <a:p>
            <a:r>
              <a:rPr lang="en-US" dirty="0"/>
              <a:t>Stata code for </a:t>
            </a:r>
            <a:r>
              <a:rPr lang="en-GB" dirty="0"/>
              <a:t>minimum data quality check </a:t>
            </a:r>
          </a:p>
          <a:p>
            <a:r>
              <a:rPr lang="en-US" dirty="0">
                <a:solidFill>
                  <a:srgbClr val="C00000"/>
                </a:solidFill>
              </a:rPr>
              <a:t>COVID19HFA_DataCheck.do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96888-A38F-4538-B269-FBF1884A0C4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D69CF-73BC-4E26-B56A-FEC2ABB77ED4}" type="datetime1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27/02/2022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A9621-21F8-48C4-8263-D01ED305296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B0B96-1742-445A-9C0D-A3C210FED97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4CE0EA-F3B5-4684-BA10-C594598FDB9C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5CB3FC-6207-45B2-B7ED-F010B28D63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C2DFF82-B9FB-415F-A91B-3BFD7E6BBA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27D4BC9E-8FC9-AE49-85BB-5C0D85C42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76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10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8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r>
              <a:rPr lang="en-US" sz="2000" dirty="0"/>
              <a:t>4. Run the entire do file</a:t>
            </a:r>
          </a:p>
          <a:p>
            <a:r>
              <a:rPr lang="en-US" sz="2000" dirty="0"/>
              <a:t>5. Open the log file saved in the main directory: </a:t>
            </a:r>
            <a:r>
              <a:rPr lang="en-US" sz="2000" b="1" i="1" dirty="0"/>
              <a:t>COUNTRYNAME_</a:t>
            </a:r>
            <a:r>
              <a:rPr lang="en-US" sz="2000" b="1" i="1" dirty="0" err="1"/>
              <a:t>DataCheck</a:t>
            </a:r>
            <a:r>
              <a:rPr lang="en-US" sz="2000" b="1" i="1" dirty="0"/>
              <a:t>_$</a:t>
            </a:r>
            <a:r>
              <a:rPr lang="en-US" sz="2000" b="1" i="1" dirty="0" err="1"/>
              <a:t>date.log</a:t>
            </a:r>
            <a:r>
              <a:rPr lang="en-US" sz="2000" b="1" dirty="0"/>
              <a:t>  </a:t>
            </a:r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dirty="0"/>
              <a:t> </a:t>
            </a:r>
          </a:p>
          <a:p>
            <a:pPr>
              <a:buSzPct val="100000"/>
            </a:pPr>
            <a:endParaRPr lang="en-US" sz="2000" b="1" dirty="0">
              <a:cs typeface="Times New Roman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47642"/>
            <a:ext cx="8519035" cy="383247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Step-by-step directions to run the code (4) </a:t>
            </a:r>
            <a:endParaRPr lang="en-US" dirty="0">
              <a:ea typeface="Ebrima"/>
              <a:cs typeface="Ebrim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6D6652-2314-4341-9340-13F0BB130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00" y="2470150"/>
            <a:ext cx="5710912" cy="13601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F1D4BD-E9E7-7549-BCE7-D2C204C03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74" y="2470150"/>
            <a:ext cx="5557520" cy="402754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E032357-04F3-FF43-9A22-C57B1D82CBDF}"/>
              </a:ext>
            </a:extLst>
          </p:cNvPr>
          <p:cNvSpPr/>
          <p:nvPr/>
        </p:nvSpPr>
        <p:spPr>
          <a:xfrm>
            <a:off x="3640500" y="2391792"/>
            <a:ext cx="2198032" cy="88988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58318B4-CD19-7A43-9C06-D6000FFA53B8}"/>
              </a:ext>
            </a:extLst>
          </p:cNvPr>
          <p:cNvCxnSpPr>
            <a:cxnSpLocks/>
            <a:stCxn id="11" idx="3"/>
            <a:endCxn id="16" idx="0"/>
          </p:cNvCxnSpPr>
          <p:nvPr/>
        </p:nvCxnSpPr>
        <p:spPr>
          <a:xfrm flipH="1">
            <a:off x="3179415" y="3151359"/>
            <a:ext cx="782979" cy="9019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9A62589-00EC-F149-95EC-AD8DD1E4005B}"/>
              </a:ext>
            </a:extLst>
          </p:cNvPr>
          <p:cNvSpPr txBox="1"/>
          <p:nvPr/>
        </p:nvSpPr>
        <p:spPr>
          <a:xfrm>
            <a:off x="1898589" y="4053277"/>
            <a:ext cx="2561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Latest file when sorted by </a:t>
            </a:r>
            <a:r>
              <a:rPr lang="en-US" b="1" i="1" dirty="0"/>
              <a:t>date modified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CF896BE-8C14-3348-9173-FC78F2D3AA48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4460240" y="4376443"/>
            <a:ext cx="155448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080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58C6E073-1C73-F54B-8481-7A9DD53ED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956" y="1201596"/>
            <a:ext cx="5440065" cy="4836484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11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47642"/>
            <a:ext cx="8519035" cy="383247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Results in the log file</a:t>
            </a:r>
            <a:endParaRPr lang="en-US" dirty="0">
              <a:ea typeface="Ebrima"/>
              <a:cs typeface="Ebrima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58318B4-CD19-7A43-9C06-D6000FFA53B8}"/>
              </a:ext>
            </a:extLst>
          </p:cNvPr>
          <p:cNvCxnSpPr>
            <a:cxnSpLocks/>
            <a:stCxn id="19" idx="4"/>
            <a:endCxn id="16" idx="0"/>
          </p:cNvCxnSpPr>
          <p:nvPr/>
        </p:nvCxnSpPr>
        <p:spPr>
          <a:xfrm flipH="1">
            <a:off x="1746452" y="3976160"/>
            <a:ext cx="745645" cy="3974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9A62589-00EC-F149-95EC-AD8DD1E4005B}"/>
              </a:ext>
            </a:extLst>
          </p:cNvPr>
          <p:cNvSpPr txBox="1"/>
          <p:nvPr/>
        </p:nvSpPr>
        <p:spPr>
          <a:xfrm>
            <a:off x="369299" y="4373632"/>
            <a:ext cx="2754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 error = nothing listed</a:t>
            </a:r>
            <a:endParaRPr lang="en-US" b="1" i="1" dirty="0"/>
          </a:p>
        </p:txBody>
      </p:sp>
      <p:pic>
        <p:nvPicPr>
          <p:cNvPr id="12" name="Picture 16">
            <a:extLst>
              <a:ext uri="{FF2B5EF4-FFF2-40B4-BE49-F238E27FC236}">
                <a16:creationId xmlns:a16="http://schemas.microsoft.com/office/drawing/2014/main" id="{41A9EEB8-BDEE-4F12-98F9-F9AC57FEC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3539" y="1211620"/>
            <a:ext cx="4029329" cy="2713201"/>
          </a:xfrm>
          <a:ln>
            <a:solidFill>
              <a:schemeClr val="accent6"/>
            </a:solidFill>
          </a:ln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3FA5EA86-F0B6-4817-BCFE-CEF76FC34B76}"/>
              </a:ext>
            </a:extLst>
          </p:cNvPr>
          <p:cNvSpPr/>
          <p:nvPr/>
        </p:nvSpPr>
        <p:spPr>
          <a:xfrm>
            <a:off x="476752" y="1485108"/>
            <a:ext cx="4030690" cy="249105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6D22CCC-DF53-5742-9836-3C302C7620B7}"/>
              </a:ext>
            </a:extLst>
          </p:cNvPr>
          <p:cNvSpPr/>
          <p:nvPr/>
        </p:nvSpPr>
        <p:spPr>
          <a:xfrm>
            <a:off x="5974302" y="3443494"/>
            <a:ext cx="4973570" cy="2212909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B961C4-9188-9E43-A4F5-C92882A3F0CC}"/>
              </a:ext>
            </a:extLst>
          </p:cNvPr>
          <p:cNvSpPr txBox="1"/>
          <p:nvPr/>
        </p:nvSpPr>
        <p:spPr>
          <a:xfrm>
            <a:off x="2679475" y="4926682"/>
            <a:ext cx="2701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When there is an error, analysis domain and the values that we check are listed</a:t>
            </a:r>
            <a:endParaRPr lang="en-US" b="1" i="1" dirty="0">
              <a:solidFill>
                <a:srgbClr val="C00000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798770C-0047-1B4A-968E-DF63B1F2D81F}"/>
              </a:ext>
            </a:extLst>
          </p:cNvPr>
          <p:cNvCxnSpPr>
            <a:cxnSpLocks/>
            <a:stCxn id="21" idx="1"/>
            <a:endCxn id="25" idx="3"/>
          </p:cNvCxnSpPr>
          <p:nvPr/>
        </p:nvCxnSpPr>
        <p:spPr>
          <a:xfrm flipH="1">
            <a:off x="5381153" y="4549949"/>
            <a:ext cx="593149" cy="97689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848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12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9" y="1266613"/>
            <a:ext cx="6652781" cy="4770587"/>
          </a:xfrm>
        </p:spPr>
        <p:txBody>
          <a:bodyPr vert="horz" lIns="18000" tIns="0" rIns="18000" bIns="0" rtlCol="0" anchor="t">
            <a:noAutofit/>
          </a:bodyPr>
          <a:lstStyle/>
          <a:p>
            <a:pPr>
              <a:buSzPct val="100000"/>
            </a:pPr>
            <a:r>
              <a:rPr lang="en-US" sz="2000" dirty="0">
                <a:cs typeface="Times New Roman"/>
              </a:rPr>
              <a:t>Code developed after observing some errors in results from multiple countries. </a:t>
            </a:r>
            <a:r>
              <a:rPr lang="en-US" sz="2000" b="1" dirty="0">
                <a:cs typeface="Times New Roman"/>
              </a:rPr>
              <a:t>Your country may not have any errors that are identified with this code. </a:t>
            </a:r>
          </a:p>
          <a:p>
            <a:pPr>
              <a:buSzPct val="100000"/>
            </a:pPr>
            <a:r>
              <a:rPr lang="en-US" sz="2000" b="1" dirty="0">
                <a:cs typeface="Times New Roman"/>
              </a:rPr>
              <a:t>But, it is still possible that there are other calculation errors. </a:t>
            </a:r>
            <a:r>
              <a:rPr lang="en-US" sz="2000" dirty="0">
                <a:solidFill>
                  <a:srgbClr val="C00000"/>
                </a:solidFill>
                <a:cs typeface="Times New Roman"/>
              </a:rPr>
              <a:t>For example, a common mistake is not</a:t>
            </a:r>
            <a:r>
              <a:rPr lang="en-US" altLang="en-US" sz="2000" dirty="0">
                <a:solidFill>
                  <a:srgbClr val="C00000"/>
                </a:solidFill>
                <a:latin typeface="Arial"/>
                <a:cs typeface="Arial"/>
              </a:rPr>
              <a:t> updating </a:t>
            </a:r>
            <a:r>
              <a:rPr lang="en-US" altLang="en-US" sz="2000" b="1" i="1" dirty="0">
                <a:solidFill>
                  <a:srgbClr val="C00000"/>
                </a:solidFill>
                <a:latin typeface="Arial"/>
                <a:cs typeface="Arial"/>
              </a:rPr>
              <a:t>max </a:t>
            </a:r>
            <a:r>
              <a:rPr lang="en-US" altLang="en-US" sz="2000" dirty="0">
                <a:solidFill>
                  <a:srgbClr val="C00000"/>
                </a:solidFill>
                <a:latin typeface="Arial"/>
                <a:cs typeface="Arial"/>
              </a:rPr>
              <a:t>(i.e., the number of sub-items), when there are country-specific changes.</a:t>
            </a:r>
            <a:r>
              <a:rPr lang="en-US" altLang="en-US" sz="2000" dirty="0">
                <a:latin typeface="Arial"/>
                <a:cs typeface="Arial"/>
              </a:rPr>
              <a:t> </a:t>
            </a:r>
            <a:endParaRPr lang="en-GB" sz="2000" dirty="0">
              <a:ea typeface="+mj-lt"/>
              <a:cs typeface="+mj-lt"/>
            </a:endParaRPr>
          </a:p>
          <a:p>
            <a:pPr>
              <a:buSzPct val="100000"/>
            </a:pPr>
            <a:r>
              <a:rPr lang="en-GB" sz="2000" dirty="0">
                <a:ea typeface="+mj-lt"/>
                <a:cs typeface="+mj-lt"/>
              </a:rPr>
              <a:t>A major cause of analysis errors is not planning sufficient time for data management/analysis </a:t>
            </a:r>
            <a:r>
              <a:rPr lang="en-GB" sz="2000" i="1" u="sng" dirty="0">
                <a:ea typeface="+mj-lt"/>
                <a:cs typeface="+mj-lt"/>
              </a:rPr>
              <a:t>before and after </a:t>
            </a:r>
            <a:r>
              <a:rPr lang="en-GB" sz="2000" u="sng" dirty="0">
                <a:ea typeface="+mj-lt"/>
                <a:cs typeface="+mj-lt"/>
              </a:rPr>
              <a:t>data collection </a:t>
            </a:r>
            <a:r>
              <a:rPr lang="en-GB" sz="2000" dirty="0">
                <a:ea typeface="+mj-lt"/>
                <a:cs typeface="+mj-lt"/>
              </a:rPr>
              <a:t>– especially when there are many country-specific adaptations. </a:t>
            </a:r>
            <a:r>
              <a:rPr lang="en-GB" sz="2000" b="1" dirty="0">
                <a:ea typeface="+mj-lt"/>
                <a:cs typeface="+mj-lt"/>
              </a:rPr>
              <a:t>It’s not you, it’s time pressure. </a:t>
            </a:r>
          </a:p>
          <a:p>
            <a:pPr>
              <a:buSzPct val="100000"/>
            </a:pPr>
            <a:endParaRPr lang="en-GB" sz="2000" dirty="0">
              <a:ea typeface="+mj-lt"/>
              <a:cs typeface="+mj-lt"/>
            </a:endParaRPr>
          </a:p>
          <a:p>
            <a:pPr>
              <a:buSzPct val="100000"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8113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Further note</a:t>
            </a:r>
            <a:endParaRPr lang="en-US" dirty="0">
              <a:ea typeface="Ebrima"/>
              <a:cs typeface="Ebrim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83555E-21BA-D247-9017-4AC511629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414" y="1300107"/>
            <a:ext cx="4648215" cy="2616802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E2155A-7FB5-6240-8C85-55AF1CDEB4CA}"/>
              </a:ext>
            </a:extLst>
          </p:cNvPr>
          <p:cNvSpPr txBox="1"/>
          <p:nvPr/>
        </p:nvSpPr>
        <p:spPr>
          <a:xfrm>
            <a:off x="8854782" y="4602417"/>
            <a:ext cx="256165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Remember the tips to adapt analysis code? </a:t>
            </a:r>
            <a:endParaRPr lang="en-US" b="1" i="1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7E1E901-3178-3941-8923-1B045AAA30C9}"/>
              </a:ext>
            </a:extLst>
          </p:cNvPr>
          <p:cNvCxnSpPr>
            <a:cxnSpLocks/>
            <a:stCxn id="11" idx="0"/>
            <a:endCxn id="2" idx="2"/>
          </p:cNvCxnSpPr>
          <p:nvPr/>
        </p:nvCxnSpPr>
        <p:spPr>
          <a:xfrm flipH="1" flipV="1">
            <a:off x="9574522" y="3916909"/>
            <a:ext cx="561086" cy="68550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16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2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72337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ea typeface="+mj-lt"/>
                <a:cs typeface="+mj-lt"/>
              </a:rPr>
              <a:t>Note 1: Data quality is determined by multiple factors </a:t>
            </a:r>
            <a:r>
              <a:rPr lang="en-GB" i="1" u="sng" dirty="0">
                <a:ea typeface="+mj-lt"/>
                <a:cs typeface="+mj-lt"/>
              </a:rPr>
              <a:t>throughout the entire process</a:t>
            </a:r>
            <a:endParaRPr lang="en-US" i="1" u="sng" dirty="0">
              <a:ea typeface="Ebrima"/>
              <a:cs typeface="Ebrima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9BFCE4-D756-E84D-8BA2-6B5886CA5956}"/>
              </a:ext>
            </a:extLst>
          </p:cNvPr>
          <p:cNvGrpSpPr/>
          <p:nvPr/>
        </p:nvGrpSpPr>
        <p:grpSpPr>
          <a:xfrm>
            <a:off x="340795" y="1215813"/>
            <a:ext cx="11433925" cy="4707467"/>
            <a:chOff x="340795" y="1215813"/>
            <a:chExt cx="11433925" cy="470746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0F1978-D07C-3A48-AB66-626D348472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68" t="15201" r="5753" b="4046"/>
            <a:stretch/>
          </p:blipFill>
          <p:spPr>
            <a:xfrm>
              <a:off x="2230130" y="1215813"/>
              <a:ext cx="9544590" cy="470746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F22941D-6E0E-8E49-94B3-C494EA4A8235}"/>
                </a:ext>
              </a:extLst>
            </p:cNvPr>
            <p:cNvSpPr txBox="1"/>
            <p:nvPr/>
          </p:nvSpPr>
          <p:spPr>
            <a:xfrm>
              <a:off x="340795" y="1395494"/>
              <a:ext cx="1655212" cy="1754326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200" b="1" dirty="0"/>
                <a:t>Survey design and planning  </a:t>
              </a:r>
            </a:p>
            <a:p>
              <a:pPr marL="171450" indent="-171450">
                <a:buFontTx/>
                <a:buChar char="-"/>
              </a:pPr>
              <a:r>
                <a:rPr lang="en-US" sz="1200" b="1" dirty="0"/>
                <a:t>Sentinel facility selection</a:t>
              </a:r>
            </a:p>
            <a:p>
              <a:pPr marL="171450" indent="-171450">
                <a:buFontTx/>
                <a:buChar char="-"/>
              </a:pPr>
              <a:r>
                <a:rPr lang="en-US" sz="1200" b="1" dirty="0"/>
                <a:t>Questionnaire  adaptation </a:t>
              </a:r>
            </a:p>
            <a:p>
              <a:pPr marL="171450" indent="-171450">
                <a:buFontTx/>
                <a:buChar char="-"/>
              </a:pPr>
              <a:r>
                <a:rPr lang="en-US" sz="1200" b="1" dirty="0"/>
                <a:t>Logistics</a:t>
              </a:r>
            </a:p>
            <a:p>
              <a:pPr marL="171450" indent="-171450">
                <a:buFontTx/>
                <a:buChar char="-"/>
              </a:pPr>
              <a:r>
                <a:rPr lang="en-US" sz="1200" b="1" dirty="0"/>
                <a:t>Training </a:t>
              </a:r>
            </a:p>
            <a:p>
              <a:pPr marL="171450" indent="-171450">
                <a:buFontTx/>
                <a:buChar char="-"/>
              </a:pPr>
              <a:r>
                <a:rPr lang="en-US" sz="1200" b="1" dirty="0"/>
                <a:t>Budget 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CBA7778-ACDA-614C-BC15-FEC592C0C9A0}"/>
                </a:ext>
              </a:extLst>
            </p:cNvPr>
            <p:cNvCxnSpPr/>
            <p:nvPr/>
          </p:nvCxnSpPr>
          <p:spPr>
            <a:xfrm flipV="1">
              <a:off x="1996007" y="1987210"/>
              <a:ext cx="328368" cy="1"/>
            </a:xfrm>
            <a:prstGeom prst="straightConnector1">
              <a:avLst/>
            </a:prstGeom>
            <a:ln w="28575"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5759DEC2-945E-3E47-9F72-0325D36F0EE8}"/>
              </a:ext>
            </a:extLst>
          </p:cNvPr>
          <p:cNvSpPr/>
          <p:nvPr/>
        </p:nvSpPr>
        <p:spPr>
          <a:xfrm>
            <a:off x="2377441" y="5683999"/>
            <a:ext cx="4968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/>
                </a:solidFill>
                <a:ea typeface="+mj-lt"/>
                <a:cs typeface="+mj-lt"/>
              </a:rPr>
              <a:t>But, today, we will focus only on identifying analysis errors 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EBC8B00-BFF5-F146-806E-D51AB03F8150}"/>
              </a:ext>
            </a:extLst>
          </p:cNvPr>
          <p:cNvSpPr/>
          <p:nvPr/>
        </p:nvSpPr>
        <p:spPr>
          <a:xfrm>
            <a:off x="3891280" y="2824480"/>
            <a:ext cx="2743200" cy="27278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AFE04E-0F9D-D94B-AF37-D9B875AD5F00}"/>
              </a:ext>
            </a:extLst>
          </p:cNvPr>
          <p:cNvCxnSpPr/>
          <p:nvPr/>
        </p:nvCxnSpPr>
        <p:spPr>
          <a:xfrm flipH="1">
            <a:off x="3434080" y="4856480"/>
            <a:ext cx="609600" cy="7857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131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3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79449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ea typeface="+mj-lt"/>
                <a:cs typeface="+mj-lt"/>
              </a:rPr>
              <a:t>Note 2: There are different types of analysis errors, and they are identified in different ways</a:t>
            </a:r>
            <a:endParaRPr lang="en-US" dirty="0">
              <a:ea typeface="Ebrima"/>
              <a:cs typeface="Ebrima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ECCBB51-DC1F-3A4E-9F32-A8ACBC288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10159"/>
              </p:ext>
            </p:extLst>
          </p:nvPr>
        </p:nvGraphicFramePr>
        <p:xfrm>
          <a:off x="1016000" y="1475714"/>
          <a:ext cx="10139679" cy="3749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79893">
                  <a:extLst>
                    <a:ext uri="{9D8B030D-6E8A-4147-A177-3AD203B41FA5}">
                      <a16:colId xmlns:a16="http://schemas.microsoft.com/office/drawing/2014/main" val="2242436994"/>
                    </a:ext>
                  </a:extLst>
                </a:gridCol>
                <a:gridCol w="3379893">
                  <a:extLst>
                    <a:ext uri="{9D8B030D-6E8A-4147-A177-3AD203B41FA5}">
                      <a16:colId xmlns:a16="http://schemas.microsoft.com/office/drawing/2014/main" val="2634378174"/>
                    </a:ext>
                  </a:extLst>
                </a:gridCol>
                <a:gridCol w="3379893">
                  <a:extLst>
                    <a:ext uri="{9D8B030D-6E8A-4147-A177-3AD203B41FA5}">
                      <a16:colId xmlns:a16="http://schemas.microsoft.com/office/drawing/2014/main" val="2770375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Clearly impossible estimates, based on indicator definitions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Likely error, that can be suspected based on expected levels and patterns </a:t>
                      </a:r>
                      <a:r>
                        <a:rPr lang="en-US" b="0" u="sng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within a country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Likely error, that can be suspected based on expected levels and patterns </a:t>
                      </a:r>
                      <a:r>
                        <a:rPr lang="en-US" b="0" u="sng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when there are a large number of estimates (e.g., multi-country data)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500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For example,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Percent should be between 0 and 100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More restricted indicator should be lower than less restricted indicator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For example,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Rural facilities tend to have lower capacity than urban facilities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For example,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Outliers in each indicator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Outliers in expected relationship between two indicators: COVID-19 infection between clinical vs. non-clinical staff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988353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1A8D0810-B2D6-6D4D-8F38-F663BD3CEDD5}"/>
              </a:ext>
            </a:extLst>
          </p:cNvPr>
          <p:cNvGrpSpPr/>
          <p:nvPr/>
        </p:nvGrpSpPr>
        <p:grpSpPr>
          <a:xfrm>
            <a:off x="875000" y="1292632"/>
            <a:ext cx="4359137" cy="4770872"/>
            <a:chOff x="875000" y="1292632"/>
            <a:chExt cx="4359137" cy="477087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759DEC2-945E-3E47-9F72-0325D36F0EE8}"/>
                </a:ext>
              </a:extLst>
            </p:cNvPr>
            <p:cNvSpPr/>
            <p:nvPr/>
          </p:nvSpPr>
          <p:spPr>
            <a:xfrm>
              <a:off x="1392992" y="5601839"/>
              <a:ext cx="38411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b="1" dirty="0">
                  <a:solidFill>
                    <a:schemeClr val="tx2"/>
                  </a:solidFill>
                  <a:ea typeface="+mj-lt"/>
                  <a:cs typeface="+mj-lt"/>
                </a:rPr>
                <a:t>This is today’s focus</a:t>
              </a:r>
              <a:endParaRPr lang="en-US" sz="2400" b="1" dirty="0">
                <a:solidFill>
                  <a:schemeClr val="tx2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5EBC8B00-BFF5-F146-806E-D51AB03F8150}"/>
                </a:ext>
              </a:extLst>
            </p:cNvPr>
            <p:cNvSpPr/>
            <p:nvPr/>
          </p:nvSpPr>
          <p:spPr>
            <a:xfrm>
              <a:off x="875000" y="1292632"/>
              <a:ext cx="3382040" cy="3749039"/>
            </a:xfrm>
            <a:prstGeom prst="round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7AFE04E-0F9D-D94B-AF37-D9B875AD5F00}"/>
                </a:ext>
              </a:extLst>
            </p:cNvPr>
            <p:cNvCxnSpPr>
              <a:cxnSpLocks/>
              <a:stCxn id="19" idx="2"/>
              <a:endCxn id="18" idx="0"/>
            </p:cNvCxnSpPr>
            <p:nvPr/>
          </p:nvCxnSpPr>
          <p:spPr>
            <a:xfrm>
              <a:off x="2566020" y="5041671"/>
              <a:ext cx="747545" cy="56016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670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9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pPr>
              <a:buSzPct val="100000"/>
            </a:pPr>
            <a:r>
              <a:rPr lang="en-US" sz="2000" b="1" dirty="0">
                <a:cs typeface="Times New Roman"/>
              </a:rPr>
              <a:t>WHAT: </a:t>
            </a:r>
            <a:r>
              <a:rPr lang="en-US" sz="2000" dirty="0">
                <a:cs typeface="Times New Roman"/>
              </a:rPr>
              <a:t>To identify obvious calculation errors</a:t>
            </a:r>
          </a:p>
          <a:p>
            <a:pPr>
              <a:buSzPct val="100000"/>
            </a:pPr>
            <a:r>
              <a:rPr lang="en-US" sz="2000" b="1" dirty="0"/>
              <a:t>WHEN</a:t>
            </a:r>
            <a:r>
              <a:rPr lang="en-US" sz="2000" dirty="0"/>
              <a:t>: run this code when a round/module specific “purple tab” is created </a:t>
            </a:r>
          </a:p>
          <a:p>
            <a:pPr>
              <a:buSzPct val="100000"/>
            </a:pPr>
            <a:endParaRPr lang="en-US" sz="2000" b="1" dirty="0"/>
          </a:p>
          <a:p>
            <a:pPr>
              <a:buSzPct val="100000"/>
            </a:pPr>
            <a:r>
              <a:rPr lang="en-US" sz="2000" b="1" dirty="0"/>
              <a:t>INPUT</a:t>
            </a:r>
            <a:r>
              <a:rPr lang="en-US" sz="2000" dirty="0"/>
              <a:t>:	the "purple tab" in the chartbook, </a:t>
            </a:r>
            <a:r>
              <a:rPr lang="en-US" sz="2000" b="1" i="1" dirty="0"/>
              <a:t>OR</a:t>
            </a:r>
            <a:r>
              <a:rPr lang="en-US" sz="2000" dirty="0"/>
              <a:t> summary estimates of indicators CSV/Stata files </a:t>
            </a:r>
          </a:p>
          <a:p>
            <a:pPr>
              <a:buSzPct val="100000"/>
            </a:pPr>
            <a:r>
              <a:rPr lang="en-US" sz="2000" b="1" dirty="0"/>
              <a:t>OUTPUT</a:t>
            </a:r>
            <a:r>
              <a:rPr lang="en-US" sz="2000" dirty="0"/>
              <a:t>: log file showing list of indicator and estimates that are impossible </a:t>
            </a:r>
          </a:p>
          <a:p>
            <a:pPr>
              <a:buSzPct val="100000"/>
            </a:pPr>
            <a:r>
              <a:rPr lang="en-US" sz="2000" b="1" dirty="0"/>
              <a:t>HOW TO INTERPRET THE OUTPUT: 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It directs you where to review, but does not tell you the cause. You become your own detective. </a:t>
            </a:r>
            <a:endParaRPr lang="en-US" sz="2000" dirty="0"/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Typically impossible estimates due to code errors tend to happen across all analysis domains (i.e.,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grouplabel</a:t>
            </a:r>
            <a:r>
              <a:rPr lang="en-US" sz="2000" dirty="0"/>
              <a:t>) 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If it is just one off for a particular analysis domain, code error may not be the only case</a:t>
            </a:r>
          </a:p>
          <a:p>
            <a:pPr>
              <a:buSzPct val="100000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8113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New code to c</a:t>
            </a:r>
            <a:r>
              <a:rPr lang="en-US" dirty="0">
                <a:cs typeface="Times New Roman"/>
              </a:rPr>
              <a:t>heck calculation errors in select indicators</a:t>
            </a:r>
            <a:endParaRPr lang="en-US" dirty="0">
              <a:ea typeface="Ebrima"/>
              <a:cs typeface="Ebrima"/>
            </a:endParaRPr>
          </a:p>
        </p:txBody>
      </p:sp>
    </p:spTree>
    <p:extLst>
      <p:ext uri="{BB962C8B-B14F-4D97-AF65-F5344CB8AC3E}">
        <p14:creationId xmlns:p14="http://schemas.microsoft.com/office/powerpoint/2010/main" val="404586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9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r>
              <a:rPr lang="en-US" sz="2000" dirty="0"/>
              <a:t>A. SETTING </a:t>
            </a:r>
          </a:p>
          <a:p>
            <a:r>
              <a:rPr lang="en-US" sz="2000" dirty="0"/>
              <a:t>B. Data check </a:t>
            </a:r>
          </a:p>
          <a:p>
            <a:r>
              <a:rPr lang="en-US" sz="2000" dirty="0"/>
              <a:t>*****B.1. Estimates exceeding boundaries – applicable for C19CM, CEHS, and Community </a:t>
            </a:r>
          </a:p>
          <a:p>
            <a:r>
              <a:rPr lang="en-US" sz="2000" dirty="0"/>
              <a:t>*****B.2. Comparing more vs. less restrictive indicators: all vs. half of tracer items – applicable for C19CM and CEHS</a:t>
            </a:r>
          </a:p>
          <a:p>
            <a:r>
              <a:rPr lang="en-US" sz="2000" dirty="0"/>
              <a:t>*****B.3. Comparing more vs. less restrictive indicators: other – applicable for C19CM and CEHS</a:t>
            </a:r>
          </a:p>
          <a:p>
            <a:r>
              <a:rPr lang="en-US" sz="2000" dirty="0">
                <a:cs typeface="Times New Roman"/>
              </a:rPr>
              <a:t>*****B.4. Unmet need: </a:t>
            </a:r>
            <a:r>
              <a:rPr lang="en-US" sz="2000" dirty="0">
                <a:ea typeface="+mn-lt"/>
                <a:cs typeface="+mn-lt"/>
              </a:rPr>
              <a:t>aggregate indicator vs. lowest value for detailed indicators comprising the aggregate</a:t>
            </a:r>
          </a:p>
          <a:p>
            <a:pPr algn="ctr"/>
            <a:r>
              <a:rPr lang="en-US" sz="2000" dirty="0">
                <a:solidFill>
                  <a:schemeClr val="accent1"/>
                </a:solidFill>
                <a:cs typeface="Times New Roman"/>
              </a:rPr>
              <a:t>See next slides for examples of errors identified in Section B</a:t>
            </a:r>
            <a:endParaRPr lang="en-US" sz="2000" dirty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8113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Table of contents</a:t>
            </a:r>
            <a:endParaRPr lang="en-US" dirty="0">
              <a:ea typeface="Ebrima"/>
              <a:cs typeface="Ebrim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7183F1-A2A9-FC4C-A0E6-EDD0D2AB7A2D}"/>
              </a:ext>
            </a:extLst>
          </p:cNvPr>
          <p:cNvSpPr txBox="1"/>
          <p:nvPr/>
        </p:nvSpPr>
        <p:spPr>
          <a:xfrm>
            <a:off x="4221494" y="589476"/>
            <a:ext cx="1949229" cy="16878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Country-specific adaptations required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323412-1A22-C140-885F-672EAEC13631}"/>
              </a:ext>
            </a:extLst>
          </p:cNvPr>
          <p:cNvCxnSpPr>
            <a:cxnSpLocks/>
          </p:cNvCxnSpPr>
          <p:nvPr/>
        </p:nvCxnSpPr>
        <p:spPr>
          <a:xfrm flipH="1">
            <a:off x="2028825" y="1379380"/>
            <a:ext cx="2192669" cy="0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280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6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9" y="1266613"/>
            <a:ext cx="4398916" cy="4770587"/>
          </a:xfrm>
        </p:spPr>
        <p:txBody>
          <a:bodyPr vert="horz" lIns="18000" tIns="0" rIns="18000" bIns="0" rtlCol="0" anchor="t">
            <a:noAutofit/>
          </a:bodyPr>
          <a:lstStyle/>
          <a:p>
            <a:r>
              <a:rPr lang="en-US" sz="1800" dirty="0">
                <a:cs typeface="Times New Roman"/>
              </a:rPr>
              <a:t>*****B.1. Estimates exceeding boundaries – applicable for C19CM, CEHS, and Community </a:t>
            </a:r>
            <a:endParaRPr lang="en-US" dirty="0"/>
          </a:p>
          <a:p>
            <a:r>
              <a:rPr lang="en-US" sz="1800" dirty="0"/>
              <a:t>*****B.2. Comparing more vs. less restrictive indicators: all vs. half of tracer items – applicable for C19CM and CEHS</a:t>
            </a:r>
          </a:p>
          <a:p>
            <a:r>
              <a:rPr lang="en-US" sz="1800" dirty="0"/>
              <a:t>*****B.3. Comparing more vs. less restrictive indicators: other – applicable for C19CM and CEHS</a:t>
            </a:r>
          </a:p>
          <a:p>
            <a:r>
              <a:rPr lang="en-US" sz="1800" dirty="0">
                <a:cs typeface="Times New Roman"/>
              </a:rPr>
              <a:t>*****B.4. Unmet need: </a:t>
            </a:r>
            <a:r>
              <a:rPr lang="en-US" sz="1800" dirty="0">
                <a:cs typeface="Arial"/>
              </a:rPr>
              <a:t>aggregate indicator vs. lowest value for detailed indicators comprising the aggregate</a:t>
            </a:r>
            <a:endParaRPr lang="en-US" dirty="0"/>
          </a:p>
          <a:p>
            <a:endParaRPr lang="en-US" sz="1800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81136"/>
            <a:ext cx="8568752" cy="349753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Examples of errors identified in Section B</a:t>
            </a:r>
            <a:endParaRPr lang="en-US" dirty="0">
              <a:ea typeface="Ebrima"/>
              <a:cs typeface="Ebrima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F38C635B-7FAD-45D2-A42F-EF50B556A679}"/>
              </a:ext>
            </a:extLst>
          </p:cNvPr>
          <p:cNvSpPr txBox="1">
            <a:spLocks/>
          </p:cNvSpPr>
          <p:nvPr/>
        </p:nvSpPr>
        <p:spPr bwMode="invGray">
          <a:xfrm>
            <a:off x="5235138" y="1179804"/>
            <a:ext cx="7001436" cy="4770587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sz="1800" dirty="0">
                <a:latin typeface="Courier New"/>
                <a:cs typeface="Times New Roman"/>
              </a:rPr>
              <a:t>% of facilities/staff/key-informants &gt; 100 </a:t>
            </a:r>
            <a:endParaRPr lang="en-US" sz="1800" dirty="0">
              <a:latin typeface="Courier New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dirty="0">
                <a:latin typeface="Courier New"/>
                <a:cs typeface="Times New Roman"/>
              </a:rPr>
              <a:t>*_score &gt; 100 </a:t>
            </a:r>
            <a:r>
              <a:rPr lang="en-US" sz="1800" dirty="0">
                <a:latin typeface="Arial"/>
                <a:cs typeface="Courier New"/>
              </a:rPr>
              <a:t>[C19CM/CEHS]</a:t>
            </a:r>
            <a:endParaRPr lang="en-US" sz="1800" dirty="0">
              <a:latin typeface="Arial"/>
              <a:ea typeface="+mn-lt"/>
              <a:cs typeface="+mn-lt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sz="1800" dirty="0">
              <a:latin typeface="Courier New"/>
              <a:cs typeface="Times New Roman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en-US" sz="1800">
              <a:latin typeface="Courier New"/>
              <a:ea typeface="+mn-lt"/>
              <a:cs typeface="+mn-lt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sz="1800" dirty="0">
                <a:latin typeface="Courier New"/>
                <a:ea typeface="+mn-lt"/>
                <a:cs typeface="+mn-lt"/>
              </a:rPr>
              <a:t>xdrug_100 &lt; xdrug_50</a:t>
            </a:r>
            <a:r>
              <a:rPr lang="en-US" sz="1800" dirty="0">
                <a:latin typeface="Courier New"/>
                <a:ea typeface="+mn-lt"/>
                <a:cs typeface="Arial"/>
              </a:rPr>
              <a:t> </a:t>
            </a:r>
            <a:r>
              <a:rPr lang="en-US" sz="1800" dirty="0">
                <a:latin typeface="Arial"/>
                <a:ea typeface="+mn-lt"/>
                <a:cs typeface="Arial"/>
              </a:rPr>
              <a:t>[</a:t>
            </a:r>
            <a:r>
              <a:rPr lang="en-US" sz="1800" dirty="0">
                <a:latin typeface="Arial"/>
                <a:ea typeface="+mn-lt"/>
                <a:cs typeface="Courier New"/>
              </a:rPr>
              <a:t>C19CM/CEHS]</a:t>
            </a:r>
            <a:endParaRPr lang="en-US" sz="1800" dirty="0">
              <a:latin typeface="Arial"/>
              <a:ea typeface="+mn-lt"/>
              <a:cs typeface="+mn-lt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sz="1800" dirty="0">
              <a:latin typeface="Courier New"/>
              <a:cs typeface="Times New Roman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dirty="0" err="1">
                <a:latin typeface="Courier New"/>
                <a:ea typeface="+mn-lt"/>
                <a:cs typeface="+mn-lt"/>
              </a:rPr>
              <a:t>xppe_all_score</a:t>
            </a:r>
            <a:r>
              <a:rPr lang="en-US" sz="1800" dirty="0">
                <a:latin typeface="Courier New"/>
                <a:ea typeface="+mn-lt"/>
                <a:cs typeface="+mn-lt"/>
              </a:rPr>
              <a:t> &gt; 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xppe_allsome_score</a:t>
            </a:r>
            <a:r>
              <a:rPr lang="en-US" sz="1800" dirty="0">
                <a:latin typeface="Courier New"/>
                <a:ea typeface="+mn-lt"/>
                <a:cs typeface="+mn-lt"/>
              </a:rPr>
              <a:t> </a:t>
            </a:r>
            <a:r>
              <a:rPr lang="en-US" sz="1800" dirty="0">
                <a:latin typeface="Arial"/>
                <a:ea typeface="+mn-lt"/>
                <a:cs typeface="+mn-lt"/>
              </a:rPr>
              <a:t>[C19CM/CEHS]</a:t>
            </a:r>
            <a:endParaRPr lang="en-US" sz="1800" dirty="0">
              <a:latin typeface="Arial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dirty="0" err="1">
                <a:latin typeface="Courier New"/>
                <a:ea typeface="+mn-lt"/>
                <a:cs typeface="+mn-lt"/>
              </a:rPr>
              <a:t>xdiag_score</a:t>
            </a:r>
            <a:r>
              <a:rPr lang="en-US" sz="1800" dirty="0">
                <a:latin typeface="Courier New"/>
                <a:ea typeface="+mn-lt"/>
                <a:cs typeface="+mn-lt"/>
              </a:rPr>
              <a:t> &gt; 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xdiagbasic_score</a:t>
            </a:r>
            <a:r>
              <a:rPr lang="en-US" sz="1800" dirty="0">
                <a:latin typeface="Courier New"/>
                <a:ea typeface="+mn-lt"/>
                <a:cs typeface="+mn-lt"/>
              </a:rPr>
              <a:t> </a:t>
            </a:r>
            <a:r>
              <a:rPr lang="en-US" sz="1800" dirty="0">
                <a:latin typeface="Arial"/>
                <a:ea typeface="+mn-lt"/>
                <a:cs typeface="+mn-lt"/>
              </a:rPr>
              <a:t>[CEHS]</a:t>
            </a:r>
            <a:endParaRPr lang="en-US" sz="1800" dirty="0">
              <a:latin typeface="Arial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dirty="0" err="1">
                <a:latin typeface="Courier New"/>
                <a:ea typeface="+mn-lt"/>
                <a:cs typeface="+mn-lt"/>
              </a:rPr>
              <a:t>xunmetmost</a:t>
            </a:r>
            <a:r>
              <a:rPr lang="en-US" sz="1800" dirty="0">
                <a:latin typeface="Courier New"/>
                <a:ea typeface="+mn-lt"/>
                <a:cs typeface="+mn-lt"/>
              </a:rPr>
              <a:t> &gt; 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xunmetsomemost</a:t>
            </a:r>
            <a:r>
              <a:rPr lang="en-US" sz="1800" dirty="0">
                <a:latin typeface="Courier New"/>
                <a:ea typeface="+mn-lt"/>
                <a:cs typeface="+mn-lt"/>
              </a:rPr>
              <a:t> </a:t>
            </a:r>
            <a:r>
              <a:rPr lang="en-US" sz="1800" dirty="0">
                <a:latin typeface="Arial"/>
                <a:ea typeface="+mn-lt"/>
                <a:cs typeface="+mn-lt"/>
              </a:rPr>
              <a:t>[COM] </a:t>
            </a:r>
            <a:r>
              <a:rPr lang="en-US" sz="1800" dirty="0">
                <a:latin typeface="Courier New"/>
                <a:ea typeface="+mn-lt"/>
                <a:cs typeface="+mn-lt"/>
              </a:rPr>
              <a:t>   </a:t>
            </a:r>
            <a:endParaRPr lang="en-US" sz="1800" dirty="0">
              <a:latin typeface="Courier New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sz="1800" dirty="0">
              <a:latin typeface="Courier New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dirty="0" err="1">
                <a:latin typeface="Courier New"/>
                <a:ea typeface="+mn-lt"/>
                <a:cs typeface="+mn-lt"/>
              </a:rPr>
              <a:t>xunmetmost</a:t>
            </a:r>
            <a:r>
              <a:rPr lang="en-US" sz="1800" dirty="0">
                <a:latin typeface="Courier New"/>
                <a:ea typeface="+mn-lt"/>
                <a:cs typeface="+mn-lt"/>
              </a:rPr>
              <a:t>__chronic &lt; </a:t>
            </a:r>
            <a:r>
              <a:rPr lang="en-US" sz="1800" dirty="0">
                <a:latin typeface="Arial"/>
                <a:ea typeface="+mn-lt"/>
                <a:cs typeface="+mn-lt"/>
              </a:rPr>
              <a:t>lowest value among: </a:t>
            </a:r>
            <a:endParaRPr lang="en-US" sz="1800" dirty="0">
              <a:latin typeface="Courier New"/>
              <a:ea typeface="+mn-lt"/>
              <a:cs typeface="+mn-lt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1800" dirty="0">
                <a:latin typeface="Courier New"/>
                <a:ea typeface="+mn-lt"/>
                <a:cs typeface="+mn-lt"/>
              </a:rPr>
              <a:t>  (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xunmetmost</a:t>
            </a:r>
            <a:r>
              <a:rPr lang="en-US" sz="1800" dirty="0">
                <a:latin typeface="Courier New"/>
                <a:ea typeface="+mn-lt"/>
                <a:cs typeface="+mn-lt"/>
              </a:rPr>
              <a:t>__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chronicmeds</a:t>
            </a:r>
            <a:r>
              <a:rPr lang="en-US" sz="1800" dirty="0">
                <a:latin typeface="Courier New"/>
                <a:ea typeface="+mn-lt"/>
                <a:cs typeface="+mn-lt"/>
              </a:rPr>
              <a:t> &amp; </a:t>
            </a:r>
            <a:r>
              <a:rPr lang="en-US" sz="1800" dirty="0" err="1">
                <a:latin typeface="Courier New"/>
                <a:ea typeface="+mn-lt"/>
                <a:cs typeface="+mn-lt"/>
              </a:rPr>
              <a:t>xunmetmost</a:t>
            </a:r>
            <a:r>
              <a:rPr lang="en-US" sz="1800" dirty="0">
                <a:latin typeface="Courier New"/>
                <a:ea typeface="+mn-lt"/>
                <a:cs typeface="+mn-lt"/>
              </a:rPr>
              <a:t>__testing)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latin typeface="Arial"/>
                <a:ea typeface="+mn-lt"/>
                <a:cs typeface="+mn-lt"/>
              </a:rPr>
              <a:t>     [COM]</a:t>
            </a:r>
            <a:r>
              <a:rPr lang="en-US" sz="1800" dirty="0">
                <a:latin typeface="Courier New"/>
                <a:ea typeface="+mn-lt"/>
                <a:cs typeface="+mn-lt"/>
              </a:rPr>
              <a:t> </a:t>
            </a:r>
            <a:endParaRPr lang="en-US" sz="1800" dirty="0">
              <a:latin typeface="Courier New"/>
              <a:cs typeface="Arial"/>
            </a:endParaRPr>
          </a:p>
          <a:p>
            <a:pPr>
              <a:spcBef>
                <a:spcPts val="600"/>
              </a:spcBef>
            </a:pPr>
            <a:endParaRPr lang="en-US" sz="18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B65F777-6822-4A2C-972B-CD3391B57B8E}"/>
              </a:ext>
            </a:extLst>
          </p:cNvPr>
          <p:cNvGrpSpPr/>
          <p:nvPr/>
        </p:nvGrpSpPr>
        <p:grpSpPr>
          <a:xfrm>
            <a:off x="4769885" y="2514599"/>
            <a:ext cx="367021" cy="668216"/>
            <a:chOff x="4769885" y="2514599"/>
            <a:chExt cx="367021" cy="668216"/>
          </a:xfrm>
        </p:grpSpPr>
        <p:sp>
          <p:nvSpPr>
            <p:cNvPr id="15" name="Right Bracket 14">
              <a:extLst>
                <a:ext uri="{FF2B5EF4-FFF2-40B4-BE49-F238E27FC236}">
                  <a16:creationId xmlns:a16="http://schemas.microsoft.com/office/drawing/2014/main" id="{C457A8F0-60A5-416D-87F4-3D006FF32311}"/>
                </a:ext>
              </a:extLst>
            </p:cNvPr>
            <p:cNvSpPr/>
            <p:nvPr/>
          </p:nvSpPr>
          <p:spPr>
            <a:xfrm>
              <a:off x="4769885" y="2514599"/>
              <a:ext cx="128954" cy="668216"/>
            </a:xfrm>
            <a:prstGeom prst="righ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7A290057-E7CB-4C63-B518-0B52CE7D6894}"/>
                </a:ext>
              </a:extLst>
            </p:cNvPr>
            <p:cNvCxnSpPr/>
            <p:nvPr/>
          </p:nvCxnSpPr>
          <p:spPr>
            <a:xfrm>
              <a:off x="4902445" y="2856768"/>
              <a:ext cx="23446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037C7AA-82E3-4220-ACEE-15DC565CC9EF}"/>
              </a:ext>
            </a:extLst>
          </p:cNvPr>
          <p:cNvGrpSpPr/>
          <p:nvPr/>
        </p:nvGrpSpPr>
        <p:grpSpPr>
          <a:xfrm>
            <a:off x="4769885" y="3594903"/>
            <a:ext cx="367021" cy="668216"/>
            <a:chOff x="4769885" y="2514599"/>
            <a:chExt cx="367021" cy="668216"/>
          </a:xfrm>
        </p:grpSpPr>
        <p:sp>
          <p:nvSpPr>
            <p:cNvPr id="22" name="Right Bracket 21">
              <a:extLst>
                <a:ext uri="{FF2B5EF4-FFF2-40B4-BE49-F238E27FC236}">
                  <a16:creationId xmlns:a16="http://schemas.microsoft.com/office/drawing/2014/main" id="{24CBA979-ED3A-4A01-B524-1B6D6CF2661B}"/>
                </a:ext>
              </a:extLst>
            </p:cNvPr>
            <p:cNvSpPr/>
            <p:nvPr/>
          </p:nvSpPr>
          <p:spPr>
            <a:xfrm>
              <a:off x="4769885" y="2514599"/>
              <a:ext cx="128954" cy="668216"/>
            </a:xfrm>
            <a:prstGeom prst="righ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9F853AA-8CAA-4BD4-9D89-1EC87352B904}"/>
                </a:ext>
              </a:extLst>
            </p:cNvPr>
            <p:cNvCxnSpPr>
              <a:cxnSpLocks/>
            </p:cNvCxnSpPr>
            <p:nvPr/>
          </p:nvCxnSpPr>
          <p:spPr>
            <a:xfrm>
              <a:off x="4902445" y="2856768"/>
              <a:ext cx="23446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6A5D52E-9789-4E70-BA0E-0950F46E7787}"/>
              </a:ext>
            </a:extLst>
          </p:cNvPr>
          <p:cNvGrpSpPr/>
          <p:nvPr/>
        </p:nvGrpSpPr>
        <p:grpSpPr>
          <a:xfrm>
            <a:off x="4760238" y="4819890"/>
            <a:ext cx="367021" cy="668216"/>
            <a:chOff x="4769885" y="2514599"/>
            <a:chExt cx="367021" cy="668216"/>
          </a:xfrm>
        </p:grpSpPr>
        <p:sp>
          <p:nvSpPr>
            <p:cNvPr id="25" name="Right Bracket 24">
              <a:extLst>
                <a:ext uri="{FF2B5EF4-FFF2-40B4-BE49-F238E27FC236}">
                  <a16:creationId xmlns:a16="http://schemas.microsoft.com/office/drawing/2014/main" id="{20DB3A90-923B-4139-8F3A-35308E554248}"/>
                </a:ext>
              </a:extLst>
            </p:cNvPr>
            <p:cNvSpPr/>
            <p:nvPr/>
          </p:nvSpPr>
          <p:spPr>
            <a:xfrm>
              <a:off x="4769885" y="2514599"/>
              <a:ext cx="128954" cy="668216"/>
            </a:xfrm>
            <a:prstGeom prst="righ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E6C38D2E-AF76-4C86-AF88-1AF2C1162F67}"/>
                </a:ext>
              </a:extLst>
            </p:cNvPr>
            <p:cNvCxnSpPr>
              <a:cxnSpLocks/>
            </p:cNvCxnSpPr>
            <p:nvPr/>
          </p:nvCxnSpPr>
          <p:spPr>
            <a:xfrm>
              <a:off x="4902445" y="2856768"/>
              <a:ext cx="23446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286194F-583D-4093-A35C-AC9E6ACF7ED4}"/>
              </a:ext>
            </a:extLst>
          </p:cNvPr>
          <p:cNvGrpSpPr/>
          <p:nvPr/>
        </p:nvGrpSpPr>
        <p:grpSpPr>
          <a:xfrm>
            <a:off x="4760238" y="1357131"/>
            <a:ext cx="367021" cy="668216"/>
            <a:chOff x="4769885" y="2514599"/>
            <a:chExt cx="367021" cy="668216"/>
          </a:xfrm>
        </p:grpSpPr>
        <p:sp>
          <p:nvSpPr>
            <p:cNvPr id="28" name="Right Bracket 27">
              <a:extLst>
                <a:ext uri="{FF2B5EF4-FFF2-40B4-BE49-F238E27FC236}">
                  <a16:creationId xmlns:a16="http://schemas.microsoft.com/office/drawing/2014/main" id="{2B7259F5-667F-4B03-AFE7-637FA6024AB7}"/>
                </a:ext>
              </a:extLst>
            </p:cNvPr>
            <p:cNvSpPr/>
            <p:nvPr/>
          </p:nvSpPr>
          <p:spPr>
            <a:xfrm>
              <a:off x="4769885" y="2514599"/>
              <a:ext cx="128954" cy="668216"/>
            </a:xfrm>
            <a:prstGeom prst="righ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3A7FCF5-8908-4225-9709-6ABB1B0AD196}"/>
                </a:ext>
              </a:extLst>
            </p:cNvPr>
            <p:cNvCxnSpPr>
              <a:cxnSpLocks/>
            </p:cNvCxnSpPr>
            <p:nvPr/>
          </p:nvCxnSpPr>
          <p:spPr>
            <a:xfrm>
              <a:off x="4902445" y="2856768"/>
              <a:ext cx="23446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111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7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8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r>
              <a:rPr lang="en-US" sz="2000" dirty="0"/>
              <a:t>1. Download the DQ code (attached in the email) and save it with country name </a:t>
            </a:r>
          </a:p>
          <a:p>
            <a:r>
              <a:rPr lang="en-US" sz="2000" dirty="0"/>
              <a:t>2. Adapt Section A</a:t>
            </a:r>
          </a:p>
          <a:p>
            <a:pPr marL="541337" lvl="2" indent="0">
              <a:buNone/>
            </a:pPr>
            <a:r>
              <a:rPr lang="en-US" sz="2000" dirty="0"/>
              <a:t>*** Directory for this do file (same with directory for analysis codes)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cd "~/Dropbox/0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iSquared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iSquared_WHO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/ACTA/3.AnalysisPlan/"</a:t>
            </a:r>
          </a:p>
          <a:p>
            <a:pPr marL="541337" lvl="2" indent="0">
              <a:buNone/>
            </a:pPr>
            <a:r>
              <a:rPr lang="en-US" sz="2000" dirty="0"/>
              <a:t>*** Define a directory for the chartbook or CSV output, if different from the main directory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global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chartbookdir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"~/Dropbox/0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iSquared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iSquared_WHO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/ACTA/3.AnalysisPlan/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ChartbookCountryExamplesForTesting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/"</a:t>
            </a:r>
          </a:p>
          <a:p>
            <a:pPr marL="541337" lvl="2" indent="0">
              <a:buNone/>
            </a:pPr>
            <a:r>
              <a:rPr lang="en-US" sz="2000" dirty="0"/>
              <a:t>*** Define local macro for the survey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local country	 		 COUNTRYNAME /*country name*/	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local round 			 1 /*round*/		</a:t>
            </a:r>
          </a:p>
          <a:p>
            <a:endParaRPr lang="en-US" sz="2000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47642"/>
            <a:ext cx="8519035" cy="383247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Step-by-step directions to run the code (1)</a:t>
            </a:r>
            <a:endParaRPr lang="en-US" dirty="0">
              <a:ea typeface="Ebrima"/>
              <a:cs typeface="Ebrima"/>
            </a:endParaRPr>
          </a:p>
        </p:txBody>
      </p:sp>
    </p:spTree>
    <p:extLst>
      <p:ext uri="{BB962C8B-B14F-4D97-AF65-F5344CB8AC3E}">
        <p14:creationId xmlns:p14="http://schemas.microsoft.com/office/powerpoint/2010/main" val="3350260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8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8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pPr marL="541337" lvl="2" indent="0">
              <a:buNone/>
            </a:pPr>
            <a:r>
              <a:rPr lang="en-US" sz="2000" dirty="0"/>
              <a:t>*** List of modules used in the country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global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modulelist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"COVID19HospitalReadiness  CEHS  Community"</a:t>
            </a:r>
          </a:p>
          <a:p>
            <a:pPr marL="541337" lvl="2" indent="0">
              <a:buNone/>
            </a:pPr>
            <a:r>
              <a:rPr lang="en-US" sz="2000" dirty="0"/>
              <a:t>*** List of chartbooks generated in the country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#delimit;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global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chartbooklist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CTRY1_WHO_COVID19HospitalReadiness_Chartbook_R1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CTRY2_CEHS_Chartbook_R1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CTRY4_Community_Chartbook_R1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";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#delimit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</a:t>
            </a:r>
            <a:endParaRPr lang="en-US" sz="2000" dirty="0">
              <a:solidFill>
                <a:srgbClr val="3366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SzPct val="100000"/>
            </a:pPr>
            <a:endParaRPr lang="en-US" sz="2000" b="1" dirty="0">
              <a:cs typeface="Times New Roman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47642"/>
            <a:ext cx="8519035" cy="383247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Step-by-step directions to run the code (2) </a:t>
            </a:r>
            <a:endParaRPr lang="en-US" dirty="0">
              <a:ea typeface="Ebrima"/>
              <a:cs typeface="Ebrima"/>
            </a:endParaRPr>
          </a:p>
        </p:txBody>
      </p:sp>
    </p:spTree>
    <p:extLst>
      <p:ext uri="{BB962C8B-B14F-4D97-AF65-F5344CB8AC3E}">
        <p14:creationId xmlns:p14="http://schemas.microsoft.com/office/powerpoint/2010/main" val="3067657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8702-D27A-4E9F-8C63-0FEF25F6FD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D9F9BF-D269-4020-816F-460E917B7A74}" type="datetime1">
              <a:rPr lang="en-GB" noProof="0" smtClean="0"/>
              <a:t>27/02/2022</a:t>
            </a:fld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48B0A-7451-41E0-8A33-C26AA0C7BC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2E36-12E9-4E0A-90AA-853586646D6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4CE0EA-F3B5-4684-BA10-C594598FDB9C}" type="slidenum">
              <a:rPr lang="en-GB" noProof="0" smtClean="0"/>
              <a:pPr/>
              <a:t>9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7EBF058-2CCB-4AB7-A530-9AD4C7E5852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84618" y="1266613"/>
            <a:ext cx="11221745" cy="4770587"/>
          </a:xfrm>
        </p:spPr>
        <p:txBody>
          <a:bodyPr vert="horz" lIns="18000" tIns="0" rIns="18000" bIns="0" rtlCol="0" anchor="t">
            <a:noAutofit/>
          </a:bodyPr>
          <a:lstStyle/>
          <a:p>
            <a:pPr marL="541337" lvl="2" indent="0">
              <a:buNone/>
            </a:pPr>
            <a:r>
              <a:rPr lang="en-US" sz="2000" dirty="0"/>
              <a:t>*** List of chartbooks generated in the country 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local chartbookc19cm 	CTRY1_WHO_COVID19HospitalReadiness_Chartbook_R1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local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chartbookcehs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CTRY2_CEHS_Chartbook_R1</a:t>
            </a:r>
          </a:p>
          <a:p>
            <a:pPr marL="541337" lvl="2" indent="0">
              <a:buNone/>
            </a:pP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local </a:t>
            </a:r>
            <a:r>
              <a:rPr lang="en-US" sz="2000" dirty="0" err="1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chartbookcom</a:t>
            </a:r>
            <a:r>
              <a:rPr lang="en-US" sz="2000" dirty="0">
                <a:solidFill>
                  <a:srgbClr val="3366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CTRY4_Community_Chartbook_R1</a:t>
            </a:r>
          </a:p>
          <a:p>
            <a:r>
              <a:rPr lang="en-US" sz="2000" dirty="0"/>
              <a:t>3. Then, test if chartbook list runs smoothly – at the end of Section A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7167B69-CCBC-43DC-8A9E-07BAD760D0FA}"/>
              </a:ext>
            </a:extLst>
          </p:cNvPr>
          <p:cNvSpPr txBox="1">
            <a:spLocks/>
          </p:cNvSpPr>
          <p:nvPr/>
        </p:nvSpPr>
        <p:spPr>
          <a:xfrm>
            <a:off x="479999" y="804093"/>
            <a:ext cx="8160000" cy="239563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defPPr>
              <a:defRPr lang="en-US"/>
            </a:defPPr>
            <a:lvl1pPr indent="0" defTabSz="914400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1">
                <a:solidFill>
                  <a:schemeClr val="bg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defRPr>
            </a:lvl1pPr>
            <a:lvl2pPr marL="466725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2pPr>
            <a:lvl3pPr marL="827087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3pPr>
            <a:lvl4pPr marL="1179513" indent="-285750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/>
            </a:lvl4pPr>
            <a:lvl5pPr marL="1616075" indent="-358775" defTabSz="914400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/>
            </a:lvl5pPr>
            <a:lvl6pPr marL="2062163" indent="-358775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/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6105CC3A-2BEA-4615-A50D-58465C4856DD}"/>
              </a:ext>
            </a:extLst>
          </p:cNvPr>
          <p:cNvSpPr txBox="1">
            <a:spLocks/>
          </p:cNvSpPr>
          <p:nvPr/>
        </p:nvSpPr>
        <p:spPr bwMode="invGray">
          <a:xfrm>
            <a:off x="479999" y="547642"/>
            <a:ext cx="8519035" cy="383247"/>
          </a:xfrm>
          <a:prstGeom prst="rect">
            <a:avLst/>
          </a:prstGeom>
          <a:noFill/>
        </p:spPr>
        <p:txBody>
          <a:bodyPr vert="horz" lIns="18000" tIns="0" rIns="360000" bIns="0" rtlCol="0" anchor="b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Step-by-step directions to run the code (3) </a:t>
            </a:r>
            <a:endParaRPr lang="en-US" dirty="0">
              <a:ea typeface="Ebrima"/>
              <a:cs typeface="Ebrima"/>
            </a:endParaRPr>
          </a:p>
        </p:txBody>
      </p:sp>
    </p:spTree>
    <p:extLst>
      <p:ext uri="{BB962C8B-B14F-4D97-AF65-F5344CB8AC3E}">
        <p14:creationId xmlns:p14="http://schemas.microsoft.com/office/powerpoint/2010/main" val="572869084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2EB7E32E5A444B81751A637B8450B" ma:contentTypeVersion="13" ma:contentTypeDescription="Create a new document." ma:contentTypeScope="" ma:versionID="e25cad72d334c17f908d8e36bd5b5666">
  <xsd:schema xmlns:xsd="http://www.w3.org/2001/XMLSchema" xmlns:xs="http://www.w3.org/2001/XMLSchema" xmlns:p="http://schemas.microsoft.com/office/2006/metadata/properties" xmlns:ns3="698df9a5-162f-4433-85ad-f727d9a68241" xmlns:ns4="b3628224-3ea4-4f29-b92e-ae9903597121" targetNamespace="http://schemas.microsoft.com/office/2006/metadata/properties" ma:root="true" ma:fieldsID="96a83008feede258c6deb5bb18b322e3" ns3:_="" ns4:_="">
    <xsd:import namespace="698df9a5-162f-4433-85ad-f727d9a68241"/>
    <xsd:import namespace="b3628224-3ea4-4f29-b92e-ae990359712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df9a5-162f-4433-85ad-f727d9a682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628224-3ea4-4f29-b92e-ae9903597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0F457F-BC3D-42BD-9ED4-C7C74491E57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b3628224-3ea4-4f29-b92e-ae9903597121"/>
    <ds:schemaRef ds:uri="http://schemas.microsoft.com/office/2006/documentManagement/types"/>
    <ds:schemaRef ds:uri="698df9a5-162f-4433-85ad-f727d9a6824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AA32C80-EA97-47ED-986D-6B6DCDACA19A}">
  <ds:schemaRefs>
    <ds:schemaRef ds:uri="698df9a5-162f-4433-85ad-f727d9a68241"/>
    <ds:schemaRef ds:uri="b3628224-3ea4-4f29-b92e-ae990359712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F254FE-9D46-4D14-9883-C70471B53F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14426</TotalTime>
  <Words>3349</Words>
  <Application>Microsoft Macintosh PowerPoint</Application>
  <PresentationFormat>Widescreen</PresentationFormat>
  <Paragraphs>254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Arial</vt:lpstr>
      <vt:lpstr>Courier New</vt:lpstr>
      <vt:lpstr>Ebrima</vt:lpstr>
      <vt:lpstr>Times New Roman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Benedikt Fischer</dc:creator>
  <cp:lastModifiedBy>Yoonjoung Choi</cp:lastModifiedBy>
  <cp:revision>682</cp:revision>
  <cp:lastPrinted>2021-11-03T14:18:19Z</cp:lastPrinted>
  <dcterms:created xsi:type="dcterms:W3CDTF">2016-09-26T17:27:22Z</dcterms:created>
  <dcterms:modified xsi:type="dcterms:W3CDTF">2022-02-27T20:56:56Z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0x010100ECF2EB7E32E5A444B81751A637B8450B</vt:lpwstr>
  </property>
</Properties>
</file>